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769" r:id="rId1"/>
  </p:sldMasterIdLst>
  <p:notesMasterIdLst>
    <p:notesMasterId r:id="rId89"/>
  </p:notesMasterIdLst>
  <p:handoutMasterIdLst>
    <p:handoutMasterId r:id="rId90"/>
  </p:handoutMasterIdLst>
  <p:sldIdLst>
    <p:sldId id="376" r:id="rId2"/>
    <p:sldId id="456" r:id="rId3"/>
    <p:sldId id="457" r:id="rId4"/>
    <p:sldId id="518" r:id="rId5"/>
    <p:sldId id="523" r:id="rId6"/>
    <p:sldId id="524" r:id="rId7"/>
    <p:sldId id="519" r:id="rId8"/>
    <p:sldId id="596" r:id="rId9"/>
    <p:sldId id="597" r:id="rId10"/>
    <p:sldId id="595" r:id="rId11"/>
    <p:sldId id="599" r:id="rId12"/>
    <p:sldId id="600" r:id="rId13"/>
    <p:sldId id="520" r:id="rId14"/>
    <p:sldId id="522" r:id="rId15"/>
    <p:sldId id="463" r:id="rId16"/>
    <p:sldId id="525" r:id="rId17"/>
    <p:sldId id="601" r:id="rId18"/>
    <p:sldId id="587" r:id="rId19"/>
    <p:sldId id="589" r:id="rId20"/>
    <p:sldId id="590" r:id="rId21"/>
    <p:sldId id="553" r:id="rId22"/>
    <p:sldId id="551" r:id="rId23"/>
    <p:sldId id="529" r:id="rId24"/>
    <p:sldId id="530" r:id="rId25"/>
    <p:sldId id="531" r:id="rId26"/>
    <p:sldId id="533" r:id="rId27"/>
    <p:sldId id="543" r:id="rId28"/>
    <p:sldId id="545" r:id="rId29"/>
    <p:sldId id="546" r:id="rId30"/>
    <p:sldId id="547" r:id="rId31"/>
    <p:sldId id="602" r:id="rId32"/>
    <p:sldId id="554" r:id="rId33"/>
    <p:sldId id="559" r:id="rId34"/>
    <p:sldId id="560" r:id="rId35"/>
    <p:sldId id="561" r:id="rId36"/>
    <p:sldId id="555" r:id="rId37"/>
    <p:sldId id="556" r:id="rId38"/>
    <p:sldId id="467" r:id="rId39"/>
    <p:sldId id="568" r:id="rId40"/>
    <p:sldId id="569" r:id="rId41"/>
    <p:sldId id="570" r:id="rId42"/>
    <p:sldId id="480" r:id="rId43"/>
    <p:sldId id="565" r:id="rId44"/>
    <p:sldId id="481" r:id="rId45"/>
    <p:sldId id="483" r:id="rId46"/>
    <p:sldId id="563" r:id="rId47"/>
    <p:sldId id="484" r:id="rId48"/>
    <p:sldId id="485" r:id="rId49"/>
    <p:sldId id="564" r:id="rId50"/>
    <p:sldId id="486" r:id="rId51"/>
    <p:sldId id="487" r:id="rId52"/>
    <p:sldId id="566" r:id="rId53"/>
    <p:sldId id="592" r:id="rId54"/>
    <p:sldId id="593" r:id="rId55"/>
    <p:sldId id="594" r:id="rId56"/>
    <p:sldId id="402" r:id="rId57"/>
    <p:sldId id="591" r:id="rId58"/>
    <p:sldId id="582" r:id="rId59"/>
    <p:sldId id="583" r:id="rId60"/>
    <p:sldId id="573" r:id="rId61"/>
    <p:sldId id="574" r:id="rId62"/>
    <p:sldId id="407" r:id="rId63"/>
    <p:sldId id="409" r:id="rId64"/>
    <p:sldId id="577" r:id="rId65"/>
    <p:sldId id="410" r:id="rId66"/>
    <p:sldId id="580" r:id="rId67"/>
    <p:sldId id="567" r:id="rId68"/>
    <p:sldId id="578" r:id="rId69"/>
    <p:sldId id="579" r:id="rId70"/>
    <p:sldId id="411" r:id="rId71"/>
    <p:sldId id="581" r:id="rId72"/>
    <p:sldId id="576" r:id="rId73"/>
    <p:sldId id="421" r:id="rId74"/>
    <p:sldId id="429" r:id="rId75"/>
    <p:sldId id="428" r:id="rId76"/>
    <p:sldId id="449" r:id="rId77"/>
    <p:sldId id="450" r:id="rId78"/>
    <p:sldId id="451" r:id="rId79"/>
    <p:sldId id="586" r:id="rId80"/>
    <p:sldId id="423" r:id="rId81"/>
    <p:sldId id="603" r:id="rId82"/>
    <p:sldId id="604" r:id="rId83"/>
    <p:sldId id="605" r:id="rId84"/>
    <p:sldId id="437" r:id="rId85"/>
    <p:sldId id="438" r:id="rId86"/>
    <p:sldId id="439" r:id="rId87"/>
    <p:sldId id="440" r:id="rId88"/>
  </p:sldIdLst>
  <p:sldSz cx="9144000" cy="5143500" type="screen16x9"/>
  <p:notesSz cx="6858000" cy="9144000"/>
  <p:embeddedFontLst>
    <p:embeddedFont>
      <p:font typeface="メイリオ" panose="020B0604030504040204" pitchFamily="50" charset="-128"/>
      <p:regular r:id="rId91"/>
      <p:bold r:id="rId92"/>
      <p:italic r:id="rId93"/>
      <p:boldItalic r:id="rId94"/>
    </p:embeddedFont>
    <p:embeddedFont>
      <p:font typeface="PMingLiU" panose="02020500000000000000" pitchFamily="18" charset="-120"/>
      <p:regular r:id="rId95"/>
    </p:embeddedFont>
    <p:embeddedFont>
      <p:font typeface="微軟正黑體" panose="020B0604030504040204" pitchFamily="34" charset="-120"/>
      <p:regular r:id="rId96"/>
      <p:bold r:id="rId97"/>
    </p:embeddedFont>
    <p:embeddedFont>
      <p:font typeface="CiscoSansTT" panose="020B0503020201020303" pitchFamily="34" charset="0"/>
      <p:regular r:id="rId98"/>
      <p:bold r:id="rId99"/>
      <p:italic r:id="rId100"/>
      <p:boldItalic r:id="rId101"/>
    </p:embeddedFont>
    <p:embeddedFont>
      <p:font typeface="CiscoSansTT ExtraLight" panose="020B0303020201020303" pitchFamily="34" charset="0"/>
      <p:regular r:id="rId102"/>
      <p:italic r:id="rId103"/>
    </p:embeddedFont>
    <p:embeddedFont>
      <p:font typeface="Broadway" panose="04040905080B02020502" pitchFamily="82" charset="0"/>
      <p:regular r:id="rId104"/>
    </p:embeddedFont>
    <p:embeddedFont>
      <p:font typeface="CiscoSansTT Light" panose="020B0503020201020303" pitchFamily="34" charset="0"/>
      <p:regular r:id="rId105"/>
      <p:italic r:id="rId106"/>
    </p:embeddedFont>
    <p:embeddedFont>
      <p:font typeface="Calibri" panose="020F0502020204030204" pitchFamily="34" charset="0"/>
      <p:regular r:id="rId107"/>
      <p:bold r:id="rId108"/>
      <p:italic r:id="rId109"/>
      <p:boldItalic r:id="rId1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F7F"/>
    <a:srgbClr val="000000"/>
    <a:srgbClr val="00A2BF"/>
    <a:srgbClr val="39BBB9"/>
    <a:srgbClr val="B8E1D0"/>
    <a:srgbClr val="E6EADB"/>
    <a:srgbClr val="32BEBD"/>
    <a:srgbClr val="272749"/>
    <a:srgbClr val="546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7457" autoAdjust="0"/>
  </p:normalViewPr>
  <p:slideViewPr>
    <p:cSldViewPr snapToGrid="0">
      <p:cViewPr>
        <p:scale>
          <a:sx n="150" d="100"/>
          <a:sy n="150" d="100"/>
        </p:scale>
        <p:origin x="-72" y="-72"/>
      </p:cViewPr>
      <p:guideLst>
        <p:guide orient="horz" pos="1088"/>
        <p:guide pos="3153"/>
      </p:guideLst>
    </p:cSldViewPr>
  </p:slideViewPr>
  <p:outlineViewPr>
    <p:cViewPr>
      <p:scale>
        <a:sx n="33" d="100"/>
        <a:sy n="33" d="100"/>
      </p:scale>
      <p:origin x="0" y="10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93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17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12.fntdata"/><Relationship Id="rId110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95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3.fntdata"/><Relationship Id="rId108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6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9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32D8C-52DD-4DA0-BEA4-61BCF7C2EDF9}" type="datetimeFigureOut">
              <a:rPr lang="en-GB" smtClean="0"/>
              <a:t>15/12/2015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49DD2-7A7F-45D3-BF51-7B5A70AFB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798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76084-FF89-C546-BB62-0004C5E16AD5}" type="datetimeFigureOut">
              <a:rPr lang="en-US" smtClean="0"/>
              <a:t>12/15/2015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0"/>
            <a:r>
              <a:rPr lang="en-GB" dirty="0" smtClean="0"/>
              <a:t>	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FCB79-2C0C-F84D-A224-30C2959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90A39C9-956C-4661-BF97-B19BF8951BE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77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685214"/>
            <a:ext cx="2971800" cy="457200"/>
          </a:xfrm>
        </p:spPr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50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ja-JP" dirty="0">
              <a:latin typeface="Calibri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09" indent="-28573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37" indent="-2285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2" indent="-2285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87" indent="-2285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10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AE67A2-7BD3-9044-BB65-8BB41099C8DF}" type="slidenum">
              <a:rPr kumimoji="0" lang="en-US" altLang="ja-JP" sz="1200">
                <a:latin typeface="Calibri" charset="0"/>
              </a:rPr>
              <a:pPr/>
              <a:t>55</a:t>
            </a:fld>
            <a:endParaRPr kumimoji="0" lang="en-US" altLang="ja-JP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81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10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1095" indent="-111095" defTabSz="100611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00000"/>
              <a:buFontTx/>
              <a:buChar char="•"/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BD7CCC-0966-4634-97EF-99C02D582D2E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17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36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90A39C9-956C-4661-BF97-B19BF8951BEA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77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90A39C9-956C-4661-BF97-B19BF8951BE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7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17513" y="701675"/>
            <a:ext cx="6242050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2A55F6-EECB-294F-B7AB-17EE66C7CFEA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90A39C9-956C-4661-BF97-B19BF8951BE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7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90A39C9-956C-4661-BF97-B19BF8951BE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7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90A39C9-956C-4661-BF97-B19BF8951BE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77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ja-JP" dirty="0">
              <a:latin typeface="Calibri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09" indent="-28573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37" indent="-2285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2" indent="-2285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87" indent="-22858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10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AE67A2-7BD3-9044-BB65-8BB41099C8DF}" type="slidenum">
              <a:rPr kumimoji="0" lang="en-US" altLang="ja-JP" sz="1200">
                <a:latin typeface="Calibri" charset="0"/>
              </a:rPr>
              <a:pPr/>
              <a:t>45</a:t>
            </a:fld>
            <a:endParaRPr kumimoji="0" lang="en-US" altLang="ja-JP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90A39C9-956C-4661-BF97-B19BF8951BE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77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38005-C9FE-421C-B26E-39E46AD9528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08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grpSp>
        <p:nvGrpSpPr>
          <p:cNvPr id="8" name="Group 67"/>
          <p:cNvGrpSpPr/>
          <p:nvPr userDrawn="1"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9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413717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2668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60057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600002"/>
      </p:ext>
    </p:extLst>
  </p:cSld>
  <p:clrMapOvr>
    <a:masterClrMapping/>
  </p:clrMapOvr>
  <p:transition spd="med">
    <p:fade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cxnSp>
        <p:nvCxnSpPr>
          <p:cNvPr id="11" name="Straight Connector 2"/>
          <p:cNvCxnSpPr/>
          <p:nvPr userDrawn="1"/>
        </p:nvCxnSpPr>
        <p:spPr>
          <a:xfrm>
            <a:off x="3076575" y="609600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2"/>
          <p:cNvCxnSpPr/>
          <p:nvPr userDrawn="1"/>
        </p:nvCxnSpPr>
        <p:spPr>
          <a:xfrm>
            <a:off x="6067425" y="609600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25828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7" name="Rounded Rectangle 9"/>
          <p:cNvSpPr/>
          <p:nvPr userDrawn="1"/>
        </p:nvSpPr>
        <p:spPr>
          <a:xfrm>
            <a:off x="5143102" y="1229803"/>
            <a:ext cx="3623212" cy="33063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147761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401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cxnSp>
        <p:nvCxnSpPr>
          <p:cNvPr id="6" name="Straight Connector 4"/>
          <p:cNvCxnSpPr/>
          <p:nvPr userDrawn="1"/>
        </p:nvCxnSpPr>
        <p:spPr>
          <a:xfrm>
            <a:off x="460057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39975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ja-JP" altLang="en-US" noProof="0" smtClean="0"/>
              <a:t>アイコンをクリックして表を追加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50320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3"/>
          </a:xfrm>
          <a:prstGeom prst="rect">
            <a:avLst/>
          </a:prstGeom>
        </p:spPr>
      </p:pic>
      <p:pic>
        <p:nvPicPr>
          <p:cNvPr id="15" name="Picture 8" descr="logo_black.ai"/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0675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29818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アイコンをクリックしてグラフを追加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56367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アイコンをクリックしてグラフを追加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9543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3574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2026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962953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7249282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7307139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212470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97133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6" name="Rectangle 22"/>
          <p:cNvSpPr/>
          <p:nvPr userDrawn="1"/>
        </p:nvSpPr>
        <p:spPr>
          <a:xfrm>
            <a:off x="1891875" y="3595764"/>
            <a:ext cx="5347552" cy="74727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2" y="4912215"/>
            <a:ext cx="215777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872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n-lt"/>
              </a:rPr>
              <a:pPr algn="r" defTabSz="610872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1862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500548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92042" y="4916594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1" tIns="30800" rIns="61601" bIns="30800" anchor="b" anchorCtr="0">
            <a:spAutoFit/>
          </a:bodyPr>
          <a:lstStyle/>
          <a:p>
            <a:pPr algn="l" defTabSz="610872">
              <a:lnSpc>
                <a:spcPct val="100000"/>
              </a:lnSpc>
            </a:pPr>
            <a:r>
              <a:rPr lang="en-US" sz="600" dirty="0" smtClean="0">
                <a:solidFill>
                  <a:schemeClr val="bg2"/>
                </a:solidFill>
                <a:latin typeface="+mj-lt"/>
              </a:rPr>
              <a:t>© 2013</a:t>
            </a:r>
            <a:r>
              <a:rPr lang="en-US" sz="600" baseline="0" dirty="0" smtClean="0">
                <a:solidFill>
                  <a:schemeClr val="bg2"/>
                </a:solidFill>
                <a:latin typeface="+mj-lt"/>
              </a:rPr>
              <a:t>  </a:t>
            </a:r>
            <a:r>
              <a:rPr lang="en-US" sz="600" dirty="0" smtClean="0">
                <a:solidFill>
                  <a:schemeClr val="bg2"/>
                </a:solidFill>
                <a:latin typeface="+mj-lt"/>
              </a:rPr>
              <a:t>Cisco and/or its affiliates. All rights reserved.</a:t>
            </a:r>
            <a:endParaRPr lang="en-US" sz="6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65592" y="4912215"/>
            <a:ext cx="215777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872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n-lt"/>
              </a:rPr>
              <a:pPr algn="r" defTabSz="610872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52552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65666" y="4916594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1" tIns="30800" rIns="61601" bIns="30800" anchor="b" anchorCtr="0">
            <a:spAutoFit/>
          </a:bodyPr>
          <a:lstStyle/>
          <a:p>
            <a:pPr algn="l" defTabSz="610872">
              <a:lnSpc>
                <a:spcPct val="100000"/>
              </a:lnSpc>
            </a:pPr>
            <a:r>
              <a:rPr lang="en-US" sz="600" dirty="0" smtClean="0">
                <a:solidFill>
                  <a:schemeClr val="bg2"/>
                </a:solidFill>
                <a:latin typeface="+mn-lt"/>
              </a:rPr>
              <a:t>© 2013</a:t>
            </a:r>
            <a:r>
              <a:rPr lang="en-US" sz="600" baseline="0" dirty="0" smtClean="0">
                <a:solidFill>
                  <a:schemeClr val="bg2"/>
                </a:solidFill>
                <a:latin typeface="+mn-lt"/>
              </a:rPr>
              <a:t>  </a:t>
            </a:r>
            <a:r>
              <a:rPr lang="en-US" sz="600" dirty="0" smtClean="0">
                <a:solidFill>
                  <a:schemeClr val="bg2"/>
                </a:solidFill>
                <a:latin typeface="+mn-lt"/>
              </a:rPr>
              <a:t>Cisco and/or its affiliates. All rights reserved.</a:t>
            </a:r>
            <a:endParaRPr lang="en-US" sz="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65592" y="4912215"/>
            <a:ext cx="215777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601" tIns="30800" rIns="61601" bIns="30800" anchor="b">
            <a:spAutoFit/>
          </a:bodyPr>
          <a:lstStyle/>
          <a:p>
            <a:pPr algn="r" defTabSz="610872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chemeClr val="bg2"/>
                </a:solidFill>
                <a:latin typeface="+mn-lt"/>
              </a:rPr>
              <a:pPr algn="r" defTabSz="610872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52888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16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60276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68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 smtClean="0"/>
              <a:t>アイコンをクリックしてメディアを追加</a:t>
            </a:r>
            <a:endParaRPr lang="en-US" noProof="0" dirty="0"/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68270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 smtClean="0"/>
              <a:t>アイコンをクリックしてメディアを追加</a:t>
            </a:r>
            <a:endParaRPr lang="en-US" noProof="0" dirty="0"/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813257" y="4932106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8665598" y="4929028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92043" y="4916599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53198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3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45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5006112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lnSpc>
                <a:spcPct val="100000"/>
              </a:lnSpc>
            </a:pPr>
            <a:r>
              <a:rPr lang="en-US" sz="600" b="0" i="0" dirty="0">
                <a:solidFill>
                  <a:schemeClr val="bg1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62955" y="5003046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chemeClr val="bg1"/>
                </a:solidFill>
                <a:latin typeface="+mn-lt"/>
                <a:cs typeface="CiscoSans Thin"/>
              </a:rPr>
              <a:pPr algn="r" defTabSz="610744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chemeClr val="bg1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7" y="5007412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algn="l" defTabSz="610744">
              <a:lnSpc>
                <a:spcPct val="100000"/>
              </a:lnSpc>
            </a:pPr>
            <a:r>
              <a:rPr lang="en-US" sz="600" b="0" i="0" dirty="0" smtClean="0">
                <a:solidFill>
                  <a:schemeClr val="bg1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chemeClr val="bg1"/>
              </a:solidFill>
              <a:latin typeface="+mn-lt"/>
              <a:cs typeface="CiscoSans Thin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461" y="4469724"/>
            <a:ext cx="2405937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05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5"/>
            <a:ext cx="8513064" cy="3398837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1"/>
            <a:ext cx="359666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latin typeface="CiscoSansTT Light"/>
              </a:rPr>
              <a:pPr/>
              <a:t>‹#›</a:t>
            </a:fld>
            <a:endParaRPr dirty="0">
              <a:latin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7518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black.ai"/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75" y="4625773"/>
            <a:ext cx="430286" cy="265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2014  Cisco and/or its affiliates. All rights reserved.   Cisco Confidential</a:t>
            </a: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r>
              <a:rPr lang="en-US" sz="6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>
              <a:lnSpc>
                <a:spcPct val="100000"/>
              </a:lnSpc>
            </a:pPr>
            <a:fld id="{DFCF27A5-1A5B-48D3-A060-2758FFBB1ADD}" type="slidenum">
              <a:rPr lang="en-US" sz="6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610846">
                <a:lnSpc>
                  <a:spcPct val="100000"/>
                </a:lnSpc>
              </a:pPr>
              <a:t>‹#›</a:t>
            </a:fld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algn="l" defTabSz="610846">
              <a:lnSpc>
                <a:spcPct val="100000"/>
              </a:lnSpc>
            </a:pPr>
            <a:r>
              <a:rPr lang="en-US" sz="600" b="0" i="0" dirty="0" smtClean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  <a:endParaRPr lang="en-US" sz="6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cxnSp>
        <p:nvCxnSpPr>
          <p:cNvPr id="12" name="Straight Connector 7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05922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67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  <a:prstGeom prst="rect">
            <a:avLst/>
          </a:prstGeom>
        </p:spPr>
        <p:txBody>
          <a:bodyPr lIns="68589" tIns="34295" rIns="68589" bIns="34295"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90"/>
            <a:ext cx="383410" cy="274637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marL="0" algn="ctr" defTabSz="45748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  <a:latin typeface="Arial"/>
                <a:ea typeface="Apple LiGothic Medium"/>
                <a:cs typeface="Apple LiGothic Medium"/>
              </a:rPr>
              <a:pPr/>
              <a:t>‹#›</a:t>
            </a:fld>
            <a:endParaRPr dirty="0">
              <a:solidFill>
                <a:srgbClr val="595959"/>
              </a:solidFill>
              <a:latin typeface="Arial"/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36771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86" tIns="34294" rIns="68586" bIns="34294" anchor="ctr"/>
          <a:lstStyle/>
          <a:p>
            <a:endParaRPr lang="en-US">
              <a:latin typeface="+mj-lt"/>
            </a:endParaRPr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86" tIns="34294" rIns="68586" bIns="34294" anchor="ctr"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16705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0112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2556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1040712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8" r:id="rId38"/>
    <p:sldLayoutId id="2147483813" r:id="rId39"/>
    <p:sldLayoutId id="2147483814" r:id="rId40"/>
    <p:sldLayoutId id="2147483815" r:id="rId4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wmf"/><Relationship Id="rId18" Type="http://schemas.openxmlformats.org/officeDocument/2006/relationships/image" Target="../media/image35.emf"/><Relationship Id="rId3" Type="http://schemas.openxmlformats.org/officeDocument/2006/relationships/image" Target="../media/image21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5" Type="http://schemas.openxmlformats.org/officeDocument/2006/relationships/image" Target="../media/image42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emf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emf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emf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image" Target="../media/image31.emf"/><Relationship Id="rId2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wmf"/><Relationship Id="rId18" Type="http://schemas.openxmlformats.org/officeDocument/2006/relationships/image" Target="../media/image35.emf"/><Relationship Id="rId3" Type="http://schemas.openxmlformats.org/officeDocument/2006/relationships/image" Target="../media/image21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5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emf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emf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emf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image" Target="../media/image31.emf"/><Relationship Id="rId2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18" Type="http://schemas.openxmlformats.org/officeDocument/2006/relationships/image" Target="../media/image39.png"/><Relationship Id="rId3" Type="http://schemas.openxmlformats.org/officeDocument/2006/relationships/image" Target="../media/image21.png"/><Relationship Id="rId21" Type="http://schemas.openxmlformats.org/officeDocument/2006/relationships/image" Target="../media/image42.emf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17" Type="http://schemas.openxmlformats.org/officeDocument/2006/relationships/image" Target="../media/image38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2.emf"/><Relationship Id="rId24" Type="http://schemas.openxmlformats.org/officeDocument/2006/relationships/image" Target="../media/image24.png"/><Relationship Id="rId5" Type="http://schemas.openxmlformats.org/officeDocument/2006/relationships/image" Target="../media/image26.png"/><Relationship Id="rId15" Type="http://schemas.openxmlformats.org/officeDocument/2006/relationships/image" Target="../media/image36.emf"/><Relationship Id="rId23" Type="http://schemas.openxmlformats.org/officeDocument/2006/relationships/image" Target="../media/image23.png"/><Relationship Id="rId10" Type="http://schemas.openxmlformats.org/officeDocument/2006/relationships/image" Target="../media/image31.emf"/><Relationship Id="rId19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0.wmf"/><Relationship Id="rId14" Type="http://schemas.openxmlformats.org/officeDocument/2006/relationships/image" Target="../media/image35.emf"/><Relationship Id="rId2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5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0.png"/><Relationship Id="rId5" Type="http://schemas.openxmlformats.org/officeDocument/2006/relationships/tags" Target="../tags/tag5.xml"/><Relationship Id="rId15" Type="http://schemas.microsoft.com/office/2007/relationships/hdphoto" Target="../media/hdphoto3.wdp"/><Relationship Id="rId10" Type="http://schemas.openxmlformats.org/officeDocument/2006/relationships/image" Target="../media/image49.png"/><Relationship Id="rId4" Type="http://schemas.openxmlformats.org/officeDocument/2006/relationships/tags" Target="../tags/tag4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6.emf"/><Relationship Id="rId18" Type="http://schemas.openxmlformats.org/officeDocument/2006/relationships/image" Target="../media/image41.png"/><Relationship Id="rId3" Type="http://schemas.openxmlformats.org/officeDocument/2006/relationships/image" Target="../media/image21.png"/><Relationship Id="rId21" Type="http://schemas.openxmlformats.org/officeDocument/2006/relationships/image" Target="../media/image23.png"/><Relationship Id="rId7" Type="http://schemas.openxmlformats.org/officeDocument/2006/relationships/image" Target="../media/image28.png"/><Relationship Id="rId12" Type="http://schemas.openxmlformats.org/officeDocument/2006/relationships/image" Target="../media/image35.emf"/><Relationship Id="rId17" Type="http://schemas.openxmlformats.org/officeDocument/2006/relationships/image" Target="../media/image40.png"/><Relationship Id="rId25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4.emf"/><Relationship Id="rId24" Type="http://schemas.openxmlformats.org/officeDocument/2006/relationships/image" Target="../media/image32.emf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23" Type="http://schemas.openxmlformats.org/officeDocument/2006/relationships/image" Target="../media/image25.png"/><Relationship Id="rId10" Type="http://schemas.openxmlformats.org/officeDocument/2006/relationships/image" Target="../media/image31.emf"/><Relationship Id="rId19" Type="http://schemas.openxmlformats.org/officeDocument/2006/relationships/image" Target="../media/image42.emf"/><Relationship Id="rId4" Type="http://schemas.microsoft.com/office/2007/relationships/hdphoto" Target="../media/hdphoto2.wdp"/><Relationship Id="rId9" Type="http://schemas.openxmlformats.org/officeDocument/2006/relationships/image" Target="../media/image30.wmf"/><Relationship Id="rId14" Type="http://schemas.openxmlformats.org/officeDocument/2006/relationships/image" Target="../media/image37.png"/><Relationship Id="rId2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9.png"/><Relationship Id="rId17" Type="http://schemas.openxmlformats.org/officeDocument/2006/relationships/image" Target="../media/image91.png"/><Relationship Id="rId2" Type="http://schemas.openxmlformats.org/officeDocument/2006/relationships/image" Target="../media/image78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0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51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50.png"/><Relationship Id="rId2" Type="http://schemas.openxmlformats.org/officeDocument/2006/relationships/tags" Target="../tags/tag8.xml"/><Relationship Id="rId16" Type="http://schemas.microsoft.com/office/2007/relationships/hdphoto" Target="../media/hdphoto3.wdp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49.png"/><Relationship Id="rId5" Type="http://schemas.openxmlformats.org/officeDocument/2006/relationships/tags" Target="../tags/tag11.xml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tags" Target="../tags/tag10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bob@company.com" TargetMode="Externa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2.png"/><Relationship Id="rId18" Type="http://schemas.openxmlformats.org/officeDocument/2006/relationships/image" Target="../media/image33.emf"/><Relationship Id="rId3" Type="http://schemas.openxmlformats.org/officeDocument/2006/relationships/image" Target="../media/image21.png"/><Relationship Id="rId21" Type="http://schemas.openxmlformats.org/officeDocument/2006/relationships/image" Target="../media/image36.emf"/><Relationship Id="rId7" Type="http://schemas.openxmlformats.org/officeDocument/2006/relationships/image" Target="../media/image35.emf"/><Relationship Id="rId12" Type="http://schemas.openxmlformats.org/officeDocument/2006/relationships/image" Target="../media/image42.emf"/><Relationship Id="rId17" Type="http://schemas.openxmlformats.org/officeDocument/2006/relationships/image" Target="../media/image32.emf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emf"/><Relationship Id="rId11" Type="http://schemas.openxmlformats.org/officeDocument/2006/relationships/image" Target="../media/image41.png"/><Relationship Id="rId24" Type="http://schemas.openxmlformats.org/officeDocument/2006/relationships/image" Target="../media/image27.png"/><Relationship Id="rId5" Type="http://schemas.openxmlformats.org/officeDocument/2006/relationships/image" Target="../media/image29.emf"/><Relationship Id="rId15" Type="http://schemas.openxmlformats.org/officeDocument/2006/relationships/image" Target="../media/image24.png"/><Relationship Id="rId23" Type="http://schemas.openxmlformats.org/officeDocument/2006/relationships/image" Target="../media/image26.png"/><Relationship Id="rId10" Type="http://schemas.openxmlformats.org/officeDocument/2006/relationships/image" Target="../media/image38.png"/><Relationship Id="rId19" Type="http://schemas.openxmlformats.org/officeDocument/2006/relationships/image" Target="../media/image30.wmf"/><Relationship Id="rId4" Type="http://schemas.microsoft.com/office/2007/relationships/hdphoto" Target="../media/hdphoto2.wdp"/><Relationship Id="rId9" Type="http://schemas.openxmlformats.org/officeDocument/2006/relationships/image" Target="../media/image40.png"/><Relationship Id="rId14" Type="http://schemas.openxmlformats.org/officeDocument/2006/relationships/image" Target="../media/image23.png"/><Relationship Id="rId2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1.png"/><Relationship Id="rId11" Type="http://schemas.openxmlformats.org/officeDocument/2006/relationships/image" Target="../media/image1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9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1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23.png"/><Relationship Id="rId18" Type="http://schemas.openxmlformats.org/officeDocument/2006/relationships/image" Target="../media/image30.wmf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22.png"/><Relationship Id="rId17" Type="http://schemas.openxmlformats.org/officeDocument/2006/relationships/image" Target="../media/image33.emf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emf"/><Relationship Id="rId20" Type="http://schemas.openxmlformats.org/officeDocument/2006/relationships/image" Target="../media/image36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24" Type="http://schemas.openxmlformats.org/officeDocument/2006/relationships/image" Target="../media/image42.emf"/><Relationship Id="rId5" Type="http://schemas.openxmlformats.org/officeDocument/2006/relationships/image" Target="../media/image26.png"/><Relationship Id="rId15" Type="http://schemas.openxmlformats.org/officeDocument/2006/relationships/image" Target="../media/image25.png"/><Relationship Id="rId23" Type="http://schemas.openxmlformats.org/officeDocument/2006/relationships/image" Target="../media/image35.emf"/><Relationship Id="rId10" Type="http://schemas.openxmlformats.org/officeDocument/2006/relationships/image" Target="../media/image40.png"/><Relationship Id="rId19" Type="http://schemas.openxmlformats.org/officeDocument/2006/relationships/image" Target="../media/image31.emf"/><Relationship Id="rId4" Type="http://schemas.microsoft.com/office/2007/relationships/hdphoto" Target="../media/hdphoto2.wdp"/><Relationship Id="rId9" Type="http://schemas.openxmlformats.org/officeDocument/2006/relationships/image" Target="../media/image39.png"/><Relationship Id="rId14" Type="http://schemas.openxmlformats.org/officeDocument/2006/relationships/image" Target="../media/image24.png"/><Relationship Id="rId22" Type="http://schemas.openxmlformats.org/officeDocument/2006/relationships/image" Target="../media/image34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05.png"/><Relationship Id="rId10" Type="http://schemas.openxmlformats.org/officeDocument/2006/relationships/image" Target="../media/image114.jpeg"/><Relationship Id="rId4" Type="http://schemas.openxmlformats.org/officeDocument/2006/relationships/image" Target="../media/image104.png"/><Relationship Id="rId9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33.emf"/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12" Type="http://schemas.openxmlformats.org/officeDocument/2006/relationships/image" Target="../media/image129.emf"/><Relationship Id="rId17" Type="http://schemas.openxmlformats.org/officeDocument/2006/relationships/image" Target="../media/image34.emf"/><Relationship Id="rId2" Type="http://schemas.openxmlformats.org/officeDocument/2006/relationships/image" Target="../media/image121.png"/><Relationship Id="rId16" Type="http://schemas.openxmlformats.org/officeDocument/2006/relationships/image" Target="../media/image133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3.png"/><Relationship Id="rId11" Type="http://schemas.openxmlformats.org/officeDocument/2006/relationships/image" Target="../media/image128.emf"/><Relationship Id="rId5" Type="http://schemas.openxmlformats.org/officeDocument/2006/relationships/image" Target="../media/image36.emf"/><Relationship Id="rId15" Type="http://schemas.openxmlformats.org/officeDocument/2006/relationships/image" Target="../media/image132.png"/><Relationship Id="rId10" Type="http://schemas.openxmlformats.org/officeDocument/2006/relationships/image" Target="../media/image127.emf"/><Relationship Id="rId19" Type="http://schemas.openxmlformats.org/officeDocument/2006/relationships/image" Target="../media/image42.emf"/><Relationship Id="rId4" Type="http://schemas.openxmlformats.org/officeDocument/2006/relationships/image" Target="../media/image31.emf"/><Relationship Id="rId9" Type="http://schemas.openxmlformats.org/officeDocument/2006/relationships/image" Target="../media/image126.emf"/><Relationship Id="rId14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7.emf"/><Relationship Id="rId5" Type="http://schemas.openxmlformats.org/officeDocument/2006/relationships/image" Target="../media/image145.png"/><Relationship Id="rId4" Type="http://schemas.openxmlformats.org/officeDocument/2006/relationships/image" Target="../media/image34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33.emf"/><Relationship Id="rId7" Type="http://schemas.openxmlformats.org/officeDocument/2006/relationships/image" Target="../media/image147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6.png"/><Relationship Id="rId5" Type="http://schemas.openxmlformats.org/officeDocument/2006/relationships/image" Target="../media/image127.emf"/><Relationship Id="rId4" Type="http://schemas.openxmlformats.org/officeDocument/2006/relationships/image" Target="../media/image34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42.emf"/><Relationship Id="rId7" Type="http://schemas.openxmlformats.org/officeDocument/2006/relationships/image" Target="../media/image14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151.png"/><Relationship Id="rId4" Type="http://schemas.openxmlformats.org/officeDocument/2006/relationships/image" Target="../media/image35.emf"/><Relationship Id="rId9" Type="http://schemas.openxmlformats.org/officeDocument/2006/relationships/image" Target="../media/image15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42.emf"/><Relationship Id="rId7" Type="http://schemas.openxmlformats.org/officeDocument/2006/relationships/image" Target="../media/image127.emf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5.emf"/><Relationship Id="rId9" Type="http://schemas.openxmlformats.org/officeDocument/2006/relationships/image" Target="../media/image1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8.png"/><Relationship Id="rId3" Type="http://schemas.openxmlformats.org/officeDocument/2006/relationships/image" Target="../media/image154.png"/><Relationship Id="rId7" Type="http://schemas.openxmlformats.org/officeDocument/2006/relationships/image" Target="../media/image34.emf"/><Relationship Id="rId12" Type="http://schemas.openxmlformats.org/officeDocument/2006/relationships/image" Target="../media/image1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emf"/><Relationship Id="rId11" Type="http://schemas.openxmlformats.org/officeDocument/2006/relationships/image" Target="../media/image157.png"/><Relationship Id="rId5" Type="http://schemas.openxmlformats.org/officeDocument/2006/relationships/image" Target="../media/image35.emf"/><Relationship Id="rId10" Type="http://schemas.openxmlformats.org/officeDocument/2006/relationships/image" Target="../media/image156.png"/><Relationship Id="rId4" Type="http://schemas.openxmlformats.org/officeDocument/2006/relationships/image" Target="../media/image42.emf"/><Relationship Id="rId9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3.png"/><Relationship Id="rId18" Type="http://schemas.openxmlformats.org/officeDocument/2006/relationships/image" Target="../media/image30.wmf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22.png"/><Relationship Id="rId17" Type="http://schemas.openxmlformats.org/officeDocument/2006/relationships/image" Target="../media/image33.emf"/><Relationship Id="rId25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2.emf"/><Relationship Id="rId20" Type="http://schemas.openxmlformats.org/officeDocument/2006/relationships/image" Target="../media/image36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24" Type="http://schemas.openxmlformats.org/officeDocument/2006/relationships/image" Target="../media/image42.emf"/><Relationship Id="rId5" Type="http://schemas.openxmlformats.org/officeDocument/2006/relationships/image" Target="../media/image26.png"/><Relationship Id="rId15" Type="http://schemas.openxmlformats.org/officeDocument/2006/relationships/image" Target="../media/image25.png"/><Relationship Id="rId23" Type="http://schemas.openxmlformats.org/officeDocument/2006/relationships/image" Target="../media/image35.emf"/><Relationship Id="rId10" Type="http://schemas.openxmlformats.org/officeDocument/2006/relationships/image" Target="../media/image38.png"/><Relationship Id="rId19" Type="http://schemas.openxmlformats.org/officeDocument/2006/relationships/image" Target="../media/image31.emf"/><Relationship Id="rId4" Type="http://schemas.microsoft.com/office/2007/relationships/hdphoto" Target="../media/hdphoto2.wdp"/><Relationship Id="rId9" Type="http://schemas.openxmlformats.org/officeDocument/2006/relationships/image" Target="../media/image40.png"/><Relationship Id="rId14" Type="http://schemas.openxmlformats.org/officeDocument/2006/relationships/image" Target="../media/image24.png"/><Relationship Id="rId22" Type="http://schemas.openxmlformats.org/officeDocument/2006/relationships/image" Target="../media/image34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06853" y="3255950"/>
            <a:ext cx="8112126" cy="1102407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dirty="0" smtClean="0"/>
              <a:t>シスコシステムズ合同会社</a:t>
            </a:r>
            <a:endParaRPr lang="en-US" alt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 smtClean="0"/>
              <a:t>ソリューションズシステムズエンジニアリング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en-US" dirty="0" smtClean="0"/>
              <a:t>テクニカルソリューションズアーキテクト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dirty="0" smtClean="0"/>
              <a:t>岩岸　優希</a:t>
            </a:r>
            <a:endParaRPr lang="en-US" altLang="ja-JP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6853" y="1521151"/>
            <a:ext cx="8301718" cy="1589517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ja-JP" altLang="en-US" sz="2800" dirty="0" smtClean="0"/>
              <a:t>コラボレーションインフラ製品の概要・デザイン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47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2500" cy="5143500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2938115" y="1560275"/>
            <a:ext cx="1736695" cy="242510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7" name="角丸四角形 6"/>
          <p:cNvSpPr/>
          <p:nvPr/>
        </p:nvSpPr>
        <p:spPr>
          <a:xfrm>
            <a:off x="4875316" y="1661587"/>
            <a:ext cx="3736494" cy="2408461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SIP (UDP) </a:t>
            </a:r>
            <a:r>
              <a:rPr kumimoji="1" lang="ja-JP" altLang="en-US" dirty="0" smtClean="0"/>
              <a:t>と同様に</a:t>
            </a:r>
            <a:r>
              <a:rPr kumimoji="1" lang="en-US" altLang="ja-JP" dirty="0" smtClean="0"/>
              <a:t>H.323 Bot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Spam Call</a:t>
            </a:r>
            <a:r>
              <a:rPr kumimoji="1" lang="ja-JP" altLang="en-US" dirty="0" smtClean="0"/>
              <a:t>は広がっています</a:t>
            </a:r>
            <a:endParaRPr kumimoji="1"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5</a:t>
            </a:r>
            <a:r>
              <a:rPr kumimoji="1" lang="ja-JP" altLang="en-US" dirty="0" smtClean="0"/>
              <a:t>分に一度</a:t>
            </a:r>
            <a:r>
              <a:rPr kumimoji="1" lang="en-US" altLang="ja-JP" dirty="0" smtClean="0"/>
              <a:t>,</a:t>
            </a:r>
            <a:r>
              <a:rPr kumimoji="1" lang="ja-JP" altLang="en-US" dirty="0" smtClean="0"/>
              <a:t>さまざまな</a:t>
            </a:r>
            <a:r>
              <a:rPr kumimoji="1" lang="en-US" altLang="ja-JP" dirty="0" smtClean="0"/>
              <a:t>IP Address</a:t>
            </a:r>
            <a:r>
              <a:rPr kumimoji="1" lang="ja-JP" altLang="en-US" dirty="0" smtClean="0"/>
              <a:t>から着信</a:t>
            </a:r>
            <a:endParaRPr kumimoji="1" lang="en-US" altLang="ja-JP" dirty="0" smtClean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 dirty="0" smtClean="0"/>
              <a:t>番号が分からなくても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40802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23"/>
          <p:cNvCxnSpPr>
            <a:cxnSpLocks noChangeShapeType="1"/>
          </p:cNvCxnSpPr>
          <p:nvPr/>
        </p:nvCxnSpPr>
        <p:spPr bwMode="auto">
          <a:xfrm>
            <a:off x="4233759" y="3110023"/>
            <a:ext cx="19346" cy="153391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75" y="404927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24" name="Straight Connector 123"/>
          <p:cNvCxnSpPr>
            <a:cxnSpLocks noChangeShapeType="1"/>
          </p:cNvCxnSpPr>
          <p:nvPr/>
        </p:nvCxnSpPr>
        <p:spPr bwMode="auto">
          <a:xfrm flipV="1">
            <a:off x="3965513" y="1552312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Cisco Expressway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48" y="2902321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24" y="2884737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3"/>
          <p:cNvCxnSpPr>
            <a:cxnSpLocks noChangeShapeType="1"/>
          </p:cNvCxnSpPr>
          <p:nvPr/>
        </p:nvCxnSpPr>
        <p:spPr bwMode="auto">
          <a:xfrm>
            <a:off x="7495678" y="4057172"/>
            <a:ext cx="165497" cy="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7740238" y="3904851"/>
            <a:ext cx="465488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SIP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2450947" y="3313773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3581115" y="2586912"/>
            <a:ext cx="1725123" cy="1293842"/>
            <a:chOff x="3350969" y="1511546"/>
            <a:chExt cx="1725123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994182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rgbClr val="000000"/>
                  </a:solidFill>
                  <a:cs typeface="Arial"/>
                </a:rPr>
                <a:t>社内</a:t>
              </a:r>
              <a:r>
                <a:rPr kumimoji="1" lang="en-US" altLang="ja-JP" sz="1600" dirty="0">
                  <a:solidFill>
                    <a:srgbClr val="000000"/>
                  </a:solidFill>
                  <a:cs typeface="Arial"/>
                </a:rPr>
                <a:t>LAN</a:t>
              </a:r>
              <a:endParaRPr kumimoji="1" lang="ja-JP" altLang="en-US" sz="1600" dirty="0" err="1">
                <a:solidFill>
                  <a:srgbClr val="000000"/>
                </a:solidFill>
                <a:cs typeface="Arial"/>
              </a:endParaRPr>
            </a:p>
          </p:txBody>
        </p:sp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0" y="1084725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028717" y="1723633"/>
            <a:ext cx="11994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Unified CM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55594" y="1806615"/>
            <a:ext cx="161574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Expressway −C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93297" y="1802219"/>
            <a:ext cx="1547419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Expressway−</a:t>
            </a:r>
            <a:r>
              <a:rPr kumimoji="1" lang="en-US" altLang="ja-JP" sz="1600" dirty="0">
                <a:solidFill>
                  <a:srgbClr val="000000"/>
                </a:solidFill>
              </a:rPr>
              <a:t>E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838" y="1131072"/>
            <a:ext cx="864204" cy="66528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685" y="1118388"/>
            <a:ext cx="861645" cy="663315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29" y="880659"/>
            <a:ext cx="1725123" cy="12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649068" y="1486888"/>
            <a:ext cx="13596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インターネット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907138" y="2208437"/>
            <a:ext cx="2010486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ファイアウォール越え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NAT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越え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0" y="982622"/>
            <a:ext cx="3229341" cy="791775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発信・着信が正しいか監視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ポリシーの一元管理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0" y="2044141"/>
            <a:ext cx="3229341" cy="791775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不要なサービスは停止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クレデンシャル設定必要</a:t>
            </a:r>
          </a:p>
        </p:txBody>
      </p:sp>
    </p:spTree>
    <p:extLst>
      <p:ext uri="{BB962C8B-B14F-4D97-AF65-F5344CB8AC3E}">
        <p14:creationId xmlns:p14="http://schemas.microsoft.com/office/powerpoint/2010/main" val="3705639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セキュリティの違い</a:t>
            </a:r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127746"/>
              </p:ext>
            </p:extLst>
          </p:nvPr>
        </p:nvGraphicFramePr>
        <p:xfrm>
          <a:off x="1038723" y="1163341"/>
          <a:ext cx="6096000" cy="289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プロトコル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証明書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呼制御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メディア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kumimoji="1" lang="en-US" altLang="ja-JP" dirty="0" smtClean="0"/>
                        <a:t>SIP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CA</a:t>
                      </a:r>
                      <a:r>
                        <a:rPr kumimoji="1" lang="ja-JP" altLang="en-US" dirty="0" smtClean="0"/>
                        <a:t>局署名入り証明書（推奨）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TLS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sRTP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自己証明書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TLS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sRTP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なし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TCP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RTP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kumimoji="1" lang="en-US" altLang="ja-JP" dirty="0" smtClean="0"/>
                        <a:t>H.323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CA</a:t>
                      </a:r>
                      <a:r>
                        <a:rPr kumimoji="1" lang="ja-JP" altLang="en-US" dirty="0" smtClean="0"/>
                        <a:t>局署名入り証明書（推奨）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TCP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sRTP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自己証明書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TCP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sRTP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なし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TCP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RTP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角丸四角形 1"/>
          <p:cNvSpPr/>
          <p:nvPr/>
        </p:nvSpPr>
        <p:spPr>
          <a:xfrm>
            <a:off x="1413075" y="4209606"/>
            <a:ext cx="6164592" cy="828803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H.323 </a:t>
            </a:r>
            <a:r>
              <a:rPr kumimoji="1" lang="ja-JP" altLang="en-US" dirty="0" smtClean="0"/>
              <a:t>は「インターネット上」に発信先番号・</a:t>
            </a:r>
            <a:r>
              <a:rPr kumimoji="1" lang="en-US" altLang="ja-JP" dirty="0" smtClean="0"/>
              <a:t>PIN</a:t>
            </a:r>
            <a:r>
              <a:rPr kumimoji="1" lang="ja-JP" altLang="en-US" dirty="0" smtClean="0"/>
              <a:t>番号が漏洩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SIP = TLS </a:t>
            </a:r>
          </a:p>
          <a:p>
            <a:pPr algn="ctr"/>
            <a:r>
              <a:rPr kumimoji="1" lang="en-US" altLang="ja-JP" dirty="0" smtClean="0"/>
              <a:t>UDP</a:t>
            </a:r>
            <a:r>
              <a:rPr kumimoji="1" lang="ja-JP" altLang="en-US" dirty="0" smtClean="0"/>
              <a:t>はサービスオフ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4102093" y="1174549"/>
            <a:ext cx="685669" cy="281444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0944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23"/>
          <p:cNvCxnSpPr>
            <a:cxnSpLocks noChangeShapeType="1"/>
          </p:cNvCxnSpPr>
          <p:nvPr/>
        </p:nvCxnSpPr>
        <p:spPr bwMode="auto">
          <a:xfrm>
            <a:off x="4233759" y="3110023"/>
            <a:ext cx="19346" cy="153391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75" y="404927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多地点会議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ランデブー・アドホック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48" y="2902321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24" y="2884737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3"/>
          <p:cNvCxnSpPr>
            <a:cxnSpLocks noChangeShapeType="1"/>
          </p:cNvCxnSpPr>
          <p:nvPr/>
        </p:nvCxnSpPr>
        <p:spPr bwMode="auto">
          <a:xfrm>
            <a:off x="7495678" y="4057172"/>
            <a:ext cx="165497" cy="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7740238" y="3904851"/>
            <a:ext cx="465488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SIP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2450947" y="3313773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3581115" y="2586912"/>
            <a:ext cx="1725123" cy="1293842"/>
            <a:chOff x="3350969" y="1511546"/>
            <a:chExt cx="1725123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994182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rgbClr val="000000"/>
                  </a:solidFill>
                  <a:cs typeface="Arial"/>
                </a:rPr>
                <a:t>社内</a:t>
              </a:r>
              <a:r>
                <a:rPr kumimoji="1" lang="en-US" altLang="ja-JP" sz="1600" dirty="0">
                  <a:solidFill>
                    <a:srgbClr val="000000"/>
                  </a:solidFill>
                  <a:cs typeface="Arial"/>
                </a:rPr>
                <a:t>LAN</a:t>
              </a:r>
              <a:endParaRPr kumimoji="1" lang="ja-JP" altLang="en-US" sz="1600" dirty="0" err="1">
                <a:solidFill>
                  <a:srgbClr val="000000"/>
                </a:solidFill>
                <a:cs typeface="Arial"/>
              </a:endParaRPr>
            </a:p>
          </p:txBody>
        </p:sp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24" y="1250347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709801" y="1889255"/>
            <a:ext cx="11994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Unified CM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575" y="1318540"/>
            <a:ext cx="812800" cy="6096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549" y="1321267"/>
            <a:ext cx="812800" cy="609600"/>
          </a:xfrm>
          <a:prstGeom prst="rect">
            <a:avLst/>
          </a:prstGeom>
        </p:spPr>
      </p:pic>
      <p:sp>
        <p:nvSpPr>
          <p:cNvPr id="31" name="TextBox 72"/>
          <p:cNvSpPr txBox="1">
            <a:spLocks noChangeArrowheads="1"/>
          </p:cNvSpPr>
          <p:nvPr/>
        </p:nvSpPr>
        <p:spPr bwMode="auto">
          <a:xfrm>
            <a:off x="5499643" y="1977768"/>
            <a:ext cx="1085149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Conductor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2" name="TextBox 72"/>
          <p:cNvSpPr txBox="1">
            <a:spLocks noChangeArrowheads="1"/>
          </p:cNvSpPr>
          <p:nvPr/>
        </p:nvSpPr>
        <p:spPr bwMode="auto">
          <a:xfrm>
            <a:off x="7100957" y="2001351"/>
            <a:ext cx="2043043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TelePresence Server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456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23"/>
          <p:cNvCxnSpPr>
            <a:cxnSpLocks noChangeShapeType="1"/>
          </p:cNvCxnSpPr>
          <p:nvPr/>
        </p:nvCxnSpPr>
        <p:spPr bwMode="auto">
          <a:xfrm>
            <a:off x="4233759" y="3110023"/>
            <a:ext cx="19346" cy="153391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75" y="404927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多地点会議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スケジュール・パーソナルルーム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48" y="2902321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24" y="2884737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3"/>
          <p:cNvCxnSpPr>
            <a:cxnSpLocks noChangeShapeType="1"/>
          </p:cNvCxnSpPr>
          <p:nvPr/>
        </p:nvCxnSpPr>
        <p:spPr bwMode="auto">
          <a:xfrm>
            <a:off x="7495678" y="4057172"/>
            <a:ext cx="165497" cy="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7740238" y="3904851"/>
            <a:ext cx="465488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SIP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2450947" y="3313773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3581115" y="2586912"/>
            <a:ext cx="1725123" cy="1293842"/>
            <a:chOff x="3350969" y="1511546"/>
            <a:chExt cx="1725123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994182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rgbClr val="000000"/>
                  </a:solidFill>
                  <a:cs typeface="Arial"/>
                </a:rPr>
                <a:t>社内</a:t>
              </a:r>
              <a:r>
                <a:rPr kumimoji="1" lang="en-US" altLang="ja-JP" sz="1600" dirty="0">
                  <a:solidFill>
                    <a:srgbClr val="000000"/>
                  </a:solidFill>
                  <a:cs typeface="Arial"/>
                </a:rPr>
                <a:t>LAN</a:t>
              </a:r>
              <a:endParaRPr kumimoji="1" lang="ja-JP" altLang="en-US" sz="1600" dirty="0" err="1">
                <a:solidFill>
                  <a:srgbClr val="000000"/>
                </a:solidFill>
                <a:cs typeface="Arial"/>
              </a:endParaRPr>
            </a:p>
          </p:txBody>
        </p:sp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24" y="1250347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709801" y="1889255"/>
            <a:ext cx="11994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Unified CM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575" y="1318540"/>
            <a:ext cx="812800" cy="6096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549" y="1321267"/>
            <a:ext cx="812800" cy="609600"/>
          </a:xfrm>
          <a:prstGeom prst="rect">
            <a:avLst/>
          </a:prstGeom>
        </p:spPr>
      </p:pic>
      <p:sp>
        <p:nvSpPr>
          <p:cNvPr id="31" name="TextBox 72"/>
          <p:cNvSpPr txBox="1">
            <a:spLocks noChangeArrowheads="1"/>
          </p:cNvSpPr>
          <p:nvPr/>
        </p:nvSpPr>
        <p:spPr bwMode="auto">
          <a:xfrm>
            <a:off x="5499643" y="1977768"/>
            <a:ext cx="1085149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Conductor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2" name="TextBox 72"/>
          <p:cNvSpPr txBox="1">
            <a:spLocks noChangeArrowheads="1"/>
          </p:cNvSpPr>
          <p:nvPr/>
        </p:nvSpPr>
        <p:spPr bwMode="auto">
          <a:xfrm>
            <a:off x="7100957" y="2001351"/>
            <a:ext cx="2043043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TelePresence Server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012" y="1442758"/>
            <a:ext cx="812800" cy="609600"/>
          </a:xfrm>
          <a:prstGeom prst="rect">
            <a:avLst/>
          </a:prstGeom>
        </p:spPr>
      </p:pic>
      <p:sp>
        <p:nvSpPr>
          <p:cNvPr id="21" name="TextBox 72"/>
          <p:cNvSpPr txBox="1">
            <a:spLocks noChangeArrowheads="1"/>
          </p:cNvSpPr>
          <p:nvPr/>
        </p:nvSpPr>
        <p:spPr bwMode="auto">
          <a:xfrm>
            <a:off x="313824" y="2222181"/>
            <a:ext cx="3218044" cy="56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TelePresence Management  Suite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(TMS)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901859"/>
            <a:ext cx="1813317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会議用ユーザ管理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スケジューリング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771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91" name="正方形/長方形 90"/>
          <p:cNvSpPr/>
          <p:nvPr/>
        </p:nvSpPr>
        <p:spPr>
          <a:xfrm>
            <a:off x="530938" y="1555691"/>
            <a:ext cx="8157816" cy="2391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257209" indent="-257209">
              <a:buFont typeface="Arial" panose="020B0604020202020204" pitchFamily="34" charset="0"/>
              <a:buChar char="•"/>
            </a:pP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すべてのシスコ端末が</a:t>
            </a:r>
            <a:r>
              <a:rPr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Cisco Unified Communications Manager 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クラスタに登録</a:t>
            </a:r>
            <a:endParaRPr lang="en-US" altLang="ja-JP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endParaRPr lang="en-US" altLang="ja-JP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Cisco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Expressway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が</a:t>
            </a:r>
            <a:r>
              <a:rPr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Cisco Unified Communications Manager 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と</a:t>
            </a:r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連携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して</a:t>
            </a:r>
            <a:r>
              <a:rPr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外部接続機能を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提供</a:t>
            </a:r>
            <a:endParaRPr lang="en-US" altLang="ja-JP" sz="17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endParaRPr lang="en-US" altLang="ja-JP" sz="17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r>
              <a:rPr lang="ja-JP" alt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多地点接続は</a:t>
            </a:r>
            <a:r>
              <a:rPr lang="en-US" altLang="ja-JP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Conductor</a:t>
            </a:r>
            <a:r>
              <a:rPr lang="ja-JP" alt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がメディアリソース</a:t>
            </a:r>
            <a:r>
              <a:rPr lang="en-US" altLang="ja-JP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(TelePresence Server)</a:t>
            </a:r>
            <a:r>
              <a:rPr lang="ja-JP" alt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を管理</a:t>
            </a:r>
            <a:endParaRPr lang="ja-JP" alt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753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>
            <a:cxnSpLocks noChangeShapeType="1"/>
            <a:stCxn id="103" idx="3"/>
            <a:endCxn id="108" idx="1"/>
          </p:cNvCxnSpPr>
          <p:nvPr/>
        </p:nvCxnSpPr>
        <p:spPr bwMode="auto">
          <a:xfrm>
            <a:off x="5183493" y="2373547"/>
            <a:ext cx="611635" cy="313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Rounded Rectangle 86"/>
          <p:cNvSpPr/>
          <p:nvPr/>
        </p:nvSpPr>
        <p:spPr>
          <a:xfrm>
            <a:off x="1233359" y="894886"/>
            <a:ext cx="2884346" cy="3788810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3553638" y="3040567"/>
            <a:ext cx="1229382" cy="61330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21"/>
          <p:cNvCxnSpPr>
            <a:cxnSpLocks noChangeShapeType="1"/>
            <a:endCxn id="166" idx="1"/>
          </p:cNvCxnSpPr>
          <p:nvPr/>
        </p:nvCxnSpPr>
        <p:spPr bwMode="auto">
          <a:xfrm>
            <a:off x="4038600" y="2861733"/>
            <a:ext cx="2036233" cy="431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4022723" y="1814480"/>
            <a:ext cx="821119" cy="24874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4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2753341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4448871" y="3092435"/>
            <a:ext cx="829707" cy="2077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WAN</a:t>
            </a:r>
            <a:endParaRPr lang="en-US" sz="9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031918" y="956750"/>
            <a:ext cx="1083978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1100" dirty="0" smtClean="0">
                <a:solidFill>
                  <a:srgbClr val="000000"/>
                </a:solidFill>
              </a:rPr>
              <a:t>本社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1285949" y="4195199"/>
            <a:ext cx="2731433" cy="436629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310329" y="4442275"/>
            <a:ext cx="622573" cy="16736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6" tIns="25723" rIns="51446" bIns="2572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端末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20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3561890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4431810" y="3762289"/>
            <a:ext cx="868173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ISDN</a:t>
            </a:r>
            <a:endParaRPr lang="en-US" sz="11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pic>
        <p:nvPicPr>
          <p:cNvPr id="126" name="Picture 5" descr="C:\Users\tsbutme\Desktop\Trade Shows\New Icons\256 Icons in Grey and Blue\30060_Device_phone_unkown_256 - with white scree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044" y="4323157"/>
            <a:ext cx="274163" cy="2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 descr="C:\Users\tsbutme\Desktop\New folder - Copy\30085_Device_telepresence1000_3065_unknown_256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525" y="4268394"/>
            <a:ext cx="293138" cy="2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5795128" y="2839725"/>
            <a:ext cx="1665668" cy="884909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9966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947409" y="3527782"/>
            <a:ext cx="935991" cy="167367"/>
          </a:xfrm>
          <a:prstGeom prst="rect">
            <a:avLst/>
          </a:prstGeom>
          <a:solidFill>
            <a:srgbClr val="99663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支社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16" y="4282936"/>
            <a:ext cx="450253" cy="300962"/>
          </a:xfrm>
          <a:prstGeom prst="rect">
            <a:avLst/>
          </a:prstGeom>
        </p:spPr>
      </p:pic>
      <p:pic>
        <p:nvPicPr>
          <p:cNvPr id="134" name="Picture 7" descr="C:\Users\tsbutme\Desktop\New folder - Copy\30086_Device_telepresence3000_3066_unknown_256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272" y="4262977"/>
            <a:ext cx="744631" cy="2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795128" y="2045009"/>
            <a:ext cx="1665668" cy="719852"/>
            <a:chOff x="5543387" y="1676834"/>
            <a:chExt cx="1693906" cy="719852"/>
          </a:xfrm>
        </p:grpSpPr>
        <p:sp>
          <p:nvSpPr>
            <p:cNvPr id="108" name="Rounded Rectangle 107"/>
            <p:cNvSpPr/>
            <p:nvPr/>
          </p:nvSpPr>
          <p:spPr>
            <a:xfrm>
              <a:off x="5543387" y="1676834"/>
              <a:ext cx="1693906" cy="719852"/>
            </a:xfrm>
            <a:prstGeom prst="roundRect">
              <a:avLst>
                <a:gd name="adj" fmla="val 3130"/>
              </a:avLst>
            </a:prstGeom>
            <a:noFill/>
            <a:ln w="19050">
              <a:solidFill>
                <a:srgbClr val="F68B1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66756" y="2198101"/>
              <a:ext cx="1384709" cy="167367"/>
            </a:xfrm>
            <a:prstGeom prst="rect">
              <a:avLst/>
            </a:prstGeom>
            <a:solidFill>
              <a:srgbClr val="F68B1F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smtClean="0">
                  <a:solidFill>
                    <a:srgbClr val="FFFFFF"/>
                  </a:solidFill>
                </a:rPr>
                <a:t>モバイル</a:t>
              </a:r>
              <a:r>
                <a:rPr lang="en-US" sz="900" dirty="0" smtClean="0">
                  <a:solidFill>
                    <a:srgbClr val="FFFFFF"/>
                  </a:solidFill>
                </a:rPr>
                <a:t>/</a:t>
              </a:r>
              <a:r>
                <a:rPr lang="ja-JP" altLang="en-US" sz="900" dirty="0" smtClean="0">
                  <a:solidFill>
                    <a:srgbClr val="FFFFFF"/>
                  </a:solidFill>
                </a:rPr>
                <a:t>テレワーカー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pic>
          <p:nvPicPr>
            <p:cNvPr id="128" name="Picture 9" descr="C:\Users\tsbutme\Desktop\New folder - Copy\30084_Device_telepresence500_3064_unknown_256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03" y="1777293"/>
              <a:ext cx="380035" cy="34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448" y="1789314"/>
              <a:ext cx="516089" cy="344969"/>
            </a:xfrm>
            <a:prstGeom prst="rect">
              <a:avLst/>
            </a:prstGeom>
          </p:spPr>
        </p:pic>
        <p:pic>
          <p:nvPicPr>
            <p:cNvPr id="137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232" y="1847989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Rounded Rectangle 93"/>
          <p:cNvSpPr/>
          <p:nvPr/>
        </p:nvSpPr>
        <p:spPr>
          <a:xfrm>
            <a:off x="1285949" y="1200454"/>
            <a:ext cx="1685851" cy="882188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293113" y="1905447"/>
            <a:ext cx="975954" cy="167367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アプリケーション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1568958" y="1246747"/>
            <a:ext cx="789198" cy="635629"/>
            <a:chOff x="2360447" y="1433860"/>
            <a:chExt cx="642130" cy="519247"/>
          </a:xfrm>
        </p:grpSpPr>
        <p:sp>
          <p:nvSpPr>
            <p:cNvPr id="154" name="TextBox 153"/>
            <p:cNvSpPr txBox="1"/>
            <p:nvPr/>
          </p:nvSpPr>
          <p:spPr>
            <a:xfrm>
              <a:off x="2360447" y="1433860"/>
              <a:ext cx="642130" cy="239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Prime</a:t>
              </a:r>
              <a:br>
                <a:rPr lang="en-US" sz="800" dirty="0">
                  <a:solidFill>
                    <a:srgbClr val="000000"/>
                  </a:solidFill>
                </a:rPr>
              </a:br>
              <a:r>
                <a:rPr lang="en-US" sz="800" dirty="0">
                  <a:solidFill>
                    <a:srgbClr val="000000"/>
                  </a:solidFill>
                </a:rPr>
                <a:t>Collaboration</a:t>
              </a:r>
            </a:p>
          </p:txBody>
        </p: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831" y="1635446"/>
              <a:ext cx="283230" cy="292608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3385" y="1660499"/>
              <a:ext cx="283230" cy="292608"/>
            </a:xfrm>
            <a:prstGeom prst="rect">
              <a:avLst/>
            </a:prstGeom>
          </p:spPr>
        </p:pic>
      </p:grpSp>
      <p:sp>
        <p:nvSpPr>
          <p:cNvPr id="92" name="Rounded Rectangle 91"/>
          <p:cNvSpPr/>
          <p:nvPr/>
        </p:nvSpPr>
        <p:spPr>
          <a:xfrm>
            <a:off x="3083693" y="1200453"/>
            <a:ext cx="1007440" cy="2063533"/>
          </a:xfrm>
          <a:prstGeom prst="roundRect">
            <a:avLst>
              <a:gd name="adj" fmla="val 3130"/>
            </a:avLst>
          </a:prstGeom>
          <a:noFill/>
          <a:ln w="12700">
            <a:solidFill>
              <a:srgbClr val="C0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105555" y="3070777"/>
            <a:ext cx="740711" cy="167367"/>
          </a:xfrm>
          <a:prstGeom prst="rect">
            <a:avLst/>
          </a:prstGeom>
          <a:solidFill>
            <a:srgbClr val="C0000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err="1">
                <a:solidFill>
                  <a:srgbClr val="FFFFFF"/>
                </a:solidFill>
              </a:rPr>
              <a:t>Collab</a:t>
            </a:r>
            <a:r>
              <a:rPr lang="en-US" sz="900" dirty="0">
                <a:solidFill>
                  <a:srgbClr val="FFFFFF"/>
                </a:solidFill>
              </a:rPr>
              <a:t> Edge</a:t>
            </a:r>
          </a:p>
        </p:txBody>
      </p:sp>
      <p:pic>
        <p:nvPicPr>
          <p:cNvPr id="112" name="Picture 1028"/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091" y="1345148"/>
            <a:ext cx="196376" cy="55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1" name="Straight Connector 130"/>
          <p:cNvCxnSpPr/>
          <p:nvPr/>
        </p:nvCxnSpPr>
        <p:spPr>
          <a:xfrm>
            <a:off x="3083692" y="1974013"/>
            <a:ext cx="1007441" cy="0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3010928" y="1813379"/>
            <a:ext cx="427315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DMZ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3024216" y="1307976"/>
            <a:ext cx="840294" cy="575322"/>
            <a:chOff x="2057192" y="2075507"/>
            <a:chExt cx="683704" cy="469982"/>
          </a:xfrm>
        </p:grpSpPr>
        <p:sp>
          <p:nvSpPr>
            <p:cNvPr id="151" name="TextBox 150"/>
            <p:cNvSpPr txBox="1"/>
            <p:nvPr/>
          </p:nvSpPr>
          <p:spPr>
            <a:xfrm>
              <a:off x="2057192" y="2075507"/>
              <a:ext cx="683704" cy="159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Expressway-E</a:t>
              </a: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9834" y="2215394"/>
              <a:ext cx="284140" cy="292608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143" y="2252881"/>
              <a:ext cx="284140" cy="292608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202709" y="2117202"/>
            <a:ext cx="1785924" cy="1171748"/>
            <a:chOff x="1202709" y="2117201"/>
            <a:chExt cx="1785924" cy="1171748"/>
          </a:xfrm>
        </p:grpSpPr>
        <p:sp>
          <p:nvSpPr>
            <p:cNvPr id="96" name="Rounded Rectangle 95"/>
            <p:cNvSpPr/>
            <p:nvPr/>
          </p:nvSpPr>
          <p:spPr>
            <a:xfrm>
              <a:off x="1285950" y="2117201"/>
              <a:ext cx="1702683" cy="1171748"/>
            </a:xfrm>
            <a:prstGeom prst="roundRect">
              <a:avLst>
                <a:gd name="adj" fmla="val 3130"/>
              </a:avLst>
            </a:prstGeom>
            <a:solidFill>
              <a:schemeClr val="bg1">
                <a:alpha val="75000"/>
              </a:schemeClr>
            </a:solidFill>
            <a:ln w="12700">
              <a:solidFill>
                <a:srgbClr val="0070C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04769" y="3096264"/>
              <a:ext cx="744907" cy="167367"/>
            </a:xfrm>
            <a:prstGeom prst="rect">
              <a:avLst/>
            </a:prstGeom>
            <a:solidFill>
              <a:srgbClr val="0070C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呼制御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908611" y="2187106"/>
              <a:ext cx="1021664" cy="391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Unified Communications Manager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202709" y="2176390"/>
              <a:ext cx="96141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Instant Message &amp; Presence</a:t>
              </a: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011" y="2418544"/>
              <a:ext cx="424149" cy="434664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464" y="2462022"/>
              <a:ext cx="424149" cy="434664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898" y="2538170"/>
              <a:ext cx="517463" cy="391574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0475" y="2583777"/>
              <a:ext cx="517463" cy="391574"/>
            </a:xfrm>
            <a:prstGeom prst="rect">
              <a:avLst/>
            </a:prstGeom>
          </p:spPr>
        </p:pic>
      </p:grpSp>
      <p:sp>
        <p:nvSpPr>
          <p:cNvPr id="97" name="Rounded Rectangle 96"/>
          <p:cNvSpPr/>
          <p:nvPr/>
        </p:nvSpPr>
        <p:spPr>
          <a:xfrm>
            <a:off x="1285951" y="3310684"/>
            <a:ext cx="2693382" cy="867702"/>
          </a:xfrm>
          <a:prstGeom prst="roundRect">
            <a:avLst>
              <a:gd name="adj" fmla="val 3130"/>
            </a:avLst>
          </a:prstGeom>
          <a:solidFill>
            <a:srgbClr val="FFFFFF"/>
          </a:solidFill>
          <a:ln w="12700">
            <a:solidFill>
              <a:srgbClr val="00B05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302721" y="3985176"/>
            <a:ext cx="789976" cy="167367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会議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280161" y="3303270"/>
            <a:ext cx="983469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Server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118293" y="3368849"/>
            <a:ext cx="685159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Conductor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265" y="3543680"/>
            <a:ext cx="349217" cy="36854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802" y="3518165"/>
            <a:ext cx="406203" cy="416275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43" y="3564065"/>
            <a:ext cx="406203" cy="41627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740" y="3591183"/>
            <a:ext cx="349217" cy="368540"/>
          </a:xfrm>
          <a:prstGeom prst="rect">
            <a:avLst/>
          </a:prstGeom>
        </p:spPr>
      </p:pic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>
            <a:off x="4816923" y="1547243"/>
            <a:ext cx="0" cy="723966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4" y="1944792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4460655" y="2255253"/>
            <a:ext cx="722838" cy="2365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Internet</a:t>
            </a:r>
          </a:p>
        </p:txBody>
      </p:sp>
      <p:grpSp>
        <p:nvGrpSpPr>
          <p:cNvPr id="7" name="図形グループ 6"/>
          <p:cNvGrpSpPr/>
          <p:nvPr/>
        </p:nvGrpSpPr>
        <p:grpSpPr>
          <a:xfrm>
            <a:off x="2980062" y="1983206"/>
            <a:ext cx="1098521" cy="1073260"/>
            <a:chOff x="2810728" y="2889140"/>
            <a:chExt cx="1098521" cy="1073260"/>
          </a:xfrm>
        </p:grpSpPr>
        <p:sp>
          <p:nvSpPr>
            <p:cNvPr id="116" name="TextBox 115"/>
            <p:cNvSpPr txBox="1"/>
            <p:nvPr/>
          </p:nvSpPr>
          <p:spPr>
            <a:xfrm>
              <a:off x="2954297" y="2889140"/>
              <a:ext cx="860360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Expressway-C</a:t>
              </a:r>
            </a:p>
          </p:txBody>
        </p:sp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8746" y="3039388"/>
              <a:ext cx="349217" cy="368540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25" y="3081762"/>
              <a:ext cx="349217" cy="368540"/>
            </a:xfrm>
            <a:prstGeom prst="rect">
              <a:avLst/>
            </a:prstGeom>
          </p:spPr>
        </p:pic>
        <p:sp>
          <p:nvSpPr>
            <p:cNvPr id="165" name="TextBox 121"/>
            <p:cNvSpPr txBox="1"/>
            <p:nvPr/>
          </p:nvSpPr>
          <p:spPr>
            <a:xfrm>
              <a:off x="2810728" y="3480804"/>
              <a:ext cx="1014184" cy="198115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 smtClean="0">
                  <a:solidFill>
                    <a:srgbClr val="000000"/>
                  </a:solidFill>
                </a:rPr>
                <a:t>ISDNGW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03033" y="3619166"/>
              <a:ext cx="334433" cy="343234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509434" y="3589866"/>
              <a:ext cx="399815" cy="287867"/>
            </a:xfrm>
            <a:prstGeom prst="rect">
              <a:avLst/>
            </a:prstGeom>
          </p:spPr>
        </p:pic>
      </p:grpSp>
      <p:grpSp>
        <p:nvGrpSpPr>
          <p:cNvPr id="8" name="図形グループ 7"/>
          <p:cNvGrpSpPr/>
          <p:nvPr/>
        </p:nvGrpSpPr>
        <p:grpSpPr>
          <a:xfrm>
            <a:off x="6074833" y="3148932"/>
            <a:ext cx="1195398" cy="317099"/>
            <a:chOff x="6074833" y="3589199"/>
            <a:chExt cx="1195398" cy="317099"/>
          </a:xfrm>
        </p:grpSpPr>
        <p:pic>
          <p:nvPicPr>
            <p:cNvPr id="129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402" y="3635878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 descr="C:\Users\tsbutme\Desktop\New folder - Copy\30085_Device_telepresence1000_3065_unknown_256.png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762" y="3589199"/>
              <a:ext cx="341469" cy="31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図 16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074833" y="3589866"/>
              <a:ext cx="399815" cy="287867"/>
            </a:xfrm>
            <a:prstGeom prst="rect">
              <a:avLst/>
            </a:prstGeom>
          </p:spPr>
        </p:pic>
      </p:grp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シスコ　ビデオプリファードアーキテクチャ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322078" y="865944"/>
            <a:ext cx="1163401" cy="710951"/>
            <a:chOff x="4322078" y="1306211"/>
            <a:chExt cx="1163401" cy="710951"/>
          </a:xfrm>
        </p:grpSpPr>
        <p:sp>
          <p:nvSpPr>
            <p:cNvPr id="83" name="Freeform 49"/>
            <p:cNvSpPr>
              <a:spLocks/>
            </p:cNvSpPr>
            <p:nvPr/>
          </p:nvSpPr>
          <p:spPr bwMode="auto">
            <a:xfrm flipH="1">
              <a:off x="4322078" y="1306211"/>
              <a:ext cx="1163401" cy="681260"/>
            </a:xfrm>
            <a:custGeom>
              <a:avLst/>
              <a:gdLst>
                <a:gd name="T0" fmla="*/ 82 w 656"/>
                <a:gd name="T1" fmla="*/ 189 h 352"/>
                <a:gd name="T2" fmla="*/ 0 w 656"/>
                <a:gd name="T3" fmla="*/ 271 h 352"/>
                <a:gd name="T4" fmla="*/ 82 w 656"/>
                <a:gd name="T5" fmla="*/ 352 h 352"/>
                <a:gd name="T6" fmla="*/ 551 w 656"/>
                <a:gd name="T7" fmla="*/ 352 h 352"/>
                <a:gd name="T8" fmla="*/ 656 w 656"/>
                <a:gd name="T9" fmla="*/ 247 h 352"/>
                <a:gd name="T10" fmla="*/ 598 w 656"/>
                <a:gd name="T11" fmla="*/ 153 h 352"/>
                <a:gd name="T12" fmla="*/ 588 w 656"/>
                <a:gd name="T13" fmla="*/ 148 h 352"/>
                <a:gd name="T14" fmla="*/ 589 w 656"/>
                <a:gd name="T15" fmla="*/ 137 h 352"/>
                <a:gd name="T16" fmla="*/ 589 w 656"/>
                <a:gd name="T17" fmla="*/ 135 h 352"/>
                <a:gd name="T18" fmla="*/ 531 w 656"/>
                <a:gd name="T19" fmla="*/ 76 h 352"/>
                <a:gd name="T20" fmla="*/ 503 w 656"/>
                <a:gd name="T21" fmla="*/ 83 h 352"/>
                <a:gd name="T22" fmla="*/ 486 w 656"/>
                <a:gd name="T23" fmla="*/ 92 h 352"/>
                <a:gd name="T24" fmla="*/ 479 w 656"/>
                <a:gd name="T25" fmla="*/ 75 h 352"/>
                <a:gd name="T26" fmla="*/ 365 w 656"/>
                <a:gd name="T27" fmla="*/ 0 h 352"/>
                <a:gd name="T28" fmla="*/ 248 w 656"/>
                <a:gd name="T29" fmla="*/ 79 h 352"/>
                <a:gd name="T30" fmla="*/ 242 w 656"/>
                <a:gd name="T31" fmla="*/ 94 h 352"/>
                <a:gd name="T32" fmla="*/ 227 w 656"/>
                <a:gd name="T33" fmla="*/ 89 h 352"/>
                <a:gd name="T34" fmla="*/ 197 w 656"/>
                <a:gd name="T35" fmla="*/ 84 h 352"/>
                <a:gd name="T36" fmla="*/ 102 w 656"/>
                <a:gd name="T37" fmla="*/ 173 h 352"/>
                <a:gd name="T38" fmla="*/ 101 w 656"/>
                <a:gd name="T39" fmla="*/ 189 h 352"/>
                <a:gd name="T40" fmla="*/ 84 w 656"/>
                <a:gd name="T41" fmla="*/ 189 h 352"/>
                <a:gd name="T42" fmla="*/ 82 w 656"/>
                <a:gd name="T43" fmla="*/ 18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352">
                  <a:moveTo>
                    <a:pt x="82" y="189"/>
                  </a:moveTo>
                  <a:cubicBezTo>
                    <a:pt x="37" y="189"/>
                    <a:pt x="0" y="225"/>
                    <a:pt x="0" y="271"/>
                  </a:cubicBezTo>
                  <a:cubicBezTo>
                    <a:pt x="0" y="316"/>
                    <a:pt x="37" y="352"/>
                    <a:pt x="82" y="352"/>
                  </a:cubicBezTo>
                  <a:cubicBezTo>
                    <a:pt x="551" y="352"/>
                    <a:pt x="551" y="352"/>
                    <a:pt x="551" y="352"/>
                  </a:cubicBezTo>
                  <a:cubicBezTo>
                    <a:pt x="609" y="352"/>
                    <a:pt x="656" y="305"/>
                    <a:pt x="656" y="247"/>
                  </a:cubicBezTo>
                  <a:cubicBezTo>
                    <a:pt x="656" y="207"/>
                    <a:pt x="634" y="171"/>
                    <a:pt x="598" y="153"/>
                  </a:cubicBezTo>
                  <a:cubicBezTo>
                    <a:pt x="588" y="148"/>
                    <a:pt x="588" y="148"/>
                    <a:pt x="588" y="148"/>
                  </a:cubicBezTo>
                  <a:cubicBezTo>
                    <a:pt x="589" y="137"/>
                    <a:pt x="589" y="137"/>
                    <a:pt x="589" y="137"/>
                  </a:cubicBezTo>
                  <a:cubicBezTo>
                    <a:pt x="589" y="137"/>
                    <a:pt x="589" y="136"/>
                    <a:pt x="589" y="135"/>
                  </a:cubicBezTo>
                  <a:cubicBezTo>
                    <a:pt x="589" y="102"/>
                    <a:pt x="563" y="76"/>
                    <a:pt x="531" y="76"/>
                  </a:cubicBezTo>
                  <a:cubicBezTo>
                    <a:pt x="521" y="76"/>
                    <a:pt x="511" y="79"/>
                    <a:pt x="503" y="83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59" y="30"/>
                    <a:pt x="414" y="0"/>
                    <a:pt x="365" y="0"/>
                  </a:cubicBezTo>
                  <a:cubicBezTo>
                    <a:pt x="313" y="0"/>
                    <a:pt x="267" y="31"/>
                    <a:pt x="248" y="79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27" y="89"/>
                    <a:pt x="227" y="89"/>
                    <a:pt x="227" y="89"/>
                  </a:cubicBezTo>
                  <a:cubicBezTo>
                    <a:pt x="218" y="86"/>
                    <a:pt x="207" y="84"/>
                    <a:pt x="197" y="84"/>
                  </a:cubicBezTo>
                  <a:cubicBezTo>
                    <a:pt x="147" y="84"/>
                    <a:pt x="106" y="123"/>
                    <a:pt x="102" y="173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3" y="189"/>
                    <a:pt x="83" y="189"/>
                    <a:pt x="82" y="189"/>
                  </a:cubicBezTo>
                  <a:close/>
                </a:path>
              </a:pathLst>
            </a:custGeom>
            <a:solidFill>
              <a:srgbClr val="32B2DF"/>
            </a:solidFill>
            <a:ln w="349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0" tIns="45710" rIns="91420" bIns="457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5" name="Picture 66" descr="new_webex_logo_1024px_R02.png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85" y="1346222"/>
              <a:ext cx="439250" cy="438821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4539424" y="1780575"/>
              <a:ext cx="722838" cy="23658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effectLst>
                    <a:glow rad="190500">
                      <a:srgbClr val="FFFFFF">
                        <a:alpha val="60000"/>
                      </a:srgbClr>
                    </a:glow>
                  </a:effectLst>
                </a:rPr>
                <a:t>WebEx</a:t>
              </a:r>
              <a:endPara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90" name="TextBox 156"/>
          <p:cNvSpPr txBox="1"/>
          <p:nvPr/>
        </p:nvSpPr>
        <p:spPr>
          <a:xfrm>
            <a:off x="2900872" y="3337281"/>
            <a:ext cx="1064326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Management Suite</a:t>
            </a:r>
          </a:p>
        </p:txBody>
      </p:sp>
      <p:pic>
        <p:nvPicPr>
          <p:cNvPr id="118" name="Picture 157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763" y="3578885"/>
            <a:ext cx="348098" cy="358192"/>
          </a:xfrm>
          <a:prstGeom prst="rect">
            <a:avLst/>
          </a:prstGeom>
        </p:spPr>
      </p:pic>
      <p:pic>
        <p:nvPicPr>
          <p:cNvPr id="119" name="Picture 158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570" y="3623127"/>
            <a:ext cx="348098" cy="3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03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>
            <a:cxnSpLocks noChangeShapeType="1"/>
            <a:stCxn id="103" idx="3"/>
            <a:endCxn id="108" idx="1"/>
          </p:cNvCxnSpPr>
          <p:nvPr/>
        </p:nvCxnSpPr>
        <p:spPr bwMode="auto">
          <a:xfrm>
            <a:off x="5183493" y="2373547"/>
            <a:ext cx="611635" cy="313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Rounded Rectangle 86"/>
          <p:cNvSpPr/>
          <p:nvPr/>
        </p:nvSpPr>
        <p:spPr>
          <a:xfrm>
            <a:off x="1233359" y="894886"/>
            <a:ext cx="2884346" cy="3788810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3553638" y="3040567"/>
            <a:ext cx="1229382" cy="61330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21"/>
          <p:cNvCxnSpPr>
            <a:cxnSpLocks noChangeShapeType="1"/>
            <a:endCxn id="166" idx="1"/>
          </p:cNvCxnSpPr>
          <p:nvPr/>
        </p:nvCxnSpPr>
        <p:spPr bwMode="auto">
          <a:xfrm>
            <a:off x="4038600" y="2861733"/>
            <a:ext cx="2036233" cy="431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4022723" y="1814480"/>
            <a:ext cx="821119" cy="24874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4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2753341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4448871" y="3092435"/>
            <a:ext cx="829707" cy="2077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WAN</a:t>
            </a:r>
            <a:endParaRPr lang="en-US" sz="9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031918" y="956750"/>
            <a:ext cx="1083978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1100" dirty="0" smtClean="0">
                <a:solidFill>
                  <a:srgbClr val="000000"/>
                </a:solidFill>
              </a:rPr>
              <a:t>本社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1285949" y="4195199"/>
            <a:ext cx="2731433" cy="436629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310329" y="4442275"/>
            <a:ext cx="622573" cy="16736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6" tIns="25723" rIns="51446" bIns="2572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端末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20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3561890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4431810" y="3762289"/>
            <a:ext cx="868173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ISDN</a:t>
            </a:r>
            <a:endParaRPr lang="en-US" sz="11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pic>
        <p:nvPicPr>
          <p:cNvPr id="126" name="Picture 5" descr="C:\Users\tsbutme\Desktop\Trade Shows\New Icons\256 Icons in Grey and Blue\30060_Device_phone_unkown_256 - with white scree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044" y="4323157"/>
            <a:ext cx="274163" cy="2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 descr="C:\Users\tsbutme\Desktop\New folder - Copy\30085_Device_telepresence1000_3065_unknown_256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525" y="4268394"/>
            <a:ext cx="293138" cy="2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5795128" y="2839725"/>
            <a:ext cx="1665668" cy="884909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9966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947409" y="3527782"/>
            <a:ext cx="935991" cy="167367"/>
          </a:xfrm>
          <a:prstGeom prst="rect">
            <a:avLst/>
          </a:prstGeom>
          <a:solidFill>
            <a:srgbClr val="99663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支社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16" y="4282936"/>
            <a:ext cx="450253" cy="300962"/>
          </a:xfrm>
          <a:prstGeom prst="rect">
            <a:avLst/>
          </a:prstGeom>
        </p:spPr>
      </p:pic>
      <p:pic>
        <p:nvPicPr>
          <p:cNvPr id="134" name="Picture 7" descr="C:\Users\tsbutme\Desktop\New folder - Copy\30086_Device_telepresence3000_3066_unknown_256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272" y="4262977"/>
            <a:ext cx="744631" cy="2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795128" y="2045009"/>
            <a:ext cx="1665668" cy="719852"/>
            <a:chOff x="5543387" y="1676834"/>
            <a:chExt cx="1693906" cy="719852"/>
          </a:xfrm>
        </p:grpSpPr>
        <p:sp>
          <p:nvSpPr>
            <p:cNvPr id="108" name="Rounded Rectangle 107"/>
            <p:cNvSpPr/>
            <p:nvPr/>
          </p:nvSpPr>
          <p:spPr>
            <a:xfrm>
              <a:off x="5543387" y="1676834"/>
              <a:ext cx="1693906" cy="719852"/>
            </a:xfrm>
            <a:prstGeom prst="roundRect">
              <a:avLst>
                <a:gd name="adj" fmla="val 3130"/>
              </a:avLst>
            </a:prstGeom>
            <a:noFill/>
            <a:ln w="19050">
              <a:solidFill>
                <a:srgbClr val="F68B1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66756" y="2198101"/>
              <a:ext cx="1384709" cy="167367"/>
            </a:xfrm>
            <a:prstGeom prst="rect">
              <a:avLst/>
            </a:prstGeom>
            <a:solidFill>
              <a:srgbClr val="F68B1F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smtClean="0">
                  <a:solidFill>
                    <a:srgbClr val="FFFFFF"/>
                  </a:solidFill>
                </a:rPr>
                <a:t>モバイル</a:t>
              </a:r>
              <a:r>
                <a:rPr lang="en-US" sz="900" dirty="0" smtClean="0">
                  <a:solidFill>
                    <a:srgbClr val="FFFFFF"/>
                  </a:solidFill>
                </a:rPr>
                <a:t>/</a:t>
              </a:r>
              <a:r>
                <a:rPr lang="ja-JP" altLang="en-US" sz="900" dirty="0" smtClean="0">
                  <a:solidFill>
                    <a:srgbClr val="FFFFFF"/>
                  </a:solidFill>
                </a:rPr>
                <a:t>テレワーカー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pic>
          <p:nvPicPr>
            <p:cNvPr id="128" name="Picture 9" descr="C:\Users\tsbutme\Desktop\New folder - Copy\30084_Device_telepresence500_3064_unknown_256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03" y="1777293"/>
              <a:ext cx="380035" cy="34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448" y="1789314"/>
              <a:ext cx="516089" cy="344969"/>
            </a:xfrm>
            <a:prstGeom prst="rect">
              <a:avLst/>
            </a:prstGeom>
          </p:spPr>
        </p:pic>
        <p:pic>
          <p:nvPicPr>
            <p:cNvPr id="137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232" y="1847989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Rounded Rectangle 93"/>
          <p:cNvSpPr/>
          <p:nvPr/>
        </p:nvSpPr>
        <p:spPr>
          <a:xfrm>
            <a:off x="1285949" y="1200454"/>
            <a:ext cx="1685851" cy="882188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293113" y="1905447"/>
            <a:ext cx="975954" cy="167367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アプリケーション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1568958" y="1246747"/>
            <a:ext cx="789198" cy="635629"/>
            <a:chOff x="2360447" y="1433860"/>
            <a:chExt cx="642130" cy="519247"/>
          </a:xfrm>
        </p:grpSpPr>
        <p:sp>
          <p:nvSpPr>
            <p:cNvPr id="154" name="TextBox 153"/>
            <p:cNvSpPr txBox="1"/>
            <p:nvPr/>
          </p:nvSpPr>
          <p:spPr>
            <a:xfrm>
              <a:off x="2360447" y="1433860"/>
              <a:ext cx="642130" cy="239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Prime</a:t>
              </a:r>
              <a:br>
                <a:rPr lang="en-US" sz="800" dirty="0">
                  <a:solidFill>
                    <a:srgbClr val="000000"/>
                  </a:solidFill>
                </a:rPr>
              </a:br>
              <a:r>
                <a:rPr lang="en-US" sz="800" dirty="0">
                  <a:solidFill>
                    <a:srgbClr val="000000"/>
                  </a:solidFill>
                </a:rPr>
                <a:t>Collaboration</a:t>
              </a:r>
            </a:p>
          </p:txBody>
        </p: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831" y="1635446"/>
              <a:ext cx="283230" cy="292608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3385" y="1660499"/>
              <a:ext cx="283230" cy="292608"/>
            </a:xfrm>
            <a:prstGeom prst="rect">
              <a:avLst/>
            </a:prstGeom>
          </p:spPr>
        </p:pic>
      </p:grpSp>
      <p:sp>
        <p:nvSpPr>
          <p:cNvPr id="92" name="Rounded Rectangle 91"/>
          <p:cNvSpPr/>
          <p:nvPr/>
        </p:nvSpPr>
        <p:spPr>
          <a:xfrm>
            <a:off x="3083693" y="1200453"/>
            <a:ext cx="1007440" cy="2063533"/>
          </a:xfrm>
          <a:prstGeom prst="roundRect">
            <a:avLst>
              <a:gd name="adj" fmla="val 3130"/>
            </a:avLst>
          </a:prstGeom>
          <a:noFill/>
          <a:ln w="12700">
            <a:solidFill>
              <a:srgbClr val="C0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105555" y="3070777"/>
            <a:ext cx="740711" cy="167367"/>
          </a:xfrm>
          <a:prstGeom prst="rect">
            <a:avLst/>
          </a:prstGeom>
          <a:solidFill>
            <a:srgbClr val="C0000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err="1">
                <a:solidFill>
                  <a:srgbClr val="FFFFFF"/>
                </a:solidFill>
              </a:rPr>
              <a:t>Collab</a:t>
            </a:r>
            <a:r>
              <a:rPr lang="en-US" sz="900" dirty="0">
                <a:solidFill>
                  <a:srgbClr val="FFFFFF"/>
                </a:solidFill>
              </a:rPr>
              <a:t> Edge</a:t>
            </a:r>
          </a:p>
        </p:txBody>
      </p:sp>
      <p:pic>
        <p:nvPicPr>
          <p:cNvPr id="112" name="Picture 1028"/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091" y="1345148"/>
            <a:ext cx="196376" cy="55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1" name="Straight Connector 130"/>
          <p:cNvCxnSpPr/>
          <p:nvPr/>
        </p:nvCxnSpPr>
        <p:spPr>
          <a:xfrm>
            <a:off x="3083692" y="1974013"/>
            <a:ext cx="1007441" cy="0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3010928" y="1813379"/>
            <a:ext cx="427315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DMZ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3024216" y="1307976"/>
            <a:ext cx="840294" cy="575322"/>
            <a:chOff x="2057192" y="2075507"/>
            <a:chExt cx="683704" cy="469982"/>
          </a:xfrm>
        </p:grpSpPr>
        <p:sp>
          <p:nvSpPr>
            <p:cNvPr id="151" name="TextBox 150"/>
            <p:cNvSpPr txBox="1"/>
            <p:nvPr/>
          </p:nvSpPr>
          <p:spPr>
            <a:xfrm>
              <a:off x="2057192" y="2075507"/>
              <a:ext cx="683704" cy="159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Expressway-E</a:t>
              </a: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9834" y="2215394"/>
              <a:ext cx="284140" cy="292608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143" y="2252881"/>
              <a:ext cx="284140" cy="292608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202709" y="2117202"/>
            <a:ext cx="1785924" cy="1171748"/>
            <a:chOff x="1202709" y="2117201"/>
            <a:chExt cx="1785924" cy="1171748"/>
          </a:xfrm>
        </p:grpSpPr>
        <p:sp>
          <p:nvSpPr>
            <p:cNvPr id="96" name="Rounded Rectangle 95"/>
            <p:cNvSpPr/>
            <p:nvPr/>
          </p:nvSpPr>
          <p:spPr>
            <a:xfrm>
              <a:off x="1285950" y="2117201"/>
              <a:ext cx="1702683" cy="1171748"/>
            </a:xfrm>
            <a:prstGeom prst="roundRect">
              <a:avLst>
                <a:gd name="adj" fmla="val 3130"/>
              </a:avLst>
            </a:prstGeom>
            <a:solidFill>
              <a:schemeClr val="bg1">
                <a:alpha val="75000"/>
              </a:schemeClr>
            </a:solidFill>
            <a:ln w="12700">
              <a:solidFill>
                <a:srgbClr val="0070C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04769" y="3096264"/>
              <a:ext cx="744907" cy="167367"/>
            </a:xfrm>
            <a:prstGeom prst="rect">
              <a:avLst/>
            </a:prstGeom>
            <a:solidFill>
              <a:srgbClr val="0070C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呼制御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908611" y="2187106"/>
              <a:ext cx="1021664" cy="391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Unified Communications Manager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202709" y="2176390"/>
              <a:ext cx="96141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Instant Message &amp; Presence</a:t>
              </a: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011" y="2418544"/>
              <a:ext cx="424149" cy="434664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464" y="2462022"/>
              <a:ext cx="424149" cy="434664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898" y="2538170"/>
              <a:ext cx="517463" cy="391574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0475" y="2583777"/>
              <a:ext cx="517463" cy="391574"/>
            </a:xfrm>
            <a:prstGeom prst="rect">
              <a:avLst/>
            </a:prstGeom>
          </p:spPr>
        </p:pic>
      </p:grpSp>
      <p:sp>
        <p:nvSpPr>
          <p:cNvPr id="97" name="Rounded Rectangle 96"/>
          <p:cNvSpPr/>
          <p:nvPr/>
        </p:nvSpPr>
        <p:spPr>
          <a:xfrm>
            <a:off x="1285951" y="3310684"/>
            <a:ext cx="2693382" cy="867702"/>
          </a:xfrm>
          <a:prstGeom prst="roundRect">
            <a:avLst>
              <a:gd name="adj" fmla="val 3130"/>
            </a:avLst>
          </a:prstGeom>
          <a:solidFill>
            <a:srgbClr val="FFFFFF"/>
          </a:solidFill>
          <a:ln w="12700">
            <a:solidFill>
              <a:srgbClr val="00B05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302721" y="3985176"/>
            <a:ext cx="789976" cy="167367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会議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280161" y="3303270"/>
            <a:ext cx="983469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Server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118293" y="3368849"/>
            <a:ext cx="685159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Conductor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265" y="3543680"/>
            <a:ext cx="349217" cy="36854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802" y="3518165"/>
            <a:ext cx="406203" cy="416275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43" y="3564065"/>
            <a:ext cx="406203" cy="41627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740" y="3591183"/>
            <a:ext cx="349217" cy="368540"/>
          </a:xfrm>
          <a:prstGeom prst="rect">
            <a:avLst/>
          </a:prstGeom>
        </p:spPr>
      </p:pic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>
            <a:off x="4816923" y="1547243"/>
            <a:ext cx="0" cy="723966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4" y="1944792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4460655" y="2255253"/>
            <a:ext cx="722838" cy="2365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Internet</a:t>
            </a:r>
          </a:p>
        </p:txBody>
      </p:sp>
      <p:grpSp>
        <p:nvGrpSpPr>
          <p:cNvPr id="7" name="図形グループ 6"/>
          <p:cNvGrpSpPr/>
          <p:nvPr/>
        </p:nvGrpSpPr>
        <p:grpSpPr>
          <a:xfrm>
            <a:off x="2980062" y="1983206"/>
            <a:ext cx="1098521" cy="1073260"/>
            <a:chOff x="2810728" y="2889140"/>
            <a:chExt cx="1098521" cy="1073260"/>
          </a:xfrm>
        </p:grpSpPr>
        <p:sp>
          <p:nvSpPr>
            <p:cNvPr id="116" name="TextBox 115"/>
            <p:cNvSpPr txBox="1"/>
            <p:nvPr/>
          </p:nvSpPr>
          <p:spPr>
            <a:xfrm>
              <a:off x="2954297" y="2889140"/>
              <a:ext cx="860360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Expressway-C</a:t>
              </a:r>
            </a:p>
          </p:txBody>
        </p:sp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8746" y="3039388"/>
              <a:ext cx="349217" cy="368540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25" y="3081762"/>
              <a:ext cx="349217" cy="368540"/>
            </a:xfrm>
            <a:prstGeom prst="rect">
              <a:avLst/>
            </a:prstGeom>
          </p:spPr>
        </p:pic>
        <p:sp>
          <p:nvSpPr>
            <p:cNvPr id="165" name="TextBox 121"/>
            <p:cNvSpPr txBox="1"/>
            <p:nvPr/>
          </p:nvSpPr>
          <p:spPr>
            <a:xfrm>
              <a:off x="2810728" y="3480804"/>
              <a:ext cx="1014184" cy="198115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 smtClean="0">
                  <a:solidFill>
                    <a:srgbClr val="000000"/>
                  </a:solidFill>
                </a:rPr>
                <a:t>ISDNGW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03033" y="3619166"/>
              <a:ext cx="334433" cy="343234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509434" y="3589866"/>
              <a:ext cx="399815" cy="287867"/>
            </a:xfrm>
            <a:prstGeom prst="rect">
              <a:avLst/>
            </a:prstGeom>
          </p:spPr>
        </p:pic>
      </p:grpSp>
      <p:grpSp>
        <p:nvGrpSpPr>
          <p:cNvPr id="8" name="図形グループ 7"/>
          <p:cNvGrpSpPr/>
          <p:nvPr/>
        </p:nvGrpSpPr>
        <p:grpSpPr>
          <a:xfrm>
            <a:off x="6074833" y="3148932"/>
            <a:ext cx="1195398" cy="317099"/>
            <a:chOff x="6074833" y="3589199"/>
            <a:chExt cx="1195398" cy="317099"/>
          </a:xfrm>
        </p:grpSpPr>
        <p:pic>
          <p:nvPicPr>
            <p:cNvPr id="129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402" y="3635878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 descr="C:\Users\tsbutme\Desktop\New folder - Copy\30085_Device_telepresence1000_3065_unknown_256.png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762" y="3589199"/>
              <a:ext cx="341469" cy="31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図 16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074833" y="3589866"/>
              <a:ext cx="399815" cy="287867"/>
            </a:xfrm>
            <a:prstGeom prst="rect">
              <a:avLst/>
            </a:prstGeom>
          </p:spPr>
        </p:pic>
      </p:grp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シスコ　ビデオプリファードアーキテクチャ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322078" y="865944"/>
            <a:ext cx="1163401" cy="710951"/>
            <a:chOff x="4322078" y="1306211"/>
            <a:chExt cx="1163401" cy="710951"/>
          </a:xfrm>
        </p:grpSpPr>
        <p:sp>
          <p:nvSpPr>
            <p:cNvPr id="83" name="Freeform 49"/>
            <p:cNvSpPr>
              <a:spLocks/>
            </p:cNvSpPr>
            <p:nvPr/>
          </p:nvSpPr>
          <p:spPr bwMode="auto">
            <a:xfrm flipH="1">
              <a:off x="4322078" y="1306211"/>
              <a:ext cx="1163401" cy="681260"/>
            </a:xfrm>
            <a:custGeom>
              <a:avLst/>
              <a:gdLst>
                <a:gd name="T0" fmla="*/ 82 w 656"/>
                <a:gd name="T1" fmla="*/ 189 h 352"/>
                <a:gd name="T2" fmla="*/ 0 w 656"/>
                <a:gd name="T3" fmla="*/ 271 h 352"/>
                <a:gd name="T4" fmla="*/ 82 w 656"/>
                <a:gd name="T5" fmla="*/ 352 h 352"/>
                <a:gd name="T6" fmla="*/ 551 w 656"/>
                <a:gd name="T7" fmla="*/ 352 h 352"/>
                <a:gd name="T8" fmla="*/ 656 w 656"/>
                <a:gd name="T9" fmla="*/ 247 h 352"/>
                <a:gd name="T10" fmla="*/ 598 w 656"/>
                <a:gd name="T11" fmla="*/ 153 h 352"/>
                <a:gd name="T12" fmla="*/ 588 w 656"/>
                <a:gd name="T13" fmla="*/ 148 h 352"/>
                <a:gd name="T14" fmla="*/ 589 w 656"/>
                <a:gd name="T15" fmla="*/ 137 h 352"/>
                <a:gd name="T16" fmla="*/ 589 w 656"/>
                <a:gd name="T17" fmla="*/ 135 h 352"/>
                <a:gd name="T18" fmla="*/ 531 w 656"/>
                <a:gd name="T19" fmla="*/ 76 h 352"/>
                <a:gd name="T20" fmla="*/ 503 w 656"/>
                <a:gd name="T21" fmla="*/ 83 h 352"/>
                <a:gd name="T22" fmla="*/ 486 w 656"/>
                <a:gd name="T23" fmla="*/ 92 h 352"/>
                <a:gd name="T24" fmla="*/ 479 w 656"/>
                <a:gd name="T25" fmla="*/ 75 h 352"/>
                <a:gd name="T26" fmla="*/ 365 w 656"/>
                <a:gd name="T27" fmla="*/ 0 h 352"/>
                <a:gd name="T28" fmla="*/ 248 w 656"/>
                <a:gd name="T29" fmla="*/ 79 h 352"/>
                <a:gd name="T30" fmla="*/ 242 w 656"/>
                <a:gd name="T31" fmla="*/ 94 h 352"/>
                <a:gd name="T32" fmla="*/ 227 w 656"/>
                <a:gd name="T33" fmla="*/ 89 h 352"/>
                <a:gd name="T34" fmla="*/ 197 w 656"/>
                <a:gd name="T35" fmla="*/ 84 h 352"/>
                <a:gd name="T36" fmla="*/ 102 w 656"/>
                <a:gd name="T37" fmla="*/ 173 h 352"/>
                <a:gd name="T38" fmla="*/ 101 w 656"/>
                <a:gd name="T39" fmla="*/ 189 h 352"/>
                <a:gd name="T40" fmla="*/ 84 w 656"/>
                <a:gd name="T41" fmla="*/ 189 h 352"/>
                <a:gd name="T42" fmla="*/ 82 w 656"/>
                <a:gd name="T43" fmla="*/ 18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352">
                  <a:moveTo>
                    <a:pt x="82" y="189"/>
                  </a:moveTo>
                  <a:cubicBezTo>
                    <a:pt x="37" y="189"/>
                    <a:pt x="0" y="225"/>
                    <a:pt x="0" y="271"/>
                  </a:cubicBezTo>
                  <a:cubicBezTo>
                    <a:pt x="0" y="316"/>
                    <a:pt x="37" y="352"/>
                    <a:pt x="82" y="352"/>
                  </a:cubicBezTo>
                  <a:cubicBezTo>
                    <a:pt x="551" y="352"/>
                    <a:pt x="551" y="352"/>
                    <a:pt x="551" y="352"/>
                  </a:cubicBezTo>
                  <a:cubicBezTo>
                    <a:pt x="609" y="352"/>
                    <a:pt x="656" y="305"/>
                    <a:pt x="656" y="247"/>
                  </a:cubicBezTo>
                  <a:cubicBezTo>
                    <a:pt x="656" y="207"/>
                    <a:pt x="634" y="171"/>
                    <a:pt x="598" y="153"/>
                  </a:cubicBezTo>
                  <a:cubicBezTo>
                    <a:pt x="588" y="148"/>
                    <a:pt x="588" y="148"/>
                    <a:pt x="588" y="148"/>
                  </a:cubicBezTo>
                  <a:cubicBezTo>
                    <a:pt x="589" y="137"/>
                    <a:pt x="589" y="137"/>
                    <a:pt x="589" y="137"/>
                  </a:cubicBezTo>
                  <a:cubicBezTo>
                    <a:pt x="589" y="137"/>
                    <a:pt x="589" y="136"/>
                    <a:pt x="589" y="135"/>
                  </a:cubicBezTo>
                  <a:cubicBezTo>
                    <a:pt x="589" y="102"/>
                    <a:pt x="563" y="76"/>
                    <a:pt x="531" y="76"/>
                  </a:cubicBezTo>
                  <a:cubicBezTo>
                    <a:pt x="521" y="76"/>
                    <a:pt x="511" y="79"/>
                    <a:pt x="503" y="83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59" y="30"/>
                    <a:pt x="414" y="0"/>
                    <a:pt x="365" y="0"/>
                  </a:cubicBezTo>
                  <a:cubicBezTo>
                    <a:pt x="313" y="0"/>
                    <a:pt x="267" y="31"/>
                    <a:pt x="248" y="79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27" y="89"/>
                    <a:pt x="227" y="89"/>
                    <a:pt x="227" y="89"/>
                  </a:cubicBezTo>
                  <a:cubicBezTo>
                    <a:pt x="218" y="86"/>
                    <a:pt x="207" y="84"/>
                    <a:pt x="197" y="84"/>
                  </a:cubicBezTo>
                  <a:cubicBezTo>
                    <a:pt x="147" y="84"/>
                    <a:pt x="106" y="123"/>
                    <a:pt x="102" y="173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3" y="189"/>
                    <a:pt x="83" y="189"/>
                    <a:pt x="82" y="189"/>
                  </a:cubicBezTo>
                  <a:close/>
                </a:path>
              </a:pathLst>
            </a:custGeom>
            <a:solidFill>
              <a:srgbClr val="32B2DF"/>
            </a:solidFill>
            <a:ln w="349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0" tIns="45710" rIns="91420" bIns="457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5" name="Picture 66" descr="new_webex_logo_1024px_R02.png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85" y="1346222"/>
              <a:ext cx="439250" cy="438821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4539424" y="1780575"/>
              <a:ext cx="722838" cy="23658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effectLst>
                    <a:glow rad="190500">
                      <a:srgbClr val="FFFFFF">
                        <a:alpha val="60000"/>
                      </a:srgbClr>
                    </a:glow>
                  </a:effectLst>
                </a:rPr>
                <a:t>WebEx</a:t>
              </a:r>
              <a:endPara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90" name="TextBox 156"/>
          <p:cNvSpPr txBox="1"/>
          <p:nvPr/>
        </p:nvSpPr>
        <p:spPr>
          <a:xfrm>
            <a:off x="2900872" y="3337281"/>
            <a:ext cx="1064326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Management Suite</a:t>
            </a:r>
          </a:p>
        </p:txBody>
      </p:sp>
      <p:pic>
        <p:nvPicPr>
          <p:cNvPr id="118" name="Picture 157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763" y="3578885"/>
            <a:ext cx="348098" cy="358192"/>
          </a:xfrm>
          <a:prstGeom prst="rect">
            <a:avLst/>
          </a:prstGeom>
        </p:spPr>
      </p:pic>
      <p:pic>
        <p:nvPicPr>
          <p:cNvPr id="119" name="Picture 158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570" y="3623127"/>
            <a:ext cx="348098" cy="358192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762000" y="1871133"/>
            <a:ext cx="3437467" cy="1744134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サーバーがいっぱい！</a:t>
            </a:r>
          </a:p>
        </p:txBody>
      </p:sp>
    </p:spTree>
    <p:extLst>
      <p:ext uri="{BB962C8B-B14F-4D97-AF65-F5344CB8AC3E}">
        <p14:creationId xmlns:p14="http://schemas.microsoft.com/office/powerpoint/2010/main" val="1444285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/>
          <p:cNvCxnSpPr/>
          <p:nvPr/>
        </p:nvCxnSpPr>
        <p:spPr>
          <a:xfrm>
            <a:off x="1191476" y="4534402"/>
            <a:ext cx="6596099" cy="0"/>
          </a:xfrm>
          <a:prstGeom prst="line">
            <a:avLst/>
          </a:prstGeom>
          <a:ln w="25400" cap="rnd">
            <a:solidFill>
              <a:schemeClr val="tx1">
                <a:lumMod val="60000"/>
                <a:lumOff val="4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722" name="Group 30"/>
          <p:cNvGrpSpPr>
            <a:grpSpLocks/>
          </p:cNvGrpSpPr>
          <p:nvPr/>
        </p:nvGrpSpPr>
        <p:grpSpPr bwMode="auto">
          <a:xfrm>
            <a:off x="4510026" y="4543837"/>
            <a:ext cx="4051662" cy="219567"/>
            <a:chOff x="2083232" y="3926460"/>
            <a:chExt cx="4051662" cy="219224"/>
          </a:xfrm>
        </p:grpSpPr>
        <p:sp>
          <p:nvSpPr>
            <p:cNvPr id="158750" name="TextBox 72"/>
            <p:cNvSpPr txBox="1">
              <a:spLocks noChangeArrowheads="1"/>
            </p:cNvSpPr>
            <p:nvPr/>
          </p:nvSpPr>
          <p:spPr bwMode="auto">
            <a:xfrm>
              <a:off x="4988530" y="3930240"/>
              <a:ext cx="114636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000" dirty="0" smtClean="0">
                  <a:solidFill>
                    <a:srgbClr val="000000"/>
                  </a:solidFill>
                </a:rPr>
                <a:t>規模（ユーザー数）</a:t>
              </a:r>
              <a:endParaRPr lang="fr-FR" sz="10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58752" name="TextBox 85"/>
            <p:cNvSpPr txBox="1">
              <a:spLocks noChangeArrowheads="1"/>
            </p:cNvSpPr>
            <p:nvPr/>
          </p:nvSpPr>
          <p:spPr bwMode="auto">
            <a:xfrm>
              <a:off x="2083232" y="3926460"/>
              <a:ext cx="114636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iscoSansTT Light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sz="900" dirty="0" smtClean="0">
                  <a:solidFill>
                    <a:srgbClr val="000000"/>
                  </a:solidFill>
                </a:rPr>
                <a:t>1000+</a:t>
              </a:r>
            </a:p>
          </p:txBody>
        </p:sp>
      </p:grpSp>
      <p:sp>
        <p:nvSpPr>
          <p:cNvPr id="76" name="Rectangle 75"/>
          <p:cNvSpPr/>
          <p:nvPr/>
        </p:nvSpPr>
        <p:spPr bwMode="auto">
          <a:xfrm>
            <a:off x="6011163" y="2362702"/>
            <a:ext cx="1712912" cy="2124075"/>
          </a:xfrm>
          <a:prstGeom prst="rect">
            <a:avLst/>
          </a:prstGeom>
          <a:solidFill>
            <a:srgbClr val="0F3CAA"/>
          </a:solidFill>
          <a:ln w="15875" cmpd="sng">
            <a:solidFill>
              <a:schemeClr val="bg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45720"/>
          <a:lstStyle/>
          <a:p>
            <a:pPr marL="1143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iscoSansTT Light"/>
              </a:rPr>
              <a:t>Large-Scale</a:t>
            </a:r>
            <a:br>
              <a:rPr lang="en-US" sz="1200" dirty="0">
                <a:solidFill>
                  <a:srgbClr val="FFFFFF"/>
                </a:solidFill>
                <a:latin typeface="CiscoSansTT Light"/>
              </a:rPr>
            </a:br>
            <a:r>
              <a:rPr lang="en-US" sz="1200" b="1" dirty="0">
                <a:solidFill>
                  <a:srgbClr val="FFFFFF"/>
                </a:solidFill>
                <a:latin typeface="CiscoSansTT Light"/>
              </a:rPr>
              <a:t>BE7000H</a:t>
            </a:r>
          </a:p>
          <a:p>
            <a:pPr marL="1143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iscoSansTT Light"/>
              </a:rPr>
              <a:t>1000+ Users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2500 Devices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1200" b="1" dirty="0">
                <a:solidFill>
                  <a:srgbClr val="FF0000"/>
                </a:solidFill>
                <a:latin typeface="CiscoSansTT Light"/>
              </a:rPr>
              <a:t>8–10 Apps</a:t>
            </a:r>
          </a:p>
          <a:p>
            <a:pPr marL="1143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iscoSansTT Light"/>
              </a:rPr>
              <a:t>Voice /Video / IPT </a:t>
            </a:r>
            <a:r>
              <a:rPr lang="en-US" sz="900" dirty="0" smtClean="0">
                <a:solidFill>
                  <a:srgbClr val="FFFFFF"/>
                </a:solidFill>
                <a:latin typeface="CiscoSansTT Light"/>
              </a:rPr>
              <a:t>                  </a:t>
            </a:r>
            <a:r>
              <a:rPr lang="en-US" sz="900" dirty="0">
                <a:solidFill>
                  <a:srgbClr val="FFFFFF"/>
                </a:solidFill>
                <a:latin typeface="CiscoSansTT Light"/>
              </a:rPr>
              <a:t>UC / Collaboration Apps    Video Conferencing Contact Center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3rd Party Apps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4449063" y="2548439"/>
            <a:ext cx="1712912" cy="193833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5875" cmpd="sng">
            <a:solidFill>
              <a:schemeClr val="bg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45720"/>
          <a:lstStyle/>
          <a:p>
            <a:pPr marL="1143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iscoSansTT Light"/>
              </a:rPr>
              <a:t>Large-Scale</a:t>
            </a:r>
            <a:br>
              <a:rPr lang="en-US" sz="1200" dirty="0">
                <a:solidFill>
                  <a:srgbClr val="FFFFFF"/>
                </a:solidFill>
                <a:latin typeface="CiscoSansTT Light"/>
              </a:rPr>
            </a:br>
            <a:r>
              <a:rPr lang="en-US" sz="1200" b="1" dirty="0">
                <a:solidFill>
                  <a:srgbClr val="FFFFFF"/>
                </a:solidFill>
                <a:latin typeface="CiscoSansTT Light"/>
              </a:rPr>
              <a:t>BE7000M</a:t>
            </a:r>
          </a:p>
          <a:p>
            <a:pPr marL="1143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iscoSansTT Light"/>
              </a:rPr>
              <a:t>1000+ Users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3000+ Devices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1200" b="1" dirty="0">
                <a:solidFill>
                  <a:srgbClr val="FF0000"/>
                </a:solidFill>
                <a:latin typeface="CiscoSansTT Light"/>
              </a:rPr>
              <a:t>4–6 Apps</a:t>
            </a:r>
          </a:p>
          <a:p>
            <a:pPr marL="1143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iscoSansTT Light"/>
              </a:rPr>
              <a:t>Voice / Video / IPT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UC / Collaboration Apps Contact Center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3rd Party Apps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886963" y="2734177"/>
            <a:ext cx="1711325" cy="1752600"/>
          </a:xfrm>
          <a:prstGeom prst="rect">
            <a:avLst/>
          </a:prstGeom>
          <a:solidFill>
            <a:srgbClr val="FFC000"/>
          </a:solidFill>
          <a:ln w="15875" cmpd="sng">
            <a:solidFill>
              <a:schemeClr val="bg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45720"/>
          <a:lstStyle/>
          <a:p>
            <a:pPr marL="1143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iscoSansTT Light"/>
              </a:rPr>
              <a:t>Medium-Scale</a:t>
            </a:r>
            <a:br>
              <a:rPr lang="en-US" sz="1200" dirty="0">
                <a:solidFill>
                  <a:srgbClr val="FFFFFF"/>
                </a:solidFill>
                <a:latin typeface="CiscoSansTT Light"/>
              </a:rPr>
            </a:br>
            <a:r>
              <a:rPr lang="en-US" sz="1200" b="1" dirty="0">
                <a:solidFill>
                  <a:srgbClr val="FFFFFF"/>
                </a:solidFill>
                <a:latin typeface="CiscoSansTT Light"/>
              </a:rPr>
              <a:t>BE6000H</a:t>
            </a:r>
          </a:p>
          <a:p>
            <a:pPr marL="1143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iscoSansTT Light"/>
              </a:rPr>
              <a:t>1000 Users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2500 Devices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1200" b="1" dirty="0">
                <a:solidFill>
                  <a:srgbClr val="FF0000"/>
                </a:solidFill>
                <a:latin typeface="CiscoSansTT Light"/>
              </a:rPr>
              <a:t>8+1 Apps</a:t>
            </a:r>
          </a:p>
          <a:p>
            <a:pPr marL="1143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iscoSansTT Light"/>
              </a:rPr>
              <a:t>Voice / Video / IPT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UC / Collaboration Apps Video Conferencing Contact Center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3rd Party Apps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1323275" y="2918327"/>
            <a:ext cx="1712913" cy="1568450"/>
          </a:xfrm>
          <a:prstGeom prst="rect">
            <a:avLst/>
          </a:prstGeom>
          <a:solidFill>
            <a:srgbClr val="FFC000"/>
          </a:solidFill>
          <a:ln w="15875" cmpd="sng">
            <a:solidFill>
              <a:schemeClr val="bg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45720"/>
          <a:lstStyle/>
          <a:p>
            <a:pPr marL="1143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iscoSansTT Light"/>
              </a:rPr>
              <a:t>Medium-Scale</a:t>
            </a:r>
            <a:br>
              <a:rPr lang="en-US" sz="1200" dirty="0">
                <a:solidFill>
                  <a:srgbClr val="FFFFFF"/>
                </a:solidFill>
                <a:latin typeface="CiscoSansTT Light"/>
              </a:rPr>
            </a:br>
            <a:r>
              <a:rPr lang="en-US" sz="1200" b="1" dirty="0">
                <a:solidFill>
                  <a:srgbClr val="FFFFFF"/>
                </a:solidFill>
                <a:latin typeface="CiscoSansTT Light"/>
              </a:rPr>
              <a:t>BE6000M</a:t>
            </a:r>
          </a:p>
          <a:p>
            <a:pPr marL="11430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iscoSansTT Light"/>
              </a:rPr>
              <a:t>1000 Users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1200 Devices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1200" b="1" dirty="0">
                <a:solidFill>
                  <a:srgbClr val="FF0000"/>
                </a:solidFill>
                <a:latin typeface="CiscoSansTT Light"/>
              </a:rPr>
              <a:t>4+1 Apps</a:t>
            </a:r>
          </a:p>
          <a:p>
            <a:pPr marL="1143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CiscoSansTT Light"/>
              </a:rPr>
              <a:t>Voice / Video / IPT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UC / Collaboration Apps Contact Center</a:t>
            </a:r>
            <a:br>
              <a:rPr lang="en-US" sz="900" dirty="0">
                <a:solidFill>
                  <a:srgbClr val="FFFFFF"/>
                </a:solidFill>
                <a:latin typeface="CiscoSansTT Light"/>
              </a:rPr>
            </a:br>
            <a:r>
              <a:rPr lang="en-US" sz="900" dirty="0">
                <a:solidFill>
                  <a:srgbClr val="FFFFFF"/>
                </a:solidFill>
                <a:latin typeface="CiscoSansTT Light"/>
              </a:rPr>
              <a:t>3rd Party Apps</a:t>
            </a:r>
          </a:p>
        </p:txBody>
      </p:sp>
      <p:cxnSp>
        <p:nvCxnSpPr>
          <p:cNvPr id="2053" name="Straight Connector 2052"/>
          <p:cNvCxnSpPr/>
          <p:nvPr/>
        </p:nvCxnSpPr>
        <p:spPr>
          <a:xfrm flipV="1">
            <a:off x="1191476" y="2261102"/>
            <a:ext cx="0" cy="2225675"/>
          </a:xfrm>
          <a:prstGeom prst="line">
            <a:avLst/>
          </a:prstGeom>
          <a:ln w="25400" cap="rnd">
            <a:solidFill>
              <a:schemeClr val="tx1">
                <a:lumMod val="60000"/>
                <a:lumOff val="4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30" name="TextBox 98"/>
          <p:cNvSpPr txBox="1">
            <a:spLocks noChangeArrowheads="1"/>
          </p:cNvSpPr>
          <p:nvPr/>
        </p:nvSpPr>
        <p:spPr bwMode="auto">
          <a:xfrm rot="-5400000">
            <a:off x="-77505" y="3265989"/>
            <a:ext cx="21986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Basic IPT to Full Collaboration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01700" y="4164514"/>
            <a:ext cx="1157288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5138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i="1" dirty="0">
                <a:solidFill>
                  <a:srgbClr val="FFFFFF">
                    <a:lumMod val="95000"/>
                  </a:srgbClr>
                </a:solidFill>
                <a:latin typeface="CiscoSansTT Light" charset="0"/>
                <a:ea typeface="ＭＳ Ｐゴシック" charset="0"/>
                <a:cs typeface="ＭＳ Ｐゴシック" charset="0"/>
              </a:rPr>
              <a:t>No Max Capacity</a:t>
            </a:r>
          </a:p>
        </p:txBody>
      </p:sp>
      <p:sp>
        <p:nvSpPr>
          <p:cNvPr id="158738" name="Title 1"/>
          <p:cNvSpPr>
            <a:spLocks noGrp="1"/>
          </p:cNvSpPr>
          <p:nvPr>
            <p:ph type="ctrTitle"/>
          </p:nvPr>
        </p:nvSpPr>
        <p:spPr>
          <a:xfrm>
            <a:off x="474668" y="213447"/>
            <a:ext cx="8659813" cy="728662"/>
          </a:xfrm>
        </p:spPr>
        <p:txBody>
          <a:bodyPr/>
          <a:lstStyle/>
          <a:p>
            <a:r>
              <a:rPr lang="en-US" altLang="ja-JP" sz="2400" dirty="0" smtClean="0">
                <a:latin typeface="+mj-ea"/>
                <a:ea typeface="+mj-ea"/>
              </a:rPr>
              <a:t>Cisco Unified CM, Expressway, TMS, Conductor</a:t>
            </a:r>
            <a:r>
              <a:rPr lang="ja-JP" altLang="en-US" sz="2400" dirty="0" smtClean="0">
                <a:latin typeface="+mj-ea"/>
                <a:ea typeface="+mj-ea"/>
              </a:rPr>
              <a:t>　　</a:t>
            </a:r>
            <a:r>
              <a:rPr lang="en-US" altLang="ja-JP" sz="2400" dirty="0" smtClean="0">
                <a:latin typeface="+mj-ea"/>
                <a:ea typeface="+mj-ea"/>
              </a:rPr>
              <a:t/>
            </a:r>
            <a:br>
              <a:rPr lang="en-US" altLang="ja-JP" sz="2400" dirty="0" smtClean="0">
                <a:latin typeface="+mj-ea"/>
                <a:ea typeface="+mj-ea"/>
              </a:rPr>
            </a:br>
            <a:r>
              <a:rPr lang="ja-JP" altLang="en-US" sz="2400" dirty="0" smtClean="0">
                <a:latin typeface="+mj-ea"/>
                <a:ea typeface="+mj-ea"/>
              </a:rPr>
              <a:t>仮想化プラットフォーム</a:t>
            </a:r>
            <a:r>
              <a:rPr lang="en-US" altLang="ja-JP" sz="2400" dirty="0" smtClean="0">
                <a:latin typeface="+mj-ea"/>
                <a:ea typeface="+mj-ea"/>
              </a:rPr>
              <a:t/>
            </a:r>
            <a:br>
              <a:rPr lang="en-US" altLang="ja-JP" sz="2400" dirty="0" smtClean="0">
                <a:latin typeface="+mj-ea"/>
                <a:ea typeface="+mj-ea"/>
              </a:rPr>
            </a:br>
            <a:endParaRPr sz="2400" dirty="0">
              <a:latin typeface="+mj-ea"/>
              <a:ea typeface="+mj-ea"/>
            </a:endParaRPr>
          </a:p>
        </p:txBody>
      </p:sp>
      <p:sp>
        <p:nvSpPr>
          <p:cNvPr id="158739" name="TextBox 34"/>
          <p:cNvSpPr txBox="1">
            <a:spLocks noChangeArrowheads="1"/>
          </p:cNvSpPr>
          <p:nvPr/>
        </p:nvSpPr>
        <p:spPr bwMode="auto">
          <a:xfrm>
            <a:off x="2313875" y="4534402"/>
            <a:ext cx="1146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iscoSansTT Light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900" dirty="0" smtClean="0">
                <a:solidFill>
                  <a:srgbClr val="000000"/>
                </a:solidFill>
              </a:rPr>
              <a:t>100–1000</a:t>
            </a:r>
          </a:p>
        </p:txBody>
      </p:sp>
      <p:pic>
        <p:nvPicPr>
          <p:cNvPr id="36" name="図 35" descr="c200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138" y="2515170"/>
            <a:ext cx="1384792" cy="217582"/>
          </a:xfrm>
          <a:prstGeom prst="rect">
            <a:avLst/>
          </a:prstGeom>
        </p:spPr>
      </p:pic>
      <p:pic>
        <p:nvPicPr>
          <p:cNvPr id="37" name="図 36" descr="c200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6963" y="2356773"/>
            <a:ext cx="1384792" cy="217582"/>
          </a:xfrm>
          <a:prstGeom prst="rect">
            <a:avLst/>
          </a:prstGeom>
        </p:spPr>
      </p:pic>
      <p:pic>
        <p:nvPicPr>
          <p:cNvPr id="494598" name="Picture 6" descr="http://www.cisco.com/c/dam/en/us/products/collateral/servers-unified-computing/ucs-c240-m4-rack-server/datasheet-c78-732455.doc/_jcr_content/renditions/datasheet-c78-732455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88" y="2046722"/>
            <a:ext cx="1227617" cy="28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://www.cisco.com/c/dam/en/us/products/collateral/servers-unified-computing/ucs-c240-m4-rack-server/datasheet-c78-732455.doc/_jcr_content/renditions/datasheet-c78-732455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974" y="1868403"/>
            <a:ext cx="1227617" cy="28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29642" y="822016"/>
            <a:ext cx="8614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Business Edition </a:t>
            </a:r>
            <a:r>
              <a:rPr lang="ja-JP" altLang="en-US" b="1" dirty="0" smtClean="0"/>
              <a:t>シリーズ</a:t>
            </a:r>
            <a:endParaRPr lang="en-US" altLang="ja-JP" b="1" dirty="0" smtClean="0"/>
          </a:p>
          <a:p>
            <a:pPr marL="742703" lvl="1" indent="-285750">
              <a:buFont typeface="Wingdings" panose="05000000000000000000" pitchFamily="2" charset="2"/>
              <a:buChar char="l"/>
            </a:pPr>
            <a:r>
              <a:rPr lang="ja-JP" altLang="en-US" sz="1200" dirty="0" smtClean="0"/>
              <a:t>選択するプラットフォームにより、一台にインストール可能なアプリケーションの数が異なる</a:t>
            </a:r>
            <a:r>
              <a:rPr lang="ja-JP" altLang="en-US" b="1" dirty="0"/>
              <a:t/>
            </a:r>
            <a:br>
              <a:rPr lang="ja-JP" altLang="en-US" b="1" dirty="0"/>
            </a:b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32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Cisco Business Edition 6000H </a:t>
            </a:r>
            <a:r>
              <a:rPr kumimoji="1" lang="ja-JP" altLang="en-US" dirty="0" smtClean="0"/>
              <a:t>展開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3009"/>
            <a:ext cx="7619999" cy="37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27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インフラストラクチャ概要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5084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Cisco Business Edition 6000H </a:t>
            </a:r>
            <a:r>
              <a:rPr lang="en-US" altLang="ja-JP" dirty="0" smtClean="0"/>
              <a:t>Small</a:t>
            </a:r>
            <a:r>
              <a:rPr lang="ja-JP" altLang="en-US" dirty="0" smtClean="0"/>
              <a:t>展開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150"/>
            <a:ext cx="9144000" cy="34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5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>
            <a:cxnSpLocks noChangeShapeType="1"/>
            <a:stCxn id="103" idx="3"/>
            <a:endCxn id="108" idx="1"/>
          </p:cNvCxnSpPr>
          <p:nvPr/>
        </p:nvCxnSpPr>
        <p:spPr bwMode="auto">
          <a:xfrm>
            <a:off x="5183493" y="2373547"/>
            <a:ext cx="611635" cy="313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Rounded Rectangle 86"/>
          <p:cNvSpPr/>
          <p:nvPr/>
        </p:nvSpPr>
        <p:spPr>
          <a:xfrm>
            <a:off x="1233359" y="894886"/>
            <a:ext cx="2884346" cy="3788810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3553638" y="3040567"/>
            <a:ext cx="1229382" cy="61330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21"/>
          <p:cNvCxnSpPr>
            <a:cxnSpLocks noChangeShapeType="1"/>
            <a:endCxn id="166" idx="1"/>
          </p:cNvCxnSpPr>
          <p:nvPr/>
        </p:nvCxnSpPr>
        <p:spPr bwMode="auto">
          <a:xfrm>
            <a:off x="4038600" y="2861733"/>
            <a:ext cx="2036233" cy="431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4022723" y="1814480"/>
            <a:ext cx="821119" cy="24874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4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2753341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4448871" y="3092435"/>
            <a:ext cx="829707" cy="2077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WAN</a:t>
            </a:r>
            <a:endParaRPr lang="en-US" sz="9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031918" y="956750"/>
            <a:ext cx="1083978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1100" dirty="0" smtClean="0">
                <a:solidFill>
                  <a:srgbClr val="000000"/>
                </a:solidFill>
              </a:rPr>
              <a:t>本社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20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3561890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4431810" y="3762289"/>
            <a:ext cx="868173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ISDN</a:t>
            </a:r>
            <a:endParaRPr lang="en-US" sz="11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795128" y="2839725"/>
            <a:ext cx="1665668" cy="884909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9966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947409" y="3527782"/>
            <a:ext cx="935991" cy="167367"/>
          </a:xfrm>
          <a:prstGeom prst="rect">
            <a:avLst/>
          </a:prstGeom>
          <a:solidFill>
            <a:srgbClr val="99663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支社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95128" y="2045009"/>
            <a:ext cx="1665668" cy="719852"/>
            <a:chOff x="5543387" y="1676834"/>
            <a:chExt cx="1693906" cy="719852"/>
          </a:xfrm>
        </p:grpSpPr>
        <p:sp>
          <p:nvSpPr>
            <p:cNvPr id="108" name="Rounded Rectangle 107"/>
            <p:cNvSpPr/>
            <p:nvPr/>
          </p:nvSpPr>
          <p:spPr>
            <a:xfrm>
              <a:off x="5543387" y="1676834"/>
              <a:ext cx="1693906" cy="719852"/>
            </a:xfrm>
            <a:prstGeom prst="roundRect">
              <a:avLst>
                <a:gd name="adj" fmla="val 3130"/>
              </a:avLst>
            </a:prstGeom>
            <a:noFill/>
            <a:ln w="19050">
              <a:solidFill>
                <a:srgbClr val="F68B1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66756" y="2198101"/>
              <a:ext cx="1384709" cy="167367"/>
            </a:xfrm>
            <a:prstGeom prst="rect">
              <a:avLst/>
            </a:prstGeom>
            <a:solidFill>
              <a:srgbClr val="F68B1F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smtClean="0">
                  <a:solidFill>
                    <a:srgbClr val="FFFFFF"/>
                  </a:solidFill>
                </a:rPr>
                <a:t>モバイル</a:t>
              </a:r>
              <a:r>
                <a:rPr lang="en-US" sz="900" dirty="0" smtClean="0">
                  <a:solidFill>
                    <a:srgbClr val="FFFFFF"/>
                  </a:solidFill>
                </a:rPr>
                <a:t>/</a:t>
              </a:r>
              <a:r>
                <a:rPr lang="ja-JP" altLang="en-US" sz="900" dirty="0" smtClean="0">
                  <a:solidFill>
                    <a:srgbClr val="FFFFFF"/>
                  </a:solidFill>
                </a:rPr>
                <a:t>テレワーカー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pic>
          <p:nvPicPr>
            <p:cNvPr id="128" name="Picture 9" descr="C:\Users\tsbutme\Desktop\New folder - Copy\30084_Device_telepresence500_3064_unknown_256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03" y="1777293"/>
              <a:ext cx="380035" cy="34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448" y="1789314"/>
              <a:ext cx="516089" cy="344969"/>
            </a:xfrm>
            <a:prstGeom prst="rect">
              <a:avLst/>
            </a:prstGeom>
          </p:spPr>
        </p:pic>
        <p:pic>
          <p:nvPicPr>
            <p:cNvPr id="137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232" y="1847989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Rounded Rectangle 93"/>
          <p:cNvSpPr/>
          <p:nvPr/>
        </p:nvSpPr>
        <p:spPr>
          <a:xfrm>
            <a:off x="1285949" y="1200454"/>
            <a:ext cx="1685851" cy="882188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293113" y="1905447"/>
            <a:ext cx="975954" cy="167367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アプリケーション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1568958" y="1246747"/>
            <a:ext cx="789198" cy="635629"/>
            <a:chOff x="2360447" y="1433860"/>
            <a:chExt cx="642130" cy="519247"/>
          </a:xfrm>
        </p:grpSpPr>
        <p:sp>
          <p:nvSpPr>
            <p:cNvPr id="154" name="TextBox 153"/>
            <p:cNvSpPr txBox="1"/>
            <p:nvPr/>
          </p:nvSpPr>
          <p:spPr>
            <a:xfrm>
              <a:off x="2360447" y="1433860"/>
              <a:ext cx="642130" cy="239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Prime</a:t>
              </a:r>
              <a:br>
                <a:rPr lang="en-US" sz="800" dirty="0">
                  <a:solidFill>
                    <a:srgbClr val="000000"/>
                  </a:solidFill>
                </a:rPr>
              </a:br>
              <a:r>
                <a:rPr lang="en-US" sz="800" dirty="0">
                  <a:solidFill>
                    <a:srgbClr val="000000"/>
                  </a:solidFill>
                </a:rPr>
                <a:t>Collaboration</a:t>
              </a:r>
            </a:p>
          </p:txBody>
        </p: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831" y="1635446"/>
              <a:ext cx="283230" cy="292608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3385" y="1660499"/>
              <a:ext cx="283230" cy="292608"/>
            </a:xfrm>
            <a:prstGeom prst="rect">
              <a:avLst/>
            </a:prstGeom>
          </p:spPr>
        </p:pic>
      </p:grpSp>
      <p:sp>
        <p:nvSpPr>
          <p:cNvPr id="92" name="Rounded Rectangle 91"/>
          <p:cNvSpPr/>
          <p:nvPr/>
        </p:nvSpPr>
        <p:spPr>
          <a:xfrm>
            <a:off x="3083693" y="1200453"/>
            <a:ext cx="1007440" cy="2063533"/>
          </a:xfrm>
          <a:prstGeom prst="roundRect">
            <a:avLst>
              <a:gd name="adj" fmla="val 3130"/>
            </a:avLst>
          </a:prstGeom>
          <a:noFill/>
          <a:ln w="12700">
            <a:solidFill>
              <a:srgbClr val="C0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105555" y="3070777"/>
            <a:ext cx="740711" cy="167367"/>
          </a:xfrm>
          <a:prstGeom prst="rect">
            <a:avLst/>
          </a:prstGeom>
          <a:solidFill>
            <a:srgbClr val="C0000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err="1">
                <a:solidFill>
                  <a:srgbClr val="FFFFFF"/>
                </a:solidFill>
              </a:rPr>
              <a:t>Collab</a:t>
            </a:r>
            <a:r>
              <a:rPr lang="en-US" sz="900" dirty="0">
                <a:solidFill>
                  <a:srgbClr val="FFFFFF"/>
                </a:solidFill>
              </a:rPr>
              <a:t> Edge</a:t>
            </a:r>
          </a:p>
        </p:txBody>
      </p:sp>
      <p:pic>
        <p:nvPicPr>
          <p:cNvPr id="112" name="Picture 1028"/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091" y="1345148"/>
            <a:ext cx="196376" cy="55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1" name="Straight Connector 130"/>
          <p:cNvCxnSpPr/>
          <p:nvPr/>
        </p:nvCxnSpPr>
        <p:spPr>
          <a:xfrm>
            <a:off x="3083692" y="1974013"/>
            <a:ext cx="1007441" cy="0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3010928" y="1813379"/>
            <a:ext cx="427315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DMZ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3024216" y="1307976"/>
            <a:ext cx="840294" cy="575322"/>
            <a:chOff x="2057192" y="2075507"/>
            <a:chExt cx="683704" cy="469982"/>
          </a:xfrm>
        </p:grpSpPr>
        <p:sp>
          <p:nvSpPr>
            <p:cNvPr id="151" name="TextBox 150"/>
            <p:cNvSpPr txBox="1"/>
            <p:nvPr/>
          </p:nvSpPr>
          <p:spPr>
            <a:xfrm>
              <a:off x="2057192" y="2075507"/>
              <a:ext cx="683704" cy="159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Expressway-E</a:t>
              </a: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9834" y="2215394"/>
              <a:ext cx="284140" cy="292608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143" y="2252881"/>
              <a:ext cx="284140" cy="292608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202709" y="2117202"/>
            <a:ext cx="1785924" cy="1171748"/>
            <a:chOff x="1202709" y="2117201"/>
            <a:chExt cx="1785924" cy="1171748"/>
          </a:xfrm>
        </p:grpSpPr>
        <p:sp>
          <p:nvSpPr>
            <p:cNvPr id="96" name="Rounded Rectangle 95"/>
            <p:cNvSpPr/>
            <p:nvPr/>
          </p:nvSpPr>
          <p:spPr>
            <a:xfrm>
              <a:off x="1285950" y="2117201"/>
              <a:ext cx="1702683" cy="1171748"/>
            </a:xfrm>
            <a:prstGeom prst="roundRect">
              <a:avLst>
                <a:gd name="adj" fmla="val 3130"/>
              </a:avLst>
            </a:prstGeom>
            <a:solidFill>
              <a:schemeClr val="bg1">
                <a:alpha val="75000"/>
              </a:schemeClr>
            </a:solidFill>
            <a:ln w="12700">
              <a:solidFill>
                <a:srgbClr val="0070C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04769" y="3096264"/>
              <a:ext cx="744907" cy="167367"/>
            </a:xfrm>
            <a:prstGeom prst="rect">
              <a:avLst/>
            </a:prstGeom>
            <a:solidFill>
              <a:srgbClr val="0070C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呼制御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908611" y="2187106"/>
              <a:ext cx="1021664" cy="391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Unified Communications Manager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202709" y="2176390"/>
              <a:ext cx="96141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Instant Message &amp; Presence</a:t>
              </a: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011" y="2418544"/>
              <a:ext cx="424149" cy="434664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464" y="2462022"/>
              <a:ext cx="424149" cy="434664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898" y="2538170"/>
              <a:ext cx="517463" cy="391574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0475" y="2583777"/>
              <a:ext cx="517463" cy="391574"/>
            </a:xfrm>
            <a:prstGeom prst="rect">
              <a:avLst/>
            </a:prstGeom>
          </p:spPr>
        </p:pic>
      </p:grpSp>
      <p:sp>
        <p:nvSpPr>
          <p:cNvPr id="97" name="Rounded Rectangle 96"/>
          <p:cNvSpPr/>
          <p:nvPr/>
        </p:nvSpPr>
        <p:spPr>
          <a:xfrm>
            <a:off x="1285951" y="3310684"/>
            <a:ext cx="2693382" cy="867702"/>
          </a:xfrm>
          <a:prstGeom prst="roundRect">
            <a:avLst>
              <a:gd name="adj" fmla="val 3130"/>
            </a:avLst>
          </a:prstGeom>
          <a:solidFill>
            <a:srgbClr val="FFFFFF"/>
          </a:solidFill>
          <a:ln w="12700">
            <a:solidFill>
              <a:srgbClr val="00B05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302721" y="3985176"/>
            <a:ext cx="789976" cy="167367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会議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280161" y="3303270"/>
            <a:ext cx="983469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Server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118293" y="3368849"/>
            <a:ext cx="685159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Conductor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265" y="3543680"/>
            <a:ext cx="349217" cy="36854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802" y="3518165"/>
            <a:ext cx="406203" cy="416275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43" y="3564065"/>
            <a:ext cx="406203" cy="41627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740" y="3591183"/>
            <a:ext cx="349217" cy="368540"/>
          </a:xfrm>
          <a:prstGeom prst="rect">
            <a:avLst/>
          </a:prstGeom>
        </p:spPr>
      </p:pic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>
            <a:off x="4816923" y="1547243"/>
            <a:ext cx="0" cy="723966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4" y="1944792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4460655" y="2255253"/>
            <a:ext cx="722838" cy="2365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Internet</a:t>
            </a:r>
          </a:p>
        </p:txBody>
      </p:sp>
      <p:grpSp>
        <p:nvGrpSpPr>
          <p:cNvPr id="7" name="図形グループ 6"/>
          <p:cNvGrpSpPr/>
          <p:nvPr/>
        </p:nvGrpSpPr>
        <p:grpSpPr>
          <a:xfrm>
            <a:off x="2980062" y="1983206"/>
            <a:ext cx="1098521" cy="1073260"/>
            <a:chOff x="2810728" y="2889140"/>
            <a:chExt cx="1098521" cy="1073260"/>
          </a:xfrm>
        </p:grpSpPr>
        <p:sp>
          <p:nvSpPr>
            <p:cNvPr id="116" name="TextBox 115"/>
            <p:cNvSpPr txBox="1"/>
            <p:nvPr/>
          </p:nvSpPr>
          <p:spPr>
            <a:xfrm>
              <a:off x="2954297" y="2889140"/>
              <a:ext cx="860360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Expressway-C</a:t>
              </a:r>
            </a:p>
          </p:txBody>
        </p:sp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8746" y="3039388"/>
              <a:ext cx="349217" cy="368540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25" y="3081762"/>
              <a:ext cx="349217" cy="368540"/>
            </a:xfrm>
            <a:prstGeom prst="rect">
              <a:avLst/>
            </a:prstGeom>
          </p:spPr>
        </p:pic>
        <p:sp>
          <p:nvSpPr>
            <p:cNvPr id="165" name="TextBox 121"/>
            <p:cNvSpPr txBox="1"/>
            <p:nvPr/>
          </p:nvSpPr>
          <p:spPr>
            <a:xfrm>
              <a:off x="2810728" y="3480804"/>
              <a:ext cx="1014184" cy="198115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 smtClean="0">
                  <a:solidFill>
                    <a:srgbClr val="000000"/>
                  </a:solidFill>
                </a:rPr>
                <a:t>ISDNGW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03033" y="3619166"/>
              <a:ext cx="334433" cy="343234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509434" y="3589866"/>
              <a:ext cx="399815" cy="287867"/>
            </a:xfrm>
            <a:prstGeom prst="rect">
              <a:avLst/>
            </a:prstGeom>
          </p:spPr>
        </p:pic>
      </p:grpSp>
      <p:grpSp>
        <p:nvGrpSpPr>
          <p:cNvPr id="8" name="図形グループ 7"/>
          <p:cNvGrpSpPr/>
          <p:nvPr/>
        </p:nvGrpSpPr>
        <p:grpSpPr>
          <a:xfrm>
            <a:off x="6074833" y="3148932"/>
            <a:ext cx="1195398" cy="317099"/>
            <a:chOff x="6074833" y="3589199"/>
            <a:chExt cx="1195398" cy="317099"/>
          </a:xfrm>
        </p:grpSpPr>
        <p:pic>
          <p:nvPicPr>
            <p:cNvPr id="129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402" y="3635878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 descr="C:\Users\tsbutme\Desktop\New folder - Copy\30085_Device_telepresence1000_3065_unknown_256.png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762" y="3589199"/>
              <a:ext cx="341469" cy="31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図 16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074833" y="3589866"/>
              <a:ext cx="399815" cy="287867"/>
            </a:xfrm>
            <a:prstGeom prst="rect">
              <a:avLst/>
            </a:prstGeom>
          </p:spPr>
        </p:pic>
      </p:grp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ビデオ端末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322078" y="865944"/>
            <a:ext cx="1163401" cy="710951"/>
            <a:chOff x="4322078" y="1306211"/>
            <a:chExt cx="1163401" cy="710951"/>
          </a:xfrm>
        </p:grpSpPr>
        <p:sp>
          <p:nvSpPr>
            <p:cNvPr id="83" name="Freeform 49"/>
            <p:cNvSpPr>
              <a:spLocks/>
            </p:cNvSpPr>
            <p:nvPr/>
          </p:nvSpPr>
          <p:spPr bwMode="auto">
            <a:xfrm flipH="1">
              <a:off x="4322078" y="1306211"/>
              <a:ext cx="1163401" cy="681260"/>
            </a:xfrm>
            <a:custGeom>
              <a:avLst/>
              <a:gdLst>
                <a:gd name="T0" fmla="*/ 82 w 656"/>
                <a:gd name="T1" fmla="*/ 189 h 352"/>
                <a:gd name="T2" fmla="*/ 0 w 656"/>
                <a:gd name="T3" fmla="*/ 271 h 352"/>
                <a:gd name="T4" fmla="*/ 82 w 656"/>
                <a:gd name="T5" fmla="*/ 352 h 352"/>
                <a:gd name="T6" fmla="*/ 551 w 656"/>
                <a:gd name="T7" fmla="*/ 352 h 352"/>
                <a:gd name="T8" fmla="*/ 656 w 656"/>
                <a:gd name="T9" fmla="*/ 247 h 352"/>
                <a:gd name="T10" fmla="*/ 598 w 656"/>
                <a:gd name="T11" fmla="*/ 153 h 352"/>
                <a:gd name="T12" fmla="*/ 588 w 656"/>
                <a:gd name="T13" fmla="*/ 148 h 352"/>
                <a:gd name="T14" fmla="*/ 589 w 656"/>
                <a:gd name="T15" fmla="*/ 137 h 352"/>
                <a:gd name="T16" fmla="*/ 589 w 656"/>
                <a:gd name="T17" fmla="*/ 135 h 352"/>
                <a:gd name="T18" fmla="*/ 531 w 656"/>
                <a:gd name="T19" fmla="*/ 76 h 352"/>
                <a:gd name="T20" fmla="*/ 503 w 656"/>
                <a:gd name="T21" fmla="*/ 83 h 352"/>
                <a:gd name="T22" fmla="*/ 486 w 656"/>
                <a:gd name="T23" fmla="*/ 92 h 352"/>
                <a:gd name="T24" fmla="*/ 479 w 656"/>
                <a:gd name="T25" fmla="*/ 75 h 352"/>
                <a:gd name="T26" fmla="*/ 365 w 656"/>
                <a:gd name="T27" fmla="*/ 0 h 352"/>
                <a:gd name="T28" fmla="*/ 248 w 656"/>
                <a:gd name="T29" fmla="*/ 79 h 352"/>
                <a:gd name="T30" fmla="*/ 242 w 656"/>
                <a:gd name="T31" fmla="*/ 94 h 352"/>
                <a:gd name="T32" fmla="*/ 227 w 656"/>
                <a:gd name="T33" fmla="*/ 89 h 352"/>
                <a:gd name="T34" fmla="*/ 197 w 656"/>
                <a:gd name="T35" fmla="*/ 84 h 352"/>
                <a:gd name="T36" fmla="*/ 102 w 656"/>
                <a:gd name="T37" fmla="*/ 173 h 352"/>
                <a:gd name="T38" fmla="*/ 101 w 656"/>
                <a:gd name="T39" fmla="*/ 189 h 352"/>
                <a:gd name="T40" fmla="*/ 84 w 656"/>
                <a:gd name="T41" fmla="*/ 189 h 352"/>
                <a:gd name="T42" fmla="*/ 82 w 656"/>
                <a:gd name="T43" fmla="*/ 18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352">
                  <a:moveTo>
                    <a:pt x="82" y="189"/>
                  </a:moveTo>
                  <a:cubicBezTo>
                    <a:pt x="37" y="189"/>
                    <a:pt x="0" y="225"/>
                    <a:pt x="0" y="271"/>
                  </a:cubicBezTo>
                  <a:cubicBezTo>
                    <a:pt x="0" y="316"/>
                    <a:pt x="37" y="352"/>
                    <a:pt x="82" y="352"/>
                  </a:cubicBezTo>
                  <a:cubicBezTo>
                    <a:pt x="551" y="352"/>
                    <a:pt x="551" y="352"/>
                    <a:pt x="551" y="352"/>
                  </a:cubicBezTo>
                  <a:cubicBezTo>
                    <a:pt x="609" y="352"/>
                    <a:pt x="656" y="305"/>
                    <a:pt x="656" y="247"/>
                  </a:cubicBezTo>
                  <a:cubicBezTo>
                    <a:pt x="656" y="207"/>
                    <a:pt x="634" y="171"/>
                    <a:pt x="598" y="153"/>
                  </a:cubicBezTo>
                  <a:cubicBezTo>
                    <a:pt x="588" y="148"/>
                    <a:pt x="588" y="148"/>
                    <a:pt x="588" y="148"/>
                  </a:cubicBezTo>
                  <a:cubicBezTo>
                    <a:pt x="589" y="137"/>
                    <a:pt x="589" y="137"/>
                    <a:pt x="589" y="137"/>
                  </a:cubicBezTo>
                  <a:cubicBezTo>
                    <a:pt x="589" y="137"/>
                    <a:pt x="589" y="136"/>
                    <a:pt x="589" y="135"/>
                  </a:cubicBezTo>
                  <a:cubicBezTo>
                    <a:pt x="589" y="102"/>
                    <a:pt x="563" y="76"/>
                    <a:pt x="531" y="76"/>
                  </a:cubicBezTo>
                  <a:cubicBezTo>
                    <a:pt x="521" y="76"/>
                    <a:pt x="511" y="79"/>
                    <a:pt x="503" y="83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59" y="30"/>
                    <a:pt x="414" y="0"/>
                    <a:pt x="365" y="0"/>
                  </a:cubicBezTo>
                  <a:cubicBezTo>
                    <a:pt x="313" y="0"/>
                    <a:pt x="267" y="31"/>
                    <a:pt x="248" y="79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27" y="89"/>
                    <a:pt x="227" y="89"/>
                    <a:pt x="227" y="89"/>
                  </a:cubicBezTo>
                  <a:cubicBezTo>
                    <a:pt x="218" y="86"/>
                    <a:pt x="207" y="84"/>
                    <a:pt x="197" y="84"/>
                  </a:cubicBezTo>
                  <a:cubicBezTo>
                    <a:pt x="147" y="84"/>
                    <a:pt x="106" y="123"/>
                    <a:pt x="102" y="173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3" y="189"/>
                    <a:pt x="83" y="189"/>
                    <a:pt x="82" y="189"/>
                  </a:cubicBezTo>
                  <a:close/>
                </a:path>
              </a:pathLst>
            </a:custGeom>
            <a:solidFill>
              <a:srgbClr val="32B2DF"/>
            </a:solidFill>
            <a:ln w="349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0" tIns="45710" rIns="91420" bIns="457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5" name="Picture 66" descr="new_webex_logo_1024px_R02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85" y="1346222"/>
              <a:ext cx="439250" cy="438821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4539424" y="1780575"/>
              <a:ext cx="722838" cy="23658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effectLst>
                    <a:glow rad="190500">
                      <a:srgbClr val="FFFFFF">
                        <a:alpha val="60000"/>
                      </a:srgbClr>
                    </a:glow>
                  </a:effectLst>
                </a:rPr>
                <a:t>WebEx</a:t>
              </a:r>
              <a:endPara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90" name="TextBox 156"/>
          <p:cNvSpPr txBox="1"/>
          <p:nvPr/>
        </p:nvSpPr>
        <p:spPr>
          <a:xfrm>
            <a:off x="2900872" y="3337281"/>
            <a:ext cx="1064326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Management Suite</a:t>
            </a:r>
          </a:p>
        </p:txBody>
      </p:sp>
      <p:pic>
        <p:nvPicPr>
          <p:cNvPr id="118" name="Picture 157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763" y="3578885"/>
            <a:ext cx="348098" cy="358192"/>
          </a:xfrm>
          <a:prstGeom prst="rect">
            <a:avLst/>
          </a:prstGeom>
        </p:spPr>
      </p:pic>
      <p:pic>
        <p:nvPicPr>
          <p:cNvPr id="119" name="Picture 158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570" y="3623127"/>
            <a:ext cx="348098" cy="358192"/>
          </a:xfrm>
          <a:prstGeom prst="rect">
            <a:avLst/>
          </a:prstGeom>
        </p:spPr>
      </p:pic>
      <p:sp>
        <p:nvSpPr>
          <p:cNvPr id="80" name="Rectangle 162"/>
          <p:cNvSpPr/>
          <p:nvPr/>
        </p:nvSpPr>
        <p:spPr>
          <a:xfrm>
            <a:off x="0" y="876300"/>
            <a:ext cx="9201150" cy="426720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>
              <a:lnSpc>
                <a:spcPct val="80000"/>
              </a:lnSpc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1285949" y="4195199"/>
            <a:ext cx="2731433" cy="436629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310329" y="4442275"/>
            <a:ext cx="622573" cy="16736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6" tIns="25723" rIns="51446" bIns="2572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端末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26" name="Picture 5" descr="C:\Users\tsbutme\Desktop\Trade Shows\New Icons\256 Icons in Grey and Blue\30060_Device_phone_unkown_256 - with white screen.pn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044" y="4323157"/>
            <a:ext cx="274163" cy="2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 descr="C:\Users\tsbutme\Desktop\New folder - Copy\30085_Device_telepresence1000_3065_unknown_256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525" y="4268394"/>
            <a:ext cx="293138" cy="2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16" y="4282936"/>
            <a:ext cx="450253" cy="300962"/>
          </a:xfrm>
          <a:prstGeom prst="rect">
            <a:avLst/>
          </a:prstGeom>
        </p:spPr>
      </p:pic>
      <p:pic>
        <p:nvPicPr>
          <p:cNvPr id="134" name="Picture 7" descr="C:\Users\tsbutme\Desktop\New folder - Copy\30086_Device_telepresence3000_3066_unknown_256.png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272" y="4262977"/>
            <a:ext cx="744631" cy="2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98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ハードウェア</a:t>
            </a:r>
            <a:r>
              <a:rPr kumimoji="1" lang="en-US" altLang="ja-JP" dirty="0" smtClean="0"/>
              <a:t>	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 dirty="0" smtClean="0"/>
              <a:t>ソフトウェア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Cisco DX </a:t>
            </a:r>
            <a:r>
              <a:rPr kumimoji="1" lang="ja-JP" altLang="en-US" dirty="0" smtClean="0"/>
              <a:t>シリーズ</a:t>
            </a:r>
            <a:endParaRPr kumimoji="1" lang="en-US" altLang="ja-JP" dirty="0" smtClean="0"/>
          </a:p>
          <a:p>
            <a:r>
              <a:rPr lang="en-US" altLang="ja-JP" dirty="0" smtClean="0"/>
              <a:t>Cisco MX </a:t>
            </a:r>
            <a:r>
              <a:rPr lang="ja-JP" altLang="en-US" dirty="0" smtClean="0"/>
              <a:t>シリーズ</a:t>
            </a:r>
            <a:endParaRPr lang="en-US" altLang="ja-JP" dirty="0" smtClean="0"/>
          </a:p>
          <a:p>
            <a:r>
              <a:rPr kumimoji="1" lang="en-US" altLang="ja-JP" dirty="0" smtClean="0"/>
              <a:t>Cisco SX </a:t>
            </a:r>
            <a:r>
              <a:rPr kumimoji="1" lang="ja-JP" altLang="en-US" dirty="0" smtClean="0"/>
              <a:t>シリーズ</a:t>
            </a:r>
            <a:endParaRPr kumimoji="1" lang="en-US" altLang="ja-JP" dirty="0" smtClean="0"/>
          </a:p>
          <a:p>
            <a:r>
              <a:rPr lang="en-US" altLang="ja-JP" dirty="0" smtClean="0"/>
              <a:t>Cisco IX </a:t>
            </a:r>
            <a:r>
              <a:rPr lang="ja-JP" altLang="en-US" dirty="0" smtClean="0"/>
              <a:t>シリーズ</a:t>
            </a:r>
            <a:endParaRPr lang="en-US" altLang="ja-JP" dirty="0" smtClean="0"/>
          </a:p>
          <a:p>
            <a:r>
              <a:rPr kumimoji="1" lang="en-US" altLang="ja-JP" dirty="0" smtClean="0"/>
              <a:t>Cisco IP Phone 8845/8865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US" altLang="ja-JP" dirty="0" smtClean="0"/>
              <a:t>Mobile</a:t>
            </a:r>
          </a:p>
          <a:p>
            <a:pPr lvl="1"/>
            <a:r>
              <a:rPr lang="en-US" altLang="ja-JP" dirty="0" smtClean="0"/>
              <a:t>Cisco Jabber for Android</a:t>
            </a:r>
          </a:p>
          <a:p>
            <a:pPr lvl="1"/>
            <a:r>
              <a:rPr kumimoji="1" lang="en-US" altLang="ja-JP" dirty="0" smtClean="0"/>
              <a:t>Cisco Jabber for iPhone/</a:t>
            </a:r>
            <a:r>
              <a:rPr kumimoji="1" lang="en-US" altLang="ja-JP" dirty="0" err="1" smtClean="0"/>
              <a:t>iPad</a:t>
            </a:r>
            <a:endParaRPr kumimoji="1" lang="en-US" altLang="ja-JP" dirty="0" smtClean="0"/>
          </a:p>
          <a:p>
            <a:r>
              <a:rPr lang="en-US" altLang="ja-JP" dirty="0" smtClean="0"/>
              <a:t>Desktop</a:t>
            </a:r>
          </a:p>
          <a:p>
            <a:pPr lvl="1"/>
            <a:r>
              <a:rPr kumimoji="1" lang="en-US" altLang="ja-JP" dirty="0" smtClean="0"/>
              <a:t>Cisco Jabber for Windows</a:t>
            </a:r>
          </a:p>
          <a:p>
            <a:pPr lvl="1"/>
            <a:r>
              <a:rPr lang="en-US" altLang="ja-JP" dirty="0" smtClean="0"/>
              <a:t>Cisco Jabber for Mac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433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ビデオ会議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- Video Endpoint (SX/MX)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6849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54"/>
          <p:cNvSpPr>
            <a:spLocks noChangeArrowheads="1"/>
          </p:cNvSpPr>
          <p:nvPr/>
        </p:nvSpPr>
        <p:spPr bwMode="auto">
          <a:xfrm>
            <a:off x="635000" y="2562600"/>
            <a:ext cx="1024467" cy="1865467"/>
          </a:xfrm>
          <a:prstGeom prst="roundRect">
            <a:avLst>
              <a:gd name="adj" fmla="val 6103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ビデオハードウェア端末</a:t>
            </a:r>
            <a:endParaRPr kumimoji="1" lang="ja-JP" altLang="en-US" dirty="0"/>
          </a:p>
        </p:txBody>
      </p:sp>
      <p:sp>
        <p:nvSpPr>
          <p:cNvPr id="6" name="Rounded Rectangle 56"/>
          <p:cNvSpPr>
            <a:spLocks noChangeArrowheads="1"/>
          </p:cNvSpPr>
          <p:nvPr/>
        </p:nvSpPr>
        <p:spPr bwMode="auto">
          <a:xfrm>
            <a:off x="6051960" y="1701554"/>
            <a:ext cx="1440000" cy="2786848"/>
          </a:xfrm>
          <a:prstGeom prst="roundRect">
            <a:avLst>
              <a:gd name="adj" fmla="val 5990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7" name="Rounded Rectangle 54"/>
          <p:cNvSpPr>
            <a:spLocks noChangeArrowheads="1"/>
          </p:cNvSpPr>
          <p:nvPr/>
        </p:nvSpPr>
        <p:spPr bwMode="auto">
          <a:xfrm>
            <a:off x="1769533" y="2308600"/>
            <a:ext cx="2728949" cy="2203355"/>
          </a:xfrm>
          <a:prstGeom prst="roundRect">
            <a:avLst>
              <a:gd name="adj" fmla="val 6103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8" name="Rounded Rectangle 46"/>
          <p:cNvSpPr>
            <a:spLocks noChangeArrowheads="1"/>
          </p:cNvSpPr>
          <p:nvPr/>
        </p:nvSpPr>
        <p:spPr bwMode="auto">
          <a:xfrm>
            <a:off x="4556775" y="1131580"/>
            <a:ext cx="4414257" cy="504900"/>
          </a:xfrm>
          <a:prstGeom prst="roundRect">
            <a:avLst>
              <a:gd name="adj" fmla="val 16857"/>
            </a:avLst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90000">
                <a:schemeClr val="tx1">
                  <a:alpha val="13000"/>
                </a:scheme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/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9" name="TextBox 47"/>
          <p:cNvSpPr txBox="1"/>
          <p:nvPr/>
        </p:nvSpPr>
        <p:spPr>
          <a:xfrm>
            <a:off x="4556775" y="1196544"/>
            <a:ext cx="4414251" cy="338540"/>
          </a:xfrm>
          <a:prstGeom prst="rect">
            <a:avLst/>
          </a:prstGeom>
          <a:noFill/>
        </p:spPr>
        <p:txBody>
          <a:bodyPr wrap="square" lIns="91424" tIns="45713" rIns="91424" bIns="45713" rtlCol="0" anchor="ctr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FFFFFF"/>
                </a:solidFill>
                <a:ea typeface="MS PGothic" charset="0"/>
              </a:rPr>
              <a:t>会議室</a:t>
            </a: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1" name="Rounded Rectangle 190"/>
          <p:cNvSpPr>
            <a:spLocks noChangeArrowheads="1"/>
          </p:cNvSpPr>
          <p:nvPr/>
        </p:nvSpPr>
        <p:spPr bwMode="auto">
          <a:xfrm>
            <a:off x="4556772" y="1782649"/>
            <a:ext cx="1440000" cy="2705753"/>
          </a:xfrm>
          <a:prstGeom prst="roundRect">
            <a:avLst>
              <a:gd name="adj" fmla="val 5990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2" name="Rounded Rectangle 191"/>
          <p:cNvSpPr>
            <a:spLocks noChangeArrowheads="1"/>
          </p:cNvSpPr>
          <p:nvPr/>
        </p:nvSpPr>
        <p:spPr bwMode="auto">
          <a:xfrm>
            <a:off x="7544639" y="1644252"/>
            <a:ext cx="1440000" cy="2867702"/>
          </a:xfrm>
          <a:prstGeom prst="roundRect">
            <a:avLst>
              <a:gd name="adj" fmla="val 6103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3" name="Right Arrow 20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221325">
            <a:off x="928898" y="2673353"/>
            <a:ext cx="7948204" cy="473892"/>
          </a:xfrm>
          <a:prstGeom prst="rightArrow">
            <a:avLst>
              <a:gd name="adj1" fmla="val 100000"/>
              <a:gd name="adj2" fmla="val 32212"/>
            </a:avLst>
          </a:prstGeom>
          <a:gradFill flip="none" rotWithShape="1">
            <a:gsLst>
              <a:gs pos="100000">
                <a:schemeClr val="accent5"/>
              </a:gs>
              <a:gs pos="69000">
                <a:srgbClr val="B7D333">
                  <a:alpha val="54000"/>
                </a:srgbClr>
              </a:gs>
              <a:gs pos="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1600" dirty="0">
              <a:solidFill>
                <a:srgbClr val="B7D333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5" name="Text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51960" y="1707981"/>
            <a:ext cx="1440000" cy="40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FFFFFF"/>
                </a:solidFill>
                <a:cs typeface="Arial" charset="0"/>
              </a:rPr>
              <a:t>MX Series</a:t>
            </a:r>
          </a:p>
        </p:txBody>
      </p:sp>
      <p:sp>
        <p:nvSpPr>
          <p:cNvPr id="16" name="TextBox 4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44641" y="1632426"/>
            <a:ext cx="1426384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FFFFFF"/>
                </a:solidFill>
                <a:cs typeface="Arial" charset="0"/>
              </a:rPr>
              <a:t>I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X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Series</a:t>
            </a:r>
          </a:p>
        </p:txBody>
      </p:sp>
      <p:sp>
        <p:nvSpPr>
          <p:cNvPr id="26" name="Rounded Rectangle 44"/>
          <p:cNvSpPr>
            <a:spLocks noChangeArrowheads="1"/>
          </p:cNvSpPr>
          <p:nvPr/>
        </p:nvSpPr>
        <p:spPr bwMode="auto">
          <a:xfrm>
            <a:off x="1769533" y="1698943"/>
            <a:ext cx="2735617" cy="504900"/>
          </a:xfrm>
          <a:prstGeom prst="roundRect">
            <a:avLst>
              <a:gd name="adj" fmla="val 16857"/>
            </a:avLst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90000">
                <a:schemeClr val="tx1">
                  <a:alpha val="13000"/>
                </a:scheme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/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27" name="TextBox 45"/>
          <p:cNvSpPr txBox="1"/>
          <p:nvPr/>
        </p:nvSpPr>
        <p:spPr>
          <a:xfrm>
            <a:off x="1371600" y="1774038"/>
            <a:ext cx="3133548" cy="338540"/>
          </a:xfrm>
          <a:prstGeom prst="rect">
            <a:avLst/>
          </a:prstGeom>
          <a:noFill/>
        </p:spPr>
        <p:txBody>
          <a:bodyPr wrap="square" lIns="91424" tIns="45713" rIns="91424" bIns="45713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ea typeface="MS PGothic" charset="0"/>
              </a:rPr>
              <a:t>デスクトップ</a:t>
            </a: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28" name="Text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12533" y="2324181"/>
            <a:ext cx="2164398" cy="38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FFFFFF"/>
                </a:solidFill>
                <a:cs typeface="Arial" charset="0"/>
              </a:rPr>
              <a:t>DX Series</a:t>
            </a:r>
          </a:p>
        </p:txBody>
      </p:sp>
      <p:sp>
        <p:nvSpPr>
          <p:cNvPr id="29" name="TextBox 4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56772" y="1788166"/>
            <a:ext cx="1440000" cy="40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FFFFFF"/>
                </a:solidFill>
                <a:cs typeface="Arial" charset="0"/>
              </a:rPr>
              <a:t>SX Series</a:t>
            </a:r>
          </a:p>
        </p:txBody>
      </p:sp>
      <p:pic>
        <p:nvPicPr>
          <p:cNvPr id="34" name="Picture 11" descr="AQ70454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773" y="2881282"/>
            <a:ext cx="814788" cy="340105"/>
          </a:xfrm>
          <a:prstGeom prst="rect">
            <a:avLst/>
          </a:prstGeom>
          <a:effectLst>
            <a:reflection stA="50000" endPos="34000" dist="38100" dir="5400000" sy="-100000" algn="bl" rotWithShape="0"/>
          </a:effectLst>
        </p:spPr>
      </p:pic>
      <p:pic>
        <p:nvPicPr>
          <p:cNvPr id="35" name="Picture 12" descr="KN6713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0406" y="2324182"/>
            <a:ext cx="1490876" cy="797799"/>
          </a:xfrm>
          <a:prstGeom prst="rect">
            <a:avLst/>
          </a:prstGeom>
          <a:effectLst>
            <a:reflection stA="50000" endPos="34000" dir="5400000" sy="-100000" algn="bl" rotWithShape="0"/>
          </a:effectLst>
        </p:spPr>
      </p:pic>
      <p:pic>
        <p:nvPicPr>
          <p:cNvPr id="36" name="Picture 64" descr="AQ74163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200" y="2629590"/>
            <a:ext cx="2596303" cy="895948"/>
          </a:xfrm>
          <a:prstGeom prst="rect">
            <a:avLst/>
          </a:prstGeom>
          <a:noFill/>
          <a:ln>
            <a:noFill/>
          </a:ln>
          <a:effectLst>
            <a:reflection stA="50000" endPos="34000" dir="5400000" sy="-100000" algn="bl" rotWithShape="0"/>
          </a:effectLst>
        </p:spPr>
      </p:pic>
      <p:pic>
        <p:nvPicPr>
          <p:cNvPr id="37" name="Picture 48" descr="KN67184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479" y="2552827"/>
            <a:ext cx="1549678" cy="284141"/>
          </a:xfrm>
          <a:prstGeom prst="rect">
            <a:avLst/>
          </a:prstGeom>
          <a:effectLst/>
        </p:spPr>
      </p:pic>
      <p:pic>
        <p:nvPicPr>
          <p:cNvPr id="38" name="Picture 4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474" y="2811882"/>
            <a:ext cx="676604" cy="310099"/>
          </a:xfrm>
          <a:prstGeom prst="rect">
            <a:avLst/>
          </a:prstGeom>
          <a:effectLst>
            <a:reflection stA="50000" endPos="34000" dist="38100" dir="5400000" sy="-100000" algn="bl" rotWithShape="0"/>
          </a:effectLst>
        </p:spPr>
      </p:pic>
      <p:pic>
        <p:nvPicPr>
          <p:cNvPr id="23" name="Picture 1" descr="AT04520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20" y="3014132"/>
            <a:ext cx="933743" cy="700618"/>
          </a:xfrm>
          <a:prstGeom prst="rect">
            <a:avLst/>
          </a:prstGeom>
        </p:spPr>
      </p:pic>
      <p:sp>
        <p:nvSpPr>
          <p:cNvPr id="30" name="Text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5332" y="2400381"/>
            <a:ext cx="2164398" cy="38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8845/8865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" name="Rounded Rectangle 44"/>
          <p:cNvSpPr>
            <a:spLocks noChangeArrowheads="1"/>
          </p:cNvSpPr>
          <p:nvPr/>
        </p:nvSpPr>
        <p:spPr bwMode="auto">
          <a:xfrm>
            <a:off x="558799" y="1961410"/>
            <a:ext cx="1117601" cy="504900"/>
          </a:xfrm>
          <a:prstGeom prst="roundRect">
            <a:avLst>
              <a:gd name="adj" fmla="val 16857"/>
            </a:avLst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90000">
                <a:schemeClr val="tx1">
                  <a:alpha val="13000"/>
                </a:scheme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/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33" name="TextBox 45"/>
          <p:cNvSpPr txBox="1"/>
          <p:nvPr/>
        </p:nvSpPr>
        <p:spPr>
          <a:xfrm>
            <a:off x="-465667" y="2011105"/>
            <a:ext cx="3133548" cy="338540"/>
          </a:xfrm>
          <a:prstGeom prst="rect">
            <a:avLst/>
          </a:prstGeom>
          <a:noFill/>
        </p:spPr>
        <p:txBody>
          <a:bodyPr wrap="square" lIns="91424" tIns="45713" rIns="91424" bIns="45713" rtlCol="0" anchor="ctr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FFFFFF"/>
                </a:solidFill>
                <a:ea typeface="MS PGothic" charset="0"/>
              </a:rPr>
              <a:t>電話</a:t>
            </a: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pic>
        <p:nvPicPr>
          <p:cNvPr id="39" name="Picture 70" descr="KO58277_screens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675" b="94493" l="3273" r="96591">
                        <a14:foregroundMark x1="9727" y1="22115" x2="9727" y2="22115"/>
                        <a14:foregroundMark x1="38727" y1="21853" x2="38727" y2="21853"/>
                        <a14:foregroundMark x1="62955" y1="22115" x2="62955" y2="22115"/>
                        <a14:foregroundMark x1="52545" y1="22028" x2="52545" y2="22028"/>
                        <a14:foregroundMark x1="45864" y1="22115" x2="45864" y2="22115"/>
                        <a14:foregroundMark x1="57227" y1="21503" x2="57227" y2="21503"/>
                        <a14:foregroundMark x1="42636" y1="21678" x2="42636" y2="21678"/>
                        <a14:foregroundMark x1="83591" y1="14161" x2="83591" y2="14161"/>
                        <a14:foregroundMark x1="10000" y1="14948" x2="10000" y2="14948"/>
                        <a14:foregroundMark x1="9500" y1="16171" x2="9500" y2="16171"/>
                        <a14:foregroundMark x1="12182" y1="18007" x2="12182" y2="18007"/>
                        <a14:foregroundMark x1="32227" y1="18444" x2="32227" y2="18444"/>
                        <a14:foregroundMark x1="39682" y1="17832" x2="39682" y2="17832"/>
                        <a14:foregroundMark x1="48636" y1="16521" x2="48636" y2="16521"/>
                        <a14:foregroundMark x1="56364" y1="17133" x2="56364" y2="17133"/>
                        <a14:foregroundMark x1="67818" y1="17657" x2="67818" y2="17657"/>
                        <a14:foregroundMark x1="88818" y1="14685" x2="88818" y2="14685"/>
                        <a14:foregroundMark x1="61818" y1="14161" x2="61818" y2="14161"/>
                        <a14:foregroundMark x1="65455" y1="14336" x2="65455" y2="14336"/>
                        <a14:foregroundMark x1="70864" y1="14161" x2="70864" y2="14161"/>
                        <a14:foregroundMark x1="68000" y1="13986" x2="68000" y2="13986"/>
                        <a14:foregroundMark x1="29955" y1="14510" x2="29955" y2="14510"/>
                        <a14:foregroundMark x1="24227" y1="14510" x2="24227" y2="14510"/>
                        <a14:foregroundMark x1="27545" y1="14336" x2="27545" y2="14336"/>
                        <a14:foregroundMark x1="31864" y1="14510" x2="31864" y2="14510"/>
                        <a14:backgroundMark x1="21364" y1="77710" x2="21364" y2="77710"/>
                        <a14:backgroundMark x1="21273" y1="82255" x2="21273" y2="82255"/>
                        <a14:backgroundMark x1="38136" y1="83392" x2="38136" y2="83392"/>
                        <a14:backgroundMark x1="54182" y1="83042" x2="54182" y2="83042"/>
                        <a14:backgroundMark x1="80909" y1="80857" x2="80909" y2="80857"/>
                        <a14:backgroundMark x1="78682" y1="79371" x2="78682" y2="79371"/>
                        <a14:backgroundMark x1="92364" y1="71678" x2="92364" y2="71678"/>
                        <a14:backgroundMark x1="79682" y1="83217" x2="79682" y2="83217"/>
                        <a14:backgroundMark x1="6591" y1="70192" x2="6591" y2="7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334" y="2209799"/>
            <a:ext cx="1513334" cy="7872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90335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Collaboration Endpoints - MX Series</a:t>
            </a:r>
            <a:endParaRPr kumimoji="1" lang="ja-JP" altLang="en-US" dirty="0"/>
          </a:p>
        </p:txBody>
      </p:sp>
      <p:sp>
        <p:nvSpPr>
          <p:cNvPr id="78" name="TextBox 58"/>
          <p:cNvSpPr txBox="1"/>
          <p:nvPr/>
        </p:nvSpPr>
        <p:spPr>
          <a:xfrm>
            <a:off x="1182133" y="3516934"/>
            <a:ext cx="6623873" cy="1323539"/>
          </a:xfrm>
          <a:prstGeom prst="rect">
            <a:avLst/>
          </a:prstGeom>
        </p:spPr>
        <p:txBody>
          <a:bodyPr vert="horz" lIns="91428" tIns="45715" rIns="91428" bIns="45715" rtlCol="0">
            <a:noAutofit/>
          </a:bodyPr>
          <a:lstStyle>
            <a:defPPr>
              <a:defRPr lang="en-US"/>
            </a:defPPr>
            <a:lvl1pPr indent="0" algn="ctr">
              <a:lnSpc>
                <a:spcPct val="120000"/>
              </a:lnSpc>
              <a:spcBef>
                <a:spcPts val="0"/>
              </a:spcBef>
              <a:buClr>
                <a:srgbClr val="259ADC"/>
              </a:buClr>
              <a:buSzPct val="90000"/>
              <a:buFont typeface="Wingdings" charset="2"/>
              <a:buNone/>
              <a:tabLst/>
              <a:defRPr sz="2100">
                <a:solidFill>
                  <a:srgbClr val="565656"/>
                </a:solidFill>
                <a:latin typeface="+mj-lt"/>
              </a:defRPr>
            </a:lvl1pPr>
            <a:lvl2pPr marL="406368" indent="0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>
                <a:solidFill>
                  <a:srgbClr val="546568"/>
                </a:solidFill>
                <a:latin typeface="+mj-lt"/>
              </a:defRPr>
            </a:lvl2pPr>
            <a:lvl3pPr marL="571452" indent="-1588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sz="1600">
                <a:solidFill>
                  <a:srgbClr val="546568"/>
                </a:solidFill>
                <a:latin typeface="+mj-lt"/>
              </a:defRPr>
            </a:lvl3pPr>
            <a:lvl4pPr marL="688917" indent="0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sz="1500">
                <a:solidFill>
                  <a:srgbClr val="546568"/>
                </a:solidFill>
                <a:latin typeface="+mj-lt"/>
              </a:defRPr>
            </a:lvl4pPr>
            <a:lvl5pPr marL="801621" indent="0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sz="1500">
                <a:solidFill>
                  <a:srgbClr val="546568"/>
                </a:solidFill>
                <a:latin typeface="+mj-lt"/>
              </a:defRPr>
            </a:lvl5pPr>
            <a:lvl6pPr marL="2514391" indent="-228581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552" indent="-228581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715" indent="-228581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5876" indent="-228581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/>
            <a:r>
              <a:rPr lang="ja-JP" altLang="en-US" b="1" dirty="0" smtClean="0">
                <a:latin typeface="+mn-ea"/>
                <a:ea typeface="+mn-ea"/>
                <a:cs typeface="Arial"/>
              </a:rPr>
              <a:t>パッケージビデオ会議エンドポイント</a:t>
            </a:r>
            <a:endParaRPr lang="nb-NO" b="1" dirty="0" smtClean="0">
              <a:latin typeface="+mn-ea"/>
              <a:ea typeface="+mn-ea"/>
              <a:cs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ja-JP" altLang="en-US" dirty="0" smtClean="0">
                <a:latin typeface="Arial"/>
                <a:ea typeface="+mj-ea"/>
                <a:cs typeface="Arial"/>
              </a:rPr>
              <a:t>必要に応じた設置方法</a:t>
            </a:r>
            <a:endParaRPr lang="en-US" altLang="ja-JP" dirty="0" smtClean="0">
              <a:latin typeface="Arial"/>
              <a:ea typeface="+mj-ea"/>
              <a:cs typeface="Arial"/>
            </a:endParaRPr>
          </a:p>
          <a:p>
            <a:pPr marL="749268" lvl="1" indent="-342900">
              <a:buFont typeface="Arial" panose="020B0604020202020204" pitchFamily="34" charset="0"/>
              <a:buChar char="•"/>
            </a:pPr>
            <a:r>
              <a:rPr lang="ja-JP" altLang="en-US" dirty="0" smtClean="0">
                <a:latin typeface="Arial"/>
                <a:ea typeface="+mj-ea"/>
                <a:cs typeface="Arial"/>
              </a:rPr>
              <a:t>スタンドオプション</a:t>
            </a:r>
            <a:endParaRPr lang="en-US" altLang="ja-JP" dirty="0" smtClean="0">
              <a:latin typeface="Arial"/>
              <a:ea typeface="+mj-ea"/>
              <a:cs typeface="Arial"/>
            </a:endParaRPr>
          </a:p>
          <a:p>
            <a:pPr marL="749268" lvl="1" indent="-342900">
              <a:buFont typeface="Arial" panose="020B0604020202020204" pitchFamily="34" charset="0"/>
              <a:buChar char="•"/>
            </a:pPr>
            <a:r>
              <a:rPr lang="ja-JP" altLang="en-US" dirty="0" smtClean="0">
                <a:latin typeface="Arial"/>
                <a:ea typeface="+mj-ea"/>
                <a:cs typeface="Arial"/>
              </a:rPr>
              <a:t>デュアルカメラ：</a:t>
            </a:r>
            <a:r>
              <a:rPr lang="en-US" altLang="ja-JP" dirty="0" smtClean="0">
                <a:latin typeface="Arial"/>
                <a:ea typeface="+mj-ea"/>
                <a:cs typeface="Arial"/>
              </a:rPr>
              <a:t>MX700 / MX80</a:t>
            </a:r>
            <a:r>
              <a:rPr lang="en-US" altLang="ja-JP" dirty="0">
                <a:latin typeface="Arial"/>
                <a:ea typeface="+mj-ea"/>
                <a:cs typeface="Arial"/>
              </a:rPr>
              <a:t>0</a:t>
            </a:r>
            <a:endParaRPr lang="en-US" altLang="ja-JP" dirty="0" smtClean="0">
              <a:latin typeface="Arial"/>
              <a:ea typeface="+mj-ea"/>
              <a:cs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6463" y="2102963"/>
            <a:ext cx="1424520" cy="129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296" y="2035230"/>
            <a:ext cx="880073" cy="129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Bilde 2" descr="MonzaFront_images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7984" y="1962433"/>
            <a:ext cx="2369643" cy="1186982"/>
          </a:xfrm>
          <a:prstGeom prst="rect">
            <a:avLst/>
          </a:prstGeom>
        </p:spPr>
      </p:pic>
      <p:pic>
        <p:nvPicPr>
          <p:cNvPr id="27" name="Picture 16" descr="\\ttg-lys-fs1.cisco.com\Engineering\Teams\DesignTeam\CTEO\Product renderings\Monza &amp; Montecarlo\10MonteCarloFront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5167" y="2051220"/>
            <a:ext cx="1224802" cy="109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ktangel 73"/>
          <p:cNvSpPr/>
          <p:nvPr/>
        </p:nvSpPr>
        <p:spPr>
          <a:xfrm>
            <a:off x="207591" y="3050599"/>
            <a:ext cx="1763164" cy="369281"/>
          </a:xfrm>
          <a:prstGeom prst="rect">
            <a:avLst/>
          </a:prstGeom>
        </p:spPr>
        <p:txBody>
          <a:bodyPr wrap="none" lIns="121871" tIns="60935" rIns="121871" bIns="60935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MX200</a:t>
            </a:r>
            <a:r>
              <a:rPr lang="en-US" sz="1600" dirty="0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G2</a:t>
            </a:r>
            <a:r>
              <a:rPr lang="en-US" sz="1600" dirty="0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 – 42’’</a:t>
            </a:r>
          </a:p>
        </p:txBody>
      </p:sp>
      <p:sp>
        <p:nvSpPr>
          <p:cNvPr id="29" name="Rektangel 73"/>
          <p:cNvSpPr/>
          <p:nvPr/>
        </p:nvSpPr>
        <p:spPr>
          <a:xfrm>
            <a:off x="1828879" y="3075999"/>
            <a:ext cx="1763164" cy="369281"/>
          </a:xfrm>
          <a:prstGeom prst="rect">
            <a:avLst/>
          </a:prstGeom>
        </p:spPr>
        <p:txBody>
          <a:bodyPr wrap="none" lIns="121871" tIns="60935" rIns="121871" bIns="60935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MX300</a:t>
            </a:r>
            <a:r>
              <a:rPr lang="en-US" sz="1600" dirty="0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G2</a:t>
            </a:r>
            <a:r>
              <a:rPr lang="en-US" sz="1600" dirty="0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 – 55’’</a:t>
            </a:r>
          </a:p>
        </p:txBody>
      </p:sp>
      <p:sp>
        <p:nvSpPr>
          <p:cNvPr id="30" name="Rektangel 73"/>
          <p:cNvSpPr/>
          <p:nvPr/>
        </p:nvSpPr>
        <p:spPr>
          <a:xfrm>
            <a:off x="3831204" y="3075999"/>
            <a:ext cx="1432445" cy="369281"/>
          </a:xfrm>
          <a:prstGeom prst="rect">
            <a:avLst/>
          </a:prstGeom>
        </p:spPr>
        <p:txBody>
          <a:bodyPr wrap="none" lIns="121871" tIns="60935" rIns="121871" bIns="60935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MX700</a:t>
            </a:r>
            <a:r>
              <a:rPr lang="en-US" sz="1600" dirty="0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 – 55’’</a:t>
            </a:r>
          </a:p>
        </p:txBody>
      </p:sp>
      <p:sp>
        <p:nvSpPr>
          <p:cNvPr id="31" name="Rektangel 73"/>
          <p:cNvSpPr/>
          <p:nvPr/>
        </p:nvSpPr>
        <p:spPr>
          <a:xfrm>
            <a:off x="5645782" y="3084466"/>
            <a:ext cx="1432445" cy="369281"/>
          </a:xfrm>
          <a:prstGeom prst="rect">
            <a:avLst/>
          </a:prstGeom>
        </p:spPr>
        <p:txBody>
          <a:bodyPr wrap="none" lIns="121871" tIns="60935" rIns="121871" bIns="60935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MX800</a:t>
            </a:r>
            <a:r>
              <a:rPr lang="en-US" sz="1600" dirty="0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 – 70’’</a:t>
            </a:r>
          </a:p>
        </p:txBody>
      </p:sp>
      <p:pic>
        <p:nvPicPr>
          <p:cNvPr id="23" name="Bilde 7" descr="MillauScenario03MonteCarloDual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5831" y="894568"/>
            <a:ext cx="1702150" cy="696963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32" name="Rounded Rectangle 151"/>
          <p:cNvSpPr/>
          <p:nvPr/>
        </p:nvSpPr>
        <p:spPr bwMode="auto">
          <a:xfrm>
            <a:off x="1285148" y="859502"/>
            <a:ext cx="2526466" cy="1066131"/>
          </a:xfrm>
          <a:prstGeom prst="roundRect">
            <a:avLst>
              <a:gd name="adj" fmla="val 4469"/>
            </a:avLst>
          </a:prstGeom>
          <a:noFill/>
          <a:ln w="762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1" tIns="60935" rIns="121871" bIns="60935" anchor="ctr"/>
          <a:lstStyle/>
          <a:p>
            <a:pPr algn="ctr"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3" name="Picture 38" descr="LondonSmallArctic0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12" y="895642"/>
            <a:ext cx="1696054" cy="70054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Bilde 8" descr="Skjermbilde 2013-04-17 kl. 13.12.46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02" y="896900"/>
            <a:ext cx="1575014" cy="699647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36" name="Picture 4" descr="2012-02-14_Pico2-perspective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3" y="896901"/>
            <a:ext cx="1654145" cy="69802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ktangel 73"/>
          <p:cNvSpPr/>
          <p:nvPr/>
        </p:nvSpPr>
        <p:spPr>
          <a:xfrm>
            <a:off x="1101397" y="1689043"/>
            <a:ext cx="1340873" cy="369281"/>
          </a:xfrm>
          <a:prstGeom prst="rect">
            <a:avLst/>
          </a:prstGeom>
        </p:spPr>
        <p:txBody>
          <a:bodyPr wrap="none" lIns="121871" tIns="60935" rIns="121871" bIns="60935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Quiet Room</a:t>
            </a:r>
          </a:p>
        </p:txBody>
      </p:sp>
      <p:sp>
        <p:nvSpPr>
          <p:cNvPr id="38" name="Rektangel 73"/>
          <p:cNvSpPr/>
          <p:nvPr/>
        </p:nvSpPr>
        <p:spPr>
          <a:xfrm>
            <a:off x="2840117" y="1689043"/>
            <a:ext cx="1363516" cy="369281"/>
          </a:xfrm>
          <a:prstGeom prst="rect">
            <a:avLst/>
          </a:prstGeom>
        </p:spPr>
        <p:txBody>
          <a:bodyPr wrap="none" lIns="121871" tIns="60935" rIns="121871" bIns="60935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Small Room</a:t>
            </a:r>
            <a:endParaRPr lang="en-US" sz="160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9" name="Rektangel 73"/>
          <p:cNvSpPr/>
          <p:nvPr/>
        </p:nvSpPr>
        <p:spPr>
          <a:xfrm>
            <a:off x="4506613" y="1689043"/>
            <a:ext cx="1580221" cy="369281"/>
          </a:xfrm>
          <a:prstGeom prst="rect">
            <a:avLst/>
          </a:prstGeom>
        </p:spPr>
        <p:txBody>
          <a:bodyPr wrap="none" lIns="121871" tIns="60935" rIns="121871" bIns="60935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Medium Room</a:t>
            </a:r>
            <a:endParaRPr lang="en-US" sz="160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0" name="Rektangel 73"/>
          <p:cNvSpPr/>
          <p:nvPr/>
        </p:nvSpPr>
        <p:spPr>
          <a:xfrm>
            <a:off x="6275770" y="1674389"/>
            <a:ext cx="1375237" cy="369281"/>
          </a:xfrm>
          <a:prstGeom prst="rect">
            <a:avLst/>
          </a:prstGeom>
        </p:spPr>
        <p:txBody>
          <a:bodyPr wrap="none" lIns="121871" tIns="60935" rIns="121871" bIns="60935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Large Room</a:t>
            </a:r>
            <a:endParaRPr lang="en-US" sz="1600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42" name="Picture 6" descr="MX800D_Freestand_Front_ContentData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0056" y="2045852"/>
            <a:ext cx="1803488" cy="1098979"/>
          </a:xfrm>
          <a:prstGeom prst="rect">
            <a:avLst/>
          </a:prstGeom>
        </p:spPr>
      </p:pic>
      <p:sp>
        <p:nvSpPr>
          <p:cNvPr id="43" name="Rektangel 73"/>
          <p:cNvSpPr/>
          <p:nvPr/>
        </p:nvSpPr>
        <p:spPr>
          <a:xfrm>
            <a:off x="7322182" y="3101399"/>
            <a:ext cx="1580622" cy="369281"/>
          </a:xfrm>
          <a:prstGeom prst="rect">
            <a:avLst/>
          </a:prstGeom>
        </p:spPr>
        <p:txBody>
          <a:bodyPr wrap="none" lIns="121871" tIns="60935" rIns="121871" bIns="60935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MX800D </a:t>
            </a:r>
            <a:r>
              <a:rPr lang="en-US" sz="1600" dirty="0">
                <a:solidFill>
                  <a:srgbClr val="000000"/>
                </a:solidFill>
                <a:latin typeface="CiscoSans ExtraLight"/>
                <a:ea typeface="CiscoSansTT"/>
                <a:cs typeface="CiscoSans ExtraLight"/>
              </a:rPr>
              <a:t>– 70’’</a:t>
            </a:r>
          </a:p>
        </p:txBody>
      </p:sp>
    </p:spTree>
    <p:extLst>
      <p:ext uri="{BB962C8B-B14F-4D97-AF65-F5344CB8AC3E}">
        <p14:creationId xmlns:p14="http://schemas.microsoft.com/office/powerpoint/2010/main" val="488698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Collaboration </a:t>
            </a:r>
            <a:r>
              <a:rPr lang="en-US" altLang="ja-JP" dirty="0" smtClean="0"/>
              <a:t>Endpoints</a:t>
            </a:r>
            <a:br>
              <a:rPr lang="en-US" altLang="ja-JP" dirty="0" smtClean="0"/>
            </a:br>
            <a:r>
              <a:rPr lang="en-US" altLang="ja-JP" dirty="0" smtClean="0"/>
              <a:t>- </a:t>
            </a:r>
            <a:r>
              <a:rPr lang="ja-JP" altLang="en-US" dirty="0" smtClean="0"/>
              <a:t>　共通コントローラ　</a:t>
            </a:r>
            <a:r>
              <a:rPr kumimoji="1" lang="en-US" altLang="ja-JP" dirty="0" smtClean="0"/>
              <a:t>Touch</a:t>
            </a:r>
            <a:r>
              <a:rPr lang="en-US" altLang="ja-JP" dirty="0" smtClean="0"/>
              <a:t> 10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1243179"/>
            <a:ext cx="4448579" cy="2193149"/>
          </a:xfrm>
          <a:prstGeom prst="rect">
            <a:avLst/>
          </a:prstGeom>
        </p:spPr>
      </p:pic>
      <p:grpSp>
        <p:nvGrpSpPr>
          <p:cNvPr id="10" name="図形グループ 9"/>
          <p:cNvGrpSpPr/>
          <p:nvPr/>
        </p:nvGrpSpPr>
        <p:grpSpPr>
          <a:xfrm>
            <a:off x="5435111" y="1062403"/>
            <a:ext cx="3309328" cy="1985597"/>
            <a:chOff x="5366726" y="1670538"/>
            <a:chExt cx="3309328" cy="264746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6726" y="1670538"/>
              <a:ext cx="3309328" cy="2647462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3683" y="2256693"/>
              <a:ext cx="2273625" cy="1364175"/>
            </a:xfrm>
            <a:prstGeom prst="rect">
              <a:avLst/>
            </a:prstGeom>
          </p:spPr>
        </p:pic>
      </p:grpSp>
      <p:grpSp>
        <p:nvGrpSpPr>
          <p:cNvPr id="9" name="図形グループ 8"/>
          <p:cNvGrpSpPr/>
          <p:nvPr/>
        </p:nvGrpSpPr>
        <p:grpSpPr>
          <a:xfrm>
            <a:off x="5372588" y="2806211"/>
            <a:ext cx="3309328" cy="1985597"/>
            <a:chOff x="5509357" y="4210538"/>
            <a:chExt cx="3309328" cy="264746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9357" y="4210538"/>
              <a:ext cx="3309328" cy="2647462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7154" y="4781897"/>
              <a:ext cx="2246923" cy="1348154"/>
            </a:xfrm>
            <a:prstGeom prst="rect">
              <a:avLst/>
            </a:prstGeom>
          </p:spPr>
        </p:pic>
      </p:grpSp>
      <p:sp>
        <p:nvSpPr>
          <p:cNvPr id="11" name="テキスト ボックス 10"/>
          <p:cNvSpPr txBox="1"/>
          <p:nvPr/>
        </p:nvSpPr>
        <p:spPr>
          <a:xfrm>
            <a:off x="533401" y="3662647"/>
            <a:ext cx="4108817" cy="915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- 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タッチパネルで簡単操作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Power over Ethernet 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で動作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電話帳・会議スケジュール・コンテンツ共有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294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ビデオ会議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- </a:t>
            </a:r>
            <a:r>
              <a:rPr lang="ja-JP" altLang="en-US" dirty="0" smtClean="0"/>
              <a:t>デスクトップ</a:t>
            </a:r>
            <a:r>
              <a:rPr lang="en-US" altLang="ja-JP" dirty="0" smtClean="0"/>
              <a:t> (DX)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1378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Collaboration Endpoints</a:t>
            </a:r>
            <a:br>
              <a:rPr lang="en-US" altLang="ja-JP" dirty="0"/>
            </a:br>
            <a:r>
              <a:rPr lang="en-US" altLang="ja-JP" dirty="0"/>
              <a:t>- </a:t>
            </a:r>
            <a:r>
              <a:rPr lang="en-US" altLang="ja-JP" dirty="0" smtClean="0"/>
              <a:t>DX </a:t>
            </a:r>
            <a:r>
              <a:rPr lang="en-US" altLang="ja-JP" dirty="0"/>
              <a:t>Series</a:t>
            </a:r>
            <a:endParaRPr kumimoji="1" lang="ja-JP" altLang="en-US" dirty="0"/>
          </a:p>
        </p:txBody>
      </p:sp>
      <p:pic>
        <p:nvPicPr>
          <p:cNvPr id="17" name="Picture 59" descr="IlTempoPerspective HighRes 0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7856" y="1077115"/>
            <a:ext cx="2831608" cy="1834172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244" y="3176221"/>
            <a:ext cx="465116" cy="27478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142" y="3532506"/>
            <a:ext cx="465116" cy="259753"/>
          </a:xfrm>
          <a:prstGeom prst="rect">
            <a:avLst/>
          </a:prstGeom>
        </p:spPr>
      </p:pic>
      <p:pic>
        <p:nvPicPr>
          <p:cNvPr id="2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234" y="3898014"/>
            <a:ext cx="371780" cy="278909"/>
          </a:xfrm>
          <a:prstGeom prst="rect">
            <a:avLst/>
          </a:prstGeom>
        </p:spPr>
      </p:pic>
      <p:sp>
        <p:nvSpPr>
          <p:cNvPr id="21" name="Rectangle 11"/>
          <p:cNvSpPr/>
          <p:nvPr/>
        </p:nvSpPr>
        <p:spPr>
          <a:xfrm>
            <a:off x="2403632" y="3194973"/>
            <a:ext cx="5794216" cy="373100"/>
          </a:xfrm>
          <a:prstGeom prst="rect">
            <a:avLst/>
          </a:prstGeom>
        </p:spPr>
        <p:txBody>
          <a:bodyPr wrap="square" lIns="121843" tIns="60921" rIns="121843" bIns="60921">
            <a:spAutoFit/>
          </a:bodyPr>
          <a:lstStyle/>
          <a:p>
            <a:pPr defTabSz="609188">
              <a:lnSpc>
                <a:spcPct val="110000"/>
              </a:lnSpc>
            </a:pPr>
            <a:r>
              <a:rPr lang="en-GB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Cisco Unified Communications Manager </a:t>
            </a:r>
            <a:r>
              <a:rPr lang="ja-JP" altLang="en-US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の電話機能をサポート</a:t>
            </a:r>
            <a:endParaRPr lang="en-GB" sz="1500" dirty="0">
              <a:solidFill>
                <a:srgbClr val="000000"/>
              </a:solidFill>
              <a:latin typeface="CiscoSans ExtraLight"/>
              <a:ea typeface="CiscoSansTT"/>
              <a:cs typeface="CiscoSansTT ExtraLight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2403632" y="3884308"/>
            <a:ext cx="4628750" cy="373100"/>
          </a:xfrm>
          <a:prstGeom prst="rect">
            <a:avLst/>
          </a:prstGeom>
        </p:spPr>
        <p:txBody>
          <a:bodyPr wrap="square" lIns="121843" tIns="60921" rIns="121843" bIns="60921">
            <a:spAutoFit/>
          </a:bodyPr>
          <a:lstStyle/>
          <a:p>
            <a:pPr defTabSz="609188">
              <a:lnSpc>
                <a:spcPct val="110000"/>
              </a:lnSpc>
            </a:pPr>
            <a:r>
              <a:rPr lang="ja-JP" altLang="en-US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タッチパネルで制御</a:t>
            </a:r>
            <a:endParaRPr lang="en-GB" sz="1500" dirty="0">
              <a:solidFill>
                <a:srgbClr val="000000"/>
              </a:solidFill>
              <a:latin typeface="CiscoSans ExtraLight"/>
              <a:ea typeface="CiscoSansTT"/>
              <a:cs typeface="CiscoSansTT ExtraLight"/>
            </a:endParaRPr>
          </a:p>
        </p:txBody>
      </p:sp>
      <p:sp>
        <p:nvSpPr>
          <p:cNvPr id="23" name="TextBox 112"/>
          <p:cNvSpPr txBox="1"/>
          <p:nvPr/>
        </p:nvSpPr>
        <p:spPr>
          <a:xfrm>
            <a:off x="1708709" y="4271268"/>
            <a:ext cx="739791" cy="353864"/>
          </a:xfrm>
          <a:prstGeom prst="rect">
            <a:avLst/>
          </a:prstGeom>
          <a:noFill/>
        </p:spPr>
        <p:txBody>
          <a:bodyPr wrap="none" lIns="121843" tIns="60921" rIns="121843" bIns="60921" rtlCol="0">
            <a:spAutoFit/>
          </a:bodyPr>
          <a:lstStyle/>
          <a:p>
            <a:pPr algn="l"/>
            <a:r>
              <a:rPr lang="en-US" sz="1500" b="1" dirty="0"/>
              <a:t>Apps</a:t>
            </a:r>
          </a:p>
        </p:txBody>
      </p:sp>
      <p:sp>
        <p:nvSpPr>
          <p:cNvPr id="24" name="Rectangle 11"/>
          <p:cNvSpPr/>
          <p:nvPr/>
        </p:nvSpPr>
        <p:spPr>
          <a:xfrm>
            <a:off x="2403632" y="4230151"/>
            <a:ext cx="6410017" cy="880932"/>
          </a:xfrm>
          <a:prstGeom prst="rect">
            <a:avLst/>
          </a:prstGeom>
        </p:spPr>
        <p:txBody>
          <a:bodyPr wrap="square" lIns="121843" tIns="60921" rIns="121843" bIns="60921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Android OS</a:t>
            </a:r>
          </a:p>
          <a:p>
            <a:pPr>
              <a:lnSpc>
                <a:spcPct val="110000"/>
              </a:lnSpc>
            </a:pPr>
            <a:r>
              <a:rPr lang="en-GB" sz="1500" dirty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	</a:t>
            </a:r>
            <a:r>
              <a:rPr lang="en-GB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WebEx</a:t>
            </a:r>
            <a:r>
              <a:rPr lang="en-GB" sz="1500" dirty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, </a:t>
            </a:r>
            <a:r>
              <a:rPr lang="en-GB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Jabber</a:t>
            </a:r>
            <a:endParaRPr lang="en-US" sz="1500" dirty="0">
              <a:solidFill>
                <a:srgbClr val="000000"/>
              </a:solidFill>
              <a:latin typeface="CiscoSans ExtraLight"/>
              <a:ea typeface="CiscoSansTT"/>
              <a:cs typeface="CiscoSansTT ExtraLight"/>
            </a:endParaRPr>
          </a:p>
          <a:p>
            <a:pPr>
              <a:lnSpc>
                <a:spcPct val="110000"/>
              </a:lnSpc>
            </a:pPr>
            <a:r>
              <a:rPr lang="en-US" altLang="ja-JP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	</a:t>
            </a:r>
            <a:r>
              <a:rPr lang="ja-JP" altLang="en-US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状況に応じたカスタマイズ</a:t>
            </a:r>
            <a:r>
              <a:rPr lang="en-US" altLang="ja-JP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 </a:t>
            </a:r>
            <a:r>
              <a:rPr lang="ja-JP" altLang="en-US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例：</a:t>
            </a:r>
            <a:r>
              <a:rPr lang="en-US" altLang="ja-JP" sz="1500" dirty="0" err="1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EzDX</a:t>
            </a:r>
            <a:endParaRPr lang="en-GB" sz="1500" dirty="0">
              <a:solidFill>
                <a:srgbClr val="000000"/>
              </a:solidFill>
              <a:latin typeface="CiscoSans ExtraLight"/>
              <a:ea typeface="CiscoSansTT"/>
              <a:cs typeface="CiscoSansTT ExtraLight"/>
            </a:endParaRPr>
          </a:p>
        </p:txBody>
      </p:sp>
      <p:sp>
        <p:nvSpPr>
          <p:cNvPr id="25" name="Rectangle 11"/>
          <p:cNvSpPr/>
          <p:nvPr/>
        </p:nvSpPr>
        <p:spPr>
          <a:xfrm>
            <a:off x="2403634" y="3536230"/>
            <a:ext cx="4039321" cy="373100"/>
          </a:xfrm>
          <a:prstGeom prst="rect">
            <a:avLst/>
          </a:prstGeom>
        </p:spPr>
        <p:txBody>
          <a:bodyPr wrap="square" lIns="121843" tIns="60921" rIns="121843" bIns="60921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1500" dirty="0" smtClean="0">
                <a:solidFill>
                  <a:srgbClr val="000000"/>
                </a:solidFill>
                <a:latin typeface="CiscoSans ExtraLight"/>
                <a:ea typeface="CiscoSansTT"/>
                <a:cs typeface="CiscoSansTT ExtraLight"/>
              </a:rPr>
              <a:t>高品質で相互接続性を考慮した実装</a:t>
            </a:r>
            <a:endParaRPr lang="en-GB" sz="1500" dirty="0">
              <a:solidFill>
                <a:srgbClr val="000000"/>
              </a:solidFill>
              <a:latin typeface="CiscoSans ExtraLight"/>
              <a:ea typeface="CiscoSansTT"/>
              <a:cs typeface="CiscoSansTT ExtraLight"/>
            </a:endParaRPr>
          </a:p>
        </p:txBody>
      </p:sp>
      <p:pic>
        <p:nvPicPr>
          <p:cNvPr id="26" name="Picture 63" descr="new_Snow_front_w_handset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930" y="1999818"/>
            <a:ext cx="2255834" cy="1087595"/>
          </a:xfrm>
          <a:prstGeom prst="rect">
            <a:avLst/>
          </a:prstGeom>
        </p:spPr>
      </p:pic>
      <p:cxnSp>
        <p:nvCxnSpPr>
          <p:cNvPr id="27" name="Straight Arrow Connector 28"/>
          <p:cNvCxnSpPr/>
          <p:nvPr/>
        </p:nvCxnSpPr>
        <p:spPr bwMode="auto">
          <a:xfrm flipH="1">
            <a:off x="1216934" y="3087410"/>
            <a:ext cx="7191325" cy="0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pic>
        <p:nvPicPr>
          <p:cNvPr id="28" name="Picture 1" descr="AQ740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69" y="1337194"/>
            <a:ext cx="3089153" cy="1737649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2091157" y="2828504"/>
            <a:ext cx="869048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DX 650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142276" y="2856217"/>
            <a:ext cx="754934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DX 70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34855" y="2816585"/>
            <a:ext cx="754934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DX 80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70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Android Security</a:t>
            </a:r>
            <a:br>
              <a:rPr kumimoji="1" lang="en-US" altLang="ja-JP" dirty="0" smtClean="0"/>
            </a:br>
            <a:r>
              <a:rPr lang="en-US" altLang="ja-JP" dirty="0" smtClean="0"/>
              <a:t>- Cisco Unified Communications Manager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9" y="1171828"/>
            <a:ext cx="7170615" cy="31339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539" y="2756389"/>
            <a:ext cx="6781888" cy="21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36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IP </a:t>
            </a:r>
            <a:r>
              <a:rPr kumimoji="1" lang="ja-JP" altLang="en-US" dirty="0" smtClean="0"/>
              <a:t>アドレスダイヤリング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40" y="2221428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16" y="220384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3"/>
          <p:cNvCxnSpPr>
            <a:cxnSpLocks noChangeShapeType="1"/>
          </p:cNvCxnSpPr>
          <p:nvPr/>
        </p:nvCxnSpPr>
        <p:spPr bwMode="auto">
          <a:xfrm>
            <a:off x="7477270" y="3376279"/>
            <a:ext cx="165497" cy="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7721830" y="3223958"/>
            <a:ext cx="686001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H.323</a:t>
            </a:r>
          </a:p>
        </p:txBody>
      </p:sp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2432539" y="2632880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3415446" y="1942825"/>
            <a:ext cx="2069226" cy="1293842"/>
            <a:chOff x="3350969" y="1511546"/>
            <a:chExt cx="2069226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1522272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 smtClean="0">
                  <a:solidFill>
                    <a:srgbClr val="000000"/>
                  </a:solidFill>
                  <a:latin typeface="Arial"/>
                  <a:ea typeface="+mj-ea"/>
                  <a:cs typeface="Arial"/>
                </a:rPr>
                <a:t>社内</a:t>
              </a:r>
              <a:r>
                <a:rPr kumimoji="1" lang="en-US" altLang="ja-JP" sz="1600" dirty="0" smtClean="0">
                  <a:solidFill>
                    <a:srgbClr val="000000"/>
                  </a:solidFill>
                  <a:latin typeface="Arial"/>
                  <a:ea typeface="+mj-ea"/>
                  <a:cs typeface="Arial"/>
                </a:rPr>
                <a:t>LAN/WAN</a:t>
              </a:r>
              <a:endParaRPr kumimoji="1" lang="ja-JP" altLang="en-US" sz="1600" dirty="0" err="1" smtClean="0">
                <a:solidFill>
                  <a:srgbClr val="000000"/>
                </a:solidFill>
                <a:latin typeface="Arial"/>
                <a:ea typeface="+mj-ea"/>
                <a:cs typeface="Arial"/>
              </a:endParaRP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3532552" y="3036549"/>
            <a:ext cx="1716636" cy="915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IP 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アドレスで発信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ローカル電話帳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固定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IP Address</a:t>
            </a:r>
            <a:endParaRPr kumimoji="1" lang="ja-JP" altLang="en-US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0933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Device UI Profile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789"/>
            <a:ext cx="9144000" cy="132613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9" y="2416431"/>
            <a:ext cx="4254878" cy="186982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616" y="2396396"/>
            <a:ext cx="4250448" cy="1867873"/>
          </a:xfrm>
          <a:prstGeom prst="rect">
            <a:avLst/>
          </a:prstGeom>
        </p:spPr>
      </p:pic>
      <p:sp>
        <p:nvSpPr>
          <p:cNvPr id="7" name="Rectangle 118"/>
          <p:cNvSpPr/>
          <p:nvPr/>
        </p:nvSpPr>
        <p:spPr bwMode="auto">
          <a:xfrm>
            <a:off x="1231603" y="4301518"/>
            <a:ext cx="7517901" cy="68804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r>
              <a:rPr lang="en-US" altLang="ja-JP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Enhanced : Android 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アプリが実行可能</a:t>
            </a:r>
            <a:endParaRPr lang="en-US" altLang="ja-JP" sz="1600" dirty="0" smtClean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  <a:p>
            <a:pPr defTabSz="514350"/>
            <a:r>
              <a:rPr lang="en-US" altLang="ja-JP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Simple : 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ビデオ会議専用　個人設定あり</a:t>
            </a:r>
            <a:endParaRPr lang="en-US" altLang="ja-JP" sz="1600" dirty="0" smtClean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  <a:p>
            <a:pPr defTabSz="514350"/>
            <a:r>
              <a:rPr lang="en-US" altLang="ja-JP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Public: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　ビデオ</a:t>
            </a:r>
            <a:r>
              <a:rPr lang="ja-JP" altLang="en-US" sz="1600" dirty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会議専用　個人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設定なし</a:t>
            </a:r>
            <a:endParaRPr lang="en-US" altLang="ja-JP" sz="1600" dirty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  <a:p>
            <a:pPr defTabSz="514350"/>
            <a:endParaRPr lang="en-US" sz="1600" dirty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7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ビデオエンドポイントサマリ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387842"/>
              </p:ext>
            </p:extLst>
          </p:nvPr>
        </p:nvGraphicFramePr>
        <p:xfrm>
          <a:off x="224819" y="990600"/>
          <a:ext cx="8318047" cy="4020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444"/>
                <a:gridCol w="1063292"/>
                <a:gridCol w="1160941"/>
                <a:gridCol w="1106692"/>
                <a:gridCol w="1247741"/>
                <a:gridCol w="1594937"/>
              </a:tblGrid>
              <a:tr h="350156"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音声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ビデオ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資料共有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Unified CM </a:t>
                      </a:r>
                      <a:r>
                        <a:rPr kumimoji="1" lang="ja-JP" altLang="en-US" sz="1100" dirty="0" smtClean="0"/>
                        <a:t>冗長化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モバイル＆リモートアクセス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</a:tr>
              <a:tr h="507568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Jabber Mobile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/>
                        <a:t>タブレット</a:t>
                      </a:r>
                      <a:endParaRPr kumimoji="1" lang="en-US" altLang="ja-JP" sz="1100" dirty="0" smtClean="0"/>
                    </a:p>
                    <a:p>
                      <a:r>
                        <a:rPr kumimoji="1" lang="ja-JP" altLang="en-US" sz="1100" dirty="0" smtClean="0"/>
                        <a:t>受信のみ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</a:tr>
              <a:tr h="507568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Jabber Desktop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</a:tr>
              <a:tr h="507568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DX Series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r>
                        <a:rPr kumimoji="1" lang="en-US" altLang="ja-JP" sz="1100" dirty="0" smtClean="0"/>
                        <a:t>(DX650</a:t>
                      </a:r>
                      <a:r>
                        <a:rPr kumimoji="1" lang="ja-JP" altLang="en-US" sz="1100" dirty="0" smtClean="0"/>
                        <a:t>は受信のみ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10.2.4</a:t>
                      </a:r>
                      <a:r>
                        <a:rPr kumimoji="1" lang="ja-JP" altLang="en-US" sz="1100" dirty="0" smtClean="0"/>
                        <a:t>以降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</a:tr>
              <a:tr h="507568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MX Series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</a:tr>
              <a:tr h="507568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SX Series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</a:tr>
              <a:tr h="507568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IX Series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dirty="0" smtClean="0"/>
                    </a:p>
                  </a:txBody>
                  <a:tcPr marL="68598" marR="68598" marT="34290" marB="34290"/>
                </a:tc>
              </a:tr>
              <a:tr h="507568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Cisco IP Phone 8845/8865</a:t>
                      </a:r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endParaRPr kumimoji="1" lang="ja-JP" altLang="en-US" sz="1100" dirty="0" smtClean="0"/>
                    </a:p>
                    <a:p>
                      <a:endParaRPr kumimoji="1" lang="ja-JP" alt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/>
                        <a:t>◯</a:t>
                      </a:r>
                      <a:r>
                        <a:rPr kumimoji="1" lang="en-US" altLang="ja-JP" sz="1100" baseline="0" dirty="0" smtClean="0"/>
                        <a:t> (Firmware 11.0/x8.7)</a:t>
                      </a:r>
                      <a:endParaRPr kumimoji="1" lang="ja-JP" altLang="en-US" sz="1100" dirty="0" smtClean="0"/>
                    </a:p>
                    <a:p>
                      <a:pPr marL="0" marR="0" indent="0" algn="l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dirty="0" smtClean="0"/>
                    </a:p>
                  </a:txBody>
                  <a:tcPr marL="68598" marR="68598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6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>
            <a:cxnSpLocks noChangeShapeType="1"/>
            <a:stCxn id="103" idx="3"/>
            <a:endCxn id="108" idx="1"/>
          </p:cNvCxnSpPr>
          <p:nvPr/>
        </p:nvCxnSpPr>
        <p:spPr bwMode="auto">
          <a:xfrm>
            <a:off x="5183493" y="2373547"/>
            <a:ext cx="611635" cy="313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Rounded Rectangle 86"/>
          <p:cNvSpPr/>
          <p:nvPr/>
        </p:nvSpPr>
        <p:spPr>
          <a:xfrm>
            <a:off x="1233359" y="894886"/>
            <a:ext cx="2884346" cy="3788810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3553638" y="3040567"/>
            <a:ext cx="1229382" cy="61330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21"/>
          <p:cNvCxnSpPr>
            <a:cxnSpLocks noChangeShapeType="1"/>
            <a:endCxn id="166" idx="1"/>
          </p:cNvCxnSpPr>
          <p:nvPr/>
        </p:nvCxnSpPr>
        <p:spPr bwMode="auto">
          <a:xfrm>
            <a:off x="4038600" y="2861733"/>
            <a:ext cx="2036233" cy="431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4022723" y="1814480"/>
            <a:ext cx="821119" cy="24874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4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2753341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4448871" y="3092435"/>
            <a:ext cx="829707" cy="2077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WAN</a:t>
            </a:r>
            <a:endParaRPr lang="en-US" sz="9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031918" y="956750"/>
            <a:ext cx="1083978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1100" dirty="0" smtClean="0">
                <a:solidFill>
                  <a:srgbClr val="000000"/>
                </a:solidFill>
              </a:rPr>
              <a:t>本社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20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3561890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4431810" y="3762289"/>
            <a:ext cx="868173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ISDN</a:t>
            </a:r>
            <a:endParaRPr lang="en-US" sz="11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795128" y="2839725"/>
            <a:ext cx="1665668" cy="884909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9966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947409" y="3527782"/>
            <a:ext cx="935991" cy="167367"/>
          </a:xfrm>
          <a:prstGeom prst="rect">
            <a:avLst/>
          </a:prstGeom>
          <a:solidFill>
            <a:srgbClr val="99663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支社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95128" y="2045009"/>
            <a:ext cx="1665668" cy="719852"/>
            <a:chOff x="5543387" y="1676834"/>
            <a:chExt cx="1693906" cy="719852"/>
          </a:xfrm>
        </p:grpSpPr>
        <p:sp>
          <p:nvSpPr>
            <p:cNvPr id="108" name="Rounded Rectangle 107"/>
            <p:cNvSpPr/>
            <p:nvPr/>
          </p:nvSpPr>
          <p:spPr>
            <a:xfrm>
              <a:off x="5543387" y="1676834"/>
              <a:ext cx="1693906" cy="719852"/>
            </a:xfrm>
            <a:prstGeom prst="roundRect">
              <a:avLst>
                <a:gd name="adj" fmla="val 3130"/>
              </a:avLst>
            </a:prstGeom>
            <a:noFill/>
            <a:ln w="19050">
              <a:solidFill>
                <a:srgbClr val="F68B1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66756" y="2198101"/>
              <a:ext cx="1384709" cy="167367"/>
            </a:xfrm>
            <a:prstGeom prst="rect">
              <a:avLst/>
            </a:prstGeom>
            <a:solidFill>
              <a:srgbClr val="F68B1F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smtClean="0">
                  <a:solidFill>
                    <a:srgbClr val="FFFFFF"/>
                  </a:solidFill>
                </a:rPr>
                <a:t>モバイル</a:t>
              </a:r>
              <a:r>
                <a:rPr lang="en-US" sz="900" dirty="0" smtClean="0">
                  <a:solidFill>
                    <a:srgbClr val="FFFFFF"/>
                  </a:solidFill>
                </a:rPr>
                <a:t>/</a:t>
              </a:r>
              <a:r>
                <a:rPr lang="ja-JP" altLang="en-US" sz="900" dirty="0" smtClean="0">
                  <a:solidFill>
                    <a:srgbClr val="FFFFFF"/>
                  </a:solidFill>
                </a:rPr>
                <a:t>テレワーカー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pic>
          <p:nvPicPr>
            <p:cNvPr id="128" name="Picture 9" descr="C:\Users\tsbutme\Desktop\New folder - Copy\30084_Device_telepresence500_3064_unknown_256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03" y="1777293"/>
              <a:ext cx="380035" cy="34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448" y="1789314"/>
              <a:ext cx="516089" cy="344969"/>
            </a:xfrm>
            <a:prstGeom prst="rect">
              <a:avLst/>
            </a:prstGeom>
          </p:spPr>
        </p:pic>
        <p:pic>
          <p:nvPicPr>
            <p:cNvPr id="137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232" y="1847989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Rounded Rectangle 93"/>
          <p:cNvSpPr/>
          <p:nvPr/>
        </p:nvSpPr>
        <p:spPr>
          <a:xfrm>
            <a:off x="1285949" y="1200454"/>
            <a:ext cx="1685851" cy="882188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293113" y="1905447"/>
            <a:ext cx="975954" cy="167367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アプリケーション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1568958" y="1246747"/>
            <a:ext cx="789198" cy="635629"/>
            <a:chOff x="2360447" y="1433860"/>
            <a:chExt cx="642130" cy="519247"/>
          </a:xfrm>
        </p:grpSpPr>
        <p:sp>
          <p:nvSpPr>
            <p:cNvPr id="154" name="TextBox 153"/>
            <p:cNvSpPr txBox="1"/>
            <p:nvPr/>
          </p:nvSpPr>
          <p:spPr>
            <a:xfrm>
              <a:off x="2360447" y="1433860"/>
              <a:ext cx="642130" cy="239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Prime</a:t>
              </a:r>
              <a:br>
                <a:rPr lang="en-US" sz="800" dirty="0">
                  <a:solidFill>
                    <a:srgbClr val="000000"/>
                  </a:solidFill>
                </a:rPr>
              </a:br>
              <a:r>
                <a:rPr lang="en-US" sz="800" dirty="0">
                  <a:solidFill>
                    <a:srgbClr val="000000"/>
                  </a:solidFill>
                </a:rPr>
                <a:t>Collaboration</a:t>
              </a:r>
            </a:p>
          </p:txBody>
        </p: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831" y="1635446"/>
              <a:ext cx="283230" cy="292608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3385" y="1660499"/>
              <a:ext cx="283230" cy="292608"/>
            </a:xfrm>
            <a:prstGeom prst="rect">
              <a:avLst/>
            </a:prstGeom>
          </p:spPr>
        </p:pic>
      </p:grpSp>
      <p:sp>
        <p:nvSpPr>
          <p:cNvPr id="92" name="Rounded Rectangle 91"/>
          <p:cNvSpPr/>
          <p:nvPr/>
        </p:nvSpPr>
        <p:spPr>
          <a:xfrm>
            <a:off x="3083693" y="1200453"/>
            <a:ext cx="1007440" cy="2063533"/>
          </a:xfrm>
          <a:prstGeom prst="roundRect">
            <a:avLst>
              <a:gd name="adj" fmla="val 3130"/>
            </a:avLst>
          </a:prstGeom>
          <a:noFill/>
          <a:ln w="12700">
            <a:solidFill>
              <a:srgbClr val="C0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105555" y="3070777"/>
            <a:ext cx="740711" cy="167367"/>
          </a:xfrm>
          <a:prstGeom prst="rect">
            <a:avLst/>
          </a:prstGeom>
          <a:solidFill>
            <a:srgbClr val="C0000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err="1">
                <a:solidFill>
                  <a:srgbClr val="FFFFFF"/>
                </a:solidFill>
              </a:rPr>
              <a:t>Collab</a:t>
            </a:r>
            <a:r>
              <a:rPr lang="en-US" sz="900" dirty="0">
                <a:solidFill>
                  <a:srgbClr val="FFFFFF"/>
                </a:solidFill>
              </a:rPr>
              <a:t> Edge</a:t>
            </a:r>
          </a:p>
        </p:txBody>
      </p:sp>
      <p:pic>
        <p:nvPicPr>
          <p:cNvPr id="112" name="Picture 1028"/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091" y="1345148"/>
            <a:ext cx="196376" cy="55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1" name="Straight Connector 130"/>
          <p:cNvCxnSpPr/>
          <p:nvPr/>
        </p:nvCxnSpPr>
        <p:spPr>
          <a:xfrm>
            <a:off x="3083692" y="1974013"/>
            <a:ext cx="1007441" cy="0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3010928" y="1813379"/>
            <a:ext cx="427315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DMZ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3024216" y="1307976"/>
            <a:ext cx="840294" cy="575322"/>
            <a:chOff x="2057192" y="2075507"/>
            <a:chExt cx="683704" cy="469982"/>
          </a:xfrm>
        </p:grpSpPr>
        <p:sp>
          <p:nvSpPr>
            <p:cNvPr id="151" name="TextBox 150"/>
            <p:cNvSpPr txBox="1"/>
            <p:nvPr/>
          </p:nvSpPr>
          <p:spPr>
            <a:xfrm>
              <a:off x="2057192" y="2075507"/>
              <a:ext cx="683704" cy="159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Expressway-E</a:t>
              </a: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9834" y="2215394"/>
              <a:ext cx="284140" cy="292608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143" y="2252881"/>
              <a:ext cx="284140" cy="292608"/>
            </a:xfrm>
            <a:prstGeom prst="rect">
              <a:avLst/>
            </a:prstGeom>
          </p:spPr>
        </p:pic>
      </p:grpSp>
      <p:sp>
        <p:nvSpPr>
          <p:cNvPr id="97" name="Rounded Rectangle 96"/>
          <p:cNvSpPr/>
          <p:nvPr/>
        </p:nvSpPr>
        <p:spPr>
          <a:xfrm>
            <a:off x="1285951" y="3310684"/>
            <a:ext cx="2693382" cy="867702"/>
          </a:xfrm>
          <a:prstGeom prst="roundRect">
            <a:avLst>
              <a:gd name="adj" fmla="val 3130"/>
            </a:avLst>
          </a:prstGeom>
          <a:solidFill>
            <a:srgbClr val="FFFFFF"/>
          </a:solidFill>
          <a:ln w="12700">
            <a:solidFill>
              <a:srgbClr val="00B05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302721" y="3985176"/>
            <a:ext cx="789976" cy="167367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会議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280161" y="3303270"/>
            <a:ext cx="983469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Server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118293" y="3368849"/>
            <a:ext cx="685159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Conductor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265" y="3543680"/>
            <a:ext cx="349217" cy="36854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802" y="3518165"/>
            <a:ext cx="406203" cy="416275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43" y="3564065"/>
            <a:ext cx="406203" cy="41627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740" y="3591183"/>
            <a:ext cx="349217" cy="368540"/>
          </a:xfrm>
          <a:prstGeom prst="rect">
            <a:avLst/>
          </a:prstGeom>
        </p:spPr>
      </p:pic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>
            <a:off x="4816923" y="1547243"/>
            <a:ext cx="0" cy="723966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4" y="1944792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4460655" y="2255253"/>
            <a:ext cx="722838" cy="2365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Internet</a:t>
            </a:r>
          </a:p>
        </p:txBody>
      </p:sp>
      <p:grpSp>
        <p:nvGrpSpPr>
          <p:cNvPr id="7" name="図形グループ 6"/>
          <p:cNvGrpSpPr/>
          <p:nvPr/>
        </p:nvGrpSpPr>
        <p:grpSpPr>
          <a:xfrm>
            <a:off x="2980062" y="1983206"/>
            <a:ext cx="1098521" cy="1073260"/>
            <a:chOff x="2810728" y="2889140"/>
            <a:chExt cx="1098521" cy="1073260"/>
          </a:xfrm>
        </p:grpSpPr>
        <p:sp>
          <p:nvSpPr>
            <p:cNvPr id="116" name="TextBox 115"/>
            <p:cNvSpPr txBox="1"/>
            <p:nvPr/>
          </p:nvSpPr>
          <p:spPr>
            <a:xfrm>
              <a:off x="2954297" y="2889140"/>
              <a:ext cx="860360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Expressway-C</a:t>
              </a:r>
            </a:p>
          </p:txBody>
        </p:sp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8746" y="3039388"/>
              <a:ext cx="349217" cy="368540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25" y="3081762"/>
              <a:ext cx="349217" cy="368540"/>
            </a:xfrm>
            <a:prstGeom prst="rect">
              <a:avLst/>
            </a:prstGeom>
          </p:spPr>
        </p:pic>
        <p:sp>
          <p:nvSpPr>
            <p:cNvPr id="165" name="TextBox 121"/>
            <p:cNvSpPr txBox="1"/>
            <p:nvPr/>
          </p:nvSpPr>
          <p:spPr>
            <a:xfrm>
              <a:off x="2810728" y="3480804"/>
              <a:ext cx="1014184" cy="198115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 smtClean="0">
                  <a:solidFill>
                    <a:srgbClr val="000000"/>
                  </a:solidFill>
                </a:rPr>
                <a:t>ISDNGW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03033" y="3619166"/>
              <a:ext cx="334433" cy="343234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09434" y="3589866"/>
              <a:ext cx="399815" cy="287867"/>
            </a:xfrm>
            <a:prstGeom prst="rect">
              <a:avLst/>
            </a:prstGeom>
          </p:spPr>
        </p:pic>
      </p:grpSp>
      <p:grpSp>
        <p:nvGrpSpPr>
          <p:cNvPr id="8" name="図形グループ 7"/>
          <p:cNvGrpSpPr/>
          <p:nvPr/>
        </p:nvGrpSpPr>
        <p:grpSpPr>
          <a:xfrm>
            <a:off x="6074833" y="3148932"/>
            <a:ext cx="1195398" cy="317099"/>
            <a:chOff x="6074833" y="3589199"/>
            <a:chExt cx="1195398" cy="317099"/>
          </a:xfrm>
        </p:grpSpPr>
        <p:pic>
          <p:nvPicPr>
            <p:cNvPr id="129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402" y="3635878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 descr="C:\Users\tsbutme\Desktop\New folder - Copy\30085_Device_telepresence1000_3065_unknown_256.png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762" y="3589199"/>
              <a:ext cx="341469" cy="31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図 16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74833" y="3589866"/>
              <a:ext cx="399815" cy="287867"/>
            </a:xfrm>
            <a:prstGeom prst="rect">
              <a:avLst/>
            </a:prstGeom>
          </p:spPr>
        </p:pic>
      </p:grp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呼制御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322078" y="865944"/>
            <a:ext cx="1163401" cy="710951"/>
            <a:chOff x="4322078" y="1306211"/>
            <a:chExt cx="1163401" cy="710951"/>
          </a:xfrm>
        </p:grpSpPr>
        <p:sp>
          <p:nvSpPr>
            <p:cNvPr id="83" name="Freeform 49"/>
            <p:cNvSpPr>
              <a:spLocks/>
            </p:cNvSpPr>
            <p:nvPr/>
          </p:nvSpPr>
          <p:spPr bwMode="auto">
            <a:xfrm flipH="1">
              <a:off x="4322078" y="1306211"/>
              <a:ext cx="1163401" cy="681260"/>
            </a:xfrm>
            <a:custGeom>
              <a:avLst/>
              <a:gdLst>
                <a:gd name="T0" fmla="*/ 82 w 656"/>
                <a:gd name="T1" fmla="*/ 189 h 352"/>
                <a:gd name="T2" fmla="*/ 0 w 656"/>
                <a:gd name="T3" fmla="*/ 271 h 352"/>
                <a:gd name="T4" fmla="*/ 82 w 656"/>
                <a:gd name="T5" fmla="*/ 352 h 352"/>
                <a:gd name="T6" fmla="*/ 551 w 656"/>
                <a:gd name="T7" fmla="*/ 352 h 352"/>
                <a:gd name="T8" fmla="*/ 656 w 656"/>
                <a:gd name="T9" fmla="*/ 247 h 352"/>
                <a:gd name="T10" fmla="*/ 598 w 656"/>
                <a:gd name="T11" fmla="*/ 153 h 352"/>
                <a:gd name="T12" fmla="*/ 588 w 656"/>
                <a:gd name="T13" fmla="*/ 148 h 352"/>
                <a:gd name="T14" fmla="*/ 589 w 656"/>
                <a:gd name="T15" fmla="*/ 137 h 352"/>
                <a:gd name="T16" fmla="*/ 589 w 656"/>
                <a:gd name="T17" fmla="*/ 135 h 352"/>
                <a:gd name="T18" fmla="*/ 531 w 656"/>
                <a:gd name="T19" fmla="*/ 76 h 352"/>
                <a:gd name="T20" fmla="*/ 503 w 656"/>
                <a:gd name="T21" fmla="*/ 83 h 352"/>
                <a:gd name="T22" fmla="*/ 486 w 656"/>
                <a:gd name="T23" fmla="*/ 92 h 352"/>
                <a:gd name="T24" fmla="*/ 479 w 656"/>
                <a:gd name="T25" fmla="*/ 75 h 352"/>
                <a:gd name="T26" fmla="*/ 365 w 656"/>
                <a:gd name="T27" fmla="*/ 0 h 352"/>
                <a:gd name="T28" fmla="*/ 248 w 656"/>
                <a:gd name="T29" fmla="*/ 79 h 352"/>
                <a:gd name="T30" fmla="*/ 242 w 656"/>
                <a:gd name="T31" fmla="*/ 94 h 352"/>
                <a:gd name="T32" fmla="*/ 227 w 656"/>
                <a:gd name="T33" fmla="*/ 89 h 352"/>
                <a:gd name="T34" fmla="*/ 197 w 656"/>
                <a:gd name="T35" fmla="*/ 84 h 352"/>
                <a:gd name="T36" fmla="*/ 102 w 656"/>
                <a:gd name="T37" fmla="*/ 173 h 352"/>
                <a:gd name="T38" fmla="*/ 101 w 656"/>
                <a:gd name="T39" fmla="*/ 189 h 352"/>
                <a:gd name="T40" fmla="*/ 84 w 656"/>
                <a:gd name="T41" fmla="*/ 189 h 352"/>
                <a:gd name="T42" fmla="*/ 82 w 656"/>
                <a:gd name="T43" fmla="*/ 18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352">
                  <a:moveTo>
                    <a:pt x="82" y="189"/>
                  </a:moveTo>
                  <a:cubicBezTo>
                    <a:pt x="37" y="189"/>
                    <a:pt x="0" y="225"/>
                    <a:pt x="0" y="271"/>
                  </a:cubicBezTo>
                  <a:cubicBezTo>
                    <a:pt x="0" y="316"/>
                    <a:pt x="37" y="352"/>
                    <a:pt x="82" y="352"/>
                  </a:cubicBezTo>
                  <a:cubicBezTo>
                    <a:pt x="551" y="352"/>
                    <a:pt x="551" y="352"/>
                    <a:pt x="551" y="352"/>
                  </a:cubicBezTo>
                  <a:cubicBezTo>
                    <a:pt x="609" y="352"/>
                    <a:pt x="656" y="305"/>
                    <a:pt x="656" y="247"/>
                  </a:cubicBezTo>
                  <a:cubicBezTo>
                    <a:pt x="656" y="207"/>
                    <a:pt x="634" y="171"/>
                    <a:pt x="598" y="153"/>
                  </a:cubicBezTo>
                  <a:cubicBezTo>
                    <a:pt x="588" y="148"/>
                    <a:pt x="588" y="148"/>
                    <a:pt x="588" y="148"/>
                  </a:cubicBezTo>
                  <a:cubicBezTo>
                    <a:pt x="589" y="137"/>
                    <a:pt x="589" y="137"/>
                    <a:pt x="589" y="137"/>
                  </a:cubicBezTo>
                  <a:cubicBezTo>
                    <a:pt x="589" y="137"/>
                    <a:pt x="589" y="136"/>
                    <a:pt x="589" y="135"/>
                  </a:cubicBezTo>
                  <a:cubicBezTo>
                    <a:pt x="589" y="102"/>
                    <a:pt x="563" y="76"/>
                    <a:pt x="531" y="76"/>
                  </a:cubicBezTo>
                  <a:cubicBezTo>
                    <a:pt x="521" y="76"/>
                    <a:pt x="511" y="79"/>
                    <a:pt x="503" y="83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59" y="30"/>
                    <a:pt x="414" y="0"/>
                    <a:pt x="365" y="0"/>
                  </a:cubicBezTo>
                  <a:cubicBezTo>
                    <a:pt x="313" y="0"/>
                    <a:pt x="267" y="31"/>
                    <a:pt x="248" y="79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27" y="89"/>
                    <a:pt x="227" y="89"/>
                    <a:pt x="227" y="89"/>
                  </a:cubicBezTo>
                  <a:cubicBezTo>
                    <a:pt x="218" y="86"/>
                    <a:pt x="207" y="84"/>
                    <a:pt x="197" y="84"/>
                  </a:cubicBezTo>
                  <a:cubicBezTo>
                    <a:pt x="147" y="84"/>
                    <a:pt x="106" y="123"/>
                    <a:pt x="102" y="173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3" y="189"/>
                    <a:pt x="83" y="189"/>
                    <a:pt x="82" y="189"/>
                  </a:cubicBezTo>
                  <a:close/>
                </a:path>
              </a:pathLst>
            </a:custGeom>
            <a:solidFill>
              <a:srgbClr val="32B2DF"/>
            </a:solidFill>
            <a:ln w="349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0" tIns="45710" rIns="91420" bIns="457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5" name="Picture 66" descr="new_webex_logo_1024px_R02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85" y="1346222"/>
              <a:ext cx="439250" cy="438821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4539424" y="1780575"/>
              <a:ext cx="722838" cy="23658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effectLst>
                    <a:glow rad="190500">
                      <a:srgbClr val="FFFFFF">
                        <a:alpha val="60000"/>
                      </a:srgbClr>
                    </a:glow>
                  </a:effectLst>
                </a:rPr>
                <a:t>WebEx</a:t>
              </a:r>
              <a:endPara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90" name="TextBox 156"/>
          <p:cNvSpPr txBox="1"/>
          <p:nvPr/>
        </p:nvSpPr>
        <p:spPr>
          <a:xfrm>
            <a:off x="2900872" y="3337281"/>
            <a:ext cx="1064326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Management Suite</a:t>
            </a:r>
          </a:p>
        </p:txBody>
      </p:sp>
      <p:pic>
        <p:nvPicPr>
          <p:cNvPr id="118" name="Picture 15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763" y="3578885"/>
            <a:ext cx="348098" cy="358192"/>
          </a:xfrm>
          <a:prstGeom prst="rect">
            <a:avLst/>
          </a:prstGeom>
        </p:spPr>
      </p:pic>
      <p:pic>
        <p:nvPicPr>
          <p:cNvPr id="119" name="Picture 158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570" y="3623127"/>
            <a:ext cx="348098" cy="358192"/>
          </a:xfrm>
          <a:prstGeom prst="rect">
            <a:avLst/>
          </a:prstGeom>
        </p:spPr>
      </p:pic>
      <p:sp>
        <p:nvSpPr>
          <p:cNvPr id="113" name="Rounded Rectangle 112"/>
          <p:cNvSpPr/>
          <p:nvPr/>
        </p:nvSpPr>
        <p:spPr>
          <a:xfrm>
            <a:off x="1285949" y="4195199"/>
            <a:ext cx="2731433" cy="436629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310329" y="4442275"/>
            <a:ext cx="622573" cy="16736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6" tIns="25723" rIns="51446" bIns="2572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端末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26" name="Picture 5" descr="C:\Users\tsbutme\Desktop\Trade Shows\New Icons\256 Icons in Grey and Blue\30060_Device_phone_unkown_256 - with white screen.pn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044" y="4323157"/>
            <a:ext cx="274163" cy="2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 descr="C:\Users\tsbutme\Desktop\New folder - Copy\30085_Device_telepresence1000_3065_unknown_256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525" y="4268394"/>
            <a:ext cx="293138" cy="2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16" y="4282936"/>
            <a:ext cx="450253" cy="300962"/>
          </a:xfrm>
          <a:prstGeom prst="rect">
            <a:avLst/>
          </a:prstGeom>
        </p:spPr>
      </p:pic>
      <p:pic>
        <p:nvPicPr>
          <p:cNvPr id="134" name="Picture 7" descr="C:\Users\tsbutme\Desktop\New folder - Copy\30086_Device_telepresence3000_3066_unknown_256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272" y="4262977"/>
            <a:ext cx="744631" cy="2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162"/>
          <p:cNvSpPr/>
          <p:nvPr/>
        </p:nvSpPr>
        <p:spPr>
          <a:xfrm>
            <a:off x="0" y="876300"/>
            <a:ext cx="9201150" cy="426720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>
              <a:lnSpc>
                <a:spcPct val="80000"/>
              </a:lnSpc>
            </a:pP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202709" y="2117202"/>
            <a:ext cx="1785924" cy="1171748"/>
            <a:chOff x="1202709" y="2117201"/>
            <a:chExt cx="1785924" cy="1171748"/>
          </a:xfrm>
        </p:grpSpPr>
        <p:sp>
          <p:nvSpPr>
            <p:cNvPr id="96" name="Rounded Rectangle 95"/>
            <p:cNvSpPr/>
            <p:nvPr/>
          </p:nvSpPr>
          <p:spPr>
            <a:xfrm>
              <a:off x="1285950" y="2117201"/>
              <a:ext cx="1702683" cy="1171748"/>
            </a:xfrm>
            <a:prstGeom prst="roundRect">
              <a:avLst>
                <a:gd name="adj" fmla="val 3130"/>
              </a:avLst>
            </a:prstGeom>
            <a:solidFill>
              <a:schemeClr val="bg1">
                <a:alpha val="75000"/>
              </a:schemeClr>
            </a:solidFill>
            <a:ln w="12700">
              <a:solidFill>
                <a:srgbClr val="0070C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04769" y="3096264"/>
              <a:ext cx="744907" cy="167367"/>
            </a:xfrm>
            <a:prstGeom prst="rect">
              <a:avLst/>
            </a:prstGeom>
            <a:solidFill>
              <a:srgbClr val="0070C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呼制御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908611" y="2187106"/>
              <a:ext cx="1021664" cy="391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Unified Communications Manager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202709" y="2176390"/>
              <a:ext cx="96141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Instant Message &amp; Presence</a:t>
              </a: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011" y="2418544"/>
              <a:ext cx="424149" cy="434664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464" y="2462022"/>
              <a:ext cx="424149" cy="434664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898" y="2538170"/>
              <a:ext cx="517463" cy="391574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0475" y="2583777"/>
              <a:ext cx="517463" cy="391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952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a typeface="+mn-ea"/>
              </a:rPr>
              <a:t>Cisco Unified Communications Manager</a:t>
            </a:r>
            <a:endParaRPr kumimoji="1" lang="ja-JP" altLang="en-US" dirty="0">
              <a:ea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27001" y="1015945"/>
            <a:ext cx="8391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Cisco Unified Communications Manager</a:t>
            </a:r>
            <a:r>
              <a:rPr lang="ja-JP" altLang="en-US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　ソフトウェアベースの呼制御サーバ</a:t>
            </a:r>
            <a:endParaRPr lang="en-US" altLang="ja-JP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r>
              <a:rPr lang="ja-JP" altLang="en-US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　</a:t>
            </a:r>
            <a:endParaRPr lang="en-US" altLang="ja-JP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353" flipH="1">
            <a:off x="3039419" y="3321347"/>
            <a:ext cx="1727814" cy="8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647">
            <a:off x="4493335" y="3445795"/>
            <a:ext cx="1727816" cy="82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615" y="1774041"/>
            <a:ext cx="1628762" cy="7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615" y="2354799"/>
            <a:ext cx="1628762" cy="7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308" y="3101487"/>
            <a:ext cx="1404070" cy="88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691" y="3698840"/>
            <a:ext cx="1547108" cy="7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29" y="2769626"/>
            <a:ext cx="5598045" cy="117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50" y="2852591"/>
            <a:ext cx="5598045" cy="117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2298391" y="3035116"/>
            <a:ext cx="4386136" cy="777110"/>
            <a:chOff x="944" y="2520"/>
            <a:chExt cx="3856" cy="1032"/>
          </a:xfrm>
        </p:grpSpPr>
        <p:sp>
          <p:nvSpPr>
            <p:cNvPr id="16" name="Oval 36"/>
            <p:cNvSpPr>
              <a:spLocks noChangeArrowheads="1"/>
            </p:cNvSpPr>
            <p:nvPr/>
          </p:nvSpPr>
          <p:spPr bwMode="auto">
            <a:xfrm>
              <a:off x="944" y="2829"/>
              <a:ext cx="3856" cy="615"/>
            </a:xfrm>
            <a:prstGeom prst="ellipse">
              <a:avLst/>
            </a:prstGeom>
            <a:gradFill rotWithShape="1">
              <a:gsLst>
                <a:gs pos="0">
                  <a:srgbClr val="D29B10">
                    <a:alpha val="25000"/>
                  </a:srgbClr>
                </a:gs>
                <a:gs pos="100000">
                  <a:srgbClr val="99CC00">
                    <a:alpha val="7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24" tIns="41061" rIns="82124" bIns="41061" anchor="ctr">
              <a:spAutoFit/>
            </a:bodyPr>
            <a:lstStyle>
              <a:lvl1pPr defTabSz="457200" eaLnBrk="0" hangingPunct="0">
                <a:spcBef>
                  <a:spcPct val="20000"/>
                </a:spcBef>
                <a:buClr>
                  <a:srgbClr val="E6001F"/>
                </a:buClr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spcAft>
                  <a:spcPts val="600"/>
                </a:spcAft>
                <a:buClr>
                  <a:srgbClr val="DC0904"/>
                </a:buClr>
                <a:buFont typeface="Wingdings" pitchFamily="2" charset="2"/>
                <a:buChar char="l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l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37"/>
            <p:cNvSpPr>
              <a:spLocks noChangeArrowheads="1"/>
            </p:cNvSpPr>
            <p:nvPr/>
          </p:nvSpPr>
          <p:spPr bwMode="auto">
            <a:xfrm>
              <a:off x="1326" y="2719"/>
              <a:ext cx="3092" cy="615"/>
            </a:xfrm>
            <a:prstGeom prst="ellipse">
              <a:avLst/>
            </a:prstGeom>
            <a:gradFill rotWithShape="1">
              <a:gsLst>
                <a:gs pos="0">
                  <a:srgbClr val="182439">
                    <a:alpha val="60001"/>
                  </a:srgbClr>
                </a:gs>
                <a:gs pos="100000">
                  <a:srgbClr val="182439">
                    <a:alpha val="89998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24" tIns="41061" rIns="82124" bIns="41061" anchor="ctr">
              <a:spAutoFit/>
            </a:bodyPr>
            <a:lstStyle>
              <a:lvl1pPr defTabSz="457200" eaLnBrk="0" hangingPunct="0">
                <a:spcBef>
                  <a:spcPct val="20000"/>
                </a:spcBef>
                <a:buClr>
                  <a:srgbClr val="E6001F"/>
                </a:buClr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spcAft>
                  <a:spcPts val="600"/>
                </a:spcAft>
                <a:buClr>
                  <a:srgbClr val="DC0904"/>
                </a:buClr>
                <a:buFont typeface="Wingdings" pitchFamily="2" charset="2"/>
                <a:buChar char="l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l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val 38"/>
            <p:cNvSpPr>
              <a:spLocks noChangeArrowheads="1"/>
            </p:cNvSpPr>
            <p:nvPr/>
          </p:nvSpPr>
          <p:spPr bwMode="auto">
            <a:xfrm>
              <a:off x="1326" y="2520"/>
              <a:ext cx="3092" cy="1032"/>
            </a:xfrm>
            <a:prstGeom prst="ellipse">
              <a:avLst/>
            </a:prstGeom>
            <a:gradFill rotWithShape="1">
              <a:gsLst>
                <a:gs pos="0">
                  <a:srgbClr val="015F85">
                    <a:alpha val="79999"/>
                  </a:srgbClr>
                </a:gs>
                <a:gs pos="100000">
                  <a:srgbClr val="002C3E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73025" tIns="36511" rIns="73025" bIns="36511" anchor="ctr"/>
            <a:lstStyle>
              <a:lvl1pPr defTabSz="457200" eaLnBrk="0" hangingPunct="0">
                <a:spcBef>
                  <a:spcPct val="20000"/>
                </a:spcBef>
                <a:buClr>
                  <a:srgbClr val="E6001F"/>
                </a:buClr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spcAft>
                  <a:spcPts val="600"/>
                </a:spcAft>
                <a:buClr>
                  <a:srgbClr val="DC0904"/>
                </a:buClr>
                <a:buFont typeface="Wingdings" pitchFamily="2" charset="2"/>
                <a:buChar char="l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l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9" name="Group 39"/>
          <p:cNvGrpSpPr>
            <a:grpSpLocks/>
          </p:cNvGrpSpPr>
          <p:nvPr/>
        </p:nvGrpSpPr>
        <p:grpSpPr bwMode="auto">
          <a:xfrm>
            <a:off x="2490136" y="3054331"/>
            <a:ext cx="4022188" cy="710738"/>
            <a:chOff x="656" y="2529"/>
            <a:chExt cx="4432" cy="1132"/>
          </a:xfrm>
        </p:grpSpPr>
        <p:sp>
          <p:nvSpPr>
            <p:cNvPr id="20" name="Oval 40"/>
            <p:cNvSpPr>
              <a:spLocks noChangeArrowheads="1"/>
            </p:cNvSpPr>
            <p:nvPr/>
          </p:nvSpPr>
          <p:spPr bwMode="auto">
            <a:xfrm>
              <a:off x="656" y="2833"/>
              <a:ext cx="4432" cy="737"/>
            </a:xfrm>
            <a:prstGeom prst="ellipse">
              <a:avLst/>
            </a:prstGeom>
            <a:gradFill rotWithShape="1">
              <a:gsLst>
                <a:gs pos="0">
                  <a:srgbClr val="D29B10">
                    <a:alpha val="50000"/>
                  </a:srgbClr>
                </a:gs>
                <a:gs pos="100000">
                  <a:srgbClr val="99CC00">
                    <a:alpha val="89998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24" tIns="41061" rIns="82124" bIns="41061" anchor="ctr">
              <a:spAutoFit/>
            </a:bodyPr>
            <a:lstStyle>
              <a:lvl1pPr defTabSz="457200" eaLnBrk="0" hangingPunct="0">
                <a:spcBef>
                  <a:spcPct val="20000"/>
                </a:spcBef>
                <a:buClr>
                  <a:srgbClr val="E6001F"/>
                </a:buClr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spcAft>
                  <a:spcPts val="600"/>
                </a:spcAft>
                <a:buClr>
                  <a:srgbClr val="DC0904"/>
                </a:buClr>
                <a:buFont typeface="Wingdings" pitchFamily="2" charset="2"/>
                <a:buChar char="l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l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Ø"/>
                <a:defRPr kumimoji="1" sz="16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Arial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21" name="Group 41"/>
            <p:cNvGrpSpPr>
              <a:grpSpLocks/>
            </p:cNvGrpSpPr>
            <p:nvPr/>
          </p:nvGrpSpPr>
          <p:grpSpPr bwMode="auto">
            <a:xfrm>
              <a:off x="1094" y="2529"/>
              <a:ext cx="3556" cy="1132"/>
              <a:chOff x="1094" y="2529"/>
              <a:chExt cx="3556" cy="1132"/>
            </a:xfrm>
          </p:grpSpPr>
          <p:sp>
            <p:nvSpPr>
              <p:cNvPr id="22" name="Oval 42"/>
              <p:cNvSpPr>
                <a:spLocks noChangeArrowheads="1"/>
              </p:cNvSpPr>
              <p:nvPr/>
            </p:nvSpPr>
            <p:spPr bwMode="auto">
              <a:xfrm>
                <a:off x="1095" y="2713"/>
                <a:ext cx="3554" cy="737"/>
              </a:xfrm>
              <a:prstGeom prst="ellipse">
                <a:avLst/>
              </a:prstGeom>
              <a:gradFill rotWithShape="1">
                <a:gsLst>
                  <a:gs pos="0">
                    <a:srgbClr val="182439">
                      <a:alpha val="60001"/>
                    </a:srgbClr>
                  </a:gs>
                  <a:gs pos="100000">
                    <a:srgbClr val="182439">
                      <a:alpha val="95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2124" tIns="41061" rIns="82124" bIns="41061" anchor="ctr">
                <a:spAutoFit/>
              </a:bodyPr>
              <a:lstStyle>
                <a:lvl1pPr defTabSz="457200" eaLnBrk="0" hangingPunct="0">
                  <a:spcBef>
                    <a:spcPct val="20000"/>
                  </a:spcBef>
                  <a:buClr>
                    <a:srgbClr val="E6001F"/>
                  </a:buClr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spcAft>
                    <a:spcPts val="600"/>
                  </a:spcAft>
                  <a:buClr>
                    <a:srgbClr val="DC0904"/>
                  </a:buClr>
                  <a:buFont typeface="Wingdings" pitchFamily="2" charset="2"/>
                  <a:buChar char="l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n"/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l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 flipH="1">
                <a:off x="2478" y="2540"/>
                <a:ext cx="292" cy="111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4" name="Line 44"/>
              <p:cNvSpPr>
                <a:spLocks noChangeShapeType="1"/>
              </p:cNvSpPr>
              <p:nvPr/>
            </p:nvSpPr>
            <p:spPr bwMode="auto">
              <a:xfrm flipH="1">
                <a:off x="1751" y="2540"/>
                <a:ext cx="903" cy="9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5" name="Line 45"/>
              <p:cNvSpPr>
                <a:spLocks noChangeShapeType="1"/>
              </p:cNvSpPr>
              <p:nvPr/>
            </p:nvSpPr>
            <p:spPr bwMode="auto">
              <a:xfrm flipH="1">
                <a:off x="1233" y="2551"/>
                <a:ext cx="1215" cy="7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6" name="Line 46"/>
              <p:cNvSpPr>
                <a:spLocks noChangeShapeType="1"/>
              </p:cNvSpPr>
              <p:nvPr/>
            </p:nvSpPr>
            <p:spPr bwMode="auto">
              <a:xfrm flipH="1">
                <a:off x="1305" y="2564"/>
                <a:ext cx="1003" cy="2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7" name="Line 47"/>
              <p:cNvSpPr>
                <a:spLocks noChangeShapeType="1"/>
              </p:cNvSpPr>
              <p:nvPr/>
            </p:nvSpPr>
            <p:spPr bwMode="auto">
              <a:xfrm>
                <a:off x="2862" y="2537"/>
                <a:ext cx="348" cy="11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8" name="Line 48"/>
              <p:cNvSpPr>
                <a:spLocks noChangeShapeType="1"/>
              </p:cNvSpPr>
              <p:nvPr/>
            </p:nvSpPr>
            <p:spPr bwMode="auto">
              <a:xfrm>
                <a:off x="2960" y="2540"/>
                <a:ext cx="962" cy="10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9" name="Line 49"/>
              <p:cNvSpPr>
                <a:spLocks noChangeShapeType="1"/>
              </p:cNvSpPr>
              <p:nvPr/>
            </p:nvSpPr>
            <p:spPr bwMode="auto">
              <a:xfrm>
                <a:off x="3088" y="2540"/>
                <a:ext cx="1391" cy="7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0" name="Line 50"/>
              <p:cNvSpPr>
                <a:spLocks noChangeShapeType="1"/>
              </p:cNvSpPr>
              <p:nvPr/>
            </p:nvSpPr>
            <p:spPr bwMode="auto">
              <a:xfrm>
                <a:off x="3300" y="2552"/>
                <a:ext cx="1194" cy="3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1" name="Line 51"/>
              <p:cNvSpPr>
                <a:spLocks noChangeShapeType="1"/>
              </p:cNvSpPr>
              <p:nvPr/>
            </p:nvSpPr>
            <p:spPr bwMode="auto">
              <a:xfrm flipV="1">
                <a:off x="2155" y="2572"/>
                <a:ext cx="1340" cy="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2" name="Line 52"/>
              <p:cNvSpPr>
                <a:spLocks noChangeShapeType="1"/>
              </p:cNvSpPr>
              <p:nvPr/>
            </p:nvSpPr>
            <p:spPr bwMode="auto">
              <a:xfrm>
                <a:off x="1725" y="2665"/>
                <a:ext cx="226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3" name="Line 53"/>
              <p:cNvSpPr>
                <a:spLocks noChangeShapeType="1"/>
              </p:cNvSpPr>
              <p:nvPr/>
            </p:nvSpPr>
            <p:spPr bwMode="auto">
              <a:xfrm>
                <a:off x="1394" y="2785"/>
                <a:ext cx="292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4" name="Line 54"/>
              <p:cNvSpPr>
                <a:spLocks noChangeShapeType="1"/>
              </p:cNvSpPr>
              <p:nvPr/>
            </p:nvSpPr>
            <p:spPr bwMode="auto">
              <a:xfrm>
                <a:off x="1140" y="2973"/>
                <a:ext cx="3459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5" name="Line 55"/>
              <p:cNvSpPr>
                <a:spLocks noChangeShapeType="1"/>
              </p:cNvSpPr>
              <p:nvPr/>
            </p:nvSpPr>
            <p:spPr bwMode="auto">
              <a:xfrm>
                <a:off x="1191" y="3262"/>
                <a:ext cx="33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124" tIns="41061" rIns="82124" bIns="41061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nl-NL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6" name="Oval 56"/>
              <p:cNvSpPr>
                <a:spLocks noChangeArrowheads="1"/>
              </p:cNvSpPr>
              <p:nvPr/>
            </p:nvSpPr>
            <p:spPr bwMode="auto">
              <a:xfrm>
                <a:off x="1094" y="2529"/>
                <a:ext cx="3556" cy="1132"/>
              </a:xfrm>
              <a:prstGeom prst="ellipse">
                <a:avLst/>
              </a:prstGeom>
              <a:gradFill rotWithShape="1">
                <a:gsLst>
                  <a:gs pos="0">
                    <a:srgbClr val="015F85">
                      <a:alpha val="75000"/>
                    </a:srgbClr>
                  </a:gs>
                  <a:gs pos="100000">
                    <a:srgbClr val="002C3E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73025" tIns="36511" rIns="73025" bIns="36511" anchor="ctr"/>
              <a:lstStyle>
                <a:lvl1pPr defTabSz="457200" eaLnBrk="0" hangingPunct="0">
                  <a:spcBef>
                    <a:spcPct val="20000"/>
                  </a:spcBef>
                  <a:buClr>
                    <a:srgbClr val="E6001F"/>
                  </a:buClr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spcAft>
                    <a:spcPts val="600"/>
                  </a:spcAft>
                  <a:buClr>
                    <a:srgbClr val="DC0904"/>
                  </a:buClr>
                  <a:buFont typeface="Wingdings" pitchFamily="2" charset="2"/>
                  <a:buChar char="l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n"/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l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08080"/>
                  </a:buClr>
                  <a:buFont typeface="Wingdings" pitchFamily="2" charset="2"/>
                  <a:buChar char="Ø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Arial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37" name="Oval 76"/>
          <p:cNvSpPr>
            <a:spLocks noChangeArrowheads="1"/>
          </p:cNvSpPr>
          <p:nvPr/>
        </p:nvSpPr>
        <p:spPr bwMode="auto">
          <a:xfrm rot="1183596">
            <a:off x="5724006" y="2829967"/>
            <a:ext cx="243883" cy="462841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>
            <a:lvl1pPr defTabSz="457200" eaLnBrk="0" hangingPunct="0">
              <a:spcBef>
                <a:spcPct val="20000"/>
              </a:spcBef>
              <a:buClr>
                <a:srgbClr val="E6001F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DC0904"/>
              </a:buClr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l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val 77"/>
          <p:cNvSpPr>
            <a:spLocks noChangeArrowheads="1"/>
          </p:cNvSpPr>
          <p:nvPr/>
        </p:nvSpPr>
        <p:spPr bwMode="auto">
          <a:xfrm rot="19948851">
            <a:off x="2964379" y="2851401"/>
            <a:ext cx="243883" cy="462841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>
            <a:lvl1pPr defTabSz="457200" eaLnBrk="0" hangingPunct="0">
              <a:spcBef>
                <a:spcPct val="20000"/>
              </a:spcBef>
              <a:buClr>
                <a:srgbClr val="E6001F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DC0904"/>
              </a:buClr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l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Rectangle 80"/>
          <p:cNvSpPr>
            <a:spLocks noChangeArrowheads="1"/>
          </p:cNvSpPr>
          <p:nvPr/>
        </p:nvSpPr>
        <p:spPr bwMode="auto">
          <a:xfrm>
            <a:off x="1583628" y="3352830"/>
            <a:ext cx="6022026" cy="324203"/>
          </a:xfrm>
          <a:prstGeom prst="rect">
            <a:avLst/>
          </a:prstGeom>
          <a:gradFill rotWithShape="1">
            <a:gsLst>
              <a:gs pos="0">
                <a:srgbClr val="FFFFFF">
                  <a:alpha val="7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77228" tIns="38614" rIns="77228" bIns="38614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514134" y="1973157"/>
            <a:ext cx="4256690" cy="4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635" tIns="44010" rIns="84635" bIns="44010"/>
          <a:lstStyle>
            <a:lvl1pPr defTabSz="457200" eaLnBrk="0" hangingPunct="0">
              <a:spcBef>
                <a:spcPct val="20000"/>
              </a:spcBef>
              <a:buClr>
                <a:srgbClr val="E6001F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DC0904"/>
              </a:buClr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l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ja-JP" alt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コミュニケーション マネージャ</a:t>
            </a:r>
            <a:endParaRPr kumimoji="1" lang="en-US" altLang="ja-JP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Cisco Unified Communications Manager</a:t>
            </a:r>
            <a:endParaRPr kumimoji="1" lang="ja-JP" altLang="en-US" sz="16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1975715" y="2649327"/>
            <a:ext cx="1868516" cy="3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635" tIns="44010" rIns="84635" bIns="44010"/>
          <a:lstStyle>
            <a:lvl1pPr defTabSz="457200" eaLnBrk="0" hangingPunct="0">
              <a:spcBef>
                <a:spcPct val="20000"/>
              </a:spcBef>
              <a:buClr>
                <a:srgbClr val="E6001F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DC0904"/>
              </a:buClr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l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Cisco ISR</a:t>
            </a:r>
          </a:p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（トランク機能付きルータ）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3807421" y="3040950"/>
            <a:ext cx="1206282" cy="4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635" tIns="44010" rIns="84635" bIns="44010"/>
          <a:lstStyle>
            <a:lvl1pPr defTabSz="457200" eaLnBrk="0" hangingPunct="0">
              <a:spcBef>
                <a:spcPct val="20000"/>
              </a:spcBef>
              <a:buClr>
                <a:srgbClr val="E6001F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DC0904"/>
              </a:buClr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l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LAN</a:t>
            </a: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スイッチ</a:t>
            </a:r>
            <a:endParaRPr kumimoji="1" lang="en-US" altLang="ja-JP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（伝達機能）</a:t>
            </a: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6869657" y="2394899"/>
            <a:ext cx="1129364" cy="24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635" tIns="44010" rIns="84635" bIns="44010"/>
          <a:lstStyle>
            <a:lvl1pPr defTabSz="457200" eaLnBrk="0" hangingPunct="0">
              <a:spcBef>
                <a:spcPct val="20000"/>
              </a:spcBef>
              <a:buClr>
                <a:srgbClr val="E6001F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DC0904"/>
              </a:buClr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l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</a:t>
            </a:r>
            <a:r>
              <a:rPr lang="en-US" altLang="ja-JP" sz="16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altLang="ja-JP" sz="1600" kern="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Phone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7047087" y="3316498"/>
            <a:ext cx="1836624" cy="24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635" tIns="44010" rIns="84635" bIns="44010"/>
          <a:lstStyle>
            <a:lvl1pPr defTabSz="457200" eaLnBrk="0" hangingPunct="0">
              <a:spcBef>
                <a:spcPct val="20000"/>
              </a:spcBef>
              <a:buClr>
                <a:srgbClr val="E6001F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DC0904"/>
              </a:buClr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l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Jabber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Text Box 32"/>
          <p:cNvSpPr txBox="1">
            <a:spLocks noChangeArrowheads="1"/>
          </p:cNvSpPr>
          <p:nvPr/>
        </p:nvSpPr>
        <p:spPr bwMode="auto">
          <a:xfrm>
            <a:off x="87924" y="2651545"/>
            <a:ext cx="1735837" cy="3242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228" tIns="38614" rIns="77228" bIns="38614">
            <a:spAutoFit/>
          </a:bodyPr>
          <a:lstStyle/>
          <a:p>
            <a:pPr marL="0" marR="0" lvl="0" indent="0" algn="ctr" defTabSz="7658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</a:t>
            </a:r>
            <a:r>
              <a: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電話サービス</a:t>
            </a:r>
            <a:endParaRPr kumimoji="1" lang="en-US" altLang="ja-JP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Rectangle 35"/>
          <p:cNvSpPr>
            <a:spLocks noChangeArrowheads="1"/>
          </p:cNvSpPr>
          <p:nvPr/>
        </p:nvSpPr>
        <p:spPr bwMode="auto">
          <a:xfrm>
            <a:off x="205153" y="2157047"/>
            <a:ext cx="15796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携帯オペレータ網</a:t>
            </a:r>
          </a:p>
        </p:txBody>
      </p:sp>
      <p:sp>
        <p:nvSpPr>
          <p:cNvPr id="53" name="Text Box 37"/>
          <p:cNvSpPr txBox="1">
            <a:spLocks noChangeArrowheads="1"/>
          </p:cNvSpPr>
          <p:nvPr/>
        </p:nvSpPr>
        <p:spPr bwMode="auto">
          <a:xfrm>
            <a:off x="5305654" y="3716815"/>
            <a:ext cx="1431955" cy="5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228" tIns="38614" rIns="77228" bIns="38614">
            <a:spAutoFit/>
          </a:bodyPr>
          <a:lstStyle>
            <a:lvl1pPr defTabSz="814388" eaLnBrk="0" hangingPunct="0">
              <a:spcBef>
                <a:spcPct val="20000"/>
              </a:spcBef>
              <a:buClr>
                <a:srgbClr val="E6001F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marL="742950" indent="-285750" defTabSz="814388" eaLnBrk="0" hangingPunct="0">
              <a:spcBef>
                <a:spcPct val="20000"/>
              </a:spcBef>
              <a:spcAft>
                <a:spcPts val="600"/>
              </a:spcAft>
              <a:buClr>
                <a:srgbClr val="DC0904"/>
              </a:buClr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2pPr>
            <a:lvl3pPr marL="1143000" indent="-228600" defTabSz="814388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3pPr>
            <a:lvl4pPr marL="1600200" indent="-228600" defTabSz="814388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l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4pPr>
            <a:lvl5pPr marL="2057400" indent="-228600" defTabSz="814388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5pPr>
            <a:lvl6pPr marL="2514600" indent="-228600" defTabSz="814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6pPr>
            <a:lvl7pPr marL="2971800" indent="-228600" defTabSz="814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7pPr>
            <a:lvl8pPr marL="3429000" indent="-228600" defTabSz="814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8pPr>
            <a:lvl9pPr marL="3886200" indent="-228600" defTabSz="8143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9pPr>
          </a:lstStyle>
          <a:p>
            <a:pPr marL="0" marR="0" lvl="0" indent="0" defTabSz="8143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テレプレゼンス</a:t>
            </a:r>
          </a:p>
          <a:p>
            <a:pPr marL="0" marR="0" lvl="0" indent="0" defTabSz="8143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nl-NL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エンドポイント</a:t>
            </a:r>
            <a:endParaRPr kumimoji="1" lang="ja-JP" alt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2380936" y="3845413"/>
            <a:ext cx="2204325" cy="24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635" tIns="44010" rIns="84635" bIns="44010"/>
          <a:lstStyle>
            <a:lvl1pPr defTabSz="457200" eaLnBrk="0" hangingPunct="0">
              <a:spcBef>
                <a:spcPct val="20000"/>
              </a:spcBef>
              <a:buClr>
                <a:srgbClr val="E6001F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spcAft>
                <a:spcPts val="600"/>
              </a:spcAft>
              <a:buClr>
                <a:srgbClr val="DC0904"/>
              </a:buClr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l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Ø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モバイルクライアント</a:t>
            </a:r>
          </a:p>
        </p:txBody>
      </p:sp>
      <p:pic>
        <p:nvPicPr>
          <p:cNvPr id="56" name="Picture 62" descr="SCH-I500RKAX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2456" y="4076189"/>
            <a:ext cx="377079" cy="5171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Connector 97"/>
          <p:cNvCxnSpPr/>
          <p:nvPr/>
        </p:nvCxnSpPr>
        <p:spPr>
          <a:xfrm flipH="1" flipV="1">
            <a:off x="1735586" y="2338206"/>
            <a:ext cx="272023" cy="900175"/>
          </a:xfrm>
          <a:prstGeom prst="line">
            <a:avLst/>
          </a:prstGeom>
          <a:noFill/>
          <a:ln w="28575" cap="flat" cmpd="sng" algn="ctr">
            <a:solidFill>
              <a:srgbClr val="2D2D8A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58" name="Straight Connector 99"/>
          <p:cNvCxnSpPr/>
          <p:nvPr/>
        </p:nvCxnSpPr>
        <p:spPr>
          <a:xfrm flipH="1" flipV="1">
            <a:off x="1773106" y="2909284"/>
            <a:ext cx="234503" cy="329096"/>
          </a:xfrm>
          <a:prstGeom prst="line">
            <a:avLst/>
          </a:prstGeom>
          <a:noFill/>
          <a:ln w="28575" cap="flat" cmpd="sng" algn="ctr">
            <a:solidFill>
              <a:srgbClr val="2D2D8A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59" name="Picture 2" descr="C:\Users\tring\Downloads\KM2112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52"/>
          <a:stretch>
            <a:fillRect/>
          </a:stretch>
        </p:blipFill>
        <p:spPr bwMode="auto">
          <a:xfrm>
            <a:off x="3578547" y="1378489"/>
            <a:ext cx="2395679" cy="6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0" y="3956032"/>
            <a:ext cx="2198078" cy="3242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228" tIns="38614" rIns="77228" bIns="38614">
            <a:spAutoFit/>
          </a:bodyPr>
          <a:lstStyle/>
          <a:p>
            <a:pPr marL="0" marR="0" lvl="0" indent="0" algn="ctr" defTabSz="7658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インターネット</a:t>
            </a:r>
            <a:endParaRPr kumimoji="1" lang="en-US" altLang="ja-JP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Rectangle 35"/>
          <p:cNvSpPr>
            <a:spLocks noChangeArrowheads="1"/>
          </p:cNvSpPr>
          <p:nvPr/>
        </p:nvSpPr>
        <p:spPr bwMode="auto">
          <a:xfrm>
            <a:off x="478692" y="3455474"/>
            <a:ext cx="1384462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INS64</a:t>
            </a: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1500, </a:t>
            </a:r>
            <a:r>
              <a: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アナログ網</a:t>
            </a:r>
          </a:p>
        </p:txBody>
      </p:sp>
      <p:cxnSp>
        <p:nvCxnSpPr>
          <p:cNvPr id="62" name="Straight Connector 104"/>
          <p:cNvCxnSpPr/>
          <p:nvPr/>
        </p:nvCxnSpPr>
        <p:spPr>
          <a:xfrm flipH="1">
            <a:off x="1814378" y="3238381"/>
            <a:ext cx="193231" cy="326331"/>
          </a:xfrm>
          <a:prstGeom prst="line">
            <a:avLst/>
          </a:prstGeom>
          <a:noFill/>
          <a:ln w="28575" cap="flat" cmpd="sng" algn="ctr">
            <a:solidFill>
              <a:srgbClr val="2D2D8A">
                <a:lumMod val="60000"/>
                <a:lumOff val="40000"/>
              </a:srgbClr>
            </a:solidFill>
            <a:prstDash val="solid"/>
          </a:ln>
          <a:effectLst/>
        </p:spPr>
      </p:cxnSp>
      <p:cxnSp>
        <p:nvCxnSpPr>
          <p:cNvPr id="63" name="Straight Connector 107"/>
          <p:cNvCxnSpPr/>
          <p:nvPr/>
        </p:nvCxnSpPr>
        <p:spPr>
          <a:xfrm flipH="1">
            <a:off x="1788114" y="3238381"/>
            <a:ext cx="219495" cy="914004"/>
          </a:xfrm>
          <a:prstGeom prst="line">
            <a:avLst/>
          </a:prstGeom>
          <a:noFill/>
          <a:ln w="28575" cap="flat" cmpd="sng" algn="ctr">
            <a:solidFill>
              <a:srgbClr val="2D2D8A">
                <a:lumMod val="60000"/>
                <a:lumOff val="40000"/>
              </a:srgbClr>
            </a:solidFill>
            <a:prstDash val="solid"/>
          </a:ln>
          <a:effectLst/>
        </p:spPr>
      </p:cxnSp>
      <p:pic>
        <p:nvPicPr>
          <p:cNvPr id="66" name="図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2499" y="3429000"/>
            <a:ext cx="718006" cy="937846"/>
          </a:xfrm>
          <a:prstGeom prst="rect">
            <a:avLst/>
          </a:prstGeom>
        </p:spPr>
      </p:pic>
      <p:pic>
        <p:nvPicPr>
          <p:cNvPr id="73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93" y="3143729"/>
            <a:ext cx="1499454" cy="112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4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46" y="3551663"/>
            <a:ext cx="1052634" cy="78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5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082" y="4192469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6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16" y="4076094"/>
            <a:ext cx="1275617" cy="95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3974857"/>
            <a:ext cx="1727199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8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40" y="2427319"/>
            <a:ext cx="1428382" cy="107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9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49" y="2348353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0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16" y="2778823"/>
            <a:ext cx="1426552" cy="106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096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a typeface="+mn-ea"/>
              </a:rPr>
              <a:t>Cisco Unified Communications Manager</a:t>
            </a:r>
            <a:endParaRPr kumimoji="1" lang="ja-JP" altLang="en-US" dirty="0">
              <a:ea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27001" y="1015945"/>
            <a:ext cx="8391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Cisco Unified Communications Manager</a:t>
            </a:r>
            <a:r>
              <a:rPr lang="ja-JP" altLang="en-US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　</a:t>
            </a:r>
            <a:r>
              <a:rPr lang="ja-JP" altLang="en-US" dirty="0" smtClean="0">
                <a:solidFill>
                  <a:srgbClr val="000000"/>
                </a:solidFill>
                <a:latin typeface="Arial"/>
                <a:cs typeface="Arial"/>
              </a:rPr>
              <a:t>ビデオ会議の中核コンポーネント</a:t>
            </a:r>
            <a:endParaRPr lang="en-US" altLang="ja-JP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r>
              <a:rPr lang="ja-JP" altLang="en-US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　</a:t>
            </a:r>
            <a:endParaRPr lang="en-US" altLang="ja-JP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59" name="Picture 2" descr="C:\Users\tring\Downloads\KM2112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52"/>
          <a:stretch>
            <a:fillRect/>
          </a:stretch>
        </p:blipFill>
        <p:spPr bwMode="auto">
          <a:xfrm>
            <a:off x="3316081" y="1463156"/>
            <a:ext cx="2395679" cy="6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ounded Rectangle 54"/>
          <p:cNvSpPr>
            <a:spLocks noChangeArrowheads="1"/>
          </p:cNvSpPr>
          <p:nvPr/>
        </p:nvSpPr>
        <p:spPr bwMode="auto">
          <a:xfrm>
            <a:off x="549668" y="3434667"/>
            <a:ext cx="1024467" cy="1865467"/>
          </a:xfrm>
          <a:prstGeom prst="roundRect">
            <a:avLst>
              <a:gd name="adj" fmla="val 6103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97" name="Rounded Rectangle 56"/>
          <p:cNvSpPr>
            <a:spLocks noChangeArrowheads="1"/>
          </p:cNvSpPr>
          <p:nvPr/>
        </p:nvSpPr>
        <p:spPr bwMode="auto">
          <a:xfrm>
            <a:off x="5966628" y="2573621"/>
            <a:ext cx="1440000" cy="2786848"/>
          </a:xfrm>
          <a:prstGeom prst="roundRect">
            <a:avLst>
              <a:gd name="adj" fmla="val 5990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98" name="Rounded Rectangle 54"/>
          <p:cNvSpPr>
            <a:spLocks noChangeArrowheads="1"/>
          </p:cNvSpPr>
          <p:nvPr/>
        </p:nvSpPr>
        <p:spPr bwMode="auto">
          <a:xfrm>
            <a:off x="1684201" y="3180667"/>
            <a:ext cx="2728949" cy="2203355"/>
          </a:xfrm>
          <a:prstGeom prst="roundRect">
            <a:avLst>
              <a:gd name="adj" fmla="val 6103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99" name="Rounded Rectangle 46"/>
          <p:cNvSpPr>
            <a:spLocks noChangeArrowheads="1"/>
          </p:cNvSpPr>
          <p:nvPr/>
        </p:nvSpPr>
        <p:spPr bwMode="auto">
          <a:xfrm>
            <a:off x="4471443" y="2003647"/>
            <a:ext cx="4414257" cy="504900"/>
          </a:xfrm>
          <a:prstGeom prst="roundRect">
            <a:avLst>
              <a:gd name="adj" fmla="val 16857"/>
            </a:avLst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90000">
                <a:schemeClr val="tx1">
                  <a:alpha val="13000"/>
                </a:scheme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/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00" name="TextBox 47"/>
          <p:cNvSpPr txBox="1"/>
          <p:nvPr/>
        </p:nvSpPr>
        <p:spPr>
          <a:xfrm>
            <a:off x="4471443" y="2068611"/>
            <a:ext cx="4414251" cy="338540"/>
          </a:xfrm>
          <a:prstGeom prst="rect">
            <a:avLst/>
          </a:prstGeom>
          <a:noFill/>
        </p:spPr>
        <p:txBody>
          <a:bodyPr wrap="square" lIns="91424" tIns="45713" rIns="91424" bIns="45713" rtlCol="0" anchor="ctr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FFFFFF"/>
                </a:solidFill>
                <a:ea typeface="MS PGothic" charset="0"/>
              </a:rPr>
              <a:t>会議室</a:t>
            </a: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01" name="Rounded Rectangle 190"/>
          <p:cNvSpPr>
            <a:spLocks noChangeArrowheads="1"/>
          </p:cNvSpPr>
          <p:nvPr/>
        </p:nvSpPr>
        <p:spPr bwMode="auto">
          <a:xfrm>
            <a:off x="4471440" y="2654716"/>
            <a:ext cx="1440000" cy="2705753"/>
          </a:xfrm>
          <a:prstGeom prst="roundRect">
            <a:avLst>
              <a:gd name="adj" fmla="val 5990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02" name="Rounded Rectangle 191"/>
          <p:cNvSpPr>
            <a:spLocks noChangeArrowheads="1"/>
          </p:cNvSpPr>
          <p:nvPr/>
        </p:nvSpPr>
        <p:spPr bwMode="auto">
          <a:xfrm>
            <a:off x="7459307" y="2516319"/>
            <a:ext cx="1440000" cy="2867702"/>
          </a:xfrm>
          <a:prstGeom prst="roundRect">
            <a:avLst>
              <a:gd name="adj" fmla="val 6103"/>
            </a:avLst>
          </a:prstGeom>
          <a:gradFill flip="none" rotWithShape="1">
            <a:gsLst>
              <a:gs pos="0">
                <a:srgbClr val="08252E"/>
              </a:gs>
              <a:gs pos="90000">
                <a:srgbClr val="0096D6">
                  <a:shade val="67500"/>
                  <a:satMod val="115000"/>
                  <a:alpha val="13000"/>
                </a:srgb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03" name="Right Arrow 20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221325">
            <a:off x="843566" y="3545420"/>
            <a:ext cx="7948204" cy="473892"/>
          </a:xfrm>
          <a:prstGeom prst="rightArrow">
            <a:avLst>
              <a:gd name="adj1" fmla="val 100000"/>
              <a:gd name="adj2" fmla="val 32212"/>
            </a:avLst>
          </a:prstGeom>
          <a:gradFill flip="none" rotWithShape="1">
            <a:gsLst>
              <a:gs pos="100000">
                <a:schemeClr val="accent5"/>
              </a:gs>
              <a:gs pos="69000">
                <a:srgbClr val="B7D333">
                  <a:alpha val="54000"/>
                </a:srgbClr>
              </a:gs>
              <a:gs pos="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1600" dirty="0">
              <a:solidFill>
                <a:srgbClr val="B7D333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04" name="Text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66628" y="2580048"/>
            <a:ext cx="1440000" cy="40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FFFFFF"/>
                </a:solidFill>
                <a:cs typeface="Arial" charset="0"/>
              </a:rPr>
              <a:t>MX Series</a:t>
            </a:r>
          </a:p>
        </p:txBody>
      </p:sp>
      <p:sp>
        <p:nvSpPr>
          <p:cNvPr id="105" name="TextBox 4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59309" y="2504493"/>
            <a:ext cx="1426384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FFFFFF"/>
                </a:solidFill>
                <a:cs typeface="Arial" charset="0"/>
              </a:rPr>
              <a:t>I</a:t>
            </a:r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X </a:t>
            </a:r>
            <a:r>
              <a:rPr lang="en-US" sz="1600" dirty="0">
                <a:solidFill>
                  <a:srgbClr val="FFFFFF"/>
                </a:solidFill>
                <a:cs typeface="Arial" charset="0"/>
              </a:rPr>
              <a:t>Series</a:t>
            </a:r>
          </a:p>
        </p:txBody>
      </p:sp>
      <p:sp>
        <p:nvSpPr>
          <p:cNvPr id="107" name="Rounded Rectangle 44"/>
          <p:cNvSpPr>
            <a:spLocks noChangeArrowheads="1"/>
          </p:cNvSpPr>
          <p:nvPr/>
        </p:nvSpPr>
        <p:spPr bwMode="auto">
          <a:xfrm>
            <a:off x="1684201" y="2571010"/>
            <a:ext cx="2735617" cy="504900"/>
          </a:xfrm>
          <a:prstGeom prst="roundRect">
            <a:avLst>
              <a:gd name="adj" fmla="val 16857"/>
            </a:avLst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90000">
                <a:schemeClr val="tx1">
                  <a:alpha val="13000"/>
                </a:scheme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/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08" name="TextBox 45"/>
          <p:cNvSpPr txBox="1"/>
          <p:nvPr/>
        </p:nvSpPr>
        <p:spPr>
          <a:xfrm>
            <a:off x="1286268" y="2646105"/>
            <a:ext cx="3133548" cy="338540"/>
          </a:xfrm>
          <a:prstGeom prst="rect">
            <a:avLst/>
          </a:prstGeom>
          <a:noFill/>
        </p:spPr>
        <p:txBody>
          <a:bodyPr wrap="square" lIns="91424" tIns="45713" rIns="91424" bIns="45713" rtlCol="0" anchor="ctr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ea typeface="MS PGothic" charset="0"/>
              </a:rPr>
              <a:t>デスクトップ</a:t>
            </a: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09" name="Text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27201" y="3196248"/>
            <a:ext cx="2164398" cy="38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FFFFFF"/>
                </a:solidFill>
                <a:cs typeface="Arial" charset="0"/>
              </a:rPr>
              <a:t>DX Series</a:t>
            </a:r>
          </a:p>
        </p:txBody>
      </p:sp>
      <p:sp>
        <p:nvSpPr>
          <p:cNvPr id="110" name="TextBox 4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71440" y="2660233"/>
            <a:ext cx="1440000" cy="40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FFFFFF"/>
                </a:solidFill>
                <a:cs typeface="Arial" charset="0"/>
              </a:rPr>
              <a:t>SX Series</a:t>
            </a:r>
          </a:p>
        </p:txBody>
      </p:sp>
      <p:pic>
        <p:nvPicPr>
          <p:cNvPr id="111" name="Picture 11" descr="AQ70454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1441" y="3753349"/>
            <a:ext cx="814788" cy="340105"/>
          </a:xfrm>
          <a:prstGeom prst="rect">
            <a:avLst/>
          </a:prstGeom>
          <a:effectLst>
            <a:reflection stA="50000" endPos="34000" dist="38100" dir="5400000" sy="-100000" algn="bl" rotWithShape="0"/>
          </a:effectLst>
        </p:spPr>
      </p:pic>
      <p:pic>
        <p:nvPicPr>
          <p:cNvPr id="112" name="Picture 12" descr="KN67133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5074" y="3196249"/>
            <a:ext cx="1490876" cy="797799"/>
          </a:xfrm>
          <a:prstGeom prst="rect">
            <a:avLst/>
          </a:prstGeom>
          <a:effectLst>
            <a:reflection stA="50000" endPos="34000" dir="5400000" sy="-100000" algn="bl" rotWithShape="0"/>
          </a:effectLst>
        </p:spPr>
      </p:pic>
      <p:pic>
        <p:nvPicPr>
          <p:cNvPr id="113" name="Picture 64" descr="AQ74163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868" y="3501657"/>
            <a:ext cx="2596303" cy="895948"/>
          </a:xfrm>
          <a:prstGeom prst="rect">
            <a:avLst/>
          </a:prstGeom>
          <a:noFill/>
          <a:ln>
            <a:noFill/>
          </a:ln>
          <a:effectLst>
            <a:reflection stA="50000" endPos="34000" dir="5400000" sy="-100000" algn="bl" rotWithShape="0"/>
          </a:effectLst>
        </p:spPr>
      </p:pic>
      <p:pic>
        <p:nvPicPr>
          <p:cNvPr id="114" name="Picture 48" descr="KN67184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3147" y="3424894"/>
            <a:ext cx="1549678" cy="284141"/>
          </a:xfrm>
          <a:prstGeom prst="rect">
            <a:avLst/>
          </a:prstGeom>
          <a:effectLst/>
        </p:spPr>
      </p:pic>
      <p:pic>
        <p:nvPicPr>
          <p:cNvPr id="115" name="Picture 4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142" y="3683949"/>
            <a:ext cx="676604" cy="310099"/>
          </a:xfrm>
          <a:prstGeom prst="rect">
            <a:avLst/>
          </a:prstGeom>
          <a:effectLst>
            <a:reflection stA="50000" endPos="34000" dist="38100" dir="5400000" sy="-100000" algn="bl" rotWithShape="0"/>
          </a:effectLst>
        </p:spPr>
      </p:pic>
      <p:pic>
        <p:nvPicPr>
          <p:cNvPr id="116" name="Picture 1" descr="AT04520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88" y="3886199"/>
            <a:ext cx="933743" cy="700618"/>
          </a:xfrm>
          <a:prstGeom prst="rect">
            <a:avLst/>
          </a:prstGeom>
        </p:spPr>
      </p:pic>
      <p:sp>
        <p:nvSpPr>
          <p:cNvPr id="117" name="Text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3272448"/>
            <a:ext cx="2164398" cy="38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3" tIns="182848" rIns="45713" bIns="45713" anchor="t">
            <a:noAutofit/>
          </a:bodyPr>
          <a:lstStyle/>
          <a:p>
            <a:pPr algn="ctr" eaLnBrk="0" hangingPunct="0"/>
            <a:r>
              <a:rPr lang="en-US" sz="1600" dirty="0" smtClean="0">
                <a:solidFill>
                  <a:srgbClr val="FFFFFF"/>
                </a:solidFill>
                <a:cs typeface="Arial" charset="0"/>
              </a:rPr>
              <a:t>8845/8865</a:t>
            </a:r>
            <a:endParaRPr lang="en-US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8" name="Rounded Rectangle 44"/>
          <p:cNvSpPr>
            <a:spLocks noChangeArrowheads="1"/>
          </p:cNvSpPr>
          <p:nvPr/>
        </p:nvSpPr>
        <p:spPr bwMode="auto">
          <a:xfrm>
            <a:off x="473467" y="2833477"/>
            <a:ext cx="1117601" cy="504900"/>
          </a:xfrm>
          <a:prstGeom prst="roundRect">
            <a:avLst>
              <a:gd name="adj" fmla="val 16857"/>
            </a:avLst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90000">
                <a:schemeClr val="tx1">
                  <a:alpha val="13000"/>
                </a:schemeClr>
              </a:gs>
              <a:gs pos="100000">
                <a:srgbClr val="0096D6">
                  <a:shade val="100000"/>
                  <a:satMod val="115000"/>
                  <a:alpha val="0"/>
                </a:srgbClr>
              </a:gs>
            </a:gsLst>
            <a:lin ang="54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  <a:alpha val="47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</a:ln>
          <a:effectLst>
            <a:outerShdw blurRad="1143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182848" rIns="91424" bIns="45713" rtlCol="0" anchor="t"/>
          <a:lstStyle/>
          <a:p>
            <a:pPr algn="ctr"/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19" name="TextBox 45"/>
          <p:cNvSpPr txBox="1"/>
          <p:nvPr/>
        </p:nvSpPr>
        <p:spPr>
          <a:xfrm>
            <a:off x="-576398" y="2866238"/>
            <a:ext cx="3133548" cy="338540"/>
          </a:xfrm>
          <a:prstGeom prst="rect">
            <a:avLst/>
          </a:prstGeom>
          <a:noFill/>
        </p:spPr>
        <p:txBody>
          <a:bodyPr wrap="square" lIns="91424" tIns="45713" rIns="91424" bIns="45713" rtlCol="0" anchor="ctr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FFFFFF"/>
                </a:solidFill>
                <a:ea typeface="MS PGothic" charset="0"/>
              </a:rPr>
              <a:t>電話</a:t>
            </a:r>
            <a:endParaRPr lang="en-US" sz="1600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1117599" y="4720167"/>
            <a:ext cx="2641600" cy="423333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必須</a:t>
            </a:r>
          </a:p>
        </p:txBody>
      </p:sp>
      <p:sp>
        <p:nvSpPr>
          <p:cNvPr id="120" name="角丸四角形 119"/>
          <p:cNvSpPr/>
          <p:nvPr/>
        </p:nvSpPr>
        <p:spPr>
          <a:xfrm>
            <a:off x="4597399" y="4635501"/>
            <a:ext cx="2641600" cy="423333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集中管理に推奨</a:t>
            </a:r>
          </a:p>
        </p:txBody>
      </p:sp>
      <p:sp>
        <p:nvSpPr>
          <p:cNvPr id="121" name="角丸四角形 120"/>
          <p:cNvSpPr/>
          <p:nvPr/>
        </p:nvSpPr>
        <p:spPr>
          <a:xfrm>
            <a:off x="7679266" y="4635501"/>
            <a:ext cx="1117601" cy="423333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必須</a:t>
            </a:r>
          </a:p>
        </p:txBody>
      </p:sp>
      <p:pic>
        <p:nvPicPr>
          <p:cNvPr id="122" name="Picture 70" descr="KO58277_screens.jpg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675" b="94493" l="3273" r="96591">
                        <a14:foregroundMark x1="9727" y1="22115" x2="9727" y2="22115"/>
                        <a14:foregroundMark x1="38727" y1="21853" x2="38727" y2="21853"/>
                        <a14:foregroundMark x1="62955" y1="22115" x2="62955" y2="22115"/>
                        <a14:foregroundMark x1="52545" y1="22028" x2="52545" y2="22028"/>
                        <a14:foregroundMark x1="45864" y1="22115" x2="45864" y2="22115"/>
                        <a14:foregroundMark x1="57227" y1="21503" x2="57227" y2="21503"/>
                        <a14:foregroundMark x1="42636" y1="21678" x2="42636" y2="21678"/>
                        <a14:foregroundMark x1="83591" y1="14161" x2="83591" y2="14161"/>
                        <a14:foregroundMark x1="10000" y1="14948" x2="10000" y2="14948"/>
                        <a14:foregroundMark x1="9500" y1="16171" x2="9500" y2="16171"/>
                        <a14:foregroundMark x1="12182" y1="18007" x2="12182" y2="18007"/>
                        <a14:foregroundMark x1="32227" y1="18444" x2="32227" y2="18444"/>
                        <a14:foregroundMark x1="39682" y1="17832" x2="39682" y2="17832"/>
                        <a14:foregroundMark x1="48636" y1="16521" x2="48636" y2="16521"/>
                        <a14:foregroundMark x1="56364" y1="17133" x2="56364" y2="17133"/>
                        <a14:foregroundMark x1="67818" y1="17657" x2="67818" y2="17657"/>
                        <a14:foregroundMark x1="88818" y1="14685" x2="88818" y2="14685"/>
                        <a14:foregroundMark x1="61818" y1="14161" x2="61818" y2="14161"/>
                        <a14:foregroundMark x1="65455" y1="14336" x2="65455" y2="14336"/>
                        <a14:foregroundMark x1="70864" y1="14161" x2="70864" y2="14161"/>
                        <a14:foregroundMark x1="68000" y1="13986" x2="68000" y2="13986"/>
                        <a14:foregroundMark x1="29955" y1="14510" x2="29955" y2="14510"/>
                        <a14:foregroundMark x1="24227" y1="14510" x2="24227" y2="14510"/>
                        <a14:foregroundMark x1="27545" y1="14336" x2="27545" y2="14336"/>
                        <a14:foregroundMark x1="31864" y1="14510" x2="31864" y2="14510"/>
                        <a14:backgroundMark x1="21364" y1="77710" x2="21364" y2="77710"/>
                        <a14:backgroundMark x1="21273" y1="82255" x2="21273" y2="82255"/>
                        <a14:backgroundMark x1="38136" y1="83392" x2="38136" y2="83392"/>
                        <a14:backgroundMark x1="54182" y1="83042" x2="54182" y2="83042"/>
                        <a14:backgroundMark x1="80909" y1="80857" x2="80909" y2="80857"/>
                        <a14:backgroundMark x1="78682" y1="79371" x2="78682" y2="79371"/>
                        <a14:backgroundMark x1="92364" y1="71678" x2="92364" y2="71678"/>
                        <a14:backgroundMark x1="79682" y1="83217" x2="79682" y2="83217"/>
                        <a14:backgroundMark x1="6591" y1="70192" x2="6591" y2="7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886" y="3132814"/>
            <a:ext cx="1399115" cy="7278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11256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Cisco Unified Communications Manager </a:t>
            </a:r>
            <a:br>
              <a:rPr lang="en-US" altLang="ja-JP" dirty="0" smtClean="0"/>
            </a:br>
            <a:r>
              <a:rPr lang="en-US" altLang="ja-JP" dirty="0" smtClean="0"/>
              <a:t>- </a:t>
            </a:r>
            <a:r>
              <a:rPr lang="ja-JP" altLang="en-US" dirty="0" smtClean="0"/>
              <a:t>ビデオ端末管理の一例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8777288" y="4954588"/>
            <a:ext cx="366712" cy="188912"/>
          </a:xfrm>
          <a:prstGeom prst="rect">
            <a:avLst/>
          </a:prstGeom>
        </p:spPr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/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kern="0" dirty="0"/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645492"/>
              </p:ext>
            </p:extLst>
          </p:nvPr>
        </p:nvGraphicFramePr>
        <p:xfrm>
          <a:off x="195384" y="1290838"/>
          <a:ext cx="8839200" cy="2883164"/>
        </p:xfrm>
        <a:graphic>
          <a:graphicData uri="http://schemas.openxmlformats.org/drawingml/2006/table">
            <a:tbl>
              <a:tblPr firstRow="1" bandRow="1">
                <a:effectLst>
                  <a:outerShdw blurRad="635000" dist="444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46400"/>
                <a:gridCol w="2946400"/>
                <a:gridCol w="2946400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200" b="1" u="none" dirty="0" smtClean="0">
                          <a:latin typeface="Arial"/>
                          <a:ea typeface="+mj-ea"/>
                          <a:cs typeface="Arial"/>
                        </a:rPr>
                        <a:t>ネットワーク管理</a:t>
                      </a:r>
                      <a:endParaRPr lang="en-US" sz="1200" b="1" u="none" dirty="0">
                        <a:latin typeface="Arial"/>
                        <a:ea typeface="+mj-ea"/>
                        <a:cs typeface="Arial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u="none" dirty="0" smtClean="0">
                          <a:latin typeface="Arial"/>
                          <a:ea typeface="+mj-ea"/>
                          <a:cs typeface="Arial"/>
                        </a:rPr>
                        <a:t>基本機能</a:t>
                      </a:r>
                      <a:endParaRPr lang="en-US" sz="1200" b="1" u="none" dirty="0" smtClean="0">
                        <a:latin typeface="Arial"/>
                        <a:ea typeface="+mj-ea"/>
                        <a:cs typeface="Arial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25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u="none" dirty="0" smtClean="0">
                          <a:latin typeface="Arial"/>
                          <a:ea typeface="+mj-ea"/>
                          <a:cs typeface="Arial"/>
                        </a:rPr>
                        <a:t>拡張機能</a:t>
                      </a:r>
                      <a:endParaRPr lang="en-US" sz="1200" u="none" dirty="0" smtClean="0">
                        <a:latin typeface="Arial"/>
                        <a:ea typeface="+mj-ea"/>
                        <a:cs typeface="Arial"/>
                      </a:endParaRPr>
                    </a:p>
                  </a:txBody>
                  <a:tcPr marT="34290" marB="34290"/>
                </a:tc>
              </a:tr>
              <a:tr h="2605034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DHCP Option150 </a:t>
                      </a: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設定サーバ自動認識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MAC</a:t>
                      </a: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アドレスベースの自動登録・手動登録・バルク登録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Quality of Service (</a:t>
                      </a:r>
                      <a:r>
                        <a:rPr lang="en-US" sz="1200" dirty="0" err="1" smtClean="0">
                          <a:latin typeface="Arial"/>
                          <a:ea typeface="+mj-ea"/>
                          <a:cs typeface="Arial"/>
                        </a:rPr>
                        <a:t>QoS</a:t>
                      </a: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)</a:t>
                      </a: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帯域管理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ファームウェア管理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デバイス設定</a:t>
                      </a:r>
                      <a:endParaRPr lang="en-US" altLang="ja-JP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冗長化</a:t>
                      </a:r>
                      <a:r>
                        <a:rPr lang="en-US" altLang="ja-JP" sz="1200" dirty="0" smtClean="0">
                          <a:latin typeface="Arial"/>
                          <a:ea typeface="+mj-ea"/>
                          <a:cs typeface="Arial"/>
                        </a:rPr>
                        <a:t> 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暗号化（シグナリング・メディア）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番号計画</a:t>
                      </a: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: </a:t>
                      </a: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内線番号または</a:t>
                      </a: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 URI</a:t>
                      </a: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ユーザ管理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ディレクトリ</a:t>
                      </a: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/ </a:t>
                      </a: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電話帳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エクステンションモビリティ</a:t>
                      </a:r>
                      <a:endParaRPr lang="en-US" altLang="ja-JP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保留音（音声・ビデオ）</a:t>
                      </a: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 </a:t>
                      </a: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ボイスメール</a:t>
                      </a:r>
                      <a:r>
                        <a:rPr lang="en-US" altLang="ja-JP" sz="1200" dirty="0" smtClean="0">
                          <a:latin typeface="Arial"/>
                          <a:ea typeface="+mj-ea"/>
                          <a:cs typeface="Arial"/>
                        </a:rPr>
                        <a:t>(Unity Connection)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ビデオグリーティング</a:t>
                      </a:r>
                      <a:r>
                        <a:rPr lang="en-US" altLang="ja-JP" sz="1200" dirty="0" smtClean="0">
                          <a:latin typeface="Arial"/>
                          <a:ea typeface="+mj-ea"/>
                          <a:cs typeface="Arial"/>
                        </a:rPr>
                        <a:t> (Unity</a:t>
                      </a:r>
                      <a:r>
                        <a:rPr lang="en-US" altLang="ja-JP" sz="1200" baseline="0" dirty="0" smtClean="0">
                          <a:latin typeface="Arial"/>
                          <a:ea typeface="+mj-ea"/>
                          <a:cs typeface="Arial"/>
                        </a:rPr>
                        <a:t> Connection</a:t>
                      </a:r>
                      <a:r>
                        <a:rPr lang="en-US" altLang="ja-JP" sz="1200" dirty="0" smtClean="0">
                          <a:latin typeface="Arial"/>
                          <a:ea typeface="+mj-ea"/>
                          <a:cs typeface="Arial"/>
                        </a:rPr>
                        <a:t>)</a:t>
                      </a: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CTI </a:t>
                      </a: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アプリケーション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  <a:p>
                      <a:pPr marL="171450" indent="-171450"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Wingdings" charset="2"/>
                        <a:buChar char="§"/>
                      </a:pPr>
                      <a:r>
                        <a:rPr lang="en-US" sz="1200" dirty="0" smtClean="0">
                          <a:latin typeface="Arial"/>
                          <a:ea typeface="+mj-ea"/>
                          <a:cs typeface="Arial"/>
                        </a:rPr>
                        <a:t>TMS </a:t>
                      </a:r>
                      <a:r>
                        <a:rPr lang="ja-JP" altLang="en-US" sz="1200" dirty="0" smtClean="0">
                          <a:latin typeface="Arial"/>
                          <a:ea typeface="+mj-ea"/>
                          <a:cs typeface="Arial"/>
                        </a:rPr>
                        <a:t>会議スケジューリング</a:t>
                      </a:r>
                      <a:endParaRPr lang="en-US" sz="1200" dirty="0" smtClean="0">
                        <a:latin typeface="Arial"/>
                        <a:ea typeface="+mj-ea"/>
                        <a:cs typeface="Arial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476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Call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Control</a:t>
            </a:r>
            <a:r>
              <a:rPr kumimoji="1" lang="ja-JP" altLang="en-US" dirty="0" smtClean="0"/>
              <a:t> ベストプラクティス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4294967295"/>
          </p:nvPr>
        </p:nvSpPr>
        <p:spPr>
          <a:xfrm>
            <a:off x="4567238" y="958850"/>
            <a:ext cx="3865562" cy="3567113"/>
          </a:xfrm>
          <a:prstGeom prst="rect">
            <a:avLst/>
          </a:prstGeom>
        </p:spPr>
        <p:txBody>
          <a:bodyPr/>
          <a:lstStyle/>
          <a:p>
            <a:endParaRPr lang="en-US" altLang="ja-JP" dirty="0" smtClean="0"/>
          </a:p>
          <a:p>
            <a:r>
              <a:rPr lang="ja-JP" altLang="en-US" dirty="0" smtClean="0"/>
              <a:t>拠点も含め</a:t>
            </a:r>
            <a:r>
              <a:rPr lang="en-US" altLang="ja-JP" dirty="0" smtClean="0"/>
              <a:t>Cisco Unified Communications Manager</a:t>
            </a:r>
            <a:r>
              <a:rPr lang="ja-JP" altLang="en-US" dirty="0" smtClean="0"/>
              <a:t>ベースでシングルクラスタで展開。サブスクライバを冗長化のために追加</a:t>
            </a:r>
            <a:endParaRPr lang="en-US" altLang="ja-JP" dirty="0" smtClean="0"/>
          </a:p>
          <a:p>
            <a:r>
              <a:rPr lang="en-US" altLang="ja-JP" dirty="0" smtClean="0"/>
              <a:t>IM &amp; Presence</a:t>
            </a:r>
            <a:r>
              <a:rPr lang="ja-JP" altLang="en-US" dirty="0" smtClean="0"/>
              <a:t>も同様に</a:t>
            </a:r>
            <a:r>
              <a:rPr lang="en-US" altLang="ja-JP" dirty="0" smtClean="0"/>
              <a:t>Cisco Unified CM </a:t>
            </a:r>
            <a:r>
              <a:rPr lang="ja-JP" altLang="en-US" dirty="0" smtClean="0"/>
              <a:t>クラスタに追加。サブスクライバノードを冗長化のために追加</a:t>
            </a:r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990054"/>
            <a:ext cx="3897421" cy="3607345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4832350" y="3136900"/>
            <a:ext cx="4165600" cy="1371600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冗長化が要件になければシングルサーバでも機能を落とすことなく展開可能</a:t>
            </a:r>
            <a:endParaRPr kumimoji="1" lang="en-US" altLang="ja-JP" dirty="0"/>
          </a:p>
          <a:p>
            <a:pPr algn="ctr"/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ただし、推奨は冗長構成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278631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番号計画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ja-JP" dirty="0" smtClean="0"/>
              <a:t>-</a:t>
            </a:r>
            <a:r>
              <a:rPr lang="ja-JP" altLang="en-US" dirty="0" smtClean="0"/>
              <a:t> 番号発信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/>
              <a:t>内線番号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拠点内</a:t>
            </a:r>
            <a:r>
              <a:rPr lang="en-US" altLang="en-US" dirty="0" smtClean="0"/>
              <a:t>内線番号</a:t>
            </a:r>
            <a:r>
              <a:rPr lang="en-US" altLang="ja-JP" dirty="0" smtClean="0"/>
              <a:t> 4</a:t>
            </a:r>
            <a:r>
              <a:rPr lang="en-US" altLang="ja-JP" i="1" dirty="0" smtClean="0"/>
              <a:t>XXX</a:t>
            </a:r>
            <a:endParaRPr lang="en-US" altLang="ja-JP" i="1" dirty="0"/>
          </a:p>
          <a:p>
            <a:pPr lvl="1"/>
            <a:r>
              <a:rPr lang="ja-JP" altLang="en-US" dirty="0" smtClean="0"/>
              <a:t>拠点間内線番号</a:t>
            </a:r>
            <a:r>
              <a:rPr lang="ja-JP" altLang="ja-JP" dirty="0"/>
              <a:t>　</a:t>
            </a:r>
            <a:r>
              <a:rPr lang="en-US" altLang="ja-JP" dirty="0" smtClean="0"/>
              <a:t> 88134</a:t>
            </a:r>
            <a:r>
              <a:rPr lang="en-US" altLang="ja-JP" i="1" dirty="0" smtClean="0"/>
              <a:t>XXX (8: </a:t>
            </a:r>
            <a:r>
              <a:rPr lang="ja-JP" altLang="en-US" i="1" dirty="0" smtClean="0"/>
              <a:t>内線プレフィクス、</a:t>
            </a:r>
            <a:r>
              <a:rPr lang="en-US" altLang="ja-JP" i="1" dirty="0" smtClean="0"/>
              <a:t>813: </a:t>
            </a:r>
            <a:r>
              <a:rPr lang="ja-JP" altLang="en-US" i="1" dirty="0" smtClean="0"/>
              <a:t>拠点番号</a:t>
            </a:r>
            <a:r>
              <a:rPr lang="en-US" altLang="ja-JP" i="1" dirty="0" smtClean="0"/>
              <a:t>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URI </a:t>
            </a:r>
            <a:r>
              <a:rPr lang="ja-JP" altLang="en-US" dirty="0" smtClean="0"/>
              <a:t>ダイヤル</a:t>
            </a:r>
            <a:r>
              <a:rPr lang="en-US" altLang="ja-JP" dirty="0" smtClean="0"/>
              <a:t>: </a:t>
            </a:r>
            <a:r>
              <a:rPr lang="en-US" altLang="ja-JP" dirty="0" smtClean="0">
                <a:hlinkClick r:id="rId2"/>
              </a:rPr>
              <a:t>bob</a:t>
            </a:r>
            <a:r>
              <a:rPr lang="en-US" altLang="ja-JP" dirty="0">
                <a:hlinkClick r:id="rId2"/>
              </a:rPr>
              <a:t>@</a:t>
            </a:r>
            <a:r>
              <a:rPr lang="en-US" altLang="ja-JP" dirty="0" smtClean="0">
                <a:hlinkClick r:id="rId2"/>
              </a:rPr>
              <a:t>company.com</a:t>
            </a:r>
            <a:r>
              <a:rPr lang="ja-JP" altLang="en-US" dirty="0" smtClean="0"/>
              <a:t>　（社内・社外）</a:t>
            </a:r>
            <a:endParaRPr lang="en-US" altLang="ja-JP" dirty="0" smtClean="0"/>
          </a:p>
        </p:txBody>
      </p:sp>
      <p:sp>
        <p:nvSpPr>
          <p:cNvPr id="4" name="角丸四角形 3"/>
          <p:cNvSpPr/>
          <p:nvPr/>
        </p:nvSpPr>
        <p:spPr>
          <a:xfrm>
            <a:off x="2334682" y="3869266"/>
            <a:ext cx="4430185" cy="859367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内線・</a:t>
            </a:r>
            <a:r>
              <a:rPr kumimoji="1" lang="en-US" altLang="ja-JP" dirty="0" smtClean="0"/>
              <a:t>URI </a:t>
            </a:r>
            <a:r>
              <a:rPr kumimoji="1" lang="ja-JP" altLang="en-US" dirty="0" smtClean="0"/>
              <a:t>両方の番号体系を端末に付与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5626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ファームウェア・設定管理例</a:t>
            </a:r>
            <a:endParaRPr kumimoji="1" lang="ja-JP" altLang="en-US" dirty="0"/>
          </a:p>
        </p:txBody>
      </p:sp>
      <p:cxnSp>
        <p:nvCxnSpPr>
          <p:cNvPr id="5" name="Straight Connector 31"/>
          <p:cNvCxnSpPr/>
          <p:nvPr/>
        </p:nvCxnSpPr>
        <p:spPr>
          <a:xfrm>
            <a:off x="4461880" y="1900513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68"/>
          <p:cNvSpPr txBox="1">
            <a:spLocks noChangeArrowheads="1"/>
          </p:cNvSpPr>
          <p:nvPr/>
        </p:nvSpPr>
        <p:spPr bwMode="auto">
          <a:xfrm>
            <a:off x="1156375" y="1430562"/>
            <a:ext cx="999455" cy="3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>
                <a:solidFill>
                  <a:srgbClr val="3D3E22"/>
                </a:solidFill>
                <a:latin typeface="Arial"/>
                <a:ea typeface="+mj-ea"/>
                <a:cs typeface="Arial"/>
              </a:rPr>
              <a:t>Endpoint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8" name="Text Box 268"/>
          <p:cNvSpPr txBox="1">
            <a:spLocks noChangeArrowheads="1"/>
          </p:cNvSpPr>
          <p:nvPr/>
        </p:nvSpPr>
        <p:spPr bwMode="auto">
          <a:xfrm>
            <a:off x="2148870" y="1269696"/>
            <a:ext cx="944151" cy="5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Ethernet</a:t>
            </a:r>
          </a:p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Switch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9" name="Text Box 268"/>
          <p:cNvSpPr txBox="1">
            <a:spLocks noChangeArrowheads="1"/>
          </p:cNvSpPr>
          <p:nvPr/>
        </p:nvSpPr>
        <p:spPr bwMode="auto">
          <a:xfrm>
            <a:off x="3148693" y="1430562"/>
            <a:ext cx="688272" cy="3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DHCP</a:t>
            </a:r>
          </a:p>
        </p:txBody>
      </p:sp>
      <p:cxnSp>
        <p:nvCxnSpPr>
          <p:cNvPr id="12" name="Straight Connector 25"/>
          <p:cNvCxnSpPr/>
          <p:nvPr/>
        </p:nvCxnSpPr>
        <p:spPr>
          <a:xfrm>
            <a:off x="1656100" y="1883100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7"/>
          <p:cNvCxnSpPr/>
          <p:nvPr/>
        </p:nvCxnSpPr>
        <p:spPr>
          <a:xfrm>
            <a:off x="2583194" y="1900513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8"/>
          <p:cNvCxnSpPr/>
          <p:nvPr/>
        </p:nvCxnSpPr>
        <p:spPr>
          <a:xfrm>
            <a:off x="3496212" y="1900513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9"/>
          <p:cNvCxnSpPr/>
          <p:nvPr/>
        </p:nvCxnSpPr>
        <p:spPr>
          <a:xfrm>
            <a:off x="5470258" y="1900513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68"/>
          <p:cNvSpPr txBox="1">
            <a:spLocks noChangeArrowheads="1"/>
          </p:cNvSpPr>
          <p:nvPr/>
        </p:nvSpPr>
        <p:spPr bwMode="auto">
          <a:xfrm>
            <a:off x="4208979" y="1380107"/>
            <a:ext cx="543801" cy="3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DNS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9" name="Text Box 268"/>
          <p:cNvSpPr txBox="1">
            <a:spLocks noChangeArrowheads="1"/>
          </p:cNvSpPr>
          <p:nvPr/>
        </p:nvSpPr>
        <p:spPr bwMode="auto">
          <a:xfrm>
            <a:off x="4972980" y="1149562"/>
            <a:ext cx="1521232" cy="5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Unified CM</a:t>
            </a:r>
          </a:p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UDS </a:t>
            </a:r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Directory</a:t>
            </a:r>
          </a:p>
        </p:txBody>
      </p:sp>
      <p:cxnSp>
        <p:nvCxnSpPr>
          <p:cNvPr id="31" name="Straight Arrow Connector 39"/>
          <p:cNvCxnSpPr/>
          <p:nvPr/>
        </p:nvCxnSpPr>
        <p:spPr>
          <a:xfrm>
            <a:off x="1691812" y="2839995"/>
            <a:ext cx="178308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268"/>
          <p:cNvSpPr txBox="1">
            <a:spLocks noChangeArrowheads="1"/>
          </p:cNvSpPr>
          <p:nvPr/>
        </p:nvSpPr>
        <p:spPr bwMode="auto">
          <a:xfrm>
            <a:off x="3594405" y="2696607"/>
            <a:ext cx="1877600" cy="30151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DHCP: Option 150 </a:t>
            </a:r>
          </a:p>
        </p:txBody>
      </p:sp>
      <p:cxnSp>
        <p:nvCxnSpPr>
          <p:cNvPr id="33" name="Straight Arrow Connector 41"/>
          <p:cNvCxnSpPr/>
          <p:nvPr/>
        </p:nvCxnSpPr>
        <p:spPr>
          <a:xfrm>
            <a:off x="1691814" y="3199652"/>
            <a:ext cx="377844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43"/>
          <p:cNvCxnSpPr/>
          <p:nvPr/>
        </p:nvCxnSpPr>
        <p:spPr>
          <a:xfrm>
            <a:off x="1691814" y="3499690"/>
            <a:ext cx="377844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45"/>
          <p:cNvCxnSpPr/>
          <p:nvPr/>
        </p:nvCxnSpPr>
        <p:spPr>
          <a:xfrm>
            <a:off x="1691814" y="3825832"/>
            <a:ext cx="5912018" cy="0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268"/>
          <p:cNvSpPr txBox="1">
            <a:spLocks noChangeArrowheads="1"/>
          </p:cNvSpPr>
          <p:nvPr/>
        </p:nvSpPr>
        <p:spPr bwMode="auto">
          <a:xfrm>
            <a:off x="5466006" y="3950228"/>
            <a:ext cx="2108568" cy="547737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54760" tIns="27380" rIns="54760" bIns="27380">
            <a:spAutoFit/>
          </a:bodyPr>
          <a:lstStyle/>
          <a:p>
            <a:pPr eaLnBrk="0" hangingPunct="0"/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HTTP: </a:t>
            </a:r>
            <a:r>
              <a:rPr lang="ja-JP" altLang="en-US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電話帳情報の入手</a:t>
            </a:r>
            <a:r>
              <a:rPr lang="en-US" altLang="ja-JP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 (UDS)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38" name="Straight Arrow Connector 49"/>
          <p:cNvCxnSpPr/>
          <p:nvPr/>
        </p:nvCxnSpPr>
        <p:spPr>
          <a:xfrm>
            <a:off x="1680384" y="2505668"/>
            <a:ext cx="895238" cy="4481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268"/>
          <p:cNvSpPr txBox="1">
            <a:spLocks noChangeArrowheads="1"/>
          </p:cNvSpPr>
          <p:nvPr/>
        </p:nvSpPr>
        <p:spPr bwMode="auto">
          <a:xfrm>
            <a:off x="2866295" y="2408168"/>
            <a:ext cx="2151513" cy="30151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CDP: Discover VLAN</a:t>
            </a:r>
          </a:p>
        </p:txBody>
      </p:sp>
      <p:sp>
        <p:nvSpPr>
          <p:cNvPr id="41" name="Text Box 268"/>
          <p:cNvSpPr txBox="1">
            <a:spLocks noChangeArrowheads="1"/>
          </p:cNvSpPr>
          <p:nvPr/>
        </p:nvSpPr>
        <p:spPr bwMode="auto">
          <a:xfrm>
            <a:off x="5494814" y="3086638"/>
            <a:ext cx="3264291" cy="31994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73013" tIns="36506" rIns="73013" bIns="36506">
            <a:spAutoFit/>
          </a:bodyPr>
          <a:lstStyle/>
          <a:p>
            <a:pPr algn="ctr" eaLnBrk="0" hangingPunct="0"/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HTTP: </a:t>
            </a:r>
            <a:r>
              <a:rPr lang="zh-TW" altLang="en-US" sz="1600" b="1" dirty="0" smtClean="0">
                <a:solidFill>
                  <a:srgbClr val="3D3E22"/>
                </a:solidFill>
                <a:latin typeface="ＭＳ Ｐゴシック"/>
                <a:ea typeface="ＭＳ Ｐゴシック"/>
                <a:cs typeface="ＭＳ Ｐゴシック"/>
              </a:rPr>
              <a:t>設定ファイル・ファームウェア</a:t>
            </a:r>
            <a:endParaRPr lang="en-US" altLang="zh-TW" sz="1600" b="1" dirty="0">
              <a:solidFill>
                <a:srgbClr val="3D3E22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42" name="Text Box 268"/>
          <p:cNvSpPr txBox="1">
            <a:spLocks noChangeArrowheads="1"/>
          </p:cNvSpPr>
          <p:nvPr/>
        </p:nvSpPr>
        <p:spPr bwMode="auto">
          <a:xfrm>
            <a:off x="5501738" y="3445291"/>
            <a:ext cx="2689614" cy="31994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73013" tIns="36506" rIns="73013" bIns="36506">
            <a:spAutoFit/>
          </a:bodyPr>
          <a:lstStyle/>
          <a:p>
            <a:pPr algn="ctr" eaLnBrk="0" hangingPunct="0"/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SIP: Register </a:t>
            </a:r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(Unified CM)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4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23" y="1660932"/>
            <a:ext cx="590061" cy="44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69" y="1637120"/>
            <a:ext cx="651118" cy="48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70" y="1641881"/>
            <a:ext cx="745271" cy="5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31" y="1689965"/>
            <a:ext cx="599586" cy="44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47" y="1701688"/>
            <a:ext cx="599586" cy="44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53" name="Straight Arrow Connector 43"/>
          <p:cNvCxnSpPr/>
          <p:nvPr/>
        </p:nvCxnSpPr>
        <p:spPr>
          <a:xfrm>
            <a:off x="1658599" y="4163509"/>
            <a:ext cx="377844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476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セルフプロビジョニング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- </a:t>
            </a:r>
            <a:r>
              <a:rPr lang="ja-JP" altLang="en-US" dirty="0" smtClean="0"/>
              <a:t>自動登録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4294967295"/>
          </p:nvPr>
        </p:nvSpPr>
        <p:spPr>
          <a:xfrm>
            <a:off x="1185863" y="2401888"/>
            <a:ext cx="7958137" cy="1022350"/>
          </a:xfrm>
          <a:prstGeom prst="rect">
            <a:avLst/>
          </a:prstGeom>
        </p:spPr>
        <p:txBody>
          <a:bodyPr/>
          <a:lstStyle/>
          <a:p>
            <a:pPr marL="342843" indent="-342843" fontAlgn="auto">
              <a:lnSpc>
                <a:spcPct val="95000"/>
              </a:lnSpc>
              <a:spcBef>
                <a:spcPts val="1110"/>
              </a:spcBef>
              <a:spcAft>
                <a:spcPts val="0"/>
              </a:spcAft>
              <a:buSzPct val="90000"/>
              <a:buFont typeface="+mj-lt"/>
              <a:buAutoNum type="arabicPeriod"/>
              <a:defRPr/>
            </a:pPr>
            <a:r>
              <a:rPr lang="en-US" altLang="ja-JP" dirty="0"/>
              <a:t>Voice VLAN </a:t>
            </a:r>
            <a:r>
              <a:rPr lang="ja-JP" altLang="en-US" dirty="0"/>
              <a:t>セグメント</a:t>
            </a:r>
            <a:r>
              <a:rPr lang="en-US" altLang="ja-JP" dirty="0" err="1"/>
              <a:t>に対してDHCP</a:t>
            </a:r>
            <a:r>
              <a:rPr lang="ja-JP" altLang="en-US" dirty="0"/>
              <a:t>リクエスト</a:t>
            </a:r>
            <a:endParaRPr lang="en-US" altLang="ja-JP" dirty="0"/>
          </a:p>
          <a:p>
            <a:pPr marL="342843" indent="-342843" fontAlgn="auto">
              <a:lnSpc>
                <a:spcPct val="95000"/>
              </a:lnSpc>
              <a:spcBef>
                <a:spcPts val="1110"/>
              </a:spcBef>
              <a:spcAft>
                <a:spcPts val="0"/>
              </a:spcAft>
              <a:buSzPct val="90000"/>
              <a:buFont typeface="+mj-lt"/>
              <a:buAutoNum type="arabicPeriod"/>
              <a:defRPr/>
            </a:pPr>
            <a:r>
              <a:rPr lang="en-US" altLang="ja-JP" dirty="0"/>
              <a:t>IP Address/DNS Server/Domain</a:t>
            </a:r>
            <a:r>
              <a:rPr lang="ja-JP" altLang="en-US" dirty="0"/>
              <a:t>に加えて</a:t>
            </a:r>
            <a:r>
              <a:rPr lang="en-US" altLang="ja-JP" dirty="0"/>
              <a:t>DHCP Option 150(IP Address)</a:t>
            </a:r>
            <a:r>
              <a:rPr lang="ja-JP" altLang="en-US" dirty="0"/>
              <a:t>をリクエスト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317999" y="3400909"/>
            <a:ext cx="4826001" cy="17543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 err="1">
                <a:solidFill>
                  <a:schemeClr val="tx1"/>
                </a:solidFill>
              </a:rPr>
              <a:t>ip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err="1">
                <a:solidFill>
                  <a:schemeClr val="tx1"/>
                </a:solidFill>
              </a:rPr>
              <a:t>dhcp</a:t>
            </a:r>
            <a:r>
              <a:rPr lang="en-US" altLang="ja-JP" dirty="0">
                <a:solidFill>
                  <a:schemeClr val="tx1"/>
                </a:solidFill>
              </a:rPr>
              <a:t> pool wired-voice-video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   network </a:t>
            </a:r>
            <a:r>
              <a:rPr lang="en-US" altLang="ja-JP" dirty="0" smtClean="0">
                <a:solidFill>
                  <a:schemeClr val="tx1"/>
                </a:solidFill>
              </a:rPr>
              <a:t>192.168.1.0 255.255.255.0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fr-FR" altLang="ja-JP" dirty="0">
                <a:solidFill>
                  <a:schemeClr val="tx1"/>
                </a:solidFill>
              </a:rPr>
              <a:t>   default-router </a:t>
            </a:r>
            <a:r>
              <a:rPr lang="fr-FR" altLang="ja-JP" dirty="0" smtClean="0">
                <a:solidFill>
                  <a:schemeClr val="tx1"/>
                </a:solidFill>
              </a:rPr>
              <a:t>192.168.1.254</a:t>
            </a:r>
            <a:endParaRPr lang="fr-FR" altLang="ja-JP" dirty="0">
              <a:solidFill>
                <a:schemeClr val="tx1"/>
              </a:solidFill>
            </a:endParaRPr>
          </a:p>
          <a:p>
            <a:r>
              <a:rPr lang="cs-CZ" altLang="ja-JP" dirty="0" smtClean="0">
                <a:solidFill>
                  <a:schemeClr val="tx1"/>
                </a:solidFill>
              </a:rPr>
              <a:t>   </a:t>
            </a:r>
            <a:r>
              <a:rPr lang="cs-CZ" altLang="ja-JP" dirty="0" err="1">
                <a:solidFill>
                  <a:schemeClr val="tx1"/>
                </a:solidFill>
              </a:rPr>
              <a:t>dns</a:t>
            </a:r>
            <a:r>
              <a:rPr lang="cs-CZ" altLang="ja-JP" dirty="0">
                <a:solidFill>
                  <a:schemeClr val="tx1"/>
                </a:solidFill>
              </a:rPr>
              <a:t>-server </a:t>
            </a:r>
            <a:r>
              <a:rPr lang="cs-CZ" altLang="ja-JP" dirty="0" smtClean="0">
                <a:solidFill>
                  <a:schemeClr val="tx1"/>
                </a:solidFill>
              </a:rPr>
              <a:t>192.168.10.1</a:t>
            </a:r>
            <a:endParaRPr lang="cs-CZ" altLang="ja-JP" dirty="0">
              <a:solidFill>
                <a:schemeClr val="tx1"/>
              </a:solidFill>
            </a:endParaRPr>
          </a:p>
          <a:p>
            <a:r>
              <a:rPr lang="cs-CZ" altLang="ja-JP" dirty="0">
                <a:solidFill>
                  <a:schemeClr val="tx1"/>
                </a:solidFill>
              </a:rPr>
              <a:t>   </a:t>
            </a:r>
            <a:r>
              <a:rPr lang="cs-CZ" altLang="ja-JP" dirty="0" err="1">
                <a:solidFill>
                  <a:schemeClr val="tx1"/>
                </a:solidFill>
              </a:rPr>
              <a:t>domain-name</a:t>
            </a:r>
            <a:r>
              <a:rPr lang="cs-CZ" altLang="ja-JP" dirty="0">
                <a:solidFill>
                  <a:schemeClr val="tx1"/>
                </a:solidFill>
              </a:rPr>
              <a:t> </a:t>
            </a:r>
            <a:r>
              <a:rPr lang="cs-CZ" altLang="ja-JP" dirty="0" err="1" smtClean="0">
                <a:solidFill>
                  <a:schemeClr val="tx1"/>
                </a:solidFill>
              </a:rPr>
              <a:t>cisco.com</a:t>
            </a:r>
            <a:endParaRPr lang="cs-CZ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   option 150 </a:t>
            </a:r>
            <a:r>
              <a:rPr lang="en-US" altLang="ja-JP" dirty="0" err="1">
                <a:solidFill>
                  <a:schemeClr val="tx1"/>
                </a:solidFill>
              </a:rPr>
              <a:t>ip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192.168.10.11 192.168.10.12</a:t>
            </a:r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7" y="1064847"/>
            <a:ext cx="1426552" cy="106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88" y="1164049"/>
            <a:ext cx="1275617" cy="95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118"/>
          <p:cNvSpPr/>
          <p:nvPr/>
        </p:nvSpPr>
        <p:spPr bwMode="auto">
          <a:xfrm>
            <a:off x="328898" y="3545417"/>
            <a:ext cx="3466992" cy="102658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50"/>
            <a:r>
              <a:rPr lang="en-US" altLang="ja-JP" sz="1600" dirty="0" smtClean="0">
                <a:solidFill>
                  <a:schemeClr val="bg1"/>
                </a:solidFill>
                <a:latin typeface="+mj-ea"/>
                <a:ea typeface="+mj-ea"/>
                <a:cs typeface="Arial"/>
                <a:sym typeface="Arial" pitchFamily="-107" charset="0"/>
              </a:rPr>
              <a:t>Cisco Unified Communications Manager </a:t>
            </a:r>
            <a:r>
              <a:rPr lang="ja-JP" altLang="en-US" sz="1600" dirty="0" smtClean="0">
                <a:solidFill>
                  <a:schemeClr val="bg1"/>
                </a:solidFill>
                <a:latin typeface="+mj-ea"/>
                <a:ea typeface="+mj-ea"/>
                <a:cs typeface="Arial"/>
                <a:sym typeface="Arial" pitchFamily="-107" charset="0"/>
              </a:rPr>
              <a:t>設定ファイルサーバ</a:t>
            </a:r>
            <a:endParaRPr lang="en-US" altLang="ja-JP" sz="1600" dirty="0" smtClean="0">
              <a:solidFill>
                <a:schemeClr val="bg1"/>
              </a:solidFill>
              <a:latin typeface="+mj-ea"/>
              <a:ea typeface="+mj-ea"/>
              <a:cs typeface="Arial"/>
              <a:sym typeface="Arial" pitchFamily="-107" charset="0"/>
            </a:endParaRPr>
          </a:p>
          <a:p>
            <a:pPr defTabSz="514350"/>
            <a:r>
              <a:rPr lang="en-US" altLang="ja-JP" sz="1600" dirty="0" smtClean="0">
                <a:solidFill>
                  <a:schemeClr val="bg1"/>
                </a:solidFill>
                <a:latin typeface="+mj-ea"/>
                <a:ea typeface="+mj-ea"/>
                <a:cs typeface="Arial"/>
                <a:sym typeface="Arial" pitchFamily="-107" charset="0"/>
              </a:rPr>
              <a:t>Option 150</a:t>
            </a:r>
            <a:r>
              <a:rPr lang="ja-JP" altLang="en-US" sz="1600" dirty="0" smtClean="0">
                <a:solidFill>
                  <a:schemeClr val="bg1"/>
                </a:solidFill>
                <a:latin typeface="+mj-ea"/>
                <a:ea typeface="+mj-ea"/>
                <a:cs typeface="Arial"/>
                <a:sym typeface="Arial" pitchFamily="-107" charset="0"/>
              </a:rPr>
              <a:t>でアドレスを通知</a:t>
            </a:r>
            <a:endParaRPr lang="en-US" altLang="ja-JP" sz="1600" dirty="0" smtClean="0">
              <a:solidFill>
                <a:schemeClr val="bg1"/>
              </a:solidFill>
              <a:latin typeface="+mj-ea"/>
              <a:ea typeface="+mj-ea"/>
              <a:cs typeface="Arial"/>
              <a:sym typeface="Arial" pitchFamily="-107" charset="0"/>
            </a:endParaRPr>
          </a:p>
          <a:p>
            <a:pPr defTabSz="514350"/>
            <a:r>
              <a:rPr lang="ja-JP" altLang="en-US" sz="1600" dirty="0" smtClean="0">
                <a:solidFill>
                  <a:schemeClr val="bg1"/>
                </a:solidFill>
                <a:latin typeface="+mj-ea"/>
                <a:ea typeface="+mj-ea"/>
                <a:cs typeface="Arial"/>
                <a:sym typeface="Arial" pitchFamily="-107" charset="0"/>
              </a:rPr>
              <a:t>冗長構成が取れるようになっています</a:t>
            </a:r>
            <a:endParaRPr lang="en-US" sz="1600" dirty="0">
              <a:solidFill>
                <a:schemeClr val="bg1"/>
              </a:solidFill>
              <a:latin typeface="+mj-ea"/>
              <a:ea typeface="+mj-ea"/>
              <a:cs typeface="Arial"/>
              <a:sym typeface="Arial" pitchFamily="-107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61000" y="3067864"/>
            <a:ext cx="235994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Cisco IOS DHCP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設定例</a:t>
            </a:r>
          </a:p>
        </p:txBody>
      </p:sp>
      <p:cxnSp>
        <p:nvCxnSpPr>
          <p:cNvPr id="12" name="Straight Connector 124"/>
          <p:cNvCxnSpPr>
            <a:cxnSpLocks noChangeShapeType="1"/>
            <a:endCxn id="7" idx="1"/>
          </p:cNvCxnSpPr>
          <p:nvPr/>
        </p:nvCxnSpPr>
        <p:spPr bwMode="auto">
          <a:xfrm>
            <a:off x="1848557" y="1629834"/>
            <a:ext cx="4562231" cy="12572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51" y="1035604"/>
            <a:ext cx="1499454" cy="112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4"/>
          <p:cNvCxnSpPr>
            <a:cxnSpLocks noChangeShapeType="1"/>
          </p:cNvCxnSpPr>
          <p:nvPr/>
        </p:nvCxnSpPr>
        <p:spPr bwMode="auto">
          <a:xfrm>
            <a:off x="7841742" y="2247249"/>
            <a:ext cx="331218" cy="9729"/>
          </a:xfrm>
          <a:prstGeom prst="line">
            <a:avLst/>
          </a:prstGeom>
          <a:noFill/>
          <a:ln w="25400">
            <a:solidFill>
              <a:srgbClr val="92048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TextBox 71"/>
          <p:cNvSpPr txBox="1">
            <a:spLocks noChangeArrowheads="1"/>
          </p:cNvSpPr>
          <p:nvPr/>
        </p:nvSpPr>
        <p:spPr bwMode="auto">
          <a:xfrm>
            <a:off x="8145576" y="2135513"/>
            <a:ext cx="717160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DHCP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327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23"/>
          <p:cNvCxnSpPr>
            <a:cxnSpLocks noChangeShapeType="1"/>
          </p:cNvCxnSpPr>
          <p:nvPr/>
        </p:nvCxnSpPr>
        <p:spPr bwMode="auto">
          <a:xfrm flipH="1">
            <a:off x="4253105" y="2686765"/>
            <a:ext cx="17470" cy="1957168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Cisco Unified Communications Manager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40" y="2221428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16" y="220384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3"/>
          <p:cNvCxnSpPr>
            <a:cxnSpLocks noChangeShapeType="1"/>
          </p:cNvCxnSpPr>
          <p:nvPr/>
        </p:nvCxnSpPr>
        <p:spPr bwMode="auto">
          <a:xfrm>
            <a:off x="7477270" y="3376279"/>
            <a:ext cx="165497" cy="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7721830" y="3223958"/>
            <a:ext cx="465488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SIP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2432539" y="2632880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3415446" y="1942825"/>
            <a:ext cx="1725123" cy="1293842"/>
            <a:chOff x="3350969" y="1511546"/>
            <a:chExt cx="1725123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595035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 smtClean="0">
                  <a:solidFill>
                    <a:srgbClr val="000000"/>
                  </a:solidFill>
                  <a:latin typeface="Arial"/>
                  <a:ea typeface="+mj-ea"/>
                  <a:cs typeface="Arial"/>
                </a:rPr>
                <a:t>社内</a:t>
              </a: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4692234" y="3275782"/>
            <a:ext cx="1600919" cy="915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電話番号で発信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URI 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で発信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DHCP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22" y="974310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709799" y="1613218"/>
            <a:ext cx="11994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Unified CM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75" y="404927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5396863" y="1330297"/>
            <a:ext cx="1415772" cy="915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電話帳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端末設定管理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帯域管理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631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セルフプロビジョニング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- </a:t>
            </a:r>
            <a:r>
              <a:rPr lang="ja-JP" altLang="en-US" dirty="0" smtClean="0"/>
              <a:t>アドレス取得後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4294967295"/>
          </p:nvPr>
        </p:nvSpPr>
        <p:spPr>
          <a:xfrm>
            <a:off x="0" y="2981325"/>
            <a:ext cx="9144000" cy="1709738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95000"/>
              </a:lnSpc>
              <a:spcBef>
                <a:spcPts val="1110"/>
              </a:spcBef>
              <a:spcAft>
                <a:spcPts val="0"/>
              </a:spcAft>
              <a:buSzPct val="90000"/>
              <a:buFont typeface="+mj-lt"/>
              <a:buAutoNum type="arabicPeriod" startAt="3"/>
              <a:defRPr/>
            </a:pPr>
            <a:r>
              <a:rPr lang="ja-JP" altLang="en-US" dirty="0" smtClean="0"/>
              <a:t>設定</a:t>
            </a:r>
            <a:r>
              <a:rPr lang="ja-JP" altLang="en-US" dirty="0"/>
              <a:t>ファイル・ファームウェアを</a:t>
            </a:r>
            <a:r>
              <a:rPr lang="en-US" altLang="ja-JP" dirty="0"/>
              <a:t>Option 150 </a:t>
            </a:r>
            <a:r>
              <a:rPr lang="ja-JP" altLang="en-US" dirty="0"/>
              <a:t>で得られた</a:t>
            </a:r>
            <a:r>
              <a:rPr lang="en-US" altLang="ja-JP" dirty="0"/>
              <a:t>Cisco Unified Communications Manager </a:t>
            </a:r>
            <a:r>
              <a:rPr lang="ja-JP" altLang="en-US" dirty="0"/>
              <a:t>から</a:t>
            </a:r>
            <a:r>
              <a:rPr lang="en-US" altLang="ja-JP" dirty="0"/>
              <a:t> </a:t>
            </a:r>
            <a:r>
              <a:rPr lang="en-US" altLang="ja-JP" dirty="0" smtClean="0"/>
              <a:t>HTTPS (</a:t>
            </a:r>
            <a:r>
              <a:rPr lang="en-US" altLang="ja-JP" dirty="0"/>
              <a:t>Port 6970) </a:t>
            </a:r>
            <a:r>
              <a:rPr lang="ja-JP" altLang="en-US" dirty="0" smtClean="0"/>
              <a:t>で</a:t>
            </a:r>
            <a:r>
              <a:rPr lang="ja-JP" altLang="en-US" dirty="0"/>
              <a:t>ダウンロード</a:t>
            </a:r>
            <a:endParaRPr lang="en-US" altLang="ja-JP" dirty="0"/>
          </a:p>
          <a:p>
            <a:pPr marL="342900" indent="-342900" fontAlgn="auto">
              <a:lnSpc>
                <a:spcPct val="95000"/>
              </a:lnSpc>
              <a:spcBef>
                <a:spcPts val="1110"/>
              </a:spcBef>
              <a:spcAft>
                <a:spcPts val="0"/>
              </a:spcAft>
              <a:buSzPct val="90000"/>
              <a:buFont typeface="+mj-lt"/>
              <a:buAutoNum type="arabicPeriod" startAt="3"/>
              <a:defRPr/>
            </a:pPr>
            <a:r>
              <a:rPr lang="ja-JP" altLang="en-US" dirty="0"/>
              <a:t>設定ファイルから</a:t>
            </a:r>
            <a:r>
              <a:rPr lang="en-US" altLang="ja-JP" dirty="0"/>
              <a:t>Primary/Secondary Unified CM</a:t>
            </a:r>
            <a:r>
              <a:rPr lang="ja-JP" altLang="en-US" dirty="0"/>
              <a:t>を取得し、</a:t>
            </a:r>
            <a:r>
              <a:rPr lang="en-US" altLang="ja-JP" dirty="0"/>
              <a:t>SIP </a:t>
            </a:r>
            <a:r>
              <a:rPr lang="en-US" altLang="ja-JP" dirty="0" smtClean="0"/>
              <a:t>Registration</a:t>
            </a:r>
          </a:p>
          <a:p>
            <a:pPr marL="342900" indent="-342900" fontAlgn="auto">
              <a:lnSpc>
                <a:spcPct val="95000"/>
              </a:lnSpc>
              <a:spcBef>
                <a:spcPts val="1110"/>
              </a:spcBef>
              <a:spcAft>
                <a:spcPts val="0"/>
              </a:spcAft>
              <a:buSzPct val="90000"/>
              <a:buFont typeface="+mj-lt"/>
              <a:buAutoNum type="arabicPeriod" startAt="3"/>
              <a:defRPr/>
            </a:pPr>
            <a:r>
              <a:rPr kumimoji="1" lang="ja-JP" altLang="en-US" dirty="0" smtClean="0"/>
              <a:t>端末設定がなければ自動登録　（仮電話番号を入手）</a:t>
            </a:r>
            <a:endParaRPr kumimoji="1" lang="ja-JP" altLang="en-US" dirty="0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19" y="1392812"/>
            <a:ext cx="1275617" cy="95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94" y="919604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17769" y="1524000"/>
            <a:ext cx="421301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設定・ファームウェア管理サービスの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IP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アドレス</a:t>
            </a:r>
          </a:p>
        </p:txBody>
      </p:sp>
      <p:sp>
        <p:nvSpPr>
          <p:cNvPr id="15" name="Rectangle 118"/>
          <p:cNvSpPr/>
          <p:nvPr/>
        </p:nvSpPr>
        <p:spPr bwMode="auto">
          <a:xfrm>
            <a:off x="338963" y="4370333"/>
            <a:ext cx="8111425" cy="61885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50"/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ビデオ端末側での初期設定作業不要</a:t>
            </a:r>
            <a:endParaRPr lang="en-US" altLang="ja-JP" sz="1600" dirty="0" smtClean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  <a:p>
            <a:pPr defTabSz="514350"/>
            <a:r>
              <a:rPr lang="en-US" altLang="ja-JP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Cisco Unified Communications Manager 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単体でバージョン管理、設定管理が可能</a:t>
            </a:r>
            <a:endParaRPr lang="en-US" sz="1600" dirty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9" y="1737289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601784" y="2341685"/>
            <a:ext cx="226324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SIP Server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の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IP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アドレス</a:t>
            </a:r>
          </a:p>
        </p:txBody>
      </p:sp>
      <p:cxnSp>
        <p:nvCxnSpPr>
          <p:cNvPr id="19" name="Straight Connector 124"/>
          <p:cNvCxnSpPr>
            <a:cxnSpLocks noChangeShapeType="1"/>
          </p:cNvCxnSpPr>
          <p:nvPr/>
        </p:nvCxnSpPr>
        <p:spPr bwMode="auto">
          <a:xfrm>
            <a:off x="7869529" y="2864827"/>
            <a:ext cx="331218" cy="972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TextBox 71"/>
          <p:cNvSpPr txBox="1">
            <a:spLocks noChangeArrowheads="1"/>
          </p:cNvSpPr>
          <p:nvPr/>
        </p:nvSpPr>
        <p:spPr bwMode="auto">
          <a:xfrm>
            <a:off x="8173362" y="2753091"/>
            <a:ext cx="468694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SIP</a:t>
            </a:r>
          </a:p>
        </p:txBody>
      </p:sp>
      <p:cxnSp>
        <p:nvCxnSpPr>
          <p:cNvPr id="24" name="Straight Connector 124"/>
          <p:cNvCxnSpPr>
            <a:cxnSpLocks noChangeShapeType="1"/>
            <a:stCxn id="11" idx="1"/>
            <a:endCxn id="16" idx="3"/>
          </p:cNvCxnSpPr>
          <p:nvPr/>
        </p:nvCxnSpPr>
        <p:spPr bwMode="auto">
          <a:xfrm flipH="1">
            <a:off x="2529074" y="1871169"/>
            <a:ext cx="2728945" cy="22385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7" name="Straight Connector 124"/>
          <p:cNvCxnSpPr>
            <a:cxnSpLocks noChangeShapeType="1"/>
          </p:cNvCxnSpPr>
          <p:nvPr/>
        </p:nvCxnSpPr>
        <p:spPr bwMode="auto">
          <a:xfrm>
            <a:off x="7855853" y="2649416"/>
            <a:ext cx="331218" cy="9729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8" name="TextBox 71"/>
          <p:cNvSpPr txBox="1">
            <a:spLocks noChangeArrowheads="1"/>
          </p:cNvSpPr>
          <p:nvPr/>
        </p:nvSpPr>
        <p:spPr bwMode="auto">
          <a:xfrm>
            <a:off x="8159686" y="2537679"/>
            <a:ext cx="672276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HTTP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9" name="Straight Connector 124"/>
          <p:cNvCxnSpPr>
            <a:cxnSpLocks noChangeShapeType="1"/>
            <a:endCxn id="11" idx="1"/>
          </p:cNvCxnSpPr>
          <p:nvPr/>
        </p:nvCxnSpPr>
        <p:spPr bwMode="auto">
          <a:xfrm>
            <a:off x="2525890" y="1269999"/>
            <a:ext cx="2732129" cy="601169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35608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セルフプロビジョニング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- </a:t>
            </a:r>
            <a:r>
              <a:rPr lang="ja-JP" altLang="en-US" dirty="0" smtClean="0"/>
              <a:t>正規の番号を割り当て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4294967295"/>
          </p:nvPr>
        </p:nvSpPr>
        <p:spPr>
          <a:xfrm>
            <a:off x="0" y="2981325"/>
            <a:ext cx="9144000" cy="1709738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95000"/>
              </a:lnSpc>
              <a:spcBef>
                <a:spcPts val="1110"/>
              </a:spcBef>
              <a:spcAft>
                <a:spcPts val="0"/>
              </a:spcAft>
              <a:buSzPct val="90000"/>
              <a:buFont typeface="+mj-lt"/>
              <a:buAutoNum type="arabicPeriod" startAt="6"/>
              <a:defRPr/>
            </a:pPr>
            <a:r>
              <a:rPr lang="ja-JP" altLang="en-US" dirty="0" smtClean="0"/>
              <a:t>セルフプロビジョニング用</a:t>
            </a:r>
            <a:r>
              <a:rPr lang="en-US" altLang="ja-JP" dirty="0" smtClean="0"/>
              <a:t>IVR</a:t>
            </a:r>
            <a:r>
              <a:rPr lang="ja-JP" altLang="en-US" dirty="0" smtClean="0"/>
              <a:t>電話番号に発信</a:t>
            </a:r>
            <a:endParaRPr lang="en-US" altLang="ja-JP" dirty="0"/>
          </a:p>
          <a:p>
            <a:pPr marL="342900" indent="-342900" fontAlgn="auto">
              <a:lnSpc>
                <a:spcPct val="95000"/>
              </a:lnSpc>
              <a:spcBef>
                <a:spcPts val="1110"/>
              </a:spcBef>
              <a:spcAft>
                <a:spcPts val="0"/>
              </a:spcAft>
              <a:buSzPct val="90000"/>
              <a:buFont typeface="+mj-lt"/>
              <a:buAutoNum type="arabicPeriod" startAt="6"/>
              <a:defRPr/>
            </a:pPr>
            <a:r>
              <a:rPr kumimoji="1" lang="en-US" altLang="ja-JP" dirty="0" smtClean="0"/>
              <a:t>DTMF</a:t>
            </a:r>
            <a:r>
              <a:rPr kumimoji="1" lang="ja-JP" altLang="en-US" dirty="0" err="1" smtClean="0"/>
              <a:t>で識</a:t>
            </a:r>
            <a:r>
              <a:rPr kumimoji="1" lang="ja-JP" altLang="en-US" dirty="0" smtClean="0"/>
              <a:t>別番号を入力</a:t>
            </a:r>
            <a:endParaRPr lang="en-US" altLang="ja-JP" dirty="0"/>
          </a:p>
          <a:p>
            <a:pPr marL="342900" indent="-342900" fontAlgn="auto">
              <a:lnSpc>
                <a:spcPct val="95000"/>
              </a:lnSpc>
              <a:spcBef>
                <a:spcPts val="1110"/>
              </a:spcBef>
              <a:spcAft>
                <a:spcPts val="0"/>
              </a:spcAft>
              <a:buSzPct val="90000"/>
              <a:buFont typeface="+mj-lt"/>
              <a:buAutoNum type="arabicPeriod" startAt="6"/>
              <a:defRPr/>
            </a:pPr>
            <a:r>
              <a:rPr kumimoji="1" lang="ja-JP" altLang="en-US" dirty="0"/>
              <a:t>プロファイル</a:t>
            </a:r>
            <a:r>
              <a:rPr kumimoji="1" lang="ja-JP" altLang="en-US" dirty="0" smtClean="0"/>
              <a:t>に</a:t>
            </a:r>
            <a:r>
              <a:rPr lang="ja-JP" altLang="en-US" dirty="0" smtClean="0"/>
              <a:t>紐づく電話番号に設定が切り換えられる</a:t>
            </a:r>
            <a:endParaRPr kumimoji="1" lang="en-US" altLang="ja-JP" dirty="0" smtClean="0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19" y="1392812"/>
            <a:ext cx="1275617" cy="95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94" y="919604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365744" y="1078880"/>
            <a:ext cx="220605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7.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設定を生成・割り当て</a:t>
            </a: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9" y="1737289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2994771" y="2184719"/>
            <a:ext cx="82426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6. 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発信</a:t>
            </a:r>
          </a:p>
        </p:txBody>
      </p:sp>
      <p:cxnSp>
        <p:nvCxnSpPr>
          <p:cNvPr id="19" name="Straight Connector 124"/>
          <p:cNvCxnSpPr>
            <a:cxnSpLocks noChangeShapeType="1"/>
          </p:cNvCxnSpPr>
          <p:nvPr/>
        </p:nvCxnSpPr>
        <p:spPr bwMode="auto">
          <a:xfrm>
            <a:off x="7869529" y="2864827"/>
            <a:ext cx="331218" cy="972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TextBox 71"/>
          <p:cNvSpPr txBox="1">
            <a:spLocks noChangeArrowheads="1"/>
          </p:cNvSpPr>
          <p:nvPr/>
        </p:nvSpPr>
        <p:spPr bwMode="auto">
          <a:xfrm>
            <a:off x="8173362" y="2753091"/>
            <a:ext cx="468694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SIP</a:t>
            </a:r>
          </a:p>
        </p:txBody>
      </p:sp>
      <p:cxnSp>
        <p:nvCxnSpPr>
          <p:cNvPr id="24" name="Straight Connector 124"/>
          <p:cNvCxnSpPr>
            <a:cxnSpLocks noChangeShapeType="1"/>
            <a:stCxn id="11" idx="1"/>
            <a:endCxn id="16" idx="3"/>
          </p:cNvCxnSpPr>
          <p:nvPr/>
        </p:nvCxnSpPr>
        <p:spPr bwMode="auto">
          <a:xfrm flipH="1">
            <a:off x="2529074" y="1871169"/>
            <a:ext cx="2728945" cy="22385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7" name="Straight Connector 124"/>
          <p:cNvCxnSpPr>
            <a:cxnSpLocks noChangeShapeType="1"/>
          </p:cNvCxnSpPr>
          <p:nvPr/>
        </p:nvCxnSpPr>
        <p:spPr bwMode="auto">
          <a:xfrm>
            <a:off x="7855853" y="2649416"/>
            <a:ext cx="331218" cy="9729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8" name="TextBox 71"/>
          <p:cNvSpPr txBox="1">
            <a:spLocks noChangeArrowheads="1"/>
          </p:cNvSpPr>
          <p:nvPr/>
        </p:nvSpPr>
        <p:spPr bwMode="auto">
          <a:xfrm>
            <a:off x="8159686" y="2537679"/>
            <a:ext cx="672276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HTTP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9" name="Straight Connector 124"/>
          <p:cNvCxnSpPr>
            <a:cxnSpLocks noChangeShapeType="1"/>
            <a:endCxn id="11" idx="1"/>
          </p:cNvCxnSpPr>
          <p:nvPr/>
        </p:nvCxnSpPr>
        <p:spPr bwMode="auto">
          <a:xfrm>
            <a:off x="2525890" y="1269999"/>
            <a:ext cx="2732129" cy="601169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8" name="図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66" y="4049285"/>
            <a:ext cx="4720907" cy="941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358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Cisco Unified Communications Manager 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ビデオ端末管理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30938" y="1555691"/>
            <a:ext cx="8157816" cy="2391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257209" indent="-257209">
              <a:buFont typeface="Arial" panose="020B0604020202020204" pitchFamily="34" charset="0"/>
              <a:buChar char="•"/>
            </a:pP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すべてのシスコ端末は</a:t>
            </a:r>
            <a:r>
              <a:rPr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Cisco Unified Communications Manager </a:t>
            </a:r>
            <a:r>
              <a:rPr lang="ja-JP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から設定情報を取得</a:t>
            </a:r>
            <a:endParaRPr lang="en-US" altLang="ja-JP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endParaRPr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r>
              <a:rPr lang="en-US" altLang="ja-JP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DHCP Option 150 </a:t>
            </a:r>
            <a:r>
              <a:rPr lang="ja-JP" alt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を使うことで端末側設定は基本的には不要</a:t>
            </a:r>
            <a:endParaRPr lang="en-US" altLang="ja-JP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endParaRPr lang="en-US" altLang="ja-JP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050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>
            <a:cxnSpLocks noChangeShapeType="1"/>
            <a:stCxn id="103" idx="3"/>
            <a:endCxn id="108" idx="1"/>
          </p:cNvCxnSpPr>
          <p:nvPr/>
        </p:nvCxnSpPr>
        <p:spPr bwMode="auto">
          <a:xfrm>
            <a:off x="5183493" y="2373547"/>
            <a:ext cx="611635" cy="313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Rounded Rectangle 86"/>
          <p:cNvSpPr/>
          <p:nvPr/>
        </p:nvSpPr>
        <p:spPr>
          <a:xfrm>
            <a:off x="1233359" y="894886"/>
            <a:ext cx="2884346" cy="3788810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3553638" y="3040567"/>
            <a:ext cx="1229382" cy="61330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21"/>
          <p:cNvCxnSpPr>
            <a:cxnSpLocks noChangeShapeType="1"/>
            <a:endCxn id="166" idx="1"/>
          </p:cNvCxnSpPr>
          <p:nvPr/>
        </p:nvCxnSpPr>
        <p:spPr bwMode="auto">
          <a:xfrm>
            <a:off x="4038600" y="2861733"/>
            <a:ext cx="2036233" cy="431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4022723" y="1814480"/>
            <a:ext cx="821119" cy="24874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4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2753341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4448871" y="3092435"/>
            <a:ext cx="829707" cy="2077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WAN</a:t>
            </a:r>
            <a:endParaRPr lang="en-US" sz="9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031918" y="956750"/>
            <a:ext cx="1083978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1100" dirty="0" smtClean="0">
                <a:solidFill>
                  <a:srgbClr val="000000"/>
                </a:solidFill>
              </a:rPr>
              <a:t>本社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20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3561890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4431810" y="3762289"/>
            <a:ext cx="868173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ISDN</a:t>
            </a:r>
            <a:endParaRPr lang="en-US" sz="11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795128" y="2839725"/>
            <a:ext cx="1665668" cy="884909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9966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947409" y="3527782"/>
            <a:ext cx="935991" cy="167367"/>
          </a:xfrm>
          <a:prstGeom prst="rect">
            <a:avLst/>
          </a:prstGeom>
          <a:solidFill>
            <a:srgbClr val="99663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支社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1285949" y="1200454"/>
            <a:ext cx="1685851" cy="882188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293113" y="1905447"/>
            <a:ext cx="975954" cy="167367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アプリケーション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1568958" y="1246747"/>
            <a:ext cx="789198" cy="635629"/>
            <a:chOff x="2360447" y="1433860"/>
            <a:chExt cx="642130" cy="519247"/>
          </a:xfrm>
        </p:grpSpPr>
        <p:sp>
          <p:nvSpPr>
            <p:cNvPr id="154" name="TextBox 153"/>
            <p:cNvSpPr txBox="1"/>
            <p:nvPr/>
          </p:nvSpPr>
          <p:spPr>
            <a:xfrm>
              <a:off x="2360447" y="1433860"/>
              <a:ext cx="642130" cy="239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Prime</a:t>
              </a:r>
              <a:br>
                <a:rPr lang="en-US" sz="800" dirty="0">
                  <a:solidFill>
                    <a:srgbClr val="000000"/>
                  </a:solidFill>
                </a:rPr>
              </a:br>
              <a:r>
                <a:rPr lang="en-US" sz="800" dirty="0">
                  <a:solidFill>
                    <a:srgbClr val="000000"/>
                  </a:solidFill>
                </a:rPr>
                <a:t>Collaboration</a:t>
              </a:r>
            </a:p>
          </p:txBody>
        </p: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831" y="1635446"/>
              <a:ext cx="283230" cy="292608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3385" y="1660499"/>
              <a:ext cx="283230" cy="292608"/>
            </a:xfrm>
            <a:prstGeom prst="rect">
              <a:avLst/>
            </a:prstGeom>
          </p:spPr>
        </p:pic>
      </p:grpSp>
      <p:sp>
        <p:nvSpPr>
          <p:cNvPr id="97" name="Rounded Rectangle 96"/>
          <p:cNvSpPr/>
          <p:nvPr/>
        </p:nvSpPr>
        <p:spPr>
          <a:xfrm>
            <a:off x="1285951" y="3310684"/>
            <a:ext cx="2693382" cy="867702"/>
          </a:xfrm>
          <a:prstGeom prst="roundRect">
            <a:avLst>
              <a:gd name="adj" fmla="val 3130"/>
            </a:avLst>
          </a:prstGeom>
          <a:solidFill>
            <a:srgbClr val="FFFFFF"/>
          </a:solidFill>
          <a:ln w="12700">
            <a:solidFill>
              <a:srgbClr val="00B05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302721" y="3985176"/>
            <a:ext cx="789976" cy="167367"/>
          </a:xfrm>
          <a:prstGeom prst="rect">
            <a:avLst/>
          </a:prstGeom>
          <a:solidFill>
            <a:srgbClr val="00B05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会議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280161" y="3303270"/>
            <a:ext cx="983469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Server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118293" y="3368849"/>
            <a:ext cx="685159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Conductor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265" y="3543680"/>
            <a:ext cx="349217" cy="36854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802" y="3518165"/>
            <a:ext cx="406203" cy="416275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43" y="3564065"/>
            <a:ext cx="406203" cy="41627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740" y="3591183"/>
            <a:ext cx="349217" cy="368540"/>
          </a:xfrm>
          <a:prstGeom prst="rect">
            <a:avLst/>
          </a:prstGeom>
        </p:spPr>
      </p:pic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>
            <a:off x="4816923" y="1547243"/>
            <a:ext cx="0" cy="723966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4" y="1944792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4460655" y="2255253"/>
            <a:ext cx="722838" cy="2365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Internet</a:t>
            </a:r>
          </a:p>
        </p:txBody>
      </p:sp>
      <p:grpSp>
        <p:nvGrpSpPr>
          <p:cNvPr id="8" name="図形グループ 7"/>
          <p:cNvGrpSpPr/>
          <p:nvPr/>
        </p:nvGrpSpPr>
        <p:grpSpPr>
          <a:xfrm>
            <a:off x="6074833" y="3148932"/>
            <a:ext cx="1195398" cy="317099"/>
            <a:chOff x="6074833" y="3589199"/>
            <a:chExt cx="1195398" cy="317099"/>
          </a:xfrm>
        </p:grpSpPr>
        <p:pic>
          <p:nvPicPr>
            <p:cNvPr id="129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402" y="3635878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 descr="C:\Users\tsbutme\Desktop\New folder - Copy\30085_Device_telepresence1000_3065_unknown_256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762" y="3589199"/>
              <a:ext cx="341469" cy="31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図 1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4833" y="3589866"/>
              <a:ext cx="399815" cy="287867"/>
            </a:xfrm>
            <a:prstGeom prst="rect">
              <a:avLst/>
            </a:prstGeom>
          </p:spPr>
        </p:pic>
      </p:grp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Collab</a:t>
            </a:r>
            <a:r>
              <a:rPr kumimoji="1" lang="en-US" altLang="ja-JP" dirty="0" smtClean="0"/>
              <a:t> Edge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322078" y="865944"/>
            <a:ext cx="1163401" cy="710951"/>
            <a:chOff x="4322078" y="1306211"/>
            <a:chExt cx="1163401" cy="710951"/>
          </a:xfrm>
        </p:grpSpPr>
        <p:sp>
          <p:nvSpPr>
            <p:cNvPr id="83" name="Freeform 49"/>
            <p:cNvSpPr>
              <a:spLocks/>
            </p:cNvSpPr>
            <p:nvPr/>
          </p:nvSpPr>
          <p:spPr bwMode="auto">
            <a:xfrm flipH="1">
              <a:off x="4322078" y="1306211"/>
              <a:ext cx="1163401" cy="681260"/>
            </a:xfrm>
            <a:custGeom>
              <a:avLst/>
              <a:gdLst>
                <a:gd name="T0" fmla="*/ 82 w 656"/>
                <a:gd name="T1" fmla="*/ 189 h 352"/>
                <a:gd name="T2" fmla="*/ 0 w 656"/>
                <a:gd name="T3" fmla="*/ 271 h 352"/>
                <a:gd name="T4" fmla="*/ 82 w 656"/>
                <a:gd name="T5" fmla="*/ 352 h 352"/>
                <a:gd name="T6" fmla="*/ 551 w 656"/>
                <a:gd name="T7" fmla="*/ 352 h 352"/>
                <a:gd name="T8" fmla="*/ 656 w 656"/>
                <a:gd name="T9" fmla="*/ 247 h 352"/>
                <a:gd name="T10" fmla="*/ 598 w 656"/>
                <a:gd name="T11" fmla="*/ 153 h 352"/>
                <a:gd name="T12" fmla="*/ 588 w 656"/>
                <a:gd name="T13" fmla="*/ 148 h 352"/>
                <a:gd name="T14" fmla="*/ 589 w 656"/>
                <a:gd name="T15" fmla="*/ 137 h 352"/>
                <a:gd name="T16" fmla="*/ 589 w 656"/>
                <a:gd name="T17" fmla="*/ 135 h 352"/>
                <a:gd name="T18" fmla="*/ 531 w 656"/>
                <a:gd name="T19" fmla="*/ 76 h 352"/>
                <a:gd name="T20" fmla="*/ 503 w 656"/>
                <a:gd name="T21" fmla="*/ 83 h 352"/>
                <a:gd name="T22" fmla="*/ 486 w 656"/>
                <a:gd name="T23" fmla="*/ 92 h 352"/>
                <a:gd name="T24" fmla="*/ 479 w 656"/>
                <a:gd name="T25" fmla="*/ 75 h 352"/>
                <a:gd name="T26" fmla="*/ 365 w 656"/>
                <a:gd name="T27" fmla="*/ 0 h 352"/>
                <a:gd name="T28" fmla="*/ 248 w 656"/>
                <a:gd name="T29" fmla="*/ 79 h 352"/>
                <a:gd name="T30" fmla="*/ 242 w 656"/>
                <a:gd name="T31" fmla="*/ 94 h 352"/>
                <a:gd name="T32" fmla="*/ 227 w 656"/>
                <a:gd name="T33" fmla="*/ 89 h 352"/>
                <a:gd name="T34" fmla="*/ 197 w 656"/>
                <a:gd name="T35" fmla="*/ 84 h 352"/>
                <a:gd name="T36" fmla="*/ 102 w 656"/>
                <a:gd name="T37" fmla="*/ 173 h 352"/>
                <a:gd name="T38" fmla="*/ 101 w 656"/>
                <a:gd name="T39" fmla="*/ 189 h 352"/>
                <a:gd name="T40" fmla="*/ 84 w 656"/>
                <a:gd name="T41" fmla="*/ 189 h 352"/>
                <a:gd name="T42" fmla="*/ 82 w 656"/>
                <a:gd name="T43" fmla="*/ 18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352">
                  <a:moveTo>
                    <a:pt x="82" y="189"/>
                  </a:moveTo>
                  <a:cubicBezTo>
                    <a:pt x="37" y="189"/>
                    <a:pt x="0" y="225"/>
                    <a:pt x="0" y="271"/>
                  </a:cubicBezTo>
                  <a:cubicBezTo>
                    <a:pt x="0" y="316"/>
                    <a:pt x="37" y="352"/>
                    <a:pt x="82" y="352"/>
                  </a:cubicBezTo>
                  <a:cubicBezTo>
                    <a:pt x="551" y="352"/>
                    <a:pt x="551" y="352"/>
                    <a:pt x="551" y="352"/>
                  </a:cubicBezTo>
                  <a:cubicBezTo>
                    <a:pt x="609" y="352"/>
                    <a:pt x="656" y="305"/>
                    <a:pt x="656" y="247"/>
                  </a:cubicBezTo>
                  <a:cubicBezTo>
                    <a:pt x="656" y="207"/>
                    <a:pt x="634" y="171"/>
                    <a:pt x="598" y="153"/>
                  </a:cubicBezTo>
                  <a:cubicBezTo>
                    <a:pt x="588" y="148"/>
                    <a:pt x="588" y="148"/>
                    <a:pt x="588" y="148"/>
                  </a:cubicBezTo>
                  <a:cubicBezTo>
                    <a:pt x="589" y="137"/>
                    <a:pt x="589" y="137"/>
                    <a:pt x="589" y="137"/>
                  </a:cubicBezTo>
                  <a:cubicBezTo>
                    <a:pt x="589" y="137"/>
                    <a:pt x="589" y="136"/>
                    <a:pt x="589" y="135"/>
                  </a:cubicBezTo>
                  <a:cubicBezTo>
                    <a:pt x="589" y="102"/>
                    <a:pt x="563" y="76"/>
                    <a:pt x="531" y="76"/>
                  </a:cubicBezTo>
                  <a:cubicBezTo>
                    <a:pt x="521" y="76"/>
                    <a:pt x="511" y="79"/>
                    <a:pt x="503" y="83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59" y="30"/>
                    <a:pt x="414" y="0"/>
                    <a:pt x="365" y="0"/>
                  </a:cubicBezTo>
                  <a:cubicBezTo>
                    <a:pt x="313" y="0"/>
                    <a:pt x="267" y="31"/>
                    <a:pt x="248" y="79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27" y="89"/>
                    <a:pt x="227" y="89"/>
                    <a:pt x="227" y="89"/>
                  </a:cubicBezTo>
                  <a:cubicBezTo>
                    <a:pt x="218" y="86"/>
                    <a:pt x="207" y="84"/>
                    <a:pt x="197" y="84"/>
                  </a:cubicBezTo>
                  <a:cubicBezTo>
                    <a:pt x="147" y="84"/>
                    <a:pt x="106" y="123"/>
                    <a:pt x="102" y="173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3" y="189"/>
                    <a:pt x="83" y="189"/>
                    <a:pt x="82" y="189"/>
                  </a:cubicBezTo>
                  <a:close/>
                </a:path>
              </a:pathLst>
            </a:custGeom>
            <a:solidFill>
              <a:srgbClr val="32B2DF"/>
            </a:solidFill>
            <a:ln w="349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0" tIns="45710" rIns="91420" bIns="457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5" name="Picture 66" descr="new_webex_logo_1024px_R02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85" y="1346222"/>
              <a:ext cx="439250" cy="438821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4539424" y="1780575"/>
              <a:ext cx="722838" cy="23658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effectLst>
                    <a:glow rad="190500">
                      <a:srgbClr val="FFFFFF">
                        <a:alpha val="60000"/>
                      </a:srgbClr>
                    </a:glow>
                  </a:effectLst>
                </a:rPr>
                <a:t>WebEx</a:t>
              </a:r>
              <a:endPara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90" name="TextBox 156"/>
          <p:cNvSpPr txBox="1"/>
          <p:nvPr/>
        </p:nvSpPr>
        <p:spPr>
          <a:xfrm>
            <a:off x="2900872" y="3337281"/>
            <a:ext cx="1064326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>
                <a:solidFill>
                  <a:srgbClr val="000000"/>
                </a:solidFill>
              </a:rPr>
              <a:t>TelePresence Management Suite</a:t>
            </a:r>
          </a:p>
        </p:txBody>
      </p:sp>
      <p:pic>
        <p:nvPicPr>
          <p:cNvPr id="118" name="Picture 15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763" y="3578885"/>
            <a:ext cx="348098" cy="358192"/>
          </a:xfrm>
          <a:prstGeom prst="rect">
            <a:avLst/>
          </a:prstGeom>
        </p:spPr>
      </p:pic>
      <p:pic>
        <p:nvPicPr>
          <p:cNvPr id="119" name="Picture 15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570" y="3623127"/>
            <a:ext cx="348098" cy="358192"/>
          </a:xfrm>
          <a:prstGeom prst="rect">
            <a:avLst/>
          </a:prstGeom>
        </p:spPr>
      </p:pic>
      <p:sp>
        <p:nvSpPr>
          <p:cNvPr id="113" name="Rounded Rectangle 112"/>
          <p:cNvSpPr/>
          <p:nvPr/>
        </p:nvSpPr>
        <p:spPr>
          <a:xfrm>
            <a:off x="1285949" y="4195199"/>
            <a:ext cx="2731433" cy="436629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310329" y="4442275"/>
            <a:ext cx="622573" cy="16736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6" tIns="25723" rIns="51446" bIns="2572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端末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26" name="Picture 5" descr="C:\Users\tsbutme\Desktop\Trade Shows\New Icons\256 Icons in Grey and Blue\30060_Device_phone_unkown_256 - with white screen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044" y="4323157"/>
            <a:ext cx="274163" cy="2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 descr="C:\Users\tsbutme\Desktop\New folder - Copy\30085_Device_telepresence1000_3065_unknown_256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525" y="4268394"/>
            <a:ext cx="293138" cy="2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16" y="4282936"/>
            <a:ext cx="450253" cy="300962"/>
          </a:xfrm>
          <a:prstGeom prst="rect">
            <a:avLst/>
          </a:prstGeom>
        </p:spPr>
      </p:pic>
      <p:pic>
        <p:nvPicPr>
          <p:cNvPr id="134" name="Picture 7" descr="C:\Users\tsbutme\Desktop\New folder - Copy\30086_Device_telepresence3000_3066_unknown_256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272" y="4262977"/>
            <a:ext cx="744631" cy="2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202709" y="2117202"/>
            <a:ext cx="1785924" cy="1171748"/>
            <a:chOff x="1202709" y="2117201"/>
            <a:chExt cx="1785924" cy="1171748"/>
          </a:xfrm>
        </p:grpSpPr>
        <p:sp>
          <p:nvSpPr>
            <p:cNvPr id="96" name="Rounded Rectangle 95"/>
            <p:cNvSpPr/>
            <p:nvPr/>
          </p:nvSpPr>
          <p:spPr>
            <a:xfrm>
              <a:off x="1285950" y="2117201"/>
              <a:ext cx="1702683" cy="1171748"/>
            </a:xfrm>
            <a:prstGeom prst="roundRect">
              <a:avLst>
                <a:gd name="adj" fmla="val 3130"/>
              </a:avLst>
            </a:prstGeom>
            <a:solidFill>
              <a:schemeClr val="bg1">
                <a:alpha val="75000"/>
              </a:schemeClr>
            </a:solidFill>
            <a:ln w="12700">
              <a:solidFill>
                <a:srgbClr val="0070C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04769" y="3096264"/>
              <a:ext cx="744907" cy="167367"/>
            </a:xfrm>
            <a:prstGeom prst="rect">
              <a:avLst/>
            </a:prstGeom>
            <a:solidFill>
              <a:srgbClr val="0070C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呼制御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908611" y="2187106"/>
              <a:ext cx="1021664" cy="391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Unified Communications Manager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202709" y="2176390"/>
              <a:ext cx="96141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Instant Message &amp; Presence</a:t>
              </a: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011" y="2418544"/>
              <a:ext cx="424149" cy="434664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464" y="2462022"/>
              <a:ext cx="424149" cy="434664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898" y="2538170"/>
              <a:ext cx="517463" cy="391574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0475" y="2583777"/>
              <a:ext cx="517463" cy="391574"/>
            </a:xfrm>
            <a:prstGeom prst="rect">
              <a:avLst/>
            </a:prstGeom>
          </p:spPr>
        </p:pic>
      </p:grpSp>
      <p:sp>
        <p:nvSpPr>
          <p:cNvPr id="80" name="Rectangle 162"/>
          <p:cNvSpPr/>
          <p:nvPr/>
        </p:nvSpPr>
        <p:spPr>
          <a:xfrm>
            <a:off x="0" y="876300"/>
            <a:ext cx="9144000" cy="426720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>
              <a:lnSpc>
                <a:spcPct val="80000"/>
              </a:lnSpc>
            </a:pP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2980062" y="1200453"/>
            <a:ext cx="1125405" cy="2063533"/>
            <a:chOff x="2980062" y="1200453"/>
            <a:chExt cx="1125405" cy="2063533"/>
          </a:xfrm>
        </p:grpSpPr>
        <p:sp>
          <p:nvSpPr>
            <p:cNvPr id="100" name="Rectangle 99"/>
            <p:cNvSpPr/>
            <p:nvPr/>
          </p:nvSpPr>
          <p:spPr>
            <a:xfrm>
              <a:off x="3105555" y="3070777"/>
              <a:ext cx="740711" cy="167367"/>
            </a:xfrm>
            <a:prstGeom prst="rect">
              <a:avLst/>
            </a:prstGeom>
            <a:solidFill>
              <a:srgbClr val="C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rgbClr val="FFFFFF"/>
                  </a:solidFill>
                </a:rPr>
                <a:t>Collab</a:t>
              </a:r>
              <a:r>
                <a:rPr lang="en-US" sz="900" dirty="0">
                  <a:solidFill>
                    <a:srgbClr val="FFFFFF"/>
                  </a:solidFill>
                </a:rPr>
                <a:t> Edge</a:t>
              </a:r>
            </a:p>
          </p:txBody>
        </p:sp>
        <p:pic>
          <p:nvPicPr>
            <p:cNvPr id="112" name="Picture 1028"/>
            <p:cNvPicPr>
              <a:picLocks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091" y="1345148"/>
              <a:ext cx="196376" cy="55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1" name="Straight Connector 130"/>
            <p:cNvCxnSpPr/>
            <p:nvPr/>
          </p:nvCxnSpPr>
          <p:spPr>
            <a:xfrm>
              <a:off x="3083692" y="1974013"/>
              <a:ext cx="1007441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3010928" y="1813379"/>
              <a:ext cx="427315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DMZ</a:t>
              </a:r>
            </a:p>
          </p:txBody>
        </p:sp>
        <p:grpSp>
          <p:nvGrpSpPr>
            <p:cNvPr id="3" name="図形グループ 2"/>
            <p:cNvGrpSpPr/>
            <p:nvPr/>
          </p:nvGrpSpPr>
          <p:grpSpPr>
            <a:xfrm>
              <a:off x="2980062" y="1200453"/>
              <a:ext cx="1111071" cy="2063533"/>
              <a:chOff x="2980062" y="1200453"/>
              <a:chExt cx="1111071" cy="2063533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3083693" y="1200453"/>
                <a:ext cx="1007440" cy="2063533"/>
              </a:xfrm>
              <a:prstGeom prst="roundRect">
                <a:avLst>
                  <a:gd name="adj" fmla="val 3130"/>
                </a:avLst>
              </a:prstGeom>
              <a:noFill/>
              <a:ln w="12700">
                <a:solidFill>
                  <a:srgbClr val="C00000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1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45" name="Group 144"/>
              <p:cNvGrpSpPr/>
              <p:nvPr/>
            </p:nvGrpSpPr>
            <p:grpSpPr>
              <a:xfrm>
                <a:off x="3024216" y="1307976"/>
                <a:ext cx="840294" cy="575322"/>
                <a:chOff x="2057192" y="2075507"/>
                <a:chExt cx="683704" cy="469982"/>
              </a:xfrm>
            </p:grpSpPr>
            <p:sp>
              <p:nvSpPr>
                <p:cNvPr id="151" name="TextBox 150"/>
                <p:cNvSpPr txBox="1"/>
                <p:nvPr/>
              </p:nvSpPr>
              <p:spPr>
                <a:xfrm>
                  <a:off x="2057192" y="2075507"/>
                  <a:ext cx="683704" cy="1592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800" dirty="0">
                      <a:solidFill>
                        <a:srgbClr val="000000"/>
                      </a:solidFill>
                    </a:rPr>
                    <a:t>Expressway-E</a:t>
                  </a:r>
                </a:p>
              </p:txBody>
            </p:sp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9834" y="2215394"/>
                  <a:ext cx="284140" cy="292608"/>
                </a:xfrm>
                <a:prstGeom prst="rect">
                  <a:avLst/>
                </a:prstGeom>
              </p:spPr>
            </p:pic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6143" y="2252881"/>
                  <a:ext cx="284140" cy="292608"/>
                </a:xfrm>
                <a:prstGeom prst="rect">
                  <a:avLst/>
                </a:prstGeom>
              </p:spPr>
            </p:pic>
          </p:grpSp>
          <p:grpSp>
            <p:nvGrpSpPr>
              <p:cNvPr id="7" name="図形グループ 6"/>
              <p:cNvGrpSpPr/>
              <p:nvPr/>
            </p:nvGrpSpPr>
            <p:grpSpPr>
              <a:xfrm>
                <a:off x="2980062" y="1983206"/>
                <a:ext cx="1098521" cy="1073260"/>
                <a:chOff x="2810728" y="2889140"/>
                <a:chExt cx="1098521" cy="1073260"/>
              </a:xfrm>
            </p:grpSpPr>
            <p:sp>
              <p:nvSpPr>
                <p:cNvPr id="116" name="TextBox 115"/>
                <p:cNvSpPr txBox="1"/>
                <p:nvPr/>
              </p:nvSpPr>
              <p:spPr>
                <a:xfrm>
                  <a:off x="2954297" y="2889140"/>
                  <a:ext cx="860360" cy="1949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800" dirty="0">
                      <a:solidFill>
                        <a:srgbClr val="000000"/>
                      </a:solidFill>
                    </a:rPr>
                    <a:t>Expressway-C</a:t>
                  </a:r>
                </a:p>
              </p:txBody>
            </p:sp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8746" y="3039388"/>
                  <a:ext cx="349217" cy="368540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0425" y="3081762"/>
                  <a:ext cx="349217" cy="368540"/>
                </a:xfrm>
                <a:prstGeom prst="rect">
                  <a:avLst/>
                </a:prstGeom>
              </p:spPr>
            </p:pic>
            <p:sp>
              <p:nvSpPr>
                <p:cNvPr id="165" name="TextBox 121"/>
                <p:cNvSpPr txBox="1"/>
                <p:nvPr/>
              </p:nvSpPr>
              <p:spPr>
                <a:xfrm>
                  <a:off x="2810728" y="3480804"/>
                  <a:ext cx="1014184" cy="198115"/>
                </a:xfrm>
                <a:prstGeom prst="rect">
                  <a:avLst/>
                </a:prstGeom>
                <a:noFill/>
              </p:spPr>
              <p:txBody>
                <a:bodyPr wrap="square" lIns="91436" tIns="45718" rIns="91436" bIns="45718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800" dirty="0" smtClean="0">
                      <a:solidFill>
                        <a:srgbClr val="000000"/>
                      </a:solidFill>
                    </a:rPr>
                    <a:t>ISDNGW</a:t>
                  </a:r>
                  <a:endParaRPr lang="en-US" sz="800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" name="図 1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03033" y="3619166"/>
                  <a:ext cx="334433" cy="343234"/>
                </a:xfrm>
                <a:prstGeom prst="rect">
                  <a:avLst/>
                </a:prstGeom>
              </p:spPr>
            </p:pic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09434" y="3589866"/>
                  <a:ext cx="399815" cy="28786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5" name="Group 24"/>
          <p:cNvGrpSpPr/>
          <p:nvPr/>
        </p:nvGrpSpPr>
        <p:grpSpPr>
          <a:xfrm>
            <a:off x="5795128" y="2045009"/>
            <a:ext cx="1665668" cy="719852"/>
            <a:chOff x="5543387" y="1676834"/>
            <a:chExt cx="1693906" cy="719852"/>
          </a:xfrm>
        </p:grpSpPr>
        <p:sp>
          <p:nvSpPr>
            <p:cNvPr id="108" name="Rounded Rectangle 107"/>
            <p:cNvSpPr/>
            <p:nvPr/>
          </p:nvSpPr>
          <p:spPr>
            <a:xfrm>
              <a:off x="5543387" y="1676834"/>
              <a:ext cx="1693906" cy="719852"/>
            </a:xfrm>
            <a:prstGeom prst="roundRect">
              <a:avLst>
                <a:gd name="adj" fmla="val 3130"/>
              </a:avLst>
            </a:prstGeom>
            <a:noFill/>
            <a:ln w="19050">
              <a:solidFill>
                <a:srgbClr val="F68B1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66756" y="2198101"/>
              <a:ext cx="1384709" cy="167367"/>
            </a:xfrm>
            <a:prstGeom prst="rect">
              <a:avLst/>
            </a:prstGeom>
            <a:solidFill>
              <a:srgbClr val="F68B1F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smtClean="0">
                  <a:solidFill>
                    <a:srgbClr val="FFFFFF"/>
                  </a:solidFill>
                </a:rPr>
                <a:t>モバイル</a:t>
              </a:r>
              <a:r>
                <a:rPr lang="en-US" sz="900" dirty="0" smtClean="0">
                  <a:solidFill>
                    <a:srgbClr val="FFFFFF"/>
                  </a:solidFill>
                </a:rPr>
                <a:t>/</a:t>
              </a:r>
              <a:r>
                <a:rPr lang="ja-JP" altLang="en-US" sz="900" dirty="0" smtClean="0">
                  <a:solidFill>
                    <a:srgbClr val="FFFFFF"/>
                  </a:solidFill>
                </a:rPr>
                <a:t>テレワーカー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pic>
          <p:nvPicPr>
            <p:cNvPr id="128" name="Picture 9" descr="C:\Users\tsbutme\Desktop\New folder - Copy\30084_Device_telepresence500_3064_unknown_256.png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03" y="1777293"/>
              <a:ext cx="380035" cy="34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448" y="1789314"/>
              <a:ext cx="516089" cy="344969"/>
            </a:xfrm>
            <a:prstGeom prst="rect">
              <a:avLst/>
            </a:prstGeom>
          </p:spPr>
        </p:pic>
        <p:pic>
          <p:nvPicPr>
            <p:cNvPr id="137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232" y="1847989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018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95081" y="2605081"/>
            <a:ext cx="8157612" cy="557213"/>
          </a:xfrm>
        </p:spPr>
        <p:txBody>
          <a:bodyPr/>
          <a:lstStyle/>
          <a:p>
            <a:r>
              <a:rPr lang="ja-JP" altLang="en-US" dirty="0" smtClean="0"/>
              <a:t>ビデオ会議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- Cisco Expressway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8777288" y="4954191"/>
            <a:ext cx="366712" cy="189309"/>
          </a:xfrm>
          <a:prstGeom prst="rect">
            <a:avLst/>
          </a:prstGeom>
        </p:spPr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/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406331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73"/>
          <p:cNvSpPr>
            <a:spLocks/>
          </p:cNvSpPr>
          <p:nvPr/>
        </p:nvSpPr>
        <p:spPr bwMode="auto">
          <a:xfrm>
            <a:off x="1651830" y="4037410"/>
            <a:ext cx="3722863" cy="536972"/>
          </a:xfrm>
          <a:custGeom>
            <a:avLst/>
            <a:gdLst>
              <a:gd name="T0" fmla="*/ 4962525 w 4962507"/>
              <a:gd name="T1" fmla="*/ 715962 h 715014"/>
              <a:gd name="T2" fmla="*/ 661670 w 4962507"/>
              <a:gd name="T3" fmla="*/ 705277 h 715014"/>
              <a:gd name="T4" fmla="*/ 0 w 4962507"/>
              <a:gd name="T5" fmla="*/ 0 h 7150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62507" h="715014">
                <a:moveTo>
                  <a:pt x="4962507" y="715014"/>
                </a:moveTo>
                <a:lnTo>
                  <a:pt x="661668" y="704343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9" tIns="34295" rIns="68589" bIns="34295" anchor="ctr"/>
          <a:lstStyle/>
          <a:p>
            <a:pPr>
              <a:defRPr/>
            </a:pPr>
            <a:endParaRPr lang="ja-JP" altLang="en-US" sz="1600">
              <a:latin typeface="Arial"/>
              <a:ea typeface="ＭＳ Ｐゴシック"/>
              <a:cs typeface="Arial"/>
            </a:endParaRP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 flipH="1">
            <a:off x="4182564" y="1995488"/>
            <a:ext cx="984904" cy="62507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62"/>
          <p:cNvCxnSpPr>
            <a:cxnSpLocks noChangeShapeType="1"/>
          </p:cNvCxnSpPr>
          <p:nvPr/>
        </p:nvCxnSpPr>
        <p:spPr bwMode="auto">
          <a:xfrm flipH="1" flipV="1">
            <a:off x="4182564" y="2620567"/>
            <a:ext cx="984904" cy="64531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 flipH="1">
            <a:off x="1651828" y="2620566"/>
            <a:ext cx="2684368" cy="2024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ounded Rectangle 16"/>
          <p:cNvSpPr>
            <a:spLocks noChangeAspect="1"/>
          </p:cNvSpPr>
          <p:nvPr/>
        </p:nvSpPr>
        <p:spPr>
          <a:xfrm>
            <a:off x="107184" y="1996679"/>
            <a:ext cx="1387440" cy="857250"/>
          </a:xfrm>
          <a:custGeom>
            <a:avLst/>
            <a:gdLst/>
            <a:ahLst/>
            <a:cxnLst/>
            <a:rect l="l" t="t" r="r" b="b"/>
            <a:pathLst>
              <a:path w="2038604" h="1352550">
                <a:moveTo>
                  <a:pt x="1259713" y="0"/>
                </a:moveTo>
                <a:cubicBezTo>
                  <a:pt x="1557809" y="0"/>
                  <a:pt x="1799463" y="235968"/>
                  <a:pt x="1799463" y="527050"/>
                </a:cubicBezTo>
                <a:lnTo>
                  <a:pt x="1795605" y="564420"/>
                </a:lnTo>
                <a:lnTo>
                  <a:pt x="1856627" y="597541"/>
                </a:lnTo>
                <a:cubicBezTo>
                  <a:pt x="1966419" y="671715"/>
                  <a:pt x="2038604" y="797328"/>
                  <a:pt x="2038604" y="939800"/>
                </a:cubicBezTo>
                <a:cubicBezTo>
                  <a:pt x="2038604" y="1167756"/>
                  <a:pt x="1853810" y="1352550"/>
                  <a:pt x="1625854" y="1352550"/>
                </a:cubicBezTo>
                <a:lnTo>
                  <a:pt x="412750" y="1352550"/>
                </a:lnTo>
                <a:cubicBezTo>
                  <a:pt x="184794" y="1352550"/>
                  <a:pt x="0" y="1167756"/>
                  <a:pt x="0" y="939800"/>
                </a:cubicBezTo>
                <a:cubicBezTo>
                  <a:pt x="0" y="768833"/>
                  <a:pt x="103947" y="622145"/>
                  <a:pt x="252089" y="559486"/>
                </a:cubicBezTo>
                <a:lnTo>
                  <a:pt x="322529" y="537620"/>
                </a:lnTo>
                <a:lnTo>
                  <a:pt x="321438" y="527051"/>
                </a:lnTo>
                <a:cubicBezTo>
                  <a:pt x="321438" y="381444"/>
                  <a:pt x="442322" y="263407"/>
                  <a:pt x="591439" y="263407"/>
                </a:cubicBezTo>
                <a:cubicBezTo>
                  <a:pt x="647358" y="263407"/>
                  <a:pt x="699307" y="280006"/>
                  <a:pt x="742399" y="308433"/>
                </a:cubicBezTo>
                <a:lnTo>
                  <a:pt x="761713" y="323993"/>
                </a:lnTo>
                <a:lnTo>
                  <a:pt x="762379" y="321898"/>
                </a:lnTo>
                <a:cubicBezTo>
                  <a:pt x="844318" y="132732"/>
                  <a:pt x="1036141" y="0"/>
                  <a:pt x="125971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171473" anchor="b"/>
          <a:lstStyle/>
          <a:p>
            <a:pPr algn="ctr">
              <a:defRPr/>
            </a:pPr>
            <a:endParaRPr lang="en-US" sz="1600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52233" name="Picture 8" descr="firewall-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90" y="2418161"/>
            <a:ext cx="177449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TextBox 12"/>
          <p:cNvSpPr txBox="1">
            <a:spLocks noChangeArrowheads="1"/>
          </p:cNvSpPr>
          <p:nvPr/>
        </p:nvSpPr>
        <p:spPr bwMode="auto">
          <a:xfrm>
            <a:off x="253590" y="2234406"/>
            <a:ext cx="996813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 b="1" dirty="0" smtClean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Unified CM</a:t>
            </a:r>
            <a:endParaRPr kumimoji="0" lang="en-US" altLang="ja-JP" sz="1600" b="1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2237" name="TextBox 13"/>
          <p:cNvSpPr txBox="1">
            <a:spLocks noChangeArrowheads="1"/>
          </p:cNvSpPr>
          <p:nvPr/>
        </p:nvSpPr>
        <p:spPr bwMode="auto">
          <a:xfrm>
            <a:off x="654289" y="1866464"/>
            <a:ext cx="2758274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 b="1" dirty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Expressway</a:t>
            </a:r>
          </a:p>
          <a:p>
            <a:pPr algn="ctr"/>
            <a:r>
              <a:rPr kumimoji="0" lang="en-US" altLang="ja-JP" sz="1600" b="1" dirty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C</a:t>
            </a:r>
          </a:p>
        </p:txBody>
      </p:sp>
      <p:pic>
        <p:nvPicPr>
          <p:cNvPr id="52238" name="Picture 15" descr="firewall-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98" y="2418161"/>
            <a:ext cx="176258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9" name="TextBox 17"/>
          <p:cNvSpPr txBox="1">
            <a:spLocks noChangeArrowheads="1"/>
          </p:cNvSpPr>
          <p:nvPr/>
        </p:nvSpPr>
        <p:spPr bwMode="auto">
          <a:xfrm>
            <a:off x="1978212" y="2070499"/>
            <a:ext cx="1678106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 b="1" dirty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Expressway</a:t>
            </a:r>
          </a:p>
          <a:p>
            <a:pPr algn="ctr"/>
            <a:r>
              <a:rPr kumimoji="0" lang="en-US" altLang="ja-JP" sz="1600" b="1" dirty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E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4931767" y="1343027"/>
            <a:ext cx="4212233" cy="1314294"/>
            <a:chOff x="6937564" y="1449991"/>
            <a:chExt cx="4967164" cy="1513582"/>
          </a:xfrm>
        </p:grpSpPr>
        <p:grpSp>
          <p:nvGrpSpPr>
            <p:cNvPr id="5" name="Group 29"/>
            <p:cNvGrpSpPr/>
            <p:nvPr/>
          </p:nvGrpSpPr>
          <p:grpSpPr>
            <a:xfrm>
              <a:off x="6937564" y="1449991"/>
              <a:ext cx="4967164" cy="1387341"/>
              <a:chOff x="5694223" y="4418147"/>
              <a:chExt cx="6060799" cy="138734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Rounded Rectangle 27"/>
              <p:cNvSpPr/>
              <p:nvPr/>
            </p:nvSpPr>
            <p:spPr>
              <a:xfrm>
                <a:off x="5694223" y="4418147"/>
                <a:ext cx="6060799" cy="1387341"/>
              </a:xfrm>
              <a:prstGeom prst="roundRect">
                <a:avLst>
                  <a:gd name="adj" fmla="val 8205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5694223" y="4418147"/>
                <a:ext cx="6060799" cy="277469"/>
              </a:xfrm>
              <a:prstGeom prst="roundRect">
                <a:avLst>
                  <a:gd name="adj" fmla="val 0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ja-JP" altLang="en-US" sz="1600" b="1" dirty="0" smtClean="0">
                    <a:latin typeface="Arial"/>
                    <a:ea typeface="ＭＳ Ｐゴシック"/>
                    <a:cs typeface="Arial"/>
                  </a:rPr>
                  <a:t>モバイルユーザ利用</a:t>
                </a:r>
                <a:r>
                  <a:rPr lang="en-US" altLang="ja-JP" sz="1600" b="1" dirty="0" smtClean="0">
                    <a:latin typeface="Arial"/>
                    <a:ea typeface="ＭＳ Ｐゴシック"/>
                    <a:cs typeface="Arial"/>
                  </a:rPr>
                  <a:t>- </a:t>
                </a:r>
                <a:r>
                  <a:rPr lang="ja-JP" altLang="en-US" sz="1600" b="1" dirty="0" smtClean="0">
                    <a:latin typeface="Arial"/>
                    <a:ea typeface="ＭＳ Ｐゴシック"/>
                    <a:cs typeface="Arial"/>
                  </a:rPr>
                  <a:t>追加費用無し</a:t>
                </a:r>
                <a:endParaRPr lang="en-US" altLang="ja-JP" sz="1600" b="1" u="sng" dirty="0">
                  <a:latin typeface="Arial"/>
                  <a:ea typeface="ＭＳ Ｐゴシック"/>
                  <a:cs typeface="Arial"/>
                </a:endParaRPr>
              </a:p>
            </p:txBody>
          </p:sp>
        </p:grpSp>
        <p:grpSp>
          <p:nvGrpSpPr>
            <p:cNvPr id="52281" name="Group 26"/>
            <p:cNvGrpSpPr>
              <a:grpSpLocks/>
            </p:cNvGrpSpPr>
            <p:nvPr/>
          </p:nvGrpSpPr>
          <p:grpSpPr bwMode="auto">
            <a:xfrm>
              <a:off x="7087270" y="1717361"/>
              <a:ext cx="1118234" cy="1066040"/>
              <a:chOff x="5098927" y="4506759"/>
              <a:chExt cx="1118234" cy="1066040"/>
            </a:xfrm>
          </p:grpSpPr>
          <p:pic>
            <p:nvPicPr>
              <p:cNvPr id="52283" name="Picture 25" descr="10256_Telepresence_256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8927" y="4506759"/>
                <a:ext cx="775334" cy="775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2284" name="Group 22"/>
              <p:cNvGrpSpPr>
                <a:grpSpLocks noChangeAspect="1"/>
              </p:cNvGrpSpPr>
              <p:nvPr/>
            </p:nvGrpSpPr>
            <p:grpSpPr bwMode="auto">
              <a:xfrm>
                <a:off x="5531361" y="4886999"/>
                <a:ext cx="685800" cy="685800"/>
                <a:chOff x="9419368" y="3511482"/>
                <a:chExt cx="1015877" cy="1015877"/>
              </a:xfrm>
            </p:grpSpPr>
            <p:pic>
              <p:nvPicPr>
                <p:cNvPr id="52285" name="Picture 23" descr="Tablet_256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19368" y="3511482"/>
                  <a:ext cx="1015877" cy="10158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286" name="Picture 3" descr="C:\Documents and Settings\brmorris\My Documents\Cisco\Icons and templates\JabberSwirl_from_Michael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57863" y="3862014"/>
                  <a:ext cx="338887" cy="3148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52282" name="Rectangle 30"/>
            <p:cNvSpPr>
              <a:spLocks noChangeArrowheads="1"/>
            </p:cNvSpPr>
            <p:nvPr/>
          </p:nvSpPr>
          <p:spPr bwMode="auto">
            <a:xfrm>
              <a:off x="8074661" y="1723015"/>
              <a:ext cx="3808724" cy="124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ja-JP" alt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インターネットからエンドポイントを</a:t>
              </a:r>
              <a:r>
                <a:rPr lang="en-US" altLang="ja-JP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Unified CM</a:t>
              </a:r>
              <a:r>
                <a:rPr lang="ja-JP" alt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に登録</a:t>
              </a:r>
              <a:endPara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  <a:p>
              <a:r>
                <a:rPr lang="en-US" altLang="ja-JP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Jabber / SX/MX Endpoint</a:t>
              </a:r>
              <a:endParaRPr lang="ja-JP" altLang="en-US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alt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ビデオ・音声 </a:t>
              </a:r>
              <a:r>
                <a:rPr lang="ja-JP" alt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メディアセッション</a:t>
              </a:r>
              <a:endParaRPr lang="ja-JP" altLang="en-US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4913578" y="2670572"/>
            <a:ext cx="4230423" cy="1215890"/>
            <a:chOff x="6937564" y="3142892"/>
            <a:chExt cx="4967164" cy="1387341"/>
          </a:xfrm>
        </p:grpSpPr>
        <p:grpSp>
          <p:nvGrpSpPr>
            <p:cNvPr id="20" name="Group 33"/>
            <p:cNvGrpSpPr/>
            <p:nvPr/>
          </p:nvGrpSpPr>
          <p:grpSpPr>
            <a:xfrm>
              <a:off x="6937564" y="3142892"/>
              <a:ext cx="4967164" cy="1387341"/>
              <a:chOff x="5694223" y="4418147"/>
              <a:chExt cx="6060799" cy="138734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ounded Rectangle 34"/>
              <p:cNvSpPr/>
              <p:nvPr/>
            </p:nvSpPr>
            <p:spPr>
              <a:xfrm>
                <a:off x="5694223" y="4418147"/>
                <a:ext cx="6060799" cy="1387341"/>
              </a:xfrm>
              <a:prstGeom prst="roundRect">
                <a:avLst>
                  <a:gd name="adj" fmla="val 8205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5694223" y="4418147"/>
                <a:ext cx="6060799" cy="277469"/>
              </a:xfrm>
              <a:prstGeom prst="roundRect">
                <a:avLst>
                  <a:gd name="adj" fmla="val 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600" b="1" dirty="0">
                    <a:latin typeface="Arial"/>
                    <a:ea typeface="ＭＳ Ｐゴシック"/>
                    <a:cs typeface="Arial"/>
                  </a:rPr>
                  <a:t>Business to Business – </a:t>
                </a:r>
                <a:r>
                  <a:rPr lang="ja-JP" altLang="en-US" sz="1600" b="1" dirty="0">
                    <a:latin typeface="Arial"/>
                    <a:ea typeface="ＭＳ Ｐゴシック"/>
                    <a:cs typeface="Arial"/>
                  </a:rPr>
                  <a:t>同時セッション数</a:t>
                </a:r>
                <a:endParaRPr lang="en-US" altLang="ja-JP" sz="1600" b="1" u="sng" dirty="0">
                  <a:latin typeface="Arial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52278" name="Rectangle 36"/>
            <p:cNvSpPr>
              <a:spLocks noChangeArrowheads="1"/>
            </p:cNvSpPr>
            <p:nvPr/>
          </p:nvSpPr>
          <p:spPr bwMode="auto">
            <a:xfrm>
              <a:off x="8074660" y="3422190"/>
              <a:ext cx="3808726" cy="948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ja-JP" alt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会社間のビデオを接続</a:t>
              </a:r>
              <a:endParaRPr lang="en-US" altLang="ja-JP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altLang="ja-JP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DNS</a:t>
              </a:r>
              <a:r>
                <a:rPr lang="ja-JP" alt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を使ってルーティング</a:t>
              </a:r>
              <a:endParaRPr lang="en-US" alt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alt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B2B</a:t>
              </a:r>
              <a:r>
                <a:rPr lang="ja-JP" alt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 メディアセッション</a:t>
              </a:r>
              <a:endParaRPr lang="ja-JP" altLang="en-US" sz="16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pic>
          <p:nvPicPr>
            <p:cNvPr id="52279" name="Picture 38" descr="10082_corp_comm_25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275" y="3538916"/>
              <a:ext cx="898389" cy="898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-165229" y="3156593"/>
            <a:ext cx="1653414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endParaRPr kumimoji="0" lang="en-US" altLang="ja-JP" sz="1600" b="1" dirty="0" smtClean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  <a:p>
            <a:pPr algn="r"/>
            <a:r>
              <a:rPr kumimoji="0" lang="en-US" altLang="ja-JP" sz="1600" b="1" dirty="0" smtClean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Expressway C</a:t>
            </a:r>
            <a:endParaRPr kumimoji="0" lang="en-US" altLang="ja-JP" sz="1600" b="1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flipV="1">
            <a:off x="1449368" y="2813448"/>
            <a:ext cx="0" cy="203597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1424358" y="3394473"/>
            <a:ext cx="0" cy="203597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824713" y="3640200"/>
            <a:ext cx="1154017" cy="5847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 b="1" dirty="0" smtClean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Microsoft</a:t>
            </a:r>
          </a:p>
          <a:p>
            <a:pPr algn="ctr"/>
            <a:r>
              <a:rPr kumimoji="0" lang="en-US" altLang="ja-JP" sz="1600" b="1" dirty="0" err="1" smtClean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Lync</a:t>
            </a:r>
            <a:endParaRPr kumimoji="0" lang="en-US" altLang="ja-JP" sz="1600" b="1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0" name="Rectangle 59"/>
          <p:cNvSpPr>
            <a:spLocks/>
          </p:cNvSpPr>
          <p:nvPr/>
        </p:nvSpPr>
        <p:spPr bwMode="auto">
          <a:xfrm>
            <a:off x="3650474" y="2352729"/>
            <a:ext cx="1063430" cy="423822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7200000">
              <a:rot lat="0" lon="19799991" rev="0"/>
            </a:camera>
            <a:lightRig rig="threePt" dir="t"/>
          </a:scene3d>
          <a:sp3d/>
        </p:spPr>
        <p:txBody>
          <a:bodyPr lIns="68556" tIns="34279" rIns="68556" bIns="34279" anchor="ctr">
            <a:flatTx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Internet</a:t>
            </a:r>
          </a:p>
        </p:txBody>
      </p:sp>
      <p:grpSp>
        <p:nvGrpSpPr>
          <p:cNvPr id="23" name="Group 14"/>
          <p:cNvGrpSpPr>
            <a:grpSpLocks/>
          </p:cNvGrpSpPr>
          <p:nvPr/>
        </p:nvGrpSpPr>
        <p:grpSpPr bwMode="auto">
          <a:xfrm>
            <a:off x="4528703" y="3939776"/>
            <a:ext cx="4417603" cy="1040606"/>
            <a:chOff x="6937564" y="4835794"/>
            <a:chExt cx="4967164" cy="1387341"/>
          </a:xfrm>
        </p:grpSpPr>
        <p:grpSp>
          <p:nvGrpSpPr>
            <p:cNvPr id="27" name="Group 41"/>
            <p:cNvGrpSpPr/>
            <p:nvPr/>
          </p:nvGrpSpPr>
          <p:grpSpPr>
            <a:xfrm>
              <a:off x="6937564" y="4835794"/>
              <a:ext cx="4967164" cy="1387341"/>
              <a:chOff x="5694223" y="4418147"/>
              <a:chExt cx="6060799" cy="138734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Rounded Rectangle 42"/>
              <p:cNvSpPr/>
              <p:nvPr/>
            </p:nvSpPr>
            <p:spPr>
              <a:xfrm>
                <a:off x="5694223" y="4418147"/>
                <a:ext cx="6060799" cy="1387341"/>
              </a:xfrm>
              <a:prstGeom prst="roundRect">
                <a:avLst>
                  <a:gd name="adj" fmla="val 8205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5694223" y="4418147"/>
                <a:ext cx="6060799" cy="277469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ja-JP" sz="1600" b="1" dirty="0" smtClean="0">
                    <a:latin typeface="Arial"/>
                    <a:ea typeface="ＭＳ Ｐゴシック"/>
                    <a:cs typeface="Arial"/>
                  </a:rPr>
                  <a:t>Microsoft </a:t>
                </a:r>
                <a:r>
                  <a:rPr lang="en-US" altLang="ja-JP" sz="1600" b="1" dirty="0" err="1" smtClean="0">
                    <a:latin typeface="Arial"/>
                    <a:ea typeface="ＭＳ Ｐゴシック"/>
                    <a:cs typeface="Arial"/>
                  </a:rPr>
                  <a:t>Lync</a:t>
                </a:r>
                <a:r>
                  <a:rPr lang="ja-JP" altLang="en-US" sz="1600" b="1" dirty="0" smtClean="0">
                    <a:latin typeface="Arial"/>
                    <a:ea typeface="ＭＳ Ｐゴシック"/>
                    <a:cs typeface="Arial"/>
                  </a:rPr>
                  <a:t>相互接続</a:t>
                </a:r>
                <a:r>
                  <a:rPr lang="en-US" altLang="ja-JP" sz="1600" b="1" dirty="0" smtClean="0">
                    <a:latin typeface="Arial"/>
                    <a:ea typeface="ＭＳ Ｐゴシック"/>
                    <a:cs typeface="Arial"/>
                  </a:rPr>
                  <a:t>– </a:t>
                </a:r>
                <a:r>
                  <a:rPr lang="ja-JP" altLang="en-US" sz="1600" b="1" dirty="0">
                    <a:latin typeface="Arial"/>
                    <a:ea typeface="ＭＳ Ｐゴシック"/>
                    <a:cs typeface="Arial"/>
                  </a:rPr>
                  <a:t>同時セッション数</a:t>
                </a:r>
                <a:endParaRPr lang="en-US" altLang="ja-JP" sz="1600" b="1" u="sng" dirty="0">
                  <a:latin typeface="Arial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52275" name="Rectangle 52"/>
            <p:cNvSpPr>
              <a:spLocks noChangeArrowheads="1"/>
            </p:cNvSpPr>
            <p:nvPr/>
          </p:nvSpPr>
          <p:spPr bwMode="auto">
            <a:xfrm>
              <a:off x="8074660" y="5145918"/>
              <a:ext cx="3808725" cy="77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en-US" sz="1600" b="1" dirty="0" err="1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Lync</a:t>
              </a:r>
              <a:r>
                <a:rPr lang="en-US" altLang="en-US" sz="1600" b="1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 2010/</a:t>
              </a:r>
              <a:r>
                <a:rPr lang="en-US" altLang="en-US" sz="1600" b="1" dirty="0" err="1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Lync</a:t>
              </a:r>
              <a:r>
                <a:rPr lang="en-US" altLang="en-US" sz="1600" b="1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 2013 </a:t>
              </a:r>
              <a:r>
                <a:rPr lang="ja-JP" altLang="en-US" sz="1600" b="1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とシスコのビデオエンドポイントを接続</a:t>
              </a:r>
              <a:endParaRPr lang="en-US" altLang="ja-JP" sz="1600" b="1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pic>
          <p:nvPicPr>
            <p:cNvPr id="52276" name="Picture 66" descr="10303_Whats_new_256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408" y="5207554"/>
              <a:ext cx="905256" cy="905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254" name="Picture 85" descr="10256_Telepresence_25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8" y="1191817"/>
            <a:ext cx="58117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>
            <a:spLocks noChangeAspect="1"/>
          </p:cNvSpPr>
          <p:nvPr/>
        </p:nvSpPr>
        <p:spPr>
          <a:xfrm>
            <a:off x="3476341" y="1783556"/>
            <a:ext cx="1388630" cy="857250"/>
          </a:xfrm>
          <a:custGeom>
            <a:avLst/>
            <a:gdLst/>
            <a:ahLst/>
            <a:cxnLst/>
            <a:rect l="l" t="t" r="r" b="b"/>
            <a:pathLst>
              <a:path w="2038604" h="1352550">
                <a:moveTo>
                  <a:pt x="1259713" y="0"/>
                </a:moveTo>
                <a:cubicBezTo>
                  <a:pt x="1557809" y="0"/>
                  <a:pt x="1799463" y="235968"/>
                  <a:pt x="1799463" y="527050"/>
                </a:cubicBezTo>
                <a:lnTo>
                  <a:pt x="1795605" y="564420"/>
                </a:lnTo>
                <a:lnTo>
                  <a:pt x="1856627" y="597541"/>
                </a:lnTo>
                <a:cubicBezTo>
                  <a:pt x="1966419" y="671715"/>
                  <a:pt x="2038604" y="797328"/>
                  <a:pt x="2038604" y="939800"/>
                </a:cubicBezTo>
                <a:cubicBezTo>
                  <a:pt x="2038604" y="1167756"/>
                  <a:pt x="1853810" y="1352550"/>
                  <a:pt x="1625854" y="1352550"/>
                </a:cubicBezTo>
                <a:lnTo>
                  <a:pt x="412750" y="1352550"/>
                </a:lnTo>
                <a:cubicBezTo>
                  <a:pt x="184794" y="1352550"/>
                  <a:pt x="0" y="1167756"/>
                  <a:pt x="0" y="939800"/>
                </a:cubicBezTo>
                <a:cubicBezTo>
                  <a:pt x="0" y="768833"/>
                  <a:pt x="103947" y="622145"/>
                  <a:pt x="252089" y="559486"/>
                </a:cubicBezTo>
                <a:lnTo>
                  <a:pt x="322529" y="537620"/>
                </a:lnTo>
                <a:lnTo>
                  <a:pt x="321438" y="527051"/>
                </a:lnTo>
                <a:cubicBezTo>
                  <a:pt x="321438" y="381444"/>
                  <a:pt x="442322" y="263407"/>
                  <a:pt x="591439" y="263407"/>
                </a:cubicBezTo>
                <a:cubicBezTo>
                  <a:pt x="647358" y="263407"/>
                  <a:pt x="699307" y="280006"/>
                  <a:pt x="742399" y="308433"/>
                </a:cubicBezTo>
                <a:lnTo>
                  <a:pt x="761713" y="323993"/>
                </a:lnTo>
                <a:lnTo>
                  <a:pt x="762379" y="321898"/>
                </a:lnTo>
                <a:cubicBezTo>
                  <a:pt x="844318" y="132732"/>
                  <a:pt x="1036141" y="0"/>
                  <a:pt x="125971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171473" anchor="b"/>
          <a:lstStyle/>
          <a:p>
            <a:pPr algn="ctr">
              <a:defRPr/>
            </a:pPr>
            <a:endParaRPr lang="en-US" sz="1600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13" name="Straight Connector 48"/>
          <p:cNvCxnSpPr>
            <a:cxnSpLocks noChangeShapeType="1"/>
          </p:cNvCxnSpPr>
          <p:nvPr/>
        </p:nvCxnSpPr>
        <p:spPr bwMode="auto">
          <a:xfrm flipH="1" flipV="1">
            <a:off x="762200" y="1772841"/>
            <a:ext cx="571649" cy="713184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TextBox 12"/>
          <p:cNvSpPr txBox="1">
            <a:spLocks noChangeArrowheads="1"/>
          </p:cNvSpPr>
          <p:nvPr/>
        </p:nvSpPr>
        <p:spPr bwMode="auto">
          <a:xfrm>
            <a:off x="3434474" y="2254031"/>
            <a:ext cx="1479105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ja-JP" altLang="en-US" sz="1600" b="1" dirty="0" smtClean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インターネット</a:t>
            </a:r>
            <a:endParaRPr kumimoji="0" lang="en-US" altLang="ja-JP" sz="1600" b="1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71" y="2388577"/>
            <a:ext cx="647211" cy="48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4431" y="2472336"/>
            <a:ext cx="431800" cy="332410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5739" y="2487762"/>
            <a:ext cx="392723" cy="302328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Cisco Expressway </a:t>
            </a:r>
            <a:r>
              <a:rPr kumimoji="1" lang="ja-JP" altLang="en-US" dirty="0" smtClean="0"/>
              <a:t>利用例</a:t>
            </a:r>
            <a:endParaRPr kumimoji="1" lang="ja-JP" altLang="en-US" dirty="0"/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5292" y="3026251"/>
            <a:ext cx="431800" cy="3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9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08213" y="651660"/>
            <a:ext cx="3820348" cy="2265389"/>
          </a:xfrm>
        </p:spPr>
        <p:txBody>
          <a:bodyPr/>
          <a:lstStyle/>
          <a:p>
            <a:r>
              <a:rPr kumimoji="1" lang="en-US" altLang="ja-JP" sz="2400" dirty="0" smtClean="0"/>
              <a:t>Cisco Expressway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Mobile &amp; Remote Access</a:t>
            </a:r>
            <a:endParaRPr kumimoji="1" lang="ja-JP" altLang="en-US" sz="240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ja-JP" dirty="0"/>
              <a:t>Expressway-E</a:t>
            </a:r>
            <a:r>
              <a:rPr lang="ja-JP" altLang="en-US" dirty="0"/>
              <a:t>は</a:t>
            </a:r>
            <a:r>
              <a:rPr lang="en-US" altLang="ja-JP" dirty="0"/>
              <a:t>DMZ</a:t>
            </a:r>
            <a:r>
              <a:rPr lang="ja-JP" altLang="en-US" dirty="0"/>
              <a:t>に展開</a:t>
            </a:r>
            <a:endParaRPr lang="en-US" altLang="ja-JP" dirty="0"/>
          </a:p>
          <a:p>
            <a:r>
              <a:rPr lang="ja-JP" altLang="ja-JP" dirty="0"/>
              <a:t>S</a:t>
            </a:r>
            <a:r>
              <a:rPr lang="en-US" altLang="ja-JP" dirty="0"/>
              <a:t>IP</a:t>
            </a:r>
            <a:r>
              <a:rPr lang="ja-JP" altLang="en-US" dirty="0"/>
              <a:t> </a:t>
            </a:r>
            <a:r>
              <a:rPr lang="en-US" altLang="ja-JP" dirty="0"/>
              <a:t>Line</a:t>
            </a:r>
            <a:r>
              <a:rPr lang="ja-JP" altLang="en-US" dirty="0"/>
              <a:t>側（内線）</a:t>
            </a:r>
            <a:endParaRPr lang="en-US" altLang="ja-JP" dirty="0"/>
          </a:p>
          <a:p>
            <a:r>
              <a:rPr lang="en-US" altLang="ja-JP" dirty="0"/>
              <a:t>Unified CM</a:t>
            </a:r>
            <a:r>
              <a:rPr lang="ja-JP" altLang="en-US" dirty="0"/>
              <a:t>から見たときの端末</a:t>
            </a:r>
            <a:r>
              <a:rPr lang="en-US" altLang="ja-JP" dirty="0"/>
              <a:t>IP Address=Expressway-C</a:t>
            </a:r>
            <a:endParaRPr lang="ja-JP" altLang="en-US" dirty="0"/>
          </a:p>
          <a:p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328"/>
            <a:ext cx="4362450" cy="16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33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Cisco Expressway</a:t>
            </a:r>
            <a:br>
              <a:rPr kumimoji="1" lang="en-US" altLang="ja-JP" dirty="0" smtClean="0"/>
            </a:br>
            <a:r>
              <a:rPr lang="en-US" altLang="ja-JP" dirty="0"/>
              <a:t>-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Mobile &amp; Remote Access</a:t>
            </a:r>
            <a:endParaRPr kumimoji="1" lang="ja-JP" altLang="en-US" dirty="0"/>
          </a:p>
        </p:txBody>
      </p:sp>
      <p:sp>
        <p:nvSpPr>
          <p:cNvPr id="4" name="テキスト プレースホルダー 1"/>
          <p:cNvSpPr txBox="1">
            <a:spLocks/>
          </p:cNvSpPr>
          <p:nvPr/>
        </p:nvSpPr>
        <p:spPr>
          <a:xfrm>
            <a:off x="245457" y="1802050"/>
            <a:ext cx="8582751" cy="2449526"/>
          </a:xfrm>
          <a:prstGeom prst="rect">
            <a:avLst/>
          </a:prstGeom>
        </p:spPr>
        <p:txBody>
          <a:bodyPr/>
          <a:lstStyle>
            <a:lvl1pPr marL="187523" indent="-18573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Wingdings" charset="2"/>
              <a:buChar char="§"/>
              <a:defRPr kumimoji="1" sz="1800">
                <a:solidFill>
                  <a:srgbClr val="000000"/>
                </a:solidFill>
                <a:latin typeface="Arial"/>
                <a:ea typeface="ＭＳ Ｐゴシック"/>
                <a:cs typeface="Arial"/>
                <a:sym typeface="Arial" pitchFamily="34" charset="0"/>
              </a:defRPr>
            </a:lvl1pPr>
            <a:lvl2pPr marL="386656" indent="-19377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kumimoji="1" sz="1600">
                <a:solidFill>
                  <a:srgbClr val="000000"/>
                </a:solidFill>
                <a:latin typeface="Arial"/>
                <a:ea typeface="ＭＳ Ｐゴシック"/>
                <a:cs typeface="Arial"/>
                <a:sym typeface="Arial" pitchFamily="34" charset="0"/>
              </a:defRPr>
            </a:lvl2pPr>
            <a:lvl3pPr marL="546497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Wingdings" charset="2"/>
              <a:buChar char="§"/>
              <a:defRPr kumimoji="1" sz="1400">
                <a:solidFill>
                  <a:srgbClr val="000000"/>
                </a:solidFill>
                <a:latin typeface="Arial"/>
                <a:ea typeface="ＭＳ Ｐゴシック"/>
                <a:cs typeface="Arial"/>
                <a:sym typeface="Arial" pitchFamily="34" charset="0"/>
              </a:defRPr>
            </a:lvl3pPr>
            <a:lvl4pPr marL="706339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kumimoji="1" sz="1100">
                <a:solidFill>
                  <a:srgbClr val="000000"/>
                </a:solidFill>
                <a:latin typeface="Arial"/>
                <a:ea typeface="ＭＳ Ｐゴシック"/>
                <a:cs typeface="Arial"/>
                <a:sym typeface="Arial" pitchFamily="34" charset="0"/>
              </a:defRPr>
            </a:lvl4pPr>
            <a:lvl5pPr marL="773311" indent="-66973" algn="l" rtl="0" eaLnBrk="1" fontAlgn="base" hangingPunct="1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 kumimoji="1"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US" altLang="ja-JP" sz="1600" smtClean="0">
                <a:ea typeface="+mj-ea"/>
              </a:rPr>
              <a:t>Mobile &amp; Remote Access </a:t>
            </a:r>
            <a:r>
              <a:rPr lang="ja-JP" altLang="en-US" sz="1600" smtClean="0">
                <a:ea typeface="+mj-ea"/>
              </a:rPr>
              <a:t>機能</a:t>
            </a:r>
            <a:endParaRPr lang="ja-JP" altLang="en-US" sz="1600" dirty="0">
              <a:ea typeface="+mj-ea"/>
            </a:endParaRPr>
          </a:p>
        </p:txBody>
      </p:sp>
      <p:cxnSp>
        <p:nvCxnSpPr>
          <p:cNvPr id="13" name="Straight Connector 11"/>
          <p:cNvCxnSpPr>
            <a:cxnSpLocks noChangeShapeType="1"/>
          </p:cNvCxnSpPr>
          <p:nvPr/>
        </p:nvCxnSpPr>
        <p:spPr bwMode="auto">
          <a:xfrm flipV="1">
            <a:off x="5226050" y="2895784"/>
            <a:ext cx="170815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2"/>
          <p:cNvCxnSpPr>
            <a:cxnSpLocks noChangeShapeType="1"/>
          </p:cNvCxnSpPr>
          <p:nvPr/>
        </p:nvCxnSpPr>
        <p:spPr bwMode="auto">
          <a:xfrm flipV="1">
            <a:off x="5226050" y="1943284"/>
            <a:ext cx="1708150" cy="95131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3"/>
          <p:cNvCxnSpPr>
            <a:cxnSpLocks noChangeShapeType="1"/>
          </p:cNvCxnSpPr>
          <p:nvPr/>
        </p:nvCxnSpPr>
        <p:spPr bwMode="auto">
          <a:xfrm>
            <a:off x="1990726" y="2895784"/>
            <a:ext cx="323532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4"/>
          <p:cNvCxnSpPr>
            <a:cxnSpLocks noChangeShapeType="1"/>
          </p:cNvCxnSpPr>
          <p:nvPr/>
        </p:nvCxnSpPr>
        <p:spPr bwMode="auto">
          <a:xfrm flipV="1">
            <a:off x="4116389" y="2159977"/>
            <a:ext cx="3175" cy="1139429"/>
          </a:xfrm>
          <a:prstGeom prst="line">
            <a:avLst/>
          </a:prstGeom>
          <a:noFill/>
          <a:ln w="12700">
            <a:solidFill>
              <a:srgbClr val="BFBFBF"/>
            </a:solidFill>
            <a:prstDash val="sysDash"/>
            <a:round/>
            <a:headEnd/>
            <a:tailEnd/>
          </a:ln>
          <a:effectLst>
            <a:outerShdw blurRad="76200" dist="50800" dir="5400000" algn="ctr" rotWithShape="0">
              <a:srgbClr val="000000">
                <a:alpha val="2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5"/>
          <p:cNvCxnSpPr>
            <a:cxnSpLocks noChangeShapeType="1"/>
          </p:cNvCxnSpPr>
          <p:nvPr/>
        </p:nvCxnSpPr>
        <p:spPr bwMode="auto">
          <a:xfrm flipV="1">
            <a:off x="3003551" y="2161168"/>
            <a:ext cx="3175" cy="1138238"/>
          </a:xfrm>
          <a:prstGeom prst="line">
            <a:avLst/>
          </a:prstGeom>
          <a:noFill/>
          <a:ln w="12700">
            <a:solidFill>
              <a:srgbClr val="BFBFBF"/>
            </a:solidFill>
            <a:prstDash val="sysDash"/>
            <a:round/>
            <a:headEnd/>
            <a:tailEnd/>
          </a:ln>
          <a:effectLst>
            <a:outerShdw blurRad="76200" dist="50800" dir="5400000" algn="ctr" rotWithShape="0">
              <a:srgbClr val="000000">
                <a:alpha val="2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ounded Rectangle 16"/>
          <p:cNvSpPr>
            <a:spLocks noChangeArrowheads="1"/>
          </p:cNvSpPr>
          <p:nvPr/>
        </p:nvSpPr>
        <p:spPr bwMode="auto">
          <a:xfrm>
            <a:off x="2147889" y="2593365"/>
            <a:ext cx="2143125" cy="561975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BFBFBF"/>
            </a:solidFill>
            <a:prstDash val="sysDash"/>
            <a:round/>
            <a:headEnd/>
            <a:tailEnd/>
          </a:ln>
          <a:effectLst>
            <a:outerShdw blurRad="76200" dist="50800" dir="5400000" algn="ctr" rotWithShape="0">
              <a:srgbClr val="000000">
                <a:alpha val="2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rgbClr val="7F7F7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9" name="Rounded Rectangle 16"/>
          <p:cNvSpPr>
            <a:spLocks noChangeAspect="1"/>
          </p:cNvSpPr>
          <p:nvPr/>
        </p:nvSpPr>
        <p:spPr>
          <a:xfrm>
            <a:off x="1" y="2298090"/>
            <a:ext cx="1851025" cy="857250"/>
          </a:xfrm>
          <a:custGeom>
            <a:avLst/>
            <a:gdLst/>
            <a:ahLst/>
            <a:cxnLst/>
            <a:rect l="l" t="t" r="r" b="b"/>
            <a:pathLst>
              <a:path w="2038604" h="1352550">
                <a:moveTo>
                  <a:pt x="1259713" y="0"/>
                </a:moveTo>
                <a:cubicBezTo>
                  <a:pt x="1557809" y="0"/>
                  <a:pt x="1799463" y="235968"/>
                  <a:pt x="1799463" y="527050"/>
                </a:cubicBezTo>
                <a:lnTo>
                  <a:pt x="1795605" y="564420"/>
                </a:lnTo>
                <a:lnTo>
                  <a:pt x="1856627" y="597541"/>
                </a:lnTo>
                <a:cubicBezTo>
                  <a:pt x="1966419" y="671715"/>
                  <a:pt x="2038604" y="797328"/>
                  <a:pt x="2038604" y="939800"/>
                </a:cubicBezTo>
                <a:cubicBezTo>
                  <a:pt x="2038604" y="1167756"/>
                  <a:pt x="1853810" y="1352550"/>
                  <a:pt x="1625854" y="1352550"/>
                </a:cubicBezTo>
                <a:lnTo>
                  <a:pt x="412750" y="1352550"/>
                </a:lnTo>
                <a:cubicBezTo>
                  <a:pt x="184794" y="1352550"/>
                  <a:pt x="0" y="1167756"/>
                  <a:pt x="0" y="939800"/>
                </a:cubicBezTo>
                <a:cubicBezTo>
                  <a:pt x="0" y="768833"/>
                  <a:pt x="103947" y="622145"/>
                  <a:pt x="252089" y="559486"/>
                </a:cubicBezTo>
                <a:lnTo>
                  <a:pt x="322529" y="537620"/>
                </a:lnTo>
                <a:lnTo>
                  <a:pt x="321438" y="527051"/>
                </a:lnTo>
                <a:cubicBezTo>
                  <a:pt x="321438" y="381444"/>
                  <a:pt x="442322" y="263407"/>
                  <a:pt x="591439" y="263407"/>
                </a:cubicBezTo>
                <a:cubicBezTo>
                  <a:pt x="647358" y="263407"/>
                  <a:pt x="699307" y="280006"/>
                  <a:pt x="742399" y="308433"/>
                </a:cubicBezTo>
                <a:lnTo>
                  <a:pt x="761713" y="323993"/>
                </a:lnTo>
                <a:lnTo>
                  <a:pt x="762379" y="321898"/>
                </a:lnTo>
                <a:cubicBezTo>
                  <a:pt x="844318" y="132732"/>
                  <a:pt x="1036141" y="0"/>
                  <a:pt x="125971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2860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7F7F7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969964" y="2065918"/>
            <a:ext cx="2020887" cy="53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1" rIns="91400" bIns="4570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>
              <a:lnSpc>
                <a:spcPct val="90000"/>
              </a:lnSpc>
            </a:pPr>
            <a:r>
              <a:rPr kumimoji="0" lang="en-US" altLang="ja-JP" sz="1600" b="1" dirty="0">
                <a:solidFill>
                  <a:srgbClr val="00B050"/>
                </a:solidFill>
                <a:latin typeface="Arial"/>
                <a:ea typeface="+mj-ea"/>
                <a:cs typeface="Arial"/>
              </a:rPr>
              <a:t>Inside firewall (Intranet)</a:t>
            </a:r>
          </a:p>
        </p:txBody>
      </p:sp>
      <p:pic>
        <p:nvPicPr>
          <p:cNvPr id="22" name="Picture 20" descr="firewall-s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2682663"/>
            <a:ext cx="236538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firewall-s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2682663"/>
            <a:ext cx="236538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3"/>
          <p:cNvSpPr/>
          <p:nvPr/>
        </p:nvSpPr>
        <p:spPr bwMode="auto">
          <a:xfrm>
            <a:off x="238211" y="2594769"/>
            <a:ext cx="1474197" cy="45647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7200000">
              <a:rot lat="0" lon="19799991" rev="0"/>
            </a:camera>
            <a:lightRig rig="threePt" dir="t"/>
          </a:scene3d>
          <a:sp3d/>
        </p:spPr>
        <p:txBody>
          <a:bodyPr lIns="91400" tIns="45701" rIns="91400" bIns="45701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Collaboration Services</a:t>
            </a: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1282701" y="3137481"/>
            <a:ext cx="708025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9" tIns="60949" rIns="121899" bIns="6094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>
                <a:solidFill>
                  <a:srgbClr val="7F7F7F"/>
                </a:solidFill>
                <a:latin typeface="Arial"/>
                <a:ea typeface="+mj-ea"/>
                <a:cs typeface="Arial"/>
              </a:rPr>
              <a:t>UCM</a:t>
            </a:r>
          </a:p>
        </p:txBody>
      </p:sp>
      <p:sp>
        <p:nvSpPr>
          <p:cNvPr id="27" name="Rounded Rectangle 16"/>
          <p:cNvSpPr>
            <a:spLocks noChangeAspect="1"/>
          </p:cNvSpPr>
          <p:nvPr/>
        </p:nvSpPr>
        <p:spPr>
          <a:xfrm>
            <a:off x="4344989" y="2298090"/>
            <a:ext cx="1722437" cy="857250"/>
          </a:xfrm>
          <a:custGeom>
            <a:avLst/>
            <a:gdLst/>
            <a:ahLst/>
            <a:cxnLst/>
            <a:rect l="l" t="t" r="r" b="b"/>
            <a:pathLst>
              <a:path w="2038604" h="1352550">
                <a:moveTo>
                  <a:pt x="1259713" y="0"/>
                </a:moveTo>
                <a:cubicBezTo>
                  <a:pt x="1557809" y="0"/>
                  <a:pt x="1799463" y="235968"/>
                  <a:pt x="1799463" y="527050"/>
                </a:cubicBezTo>
                <a:lnTo>
                  <a:pt x="1795605" y="564420"/>
                </a:lnTo>
                <a:lnTo>
                  <a:pt x="1856627" y="597541"/>
                </a:lnTo>
                <a:cubicBezTo>
                  <a:pt x="1966419" y="671715"/>
                  <a:pt x="2038604" y="797328"/>
                  <a:pt x="2038604" y="939800"/>
                </a:cubicBezTo>
                <a:cubicBezTo>
                  <a:pt x="2038604" y="1167756"/>
                  <a:pt x="1853810" y="1352550"/>
                  <a:pt x="1625854" y="1352550"/>
                </a:cubicBezTo>
                <a:lnTo>
                  <a:pt x="412750" y="1352550"/>
                </a:lnTo>
                <a:cubicBezTo>
                  <a:pt x="184794" y="1352550"/>
                  <a:pt x="0" y="1167756"/>
                  <a:pt x="0" y="939800"/>
                </a:cubicBezTo>
                <a:cubicBezTo>
                  <a:pt x="0" y="768833"/>
                  <a:pt x="103947" y="622145"/>
                  <a:pt x="252089" y="559486"/>
                </a:cubicBezTo>
                <a:lnTo>
                  <a:pt x="322529" y="537620"/>
                </a:lnTo>
                <a:lnTo>
                  <a:pt x="321438" y="527051"/>
                </a:lnTo>
                <a:cubicBezTo>
                  <a:pt x="321438" y="381444"/>
                  <a:pt x="442322" y="263407"/>
                  <a:pt x="591439" y="263407"/>
                </a:cubicBezTo>
                <a:cubicBezTo>
                  <a:pt x="647358" y="263407"/>
                  <a:pt x="699307" y="280006"/>
                  <a:pt x="742399" y="308433"/>
                </a:cubicBezTo>
                <a:lnTo>
                  <a:pt x="761713" y="323993"/>
                </a:lnTo>
                <a:lnTo>
                  <a:pt x="762379" y="321898"/>
                </a:lnTo>
                <a:cubicBezTo>
                  <a:pt x="844318" y="132732"/>
                  <a:pt x="1036141" y="0"/>
                  <a:pt x="125971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286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7F7F7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8" name="Rectangle 26"/>
          <p:cNvSpPr/>
          <p:nvPr/>
        </p:nvSpPr>
        <p:spPr bwMode="auto">
          <a:xfrm>
            <a:off x="4474675" y="2627425"/>
            <a:ext cx="1417537" cy="423822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7200000">
              <a:rot lat="0" lon="19799991" rev="0"/>
            </a:camera>
            <a:lightRig rig="threePt" dir="t"/>
          </a:scene3d>
          <a:sp3d/>
        </p:spPr>
        <p:txBody>
          <a:bodyPr lIns="91400" tIns="45701" rIns="91400" bIns="45701" anchor="ctr"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Internet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3030538" y="2065919"/>
            <a:ext cx="1085850" cy="31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1" rIns="91400" bIns="4570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lnSpc>
                <a:spcPct val="90000"/>
              </a:lnSpc>
            </a:pPr>
            <a:r>
              <a:rPr kumimoji="0" lang="en-US" altLang="ja-JP" sz="1600" b="1">
                <a:solidFill>
                  <a:srgbClr val="7F7F7F"/>
                </a:solidFill>
                <a:latin typeface="Arial"/>
                <a:ea typeface="+mj-ea"/>
                <a:cs typeface="Arial"/>
              </a:rPr>
              <a:t>DMZ</a:t>
            </a:r>
          </a:p>
        </p:txBody>
      </p: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4119564" y="2065919"/>
            <a:ext cx="2509837" cy="31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1" rIns="91400" bIns="4570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kumimoji="0" lang="ja-JP" altLang="en-US" sz="1600" b="1" dirty="0" smtClean="0">
                <a:solidFill>
                  <a:srgbClr val="B21A1A"/>
                </a:solidFill>
                <a:latin typeface="Arial"/>
                <a:ea typeface="+mj-ea"/>
                <a:cs typeface="Arial"/>
              </a:rPr>
              <a:t>ファイアウォールの外</a:t>
            </a:r>
            <a:endParaRPr kumimoji="0" lang="en-US" altLang="ja-JP" sz="1600" b="1" dirty="0">
              <a:solidFill>
                <a:srgbClr val="B21A1A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2" name="Rectangle 30"/>
          <p:cNvSpPr/>
          <p:nvPr/>
        </p:nvSpPr>
        <p:spPr bwMode="auto">
          <a:xfrm>
            <a:off x="7431420" y="2780066"/>
            <a:ext cx="1212182" cy="326354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7200000">
              <a:rot lat="0" lon="19799991" rev="0"/>
            </a:camera>
            <a:lightRig rig="threePt" dir="t"/>
          </a:scene3d>
          <a:sp3d/>
        </p:spPr>
        <p:txBody>
          <a:bodyPr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Jabber @ Home</a:t>
            </a:r>
          </a:p>
        </p:txBody>
      </p:sp>
      <p:sp>
        <p:nvSpPr>
          <p:cNvPr id="33" name="Rectangle 31"/>
          <p:cNvSpPr/>
          <p:nvPr/>
        </p:nvSpPr>
        <p:spPr bwMode="auto">
          <a:xfrm>
            <a:off x="7501975" y="1701396"/>
            <a:ext cx="1212182" cy="34108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7200000">
              <a:rot lat="0" lon="19799991" rev="0"/>
            </a:camera>
            <a:lightRig rig="threePt" dir="t"/>
          </a:scene3d>
          <a:sp3d/>
        </p:spPr>
        <p:txBody>
          <a:bodyPr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1600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Jabber @ </a:t>
            </a:r>
            <a:r>
              <a:rPr lang="ja-JP" altLang="en-US" sz="1600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カフェ</a:t>
            </a:r>
            <a:endParaRPr lang="en-US" altLang="ja-JP" sz="1600" dirty="0" smtClean="0">
              <a:solidFill>
                <a:srgbClr val="7F7F7F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34" name="Straight Arrow Connector 32"/>
          <p:cNvCxnSpPr>
            <a:cxnSpLocks noChangeShapeType="1"/>
          </p:cNvCxnSpPr>
          <p:nvPr/>
        </p:nvCxnSpPr>
        <p:spPr bwMode="auto">
          <a:xfrm flipV="1">
            <a:off x="969963" y="3051757"/>
            <a:ext cx="481012" cy="372665"/>
          </a:xfrm>
          <a:prstGeom prst="straightConnector1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3"/>
          <p:cNvSpPr/>
          <p:nvPr/>
        </p:nvSpPr>
        <p:spPr bwMode="auto">
          <a:xfrm>
            <a:off x="874860" y="3544280"/>
            <a:ext cx="1212182" cy="328044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7200000">
              <a:rot lat="0" lon="19799991" rev="0"/>
            </a:camera>
            <a:lightRig rig="threePt" dir="t"/>
          </a:scene3d>
          <a:sp3d/>
        </p:spPr>
        <p:txBody>
          <a:bodyPr lIns="91396" tIns="45699" rIns="91396" bIns="45699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Jabber @ work</a:t>
            </a:r>
          </a:p>
        </p:txBody>
      </p:sp>
      <p:pic>
        <p:nvPicPr>
          <p:cNvPr id="36" name="Picture 34" descr="jabber mob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9" y="3382750"/>
            <a:ext cx="530225" cy="4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6"/>
          <p:cNvSpPr>
            <a:spLocks noChangeAspect="1"/>
          </p:cNvSpPr>
          <p:nvPr/>
        </p:nvSpPr>
        <p:spPr bwMode="auto">
          <a:xfrm>
            <a:off x="952501" y="3383940"/>
            <a:ext cx="68263" cy="523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6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9" name="Oval 37"/>
          <p:cNvSpPr>
            <a:spLocks noChangeAspect="1"/>
          </p:cNvSpPr>
          <p:nvPr/>
        </p:nvSpPr>
        <p:spPr bwMode="auto">
          <a:xfrm>
            <a:off x="6880225" y="1923043"/>
            <a:ext cx="69850" cy="523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6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0" name="Oval 38"/>
          <p:cNvSpPr>
            <a:spLocks noChangeAspect="1"/>
          </p:cNvSpPr>
          <p:nvPr/>
        </p:nvSpPr>
        <p:spPr bwMode="auto">
          <a:xfrm>
            <a:off x="6889750" y="2869590"/>
            <a:ext cx="69850" cy="523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6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1" name="Oval 39"/>
          <p:cNvSpPr>
            <a:spLocks noChangeAspect="1"/>
          </p:cNvSpPr>
          <p:nvPr/>
        </p:nvSpPr>
        <p:spPr bwMode="auto">
          <a:xfrm>
            <a:off x="6880225" y="3811375"/>
            <a:ext cx="69850" cy="5238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6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rgbClr val="FFFFF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2" name="TextBox 40"/>
          <p:cNvSpPr txBox="1">
            <a:spLocks noChangeArrowheads="1"/>
          </p:cNvSpPr>
          <p:nvPr/>
        </p:nvSpPr>
        <p:spPr bwMode="auto">
          <a:xfrm>
            <a:off x="2493964" y="2429059"/>
            <a:ext cx="1450975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9" tIns="60949" rIns="121899" bIns="6094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>
                <a:solidFill>
                  <a:srgbClr val="7F7F7F"/>
                </a:solidFill>
                <a:latin typeface="Arial"/>
                <a:ea typeface="+mj-ea"/>
                <a:cs typeface="Arial"/>
              </a:rPr>
              <a:t>Expressway</a:t>
            </a:r>
          </a:p>
        </p:txBody>
      </p:sp>
      <p:sp>
        <p:nvSpPr>
          <p:cNvPr id="43" name="Rectangle 46"/>
          <p:cNvSpPr/>
          <p:nvPr/>
        </p:nvSpPr>
        <p:spPr>
          <a:xfrm>
            <a:off x="2900364" y="3152959"/>
            <a:ext cx="1392237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Expressway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E</a:t>
            </a:r>
          </a:p>
        </p:txBody>
      </p:sp>
      <p:sp>
        <p:nvSpPr>
          <p:cNvPr id="44" name="Rectangle 47"/>
          <p:cNvSpPr/>
          <p:nvPr/>
        </p:nvSpPr>
        <p:spPr>
          <a:xfrm>
            <a:off x="1725614" y="3152959"/>
            <a:ext cx="1392237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Expressway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C</a:t>
            </a:r>
          </a:p>
        </p:txBody>
      </p:sp>
      <p:sp>
        <p:nvSpPr>
          <p:cNvPr id="45" name="円形吹き出し 44"/>
          <p:cNvSpPr/>
          <p:nvPr/>
        </p:nvSpPr>
        <p:spPr>
          <a:xfrm>
            <a:off x="1765300" y="3655403"/>
            <a:ext cx="2387600" cy="762000"/>
          </a:xfrm>
          <a:prstGeom prst="wedgeEllipseCallout">
            <a:avLst>
              <a:gd name="adj1" fmla="val -61026"/>
              <a:gd name="adj2" fmla="val -36250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latin typeface="Arial"/>
                <a:ea typeface="+mj-ea"/>
                <a:cs typeface="Arial"/>
              </a:rPr>
              <a:t>社内にいるとき暗号化なし</a:t>
            </a:r>
          </a:p>
        </p:txBody>
      </p:sp>
      <p:sp>
        <p:nvSpPr>
          <p:cNvPr id="46" name="円形吹き出し 45"/>
          <p:cNvSpPr/>
          <p:nvPr/>
        </p:nvSpPr>
        <p:spPr>
          <a:xfrm>
            <a:off x="3204308" y="959828"/>
            <a:ext cx="2993292" cy="762000"/>
          </a:xfrm>
          <a:prstGeom prst="wedgeEllipseCallout">
            <a:avLst>
              <a:gd name="adj1" fmla="val 50144"/>
              <a:gd name="adj2" fmla="val 73750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latin typeface="Arial"/>
                <a:ea typeface="+mj-ea"/>
                <a:cs typeface="Arial"/>
              </a:rPr>
              <a:t>社外にいるとき</a:t>
            </a:r>
            <a:endParaRPr kumimoji="1" lang="en-US" altLang="ja-JP" sz="1600" dirty="0" smtClean="0">
              <a:latin typeface="Arial"/>
              <a:ea typeface="+mj-ea"/>
              <a:cs typeface="Arial"/>
            </a:endParaRPr>
          </a:p>
          <a:p>
            <a:pPr algn="ctr"/>
            <a:r>
              <a:rPr kumimoji="1" lang="ja-JP" altLang="en-US" sz="1600" dirty="0" smtClean="0">
                <a:latin typeface="Arial"/>
                <a:ea typeface="+mj-ea"/>
                <a:cs typeface="Arial"/>
              </a:rPr>
              <a:t>暗号化あり</a:t>
            </a:r>
            <a:r>
              <a:rPr kumimoji="1" lang="en-US" altLang="ja-JP" sz="1600" dirty="0" smtClean="0">
                <a:latin typeface="Arial"/>
                <a:ea typeface="+mj-ea"/>
                <a:cs typeface="Arial"/>
              </a:rPr>
              <a:t>(SIP-TLS/SRTP)</a:t>
            </a:r>
            <a:endParaRPr kumimoji="1" lang="ja-JP" altLang="en-US" sz="1600" dirty="0" smtClean="0">
              <a:latin typeface="Arial"/>
              <a:ea typeface="+mj-ea"/>
              <a:cs typeface="Arial"/>
            </a:endParaRPr>
          </a:p>
        </p:txBody>
      </p:sp>
      <p:sp>
        <p:nvSpPr>
          <p:cNvPr id="47" name="円形吹き出し 46"/>
          <p:cNvSpPr/>
          <p:nvPr/>
        </p:nvSpPr>
        <p:spPr>
          <a:xfrm>
            <a:off x="6756400" y="864578"/>
            <a:ext cx="2387600" cy="762000"/>
          </a:xfrm>
          <a:prstGeom prst="wedgeEllipseCallout">
            <a:avLst>
              <a:gd name="adj1" fmla="val -29112"/>
              <a:gd name="adj2" fmla="val 60556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Arial"/>
                <a:ea typeface="+mj-ea"/>
                <a:cs typeface="Arial"/>
              </a:rPr>
              <a:t>NAT</a:t>
            </a:r>
            <a:r>
              <a:rPr kumimoji="1" lang="ja-JP" altLang="en-US" sz="1600" dirty="0" smtClean="0">
                <a:latin typeface="Arial"/>
                <a:ea typeface="+mj-ea"/>
                <a:cs typeface="Arial"/>
              </a:rPr>
              <a:t>越え</a:t>
            </a:r>
            <a:endParaRPr kumimoji="1" lang="en-US" altLang="ja-JP" sz="1600" dirty="0" smtClean="0">
              <a:latin typeface="Arial"/>
              <a:ea typeface="+mj-ea"/>
              <a:cs typeface="Arial"/>
            </a:endParaRPr>
          </a:p>
          <a:p>
            <a:pPr algn="ctr"/>
            <a:r>
              <a:rPr kumimoji="1" lang="en-US" altLang="ja-JP" sz="1600" dirty="0" smtClean="0">
                <a:latin typeface="Arial"/>
                <a:ea typeface="+mj-ea"/>
                <a:cs typeface="Arial"/>
              </a:rPr>
              <a:t>Firewall</a:t>
            </a:r>
            <a:r>
              <a:rPr kumimoji="1" lang="ja-JP" altLang="en-US" sz="1600" dirty="0" smtClean="0">
                <a:latin typeface="Arial"/>
                <a:ea typeface="+mj-ea"/>
                <a:cs typeface="Arial"/>
              </a:rPr>
              <a:t>越え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159501" y="2502877"/>
            <a:ext cx="2479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5"/>
                </a:solidFill>
                <a:latin typeface="Arial"/>
                <a:ea typeface="+mj-ea"/>
                <a:cs typeface="Arial"/>
              </a:rPr>
              <a:t>IM/</a:t>
            </a:r>
            <a:r>
              <a:rPr kumimoji="1" lang="ja-JP" altLang="en-US" sz="1600" dirty="0" smtClean="0">
                <a:solidFill>
                  <a:schemeClr val="accent5"/>
                </a:solidFill>
                <a:latin typeface="Arial"/>
                <a:ea typeface="+mj-ea"/>
                <a:cs typeface="Arial"/>
              </a:rPr>
              <a:t>音声</a:t>
            </a:r>
            <a:r>
              <a:rPr kumimoji="1" lang="en-US" altLang="ja-JP" sz="1600" dirty="0" smtClean="0">
                <a:solidFill>
                  <a:schemeClr val="accent5"/>
                </a:solidFill>
                <a:latin typeface="Arial"/>
                <a:ea typeface="+mj-ea"/>
                <a:cs typeface="Arial"/>
              </a:rPr>
              <a:t>/</a:t>
            </a:r>
            <a:r>
              <a:rPr kumimoji="1" lang="ja-JP" altLang="en-US" sz="1600" dirty="0" smtClean="0">
                <a:solidFill>
                  <a:schemeClr val="accent5"/>
                </a:solidFill>
                <a:latin typeface="Arial"/>
                <a:ea typeface="+mj-ea"/>
                <a:cs typeface="Arial"/>
              </a:rPr>
              <a:t>ビデオ</a:t>
            </a:r>
            <a:r>
              <a:rPr kumimoji="1" lang="en-US" altLang="ja-JP" sz="1600" dirty="0" smtClean="0">
                <a:solidFill>
                  <a:schemeClr val="accent5"/>
                </a:solidFill>
                <a:latin typeface="Arial"/>
                <a:ea typeface="+mj-ea"/>
                <a:cs typeface="Arial"/>
              </a:rPr>
              <a:t>/Visual VM</a:t>
            </a:r>
            <a:endParaRPr kumimoji="1" lang="ja-JP" altLang="en-US" sz="1600" dirty="0">
              <a:solidFill>
                <a:schemeClr val="accent5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113638" y="3463179"/>
            <a:ext cx="1217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accent5"/>
                </a:solidFill>
                <a:latin typeface="Arial"/>
                <a:ea typeface="+mj-ea"/>
                <a:cs typeface="Arial"/>
              </a:rPr>
              <a:t>音声</a:t>
            </a:r>
            <a:r>
              <a:rPr kumimoji="1" lang="en-US" altLang="ja-JP" sz="1600" dirty="0" smtClean="0">
                <a:solidFill>
                  <a:schemeClr val="accent5"/>
                </a:solidFill>
                <a:latin typeface="Arial"/>
                <a:ea typeface="+mj-ea"/>
                <a:cs typeface="Arial"/>
              </a:rPr>
              <a:t>/</a:t>
            </a:r>
            <a:r>
              <a:rPr kumimoji="1" lang="ja-JP" altLang="en-US" sz="1600" dirty="0" smtClean="0">
                <a:solidFill>
                  <a:schemeClr val="accent5"/>
                </a:solidFill>
                <a:latin typeface="Arial"/>
                <a:ea typeface="+mj-ea"/>
                <a:cs typeface="Arial"/>
              </a:rPr>
              <a:t>ビデオ</a:t>
            </a:r>
            <a:endParaRPr kumimoji="1" lang="ja-JP" altLang="en-US" sz="1600" dirty="0">
              <a:solidFill>
                <a:schemeClr val="accent5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45" y="2722686"/>
            <a:ext cx="590061" cy="44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739" y="2725615"/>
            <a:ext cx="532007" cy="409552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125" y="2661643"/>
            <a:ext cx="530432" cy="408339"/>
          </a:xfrm>
          <a:prstGeom prst="rect">
            <a:avLst/>
          </a:prstGeom>
        </p:spPr>
      </p:pic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59" y="3753951"/>
            <a:ext cx="651118" cy="48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54" name="Straight Connector 10"/>
          <p:cNvCxnSpPr>
            <a:cxnSpLocks noChangeShapeType="1"/>
            <a:endCxn id="53" idx="0"/>
          </p:cNvCxnSpPr>
          <p:nvPr/>
        </p:nvCxnSpPr>
        <p:spPr bwMode="auto">
          <a:xfrm>
            <a:off x="4835544" y="3209193"/>
            <a:ext cx="2074" cy="544759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Rectangle 29"/>
          <p:cNvSpPr/>
          <p:nvPr/>
        </p:nvSpPr>
        <p:spPr bwMode="auto">
          <a:xfrm>
            <a:off x="3624669" y="4308138"/>
            <a:ext cx="1869538" cy="52720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7200000">
              <a:rot lat="0" lon="19799991" rev="0"/>
            </a:camera>
            <a:lightRig rig="threePt" dir="t"/>
          </a:scene3d>
          <a:sp3d/>
        </p:spPr>
        <p:txBody>
          <a:bodyPr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ビデオ端末@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kern="0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インターネット</a:t>
            </a:r>
            <a:endParaRPr lang="en-US" sz="1600" kern="0" dirty="0">
              <a:solidFill>
                <a:srgbClr val="7F7F7F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58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117076"/>
              </p:ext>
            </p:extLst>
          </p:nvPr>
        </p:nvGraphicFramePr>
        <p:xfrm>
          <a:off x="5353755" y="3223260"/>
          <a:ext cx="3623466" cy="21031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844044"/>
                <a:gridCol w="948755"/>
                <a:gridCol w="1830667"/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SIP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TLS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200" baseline="0" dirty="0" smtClean="0">
                          <a:solidFill>
                            <a:schemeClr val="tx1"/>
                          </a:solidFill>
                        </a:rPr>
                        <a:t>セッションの確立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ja-JP" altLang="en-US" sz="1200" baseline="0" dirty="0" smtClean="0">
                          <a:solidFill>
                            <a:schemeClr val="tx1"/>
                          </a:solidFill>
                        </a:rPr>
                        <a:t>登録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, Invite</a:t>
                      </a:r>
                      <a:r>
                        <a:rPr lang="ja-JP" altLang="en-US" sz="1200" baseline="0" dirty="0" smtClean="0">
                          <a:solidFill>
                            <a:schemeClr val="tx1"/>
                          </a:solidFill>
                        </a:rPr>
                        <a:t>など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ja-JP" altLang="en-US" sz="1200" dirty="0" smtClean="0">
                          <a:solidFill>
                            <a:schemeClr val="tx1"/>
                          </a:solidFill>
                        </a:rPr>
                        <a:t>メディア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SRTP</a:t>
                      </a:r>
                    </a:p>
                  </a:txBody>
                  <a:tcPr marT="34290" marB="3429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200" dirty="0" smtClean="0">
                          <a:solidFill>
                            <a:schemeClr val="tx1"/>
                          </a:solidFill>
                        </a:rPr>
                        <a:t>音声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ja-JP" altLang="en-US" sz="1200" dirty="0" smtClean="0">
                          <a:solidFill>
                            <a:schemeClr val="tx1"/>
                          </a:solidFill>
                        </a:rPr>
                        <a:t>ビデオ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ja-JP" altLang="en-US" sz="1200" dirty="0" smtClean="0">
                          <a:solidFill>
                            <a:schemeClr val="tx1"/>
                          </a:solidFill>
                        </a:rPr>
                        <a:t>資料共有</a:t>
                      </a:r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(BFCP)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</a:tr>
              <a:tr h="61722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HTTPS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TLS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200" dirty="0" smtClean="0">
                          <a:solidFill>
                            <a:schemeClr val="tx1"/>
                          </a:solidFill>
                        </a:rPr>
                        <a:t>ログオン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ja-JP" altLang="en-US" sz="1200" dirty="0" smtClean="0">
                          <a:solidFill>
                            <a:schemeClr val="tx1"/>
                          </a:solidFill>
                        </a:rPr>
                        <a:t>プロビジョニング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ja-JP" altLang="en-US" sz="1200" dirty="0" smtClean="0">
                          <a:solidFill>
                            <a:schemeClr val="tx1"/>
                          </a:solidFill>
                        </a:rPr>
                        <a:t>設定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ja-JP" altLang="en-US" sz="1200" baseline="0" dirty="0" smtClean="0">
                          <a:solidFill>
                            <a:schemeClr val="tx1"/>
                          </a:solidFill>
                        </a:rPr>
                        <a:t>宛先のサーチ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1722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XMPP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TLS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200" baseline="0" dirty="0" smtClean="0">
                          <a:solidFill>
                            <a:schemeClr val="tx1"/>
                          </a:solidFill>
                        </a:rPr>
                        <a:t>インスタントメッセージ、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ja-JP" altLang="en-US" sz="1200" baseline="0" dirty="0" smtClean="0">
                          <a:solidFill>
                            <a:schemeClr val="tx1"/>
                          </a:solidFill>
                        </a:rPr>
                        <a:t>プレゼンス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5" name="Picture 34" descr="jabber mob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9" y="1719050"/>
            <a:ext cx="530225" cy="4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4" descr="jabber mob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594" y="2627100"/>
            <a:ext cx="530225" cy="49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円形吹き出し 58"/>
          <p:cNvSpPr/>
          <p:nvPr/>
        </p:nvSpPr>
        <p:spPr>
          <a:xfrm>
            <a:off x="1250245" y="4238544"/>
            <a:ext cx="2387600" cy="762000"/>
          </a:xfrm>
          <a:prstGeom prst="wedgeEllipseCallout">
            <a:avLst>
              <a:gd name="adj1" fmla="val -52162"/>
              <a:gd name="adj2" fmla="val -103333"/>
            </a:avLst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Arial"/>
                <a:ea typeface="+mj-ea"/>
                <a:cs typeface="Arial"/>
              </a:rPr>
              <a:t>NAT</a:t>
            </a:r>
            <a:r>
              <a:rPr kumimoji="1" lang="ja-JP" altLang="en-US" sz="1600" dirty="0" smtClean="0">
                <a:latin typeface="Arial"/>
                <a:ea typeface="+mj-ea"/>
                <a:cs typeface="Arial"/>
              </a:rPr>
              <a:t>なし</a:t>
            </a:r>
            <a:endParaRPr kumimoji="1" lang="en-US" altLang="ja-JP" sz="1600" dirty="0" smtClean="0">
              <a:latin typeface="Arial"/>
              <a:ea typeface="+mj-ea"/>
              <a:cs typeface="Arial"/>
            </a:endParaRPr>
          </a:p>
          <a:p>
            <a:pPr algn="ctr"/>
            <a:r>
              <a:rPr kumimoji="1" lang="en-US" altLang="ja-JP" sz="1600" dirty="0" smtClean="0">
                <a:latin typeface="Arial"/>
                <a:ea typeface="+mj-ea"/>
                <a:cs typeface="Arial"/>
              </a:rPr>
              <a:t>Firewall</a:t>
            </a:r>
            <a:r>
              <a:rPr kumimoji="1" lang="ja-JP" altLang="en-US" sz="1600" dirty="0" smtClean="0">
                <a:latin typeface="Arial"/>
                <a:ea typeface="+mj-ea"/>
                <a:cs typeface="Arial"/>
              </a:rPr>
              <a:t>なし</a:t>
            </a:r>
          </a:p>
        </p:txBody>
      </p:sp>
    </p:spTree>
    <p:extLst>
      <p:ext uri="{BB962C8B-B14F-4D97-AF65-F5344CB8AC3E}">
        <p14:creationId xmlns:p14="http://schemas.microsoft.com/office/powerpoint/2010/main" val="2702544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Cisco </a:t>
            </a:r>
            <a:r>
              <a:rPr lang="en-US" altLang="ja-JP" dirty="0"/>
              <a:t>Expressway</a:t>
            </a:r>
            <a:br>
              <a:rPr lang="en-US" altLang="ja-JP" dirty="0"/>
            </a:br>
            <a:r>
              <a:rPr lang="en-US" altLang="ja-JP" dirty="0"/>
              <a:t>-</a:t>
            </a:r>
            <a:r>
              <a:rPr lang="ja-JP" altLang="en-US" dirty="0"/>
              <a:t>　</a:t>
            </a:r>
            <a:r>
              <a:rPr lang="en-US" altLang="ja-JP" dirty="0"/>
              <a:t>Mobile &amp; Remote </a:t>
            </a:r>
            <a:r>
              <a:rPr lang="en-US" altLang="ja-JP" dirty="0" smtClean="0"/>
              <a:t>Access </a:t>
            </a:r>
            <a:r>
              <a:rPr lang="ja-JP" altLang="en-US" dirty="0" smtClean="0"/>
              <a:t>起動シーケンス</a:t>
            </a:r>
            <a:endParaRPr kumimoji="1" lang="ja-JP" altLang="en-US" dirty="0"/>
          </a:p>
        </p:txBody>
      </p:sp>
      <p:sp>
        <p:nvSpPr>
          <p:cNvPr id="4" name="Rectangle 58"/>
          <p:cNvSpPr/>
          <p:nvPr/>
        </p:nvSpPr>
        <p:spPr bwMode="auto">
          <a:xfrm>
            <a:off x="7648727" y="3650692"/>
            <a:ext cx="1338943" cy="5633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/>
              <a:ea typeface="+mj-ea"/>
              <a:cs typeface="Arial"/>
              <a:sym typeface="Arial" pitchFamily="-107" charset="0"/>
            </a:endParaRPr>
          </a:p>
        </p:txBody>
      </p:sp>
      <p:cxnSp>
        <p:nvCxnSpPr>
          <p:cNvPr id="5" name="Straight Connector 31"/>
          <p:cNvCxnSpPr/>
          <p:nvPr/>
        </p:nvCxnSpPr>
        <p:spPr>
          <a:xfrm>
            <a:off x="3748562" y="1621439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/>
          <p:cNvCxnSpPr/>
          <p:nvPr/>
        </p:nvCxnSpPr>
        <p:spPr>
          <a:xfrm>
            <a:off x="942782" y="1604026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8"/>
          <p:cNvCxnSpPr/>
          <p:nvPr/>
        </p:nvCxnSpPr>
        <p:spPr>
          <a:xfrm>
            <a:off x="2782894" y="1621439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9"/>
          <p:cNvCxnSpPr/>
          <p:nvPr/>
        </p:nvCxnSpPr>
        <p:spPr>
          <a:xfrm>
            <a:off x="6709888" y="1621439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9"/>
          <p:cNvCxnSpPr/>
          <p:nvPr/>
        </p:nvCxnSpPr>
        <p:spPr>
          <a:xfrm>
            <a:off x="978494" y="2289825"/>
            <a:ext cx="178308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68"/>
          <p:cNvSpPr txBox="1">
            <a:spLocks noChangeArrowheads="1"/>
          </p:cNvSpPr>
          <p:nvPr/>
        </p:nvSpPr>
        <p:spPr bwMode="auto">
          <a:xfrm>
            <a:off x="2755570" y="2201102"/>
            <a:ext cx="2739514" cy="30151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DHCP: </a:t>
            </a:r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DNS </a:t>
            </a:r>
            <a:r>
              <a:rPr lang="ja-JP" altLang="en-US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サーバ情報取得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5" name="Straight Arrow Connector 41"/>
          <p:cNvCxnSpPr/>
          <p:nvPr/>
        </p:nvCxnSpPr>
        <p:spPr>
          <a:xfrm>
            <a:off x="978496" y="3189938"/>
            <a:ext cx="377844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43"/>
          <p:cNvCxnSpPr/>
          <p:nvPr/>
        </p:nvCxnSpPr>
        <p:spPr>
          <a:xfrm>
            <a:off x="978496" y="3489975"/>
            <a:ext cx="377844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68"/>
          <p:cNvSpPr txBox="1">
            <a:spLocks noChangeArrowheads="1"/>
          </p:cNvSpPr>
          <p:nvPr/>
        </p:nvSpPr>
        <p:spPr bwMode="auto">
          <a:xfrm>
            <a:off x="6747933" y="3744152"/>
            <a:ext cx="2396067" cy="30151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54760" tIns="27380" rIns="54760" bIns="27380">
            <a:spAutoFit/>
          </a:bodyPr>
          <a:lstStyle/>
          <a:p>
            <a:pPr eaLnBrk="0" hangingPunct="0"/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HTTP: </a:t>
            </a:r>
            <a:r>
              <a:rPr lang="ja-JP" altLang="en-US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ディレクトリ情報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1" name="Text Box 268"/>
          <p:cNvSpPr txBox="1">
            <a:spLocks noChangeArrowheads="1"/>
          </p:cNvSpPr>
          <p:nvPr/>
        </p:nvSpPr>
        <p:spPr bwMode="auto">
          <a:xfrm>
            <a:off x="6685539" y="3113558"/>
            <a:ext cx="2512382" cy="31994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73013" tIns="36506" rIns="73013" bIns="36506">
            <a:spAutoFit/>
          </a:bodyPr>
          <a:lstStyle/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HTTP:</a:t>
            </a:r>
            <a:r>
              <a:rPr lang="ja-JP" altLang="en-US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設定・ファームウェア</a:t>
            </a:r>
            <a:endParaRPr lang="en-US" altLang="ja-JP" sz="1600" b="1" dirty="0" smtClean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2" name="Text Box 268"/>
          <p:cNvSpPr txBox="1">
            <a:spLocks noChangeArrowheads="1"/>
          </p:cNvSpPr>
          <p:nvPr/>
        </p:nvSpPr>
        <p:spPr bwMode="auto">
          <a:xfrm>
            <a:off x="6622355" y="3413596"/>
            <a:ext cx="2085282" cy="31994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73013" tIns="36506" rIns="73013" bIns="36506">
            <a:spAutoFit/>
          </a:bodyPr>
          <a:lstStyle/>
          <a:p>
            <a:pPr algn="ctr" eaLnBrk="0" hangingPunct="0"/>
            <a:r>
              <a:rPr lang="en-US" altLang="zh-TW" sz="1600" b="1" dirty="0" err="1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SIP:Unified</a:t>
            </a:r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 CM </a:t>
            </a:r>
            <a:r>
              <a:rPr lang="ja-JP" altLang="en-US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登録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8" name="Text Box 268"/>
          <p:cNvSpPr txBox="1">
            <a:spLocks noChangeArrowheads="1"/>
          </p:cNvSpPr>
          <p:nvPr/>
        </p:nvSpPr>
        <p:spPr bwMode="auto">
          <a:xfrm>
            <a:off x="4705023" y="1743247"/>
            <a:ext cx="1011878" cy="547737"/>
          </a:xfrm>
          <a:prstGeom prst="rect">
            <a:avLst/>
          </a:prstGeom>
          <a:solidFill>
            <a:schemeClr val="bg1"/>
          </a:solidFill>
          <a:ln w="9525">
            <a:solidFill>
              <a:srgbClr val="272A48"/>
            </a:solidFill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Traversal</a:t>
            </a:r>
            <a:b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</a:br>
            <a:r>
              <a:rPr lang="en-US" altLang="zh-TW" sz="1600" b="1" dirty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Zone</a:t>
            </a:r>
          </a:p>
        </p:txBody>
      </p:sp>
      <p:cxnSp>
        <p:nvCxnSpPr>
          <p:cNvPr id="40" name="Straight Connector 64"/>
          <p:cNvCxnSpPr/>
          <p:nvPr/>
        </p:nvCxnSpPr>
        <p:spPr>
          <a:xfrm>
            <a:off x="5681133" y="1650013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65"/>
          <p:cNvCxnSpPr/>
          <p:nvPr/>
        </p:nvCxnSpPr>
        <p:spPr>
          <a:xfrm>
            <a:off x="4766733" y="1650013"/>
            <a:ext cx="0" cy="23537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66"/>
          <p:cNvCxnSpPr/>
          <p:nvPr/>
        </p:nvCxnSpPr>
        <p:spPr>
          <a:xfrm>
            <a:off x="956734" y="3801302"/>
            <a:ext cx="377844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67"/>
          <p:cNvCxnSpPr/>
          <p:nvPr/>
        </p:nvCxnSpPr>
        <p:spPr>
          <a:xfrm>
            <a:off x="4788495" y="3189938"/>
            <a:ext cx="892638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68"/>
          <p:cNvCxnSpPr/>
          <p:nvPr/>
        </p:nvCxnSpPr>
        <p:spPr>
          <a:xfrm>
            <a:off x="4788495" y="3489975"/>
            <a:ext cx="892638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69"/>
          <p:cNvCxnSpPr/>
          <p:nvPr/>
        </p:nvCxnSpPr>
        <p:spPr>
          <a:xfrm>
            <a:off x="4766733" y="3801302"/>
            <a:ext cx="91440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71"/>
          <p:cNvCxnSpPr/>
          <p:nvPr/>
        </p:nvCxnSpPr>
        <p:spPr>
          <a:xfrm>
            <a:off x="5757929" y="3189938"/>
            <a:ext cx="892638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72"/>
          <p:cNvCxnSpPr/>
          <p:nvPr/>
        </p:nvCxnSpPr>
        <p:spPr>
          <a:xfrm>
            <a:off x="5757929" y="3489975"/>
            <a:ext cx="892638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73"/>
          <p:cNvCxnSpPr/>
          <p:nvPr/>
        </p:nvCxnSpPr>
        <p:spPr>
          <a:xfrm>
            <a:off x="5736167" y="3801302"/>
            <a:ext cx="91440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268"/>
          <p:cNvSpPr txBox="1">
            <a:spLocks noChangeArrowheads="1"/>
          </p:cNvSpPr>
          <p:nvPr/>
        </p:nvSpPr>
        <p:spPr bwMode="auto">
          <a:xfrm>
            <a:off x="532420" y="2498847"/>
            <a:ext cx="915297" cy="30151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ja-JP" altLang="en-US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ユーザ名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50" name="Straight Arrow Connector 79"/>
          <p:cNvCxnSpPr/>
          <p:nvPr/>
        </p:nvCxnSpPr>
        <p:spPr>
          <a:xfrm>
            <a:off x="983045" y="2835221"/>
            <a:ext cx="2716889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68"/>
          <p:cNvSpPr txBox="1">
            <a:spLocks noChangeArrowheads="1"/>
          </p:cNvSpPr>
          <p:nvPr/>
        </p:nvSpPr>
        <p:spPr bwMode="auto">
          <a:xfrm>
            <a:off x="3973855" y="2706331"/>
            <a:ext cx="4733950" cy="30151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Expressway –E</a:t>
            </a:r>
            <a:r>
              <a:rPr lang="ja-JP" altLang="en-US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　のアドレス情報を取得</a:t>
            </a:r>
            <a:r>
              <a:rPr lang="en-US" altLang="ja-JP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 (DNS SRV)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74" name="Text Box 268"/>
          <p:cNvSpPr txBox="1">
            <a:spLocks noChangeArrowheads="1"/>
          </p:cNvSpPr>
          <p:nvPr/>
        </p:nvSpPr>
        <p:spPr bwMode="auto">
          <a:xfrm>
            <a:off x="6022319" y="1057344"/>
            <a:ext cx="1521232" cy="5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ea typeface="PMingLiU" pitchFamily="18" charset="-120"/>
                <a:cs typeface="Times New Roman" pitchFamily="1" charset="0"/>
              </a:rPr>
              <a:t>Unified CM</a:t>
            </a:r>
          </a:p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ea typeface="PMingLiU" pitchFamily="18" charset="-120"/>
                <a:cs typeface="Times New Roman" pitchFamily="1" charset="0"/>
              </a:rPr>
              <a:t>UDS </a:t>
            </a:r>
            <a:r>
              <a:rPr lang="en-US" altLang="zh-TW" sz="1600" b="1" dirty="0">
                <a:solidFill>
                  <a:srgbClr val="3D3E22"/>
                </a:solidFill>
                <a:ea typeface="PMingLiU" pitchFamily="18" charset="-120"/>
                <a:cs typeface="Times New Roman" pitchFamily="1" charset="0"/>
              </a:rPr>
              <a:t>Directory</a:t>
            </a:r>
          </a:p>
        </p:txBody>
      </p:sp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53" y="1352484"/>
            <a:ext cx="590061" cy="44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" name="Text Box 268"/>
          <p:cNvSpPr txBox="1">
            <a:spLocks noChangeArrowheads="1"/>
          </p:cNvSpPr>
          <p:nvPr/>
        </p:nvSpPr>
        <p:spPr bwMode="auto">
          <a:xfrm>
            <a:off x="435148" y="997044"/>
            <a:ext cx="999455" cy="3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>
                <a:solidFill>
                  <a:srgbClr val="3D3E22"/>
                </a:solidFill>
                <a:ea typeface="PMingLiU" pitchFamily="18" charset="-120"/>
                <a:cs typeface="Times New Roman" pitchFamily="1" charset="0"/>
              </a:rPr>
              <a:t>Endpoint</a:t>
            </a:r>
            <a:endParaRPr lang="en-US" altLang="zh-TW" sz="1600" b="1" dirty="0">
              <a:solidFill>
                <a:srgbClr val="3D3E22"/>
              </a:solidFill>
              <a:ea typeface="PMingLiU" pitchFamily="18" charset="-120"/>
              <a:cs typeface="Times New Roman" pitchFamily="1" charset="0"/>
            </a:endParaRPr>
          </a:p>
        </p:txBody>
      </p:sp>
      <p:sp>
        <p:nvSpPr>
          <p:cNvPr id="84" name="Text Box 268"/>
          <p:cNvSpPr txBox="1">
            <a:spLocks noChangeArrowheads="1"/>
          </p:cNvSpPr>
          <p:nvPr/>
        </p:nvSpPr>
        <p:spPr bwMode="auto">
          <a:xfrm>
            <a:off x="2427466" y="997044"/>
            <a:ext cx="688272" cy="3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>
                <a:solidFill>
                  <a:srgbClr val="3D3E22"/>
                </a:solidFill>
                <a:ea typeface="PMingLiU" pitchFamily="18" charset="-120"/>
                <a:cs typeface="Times New Roman" pitchFamily="1" charset="0"/>
              </a:rPr>
              <a:t>DHCP</a:t>
            </a:r>
          </a:p>
        </p:txBody>
      </p:sp>
      <p:pic>
        <p:nvPicPr>
          <p:cNvPr id="8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0" y="1321412"/>
            <a:ext cx="651118" cy="48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2" y="1374256"/>
            <a:ext cx="599586" cy="44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047" y="1304192"/>
            <a:ext cx="532007" cy="409552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509" y="1306162"/>
            <a:ext cx="530432" cy="408339"/>
          </a:xfrm>
          <a:prstGeom prst="rect">
            <a:avLst/>
          </a:prstGeom>
        </p:spPr>
      </p:pic>
      <p:sp>
        <p:nvSpPr>
          <p:cNvPr id="90" name="Text Box 268"/>
          <p:cNvSpPr txBox="1">
            <a:spLocks noChangeArrowheads="1"/>
          </p:cNvSpPr>
          <p:nvPr/>
        </p:nvSpPr>
        <p:spPr bwMode="auto">
          <a:xfrm>
            <a:off x="3458443" y="917281"/>
            <a:ext cx="543801" cy="3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ea typeface="PMingLiU" pitchFamily="18" charset="-120"/>
                <a:cs typeface="Times New Roman" pitchFamily="1" charset="0"/>
              </a:rPr>
              <a:t>DNS</a:t>
            </a:r>
            <a:endParaRPr lang="en-US" altLang="zh-TW" sz="1600" b="1" dirty="0">
              <a:solidFill>
                <a:srgbClr val="3D3E22"/>
              </a:solidFill>
              <a:ea typeface="PMingLiU" pitchFamily="18" charset="-120"/>
              <a:cs typeface="Times New Roman" pitchFamily="1" charset="0"/>
            </a:endParaRPr>
          </a:p>
        </p:txBody>
      </p:sp>
      <p:pic>
        <p:nvPicPr>
          <p:cNvPr id="9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70" y="1356672"/>
            <a:ext cx="599586" cy="44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" name="Text Box 268"/>
          <p:cNvSpPr txBox="1">
            <a:spLocks noChangeArrowheads="1"/>
          </p:cNvSpPr>
          <p:nvPr/>
        </p:nvSpPr>
        <p:spPr bwMode="auto">
          <a:xfrm>
            <a:off x="3932426" y="1054034"/>
            <a:ext cx="1502096" cy="3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ea typeface="PMingLiU" pitchFamily="18" charset="-120"/>
                <a:cs typeface="Times New Roman" pitchFamily="1" charset="0"/>
              </a:rPr>
              <a:t>Expressway-E</a:t>
            </a:r>
            <a:endParaRPr lang="en-US" altLang="zh-TW" sz="1600" b="1" dirty="0">
              <a:solidFill>
                <a:srgbClr val="3D3E22"/>
              </a:solidFill>
              <a:ea typeface="PMingLiU" pitchFamily="18" charset="-120"/>
              <a:cs typeface="Times New Roman" pitchFamily="1" charset="0"/>
            </a:endParaRPr>
          </a:p>
        </p:txBody>
      </p:sp>
      <p:sp>
        <p:nvSpPr>
          <p:cNvPr id="93" name="Text Box 268"/>
          <p:cNvSpPr txBox="1">
            <a:spLocks noChangeArrowheads="1"/>
          </p:cNvSpPr>
          <p:nvPr/>
        </p:nvSpPr>
        <p:spPr bwMode="auto">
          <a:xfrm>
            <a:off x="4997473" y="849067"/>
            <a:ext cx="1513418" cy="3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en-US" altLang="zh-TW" sz="1600" b="1" dirty="0" smtClean="0">
                <a:solidFill>
                  <a:srgbClr val="3D3E22"/>
                </a:solidFill>
                <a:ea typeface="PMingLiU" pitchFamily="18" charset="-120"/>
                <a:cs typeface="Times New Roman" pitchFamily="1" charset="0"/>
              </a:rPr>
              <a:t>Expressway-C</a:t>
            </a:r>
            <a:endParaRPr lang="en-US" altLang="zh-TW" sz="1600" b="1" dirty="0">
              <a:solidFill>
                <a:srgbClr val="3D3E22"/>
              </a:solidFill>
              <a:ea typeface="PMingLiU" pitchFamily="18" charset="-120"/>
              <a:cs typeface="Times New Roman" pitchFamily="1" charset="0"/>
            </a:endParaRPr>
          </a:p>
        </p:txBody>
      </p:sp>
      <p:sp>
        <p:nvSpPr>
          <p:cNvPr id="94" name="Rectangle 118"/>
          <p:cNvSpPr/>
          <p:nvPr/>
        </p:nvSpPr>
        <p:spPr bwMode="auto">
          <a:xfrm>
            <a:off x="1339145" y="4071388"/>
            <a:ext cx="5823655" cy="81387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r>
              <a:rPr 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user01@cisco.com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と入力したとき</a:t>
            </a:r>
            <a:endParaRPr lang="en-US" sz="1600" dirty="0" smtClean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  <a:p>
            <a:pPr defTabSz="514350"/>
            <a:r>
              <a:rPr 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_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collab</a:t>
            </a:r>
            <a:r>
              <a:rPr 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-edge._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tls.cisco.com</a:t>
            </a:r>
            <a:r>
              <a:rPr 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 SRV 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レコードでアドレス入手</a:t>
            </a:r>
            <a:endParaRPr lang="en-US" altLang="ja-JP" sz="1600" dirty="0" smtClean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  <a:p>
            <a:pPr defTabSz="514350"/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＝</a:t>
            </a:r>
            <a:r>
              <a:rPr lang="en-US" altLang="ja-JP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 DNS 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引き必要</a:t>
            </a:r>
            <a:endParaRPr lang="en-US" sz="1600" dirty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</p:txBody>
      </p:sp>
      <p:sp>
        <p:nvSpPr>
          <p:cNvPr id="52" name="Text Box 268"/>
          <p:cNvSpPr txBox="1">
            <a:spLocks noChangeArrowheads="1"/>
          </p:cNvSpPr>
          <p:nvPr/>
        </p:nvSpPr>
        <p:spPr bwMode="auto">
          <a:xfrm>
            <a:off x="106583" y="2867147"/>
            <a:ext cx="2353992" cy="301516"/>
          </a:xfrm>
          <a:prstGeom prst="rect">
            <a:avLst/>
          </a:prstGeom>
          <a:solidFill>
            <a:srgbClr val="3F9C35">
              <a:alpha val="50000"/>
            </a:srgbClr>
          </a:solidFill>
          <a:ln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54760" tIns="27380" rIns="54760" bIns="27380">
            <a:spAutoFit/>
          </a:bodyPr>
          <a:lstStyle/>
          <a:p>
            <a:pPr algn="ctr" eaLnBrk="0" hangingPunct="0"/>
            <a:r>
              <a:rPr lang="ja-JP" altLang="en-US" sz="1600" b="1" dirty="0" smtClean="0">
                <a:solidFill>
                  <a:srgbClr val="3D3E22"/>
                </a:solidFill>
                <a:latin typeface="Arial"/>
                <a:ea typeface="+mj-ea"/>
                <a:cs typeface="Arial"/>
              </a:rPr>
              <a:t>ユーザ名・パスワード入力</a:t>
            </a:r>
            <a:endParaRPr lang="en-US" altLang="zh-TW" sz="1600" b="1" dirty="0">
              <a:solidFill>
                <a:srgbClr val="3D3E22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420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08213" y="702460"/>
            <a:ext cx="3820348" cy="2265389"/>
          </a:xfrm>
        </p:spPr>
        <p:txBody>
          <a:bodyPr/>
          <a:lstStyle/>
          <a:p>
            <a:r>
              <a:rPr kumimoji="1" lang="en-US" altLang="ja-JP" sz="2400" dirty="0" smtClean="0"/>
              <a:t>Cisco Expressway Business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to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Business</a:t>
            </a:r>
            <a:endParaRPr kumimoji="1" lang="ja-JP" altLang="en-US" sz="2400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sz="2400" dirty="0" smtClean="0"/>
              <a:t>Expressway-E</a:t>
            </a:r>
            <a:r>
              <a:rPr kumimoji="1" lang="ja-JP" altLang="en-US" sz="2400" dirty="0" smtClean="0"/>
              <a:t>は</a:t>
            </a:r>
            <a:r>
              <a:rPr lang="en-US" altLang="ja-JP" sz="2400" dirty="0" smtClean="0"/>
              <a:t>DMZ</a:t>
            </a:r>
            <a:r>
              <a:rPr lang="ja-JP" altLang="en-US" sz="2400" dirty="0" smtClean="0"/>
              <a:t>に展開</a:t>
            </a:r>
            <a:endParaRPr kumimoji="1" lang="en-US" altLang="ja-JP" sz="2400" dirty="0" smtClean="0"/>
          </a:p>
          <a:p>
            <a:r>
              <a:rPr kumimoji="1" lang="ja-JP" altLang="ja-JP" sz="2400" dirty="0" smtClean="0"/>
              <a:t>S</a:t>
            </a:r>
            <a:r>
              <a:rPr kumimoji="1" lang="en-US" altLang="ja-JP" sz="2400" dirty="0" smtClean="0"/>
              <a:t>IP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Trunk</a:t>
            </a:r>
            <a:r>
              <a:rPr kumimoji="1" lang="ja-JP" altLang="en-US" sz="2400" dirty="0" smtClean="0"/>
              <a:t>側（外線）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MRA</a:t>
            </a:r>
            <a:r>
              <a:rPr lang="ja-JP" altLang="en-US" sz="2400" dirty="0" smtClean="0"/>
              <a:t>と同時展開の場合</a:t>
            </a:r>
            <a:r>
              <a:rPr lang="en-US" altLang="ja-JP" sz="2400" dirty="0" smtClean="0"/>
              <a:t>Port</a:t>
            </a:r>
            <a:r>
              <a:rPr lang="ja-JP" altLang="en-US" sz="2400" dirty="0" smtClean="0"/>
              <a:t>番号変更必要</a:t>
            </a:r>
            <a:endParaRPr lang="en-US" altLang="ja-JP" sz="2400" dirty="0"/>
          </a:p>
          <a:p>
            <a:r>
              <a:rPr lang="en-US" altLang="ja-JP" sz="2400" dirty="0" smtClean="0"/>
              <a:t>URI Dialing </a:t>
            </a:r>
            <a:r>
              <a:rPr lang="ja-JP" altLang="en-US" sz="2400" dirty="0" smtClean="0"/>
              <a:t>推奨</a:t>
            </a:r>
            <a:endParaRPr lang="en-US" altLang="ja-JP" sz="2400" dirty="0" smtClean="0"/>
          </a:p>
          <a:p>
            <a:endParaRPr kumimoji="1" lang="ja-JP" altLang="en-US" sz="24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5850"/>
            <a:ext cx="4591856" cy="19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78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23"/>
          <p:cNvCxnSpPr>
            <a:cxnSpLocks noChangeShapeType="1"/>
          </p:cNvCxnSpPr>
          <p:nvPr/>
        </p:nvCxnSpPr>
        <p:spPr bwMode="auto">
          <a:xfrm flipH="1">
            <a:off x="4253105" y="2686765"/>
            <a:ext cx="17470" cy="1957168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Cisco Jabber (</a:t>
            </a:r>
            <a:r>
              <a:rPr kumimoji="1" lang="ja-JP" altLang="en-US" dirty="0" smtClean="0"/>
              <a:t>ソフトフォン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40" y="2221428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16" y="220384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3"/>
          <p:cNvCxnSpPr>
            <a:cxnSpLocks noChangeShapeType="1"/>
          </p:cNvCxnSpPr>
          <p:nvPr/>
        </p:nvCxnSpPr>
        <p:spPr bwMode="auto">
          <a:xfrm>
            <a:off x="7477270" y="3376279"/>
            <a:ext cx="165497" cy="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7721830" y="3223958"/>
            <a:ext cx="465488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SIP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2432539" y="2632880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3415446" y="1942825"/>
            <a:ext cx="1725123" cy="1293842"/>
            <a:chOff x="3350969" y="1511546"/>
            <a:chExt cx="1725123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595035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 smtClean="0">
                  <a:solidFill>
                    <a:srgbClr val="000000"/>
                  </a:solidFill>
                  <a:latin typeface="Arial"/>
                  <a:ea typeface="+mj-ea"/>
                  <a:cs typeface="Arial"/>
                </a:rPr>
                <a:t>社内</a:t>
              </a:r>
            </a:p>
          </p:txBody>
        </p:sp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22" y="974310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709799" y="1613218"/>
            <a:ext cx="11994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Unified CM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81448" y="4053867"/>
            <a:ext cx="2547192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Cisco Jabber (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ソフトフォン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(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音声・ビデオ・ディレクトリ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)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150" y="3930951"/>
            <a:ext cx="555767" cy="10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81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Cisco Expressway</a:t>
            </a:r>
            <a:br>
              <a:rPr kumimoji="1" lang="en-US" altLang="ja-JP" dirty="0" smtClean="0"/>
            </a:br>
            <a:r>
              <a:rPr kumimoji="1" lang="en-US" altLang="ja-JP" dirty="0" smtClean="0"/>
              <a:t>- Microsoft </a:t>
            </a:r>
            <a:r>
              <a:rPr kumimoji="1" lang="en-US" altLang="ja-JP" dirty="0" err="1" smtClean="0"/>
              <a:t>Lync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相互接続</a:t>
            </a:r>
            <a:endParaRPr kumimoji="1" lang="ja-JP" altLang="en-US" dirty="0"/>
          </a:p>
        </p:txBody>
      </p:sp>
      <p:sp>
        <p:nvSpPr>
          <p:cNvPr id="4" name="TextBox 57"/>
          <p:cNvSpPr txBox="1">
            <a:spLocks/>
          </p:cNvSpPr>
          <p:nvPr/>
        </p:nvSpPr>
        <p:spPr>
          <a:xfrm>
            <a:off x="2539074" y="1223606"/>
            <a:ext cx="1616099" cy="154840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noFill/>
            <a:prstDash val="sysDash"/>
          </a:ln>
        </p:spPr>
        <p:txBody>
          <a:bodyPr lIns="91432" tIns="45716" rIns="91432" bIns="45716"/>
          <a:lstStyle/>
          <a:p>
            <a:pPr algn="ctr">
              <a:defRPr/>
            </a:pPr>
            <a:r>
              <a:rPr lang="en-US" sz="1600" b="1" dirty="0">
                <a:solidFill>
                  <a:srgbClr val="4D4E4E"/>
                </a:solidFill>
              </a:rPr>
              <a:t>Expressway Solution</a:t>
            </a:r>
          </a:p>
        </p:txBody>
      </p:sp>
      <p:cxnSp>
        <p:nvCxnSpPr>
          <p:cNvPr id="6" name="Straight Connector 17"/>
          <p:cNvCxnSpPr>
            <a:cxnSpLocks/>
          </p:cNvCxnSpPr>
          <p:nvPr/>
        </p:nvCxnSpPr>
        <p:spPr bwMode="auto">
          <a:xfrm flipV="1">
            <a:off x="1943606" y="2595207"/>
            <a:ext cx="1028968" cy="2678"/>
          </a:xfrm>
          <a:prstGeom prst="line">
            <a:avLst/>
          </a:prstGeom>
          <a:noFill/>
          <a:ln w="12700">
            <a:solidFill>
              <a:srgbClr val="7F7F7F">
                <a:alpha val="50195"/>
              </a:srgbClr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21"/>
          <p:cNvPicPr>
            <a:picLocks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3638842" y="3384105"/>
            <a:ext cx="466291" cy="270823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13" name="Straight Connector 30"/>
          <p:cNvCxnSpPr>
            <a:cxnSpLocks/>
          </p:cNvCxnSpPr>
          <p:nvPr/>
        </p:nvCxnSpPr>
        <p:spPr bwMode="auto">
          <a:xfrm>
            <a:off x="1739956" y="2734510"/>
            <a:ext cx="216750" cy="197346"/>
          </a:xfrm>
          <a:prstGeom prst="line">
            <a:avLst/>
          </a:prstGeom>
          <a:noFill/>
          <a:ln w="12700">
            <a:solidFill>
              <a:srgbClr val="7F7F7F">
                <a:alpha val="50195"/>
              </a:srgbClr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43"/>
          <p:cNvCxnSpPr>
            <a:cxnSpLocks/>
          </p:cNvCxnSpPr>
          <p:nvPr/>
        </p:nvCxnSpPr>
        <p:spPr bwMode="auto">
          <a:xfrm>
            <a:off x="2768924" y="2733617"/>
            <a:ext cx="2382" cy="630436"/>
          </a:xfrm>
          <a:prstGeom prst="line">
            <a:avLst/>
          </a:prstGeom>
          <a:noFill/>
          <a:ln w="38100">
            <a:solidFill>
              <a:srgbClr val="42049E">
                <a:alpha val="50195"/>
              </a:srgbClr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46"/>
          <p:cNvCxnSpPr>
            <a:cxnSpLocks/>
            <a:stCxn id="8" idx="1"/>
          </p:cNvCxnSpPr>
          <p:nvPr/>
        </p:nvCxnSpPr>
        <p:spPr bwMode="auto">
          <a:xfrm flipH="1" flipV="1">
            <a:off x="2972575" y="3514965"/>
            <a:ext cx="665733" cy="4465"/>
          </a:xfrm>
          <a:prstGeom prst="line">
            <a:avLst/>
          </a:prstGeom>
          <a:noFill/>
          <a:ln w="12700">
            <a:solidFill>
              <a:srgbClr val="7F7F7F">
                <a:alpha val="50195"/>
              </a:srgbClr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59"/>
          <p:cNvCxnSpPr>
            <a:cxnSpLocks/>
          </p:cNvCxnSpPr>
          <p:nvPr/>
        </p:nvCxnSpPr>
        <p:spPr bwMode="auto">
          <a:xfrm flipH="1" flipV="1">
            <a:off x="2843953" y="2738974"/>
            <a:ext cx="917020" cy="64740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78"/>
          <p:cNvSpPr txBox="1">
            <a:spLocks/>
          </p:cNvSpPr>
          <p:nvPr/>
        </p:nvSpPr>
        <p:spPr bwMode="auto">
          <a:xfrm>
            <a:off x="2176090" y="3576789"/>
            <a:ext cx="1213563" cy="5847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 dirty="0" err="1">
                <a:solidFill>
                  <a:srgbClr val="4D4E4E"/>
                </a:solidFill>
              </a:rPr>
              <a:t>Lync</a:t>
            </a:r>
            <a:r>
              <a:rPr kumimoji="0" lang="en-US" altLang="ja-JP" sz="1600" dirty="0">
                <a:solidFill>
                  <a:srgbClr val="4D4E4E"/>
                </a:solidFill>
              </a:rPr>
              <a:t> 2013 Server</a:t>
            </a:r>
          </a:p>
        </p:txBody>
      </p:sp>
      <p:sp>
        <p:nvSpPr>
          <p:cNvPr id="27" name="TextBox 79"/>
          <p:cNvSpPr txBox="1">
            <a:spLocks/>
          </p:cNvSpPr>
          <p:nvPr/>
        </p:nvSpPr>
        <p:spPr bwMode="auto">
          <a:xfrm>
            <a:off x="4082527" y="3385484"/>
            <a:ext cx="1213563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 dirty="0" err="1">
                <a:solidFill>
                  <a:srgbClr val="4D4E4E"/>
                </a:solidFill>
              </a:rPr>
              <a:t>Lync</a:t>
            </a:r>
            <a:r>
              <a:rPr kumimoji="0" lang="en-US" altLang="ja-JP" sz="1600" dirty="0">
                <a:solidFill>
                  <a:srgbClr val="4D4E4E"/>
                </a:solidFill>
              </a:rPr>
              <a:t> 2013 Client w</a:t>
            </a:r>
            <a:r>
              <a:rPr kumimoji="0" lang="en-US" altLang="ja-JP" sz="1600" dirty="0" smtClean="0">
                <a:solidFill>
                  <a:srgbClr val="4D4E4E"/>
                </a:solidFill>
              </a:rPr>
              <a:t>/MS SVC</a:t>
            </a:r>
            <a:endParaRPr kumimoji="0" lang="en-US" altLang="ja-JP" sz="1600" dirty="0">
              <a:solidFill>
                <a:srgbClr val="4D4E4E"/>
              </a:solidFill>
            </a:endParaRPr>
          </a:p>
        </p:txBody>
      </p:sp>
      <p:cxnSp>
        <p:nvCxnSpPr>
          <p:cNvPr id="28" name="Straight Connector 87"/>
          <p:cNvCxnSpPr>
            <a:cxnSpLocks/>
          </p:cNvCxnSpPr>
          <p:nvPr/>
        </p:nvCxnSpPr>
        <p:spPr bwMode="auto">
          <a:xfrm flipV="1">
            <a:off x="2169883" y="2647892"/>
            <a:ext cx="400154" cy="320576"/>
          </a:xfrm>
          <a:prstGeom prst="line">
            <a:avLst/>
          </a:prstGeom>
          <a:noFill/>
          <a:ln w="38100">
            <a:solidFill>
              <a:srgbClr val="1F4E1A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94"/>
          <p:cNvSpPr txBox="1">
            <a:spLocks/>
          </p:cNvSpPr>
          <p:nvPr/>
        </p:nvSpPr>
        <p:spPr bwMode="auto">
          <a:xfrm>
            <a:off x="444674" y="3253131"/>
            <a:ext cx="1079385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kumimoji="0" lang="en-US" altLang="ja-JP" sz="1600" dirty="0" smtClean="0">
                <a:solidFill>
                  <a:srgbClr val="4D4E4E"/>
                </a:solidFill>
              </a:rPr>
              <a:t>H.264 AVC </a:t>
            </a:r>
            <a:r>
              <a:rPr kumimoji="0" lang="en-US" altLang="ja-JP" sz="1600" dirty="0">
                <a:solidFill>
                  <a:srgbClr val="4D4E4E"/>
                </a:solidFill>
              </a:rPr>
              <a:t>Endpoint</a:t>
            </a:r>
          </a:p>
        </p:txBody>
      </p:sp>
      <p:sp>
        <p:nvSpPr>
          <p:cNvPr id="34" name="Rectangular Callout 7"/>
          <p:cNvSpPr>
            <a:spLocks noChangeArrowheads="1"/>
          </p:cNvSpPr>
          <p:nvPr/>
        </p:nvSpPr>
        <p:spPr bwMode="auto">
          <a:xfrm>
            <a:off x="2884556" y="1797091"/>
            <a:ext cx="1245857" cy="458986"/>
          </a:xfrm>
          <a:prstGeom prst="wedgeRectCallout">
            <a:avLst>
              <a:gd name="adj1" fmla="val -44778"/>
              <a:gd name="adj2" fmla="val 121116"/>
            </a:avLst>
          </a:prstGeom>
          <a:gradFill rotWithShape="1">
            <a:gsLst>
              <a:gs pos="0">
                <a:srgbClr val="006B2D"/>
              </a:gs>
              <a:gs pos="80000">
                <a:srgbClr val="008E3F"/>
              </a:gs>
              <a:gs pos="100000">
                <a:srgbClr val="00923F"/>
              </a:gs>
            </a:gsLst>
            <a:lin ang="16200000"/>
          </a:gradFill>
          <a:ln w="9525">
            <a:solidFill>
              <a:srgbClr val="00803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514329">
              <a:defRPr/>
            </a:pPr>
            <a:r>
              <a:rPr lang="en-US" sz="16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AVC</a:t>
            </a:r>
            <a:r>
              <a:rPr lang="en-US" sz="1600" dirty="0" smtClean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-MS SVC </a:t>
            </a:r>
            <a:r>
              <a:rPr lang="en-US" sz="16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Gateway</a:t>
            </a:r>
          </a:p>
        </p:txBody>
      </p:sp>
      <p:cxnSp>
        <p:nvCxnSpPr>
          <p:cNvPr id="35" name="Straight Connector 47"/>
          <p:cNvCxnSpPr>
            <a:cxnSpLocks/>
          </p:cNvCxnSpPr>
          <p:nvPr/>
        </p:nvCxnSpPr>
        <p:spPr bwMode="auto">
          <a:xfrm flipH="1">
            <a:off x="7386180" y="3542646"/>
            <a:ext cx="549021" cy="0"/>
          </a:xfrm>
          <a:prstGeom prst="line">
            <a:avLst/>
          </a:prstGeom>
          <a:noFill/>
          <a:ln w="38100">
            <a:solidFill>
              <a:srgbClr val="1F4E1A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48"/>
          <p:cNvCxnSpPr>
            <a:cxnSpLocks/>
          </p:cNvCxnSpPr>
          <p:nvPr/>
        </p:nvCxnSpPr>
        <p:spPr bwMode="auto">
          <a:xfrm flipH="1">
            <a:off x="7381416" y="3742671"/>
            <a:ext cx="550212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3"/>
          <p:cNvSpPr/>
          <p:nvPr/>
        </p:nvSpPr>
        <p:spPr>
          <a:xfrm>
            <a:off x="7942347" y="3439062"/>
            <a:ext cx="1138391" cy="315481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H.264 AVC</a:t>
            </a:r>
          </a:p>
        </p:txBody>
      </p:sp>
      <p:sp>
        <p:nvSpPr>
          <p:cNvPr id="38" name="Rectangle 50"/>
          <p:cNvSpPr/>
          <p:nvPr/>
        </p:nvSpPr>
        <p:spPr>
          <a:xfrm>
            <a:off x="7942346" y="3639086"/>
            <a:ext cx="1164940" cy="315481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H.264 SVC</a:t>
            </a:r>
          </a:p>
        </p:txBody>
      </p:sp>
      <p:cxnSp>
        <p:nvCxnSpPr>
          <p:cNvPr id="39" name="Straight Connector 54"/>
          <p:cNvCxnSpPr>
            <a:cxnSpLocks/>
          </p:cNvCxnSpPr>
          <p:nvPr/>
        </p:nvCxnSpPr>
        <p:spPr bwMode="auto">
          <a:xfrm flipH="1">
            <a:off x="7389754" y="3335477"/>
            <a:ext cx="549021" cy="0"/>
          </a:xfrm>
          <a:prstGeom prst="line">
            <a:avLst/>
          </a:prstGeom>
          <a:noFill/>
          <a:ln w="38100">
            <a:solidFill>
              <a:srgbClr val="42049E">
                <a:alpha val="50195"/>
              </a:srgbClr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56"/>
          <p:cNvSpPr/>
          <p:nvPr/>
        </p:nvSpPr>
        <p:spPr>
          <a:xfrm>
            <a:off x="7942346" y="3231893"/>
            <a:ext cx="1190088" cy="315481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SIP B2BUA</a:t>
            </a:r>
          </a:p>
        </p:txBody>
      </p:sp>
      <p:sp>
        <p:nvSpPr>
          <p:cNvPr id="42" name="Rectangle 13"/>
          <p:cNvSpPr/>
          <p:nvPr/>
        </p:nvSpPr>
        <p:spPr>
          <a:xfrm>
            <a:off x="4726822" y="997686"/>
            <a:ext cx="4417178" cy="2554541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marL="285738" lvl="1" indent="-285738">
              <a:buFont typeface="Arial"/>
              <a:buChar char="•"/>
              <a:defRPr/>
            </a:pPr>
            <a:r>
              <a:rPr lang="en-US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Cisco IP Phone/Video </a:t>
            </a:r>
            <a:r>
              <a:rPr lang="ja-JP" altLang="en-US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環境と</a:t>
            </a:r>
            <a:r>
              <a:rPr lang="en-US" altLang="ja-JP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Microsoft </a:t>
            </a:r>
            <a:r>
              <a:rPr lang="en-US" altLang="ja-JP" sz="1600" u="sng" dirty="0" err="1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Lync</a:t>
            </a:r>
            <a:r>
              <a:rPr lang="en-US" altLang="ja-JP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ja-JP" altLang="en-US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環境を両立</a:t>
            </a:r>
            <a:endParaRPr lang="en-US" altLang="ja-JP" sz="1600" u="sng" dirty="0" smtClean="0">
              <a:solidFill>
                <a:schemeClr val="bg2">
                  <a:lumMod val="5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742938" lvl="2" indent="-285738">
              <a:buFont typeface="Arial"/>
              <a:buChar char="•"/>
              <a:defRPr/>
            </a:pPr>
            <a:r>
              <a:rPr lang="ja-JP" altLang="en-US" sz="1600" u="sng" dirty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既存</a:t>
            </a:r>
            <a:r>
              <a:rPr lang="en-US" altLang="ja-JP" sz="1600" u="sng" dirty="0" err="1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Lync</a:t>
            </a:r>
            <a:r>
              <a:rPr lang="en-US" altLang="ja-JP" sz="1600" u="sng" dirty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ja-JP" altLang="en-US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ユーザ</a:t>
            </a:r>
            <a:r>
              <a:rPr lang="en-US" altLang="ja-JP" sz="1600" u="sng" dirty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ja-JP" altLang="en-US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とビデオ接続</a:t>
            </a:r>
            <a:endParaRPr lang="en-US" sz="1600" u="sng" dirty="0" smtClean="0">
              <a:solidFill>
                <a:schemeClr val="bg2">
                  <a:lumMod val="5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742938" lvl="2" indent="-285738">
              <a:buFont typeface="Arial"/>
              <a:buChar char="•"/>
              <a:defRPr/>
            </a:pPr>
            <a:r>
              <a:rPr lang="en-US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Cisco Jabber </a:t>
            </a:r>
            <a:r>
              <a:rPr lang="ja-JP" altLang="en-US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へのマイグレーション</a:t>
            </a:r>
            <a:endParaRPr lang="en-US" altLang="ja-JP" sz="1600" u="sng" dirty="0" smtClean="0">
              <a:solidFill>
                <a:schemeClr val="bg2">
                  <a:lumMod val="5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742938" lvl="2" indent="-285738">
              <a:buFont typeface="Arial"/>
              <a:buChar char="•"/>
              <a:defRPr/>
            </a:pPr>
            <a:endParaRPr lang="en-US" sz="1600" u="sng" dirty="0" smtClean="0">
              <a:solidFill>
                <a:schemeClr val="bg2">
                  <a:lumMod val="5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85738" lvl="1" indent="-285738">
              <a:buFont typeface="Arial"/>
              <a:buChar char="•"/>
              <a:defRPr/>
            </a:pPr>
            <a:r>
              <a:rPr lang="en-US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H.264 MS SVC</a:t>
            </a:r>
            <a:r>
              <a:rPr lang="en-US" sz="1600" u="sng" dirty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-to</a:t>
            </a:r>
            <a:r>
              <a:rPr lang="en-US" sz="1600" u="sng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-H.264 AVC </a:t>
            </a:r>
            <a:r>
              <a:rPr lang="en-US" sz="1600" u="sng" dirty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Gateway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 - 720p HD </a:t>
            </a:r>
            <a:r>
              <a:rPr lang="ja-JP" altLang="en-US" sz="1600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ＭＳ Ｐゴシック"/>
                <a:cs typeface="Arial"/>
              </a:rPr>
              <a:t>ビデオ相互接続</a:t>
            </a:r>
            <a:endParaRPr lang="en-US" altLang="ja-JP" sz="1600" dirty="0">
              <a:solidFill>
                <a:schemeClr val="bg2">
                  <a:lumMod val="5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85738" lvl="1" indent="-285738">
              <a:buFont typeface="Arial"/>
              <a:buChar char="•"/>
              <a:defRPr/>
            </a:pPr>
            <a:endParaRPr lang="en-US" altLang="ja-JP" sz="1600" dirty="0" smtClean="0">
              <a:solidFill>
                <a:schemeClr val="bg2">
                  <a:lumMod val="5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85738" lvl="1" indent="-285738">
              <a:buFont typeface="Arial"/>
              <a:buChar char="•"/>
              <a:defRPr/>
            </a:pPr>
            <a:endParaRPr lang="en-US" altLang="ja-JP" sz="1600" dirty="0" smtClean="0">
              <a:solidFill>
                <a:schemeClr val="bg2">
                  <a:lumMod val="5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85738" lvl="1" indent="-285738">
              <a:buFont typeface="Arial"/>
              <a:buChar char="•"/>
              <a:defRPr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21" y="2383665"/>
            <a:ext cx="590061" cy="44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816" y="2408576"/>
            <a:ext cx="532007" cy="409552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00" y="2847367"/>
            <a:ext cx="499331" cy="37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4" y="2846879"/>
            <a:ext cx="499331" cy="37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" name="Rectangle 118"/>
          <p:cNvSpPr/>
          <p:nvPr/>
        </p:nvSpPr>
        <p:spPr bwMode="auto">
          <a:xfrm>
            <a:off x="1404792" y="4368865"/>
            <a:ext cx="6486141" cy="6688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r>
              <a:rPr 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H.264 AVC : 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ビデオ会議標準</a:t>
            </a:r>
            <a:endParaRPr lang="en-US" sz="1600" dirty="0" smtClean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  <a:p>
            <a:pPr defTabSz="514350"/>
            <a:r>
              <a:rPr 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H.264 MS SVC : Microsoft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Lync</a:t>
            </a:r>
            <a:endParaRPr lang="en-US" sz="1600" dirty="0" smtClean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33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Cisco Expressway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30938" y="1555691"/>
            <a:ext cx="8157816" cy="2391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marL="257209" indent="-257209">
              <a:buFont typeface="Arial" panose="020B0604020202020204" pitchFamily="34" charset="0"/>
              <a:buChar char="•"/>
            </a:pPr>
            <a:r>
              <a:rPr lang="ja-JP" alt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社外と接続する役目</a:t>
            </a:r>
            <a:endParaRPr lang="en-US" altLang="ja-JP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endParaRPr lang="en-US" altLang="ja-JP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r>
              <a:rPr lang="ja-JP" alt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シスコ以外のビデオ会議製品と接続する役目</a:t>
            </a:r>
            <a:endParaRPr lang="en-US" altLang="ja-JP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endParaRPr lang="en-US" altLang="ja-JP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r>
              <a:rPr lang="ja-JP" alt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ＭＳ Ｐゴシック"/>
                <a:cs typeface="Arial"/>
              </a:rPr>
              <a:t>メディアを変換＝相互接続性を高める</a:t>
            </a:r>
            <a:endParaRPr lang="en-US" altLang="ja-JP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pPr marL="257209" indent="-257209">
              <a:buFont typeface="Arial" panose="020B0604020202020204" pitchFamily="34" charset="0"/>
              <a:buChar char="•"/>
            </a:pPr>
            <a:endParaRPr lang="en-US" altLang="ja-JP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195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>
            <a:cxnSpLocks noChangeShapeType="1"/>
            <a:stCxn id="103" idx="3"/>
            <a:endCxn id="108" idx="1"/>
          </p:cNvCxnSpPr>
          <p:nvPr/>
        </p:nvCxnSpPr>
        <p:spPr bwMode="auto">
          <a:xfrm>
            <a:off x="5183493" y="2373547"/>
            <a:ext cx="611635" cy="313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Rounded Rectangle 86"/>
          <p:cNvSpPr/>
          <p:nvPr/>
        </p:nvSpPr>
        <p:spPr>
          <a:xfrm>
            <a:off x="1233359" y="894886"/>
            <a:ext cx="2884346" cy="3788810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3553638" y="3040567"/>
            <a:ext cx="1229382" cy="61330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21"/>
          <p:cNvCxnSpPr>
            <a:cxnSpLocks noChangeShapeType="1"/>
            <a:endCxn id="166" idx="1"/>
          </p:cNvCxnSpPr>
          <p:nvPr/>
        </p:nvCxnSpPr>
        <p:spPr bwMode="auto">
          <a:xfrm>
            <a:off x="4038600" y="2861733"/>
            <a:ext cx="2036233" cy="431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4022723" y="1814480"/>
            <a:ext cx="821119" cy="24874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4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2753341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4448871" y="3092435"/>
            <a:ext cx="829707" cy="2077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WAN</a:t>
            </a:r>
            <a:endParaRPr lang="en-US" sz="9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031918" y="956750"/>
            <a:ext cx="1083978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1100" dirty="0" smtClean="0">
                <a:solidFill>
                  <a:srgbClr val="000000"/>
                </a:solidFill>
              </a:rPr>
              <a:t>本社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20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3561890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4431810" y="3762289"/>
            <a:ext cx="868173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ISDN</a:t>
            </a:r>
            <a:endParaRPr lang="en-US" sz="11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795128" y="2839725"/>
            <a:ext cx="1665668" cy="884909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9966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947409" y="3527782"/>
            <a:ext cx="935991" cy="167367"/>
          </a:xfrm>
          <a:prstGeom prst="rect">
            <a:avLst/>
          </a:prstGeom>
          <a:solidFill>
            <a:srgbClr val="99663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支社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95128" y="2045009"/>
            <a:ext cx="1665668" cy="719852"/>
            <a:chOff x="5543387" y="1676834"/>
            <a:chExt cx="1693906" cy="719852"/>
          </a:xfrm>
        </p:grpSpPr>
        <p:sp>
          <p:nvSpPr>
            <p:cNvPr id="108" name="Rounded Rectangle 107"/>
            <p:cNvSpPr/>
            <p:nvPr/>
          </p:nvSpPr>
          <p:spPr>
            <a:xfrm>
              <a:off x="5543387" y="1676834"/>
              <a:ext cx="1693906" cy="719852"/>
            </a:xfrm>
            <a:prstGeom prst="roundRect">
              <a:avLst>
                <a:gd name="adj" fmla="val 3130"/>
              </a:avLst>
            </a:prstGeom>
            <a:noFill/>
            <a:ln w="19050">
              <a:solidFill>
                <a:srgbClr val="F68B1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66756" y="2198101"/>
              <a:ext cx="1384709" cy="167367"/>
            </a:xfrm>
            <a:prstGeom prst="rect">
              <a:avLst/>
            </a:prstGeom>
            <a:solidFill>
              <a:srgbClr val="F68B1F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smtClean="0">
                  <a:solidFill>
                    <a:srgbClr val="FFFFFF"/>
                  </a:solidFill>
                </a:rPr>
                <a:t>モバイル</a:t>
              </a:r>
              <a:r>
                <a:rPr lang="en-US" sz="900" dirty="0" smtClean="0">
                  <a:solidFill>
                    <a:srgbClr val="FFFFFF"/>
                  </a:solidFill>
                </a:rPr>
                <a:t>/</a:t>
              </a:r>
              <a:r>
                <a:rPr lang="ja-JP" altLang="en-US" sz="900" dirty="0" smtClean="0">
                  <a:solidFill>
                    <a:srgbClr val="FFFFFF"/>
                  </a:solidFill>
                </a:rPr>
                <a:t>テレワーカー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pic>
          <p:nvPicPr>
            <p:cNvPr id="128" name="Picture 9" descr="C:\Users\tsbutme\Desktop\New folder - Copy\30084_Device_telepresence500_3064_unknown_256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03" y="1777293"/>
              <a:ext cx="380035" cy="34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448" y="1789314"/>
              <a:ext cx="516089" cy="344969"/>
            </a:xfrm>
            <a:prstGeom prst="rect">
              <a:avLst/>
            </a:prstGeom>
          </p:spPr>
        </p:pic>
        <p:pic>
          <p:nvPicPr>
            <p:cNvPr id="137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232" y="1847989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Rounded Rectangle 93"/>
          <p:cNvSpPr/>
          <p:nvPr/>
        </p:nvSpPr>
        <p:spPr>
          <a:xfrm>
            <a:off x="1285949" y="1200454"/>
            <a:ext cx="1685851" cy="882188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293113" y="1905447"/>
            <a:ext cx="975954" cy="167367"/>
          </a:xfrm>
          <a:prstGeom prst="rect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アプリケーション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1568958" y="1246747"/>
            <a:ext cx="789198" cy="635629"/>
            <a:chOff x="2360447" y="1433860"/>
            <a:chExt cx="642130" cy="519247"/>
          </a:xfrm>
        </p:grpSpPr>
        <p:sp>
          <p:nvSpPr>
            <p:cNvPr id="154" name="TextBox 153"/>
            <p:cNvSpPr txBox="1"/>
            <p:nvPr/>
          </p:nvSpPr>
          <p:spPr>
            <a:xfrm>
              <a:off x="2360447" y="1433860"/>
              <a:ext cx="642130" cy="239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Prime</a:t>
              </a:r>
              <a:br>
                <a:rPr lang="en-US" sz="800" dirty="0">
                  <a:solidFill>
                    <a:srgbClr val="000000"/>
                  </a:solidFill>
                </a:rPr>
              </a:br>
              <a:r>
                <a:rPr lang="en-US" sz="800" dirty="0">
                  <a:solidFill>
                    <a:srgbClr val="000000"/>
                  </a:solidFill>
                </a:rPr>
                <a:t>Collaboration</a:t>
              </a:r>
            </a:p>
          </p:txBody>
        </p: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831" y="1635446"/>
              <a:ext cx="283230" cy="292608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3385" y="1660499"/>
              <a:ext cx="283230" cy="292608"/>
            </a:xfrm>
            <a:prstGeom prst="rect">
              <a:avLst/>
            </a:prstGeom>
          </p:spPr>
        </p:pic>
      </p:grpSp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>
            <a:off x="4816923" y="1547243"/>
            <a:ext cx="0" cy="723966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4" y="1944792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4460655" y="2255253"/>
            <a:ext cx="722838" cy="2365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Internet</a:t>
            </a:r>
          </a:p>
        </p:txBody>
      </p:sp>
      <p:grpSp>
        <p:nvGrpSpPr>
          <p:cNvPr id="8" name="図形グループ 7"/>
          <p:cNvGrpSpPr/>
          <p:nvPr/>
        </p:nvGrpSpPr>
        <p:grpSpPr>
          <a:xfrm>
            <a:off x="6074833" y="3148932"/>
            <a:ext cx="1195398" cy="317099"/>
            <a:chOff x="6074833" y="3589199"/>
            <a:chExt cx="1195398" cy="317099"/>
          </a:xfrm>
        </p:grpSpPr>
        <p:pic>
          <p:nvPicPr>
            <p:cNvPr id="129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402" y="3635878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 descr="C:\Users\tsbutme\Desktop\New folder - Copy\30085_Device_telepresence1000_3065_unknown_256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762" y="3589199"/>
              <a:ext cx="341469" cy="31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図 16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4833" y="3589866"/>
              <a:ext cx="399815" cy="287867"/>
            </a:xfrm>
            <a:prstGeom prst="rect">
              <a:avLst/>
            </a:prstGeom>
          </p:spPr>
        </p:pic>
      </p:grp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多地点会議</a:t>
            </a:r>
            <a:endParaRPr kumimoji="1" lang="ja-JP" altLang="en-US" dirty="0"/>
          </a:p>
        </p:txBody>
      </p:sp>
      <p:sp>
        <p:nvSpPr>
          <p:cNvPr id="113" name="Rounded Rectangle 112"/>
          <p:cNvSpPr/>
          <p:nvPr/>
        </p:nvSpPr>
        <p:spPr>
          <a:xfrm>
            <a:off x="1285949" y="4195199"/>
            <a:ext cx="2731433" cy="436629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310329" y="4442275"/>
            <a:ext cx="622573" cy="16736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6" tIns="25723" rIns="51446" bIns="2572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端末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26" name="Picture 5" descr="C:\Users\tsbutme\Desktop\Trade Shows\New Icons\256 Icons in Grey and Blue\30060_Device_phone_unkown_256 - with white screen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044" y="4323157"/>
            <a:ext cx="274163" cy="2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 descr="C:\Users\tsbutme\Desktop\New folder - Copy\30085_Device_telepresence1000_3065_unknown_256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525" y="4268394"/>
            <a:ext cx="293138" cy="2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16" y="4282936"/>
            <a:ext cx="450253" cy="300962"/>
          </a:xfrm>
          <a:prstGeom prst="rect">
            <a:avLst/>
          </a:prstGeom>
        </p:spPr>
      </p:pic>
      <p:pic>
        <p:nvPicPr>
          <p:cNvPr id="134" name="Picture 7" descr="C:\Users\tsbutme\Desktop\New folder - Copy\30086_Device_telepresence3000_3066_unknown_256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272" y="4262977"/>
            <a:ext cx="744631" cy="2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202709" y="2117202"/>
            <a:ext cx="1785924" cy="1171748"/>
            <a:chOff x="1202709" y="2117201"/>
            <a:chExt cx="1785924" cy="1171748"/>
          </a:xfrm>
        </p:grpSpPr>
        <p:sp>
          <p:nvSpPr>
            <p:cNvPr id="96" name="Rounded Rectangle 95"/>
            <p:cNvSpPr/>
            <p:nvPr/>
          </p:nvSpPr>
          <p:spPr>
            <a:xfrm>
              <a:off x="1285950" y="2117201"/>
              <a:ext cx="1702683" cy="1171748"/>
            </a:xfrm>
            <a:prstGeom prst="roundRect">
              <a:avLst>
                <a:gd name="adj" fmla="val 3130"/>
              </a:avLst>
            </a:prstGeom>
            <a:solidFill>
              <a:schemeClr val="bg1">
                <a:alpha val="75000"/>
              </a:schemeClr>
            </a:solidFill>
            <a:ln w="12700">
              <a:solidFill>
                <a:srgbClr val="0070C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04769" y="3096264"/>
              <a:ext cx="744907" cy="167367"/>
            </a:xfrm>
            <a:prstGeom prst="rect">
              <a:avLst/>
            </a:prstGeom>
            <a:solidFill>
              <a:srgbClr val="0070C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呼制御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908611" y="2187106"/>
              <a:ext cx="1021664" cy="391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Unified Communications Manager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202709" y="2176390"/>
              <a:ext cx="96141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Instant Message &amp; Presence</a:t>
              </a: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011" y="2418544"/>
              <a:ext cx="424149" cy="434664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464" y="2462022"/>
              <a:ext cx="424149" cy="434664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898" y="2538170"/>
              <a:ext cx="517463" cy="391574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0475" y="2583777"/>
              <a:ext cx="517463" cy="391574"/>
            </a:xfrm>
            <a:prstGeom prst="rect">
              <a:avLst/>
            </a:prstGeom>
          </p:spPr>
        </p:pic>
      </p:grpSp>
      <p:grpSp>
        <p:nvGrpSpPr>
          <p:cNvPr id="5" name="図形グループ 4"/>
          <p:cNvGrpSpPr/>
          <p:nvPr/>
        </p:nvGrpSpPr>
        <p:grpSpPr>
          <a:xfrm>
            <a:off x="2980062" y="1200453"/>
            <a:ext cx="1125405" cy="2063533"/>
            <a:chOff x="2980062" y="1200453"/>
            <a:chExt cx="1125405" cy="2063533"/>
          </a:xfrm>
        </p:grpSpPr>
        <p:sp>
          <p:nvSpPr>
            <p:cNvPr id="100" name="Rectangle 99"/>
            <p:cNvSpPr/>
            <p:nvPr/>
          </p:nvSpPr>
          <p:spPr>
            <a:xfrm>
              <a:off x="3105555" y="3070777"/>
              <a:ext cx="740711" cy="167367"/>
            </a:xfrm>
            <a:prstGeom prst="rect">
              <a:avLst/>
            </a:prstGeom>
            <a:solidFill>
              <a:srgbClr val="C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rgbClr val="FFFFFF"/>
                  </a:solidFill>
                </a:rPr>
                <a:t>Collab</a:t>
              </a:r>
              <a:r>
                <a:rPr lang="en-US" sz="900" dirty="0">
                  <a:solidFill>
                    <a:srgbClr val="FFFFFF"/>
                  </a:solidFill>
                </a:rPr>
                <a:t> Edge</a:t>
              </a:r>
            </a:p>
          </p:txBody>
        </p:sp>
        <p:pic>
          <p:nvPicPr>
            <p:cNvPr id="112" name="Picture 1028"/>
            <p:cNvPicPr>
              <a:picLocks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091" y="1345148"/>
              <a:ext cx="196376" cy="55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1" name="Straight Connector 130"/>
            <p:cNvCxnSpPr/>
            <p:nvPr/>
          </p:nvCxnSpPr>
          <p:spPr>
            <a:xfrm>
              <a:off x="3083692" y="1974013"/>
              <a:ext cx="1007441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3010928" y="1813379"/>
              <a:ext cx="427315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DMZ</a:t>
              </a:r>
            </a:p>
          </p:txBody>
        </p:sp>
        <p:grpSp>
          <p:nvGrpSpPr>
            <p:cNvPr id="3" name="図形グループ 2"/>
            <p:cNvGrpSpPr/>
            <p:nvPr/>
          </p:nvGrpSpPr>
          <p:grpSpPr>
            <a:xfrm>
              <a:off x="2980062" y="1200453"/>
              <a:ext cx="1111071" cy="2063533"/>
              <a:chOff x="2980062" y="1200453"/>
              <a:chExt cx="1111071" cy="2063533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3083693" y="1200453"/>
                <a:ext cx="1007440" cy="2063533"/>
              </a:xfrm>
              <a:prstGeom prst="roundRect">
                <a:avLst>
                  <a:gd name="adj" fmla="val 3130"/>
                </a:avLst>
              </a:prstGeom>
              <a:noFill/>
              <a:ln w="12700">
                <a:solidFill>
                  <a:srgbClr val="C00000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1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45" name="Group 144"/>
              <p:cNvGrpSpPr/>
              <p:nvPr/>
            </p:nvGrpSpPr>
            <p:grpSpPr>
              <a:xfrm>
                <a:off x="3024216" y="1307976"/>
                <a:ext cx="840294" cy="575322"/>
                <a:chOff x="2057192" y="2075507"/>
                <a:chExt cx="683704" cy="469982"/>
              </a:xfrm>
            </p:grpSpPr>
            <p:sp>
              <p:nvSpPr>
                <p:cNvPr id="151" name="TextBox 150"/>
                <p:cNvSpPr txBox="1"/>
                <p:nvPr/>
              </p:nvSpPr>
              <p:spPr>
                <a:xfrm>
                  <a:off x="2057192" y="2075507"/>
                  <a:ext cx="683704" cy="1592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800" dirty="0">
                      <a:solidFill>
                        <a:srgbClr val="000000"/>
                      </a:solidFill>
                    </a:rPr>
                    <a:t>Expressway-E</a:t>
                  </a:r>
                </a:p>
              </p:txBody>
            </p:sp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9834" y="2215394"/>
                  <a:ext cx="284140" cy="292608"/>
                </a:xfrm>
                <a:prstGeom prst="rect">
                  <a:avLst/>
                </a:prstGeom>
              </p:spPr>
            </p:pic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6143" y="2252881"/>
                  <a:ext cx="284140" cy="292608"/>
                </a:xfrm>
                <a:prstGeom prst="rect">
                  <a:avLst/>
                </a:prstGeom>
              </p:spPr>
            </p:pic>
          </p:grpSp>
          <p:grpSp>
            <p:nvGrpSpPr>
              <p:cNvPr id="7" name="図形グループ 6"/>
              <p:cNvGrpSpPr/>
              <p:nvPr/>
            </p:nvGrpSpPr>
            <p:grpSpPr>
              <a:xfrm>
                <a:off x="2980062" y="1983206"/>
                <a:ext cx="1098521" cy="1073260"/>
                <a:chOff x="2810728" y="2889140"/>
                <a:chExt cx="1098521" cy="1073260"/>
              </a:xfrm>
            </p:grpSpPr>
            <p:sp>
              <p:nvSpPr>
                <p:cNvPr id="116" name="TextBox 115"/>
                <p:cNvSpPr txBox="1"/>
                <p:nvPr/>
              </p:nvSpPr>
              <p:spPr>
                <a:xfrm>
                  <a:off x="2954297" y="2889140"/>
                  <a:ext cx="860360" cy="1949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800" dirty="0">
                      <a:solidFill>
                        <a:srgbClr val="000000"/>
                      </a:solidFill>
                    </a:rPr>
                    <a:t>Expressway-C</a:t>
                  </a:r>
                </a:p>
              </p:txBody>
            </p:sp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8746" y="3039388"/>
                  <a:ext cx="349217" cy="368540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0425" y="3081762"/>
                  <a:ext cx="349217" cy="368540"/>
                </a:xfrm>
                <a:prstGeom prst="rect">
                  <a:avLst/>
                </a:prstGeom>
              </p:spPr>
            </p:pic>
            <p:sp>
              <p:nvSpPr>
                <p:cNvPr id="165" name="TextBox 121"/>
                <p:cNvSpPr txBox="1"/>
                <p:nvPr/>
              </p:nvSpPr>
              <p:spPr>
                <a:xfrm>
                  <a:off x="2810728" y="3480804"/>
                  <a:ext cx="1014184" cy="198115"/>
                </a:xfrm>
                <a:prstGeom prst="rect">
                  <a:avLst/>
                </a:prstGeom>
                <a:noFill/>
              </p:spPr>
              <p:txBody>
                <a:bodyPr wrap="square" lIns="91436" tIns="45718" rIns="91436" bIns="45718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800" dirty="0" smtClean="0">
                      <a:solidFill>
                        <a:srgbClr val="000000"/>
                      </a:solidFill>
                    </a:rPr>
                    <a:t>ISDNGW</a:t>
                  </a:r>
                  <a:endParaRPr lang="en-US" sz="800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" name="図 1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03033" y="3619166"/>
                  <a:ext cx="334433" cy="343234"/>
                </a:xfrm>
                <a:prstGeom prst="rect">
                  <a:avLst/>
                </a:prstGeom>
              </p:spPr>
            </p:pic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09434" y="3589866"/>
                  <a:ext cx="399815" cy="28786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80" name="Rectangle 162"/>
          <p:cNvSpPr/>
          <p:nvPr/>
        </p:nvSpPr>
        <p:spPr>
          <a:xfrm>
            <a:off x="-57150" y="876300"/>
            <a:ext cx="9201150" cy="426720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>
              <a:lnSpc>
                <a:spcPct val="80000"/>
              </a:lnSpc>
            </a:pP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1280161" y="3303270"/>
            <a:ext cx="2699172" cy="875116"/>
            <a:chOff x="1280161" y="3303270"/>
            <a:chExt cx="2699172" cy="875116"/>
          </a:xfrm>
        </p:grpSpPr>
        <p:sp>
          <p:nvSpPr>
            <p:cNvPr id="97" name="Rounded Rectangle 96"/>
            <p:cNvSpPr/>
            <p:nvPr/>
          </p:nvSpPr>
          <p:spPr>
            <a:xfrm>
              <a:off x="1285951" y="3310684"/>
              <a:ext cx="2693382" cy="867702"/>
            </a:xfrm>
            <a:prstGeom prst="roundRect">
              <a:avLst>
                <a:gd name="adj" fmla="val 3130"/>
              </a:avLst>
            </a:prstGeom>
            <a:solidFill>
              <a:srgbClr val="FFFFFF"/>
            </a:solidFill>
            <a:ln w="1270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302721" y="3985176"/>
              <a:ext cx="789976" cy="167367"/>
            </a:xfrm>
            <a:prstGeom prst="rect">
              <a:avLst/>
            </a:prstGeom>
            <a:solidFill>
              <a:srgbClr val="00B05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会議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280161" y="3303270"/>
              <a:ext cx="983469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TelePresence Server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118293" y="3368849"/>
              <a:ext cx="685159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Conductor</a:t>
              </a:r>
            </a:p>
          </p:txBody>
        </p:sp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7265" y="3543680"/>
              <a:ext cx="349217" cy="368540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1802" y="3518165"/>
              <a:ext cx="406203" cy="416275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8643" y="3564065"/>
              <a:ext cx="406203" cy="416275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9740" y="3591183"/>
              <a:ext cx="349217" cy="368540"/>
            </a:xfrm>
            <a:prstGeom prst="rect">
              <a:avLst/>
            </a:prstGeom>
          </p:spPr>
        </p:pic>
        <p:sp>
          <p:nvSpPr>
            <p:cNvPr id="90" name="TextBox 156"/>
            <p:cNvSpPr txBox="1"/>
            <p:nvPr/>
          </p:nvSpPr>
          <p:spPr>
            <a:xfrm>
              <a:off x="2900872" y="3337281"/>
              <a:ext cx="1064326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TelePresence Management Suite</a:t>
              </a:r>
            </a:p>
          </p:txBody>
        </p:sp>
        <p:pic>
          <p:nvPicPr>
            <p:cNvPr id="118" name="Picture 157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3763" y="3578885"/>
              <a:ext cx="348098" cy="358192"/>
            </a:xfrm>
            <a:prstGeom prst="rect">
              <a:avLst/>
            </a:prstGeom>
          </p:spPr>
        </p:pic>
        <p:pic>
          <p:nvPicPr>
            <p:cNvPr id="119" name="Picture 158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5570" y="3623127"/>
              <a:ext cx="348098" cy="35819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22078" y="865944"/>
            <a:ext cx="1163401" cy="710951"/>
            <a:chOff x="4322078" y="1306211"/>
            <a:chExt cx="1163401" cy="710951"/>
          </a:xfrm>
        </p:grpSpPr>
        <p:sp>
          <p:nvSpPr>
            <p:cNvPr id="83" name="Freeform 49"/>
            <p:cNvSpPr>
              <a:spLocks/>
            </p:cNvSpPr>
            <p:nvPr/>
          </p:nvSpPr>
          <p:spPr bwMode="auto">
            <a:xfrm flipH="1">
              <a:off x="4322078" y="1306211"/>
              <a:ext cx="1163401" cy="681260"/>
            </a:xfrm>
            <a:custGeom>
              <a:avLst/>
              <a:gdLst>
                <a:gd name="T0" fmla="*/ 82 w 656"/>
                <a:gd name="T1" fmla="*/ 189 h 352"/>
                <a:gd name="T2" fmla="*/ 0 w 656"/>
                <a:gd name="T3" fmla="*/ 271 h 352"/>
                <a:gd name="T4" fmla="*/ 82 w 656"/>
                <a:gd name="T5" fmla="*/ 352 h 352"/>
                <a:gd name="T6" fmla="*/ 551 w 656"/>
                <a:gd name="T7" fmla="*/ 352 h 352"/>
                <a:gd name="T8" fmla="*/ 656 w 656"/>
                <a:gd name="T9" fmla="*/ 247 h 352"/>
                <a:gd name="T10" fmla="*/ 598 w 656"/>
                <a:gd name="T11" fmla="*/ 153 h 352"/>
                <a:gd name="T12" fmla="*/ 588 w 656"/>
                <a:gd name="T13" fmla="*/ 148 h 352"/>
                <a:gd name="T14" fmla="*/ 589 w 656"/>
                <a:gd name="T15" fmla="*/ 137 h 352"/>
                <a:gd name="T16" fmla="*/ 589 w 656"/>
                <a:gd name="T17" fmla="*/ 135 h 352"/>
                <a:gd name="T18" fmla="*/ 531 w 656"/>
                <a:gd name="T19" fmla="*/ 76 h 352"/>
                <a:gd name="T20" fmla="*/ 503 w 656"/>
                <a:gd name="T21" fmla="*/ 83 h 352"/>
                <a:gd name="T22" fmla="*/ 486 w 656"/>
                <a:gd name="T23" fmla="*/ 92 h 352"/>
                <a:gd name="T24" fmla="*/ 479 w 656"/>
                <a:gd name="T25" fmla="*/ 75 h 352"/>
                <a:gd name="T26" fmla="*/ 365 w 656"/>
                <a:gd name="T27" fmla="*/ 0 h 352"/>
                <a:gd name="T28" fmla="*/ 248 w 656"/>
                <a:gd name="T29" fmla="*/ 79 h 352"/>
                <a:gd name="T30" fmla="*/ 242 w 656"/>
                <a:gd name="T31" fmla="*/ 94 h 352"/>
                <a:gd name="T32" fmla="*/ 227 w 656"/>
                <a:gd name="T33" fmla="*/ 89 h 352"/>
                <a:gd name="T34" fmla="*/ 197 w 656"/>
                <a:gd name="T35" fmla="*/ 84 h 352"/>
                <a:gd name="T36" fmla="*/ 102 w 656"/>
                <a:gd name="T37" fmla="*/ 173 h 352"/>
                <a:gd name="T38" fmla="*/ 101 w 656"/>
                <a:gd name="T39" fmla="*/ 189 h 352"/>
                <a:gd name="T40" fmla="*/ 84 w 656"/>
                <a:gd name="T41" fmla="*/ 189 h 352"/>
                <a:gd name="T42" fmla="*/ 82 w 656"/>
                <a:gd name="T43" fmla="*/ 18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352">
                  <a:moveTo>
                    <a:pt x="82" y="189"/>
                  </a:moveTo>
                  <a:cubicBezTo>
                    <a:pt x="37" y="189"/>
                    <a:pt x="0" y="225"/>
                    <a:pt x="0" y="271"/>
                  </a:cubicBezTo>
                  <a:cubicBezTo>
                    <a:pt x="0" y="316"/>
                    <a:pt x="37" y="352"/>
                    <a:pt x="82" y="352"/>
                  </a:cubicBezTo>
                  <a:cubicBezTo>
                    <a:pt x="551" y="352"/>
                    <a:pt x="551" y="352"/>
                    <a:pt x="551" y="352"/>
                  </a:cubicBezTo>
                  <a:cubicBezTo>
                    <a:pt x="609" y="352"/>
                    <a:pt x="656" y="305"/>
                    <a:pt x="656" y="247"/>
                  </a:cubicBezTo>
                  <a:cubicBezTo>
                    <a:pt x="656" y="207"/>
                    <a:pt x="634" y="171"/>
                    <a:pt x="598" y="153"/>
                  </a:cubicBezTo>
                  <a:cubicBezTo>
                    <a:pt x="588" y="148"/>
                    <a:pt x="588" y="148"/>
                    <a:pt x="588" y="148"/>
                  </a:cubicBezTo>
                  <a:cubicBezTo>
                    <a:pt x="589" y="137"/>
                    <a:pt x="589" y="137"/>
                    <a:pt x="589" y="137"/>
                  </a:cubicBezTo>
                  <a:cubicBezTo>
                    <a:pt x="589" y="137"/>
                    <a:pt x="589" y="136"/>
                    <a:pt x="589" y="135"/>
                  </a:cubicBezTo>
                  <a:cubicBezTo>
                    <a:pt x="589" y="102"/>
                    <a:pt x="563" y="76"/>
                    <a:pt x="531" y="76"/>
                  </a:cubicBezTo>
                  <a:cubicBezTo>
                    <a:pt x="521" y="76"/>
                    <a:pt x="511" y="79"/>
                    <a:pt x="503" y="83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59" y="30"/>
                    <a:pt x="414" y="0"/>
                    <a:pt x="365" y="0"/>
                  </a:cubicBezTo>
                  <a:cubicBezTo>
                    <a:pt x="313" y="0"/>
                    <a:pt x="267" y="31"/>
                    <a:pt x="248" y="79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27" y="89"/>
                    <a:pt x="227" y="89"/>
                    <a:pt x="227" y="89"/>
                  </a:cubicBezTo>
                  <a:cubicBezTo>
                    <a:pt x="218" y="86"/>
                    <a:pt x="207" y="84"/>
                    <a:pt x="197" y="84"/>
                  </a:cubicBezTo>
                  <a:cubicBezTo>
                    <a:pt x="147" y="84"/>
                    <a:pt x="106" y="123"/>
                    <a:pt x="102" y="173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3" y="189"/>
                    <a:pt x="83" y="189"/>
                    <a:pt x="82" y="189"/>
                  </a:cubicBezTo>
                  <a:close/>
                </a:path>
              </a:pathLst>
            </a:custGeom>
            <a:solidFill>
              <a:srgbClr val="32B2DF"/>
            </a:solidFill>
            <a:ln w="349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0" tIns="45710" rIns="91420" bIns="457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5" name="Picture 66" descr="new_webex_logo_1024px_R02.png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85" y="1346222"/>
              <a:ext cx="439250" cy="438821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4539424" y="1780575"/>
              <a:ext cx="722838" cy="23658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effectLst>
                    <a:glow rad="190500">
                      <a:srgbClr val="FFFFFF">
                        <a:alpha val="60000"/>
                      </a:srgbClr>
                    </a:glow>
                  </a:effectLst>
                </a:rPr>
                <a:t>WebEx</a:t>
              </a:r>
              <a:endPara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5113866" y="1591733"/>
            <a:ext cx="1456266" cy="254000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rgbClr val="000000"/>
                </a:solidFill>
              </a:rPr>
              <a:t>CMR Cloud</a:t>
            </a:r>
            <a:endParaRPr kumimoji="1" lang="ja-JP" alt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2" name="正方形/長方形 121"/>
          <p:cNvSpPr/>
          <p:nvPr/>
        </p:nvSpPr>
        <p:spPr>
          <a:xfrm>
            <a:off x="2751666" y="4013199"/>
            <a:ext cx="1456266" cy="254000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rgbClr val="000000"/>
                </a:solidFill>
              </a:rPr>
              <a:t>オンプレミス</a:t>
            </a:r>
          </a:p>
        </p:txBody>
      </p:sp>
    </p:spTree>
    <p:extLst>
      <p:ext uri="{BB962C8B-B14F-4D97-AF65-F5344CB8AC3E}">
        <p14:creationId xmlns:p14="http://schemas.microsoft.com/office/powerpoint/2010/main" val="2194028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/>
          <p:cNvSpPr/>
          <p:nvPr/>
        </p:nvSpPr>
        <p:spPr bwMode="auto">
          <a:xfrm rot="10800000">
            <a:off x="-6" y="-230307"/>
            <a:ext cx="9437432" cy="501185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alpha val="36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3552638" y="890269"/>
            <a:ext cx="2024187" cy="914650"/>
          </a:xfrm>
          <a:prstGeom prst="flowChartDecision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45719" rIns="0" bIns="45719" rtlCol="0" anchor="ctr"/>
          <a:lstStyle/>
          <a:p>
            <a:pPr algn="ctr"/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</a:rPr>
              <a:t>購入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方法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Flowchart: Decision 4"/>
          <p:cNvSpPr/>
          <p:nvPr/>
        </p:nvSpPr>
        <p:spPr>
          <a:xfrm>
            <a:off x="3552638" y="2092353"/>
            <a:ext cx="2024187" cy="913857"/>
          </a:xfrm>
          <a:prstGeom prst="flowChartDecision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45719" rIns="0" bIns="45719" rtlCol="0" anchor="ctr"/>
          <a:lstStyle/>
          <a:p>
            <a:pPr algn="ctr"/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システム管理方法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Flowchart: Decision 5"/>
          <p:cNvSpPr/>
          <p:nvPr/>
        </p:nvSpPr>
        <p:spPr>
          <a:xfrm>
            <a:off x="3552638" y="3293644"/>
            <a:ext cx="2024187" cy="913857"/>
          </a:xfrm>
          <a:prstGeom prst="flowChartDecision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45719" rIns="0" bIns="45719" rtlCol="0" anchor="ctr"/>
          <a:lstStyle/>
          <a:p>
            <a:pPr algn="ctr"/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１会議あたりのビデオ端末接続数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7526165" y="2291506"/>
            <a:ext cx="1445623" cy="535576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45719" rIns="0" bIns="45719" rtlCol="0" anchor="ctr"/>
          <a:lstStyle/>
          <a:p>
            <a:pPr algn="ctr"/>
            <a:r>
              <a:rPr lang="ja-JP" altLang="en-US" sz="1200" dirty="0" smtClean="0">
                <a:solidFill>
                  <a:schemeClr val="bg1"/>
                </a:solidFill>
              </a:rPr>
              <a:t>オンプレミス</a:t>
            </a:r>
            <a:r>
              <a:rPr lang="en-US" altLang="ja-JP" sz="1200" dirty="0">
                <a:solidFill>
                  <a:schemeClr val="bg1"/>
                </a:solidFill>
              </a:rPr>
              <a:t>*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196394" y="2297830"/>
            <a:ext cx="1445623" cy="535576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45719" rIns="0" bIns="45719"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CMR </a:t>
            </a:r>
            <a:r>
              <a:rPr lang="ja-JP" altLang="en-US" sz="1200" dirty="0" smtClean="0">
                <a:solidFill>
                  <a:srgbClr val="FFFFFF"/>
                </a:solidFill>
              </a:rPr>
              <a:t>クラウド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11" name="Elbow Connector 10"/>
          <p:cNvCxnSpPr>
            <a:stCxn id="4" idx="1"/>
            <a:endCxn id="8" idx="0"/>
          </p:cNvCxnSpPr>
          <p:nvPr/>
        </p:nvCxnSpPr>
        <p:spPr>
          <a:xfrm rot="10800000" flipV="1">
            <a:off x="919207" y="1347594"/>
            <a:ext cx="2633432" cy="950236"/>
          </a:xfrm>
          <a:prstGeom prst="bentConnector2">
            <a:avLst/>
          </a:prstGeom>
          <a:ln w="158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6" idx="1"/>
            <a:endCxn id="8" idx="2"/>
          </p:cNvCxnSpPr>
          <p:nvPr/>
        </p:nvCxnSpPr>
        <p:spPr>
          <a:xfrm rot="10800000">
            <a:off x="919207" y="2833405"/>
            <a:ext cx="2633432" cy="917168"/>
          </a:xfrm>
          <a:prstGeom prst="bentConnector2">
            <a:avLst/>
          </a:prstGeom>
          <a:ln w="158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1"/>
            <a:endCxn id="8" idx="3"/>
          </p:cNvCxnSpPr>
          <p:nvPr/>
        </p:nvCxnSpPr>
        <p:spPr>
          <a:xfrm flipH="1">
            <a:off x="1642017" y="2549281"/>
            <a:ext cx="1910621" cy="16337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  <a:endCxn id="7" idx="1"/>
          </p:cNvCxnSpPr>
          <p:nvPr/>
        </p:nvCxnSpPr>
        <p:spPr>
          <a:xfrm>
            <a:off x="5576825" y="2549281"/>
            <a:ext cx="1949340" cy="1001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6" idx="3"/>
            <a:endCxn id="7" idx="2"/>
          </p:cNvCxnSpPr>
          <p:nvPr/>
        </p:nvCxnSpPr>
        <p:spPr>
          <a:xfrm flipV="1">
            <a:off x="5576825" y="2827081"/>
            <a:ext cx="2672152" cy="923492"/>
          </a:xfrm>
          <a:prstGeom prst="bent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4" idx="3"/>
            <a:endCxn id="7" idx="0"/>
          </p:cNvCxnSpPr>
          <p:nvPr/>
        </p:nvCxnSpPr>
        <p:spPr>
          <a:xfrm>
            <a:off x="5576825" y="1347594"/>
            <a:ext cx="2672152" cy="943912"/>
          </a:xfrm>
          <a:prstGeom prst="bentConnector2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flipH="1">
            <a:off x="5180097" y="1999279"/>
            <a:ext cx="2390902" cy="307383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0" rIns="0" bIns="0" rtlCol="0" anchor="ctr"/>
          <a:lstStyle/>
          <a:p>
            <a:pPr marL="0" lvl="1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ja-JP" altLang="en-US" sz="1100" dirty="0" smtClean="0">
                <a:solidFill>
                  <a:schemeClr val="tx2"/>
                </a:solidFill>
                <a:latin typeface="+mj-lt"/>
              </a:rPr>
              <a:t>社内に構築</a:t>
            </a: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 </a:t>
            </a:r>
            <a:endParaRPr lang="en-US" sz="1100" dirty="0">
              <a:solidFill>
                <a:schemeClr val="tx2"/>
              </a:solidFill>
              <a:latin typeface="+mj-lt"/>
            </a:endParaRPr>
          </a:p>
          <a:p>
            <a:pPr marL="0" lvl="1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ja-JP" altLang="en-US" sz="1100" dirty="0" smtClean="0">
                <a:solidFill>
                  <a:schemeClr val="tx2"/>
                </a:solidFill>
                <a:latin typeface="+mj-lt"/>
              </a:rPr>
              <a:t>セキュリティーポリシー、詳細な帯域管理などを実施したい。）</a:t>
            </a:r>
            <a:endParaRPr lang="en-US" sz="11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 flipH="1">
            <a:off x="1450083" y="2191283"/>
            <a:ext cx="2078851" cy="161204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0" rIns="0" bIns="0" rtlCol="0" anchor="ctr"/>
          <a:lstStyle/>
          <a:p>
            <a:pPr marL="0" lvl="1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ja-JP" altLang="en-US" sz="1100" dirty="0" smtClean="0">
                <a:solidFill>
                  <a:schemeClr val="accent4">
                    <a:lumMod val="75000"/>
                  </a:schemeClr>
                </a:solidFill>
              </a:rPr>
              <a:t>アウトソース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  <a:p>
            <a:pPr marL="0" lvl="1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ja-JP" altLang="en-US" sz="1100" dirty="0" smtClean="0">
                <a:solidFill>
                  <a:schemeClr val="accent4">
                    <a:lumMod val="75000"/>
                  </a:schemeClr>
                </a:solidFill>
              </a:rPr>
              <a:t>管理を最小限にしたい）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flipH="1">
            <a:off x="1450081" y="1020019"/>
            <a:ext cx="2078851" cy="161204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0" rIns="0" bIns="0" rtlCol="0" anchor="ctr"/>
          <a:lstStyle/>
          <a:p>
            <a:pPr marL="0" lvl="1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ja-JP" altLang="en-US" sz="1100" dirty="0" smtClean="0">
                <a:solidFill>
                  <a:schemeClr val="accent4">
                    <a:lumMod val="75000"/>
                  </a:schemeClr>
                </a:solidFill>
              </a:rPr>
              <a:t>運用コスト</a:t>
            </a:r>
            <a:endParaRPr lang="en-US" altLang="ja-JP" sz="11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lvl="1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en-US" sz="1100" dirty="0" err="1" smtClean="0">
                <a:solidFill>
                  <a:schemeClr val="accent4">
                    <a:lumMod val="75000"/>
                  </a:schemeClr>
                </a:solidFill>
              </a:rPr>
              <a:t>OpEx</a:t>
            </a:r>
            <a:r>
              <a:rPr lang="en-US" sz="1100" dirty="0" smtClean="0">
                <a:solidFill>
                  <a:schemeClr val="accent4">
                    <a:lumMod val="75000"/>
                  </a:schemeClr>
                </a:solidFill>
              </a:rPr>
              <a:t> Subscription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flipH="1">
            <a:off x="6008624" y="963029"/>
            <a:ext cx="1036898" cy="307383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0" rIns="0" bIns="0" rtlCol="0" anchor="ctr"/>
          <a:lstStyle/>
          <a:p>
            <a:pPr marL="0" lvl="1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ja-JP" altLang="en-US" sz="1100" dirty="0" smtClean="0">
                <a:solidFill>
                  <a:schemeClr val="tx2"/>
                </a:solidFill>
              </a:rPr>
              <a:t>設備投資</a:t>
            </a:r>
            <a:r>
              <a:rPr lang="en-US" sz="1100" dirty="0" err="1" smtClean="0">
                <a:solidFill>
                  <a:schemeClr val="tx2"/>
                </a:solidFill>
              </a:rPr>
              <a:t>CapEx</a:t>
            </a:r>
            <a:r>
              <a:rPr lang="en-US" sz="1100" dirty="0" smtClean="0">
                <a:solidFill>
                  <a:schemeClr val="tx2"/>
                </a:solidFill>
              </a:rPr>
              <a:t> </a:t>
            </a:r>
            <a:endParaRPr lang="en-US" sz="11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1450083" y="3565495"/>
            <a:ext cx="2078851" cy="161204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0" rIns="0" bIns="0" rtlCol="0" anchor="ctr"/>
          <a:lstStyle/>
          <a:p>
            <a:pPr marL="0" lvl="1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en-US" altLang="ja-JP" sz="1100" dirty="0" smtClean="0">
                <a:solidFill>
                  <a:schemeClr val="accent4">
                    <a:lumMod val="75000"/>
                  </a:schemeClr>
                </a:solidFill>
              </a:rPr>
              <a:t>25</a:t>
            </a:r>
            <a:r>
              <a:rPr lang="ja-JP" altLang="en-US" sz="1100" dirty="0" smtClean="0">
                <a:solidFill>
                  <a:schemeClr val="accent4">
                    <a:lumMod val="75000"/>
                  </a:schemeClr>
                </a:solidFill>
              </a:rPr>
              <a:t>台まで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 flipH="1">
            <a:off x="5399314" y="3472877"/>
            <a:ext cx="2255519" cy="307383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0" rIns="0" bIns="0" rtlCol="0" anchor="ctr"/>
          <a:lstStyle/>
          <a:p>
            <a:pPr marL="0" lvl="1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en-US" altLang="ja-JP" sz="1100" dirty="0" smtClean="0">
                <a:solidFill>
                  <a:schemeClr val="tx2"/>
                </a:solidFill>
                <a:latin typeface="+mj-lt"/>
              </a:rPr>
              <a:t>25</a:t>
            </a:r>
            <a:r>
              <a:rPr lang="ja-JP" altLang="en-US" sz="1100" dirty="0" smtClean="0">
                <a:solidFill>
                  <a:schemeClr val="tx2"/>
                </a:solidFill>
                <a:latin typeface="+mj-lt"/>
              </a:rPr>
              <a:t>台以上～</a:t>
            </a:r>
            <a:endParaRPr lang="en-US" sz="11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88777" y="3951081"/>
            <a:ext cx="19964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50" dirty="0">
                <a:solidFill>
                  <a:srgbClr val="676767"/>
                </a:solidFill>
              </a:rPr>
              <a:t>* </a:t>
            </a:r>
            <a:r>
              <a:rPr lang="en-US" sz="1050" dirty="0" smtClean="0">
                <a:solidFill>
                  <a:srgbClr val="676767"/>
                </a:solidFill>
              </a:rPr>
              <a:t>Webex</a:t>
            </a:r>
            <a:r>
              <a:rPr lang="ja-JP" altLang="en-US" sz="1050" dirty="0" smtClean="0">
                <a:solidFill>
                  <a:srgbClr val="676767"/>
                </a:solidFill>
              </a:rPr>
              <a:t>と連携する</a:t>
            </a:r>
            <a:r>
              <a:rPr lang="en-US" altLang="ja-JP" sz="1050" dirty="0" smtClean="0">
                <a:solidFill>
                  <a:srgbClr val="676767"/>
                </a:solidFill>
              </a:rPr>
              <a:t>CMR </a:t>
            </a:r>
            <a:r>
              <a:rPr lang="ja-JP" altLang="en-US" sz="1050" dirty="0" smtClean="0">
                <a:solidFill>
                  <a:srgbClr val="676767"/>
                </a:solidFill>
              </a:rPr>
              <a:t>ハイブリッドを含む</a:t>
            </a:r>
            <a:endParaRPr lang="en-US" sz="1050" dirty="0">
              <a:solidFill>
                <a:srgbClr val="676767"/>
              </a:solidFill>
            </a:endParaRPr>
          </a:p>
        </p:txBody>
      </p:sp>
      <p:grpSp>
        <p:nvGrpSpPr>
          <p:cNvPr id="43" name="Group 39"/>
          <p:cNvGrpSpPr/>
          <p:nvPr/>
        </p:nvGrpSpPr>
        <p:grpSpPr>
          <a:xfrm>
            <a:off x="196394" y="4284971"/>
            <a:ext cx="8828232" cy="358530"/>
            <a:chOff x="9511392" y="3972841"/>
            <a:chExt cx="8463569" cy="830880"/>
          </a:xfrm>
        </p:grpSpPr>
        <p:sp>
          <p:nvSpPr>
            <p:cNvPr id="44" name="Trapezoid 43"/>
            <p:cNvSpPr/>
            <p:nvPr/>
          </p:nvSpPr>
          <p:spPr>
            <a:xfrm>
              <a:off x="9511392" y="3972841"/>
              <a:ext cx="8463569" cy="429608"/>
            </a:xfrm>
            <a:prstGeom prst="trapezoid">
              <a:avLst>
                <a:gd name="adj" fmla="val 201471"/>
              </a:avLst>
            </a:prstGeom>
            <a:gradFill flip="none" rotWithShape="1">
              <a:gsLst>
                <a:gs pos="100000">
                  <a:schemeClr val="accent5">
                    <a:alpha val="0"/>
                  </a:schemeClr>
                </a:gs>
                <a:gs pos="0">
                  <a:schemeClr val="accent5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+mj-lt"/>
              </a:endParaRPr>
            </a:p>
          </p:txBody>
        </p:sp>
        <p:sp>
          <p:nvSpPr>
            <p:cNvPr id="45" name="Round Same Side Corner Rectangle 44"/>
            <p:cNvSpPr/>
            <p:nvPr/>
          </p:nvSpPr>
          <p:spPr>
            <a:xfrm rot="10800000">
              <a:off x="9511392" y="4408678"/>
              <a:ext cx="8461375" cy="395043"/>
            </a:xfrm>
            <a:prstGeom prst="round2Same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 anchorCtr="0"/>
            <a:lstStyle/>
            <a:p>
              <a:pPr algn="ctr"/>
              <a:endParaRPr lang="en-US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itle 2"/>
          <p:cNvSpPr>
            <a:spLocks noGrp="1"/>
          </p:cNvSpPr>
          <p:nvPr>
            <p:ph type="title"/>
          </p:nvPr>
        </p:nvSpPr>
        <p:spPr>
          <a:xfrm>
            <a:off x="311499" y="158432"/>
            <a:ext cx="8345488" cy="731837"/>
          </a:xfrm>
        </p:spPr>
        <p:txBody>
          <a:bodyPr/>
          <a:lstStyle/>
          <a:p>
            <a:r>
              <a:rPr lang="ja-JP" altLang="en-US" dirty="0" smtClean="0"/>
              <a:t>クラウド、オンプレミスの参考選択基準</a:t>
            </a:r>
            <a:endParaRPr lang="en-US" dirty="0"/>
          </a:p>
        </p:txBody>
      </p:sp>
      <p:sp>
        <p:nvSpPr>
          <p:cNvPr id="54" name="Up-Down Arrow 53"/>
          <p:cNvSpPr/>
          <p:nvPr/>
        </p:nvSpPr>
        <p:spPr>
          <a:xfrm>
            <a:off x="4484243" y="1807399"/>
            <a:ext cx="160977" cy="284955"/>
          </a:xfrm>
          <a:prstGeom prst="upDown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 smtClean="0"/>
          </a:p>
        </p:txBody>
      </p:sp>
      <p:sp>
        <p:nvSpPr>
          <p:cNvPr id="39" name="Up-Down Arrow 38"/>
          <p:cNvSpPr/>
          <p:nvPr/>
        </p:nvSpPr>
        <p:spPr>
          <a:xfrm>
            <a:off x="4484243" y="3008690"/>
            <a:ext cx="160977" cy="284955"/>
          </a:xfrm>
          <a:prstGeom prst="upDown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40723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9383" y="1088389"/>
            <a:ext cx="3651567" cy="363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 rot="10800000" flipV="1">
            <a:off x="274638" y="1088389"/>
            <a:ext cx="4963794" cy="36881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 defTabSz="457162">
              <a:defRPr/>
            </a:pPr>
            <a:endParaRPr lang="en-US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Meeting Rooms (CMR) Cloud</a:t>
            </a:r>
            <a:br>
              <a:rPr lang="en-US" dirty="0"/>
            </a:br>
            <a:r>
              <a:rPr lang="ja-JP" altLang="en-US" sz="2400" dirty="0" smtClean="0"/>
              <a:t>クラウド提供の</a:t>
            </a:r>
            <a:r>
              <a:rPr lang="en-US" altLang="ja-JP" sz="2400" dirty="0" smtClean="0"/>
              <a:t>Web</a:t>
            </a:r>
            <a:r>
              <a:rPr lang="ja-JP" altLang="en-US" sz="2400" dirty="0" smtClean="0"/>
              <a:t>会議とビデオ会議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8304" y="1342649"/>
            <a:ext cx="4289190" cy="523212"/>
          </a:xfrm>
          <a:prstGeom prst="rect">
            <a:avLst/>
          </a:prstGeom>
          <a:noFill/>
        </p:spPr>
        <p:txBody>
          <a:bodyPr wrap="square" lIns="91432" tIns="45716" rIns="91432" bIns="45716" rtlCol="0" anchor="ctr">
            <a:spAutoFit/>
          </a:bodyPr>
          <a:lstStyle/>
          <a:p>
            <a:pPr>
              <a:spcBef>
                <a:spcPts val="1800"/>
              </a:spcBef>
            </a:pPr>
            <a:r>
              <a:rPr lang="ja-JP" altLang="en-US" sz="1400" b="1" dirty="0" smtClean="0">
                <a:solidFill>
                  <a:schemeClr val="tx2"/>
                </a:solidFill>
                <a:latin typeface="+mj-lt"/>
              </a:rPr>
              <a:t>１つのミーティング</a:t>
            </a: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rgbClr val="3E4A4C"/>
                </a:solidFill>
                <a:latin typeface="+mj-lt"/>
              </a:rPr>
            </a:br>
            <a:r>
              <a:rPr lang="ja-JP" altLang="en-US" sz="1400" dirty="0" smtClean="0">
                <a:solidFill>
                  <a:srgbClr val="3E4A4C"/>
                </a:solidFill>
                <a:latin typeface="+mj-lt"/>
              </a:rPr>
              <a:t>クラウド上のビデオブリッジと</a:t>
            </a: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>Cisco</a:t>
            </a:r>
            <a:r>
              <a:rPr lang="en-US" sz="1400" baseline="30000" dirty="0" smtClean="0">
                <a:solidFill>
                  <a:srgbClr val="3E4A4C"/>
                </a:solidFill>
                <a:latin typeface="+mj-lt"/>
                <a:cs typeface="Arial"/>
              </a:rPr>
              <a:t>®</a:t>
            </a: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> WebEx </a:t>
            </a:r>
            <a:r>
              <a:rPr lang="ja-JP" altLang="en-US" sz="1400" dirty="0" smtClean="0">
                <a:solidFill>
                  <a:srgbClr val="3E4A4C"/>
                </a:solidFill>
                <a:latin typeface="+mj-lt"/>
              </a:rPr>
              <a:t>を統合</a:t>
            </a:r>
            <a:endParaRPr lang="en-US" sz="1400" dirty="0">
              <a:solidFill>
                <a:srgbClr val="3E4A4C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390" y="3021563"/>
            <a:ext cx="4262176" cy="954099"/>
          </a:xfrm>
          <a:prstGeom prst="rect">
            <a:avLst/>
          </a:prstGeom>
          <a:noFill/>
        </p:spPr>
        <p:txBody>
          <a:bodyPr wrap="square" lIns="91432" tIns="45716" rIns="91432" bIns="45716" rtlCol="0" anchor="ctr">
            <a:spAutoFit/>
          </a:bodyPr>
          <a:lstStyle/>
          <a:p>
            <a:r>
              <a:rPr lang="ja-JP" altLang="en-US" sz="1400" b="1" dirty="0" smtClean="0">
                <a:solidFill>
                  <a:schemeClr val="tx2"/>
                </a:solidFill>
                <a:latin typeface="+mj-lt"/>
              </a:rPr>
              <a:t>スケーラビリティ　（</a:t>
            </a:r>
            <a:r>
              <a:rPr lang="en-US" altLang="ja-JP" sz="1400" b="1" dirty="0" smtClean="0">
                <a:solidFill>
                  <a:schemeClr val="tx2"/>
                </a:solidFill>
                <a:latin typeface="+mj-lt"/>
              </a:rPr>
              <a:t>1</a:t>
            </a:r>
            <a:r>
              <a:rPr lang="ja-JP" altLang="en-US" sz="1400" b="1" dirty="0" smtClean="0">
                <a:solidFill>
                  <a:schemeClr val="tx2"/>
                </a:solidFill>
                <a:latin typeface="+mj-lt"/>
              </a:rPr>
              <a:t>つのミーティング）</a:t>
            </a: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rgbClr val="3E4A4C"/>
                </a:solidFill>
                <a:latin typeface="+mj-lt"/>
              </a:rPr>
            </a:b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>25 </a:t>
            </a:r>
            <a:r>
              <a:rPr lang="ja-JP" altLang="en-US" sz="1400" dirty="0" smtClean="0">
                <a:solidFill>
                  <a:srgbClr val="3E4A4C"/>
                </a:solidFill>
                <a:latin typeface="+mj-lt"/>
              </a:rPr>
              <a:t>：ビデオ端末</a:t>
            </a: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rgbClr val="3E4A4C"/>
                </a:solidFill>
                <a:latin typeface="+mj-lt"/>
              </a:rPr>
            </a:b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>500 </a:t>
            </a:r>
            <a:r>
              <a:rPr lang="ja-JP" altLang="en-US" sz="1400" dirty="0" smtClean="0">
                <a:solidFill>
                  <a:srgbClr val="3E4A4C"/>
                </a:solidFill>
                <a:latin typeface="+mj-lt"/>
              </a:rPr>
              <a:t>ビデオを有効にした</a:t>
            </a:r>
            <a:r>
              <a:rPr lang="en-US" altLang="ja-JP" sz="1400" dirty="0" smtClean="0">
                <a:solidFill>
                  <a:srgbClr val="3E4A4C"/>
                </a:solidFill>
                <a:latin typeface="+mj-lt"/>
              </a:rPr>
              <a:t>WebEx</a:t>
            </a:r>
            <a:r>
              <a:rPr lang="ja-JP" altLang="en-US" sz="1400" dirty="0" smtClean="0">
                <a:solidFill>
                  <a:srgbClr val="3E4A4C"/>
                </a:solidFill>
                <a:latin typeface="+mj-lt"/>
              </a:rPr>
              <a:t>ユーザ</a:t>
            </a: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rgbClr val="3E4A4C"/>
                </a:solidFill>
                <a:latin typeface="+mj-lt"/>
              </a:rPr>
            </a:b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>500 </a:t>
            </a:r>
            <a:r>
              <a:rPr lang="ja-JP" altLang="en-US" sz="1400" dirty="0" smtClean="0">
                <a:solidFill>
                  <a:srgbClr val="3E4A4C"/>
                </a:solidFill>
                <a:latin typeface="+mj-lt"/>
              </a:rPr>
              <a:t>音声のみの</a:t>
            </a: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>WebEx </a:t>
            </a:r>
            <a:r>
              <a:rPr lang="ja-JP" altLang="en-US" sz="1400" dirty="0" smtClean="0">
                <a:solidFill>
                  <a:srgbClr val="3E4A4C"/>
                </a:solidFill>
                <a:latin typeface="+mj-lt"/>
              </a:rPr>
              <a:t>ユーザ</a:t>
            </a:r>
            <a:endParaRPr lang="en-US" sz="1400" dirty="0" smtClean="0">
              <a:solidFill>
                <a:srgbClr val="3E4A4C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304" y="2235967"/>
            <a:ext cx="4156174" cy="523212"/>
          </a:xfrm>
          <a:prstGeom prst="rect">
            <a:avLst/>
          </a:prstGeom>
          <a:noFill/>
        </p:spPr>
        <p:txBody>
          <a:bodyPr wrap="square" lIns="91432" tIns="45716" rIns="91432" bIns="45716" rtlCol="0" anchor="ctr">
            <a:spAutoFit/>
          </a:bodyPr>
          <a:lstStyle/>
          <a:p>
            <a:pPr>
              <a:spcBef>
                <a:spcPts val="1800"/>
              </a:spcBef>
            </a:pPr>
            <a:r>
              <a:rPr lang="ja-JP" altLang="en-US" sz="1400" b="1" dirty="0" smtClean="0">
                <a:solidFill>
                  <a:schemeClr val="tx2"/>
                </a:solidFill>
                <a:latin typeface="+mj-lt"/>
              </a:rPr>
              <a:t>どこからでも参加</a:t>
            </a: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rgbClr val="3E4A4C"/>
                </a:solidFill>
                <a:latin typeface="+mj-lt"/>
              </a:rPr>
            </a:br>
            <a:r>
              <a:rPr lang="ja-JP" altLang="en-US" sz="1400" dirty="0" smtClean="0">
                <a:solidFill>
                  <a:srgbClr val="3E4A4C"/>
                </a:solidFill>
                <a:latin typeface="+mj-lt"/>
              </a:rPr>
              <a:t>標準ベースのビデオ端末</a:t>
            </a:r>
            <a:r>
              <a:rPr lang="en-US" altLang="ja-JP" sz="1400" dirty="0" smtClean="0">
                <a:solidFill>
                  <a:srgbClr val="3E4A4C"/>
                </a:solidFill>
                <a:latin typeface="+mj-lt"/>
              </a:rPr>
              <a:t>(</a:t>
            </a:r>
            <a:r>
              <a:rPr lang="en-US" sz="1400" dirty="0" smtClean="0">
                <a:solidFill>
                  <a:srgbClr val="3E4A4C"/>
                </a:solidFill>
                <a:latin typeface="+mj-lt"/>
              </a:rPr>
              <a:t>SIP H.323),  </a:t>
            </a:r>
            <a:r>
              <a:rPr lang="en-US" sz="1400" dirty="0" err="1" smtClean="0">
                <a:solidFill>
                  <a:srgbClr val="3E4A4C"/>
                </a:solidFill>
                <a:latin typeface="+mj-lt"/>
              </a:rPr>
              <a:t>Lync</a:t>
            </a:r>
            <a:r>
              <a:rPr lang="ja-JP" altLang="en-US" sz="1400" dirty="0" smtClean="0">
                <a:solidFill>
                  <a:srgbClr val="3E4A4C"/>
                </a:solidFill>
                <a:latin typeface="+mj-lt"/>
              </a:rPr>
              <a:t>に対応</a:t>
            </a:r>
            <a:endParaRPr lang="en-US" sz="1400" dirty="0">
              <a:solidFill>
                <a:srgbClr val="3E4A4C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119" y="1073150"/>
            <a:ext cx="45720" cy="3639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+mj-lt"/>
            </a:endParaRPr>
          </a:p>
        </p:txBody>
      </p:sp>
      <p:sp>
        <p:nvSpPr>
          <p:cNvPr id="16" name="Right Triangle 15"/>
          <p:cNvSpPr/>
          <p:nvPr/>
        </p:nvSpPr>
        <p:spPr>
          <a:xfrm rot="13496425">
            <a:off x="214519" y="1289801"/>
            <a:ext cx="182880" cy="18288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92713" y="1088389"/>
            <a:ext cx="45720" cy="36393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8461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/>
          <p:cNvCxnSpPr>
            <a:cxnSpLocks noChangeShapeType="1"/>
          </p:cNvCxnSpPr>
          <p:nvPr/>
        </p:nvCxnSpPr>
        <p:spPr bwMode="auto">
          <a:xfrm flipH="1">
            <a:off x="4182564" y="2429933"/>
            <a:ext cx="1015969" cy="19063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 flipH="1">
            <a:off x="1651828" y="2620566"/>
            <a:ext cx="2684368" cy="2024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ounded Rectangle 16"/>
          <p:cNvSpPr>
            <a:spLocks noChangeAspect="1"/>
          </p:cNvSpPr>
          <p:nvPr/>
        </p:nvSpPr>
        <p:spPr>
          <a:xfrm>
            <a:off x="107184" y="1996679"/>
            <a:ext cx="1387440" cy="857250"/>
          </a:xfrm>
          <a:custGeom>
            <a:avLst/>
            <a:gdLst/>
            <a:ahLst/>
            <a:cxnLst/>
            <a:rect l="l" t="t" r="r" b="b"/>
            <a:pathLst>
              <a:path w="2038604" h="1352550">
                <a:moveTo>
                  <a:pt x="1259713" y="0"/>
                </a:moveTo>
                <a:cubicBezTo>
                  <a:pt x="1557809" y="0"/>
                  <a:pt x="1799463" y="235968"/>
                  <a:pt x="1799463" y="527050"/>
                </a:cubicBezTo>
                <a:lnTo>
                  <a:pt x="1795605" y="564420"/>
                </a:lnTo>
                <a:lnTo>
                  <a:pt x="1856627" y="597541"/>
                </a:lnTo>
                <a:cubicBezTo>
                  <a:pt x="1966419" y="671715"/>
                  <a:pt x="2038604" y="797328"/>
                  <a:pt x="2038604" y="939800"/>
                </a:cubicBezTo>
                <a:cubicBezTo>
                  <a:pt x="2038604" y="1167756"/>
                  <a:pt x="1853810" y="1352550"/>
                  <a:pt x="1625854" y="1352550"/>
                </a:cubicBezTo>
                <a:lnTo>
                  <a:pt x="412750" y="1352550"/>
                </a:lnTo>
                <a:cubicBezTo>
                  <a:pt x="184794" y="1352550"/>
                  <a:pt x="0" y="1167756"/>
                  <a:pt x="0" y="939800"/>
                </a:cubicBezTo>
                <a:cubicBezTo>
                  <a:pt x="0" y="768833"/>
                  <a:pt x="103947" y="622145"/>
                  <a:pt x="252089" y="559486"/>
                </a:cubicBezTo>
                <a:lnTo>
                  <a:pt x="322529" y="537620"/>
                </a:lnTo>
                <a:lnTo>
                  <a:pt x="321438" y="527051"/>
                </a:lnTo>
                <a:cubicBezTo>
                  <a:pt x="321438" y="381444"/>
                  <a:pt x="442322" y="263407"/>
                  <a:pt x="591439" y="263407"/>
                </a:cubicBezTo>
                <a:cubicBezTo>
                  <a:pt x="647358" y="263407"/>
                  <a:pt x="699307" y="280006"/>
                  <a:pt x="742399" y="308433"/>
                </a:cubicBezTo>
                <a:lnTo>
                  <a:pt x="761713" y="323993"/>
                </a:lnTo>
                <a:lnTo>
                  <a:pt x="762379" y="321898"/>
                </a:lnTo>
                <a:cubicBezTo>
                  <a:pt x="844318" y="132732"/>
                  <a:pt x="1036141" y="0"/>
                  <a:pt x="125971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171473" anchor="b"/>
          <a:lstStyle/>
          <a:p>
            <a:pPr algn="ctr">
              <a:defRPr/>
            </a:pPr>
            <a:endParaRPr lang="en-US" sz="1600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52233" name="Picture 8" descr="firewall-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90" y="2418161"/>
            <a:ext cx="177449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TextBox 12"/>
          <p:cNvSpPr txBox="1">
            <a:spLocks noChangeArrowheads="1"/>
          </p:cNvSpPr>
          <p:nvPr/>
        </p:nvSpPr>
        <p:spPr bwMode="auto">
          <a:xfrm>
            <a:off x="253590" y="2234406"/>
            <a:ext cx="996813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 b="1" dirty="0" smtClean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Unified CM</a:t>
            </a:r>
            <a:endParaRPr kumimoji="0" lang="en-US" altLang="ja-JP" sz="1600" b="1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2237" name="TextBox 13"/>
          <p:cNvSpPr txBox="1">
            <a:spLocks noChangeArrowheads="1"/>
          </p:cNvSpPr>
          <p:nvPr/>
        </p:nvSpPr>
        <p:spPr bwMode="auto">
          <a:xfrm>
            <a:off x="654289" y="1866464"/>
            <a:ext cx="2758274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600" b="1" dirty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Expressway</a:t>
            </a:r>
          </a:p>
          <a:p>
            <a:pPr algn="ctr"/>
            <a:r>
              <a:rPr kumimoji="0" lang="en-US" altLang="ja-JP" sz="1600" b="1" dirty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C</a:t>
            </a:r>
          </a:p>
        </p:txBody>
      </p:sp>
      <p:pic>
        <p:nvPicPr>
          <p:cNvPr id="52238" name="Picture 15" descr="firewall-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98" y="2418161"/>
            <a:ext cx="176258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9" name="TextBox 17"/>
          <p:cNvSpPr txBox="1">
            <a:spLocks noChangeArrowheads="1"/>
          </p:cNvSpPr>
          <p:nvPr/>
        </p:nvSpPr>
        <p:spPr bwMode="auto">
          <a:xfrm>
            <a:off x="2003613" y="1884233"/>
            <a:ext cx="1678106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kumimoji="0" lang="en-US" altLang="ja-JP" sz="1600" b="1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  <a:p>
            <a:pPr algn="ctr"/>
            <a:r>
              <a:rPr kumimoji="0" lang="en-US" altLang="ja-JP" sz="1600" b="1" dirty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E</a:t>
            </a:r>
          </a:p>
        </p:txBody>
      </p:sp>
      <p:grpSp>
        <p:nvGrpSpPr>
          <p:cNvPr id="20" name="Group 33"/>
          <p:cNvGrpSpPr/>
          <p:nvPr/>
        </p:nvGrpSpPr>
        <p:grpSpPr bwMode="auto">
          <a:xfrm>
            <a:off x="4913577" y="1536039"/>
            <a:ext cx="4230423" cy="1215890"/>
            <a:chOff x="5694223" y="4418147"/>
            <a:chExt cx="6060799" cy="13873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ounded Rectangle 34"/>
            <p:cNvSpPr/>
            <p:nvPr/>
          </p:nvSpPr>
          <p:spPr>
            <a:xfrm>
              <a:off x="5694223" y="4418147"/>
              <a:ext cx="6060799" cy="1387341"/>
            </a:xfrm>
            <a:prstGeom prst="roundRect">
              <a:avLst>
                <a:gd name="adj" fmla="val 820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694223" y="4418147"/>
              <a:ext cx="6060799" cy="277469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600" b="1" dirty="0">
                  <a:latin typeface="Arial"/>
                  <a:ea typeface="ＭＳ Ｐゴシック"/>
                  <a:cs typeface="Arial"/>
                </a:rPr>
                <a:t>Business to </a:t>
              </a:r>
              <a:r>
                <a:rPr lang="en-US" altLang="ja-JP" sz="1600" b="1" dirty="0" smtClean="0">
                  <a:latin typeface="Arial"/>
                  <a:ea typeface="ＭＳ Ｐゴシック"/>
                  <a:cs typeface="Arial"/>
                </a:rPr>
                <a:t>Business- </a:t>
              </a:r>
              <a:r>
                <a:rPr lang="ja-JP" altLang="en-US" sz="1600" b="1" dirty="0" smtClean="0">
                  <a:latin typeface="Arial"/>
                  <a:ea typeface="ＭＳ Ｐゴシック"/>
                  <a:cs typeface="Arial"/>
                </a:rPr>
                <a:t>セッションバイパス</a:t>
              </a:r>
              <a:endParaRPr lang="en-US" altLang="ja-JP" sz="1600" b="1" u="sng" dirty="0"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52278" name="Rectangle 36"/>
          <p:cNvSpPr>
            <a:spLocks noChangeArrowheads="1"/>
          </p:cNvSpPr>
          <p:nvPr/>
        </p:nvSpPr>
        <p:spPr bwMode="auto">
          <a:xfrm>
            <a:off x="6068283" y="1806221"/>
            <a:ext cx="32438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CMR Cloud</a:t>
            </a:r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とビデオ接続（多地点）</a:t>
            </a:r>
            <a:endParaRPr lang="en-US" altLang="ja-JP" sz="16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DNS</a:t>
            </a:r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を使ってルーティング</a:t>
            </a:r>
            <a:endParaRPr lang="en-US" altLang="ja-JP" sz="1600" dirty="0" smtClean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セッションライセンス無償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(x8.6-)</a:t>
            </a:r>
            <a:endParaRPr lang="en-US" altLang="en-US" sz="1600" dirty="0" smtClean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0" name="Rectangle 59"/>
          <p:cNvSpPr>
            <a:spLocks/>
          </p:cNvSpPr>
          <p:nvPr/>
        </p:nvSpPr>
        <p:spPr bwMode="auto">
          <a:xfrm>
            <a:off x="3650474" y="2352729"/>
            <a:ext cx="1063430" cy="423822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7200000">
              <a:rot lat="0" lon="19799991" rev="0"/>
            </a:camera>
            <a:lightRig rig="threePt" dir="t"/>
          </a:scene3d>
          <a:sp3d/>
        </p:spPr>
        <p:txBody>
          <a:bodyPr lIns="68556" tIns="34279" rIns="68556" bIns="34279" anchor="ctr">
            <a:flatTx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Internet</a:t>
            </a:r>
          </a:p>
        </p:txBody>
      </p:sp>
      <p:pic>
        <p:nvPicPr>
          <p:cNvPr id="52254" name="Picture 85" descr="10256_Telepresence_2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8" y="1191817"/>
            <a:ext cx="58117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>
            <a:spLocks noChangeAspect="1"/>
          </p:cNvSpPr>
          <p:nvPr/>
        </p:nvSpPr>
        <p:spPr>
          <a:xfrm>
            <a:off x="3476341" y="1783556"/>
            <a:ext cx="1388630" cy="857250"/>
          </a:xfrm>
          <a:custGeom>
            <a:avLst/>
            <a:gdLst/>
            <a:ahLst/>
            <a:cxnLst/>
            <a:rect l="l" t="t" r="r" b="b"/>
            <a:pathLst>
              <a:path w="2038604" h="1352550">
                <a:moveTo>
                  <a:pt x="1259713" y="0"/>
                </a:moveTo>
                <a:cubicBezTo>
                  <a:pt x="1557809" y="0"/>
                  <a:pt x="1799463" y="235968"/>
                  <a:pt x="1799463" y="527050"/>
                </a:cubicBezTo>
                <a:lnTo>
                  <a:pt x="1795605" y="564420"/>
                </a:lnTo>
                <a:lnTo>
                  <a:pt x="1856627" y="597541"/>
                </a:lnTo>
                <a:cubicBezTo>
                  <a:pt x="1966419" y="671715"/>
                  <a:pt x="2038604" y="797328"/>
                  <a:pt x="2038604" y="939800"/>
                </a:cubicBezTo>
                <a:cubicBezTo>
                  <a:pt x="2038604" y="1167756"/>
                  <a:pt x="1853810" y="1352550"/>
                  <a:pt x="1625854" y="1352550"/>
                </a:cubicBezTo>
                <a:lnTo>
                  <a:pt x="412750" y="1352550"/>
                </a:lnTo>
                <a:cubicBezTo>
                  <a:pt x="184794" y="1352550"/>
                  <a:pt x="0" y="1167756"/>
                  <a:pt x="0" y="939800"/>
                </a:cubicBezTo>
                <a:cubicBezTo>
                  <a:pt x="0" y="768833"/>
                  <a:pt x="103947" y="622145"/>
                  <a:pt x="252089" y="559486"/>
                </a:cubicBezTo>
                <a:lnTo>
                  <a:pt x="322529" y="537620"/>
                </a:lnTo>
                <a:lnTo>
                  <a:pt x="321438" y="527051"/>
                </a:lnTo>
                <a:cubicBezTo>
                  <a:pt x="321438" y="381444"/>
                  <a:pt x="442322" y="263407"/>
                  <a:pt x="591439" y="263407"/>
                </a:cubicBezTo>
                <a:cubicBezTo>
                  <a:pt x="647358" y="263407"/>
                  <a:pt x="699307" y="280006"/>
                  <a:pt x="742399" y="308433"/>
                </a:cubicBezTo>
                <a:lnTo>
                  <a:pt x="761713" y="323993"/>
                </a:lnTo>
                <a:lnTo>
                  <a:pt x="762379" y="321898"/>
                </a:lnTo>
                <a:cubicBezTo>
                  <a:pt x="844318" y="132732"/>
                  <a:pt x="1036141" y="0"/>
                  <a:pt x="125971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F7F7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171473" anchor="b"/>
          <a:lstStyle/>
          <a:p>
            <a:pPr algn="ctr">
              <a:defRPr/>
            </a:pPr>
            <a:endParaRPr lang="en-US" sz="1600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13" name="Straight Connector 48"/>
          <p:cNvCxnSpPr>
            <a:cxnSpLocks noChangeShapeType="1"/>
          </p:cNvCxnSpPr>
          <p:nvPr/>
        </p:nvCxnSpPr>
        <p:spPr bwMode="auto">
          <a:xfrm flipH="1" flipV="1">
            <a:off x="762200" y="1772841"/>
            <a:ext cx="571649" cy="713184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TextBox 12"/>
          <p:cNvSpPr txBox="1">
            <a:spLocks noChangeArrowheads="1"/>
          </p:cNvSpPr>
          <p:nvPr/>
        </p:nvSpPr>
        <p:spPr bwMode="auto">
          <a:xfrm>
            <a:off x="3434474" y="2254031"/>
            <a:ext cx="1479105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ja-JP" altLang="en-US" sz="1600" b="1" dirty="0" smtClean="0">
                <a:solidFill>
                  <a:srgbClr val="7F7F7F"/>
                </a:solidFill>
                <a:latin typeface="Arial"/>
                <a:ea typeface="ＭＳ Ｐゴシック"/>
                <a:cs typeface="Arial"/>
              </a:rPr>
              <a:t>インターネット</a:t>
            </a:r>
            <a:endParaRPr kumimoji="0" lang="en-US" altLang="ja-JP" sz="1600" b="1" dirty="0">
              <a:solidFill>
                <a:srgbClr val="7F7F7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71" y="2388577"/>
            <a:ext cx="647211" cy="48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431" y="2472336"/>
            <a:ext cx="431800" cy="332410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739" y="2487762"/>
            <a:ext cx="392723" cy="302328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Cisco Expressway </a:t>
            </a:r>
            <a:r>
              <a:rPr lang="en-US" altLang="ja-JP" dirty="0" smtClean="0"/>
              <a:t>– CMR Cloud</a:t>
            </a:r>
            <a:endParaRPr kumimoji="1" lang="ja-JP" altLang="en-US" dirty="0"/>
          </a:p>
        </p:txBody>
      </p:sp>
      <p:grpSp>
        <p:nvGrpSpPr>
          <p:cNvPr id="53" name="Group 9"/>
          <p:cNvGrpSpPr/>
          <p:nvPr/>
        </p:nvGrpSpPr>
        <p:grpSpPr>
          <a:xfrm>
            <a:off x="5075611" y="1949677"/>
            <a:ext cx="1163401" cy="710951"/>
            <a:chOff x="4322078" y="1306211"/>
            <a:chExt cx="1163401" cy="710951"/>
          </a:xfrm>
        </p:grpSpPr>
        <p:sp>
          <p:nvSpPr>
            <p:cNvPr id="54" name="Freeform 49"/>
            <p:cNvSpPr>
              <a:spLocks/>
            </p:cNvSpPr>
            <p:nvPr/>
          </p:nvSpPr>
          <p:spPr bwMode="auto">
            <a:xfrm flipH="1">
              <a:off x="4322078" y="1306211"/>
              <a:ext cx="1163401" cy="681260"/>
            </a:xfrm>
            <a:custGeom>
              <a:avLst/>
              <a:gdLst>
                <a:gd name="T0" fmla="*/ 82 w 656"/>
                <a:gd name="T1" fmla="*/ 189 h 352"/>
                <a:gd name="T2" fmla="*/ 0 w 656"/>
                <a:gd name="T3" fmla="*/ 271 h 352"/>
                <a:gd name="T4" fmla="*/ 82 w 656"/>
                <a:gd name="T5" fmla="*/ 352 h 352"/>
                <a:gd name="T6" fmla="*/ 551 w 656"/>
                <a:gd name="T7" fmla="*/ 352 h 352"/>
                <a:gd name="T8" fmla="*/ 656 w 656"/>
                <a:gd name="T9" fmla="*/ 247 h 352"/>
                <a:gd name="T10" fmla="*/ 598 w 656"/>
                <a:gd name="T11" fmla="*/ 153 h 352"/>
                <a:gd name="T12" fmla="*/ 588 w 656"/>
                <a:gd name="T13" fmla="*/ 148 h 352"/>
                <a:gd name="T14" fmla="*/ 589 w 656"/>
                <a:gd name="T15" fmla="*/ 137 h 352"/>
                <a:gd name="T16" fmla="*/ 589 w 656"/>
                <a:gd name="T17" fmla="*/ 135 h 352"/>
                <a:gd name="T18" fmla="*/ 531 w 656"/>
                <a:gd name="T19" fmla="*/ 76 h 352"/>
                <a:gd name="T20" fmla="*/ 503 w 656"/>
                <a:gd name="T21" fmla="*/ 83 h 352"/>
                <a:gd name="T22" fmla="*/ 486 w 656"/>
                <a:gd name="T23" fmla="*/ 92 h 352"/>
                <a:gd name="T24" fmla="*/ 479 w 656"/>
                <a:gd name="T25" fmla="*/ 75 h 352"/>
                <a:gd name="T26" fmla="*/ 365 w 656"/>
                <a:gd name="T27" fmla="*/ 0 h 352"/>
                <a:gd name="T28" fmla="*/ 248 w 656"/>
                <a:gd name="T29" fmla="*/ 79 h 352"/>
                <a:gd name="T30" fmla="*/ 242 w 656"/>
                <a:gd name="T31" fmla="*/ 94 h 352"/>
                <a:gd name="T32" fmla="*/ 227 w 656"/>
                <a:gd name="T33" fmla="*/ 89 h 352"/>
                <a:gd name="T34" fmla="*/ 197 w 656"/>
                <a:gd name="T35" fmla="*/ 84 h 352"/>
                <a:gd name="T36" fmla="*/ 102 w 656"/>
                <a:gd name="T37" fmla="*/ 173 h 352"/>
                <a:gd name="T38" fmla="*/ 101 w 656"/>
                <a:gd name="T39" fmla="*/ 189 h 352"/>
                <a:gd name="T40" fmla="*/ 84 w 656"/>
                <a:gd name="T41" fmla="*/ 189 h 352"/>
                <a:gd name="T42" fmla="*/ 82 w 656"/>
                <a:gd name="T43" fmla="*/ 18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352">
                  <a:moveTo>
                    <a:pt x="82" y="189"/>
                  </a:moveTo>
                  <a:cubicBezTo>
                    <a:pt x="37" y="189"/>
                    <a:pt x="0" y="225"/>
                    <a:pt x="0" y="271"/>
                  </a:cubicBezTo>
                  <a:cubicBezTo>
                    <a:pt x="0" y="316"/>
                    <a:pt x="37" y="352"/>
                    <a:pt x="82" y="352"/>
                  </a:cubicBezTo>
                  <a:cubicBezTo>
                    <a:pt x="551" y="352"/>
                    <a:pt x="551" y="352"/>
                    <a:pt x="551" y="352"/>
                  </a:cubicBezTo>
                  <a:cubicBezTo>
                    <a:pt x="609" y="352"/>
                    <a:pt x="656" y="305"/>
                    <a:pt x="656" y="247"/>
                  </a:cubicBezTo>
                  <a:cubicBezTo>
                    <a:pt x="656" y="207"/>
                    <a:pt x="634" y="171"/>
                    <a:pt x="598" y="153"/>
                  </a:cubicBezTo>
                  <a:cubicBezTo>
                    <a:pt x="588" y="148"/>
                    <a:pt x="588" y="148"/>
                    <a:pt x="588" y="148"/>
                  </a:cubicBezTo>
                  <a:cubicBezTo>
                    <a:pt x="589" y="137"/>
                    <a:pt x="589" y="137"/>
                    <a:pt x="589" y="137"/>
                  </a:cubicBezTo>
                  <a:cubicBezTo>
                    <a:pt x="589" y="137"/>
                    <a:pt x="589" y="136"/>
                    <a:pt x="589" y="135"/>
                  </a:cubicBezTo>
                  <a:cubicBezTo>
                    <a:pt x="589" y="102"/>
                    <a:pt x="563" y="76"/>
                    <a:pt x="531" y="76"/>
                  </a:cubicBezTo>
                  <a:cubicBezTo>
                    <a:pt x="521" y="76"/>
                    <a:pt x="511" y="79"/>
                    <a:pt x="503" y="83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59" y="30"/>
                    <a:pt x="414" y="0"/>
                    <a:pt x="365" y="0"/>
                  </a:cubicBezTo>
                  <a:cubicBezTo>
                    <a:pt x="313" y="0"/>
                    <a:pt x="267" y="31"/>
                    <a:pt x="248" y="79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27" y="89"/>
                    <a:pt x="227" y="89"/>
                    <a:pt x="227" y="89"/>
                  </a:cubicBezTo>
                  <a:cubicBezTo>
                    <a:pt x="218" y="86"/>
                    <a:pt x="207" y="84"/>
                    <a:pt x="197" y="84"/>
                  </a:cubicBezTo>
                  <a:cubicBezTo>
                    <a:pt x="147" y="84"/>
                    <a:pt x="106" y="123"/>
                    <a:pt x="102" y="173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3" y="189"/>
                    <a:pt x="83" y="189"/>
                    <a:pt x="82" y="189"/>
                  </a:cubicBezTo>
                  <a:close/>
                </a:path>
              </a:pathLst>
            </a:custGeom>
            <a:solidFill>
              <a:srgbClr val="32B2DF"/>
            </a:solidFill>
            <a:ln w="349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0" tIns="45710" rIns="91420" bIns="457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57" name="Picture 66" descr="new_webex_logo_1024px_R02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85" y="1346222"/>
              <a:ext cx="439250" cy="438821"/>
            </a:xfrm>
            <a:prstGeom prst="rect">
              <a:avLst/>
            </a:prstGeom>
          </p:spPr>
        </p:pic>
        <p:sp>
          <p:nvSpPr>
            <p:cNvPr id="58" name="TextBox 88"/>
            <p:cNvSpPr txBox="1"/>
            <p:nvPr/>
          </p:nvSpPr>
          <p:spPr>
            <a:xfrm>
              <a:off x="4539424" y="1780575"/>
              <a:ext cx="722838" cy="23658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effectLst>
                    <a:glow rad="190500">
                      <a:srgbClr val="FFFFFF">
                        <a:alpha val="60000"/>
                      </a:srgbClr>
                    </a:glow>
                  </a:effectLst>
                </a:rPr>
                <a:t>WebEx</a:t>
              </a:r>
              <a:endPara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endParaRPr>
            </a:p>
          </p:txBody>
        </p:sp>
      </p:grpSp>
      <p:pic>
        <p:nvPicPr>
          <p:cNvPr id="61" name="Picture 16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97415" y="3039141"/>
            <a:ext cx="552407" cy="9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171"/>
          <p:cNvSpPr txBox="1"/>
          <p:nvPr/>
        </p:nvSpPr>
        <p:spPr>
          <a:xfrm>
            <a:off x="3679009" y="4046665"/>
            <a:ext cx="95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WebEx</a:t>
            </a:r>
            <a:br>
              <a:rPr lang="en-US" sz="9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</a:br>
            <a:r>
              <a:rPr lang="en-US" sz="9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Desktop</a:t>
            </a:r>
          </a:p>
        </p:txBody>
      </p:sp>
      <p:sp>
        <p:nvSpPr>
          <p:cNvPr id="65" name="TextBox 172"/>
          <p:cNvSpPr txBox="1"/>
          <p:nvPr/>
        </p:nvSpPr>
        <p:spPr>
          <a:xfrm>
            <a:off x="4968589" y="4036069"/>
            <a:ext cx="952232" cy="176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"/>
              </a:lnSpc>
            </a:pPr>
            <a:r>
              <a:rPr lang="en-US" sz="9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WebEx Mobile</a:t>
            </a:r>
          </a:p>
        </p:txBody>
      </p:sp>
      <p:pic>
        <p:nvPicPr>
          <p:cNvPr id="67" name="Picture 148" descr="MC-PC-Content-Speaker-PListImage.4500px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094" y="3075492"/>
            <a:ext cx="1291158" cy="858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73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Cisco </a:t>
            </a:r>
            <a:r>
              <a:rPr kumimoji="1" lang="en-US" altLang="ja-JP" dirty="0" err="1" smtClean="0"/>
              <a:t>TelePresence</a:t>
            </a:r>
            <a:r>
              <a:rPr kumimoji="1" lang="en-US" altLang="ja-JP" dirty="0" smtClean="0"/>
              <a:t> Conductor</a:t>
            </a:r>
          </a:p>
          <a:p>
            <a:pPr lvl="1"/>
            <a:r>
              <a:rPr lang="en-US" altLang="ja-JP" dirty="0" smtClean="0"/>
              <a:t>Cisco Unified CM </a:t>
            </a:r>
            <a:r>
              <a:rPr lang="ja-JP" altLang="en-US" dirty="0" smtClean="0"/>
              <a:t>からの要求に対して会議リソースを管理・割当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ライセンス管理</a:t>
            </a:r>
            <a:r>
              <a:rPr lang="en-US" altLang="ja-JP" dirty="0" smtClean="0"/>
              <a:t> (New!)</a:t>
            </a:r>
            <a:endParaRPr kumimoji="1" lang="en-US" altLang="ja-JP" dirty="0" smtClean="0"/>
          </a:p>
          <a:p>
            <a:r>
              <a:rPr kumimoji="1" lang="en-US" altLang="ja-JP" dirty="0" smtClean="0"/>
              <a:t>Cisco </a:t>
            </a:r>
            <a:r>
              <a:rPr kumimoji="1" lang="en-US" altLang="ja-JP" dirty="0" err="1" smtClean="0"/>
              <a:t>TelePresence</a:t>
            </a:r>
            <a:r>
              <a:rPr kumimoji="1" lang="en-US" altLang="ja-JP" dirty="0" smtClean="0"/>
              <a:t> Server</a:t>
            </a:r>
          </a:p>
          <a:p>
            <a:pPr lvl="1"/>
            <a:r>
              <a:rPr lang="ja-JP" altLang="en-US" dirty="0" smtClean="0"/>
              <a:t>音声・ビデオ会議リソース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専用ハードウェアと仮想マシンで提供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Conductor </a:t>
            </a:r>
            <a:r>
              <a:rPr kumimoji="1" lang="ja-JP" altLang="en-US" dirty="0" smtClean="0"/>
              <a:t>管理またはローカル管理</a:t>
            </a:r>
            <a:endParaRPr kumimoji="1" lang="en-US" altLang="ja-JP" dirty="0" smtClean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579206" cy="3083094"/>
          </a:xfrm>
        </p:spPr>
        <p:txBody>
          <a:bodyPr/>
          <a:lstStyle/>
          <a:p>
            <a:r>
              <a:rPr kumimoji="1" lang="en-US" altLang="ja-JP" dirty="0" smtClean="0"/>
              <a:t>Cisco TMS</a:t>
            </a:r>
          </a:p>
          <a:p>
            <a:pPr lvl="1"/>
            <a:r>
              <a:rPr lang="ja-JP" altLang="en-US" dirty="0" smtClean="0"/>
              <a:t>スケジュール会議を管理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CMR Premise</a:t>
            </a:r>
            <a:r>
              <a:rPr kumimoji="1" lang="ja-JP" altLang="en-US" dirty="0" smtClean="0"/>
              <a:t>をプロビジョニング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オンプレミス会議コンポーネント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87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84315" y="0"/>
            <a:ext cx="8659368" cy="731520"/>
          </a:xfrm>
        </p:spPr>
        <p:txBody>
          <a:bodyPr/>
          <a:lstStyle/>
          <a:p>
            <a:r>
              <a:rPr lang="en-US" sz="2800" dirty="0" smtClean="0"/>
              <a:t>TPS(TelePresence Server )</a:t>
            </a:r>
            <a:r>
              <a:rPr lang="ja-JP" altLang="en-US" sz="2800" dirty="0" smtClean="0"/>
              <a:t>プラットフォーム</a:t>
            </a:r>
            <a:endParaRPr lang="en-US" sz="28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4543536" y="1847751"/>
            <a:ext cx="1959598" cy="29425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71" tIns="34286" rIns="68571" bIns="3428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43536" y="1200458"/>
            <a:ext cx="1959598" cy="5955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71" tIns="34286" rIns="68571" bIns="34286" anchor="ctr">
            <a:normAutofit/>
          </a:bodyPr>
          <a:lstStyle/>
          <a:p>
            <a:pPr algn="ctr">
              <a:defRPr/>
            </a:pPr>
            <a:r>
              <a:rPr lang="ja-JP" altLang="en-US" sz="1200" b="1" dirty="0" smtClean="0"/>
              <a:t>アプライアンス</a:t>
            </a:r>
            <a:endParaRPr lang="en-US" sz="1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699819" y="2297062"/>
            <a:ext cx="1489775" cy="804860"/>
            <a:chOff x="3645528" y="1784442"/>
            <a:chExt cx="1489775" cy="64165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4" name="TextBox 4"/>
            <p:cNvSpPr txBox="1">
              <a:spLocks noChangeArrowheads="1"/>
            </p:cNvSpPr>
            <p:nvPr/>
          </p:nvSpPr>
          <p:spPr bwMode="auto">
            <a:xfrm>
              <a:off x="4193736" y="1784442"/>
              <a:ext cx="393359" cy="2539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71" tIns="34286" rIns="68571" bIns="34286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200" b="1" dirty="0" smtClean="0"/>
                <a:t>310</a:t>
              </a:r>
              <a:endParaRPr lang="en-US" sz="1200" b="1" dirty="0"/>
            </a:p>
          </p:txBody>
        </p:sp>
        <p:pic>
          <p:nvPicPr>
            <p:cNvPr id="100354" name="Picture 2" descr="C:\Users\tsbutme\Desktop\Product Pictures\Clear Images\5300 Sing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528" y="1968563"/>
              <a:ext cx="1489775" cy="284713"/>
            </a:xfrm>
            <a:prstGeom prst="rect">
              <a:avLst/>
            </a:prstGeom>
            <a:grpFill/>
            <a:extLst/>
          </p:spPr>
        </p:pic>
        <p:sp>
          <p:nvSpPr>
            <p:cNvPr id="36" name="TextBox 17"/>
            <p:cNvSpPr txBox="1">
              <a:spLocks noChangeArrowheads="1"/>
            </p:cNvSpPr>
            <p:nvPr/>
          </p:nvSpPr>
          <p:spPr bwMode="auto">
            <a:xfrm>
              <a:off x="3750508" y="2248211"/>
              <a:ext cx="1279820" cy="1778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71" tIns="34286" rIns="68571" bIns="3428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000" b="1" dirty="0" smtClean="0">
                  <a:solidFill>
                    <a:srgbClr val="FF0000"/>
                  </a:solidFill>
                </a:rPr>
                <a:t>1 to 12 ports </a:t>
              </a:r>
              <a:r>
                <a:rPr lang="en-US" sz="800" dirty="0" smtClean="0"/>
                <a:t>at 720p</a:t>
              </a:r>
              <a:endParaRPr lang="en-US" sz="9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99819" y="3084363"/>
            <a:ext cx="1489775" cy="822761"/>
            <a:chOff x="3645528" y="2571750"/>
            <a:chExt cx="1489775" cy="65592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8" name="TextBox 4"/>
            <p:cNvSpPr txBox="1">
              <a:spLocks noChangeArrowheads="1"/>
            </p:cNvSpPr>
            <p:nvPr/>
          </p:nvSpPr>
          <p:spPr bwMode="auto">
            <a:xfrm>
              <a:off x="4193736" y="2571750"/>
              <a:ext cx="393359" cy="2539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71" tIns="34286" rIns="68571" bIns="34286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200" b="1" dirty="0" smtClean="0"/>
                <a:t>320</a:t>
              </a:r>
              <a:endParaRPr lang="en-US" sz="1200" b="1" dirty="0"/>
            </a:p>
          </p:txBody>
        </p:sp>
        <p:pic>
          <p:nvPicPr>
            <p:cNvPr id="39" name="Picture 2" descr="C:\Users\tsbutme\Desktop\Product Pictures\Clear Images\5300 Sing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528" y="2761664"/>
              <a:ext cx="1489775" cy="284713"/>
            </a:xfrm>
            <a:prstGeom prst="rect">
              <a:avLst/>
            </a:prstGeom>
            <a:grpFill/>
            <a:extLst/>
          </p:spPr>
        </p:pic>
        <p:sp>
          <p:nvSpPr>
            <p:cNvPr id="40" name="TextBox 17"/>
            <p:cNvSpPr txBox="1">
              <a:spLocks noChangeArrowheads="1"/>
            </p:cNvSpPr>
            <p:nvPr/>
          </p:nvSpPr>
          <p:spPr bwMode="auto">
            <a:xfrm>
              <a:off x="3750509" y="3049791"/>
              <a:ext cx="1279820" cy="1778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71" tIns="34286" rIns="68571" bIns="3428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000" b="1" dirty="0" smtClean="0">
                  <a:solidFill>
                    <a:srgbClr val="FF0000"/>
                  </a:solidFill>
                </a:rPr>
                <a:t>1 to 24 ports </a:t>
              </a:r>
              <a:r>
                <a:rPr lang="en-US" sz="800" dirty="0" smtClean="0"/>
                <a:t>at 720p</a:t>
              </a:r>
              <a:endParaRPr lang="en-US" sz="9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6542936" y="1858384"/>
            <a:ext cx="1956198" cy="29425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71" tIns="34286" rIns="68571" bIns="34286" anchor="ctr"/>
          <a:lstStyle/>
          <a:p>
            <a:pPr algn="ctr">
              <a:defRPr/>
            </a:pPr>
            <a:endParaRPr lang="en-US" sz="700" dirty="0"/>
          </a:p>
        </p:txBody>
      </p:sp>
      <p:sp>
        <p:nvSpPr>
          <p:cNvPr id="11" name="Rectangle 10"/>
          <p:cNvSpPr/>
          <p:nvPr/>
        </p:nvSpPr>
        <p:spPr>
          <a:xfrm>
            <a:off x="6542936" y="1200458"/>
            <a:ext cx="1956198" cy="5955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71" tIns="34286" rIns="68571" bIns="34286" anchor="ctr">
            <a:normAutofit/>
          </a:bodyPr>
          <a:lstStyle/>
          <a:p>
            <a:pPr algn="ctr">
              <a:defRPr/>
            </a:pPr>
            <a:r>
              <a:rPr lang="ja-JP" altLang="en-US" sz="1200" b="1" dirty="0" smtClean="0"/>
              <a:t>ブレード</a:t>
            </a:r>
            <a:endParaRPr lang="en-US" sz="1200" b="1" dirty="0"/>
          </a:p>
        </p:txBody>
      </p:sp>
      <p:pic>
        <p:nvPicPr>
          <p:cNvPr id="61452" name="Picture 8" descr="C:\Users\tsbutme\Desktop\Cisco Live Vegas 2011\Product Pictures\Clear Images\8710 blade 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533" y="2133539"/>
            <a:ext cx="1549003" cy="143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61453" name="TextBox 19"/>
          <p:cNvSpPr txBox="1">
            <a:spLocks noChangeArrowheads="1"/>
          </p:cNvSpPr>
          <p:nvPr/>
        </p:nvSpPr>
        <p:spPr bwMode="auto">
          <a:xfrm>
            <a:off x="7286129" y="1880794"/>
            <a:ext cx="393358" cy="25390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820</a:t>
            </a:r>
            <a:endParaRPr lang="en-US" sz="1200" b="1" dirty="0"/>
          </a:p>
        </p:txBody>
      </p:sp>
      <p:sp>
        <p:nvSpPr>
          <p:cNvPr id="35" name="TextBox 17"/>
          <p:cNvSpPr txBox="1">
            <a:spLocks noChangeArrowheads="1"/>
          </p:cNvSpPr>
          <p:nvPr/>
        </p:nvSpPr>
        <p:spPr bwMode="auto">
          <a:xfrm>
            <a:off x="6920535" y="2272856"/>
            <a:ext cx="1273407" cy="3462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 b="1" dirty="0" smtClean="0">
                <a:solidFill>
                  <a:srgbClr val="FF0000"/>
                </a:solidFill>
              </a:rPr>
              <a:t>1 to 60 ports</a:t>
            </a:r>
            <a:r>
              <a:rPr lang="en-US" sz="800" dirty="0" smtClean="0"/>
              <a:t> at 720p</a:t>
            </a:r>
          </a:p>
          <a:p>
            <a:pPr algn="ctr" eaLnBrk="1" hangingPunct="1"/>
            <a:r>
              <a:rPr lang="en-US" sz="800" dirty="0" smtClean="0"/>
              <a:t>(on MSE Chassis 19 U)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544738" y="1200458"/>
            <a:ext cx="1959598" cy="595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6" rIns="68571" bIns="34286" anchor="ctr">
            <a:normAutofit/>
          </a:bodyPr>
          <a:lstStyle/>
          <a:p>
            <a:pPr algn="ctr">
              <a:defRPr/>
            </a:pPr>
            <a:r>
              <a:rPr lang="en-US" sz="1200" b="1" dirty="0" smtClean="0"/>
              <a:t>TelePresence Server on VMWare (specs based)</a:t>
            </a:r>
            <a:endParaRPr lang="en-US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544738" y="1847753"/>
            <a:ext cx="1959598" cy="29425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6" rIns="68571" bIns="3428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" name="TextBox 4"/>
          <p:cNvSpPr txBox="1">
            <a:spLocks noChangeArrowheads="1"/>
          </p:cNvSpPr>
          <p:nvPr/>
        </p:nvSpPr>
        <p:spPr bwMode="auto">
          <a:xfrm>
            <a:off x="1234684" y="3025038"/>
            <a:ext cx="598544" cy="2539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8-core</a:t>
            </a:r>
            <a:endParaRPr lang="en-US" sz="1200" b="1" dirty="0"/>
          </a:p>
        </p:txBody>
      </p:sp>
      <p:sp>
        <p:nvSpPr>
          <p:cNvPr id="52" name="TextBox 17"/>
          <p:cNvSpPr txBox="1">
            <a:spLocks noChangeArrowheads="1"/>
          </p:cNvSpPr>
          <p:nvPr/>
        </p:nvSpPr>
        <p:spPr bwMode="auto">
          <a:xfrm>
            <a:off x="855579" y="3642972"/>
            <a:ext cx="1356764" cy="4077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 b="1" dirty="0" smtClean="0">
                <a:solidFill>
                  <a:srgbClr val="FF0000"/>
                </a:solidFill>
              </a:rPr>
              <a:t>1 to 10 ports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r>
              <a:rPr lang="en-US" sz="1000" dirty="0" smtClean="0"/>
              <a:t>at 720p</a:t>
            </a:r>
          </a:p>
          <a:p>
            <a:pPr algn="ctr" eaLnBrk="1" hangingPunct="1"/>
            <a:r>
              <a:rPr lang="en-US" sz="1200" dirty="0" smtClean="0"/>
              <a:t>BE6000H</a:t>
            </a:r>
            <a:endParaRPr lang="en-US" sz="900" dirty="0"/>
          </a:p>
        </p:txBody>
      </p:sp>
      <p:sp>
        <p:nvSpPr>
          <p:cNvPr id="46" name="Rectangle 45"/>
          <p:cNvSpPr/>
          <p:nvPr/>
        </p:nvSpPr>
        <p:spPr>
          <a:xfrm>
            <a:off x="2544137" y="1200458"/>
            <a:ext cx="1959598" cy="5955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6" rIns="68571" bIns="34286" anchor="ctr">
            <a:normAutofit/>
          </a:bodyPr>
          <a:lstStyle/>
          <a:p>
            <a:pPr algn="ctr">
              <a:defRPr/>
            </a:pPr>
            <a:r>
              <a:rPr lang="en-US" sz="1200" b="1" dirty="0" smtClean="0"/>
              <a:t>TelePresence Server on VMWare</a:t>
            </a:r>
            <a:endParaRPr lang="en-US" sz="1200" b="1" dirty="0"/>
          </a:p>
        </p:txBody>
      </p:sp>
      <p:sp>
        <p:nvSpPr>
          <p:cNvPr id="47" name="Rectangle 46"/>
          <p:cNvSpPr/>
          <p:nvPr/>
        </p:nvSpPr>
        <p:spPr>
          <a:xfrm>
            <a:off x="2544137" y="1847753"/>
            <a:ext cx="1959598" cy="29425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6" rIns="68571" bIns="34286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25" y="3217326"/>
            <a:ext cx="1646523" cy="4180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45" name="Picture 2" descr="http://media1.podtech.net/media/2008/11/PID_013823/Podtech_VMware_Enterprise_Infrastruct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39890">
            <a:off x="1709444" y="3299348"/>
            <a:ext cx="400180" cy="152994"/>
          </a:xfrm>
          <a:prstGeom prst="roundRect">
            <a:avLst>
              <a:gd name="adj" fmla="val 1189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  <a:extLst/>
        </p:spPr>
      </p:pic>
      <p:sp>
        <p:nvSpPr>
          <p:cNvPr id="58" name="TextBox 4"/>
          <p:cNvSpPr txBox="1">
            <a:spLocks noChangeArrowheads="1"/>
          </p:cNvSpPr>
          <p:nvPr/>
        </p:nvSpPr>
        <p:spPr bwMode="auto">
          <a:xfrm>
            <a:off x="1235902" y="1943782"/>
            <a:ext cx="598544" cy="2539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8-core</a:t>
            </a:r>
            <a:endParaRPr lang="en-US" sz="1200" b="1" dirty="0"/>
          </a:p>
        </p:txBody>
      </p:sp>
      <p:sp>
        <p:nvSpPr>
          <p:cNvPr id="59" name="TextBox 17"/>
          <p:cNvSpPr txBox="1">
            <a:spLocks noChangeArrowheads="1"/>
          </p:cNvSpPr>
          <p:nvPr/>
        </p:nvSpPr>
        <p:spPr bwMode="auto">
          <a:xfrm>
            <a:off x="849585" y="2518754"/>
            <a:ext cx="1371191" cy="5309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 b="1" dirty="0" smtClean="0">
                <a:solidFill>
                  <a:srgbClr val="FF0000"/>
                </a:solidFill>
              </a:rPr>
              <a:t>1 to10 ports</a:t>
            </a:r>
            <a:r>
              <a:rPr lang="en-US" sz="1000" b="1" dirty="0" smtClean="0"/>
              <a:t> </a:t>
            </a:r>
            <a:r>
              <a:rPr lang="en-US" sz="1000" dirty="0" smtClean="0"/>
              <a:t>at 720p</a:t>
            </a:r>
          </a:p>
          <a:p>
            <a:pPr algn="ctr" eaLnBrk="1" hangingPunct="1"/>
            <a:r>
              <a:rPr lang="en-US" sz="1200" dirty="0" smtClean="0"/>
              <a:t>BE6000M</a:t>
            </a:r>
          </a:p>
          <a:p>
            <a:pPr algn="ctr" eaLnBrk="1" hangingPunct="1"/>
            <a:r>
              <a:rPr lang="en-US" sz="800" dirty="0" smtClean="0"/>
              <a:t>,</a:t>
            </a:r>
            <a:endParaRPr lang="en-US" sz="9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43" y="2135640"/>
            <a:ext cx="1646523" cy="4180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61" name="Picture 2" descr="http://media1.podtech.net/media/2008/11/PID_013823/Podtech_VMware_Enterprise_Infrastruct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39890">
            <a:off x="1710662" y="2228172"/>
            <a:ext cx="400180" cy="152994"/>
          </a:xfrm>
          <a:prstGeom prst="roundRect">
            <a:avLst>
              <a:gd name="adj" fmla="val 1189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  <a:extLst/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402" y="2203605"/>
            <a:ext cx="1646523" cy="418011"/>
          </a:xfrm>
          <a:prstGeom prst="rect">
            <a:avLst/>
          </a:prstGeom>
          <a:noFill/>
        </p:spPr>
      </p:pic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3225386" y="1957913"/>
            <a:ext cx="484730" cy="25390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410v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3" name="TextBox 17"/>
          <p:cNvSpPr txBox="1">
            <a:spLocks noChangeArrowheads="1"/>
          </p:cNvSpPr>
          <p:nvPr/>
        </p:nvSpPr>
        <p:spPr bwMode="auto">
          <a:xfrm>
            <a:off x="2901281" y="2523041"/>
            <a:ext cx="1356764" cy="37701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 b="1" dirty="0" smtClean="0">
                <a:solidFill>
                  <a:srgbClr val="FF0000"/>
                </a:solidFill>
              </a:rPr>
              <a:t>1 to 54 ports</a:t>
            </a:r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</a:rPr>
              <a:t> at 720p</a:t>
            </a:r>
          </a:p>
          <a:p>
            <a:pPr algn="ctr" eaLnBrk="1" hangingPunct="1"/>
            <a:endParaRPr lang="en-US" sz="1000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4" name="Picture 2" descr="http://media1.podtech.net/media/2008/11/PID_013823/Podtech_VMware_Enterprise_Infrastruct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39890">
            <a:off x="3836451" y="2263006"/>
            <a:ext cx="400180" cy="152994"/>
          </a:xfrm>
          <a:prstGeom prst="roundRect">
            <a:avLst>
              <a:gd name="adj" fmla="val 1189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  <a:extLst/>
        </p:spPr>
      </p:pic>
      <p:pic>
        <p:nvPicPr>
          <p:cNvPr id="43" name="Picture 2" descr="C:\Users\bsadhana\Desktop\Picture2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712" y="3248163"/>
            <a:ext cx="582191" cy="8157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2" name="テキスト ボックス 1"/>
          <p:cNvSpPr txBox="1"/>
          <p:nvPr/>
        </p:nvSpPr>
        <p:spPr>
          <a:xfrm>
            <a:off x="772865" y="4044828"/>
            <a:ext cx="16577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BE6H</a:t>
            </a:r>
            <a:r>
              <a:rPr kumimoji="1" lang="ja-JP" altLang="en-US" sz="1200" dirty="0" smtClean="0"/>
              <a:t>の半分の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リソースを利用</a:t>
            </a:r>
            <a:endParaRPr kumimoji="1" lang="ja-JP" altLang="en-US" sz="12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579140" y="4050925"/>
            <a:ext cx="1883790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/>
              <a:t>MSE8000</a:t>
            </a:r>
            <a:r>
              <a:rPr kumimoji="1" lang="ja-JP" altLang="en-US" sz="1100" dirty="0" smtClean="0"/>
              <a:t>シャーシ利用により</a:t>
            </a:r>
            <a:r>
              <a:rPr kumimoji="1" lang="en-US" altLang="ja-JP" sz="1100" dirty="0" smtClean="0"/>
              <a:t>9</a:t>
            </a:r>
            <a:r>
              <a:rPr kumimoji="1" lang="ja-JP" altLang="en-US" sz="1100" dirty="0"/>
              <a:t>枚</a:t>
            </a:r>
            <a:r>
              <a:rPr kumimoji="1" lang="ja-JP" altLang="en-US" sz="1100" dirty="0" smtClean="0"/>
              <a:t>のブレード搭載が可能</a:t>
            </a:r>
            <a:endParaRPr kumimoji="1" lang="en-US" altLang="ja-JP" sz="1100" dirty="0" smtClean="0"/>
          </a:p>
          <a:p>
            <a:r>
              <a:rPr kumimoji="1" lang="ja-JP" altLang="en-US" sz="1200" dirty="0" smtClean="0"/>
              <a:t>　</a:t>
            </a:r>
            <a:r>
              <a:rPr kumimoji="1" lang="en-US" altLang="ja-JP" sz="1000" b="1" dirty="0" smtClean="0"/>
              <a:t>540HD(820) or 216HD(216)</a:t>
            </a:r>
            <a:endParaRPr kumimoji="1" lang="ja-JP" altLang="en-US" sz="10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659746" y="4021965"/>
            <a:ext cx="17431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/>
              <a:t>UCS51xx </a:t>
            </a:r>
            <a:r>
              <a:rPr kumimoji="1" lang="ja-JP" altLang="en-US" sz="1050" dirty="0" smtClean="0"/>
              <a:t>シャーシに搭載し合計</a:t>
            </a:r>
            <a:r>
              <a:rPr kumimoji="1" lang="en-US" altLang="ja-JP" sz="1050" b="1" dirty="0" smtClean="0"/>
              <a:t>432HD</a:t>
            </a:r>
            <a:r>
              <a:rPr kumimoji="1" lang="ja-JP" altLang="en-US" sz="1050" dirty="0" smtClean="0"/>
              <a:t>を一台で対応</a:t>
            </a:r>
            <a:endParaRPr kumimoji="1" lang="ja-JP" altLang="en-US" sz="105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277" y="580302"/>
            <a:ext cx="8096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1400" u="sng" dirty="0" smtClean="0"/>
              <a:t>最大</a:t>
            </a:r>
            <a:r>
              <a:rPr kumimoji="1" lang="ja-JP" altLang="en-US" sz="1400" u="sng" dirty="0"/>
              <a:t>同時接続数</a:t>
            </a:r>
            <a:r>
              <a:rPr kumimoji="1" lang="ja-JP" altLang="en-US" sz="1400" dirty="0" smtClean="0"/>
              <a:t>に合わせて選択</a:t>
            </a:r>
            <a:endParaRPr kumimoji="1" lang="en-US" altLang="ja-JP" sz="1400" dirty="0" smtClean="0"/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2738073" y="3097512"/>
            <a:ext cx="1459356" cy="25390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410v Blade Server</a:t>
            </a:r>
            <a:endParaRPr lang="en-US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91" y="3342501"/>
            <a:ext cx="1066920" cy="57791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テキスト ボックス 43"/>
          <p:cNvSpPr txBox="1"/>
          <p:nvPr/>
        </p:nvSpPr>
        <p:spPr>
          <a:xfrm>
            <a:off x="4619344" y="4039899"/>
            <a:ext cx="1770824" cy="5770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/>
              <a:t>MCU5310 / 5320</a:t>
            </a:r>
            <a:r>
              <a:rPr kumimoji="1" lang="ja-JP" altLang="en-US" sz="1050" dirty="0" smtClean="0"/>
              <a:t>からソフトウェア変更によりマイグレーションが可能</a:t>
            </a:r>
            <a:endParaRPr kumimoji="1" lang="ja-JP" altLang="en-US" sz="1050" dirty="0"/>
          </a:p>
        </p:txBody>
      </p:sp>
      <p:pic>
        <p:nvPicPr>
          <p:cNvPr id="49" name="Picture 8" descr="C:\Users\tsbutme\Desktop\Cisco Live Vegas 2011\Product Pictures\Clear Images\8710 blade 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2603" y="2828222"/>
            <a:ext cx="1549003" cy="143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</p:pic>
      <p:sp>
        <p:nvSpPr>
          <p:cNvPr id="53" name="TextBox 19"/>
          <p:cNvSpPr txBox="1">
            <a:spLocks noChangeArrowheads="1"/>
          </p:cNvSpPr>
          <p:nvPr/>
        </p:nvSpPr>
        <p:spPr bwMode="auto">
          <a:xfrm>
            <a:off x="7257820" y="2586110"/>
            <a:ext cx="478319" cy="25390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8710</a:t>
            </a:r>
            <a:endParaRPr lang="en-US" sz="1200" b="1" dirty="0"/>
          </a:p>
        </p:txBody>
      </p:sp>
      <p:sp>
        <p:nvSpPr>
          <p:cNvPr id="54" name="TextBox 17"/>
          <p:cNvSpPr txBox="1">
            <a:spLocks noChangeArrowheads="1"/>
          </p:cNvSpPr>
          <p:nvPr/>
        </p:nvSpPr>
        <p:spPr bwMode="auto">
          <a:xfrm>
            <a:off x="6941706" y="2988805"/>
            <a:ext cx="1238141" cy="34624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571" tIns="34286" rIns="68571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000" b="1" dirty="0" smtClean="0">
                <a:solidFill>
                  <a:srgbClr val="FF0000"/>
                </a:solidFill>
              </a:rPr>
              <a:t>1 to 24 port </a:t>
            </a:r>
            <a:r>
              <a:rPr lang="en-US" sz="800" dirty="0" smtClean="0"/>
              <a:t> at 720p</a:t>
            </a:r>
          </a:p>
          <a:p>
            <a:pPr algn="ctr" eaLnBrk="1" hangingPunct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93643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/>
          <p:cNvGrpSpPr/>
          <p:nvPr/>
        </p:nvGrpSpPr>
        <p:grpSpPr>
          <a:xfrm>
            <a:off x="752737" y="1799002"/>
            <a:ext cx="1930241" cy="772352"/>
            <a:chOff x="457200" y="2513013"/>
            <a:chExt cx="2441575" cy="1296988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457200" y="2513013"/>
              <a:ext cx="2441575" cy="1296988"/>
              <a:chOff x="265113" y="1216025"/>
              <a:chExt cx="2441575" cy="1296988"/>
            </a:xfrm>
          </p:grpSpPr>
          <p:pic>
            <p:nvPicPr>
              <p:cNvPr id="6" name="Picture 59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7563" y="1801813"/>
                <a:ext cx="534987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59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9238" y="1809750"/>
                <a:ext cx="534987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9325" y="1820863"/>
                <a:ext cx="534988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950" y="1820863"/>
                <a:ext cx="534988" cy="5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テキスト ボックス 125"/>
              <p:cNvSpPr txBox="1">
                <a:spLocks noChangeArrowheads="1"/>
              </p:cNvSpPr>
              <p:nvPr/>
            </p:nvSpPr>
            <p:spPr bwMode="auto">
              <a:xfrm>
                <a:off x="522116" y="1464728"/>
                <a:ext cx="2113612" cy="361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altLang="ja-JP" sz="800" dirty="0"/>
                  <a:t>TPS</a:t>
                </a:r>
              </a:p>
            </p:txBody>
          </p:sp>
          <p:sp>
            <p:nvSpPr>
              <p:cNvPr id="11" name="Rounded Rectangle 37"/>
              <p:cNvSpPr>
                <a:spLocks noChangeArrowheads="1"/>
              </p:cNvSpPr>
              <p:nvPr/>
            </p:nvSpPr>
            <p:spPr bwMode="auto">
              <a:xfrm>
                <a:off x="265113" y="1216025"/>
                <a:ext cx="2441575" cy="1296988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558ED5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kumimoji="0" lang="en-US" altLang="ja-JP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18" name="角丸四角形 17"/>
            <p:cNvSpPr/>
            <p:nvPr/>
          </p:nvSpPr>
          <p:spPr>
            <a:xfrm>
              <a:off x="927338" y="2513014"/>
              <a:ext cx="1567973" cy="177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00" dirty="0"/>
                <a:t>ブリッジプール</a:t>
              </a:r>
            </a:p>
          </p:txBody>
        </p:sp>
      </p:grpSp>
      <p:cxnSp>
        <p:nvCxnSpPr>
          <p:cNvPr id="23" name="直線コネクタ 22"/>
          <p:cNvCxnSpPr/>
          <p:nvPr/>
        </p:nvCxnSpPr>
        <p:spPr>
          <a:xfrm>
            <a:off x="130140" y="2777094"/>
            <a:ext cx="8126923" cy="94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グループ化 24"/>
          <p:cNvGrpSpPr/>
          <p:nvPr/>
        </p:nvGrpSpPr>
        <p:grpSpPr>
          <a:xfrm>
            <a:off x="752737" y="770302"/>
            <a:ext cx="1930241" cy="772352"/>
            <a:chOff x="457200" y="2513013"/>
            <a:chExt cx="2441575" cy="1296988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457200" y="2513013"/>
              <a:ext cx="2441575" cy="1296988"/>
              <a:chOff x="265113" y="1216025"/>
              <a:chExt cx="2441575" cy="1296988"/>
            </a:xfrm>
          </p:grpSpPr>
          <p:pic>
            <p:nvPicPr>
              <p:cNvPr id="28" name="Picture 59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7563" y="1801813"/>
                <a:ext cx="534987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59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9238" y="1809750"/>
                <a:ext cx="534987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9325" y="1820863"/>
                <a:ext cx="534988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5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950" y="1820863"/>
                <a:ext cx="534988" cy="5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テキスト ボックス 125"/>
              <p:cNvSpPr txBox="1">
                <a:spLocks noChangeArrowheads="1"/>
              </p:cNvSpPr>
              <p:nvPr/>
            </p:nvSpPr>
            <p:spPr bwMode="auto">
              <a:xfrm>
                <a:off x="493118" y="1477838"/>
                <a:ext cx="2113612" cy="361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altLang="ja-JP" sz="800" dirty="0"/>
                  <a:t>TPS</a:t>
                </a:r>
              </a:p>
            </p:txBody>
          </p:sp>
          <p:sp>
            <p:nvSpPr>
              <p:cNvPr id="33" name="Rounded Rectangle 37"/>
              <p:cNvSpPr>
                <a:spLocks noChangeArrowheads="1"/>
              </p:cNvSpPr>
              <p:nvPr/>
            </p:nvSpPr>
            <p:spPr bwMode="auto">
              <a:xfrm>
                <a:off x="265113" y="1216025"/>
                <a:ext cx="2441575" cy="1296988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558ED5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kumimoji="0" lang="en-US" altLang="ja-JP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27" name="角丸四角形 26"/>
            <p:cNvSpPr/>
            <p:nvPr/>
          </p:nvSpPr>
          <p:spPr>
            <a:xfrm>
              <a:off x="927338" y="2513014"/>
              <a:ext cx="1567973" cy="177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00" dirty="0"/>
                <a:t>ブリッジプール</a:t>
              </a:r>
            </a:p>
          </p:txBody>
        </p:sp>
      </p:grpSp>
      <p:cxnSp>
        <p:nvCxnSpPr>
          <p:cNvPr id="48" name="直線コネクタ 47"/>
          <p:cNvCxnSpPr/>
          <p:nvPr/>
        </p:nvCxnSpPr>
        <p:spPr>
          <a:xfrm>
            <a:off x="1723812" y="2571353"/>
            <a:ext cx="0" cy="2057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カギ線コネクタ 66"/>
          <p:cNvCxnSpPr/>
          <p:nvPr/>
        </p:nvCxnSpPr>
        <p:spPr>
          <a:xfrm rot="16200000" flipV="1">
            <a:off x="-447821" y="3475396"/>
            <a:ext cx="1807508" cy="410906"/>
          </a:xfrm>
          <a:prstGeom prst="bentConnector3">
            <a:avLst>
              <a:gd name="adj1" fmla="val -2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カギ線コネクタ 68"/>
          <p:cNvCxnSpPr/>
          <p:nvPr/>
        </p:nvCxnSpPr>
        <p:spPr>
          <a:xfrm rot="10800000">
            <a:off x="382176" y="2796079"/>
            <a:ext cx="268578" cy="705314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カギ線コネクタ 89"/>
          <p:cNvCxnSpPr/>
          <p:nvPr/>
        </p:nvCxnSpPr>
        <p:spPr>
          <a:xfrm rot="10800000" flipV="1">
            <a:off x="539815" y="1148857"/>
            <a:ext cx="212923" cy="1625378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1"/>
          <p:cNvCxnSpPr>
            <a:stCxn id="131" idx="0"/>
          </p:cNvCxnSpPr>
          <p:nvPr/>
        </p:nvCxnSpPr>
        <p:spPr>
          <a:xfrm flipH="1" flipV="1">
            <a:off x="6727983" y="2803555"/>
            <a:ext cx="6662" cy="527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ounded Rectangle 37"/>
          <p:cNvSpPr>
            <a:spLocks noChangeArrowheads="1"/>
          </p:cNvSpPr>
          <p:nvPr/>
        </p:nvSpPr>
        <p:spPr bwMode="auto">
          <a:xfrm>
            <a:off x="4957152" y="3330803"/>
            <a:ext cx="3554986" cy="141036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558ED5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9" tIns="34295" rIns="68589" bIns="34295" anchor="ctr"/>
          <a:lstStyle/>
          <a:p>
            <a:pPr algn="ctr"/>
            <a:endParaRPr kumimoji="0" lang="en-US" altLang="ja-JP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2" name="テキスト ボックス 128"/>
          <p:cNvSpPr txBox="1">
            <a:spLocks noChangeArrowheads="1"/>
          </p:cNvSpPr>
          <p:nvPr/>
        </p:nvSpPr>
        <p:spPr bwMode="auto">
          <a:xfrm flipH="1">
            <a:off x="5445039" y="4552809"/>
            <a:ext cx="2401888" cy="2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ja-JP" altLang="en-US" sz="900" dirty="0"/>
              <a:t>端末</a:t>
            </a:r>
            <a:endParaRPr lang="en-US" altLang="ja-JP" sz="900" dirty="0"/>
          </a:p>
        </p:txBody>
      </p:sp>
      <p:grpSp>
        <p:nvGrpSpPr>
          <p:cNvPr id="39" name="グループ化 38"/>
          <p:cNvGrpSpPr/>
          <p:nvPr/>
        </p:nvGrpSpPr>
        <p:grpSpPr>
          <a:xfrm>
            <a:off x="3174866" y="593340"/>
            <a:ext cx="5905374" cy="2180896"/>
            <a:chOff x="2760161" y="929347"/>
            <a:chExt cx="5905375" cy="2907861"/>
          </a:xfrm>
        </p:grpSpPr>
        <p:grpSp>
          <p:nvGrpSpPr>
            <p:cNvPr id="136" name="グループ化 135"/>
            <p:cNvGrpSpPr/>
            <p:nvPr/>
          </p:nvGrpSpPr>
          <p:grpSpPr>
            <a:xfrm>
              <a:off x="2760161" y="1566594"/>
              <a:ext cx="2955968" cy="2270614"/>
              <a:chOff x="3587917" y="2135015"/>
              <a:chExt cx="2955968" cy="2270614"/>
            </a:xfrm>
          </p:grpSpPr>
          <p:pic>
            <p:nvPicPr>
              <p:cNvPr id="96" name="Picture 50" descr="Device_firewall_3130_critical_6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406" y="2138286"/>
                <a:ext cx="285082" cy="869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3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4135" y="2363611"/>
                <a:ext cx="499075" cy="513948"/>
              </a:xfrm>
              <a:prstGeom prst="rect">
                <a:avLst/>
              </a:prstGeom>
            </p:spPr>
          </p:pic>
          <p:pic>
            <p:nvPicPr>
              <p:cNvPr id="100" name="Picture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5554" y="2363611"/>
                <a:ext cx="525719" cy="541387"/>
              </a:xfrm>
              <a:prstGeom prst="rect">
                <a:avLst/>
              </a:prstGeom>
            </p:spPr>
          </p:pic>
          <p:cxnSp>
            <p:nvCxnSpPr>
              <p:cNvPr id="105" name="直線コネクタ 104"/>
              <p:cNvCxnSpPr>
                <a:stCxn id="100" idx="2"/>
              </p:cNvCxnSpPr>
              <p:nvPr/>
            </p:nvCxnSpPr>
            <p:spPr>
              <a:xfrm>
                <a:off x="3978414" y="2904998"/>
                <a:ext cx="0" cy="150063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テキスト ボックス 126"/>
              <p:cNvSpPr txBox="1">
                <a:spLocks noChangeArrowheads="1"/>
              </p:cNvSpPr>
              <p:nvPr/>
            </p:nvSpPr>
            <p:spPr bwMode="auto">
              <a:xfrm>
                <a:off x="3587917" y="2141610"/>
                <a:ext cx="1173682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altLang="ja-JP" sz="900" dirty="0"/>
                  <a:t>Expressway -c</a:t>
                </a:r>
              </a:p>
            </p:txBody>
          </p:sp>
          <p:sp>
            <p:nvSpPr>
              <p:cNvPr id="115" name="テキスト ボックス 126"/>
              <p:cNvSpPr txBox="1">
                <a:spLocks noChangeArrowheads="1"/>
              </p:cNvSpPr>
              <p:nvPr/>
            </p:nvSpPr>
            <p:spPr bwMode="auto">
              <a:xfrm>
                <a:off x="5370203" y="2135015"/>
                <a:ext cx="1173682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altLang="ja-JP" sz="900" dirty="0"/>
                  <a:t>Expressway -E</a:t>
                </a:r>
              </a:p>
            </p:txBody>
          </p:sp>
          <p:cxnSp>
            <p:nvCxnSpPr>
              <p:cNvPr id="106" name="直線コネクタ 105"/>
              <p:cNvCxnSpPr>
                <a:stCxn id="100" idx="3"/>
                <a:endCxn id="99" idx="1"/>
              </p:cNvCxnSpPr>
              <p:nvPr/>
            </p:nvCxnSpPr>
            <p:spPr>
              <a:xfrm flipV="1">
                <a:off x="4241273" y="2620585"/>
                <a:ext cx="1282862" cy="13720"/>
              </a:xfrm>
              <a:prstGeom prst="line">
                <a:avLst/>
              </a:prstGeom>
              <a:ln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グループ化 166"/>
            <p:cNvGrpSpPr/>
            <p:nvPr/>
          </p:nvGrpSpPr>
          <p:grpSpPr>
            <a:xfrm>
              <a:off x="6174973" y="1219506"/>
              <a:ext cx="1382605" cy="831724"/>
              <a:chOff x="6149289" y="1787927"/>
              <a:chExt cx="1382605" cy="831724"/>
            </a:xfrm>
          </p:grpSpPr>
          <p:grpSp>
            <p:nvGrpSpPr>
              <p:cNvPr id="141" name="グループ化 140"/>
              <p:cNvGrpSpPr/>
              <p:nvPr/>
            </p:nvGrpSpPr>
            <p:grpSpPr>
              <a:xfrm>
                <a:off x="6149289" y="1787927"/>
                <a:ext cx="1382605" cy="831724"/>
                <a:chOff x="5767902" y="1856843"/>
                <a:chExt cx="1382605" cy="831724"/>
              </a:xfrm>
            </p:grpSpPr>
            <p:pic>
              <p:nvPicPr>
                <p:cNvPr id="138" name="Picture 39" descr="Device_cloud_white_3041_RGB.png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767902" y="1856843"/>
                  <a:ext cx="1382605" cy="8317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0" name="Picture 2" descr="new_webex_logo_1024px_R02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7757" y="1961154"/>
                  <a:ext cx="396000" cy="395613"/>
                </a:xfrm>
                <a:prstGeom prst="rect">
                  <a:avLst/>
                </a:prstGeom>
              </p:spPr>
            </p:pic>
          </p:grpSp>
          <p:sp>
            <p:nvSpPr>
              <p:cNvPr id="142" name="角丸四角形 141"/>
              <p:cNvSpPr/>
              <p:nvPr/>
            </p:nvSpPr>
            <p:spPr>
              <a:xfrm>
                <a:off x="6383391" y="2313816"/>
                <a:ext cx="914400" cy="259092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100000">
                    <a:schemeClr val="bg1">
                      <a:lumMod val="75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900" dirty="0"/>
                  <a:t>CMR Cloud</a:t>
                </a:r>
                <a:endParaRPr kumimoji="1" lang="ja-JP" altLang="en-US" sz="900" dirty="0"/>
              </a:p>
            </p:txBody>
          </p:sp>
        </p:grpSp>
        <p:grpSp>
          <p:nvGrpSpPr>
            <p:cNvPr id="150" name="グループ化 149"/>
            <p:cNvGrpSpPr/>
            <p:nvPr/>
          </p:nvGrpSpPr>
          <p:grpSpPr>
            <a:xfrm>
              <a:off x="5786784" y="2452871"/>
              <a:ext cx="2661539" cy="1007965"/>
              <a:chOff x="5930793" y="3105318"/>
              <a:chExt cx="2684887" cy="1007965"/>
            </a:xfrm>
          </p:grpSpPr>
          <p:pic>
            <p:nvPicPr>
              <p:cNvPr id="143" name="Picture 1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0933" y="3470414"/>
                <a:ext cx="602865" cy="393223"/>
              </a:xfrm>
              <a:prstGeom prst="rect">
                <a:avLst/>
              </a:prstGeom>
            </p:spPr>
          </p:pic>
          <p:pic>
            <p:nvPicPr>
              <p:cNvPr id="144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4636" y="3503043"/>
                <a:ext cx="283325" cy="360594"/>
              </a:xfrm>
              <a:prstGeom prst="rect">
                <a:avLst/>
              </a:prstGeom>
            </p:spPr>
          </p:pic>
          <p:pic>
            <p:nvPicPr>
              <p:cNvPr id="145" name="Picture 2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0858" y="3460407"/>
                <a:ext cx="434403" cy="389812"/>
              </a:xfrm>
              <a:prstGeom prst="rect">
                <a:avLst/>
              </a:prstGeom>
            </p:spPr>
          </p:pic>
          <p:sp>
            <p:nvSpPr>
              <p:cNvPr id="146" name="Rounded Rectangle 37"/>
              <p:cNvSpPr>
                <a:spLocks noChangeArrowheads="1"/>
              </p:cNvSpPr>
              <p:nvPr/>
            </p:nvSpPr>
            <p:spPr bwMode="auto">
              <a:xfrm>
                <a:off x="5930793" y="3105318"/>
                <a:ext cx="2684887" cy="918881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558ED5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kumimoji="0" lang="en-US" altLang="ja-JP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147" name="テキスト ボックス 126"/>
              <p:cNvSpPr txBox="1">
                <a:spLocks noChangeArrowheads="1"/>
              </p:cNvSpPr>
              <p:nvPr/>
            </p:nvSpPr>
            <p:spPr bwMode="auto">
              <a:xfrm>
                <a:off x="6572036" y="3114995"/>
                <a:ext cx="1173682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ja-JP" altLang="en-US" sz="900" dirty="0"/>
                  <a:t>外部接続端末</a:t>
                </a:r>
                <a:endParaRPr lang="en-US" altLang="ja-JP" sz="900" dirty="0"/>
              </a:p>
            </p:txBody>
          </p:sp>
          <p:sp>
            <p:nvSpPr>
              <p:cNvPr id="148" name="テキスト ボックス 126"/>
              <p:cNvSpPr txBox="1">
                <a:spLocks noChangeArrowheads="1"/>
              </p:cNvSpPr>
              <p:nvPr/>
            </p:nvSpPr>
            <p:spPr bwMode="auto">
              <a:xfrm>
                <a:off x="6438441" y="3789751"/>
                <a:ext cx="754867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altLang="ja-JP" sz="900" dirty="0"/>
                  <a:t>Jabber</a:t>
                </a:r>
              </a:p>
            </p:txBody>
          </p:sp>
          <p:sp>
            <p:nvSpPr>
              <p:cNvPr id="149" name="テキスト ボックス 126"/>
              <p:cNvSpPr txBox="1">
                <a:spLocks noChangeArrowheads="1"/>
              </p:cNvSpPr>
              <p:nvPr/>
            </p:nvSpPr>
            <p:spPr bwMode="auto">
              <a:xfrm>
                <a:off x="7514296" y="3805507"/>
                <a:ext cx="754867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altLang="ja-JP" sz="900" dirty="0"/>
                  <a:t>HW</a:t>
                </a:r>
                <a:r>
                  <a:rPr lang="ja-JP" altLang="en-US" sz="900" dirty="0"/>
                  <a:t>端末</a:t>
                </a:r>
                <a:endParaRPr lang="en-US" altLang="ja-JP" sz="900" dirty="0"/>
              </a:p>
            </p:txBody>
          </p:sp>
        </p:grpSp>
        <p:sp>
          <p:nvSpPr>
            <p:cNvPr id="151" name="Rounded Rectangle 49"/>
            <p:cNvSpPr>
              <a:spLocks noChangeArrowheads="1"/>
            </p:cNvSpPr>
            <p:nvPr/>
          </p:nvSpPr>
          <p:spPr bwMode="auto">
            <a:xfrm>
              <a:off x="2760162" y="1036859"/>
              <a:ext cx="5905374" cy="252984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214794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kumimoji="0" lang="en-US" altLang="ja-JP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54" name="Rounded Rectangle 77"/>
            <p:cNvSpPr>
              <a:spLocks noChangeArrowheads="1"/>
            </p:cNvSpPr>
            <p:nvPr/>
          </p:nvSpPr>
          <p:spPr bwMode="auto">
            <a:xfrm>
              <a:off x="3184742" y="929347"/>
              <a:ext cx="1336675" cy="39447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214794"/>
              </a:solidFill>
              <a:prstDash val="sysDash"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ja-JP" altLang="en-US" sz="1000" dirty="0"/>
                <a:t>リモート接続</a:t>
              </a:r>
              <a:endParaRPr lang="en-US" sz="1000" dirty="0"/>
            </a:p>
          </p:txBody>
        </p:sp>
        <p:pic>
          <p:nvPicPr>
            <p:cNvPr id="160" name="Picture 50" descr="Device_firewall_3130_critical_6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1886" y="1583626"/>
              <a:ext cx="285082" cy="869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5" name="フリーフォーム 164"/>
            <p:cNvSpPr/>
            <p:nvPr/>
          </p:nvSpPr>
          <p:spPr>
            <a:xfrm>
              <a:off x="5195454" y="1829339"/>
              <a:ext cx="979518" cy="221892"/>
            </a:xfrm>
            <a:custGeom>
              <a:avLst/>
              <a:gdLst>
                <a:gd name="connsiteX0" fmla="*/ 0 w 1310640"/>
                <a:gd name="connsiteY0" fmla="*/ 243840 h 243840"/>
                <a:gd name="connsiteX1" fmla="*/ 284480 w 1310640"/>
                <a:gd name="connsiteY1" fmla="*/ 213360 h 243840"/>
                <a:gd name="connsiteX2" fmla="*/ 904240 w 1310640"/>
                <a:gd name="connsiteY2" fmla="*/ 101600 h 243840"/>
                <a:gd name="connsiteX3" fmla="*/ 1168400 w 1310640"/>
                <a:gd name="connsiteY3" fmla="*/ 40640 h 243840"/>
                <a:gd name="connsiteX4" fmla="*/ 1310640 w 1310640"/>
                <a:gd name="connsiteY4" fmla="*/ 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640" h="243840">
                  <a:moveTo>
                    <a:pt x="0" y="243840"/>
                  </a:moveTo>
                  <a:cubicBezTo>
                    <a:pt x="66886" y="240453"/>
                    <a:pt x="133773" y="237067"/>
                    <a:pt x="284480" y="213360"/>
                  </a:cubicBezTo>
                  <a:cubicBezTo>
                    <a:pt x="435187" y="189653"/>
                    <a:pt x="756920" y="130387"/>
                    <a:pt x="904240" y="101600"/>
                  </a:cubicBezTo>
                  <a:cubicBezTo>
                    <a:pt x="1051560" y="72813"/>
                    <a:pt x="1100667" y="57573"/>
                    <a:pt x="1168400" y="40640"/>
                  </a:cubicBezTo>
                  <a:cubicBezTo>
                    <a:pt x="1236133" y="23707"/>
                    <a:pt x="1273386" y="11853"/>
                    <a:pt x="1310640" y="0"/>
                  </a:cubicBezTo>
                </a:path>
              </a:pathLst>
            </a:custGeom>
            <a:noFill/>
            <a:ln w="25400"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角丸四角形 165"/>
            <p:cNvSpPr/>
            <p:nvPr/>
          </p:nvSpPr>
          <p:spPr>
            <a:xfrm>
              <a:off x="3477622" y="1937399"/>
              <a:ext cx="987138" cy="227661"/>
            </a:xfrm>
            <a:prstGeom prst="roundRect">
              <a:avLst/>
            </a:pr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00" b="1" dirty="0"/>
                <a:t>FW Traversal</a:t>
              </a:r>
              <a:endParaRPr kumimoji="1" lang="ja-JP" altLang="en-US" sz="800" b="1" dirty="0"/>
            </a:p>
          </p:txBody>
        </p:sp>
        <p:sp>
          <p:nvSpPr>
            <p:cNvPr id="170" name="フリーフォーム 169"/>
            <p:cNvSpPr/>
            <p:nvPr/>
          </p:nvSpPr>
          <p:spPr>
            <a:xfrm>
              <a:off x="5207284" y="2093499"/>
              <a:ext cx="1788160" cy="355600"/>
            </a:xfrm>
            <a:custGeom>
              <a:avLst/>
              <a:gdLst>
                <a:gd name="connsiteX0" fmla="*/ 0 w 1788160"/>
                <a:gd name="connsiteY0" fmla="*/ 0 h 355600"/>
                <a:gd name="connsiteX1" fmla="*/ 487680 w 1788160"/>
                <a:gd name="connsiteY1" fmla="*/ 30480 h 355600"/>
                <a:gd name="connsiteX2" fmla="*/ 924560 w 1788160"/>
                <a:gd name="connsiteY2" fmla="*/ 81280 h 355600"/>
                <a:gd name="connsiteX3" fmla="*/ 1320800 w 1788160"/>
                <a:gd name="connsiteY3" fmla="*/ 172720 h 355600"/>
                <a:gd name="connsiteX4" fmla="*/ 1513840 w 1788160"/>
                <a:gd name="connsiteY4" fmla="*/ 223520 h 355600"/>
                <a:gd name="connsiteX5" fmla="*/ 1625600 w 1788160"/>
                <a:gd name="connsiteY5" fmla="*/ 264160 h 355600"/>
                <a:gd name="connsiteX6" fmla="*/ 1757680 w 1788160"/>
                <a:gd name="connsiteY6" fmla="*/ 314960 h 355600"/>
                <a:gd name="connsiteX7" fmla="*/ 1788160 w 1788160"/>
                <a:gd name="connsiteY7" fmla="*/ 355600 h 355600"/>
                <a:gd name="connsiteX8" fmla="*/ 1788160 w 1788160"/>
                <a:gd name="connsiteY8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160" h="355600">
                  <a:moveTo>
                    <a:pt x="0" y="0"/>
                  </a:moveTo>
                  <a:cubicBezTo>
                    <a:pt x="166793" y="8466"/>
                    <a:pt x="333587" y="16933"/>
                    <a:pt x="487680" y="30480"/>
                  </a:cubicBezTo>
                  <a:cubicBezTo>
                    <a:pt x="641773" y="44027"/>
                    <a:pt x="785707" y="57573"/>
                    <a:pt x="924560" y="81280"/>
                  </a:cubicBezTo>
                  <a:cubicBezTo>
                    <a:pt x="1063413" y="104987"/>
                    <a:pt x="1222587" y="149013"/>
                    <a:pt x="1320800" y="172720"/>
                  </a:cubicBezTo>
                  <a:cubicBezTo>
                    <a:pt x="1419013" y="196427"/>
                    <a:pt x="1463040" y="208280"/>
                    <a:pt x="1513840" y="223520"/>
                  </a:cubicBezTo>
                  <a:cubicBezTo>
                    <a:pt x="1564640" y="238760"/>
                    <a:pt x="1625600" y="264160"/>
                    <a:pt x="1625600" y="264160"/>
                  </a:cubicBezTo>
                  <a:cubicBezTo>
                    <a:pt x="1666240" y="279400"/>
                    <a:pt x="1730587" y="299720"/>
                    <a:pt x="1757680" y="314960"/>
                  </a:cubicBezTo>
                  <a:cubicBezTo>
                    <a:pt x="1784773" y="330200"/>
                    <a:pt x="1788160" y="355600"/>
                    <a:pt x="1788160" y="355600"/>
                  </a:cubicBezTo>
                  <a:lnTo>
                    <a:pt x="1788160" y="355600"/>
                  </a:lnTo>
                </a:path>
              </a:pathLst>
            </a:custGeom>
            <a:noFill/>
            <a:ln w="25400"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角丸四角形 41"/>
          <p:cNvSpPr/>
          <p:nvPr/>
        </p:nvSpPr>
        <p:spPr>
          <a:xfrm>
            <a:off x="165415" y="593339"/>
            <a:ext cx="2902230" cy="438269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角丸四角形 45"/>
          <p:cNvSpPr/>
          <p:nvPr/>
        </p:nvSpPr>
        <p:spPr>
          <a:xfrm>
            <a:off x="1072675" y="456755"/>
            <a:ext cx="1064117" cy="273167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</a:rPr>
              <a:t>ビデオインフラ</a:t>
            </a:r>
            <a:endParaRPr kumimoji="1" lang="en-US" altLang="ja-JP" sz="1000" dirty="0">
              <a:solidFill>
                <a:schemeClr val="tx1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1252" y="66011"/>
            <a:ext cx="8513064" cy="446567"/>
          </a:xfrm>
        </p:spPr>
        <p:txBody>
          <a:bodyPr/>
          <a:lstStyle/>
          <a:p>
            <a:r>
              <a:rPr kumimoji="1" lang="ja-JP" altLang="en-US" dirty="0" smtClean="0"/>
              <a:t>オンプレミスでの</a:t>
            </a:r>
            <a:r>
              <a:rPr kumimoji="1" lang="en-US" altLang="ja-JP" dirty="0" smtClean="0"/>
              <a:t>SMP</a:t>
            </a:r>
            <a:r>
              <a:rPr kumimoji="1" lang="ja-JP" altLang="en-US" dirty="0"/>
              <a:t>・</a:t>
            </a:r>
            <a:r>
              <a:rPr kumimoji="1" lang="en-US" altLang="ja-JP" dirty="0" smtClean="0"/>
              <a:t>PMP</a:t>
            </a:r>
            <a:r>
              <a:rPr kumimoji="1" lang="ja-JP" altLang="en-US" dirty="0" smtClean="0"/>
              <a:t>ライセンス</a:t>
            </a:r>
            <a:r>
              <a:rPr kumimoji="1" lang="en-US" altLang="ja-JP" dirty="0" smtClean="0"/>
              <a:t> (New)</a:t>
            </a:r>
            <a:endParaRPr kumimoji="1" lang="ja-JP" altLang="en-US" dirty="0"/>
          </a:p>
        </p:txBody>
      </p:sp>
      <p:pic>
        <p:nvPicPr>
          <p:cNvPr id="9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84" y="3477468"/>
            <a:ext cx="472043" cy="423478"/>
          </a:xfrm>
          <a:prstGeom prst="rect">
            <a:avLst/>
          </a:prstGeom>
        </p:spPr>
      </p:pic>
      <p:pic>
        <p:nvPicPr>
          <p:cNvPr id="95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45" y="4121834"/>
            <a:ext cx="391803" cy="351494"/>
          </a:xfrm>
          <a:prstGeom prst="rect">
            <a:avLst/>
          </a:prstGeom>
        </p:spPr>
      </p:pic>
      <p:pic>
        <p:nvPicPr>
          <p:cNvPr id="98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18" y="3501392"/>
            <a:ext cx="1196463" cy="421743"/>
          </a:xfrm>
          <a:prstGeom prst="rect">
            <a:avLst/>
          </a:prstGeom>
        </p:spPr>
      </p:pic>
      <p:pic>
        <p:nvPicPr>
          <p:cNvPr id="109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032" y="4171929"/>
            <a:ext cx="452267" cy="294917"/>
          </a:xfrm>
          <a:prstGeom prst="rect">
            <a:avLst/>
          </a:prstGeom>
        </p:spPr>
      </p:pic>
      <p:pic>
        <p:nvPicPr>
          <p:cNvPr id="110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239" y="4178411"/>
            <a:ext cx="452267" cy="294917"/>
          </a:xfrm>
          <a:prstGeom prst="rect">
            <a:avLst/>
          </a:prstGeom>
        </p:spPr>
      </p:pic>
      <p:pic>
        <p:nvPicPr>
          <p:cNvPr id="111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85" y="4110975"/>
            <a:ext cx="391803" cy="351494"/>
          </a:xfrm>
          <a:prstGeom prst="rect">
            <a:avLst/>
          </a:prstGeom>
        </p:spPr>
      </p:pic>
      <p:pic>
        <p:nvPicPr>
          <p:cNvPr id="112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42" y="3487397"/>
            <a:ext cx="472043" cy="423478"/>
          </a:xfrm>
          <a:prstGeom prst="rect">
            <a:avLst/>
          </a:prstGeom>
        </p:spPr>
      </p:pic>
      <p:pic>
        <p:nvPicPr>
          <p:cNvPr id="11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46" y="3479134"/>
            <a:ext cx="472043" cy="423478"/>
          </a:xfrm>
          <a:prstGeom prst="rect">
            <a:avLst/>
          </a:prstGeom>
        </p:spPr>
      </p:pic>
      <p:pic>
        <p:nvPicPr>
          <p:cNvPr id="117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74" y="4124452"/>
            <a:ext cx="391803" cy="351494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3247819" y="4416244"/>
            <a:ext cx="1516040" cy="472571"/>
            <a:chOff x="4564714" y="5676223"/>
            <a:chExt cx="2020860" cy="630094"/>
          </a:xfrm>
        </p:grpSpPr>
        <p:pic>
          <p:nvPicPr>
            <p:cNvPr id="119" name="Picture 5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676223"/>
              <a:ext cx="375729" cy="292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59"/>
            <p:cNvPicPr>
              <a:picLocks noChangeAspect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714" y="6013987"/>
              <a:ext cx="375728" cy="292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4903500" y="5705166"/>
              <a:ext cx="1682074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b="1" dirty="0"/>
                <a:t>:</a:t>
              </a:r>
              <a:r>
                <a:rPr kumimoji="1" lang="en-US" altLang="ja-JP" sz="800" dirty="0"/>
                <a:t>R</a:t>
              </a:r>
              <a:r>
                <a:rPr lang="en-US" altLang="ja-JP" sz="800" dirty="0"/>
                <a:t>endezvous</a:t>
              </a:r>
              <a:r>
                <a:rPr lang="ja-JP" altLang="en-US" sz="800" dirty="0"/>
                <a:t>・アドホック</a:t>
              </a:r>
              <a:endParaRPr kumimoji="1" lang="ja-JP" altLang="en-US" sz="800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4907973" y="6015775"/>
              <a:ext cx="570947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b="1" dirty="0"/>
                <a:t>:</a:t>
              </a:r>
              <a:r>
                <a:rPr kumimoji="1" lang="ja-JP" altLang="en-US" sz="800" dirty="0"/>
                <a:t>予約</a:t>
              </a:r>
            </a:p>
          </p:txBody>
        </p:sp>
      </p:grpSp>
      <p:pic>
        <p:nvPicPr>
          <p:cNvPr id="116" name="Picture 8" descr="C:\Users\tsbutme\Desktop\New folder - Copy\30080_Device_switch_3062_unknown_256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92" y="2686274"/>
            <a:ext cx="689250" cy="2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グループ化 101"/>
          <p:cNvGrpSpPr/>
          <p:nvPr/>
        </p:nvGrpSpPr>
        <p:grpSpPr>
          <a:xfrm>
            <a:off x="640121" y="2843036"/>
            <a:ext cx="2571107" cy="2025086"/>
            <a:chOff x="853272" y="3790714"/>
            <a:chExt cx="3427250" cy="2700114"/>
          </a:xfrm>
        </p:grpSpPr>
        <p:sp>
          <p:nvSpPr>
            <p:cNvPr id="103" name="Rounded Rectangle 37"/>
            <p:cNvSpPr>
              <a:spLocks noChangeArrowheads="1"/>
            </p:cNvSpPr>
            <p:nvPr/>
          </p:nvSpPr>
          <p:spPr bwMode="auto">
            <a:xfrm>
              <a:off x="930614" y="5806514"/>
              <a:ext cx="2938573" cy="61257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558ED5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kumimoji="0" lang="en-US" altLang="ja-JP">
                <a:solidFill>
                  <a:srgbClr val="FFFFFF"/>
                </a:solidFill>
                <a:latin typeface="Calibri" charset="0"/>
              </a:endParaRPr>
            </a:p>
          </p:txBody>
        </p:sp>
        <p:pic>
          <p:nvPicPr>
            <p:cNvPr id="104" name="Picture 3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34" y="5486008"/>
              <a:ext cx="570950" cy="440365"/>
            </a:xfrm>
            <a:prstGeom prst="rect">
              <a:avLst/>
            </a:prstGeom>
          </p:spPr>
        </p:pic>
        <p:sp>
          <p:nvSpPr>
            <p:cNvPr id="107" name="テキスト ボックス 126"/>
            <p:cNvSpPr txBox="1">
              <a:spLocks noChangeArrowheads="1"/>
            </p:cNvSpPr>
            <p:nvPr/>
          </p:nvSpPr>
          <p:spPr bwMode="auto">
            <a:xfrm>
              <a:off x="1529415" y="5909204"/>
              <a:ext cx="80002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900" dirty="0"/>
                <a:t>TMS-SQL</a:t>
              </a:r>
              <a:endParaRPr lang="ja-JP" altLang="en-US" sz="900" dirty="0"/>
            </a:p>
          </p:txBody>
        </p:sp>
        <p:pic>
          <p:nvPicPr>
            <p:cNvPr id="108" name="Picture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029" y="5499270"/>
              <a:ext cx="535679" cy="413840"/>
            </a:xfrm>
            <a:prstGeom prst="rect">
              <a:avLst/>
            </a:prstGeom>
          </p:spPr>
        </p:pic>
        <p:pic>
          <p:nvPicPr>
            <p:cNvPr id="118" name="Picture 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390" y="5497610"/>
              <a:ext cx="754905" cy="418181"/>
            </a:xfrm>
            <a:prstGeom prst="rect">
              <a:avLst/>
            </a:prstGeom>
          </p:spPr>
        </p:pic>
        <p:sp>
          <p:nvSpPr>
            <p:cNvPr id="121" name="テキスト ボックス 125"/>
            <p:cNvSpPr txBox="1">
              <a:spLocks noChangeArrowheads="1"/>
            </p:cNvSpPr>
            <p:nvPr/>
          </p:nvSpPr>
          <p:spPr bwMode="auto">
            <a:xfrm>
              <a:off x="939756" y="6183052"/>
              <a:ext cx="2610804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900" dirty="0"/>
                <a:t>BE7000M</a:t>
              </a:r>
              <a:endParaRPr lang="ja-JP" altLang="en-US" sz="900" dirty="0"/>
            </a:p>
          </p:txBody>
        </p:sp>
        <p:sp>
          <p:nvSpPr>
            <p:cNvPr id="122" name="テキスト ボックス 126"/>
            <p:cNvSpPr txBox="1">
              <a:spLocks noChangeArrowheads="1"/>
            </p:cNvSpPr>
            <p:nvPr/>
          </p:nvSpPr>
          <p:spPr bwMode="auto">
            <a:xfrm>
              <a:off x="2330389" y="5890665"/>
              <a:ext cx="1029520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900" dirty="0"/>
                <a:t>C-UCM</a:t>
              </a:r>
            </a:p>
          </p:txBody>
        </p:sp>
        <p:sp>
          <p:nvSpPr>
            <p:cNvPr id="123" name="テキスト ボックス 126"/>
            <p:cNvSpPr txBox="1">
              <a:spLocks noChangeArrowheads="1"/>
            </p:cNvSpPr>
            <p:nvPr/>
          </p:nvSpPr>
          <p:spPr bwMode="auto">
            <a:xfrm>
              <a:off x="2999476" y="5891565"/>
              <a:ext cx="1155784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900" dirty="0"/>
                <a:t>Conductor</a:t>
              </a:r>
            </a:p>
          </p:txBody>
        </p:sp>
        <p:sp>
          <p:nvSpPr>
            <p:cNvPr id="124" name="テキスト ボックス 126"/>
            <p:cNvSpPr txBox="1">
              <a:spLocks noChangeArrowheads="1"/>
            </p:cNvSpPr>
            <p:nvPr/>
          </p:nvSpPr>
          <p:spPr bwMode="auto">
            <a:xfrm>
              <a:off x="1548499" y="3809314"/>
              <a:ext cx="754346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900" dirty="0"/>
                <a:t>TMS/PE</a:t>
              </a:r>
            </a:p>
          </p:txBody>
        </p:sp>
        <p:sp>
          <p:nvSpPr>
            <p:cNvPr id="125" name="テキスト ボックス 125"/>
            <p:cNvSpPr txBox="1">
              <a:spLocks noChangeArrowheads="1"/>
            </p:cNvSpPr>
            <p:nvPr/>
          </p:nvSpPr>
          <p:spPr bwMode="auto">
            <a:xfrm>
              <a:off x="912286" y="4735851"/>
              <a:ext cx="2610804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900" dirty="0"/>
                <a:t>BE7000M</a:t>
              </a:r>
              <a:endParaRPr lang="ja-JP" altLang="en-US" sz="900" dirty="0"/>
            </a:p>
          </p:txBody>
        </p:sp>
        <p:sp>
          <p:nvSpPr>
            <p:cNvPr id="127" name="Rounded Rectangle 37"/>
            <p:cNvSpPr>
              <a:spLocks noChangeArrowheads="1"/>
            </p:cNvSpPr>
            <p:nvPr/>
          </p:nvSpPr>
          <p:spPr bwMode="auto">
            <a:xfrm>
              <a:off x="853272" y="4359633"/>
              <a:ext cx="3015915" cy="61777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558ED5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kumimoji="0" lang="en-US" altLang="ja-JP">
                <a:solidFill>
                  <a:srgbClr val="FFFFFF"/>
                </a:solidFill>
                <a:latin typeface="Calibri" charset="0"/>
              </a:endParaRPr>
            </a:p>
          </p:txBody>
        </p:sp>
        <p:pic>
          <p:nvPicPr>
            <p:cNvPr id="128" name="Picture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679" y="4065652"/>
              <a:ext cx="535679" cy="413840"/>
            </a:xfrm>
            <a:prstGeom prst="rect">
              <a:avLst/>
            </a:prstGeom>
          </p:spPr>
        </p:pic>
        <p:pic>
          <p:nvPicPr>
            <p:cNvPr id="129" name="Picture 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246" y="4061311"/>
              <a:ext cx="754905" cy="418181"/>
            </a:xfrm>
            <a:prstGeom prst="rect">
              <a:avLst/>
            </a:prstGeom>
          </p:spPr>
        </p:pic>
        <p:sp>
          <p:nvSpPr>
            <p:cNvPr id="130" name="テキスト ボックス 126"/>
            <p:cNvSpPr txBox="1">
              <a:spLocks noChangeArrowheads="1"/>
            </p:cNvSpPr>
            <p:nvPr/>
          </p:nvSpPr>
          <p:spPr bwMode="auto">
            <a:xfrm>
              <a:off x="2316849" y="3833687"/>
              <a:ext cx="1029520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900" dirty="0"/>
                <a:t>C-UCM</a:t>
              </a:r>
            </a:p>
          </p:txBody>
        </p:sp>
        <p:sp>
          <p:nvSpPr>
            <p:cNvPr id="133" name="テキスト ボックス 126"/>
            <p:cNvSpPr txBox="1">
              <a:spLocks noChangeArrowheads="1"/>
            </p:cNvSpPr>
            <p:nvPr/>
          </p:nvSpPr>
          <p:spPr bwMode="auto">
            <a:xfrm>
              <a:off x="2997175" y="3833686"/>
              <a:ext cx="1283347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900" dirty="0"/>
                <a:t>Conductor</a:t>
              </a:r>
            </a:p>
          </p:txBody>
        </p:sp>
        <p:pic>
          <p:nvPicPr>
            <p:cNvPr id="134" name="Picture 2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984" y="4030178"/>
              <a:ext cx="579732" cy="449313"/>
            </a:xfrm>
            <a:prstGeom prst="rect">
              <a:avLst/>
            </a:prstGeom>
          </p:spPr>
        </p:pic>
        <p:cxnSp>
          <p:nvCxnSpPr>
            <p:cNvPr id="135" name="直線コネクタ 134"/>
            <p:cNvCxnSpPr>
              <a:stCxn id="129" idx="2"/>
              <a:endCxn id="118" idx="0"/>
            </p:cNvCxnSpPr>
            <p:nvPr/>
          </p:nvCxnSpPr>
          <p:spPr>
            <a:xfrm>
              <a:off x="2665699" y="4479492"/>
              <a:ext cx="9144" cy="1018118"/>
            </a:xfrm>
            <a:prstGeom prst="line">
              <a:avLst/>
            </a:prstGeom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/>
            <p:cNvCxnSpPr/>
            <p:nvPr/>
          </p:nvCxnSpPr>
          <p:spPr>
            <a:xfrm>
              <a:off x="3449349" y="4469574"/>
              <a:ext cx="9143" cy="1007484"/>
            </a:xfrm>
            <a:prstGeom prst="line">
              <a:avLst/>
            </a:prstGeom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角丸四角形 138"/>
            <p:cNvSpPr/>
            <p:nvPr/>
          </p:nvSpPr>
          <p:spPr>
            <a:xfrm rot="5400000">
              <a:off x="3065303" y="4857105"/>
              <a:ext cx="787030" cy="267913"/>
            </a:xfrm>
            <a:prstGeom prst="roundRect">
              <a:avLst/>
            </a:prstGeom>
            <a:gradFill>
              <a:gsLst>
                <a:gs pos="0">
                  <a:srgbClr val="FFC000"/>
                </a:gs>
                <a:gs pos="100000">
                  <a:srgbClr val="FF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700" b="1" dirty="0">
                  <a:solidFill>
                    <a:schemeClr val="tx1"/>
                  </a:solidFill>
                </a:rPr>
                <a:t>クラスター</a:t>
              </a:r>
              <a:endParaRPr kumimoji="1" lang="ja-JP" altLang="en-US" sz="700" b="1" dirty="0">
                <a:solidFill>
                  <a:schemeClr val="tx1"/>
                </a:solidFill>
              </a:endParaRPr>
            </a:p>
          </p:txBody>
        </p:sp>
        <p:sp>
          <p:nvSpPr>
            <p:cNvPr id="152" name="角丸四角形 151"/>
            <p:cNvSpPr/>
            <p:nvPr/>
          </p:nvSpPr>
          <p:spPr>
            <a:xfrm rot="5400000">
              <a:off x="2252380" y="4859755"/>
              <a:ext cx="802548" cy="255222"/>
            </a:xfrm>
            <a:prstGeom prst="roundRect">
              <a:avLst/>
            </a:prstGeom>
            <a:gradFill>
              <a:gsLst>
                <a:gs pos="0">
                  <a:srgbClr val="00B050"/>
                </a:gs>
                <a:gs pos="100000">
                  <a:srgbClr val="92D05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700" b="1" dirty="0"/>
                <a:t>クラスター</a:t>
              </a:r>
              <a:endParaRPr kumimoji="1" lang="ja-JP" altLang="en-US" sz="700" b="1" dirty="0"/>
            </a:p>
          </p:txBody>
        </p:sp>
        <p:pic>
          <p:nvPicPr>
            <p:cNvPr id="155" name="Picture 14" descr="C:\Users\tsbutme\Desktop\New folder - Copy\30072_Device_server_3156_unknown_256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919" y="4030178"/>
              <a:ext cx="312303" cy="449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" name="テキスト ボックス 126"/>
            <p:cNvSpPr txBox="1">
              <a:spLocks noChangeArrowheads="1"/>
            </p:cNvSpPr>
            <p:nvPr/>
          </p:nvSpPr>
          <p:spPr bwMode="auto">
            <a:xfrm>
              <a:off x="1051978" y="3790714"/>
              <a:ext cx="572086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900" dirty="0"/>
                <a:t>AD</a:t>
              </a:r>
            </a:p>
          </p:txBody>
        </p:sp>
      </p:grpSp>
      <p:sp>
        <p:nvSpPr>
          <p:cNvPr id="153" name="四角形吹き出し 152"/>
          <p:cNvSpPr/>
          <p:nvPr/>
        </p:nvSpPr>
        <p:spPr>
          <a:xfrm>
            <a:off x="3302503" y="1608105"/>
            <a:ext cx="2693619" cy="1248881"/>
          </a:xfrm>
          <a:prstGeom prst="wedgeRectCallout">
            <a:avLst>
              <a:gd name="adj1" fmla="val -67424"/>
              <a:gd name="adj2" fmla="val 77717"/>
            </a:avLst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kumimoji="1" lang="en-US" altLang="ja-JP" sz="1500" b="1" dirty="0">
                <a:solidFill>
                  <a:schemeClr val="bg2"/>
                </a:solidFill>
              </a:rPr>
              <a:t>Conductor</a:t>
            </a:r>
            <a:r>
              <a:rPr kumimoji="1" lang="ja-JP" altLang="en-US" sz="1500" b="1" dirty="0">
                <a:solidFill>
                  <a:schemeClr val="bg2"/>
                </a:solidFill>
              </a:rPr>
              <a:t>にルームライセンスである</a:t>
            </a:r>
            <a:r>
              <a:rPr kumimoji="1" lang="en-US" altLang="ja-JP" sz="1500" b="1" dirty="0">
                <a:solidFill>
                  <a:schemeClr val="bg2"/>
                </a:solidFill>
              </a:rPr>
              <a:t>SMP</a:t>
            </a:r>
            <a:r>
              <a:rPr kumimoji="1" lang="ja-JP" altLang="en-US" sz="1500" b="1" dirty="0">
                <a:solidFill>
                  <a:schemeClr val="bg2"/>
                </a:solidFill>
              </a:rPr>
              <a:t>・</a:t>
            </a:r>
            <a:r>
              <a:rPr kumimoji="1" lang="en-US" altLang="ja-JP" sz="1500" b="1" dirty="0">
                <a:solidFill>
                  <a:schemeClr val="bg2"/>
                </a:solidFill>
              </a:rPr>
              <a:t>PMP</a:t>
            </a:r>
            <a:r>
              <a:rPr kumimoji="1" lang="ja-JP" altLang="en-US" sz="1500" b="1" dirty="0">
                <a:solidFill>
                  <a:schemeClr val="bg2"/>
                </a:solidFill>
              </a:rPr>
              <a:t>を投入するだけ！！</a:t>
            </a:r>
          </a:p>
        </p:txBody>
      </p:sp>
      <p:sp>
        <p:nvSpPr>
          <p:cNvPr id="158" name="角丸四角形 157"/>
          <p:cNvSpPr/>
          <p:nvPr/>
        </p:nvSpPr>
        <p:spPr>
          <a:xfrm>
            <a:off x="2364011" y="2997500"/>
            <a:ext cx="437047" cy="45066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59" name="角丸四角形 158"/>
          <p:cNvSpPr/>
          <p:nvPr/>
        </p:nvSpPr>
        <p:spPr>
          <a:xfrm>
            <a:off x="2368635" y="4035983"/>
            <a:ext cx="437047" cy="45066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61" name="四角形吹き出し 160"/>
          <p:cNvSpPr/>
          <p:nvPr/>
        </p:nvSpPr>
        <p:spPr>
          <a:xfrm>
            <a:off x="3293740" y="1622664"/>
            <a:ext cx="2833813" cy="1248881"/>
          </a:xfrm>
          <a:prstGeom prst="wedgeRectCallout">
            <a:avLst>
              <a:gd name="adj1" fmla="val -68905"/>
              <a:gd name="adj2" fmla="val 143485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kumimoji="1" lang="en-US" altLang="ja-JP" sz="1500" b="1" dirty="0">
                <a:solidFill>
                  <a:schemeClr val="bg2"/>
                </a:solidFill>
              </a:rPr>
              <a:t>Conductor</a:t>
            </a:r>
            <a:r>
              <a:rPr kumimoji="1" lang="ja-JP" altLang="en-US" sz="1500" b="1" dirty="0">
                <a:solidFill>
                  <a:schemeClr val="bg2"/>
                </a:solidFill>
              </a:rPr>
              <a:t>にルームライセンスである</a:t>
            </a:r>
            <a:r>
              <a:rPr kumimoji="1" lang="en-US" altLang="ja-JP" sz="1500" b="1" dirty="0">
                <a:solidFill>
                  <a:schemeClr val="bg2"/>
                </a:solidFill>
              </a:rPr>
              <a:t>SMP</a:t>
            </a:r>
            <a:r>
              <a:rPr kumimoji="1" lang="ja-JP" altLang="en-US" sz="1500" b="1" dirty="0">
                <a:solidFill>
                  <a:schemeClr val="bg2"/>
                </a:solidFill>
              </a:rPr>
              <a:t>・</a:t>
            </a:r>
            <a:r>
              <a:rPr kumimoji="1" lang="en-US" altLang="ja-JP" sz="1500" b="1" dirty="0">
                <a:solidFill>
                  <a:schemeClr val="bg2"/>
                </a:solidFill>
              </a:rPr>
              <a:t>PMP</a:t>
            </a:r>
            <a:r>
              <a:rPr kumimoji="1" lang="ja-JP" altLang="en-US" sz="1500" b="1" dirty="0">
                <a:solidFill>
                  <a:schemeClr val="bg2"/>
                </a:solidFill>
              </a:rPr>
              <a:t>を投入するだけ！！</a:t>
            </a:r>
          </a:p>
        </p:txBody>
      </p:sp>
    </p:spTree>
    <p:extLst>
      <p:ext uri="{BB962C8B-B14F-4D97-AF65-F5344CB8AC3E}">
        <p14:creationId xmlns:p14="http://schemas.microsoft.com/office/powerpoint/2010/main" val="12168126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8" grpId="0" animBg="1"/>
      <p:bldP spid="159" grpId="0" animBg="1"/>
      <p:bldP spid="16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利用形態ごとの必要コンポーネント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808188"/>
              </p:ext>
            </p:extLst>
          </p:nvPr>
        </p:nvGraphicFramePr>
        <p:xfrm>
          <a:off x="921956" y="1132762"/>
          <a:ext cx="7253001" cy="2944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423"/>
                <a:gridCol w="1538432"/>
                <a:gridCol w="1116709"/>
                <a:gridCol w="1023005"/>
                <a:gridCol w="1041931"/>
                <a:gridCol w="1366501"/>
              </a:tblGrid>
              <a:tr h="445309">
                <a:tc>
                  <a:txBody>
                    <a:bodyPr/>
                    <a:lstStyle/>
                    <a:p>
                      <a:pPr marL="0" marR="0" indent="0" algn="ctr" defTabSz="90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1" dirty="0" smtClean="0">
                          <a:solidFill>
                            <a:schemeClr val="bg1"/>
                          </a:solidFill>
                        </a:rPr>
                        <a:t>運用形態</a:t>
                      </a:r>
                      <a:endParaRPr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0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b="1" dirty="0" smtClean="0">
                          <a:solidFill>
                            <a:schemeClr val="bg1"/>
                          </a:solidFill>
                        </a:rPr>
                        <a:t>説明</a:t>
                      </a:r>
                      <a:endParaRPr lang="en-US" altLang="ja-JP" sz="1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Cisco-UCM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TMS/PE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AD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ライセンス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</a:tr>
              <a:tr h="655022">
                <a:tc>
                  <a:txBody>
                    <a:bodyPr/>
                    <a:lstStyle/>
                    <a:p>
                      <a:pPr marL="0" marR="0" indent="0" algn="ctr" defTabSz="90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dirty="0" smtClean="0">
                          <a:solidFill>
                            <a:schemeClr val="tx1"/>
                          </a:solidFill>
                        </a:rPr>
                        <a:t>ランデブー</a:t>
                      </a:r>
                      <a:endParaRPr lang="en-US" altLang="ja-JP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0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dirty="0" smtClean="0">
                          <a:solidFill>
                            <a:srgbClr val="333333"/>
                          </a:solidFill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事前に作成した共有会議室</a:t>
                      </a:r>
                      <a:endParaRPr lang="en-US" altLang="ja-JP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 dirty="0" smtClean="0"/>
                        <a:t>必要</a:t>
                      </a:r>
                      <a:endParaRPr lang="en-US" altLang="ja-JP" sz="1100" dirty="0" smtClean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無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無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SMP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</a:tr>
              <a:tr h="33399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アドホック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kumimoji="0" lang="ja-JP" altLang="en-US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１：１</a:t>
                      </a:r>
                      <a:r>
                        <a:rPr kumimoji="1" lang="ja-JP" altLang="en-US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会議</a:t>
                      </a:r>
                      <a:r>
                        <a:rPr kumimoji="0" lang="ja-JP" altLang="en-US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から</a:t>
                      </a:r>
                      <a:r>
                        <a:rPr kumimoji="1" lang="ja-JP" altLang="en-US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更に接続先を追加し</a:t>
                      </a:r>
                      <a:r>
                        <a:rPr kumimoji="0" lang="ja-JP" altLang="en-US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複数拠点を多地点接続サーバーにエスカレーションして行う会議室</a:t>
                      </a:r>
                      <a:endParaRPr kumimoji="1" lang="ja-JP" altLang="en-US" sz="800" dirty="0"/>
                    </a:p>
                  </a:txBody>
                  <a:tcPr marL="68598" marR="68598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必要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無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必要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PMP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</a:tr>
              <a:tr h="37586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無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SMP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</a:tr>
              <a:tr h="50615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パーソナル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09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dirty="0" smtClean="0">
                          <a:solidFill>
                            <a:srgbClr val="333333"/>
                          </a:solidFill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ユーザーに紐付いたパーソナルな会議室</a:t>
                      </a:r>
                      <a:endParaRPr lang="en-US" altLang="ja-JP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 dirty="0" smtClean="0"/>
                        <a:t>必要</a:t>
                      </a:r>
                      <a:endParaRPr lang="en-US" altLang="ja-JP" sz="1100" dirty="0" smtClean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必要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 smtClean="0">
                          <a:solidFill>
                            <a:schemeClr val="tx1"/>
                          </a:solidFill>
                        </a:rPr>
                        <a:t>無</a:t>
                      </a:r>
                      <a:endParaRPr kumimoji="1" lang="ja-JP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SMP or PMP</a:t>
                      </a:r>
                      <a:r>
                        <a:rPr kumimoji="1" lang="ja-JP" altLang="en-US" sz="1100" dirty="0" smtClean="0"/>
                        <a:t>選択可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</a:tr>
              <a:tr h="6280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スケジュール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solidFill>
                            <a:srgbClr val="333333"/>
                          </a:solidFill>
                          <a:latin typeface="メイリオ" pitchFamily="50" charset="-128"/>
                          <a:ea typeface="メイリオ" pitchFamily="50" charset="-128"/>
                          <a:cs typeface="メイリオ" pitchFamily="50" charset="-128"/>
                        </a:rPr>
                        <a:t>スケジューラ予約</a:t>
                      </a:r>
                      <a:endParaRPr kumimoji="1" lang="ja-JP" altLang="en-US" sz="9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 dirty="0" smtClean="0"/>
                        <a:t>必要</a:t>
                      </a:r>
                      <a:r>
                        <a:rPr lang="en-US" altLang="ja-JP" sz="1100" dirty="0" smtClean="0"/>
                        <a:t>(UCM)</a:t>
                      </a:r>
                      <a:endParaRPr lang="ja-JP" altLang="en-US" sz="1100" dirty="0" smtClean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必要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 smtClean="0"/>
                        <a:t>必要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PMP</a:t>
                      </a:r>
                      <a:endParaRPr kumimoji="1" lang="ja-JP" altLang="en-US" sz="1100" dirty="0"/>
                    </a:p>
                  </a:txBody>
                  <a:tcPr marL="68598" marR="68598" marT="34290" marB="34290" anchor="ctr"/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4129848" y="4076716"/>
            <a:ext cx="4361598" cy="269315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kumimoji="1" lang="en-US" altLang="ja-JP" sz="1300" b="1" dirty="0">
                <a:solidFill>
                  <a:srgbClr val="FF0000"/>
                </a:solidFill>
              </a:rPr>
              <a:t>※</a:t>
            </a:r>
            <a:r>
              <a:rPr kumimoji="1" lang="ja-JP" altLang="en-US" sz="1300" b="1" dirty="0">
                <a:solidFill>
                  <a:srgbClr val="FF0000"/>
                </a:solidFill>
              </a:rPr>
              <a:t>全ての構成において</a:t>
            </a:r>
            <a:r>
              <a:rPr kumimoji="1" lang="en-US" altLang="ja-JP" sz="1300" b="1" dirty="0">
                <a:solidFill>
                  <a:srgbClr val="FF0000"/>
                </a:solidFill>
              </a:rPr>
              <a:t>Conductor</a:t>
            </a:r>
            <a:r>
              <a:rPr kumimoji="1" lang="ja-JP" altLang="en-US" sz="1300" b="1" dirty="0">
                <a:solidFill>
                  <a:srgbClr val="FF0000"/>
                </a:solidFill>
              </a:rPr>
              <a:t>と</a:t>
            </a:r>
            <a:r>
              <a:rPr kumimoji="1" lang="en-US" altLang="ja-JP" sz="1300" b="1" dirty="0">
                <a:solidFill>
                  <a:srgbClr val="FF0000"/>
                </a:solidFill>
              </a:rPr>
              <a:t>TPS</a:t>
            </a:r>
            <a:r>
              <a:rPr kumimoji="1" lang="ja-JP" altLang="en-US" sz="1300" b="1" dirty="0">
                <a:solidFill>
                  <a:srgbClr val="FF0000"/>
                </a:solidFill>
              </a:rPr>
              <a:t>は必要となります。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26918600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23"/>
          <p:cNvCxnSpPr>
            <a:cxnSpLocks noChangeShapeType="1"/>
          </p:cNvCxnSpPr>
          <p:nvPr/>
        </p:nvCxnSpPr>
        <p:spPr bwMode="auto">
          <a:xfrm flipH="1">
            <a:off x="3575772" y="2893377"/>
            <a:ext cx="17470" cy="1957168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Cisco Jabber (+ IM Service)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07" y="2428040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83" y="2410456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3"/>
          <p:cNvCxnSpPr>
            <a:cxnSpLocks noChangeShapeType="1"/>
          </p:cNvCxnSpPr>
          <p:nvPr/>
        </p:nvCxnSpPr>
        <p:spPr bwMode="auto">
          <a:xfrm>
            <a:off x="6799937" y="3582891"/>
            <a:ext cx="165497" cy="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7044497" y="3430570"/>
            <a:ext cx="465488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SIP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1755206" y="2839492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2738113" y="2149437"/>
            <a:ext cx="1725123" cy="1293842"/>
            <a:chOff x="3350969" y="1511546"/>
            <a:chExt cx="1725123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595035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 smtClean="0">
                  <a:solidFill>
                    <a:srgbClr val="000000"/>
                  </a:solidFill>
                  <a:latin typeface="Arial"/>
                  <a:ea typeface="+mj-ea"/>
                  <a:cs typeface="Arial"/>
                </a:rPr>
                <a:t>社内</a:t>
              </a:r>
            </a:p>
          </p:txBody>
        </p:sp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89" y="1180922"/>
            <a:ext cx="953965" cy="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032466" y="1819830"/>
            <a:ext cx="11994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</a:rPr>
              <a:t>Unified CM</a:t>
            </a:r>
            <a:endParaRPr kumimoji="1" lang="ja-JP" alt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04115" y="4260479"/>
            <a:ext cx="2807479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Cisco Jabber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(</a:t>
            </a: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音声・ビデオ・ディレクトリ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+IM)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817" y="4137563"/>
            <a:ext cx="555767" cy="1005937"/>
          </a:xfrm>
          <a:prstGeom prst="rect">
            <a:avLst/>
          </a:prstGeom>
        </p:spPr>
      </p:pic>
      <p:sp>
        <p:nvSpPr>
          <p:cNvPr id="21" name="角丸四角形 20"/>
          <p:cNvSpPr/>
          <p:nvPr/>
        </p:nvSpPr>
        <p:spPr>
          <a:xfrm>
            <a:off x="4286046" y="982853"/>
            <a:ext cx="4430744" cy="1449766"/>
          </a:xfrm>
          <a:prstGeom prst="roundRect">
            <a:avLst/>
          </a:prstGeom>
          <a:noFill/>
          <a:ln>
            <a:solidFill>
              <a:srgbClr val="77777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 smtClean="0">
              <a:ea typeface="ＭＳ ゴシック" pitchFamily="49" charset="-128"/>
            </a:endParaRPr>
          </a:p>
        </p:txBody>
      </p:sp>
      <p:pic>
        <p:nvPicPr>
          <p:cNvPr id="22" name="Main Cloud" descr="cisco_clou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6650" y="1275783"/>
            <a:ext cx="2088828" cy="100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4789440" y="1478998"/>
            <a:ext cx="1316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85C0"/>
                </a:solidFill>
                <a:ea typeface="ＭＳ ゴシック" pitchFamily="49" charset="-128"/>
              </a:rPr>
              <a:t>Cisco WebEx</a:t>
            </a:r>
          </a:p>
          <a:p>
            <a:r>
              <a:rPr kumimoji="1" lang="en-US" altLang="ja-JP" sz="1400" b="1" dirty="0" smtClean="0">
                <a:solidFill>
                  <a:srgbClr val="0085C0"/>
                </a:solidFill>
                <a:ea typeface="ＭＳ ゴシック" pitchFamily="49" charset="-128"/>
              </a:rPr>
              <a:t>Messenger</a:t>
            </a:r>
            <a:endParaRPr kumimoji="1" lang="ja-JP" altLang="en-US" sz="1400" b="1" dirty="0">
              <a:solidFill>
                <a:srgbClr val="0085C0"/>
              </a:solidFill>
              <a:ea typeface="ＭＳ ゴシック" pitchFamily="49" charset="-128"/>
            </a:endParaRPr>
          </a:p>
        </p:txBody>
      </p:sp>
      <p:pic>
        <p:nvPicPr>
          <p:cNvPr id="24" name="Picture 142" descr="CiscoUnifiedPresenceServ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6692" y="1275784"/>
            <a:ext cx="682213" cy="71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テキスト ボックス 24"/>
          <p:cNvSpPr txBox="1"/>
          <p:nvPr/>
        </p:nvSpPr>
        <p:spPr>
          <a:xfrm>
            <a:off x="6697132" y="1994038"/>
            <a:ext cx="1769535" cy="494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ja-JP" sz="1600" dirty="0" smtClean="0">
                <a:solidFill>
                  <a:srgbClr val="0085C0"/>
                </a:solidFill>
                <a:ea typeface="ＭＳ ゴシック" pitchFamily="49" charset="-128"/>
              </a:rPr>
              <a:t>Cisco Unified</a:t>
            </a:r>
            <a:r>
              <a:rPr kumimoji="1" lang="ja-JP" altLang="en-US" sz="1600" dirty="0">
                <a:solidFill>
                  <a:srgbClr val="0085C0"/>
                </a:solidFill>
                <a:ea typeface="ＭＳ ゴシック" pitchFamily="49" charset="-128"/>
              </a:rPr>
              <a:t> </a:t>
            </a:r>
            <a:r>
              <a:rPr kumimoji="1" lang="en-US" altLang="ja-JP" sz="1600" dirty="0" smtClean="0">
                <a:solidFill>
                  <a:srgbClr val="0085C0"/>
                </a:solidFill>
                <a:ea typeface="ＭＳ ゴシック" pitchFamily="49" charset="-128"/>
              </a:rPr>
              <a:t>CM</a:t>
            </a:r>
          </a:p>
          <a:p>
            <a:pPr algn="ctr">
              <a:lnSpc>
                <a:spcPct val="80000"/>
              </a:lnSpc>
            </a:pPr>
            <a:r>
              <a:rPr kumimoji="1" lang="en-US" altLang="ja-JP" sz="1600" dirty="0" smtClean="0">
                <a:solidFill>
                  <a:srgbClr val="0085C0"/>
                </a:solidFill>
                <a:ea typeface="ＭＳ ゴシック" pitchFamily="49" charset="-128"/>
              </a:rPr>
              <a:t>IM &amp; Presence</a:t>
            </a:r>
            <a:endParaRPr kumimoji="1" lang="ja-JP" altLang="en-US" sz="1600" dirty="0">
              <a:solidFill>
                <a:srgbClr val="0085C0"/>
              </a:solidFill>
              <a:ea typeface="ＭＳ ゴシック" pitchFamily="49" charset="-128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6481611" y="962508"/>
            <a:ext cx="0" cy="1449766"/>
          </a:xfrm>
          <a:prstGeom prst="line">
            <a:avLst/>
          </a:prstGeom>
          <a:ln w="19050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4635095" y="1067314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ea typeface="ＭＳ ゴシック" pitchFamily="49" charset="-128"/>
                <a:cs typeface="メイリオ" pitchFamily="50" charset="-128"/>
              </a:rPr>
              <a:t>クラウドサービス</a:t>
            </a:r>
            <a:endParaRPr kumimoji="1" lang="ja-JP" altLang="en-US" sz="1600" dirty="0">
              <a:ea typeface="ＭＳ ゴシック" pitchFamily="49" charset="-128"/>
              <a:cs typeface="メイリオ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71603" y="1008048"/>
            <a:ext cx="1962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ea typeface="ＭＳ ゴシック" pitchFamily="49" charset="-128"/>
                <a:cs typeface="メイリオ" pitchFamily="50" charset="-128"/>
              </a:rPr>
              <a:t>オンプレミス</a:t>
            </a:r>
            <a:r>
              <a:rPr kumimoji="1" lang="en-US" altLang="ja-JP" sz="1600" dirty="0" smtClean="0">
                <a:ea typeface="ＭＳ ゴシック" pitchFamily="49" charset="-128"/>
                <a:cs typeface="メイリオ" pitchFamily="50" charset="-128"/>
              </a:rPr>
              <a:t>(</a:t>
            </a:r>
            <a:r>
              <a:rPr kumimoji="1" lang="ja-JP" altLang="en-US" sz="1600" dirty="0" smtClean="0">
                <a:ea typeface="ＭＳ ゴシック" pitchFamily="49" charset="-128"/>
                <a:cs typeface="メイリオ" pitchFamily="50" charset="-128"/>
              </a:rPr>
              <a:t>自営</a:t>
            </a:r>
            <a:r>
              <a:rPr kumimoji="1" lang="en-US" altLang="ja-JP" sz="1600" dirty="0" smtClean="0">
                <a:ea typeface="ＭＳ ゴシック" pitchFamily="49" charset="-128"/>
                <a:cs typeface="メイリオ" pitchFamily="50" charset="-128"/>
              </a:rPr>
              <a:t>)</a:t>
            </a:r>
            <a:endParaRPr kumimoji="1" lang="ja-JP" altLang="en-US" sz="1600" dirty="0">
              <a:ea typeface="ＭＳ ゴシック" pitchFamily="49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0337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114800" y="1885950"/>
            <a:ext cx="1586106" cy="1262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68" tIns="34285" rIns="68568" bIns="34285" rtlCol="0" anchor="ctr"/>
          <a:lstStyle/>
          <a:p>
            <a:pPr algn="ctr"/>
            <a:endParaRPr lang="en-GB"/>
          </a:p>
        </p:txBody>
      </p:sp>
      <p:sp>
        <p:nvSpPr>
          <p:cNvPr id="58" name="Rounded Rectangle 57"/>
          <p:cNvSpPr/>
          <p:nvPr/>
        </p:nvSpPr>
        <p:spPr>
          <a:xfrm>
            <a:off x="6440412" y="1953686"/>
            <a:ext cx="2563824" cy="12297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68" tIns="34285" rIns="68568" bIns="34285" rtlCol="0" anchor="ctr"/>
          <a:lstStyle/>
          <a:p>
            <a:pPr algn="ctr"/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905000" y="1835152"/>
            <a:ext cx="1295401" cy="16023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68" tIns="34285" rIns="68568" bIns="34285"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56776" name="AutoShape 8" descr="data:image/jpg;base64,/9j/4AAQSkZJRgABAQAAAQABAAD/2wCEAAkGBg8SEBAPEBAVEg8QDhEODxAQGBYREhAQFBAhFh8QFBQXGyYgIxkvGhUUIC8gLzM1LTEwFh4xNTEqQSYrLCkBCQoKDgwNGg8PGikkHCQ0NSkpKSk1KSkuKSktKSwpKSwqLCw1KSkpKSkpLCkpKSwsKSkpKSksLCksLCksLCwpKf/AABEIADYAkAMBIgACEQEDEQH/xAAcAAEAAQUBAQAAAAAAAAAAAAAABQMEBgcIAgH/xAA6EAABAwEDBgsHBAMAAAAAAAABAAIDBAURIQYSMVSRkhMWIkFRUlNhodHSBxQjQnGBohUyguEzQ0T/xAAYAQEBAQEBAAAAAAAAAAAAAAAAAQIDBP/EACERAQEAAQIHAQEAAAAAAAAAAAABEQMSAhMUITFBUWEE/9oADAMBAAIRAxEAPwDeKIiAiKNtPKOlp8JZmh3UHKfujFBJIsab7QqE/M/cKqNy6ozzv3CtbaMhRQjMsKU6C7dKuI8ooHaCfuCpiiTRW0doxnQVV94b0qCoioOrWDSVbyW3A3S7wKYF+iiH5VUo0vO67yVJ2WdENMp3XeSuKJxFG2flHSznNimaXdU8lx+gddepJQEREFvW2hDCwyTSMjYNLpHBo2lYTbHtfpI720zHVD+t/ji3iLz9gsOtSl4eaV80rnvFRK0cI8HNaJSLmhxwF1wACipaNrSQMbjdzYr18GjPbFtStpZfV9TeDLwTD/rg5Au73fuO1RsI/vvVu6IhfeUPmdtXfZJ4Z7pSJXcTljfvcnM9ye/zdo7w8lNhlmMMqkaapWvf1So7V3h5L7+tVQ0Tv8PJYum1ltWCsV0K8rUPGOsH/Q/8fJDlNW6w/wDH0rHKq7m15q7vUbVVa1u7Kat1h/4+lUn5RVnbu2M9KTTwZZvUVCjp5Fib7dqu1OxnpXh1q1XabQ30rWMIyCaQqUsv2hVtPcC7hox8k15N3c/SPFYJLalRzyeDfSqBtCcm4u+pzW4DpuuVxL5id2+rD9qFDOQyR3u8pwzZiMwnuk0bbll7XggEG8EXgjEEdK5XfNp+PfcMPhHH69H9rI/Z5lJVxWhR00VS4wTThksJbczNIJwadBw0i5cOPTnmNS1e5VO4KoqI5H8C8zzPYXAE5jpiQ4A4EEEKHglaRe60I2noIbj9LmLoWpsinkOdJCx7ulzQSqByaotWi3QpzquGhGzxtcC6uikbzjBt+HSGgq4nqKSZroffPd2cIyTPjc0udmA8nlHReQf4reRyXodVi3QvPFSh1WLdCXWtmDDRlTaNMZXuMrXtJ05zWucc27PwwvJF/wB1bSVcGGa9ow5V72m89y32ckaDVYt0LycjrP1SLdC1P6LPSbWgTURdozeb5rwaiPrt3h5roA5F2dqkW6F5ORFm6pFuhXqL8NrQHDx9du8PNeeFZ127QugDkLZupxboXk5B2ZqcW6nUX4bXP5e3rN2heSR0jaF0DxBszU4t1OINmanFuqc+/Da57IHSNoVyGBwLg5uk6XMadhK33xBszU4t1OINmapHsUut+LhzxVR4kXjAXYEEX9xGCvaujY91Q+Osaxkg+DGWAGEXg3DlX/tBbh0rfXEKzNUj2L7xCszVI9izxamSTDnWribeLnh5bExrn4NL3gG9wbsU3kBSOda9C8C8cMXHNudmgRu05ujm0rd/EOzNUj2K9s3Jykp3F0EDI3EXEtFxI6E5nbGFSSIi5AiIgIiICIiAiIgIiICIiAiIgIiIP//Z"/>
          <p:cNvSpPr>
            <a:spLocks noChangeAspect="1" noChangeArrowheads="1"/>
          </p:cNvSpPr>
          <p:nvPr/>
        </p:nvSpPr>
        <p:spPr bwMode="auto">
          <a:xfrm>
            <a:off x="55961" y="-182164"/>
            <a:ext cx="1028700" cy="385763"/>
          </a:xfrm>
          <a:prstGeom prst="rect">
            <a:avLst/>
          </a:prstGeom>
          <a:noFill/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056778" name="AutoShape 10" descr="data:image/jpg;base64,/9j/4AAQSkZJRgABAQAAAQABAAD/2wCEAAkGBg8SEBAPEBAVEg8QDhEODxAQGBYREhAQFBAhFh8QFBQXGyYgIxkvGhUUIC8gLzM1LTEwFh4xNTEqQSYrLCkBCQoKDgwNGg8PGikkHCQ0NSkpKSk1KSkuKSktKSwpKSwqLCw1KSkpKSkpLCkpKSwsKSkpKSksLCksLCksLCwpKf/AABEIADYAkAMBIgACEQEDEQH/xAAcAAEAAQUBAQAAAAAAAAAAAAAABQMEBgcIAgH/xAA6EAABAwEDBgsHBAMAAAAAAAABAAIDBAURIQYSMVSRkhMWIkFRUlNhodHSBxQjQnGBohUyguEzQ0T/xAAYAQEBAQEBAAAAAAAAAAAAAAAAAQIDBP/EACERAQEAAQIHAQEAAAAAAAAAAAABEQMSAhMUITFBUWEE/9oADAMBAAIRAxEAPwDeKIiAiKNtPKOlp8JZmh3UHKfujFBJIsab7QqE/M/cKqNy6ozzv3CtbaMhRQjMsKU6C7dKuI8ooHaCfuCpiiTRW0doxnQVV94b0qCoioOrWDSVbyW3A3S7wKYF+iiH5VUo0vO67yVJ2WdENMp3XeSuKJxFG2flHSznNimaXdU8lx+gddepJQEREFvW2hDCwyTSMjYNLpHBo2lYTbHtfpI720zHVD+t/ji3iLz9gsOtSl4eaV80rnvFRK0cI8HNaJSLmhxwF1wACipaNrSQMbjdzYr18GjPbFtStpZfV9TeDLwTD/rg5Au73fuO1RsI/vvVu6IhfeUPmdtXfZJ4Z7pSJXcTljfvcnM9ye/zdo7w8lNhlmMMqkaapWvf1So7V3h5L7+tVQ0Tv8PJYum1ltWCsV0K8rUPGOsH/Q/8fJDlNW6w/wDH0rHKq7m15q7vUbVVa1u7Kat1h/4+lUn5RVnbu2M9KTTwZZvUVCjp5Fib7dqu1OxnpXh1q1XabQ30rWMIyCaQqUsv2hVtPcC7hox8k15N3c/SPFYJLalRzyeDfSqBtCcm4u+pzW4DpuuVxL5id2+rD9qFDOQyR3u8pwzZiMwnuk0bbll7XggEG8EXgjEEdK5XfNp+PfcMPhHH69H9rI/Z5lJVxWhR00VS4wTThksJbczNIJwadBw0i5cOPTnmNS1e5VO4KoqI5H8C8zzPYXAE5jpiQ4A4EEEKHglaRe60I2noIbj9LmLoWpsinkOdJCx7ulzQSqByaotWi3QpzquGhGzxtcC6uikbzjBt+HSGgq4nqKSZroffPd2cIyTPjc0udmA8nlHReQf4reRyXodVi3QvPFSh1WLdCXWtmDDRlTaNMZXuMrXtJ05zWucc27PwwvJF/wB1bSVcGGa9ow5V72m89y32ckaDVYt0LycjrP1SLdC1P6LPSbWgTURdozeb5rwaiPrt3h5roA5F2dqkW6F5ORFm6pFuhXqL8NrQHDx9du8PNeeFZ127QugDkLZupxboXk5B2ZqcW6nUX4bXP5e3rN2heSR0jaF0DxBszU4t1OINmanFuqc+/Da57IHSNoVyGBwLg5uk6XMadhK33xBszU4t1OINmapHsUut+LhzxVR4kXjAXYEEX9xGCvaujY91Q+Osaxkg+DGWAGEXg3DlX/tBbh0rfXEKzNUj2L7xCszVI9izxamSTDnWribeLnh5bExrn4NL3gG9wbsU3kBSOda9C8C8cMXHNudmgRu05ujm0rd/EOzNUj2K9s3Jykp3F0EDI3EXEtFxI6E5nbGFSSIi5AiIgIiICIiAiIgIiICIiAiIgIiIP//Z"/>
          <p:cNvSpPr>
            <a:spLocks noChangeAspect="1" noChangeArrowheads="1"/>
          </p:cNvSpPr>
          <p:nvPr/>
        </p:nvSpPr>
        <p:spPr bwMode="auto">
          <a:xfrm>
            <a:off x="55961" y="-182164"/>
            <a:ext cx="1028700" cy="385763"/>
          </a:xfrm>
          <a:prstGeom prst="rect">
            <a:avLst/>
          </a:prstGeom>
          <a:noFill/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056780" name="AutoShape 12" descr="data:image/jpg;base64,/9j/4AAQSkZJRgABAQAAAQABAAD/2wCEAAkGBhAQEBQQExMVEBQQFBYXFw8UFhgSDw8VFhAVFBQUFhUXJycfGBkmGRQSHzEgJicpLCwsFR4xNTIqNSYrLCkBCQoKDgwOGQ8PGCkkHCQsLDQsLyouLCkpNiwpKTUpKSw1LCwtLikpLCkpKSwsKSwsKSksLCksKSwpKSkpKSwpKf/AABEIADgAoAMBIgACEQEDEQH/xAAcAAEAAQUBAQAAAAAAAAAAAAAABwEDBAUGAgj/xAA8EAABAwIBBgoHCAMAAAAAAAABAAIDBBEFBhIhMUGSBxMXQ1FSgZGT0SIyQlNhcaEUI2JjgqKx4RU18P/EABgBAQEBAQEAAAAAAAAAAAAAAAABAgME/8QAHxEBAAICAgIDAAAAAAAAAAAAAAERAhIDURMhFDFB/9oADAMBAAIRAxEAPwCcUREBEVLoKotbiGUdLTm0krWnqg5zx82tuQsMZb0J539rvJWpG+RaVuWNGec/a7yV1mVFKdUn7XeSVI2qLBZjcDtT/oVkMrGHU5QXkXjjm9K8uqmDWQguosR+KwjW8DvVl2UNKNcoHf5K0Nii1Rypoxzzfr5K/RY5TTHNjlY8j2QfS7jpSpGciXRQEREBY1diMUDM+WRkTR7T3Bo+uta7LCulhopZInZjxmgPsHZudI1pIB0XsSoaq6Z1Q8vke6Z2vOkcCey+r5BdePj39pM0kHGOF2lZdtOx1Q7rn7uLvPpHsC4/Esua6q0Ok4ph5uL0B2u9Y9600mHBhtYdlj/C8BpGr+AvVjxYx9Q5zMsyELMiWpMz27RuheRiUg2jdC1qOjics6CZceMYmG1u4F6GP1A2t3AszhK2kGmqVs4K1Rc3KipGos3B5r2Ms6sbY/D/ALXOeKWtkr/5AqxNXlRgcuKzpj8P+14dlvV/l+H/AGs+KVt39TVrVVFQuPfljVH3e4fNWH5VVB2R7p81uMKS3SzyrAlkINxoI1HaFo3ZQzn2Wbp81Ykx6ba1m6fNapHd4XwjVlPYOIqGD2ZPXHyeNPfddvgnCTQ1Nmuf9nkPNy2aCfwv9U/RQJJjUnVb3HzQvldsi0jbI0bNoLvosZYYSe31KHKq+bMHy9xGgF45GOjHMOdxkfY2929ll9IROu0HpAP0Xnyx1aaTLr/Xz/BrT3StKhqeedpBhzdOu5cD0i1tYX0DJGHAtOoix7Vx8vBLhjnFxiN3G+hxGlaw5NYqiYtGH2WvfZxZG6+olxJts2qlJSzZ33rGgXHqk2IBN73v/wAVJZ4HsL927fKoeB3DOo/fK6Rzpqj5mHyzSRSNdC2KO/HRvY8ulu5xIBaNjM22kWPSsL7MGjS3Tmbb+sT8tg2fBSbyOYZ1X75VORzDeiTxHJHPUz6NUWzxC+gaBb430C577qyYvgpXPA3h35viOVORrD+mXxHLXyY6NUTOYvBYpaPAzh/Wm8RypyMUHXm8Qp8iOk1RIWLwWKXeRih95N4hQcDFD7ybfKnnjpdUPuarbmqZeRmi95NvlU5GaL3k2+nnjo1RIIC7SASBbSGkgdoWJUxEWBFj0EWOoKaBwOUY52cfrKoeBqiOuSY/N91nzR0tIkOFylzTGInRcQ0gmSz+NzM6xF9A4y47FgSUL2sjzw3jPTzgw54tnNzTo0XN3KahwN0Q5yYfrKcjFD15t5YjOp/VQZNTk5pto0DOsbEk9y+sWCwt0LicP4JKCF7X+nJmm+Y85zDb8OpduFnPLYERFgEREBERAREQEREBERAREQEREBERAREQf//Z"/>
          <p:cNvSpPr>
            <a:spLocks noChangeAspect="1" noChangeArrowheads="1"/>
          </p:cNvSpPr>
          <p:nvPr/>
        </p:nvSpPr>
        <p:spPr bwMode="auto">
          <a:xfrm>
            <a:off x="55960" y="-188119"/>
            <a:ext cx="1143000" cy="400050"/>
          </a:xfrm>
          <a:prstGeom prst="rect">
            <a:avLst/>
          </a:prstGeom>
          <a:noFill/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056788" name="AutoShape 20" descr="data:image/jpg;base64,/9j/4AAQSkZJRgABAQAAAQABAAD/2wCEAAkGBhAQEBQQExMVEBQQFBYXFw8UFhgSDw8VFhAVFBQUFhUXJycfGBkmGRQSHzEgJicpLCwsFR4xNTIqNSYrLCkBCQoKDgwOGQ8PGCkkHCQsLDQsLyouLCkpNiwpKTUpKSw1LCwtLikpLCkpKSwsKSwsKSksLCksKSwpKSkpKSwpKf/AABEIADgAoAMBIgACEQEDEQH/xAAcAAEAAQUBAQAAAAAAAAAAAAAABwEDBAUGAgj/xAA8EAABAwIBBgoHCAMAAAAAAAABAAIDBBEFBhIhMUGSBxMXQ1FSgZGT0SIyQlNhcaEUI2JjgqKx4RU18P/EABgBAQEBAQEAAAAAAAAAAAAAAAABAgME/8QAHxEBAAICAgIDAAAAAAAAAAAAAAERAhIDURMhFDFB/9oADAMBAAIRAxEAPwCcUREBEVLoKotbiGUdLTm0krWnqg5zx82tuQsMZb0J539rvJWpG+RaVuWNGec/a7yV1mVFKdUn7XeSVI2qLBZjcDtT/oVkMrGHU5QXkXjjm9K8uqmDWQguosR+KwjW8DvVl2UNKNcoHf5K0Nii1Rypoxzzfr5K/RY5TTHNjlY8j2QfS7jpSpGciXRQEREBY1diMUDM+WRkTR7T3Bo+uta7LCulhopZInZjxmgPsHZudI1pIB0XsSoaq6Z1Q8vke6Z2vOkcCey+r5BdePj39pM0kHGOF2lZdtOx1Q7rn7uLvPpHsC4/Esua6q0Ok4ph5uL0B2u9Y9600mHBhtYdlj/C8BpGr+AvVjxYx9Q5zMsyELMiWpMz27RuheRiUg2jdC1qOjics6CZceMYmG1u4F6GP1A2t3AszhK2kGmqVs4K1Rc3KipGos3B5r2Ms6sbY/D/ALXOeKWtkr/5AqxNXlRgcuKzpj8P+14dlvV/l+H/AGs+KVt39TVrVVFQuPfljVH3e4fNWH5VVB2R7p81uMKS3SzyrAlkINxoI1HaFo3ZQzn2Wbp81Ykx6ba1m6fNapHd4XwjVlPYOIqGD2ZPXHyeNPfddvgnCTQ1Nmuf9nkPNy2aCfwv9U/RQJJjUnVb3HzQvldsi0jbI0bNoLvosZYYSe31KHKq+bMHy9xGgF45GOjHMOdxkfY2929ll9IROu0HpAP0Xnyx1aaTLr/Xz/BrT3StKhqeedpBhzdOu5cD0i1tYX0DJGHAtOoix7Vx8vBLhjnFxiN3G+hxGlaw5NYqiYtGH2WvfZxZG6+olxJts2qlJSzZ33rGgXHqk2IBN73v/wAVJZ4HsL927fKoeB3DOo/fK6Rzpqj5mHyzSRSNdC2KO/HRvY8ulu5xIBaNjM22kWPSsL7MGjS3Tmbb+sT8tg2fBSbyOYZ1X75VORzDeiTxHJHPUz6NUWzxC+gaBb430C577qyYvgpXPA3h35viOVORrD+mXxHLXyY6NUTOYvBYpaPAzh/Wm8RypyMUHXm8Qp8iOk1RIWLwWKXeRih95N4hQcDFD7ybfKnnjpdUPuarbmqZeRmi95NvlU5GaL3k2+nnjo1RIIC7SASBbSGkgdoWJUxEWBFj0EWOoKaBwOUY52cfrKoeBqiOuSY/N91nzR0tIkOFylzTGInRcQ0gmSz+NzM6xF9A4y47FgSUL2sjzw3jPTzgw54tnNzTo0XN3KahwN0Q5yYfrKcjFD15t5YjOp/VQZNTk5pto0DOsbEk9y+sWCwt0LicP4JKCF7X+nJmm+Y85zDb8OpduFnPLYERFgEREBERAREQEREBERAREQEREBERAREQf//Z"/>
          <p:cNvSpPr>
            <a:spLocks noChangeAspect="1" noChangeArrowheads="1"/>
          </p:cNvSpPr>
          <p:nvPr/>
        </p:nvSpPr>
        <p:spPr bwMode="auto">
          <a:xfrm>
            <a:off x="55960" y="-188119"/>
            <a:ext cx="1143000" cy="400050"/>
          </a:xfrm>
          <a:prstGeom prst="rect">
            <a:avLst/>
          </a:prstGeom>
          <a:noFill/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056790" name="AutoShape 22" descr="data:image/jpg;base64,/9j/4AAQSkZJRgABAQAAAQABAAD/2wCEAAkGBhAQEBQQExMVEBQQFBYXFw8UFhgSDw8VFhAVFBQUFhUXJycfGBkmGRQSHzEgJicpLCwsFR4xNTIqNSYrLCkBCQoKDgwOGQ8PGCkkHCQsLDQsLyouLCkpNiwpKTUpKSw1LCwtLikpLCkpKSwsKSwsKSksLCksKSwpKSkpKSwpKf/AABEIADgAoAMBIgACEQEDEQH/xAAcAAEAAQUBAQAAAAAAAAAAAAAABwEDBAUGAgj/xAA8EAABAwIBBgoHCAMAAAAAAAABAAIDBBEFBhIhMUGSBxMXQ1FSgZGT0SIyQlNhcaEUI2JjgqKx4RU18P/EABgBAQEBAQEAAAAAAAAAAAAAAAABAgME/8QAHxEBAAICAgIDAAAAAAAAAAAAAAERAhIDURMhFDFB/9oADAMBAAIRAxEAPwCcUREBEVLoKotbiGUdLTm0krWnqg5zx82tuQsMZb0J539rvJWpG+RaVuWNGec/a7yV1mVFKdUn7XeSVI2qLBZjcDtT/oVkMrGHU5QXkXjjm9K8uqmDWQguosR+KwjW8DvVl2UNKNcoHf5K0Nii1Rypoxzzfr5K/RY5TTHNjlY8j2QfS7jpSpGciXRQEREBY1diMUDM+WRkTR7T3Bo+uta7LCulhopZInZjxmgPsHZudI1pIB0XsSoaq6Z1Q8vke6Z2vOkcCey+r5BdePj39pM0kHGOF2lZdtOx1Q7rn7uLvPpHsC4/Esua6q0Ok4ph5uL0B2u9Y9600mHBhtYdlj/C8BpGr+AvVjxYx9Q5zMsyELMiWpMz27RuheRiUg2jdC1qOjics6CZceMYmG1u4F6GP1A2t3AszhK2kGmqVs4K1Rc3KipGos3B5r2Ms6sbY/D/ALXOeKWtkr/5AqxNXlRgcuKzpj8P+14dlvV/l+H/AGs+KVt39TVrVVFQuPfljVH3e4fNWH5VVB2R7p81uMKS3SzyrAlkINxoI1HaFo3ZQzn2Wbp81Ykx6ba1m6fNapHd4XwjVlPYOIqGD2ZPXHyeNPfddvgnCTQ1Nmuf9nkPNy2aCfwv9U/RQJJjUnVb3HzQvldsi0jbI0bNoLvosZYYSe31KHKq+bMHy9xGgF45GOjHMOdxkfY2929ll9IROu0HpAP0Xnyx1aaTLr/Xz/BrT3StKhqeedpBhzdOu5cD0i1tYX0DJGHAtOoix7Vx8vBLhjnFxiN3G+hxGlaw5NYqiYtGH2WvfZxZG6+olxJts2qlJSzZ33rGgXHqk2IBN73v/wAVJZ4HsL927fKoeB3DOo/fK6Rzpqj5mHyzSRSNdC2KO/HRvY8ulu5xIBaNjM22kWPSsL7MGjS3Tmbb+sT8tg2fBSbyOYZ1X75VORzDeiTxHJHPUz6NUWzxC+gaBb430C577qyYvgpXPA3h35viOVORrD+mXxHLXyY6NUTOYvBYpaPAzh/Wm8RypyMUHXm8Qp8iOk1RIWLwWKXeRih95N4hQcDFD7ybfKnnjpdUPuarbmqZeRmi95NvlU5GaL3k2+nnjo1RIIC7SASBbSGkgdoWJUxEWBFj0EWOoKaBwOUY52cfrKoeBqiOuSY/N91nzR0tIkOFylzTGInRcQ0gmSz+NzM6xF9A4y47FgSUL2sjzw3jPTzgw54tnNzTo0XN3KahwN0Q5yYfrKcjFD15t5YjOp/VQZNTk5pto0DOsbEk9y+sWCwt0LicP4JKCF7X+nJmm+Y85zDb8OpduFnPLYERFgEREBERAREQEREBERAREQEREBERAREQf//Z"/>
          <p:cNvSpPr>
            <a:spLocks noChangeAspect="1" noChangeArrowheads="1"/>
          </p:cNvSpPr>
          <p:nvPr/>
        </p:nvSpPr>
        <p:spPr bwMode="auto">
          <a:xfrm>
            <a:off x="55960" y="-188119"/>
            <a:ext cx="1143000" cy="400050"/>
          </a:xfrm>
          <a:prstGeom prst="rect">
            <a:avLst/>
          </a:prstGeom>
          <a:noFill/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056798" name="AutoShape 30" descr="data:image/jpg;base64,/9j/4AAQSkZJRgABAQAAAQABAAD/2wCEAAkGBhISERUUEhQWFBQWFxUUGBgYFhgcFBcUFxUWGBgWHRgYGyYfFx0jHBcVHy8gJCcpMCwsFx8xNTAqNSYrLCoBCQoKDgwMFA8PFykYFBg1KSkpKSkpKSkpKSkpKSkpKSkpKSkpKSkpKSkpKSkpKSkpKSkpKSkpKSkpKSkpKSkpKf/AABEIAEwBDQMBIgACEQEDEQH/xAAcAAAABwEBAAAAAAAAAAAAAAAAAQIDBAcIBgX/xABOEAABAgIFBwYKBgYJBQAAAAABAhEAAwQSITFBBSIyQlFhcRMXgZGS0QYHIzNDUlNUk6Fyc7HB4fAUJGJjotIVFiWCg6OywvE0RGR0pP/EABYBAQEBAAAAAAAAAAAAAAAAAAABAv/EABoRAQEBAQADAAAAAAAAAAAAAAARATESIUH/2gAMAwEAAhEDEQA/ALxgQIbn0hKBWWoJG0kAdZgHIEc3T/D2jS7EEzT+yM3tGOdpvh5PmWIqyxutV1nuiLFhT6QlAdagkbSW+2PFpnhjIRYh5h3WDrMV/Mpa5hdaio7SXh2UIVqOrHhur2Q7R7ocT4YrPoh2j3RzsmXHoSZO6JSY9dPhUs+jHaPdEiXl+YfRjrMQpFG3R6Uij7oU9FoypMOoOsxIRSZh1R1mHpUkbIeAismUqmbB1mFitu+cOQIqEh90HBwIAoEHAgCgEGDgQCCDu6vxhCgvCr1GHoEBEWZ2FT598Q51LpIuSjqPfHrwTRFrm52W6UnUR1K74hTPCulDUl9R746mfRARdHkUvJo2RFyPDX4bUkasvqPfBSPD+cDny0KG5wftMLpeThHj0mgQrUx2dA8NaNMsKjLVsXd1iyPclzAoOkgjaC4in51HhFGyhNkl5S1I4GzquMWs+K5oEVvQPGRORZOQmYNozVdx+UdPk3w6ok1hX5NWyZZ/Fd84JHQwIShYIcFwcRdCoqK08YHhzTZFJVIoyZaUJRLUVqOdWmV7BYWDJ2RX9Jy/S5hrTDLWf2piz/ts6I6fxopanTN8qjH5zx90c7R58soSFLAa1uSdi4cdQERvOIpyrSPVk9tf8sH/AE3SfUk9tX8sDKE1KiKpewOatW1mI33X7zEMwVPHhHSRqSO2ruhafC2lj0cjtq7ogyEJJzyUhrCA9sLXJlAjyhI3IIa622/GCRPT4c0weikdtUPI8YlNTbyMjZpqjxUy5eKy9ur1RBp71E3+cRckHHfdxhB16fGtTk+go/bV13w+nxy04f8Ab0az9tffFZLlioRY1U2VvJ+dxmXvug+UYqcPbOvACsNFOsN/HZBFpc9tP92o3bX3wOe+ne7Uftr74rGZLSXay1RI2+SOkdT/AJhmQBm3WGSz2JGadE653QFqc+FO92o/bX3wrnvp3u1H+IuKoTY171ZeAr6Z1LgN/DbDiwCg3MK2Ob5wa177uEBaXPlTPdZHxFwZ8eVL92kfEXFXzkOTZYDMF1uiLhjDCpJCuKg+/wAmdL1OjfsgLX586X7rI+IqC59aX7tI+IqKpozEAH903q3G5WtCRKdQAvKQHsred9U2Ab4C2D49KX7rI+IqAfHrS/dZHxF90VVNlpAU2i03HNd03qvBfDhCiAQo4iu1luhgNb/iAtLn0pnu1H+IvugufSm+7Uf4i4q4sCG2y3s/Zx2cYZkzWSAWZkWHR0zcrE/jsgLV59Kb7vRfiLgDx4U/3ei/EmRVikhQJtBqrvGdp+rdt+cFitmatNfYczWOr0QRafPfT/YUT4kzvhmb456er0NEb6yZ3xWKho/SQw2MjV9bp3QuhMWBDmrLt1sTaLgPwgLBmeNamq9FRR/fXEab4w6Yp3RRRhprjhhKHJ2AWpUo31NMY3/kQifL43zWcZwFXVAsUOMRXZr8NKUdWjW/vFY3YQyfCekHCjfEV3RykrS6UOQLbJdtd9Ho3whKQwGbV8mwL8mc4mxV5N/8UCuqOXZ593F/pFYX6sF/Sc92ejubAOUOx/V2RzCxxrVZmHlg62sTc1/8UOFIdVzVpjkOUHM9IcDfdtMCuyyX4S0+Uf1edJSQxKUzVEEG7NqkWxdPgDlufSqGJlICRNEybLVV0TUWQD1RnnwaSylXgcnLb2dofNJtP/MX74sx+ovtn0k/5yx90M6a4zxtJ/XDvo8j5Tp4++K5y1lBcmQFS6tblAkukKsqqOO8RZPjdH62D/4yPlPX/NFV+Ev/AEvCaj/TMir8eX/Wykfu/hI7oH9bJ+yX8NMeM8EYrN17Q8Lp3qyvhjviVk7wnmrmy0KTKZS0pLIYsSAbXjmwmJuRk/rEn6xH+oQLrs6tsMZRHkxj5RGtVxGOPCJcxOceJ+0xDyqQJQJbTTelxeMBBt58ijKWCRsWAarDzt3J3Hifuhqky85QF7z3tBJzUvn+j4d8Ln0pdUodV0zNrCuWmC2uLBw74KSBWVuVNdrEvUGkNc74jJ5NFt6bOPJtb6/52whFGII2+StZ3YGwJ1OMTUEPa+Ddj5CG0pBYGwPLNhu4nGA8sAkCzVRYFfvD6THh3Q9cFBxcpi370an+7uhozQz2NVFrZnnTqXvvhVbSvdl453nU62A3d8BLkUxCDMroKllcwpzgQwAJfZwgqRSxMICU1WIfZoPZ63AffEScl1LZtKc7WJ0BpDX4w7R0Z3Snh5vAanT90AJFHsTgfJYYNgnV/O2EmQG6Bj+9Ov8AdEqigVhWLeb62N5F8MTFZmywWt+8OrEEekL0uE21h6w1Nbj3QY1x9ZjfmDHU4d0FPFptvE36WmLlYcO+FKWnOZrOUc2s9QXjWiom0ehKUSrB0NY1oQMcbTeYi0mWAaoIs5MOGVrHDDjw2w3NevuKkWEuD5PD1On7oRRk9JaVY7KtJvVrcO6AdTRxVL7DjZ5wa3VZ3wuekOo4eU4gsHzdYb4XLKbKwdNU3C/Puq9VsJmjS2eUxtu24RFMTUms37XF/J/5f52QdGQxQ93krHusVra/Dug5iwDZgoucbJeI1/zthMhWcn/CbEHMNw1OPGKh+izUAOtzmC4Csc86g0Q7QVMpAIIA9psawNpvmn8IYSlw2NVFj57cp7S48O6CUGf/ABbQGF4FqNbj3RBLo9EBLk2hQADbJeHtOm/phQkDDHkrgCbyWKdXj3w6hYcW49eZgdQ/Z0QZSHzbvJtgoWHHWF1kFedMQKrWNVNlbMLzfa4XXboOZpE22Gc1jKGbgj0nHjB0izYLANF0uZuMrbv74RMN9jWTizueImavDdvio9fwfauu52lh3zjZijVjQXiyH9nSztmUg/8A0zYz9kHTWHfOlhqrGwC9WvxxvxjQXiyT/ZlH38qrtTph++JnTeOO8caWpEo7aOsdU+X3xXkuZYQQkgsWUkKDi4sRvMWP46A0yjnbKnjqmSDFcijLDWXs1oxuxsitZweZ7KV8JH8sOzslVUBaqPLCVXHkpbGx9my2Ey6OoLAUDaFXEPom3oLHoiNKUXDkatz2vxS1v5aClmjyvZSvhJ7omSsgKBCk0VLhiCJIwtBBEHKoYMxCSQApSUkhQUzkAn5xHyplqiSaaqR+sGVLmmWpTorkJNVZCWYGsCzm7ZBDtGkhajWWEWO6gognZmgkdUQcrAiXZW0holjpDbhHt5ToIkUmbLSolKCpIJISoiwh8OiPCy+RySnbTGkS2kMReYo8eemxVgq+Wdn5N66bxeTddu2Qc41VC215pS+l5oWIwSOO6HJ1rm0K8s3rM4uFzcd8NUhblXGYC13mtc4dG+IykyaSLBaS6a20PLNqjj0b4YVTHCCGA8laXq2kiwXvffvhdDRWYfQKfVHk9Xb0xElO4vdpLtp3m8XAXfKAc/RVs4d6oGkOU86Sz3NCABVXotn7aj8onpKrvlshUkukXVWwep503YkxKpAZCmd865qzVx+PzgpClVVrKnJCphALVjmCxOyGAutMJAZ1JcDAGWbFbRw37Yk0qWFBV18xw9j1cdvRDFFSywD6yar3ebuT+O6AXLnABNaweSAOD22D8YbXOJAYF6os1/OEX3ND1OkkKSWvMu61w+/CIlFpFVIZgGH0POKxNrwDMw2KuZpm2o9dN4ve63hsh4PnG30rbWqpaqcBD1LUlTkJKVMsOL2rW2Yv3wc9ICF2BjX3DRx4nZBCSnP4lJLfVnSfS/O2G5gqFIu81YXqgubhgfzjExSaxSWYhscajONmHyiDULu5JPJO2l/eexuG6AclTLgX0Tfp+c2i8boOdSnCmb0r2ZmAtBtx/LRIRRgqSAALrrW034x5qyXVe7TPps4uwa/5wEhdGXeASHURiRmWVW0eB3QmQDW3jk39bzZ0vW6IUJhtawVluRdYjW38N8SEIsBv0Wtt0Lxs6YBijYO1WrL+resbgbQfx2wVLn1lEgEGqtgD5RqwDhVzX/PbD0lLoF9YBGytVd3PThw2RGMtgxaqytvJuVjpe75QEhNIatuK3vqhk64xPDfDqaWM2yw1AL2JKHzPVPHbBUqVja4rkYq0dXAxGlqIJv0k1m3I9Jsxu/aiKKsS1iq1WXj5Vq5vVcRd8tkIrZqjZVaY7A8k5UBam97rfo7IcM1wlwG8mzk1HrHRN73/AMUIKjbpVqqvrWK9lxF/zio9rIHnFXtyiGculrNEYDdsaNCeLQf2XRPqgetSjGd8gKFZZFXzlrO9m0G4/jGjPF2hsl0P/wBeUetL/fDDXKeOaiLX+jFCFrYUgGohSmfkSHqgtdFTrmBNigUkYFJB+yNM5SoKZqClRUAb6pYxyq/FbQCXKVk/TMUzVJSsoBKgoKYjdubZsgSaahIzWFjax+14uvmqyf6i+2YA8VWT/UX2zBapmXlJIUFOHSQRZsLi4R7M/wAK6MtalroNCUtaipSjKU5US5JzryYs3mqyf6i+2YPmqyf6i+2YFVHT8uCdOXNVVCllyAM0YWAx5mUpgmJKQoJJLuA7Wg3M0XfzVZP9RfbMDmryf6iu2YiVQSqInOZQFblCQxtK2ZzfY2EBdHB1heoiw5roCbNu217hF+81eT/UV2zB81eT/UV2zAqgZUmqoKC7XQSWtNVLM1wfdhCP0cG8g6BNhvSSSXvtf5mNADxV5P8AUV2zB81WT/UV2zArP4lNrB2Z2L6da666yEzpIIVdnVnsNrkEdTfIRoPmpyf7NXbMDmqyf7NXbMUrPahfvKjdc6QNn2wira+8G42sgpt47tpjQ/NXk/2au2YHNXk/2au2YhWdyCQkElQFSwvZVvI4w0lO4uAA9W2xda66NHc1WT/Zq7Zgc1WT/Zq7ZgM5vewvrWMWzlA8cPsg5pd7CHr2sXAUG4G4Rovmryf7NXbMAeKvJ/s1dswGdpS6pKmtJBNhtZLW/htMIK7nB1HsN6b24740bzVZP9mrtmBzVZP9mrtmAzkiYoCwqFgFgIdlPaLvyIQpIY2X13BBbOIPEXfIRpDmqyf7NXbMDmryf7NXbMBnQrD3FnUQWNYOlm2HphXKi9rbHsLEBLF/ziY0VzV5P9mrtmBzV5P9mrtmAzvR1pSzbEAuk2VSXY32g47YJVU3qtYitVL6da0XHHr6I0VzVZP9mrtmAfFXk/2au2YQZ2UEkEVrCVullFJrXG9w26FCUgkZ1gIIzS6c2qwOtcL9kaH5q8n+zV2zA5q8nezV2zAZ15BI1g+YHCSyqru4uGFo2b4b/RpbNWDMQxSpnrVnBetuZ40dzV5P9mrtmBzV5O9mrtmAoCh1gTUrzaynslqcPcM0fONLeBUkoydREkMRR5AIN4PJpcNhETJ3gDRJCq0oLSRsWY6RIhB//9k="/>
          <p:cNvSpPr>
            <a:spLocks noChangeAspect="1" noChangeArrowheads="1"/>
          </p:cNvSpPr>
          <p:nvPr/>
        </p:nvSpPr>
        <p:spPr bwMode="auto">
          <a:xfrm>
            <a:off x="55961" y="-257174"/>
            <a:ext cx="1921669" cy="542925"/>
          </a:xfrm>
          <a:prstGeom prst="rect">
            <a:avLst/>
          </a:prstGeom>
          <a:noFill/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1056800" name="AutoShape 32" descr="data:image/jpg;base64,/9j/4AAQSkZJRgABAQAAAQABAAD/2wCEAAkGBhISERUUEhQWFBQWFxUUGBgYFhgcFBcUFxUWGBgWHRgYGyYfFx0jHBcVHy8gJCcpMCwsFx8xNTAqNSYrLCoBCQoKDgwMFA8PFykYFBg1KSkpKSkpKSkpKSkpKSkpKSkpKSkpKSkpKSkpKSkpKSkpKSkpKSkpKSkpKSkpKSkpKf/AABEIAEwBDQMBIgACEQEDEQH/xAAcAAAABwEBAAAAAAAAAAAAAAAAAQIDBAcIBgX/xABOEAABAgIFBwYKBgYJBQAAAAABAhEAAwQSITFBBSIyQlFhcRMXgZGS0QYHIzNDUlNUk6Fyc7HB4fAUJGJjotIVFiWCg6OywvE0RGR0pP/EABYBAQEBAAAAAAAAAAAAAAAAAAABAv/EABoRAQEBAQADAAAAAAAAAAAAAAARATESIUH/2gAMAwEAAhEDEQA/ALxgQIbn0hKBWWoJG0kAdZgHIEc3T/D2jS7EEzT+yM3tGOdpvh5PmWIqyxutV1nuiLFhT6QlAdagkbSW+2PFpnhjIRYh5h3WDrMV/Mpa5hdaio7SXh2UIVqOrHhur2Q7R7ocT4YrPoh2j3RzsmXHoSZO6JSY9dPhUs+jHaPdEiXl+YfRjrMQpFG3R6Uij7oU9FoypMOoOsxIRSZh1R1mHpUkbIeAismUqmbB1mFitu+cOQIqEh90HBwIAoEHAgCgEGDgQCCDu6vxhCgvCr1GHoEBEWZ2FT598Q51LpIuSjqPfHrwTRFrm52W6UnUR1K74hTPCulDUl9R746mfRARdHkUvJo2RFyPDX4bUkasvqPfBSPD+cDny0KG5wftMLpeThHj0mgQrUx2dA8NaNMsKjLVsXd1iyPclzAoOkgjaC4in51HhFGyhNkl5S1I4GzquMWs+K5oEVvQPGRORZOQmYNozVdx+UdPk3w6ok1hX5NWyZZ/Fd84JHQwIShYIcFwcRdCoqK08YHhzTZFJVIoyZaUJRLUVqOdWmV7BYWDJ2RX9Jy/S5hrTDLWf2piz/ts6I6fxopanTN8qjH5zx90c7R58soSFLAa1uSdi4cdQERvOIpyrSPVk9tf8sH/AE3SfUk9tX8sDKE1KiKpewOatW1mI33X7zEMwVPHhHSRqSO2ruhafC2lj0cjtq7ogyEJJzyUhrCA9sLXJlAjyhI3IIa622/GCRPT4c0weikdtUPI8YlNTbyMjZpqjxUy5eKy9ur1RBp71E3+cRckHHfdxhB16fGtTk+go/bV13w+nxy04f8Ab0az9tffFZLlioRY1U2VvJ+dxmXvug+UYqcPbOvACsNFOsN/HZBFpc9tP92o3bX3wOe+ne7Uftr74rGZLSXay1RI2+SOkdT/AJhmQBm3WGSz2JGadE653QFqc+FO92o/bX3wrnvp3u1H+IuKoTY171ZeAr6Z1LgN/DbDiwCg3MK2Ob5wa177uEBaXPlTPdZHxFwZ8eVL92kfEXFXzkOTZYDMF1uiLhjDCpJCuKg+/wAmdL1OjfsgLX586X7rI+IqC59aX7tI+IqKpozEAH903q3G5WtCRKdQAvKQHsred9U2Ab4C2D49KX7rI+IqAfHrS/dZHxF90VVNlpAU2i03HNd03qvBfDhCiAQo4iu1luhgNb/iAtLn0pnu1H+IvugufSm+7Uf4i4q4sCG2y3s/Zx2cYZkzWSAWZkWHR0zcrE/jsgLV59Kb7vRfiLgDx4U/3ei/EmRVikhQJtBqrvGdp+rdt+cFitmatNfYczWOr0QRafPfT/YUT4kzvhmb456er0NEb6yZ3xWKho/SQw2MjV9bp3QuhMWBDmrLt1sTaLgPwgLBmeNamq9FRR/fXEab4w6Yp3RRRhprjhhKHJ2AWpUo31NMY3/kQifL43zWcZwFXVAsUOMRXZr8NKUdWjW/vFY3YQyfCekHCjfEV3RykrS6UOQLbJdtd9Ho3whKQwGbV8mwL8mc4mxV5N/8UCuqOXZ593F/pFYX6sF/Sc92ejubAOUOx/V2RzCxxrVZmHlg62sTc1/8UOFIdVzVpjkOUHM9IcDfdtMCuyyX4S0+Uf1edJSQxKUzVEEG7NqkWxdPgDlufSqGJlICRNEybLVV0TUWQD1RnnwaSylXgcnLb2dofNJtP/MX74sx+ovtn0k/5yx90M6a4zxtJ/XDvo8j5Tp4++K5y1lBcmQFS6tblAkukKsqqOO8RZPjdH62D/4yPlPX/NFV+Ev/AEvCaj/TMir8eX/Wykfu/hI7oH9bJ+yX8NMeM8EYrN17Q8Lp3qyvhjviVk7wnmrmy0KTKZS0pLIYsSAbXjmwmJuRk/rEn6xH+oQLrs6tsMZRHkxj5RGtVxGOPCJcxOceJ+0xDyqQJQJbTTelxeMBBt58ijKWCRsWAarDzt3J3Hifuhqky85QF7z3tBJzUvn+j4d8Ln0pdUodV0zNrCuWmC2uLBw74KSBWVuVNdrEvUGkNc74jJ5NFt6bOPJtb6/52whFGII2+StZ3YGwJ1OMTUEPa+Ddj5CG0pBYGwPLNhu4nGA8sAkCzVRYFfvD6THh3Q9cFBxcpi370an+7uhozQz2NVFrZnnTqXvvhVbSvdl453nU62A3d8BLkUxCDMroKllcwpzgQwAJfZwgqRSxMICU1WIfZoPZ63AffEScl1LZtKc7WJ0BpDX4w7R0Z3Snh5vAanT90AJFHsTgfJYYNgnV/O2EmQG6Bj+9Ov8AdEqigVhWLeb62N5F8MTFZmywWt+8OrEEekL0uE21h6w1Nbj3QY1x9ZjfmDHU4d0FPFptvE36WmLlYcO+FKWnOZrOUc2s9QXjWiom0ehKUSrB0NY1oQMcbTeYi0mWAaoIs5MOGVrHDDjw2w3NevuKkWEuD5PD1On7oRRk9JaVY7KtJvVrcO6AdTRxVL7DjZ5wa3VZ3wuekOo4eU4gsHzdYb4XLKbKwdNU3C/Puq9VsJmjS2eUxtu24RFMTUms37XF/J/5f52QdGQxQ93krHusVra/Dug5iwDZgoucbJeI1/zthMhWcn/CbEHMNw1OPGKh+izUAOtzmC4Csc86g0Q7QVMpAIIA9psawNpvmn8IYSlw2NVFj57cp7S48O6CUGf/ABbQGF4FqNbj3RBLo9EBLk2hQADbJeHtOm/phQkDDHkrgCbyWKdXj3w6hYcW49eZgdQ/Z0QZSHzbvJtgoWHHWF1kFedMQKrWNVNlbMLzfa4XXboOZpE22Gc1jKGbgj0nHjB0izYLANF0uZuMrbv74RMN9jWTizueImavDdvio9fwfauu52lh3zjZijVjQXiyH9nSztmUg/8A0zYz9kHTWHfOlhqrGwC9WvxxvxjQXiyT/ZlH38qrtTph++JnTeOO8caWpEo7aOsdU+X3xXkuZYQQkgsWUkKDi4sRvMWP46A0yjnbKnjqmSDFcijLDWXs1oxuxsitZweZ7KV8JH8sOzslVUBaqPLCVXHkpbGx9my2Ey6OoLAUDaFXEPom3oLHoiNKUXDkatz2vxS1v5aClmjyvZSvhJ7omSsgKBCk0VLhiCJIwtBBEHKoYMxCSQApSUkhQUzkAn5xHyplqiSaaqR+sGVLmmWpTorkJNVZCWYGsCzm7ZBDtGkhajWWEWO6gognZmgkdUQcrAiXZW0holjpDbhHt5ToIkUmbLSolKCpIJISoiwh8OiPCy+RySnbTGkS2kMReYo8eemxVgq+Wdn5N66bxeTddu2Qc41VC215pS+l5oWIwSOO6HJ1rm0K8s3rM4uFzcd8NUhblXGYC13mtc4dG+IykyaSLBaS6a20PLNqjj0b4YVTHCCGA8laXq2kiwXvffvhdDRWYfQKfVHk9Xb0xElO4vdpLtp3m8XAXfKAc/RVs4d6oGkOU86Sz3NCABVXotn7aj8onpKrvlshUkukXVWwep503YkxKpAZCmd865qzVx+PzgpClVVrKnJCphALVjmCxOyGAutMJAZ1JcDAGWbFbRw37Yk0qWFBV18xw9j1cdvRDFFSywD6yar3ebuT+O6AXLnABNaweSAOD22D8YbXOJAYF6os1/OEX3ND1OkkKSWvMu61w+/CIlFpFVIZgGH0POKxNrwDMw2KuZpm2o9dN4ve63hsh4PnG30rbWqpaqcBD1LUlTkJKVMsOL2rW2Yv3wc9ICF2BjX3DRx4nZBCSnP4lJLfVnSfS/O2G5gqFIu81YXqgubhgfzjExSaxSWYhscajONmHyiDULu5JPJO2l/eexuG6AclTLgX0Tfp+c2i8boOdSnCmb0r2ZmAtBtx/LRIRRgqSAALrrW034x5qyXVe7TPps4uwa/5wEhdGXeASHURiRmWVW0eB3QmQDW3jk39bzZ0vW6IUJhtawVluRdYjW38N8SEIsBv0Wtt0Lxs6YBijYO1WrL+resbgbQfx2wVLn1lEgEGqtgD5RqwDhVzX/PbD0lLoF9YBGytVd3PThw2RGMtgxaqytvJuVjpe75QEhNIatuK3vqhk64xPDfDqaWM2yw1AL2JKHzPVPHbBUqVja4rkYq0dXAxGlqIJv0k1m3I9Jsxu/aiKKsS1iq1WXj5Vq5vVcRd8tkIrZqjZVaY7A8k5UBam97rfo7IcM1wlwG8mzk1HrHRN73/AMUIKjbpVqqvrWK9lxF/zio9rIHnFXtyiGculrNEYDdsaNCeLQf2XRPqgetSjGd8gKFZZFXzlrO9m0G4/jGjPF2hsl0P/wBeUetL/fDDXKeOaiLX+jFCFrYUgGohSmfkSHqgtdFTrmBNigUkYFJB+yNM5SoKZqClRUAb6pYxyq/FbQCXKVk/TMUzVJSsoBKgoKYjdubZsgSaahIzWFjax+14uvmqyf6i+2YA8VWT/UX2zBapmXlJIUFOHSQRZsLi4R7M/wAK6MtalroNCUtaipSjKU5US5JzryYs3mqyf6i+2YPmqyf6i+2YFVHT8uCdOXNVVCllyAM0YWAx5mUpgmJKQoJJLuA7Wg3M0XfzVZP9RfbMDmryf6iu2YiVQSqInOZQFblCQxtK2ZzfY2EBdHB1heoiw5roCbNu217hF+81eT/UV2zB81eT/UV2zAqgZUmqoKC7XQSWtNVLM1wfdhCP0cG8g6BNhvSSSXvtf5mNADxV5P8AUV2zB81WT/UV2zArP4lNrB2Z2L6da666yEzpIIVdnVnsNrkEdTfIRoPmpyf7NXbMDmqyf7NXbMUrPahfvKjdc6QNn2wira+8G42sgpt47tpjQ/NXk/2au2YHNXk/2au2YhWdyCQkElQFSwvZVvI4w0lO4uAA9W2xda66NHc1WT/Zq7Zgc1WT/Zq7ZgM5vewvrWMWzlA8cPsg5pd7CHr2sXAUG4G4Rovmryf7NXbMAeKvJ/s1dswGdpS6pKmtJBNhtZLW/htMIK7nB1HsN6b24740bzVZP9mrtmBzVZP9mrtmAzkiYoCwqFgFgIdlPaLvyIQpIY2X13BBbOIPEXfIRpDmqyf7NXbMDmryf7NXbMBnQrD3FnUQWNYOlm2HphXKi9rbHsLEBLF/ziY0VzV5P9mrtmBzV5P9mrtmAzvR1pSzbEAuk2VSXY32g47YJVU3qtYitVL6da0XHHr6I0VzVZP9mrtmAfFXk/2au2YQZ2UEkEVrCVullFJrXG9w26FCUgkZ1gIIzS6c2qwOtcL9kaH5q8n+zV2zA5q8nezV2zAZ15BI1g+YHCSyqru4uGFo2b4b/RpbNWDMQxSpnrVnBetuZ40dzV5P9mrtmBzV5O9mrtmAoCh1gTUrzaynslqcPcM0fONLeBUkoydREkMRR5AIN4PJpcNhETJ3gDRJCq0oLSRsWY6RIhB//9k="/>
          <p:cNvSpPr>
            <a:spLocks noChangeAspect="1" noChangeArrowheads="1"/>
          </p:cNvSpPr>
          <p:nvPr/>
        </p:nvSpPr>
        <p:spPr bwMode="auto">
          <a:xfrm>
            <a:off x="55961" y="-257174"/>
            <a:ext cx="1921669" cy="542925"/>
          </a:xfrm>
          <a:prstGeom prst="rect">
            <a:avLst/>
          </a:prstGeom>
          <a:noFill/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676400" y="1877485"/>
            <a:ext cx="1676236" cy="242377"/>
          </a:xfrm>
          <a:prstGeom prst="rect">
            <a:avLst/>
          </a:prstGeom>
        </p:spPr>
        <p:txBody>
          <a:bodyPr wrap="square" lIns="68568" tIns="34285" rIns="68568" bIns="34285">
            <a:spAutoFit/>
          </a:bodyPr>
          <a:lstStyle/>
          <a:p>
            <a:pPr algn="ctr"/>
            <a:r>
              <a:rPr lang="ja-JP" altLang="en-US" sz="1100" b="1" dirty="0">
                <a:latin typeface="Arial"/>
                <a:cs typeface="Arial" charset="0"/>
              </a:rPr>
              <a:t>呼制御</a:t>
            </a:r>
            <a:endParaRPr lang="en-US" sz="1100" b="1" dirty="0">
              <a:latin typeface="Arial"/>
              <a:cs typeface="Arial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071941" y="1928812"/>
            <a:ext cx="1676236" cy="415502"/>
          </a:xfrm>
          <a:prstGeom prst="rect">
            <a:avLst/>
          </a:prstGeom>
        </p:spPr>
        <p:txBody>
          <a:bodyPr wrap="square" lIns="68568" tIns="34285" rIns="68568" bIns="34285">
            <a:spAutoFit/>
          </a:bodyPr>
          <a:lstStyle/>
          <a:p>
            <a:pPr algn="ctr"/>
            <a:r>
              <a:rPr lang="en-US" sz="1100" b="1" dirty="0">
                <a:latin typeface="Arial"/>
                <a:cs typeface="Arial" charset="0"/>
              </a:rPr>
              <a:t>Cisco TelePresence Conductor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10782" y="1809750"/>
            <a:ext cx="1219201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68" tIns="34285" rIns="68568" bIns="34285"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381000" y="1809751"/>
            <a:ext cx="969071" cy="225065"/>
          </a:xfrm>
          <a:prstGeom prst="rect">
            <a:avLst/>
          </a:prstGeom>
        </p:spPr>
        <p:txBody>
          <a:bodyPr wrap="square" lIns="68568" tIns="34285" rIns="68568" bIns="34285">
            <a:spAutoFit/>
          </a:bodyPr>
          <a:lstStyle/>
          <a:p>
            <a:pPr algn="ctr"/>
            <a:r>
              <a:rPr lang="ja-JP" altLang="en-US" sz="1000" b="1" dirty="0">
                <a:latin typeface="Arial"/>
                <a:cs typeface="Arial" charset="0"/>
              </a:rPr>
              <a:t>端末</a:t>
            </a:r>
            <a:endParaRPr lang="en-US" sz="1000" b="1" dirty="0">
              <a:latin typeface="Arial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0" y="2401951"/>
            <a:ext cx="1226268" cy="359703"/>
          </a:xfrm>
          <a:prstGeom prst="rect">
            <a:avLst/>
          </a:prstGeom>
          <a:noFill/>
        </p:spPr>
        <p:txBody>
          <a:bodyPr wrap="square" lIns="51424" tIns="25712" rIns="51424" bIns="25712" rtlCol="0">
            <a:spAutoFit/>
          </a:bodyPr>
          <a:lstStyle/>
          <a:p>
            <a:pPr algn="ctr"/>
            <a:r>
              <a:rPr lang="en-US" sz="1000" dirty="0"/>
              <a:t>SIP</a:t>
            </a:r>
          </a:p>
          <a:p>
            <a:pPr algn="ctr"/>
            <a:r>
              <a:rPr lang="en-US" altLang="ja-JP" sz="1000" dirty="0"/>
              <a:t>XML RPC</a:t>
            </a:r>
            <a:endParaRPr lang="en-US" sz="1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752776" y="2571750"/>
            <a:ext cx="669818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6440412" y="2028528"/>
            <a:ext cx="2387600" cy="1089603"/>
            <a:chOff x="8584979" y="3853876"/>
            <a:chExt cx="3182638" cy="1452805"/>
          </a:xfrm>
        </p:grpSpPr>
        <p:sp>
          <p:nvSpPr>
            <p:cNvPr id="53" name="TextBox 52"/>
            <p:cNvSpPr txBox="1"/>
            <p:nvPr/>
          </p:nvSpPr>
          <p:spPr>
            <a:xfrm>
              <a:off x="10108582" y="4260275"/>
              <a:ext cx="1576599" cy="1046406"/>
            </a:xfrm>
            <a:prstGeom prst="rect">
              <a:avLst/>
            </a:prstGeom>
            <a:noFill/>
          </p:spPr>
          <p:txBody>
            <a:bodyPr wrap="square" lIns="91412" tIns="45707" rIns="91412" bIns="45707" rtlCol="0">
              <a:spAutoFit/>
            </a:bodyPr>
            <a:lstStyle/>
            <a:p>
              <a:r>
                <a:rPr lang="en-GB" sz="900" b="1" dirty="0"/>
                <a:t>TS 310 /320</a:t>
              </a:r>
            </a:p>
            <a:p>
              <a:r>
                <a:rPr lang="en-US" altLang="ja-JP" sz="900" b="1" dirty="0"/>
                <a:t>MM820</a:t>
              </a:r>
              <a:endParaRPr lang="en-GB" sz="900" b="1" dirty="0"/>
            </a:p>
            <a:p>
              <a:r>
                <a:rPr lang="en-GB" sz="900" b="1" dirty="0"/>
                <a:t>MSE 8710</a:t>
              </a:r>
            </a:p>
            <a:p>
              <a:r>
                <a:rPr lang="en-GB" sz="900" b="1" dirty="0"/>
                <a:t>Virtual TSs </a:t>
              </a:r>
            </a:p>
            <a:p>
              <a:r>
                <a:rPr lang="en-GB" sz="900" b="1" dirty="0"/>
                <a:t>MM4</a:t>
              </a:r>
              <a:r>
                <a:rPr lang="en-US" altLang="ja-JP" sz="900" b="1" dirty="0"/>
                <a:t>1</a:t>
              </a:r>
              <a:r>
                <a:rPr lang="en-GB" sz="900" b="1" dirty="0"/>
                <a:t>0V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584979" y="3853876"/>
              <a:ext cx="3182638" cy="615519"/>
            </a:xfrm>
            <a:prstGeom prst="rect">
              <a:avLst/>
            </a:prstGeom>
          </p:spPr>
          <p:txBody>
            <a:bodyPr wrap="square" lIns="91412" tIns="45707" rIns="91412" bIns="45707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 charset="0"/>
                </a:rPr>
                <a:t>TelePresence Server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 charset="0"/>
                </a:rPr>
                <a:t> </a:t>
              </a:r>
              <a:r>
                <a:rPr lang="ja-JP" altLang="en-US" sz="1200" b="1" dirty="0">
                  <a:latin typeface="Arial"/>
                  <a:cs typeface="Arial" charset="0"/>
                </a:rPr>
                <a:t>リソースプール</a:t>
              </a:r>
              <a:endParaRPr lang="en-US" sz="1200" b="1" dirty="0">
                <a:latin typeface="Arial"/>
                <a:cs typeface="Arial" charset="0"/>
              </a:endParaRPr>
            </a:p>
          </p:txBody>
        </p:sp>
        <p:pic>
          <p:nvPicPr>
            <p:cNvPr id="64" name="Picture 5" descr="C:\Users\mjordy\Desktop\Collab_SRND\illustrations\new-icons\all\Media Control Unit_default_256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0001" y="4451600"/>
              <a:ext cx="788176" cy="8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4" name="Straight Arrow Connector 73"/>
          <p:cNvCxnSpPr/>
          <p:nvPr/>
        </p:nvCxnSpPr>
        <p:spPr>
          <a:xfrm>
            <a:off x="3276601" y="2571750"/>
            <a:ext cx="762000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7" descr="C:\Users\mjordy\Desktop\Collab_SRND\illustrations\new-icons\all\Cisco TelePresence Conductor_default_256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342" y="2386012"/>
            <a:ext cx="609600" cy="6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495550"/>
            <a:ext cx="381000" cy="38100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495550"/>
            <a:ext cx="404004" cy="404004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571750"/>
            <a:ext cx="990600" cy="99060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2114550"/>
            <a:ext cx="304799" cy="246016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38350"/>
            <a:ext cx="381000" cy="391072"/>
          </a:xfrm>
          <a:prstGeom prst="rect">
            <a:avLst/>
          </a:prstGeom>
        </p:spPr>
      </p:pic>
      <p:cxnSp>
        <p:nvCxnSpPr>
          <p:cNvPr id="129" name="Straight Arrow Connector 128"/>
          <p:cNvCxnSpPr/>
          <p:nvPr/>
        </p:nvCxnSpPr>
        <p:spPr>
          <a:xfrm>
            <a:off x="1447801" y="2571750"/>
            <a:ext cx="428583" cy="0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21"/>
          <p:cNvSpPr txBox="1"/>
          <p:nvPr/>
        </p:nvSpPr>
        <p:spPr>
          <a:xfrm>
            <a:off x="5474551" y="2406824"/>
            <a:ext cx="1226268" cy="359703"/>
          </a:xfrm>
          <a:prstGeom prst="rect">
            <a:avLst/>
          </a:prstGeom>
          <a:noFill/>
        </p:spPr>
        <p:txBody>
          <a:bodyPr wrap="square" lIns="51424" tIns="25712" rIns="51424" bIns="25712" rtlCol="0">
            <a:spAutoFit/>
          </a:bodyPr>
          <a:lstStyle/>
          <a:p>
            <a:pPr algn="ctr"/>
            <a:r>
              <a:rPr lang="en-US" sz="1000" dirty="0"/>
              <a:t>SIP</a:t>
            </a:r>
          </a:p>
          <a:p>
            <a:pPr algn="ctr"/>
            <a:r>
              <a:rPr lang="en-US" altLang="ja-JP" sz="1000" dirty="0"/>
              <a:t>XML RPC</a:t>
            </a:r>
            <a:endParaRPr lang="en-US" sz="10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1981201" y="2161785"/>
            <a:ext cx="1142999" cy="1093508"/>
            <a:chOff x="2640913" y="3393389"/>
            <a:chExt cx="1523602" cy="1458011"/>
          </a:xfrm>
        </p:grpSpPr>
        <p:grpSp>
          <p:nvGrpSpPr>
            <p:cNvPr id="103" name="Group 102"/>
            <p:cNvGrpSpPr/>
            <p:nvPr/>
          </p:nvGrpSpPr>
          <p:grpSpPr>
            <a:xfrm>
              <a:off x="2640913" y="3632200"/>
              <a:ext cx="1523602" cy="1219200"/>
              <a:chOff x="5327940" y="1019172"/>
              <a:chExt cx="2380798" cy="1903094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5432115" y="1019173"/>
                <a:ext cx="2165608" cy="1903093"/>
                <a:chOff x="5860377" y="-184594"/>
                <a:chExt cx="3474667" cy="3053468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6428791" y="497952"/>
                  <a:ext cx="2330865" cy="1841314"/>
                  <a:chOff x="6432964" y="493160"/>
                  <a:chExt cx="2330865" cy="1841314"/>
                </a:xfrm>
              </p:grpSpPr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6450685" y="1270733"/>
                    <a:ext cx="478494" cy="10637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flipH="1">
                    <a:off x="8307340" y="1270733"/>
                    <a:ext cx="453578" cy="104956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flipH="1">
                    <a:off x="6432964" y="493160"/>
                    <a:ext cx="1185295" cy="77304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7618259" y="497683"/>
                    <a:ext cx="1142659" cy="77305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6438149" y="1261115"/>
                    <a:ext cx="1874375" cy="10688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 flipV="1">
                    <a:off x="6929179" y="1266209"/>
                    <a:ext cx="1834650" cy="105409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/>
                  <p:cNvCxnSpPr/>
                  <p:nvPr/>
                </p:nvCxnSpPr>
                <p:spPr>
                  <a:xfrm flipV="1">
                    <a:off x="6929179" y="2334473"/>
                    <a:ext cx="1378160" cy="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>
                  <a:xfrm flipV="1">
                    <a:off x="6452583" y="1264514"/>
                    <a:ext cx="229114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/>
                  <p:cNvCxnSpPr/>
                  <p:nvPr/>
                </p:nvCxnSpPr>
                <p:spPr>
                  <a:xfrm>
                    <a:off x="7618259" y="497683"/>
                    <a:ext cx="689080" cy="182261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H="1">
                    <a:off x="6929179" y="497683"/>
                    <a:ext cx="689080" cy="182261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4981" y="1800072"/>
                  <a:ext cx="1068802" cy="1068802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7663" y="1800072"/>
                  <a:ext cx="1068802" cy="1068802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6242" y="731270"/>
                  <a:ext cx="1068802" cy="1068802"/>
                </a:xfrm>
                <a:prstGeom prst="rect">
                  <a:avLst/>
                </a:prstGeom>
              </p:spPr>
            </p:pic>
            <p:pic>
              <p:nvPicPr>
                <p:cNvPr id="110" name="Picture 109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0377" y="731270"/>
                  <a:ext cx="1068802" cy="1068802"/>
                </a:xfrm>
                <a:prstGeom prst="rect">
                  <a:avLst/>
                </a:prstGeom>
              </p:spPr>
            </p:pic>
            <p:pic>
              <p:nvPicPr>
                <p:cNvPr id="111" name="Picture 110"/>
                <p:cNvPicPr>
                  <a:picLocks noChangeAspect="1"/>
                </p:cNvPicPr>
                <p:nvPr/>
              </p:nvPicPr>
              <p:blipFill>
                <a:blip r:embed="rId10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92050" y="-184594"/>
                  <a:ext cx="1068802" cy="1068802"/>
                </a:xfrm>
                <a:prstGeom prst="rect">
                  <a:avLst/>
                </a:prstGeom>
              </p:spPr>
            </p:pic>
          </p:grpSp>
          <p:sp>
            <p:nvSpPr>
              <p:cNvPr id="105" name="Rectangle 104"/>
              <p:cNvSpPr/>
              <p:nvPr/>
            </p:nvSpPr>
            <p:spPr>
              <a:xfrm>
                <a:off x="5327940" y="1019172"/>
                <a:ext cx="2380798" cy="1903093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 smtClean="0"/>
              </a:p>
            </p:txBody>
          </p:sp>
        </p:grpSp>
        <p:sp>
          <p:nvSpPr>
            <p:cNvPr id="66" name="TextBox 21"/>
            <p:cNvSpPr txBox="1"/>
            <p:nvPr/>
          </p:nvSpPr>
          <p:spPr>
            <a:xfrm>
              <a:off x="2676345" y="3393389"/>
              <a:ext cx="1179608" cy="297485"/>
            </a:xfrm>
            <a:prstGeom prst="rect">
              <a:avLst/>
            </a:prstGeom>
            <a:noFill/>
          </p:spPr>
          <p:txBody>
            <a:bodyPr wrap="square" lIns="68556" tIns="34278" rIns="68556" bIns="34278" rtlCol="0">
              <a:spAutoFit/>
            </a:bodyPr>
            <a:lstStyle/>
            <a:p>
              <a:pPr algn="ctr"/>
              <a:r>
                <a:rPr lang="en-US" altLang="ja-JP" sz="1000" dirty="0"/>
                <a:t>Unified-CM</a:t>
              </a:r>
              <a:endParaRPr lang="en-US" sz="1000" dirty="0"/>
            </a:p>
          </p:txBody>
        </p:sp>
      </p:grp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60620" y="341158"/>
            <a:ext cx="7184493" cy="731520"/>
          </a:xfrm>
        </p:spPr>
        <p:txBody>
          <a:bodyPr/>
          <a:lstStyle/>
          <a:p>
            <a:r>
              <a:rPr kumimoji="1" lang="en-US" altLang="ja-JP" dirty="0" smtClean="0"/>
              <a:t>Conductor</a:t>
            </a:r>
            <a:r>
              <a:rPr kumimoji="1" lang="ja-JP" altLang="en-US" dirty="0"/>
              <a:t>と</a:t>
            </a:r>
            <a:r>
              <a:rPr kumimoji="1" lang="ja-JP" altLang="en-US" dirty="0" smtClean="0"/>
              <a:t>連携</a:t>
            </a:r>
            <a:r>
              <a:rPr kumimoji="1" lang="ja-JP" altLang="en-US" dirty="0"/>
              <a:t>する</a:t>
            </a:r>
            <a:r>
              <a:rPr kumimoji="1" lang="ja-JP" altLang="en-US" dirty="0" smtClean="0"/>
              <a:t>それぞれのコンポーネント</a:t>
            </a:r>
            <a:endParaRPr kumimoji="1" lang="ja-JP" altLang="en-US" dirty="0"/>
          </a:p>
        </p:txBody>
      </p:sp>
      <p:sp>
        <p:nvSpPr>
          <p:cNvPr id="68" name="TextBox 21"/>
          <p:cNvSpPr txBox="1"/>
          <p:nvPr/>
        </p:nvSpPr>
        <p:spPr>
          <a:xfrm>
            <a:off x="1428765" y="2371744"/>
            <a:ext cx="495270" cy="205816"/>
          </a:xfrm>
          <a:prstGeom prst="rect">
            <a:avLst/>
          </a:prstGeom>
          <a:noFill/>
        </p:spPr>
        <p:txBody>
          <a:bodyPr wrap="square" lIns="51424" tIns="25712" rIns="51424" bIns="25712" rtlCol="0">
            <a:spAutoFit/>
          </a:bodyPr>
          <a:lstStyle/>
          <a:p>
            <a:pPr algn="ctr"/>
            <a:r>
              <a:rPr lang="en-US" sz="1000" dirty="0"/>
              <a:t>SIP</a:t>
            </a:r>
          </a:p>
        </p:txBody>
      </p:sp>
    </p:spTree>
    <p:extLst>
      <p:ext uri="{BB962C8B-B14F-4D97-AF65-F5344CB8AC3E}">
        <p14:creationId xmlns:p14="http://schemas.microsoft.com/office/powerpoint/2010/main" val="3829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56" grpId="0"/>
      <p:bldP spid="50" grpId="0"/>
      <p:bldP spid="45" grpId="0" animBg="1"/>
      <p:bldP spid="46" grpId="0"/>
      <p:bldP spid="22" grpId="0"/>
      <p:bldP spid="65" grpId="0"/>
      <p:bldP spid="6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7779812" y="4448710"/>
            <a:ext cx="1257468" cy="53231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29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3870" y="1433511"/>
            <a:ext cx="5410200" cy="3444052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4" tIns="25712" rIns="51424" bIns="25712" rtlCol="0" anchor="t"/>
          <a:lstStyle/>
          <a:p>
            <a:r>
              <a:rPr lang="en-US" sz="1100" b="1" dirty="0">
                <a:solidFill>
                  <a:schemeClr val="tx1"/>
                </a:solidFill>
              </a:rPr>
              <a:t>Conductor </a:t>
            </a:r>
            <a:r>
              <a:rPr lang="ja-JP" altLang="en-US" sz="1100" b="1" dirty="0">
                <a:solidFill>
                  <a:schemeClr val="tx1"/>
                </a:solidFill>
              </a:rPr>
              <a:t>仮想 </a:t>
            </a:r>
            <a:r>
              <a:rPr lang="en-US" sz="1100" b="1" dirty="0">
                <a:solidFill>
                  <a:schemeClr val="tx1"/>
                </a:solidFill>
              </a:rPr>
              <a:t>IP </a:t>
            </a:r>
            <a:r>
              <a:rPr lang="ja-JP" altLang="en-US" sz="1100" b="1" dirty="0">
                <a:solidFill>
                  <a:schemeClr val="tx1"/>
                </a:solidFill>
              </a:rPr>
              <a:t>アドレス</a:t>
            </a:r>
            <a:r>
              <a:rPr lang="en-US" altLang="ja-JP" sz="1100" b="1" dirty="0">
                <a:solidFill>
                  <a:schemeClr val="tx1"/>
                </a:solidFill>
              </a:rPr>
              <a:t>:</a:t>
            </a:r>
            <a:r>
              <a:rPr lang="ja-JP" altLang="en-US" sz="1100" b="1" dirty="0">
                <a:solidFill>
                  <a:schemeClr val="tx1"/>
                </a:solidFill>
              </a:rPr>
              <a:t>　</a:t>
            </a:r>
            <a:r>
              <a:rPr lang="ja-JP" altLang="en-US" sz="1000" b="1" dirty="0">
                <a:solidFill>
                  <a:schemeClr val="tx1"/>
                </a:solidFill>
              </a:rPr>
              <a:t>ブリッジへの橋渡しをする 為のアドレスを設定する。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4076" y="1862137"/>
            <a:ext cx="4947594" cy="2939227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4" tIns="25712" rIns="51424" bIns="25712" rtlCol="0" anchor="t"/>
          <a:lstStyle/>
          <a:p>
            <a:r>
              <a:rPr lang="en-US" sz="1100" b="1" dirty="0">
                <a:solidFill>
                  <a:schemeClr val="tx1"/>
                </a:solidFill>
              </a:rPr>
              <a:t>Location:</a:t>
            </a:r>
            <a:r>
              <a:rPr lang="ja-JP" altLang="en-US" sz="1100" b="1" dirty="0">
                <a:solidFill>
                  <a:schemeClr val="tx1"/>
                </a:solidFill>
              </a:rPr>
              <a:t>　</a:t>
            </a:r>
            <a:r>
              <a:rPr lang="en-US" altLang="ja-JP" sz="1000" b="1" dirty="0">
                <a:solidFill>
                  <a:schemeClr val="tx1"/>
                </a:solidFill>
              </a:rPr>
              <a:t>UCM</a:t>
            </a:r>
            <a:r>
              <a:rPr lang="ja-JP" altLang="en-US" sz="1000" b="1" dirty="0">
                <a:solidFill>
                  <a:schemeClr val="tx1"/>
                </a:solidFill>
              </a:rPr>
              <a:t>の</a:t>
            </a:r>
            <a:r>
              <a:rPr lang="en-US" altLang="ja-JP" sz="1000" b="1" dirty="0">
                <a:solidFill>
                  <a:schemeClr val="tx1"/>
                </a:solidFill>
              </a:rPr>
              <a:t>Ad hoc</a:t>
            </a:r>
            <a:r>
              <a:rPr lang="ja-JP" altLang="en-US" sz="1000" b="1" dirty="0">
                <a:solidFill>
                  <a:schemeClr val="tx1"/>
                </a:solidFill>
              </a:rPr>
              <a:t>、</a:t>
            </a:r>
            <a:r>
              <a:rPr lang="en-US" altLang="ja-JP" sz="1000" b="1" dirty="0" smtClean="0">
                <a:solidFill>
                  <a:schemeClr val="tx1"/>
                </a:solidFill>
              </a:rPr>
              <a:t>UCM</a:t>
            </a:r>
            <a:r>
              <a:rPr lang="ja-JP" altLang="en-US" sz="1000" b="1" dirty="0" smtClean="0">
                <a:solidFill>
                  <a:schemeClr val="tx1"/>
                </a:solidFill>
              </a:rPr>
              <a:t>のランデブーを</a:t>
            </a:r>
            <a:r>
              <a:rPr lang="ja-JP" altLang="en-US" sz="1000" b="1" dirty="0">
                <a:solidFill>
                  <a:schemeClr val="tx1"/>
                </a:solidFill>
              </a:rPr>
              <a:t>定義。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75382" y="2290761"/>
            <a:ext cx="4553889" cy="2434402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4" tIns="25712" rIns="51424" bIns="25712" rtlCol="0" anchor="t"/>
          <a:lstStyle/>
          <a:p>
            <a:r>
              <a:rPr lang="en-US" sz="1100" b="1" dirty="0">
                <a:solidFill>
                  <a:schemeClr val="tx1"/>
                </a:solidFill>
              </a:rPr>
              <a:t>Conference Alias:</a:t>
            </a:r>
            <a:r>
              <a:rPr lang="ja-JP" altLang="en-US" sz="1100" b="1" dirty="0">
                <a:solidFill>
                  <a:schemeClr val="tx1"/>
                </a:solidFill>
              </a:rPr>
              <a:t>　コール</a:t>
            </a:r>
            <a:r>
              <a:rPr lang="en-US" altLang="ja-JP" sz="1100" b="1" dirty="0">
                <a:solidFill>
                  <a:schemeClr val="tx1"/>
                </a:solidFill>
              </a:rPr>
              <a:t>ID:  </a:t>
            </a:r>
            <a:r>
              <a:rPr lang="ja-JP" altLang="en-US" sz="1100" b="1" dirty="0" smtClean="0">
                <a:solidFill>
                  <a:schemeClr val="tx1"/>
                </a:solidFill>
              </a:rPr>
              <a:t>ランデブー</a:t>
            </a:r>
            <a:r>
              <a:rPr lang="ja-JP" altLang="en-US" sz="1000" b="1" dirty="0" smtClean="0">
                <a:solidFill>
                  <a:schemeClr val="tx1"/>
                </a:solidFill>
              </a:rPr>
              <a:t>と</a:t>
            </a:r>
            <a:r>
              <a:rPr lang="ja-JP" altLang="en-US" sz="1000" b="1" dirty="0">
                <a:solidFill>
                  <a:schemeClr val="tx1"/>
                </a:solidFill>
              </a:rPr>
              <a:t>予約。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Conductor</a:t>
            </a:r>
            <a:endParaRPr 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ja-JP" altLang="en-US" sz="1800" dirty="0"/>
              <a:t>内部構成とメリット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408347" y="4888859"/>
            <a:ext cx="383410" cy="274637"/>
          </a:xfrm>
        </p:spPr>
        <p:txBody>
          <a:bodyPr/>
          <a:lstStyle/>
          <a:p>
            <a:fld id="{2F5CCB13-0A32-4557-88E9-079F0C330695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89139" y="2719386"/>
            <a:ext cx="4190742" cy="1931646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4" tIns="25712" rIns="51424" bIns="25712" rtlCol="0" anchor="t"/>
          <a:lstStyle/>
          <a:p>
            <a:r>
              <a:rPr lang="en-US" sz="1100" b="1" dirty="0">
                <a:solidFill>
                  <a:schemeClr val="tx1"/>
                </a:solidFill>
              </a:rPr>
              <a:t>Conference Template:</a:t>
            </a:r>
            <a:r>
              <a:rPr lang="ja-JP" altLang="en-US" sz="1100" b="1" dirty="0">
                <a:solidFill>
                  <a:schemeClr val="tx1"/>
                </a:solidFill>
              </a:rPr>
              <a:t>　</a:t>
            </a:r>
            <a:r>
              <a:rPr lang="ja-JP" altLang="en-US" sz="1000" b="1" dirty="0">
                <a:solidFill>
                  <a:schemeClr val="tx1"/>
                </a:solidFill>
              </a:rPr>
              <a:t>会議のレイアウト、予約の可否</a:t>
            </a:r>
            <a:r>
              <a:rPr lang="en-US" altLang="ja-JP" sz="1000" b="1" dirty="0">
                <a:solidFill>
                  <a:schemeClr val="tx1"/>
                </a:solidFill>
              </a:rPr>
              <a:t>			</a:t>
            </a:r>
            <a:r>
              <a:rPr lang="ja-JP" altLang="en-US" sz="1000" b="1" dirty="0">
                <a:solidFill>
                  <a:schemeClr val="tx1"/>
                </a:solidFill>
              </a:rPr>
              <a:t>　　　　　  カスケードの有無などの細かな設定を行う。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3040" y="3105151"/>
            <a:ext cx="3902754" cy="1467614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4" tIns="25712" rIns="51424" bIns="25712" rtlCol="0" anchor="t"/>
          <a:lstStyle/>
          <a:p>
            <a:r>
              <a:rPr lang="en-US" sz="1100" b="1" dirty="0">
                <a:solidFill>
                  <a:schemeClr val="tx1"/>
                </a:solidFill>
              </a:rPr>
              <a:t>Service Preference:   </a:t>
            </a:r>
            <a:r>
              <a:rPr lang="ja-JP" altLang="en-US" sz="1000" b="1" dirty="0">
                <a:solidFill>
                  <a:schemeClr val="tx1"/>
                </a:solidFill>
              </a:rPr>
              <a:t>使用するプールの優先順位を決定する。</a:t>
            </a:r>
            <a:r>
              <a:rPr lang="en-US" sz="1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0534" y="3505964"/>
            <a:ext cx="2539510" cy="542685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4" tIns="25712" rIns="51424" bIns="25712" rtlCol="0" anchor="t"/>
          <a:lstStyle/>
          <a:p>
            <a:r>
              <a:rPr lang="en-US" sz="1100" b="1" dirty="0">
                <a:solidFill>
                  <a:schemeClr val="tx1"/>
                </a:solidFill>
              </a:rPr>
              <a:t>#</a:t>
            </a:r>
            <a:r>
              <a:rPr lang="ja-JP" altLang="en-US" sz="1100" b="1" dirty="0">
                <a:solidFill>
                  <a:schemeClr val="tx1"/>
                </a:solidFill>
              </a:rPr>
              <a:t>プール</a:t>
            </a:r>
            <a:r>
              <a:rPr lang="en-US" altLang="ja-JP" sz="1100" b="1" dirty="0">
                <a:solidFill>
                  <a:schemeClr val="tx1"/>
                </a:solidFill>
              </a:rPr>
              <a:t>1</a:t>
            </a:r>
            <a:endParaRPr lang="en-US" sz="1100" b="1" dirty="0">
              <a:solidFill>
                <a:schemeClr val="tx1"/>
              </a:solidFill>
            </a:endParaRPr>
          </a:p>
          <a:p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517" y="3552597"/>
            <a:ext cx="680731" cy="185329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39" tIns="25712" rIns="41139" bIns="25712" rtlCol="0" anchor="t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TPS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93517" y="3826151"/>
            <a:ext cx="680731" cy="185329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39" tIns="25712" rIns="41139" bIns="25712" rtlCol="0" anchor="t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TPS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9148" y="3550235"/>
            <a:ext cx="680731" cy="185329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39" tIns="25712" rIns="41139" bIns="25712" rtlCol="0" anchor="t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TPS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0534" y="4109819"/>
            <a:ext cx="2539510" cy="3996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4" tIns="25712" rIns="51424" bIns="25712" rtlCol="0" anchor="t"/>
          <a:lstStyle/>
          <a:p>
            <a:r>
              <a:rPr lang="en-US" sz="1100" b="1" dirty="0">
                <a:solidFill>
                  <a:schemeClr val="tx1"/>
                </a:solidFill>
              </a:rPr>
              <a:t>#</a:t>
            </a:r>
            <a:r>
              <a:rPr lang="ja-JP" altLang="en-US" sz="1100" b="1" dirty="0">
                <a:solidFill>
                  <a:schemeClr val="tx1"/>
                </a:solidFill>
              </a:rPr>
              <a:t>プール</a:t>
            </a:r>
            <a:r>
              <a:rPr lang="en-US" altLang="ja-JP" sz="1100" b="1" dirty="0">
                <a:solidFill>
                  <a:schemeClr val="tx1"/>
                </a:solidFill>
              </a:rPr>
              <a:t>2</a:t>
            </a:r>
            <a:endParaRPr lang="en-US" sz="1100" b="1" dirty="0">
              <a:solidFill>
                <a:schemeClr val="tx1"/>
              </a:solidFill>
            </a:endParaRPr>
          </a:p>
          <a:p>
            <a:endParaRPr lang="en-US" sz="1100" b="1" dirty="0">
              <a:solidFill>
                <a:schemeClr val="tx1"/>
              </a:solidFill>
            </a:endParaRPr>
          </a:p>
          <a:p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7366145" y="3490910"/>
            <a:ext cx="167725" cy="1018509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51424" tIns="25712" rIns="51424" bIns="25712" rtlCol="0" anchor="ctr"/>
          <a:lstStyle/>
          <a:p>
            <a:pPr algn="ctr"/>
            <a:endParaRPr lang="en-US" sz="2000" b="1"/>
          </a:p>
        </p:txBody>
      </p:sp>
      <p:sp>
        <p:nvSpPr>
          <p:cNvPr id="16" name="TextBox 15"/>
          <p:cNvSpPr txBox="1"/>
          <p:nvPr/>
        </p:nvSpPr>
        <p:spPr>
          <a:xfrm>
            <a:off x="7533870" y="3888614"/>
            <a:ext cx="963485" cy="225044"/>
          </a:xfrm>
          <a:prstGeom prst="rect">
            <a:avLst/>
          </a:prstGeom>
          <a:noFill/>
        </p:spPr>
        <p:txBody>
          <a:bodyPr wrap="square" lIns="51424" tIns="25712" rIns="51424" bIns="25712" rtlCol="0">
            <a:spAutoFit/>
          </a:bodyPr>
          <a:lstStyle/>
          <a:p>
            <a:r>
              <a:rPr lang="ja-JP" altLang="en-US" sz="1100" b="1" dirty="0"/>
              <a:t>優先度付け</a:t>
            </a:r>
            <a:endParaRPr lang="en-US" sz="1100" b="1" dirty="0"/>
          </a:p>
        </p:txBody>
      </p:sp>
      <p:sp>
        <p:nvSpPr>
          <p:cNvPr id="17" name="Rectangle 16"/>
          <p:cNvSpPr/>
          <p:nvPr/>
        </p:nvSpPr>
        <p:spPr>
          <a:xfrm>
            <a:off x="5719148" y="4199153"/>
            <a:ext cx="701309" cy="185328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39" tIns="25712" rIns="41139" bIns="25712" rtlCol="0" anchor="t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TPS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19148" y="3826151"/>
            <a:ext cx="680731" cy="185329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39" tIns="25712" rIns="41139" bIns="25712" rtlCol="0" anchor="t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TPS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07873" y="4199151"/>
            <a:ext cx="664136" cy="185329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139" tIns="25712" rIns="41139" bIns="25712" rtlCol="0" anchor="t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TPS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68" name="Picture 67" descr="conductor_model_no_highlig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076" y="247983"/>
            <a:ext cx="4724400" cy="990600"/>
          </a:xfrm>
          <a:prstGeom prst="rect">
            <a:avLst/>
          </a:prstGeom>
        </p:spPr>
      </p:pic>
      <p:sp>
        <p:nvSpPr>
          <p:cNvPr id="22" name="角丸四角形 21"/>
          <p:cNvSpPr/>
          <p:nvPr/>
        </p:nvSpPr>
        <p:spPr>
          <a:xfrm>
            <a:off x="79763" y="1482097"/>
            <a:ext cx="3581447" cy="2406518"/>
          </a:xfrm>
          <a:prstGeom prst="roundRect">
            <a:avLst/>
          </a:prstGeom>
          <a:gradFill>
            <a:gsLst>
              <a:gs pos="0">
                <a:srgbClr val="0070C0"/>
              </a:gs>
              <a:gs pos="63000">
                <a:srgbClr val="00B0F0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kumimoji="1" lang="en-US" altLang="ja-JP" dirty="0" smtClean="0"/>
              <a:t>&lt;Conductor</a:t>
            </a:r>
            <a:r>
              <a:rPr kumimoji="1" lang="ja-JP" altLang="en-US" dirty="0" smtClean="0"/>
              <a:t>導入</a:t>
            </a:r>
            <a:r>
              <a:rPr kumimoji="1" lang="ja-JP" altLang="en-US" dirty="0"/>
              <a:t>メリット</a:t>
            </a:r>
            <a:r>
              <a:rPr kumimoji="1" lang="en-US" altLang="ja-JP" dirty="0"/>
              <a:t>&gt;</a:t>
            </a:r>
          </a:p>
          <a:p>
            <a:endParaRPr kumimoji="1" lang="en-US" altLang="ja-JP" dirty="0"/>
          </a:p>
          <a:p>
            <a:r>
              <a:rPr kumimoji="1" lang="en-US" altLang="ja-JP" sz="1500" dirty="0"/>
              <a:t>- TPS</a:t>
            </a:r>
            <a:r>
              <a:rPr kumimoji="1" lang="ja-JP" altLang="en-US" sz="1500" dirty="0"/>
              <a:t>障害時に柔軟にリソース再分配</a:t>
            </a:r>
            <a:endParaRPr kumimoji="1" lang="en-US" altLang="ja-JP" sz="1500" dirty="0"/>
          </a:p>
          <a:p>
            <a:r>
              <a:rPr kumimoji="1" lang="ja-JP" altLang="en-US" sz="1500" dirty="0"/>
              <a:t>   が可能。</a:t>
            </a:r>
            <a:endParaRPr kumimoji="1" lang="en-US" altLang="ja-JP" sz="1500" dirty="0"/>
          </a:p>
          <a:p>
            <a:endParaRPr kumimoji="1" lang="en-US" altLang="ja-JP" dirty="0"/>
          </a:p>
          <a:p>
            <a:r>
              <a:rPr kumimoji="1" lang="en-US" altLang="ja-JP" sz="1500" dirty="0"/>
              <a:t>- </a:t>
            </a:r>
            <a:r>
              <a:rPr kumimoji="1" lang="ja-JP" altLang="en-US" sz="1500" dirty="0"/>
              <a:t>共通エイリアスで任意の</a:t>
            </a:r>
            <a:r>
              <a:rPr kumimoji="1" lang="en-US" altLang="ja-JP" sz="1500" dirty="0"/>
              <a:t>TPS</a:t>
            </a:r>
            <a:r>
              <a:rPr kumimoji="1" lang="ja-JP" altLang="en-US" sz="1500" dirty="0"/>
              <a:t>を活用</a:t>
            </a:r>
            <a:endParaRPr kumimoji="1" lang="en-US" altLang="ja-JP" sz="1500" dirty="0"/>
          </a:p>
          <a:p>
            <a:r>
              <a:rPr kumimoji="1" lang="ja-JP" altLang="en-US" sz="1500" dirty="0"/>
              <a:t>   できる。</a:t>
            </a:r>
          </a:p>
        </p:txBody>
      </p:sp>
    </p:spTree>
    <p:extLst>
      <p:ext uri="{BB962C8B-B14F-4D97-AF65-F5344CB8AC3E}">
        <p14:creationId xmlns:p14="http://schemas.microsoft.com/office/powerpoint/2010/main" val="3626313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アドホック会議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事前に予約なしで利用する会議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例：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者通話から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者目を呼び出す会議</a:t>
            </a:r>
            <a:endParaRPr kumimoji="1" lang="en-US" altLang="ja-JP" dirty="0" smtClean="0"/>
          </a:p>
          <a:p>
            <a:r>
              <a:rPr kumimoji="1" lang="ja-JP" altLang="en-US" dirty="0" smtClean="0"/>
              <a:t>ランデブー会議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事前に決められた電話番号・</a:t>
            </a:r>
            <a:r>
              <a:rPr kumimoji="1" lang="en-US" altLang="ja-JP" dirty="0" smtClean="0"/>
              <a:t>URI</a:t>
            </a:r>
            <a:r>
              <a:rPr kumimoji="1" lang="ja-JP" altLang="en-US" dirty="0" smtClean="0"/>
              <a:t>に発信して開催する会議</a:t>
            </a:r>
            <a:endParaRPr kumimoji="1" lang="en-US" altLang="ja-JP" dirty="0" smtClean="0"/>
          </a:p>
          <a:p>
            <a:r>
              <a:rPr lang="ja-JP" altLang="en-US" dirty="0" smtClean="0"/>
              <a:t>パーソナル会議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個人にひもづけられた電話番号・</a:t>
            </a:r>
            <a:r>
              <a:rPr kumimoji="1" lang="en-US" altLang="ja-JP" dirty="0" smtClean="0"/>
              <a:t>URI</a:t>
            </a:r>
            <a:r>
              <a:rPr kumimoji="1" lang="ja-JP" altLang="en-US" dirty="0" smtClean="0"/>
              <a:t>に発信して参加する会議</a:t>
            </a:r>
            <a:endParaRPr kumimoji="1" lang="en-US" altLang="ja-JP" dirty="0" smtClean="0"/>
          </a:p>
          <a:p>
            <a:r>
              <a:rPr kumimoji="1" lang="ja-JP" altLang="en-US" dirty="0" smtClean="0"/>
              <a:t>スケジュール会議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事前に開催時間が決められリソースが予約されている会議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会議の種類</a:t>
            </a:r>
            <a:r>
              <a:rPr lang="en-US" altLang="ja-JP" dirty="0" smtClean="0"/>
              <a:t>	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47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520913" y="1051710"/>
            <a:ext cx="3820348" cy="2265389"/>
          </a:xfrm>
        </p:spPr>
        <p:txBody>
          <a:bodyPr/>
          <a:lstStyle/>
          <a:p>
            <a:r>
              <a:rPr lang="ja-JP" altLang="en-US" sz="4000" dirty="0" smtClean="0"/>
              <a:t>アドホック</a:t>
            </a:r>
            <a:r>
              <a:rPr kumimoji="1" lang="ja-JP" altLang="en-US" sz="4000" dirty="0" smtClean="0"/>
              <a:t>会議</a:t>
            </a:r>
            <a:endParaRPr kumimoji="1" lang="ja-JP" altLang="en-US" sz="4000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Conductor </a:t>
            </a:r>
            <a:r>
              <a:rPr kumimoji="1" lang="ja-JP" altLang="en-US" dirty="0" smtClean="0"/>
              <a:t>がインスタント会議リソースとして</a:t>
            </a:r>
            <a:r>
              <a:rPr kumimoji="1" lang="en-US" altLang="ja-JP" dirty="0" smtClean="0"/>
              <a:t>Unified CM</a:t>
            </a:r>
            <a:r>
              <a:rPr kumimoji="1" lang="ja-JP" altLang="en-US" dirty="0" smtClean="0"/>
              <a:t>に登録</a:t>
            </a:r>
            <a:endParaRPr kumimoji="1" lang="en-US" altLang="ja-JP" dirty="0" smtClean="0"/>
          </a:p>
          <a:p>
            <a:r>
              <a:rPr kumimoji="1" lang="en-US" altLang="ja-JP" dirty="0" smtClean="0"/>
              <a:t>Conductor</a:t>
            </a:r>
            <a:r>
              <a:rPr kumimoji="1" lang="ja-JP" altLang="en-US" dirty="0" smtClean="0"/>
              <a:t>はインスタント会議用の仮想</a:t>
            </a:r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アドレスを持ち登録に利用</a:t>
            </a:r>
            <a:endParaRPr kumimoji="1" lang="en-US" altLang="ja-JP" dirty="0" smtClean="0"/>
          </a:p>
          <a:p>
            <a:r>
              <a:rPr lang="en-US" altLang="ja-JP" dirty="0" smtClean="0"/>
              <a:t>Unified CM </a:t>
            </a:r>
            <a:r>
              <a:rPr lang="ja-JP" altLang="en-US" dirty="0" smtClean="0"/>
              <a:t>は会議リソースをメディアリソースグループ</a:t>
            </a:r>
            <a:r>
              <a:rPr lang="en-US" altLang="ja-JP" dirty="0" smtClean="0"/>
              <a:t>(MRG)</a:t>
            </a:r>
            <a:r>
              <a:rPr lang="ja-JP" altLang="en-US" dirty="0" smtClean="0"/>
              <a:t>として管理</a:t>
            </a:r>
            <a:endParaRPr lang="en-US" altLang="ja-JP" dirty="0" smtClean="0"/>
          </a:p>
          <a:p>
            <a:r>
              <a:rPr lang="ja-JP" altLang="en-US" dirty="0" smtClean="0"/>
              <a:t>プライオリティ付けにはメディアリソースグループリスト</a:t>
            </a:r>
            <a:r>
              <a:rPr lang="en-US" altLang="ja-JP" dirty="0" smtClean="0"/>
              <a:t>(MRGL)</a:t>
            </a:r>
            <a:r>
              <a:rPr lang="ja-JP" altLang="en-US" dirty="0" smtClean="0"/>
              <a:t>を利用</a:t>
            </a:r>
            <a:endParaRPr lang="en-US" altLang="ja-JP" dirty="0"/>
          </a:p>
          <a:p>
            <a:r>
              <a:rPr kumimoji="1" lang="ja-JP" altLang="en-US" dirty="0" smtClean="0"/>
              <a:t>会議開催者に割り当てられている</a:t>
            </a:r>
            <a:r>
              <a:rPr kumimoji="1" lang="en-US" altLang="ja-JP" dirty="0" smtClean="0"/>
              <a:t>MRGL</a:t>
            </a:r>
            <a:r>
              <a:rPr kumimoji="1" lang="ja-JP" altLang="en-US" dirty="0" smtClean="0"/>
              <a:t>で会議リソース決定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2536929"/>
            <a:ext cx="4174262" cy="19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ntent Placeholder 49"/>
          <p:cNvSpPr>
            <a:spLocks noGrp="1"/>
          </p:cNvSpPr>
          <p:nvPr>
            <p:ph sz="quarter" idx="11"/>
          </p:nvPr>
        </p:nvSpPr>
        <p:spPr>
          <a:xfrm>
            <a:off x="4624363" y="950319"/>
            <a:ext cx="4241626" cy="3398837"/>
          </a:xfrm>
        </p:spPr>
        <p:txBody>
          <a:bodyPr/>
          <a:lstStyle/>
          <a:p>
            <a:pPr marL="486105" lvl="1" indent="-342946">
              <a:buFont typeface="+mj-ea"/>
              <a:buAutoNum type="circleNumDbPlain"/>
            </a:pPr>
            <a:r>
              <a:rPr lang="en-US" sz="1500" dirty="0"/>
              <a:t>Unified CM </a:t>
            </a:r>
            <a:r>
              <a:rPr lang="ja-JP" altLang="en-US" sz="1500" dirty="0"/>
              <a:t>が</a:t>
            </a:r>
            <a:r>
              <a:rPr lang="en-US" altLang="ja-JP" sz="1500" dirty="0"/>
              <a:t>AD</a:t>
            </a:r>
            <a:r>
              <a:rPr lang="ja-JP" altLang="en-US" sz="1500" dirty="0"/>
              <a:t>と連携します。</a:t>
            </a:r>
            <a:endParaRPr lang="en-US" sz="1500" dirty="0"/>
          </a:p>
          <a:p>
            <a:pPr marL="486105" lvl="1" indent="-342946">
              <a:buFont typeface="+mj-ea"/>
              <a:buAutoNum type="circleNumDbPlain"/>
            </a:pPr>
            <a:r>
              <a:rPr lang="ja-JP" altLang="en-US" sz="1500" dirty="0"/>
              <a:t>ユーザーが端末からアドホック会議を開始します。</a:t>
            </a:r>
            <a:endParaRPr lang="en-US" sz="1500" dirty="0"/>
          </a:p>
          <a:p>
            <a:pPr marL="486105" lvl="1" indent="-342946">
              <a:buFont typeface="+mj-ea"/>
              <a:buAutoNum type="circleNumDbPlain" startAt="3"/>
            </a:pPr>
            <a:r>
              <a:rPr lang="en-US" sz="1500" dirty="0"/>
              <a:t>Unified CM (10.5(2) </a:t>
            </a:r>
            <a:r>
              <a:rPr lang="ja-JP" altLang="en-US" sz="1500" dirty="0"/>
              <a:t>以降</a:t>
            </a:r>
            <a:r>
              <a:rPr lang="en-US" sz="1500" dirty="0"/>
              <a:t>) </a:t>
            </a:r>
            <a:r>
              <a:rPr lang="ja-JP" altLang="en-US" sz="1500" dirty="0"/>
              <a:t>が</a:t>
            </a:r>
            <a:r>
              <a:rPr lang="en-US" altLang="ja-JP" sz="1500" dirty="0"/>
              <a:t>AD</a:t>
            </a:r>
            <a:r>
              <a:rPr lang="ja-JP" altLang="en-US" sz="1500" dirty="0"/>
              <a:t>から引き出したユーザーの</a:t>
            </a:r>
            <a:r>
              <a:rPr lang="en-US" sz="1500" dirty="0"/>
              <a:t>GUID</a:t>
            </a:r>
            <a:r>
              <a:rPr lang="ja-JP" altLang="en-US" sz="1500" dirty="0"/>
              <a:t>を</a:t>
            </a:r>
            <a:r>
              <a:rPr lang="en-US" sz="1500" dirty="0"/>
              <a:t>Conductor</a:t>
            </a:r>
            <a:r>
              <a:rPr lang="ja-JP" altLang="en-US" sz="1500" dirty="0"/>
              <a:t>に送りアドホック会議作成を依頼します。</a:t>
            </a:r>
            <a:endParaRPr lang="en-US" sz="1500" dirty="0"/>
          </a:p>
          <a:p>
            <a:pPr marL="486105" lvl="1" indent="-342946">
              <a:buFont typeface="+mj-ea"/>
              <a:buAutoNum type="circleNumDbPlain" startAt="3"/>
            </a:pPr>
            <a:r>
              <a:rPr lang="en-US" sz="1500" dirty="0"/>
              <a:t>Conductor</a:t>
            </a:r>
            <a:r>
              <a:rPr lang="ja-JP" altLang="en-US" sz="1500" dirty="0"/>
              <a:t>はユーザーの</a:t>
            </a:r>
            <a:r>
              <a:rPr lang="en-US" sz="1500" dirty="0"/>
              <a:t>GUID</a:t>
            </a:r>
            <a:r>
              <a:rPr lang="ja-JP" altLang="en-US" sz="1500" dirty="0"/>
              <a:t>を確認して</a:t>
            </a:r>
            <a:r>
              <a:rPr lang="en-US" altLang="ja-JP" sz="1500" dirty="0"/>
              <a:t>PMP</a:t>
            </a:r>
            <a:r>
              <a:rPr lang="ja-JP" altLang="en-US" sz="1500" dirty="0"/>
              <a:t>を使用いたします。</a:t>
            </a:r>
            <a:endParaRPr lang="en-US" sz="1500" dirty="0"/>
          </a:p>
          <a:p>
            <a:pPr marL="486105" lvl="1" indent="-342946">
              <a:buFont typeface="+mj-ea"/>
              <a:buAutoNum type="circleNumDbPlain" startAt="3"/>
            </a:pPr>
            <a:r>
              <a:rPr lang="en-US" altLang="ja-JP" sz="1500" dirty="0"/>
              <a:t>Conductor</a:t>
            </a:r>
            <a:r>
              <a:rPr lang="ja-JP" altLang="en-US" sz="1500" dirty="0"/>
              <a:t>は</a:t>
            </a:r>
            <a:r>
              <a:rPr lang="en-US" altLang="ja-JP" sz="1500" dirty="0"/>
              <a:t>GUID</a:t>
            </a:r>
            <a:r>
              <a:rPr lang="ja-JP" altLang="en-US" sz="1500" dirty="0"/>
              <a:t>が確認できない場合</a:t>
            </a:r>
            <a:r>
              <a:rPr lang="en-US" sz="1500" dirty="0"/>
              <a:t> SMP</a:t>
            </a:r>
            <a:r>
              <a:rPr lang="ja-JP" altLang="en-US" sz="1500" dirty="0"/>
              <a:t>を使用いたします。</a:t>
            </a:r>
            <a:endParaRPr lang="en-US" sz="1500" dirty="0"/>
          </a:p>
        </p:txBody>
      </p:sp>
      <p:sp>
        <p:nvSpPr>
          <p:cNvPr id="51" name="Rounded Rectangle 50"/>
          <p:cNvSpPr/>
          <p:nvPr/>
        </p:nvSpPr>
        <p:spPr>
          <a:xfrm>
            <a:off x="3028463" y="1777472"/>
            <a:ext cx="813135" cy="806393"/>
          </a:xfrm>
          <a:prstGeom prst="roundRect">
            <a:avLst/>
          </a:prstGeom>
          <a:solidFill>
            <a:srgbClr val="0070C0">
              <a:alpha val="10000"/>
            </a:srgbClr>
          </a:solidFill>
          <a:ln w="12700">
            <a:solidFill>
              <a:srgbClr val="0070C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 dirty="0" smtClean="0"/>
          </a:p>
        </p:txBody>
      </p:sp>
      <p:cxnSp>
        <p:nvCxnSpPr>
          <p:cNvPr id="57" name="Straight Connector 56"/>
          <p:cNvCxnSpPr>
            <a:stCxn id="66" idx="1"/>
          </p:cNvCxnSpPr>
          <p:nvPr/>
        </p:nvCxnSpPr>
        <p:spPr>
          <a:xfrm flipH="1">
            <a:off x="683801" y="2181076"/>
            <a:ext cx="1005659" cy="1316845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66" idx="1"/>
          </p:cNvCxnSpPr>
          <p:nvPr/>
        </p:nvCxnSpPr>
        <p:spPr>
          <a:xfrm flipH="1" flipV="1">
            <a:off x="565135" y="2159338"/>
            <a:ext cx="1124325" cy="21738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66" idx="1"/>
          </p:cNvCxnSpPr>
          <p:nvPr/>
        </p:nvCxnSpPr>
        <p:spPr>
          <a:xfrm flipV="1">
            <a:off x="522444" y="2181076"/>
            <a:ext cx="1167017" cy="694671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38054" y="1808066"/>
            <a:ext cx="722224" cy="1920291"/>
          </a:xfrm>
          <a:prstGeom prst="rect">
            <a:avLst/>
          </a:prstGeom>
          <a:solidFill>
            <a:srgbClr val="0070C0">
              <a:alpha val="15000"/>
            </a:srgbClr>
          </a:solidFill>
          <a:ln w="12700">
            <a:solidFill>
              <a:srgbClr val="0070C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 dirty="0" smtClean="0"/>
          </a:p>
        </p:txBody>
      </p:sp>
      <p:sp>
        <p:nvSpPr>
          <p:cNvPr id="66" name="Rounded Rectangle 65"/>
          <p:cNvSpPr/>
          <p:nvPr/>
        </p:nvSpPr>
        <p:spPr>
          <a:xfrm>
            <a:off x="1689460" y="1754295"/>
            <a:ext cx="830622" cy="853561"/>
          </a:xfrm>
          <a:prstGeom prst="roundRect">
            <a:avLst/>
          </a:prstGeom>
          <a:solidFill>
            <a:srgbClr val="0070C0">
              <a:alpha val="10000"/>
            </a:srgbClr>
          </a:solidFill>
          <a:ln w="12700">
            <a:solidFill>
              <a:srgbClr val="0070C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 dirty="0" smtClean="0"/>
          </a:p>
        </p:txBody>
      </p:sp>
      <p:sp>
        <p:nvSpPr>
          <p:cNvPr id="70" name="TextBox 69"/>
          <p:cNvSpPr txBox="1"/>
          <p:nvPr/>
        </p:nvSpPr>
        <p:spPr>
          <a:xfrm>
            <a:off x="1667008" y="1388238"/>
            <a:ext cx="883080" cy="368767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900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TelePresence</a:t>
            </a:r>
            <a:endParaRPr lang="en-US" sz="900" dirty="0">
              <a:solidFill>
                <a:srgbClr val="000000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Conductor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42" y="1898926"/>
            <a:ext cx="492905" cy="49290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61" y="2542105"/>
            <a:ext cx="479304" cy="47930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71" y="3139966"/>
            <a:ext cx="480850" cy="480852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555449" y="2385074"/>
            <a:ext cx="1090208" cy="204631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800" dirty="0">
                <a:solidFill>
                  <a:srgbClr val="000000"/>
                </a:solidFill>
              </a:rPr>
              <a:t>Multiparty Licensing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84" y="1924610"/>
            <a:ext cx="486977" cy="393771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3071836" y="1520187"/>
            <a:ext cx="754556" cy="230267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Unified CM</a:t>
            </a:r>
          </a:p>
        </p:txBody>
      </p:sp>
      <p:cxnSp>
        <p:nvCxnSpPr>
          <p:cNvPr id="83" name="Straight Connector 82"/>
          <p:cNvCxnSpPr>
            <a:stCxn id="51" idx="1"/>
            <a:endCxn id="66" idx="3"/>
          </p:cNvCxnSpPr>
          <p:nvPr/>
        </p:nvCxnSpPr>
        <p:spPr>
          <a:xfrm flipH="1">
            <a:off x="2520083" y="2180669"/>
            <a:ext cx="508380" cy="407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973" y="1865127"/>
            <a:ext cx="406148" cy="41825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380" y="1987109"/>
            <a:ext cx="406148" cy="418252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86" y="2038911"/>
            <a:ext cx="486977" cy="3937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11728" y="2568533"/>
            <a:ext cx="1065450" cy="1124882"/>
            <a:chOff x="3481397" y="3594837"/>
            <a:chExt cx="1420230" cy="1499842"/>
          </a:xfrm>
        </p:grpSpPr>
        <p:cxnSp>
          <p:nvCxnSpPr>
            <p:cNvPr id="48" name="Straight Connector 47"/>
            <p:cNvCxnSpPr/>
            <p:nvPr/>
          </p:nvCxnSpPr>
          <p:spPr bwMode="auto">
            <a:xfrm flipH="1">
              <a:off x="4301465" y="3594837"/>
              <a:ext cx="162086" cy="747590"/>
            </a:xfrm>
            <a:prstGeom prst="line">
              <a:avLst/>
            </a:prstGeom>
            <a:solidFill>
              <a:srgbClr val="0183B7"/>
            </a:solidFill>
            <a:ln w="38100" cap="flat" cmpd="sng" algn="ctr">
              <a:solidFill>
                <a:srgbClr val="FF66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4" name="Picture 2" descr="C:\Users\tsbutme\Desktop\New folder - Copy\30019_Device_database_3036_unknown_25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285" y="4219528"/>
              <a:ext cx="722395" cy="53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/>
            <p:cNvSpPr txBox="1"/>
            <p:nvPr/>
          </p:nvSpPr>
          <p:spPr>
            <a:xfrm>
              <a:off x="3481397" y="4762259"/>
              <a:ext cx="1420230" cy="332420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900" dirty="0">
                  <a:solidFill>
                    <a:srgbClr val="000000"/>
                  </a:solidFill>
                </a:rPr>
                <a:t>Active Directory</a:t>
              </a:r>
            </a:p>
          </p:txBody>
        </p:sp>
      </p:grpSp>
      <p:cxnSp>
        <p:nvCxnSpPr>
          <p:cNvPr id="93" name="Straight Connector 92"/>
          <p:cNvCxnSpPr>
            <a:endCxn id="94" idx="0"/>
          </p:cNvCxnSpPr>
          <p:nvPr/>
        </p:nvCxnSpPr>
        <p:spPr bwMode="auto">
          <a:xfrm flipH="1">
            <a:off x="2325256" y="2483858"/>
            <a:ext cx="703208" cy="979992"/>
          </a:xfrm>
          <a:prstGeom prst="line">
            <a:avLst/>
          </a:prstGeom>
          <a:solidFill>
            <a:srgbClr val="0183B7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332" y="3463850"/>
            <a:ext cx="349848" cy="313936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1596639" y="3590339"/>
            <a:ext cx="427216" cy="230279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ja-JP" altLang="en-US" sz="900" b="1" dirty="0">
                <a:effectLst>
                  <a:glow rad="127000">
                    <a:schemeClr val="bg1"/>
                  </a:glow>
                </a:effectLst>
              </a:rPr>
              <a:t>端末</a:t>
            </a:r>
            <a:endParaRPr lang="en-US" sz="9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14539" y="1076851"/>
            <a:ext cx="1069121" cy="459486"/>
          </a:xfrm>
          <a:prstGeom prst="wedgeEllipseCallout">
            <a:avLst>
              <a:gd name="adj1" fmla="val 66925"/>
              <a:gd name="adj2" fmla="val 98523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GUID</a:t>
            </a:r>
            <a:br>
              <a:rPr lang="en-US" sz="900" dirty="0">
                <a:solidFill>
                  <a:schemeClr val="tx1"/>
                </a:solidFill>
              </a:rPr>
            </a:br>
            <a:r>
              <a:rPr lang="ja-JP" altLang="en-US" sz="900" dirty="0">
                <a:solidFill>
                  <a:schemeClr val="tx1"/>
                </a:solidFill>
              </a:rPr>
              <a:t>はあるか</a:t>
            </a:r>
            <a:r>
              <a:rPr lang="en-US" sz="9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3" name="タイトル 3"/>
          <p:cNvSpPr txBox="1">
            <a:spLocks/>
          </p:cNvSpPr>
          <p:nvPr/>
        </p:nvSpPr>
        <p:spPr>
          <a:xfrm>
            <a:off x="11252" y="66011"/>
            <a:ext cx="8513064" cy="446567"/>
          </a:xfrm>
          <a:prstGeom prst="rect">
            <a:avLst/>
          </a:prstGeom>
        </p:spPr>
        <p:txBody>
          <a:bodyPr vert="horz" lIns="90880" tIns="45440" rIns="90880" bIns="45440" rtlCol="0" anchor="t" anchorCtr="0">
            <a:noAutofit/>
          </a:bodyPr>
          <a:lstStyle>
            <a:lvl1pPr algn="l" defTabSz="90908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kumimoji="1" lang="en-US" altLang="ja-JP" dirty="0" smtClean="0"/>
              <a:t>UCM</a:t>
            </a:r>
            <a:r>
              <a:rPr kumimoji="1" lang="ja-JP" altLang="en-US" dirty="0" smtClean="0"/>
              <a:t>登録端末でのアドホック会議</a:t>
            </a:r>
            <a:endParaRPr kumimoji="1" lang="ja-JP" altLang="en-US" dirty="0"/>
          </a:p>
        </p:txBody>
      </p:sp>
      <p:sp>
        <p:nvSpPr>
          <p:cNvPr id="54" name="TextBox 69"/>
          <p:cNvSpPr txBox="1"/>
          <p:nvPr/>
        </p:nvSpPr>
        <p:spPr>
          <a:xfrm>
            <a:off x="509949" y="1621966"/>
            <a:ext cx="408023" cy="230279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TPS</a:t>
            </a:r>
            <a:endParaRPr lang="en-US" sz="900" dirty="0">
              <a:solidFill>
                <a:srgbClr val="00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49" name="Straight Connector 92"/>
          <p:cNvCxnSpPr>
            <a:endCxn id="56" idx="0"/>
          </p:cNvCxnSpPr>
          <p:nvPr/>
        </p:nvCxnSpPr>
        <p:spPr bwMode="auto">
          <a:xfrm flipH="1">
            <a:off x="2032123" y="2483858"/>
            <a:ext cx="996340" cy="780650"/>
          </a:xfrm>
          <a:prstGeom prst="line">
            <a:avLst/>
          </a:prstGeom>
          <a:solidFill>
            <a:srgbClr val="0183B7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92"/>
          <p:cNvCxnSpPr>
            <a:endCxn id="59" idx="0"/>
          </p:cNvCxnSpPr>
          <p:nvPr/>
        </p:nvCxnSpPr>
        <p:spPr bwMode="auto">
          <a:xfrm flipH="1">
            <a:off x="1758584" y="2483858"/>
            <a:ext cx="1269879" cy="612684"/>
          </a:xfrm>
          <a:prstGeom prst="line">
            <a:avLst/>
          </a:prstGeom>
          <a:solidFill>
            <a:srgbClr val="0183B7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6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199" y="3264508"/>
            <a:ext cx="349848" cy="313936"/>
          </a:xfrm>
          <a:prstGeom prst="rect">
            <a:avLst/>
          </a:prstGeom>
        </p:spPr>
      </p:pic>
      <p:pic>
        <p:nvPicPr>
          <p:cNvPr id="59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60" y="3096542"/>
            <a:ext cx="349848" cy="313936"/>
          </a:xfrm>
          <a:prstGeom prst="rect">
            <a:avLst/>
          </a:prstGeom>
        </p:spPr>
      </p:pic>
      <p:sp>
        <p:nvSpPr>
          <p:cNvPr id="65" name="TextBox 81"/>
          <p:cNvSpPr txBox="1"/>
          <p:nvPr/>
        </p:nvSpPr>
        <p:spPr>
          <a:xfrm>
            <a:off x="1067012" y="2197248"/>
            <a:ext cx="581104" cy="307223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XML RPC</a:t>
            </a:r>
          </a:p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SIP</a:t>
            </a:r>
          </a:p>
        </p:txBody>
      </p:sp>
      <p:sp>
        <p:nvSpPr>
          <p:cNvPr id="67" name="TextBox 81"/>
          <p:cNvSpPr txBox="1"/>
          <p:nvPr/>
        </p:nvSpPr>
        <p:spPr>
          <a:xfrm>
            <a:off x="2457918" y="2038911"/>
            <a:ext cx="581104" cy="307223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XML RPC</a:t>
            </a:r>
          </a:p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SIP</a:t>
            </a:r>
          </a:p>
        </p:txBody>
      </p:sp>
    </p:spTree>
    <p:extLst>
      <p:ext uri="{BB962C8B-B14F-4D97-AF65-F5344CB8AC3E}">
        <p14:creationId xmlns:p14="http://schemas.microsoft.com/office/powerpoint/2010/main" val="31828329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355600" y="1051710"/>
            <a:ext cx="3985661" cy="2265389"/>
          </a:xfrm>
        </p:spPr>
        <p:txBody>
          <a:bodyPr/>
          <a:lstStyle/>
          <a:p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kumimoji="1" lang="ja-JP" altLang="en-US" sz="4000" dirty="0" smtClean="0"/>
              <a:t>ランデブー会議</a:t>
            </a:r>
            <a:endParaRPr kumimoji="1" lang="ja-JP" altLang="en-US" sz="4000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Conductor</a:t>
            </a:r>
            <a:r>
              <a:rPr kumimoji="1" lang="ja-JP" altLang="en-US" dirty="0" smtClean="0"/>
              <a:t>にパーマネント会議用の仮想</a:t>
            </a:r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アドレスを割り当て</a:t>
            </a:r>
            <a:endParaRPr kumimoji="1" lang="en-US" altLang="ja-JP" dirty="0" smtClean="0"/>
          </a:p>
          <a:p>
            <a:r>
              <a:rPr lang="en-US" altLang="ja-JP" dirty="0" smtClean="0"/>
              <a:t>Unified CM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Conductor</a:t>
            </a:r>
            <a:r>
              <a:rPr lang="ja-JP" altLang="en-US" dirty="0" smtClean="0"/>
              <a:t>に</a:t>
            </a:r>
            <a:r>
              <a:rPr lang="en-US" altLang="ja-JP" dirty="0" smtClean="0"/>
              <a:t>SIP Trunk</a:t>
            </a:r>
            <a:endParaRPr kumimoji="1" lang="en-US" altLang="ja-JP" dirty="0" smtClean="0"/>
          </a:p>
          <a:p>
            <a:r>
              <a:rPr kumimoji="1" lang="ja-JP" altLang="en-US" dirty="0" smtClean="0"/>
              <a:t>事前に決めた電話番号・</a:t>
            </a:r>
            <a:r>
              <a:rPr kumimoji="1" lang="en-US" altLang="ja-JP" dirty="0" smtClean="0"/>
              <a:t>URI</a:t>
            </a:r>
            <a:r>
              <a:rPr kumimoji="1" lang="ja-JP" altLang="en-US" dirty="0" smtClean="0"/>
              <a:t>に</a:t>
            </a:r>
            <a:r>
              <a:rPr kumimoji="1" lang="en-US" altLang="ja-JP" dirty="0" smtClean="0"/>
              <a:t>Unified CM</a:t>
            </a:r>
            <a:r>
              <a:rPr kumimoji="1" lang="ja-JP" altLang="en-US" dirty="0" smtClean="0"/>
              <a:t>からルートパターンで設定</a:t>
            </a:r>
            <a:endParaRPr kumimoji="1" lang="en-US" altLang="ja-JP" dirty="0" smtClean="0"/>
          </a:p>
          <a:p>
            <a:r>
              <a:rPr lang="ja-JP" altLang="en-US" dirty="0" smtClean="0"/>
              <a:t>番号の決め方はブロックで割り当てる・</a:t>
            </a:r>
            <a:r>
              <a:rPr lang="en-US" altLang="ja-JP" dirty="0" smtClean="0"/>
              <a:t>CMR Premise</a:t>
            </a:r>
            <a:r>
              <a:rPr lang="ja-JP" altLang="en-US" dirty="0" smtClean="0"/>
              <a:t>の機能を使うかの</a:t>
            </a:r>
            <a:r>
              <a:rPr lang="en-US" altLang="ja-JP" dirty="0" smtClean="0"/>
              <a:t>2</a:t>
            </a:r>
            <a:r>
              <a:rPr lang="ja-JP" altLang="en-US" dirty="0" smtClean="0"/>
              <a:t>種類</a:t>
            </a:r>
            <a:endParaRPr lang="en-US" altLang="ja-JP" dirty="0" smtClean="0"/>
          </a:p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544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タイトル 3"/>
          <p:cNvSpPr>
            <a:spLocks noGrp="1"/>
          </p:cNvSpPr>
          <p:nvPr>
            <p:ph type="title"/>
          </p:nvPr>
        </p:nvSpPr>
        <p:spPr>
          <a:xfrm>
            <a:off x="11252" y="66011"/>
            <a:ext cx="8513064" cy="446567"/>
          </a:xfrm>
        </p:spPr>
        <p:txBody>
          <a:bodyPr/>
          <a:lstStyle/>
          <a:p>
            <a:r>
              <a:rPr lang="ja-JP" altLang="en-US" dirty="0"/>
              <a:t>ランデブー</a:t>
            </a:r>
            <a:endParaRPr kumimoji="1" lang="ja-JP" altLang="en-US" dirty="0"/>
          </a:p>
        </p:txBody>
      </p:sp>
      <p:sp>
        <p:nvSpPr>
          <p:cNvPr id="50" name="Content Placeholder 49"/>
          <p:cNvSpPr>
            <a:spLocks noGrp="1"/>
          </p:cNvSpPr>
          <p:nvPr>
            <p:ph sz="quarter" idx="11"/>
          </p:nvPr>
        </p:nvSpPr>
        <p:spPr>
          <a:xfrm>
            <a:off x="4600433" y="953510"/>
            <a:ext cx="4241626" cy="1368063"/>
          </a:xfrm>
        </p:spPr>
        <p:txBody>
          <a:bodyPr/>
          <a:lstStyle/>
          <a:p>
            <a:pPr marL="486105" lvl="1" indent="-342946">
              <a:buFont typeface="+mj-ea"/>
              <a:buAutoNum type="circleNumDbPlain"/>
            </a:pPr>
            <a:r>
              <a:rPr lang="ja-JP" altLang="en-US" sz="1500" dirty="0"/>
              <a:t>端末が</a:t>
            </a:r>
            <a:r>
              <a:rPr lang="en-US" altLang="ja-JP" sz="1500" dirty="0"/>
              <a:t>Conductor</a:t>
            </a:r>
            <a:r>
              <a:rPr lang="ja-JP" altLang="en-US" sz="1500" dirty="0"/>
              <a:t>で作成されているコール</a:t>
            </a:r>
            <a:r>
              <a:rPr lang="en-US" altLang="ja-JP" sz="1500" dirty="0"/>
              <a:t>ID(Alias with Template)</a:t>
            </a:r>
            <a:r>
              <a:rPr lang="ja-JP" altLang="en-US" sz="1500" dirty="0"/>
              <a:t>へ発信します。</a:t>
            </a: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endParaRPr lang="en-US" sz="1500" dirty="0"/>
          </a:p>
          <a:p>
            <a:pPr marL="486105" lvl="1" indent="-342946">
              <a:buFont typeface="+mj-ea"/>
              <a:buAutoNum type="circleNumDbPlain"/>
            </a:pPr>
            <a:endParaRPr lang="en-US" sz="1500" dirty="0"/>
          </a:p>
          <a:p>
            <a:pPr marL="486105" lvl="1" indent="-342946">
              <a:buFont typeface="+mj-ea"/>
              <a:buAutoNum type="circleNumDbPlain"/>
            </a:pPr>
            <a:endParaRPr lang="en-US" sz="1500" dirty="0"/>
          </a:p>
          <a:p>
            <a:pPr marL="486105" lvl="1" indent="-342946">
              <a:buFont typeface="+mj-ea"/>
              <a:buAutoNum type="circleNumDbPlain"/>
            </a:pPr>
            <a:r>
              <a:rPr lang="en-US" altLang="ja-JP" sz="1500" dirty="0"/>
              <a:t>Conductor</a:t>
            </a:r>
            <a:r>
              <a:rPr lang="ja-JP" altLang="en-US" sz="1500" dirty="0"/>
              <a:t>は着信コール</a:t>
            </a:r>
            <a:r>
              <a:rPr lang="en-US" altLang="ja-JP" sz="1500" dirty="0"/>
              <a:t>ID</a:t>
            </a:r>
            <a:r>
              <a:rPr lang="ja-JP" altLang="en-US" sz="1500" dirty="0"/>
              <a:t>が</a:t>
            </a:r>
            <a:r>
              <a:rPr lang="en-US" altLang="ja-JP" sz="1500" dirty="0"/>
              <a:t>Conductor</a:t>
            </a:r>
            <a:r>
              <a:rPr lang="ja-JP" altLang="en-US" sz="1500" dirty="0"/>
              <a:t>内にあるテンプレートと判断します。</a:t>
            </a: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r>
              <a:rPr lang="en-US" altLang="ja-JP" sz="1500" dirty="0"/>
              <a:t>Conductor</a:t>
            </a:r>
            <a:r>
              <a:rPr lang="ja-JP" altLang="en-US" sz="1500" dirty="0"/>
              <a:t>は</a:t>
            </a:r>
            <a:r>
              <a:rPr lang="en-US" altLang="ja-JP" sz="1500" dirty="0"/>
              <a:t>TPS</a:t>
            </a:r>
            <a:r>
              <a:rPr lang="ja-JP" altLang="en-US" sz="1500" dirty="0"/>
              <a:t>のリソースを確認し会議を作成します。</a:t>
            </a: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endParaRPr lang="en-US" sz="15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652211" y="1127542"/>
            <a:ext cx="3635608" cy="2646797"/>
            <a:chOff x="774583" y="1849117"/>
            <a:chExt cx="4846215" cy="3529063"/>
          </a:xfrm>
        </p:grpSpPr>
        <p:sp>
          <p:nvSpPr>
            <p:cNvPr id="51" name="Rounded Rectangle 50"/>
            <p:cNvSpPr/>
            <p:nvPr/>
          </p:nvSpPr>
          <p:spPr>
            <a:xfrm>
              <a:off x="4360861" y="3542577"/>
              <a:ext cx="1083897" cy="1075190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 w="12700">
              <a:solidFill>
                <a:srgbClr val="0070C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57" name="Straight Connector 56"/>
            <p:cNvCxnSpPr>
              <a:stCxn id="66" idx="1"/>
            </p:cNvCxnSpPr>
            <p:nvPr/>
          </p:nvCxnSpPr>
          <p:spPr>
            <a:xfrm flipH="1">
              <a:off x="1235459" y="4080715"/>
              <a:ext cx="1340530" cy="969750"/>
            </a:xfrm>
            <a:prstGeom prst="line">
              <a:avLst/>
            </a:prstGeom>
            <a:ln w="3175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66" idx="1"/>
            </p:cNvCxnSpPr>
            <p:nvPr/>
          </p:nvCxnSpPr>
          <p:spPr>
            <a:xfrm flipH="1" flipV="1">
              <a:off x="1243739" y="3273960"/>
              <a:ext cx="1332250" cy="806755"/>
            </a:xfrm>
            <a:prstGeom prst="line">
              <a:avLst/>
            </a:prstGeom>
            <a:ln w="3175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105786" y="4080715"/>
              <a:ext cx="1470203" cy="35332"/>
            </a:xfrm>
            <a:prstGeom prst="line">
              <a:avLst/>
            </a:prstGeom>
            <a:ln w="3175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774583" y="2817792"/>
              <a:ext cx="962714" cy="2560388"/>
            </a:xfrm>
            <a:prstGeom prst="rect">
              <a:avLst/>
            </a:prstGeom>
            <a:solidFill>
              <a:srgbClr val="0070C0">
                <a:alpha val="15000"/>
              </a:srgbClr>
            </a:solidFill>
            <a:ln w="12700">
              <a:solidFill>
                <a:srgbClr val="0070C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2575989" y="3511674"/>
              <a:ext cx="1107208" cy="1138081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 w="12700">
              <a:solidFill>
                <a:srgbClr val="0070C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505439" y="3023598"/>
              <a:ext cx="1258378" cy="532475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sz="900" dirty="0" err="1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TelePresence</a:t>
              </a:r>
              <a:endPara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endParaRPr>
            </a:p>
            <a:p>
              <a:pPr algn="ctr"/>
              <a:r>
                <a:rPr lang="en-US" sz="9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Conductor</a:t>
              </a: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996" y="2938939"/>
              <a:ext cx="657036" cy="65720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287" y="3796511"/>
              <a:ext cx="638905" cy="63907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832" y="4593659"/>
              <a:ext cx="640967" cy="64113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356596" y="4352713"/>
              <a:ext cx="1534748" cy="313612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800" dirty="0">
                  <a:solidFill>
                    <a:srgbClr val="000000"/>
                  </a:solidFill>
                </a:rPr>
                <a:t>Multiparty Licensing</a:t>
              </a: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203" y="3738761"/>
              <a:ext cx="649133" cy="525028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4378033" y="3273960"/>
              <a:ext cx="1087101" cy="347809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Unified CM</a:t>
              </a:r>
            </a:p>
          </p:txBody>
        </p:sp>
        <p:cxnSp>
          <p:nvCxnSpPr>
            <p:cNvPr id="83" name="Straight Connector 82"/>
            <p:cNvCxnSpPr>
              <a:stCxn id="51" idx="1"/>
              <a:endCxn id="66" idx="3"/>
            </p:cNvCxnSpPr>
            <p:nvPr/>
          </p:nvCxnSpPr>
          <p:spPr>
            <a:xfrm flipH="1">
              <a:off x="3683197" y="4080172"/>
              <a:ext cx="677664" cy="543"/>
            </a:xfrm>
            <a:prstGeom prst="line">
              <a:avLst/>
            </a:prstGeom>
            <a:ln w="317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5230" y="3659450"/>
              <a:ext cx="541390" cy="557669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160" y="3822092"/>
              <a:ext cx="541390" cy="55766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389" y="3891162"/>
              <a:ext cx="649133" cy="525028"/>
            </a:xfrm>
            <a:prstGeom prst="rect">
              <a:avLst/>
            </a:prstGeom>
          </p:spPr>
        </p:pic>
        <p:sp>
          <p:nvSpPr>
            <p:cNvPr id="54" name="TextBox 88"/>
            <p:cNvSpPr txBox="1"/>
            <p:nvPr/>
          </p:nvSpPr>
          <p:spPr>
            <a:xfrm>
              <a:off x="4490803" y="2743185"/>
              <a:ext cx="1129995" cy="332420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ja-JP" sz="900" dirty="0">
                  <a:solidFill>
                    <a:srgbClr val="000000"/>
                  </a:solidFill>
                </a:rPr>
                <a:t>5001</a:t>
              </a:r>
              <a:r>
                <a:rPr lang="ja-JP" altLang="en-US" sz="900" dirty="0">
                  <a:solidFill>
                    <a:srgbClr val="000000"/>
                  </a:solidFill>
                </a:rPr>
                <a:t>へ発信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pic>
          <p:nvPicPr>
            <p:cNvPr id="69" name="Picture 9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2981" y="2158125"/>
              <a:ext cx="466343" cy="418581"/>
            </a:xfrm>
            <a:prstGeom prst="rect">
              <a:avLst/>
            </a:prstGeom>
          </p:spPr>
        </p:pic>
        <p:sp>
          <p:nvSpPr>
            <p:cNvPr id="72" name="TextBox 69"/>
            <p:cNvSpPr txBox="1"/>
            <p:nvPr/>
          </p:nvSpPr>
          <p:spPr>
            <a:xfrm>
              <a:off x="962958" y="2569658"/>
              <a:ext cx="625406" cy="347809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altLang="ja-JP" sz="9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TPS</a:t>
              </a:r>
              <a:endPara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73" name="TextBox 94"/>
            <p:cNvSpPr txBox="1"/>
            <p:nvPr/>
          </p:nvSpPr>
          <p:spPr>
            <a:xfrm>
              <a:off x="3729204" y="1849117"/>
              <a:ext cx="633895" cy="347809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ja-JP" altLang="en-US" sz="900" dirty="0">
                  <a:effectLst>
                    <a:glow rad="127000">
                      <a:schemeClr val="bg1"/>
                    </a:glow>
                  </a:effectLst>
                </a:rPr>
                <a:t>端末</a:t>
              </a:r>
              <a:endParaRPr lang="en-US" sz="9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3651940" y="2671794"/>
              <a:ext cx="988840" cy="808075"/>
            </a:xfrm>
            <a:custGeom>
              <a:avLst/>
              <a:gdLst>
                <a:gd name="connsiteX0" fmla="*/ 574170 w 988840"/>
                <a:gd name="connsiteY0" fmla="*/ 0 h 808075"/>
                <a:gd name="connsiteX1" fmla="*/ 627333 w 988840"/>
                <a:gd name="connsiteY1" fmla="*/ 42530 h 808075"/>
                <a:gd name="connsiteX2" fmla="*/ 669863 w 988840"/>
                <a:gd name="connsiteY2" fmla="*/ 63795 h 808075"/>
                <a:gd name="connsiteX3" fmla="*/ 712393 w 988840"/>
                <a:gd name="connsiteY3" fmla="*/ 116958 h 808075"/>
                <a:gd name="connsiteX4" fmla="*/ 776189 w 988840"/>
                <a:gd name="connsiteY4" fmla="*/ 159488 h 808075"/>
                <a:gd name="connsiteX5" fmla="*/ 829351 w 988840"/>
                <a:gd name="connsiteY5" fmla="*/ 202019 h 808075"/>
                <a:gd name="connsiteX6" fmla="*/ 893147 w 988840"/>
                <a:gd name="connsiteY6" fmla="*/ 276447 h 808075"/>
                <a:gd name="connsiteX7" fmla="*/ 925044 w 988840"/>
                <a:gd name="connsiteY7" fmla="*/ 308344 h 808075"/>
                <a:gd name="connsiteX8" fmla="*/ 956942 w 988840"/>
                <a:gd name="connsiteY8" fmla="*/ 372140 h 808075"/>
                <a:gd name="connsiteX9" fmla="*/ 988840 w 988840"/>
                <a:gd name="connsiteY9" fmla="*/ 435935 h 808075"/>
                <a:gd name="connsiteX10" fmla="*/ 956942 w 988840"/>
                <a:gd name="connsiteY10" fmla="*/ 542261 h 808075"/>
                <a:gd name="connsiteX11" fmla="*/ 914412 w 988840"/>
                <a:gd name="connsiteY11" fmla="*/ 552893 h 808075"/>
                <a:gd name="connsiteX12" fmla="*/ 723026 w 988840"/>
                <a:gd name="connsiteY12" fmla="*/ 542261 h 808075"/>
                <a:gd name="connsiteX13" fmla="*/ 659230 w 988840"/>
                <a:gd name="connsiteY13" fmla="*/ 531628 h 808075"/>
                <a:gd name="connsiteX14" fmla="*/ 350886 w 988840"/>
                <a:gd name="connsiteY14" fmla="*/ 542261 h 808075"/>
                <a:gd name="connsiteX15" fmla="*/ 244561 w 988840"/>
                <a:gd name="connsiteY15" fmla="*/ 563526 h 808075"/>
                <a:gd name="connsiteX16" fmla="*/ 148868 w 988840"/>
                <a:gd name="connsiteY16" fmla="*/ 606056 h 808075"/>
                <a:gd name="connsiteX17" fmla="*/ 127603 w 988840"/>
                <a:gd name="connsiteY17" fmla="*/ 637954 h 808075"/>
                <a:gd name="connsiteX18" fmla="*/ 74440 w 988840"/>
                <a:gd name="connsiteY18" fmla="*/ 680484 h 808075"/>
                <a:gd name="connsiteX19" fmla="*/ 63807 w 988840"/>
                <a:gd name="connsiteY19" fmla="*/ 712381 h 808075"/>
                <a:gd name="connsiteX20" fmla="*/ 42542 w 988840"/>
                <a:gd name="connsiteY20" fmla="*/ 733647 h 808075"/>
                <a:gd name="connsiteX21" fmla="*/ 12 w 988840"/>
                <a:gd name="connsiteY21" fmla="*/ 808075 h 80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8840" h="808075">
                  <a:moveTo>
                    <a:pt x="574170" y="0"/>
                  </a:moveTo>
                  <a:cubicBezTo>
                    <a:pt x="591891" y="14177"/>
                    <a:pt x="608451" y="29942"/>
                    <a:pt x="627333" y="42530"/>
                  </a:cubicBezTo>
                  <a:cubicBezTo>
                    <a:pt x="640521" y="51322"/>
                    <a:pt x="656675" y="55003"/>
                    <a:pt x="669863" y="63795"/>
                  </a:cubicBezTo>
                  <a:cubicBezTo>
                    <a:pt x="714813" y="93763"/>
                    <a:pt x="666893" y="77146"/>
                    <a:pt x="712393" y="116958"/>
                  </a:cubicBezTo>
                  <a:cubicBezTo>
                    <a:pt x="731627" y="133788"/>
                    <a:pt x="758117" y="141416"/>
                    <a:pt x="776189" y="159488"/>
                  </a:cubicBezTo>
                  <a:cubicBezTo>
                    <a:pt x="806490" y="189790"/>
                    <a:pt x="789113" y="175193"/>
                    <a:pt x="829351" y="202019"/>
                  </a:cubicBezTo>
                  <a:cubicBezTo>
                    <a:pt x="861737" y="250598"/>
                    <a:pt x="841580" y="224880"/>
                    <a:pt x="893147" y="276447"/>
                  </a:cubicBezTo>
                  <a:cubicBezTo>
                    <a:pt x="903779" y="287079"/>
                    <a:pt x="916703" y="295833"/>
                    <a:pt x="925044" y="308344"/>
                  </a:cubicBezTo>
                  <a:cubicBezTo>
                    <a:pt x="985989" y="399764"/>
                    <a:pt x="912918" y="284094"/>
                    <a:pt x="956942" y="372140"/>
                  </a:cubicBezTo>
                  <a:cubicBezTo>
                    <a:pt x="998166" y="454586"/>
                    <a:pt x="962113" y="355758"/>
                    <a:pt x="988840" y="435935"/>
                  </a:cubicBezTo>
                  <a:cubicBezTo>
                    <a:pt x="984845" y="467895"/>
                    <a:pt x="995646" y="522908"/>
                    <a:pt x="956942" y="542261"/>
                  </a:cubicBezTo>
                  <a:cubicBezTo>
                    <a:pt x="943872" y="548796"/>
                    <a:pt x="928589" y="549349"/>
                    <a:pt x="914412" y="552893"/>
                  </a:cubicBezTo>
                  <a:cubicBezTo>
                    <a:pt x="850617" y="549349"/>
                    <a:pt x="786699" y="547567"/>
                    <a:pt x="723026" y="542261"/>
                  </a:cubicBezTo>
                  <a:cubicBezTo>
                    <a:pt x="701542" y="540471"/>
                    <a:pt x="680789" y="531628"/>
                    <a:pt x="659230" y="531628"/>
                  </a:cubicBezTo>
                  <a:cubicBezTo>
                    <a:pt x="556388" y="531628"/>
                    <a:pt x="453667" y="538717"/>
                    <a:pt x="350886" y="542261"/>
                  </a:cubicBezTo>
                  <a:cubicBezTo>
                    <a:pt x="262430" y="571746"/>
                    <a:pt x="403393" y="526872"/>
                    <a:pt x="244561" y="563526"/>
                  </a:cubicBezTo>
                  <a:cubicBezTo>
                    <a:pt x="186504" y="576924"/>
                    <a:pt x="189233" y="579145"/>
                    <a:pt x="148868" y="606056"/>
                  </a:cubicBezTo>
                  <a:cubicBezTo>
                    <a:pt x="141780" y="616689"/>
                    <a:pt x="135586" y="627975"/>
                    <a:pt x="127603" y="637954"/>
                  </a:cubicBezTo>
                  <a:cubicBezTo>
                    <a:pt x="110290" y="659595"/>
                    <a:pt x="98121" y="664696"/>
                    <a:pt x="74440" y="680484"/>
                  </a:cubicBezTo>
                  <a:cubicBezTo>
                    <a:pt x="70896" y="691116"/>
                    <a:pt x="69573" y="702771"/>
                    <a:pt x="63807" y="712381"/>
                  </a:cubicBezTo>
                  <a:cubicBezTo>
                    <a:pt x="58649" y="720977"/>
                    <a:pt x="48557" y="725627"/>
                    <a:pt x="42542" y="733647"/>
                  </a:cubicBezTo>
                  <a:cubicBezTo>
                    <a:pt x="-1954" y="792976"/>
                    <a:pt x="12" y="772913"/>
                    <a:pt x="12" y="808075"/>
                  </a:cubicBezTo>
                </a:path>
              </a:pathLst>
            </a:custGeom>
            <a:noFill/>
            <a:ln>
              <a:solidFill>
                <a:schemeClr val="accent1"/>
              </a:solidFill>
              <a:prstDash val="dash"/>
              <a:tailEnd type="triangle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TextBox 81"/>
            <p:cNvSpPr txBox="1"/>
            <p:nvPr/>
          </p:nvSpPr>
          <p:spPr>
            <a:xfrm>
              <a:off x="1682465" y="3907049"/>
              <a:ext cx="856120" cy="450401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XML RPC</a:t>
              </a:r>
            </a:p>
            <a:p>
              <a:pPr algn="ctr"/>
              <a:r>
                <a:rPr lang="en-US" sz="7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SIP</a:t>
              </a:r>
            </a:p>
          </p:txBody>
        </p:sp>
        <p:sp>
          <p:nvSpPr>
            <p:cNvPr id="56" name="TextBox 81"/>
            <p:cNvSpPr txBox="1"/>
            <p:nvPr/>
          </p:nvSpPr>
          <p:spPr>
            <a:xfrm>
              <a:off x="3756364" y="3970497"/>
              <a:ext cx="531330" cy="306772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SIP</a:t>
              </a:r>
            </a:p>
          </p:txBody>
        </p:sp>
      </p:grp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95" y="1547936"/>
            <a:ext cx="3488411" cy="650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4898236" y="2936020"/>
            <a:ext cx="3985719" cy="675173"/>
            <a:chOff x="6380669" y="3202327"/>
            <a:chExt cx="5312908" cy="900231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6380669" y="3202327"/>
              <a:ext cx="5312908" cy="876053"/>
              <a:chOff x="341602" y="3013674"/>
              <a:chExt cx="7090686" cy="833436"/>
            </a:xfrm>
          </p:grpSpPr>
          <p:pic>
            <p:nvPicPr>
              <p:cNvPr id="8205" name="Picture 1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602" y="3013674"/>
                <a:ext cx="4429125" cy="8096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8206" name="Picture 1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0063" y="3013674"/>
                <a:ext cx="2562225" cy="8334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60" name="正方形/長方形 59"/>
            <p:cNvSpPr/>
            <p:nvPr/>
          </p:nvSpPr>
          <p:spPr>
            <a:xfrm>
              <a:off x="8257860" y="3794517"/>
              <a:ext cx="1452096" cy="293920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9773753" y="3808638"/>
              <a:ext cx="1919824" cy="293920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sp>
        <p:nvSpPr>
          <p:cNvPr id="59" name="正方形/長方形 58"/>
          <p:cNvSpPr/>
          <p:nvPr/>
        </p:nvSpPr>
        <p:spPr>
          <a:xfrm>
            <a:off x="5064697" y="1894433"/>
            <a:ext cx="1078359" cy="296927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33853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355600" y="1051710"/>
            <a:ext cx="3985661" cy="2265389"/>
          </a:xfrm>
        </p:spPr>
        <p:txBody>
          <a:bodyPr/>
          <a:lstStyle/>
          <a:p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kumimoji="1" lang="ja-JP" altLang="en-US" sz="4000" dirty="0" smtClean="0"/>
              <a:t>パーソナル会議</a:t>
            </a:r>
            <a:endParaRPr kumimoji="1" lang="ja-JP" altLang="en-US" sz="4000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Conductor</a:t>
            </a:r>
            <a:r>
              <a:rPr kumimoji="1" lang="ja-JP" altLang="en-US" dirty="0" smtClean="0"/>
              <a:t>にパーマネント会議用の仮想</a:t>
            </a:r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アドレスを割り当て</a:t>
            </a:r>
            <a:endParaRPr kumimoji="1" lang="en-US" altLang="ja-JP" dirty="0" smtClean="0"/>
          </a:p>
          <a:p>
            <a:r>
              <a:rPr lang="en-US" altLang="ja-JP" dirty="0" smtClean="0"/>
              <a:t>Unified CM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Conductor</a:t>
            </a:r>
            <a:r>
              <a:rPr lang="ja-JP" altLang="en-US" dirty="0" smtClean="0"/>
              <a:t>に</a:t>
            </a:r>
            <a:r>
              <a:rPr lang="en-US" altLang="ja-JP" dirty="0" smtClean="0"/>
              <a:t>SIP Trunk</a:t>
            </a:r>
            <a:endParaRPr kumimoji="1" lang="en-US" altLang="ja-JP" dirty="0" smtClean="0"/>
          </a:p>
          <a:p>
            <a:r>
              <a:rPr kumimoji="1" lang="ja-JP" altLang="en-US" dirty="0" smtClean="0"/>
              <a:t>事前に決めた電話番号・</a:t>
            </a:r>
            <a:r>
              <a:rPr kumimoji="1" lang="en-US" altLang="ja-JP" dirty="0" smtClean="0"/>
              <a:t>URI</a:t>
            </a:r>
            <a:r>
              <a:rPr kumimoji="1" lang="ja-JP" altLang="en-US" dirty="0" smtClean="0"/>
              <a:t>に</a:t>
            </a:r>
            <a:r>
              <a:rPr kumimoji="1" lang="en-US" altLang="ja-JP" dirty="0" smtClean="0"/>
              <a:t>Unified CM</a:t>
            </a:r>
            <a:r>
              <a:rPr kumimoji="1" lang="ja-JP" altLang="en-US" dirty="0" smtClean="0"/>
              <a:t>からルートパターンで設定</a:t>
            </a:r>
            <a:endParaRPr kumimoji="1" lang="en-US" altLang="ja-JP" dirty="0" smtClean="0"/>
          </a:p>
          <a:p>
            <a:r>
              <a:rPr lang="en-US" altLang="ja-JP" dirty="0" smtClean="0"/>
              <a:t>TMS</a:t>
            </a:r>
            <a:r>
              <a:rPr lang="ja-JP" altLang="en-US" dirty="0" smtClean="0"/>
              <a:t>でユーザに個人用会議室付与</a:t>
            </a:r>
            <a:endParaRPr lang="en-US" altLang="ja-JP" dirty="0" smtClean="0"/>
          </a:p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6780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6" y="785295"/>
            <a:ext cx="2150530" cy="1137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Content Placeholder 49"/>
          <p:cNvSpPr>
            <a:spLocks noGrp="1"/>
          </p:cNvSpPr>
          <p:nvPr>
            <p:ph sz="quarter" idx="11"/>
          </p:nvPr>
        </p:nvSpPr>
        <p:spPr>
          <a:xfrm>
            <a:off x="4624363" y="830698"/>
            <a:ext cx="4241626" cy="1368063"/>
          </a:xfrm>
        </p:spPr>
        <p:txBody>
          <a:bodyPr/>
          <a:lstStyle/>
          <a:p>
            <a:pPr marL="486105" lvl="1" indent="-342946">
              <a:buFont typeface="+mj-ea"/>
              <a:buAutoNum type="circleNumDbPlain"/>
            </a:pPr>
            <a:r>
              <a:rPr lang="ja-JP" altLang="en-US" sz="1500" dirty="0"/>
              <a:t>端末が</a:t>
            </a:r>
            <a:r>
              <a:rPr lang="en-US" altLang="ja-JP" sz="1500" dirty="0"/>
              <a:t>Personal CMR</a:t>
            </a:r>
            <a:r>
              <a:rPr lang="ja-JP" altLang="en-US" sz="1500" dirty="0"/>
              <a:t>のコール</a:t>
            </a:r>
            <a:r>
              <a:rPr lang="en-US" altLang="ja-JP" sz="1500" dirty="0"/>
              <a:t>ID(TMSPE</a:t>
            </a:r>
            <a:r>
              <a:rPr lang="ja-JP" altLang="en-US" sz="1500" dirty="0"/>
              <a:t>作成</a:t>
            </a:r>
            <a:r>
              <a:rPr lang="en-US" altLang="ja-JP" sz="1500" dirty="0"/>
              <a:t>)</a:t>
            </a:r>
            <a:r>
              <a:rPr lang="ja-JP" altLang="en-US" sz="1500" dirty="0"/>
              <a:t>で</a:t>
            </a:r>
            <a:r>
              <a:rPr lang="en-US" altLang="ja-JP" sz="1500" dirty="0"/>
              <a:t>Conductor</a:t>
            </a:r>
            <a:r>
              <a:rPr lang="ja-JP" altLang="en-US" sz="1500" dirty="0"/>
              <a:t>へ発信します。</a:t>
            </a:r>
            <a:endParaRPr lang="en-US" sz="1500" dirty="0"/>
          </a:p>
          <a:p>
            <a:pPr marL="486105" lvl="1" indent="-342946">
              <a:buFont typeface="+mj-ea"/>
              <a:buAutoNum type="circleNumDbPlain"/>
            </a:pPr>
            <a:r>
              <a:rPr lang="en-US" altLang="ja-JP" sz="1500" dirty="0"/>
              <a:t>Conductor</a:t>
            </a:r>
            <a:r>
              <a:rPr lang="ja-JP" altLang="en-US" sz="1500" dirty="0"/>
              <a:t>は着信</a:t>
            </a:r>
            <a:r>
              <a:rPr lang="en-US" altLang="ja-JP" sz="1500" dirty="0"/>
              <a:t>ID</a:t>
            </a:r>
            <a:r>
              <a:rPr lang="ja-JP" altLang="en-US" sz="1500" dirty="0"/>
              <a:t>が</a:t>
            </a:r>
            <a:r>
              <a:rPr lang="en-US" altLang="ja-JP" sz="1500" dirty="0"/>
              <a:t>Personal CMR</a:t>
            </a:r>
            <a:r>
              <a:rPr lang="ja-JP" altLang="en-US" sz="1500" dirty="0"/>
              <a:t>であると判断し、</a:t>
            </a:r>
            <a:r>
              <a:rPr lang="en-US" altLang="ja-JP" sz="1500" dirty="0"/>
              <a:t>CMR Template</a:t>
            </a:r>
            <a:r>
              <a:rPr lang="ja-JP" altLang="en-US" sz="1500" dirty="0"/>
              <a:t>の内容に基づいたライセンスを使用します。</a:t>
            </a:r>
            <a:endParaRPr lang="en-US" sz="1500" dirty="0"/>
          </a:p>
        </p:txBody>
      </p:sp>
      <p:sp>
        <p:nvSpPr>
          <p:cNvPr id="53" name="タイトル 3"/>
          <p:cNvSpPr txBox="1">
            <a:spLocks/>
          </p:cNvSpPr>
          <p:nvPr/>
        </p:nvSpPr>
        <p:spPr>
          <a:xfrm>
            <a:off x="11252" y="66011"/>
            <a:ext cx="8513064" cy="446567"/>
          </a:xfrm>
          <a:prstGeom prst="rect">
            <a:avLst/>
          </a:prstGeom>
        </p:spPr>
        <p:txBody>
          <a:bodyPr vert="horz" lIns="90880" tIns="45440" rIns="90880" bIns="45440" rtlCol="0" anchor="t" anchorCtr="0">
            <a:noAutofit/>
          </a:bodyPr>
          <a:lstStyle>
            <a:lvl1pPr algn="l" defTabSz="90908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kumimoji="1" lang="en-US" altLang="ja-JP" dirty="0" smtClean="0"/>
              <a:t>Personal CMR (with AD)</a:t>
            </a:r>
            <a:endParaRPr kumimoji="1" lang="en-US" altLang="ja-JP" dirty="0"/>
          </a:p>
        </p:txBody>
      </p:sp>
      <p:sp>
        <p:nvSpPr>
          <p:cNvPr id="59" name="正方形/長方形 58"/>
          <p:cNvSpPr/>
          <p:nvPr/>
        </p:nvSpPr>
        <p:spPr>
          <a:xfrm>
            <a:off x="771907" y="1709236"/>
            <a:ext cx="1076827" cy="193877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581089" y="1163545"/>
            <a:ext cx="3695513" cy="3220979"/>
            <a:chOff x="471887" y="931695"/>
            <a:chExt cx="4926068" cy="4294639"/>
          </a:xfrm>
        </p:grpSpPr>
        <p:sp>
          <p:nvSpPr>
            <p:cNvPr id="51" name="Rounded Rectangle 50"/>
            <p:cNvSpPr/>
            <p:nvPr/>
          </p:nvSpPr>
          <p:spPr>
            <a:xfrm>
              <a:off x="4058165" y="2625155"/>
              <a:ext cx="1083897" cy="1075190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 w="12700">
              <a:solidFill>
                <a:srgbClr val="0070C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57" name="Straight Connector 56"/>
            <p:cNvCxnSpPr>
              <a:stCxn id="66" idx="1"/>
            </p:cNvCxnSpPr>
            <p:nvPr/>
          </p:nvCxnSpPr>
          <p:spPr>
            <a:xfrm flipH="1">
              <a:off x="932763" y="3163293"/>
              <a:ext cx="1340530" cy="1755793"/>
            </a:xfrm>
            <a:prstGeom prst="line">
              <a:avLst/>
            </a:prstGeom>
            <a:ln w="3175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66" idx="1"/>
            </p:cNvCxnSpPr>
            <p:nvPr/>
          </p:nvCxnSpPr>
          <p:spPr>
            <a:xfrm flipH="1" flipV="1">
              <a:off x="774583" y="3134309"/>
              <a:ext cx="1498710" cy="28984"/>
            </a:xfrm>
            <a:prstGeom prst="line">
              <a:avLst/>
            </a:prstGeom>
            <a:ln w="3175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717676" y="3163293"/>
              <a:ext cx="1555617" cy="926228"/>
            </a:xfrm>
            <a:prstGeom prst="line">
              <a:avLst/>
            </a:prstGeom>
            <a:ln w="3175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71887" y="2665946"/>
              <a:ext cx="962714" cy="2560388"/>
            </a:xfrm>
            <a:prstGeom prst="rect">
              <a:avLst/>
            </a:prstGeom>
            <a:solidFill>
              <a:srgbClr val="0070C0">
                <a:alpha val="15000"/>
              </a:srgbClr>
            </a:solidFill>
            <a:ln w="12700">
              <a:solidFill>
                <a:srgbClr val="0070C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65" name="Straight Connector 64"/>
            <p:cNvCxnSpPr>
              <a:stCxn id="66" idx="2"/>
              <a:endCxn id="67" idx="0"/>
            </p:cNvCxnSpPr>
            <p:nvPr/>
          </p:nvCxnSpPr>
          <p:spPr bwMode="auto">
            <a:xfrm>
              <a:off x="2826897" y="3732333"/>
              <a:ext cx="251" cy="248201"/>
            </a:xfrm>
            <a:prstGeom prst="line">
              <a:avLst/>
            </a:prstGeom>
            <a:solidFill>
              <a:srgbClr val="0183B7"/>
            </a:solidFill>
            <a:ln w="38100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Rounded Rectangle 65"/>
            <p:cNvSpPr/>
            <p:nvPr/>
          </p:nvSpPr>
          <p:spPr>
            <a:xfrm>
              <a:off x="2273293" y="2594252"/>
              <a:ext cx="1107208" cy="1138081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 w="12700">
              <a:solidFill>
                <a:srgbClr val="0070C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1784" y="3980534"/>
              <a:ext cx="630727" cy="651782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2377680" y="4633487"/>
              <a:ext cx="907402" cy="332420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900" dirty="0">
                  <a:solidFill>
                    <a:srgbClr val="000000"/>
                  </a:solidFill>
                </a:rPr>
                <a:t>TMS/PE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202743" y="2106176"/>
              <a:ext cx="1258378" cy="532475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sz="900" dirty="0" err="1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TelePresence</a:t>
              </a:r>
              <a:endPara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endParaRPr>
            </a:p>
            <a:p>
              <a:pPr algn="ctr"/>
              <a:r>
                <a:rPr lang="en-US" sz="9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Conductor</a:t>
              </a: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300" y="2787093"/>
              <a:ext cx="657036" cy="65720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591" y="3644665"/>
              <a:ext cx="638905" cy="63907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136" y="4441813"/>
              <a:ext cx="640967" cy="64113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53900" y="3435291"/>
              <a:ext cx="1534748" cy="313612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800" dirty="0">
                  <a:solidFill>
                    <a:srgbClr val="000000"/>
                  </a:solidFill>
                </a:rPr>
                <a:t>Multiparty Licensing</a:t>
              </a: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507" y="2821339"/>
              <a:ext cx="649133" cy="525028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4075336" y="2356538"/>
              <a:ext cx="1087101" cy="347809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Unified CM</a:t>
              </a:r>
            </a:p>
          </p:txBody>
        </p:sp>
        <p:cxnSp>
          <p:nvCxnSpPr>
            <p:cNvPr id="83" name="Straight Connector 82"/>
            <p:cNvCxnSpPr>
              <a:stCxn id="51" idx="1"/>
              <a:endCxn id="66" idx="3"/>
            </p:cNvCxnSpPr>
            <p:nvPr/>
          </p:nvCxnSpPr>
          <p:spPr>
            <a:xfrm flipH="1">
              <a:off x="3380501" y="3162750"/>
              <a:ext cx="677664" cy="543"/>
            </a:xfrm>
            <a:prstGeom prst="line">
              <a:avLst/>
            </a:prstGeom>
            <a:ln w="317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2534" y="2742028"/>
              <a:ext cx="541390" cy="557669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6464" y="2904670"/>
              <a:ext cx="541390" cy="55766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693" y="2973740"/>
              <a:ext cx="649133" cy="525028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3153144" y="3679901"/>
              <a:ext cx="1769751" cy="1499842"/>
              <a:chOff x="3131878" y="3594837"/>
              <a:chExt cx="1769751" cy="1499842"/>
            </a:xfrm>
          </p:grpSpPr>
          <p:cxnSp>
            <p:nvCxnSpPr>
              <p:cNvPr id="48" name="Straight Connector 47"/>
              <p:cNvCxnSpPr/>
              <p:nvPr/>
            </p:nvCxnSpPr>
            <p:spPr bwMode="auto">
              <a:xfrm flipH="1">
                <a:off x="4301465" y="3594837"/>
                <a:ext cx="162086" cy="747590"/>
              </a:xfrm>
              <a:prstGeom prst="line">
                <a:avLst/>
              </a:prstGeom>
              <a:solidFill>
                <a:srgbClr val="0183B7"/>
              </a:solidFill>
              <a:ln w="38100" cap="flat" cmpd="sng" algn="ctr">
                <a:solidFill>
                  <a:srgbClr val="FF66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84" name="Picture 2" descr="C:\Users\tsbutme\Desktop\New folder - Copy\30019_Device_database_3036_unknown_256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6285" y="4219528"/>
                <a:ext cx="722395" cy="532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3481398" y="4762259"/>
                <a:ext cx="1420231" cy="332420"/>
              </a:xfrm>
              <a:prstGeom prst="rect">
                <a:avLst/>
              </a:prstGeom>
              <a:noFill/>
            </p:spPr>
            <p:txBody>
              <a:bodyPr wrap="none" lIns="121173" tIns="60587" rIns="121173" bIns="60587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en-US" sz="900" dirty="0">
                    <a:solidFill>
                      <a:srgbClr val="000000"/>
                    </a:solidFill>
                  </a:rPr>
                  <a:t>Active Directory</a:t>
                </a:r>
              </a:p>
            </p:txBody>
          </p:sp>
          <p:cxnSp>
            <p:nvCxnSpPr>
              <p:cNvPr id="90" name="Straight Connector 89"/>
              <p:cNvCxnSpPr>
                <a:stCxn id="84" idx="1"/>
                <a:endCxn id="67" idx="3"/>
              </p:cNvCxnSpPr>
              <p:nvPr/>
            </p:nvCxnSpPr>
            <p:spPr bwMode="auto">
              <a:xfrm flipH="1" flipV="1">
                <a:off x="3131878" y="4221361"/>
                <a:ext cx="654407" cy="264448"/>
              </a:xfrm>
              <a:prstGeom prst="line">
                <a:avLst/>
              </a:prstGeom>
              <a:solidFill>
                <a:srgbClr val="0183B7"/>
              </a:solidFill>
              <a:ln w="38100" cap="flat" cmpd="sng" algn="ctr">
                <a:solidFill>
                  <a:srgbClr val="FF66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4" name="TextBox 88"/>
            <p:cNvSpPr txBox="1"/>
            <p:nvPr/>
          </p:nvSpPr>
          <p:spPr>
            <a:xfrm>
              <a:off x="4108252" y="1825763"/>
              <a:ext cx="1289703" cy="332420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ja-JP" sz="900" dirty="0">
                  <a:solidFill>
                    <a:srgbClr val="000000"/>
                  </a:solidFill>
                </a:rPr>
                <a:t>611904</a:t>
              </a:r>
              <a:r>
                <a:rPr lang="ja-JP" altLang="en-US" sz="900" dirty="0">
                  <a:solidFill>
                    <a:srgbClr val="000000"/>
                  </a:solidFill>
                </a:rPr>
                <a:t>へ発信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pic>
          <p:nvPicPr>
            <p:cNvPr id="69" name="Picture 9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0285" y="1240703"/>
              <a:ext cx="466343" cy="418581"/>
            </a:xfrm>
            <a:prstGeom prst="rect">
              <a:avLst/>
            </a:prstGeom>
          </p:spPr>
        </p:pic>
        <p:sp>
          <p:nvSpPr>
            <p:cNvPr id="72" name="TextBox 69"/>
            <p:cNvSpPr txBox="1"/>
            <p:nvPr/>
          </p:nvSpPr>
          <p:spPr>
            <a:xfrm>
              <a:off x="660262" y="2417812"/>
              <a:ext cx="625406" cy="347809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altLang="ja-JP" sz="9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TPS</a:t>
              </a:r>
              <a:endPara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73" name="TextBox 94"/>
            <p:cNvSpPr txBox="1"/>
            <p:nvPr/>
          </p:nvSpPr>
          <p:spPr>
            <a:xfrm>
              <a:off x="3426508" y="931695"/>
              <a:ext cx="633895" cy="347809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ja-JP" altLang="en-US" sz="900" dirty="0">
                  <a:effectLst>
                    <a:glow rad="127000">
                      <a:schemeClr val="bg1"/>
                    </a:glow>
                  </a:effectLst>
                </a:rPr>
                <a:t>端末</a:t>
              </a:r>
              <a:endParaRPr lang="en-US" sz="9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3349244" y="1754372"/>
              <a:ext cx="988840" cy="808075"/>
            </a:xfrm>
            <a:custGeom>
              <a:avLst/>
              <a:gdLst>
                <a:gd name="connsiteX0" fmla="*/ 574170 w 988840"/>
                <a:gd name="connsiteY0" fmla="*/ 0 h 808075"/>
                <a:gd name="connsiteX1" fmla="*/ 627333 w 988840"/>
                <a:gd name="connsiteY1" fmla="*/ 42530 h 808075"/>
                <a:gd name="connsiteX2" fmla="*/ 669863 w 988840"/>
                <a:gd name="connsiteY2" fmla="*/ 63795 h 808075"/>
                <a:gd name="connsiteX3" fmla="*/ 712393 w 988840"/>
                <a:gd name="connsiteY3" fmla="*/ 116958 h 808075"/>
                <a:gd name="connsiteX4" fmla="*/ 776189 w 988840"/>
                <a:gd name="connsiteY4" fmla="*/ 159488 h 808075"/>
                <a:gd name="connsiteX5" fmla="*/ 829351 w 988840"/>
                <a:gd name="connsiteY5" fmla="*/ 202019 h 808075"/>
                <a:gd name="connsiteX6" fmla="*/ 893147 w 988840"/>
                <a:gd name="connsiteY6" fmla="*/ 276447 h 808075"/>
                <a:gd name="connsiteX7" fmla="*/ 925044 w 988840"/>
                <a:gd name="connsiteY7" fmla="*/ 308344 h 808075"/>
                <a:gd name="connsiteX8" fmla="*/ 956942 w 988840"/>
                <a:gd name="connsiteY8" fmla="*/ 372140 h 808075"/>
                <a:gd name="connsiteX9" fmla="*/ 988840 w 988840"/>
                <a:gd name="connsiteY9" fmla="*/ 435935 h 808075"/>
                <a:gd name="connsiteX10" fmla="*/ 956942 w 988840"/>
                <a:gd name="connsiteY10" fmla="*/ 542261 h 808075"/>
                <a:gd name="connsiteX11" fmla="*/ 914412 w 988840"/>
                <a:gd name="connsiteY11" fmla="*/ 552893 h 808075"/>
                <a:gd name="connsiteX12" fmla="*/ 723026 w 988840"/>
                <a:gd name="connsiteY12" fmla="*/ 542261 h 808075"/>
                <a:gd name="connsiteX13" fmla="*/ 659230 w 988840"/>
                <a:gd name="connsiteY13" fmla="*/ 531628 h 808075"/>
                <a:gd name="connsiteX14" fmla="*/ 350886 w 988840"/>
                <a:gd name="connsiteY14" fmla="*/ 542261 h 808075"/>
                <a:gd name="connsiteX15" fmla="*/ 244561 w 988840"/>
                <a:gd name="connsiteY15" fmla="*/ 563526 h 808075"/>
                <a:gd name="connsiteX16" fmla="*/ 148868 w 988840"/>
                <a:gd name="connsiteY16" fmla="*/ 606056 h 808075"/>
                <a:gd name="connsiteX17" fmla="*/ 127603 w 988840"/>
                <a:gd name="connsiteY17" fmla="*/ 637954 h 808075"/>
                <a:gd name="connsiteX18" fmla="*/ 74440 w 988840"/>
                <a:gd name="connsiteY18" fmla="*/ 680484 h 808075"/>
                <a:gd name="connsiteX19" fmla="*/ 63807 w 988840"/>
                <a:gd name="connsiteY19" fmla="*/ 712381 h 808075"/>
                <a:gd name="connsiteX20" fmla="*/ 42542 w 988840"/>
                <a:gd name="connsiteY20" fmla="*/ 733647 h 808075"/>
                <a:gd name="connsiteX21" fmla="*/ 12 w 988840"/>
                <a:gd name="connsiteY21" fmla="*/ 808075 h 80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8840" h="808075">
                  <a:moveTo>
                    <a:pt x="574170" y="0"/>
                  </a:moveTo>
                  <a:cubicBezTo>
                    <a:pt x="591891" y="14177"/>
                    <a:pt x="608451" y="29942"/>
                    <a:pt x="627333" y="42530"/>
                  </a:cubicBezTo>
                  <a:cubicBezTo>
                    <a:pt x="640521" y="51322"/>
                    <a:pt x="656675" y="55003"/>
                    <a:pt x="669863" y="63795"/>
                  </a:cubicBezTo>
                  <a:cubicBezTo>
                    <a:pt x="714813" y="93763"/>
                    <a:pt x="666893" y="77146"/>
                    <a:pt x="712393" y="116958"/>
                  </a:cubicBezTo>
                  <a:cubicBezTo>
                    <a:pt x="731627" y="133788"/>
                    <a:pt x="758117" y="141416"/>
                    <a:pt x="776189" y="159488"/>
                  </a:cubicBezTo>
                  <a:cubicBezTo>
                    <a:pt x="806490" y="189790"/>
                    <a:pt x="789113" y="175193"/>
                    <a:pt x="829351" y="202019"/>
                  </a:cubicBezTo>
                  <a:cubicBezTo>
                    <a:pt x="861737" y="250598"/>
                    <a:pt x="841580" y="224880"/>
                    <a:pt x="893147" y="276447"/>
                  </a:cubicBezTo>
                  <a:cubicBezTo>
                    <a:pt x="903779" y="287079"/>
                    <a:pt x="916703" y="295833"/>
                    <a:pt x="925044" y="308344"/>
                  </a:cubicBezTo>
                  <a:cubicBezTo>
                    <a:pt x="985989" y="399764"/>
                    <a:pt x="912918" y="284094"/>
                    <a:pt x="956942" y="372140"/>
                  </a:cubicBezTo>
                  <a:cubicBezTo>
                    <a:pt x="998166" y="454586"/>
                    <a:pt x="962113" y="355758"/>
                    <a:pt x="988840" y="435935"/>
                  </a:cubicBezTo>
                  <a:cubicBezTo>
                    <a:pt x="984845" y="467895"/>
                    <a:pt x="995646" y="522908"/>
                    <a:pt x="956942" y="542261"/>
                  </a:cubicBezTo>
                  <a:cubicBezTo>
                    <a:pt x="943872" y="548796"/>
                    <a:pt x="928589" y="549349"/>
                    <a:pt x="914412" y="552893"/>
                  </a:cubicBezTo>
                  <a:cubicBezTo>
                    <a:pt x="850617" y="549349"/>
                    <a:pt x="786699" y="547567"/>
                    <a:pt x="723026" y="542261"/>
                  </a:cubicBezTo>
                  <a:cubicBezTo>
                    <a:pt x="701542" y="540471"/>
                    <a:pt x="680789" y="531628"/>
                    <a:pt x="659230" y="531628"/>
                  </a:cubicBezTo>
                  <a:cubicBezTo>
                    <a:pt x="556388" y="531628"/>
                    <a:pt x="453667" y="538717"/>
                    <a:pt x="350886" y="542261"/>
                  </a:cubicBezTo>
                  <a:cubicBezTo>
                    <a:pt x="262430" y="571746"/>
                    <a:pt x="403393" y="526872"/>
                    <a:pt x="244561" y="563526"/>
                  </a:cubicBezTo>
                  <a:cubicBezTo>
                    <a:pt x="186504" y="576924"/>
                    <a:pt x="189233" y="579145"/>
                    <a:pt x="148868" y="606056"/>
                  </a:cubicBezTo>
                  <a:cubicBezTo>
                    <a:pt x="141780" y="616689"/>
                    <a:pt x="135586" y="627975"/>
                    <a:pt x="127603" y="637954"/>
                  </a:cubicBezTo>
                  <a:cubicBezTo>
                    <a:pt x="110290" y="659595"/>
                    <a:pt x="98121" y="664696"/>
                    <a:pt x="74440" y="680484"/>
                  </a:cubicBezTo>
                  <a:cubicBezTo>
                    <a:pt x="70896" y="691116"/>
                    <a:pt x="69573" y="702771"/>
                    <a:pt x="63807" y="712381"/>
                  </a:cubicBezTo>
                  <a:cubicBezTo>
                    <a:pt x="58649" y="720977"/>
                    <a:pt x="48557" y="725627"/>
                    <a:pt x="42542" y="733647"/>
                  </a:cubicBezTo>
                  <a:cubicBezTo>
                    <a:pt x="-1954" y="792976"/>
                    <a:pt x="12" y="772913"/>
                    <a:pt x="12" y="808075"/>
                  </a:cubicBezTo>
                </a:path>
              </a:pathLst>
            </a:custGeom>
            <a:noFill/>
            <a:ln>
              <a:solidFill>
                <a:schemeClr val="accent1"/>
              </a:solidFill>
              <a:prstDash val="dash"/>
              <a:tailEnd type="triangle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グループ化 74"/>
          <p:cNvGrpSpPr/>
          <p:nvPr/>
        </p:nvGrpSpPr>
        <p:grpSpPr>
          <a:xfrm>
            <a:off x="4977335" y="2308536"/>
            <a:ext cx="3812765" cy="2537515"/>
            <a:chOff x="244548" y="881731"/>
            <a:chExt cx="5124895" cy="3699244"/>
          </a:xfrm>
        </p:grpSpPr>
        <p:pic>
          <p:nvPicPr>
            <p:cNvPr id="76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48" y="881731"/>
              <a:ext cx="4428120" cy="36992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9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339" y="1924490"/>
              <a:ext cx="1605104" cy="426673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rgbClr val="32B2DF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" name="右矢印 96"/>
            <p:cNvSpPr/>
            <p:nvPr/>
          </p:nvSpPr>
          <p:spPr>
            <a:xfrm>
              <a:off x="2860153" y="1956389"/>
              <a:ext cx="840385" cy="367510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235056" y="542922"/>
            <a:ext cx="1902716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kumimoji="1" lang="en-US" altLang="ja-JP" sz="1100" dirty="0"/>
              <a:t>&lt;</a:t>
            </a:r>
            <a:r>
              <a:rPr kumimoji="1" lang="en-US" altLang="ja-JP" sz="1100" dirty="0" err="1"/>
              <a:t>TelePresence</a:t>
            </a:r>
            <a:r>
              <a:rPr kumimoji="1" lang="en-US" altLang="ja-JP" sz="1100" dirty="0"/>
              <a:t> User Portal&gt;</a:t>
            </a:r>
            <a:endParaRPr kumimoji="1" lang="ja-JP" altLang="en-US" sz="1100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075444" y="2108997"/>
            <a:ext cx="2981091" cy="24237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kumimoji="1" lang="en-US" altLang="ja-JP" sz="1100" dirty="0"/>
              <a:t>&lt;Collaboration Meeting Room Template&gt;</a:t>
            </a:r>
            <a:endParaRPr kumimoji="1" lang="ja-JP" altLang="en-US" sz="1100" dirty="0"/>
          </a:p>
        </p:txBody>
      </p:sp>
      <p:sp>
        <p:nvSpPr>
          <p:cNvPr id="55" name="TextBox 81"/>
          <p:cNvSpPr txBox="1"/>
          <p:nvPr/>
        </p:nvSpPr>
        <p:spPr>
          <a:xfrm>
            <a:off x="1256150" y="2920477"/>
            <a:ext cx="581104" cy="307223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XML RPC</a:t>
            </a:r>
          </a:p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SIP</a:t>
            </a:r>
          </a:p>
        </p:txBody>
      </p:sp>
      <p:sp>
        <p:nvSpPr>
          <p:cNvPr id="56" name="TextBox 81"/>
          <p:cNvSpPr txBox="1"/>
          <p:nvPr/>
        </p:nvSpPr>
        <p:spPr>
          <a:xfrm>
            <a:off x="2848584" y="2754580"/>
            <a:ext cx="337448" cy="199501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SIP</a:t>
            </a:r>
          </a:p>
        </p:txBody>
      </p:sp>
      <p:sp>
        <p:nvSpPr>
          <p:cNvPr id="71" name="TextBox 81"/>
          <p:cNvSpPr txBox="1"/>
          <p:nvPr/>
        </p:nvSpPr>
        <p:spPr>
          <a:xfrm>
            <a:off x="2061031" y="3264024"/>
            <a:ext cx="581104" cy="199501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XML RPC</a:t>
            </a:r>
          </a:p>
        </p:txBody>
      </p:sp>
    </p:spTree>
    <p:extLst>
      <p:ext uri="{BB962C8B-B14F-4D97-AF65-F5344CB8AC3E}">
        <p14:creationId xmlns:p14="http://schemas.microsoft.com/office/powerpoint/2010/main" val="28229988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8" y="833178"/>
            <a:ext cx="2023850" cy="1032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Content Placeholder 49"/>
          <p:cNvSpPr>
            <a:spLocks noGrp="1"/>
          </p:cNvSpPr>
          <p:nvPr>
            <p:ph sz="quarter" idx="11"/>
          </p:nvPr>
        </p:nvSpPr>
        <p:spPr>
          <a:xfrm>
            <a:off x="4624363" y="830698"/>
            <a:ext cx="4241626" cy="1368063"/>
          </a:xfrm>
        </p:spPr>
        <p:txBody>
          <a:bodyPr/>
          <a:lstStyle/>
          <a:p>
            <a:pPr marL="486105" lvl="1" indent="-342946">
              <a:buFont typeface="+mj-ea"/>
              <a:buAutoNum type="circleNumDbPlain"/>
            </a:pPr>
            <a:r>
              <a:rPr lang="ja-JP" altLang="en-US" sz="1500" dirty="0"/>
              <a:t>端末が</a:t>
            </a:r>
            <a:r>
              <a:rPr lang="en-US" altLang="ja-JP" sz="1500" dirty="0"/>
              <a:t>Personal CMR</a:t>
            </a:r>
            <a:r>
              <a:rPr lang="ja-JP" altLang="en-US" sz="1500" dirty="0"/>
              <a:t>の会議</a:t>
            </a:r>
            <a:r>
              <a:rPr lang="en-US" altLang="ja-JP" sz="1500" dirty="0"/>
              <a:t>ID(TMSPE</a:t>
            </a:r>
            <a:r>
              <a:rPr lang="ja-JP" altLang="en-US" sz="1500" dirty="0" err="1"/>
              <a:t>にて</a:t>
            </a:r>
            <a:r>
              <a:rPr lang="ja-JP" altLang="en-US" sz="1500" dirty="0"/>
              <a:t>作成</a:t>
            </a:r>
            <a:r>
              <a:rPr lang="en-US" altLang="ja-JP" sz="1500" dirty="0"/>
              <a:t>)</a:t>
            </a:r>
            <a:r>
              <a:rPr lang="ja-JP" altLang="en-US" sz="1500" dirty="0"/>
              <a:t>で</a:t>
            </a:r>
            <a:r>
              <a:rPr lang="en-US" altLang="ja-JP" sz="1500" dirty="0"/>
              <a:t>Conductor</a:t>
            </a:r>
            <a:r>
              <a:rPr lang="ja-JP" altLang="en-US" sz="1500" dirty="0"/>
              <a:t>へ発信します。</a:t>
            </a:r>
            <a:endParaRPr lang="en-US" sz="1500" dirty="0"/>
          </a:p>
          <a:p>
            <a:pPr marL="486105" lvl="1" indent="-342946">
              <a:buFont typeface="+mj-ea"/>
              <a:buAutoNum type="circleNumDbPlain"/>
            </a:pPr>
            <a:r>
              <a:rPr lang="en-US" altLang="ja-JP" sz="1500" dirty="0"/>
              <a:t>Conductor</a:t>
            </a:r>
            <a:r>
              <a:rPr lang="ja-JP" altLang="en-US" sz="1500" dirty="0"/>
              <a:t>は着信した</a:t>
            </a:r>
            <a:r>
              <a:rPr lang="en-US" altLang="ja-JP" sz="1500" dirty="0"/>
              <a:t>ID</a:t>
            </a:r>
            <a:r>
              <a:rPr lang="ja-JP" altLang="en-US" sz="1500" dirty="0"/>
              <a:t>が</a:t>
            </a:r>
            <a:r>
              <a:rPr lang="en-US" altLang="ja-JP" sz="1500" dirty="0"/>
              <a:t>Personal CMR</a:t>
            </a:r>
            <a:r>
              <a:rPr lang="ja-JP" altLang="en-US" sz="1500" dirty="0"/>
              <a:t>のものであると判断し、</a:t>
            </a:r>
            <a:r>
              <a:rPr lang="en-US" altLang="ja-JP" sz="1500" dirty="0"/>
              <a:t>CMR Template</a:t>
            </a:r>
            <a:r>
              <a:rPr lang="ja-JP" altLang="en-US" sz="1500" dirty="0"/>
              <a:t>の内容に基づいたライセンスを使用します。</a:t>
            </a:r>
            <a:endParaRPr lang="en-US" sz="1500" dirty="0"/>
          </a:p>
        </p:txBody>
      </p:sp>
      <p:sp>
        <p:nvSpPr>
          <p:cNvPr id="53" name="タイトル 3"/>
          <p:cNvSpPr txBox="1">
            <a:spLocks/>
          </p:cNvSpPr>
          <p:nvPr/>
        </p:nvSpPr>
        <p:spPr>
          <a:xfrm>
            <a:off x="11252" y="66011"/>
            <a:ext cx="8513064" cy="446567"/>
          </a:xfrm>
          <a:prstGeom prst="rect">
            <a:avLst/>
          </a:prstGeom>
        </p:spPr>
        <p:txBody>
          <a:bodyPr vert="horz" lIns="90880" tIns="45440" rIns="90880" bIns="45440" rtlCol="0" anchor="t" anchorCtr="0">
            <a:noAutofit/>
          </a:bodyPr>
          <a:lstStyle>
            <a:lvl1pPr algn="l" defTabSz="90908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kumimoji="1" lang="en-US" altLang="ja-JP" dirty="0"/>
              <a:t>Personal </a:t>
            </a:r>
            <a:r>
              <a:rPr kumimoji="1" lang="en-US" altLang="ja-JP" dirty="0" smtClean="0"/>
              <a:t>CMR (</a:t>
            </a:r>
            <a:r>
              <a:rPr kumimoji="1" lang="en-US" altLang="ja-JP" dirty="0"/>
              <a:t>Without AD)</a:t>
            </a:r>
          </a:p>
          <a:p>
            <a:endParaRPr kumimoji="1" lang="en-US" altLang="ja-JP" dirty="0"/>
          </a:p>
        </p:txBody>
      </p:sp>
      <p:sp>
        <p:nvSpPr>
          <p:cNvPr id="59" name="正方形/長方形 58"/>
          <p:cNvSpPr/>
          <p:nvPr/>
        </p:nvSpPr>
        <p:spPr>
          <a:xfrm>
            <a:off x="804763" y="1666579"/>
            <a:ext cx="1076827" cy="193877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581089" y="1163545"/>
            <a:ext cx="3695514" cy="3220979"/>
            <a:chOff x="471887" y="931695"/>
            <a:chExt cx="4926069" cy="4294639"/>
          </a:xfrm>
        </p:grpSpPr>
        <p:sp>
          <p:nvSpPr>
            <p:cNvPr id="51" name="Rounded Rectangle 50"/>
            <p:cNvSpPr/>
            <p:nvPr/>
          </p:nvSpPr>
          <p:spPr>
            <a:xfrm>
              <a:off x="4058165" y="2625155"/>
              <a:ext cx="1083897" cy="1075190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 w="12700">
              <a:solidFill>
                <a:srgbClr val="0070C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57" name="Straight Connector 56"/>
            <p:cNvCxnSpPr>
              <a:stCxn id="66" idx="1"/>
            </p:cNvCxnSpPr>
            <p:nvPr/>
          </p:nvCxnSpPr>
          <p:spPr>
            <a:xfrm flipH="1">
              <a:off x="932763" y="3163293"/>
              <a:ext cx="1340530" cy="1755793"/>
            </a:xfrm>
            <a:prstGeom prst="line">
              <a:avLst/>
            </a:prstGeom>
            <a:ln w="3175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66" idx="1"/>
            </p:cNvCxnSpPr>
            <p:nvPr/>
          </p:nvCxnSpPr>
          <p:spPr>
            <a:xfrm flipH="1" flipV="1">
              <a:off x="774583" y="3134309"/>
              <a:ext cx="1498710" cy="28984"/>
            </a:xfrm>
            <a:prstGeom prst="line">
              <a:avLst/>
            </a:prstGeom>
            <a:ln w="3175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717676" y="3163293"/>
              <a:ext cx="1555617" cy="926228"/>
            </a:xfrm>
            <a:prstGeom prst="line">
              <a:avLst/>
            </a:prstGeom>
            <a:ln w="3175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71887" y="2665946"/>
              <a:ext cx="962714" cy="2560388"/>
            </a:xfrm>
            <a:prstGeom prst="rect">
              <a:avLst/>
            </a:prstGeom>
            <a:solidFill>
              <a:srgbClr val="0070C0">
                <a:alpha val="15000"/>
              </a:srgbClr>
            </a:solidFill>
            <a:ln w="12700">
              <a:solidFill>
                <a:srgbClr val="0070C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65" name="Straight Connector 64"/>
            <p:cNvCxnSpPr>
              <a:stCxn id="66" idx="2"/>
              <a:endCxn id="67" idx="0"/>
            </p:cNvCxnSpPr>
            <p:nvPr/>
          </p:nvCxnSpPr>
          <p:spPr bwMode="auto">
            <a:xfrm>
              <a:off x="2826897" y="3732333"/>
              <a:ext cx="251" cy="248201"/>
            </a:xfrm>
            <a:prstGeom prst="line">
              <a:avLst/>
            </a:prstGeom>
            <a:solidFill>
              <a:srgbClr val="0183B7"/>
            </a:solidFill>
            <a:ln w="38100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Rounded Rectangle 65"/>
            <p:cNvSpPr/>
            <p:nvPr/>
          </p:nvSpPr>
          <p:spPr>
            <a:xfrm>
              <a:off x="2273293" y="2594252"/>
              <a:ext cx="1107208" cy="1138081"/>
            </a:xfrm>
            <a:prstGeom prst="roundRect">
              <a:avLst/>
            </a:prstGeom>
            <a:solidFill>
              <a:srgbClr val="0070C0">
                <a:alpha val="10000"/>
              </a:srgbClr>
            </a:solidFill>
            <a:ln w="12700">
              <a:solidFill>
                <a:srgbClr val="0070C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1784" y="3980534"/>
              <a:ext cx="630727" cy="651782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2377680" y="4633487"/>
              <a:ext cx="907402" cy="332420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900" dirty="0">
                  <a:solidFill>
                    <a:srgbClr val="000000"/>
                  </a:solidFill>
                </a:rPr>
                <a:t>TMS/PE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202743" y="2106176"/>
              <a:ext cx="1258378" cy="532475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sz="900" dirty="0" err="1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TelePresence</a:t>
              </a:r>
              <a:endPara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endParaRPr>
            </a:p>
            <a:p>
              <a:pPr algn="ctr"/>
              <a:r>
                <a:rPr lang="en-US" sz="9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Conductor</a:t>
              </a: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300" y="2787093"/>
              <a:ext cx="657036" cy="65720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591" y="3644665"/>
              <a:ext cx="638905" cy="63907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136" y="4441813"/>
              <a:ext cx="640967" cy="64113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53900" y="3435291"/>
              <a:ext cx="1534748" cy="313612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800" dirty="0">
                  <a:solidFill>
                    <a:srgbClr val="000000"/>
                  </a:solidFill>
                </a:rPr>
                <a:t>Multiparty Licensing</a:t>
              </a: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507" y="2821339"/>
              <a:ext cx="649133" cy="525028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4075336" y="2282107"/>
              <a:ext cx="1087101" cy="347809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Unified CM</a:t>
              </a:r>
            </a:p>
          </p:txBody>
        </p:sp>
        <p:cxnSp>
          <p:nvCxnSpPr>
            <p:cNvPr id="83" name="Straight Connector 82"/>
            <p:cNvCxnSpPr>
              <a:stCxn id="51" idx="1"/>
              <a:endCxn id="66" idx="3"/>
            </p:cNvCxnSpPr>
            <p:nvPr/>
          </p:nvCxnSpPr>
          <p:spPr>
            <a:xfrm flipH="1">
              <a:off x="3380501" y="3162750"/>
              <a:ext cx="677664" cy="543"/>
            </a:xfrm>
            <a:prstGeom prst="line">
              <a:avLst/>
            </a:prstGeom>
            <a:ln w="317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2534" y="2742028"/>
              <a:ext cx="541390" cy="557669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6464" y="2904670"/>
              <a:ext cx="541390" cy="55766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693" y="2973740"/>
              <a:ext cx="649133" cy="525028"/>
            </a:xfrm>
            <a:prstGeom prst="rect">
              <a:avLst/>
            </a:prstGeom>
          </p:spPr>
        </p:pic>
        <p:sp>
          <p:nvSpPr>
            <p:cNvPr id="54" name="TextBox 88"/>
            <p:cNvSpPr txBox="1"/>
            <p:nvPr/>
          </p:nvSpPr>
          <p:spPr>
            <a:xfrm>
              <a:off x="4108253" y="1825763"/>
              <a:ext cx="1289703" cy="332420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ja-JP" sz="900" dirty="0">
                  <a:solidFill>
                    <a:srgbClr val="000000"/>
                  </a:solidFill>
                </a:rPr>
                <a:t>611085</a:t>
              </a:r>
              <a:r>
                <a:rPr lang="ja-JP" altLang="en-US" sz="900" dirty="0">
                  <a:solidFill>
                    <a:srgbClr val="000000"/>
                  </a:solidFill>
                </a:rPr>
                <a:t>へ発信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pic>
          <p:nvPicPr>
            <p:cNvPr id="69" name="Picture 9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0285" y="1240703"/>
              <a:ext cx="466343" cy="418581"/>
            </a:xfrm>
            <a:prstGeom prst="rect">
              <a:avLst/>
            </a:prstGeom>
          </p:spPr>
        </p:pic>
        <p:sp>
          <p:nvSpPr>
            <p:cNvPr id="72" name="TextBox 69"/>
            <p:cNvSpPr txBox="1"/>
            <p:nvPr/>
          </p:nvSpPr>
          <p:spPr>
            <a:xfrm>
              <a:off x="660262" y="2417812"/>
              <a:ext cx="625406" cy="347809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en-US" altLang="ja-JP" sz="900" dirty="0">
                  <a:solidFill>
                    <a:srgbClr val="000000"/>
                  </a:solidFill>
                  <a:effectLst>
                    <a:glow rad="127000">
                      <a:schemeClr val="bg1"/>
                    </a:glow>
                  </a:effectLst>
                </a:rPr>
                <a:t>TPS</a:t>
              </a:r>
              <a:endPara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73" name="TextBox 94"/>
            <p:cNvSpPr txBox="1"/>
            <p:nvPr/>
          </p:nvSpPr>
          <p:spPr>
            <a:xfrm>
              <a:off x="3426508" y="931695"/>
              <a:ext cx="633895" cy="347809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/>
              <a:r>
                <a:rPr lang="ja-JP" altLang="en-US" sz="900" dirty="0">
                  <a:effectLst>
                    <a:glow rad="127000">
                      <a:schemeClr val="bg1"/>
                    </a:glow>
                  </a:effectLst>
                </a:rPr>
                <a:t>端末</a:t>
              </a:r>
              <a:endParaRPr lang="en-US" sz="9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3349244" y="1754372"/>
              <a:ext cx="988840" cy="808075"/>
            </a:xfrm>
            <a:custGeom>
              <a:avLst/>
              <a:gdLst>
                <a:gd name="connsiteX0" fmla="*/ 574170 w 988840"/>
                <a:gd name="connsiteY0" fmla="*/ 0 h 808075"/>
                <a:gd name="connsiteX1" fmla="*/ 627333 w 988840"/>
                <a:gd name="connsiteY1" fmla="*/ 42530 h 808075"/>
                <a:gd name="connsiteX2" fmla="*/ 669863 w 988840"/>
                <a:gd name="connsiteY2" fmla="*/ 63795 h 808075"/>
                <a:gd name="connsiteX3" fmla="*/ 712393 w 988840"/>
                <a:gd name="connsiteY3" fmla="*/ 116958 h 808075"/>
                <a:gd name="connsiteX4" fmla="*/ 776189 w 988840"/>
                <a:gd name="connsiteY4" fmla="*/ 159488 h 808075"/>
                <a:gd name="connsiteX5" fmla="*/ 829351 w 988840"/>
                <a:gd name="connsiteY5" fmla="*/ 202019 h 808075"/>
                <a:gd name="connsiteX6" fmla="*/ 893147 w 988840"/>
                <a:gd name="connsiteY6" fmla="*/ 276447 h 808075"/>
                <a:gd name="connsiteX7" fmla="*/ 925044 w 988840"/>
                <a:gd name="connsiteY7" fmla="*/ 308344 h 808075"/>
                <a:gd name="connsiteX8" fmla="*/ 956942 w 988840"/>
                <a:gd name="connsiteY8" fmla="*/ 372140 h 808075"/>
                <a:gd name="connsiteX9" fmla="*/ 988840 w 988840"/>
                <a:gd name="connsiteY9" fmla="*/ 435935 h 808075"/>
                <a:gd name="connsiteX10" fmla="*/ 956942 w 988840"/>
                <a:gd name="connsiteY10" fmla="*/ 542261 h 808075"/>
                <a:gd name="connsiteX11" fmla="*/ 914412 w 988840"/>
                <a:gd name="connsiteY11" fmla="*/ 552893 h 808075"/>
                <a:gd name="connsiteX12" fmla="*/ 723026 w 988840"/>
                <a:gd name="connsiteY12" fmla="*/ 542261 h 808075"/>
                <a:gd name="connsiteX13" fmla="*/ 659230 w 988840"/>
                <a:gd name="connsiteY13" fmla="*/ 531628 h 808075"/>
                <a:gd name="connsiteX14" fmla="*/ 350886 w 988840"/>
                <a:gd name="connsiteY14" fmla="*/ 542261 h 808075"/>
                <a:gd name="connsiteX15" fmla="*/ 244561 w 988840"/>
                <a:gd name="connsiteY15" fmla="*/ 563526 h 808075"/>
                <a:gd name="connsiteX16" fmla="*/ 148868 w 988840"/>
                <a:gd name="connsiteY16" fmla="*/ 606056 h 808075"/>
                <a:gd name="connsiteX17" fmla="*/ 127603 w 988840"/>
                <a:gd name="connsiteY17" fmla="*/ 637954 h 808075"/>
                <a:gd name="connsiteX18" fmla="*/ 74440 w 988840"/>
                <a:gd name="connsiteY18" fmla="*/ 680484 h 808075"/>
                <a:gd name="connsiteX19" fmla="*/ 63807 w 988840"/>
                <a:gd name="connsiteY19" fmla="*/ 712381 h 808075"/>
                <a:gd name="connsiteX20" fmla="*/ 42542 w 988840"/>
                <a:gd name="connsiteY20" fmla="*/ 733647 h 808075"/>
                <a:gd name="connsiteX21" fmla="*/ 12 w 988840"/>
                <a:gd name="connsiteY21" fmla="*/ 808075 h 80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8840" h="808075">
                  <a:moveTo>
                    <a:pt x="574170" y="0"/>
                  </a:moveTo>
                  <a:cubicBezTo>
                    <a:pt x="591891" y="14177"/>
                    <a:pt x="608451" y="29942"/>
                    <a:pt x="627333" y="42530"/>
                  </a:cubicBezTo>
                  <a:cubicBezTo>
                    <a:pt x="640521" y="51322"/>
                    <a:pt x="656675" y="55003"/>
                    <a:pt x="669863" y="63795"/>
                  </a:cubicBezTo>
                  <a:cubicBezTo>
                    <a:pt x="714813" y="93763"/>
                    <a:pt x="666893" y="77146"/>
                    <a:pt x="712393" y="116958"/>
                  </a:cubicBezTo>
                  <a:cubicBezTo>
                    <a:pt x="731627" y="133788"/>
                    <a:pt x="758117" y="141416"/>
                    <a:pt x="776189" y="159488"/>
                  </a:cubicBezTo>
                  <a:cubicBezTo>
                    <a:pt x="806490" y="189790"/>
                    <a:pt x="789113" y="175193"/>
                    <a:pt x="829351" y="202019"/>
                  </a:cubicBezTo>
                  <a:cubicBezTo>
                    <a:pt x="861737" y="250598"/>
                    <a:pt x="841580" y="224880"/>
                    <a:pt x="893147" y="276447"/>
                  </a:cubicBezTo>
                  <a:cubicBezTo>
                    <a:pt x="903779" y="287079"/>
                    <a:pt x="916703" y="295833"/>
                    <a:pt x="925044" y="308344"/>
                  </a:cubicBezTo>
                  <a:cubicBezTo>
                    <a:pt x="985989" y="399764"/>
                    <a:pt x="912918" y="284094"/>
                    <a:pt x="956942" y="372140"/>
                  </a:cubicBezTo>
                  <a:cubicBezTo>
                    <a:pt x="998166" y="454586"/>
                    <a:pt x="962113" y="355758"/>
                    <a:pt x="988840" y="435935"/>
                  </a:cubicBezTo>
                  <a:cubicBezTo>
                    <a:pt x="984845" y="467895"/>
                    <a:pt x="995646" y="522908"/>
                    <a:pt x="956942" y="542261"/>
                  </a:cubicBezTo>
                  <a:cubicBezTo>
                    <a:pt x="943872" y="548796"/>
                    <a:pt x="928589" y="549349"/>
                    <a:pt x="914412" y="552893"/>
                  </a:cubicBezTo>
                  <a:cubicBezTo>
                    <a:pt x="850617" y="549349"/>
                    <a:pt x="786699" y="547567"/>
                    <a:pt x="723026" y="542261"/>
                  </a:cubicBezTo>
                  <a:cubicBezTo>
                    <a:pt x="701542" y="540471"/>
                    <a:pt x="680789" y="531628"/>
                    <a:pt x="659230" y="531628"/>
                  </a:cubicBezTo>
                  <a:cubicBezTo>
                    <a:pt x="556388" y="531628"/>
                    <a:pt x="453667" y="538717"/>
                    <a:pt x="350886" y="542261"/>
                  </a:cubicBezTo>
                  <a:cubicBezTo>
                    <a:pt x="262430" y="571746"/>
                    <a:pt x="403393" y="526872"/>
                    <a:pt x="244561" y="563526"/>
                  </a:cubicBezTo>
                  <a:cubicBezTo>
                    <a:pt x="186504" y="576924"/>
                    <a:pt x="189233" y="579145"/>
                    <a:pt x="148868" y="606056"/>
                  </a:cubicBezTo>
                  <a:cubicBezTo>
                    <a:pt x="141780" y="616689"/>
                    <a:pt x="135586" y="627975"/>
                    <a:pt x="127603" y="637954"/>
                  </a:cubicBezTo>
                  <a:cubicBezTo>
                    <a:pt x="110290" y="659595"/>
                    <a:pt x="98121" y="664696"/>
                    <a:pt x="74440" y="680484"/>
                  </a:cubicBezTo>
                  <a:cubicBezTo>
                    <a:pt x="70896" y="691116"/>
                    <a:pt x="69573" y="702771"/>
                    <a:pt x="63807" y="712381"/>
                  </a:cubicBezTo>
                  <a:cubicBezTo>
                    <a:pt x="58649" y="720977"/>
                    <a:pt x="48557" y="725627"/>
                    <a:pt x="42542" y="733647"/>
                  </a:cubicBezTo>
                  <a:cubicBezTo>
                    <a:pt x="-1954" y="792976"/>
                    <a:pt x="12" y="772913"/>
                    <a:pt x="12" y="808075"/>
                  </a:cubicBezTo>
                </a:path>
              </a:pathLst>
            </a:custGeom>
            <a:noFill/>
            <a:ln>
              <a:solidFill>
                <a:schemeClr val="accent1"/>
              </a:solidFill>
              <a:prstDash val="dash"/>
              <a:tailEnd type="triangle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グループ化 74"/>
          <p:cNvGrpSpPr/>
          <p:nvPr/>
        </p:nvGrpSpPr>
        <p:grpSpPr>
          <a:xfrm>
            <a:off x="4977335" y="2308536"/>
            <a:ext cx="3812765" cy="2537515"/>
            <a:chOff x="244548" y="881731"/>
            <a:chExt cx="5124895" cy="3699244"/>
          </a:xfrm>
        </p:grpSpPr>
        <p:pic>
          <p:nvPicPr>
            <p:cNvPr id="76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48" y="881731"/>
              <a:ext cx="4428120" cy="36992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339" y="1924490"/>
              <a:ext cx="1605104" cy="426673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rgbClr val="32B2DF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" name="右矢印 96"/>
            <p:cNvSpPr/>
            <p:nvPr/>
          </p:nvSpPr>
          <p:spPr>
            <a:xfrm>
              <a:off x="2860153" y="1956389"/>
              <a:ext cx="840385" cy="367510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243297" y="556650"/>
            <a:ext cx="1902716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kumimoji="1" lang="en-US" altLang="ja-JP" sz="1100" dirty="0"/>
              <a:t>&lt;</a:t>
            </a:r>
            <a:r>
              <a:rPr kumimoji="1" lang="en-US" altLang="ja-JP" sz="1100" dirty="0" err="1"/>
              <a:t>TelePresence</a:t>
            </a:r>
            <a:r>
              <a:rPr kumimoji="1" lang="en-US" altLang="ja-JP" sz="1100" dirty="0"/>
              <a:t> User Portal&gt;</a:t>
            </a:r>
            <a:endParaRPr kumimoji="1" lang="ja-JP" altLang="en-US" sz="1100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075444" y="2108997"/>
            <a:ext cx="2981091" cy="24237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kumimoji="1" lang="en-US" altLang="ja-JP" sz="1100" dirty="0"/>
              <a:t>&lt;Collaboration Meeting Room Template&gt;</a:t>
            </a:r>
            <a:endParaRPr kumimoji="1" lang="ja-JP" altLang="en-US" sz="1100" dirty="0"/>
          </a:p>
        </p:txBody>
      </p:sp>
      <p:sp>
        <p:nvSpPr>
          <p:cNvPr id="56" name="TextBox 81"/>
          <p:cNvSpPr txBox="1"/>
          <p:nvPr/>
        </p:nvSpPr>
        <p:spPr>
          <a:xfrm>
            <a:off x="1292908" y="2870644"/>
            <a:ext cx="581104" cy="307223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XML RPC</a:t>
            </a:r>
          </a:p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SIP</a:t>
            </a:r>
          </a:p>
        </p:txBody>
      </p:sp>
      <p:sp>
        <p:nvSpPr>
          <p:cNvPr id="71" name="TextBox 81"/>
          <p:cNvSpPr txBox="1"/>
          <p:nvPr/>
        </p:nvSpPr>
        <p:spPr>
          <a:xfrm>
            <a:off x="2053035" y="3264973"/>
            <a:ext cx="581104" cy="199501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XML RPC</a:t>
            </a:r>
          </a:p>
        </p:txBody>
      </p:sp>
      <p:sp>
        <p:nvSpPr>
          <p:cNvPr id="84" name="TextBox 81"/>
          <p:cNvSpPr txBox="1"/>
          <p:nvPr/>
        </p:nvSpPr>
        <p:spPr>
          <a:xfrm>
            <a:off x="2848584" y="2739422"/>
            <a:ext cx="337448" cy="199501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SIP</a:t>
            </a:r>
          </a:p>
        </p:txBody>
      </p:sp>
    </p:spTree>
    <p:extLst>
      <p:ext uri="{BB962C8B-B14F-4D97-AF65-F5344CB8AC3E}">
        <p14:creationId xmlns:p14="http://schemas.microsoft.com/office/powerpoint/2010/main" val="24440217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23"/>
          <p:cNvCxnSpPr>
            <a:cxnSpLocks noChangeShapeType="1"/>
          </p:cNvCxnSpPr>
          <p:nvPr/>
        </p:nvCxnSpPr>
        <p:spPr bwMode="auto">
          <a:xfrm>
            <a:off x="4233759" y="3110023"/>
            <a:ext cx="19346" cy="153391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75" y="404927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インターネット接続　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48" y="2902321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24" y="2884737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2450947" y="3313773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3581115" y="2586912"/>
            <a:ext cx="1725123" cy="1293842"/>
            <a:chOff x="3350969" y="1511546"/>
            <a:chExt cx="1725123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595035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 smtClean="0">
                  <a:solidFill>
                    <a:srgbClr val="000000"/>
                  </a:solidFill>
                  <a:cs typeface="Arial"/>
                </a:rPr>
                <a:t>社内</a:t>
              </a:r>
              <a:endParaRPr kumimoji="1" lang="ja-JP" altLang="en-US" sz="1600" dirty="0">
                <a:solidFill>
                  <a:srgbClr val="000000"/>
                </a:solidFill>
                <a:cs typeface="Arial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254" y="1064684"/>
            <a:ext cx="1725123" cy="12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3857093" y="1670913"/>
            <a:ext cx="13596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インターネット</a:t>
            </a:r>
          </a:p>
        </p:txBody>
      </p:sp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40" y="1160082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" name="テキスト ボックス 29"/>
          <p:cNvSpPr txBox="1"/>
          <p:nvPr/>
        </p:nvSpPr>
        <p:spPr>
          <a:xfrm>
            <a:off x="7090367" y="520586"/>
            <a:ext cx="2050962" cy="915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社外端末登録</a:t>
            </a:r>
            <a:endParaRPr kumimoji="1"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社外端末接続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(B2B)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クラウド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(CMR Cloud)</a:t>
            </a:r>
          </a:p>
        </p:txBody>
      </p:sp>
    </p:spTree>
    <p:extLst>
      <p:ext uri="{BB962C8B-B14F-4D97-AF65-F5344CB8AC3E}">
        <p14:creationId xmlns:p14="http://schemas.microsoft.com/office/powerpoint/2010/main" val="2283184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3600" dirty="0" smtClean="0"/>
              <a:t>スケジュール会議</a:t>
            </a:r>
            <a:endParaRPr kumimoji="1" lang="ja-JP" altLang="en-US" sz="36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4043680" cy="3840480"/>
          </a:xfrm>
        </p:spPr>
        <p:txBody>
          <a:bodyPr/>
          <a:lstStyle/>
          <a:p>
            <a:r>
              <a:rPr kumimoji="1" lang="ja-JP" altLang="en-US" dirty="0" smtClean="0"/>
              <a:t>共有リソース</a:t>
            </a:r>
            <a:endParaRPr kumimoji="1" lang="en-US" altLang="ja-JP" dirty="0" smtClean="0"/>
          </a:p>
          <a:p>
            <a:r>
              <a:rPr lang="ja-JP" altLang="ja-JP" dirty="0"/>
              <a:t>　</a:t>
            </a:r>
            <a:r>
              <a:rPr lang="ja-JP" altLang="en-US" dirty="0" smtClean="0"/>
              <a:t>どの会議タイプでも同じ</a:t>
            </a:r>
            <a:r>
              <a:rPr lang="en-US" altLang="ja-JP" dirty="0" err="1" smtClean="0"/>
              <a:t>TelePresence</a:t>
            </a:r>
            <a:r>
              <a:rPr lang="en-US" altLang="ja-JP" dirty="0" smtClean="0"/>
              <a:t> Server</a:t>
            </a:r>
            <a:r>
              <a:rPr lang="ja-JP" altLang="en-US" dirty="0" smtClean="0"/>
              <a:t>リソースを割り当てシンプルな展開</a:t>
            </a:r>
            <a:endParaRPr lang="en-US" altLang="ja-JP" dirty="0" smtClean="0"/>
          </a:p>
          <a:p>
            <a:r>
              <a:rPr lang="ja-JP" altLang="ja-JP" dirty="0"/>
              <a:t>　</a:t>
            </a:r>
            <a:r>
              <a:rPr lang="ja-JP" altLang="en-US" dirty="0" smtClean="0"/>
              <a:t>利用率が高くなった場合は</a:t>
            </a:r>
            <a:r>
              <a:rPr lang="en-US" altLang="ja-JP" dirty="0" err="1" smtClean="0"/>
              <a:t>TelePresence</a:t>
            </a:r>
            <a:r>
              <a:rPr lang="en-US" altLang="ja-JP" dirty="0" smtClean="0"/>
              <a:t> Server </a:t>
            </a:r>
            <a:r>
              <a:rPr lang="ja-JP" altLang="en-US" dirty="0" smtClean="0"/>
              <a:t>を追加</a:t>
            </a:r>
            <a:endParaRPr lang="en-US" altLang="ja-JP" dirty="0" smtClean="0"/>
          </a:p>
          <a:p>
            <a:r>
              <a:rPr lang="ja-JP" altLang="ja-JP" dirty="0"/>
              <a:t>　</a:t>
            </a:r>
            <a:r>
              <a:rPr lang="ja-JP" altLang="en-US" dirty="0" smtClean="0"/>
              <a:t>リソースの最適化に優位性</a:t>
            </a:r>
            <a:endParaRPr lang="en-US" altLang="ja-JP" dirty="0"/>
          </a:p>
          <a:p>
            <a:r>
              <a:rPr kumimoji="1" lang="ja-JP" altLang="en-US" dirty="0" smtClean="0"/>
              <a:t>専用リソース</a:t>
            </a:r>
            <a:endParaRPr kumimoji="1" lang="en-US" altLang="ja-JP" dirty="0" smtClean="0"/>
          </a:p>
          <a:p>
            <a:r>
              <a:rPr lang="ja-JP" altLang="ja-JP" dirty="0"/>
              <a:t>　</a:t>
            </a:r>
            <a:r>
              <a:rPr lang="en-US" altLang="ja-JP" dirty="0" smtClean="0"/>
              <a:t>TMS</a:t>
            </a:r>
            <a:r>
              <a:rPr lang="ja-JP" altLang="en-US" dirty="0" smtClean="0"/>
              <a:t>が直接管理する構成に近似</a:t>
            </a:r>
            <a:endParaRPr lang="en-US" altLang="ja-JP" dirty="0" smtClean="0"/>
          </a:p>
          <a:p>
            <a:r>
              <a:rPr kumimoji="1" lang="ja-JP" altLang="ja-JP" dirty="0"/>
              <a:t>　</a:t>
            </a:r>
            <a:r>
              <a:rPr lang="ja-JP" altLang="en-US" dirty="0" smtClean="0"/>
              <a:t>スケジュール会議に専用リソースを割り当て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0" y="2891116"/>
            <a:ext cx="3401280" cy="204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81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60" y="2495126"/>
            <a:ext cx="3933048" cy="2206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5" name="タイトル 3"/>
          <p:cNvSpPr>
            <a:spLocks noGrp="1"/>
          </p:cNvSpPr>
          <p:nvPr>
            <p:ph type="title"/>
          </p:nvPr>
        </p:nvSpPr>
        <p:spPr>
          <a:xfrm>
            <a:off x="11252" y="66011"/>
            <a:ext cx="8513064" cy="446567"/>
          </a:xfrm>
        </p:spPr>
        <p:txBody>
          <a:bodyPr/>
          <a:lstStyle/>
          <a:p>
            <a:r>
              <a:rPr kumimoji="1" lang="ja-JP" altLang="en-US" dirty="0" smtClean="0"/>
              <a:t>予約</a:t>
            </a:r>
            <a:r>
              <a:rPr kumimoji="1" lang="en-US" altLang="ja-JP" dirty="0" smtClean="0"/>
              <a:t>(Smart scheduler)</a:t>
            </a:r>
            <a:endParaRPr kumimoji="1" lang="ja-JP" altLang="en-US" dirty="0"/>
          </a:p>
        </p:txBody>
      </p:sp>
      <p:sp>
        <p:nvSpPr>
          <p:cNvPr id="50" name="Content Placeholder 49"/>
          <p:cNvSpPr>
            <a:spLocks noGrp="1"/>
          </p:cNvSpPr>
          <p:nvPr>
            <p:ph sz="quarter" idx="11"/>
          </p:nvPr>
        </p:nvSpPr>
        <p:spPr>
          <a:xfrm>
            <a:off x="4624363" y="248541"/>
            <a:ext cx="4241626" cy="1368063"/>
          </a:xfrm>
        </p:spPr>
        <p:txBody>
          <a:bodyPr/>
          <a:lstStyle/>
          <a:p>
            <a:pPr marL="486105" lvl="1" indent="-342946">
              <a:buFont typeface="+mj-ea"/>
              <a:buAutoNum type="circleNumDbPlain"/>
            </a:pPr>
            <a:r>
              <a:rPr lang="en-US" altLang="ja-JP" sz="1500" dirty="0"/>
              <a:t>Smart Scheduler(TMSPE)</a:t>
            </a:r>
            <a:r>
              <a:rPr lang="ja-JP" altLang="en-US" sz="1500" dirty="0"/>
              <a:t>から会議の予約を行います。</a:t>
            </a:r>
            <a:endParaRPr lang="en-US" sz="1500" dirty="0"/>
          </a:p>
          <a:p>
            <a:pPr marL="486105" lvl="1" indent="-342946">
              <a:buFont typeface="+mj-ea"/>
              <a:buAutoNum type="circleNumDbPlain"/>
            </a:pPr>
            <a:r>
              <a:rPr lang="en-US" altLang="ja-JP" sz="1500" dirty="0"/>
              <a:t>Conductor</a:t>
            </a:r>
            <a:r>
              <a:rPr lang="ja-JP" altLang="en-US" sz="1500" dirty="0"/>
              <a:t>は予約用のエイリアスである事を確認し</a:t>
            </a:r>
            <a:r>
              <a:rPr lang="en-US" altLang="ja-JP" sz="1500" dirty="0"/>
              <a:t>TPS</a:t>
            </a:r>
            <a:r>
              <a:rPr lang="ja-JP" altLang="en-US" sz="1500" dirty="0"/>
              <a:t>で会議を作成いたします。</a:t>
            </a: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r>
              <a:rPr lang="en-US" altLang="ja-JP" sz="1500" dirty="0"/>
              <a:t>Conductor</a:t>
            </a:r>
            <a:r>
              <a:rPr lang="ja-JP" altLang="en-US" sz="1500" dirty="0"/>
              <a:t>は</a:t>
            </a:r>
            <a:r>
              <a:rPr lang="en-US" altLang="ja-JP" sz="1500" dirty="0"/>
              <a:t>TPS</a:t>
            </a:r>
            <a:r>
              <a:rPr lang="ja-JP" altLang="en-US" sz="1500" dirty="0"/>
              <a:t>のリソースを確認して会議を作成します。</a:t>
            </a: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r>
              <a:rPr lang="en-US" altLang="ja-JP" sz="1500" dirty="0"/>
              <a:t>TPS</a:t>
            </a:r>
            <a:r>
              <a:rPr lang="ja-JP" altLang="en-US" sz="1500" dirty="0"/>
              <a:t>と端末が接続され会議が開催されます。</a:t>
            </a:r>
            <a:endParaRPr lang="en-US" altLang="ja-JP" sz="1500" dirty="0"/>
          </a:p>
          <a:p>
            <a:pPr marL="486105" lvl="1" indent="-342946">
              <a:buFont typeface="+mj-ea"/>
              <a:buAutoNum type="circleNumDbPlain"/>
            </a:pPr>
            <a:endParaRPr lang="en-US" sz="1500" dirty="0"/>
          </a:p>
        </p:txBody>
      </p:sp>
      <p:sp>
        <p:nvSpPr>
          <p:cNvPr id="51" name="Rounded Rectangle 50"/>
          <p:cNvSpPr/>
          <p:nvPr/>
        </p:nvSpPr>
        <p:spPr>
          <a:xfrm>
            <a:off x="3091415" y="1150784"/>
            <a:ext cx="813135" cy="806393"/>
          </a:xfrm>
          <a:prstGeom prst="roundRect">
            <a:avLst/>
          </a:prstGeom>
          <a:solidFill>
            <a:srgbClr val="0070C0">
              <a:alpha val="10000"/>
            </a:srgbClr>
          </a:solidFill>
          <a:ln w="12700">
            <a:solidFill>
              <a:srgbClr val="0070C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 dirty="0" smtClean="0"/>
          </a:p>
        </p:txBody>
      </p:sp>
      <p:cxnSp>
        <p:nvCxnSpPr>
          <p:cNvPr id="57" name="Straight Connector 56"/>
          <p:cNvCxnSpPr>
            <a:stCxn id="66" idx="1"/>
          </p:cNvCxnSpPr>
          <p:nvPr/>
        </p:nvCxnSpPr>
        <p:spPr>
          <a:xfrm flipH="1">
            <a:off x="746753" y="1554388"/>
            <a:ext cx="1005659" cy="1316845"/>
          </a:xfrm>
          <a:prstGeom prst="line">
            <a:avLst/>
          </a:prstGeom>
          <a:ln w="31750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66" idx="1"/>
          </p:cNvCxnSpPr>
          <p:nvPr/>
        </p:nvCxnSpPr>
        <p:spPr>
          <a:xfrm flipH="1" flipV="1">
            <a:off x="628087" y="1532650"/>
            <a:ext cx="1124325" cy="21738"/>
          </a:xfrm>
          <a:prstGeom prst="line">
            <a:avLst/>
          </a:prstGeom>
          <a:ln w="31750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585396" y="1554388"/>
            <a:ext cx="1167017" cy="694671"/>
          </a:xfrm>
          <a:prstGeom prst="line">
            <a:avLst/>
          </a:prstGeom>
          <a:ln w="31750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401005" y="1181378"/>
            <a:ext cx="722224" cy="1920291"/>
          </a:xfrm>
          <a:prstGeom prst="rect">
            <a:avLst/>
          </a:prstGeom>
          <a:solidFill>
            <a:srgbClr val="0070C0">
              <a:alpha val="15000"/>
            </a:srgbClr>
          </a:solidFill>
          <a:ln w="12700">
            <a:solidFill>
              <a:srgbClr val="0070C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 dirty="0" smtClean="0"/>
          </a:p>
        </p:txBody>
      </p:sp>
      <p:cxnSp>
        <p:nvCxnSpPr>
          <p:cNvPr id="65" name="Straight Connector 64"/>
          <p:cNvCxnSpPr>
            <a:stCxn id="66" idx="2"/>
            <a:endCxn id="67" idx="0"/>
          </p:cNvCxnSpPr>
          <p:nvPr/>
        </p:nvCxnSpPr>
        <p:spPr bwMode="auto">
          <a:xfrm>
            <a:off x="2167724" y="1981168"/>
            <a:ext cx="188" cy="186151"/>
          </a:xfrm>
          <a:prstGeom prst="line">
            <a:avLst/>
          </a:prstGeom>
          <a:solidFill>
            <a:srgbClr val="0183B7"/>
          </a:solidFill>
          <a:ln w="38100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ounded Rectangle 65"/>
          <p:cNvSpPr/>
          <p:nvPr/>
        </p:nvSpPr>
        <p:spPr>
          <a:xfrm>
            <a:off x="1752412" y="1127607"/>
            <a:ext cx="830622" cy="853561"/>
          </a:xfrm>
          <a:prstGeom prst="roundRect">
            <a:avLst/>
          </a:prstGeom>
          <a:solidFill>
            <a:srgbClr val="0070C0">
              <a:alpha val="10000"/>
            </a:srgbClr>
          </a:solidFill>
          <a:ln w="12700">
            <a:solidFill>
              <a:srgbClr val="0070C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/>
            <a:endParaRPr lang="en-US" dirty="0" smtClean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328" y="2167318"/>
            <a:ext cx="473168" cy="488837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861300" y="2657033"/>
            <a:ext cx="619576" cy="218737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900" dirty="0">
                <a:solidFill>
                  <a:srgbClr val="000000"/>
                </a:solidFill>
              </a:rPr>
              <a:t>TMS/PE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729960" y="761550"/>
            <a:ext cx="883080" cy="368767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900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TelePresence</a:t>
            </a:r>
            <a:endParaRPr lang="en-US" sz="900" dirty="0">
              <a:solidFill>
                <a:srgbClr val="000000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Conductor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94" y="1272238"/>
            <a:ext cx="492905" cy="49290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13" y="1915417"/>
            <a:ext cx="479304" cy="47930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23" y="2513278"/>
            <a:ext cx="480850" cy="480852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618401" y="1758386"/>
            <a:ext cx="1090208" cy="204631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800" dirty="0">
                <a:solidFill>
                  <a:srgbClr val="000000"/>
                </a:solidFill>
              </a:rPr>
              <a:t>Multiparty Licensing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36" y="1297922"/>
            <a:ext cx="486977" cy="393771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561938" y="1393620"/>
            <a:ext cx="555456" cy="199501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SIP trunk</a:t>
            </a:r>
          </a:p>
        </p:txBody>
      </p:sp>
      <p:cxnSp>
        <p:nvCxnSpPr>
          <p:cNvPr id="83" name="Straight Connector 82"/>
          <p:cNvCxnSpPr>
            <a:stCxn id="51" idx="1"/>
            <a:endCxn id="66" idx="3"/>
          </p:cNvCxnSpPr>
          <p:nvPr/>
        </p:nvCxnSpPr>
        <p:spPr>
          <a:xfrm flipH="1">
            <a:off x="2583035" y="1553981"/>
            <a:ext cx="508380" cy="407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Picture 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25" y="1238439"/>
            <a:ext cx="406148" cy="41825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332" y="1360421"/>
            <a:ext cx="406148" cy="418252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38" y="1412223"/>
            <a:ext cx="486977" cy="3937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04496" y="1941845"/>
            <a:ext cx="1335634" cy="1124882"/>
            <a:chOff x="3121245" y="3594837"/>
            <a:chExt cx="1780382" cy="1499842"/>
          </a:xfrm>
        </p:grpSpPr>
        <p:cxnSp>
          <p:nvCxnSpPr>
            <p:cNvPr id="48" name="Straight Connector 47"/>
            <p:cNvCxnSpPr/>
            <p:nvPr/>
          </p:nvCxnSpPr>
          <p:spPr bwMode="auto">
            <a:xfrm flipH="1">
              <a:off x="4301465" y="3594837"/>
              <a:ext cx="162086" cy="747590"/>
            </a:xfrm>
            <a:prstGeom prst="line">
              <a:avLst/>
            </a:prstGeom>
            <a:solidFill>
              <a:srgbClr val="0183B7"/>
            </a:solidFill>
            <a:ln w="38100" cap="flat" cmpd="sng" algn="ctr">
              <a:solidFill>
                <a:srgbClr val="FF66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4" name="Picture 2" descr="C:\Users\tsbutme\Desktop\New folder - Copy\30019_Device_database_3036_unknown_256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285" y="4219528"/>
              <a:ext cx="722395" cy="53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/>
            <p:cNvSpPr txBox="1"/>
            <p:nvPr/>
          </p:nvSpPr>
          <p:spPr>
            <a:xfrm>
              <a:off x="3481397" y="4762259"/>
              <a:ext cx="1420230" cy="332420"/>
            </a:xfrm>
            <a:prstGeom prst="rect">
              <a:avLst/>
            </a:prstGeom>
            <a:noFill/>
          </p:spPr>
          <p:txBody>
            <a:bodyPr wrap="none" lIns="121173" tIns="60587" rIns="121173" bIns="60587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900" dirty="0">
                  <a:solidFill>
                    <a:srgbClr val="000000"/>
                  </a:solidFill>
                </a:rPr>
                <a:t>Active Directory</a:t>
              </a:r>
            </a:p>
          </p:txBody>
        </p:sp>
        <p:cxnSp>
          <p:nvCxnSpPr>
            <p:cNvPr id="90" name="Straight Connector 89"/>
            <p:cNvCxnSpPr>
              <a:stCxn id="84" idx="1"/>
              <a:endCxn id="67" idx="3"/>
            </p:cNvCxnSpPr>
            <p:nvPr/>
          </p:nvCxnSpPr>
          <p:spPr bwMode="auto">
            <a:xfrm flipH="1" flipV="1">
              <a:off x="3121245" y="4231994"/>
              <a:ext cx="665040" cy="253815"/>
            </a:xfrm>
            <a:prstGeom prst="line">
              <a:avLst/>
            </a:prstGeom>
            <a:solidFill>
              <a:srgbClr val="0183B7"/>
            </a:solidFill>
            <a:ln w="38100" cap="flat" cmpd="sng" algn="ctr">
              <a:solidFill>
                <a:srgbClr val="FF66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69"/>
          <p:cNvSpPr txBox="1"/>
          <p:nvPr/>
        </p:nvSpPr>
        <p:spPr>
          <a:xfrm>
            <a:off x="572901" y="995278"/>
            <a:ext cx="408023" cy="230279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altLang="ja-JP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TPS</a:t>
            </a:r>
            <a:endParaRPr lang="en-US" sz="900" dirty="0">
              <a:solidFill>
                <a:srgbClr val="00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78557" y="3438495"/>
            <a:ext cx="3578333" cy="1489697"/>
            <a:chOff x="-202286" y="944226"/>
            <a:chExt cx="4769868" cy="1986262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-26577" y="944226"/>
              <a:ext cx="337079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/>
                <a:t>&lt;</a:t>
              </a:r>
              <a:r>
                <a:rPr kumimoji="1" lang="en-US" altLang="ja-JP" sz="1100" dirty="0" err="1"/>
                <a:t>TelePresence</a:t>
              </a:r>
              <a:r>
                <a:rPr kumimoji="1" lang="en-US" altLang="ja-JP" sz="1100" dirty="0"/>
                <a:t> User Portal(TMSPE)&gt;</a:t>
              </a:r>
              <a:endParaRPr kumimoji="1" lang="ja-JP" altLang="en-US" sz="1100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286" y="1275261"/>
              <a:ext cx="4769868" cy="1655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2936417" y="3711166"/>
            <a:ext cx="514840" cy="556970"/>
            <a:chOff x="4290041" y="4621453"/>
            <a:chExt cx="686275" cy="742627"/>
          </a:xfrm>
        </p:grpSpPr>
        <p:pic>
          <p:nvPicPr>
            <p:cNvPr id="71" name="Picture 20" descr="C:\Users\tsbutme\Desktop\256 Icons in Grey and Blue\30088_Device_terminal_default_256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041" y="4621453"/>
              <a:ext cx="487680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1" descr="C:\Users\tsbutme\Desktop\256 Icons in Grey and Blue\10282_user_256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422" y="4854186"/>
              <a:ext cx="509894" cy="509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TextBox 94"/>
          <p:cNvSpPr txBox="1"/>
          <p:nvPr/>
        </p:nvSpPr>
        <p:spPr>
          <a:xfrm>
            <a:off x="3207405" y="3778912"/>
            <a:ext cx="645368" cy="230267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ja-JP" altLang="en-US" sz="900" b="1" dirty="0">
                <a:effectLst>
                  <a:glow rad="127000">
                    <a:schemeClr val="bg1"/>
                  </a:glow>
                </a:effectLst>
              </a:rPr>
              <a:t>ユーザー</a:t>
            </a:r>
            <a:endParaRPr lang="en-US" sz="900" b="1" dirty="0"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12" name="曲線コネクタ 11"/>
          <p:cNvCxnSpPr>
            <a:stCxn id="71" idx="0"/>
            <a:endCxn id="68" idx="2"/>
          </p:cNvCxnSpPr>
          <p:nvPr/>
        </p:nvCxnSpPr>
        <p:spPr>
          <a:xfrm rot="16200000" flipV="1">
            <a:off x="2227519" y="2819339"/>
            <a:ext cx="835396" cy="948257"/>
          </a:xfrm>
          <a:prstGeom prst="curvedConnector3">
            <a:avLst>
              <a:gd name="adj1" fmla="val 50000"/>
            </a:avLst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/>
          <p:cNvGrpSpPr/>
          <p:nvPr/>
        </p:nvGrpSpPr>
        <p:grpSpPr>
          <a:xfrm>
            <a:off x="341798" y="548565"/>
            <a:ext cx="726089" cy="391467"/>
            <a:chOff x="455612" y="731420"/>
            <a:chExt cx="967866" cy="521956"/>
          </a:xfrm>
        </p:grpSpPr>
        <p:pic>
          <p:nvPicPr>
            <p:cNvPr id="69" name="Picture 9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612" y="731420"/>
              <a:ext cx="466343" cy="418581"/>
            </a:xfrm>
            <a:prstGeom prst="rect">
              <a:avLst/>
            </a:prstGeom>
          </p:spPr>
        </p:pic>
        <p:pic>
          <p:nvPicPr>
            <p:cNvPr id="75" name="Picture 9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135" y="834795"/>
              <a:ext cx="466343" cy="418581"/>
            </a:xfrm>
            <a:prstGeom prst="rect">
              <a:avLst/>
            </a:prstGeom>
          </p:spPr>
        </p:pic>
      </p:grpSp>
      <p:sp>
        <p:nvSpPr>
          <p:cNvPr id="56" name="正方形/長方形 55"/>
          <p:cNvSpPr/>
          <p:nvPr/>
        </p:nvSpPr>
        <p:spPr>
          <a:xfrm>
            <a:off x="7023683" y="3367022"/>
            <a:ext cx="888324" cy="13006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76" name="角丸四角形吹き出し 75"/>
          <p:cNvSpPr/>
          <p:nvPr/>
        </p:nvSpPr>
        <p:spPr>
          <a:xfrm>
            <a:off x="7737201" y="3598624"/>
            <a:ext cx="1368797" cy="659704"/>
          </a:xfrm>
          <a:prstGeom prst="wedgeRoundRectCallout">
            <a:avLst>
              <a:gd name="adj1" fmla="val -37814"/>
              <a:gd name="adj2" fmla="val -75218"/>
              <a:gd name="adj3" fmla="val 16667"/>
            </a:avLst>
          </a:prstGeom>
          <a:solidFill>
            <a:srgbClr val="32B2DF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endParaRPr kumimoji="1" lang="en-US" altLang="ja-JP" sz="900" dirty="0"/>
          </a:p>
          <a:p>
            <a:r>
              <a:rPr kumimoji="1" lang="en-US" altLang="ja-JP" sz="900" dirty="0"/>
              <a:t>TMS</a:t>
            </a:r>
            <a:r>
              <a:rPr kumimoji="1" lang="ja-JP" altLang="en-US" sz="900" dirty="0"/>
              <a:t>側でのエイリアスは</a:t>
            </a:r>
            <a:r>
              <a:rPr kumimoji="1" lang="en-US" altLang="ja-JP" sz="900" dirty="0"/>
              <a:t>Conductor</a:t>
            </a:r>
            <a:r>
              <a:rPr kumimoji="1" lang="ja-JP" altLang="en-US" sz="900" dirty="0"/>
              <a:t>側で設定したものと共通になる必要があります。</a:t>
            </a:r>
            <a:endParaRPr kumimoji="1" lang="en-US" altLang="ja-JP" sz="900" dirty="0"/>
          </a:p>
          <a:p>
            <a:pPr algn="ctr"/>
            <a:endParaRPr kumimoji="1" lang="ja-JP" altLang="en-US" sz="9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901590" y="2420675"/>
            <a:ext cx="2204407" cy="223148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kumimoji="1" lang="en-US" altLang="ja-JP" sz="1000" b="1" dirty="0">
                <a:solidFill>
                  <a:schemeClr val="bg1"/>
                </a:solidFill>
              </a:rPr>
              <a:t>TMS</a:t>
            </a:r>
            <a:r>
              <a:rPr kumimoji="1" lang="ja-JP" altLang="en-US" sz="1000" b="1" dirty="0" err="1">
                <a:solidFill>
                  <a:schemeClr val="bg1"/>
                </a:solidFill>
              </a:rPr>
              <a:t>での</a:t>
            </a:r>
            <a:r>
              <a:rPr kumimoji="1" lang="en-US" altLang="ja-JP" sz="1000" b="1" dirty="0">
                <a:solidFill>
                  <a:schemeClr val="bg1"/>
                </a:solidFill>
              </a:rPr>
              <a:t>Conductor</a:t>
            </a:r>
            <a:r>
              <a:rPr kumimoji="1" lang="ja-JP" altLang="en-US" sz="1000" b="1" dirty="0">
                <a:solidFill>
                  <a:schemeClr val="bg1"/>
                </a:solidFill>
              </a:rPr>
              <a:t>設定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59" y="1364077"/>
            <a:ext cx="3747928" cy="199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" name="カギ線コネクタ 19"/>
          <p:cNvCxnSpPr>
            <a:stCxn id="77" idx="1"/>
            <a:endCxn id="69" idx="1"/>
          </p:cNvCxnSpPr>
          <p:nvPr/>
        </p:nvCxnSpPr>
        <p:spPr>
          <a:xfrm rot="10800000">
            <a:off x="341799" y="705535"/>
            <a:ext cx="171515" cy="1449536"/>
          </a:xfrm>
          <a:prstGeom prst="bentConnector3">
            <a:avLst>
              <a:gd name="adj1" fmla="val 199988"/>
            </a:avLst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カギ線コネクタ 78"/>
          <p:cNvCxnSpPr>
            <a:stCxn id="77" idx="1"/>
            <a:endCxn id="75" idx="1"/>
          </p:cNvCxnSpPr>
          <p:nvPr/>
        </p:nvCxnSpPr>
        <p:spPr>
          <a:xfrm rot="10800000" flipH="1">
            <a:off x="513313" y="783064"/>
            <a:ext cx="204725" cy="1372005"/>
          </a:xfrm>
          <a:prstGeom prst="bentConnector3">
            <a:avLst>
              <a:gd name="adj1" fmla="val -165588"/>
            </a:avLst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1"/>
          <p:cNvSpPr txBox="1"/>
          <p:nvPr/>
        </p:nvSpPr>
        <p:spPr>
          <a:xfrm>
            <a:off x="3147318" y="944444"/>
            <a:ext cx="754556" cy="230267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Unified CM</a:t>
            </a:r>
          </a:p>
        </p:txBody>
      </p:sp>
      <p:sp>
        <p:nvSpPr>
          <p:cNvPr id="92" name="TextBox 81"/>
          <p:cNvSpPr txBox="1"/>
          <p:nvPr/>
        </p:nvSpPr>
        <p:spPr>
          <a:xfrm>
            <a:off x="1880431" y="1985546"/>
            <a:ext cx="581104" cy="199501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XML RPC</a:t>
            </a:r>
          </a:p>
        </p:txBody>
      </p:sp>
      <p:sp>
        <p:nvSpPr>
          <p:cNvPr id="93" name="TextBox 81"/>
          <p:cNvSpPr txBox="1"/>
          <p:nvPr/>
        </p:nvSpPr>
        <p:spPr>
          <a:xfrm>
            <a:off x="1076067" y="1601336"/>
            <a:ext cx="581104" cy="307223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XML RPC</a:t>
            </a:r>
          </a:p>
          <a:p>
            <a:pPr algn="ctr"/>
            <a:r>
              <a:rPr lang="en-US" sz="700" dirty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</a:rPr>
              <a:t>SIP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84081" y="453082"/>
            <a:ext cx="414475" cy="230267"/>
          </a:xfrm>
          <a:prstGeom prst="rect">
            <a:avLst/>
          </a:prstGeom>
          <a:noFill/>
        </p:spPr>
        <p:txBody>
          <a:bodyPr wrap="none" lIns="90892" tIns="45446" rIns="90892" bIns="45446" rtlCol="0">
            <a:spAutoFit/>
          </a:bodyPr>
          <a:lstStyle/>
          <a:p>
            <a:pPr algn="ctr"/>
            <a:r>
              <a:rPr lang="ja-JP" altLang="en-US" sz="900" dirty="0">
                <a:effectLst>
                  <a:glow rad="127000">
                    <a:schemeClr val="bg1"/>
                  </a:glow>
                </a:effectLst>
              </a:rPr>
              <a:t>端末</a:t>
            </a:r>
            <a:endParaRPr lang="en-US" sz="9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60898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/>
          <p:cNvCxnSpPr>
            <a:cxnSpLocks noChangeShapeType="1"/>
            <a:stCxn id="103" idx="3"/>
            <a:endCxn id="108" idx="1"/>
          </p:cNvCxnSpPr>
          <p:nvPr/>
        </p:nvCxnSpPr>
        <p:spPr bwMode="auto">
          <a:xfrm>
            <a:off x="5183493" y="2373547"/>
            <a:ext cx="611635" cy="313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" name="Rounded Rectangle 86"/>
          <p:cNvSpPr/>
          <p:nvPr/>
        </p:nvSpPr>
        <p:spPr>
          <a:xfrm>
            <a:off x="1233359" y="894886"/>
            <a:ext cx="2884346" cy="3788810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3553638" y="3040567"/>
            <a:ext cx="1229382" cy="61330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21"/>
          <p:cNvCxnSpPr>
            <a:cxnSpLocks noChangeShapeType="1"/>
            <a:endCxn id="166" idx="1"/>
          </p:cNvCxnSpPr>
          <p:nvPr/>
        </p:nvCxnSpPr>
        <p:spPr bwMode="auto">
          <a:xfrm>
            <a:off x="4038600" y="2861733"/>
            <a:ext cx="2036233" cy="431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4022723" y="1814480"/>
            <a:ext cx="821119" cy="24874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4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2753341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4448871" y="3092435"/>
            <a:ext cx="829707" cy="20774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WAN</a:t>
            </a:r>
            <a:endParaRPr lang="en-US" sz="9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031918" y="956750"/>
            <a:ext cx="1083978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1100" dirty="0" smtClean="0">
                <a:solidFill>
                  <a:srgbClr val="000000"/>
                </a:solidFill>
              </a:rPr>
              <a:t>本社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20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1" y="3561890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4431810" y="3762289"/>
            <a:ext cx="868173" cy="2333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 dirty="0" smtClean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ISDN</a:t>
            </a:r>
            <a:endParaRPr lang="en-US" sz="1100" dirty="0">
              <a:solidFill>
                <a:srgbClr val="000000"/>
              </a:solidFill>
              <a:effectLst>
                <a:glow rad="1905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795128" y="2839725"/>
            <a:ext cx="1665668" cy="884909"/>
          </a:xfrm>
          <a:prstGeom prst="roundRect">
            <a:avLst>
              <a:gd name="adj" fmla="val 3130"/>
            </a:avLst>
          </a:prstGeom>
          <a:noFill/>
          <a:ln w="19050">
            <a:solidFill>
              <a:srgbClr val="99663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947409" y="3527782"/>
            <a:ext cx="935991" cy="167367"/>
          </a:xfrm>
          <a:prstGeom prst="rect">
            <a:avLst/>
          </a:prstGeom>
          <a:solidFill>
            <a:srgbClr val="99663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支社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95128" y="2045009"/>
            <a:ext cx="1665668" cy="719852"/>
            <a:chOff x="5543387" y="1676834"/>
            <a:chExt cx="1693906" cy="719852"/>
          </a:xfrm>
        </p:grpSpPr>
        <p:sp>
          <p:nvSpPr>
            <p:cNvPr id="108" name="Rounded Rectangle 107"/>
            <p:cNvSpPr/>
            <p:nvPr/>
          </p:nvSpPr>
          <p:spPr>
            <a:xfrm>
              <a:off x="5543387" y="1676834"/>
              <a:ext cx="1693906" cy="719852"/>
            </a:xfrm>
            <a:prstGeom prst="roundRect">
              <a:avLst>
                <a:gd name="adj" fmla="val 3130"/>
              </a:avLst>
            </a:prstGeom>
            <a:noFill/>
            <a:ln w="19050">
              <a:solidFill>
                <a:srgbClr val="F68B1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66756" y="2198101"/>
              <a:ext cx="1384709" cy="167367"/>
            </a:xfrm>
            <a:prstGeom prst="rect">
              <a:avLst/>
            </a:prstGeom>
            <a:solidFill>
              <a:srgbClr val="F68B1F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smtClean="0">
                  <a:solidFill>
                    <a:srgbClr val="FFFFFF"/>
                  </a:solidFill>
                </a:rPr>
                <a:t>モバイル</a:t>
              </a:r>
              <a:r>
                <a:rPr lang="en-US" sz="900" dirty="0" smtClean="0">
                  <a:solidFill>
                    <a:srgbClr val="FFFFFF"/>
                  </a:solidFill>
                </a:rPr>
                <a:t>/</a:t>
              </a:r>
              <a:r>
                <a:rPr lang="ja-JP" altLang="en-US" sz="900" dirty="0" smtClean="0">
                  <a:solidFill>
                    <a:srgbClr val="FFFFFF"/>
                  </a:solidFill>
                </a:rPr>
                <a:t>テレワーカー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pic>
          <p:nvPicPr>
            <p:cNvPr id="128" name="Picture 9" descr="C:\Users\tsbutme\Desktop\New folder - Copy\30084_Device_telepresence500_3064_unknown_256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403" y="1777293"/>
              <a:ext cx="380035" cy="349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448" y="1789314"/>
              <a:ext cx="516089" cy="344969"/>
            </a:xfrm>
            <a:prstGeom prst="rect">
              <a:avLst/>
            </a:prstGeom>
          </p:spPr>
        </p:pic>
        <p:pic>
          <p:nvPicPr>
            <p:cNvPr id="137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232" y="1847989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>
            <a:off x="4816923" y="1547243"/>
            <a:ext cx="0" cy="723966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" name="Picture 2" descr="C:\Users\tsbutme\Desktop\Trade Shows\New Icons\256 Icons in Grey and Blue\30009_Device_cloud_white_default_25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854" y="1944792"/>
            <a:ext cx="989808" cy="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4460655" y="2255253"/>
            <a:ext cx="722838" cy="2365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rPr>
              <a:t>Internet</a:t>
            </a:r>
          </a:p>
        </p:txBody>
      </p:sp>
      <p:grpSp>
        <p:nvGrpSpPr>
          <p:cNvPr id="8" name="図形グループ 7"/>
          <p:cNvGrpSpPr/>
          <p:nvPr/>
        </p:nvGrpSpPr>
        <p:grpSpPr>
          <a:xfrm>
            <a:off x="6074833" y="3148932"/>
            <a:ext cx="1195398" cy="317099"/>
            <a:chOff x="6074833" y="3589199"/>
            <a:chExt cx="1195398" cy="317099"/>
          </a:xfrm>
        </p:grpSpPr>
        <p:pic>
          <p:nvPicPr>
            <p:cNvPr id="129" name="Picture 5" descr="C:\Users\tsbutme\Desktop\Trade Shows\New Icons\256 Icons in Grey and Blue\30060_Device_phone_unkown_256 - with white screen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402" y="3635878"/>
              <a:ext cx="344723" cy="27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8" descr="C:\Users\tsbutme\Desktop\New folder - Copy\30085_Device_telepresence1000_3065_unknown_256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762" y="3589199"/>
              <a:ext cx="341469" cy="31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図 1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4833" y="3589866"/>
              <a:ext cx="399815" cy="287867"/>
            </a:xfrm>
            <a:prstGeom prst="rect">
              <a:avLst/>
            </a:prstGeom>
          </p:spPr>
        </p:pic>
      </p:grp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Prime Collaboration Provisioning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322078" y="865944"/>
            <a:ext cx="1163401" cy="710951"/>
            <a:chOff x="4322078" y="1306211"/>
            <a:chExt cx="1163401" cy="710951"/>
          </a:xfrm>
        </p:grpSpPr>
        <p:sp>
          <p:nvSpPr>
            <p:cNvPr id="83" name="Freeform 49"/>
            <p:cNvSpPr>
              <a:spLocks/>
            </p:cNvSpPr>
            <p:nvPr/>
          </p:nvSpPr>
          <p:spPr bwMode="auto">
            <a:xfrm flipH="1">
              <a:off x="4322078" y="1306211"/>
              <a:ext cx="1163401" cy="681260"/>
            </a:xfrm>
            <a:custGeom>
              <a:avLst/>
              <a:gdLst>
                <a:gd name="T0" fmla="*/ 82 w 656"/>
                <a:gd name="T1" fmla="*/ 189 h 352"/>
                <a:gd name="T2" fmla="*/ 0 w 656"/>
                <a:gd name="T3" fmla="*/ 271 h 352"/>
                <a:gd name="T4" fmla="*/ 82 w 656"/>
                <a:gd name="T5" fmla="*/ 352 h 352"/>
                <a:gd name="T6" fmla="*/ 551 w 656"/>
                <a:gd name="T7" fmla="*/ 352 h 352"/>
                <a:gd name="T8" fmla="*/ 656 w 656"/>
                <a:gd name="T9" fmla="*/ 247 h 352"/>
                <a:gd name="T10" fmla="*/ 598 w 656"/>
                <a:gd name="T11" fmla="*/ 153 h 352"/>
                <a:gd name="T12" fmla="*/ 588 w 656"/>
                <a:gd name="T13" fmla="*/ 148 h 352"/>
                <a:gd name="T14" fmla="*/ 589 w 656"/>
                <a:gd name="T15" fmla="*/ 137 h 352"/>
                <a:gd name="T16" fmla="*/ 589 w 656"/>
                <a:gd name="T17" fmla="*/ 135 h 352"/>
                <a:gd name="T18" fmla="*/ 531 w 656"/>
                <a:gd name="T19" fmla="*/ 76 h 352"/>
                <a:gd name="T20" fmla="*/ 503 w 656"/>
                <a:gd name="T21" fmla="*/ 83 h 352"/>
                <a:gd name="T22" fmla="*/ 486 w 656"/>
                <a:gd name="T23" fmla="*/ 92 h 352"/>
                <a:gd name="T24" fmla="*/ 479 w 656"/>
                <a:gd name="T25" fmla="*/ 75 h 352"/>
                <a:gd name="T26" fmla="*/ 365 w 656"/>
                <a:gd name="T27" fmla="*/ 0 h 352"/>
                <a:gd name="T28" fmla="*/ 248 w 656"/>
                <a:gd name="T29" fmla="*/ 79 h 352"/>
                <a:gd name="T30" fmla="*/ 242 w 656"/>
                <a:gd name="T31" fmla="*/ 94 h 352"/>
                <a:gd name="T32" fmla="*/ 227 w 656"/>
                <a:gd name="T33" fmla="*/ 89 h 352"/>
                <a:gd name="T34" fmla="*/ 197 w 656"/>
                <a:gd name="T35" fmla="*/ 84 h 352"/>
                <a:gd name="T36" fmla="*/ 102 w 656"/>
                <a:gd name="T37" fmla="*/ 173 h 352"/>
                <a:gd name="T38" fmla="*/ 101 w 656"/>
                <a:gd name="T39" fmla="*/ 189 h 352"/>
                <a:gd name="T40" fmla="*/ 84 w 656"/>
                <a:gd name="T41" fmla="*/ 189 h 352"/>
                <a:gd name="T42" fmla="*/ 82 w 656"/>
                <a:gd name="T43" fmla="*/ 18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6" h="352">
                  <a:moveTo>
                    <a:pt x="82" y="189"/>
                  </a:moveTo>
                  <a:cubicBezTo>
                    <a:pt x="37" y="189"/>
                    <a:pt x="0" y="225"/>
                    <a:pt x="0" y="271"/>
                  </a:cubicBezTo>
                  <a:cubicBezTo>
                    <a:pt x="0" y="316"/>
                    <a:pt x="37" y="352"/>
                    <a:pt x="82" y="352"/>
                  </a:cubicBezTo>
                  <a:cubicBezTo>
                    <a:pt x="551" y="352"/>
                    <a:pt x="551" y="352"/>
                    <a:pt x="551" y="352"/>
                  </a:cubicBezTo>
                  <a:cubicBezTo>
                    <a:pt x="609" y="352"/>
                    <a:pt x="656" y="305"/>
                    <a:pt x="656" y="247"/>
                  </a:cubicBezTo>
                  <a:cubicBezTo>
                    <a:pt x="656" y="207"/>
                    <a:pt x="634" y="171"/>
                    <a:pt x="598" y="153"/>
                  </a:cubicBezTo>
                  <a:cubicBezTo>
                    <a:pt x="588" y="148"/>
                    <a:pt x="588" y="148"/>
                    <a:pt x="588" y="148"/>
                  </a:cubicBezTo>
                  <a:cubicBezTo>
                    <a:pt x="589" y="137"/>
                    <a:pt x="589" y="137"/>
                    <a:pt x="589" y="137"/>
                  </a:cubicBezTo>
                  <a:cubicBezTo>
                    <a:pt x="589" y="137"/>
                    <a:pt x="589" y="136"/>
                    <a:pt x="589" y="135"/>
                  </a:cubicBezTo>
                  <a:cubicBezTo>
                    <a:pt x="589" y="102"/>
                    <a:pt x="563" y="76"/>
                    <a:pt x="531" y="76"/>
                  </a:cubicBezTo>
                  <a:cubicBezTo>
                    <a:pt x="521" y="76"/>
                    <a:pt x="511" y="79"/>
                    <a:pt x="503" y="83"/>
                  </a:cubicBezTo>
                  <a:cubicBezTo>
                    <a:pt x="486" y="92"/>
                    <a:pt x="486" y="92"/>
                    <a:pt x="486" y="92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459" y="30"/>
                    <a:pt x="414" y="0"/>
                    <a:pt x="365" y="0"/>
                  </a:cubicBezTo>
                  <a:cubicBezTo>
                    <a:pt x="313" y="0"/>
                    <a:pt x="267" y="31"/>
                    <a:pt x="248" y="79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27" y="89"/>
                    <a:pt x="227" y="89"/>
                    <a:pt x="227" y="89"/>
                  </a:cubicBezTo>
                  <a:cubicBezTo>
                    <a:pt x="218" y="86"/>
                    <a:pt x="207" y="84"/>
                    <a:pt x="197" y="84"/>
                  </a:cubicBezTo>
                  <a:cubicBezTo>
                    <a:pt x="147" y="84"/>
                    <a:pt x="106" y="123"/>
                    <a:pt x="102" y="173"/>
                  </a:cubicBezTo>
                  <a:cubicBezTo>
                    <a:pt x="101" y="189"/>
                    <a:pt x="101" y="189"/>
                    <a:pt x="101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3" y="189"/>
                    <a:pt x="83" y="189"/>
                    <a:pt x="82" y="189"/>
                  </a:cubicBezTo>
                  <a:close/>
                </a:path>
              </a:pathLst>
            </a:custGeom>
            <a:solidFill>
              <a:srgbClr val="32B2DF"/>
            </a:solidFill>
            <a:ln w="349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20" tIns="45710" rIns="91420" bIns="4571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85" name="Picture 66" descr="new_webex_logo_1024px_R02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85" y="1346222"/>
              <a:ext cx="439250" cy="438821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4539424" y="1780575"/>
              <a:ext cx="722838" cy="236587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effectLst>
                    <a:glow rad="190500">
                      <a:srgbClr val="FFFFFF">
                        <a:alpha val="60000"/>
                      </a:srgbClr>
                    </a:glow>
                  </a:effectLst>
                </a:rPr>
                <a:t>WebEx</a:t>
              </a:r>
              <a:endParaRPr lang="en-US" sz="1100" dirty="0">
                <a:solidFill>
                  <a:srgbClr val="000000"/>
                </a:solidFill>
                <a:effectLst>
                  <a:glow rad="190500">
                    <a:srgbClr val="FFFFFF">
                      <a:alpha val="60000"/>
                    </a:srgbClr>
                  </a:glow>
                </a:effectLst>
              </a:endParaRPr>
            </a:p>
          </p:txBody>
        </p:sp>
      </p:grpSp>
      <p:sp>
        <p:nvSpPr>
          <p:cNvPr id="113" name="Rounded Rectangle 112"/>
          <p:cNvSpPr/>
          <p:nvPr/>
        </p:nvSpPr>
        <p:spPr>
          <a:xfrm>
            <a:off x="1285949" y="4195199"/>
            <a:ext cx="2731433" cy="436629"/>
          </a:xfrm>
          <a:prstGeom prst="roundRect">
            <a:avLst>
              <a:gd name="adj" fmla="val 3130"/>
            </a:avLst>
          </a:prstGeom>
          <a:solidFill>
            <a:srgbClr val="FFFFFF">
              <a:alpha val="75000"/>
            </a:srgbClr>
          </a:solidFill>
          <a:ln w="127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lnSpc>
                <a:spcPct val="80000"/>
              </a:lnSpc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310329" y="4442275"/>
            <a:ext cx="622573" cy="16736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6" tIns="25723" rIns="51446" bIns="2572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900" dirty="0" smtClean="0">
                <a:solidFill>
                  <a:srgbClr val="FFFFFF"/>
                </a:solidFill>
              </a:rPr>
              <a:t>端末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26" name="Picture 5" descr="C:\Users\tsbutme\Desktop\Trade Shows\New Icons\256 Icons in Grey and Blue\30060_Device_phone_unkown_256 - with white screen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044" y="4323157"/>
            <a:ext cx="274163" cy="2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 descr="C:\Users\tsbutme\Desktop\New folder - Copy\30085_Device_telepresence1000_3065_unknown_256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525" y="4268394"/>
            <a:ext cx="293138" cy="2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16" y="4282936"/>
            <a:ext cx="450253" cy="300962"/>
          </a:xfrm>
          <a:prstGeom prst="rect">
            <a:avLst/>
          </a:prstGeom>
        </p:spPr>
      </p:pic>
      <p:pic>
        <p:nvPicPr>
          <p:cNvPr id="134" name="Picture 7" descr="C:\Users\tsbutme\Desktop\New folder - Copy\30086_Device_telepresence3000_3066_unknown_256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272" y="4262977"/>
            <a:ext cx="744631" cy="2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202709" y="2117202"/>
            <a:ext cx="1785924" cy="1171748"/>
            <a:chOff x="1202709" y="2117201"/>
            <a:chExt cx="1785924" cy="1171748"/>
          </a:xfrm>
        </p:grpSpPr>
        <p:sp>
          <p:nvSpPr>
            <p:cNvPr id="96" name="Rounded Rectangle 95"/>
            <p:cNvSpPr/>
            <p:nvPr/>
          </p:nvSpPr>
          <p:spPr>
            <a:xfrm>
              <a:off x="1285950" y="2117201"/>
              <a:ext cx="1702683" cy="1171748"/>
            </a:xfrm>
            <a:prstGeom prst="roundRect">
              <a:avLst>
                <a:gd name="adj" fmla="val 3130"/>
              </a:avLst>
            </a:prstGeom>
            <a:solidFill>
              <a:schemeClr val="bg1">
                <a:alpha val="75000"/>
              </a:schemeClr>
            </a:solidFill>
            <a:ln w="12700">
              <a:solidFill>
                <a:srgbClr val="0070C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04769" y="3096264"/>
              <a:ext cx="744907" cy="167367"/>
            </a:xfrm>
            <a:prstGeom prst="rect">
              <a:avLst/>
            </a:prstGeom>
            <a:solidFill>
              <a:srgbClr val="0070C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呼制御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908611" y="2187106"/>
              <a:ext cx="1021664" cy="391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Unified Communications Manager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202709" y="2176390"/>
              <a:ext cx="961410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Instant Message &amp; Presence</a:t>
              </a: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011" y="2418544"/>
              <a:ext cx="424149" cy="434664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464" y="2462022"/>
              <a:ext cx="424149" cy="434664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898" y="2538170"/>
              <a:ext cx="517463" cy="391574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0475" y="2583777"/>
              <a:ext cx="517463" cy="391574"/>
            </a:xfrm>
            <a:prstGeom prst="rect">
              <a:avLst/>
            </a:prstGeom>
          </p:spPr>
        </p:pic>
      </p:grpSp>
      <p:grpSp>
        <p:nvGrpSpPr>
          <p:cNvPr id="5" name="図形グループ 4"/>
          <p:cNvGrpSpPr/>
          <p:nvPr/>
        </p:nvGrpSpPr>
        <p:grpSpPr>
          <a:xfrm>
            <a:off x="2980062" y="1200453"/>
            <a:ext cx="1125405" cy="2063533"/>
            <a:chOff x="2980062" y="1200453"/>
            <a:chExt cx="1125405" cy="2063533"/>
          </a:xfrm>
        </p:grpSpPr>
        <p:sp>
          <p:nvSpPr>
            <p:cNvPr id="100" name="Rectangle 99"/>
            <p:cNvSpPr/>
            <p:nvPr/>
          </p:nvSpPr>
          <p:spPr>
            <a:xfrm>
              <a:off x="3105555" y="3070777"/>
              <a:ext cx="740711" cy="167367"/>
            </a:xfrm>
            <a:prstGeom prst="rect">
              <a:avLst/>
            </a:prstGeom>
            <a:solidFill>
              <a:srgbClr val="C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rgbClr val="FFFFFF"/>
                  </a:solidFill>
                </a:rPr>
                <a:t>Collab</a:t>
              </a:r>
              <a:r>
                <a:rPr lang="en-US" sz="900" dirty="0">
                  <a:solidFill>
                    <a:srgbClr val="FFFFFF"/>
                  </a:solidFill>
                </a:rPr>
                <a:t> Edge</a:t>
              </a:r>
            </a:p>
          </p:txBody>
        </p:sp>
        <p:pic>
          <p:nvPicPr>
            <p:cNvPr id="112" name="Picture 1028"/>
            <p:cNvPicPr>
              <a:picLocks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091" y="1345148"/>
              <a:ext cx="196376" cy="55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1" name="Straight Connector 130"/>
            <p:cNvCxnSpPr/>
            <p:nvPr/>
          </p:nvCxnSpPr>
          <p:spPr>
            <a:xfrm>
              <a:off x="3083692" y="1974013"/>
              <a:ext cx="1007441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3010928" y="1813379"/>
              <a:ext cx="427315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DMZ</a:t>
              </a:r>
            </a:p>
          </p:txBody>
        </p:sp>
        <p:grpSp>
          <p:nvGrpSpPr>
            <p:cNvPr id="3" name="図形グループ 2"/>
            <p:cNvGrpSpPr/>
            <p:nvPr/>
          </p:nvGrpSpPr>
          <p:grpSpPr>
            <a:xfrm>
              <a:off x="2980062" y="1200453"/>
              <a:ext cx="1111071" cy="2063533"/>
              <a:chOff x="2980062" y="1200453"/>
              <a:chExt cx="1111071" cy="2063533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3083693" y="1200453"/>
                <a:ext cx="1007440" cy="2063533"/>
              </a:xfrm>
              <a:prstGeom prst="roundRect">
                <a:avLst>
                  <a:gd name="adj" fmla="val 3130"/>
                </a:avLst>
              </a:prstGeom>
              <a:noFill/>
              <a:ln w="12700">
                <a:solidFill>
                  <a:srgbClr val="C00000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11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45" name="Group 144"/>
              <p:cNvGrpSpPr/>
              <p:nvPr/>
            </p:nvGrpSpPr>
            <p:grpSpPr>
              <a:xfrm>
                <a:off x="3024216" y="1307976"/>
                <a:ext cx="840294" cy="575322"/>
                <a:chOff x="2057192" y="2075507"/>
                <a:chExt cx="683704" cy="469982"/>
              </a:xfrm>
            </p:grpSpPr>
            <p:sp>
              <p:nvSpPr>
                <p:cNvPr id="151" name="TextBox 150"/>
                <p:cNvSpPr txBox="1"/>
                <p:nvPr/>
              </p:nvSpPr>
              <p:spPr>
                <a:xfrm>
                  <a:off x="2057192" y="2075507"/>
                  <a:ext cx="683704" cy="1592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800" dirty="0">
                      <a:solidFill>
                        <a:srgbClr val="000000"/>
                      </a:solidFill>
                    </a:rPr>
                    <a:t>Expressway-E</a:t>
                  </a:r>
                </a:p>
              </p:txBody>
            </p:sp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9834" y="2215394"/>
                  <a:ext cx="284140" cy="292608"/>
                </a:xfrm>
                <a:prstGeom prst="rect">
                  <a:avLst/>
                </a:prstGeom>
              </p:spPr>
            </p:pic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6143" y="2252881"/>
                  <a:ext cx="284140" cy="292608"/>
                </a:xfrm>
                <a:prstGeom prst="rect">
                  <a:avLst/>
                </a:prstGeom>
              </p:spPr>
            </p:pic>
          </p:grpSp>
          <p:grpSp>
            <p:nvGrpSpPr>
              <p:cNvPr id="7" name="図形グループ 6"/>
              <p:cNvGrpSpPr/>
              <p:nvPr/>
            </p:nvGrpSpPr>
            <p:grpSpPr>
              <a:xfrm>
                <a:off x="2980062" y="1983206"/>
                <a:ext cx="1098521" cy="1073260"/>
                <a:chOff x="2810728" y="2889140"/>
                <a:chExt cx="1098521" cy="1073260"/>
              </a:xfrm>
            </p:grpSpPr>
            <p:sp>
              <p:nvSpPr>
                <p:cNvPr id="116" name="TextBox 115"/>
                <p:cNvSpPr txBox="1"/>
                <p:nvPr/>
              </p:nvSpPr>
              <p:spPr>
                <a:xfrm>
                  <a:off x="2954297" y="2889140"/>
                  <a:ext cx="860360" cy="1949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800" dirty="0">
                      <a:solidFill>
                        <a:srgbClr val="000000"/>
                      </a:solidFill>
                    </a:rPr>
                    <a:t>Expressway-C</a:t>
                  </a:r>
                </a:p>
              </p:txBody>
            </p:sp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8746" y="3039388"/>
                  <a:ext cx="349217" cy="368540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30425" y="3081762"/>
                  <a:ext cx="349217" cy="368540"/>
                </a:xfrm>
                <a:prstGeom prst="rect">
                  <a:avLst/>
                </a:prstGeom>
              </p:spPr>
            </p:pic>
            <p:sp>
              <p:nvSpPr>
                <p:cNvPr id="165" name="TextBox 121"/>
                <p:cNvSpPr txBox="1"/>
                <p:nvPr/>
              </p:nvSpPr>
              <p:spPr>
                <a:xfrm>
                  <a:off x="2810728" y="3480804"/>
                  <a:ext cx="1014184" cy="198115"/>
                </a:xfrm>
                <a:prstGeom prst="rect">
                  <a:avLst/>
                </a:prstGeom>
                <a:noFill/>
              </p:spPr>
              <p:txBody>
                <a:bodyPr wrap="square" lIns="91436" tIns="45718" rIns="91436" bIns="45718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800" dirty="0" smtClean="0">
                      <a:solidFill>
                        <a:srgbClr val="000000"/>
                      </a:solidFill>
                    </a:rPr>
                    <a:t>ISDNGW</a:t>
                  </a:r>
                  <a:endParaRPr lang="en-US" sz="800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" name="図 1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03033" y="3619166"/>
                  <a:ext cx="334433" cy="343234"/>
                </a:xfrm>
                <a:prstGeom prst="rect">
                  <a:avLst/>
                </a:prstGeom>
              </p:spPr>
            </p:pic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09434" y="3589866"/>
                  <a:ext cx="399815" cy="28786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" name="図形グループ 5"/>
          <p:cNvGrpSpPr/>
          <p:nvPr/>
        </p:nvGrpSpPr>
        <p:grpSpPr>
          <a:xfrm>
            <a:off x="1280161" y="3303270"/>
            <a:ext cx="2699172" cy="875116"/>
            <a:chOff x="1280161" y="3303270"/>
            <a:chExt cx="2699172" cy="875116"/>
          </a:xfrm>
        </p:grpSpPr>
        <p:sp>
          <p:nvSpPr>
            <p:cNvPr id="97" name="Rounded Rectangle 96"/>
            <p:cNvSpPr/>
            <p:nvPr/>
          </p:nvSpPr>
          <p:spPr>
            <a:xfrm>
              <a:off x="1285951" y="3310684"/>
              <a:ext cx="2693382" cy="867702"/>
            </a:xfrm>
            <a:prstGeom prst="roundRect">
              <a:avLst>
                <a:gd name="adj" fmla="val 3130"/>
              </a:avLst>
            </a:prstGeom>
            <a:solidFill>
              <a:srgbClr val="FFFFFF"/>
            </a:solidFill>
            <a:ln w="12700">
              <a:solidFill>
                <a:srgbClr val="00B05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302721" y="3985176"/>
              <a:ext cx="789976" cy="167367"/>
            </a:xfrm>
            <a:prstGeom prst="rect">
              <a:avLst/>
            </a:prstGeom>
            <a:solidFill>
              <a:srgbClr val="00B05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会議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280161" y="3303270"/>
              <a:ext cx="983469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TelePresence Server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118293" y="3368849"/>
              <a:ext cx="685159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Conductor</a:t>
              </a:r>
            </a:p>
          </p:txBody>
        </p:sp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7265" y="3543680"/>
              <a:ext cx="349217" cy="368540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1802" y="3518165"/>
              <a:ext cx="406203" cy="416275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8643" y="3564065"/>
              <a:ext cx="406203" cy="416275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9740" y="3591183"/>
              <a:ext cx="349217" cy="368540"/>
            </a:xfrm>
            <a:prstGeom prst="rect">
              <a:avLst/>
            </a:prstGeom>
          </p:spPr>
        </p:pic>
        <p:sp>
          <p:nvSpPr>
            <p:cNvPr id="90" name="TextBox 156"/>
            <p:cNvSpPr txBox="1"/>
            <p:nvPr/>
          </p:nvSpPr>
          <p:spPr>
            <a:xfrm>
              <a:off x="2900872" y="3337281"/>
              <a:ext cx="1064326" cy="29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solidFill>
                    <a:srgbClr val="000000"/>
                  </a:solidFill>
                </a:rPr>
                <a:t>TelePresence Management Suite</a:t>
              </a:r>
            </a:p>
          </p:txBody>
        </p:sp>
        <p:pic>
          <p:nvPicPr>
            <p:cNvPr id="118" name="Picture 157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3763" y="3578885"/>
              <a:ext cx="348098" cy="358192"/>
            </a:xfrm>
            <a:prstGeom prst="rect">
              <a:avLst/>
            </a:prstGeom>
          </p:spPr>
        </p:pic>
        <p:pic>
          <p:nvPicPr>
            <p:cNvPr id="119" name="Picture 158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5570" y="3623127"/>
              <a:ext cx="348098" cy="358192"/>
            </a:xfrm>
            <a:prstGeom prst="rect">
              <a:avLst/>
            </a:prstGeom>
          </p:spPr>
        </p:pic>
      </p:grpSp>
      <p:sp>
        <p:nvSpPr>
          <p:cNvPr id="80" name="Rectangle 162"/>
          <p:cNvSpPr/>
          <p:nvPr/>
        </p:nvSpPr>
        <p:spPr>
          <a:xfrm>
            <a:off x="-57150" y="876300"/>
            <a:ext cx="9201150" cy="426720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>
              <a:lnSpc>
                <a:spcPct val="80000"/>
              </a:lnSpc>
            </a:pP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1285949" y="1200454"/>
            <a:ext cx="1685851" cy="882188"/>
            <a:chOff x="1285949" y="1200454"/>
            <a:chExt cx="1685851" cy="882188"/>
          </a:xfrm>
        </p:grpSpPr>
        <p:sp>
          <p:nvSpPr>
            <p:cNvPr id="94" name="Rounded Rectangle 93"/>
            <p:cNvSpPr/>
            <p:nvPr/>
          </p:nvSpPr>
          <p:spPr>
            <a:xfrm>
              <a:off x="1285949" y="1200454"/>
              <a:ext cx="1685851" cy="882188"/>
            </a:xfrm>
            <a:prstGeom prst="roundRect">
              <a:avLst>
                <a:gd name="adj" fmla="val 3130"/>
              </a:avLst>
            </a:prstGeom>
            <a:solidFill>
              <a:srgbClr val="FFFFFF">
                <a:alpha val="75000"/>
              </a:srgbClr>
            </a:solidFill>
            <a:ln w="12700">
              <a:solidFill>
                <a:schemeClr val="accent6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293113" y="1905447"/>
              <a:ext cx="975954" cy="167367"/>
            </a:xfrm>
            <a:prstGeom prst="rect">
              <a:avLst/>
            </a:prstGeom>
            <a:solidFill>
              <a:schemeClr val="accent6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48" tIns="25724" rIns="51448" bIns="25724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ja-JP" altLang="en-US" sz="900" dirty="0" smtClean="0">
                  <a:solidFill>
                    <a:srgbClr val="FFFFFF"/>
                  </a:solidFill>
                </a:rPr>
                <a:t>アプリケーション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1568958" y="1246747"/>
              <a:ext cx="789198" cy="635629"/>
              <a:chOff x="2360447" y="1433860"/>
              <a:chExt cx="642130" cy="519247"/>
            </a:xfrm>
          </p:grpSpPr>
          <p:sp>
            <p:nvSpPr>
              <p:cNvPr id="154" name="TextBox 153"/>
              <p:cNvSpPr txBox="1"/>
              <p:nvPr/>
            </p:nvSpPr>
            <p:spPr>
              <a:xfrm>
                <a:off x="2360447" y="1433860"/>
                <a:ext cx="642130" cy="2396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000000"/>
                    </a:solidFill>
                  </a:rPr>
                  <a:t>Prime</a:t>
                </a:r>
                <a:br>
                  <a:rPr lang="en-US" sz="800" dirty="0">
                    <a:solidFill>
                      <a:srgbClr val="000000"/>
                    </a:solidFill>
                  </a:rPr>
                </a:br>
                <a:r>
                  <a:rPr lang="en-US" sz="800" dirty="0">
                    <a:solidFill>
                      <a:srgbClr val="000000"/>
                    </a:solidFill>
                  </a:rPr>
                  <a:t>Collaboration</a:t>
                </a:r>
              </a:p>
            </p:txBody>
          </p:sp>
          <p:pic>
            <p:nvPicPr>
              <p:cNvPr id="155" name="Picture 154"/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9831" y="1635446"/>
                <a:ext cx="283230" cy="292608"/>
              </a:xfrm>
              <a:prstGeom prst="rect">
                <a:avLst/>
              </a:prstGeom>
            </p:spPr>
          </p:pic>
          <p:pic>
            <p:nvPicPr>
              <p:cNvPr id="156" name="Picture 155"/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3385" y="1660499"/>
                <a:ext cx="283230" cy="29260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68560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08213" y="651660"/>
            <a:ext cx="3820348" cy="2265389"/>
          </a:xfrm>
        </p:spPr>
        <p:txBody>
          <a:bodyPr/>
          <a:lstStyle/>
          <a:p>
            <a:r>
              <a:rPr kumimoji="1" lang="en-US" altLang="ja-JP" sz="2400" dirty="0" smtClean="0"/>
              <a:t>Cisco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Prime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Collaboration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Provisioning</a:t>
            </a:r>
            <a:endParaRPr kumimoji="1" lang="ja-JP" altLang="en-US" sz="240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ja-JP" altLang="en-US" dirty="0" smtClean="0"/>
              <a:t>各種サーバを１つのインターフェイスで操作</a:t>
            </a:r>
            <a:endParaRPr kumimoji="1" lang="en-US" altLang="ja-JP" dirty="0" smtClean="0"/>
          </a:p>
          <a:p>
            <a:r>
              <a:rPr kumimoji="1" lang="ja-JP" altLang="en-US" dirty="0" smtClean="0"/>
              <a:t>各種サーバの初期設定ウィザード</a:t>
            </a:r>
            <a:endParaRPr kumimoji="1" lang="en-US" altLang="ja-JP" dirty="0" smtClean="0"/>
          </a:p>
          <a:p>
            <a:r>
              <a:rPr kumimoji="1" lang="ja-JP" altLang="en-US" dirty="0" smtClean="0"/>
              <a:t>日々のオペレーション</a:t>
            </a:r>
            <a:r>
              <a:rPr lang="en-US" altLang="ja-JP" dirty="0" smtClean="0"/>
              <a:t>(MACD)</a:t>
            </a:r>
            <a:r>
              <a:rPr lang="ja-JP" altLang="en-US" dirty="0" smtClean="0"/>
              <a:t>に最適化</a:t>
            </a:r>
            <a:endParaRPr lang="en-US" altLang="ja-JP" dirty="0" smtClean="0"/>
          </a:p>
          <a:p>
            <a:r>
              <a:rPr kumimoji="1" lang="en-US" altLang="ja-JP" dirty="0" smtClean="0"/>
              <a:t>Unified </a:t>
            </a:r>
            <a:r>
              <a:rPr lang="en-US" altLang="ja-JP" dirty="0" smtClean="0"/>
              <a:t>CM</a:t>
            </a:r>
            <a:r>
              <a:rPr lang="ja-JP" altLang="en-US" dirty="0" smtClean="0"/>
              <a:t>のお客様は</a:t>
            </a:r>
            <a:r>
              <a:rPr kumimoji="1" lang="en-US" altLang="ja-JP" dirty="0" smtClean="0"/>
              <a:t>Standard</a:t>
            </a:r>
            <a:r>
              <a:rPr kumimoji="1" lang="ja-JP" altLang="en-US" dirty="0" smtClean="0"/>
              <a:t>ライセンスが無償提供</a:t>
            </a:r>
            <a:endParaRPr kumimoji="1" lang="ja-JP" altLang="en-US" dirty="0"/>
          </a:p>
        </p:txBody>
      </p:sp>
      <p:pic>
        <p:nvPicPr>
          <p:cNvPr id="7" name="Picture 16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1500" y="2171699"/>
            <a:ext cx="3365500" cy="2480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dirty="0" smtClean="0"/>
              <a:t>ウィザードで各サーバの</a:t>
            </a:r>
            <a:r>
              <a:rPr kumimoji="1" lang="en-US" altLang="ja-JP" dirty="0" smtClean="0"/>
              <a:t>IP</a:t>
            </a:r>
            <a:r>
              <a:rPr kumimoji="1" lang="ja-JP" altLang="en-US" dirty="0" smtClean="0"/>
              <a:t>アドレス、クレデンシャル、</a:t>
            </a:r>
            <a:r>
              <a:rPr kumimoji="1" lang="en-US" altLang="ja-JP" dirty="0" smtClean="0"/>
              <a:t>LDAP</a:t>
            </a:r>
            <a:r>
              <a:rPr kumimoji="1" lang="ja-JP" altLang="en-US" dirty="0" smtClean="0"/>
              <a:t>情報を入力</a:t>
            </a:r>
            <a:endParaRPr kumimoji="1" lang="en-US" altLang="ja-JP" dirty="0" smtClean="0"/>
          </a:p>
          <a:p>
            <a:r>
              <a:rPr lang="en-US" altLang="ja-JP" dirty="0" smtClean="0"/>
              <a:t>ZIP</a:t>
            </a:r>
            <a:r>
              <a:rPr lang="ja-JP" altLang="en-US" dirty="0" smtClean="0"/>
              <a:t>ファイルに保存することで他の環境への使いまわしが可能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電話番号体系などテンプレート化</a:t>
            </a:r>
            <a:endParaRPr lang="en-US" altLang="ja-JP" dirty="0" smtClean="0"/>
          </a:p>
          <a:p>
            <a:pPr lvl="1"/>
            <a:r>
              <a:rPr lang="ja-JP" altLang="en-US" dirty="0"/>
              <a:t>検証</a:t>
            </a:r>
            <a:r>
              <a:rPr lang="ja-JP" altLang="en-US" dirty="0" smtClean="0"/>
              <a:t>環境情報から本番環境への移行を簡単に</a:t>
            </a:r>
            <a:endParaRPr lang="en-US" altLang="ja-JP" dirty="0" smtClean="0"/>
          </a:p>
          <a:p>
            <a:r>
              <a:rPr lang="en-US" altLang="ja-JP" dirty="0" smtClean="0"/>
              <a:t>Cisco Unified CM / IM &amp; Presence/ Unity Connection</a:t>
            </a:r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Cisco Prime Collaboration Provisioning</a:t>
            </a:r>
            <a:br>
              <a:rPr lang="en-US" altLang="ja-JP" dirty="0" smtClean="0"/>
            </a:br>
            <a:r>
              <a:rPr lang="en-US" altLang="ja-JP" dirty="0" smtClean="0"/>
              <a:t>- </a:t>
            </a:r>
            <a:r>
              <a:rPr lang="ja-JP" altLang="en-US" dirty="0" smtClean="0"/>
              <a:t>開始ウィザード</a:t>
            </a:r>
            <a:endParaRPr kumimoji="1" lang="ja-JP" altLang="en-US" dirty="0"/>
          </a:p>
        </p:txBody>
      </p:sp>
      <p:pic>
        <p:nvPicPr>
          <p:cNvPr id="5" name="図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3300413"/>
            <a:ext cx="2616199" cy="91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181351"/>
            <a:ext cx="4362767" cy="12855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角丸四角形 7"/>
          <p:cNvSpPr/>
          <p:nvPr/>
        </p:nvSpPr>
        <p:spPr>
          <a:xfrm>
            <a:off x="1752600" y="4466907"/>
            <a:ext cx="3986213" cy="443231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初期設定時間を短縮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9523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/>
              <a:t>シンプルなシングルコラボレーションデザイン</a:t>
            </a:r>
            <a:endParaRPr lang="en-US" altLang="ja-JP" dirty="0" smtClean="0"/>
          </a:p>
          <a:p>
            <a:r>
              <a:rPr lang="ja-JP" altLang="en-US" dirty="0" smtClean="0"/>
              <a:t>コラボレーションしやすい番号体系</a:t>
            </a:r>
            <a:endParaRPr lang="en-US" altLang="ja-JP" dirty="0"/>
          </a:p>
          <a:p>
            <a:r>
              <a:rPr lang="ja-JP" altLang="en-US" dirty="0" smtClean="0"/>
              <a:t>スケーラビリティのためのモジュラーアプローチ</a:t>
            </a:r>
            <a:endParaRPr lang="en-US" altLang="ja-JP" dirty="0"/>
          </a:p>
          <a:p>
            <a:r>
              <a:rPr lang="ja-JP" altLang="en-US" dirty="0" smtClean="0"/>
              <a:t>新しいサービスが追加されたときに矛盾しない設計指針</a:t>
            </a:r>
            <a:endParaRPr lang="en-US" altLang="ja-JP" dirty="0" smtClean="0"/>
          </a:p>
          <a:p>
            <a:endParaRPr lang="ja-JP" altLang="en-US" dirty="0" smtClean="0"/>
          </a:p>
          <a:p>
            <a:pPr marL="57136" indent="0">
              <a:buNone/>
            </a:pPr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6494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9023766" cy="731837"/>
          </a:xfrm>
        </p:spPr>
        <p:txBody>
          <a:bodyPr/>
          <a:lstStyle/>
          <a:p>
            <a:r>
              <a:rPr kumimoji="1" lang="en-US" altLang="ja-JP" dirty="0" smtClean="0"/>
              <a:t>dCloud: </a:t>
            </a:r>
            <a:r>
              <a:rPr kumimoji="1" lang="ja-JP" altLang="en-US" dirty="0" smtClean="0"/>
              <a:t>デモクラウド</a:t>
            </a:r>
            <a:r>
              <a:rPr kumimoji="1" lang="en-US" altLang="ja-JP" dirty="0" smtClean="0"/>
              <a:t> Training and Labs</a:t>
            </a:r>
            <a:r>
              <a:rPr kumimoji="1" lang="ja-JP" altLang="en-US" dirty="0" smtClean="0"/>
              <a:t>カテゴリ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2199"/>
            <a:ext cx="9144000" cy="136655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6933"/>
            <a:ext cx="9144000" cy="56665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46364" y="3123587"/>
            <a:ext cx="86452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Cisco Preferred Architecture for Midmarket Voice 10.5 v1 </a:t>
            </a:r>
          </a:p>
          <a:p>
            <a:pPr lvl="1"/>
            <a:r>
              <a:rPr lang="ja-JP" altLang="en-US" b="1" dirty="0"/>
              <a:t>翻訳済み</a:t>
            </a:r>
            <a:endParaRPr lang="en-US" altLang="ja-JP" b="1" dirty="0"/>
          </a:p>
          <a:p>
            <a:r>
              <a:rPr lang="en-US" altLang="ja-JP" b="1" dirty="0"/>
              <a:t>Cisco Preferred Architecture for Video 10.6 v1 </a:t>
            </a:r>
          </a:p>
          <a:p>
            <a:pPr lvl="1"/>
            <a:r>
              <a:rPr lang="ja-JP" altLang="en-US" b="1" dirty="0"/>
              <a:t>翻訳済み</a:t>
            </a:r>
            <a:endParaRPr lang="en-US" altLang="ja-JP" b="1" dirty="0"/>
          </a:p>
          <a:p>
            <a:r>
              <a:rPr lang="en-US" altLang="ja-JP" b="1" dirty="0"/>
              <a:t>Cisco Preferred Architecture for Enterprise Collaboration 10.6 v1</a:t>
            </a:r>
          </a:p>
          <a:p>
            <a:pPr lvl="1"/>
            <a:r>
              <a:rPr lang="ja-JP" altLang="en-US" b="1" dirty="0"/>
              <a:t>翻訳中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382090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706234" cy="731837"/>
          </a:xfrm>
        </p:spPr>
        <p:txBody>
          <a:bodyPr/>
          <a:lstStyle/>
          <a:p>
            <a:r>
              <a:rPr lang="en-US" dirty="0" smtClean="0"/>
              <a:t>Cisco Preferred Architecture for Video 10.6 v1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753"/>
            <a:ext cx="4085032" cy="327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415" y="1369157"/>
            <a:ext cx="5738585" cy="26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59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Cisco </a:t>
            </a:r>
            <a:r>
              <a:rPr lang="en-US" dirty="0" err="1"/>
              <a:t>PrimeCollaboration</a:t>
            </a:r>
            <a:r>
              <a:rPr lang="en-US" dirty="0"/>
              <a:t> </a:t>
            </a:r>
            <a:r>
              <a:rPr lang="en-US" dirty="0" err="1"/>
              <a:t>Provisioning</a:t>
            </a:r>
            <a:r>
              <a:rPr lang="en-US" dirty="0" err="1" smtClean="0"/>
              <a:t>ツール</a:t>
            </a:r>
            <a:r>
              <a:rPr lang="ja-JP" altLang="en-US" dirty="0" smtClean="0"/>
              <a:t>で</a:t>
            </a:r>
            <a:r>
              <a:rPr lang="en-US" dirty="0" smtClean="0"/>
              <a:t>サービス</a:t>
            </a:r>
            <a:r>
              <a:rPr lang="en-US" dirty="0"/>
              <a:t>を初期</a:t>
            </a:r>
            <a:r>
              <a:rPr lang="en-US" dirty="0" smtClean="0"/>
              <a:t>化</a:t>
            </a:r>
          </a:p>
          <a:p>
            <a:r>
              <a:rPr lang="en-US" dirty="0" smtClean="0"/>
              <a:t>Cisco </a:t>
            </a:r>
            <a:r>
              <a:rPr lang="en-US" dirty="0"/>
              <a:t>TelePresence </a:t>
            </a:r>
            <a:r>
              <a:rPr lang="en-US" dirty="0" err="1" smtClean="0"/>
              <a:t>Serverと</a:t>
            </a:r>
            <a:r>
              <a:rPr lang="en-US" dirty="0" err="1"/>
              <a:t>Cisco</a:t>
            </a:r>
            <a:r>
              <a:rPr lang="en-US" dirty="0"/>
              <a:t> TelePresence </a:t>
            </a:r>
            <a:r>
              <a:rPr lang="en-US" dirty="0" smtClean="0"/>
              <a:t>Conductor</a:t>
            </a:r>
            <a:r>
              <a:rPr lang="ja-JP" altLang="en-US" dirty="0" smtClean="0"/>
              <a:t>設定</a:t>
            </a:r>
            <a:endParaRPr lang="en-US" dirty="0" smtClean="0"/>
          </a:p>
          <a:p>
            <a:r>
              <a:rPr lang="en-US" dirty="0"/>
              <a:t>Collaboration Meeting </a:t>
            </a:r>
            <a:r>
              <a:rPr lang="en-US" dirty="0" err="1"/>
              <a:t>Rooms（CMR</a:t>
            </a:r>
            <a:r>
              <a:rPr lang="en-US" dirty="0" smtClean="0"/>
              <a:t>） Premises</a:t>
            </a:r>
          </a:p>
          <a:p>
            <a:r>
              <a:rPr lang="en-US" dirty="0"/>
              <a:t>Cisco </a:t>
            </a:r>
            <a:r>
              <a:rPr lang="en-US" dirty="0" err="1"/>
              <a:t>TMSとTelePresence</a:t>
            </a:r>
            <a:r>
              <a:rPr lang="en-US" dirty="0"/>
              <a:t> </a:t>
            </a:r>
            <a:r>
              <a:rPr lang="en-US" dirty="0" smtClean="0"/>
              <a:t>Conductor</a:t>
            </a:r>
            <a:r>
              <a:rPr lang="ja-JP" altLang="en-US" dirty="0" smtClean="0"/>
              <a:t>での</a:t>
            </a:r>
            <a:r>
              <a:rPr lang="en-US" dirty="0" smtClean="0"/>
              <a:t>会議スケジュール</a:t>
            </a:r>
          </a:p>
          <a:p>
            <a:r>
              <a:rPr lang="en-US" dirty="0" smtClean="0"/>
              <a:t>Cisco Expressway</a:t>
            </a:r>
            <a:r>
              <a:rPr lang="en-US" dirty="0"/>
              <a:t> </a:t>
            </a:r>
            <a:r>
              <a:rPr lang="en-US" dirty="0" smtClean="0"/>
              <a:t>Mobile </a:t>
            </a:r>
            <a:r>
              <a:rPr lang="en-US" dirty="0"/>
              <a:t>and Remote </a:t>
            </a:r>
            <a:r>
              <a:rPr lang="en-US" dirty="0" err="1"/>
              <a:t>Access（MRA</a:t>
            </a:r>
            <a:r>
              <a:rPr lang="en-US" dirty="0" smtClean="0"/>
              <a:t>）</a:t>
            </a:r>
          </a:p>
          <a:p>
            <a:r>
              <a:rPr lang="en-US" altLang="ja-JP" dirty="0"/>
              <a:t>Cisco </a:t>
            </a:r>
            <a:r>
              <a:rPr lang="en-US" altLang="ja-JP" dirty="0" smtClean="0"/>
              <a:t>Expressway</a:t>
            </a:r>
            <a:r>
              <a:rPr lang="en-US" altLang="ja-JP" dirty="0"/>
              <a:t> </a:t>
            </a:r>
            <a:r>
              <a:rPr lang="en-US" altLang="ja-JP" dirty="0" smtClean="0"/>
              <a:t>B2B</a:t>
            </a:r>
            <a:r>
              <a:rPr lang="ja-JP" altLang="en-US" dirty="0" smtClean="0"/>
              <a:t>コラボレーション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765" y="341313"/>
            <a:ext cx="8950135" cy="731837"/>
          </a:xfrm>
        </p:spPr>
        <p:txBody>
          <a:bodyPr/>
          <a:lstStyle/>
          <a:p>
            <a:r>
              <a:rPr lang="en-US" dirty="0"/>
              <a:t>Cisco Preferred Architecture for Video 10.6 v1</a:t>
            </a:r>
          </a:p>
        </p:txBody>
      </p:sp>
    </p:spTree>
    <p:extLst>
      <p:ext uri="{BB962C8B-B14F-4D97-AF65-F5344CB8AC3E}">
        <p14:creationId xmlns:p14="http://schemas.microsoft.com/office/powerpoint/2010/main" val="3908382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下矢印 23"/>
          <p:cNvSpPr/>
          <p:nvPr/>
        </p:nvSpPr>
        <p:spPr>
          <a:xfrm rot="10800000">
            <a:off x="6899313" y="3525194"/>
            <a:ext cx="577850" cy="1060450"/>
          </a:xfrm>
          <a:prstGeom prst="down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既存</a:t>
            </a:r>
            <a:r>
              <a:rPr kumimoji="1" lang="en-US" altLang="ja-JP" dirty="0" smtClean="0"/>
              <a:t>H.323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Endpoint</a:t>
            </a:r>
            <a:r>
              <a:rPr kumimoji="1" lang="ja-JP" altLang="en-US" dirty="0" smtClean="0"/>
              <a:t>　は？</a:t>
            </a:r>
            <a:endParaRPr kumimoji="1"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900343" y="1878954"/>
            <a:ext cx="577850" cy="1060450"/>
          </a:xfrm>
          <a:prstGeom prst="down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下矢印 5"/>
          <p:cNvSpPr/>
          <p:nvPr/>
        </p:nvSpPr>
        <p:spPr>
          <a:xfrm rot="16200000">
            <a:off x="2571746" y="1073151"/>
            <a:ext cx="577850" cy="1060450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247650" y="3111500"/>
            <a:ext cx="1885950" cy="527050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SIP</a:t>
            </a:r>
            <a:r>
              <a:rPr kumimoji="1" lang="ja-JP" altLang="en-US" dirty="0" smtClean="0"/>
              <a:t>へ変更し</a:t>
            </a:r>
            <a:r>
              <a:rPr kumimoji="1" lang="en-US" altLang="ja-JP" dirty="0" smtClean="0"/>
              <a:t>Unified CM</a:t>
            </a:r>
            <a:r>
              <a:rPr kumimoji="1" lang="ja-JP" altLang="en-US" dirty="0" smtClean="0"/>
              <a:t>登録</a:t>
            </a:r>
          </a:p>
        </p:txBody>
      </p:sp>
      <p:sp>
        <p:nvSpPr>
          <p:cNvPr id="10" name="ひし形 9"/>
          <p:cNvSpPr/>
          <p:nvPr/>
        </p:nvSpPr>
        <p:spPr>
          <a:xfrm>
            <a:off x="254000" y="1200150"/>
            <a:ext cx="2012950" cy="666750"/>
          </a:xfrm>
          <a:prstGeom prst="diamond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Cisco </a:t>
            </a:r>
            <a:r>
              <a:rPr kumimoji="1" lang="ja-JP" altLang="en-US" dirty="0"/>
              <a:t>製品</a:t>
            </a:r>
            <a:r>
              <a:rPr kumimoji="1" lang="ja-JP" altLang="en-US" dirty="0" smtClean="0"/>
              <a:t>？</a:t>
            </a:r>
            <a:endParaRPr kumimoji="1" lang="ja-JP" altLang="en-US" dirty="0"/>
          </a:p>
        </p:txBody>
      </p:sp>
      <p:sp>
        <p:nvSpPr>
          <p:cNvPr id="11" name="ひし形 10"/>
          <p:cNvSpPr/>
          <p:nvPr/>
        </p:nvSpPr>
        <p:spPr>
          <a:xfrm>
            <a:off x="3200400" y="1244600"/>
            <a:ext cx="2012950" cy="666750"/>
          </a:xfrm>
          <a:prstGeom prst="diamond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GK</a:t>
            </a:r>
          </a:p>
          <a:p>
            <a:pPr algn="ctr"/>
            <a:r>
              <a:rPr kumimoji="1" lang="ja-JP" altLang="en-US" dirty="0" smtClean="0"/>
              <a:t>あり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577071" y="4483396"/>
            <a:ext cx="2516841" cy="527050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Expressway-C</a:t>
            </a:r>
            <a:r>
              <a:rPr kumimoji="1" lang="ja-JP" altLang="en-US" dirty="0" smtClean="0"/>
              <a:t>と</a:t>
            </a:r>
            <a:r>
              <a:rPr kumimoji="1" lang="en-US" altLang="ja-JP" dirty="0" smtClean="0"/>
              <a:t>GK</a:t>
            </a:r>
          </a:p>
          <a:p>
            <a:pPr algn="ctr"/>
            <a:r>
              <a:rPr kumimoji="1" lang="en-US" altLang="ja-JP" dirty="0" smtClean="0"/>
              <a:t>H.323 Neighbor </a:t>
            </a:r>
            <a:r>
              <a:rPr kumimoji="1" lang="ja-JP" altLang="en-US" dirty="0" smtClean="0"/>
              <a:t>接続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00695" y="2078592"/>
            <a:ext cx="1433635" cy="577850"/>
            <a:chOff x="2100695" y="2078592"/>
            <a:chExt cx="1433635" cy="577850"/>
          </a:xfrm>
        </p:grpSpPr>
        <p:sp>
          <p:nvSpPr>
            <p:cNvPr id="15" name="下矢印 14"/>
            <p:cNvSpPr/>
            <p:nvPr/>
          </p:nvSpPr>
          <p:spPr>
            <a:xfrm rot="14127261">
              <a:off x="2528588" y="1650699"/>
              <a:ext cx="577850" cy="1433635"/>
            </a:xfrm>
            <a:prstGeom prst="down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476500" y="224155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難！</a:t>
              </a:r>
              <a:endParaRPr kumimoji="1" lang="en-US" altLang="ja-JP" dirty="0" smtClean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2514600" y="1435100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en-US" dirty="0" smtClean="0"/>
              <a:t>No</a:t>
            </a:r>
            <a:r>
              <a:rPr kumimoji="1" lang="ja-JP" altLang="en-US" dirty="0" smtClean="0"/>
              <a:t>！</a:t>
            </a:r>
            <a:endParaRPr kumimoji="1" lang="en-US" altLang="ja-JP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92064" y="2089150"/>
            <a:ext cx="7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Yes</a:t>
            </a:r>
            <a:r>
              <a:rPr kumimoji="1" lang="ja-JP" altLang="en-US" dirty="0" smtClean="0"/>
              <a:t>！</a:t>
            </a:r>
            <a:endParaRPr kumimoji="1" lang="en-US" altLang="ja-JP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3702050" y="1987551"/>
            <a:ext cx="792066" cy="1060450"/>
            <a:chOff x="3702050" y="1987551"/>
            <a:chExt cx="792066" cy="1060450"/>
          </a:xfrm>
        </p:grpSpPr>
        <p:sp>
          <p:nvSpPr>
            <p:cNvPr id="12" name="下矢印 11"/>
            <p:cNvSpPr/>
            <p:nvPr/>
          </p:nvSpPr>
          <p:spPr>
            <a:xfrm>
              <a:off x="3816351" y="1987551"/>
              <a:ext cx="577850" cy="1060450"/>
            </a:xfrm>
            <a:prstGeom prst="downArrow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702050" y="2184400"/>
              <a:ext cx="792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Yes</a:t>
              </a:r>
              <a:r>
                <a:rPr kumimoji="1" lang="ja-JP" altLang="en-US" dirty="0" smtClean="0"/>
                <a:t>！</a:t>
              </a:r>
              <a:endParaRPr kumimoji="1" lang="en-US" altLang="ja-JP" dirty="0" smtClean="0"/>
            </a:p>
          </p:txBody>
        </p:sp>
      </p:grpSp>
      <p:sp>
        <p:nvSpPr>
          <p:cNvPr id="21" name="下矢印 20"/>
          <p:cNvSpPr/>
          <p:nvPr/>
        </p:nvSpPr>
        <p:spPr>
          <a:xfrm rot="16200000">
            <a:off x="5302246" y="1041401"/>
            <a:ext cx="577850" cy="1060450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45100" y="1403350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en-US" dirty="0" smtClean="0"/>
              <a:t>No</a:t>
            </a:r>
            <a:r>
              <a:rPr kumimoji="1" lang="ja-JP" altLang="en-US" dirty="0" smtClean="0"/>
              <a:t>！</a:t>
            </a:r>
            <a:endParaRPr kumimoji="1" lang="en-US" altLang="ja-JP" dirty="0" smtClean="0"/>
          </a:p>
        </p:txBody>
      </p:sp>
      <p:sp>
        <p:nvSpPr>
          <p:cNvPr id="23" name="正方形/長方形 22"/>
          <p:cNvSpPr/>
          <p:nvPr/>
        </p:nvSpPr>
        <p:spPr>
          <a:xfrm>
            <a:off x="6140450" y="1295400"/>
            <a:ext cx="2120900" cy="527050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VCS-C </a:t>
            </a:r>
            <a:r>
              <a:rPr kumimoji="1" lang="ja-JP" altLang="en-US" dirty="0" smtClean="0"/>
              <a:t>設置</a:t>
            </a:r>
            <a:endParaRPr kumimoji="1" lang="en-US" altLang="ja-JP" dirty="0" smtClean="0"/>
          </a:p>
          <a:p>
            <a:pPr algn="ctr"/>
            <a:r>
              <a:rPr kumimoji="1" lang="en-US" altLang="ja-JP" sz="1400" dirty="0" smtClean="0"/>
              <a:t>(SIP-H.323 Interwork)</a:t>
            </a:r>
            <a:endParaRPr kumimoji="1" lang="ja-JP" altLang="en-US" sz="1400" dirty="0" smtClean="0"/>
          </a:p>
        </p:txBody>
      </p:sp>
      <p:sp>
        <p:nvSpPr>
          <p:cNvPr id="24" name="下矢印 23"/>
          <p:cNvSpPr/>
          <p:nvPr/>
        </p:nvSpPr>
        <p:spPr>
          <a:xfrm>
            <a:off x="6838951" y="1955801"/>
            <a:ext cx="577850" cy="1060450"/>
          </a:xfrm>
          <a:prstGeom prst="down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5" name="正方形/長方形 24"/>
          <p:cNvSpPr/>
          <p:nvPr/>
        </p:nvSpPr>
        <p:spPr>
          <a:xfrm>
            <a:off x="5740400" y="3041650"/>
            <a:ext cx="2838450" cy="527050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Unified CM</a:t>
            </a:r>
            <a:r>
              <a:rPr kumimoji="1" lang="ja-JP" altLang="en-US" dirty="0" smtClean="0"/>
              <a:t>と</a:t>
            </a:r>
            <a:r>
              <a:rPr kumimoji="1" lang="en-US" altLang="ja-JP" dirty="0" smtClean="0"/>
              <a:t>VCS </a:t>
            </a:r>
          </a:p>
          <a:p>
            <a:pPr algn="ctr"/>
            <a:r>
              <a:rPr kumimoji="1" lang="en-US" altLang="ja-JP" dirty="0" smtClean="0"/>
              <a:t>SIP Trunk </a:t>
            </a:r>
            <a:r>
              <a:rPr kumimoji="1" lang="ja-JP" altLang="en-US" dirty="0" smtClean="0"/>
              <a:t>接続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2857500" y="0"/>
            <a:ext cx="6286500" cy="441660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設計をシンプルにすることを重点に置いた一例です</a:t>
            </a:r>
            <a:endParaRPr kumimoji="1" lang="en-US" altLang="ja-JP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31000" y="21971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設置後</a:t>
            </a:r>
            <a:endParaRPr kumimoji="1" lang="en-US" altLang="ja-JP" dirty="0" smtClean="0"/>
          </a:p>
        </p:txBody>
      </p:sp>
      <p:sp>
        <p:nvSpPr>
          <p:cNvPr id="28" name="ひし形 10"/>
          <p:cNvSpPr/>
          <p:nvPr/>
        </p:nvSpPr>
        <p:spPr>
          <a:xfrm>
            <a:off x="3131908" y="3071628"/>
            <a:ext cx="2012950" cy="666750"/>
          </a:xfrm>
          <a:prstGeom prst="diamond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Cisco</a:t>
            </a:r>
          </a:p>
          <a:p>
            <a:pPr algn="ctr"/>
            <a:r>
              <a:rPr kumimoji="1" lang="en-US" altLang="ja-JP" dirty="0" smtClean="0"/>
              <a:t>VCS?</a:t>
            </a:r>
          </a:p>
        </p:txBody>
      </p:sp>
      <p:sp>
        <p:nvSpPr>
          <p:cNvPr id="29" name="下矢印 20"/>
          <p:cNvSpPr/>
          <p:nvPr/>
        </p:nvSpPr>
        <p:spPr>
          <a:xfrm>
            <a:off x="3957644" y="3754110"/>
            <a:ext cx="362939" cy="72684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0" name="テキスト ボックス 21"/>
          <p:cNvSpPr txBox="1"/>
          <p:nvPr/>
        </p:nvSpPr>
        <p:spPr>
          <a:xfrm>
            <a:off x="3851258" y="3837661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en-US" dirty="0" smtClean="0"/>
              <a:t>No</a:t>
            </a:r>
            <a:r>
              <a:rPr kumimoji="1" lang="ja-JP" altLang="en-US" dirty="0" smtClean="0"/>
              <a:t>！</a:t>
            </a:r>
            <a:endParaRPr kumimoji="1" lang="en-US" altLang="ja-JP" dirty="0" smtClean="0"/>
          </a:p>
        </p:txBody>
      </p:sp>
      <p:sp>
        <p:nvSpPr>
          <p:cNvPr id="31" name="下矢印 11"/>
          <p:cNvSpPr/>
          <p:nvPr/>
        </p:nvSpPr>
        <p:spPr>
          <a:xfrm rot="16200000">
            <a:off x="5036395" y="2949661"/>
            <a:ext cx="577850" cy="1060450"/>
          </a:xfrm>
          <a:prstGeom prst="down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2" name="テキスト ボックス 26"/>
          <p:cNvSpPr txBox="1"/>
          <p:nvPr/>
        </p:nvSpPr>
        <p:spPr>
          <a:xfrm>
            <a:off x="4950597" y="3288027"/>
            <a:ext cx="56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Yes</a:t>
            </a:r>
          </a:p>
        </p:txBody>
      </p:sp>
      <p:sp>
        <p:nvSpPr>
          <p:cNvPr id="35" name="下矢印 20"/>
          <p:cNvSpPr/>
          <p:nvPr/>
        </p:nvSpPr>
        <p:spPr>
          <a:xfrm rot="16200000">
            <a:off x="5454646" y="4119800"/>
            <a:ext cx="577850" cy="1060450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6" name="テキスト ボックス 21"/>
          <p:cNvSpPr txBox="1"/>
          <p:nvPr/>
        </p:nvSpPr>
        <p:spPr>
          <a:xfrm>
            <a:off x="5397500" y="44817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難！</a:t>
            </a:r>
            <a:endParaRPr kumimoji="1" lang="en-US" altLang="ja-JP" dirty="0" smtClean="0"/>
          </a:p>
        </p:txBody>
      </p:sp>
      <p:sp>
        <p:nvSpPr>
          <p:cNvPr id="37" name="正方形/長方形 22"/>
          <p:cNvSpPr/>
          <p:nvPr/>
        </p:nvSpPr>
        <p:spPr>
          <a:xfrm>
            <a:off x="6292850" y="4373799"/>
            <a:ext cx="2432376" cy="527050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GK</a:t>
            </a:r>
            <a:r>
              <a:rPr kumimoji="1" lang="ja-JP" altLang="en-US" dirty="0" smtClean="0"/>
              <a:t>を</a:t>
            </a:r>
            <a:r>
              <a:rPr kumimoji="1" lang="en-US" altLang="ja-JP" dirty="0" smtClean="0"/>
              <a:t>VCS-C </a:t>
            </a:r>
            <a:r>
              <a:rPr kumimoji="1" lang="ja-JP" altLang="en-US" dirty="0" smtClean="0"/>
              <a:t>置き換え</a:t>
            </a:r>
            <a:endParaRPr kumimoji="1" lang="en-US" altLang="ja-JP" dirty="0" smtClean="0"/>
          </a:p>
          <a:p>
            <a:pPr algn="ctr"/>
            <a:r>
              <a:rPr kumimoji="1" lang="en-US" altLang="ja-JP" sz="1400" dirty="0" smtClean="0"/>
              <a:t>(SIP-H.323 Interwork)</a:t>
            </a:r>
            <a:endParaRPr kumimoji="1" lang="ja-JP" altLang="en-US" sz="1400" dirty="0" smtClean="0"/>
          </a:p>
        </p:txBody>
      </p:sp>
      <p:sp>
        <p:nvSpPr>
          <p:cNvPr id="39" name="テキスト ボックス 26"/>
          <p:cNvSpPr txBox="1"/>
          <p:nvPr/>
        </p:nvSpPr>
        <p:spPr>
          <a:xfrm>
            <a:off x="6754547" y="380329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設置後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001713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" grpId="0" animBg="1"/>
      <p:bldP spid="6" grpId="0" animBg="1"/>
      <p:bldP spid="8" grpId="0" animBg="1"/>
      <p:bldP spid="11" grpId="0" animBg="1"/>
      <p:bldP spid="14" grpId="0" animBg="1"/>
      <p:bldP spid="18" grpId="0"/>
      <p:bldP spid="19" grpId="0"/>
      <p:bldP spid="21" grpId="0" animBg="1"/>
      <p:bldP spid="22" grpId="0"/>
      <p:bldP spid="23" grpId="0" animBg="1"/>
      <p:bldP spid="24" grpId="0" animBg="1"/>
      <p:bldP spid="25" grpId="0" animBg="1"/>
      <p:bldP spid="27" grpId="0"/>
      <p:bldP spid="28" grpId="0" animBg="1"/>
      <p:bldP spid="29" grpId="0" animBg="1"/>
      <p:bldP spid="30" grpId="0"/>
      <p:bldP spid="31" grpId="0" animBg="1"/>
      <p:bldP spid="32" grpId="0"/>
      <p:bldP spid="35" grpId="0" animBg="1"/>
      <p:bldP spid="36" grpId="0"/>
      <p:bldP spid="37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23"/>
          <p:cNvCxnSpPr>
            <a:cxnSpLocks noChangeShapeType="1"/>
          </p:cNvCxnSpPr>
          <p:nvPr/>
        </p:nvCxnSpPr>
        <p:spPr bwMode="auto">
          <a:xfrm>
            <a:off x="4212581" y="1430867"/>
            <a:ext cx="40524" cy="3213066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75" y="404927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インターネット接続</a:t>
            </a:r>
            <a:r>
              <a:rPr lang="en-US" altLang="ja-JP" dirty="0" smtClean="0"/>
              <a:t>  (H.323 Direct)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48" y="2902321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24" y="2884737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3"/>
          <p:cNvCxnSpPr>
            <a:cxnSpLocks noChangeShapeType="1"/>
          </p:cNvCxnSpPr>
          <p:nvPr/>
        </p:nvCxnSpPr>
        <p:spPr bwMode="auto">
          <a:xfrm>
            <a:off x="7495678" y="4057172"/>
            <a:ext cx="165497" cy="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7740238" y="3904851"/>
            <a:ext cx="686001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H.323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2450947" y="3313773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3200115" y="2586912"/>
            <a:ext cx="2069226" cy="1293842"/>
            <a:chOff x="3350969" y="1511546"/>
            <a:chExt cx="2069226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1522272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rgbClr val="000000"/>
                  </a:solidFill>
                  <a:cs typeface="Arial"/>
                </a:rPr>
                <a:t>社内</a:t>
              </a:r>
              <a:r>
                <a:rPr kumimoji="1" lang="en-US" altLang="ja-JP" sz="1600" dirty="0" smtClean="0">
                  <a:solidFill>
                    <a:srgbClr val="000000"/>
                  </a:solidFill>
                  <a:cs typeface="Arial"/>
                </a:rPr>
                <a:t>LAN/WAN</a:t>
              </a:r>
              <a:endParaRPr kumimoji="1" lang="ja-JP" altLang="en-US" sz="1600" dirty="0" err="1">
                <a:solidFill>
                  <a:srgbClr val="000000"/>
                </a:solidFill>
                <a:cs typeface="Arial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29" y="1490258"/>
            <a:ext cx="1725123" cy="12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3602001" y="2088021"/>
            <a:ext cx="13596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インターネット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771671" y="1302504"/>
            <a:ext cx="1857500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IP Address Dialing</a:t>
            </a:r>
          </a:p>
        </p:txBody>
      </p:sp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57" y="768071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452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84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参考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ファームウェアバージョン管理</a:t>
            </a:r>
            <a:endParaRPr kumimoji="1" lang="ja-JP" altLang="en-US" dirty="0"/>
          </a:p>
        </p:txBody>
      </p:sp>
      <p:sp>
        <p:nvSpPr>
          <p:cNvPr id="4" name="Rectangle 12"/>
          <p:cNvSpPr/>
          <p:nvPr/>
        </p:nvSpPr>
        <p:spPr bwMode="auto">
          <a:xfrm>
            <a:off x="7676245" y="3848518"/>
            <a:ext cx="1338943" cy="5633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/>
              <a:ea typeface="+mj-ea"/>
              <a:cs typeface="Arial"/>
              <a:sym typeface="Arial" pitchFamily="-107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22251" y="1344124"/>
            <a:ext cx="8763000" cy="1063192"/>
          </a:xfrm>
          <a:prstGeom prst="rect">
            <a:avLst/>
          </a:prstGeom>
        </p:spPr>
        <p:txBody>
          <a:bodyPr/>
          <a:lstStyle>
            <a:lvl1pPr marL="187523" indent="-18573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Wingdings" charset="2"/>
              <a:buChar char="§"/>
              <a:defRPr kumimoji="1" sz="18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kumimoji="1" sz="16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Wingdings" charset="2"/>
              <a:buChar char="§"/>
              <a:defRPr kumimoji="1" sz="14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kumimoji="1" sz="11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1" fontAlgn="base" hangingPunct="1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 kumimoji="1"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endParaRPr lang="en-US" altLang="ja-JP" sz="1600" dirty="0" smtClean="0">
              <a:latin typeface="Arial"/>
              <a:ea typeface="+mj-ea"/>
              <a:cs typeface="Arial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75846" y="962871"/>
            <a:ext cx="786423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全体設定</a:t>
            </a:r>
            <a:endParaRPr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　デバイス　＞　デバイスの設定　＞　デバイスのデフォルト</a:t>
            </a:r>
            <a:endParaRPr lang="en-US" altLang="ja-JP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7" y="1463186"/>
            <a:ext cx="6561015" cy="19634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9" y="3976322"/>
            <a:ext cx="7383585" cy="6767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正方形/長方形 14"/>
          <p:cNvSpPr/>
          <p:nvPr/>
        </p:nvSpPr>
        <p:spPr>
          <a:xfrm>
            <a:off x="171939" y="3509709"/>
            <a:ext cx="786423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電話機個別設定</a:t>
            </a:r>
            <a:endParaRPr lang="en-US" altLang="ja-JP" sz="1600" dirty="0" smtClean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　デバイス＞電話＞電話ロード名</a:t>
            </a:r>
            <a:endParaRPr lang="en-US" altLang="ja-JP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93262" y="4708393"/>
            <a:ext cx="7864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空白の場合、デバイスのデフォルトの設定値を利用</a:t>
            </a:r>
            <a:endParaRPr lang="en-US" altLang="ja-JP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357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54672"/>
            <a:ext cx="7715637" cy="22347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（参考）主なデバイス設定</a:t>
            </a:r>
            <a:endParaRPr kumimoji="1" lang="ja-JP" altLang="en-US" dirty="0"/>
          </a:p>
        </p:txBody>
      </p:sp>
      <p:sp>
        <p:nvSpPr>
          <p:cNvPr id="4" name="Rectangle 12"/>
          <p:cNvSpPr/>
          <p:nvPr/>
        </p:nvSpPr>
        <p:spPr bwMode="auto">
          <a:xfrm>
            <a:off x="7604440" y="3570095"/>
            <a:ext cx="1338943" cy="5633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pitchFamily="-107" charset="0"/>
              <a:ea typeface="Apple LiGothic Medium" pitchFamily="-107" charset="-120"/>
              <a:cs typeface="Apple LiGothic Medium" pitchFamily="-107" charset="-120"/>
              <a:sym typeface="Arial" pitchFamily="-107" charset="0"/>
            </a:endParaRPr>
          </a:p>
        </p:txBody>
      </p:sp>
      <p:cxnSp>
        <p:nvCxnSpPr>
          <p:cNvPr id="11" name="Elbow Connector 16"/>
          <p:cNvCxnSpPr/>
          <p:nvPr/>
        </p:nvCxnSpPr>
        <p:spPr>
          <a:xfrm rot="10800000" flipV="1">
            <a:off x="4303889" y="2535116"/>
            <a:ext cx="1723728" cy="396468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3" y="2985388"/>
            <a:ext cx="6672385" cy="2308503"/>
          </a:xfrm>
          <a:prstGeom prst="rect">
            <a:avLst/>
          </a:prstGeom>
        </p:spPr>
      </p:pic>
      <p:cxnSp>
        <p:nvCxnSpPr>
          <p:cNvPr id="12" name="Elbow Connector 18"/>
          <p:cNvCxnSpPr/>
          <p:nvPr/>
        </p:nvCxnSpPr>
        <p:spPr>
          <a:xfrm rot="10800000" flipV="1">
            <a:off x="4513615" y="2857500"/>
            <a:ext cx="1497718" cy="997064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21"/>
          <p:cNvCxnSpPr/>
          <p:nvPr/>
        </p:nvCxnSpPr>
        <p:spPr>
          <a:xfrm rot="5400000">
            <a:off x="5391520" y="3396404"/>
            <a:ext cx="1121267" cy="106923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46"/>
          <p:cNvSpPr txBox="1">
            <a:spLocks/>
          </p:cNvSpPr>
          <p:nvPr/>
        </p:nvSpPr>
        <p:spPr>
          <a:xfrm>
            <a:off x="5910385" y="2143611"/>
            <a:ext cx="3302000" cy="115222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vert="horz" wrap="square" lIns="51420" tIns="25709" rIns="51420" bIns="25709" rtlCol="0">
            <a:spAutoFit/>
          </a:bodyPr>
          <a:lstStyle/>
          <a:p>
            <a:pPr marL="192824" indent="-192824" defTabSz="815929">
              <a:spcBef>
                <a:spcPts val="450"/>
              </a:spcBef>
              <a:buClr>
                <a:schemeClr val="accent5"/>
              </a:buClr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TelePresence Conductor</a:t>
            </a:r>
            <a:r>
              <a:rPr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のためのメディアリソースグループリスト</a:t>
            </a:r>
            <a:endParaRPr lang="en-US" altLang="ja-JP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j-ea"/>
              <a:cs typeface="Arial"/>
            </a:endParaRPr>
          </a:p>
          <a:p>
            <a:pPr marL="192824" indent="-192824" defTabSz="815929">
              <a:spcBef>
                <a:spcPts val="450"/>
              </a:spcBef>
              <a:buClr>
                <a:schemeClr val="accent5"/>
              </a:buClr>
              <a:buFont typeface="Wingdings" pitchFamily="2" charset="2"/>
              <a:buChar char="§"/>
              <a:defRPr/>
            </a:pPr>
            <a:r>
              <a:rPr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ユーザロケール：端末の言語設定</a:t>
            </a:r>
            <a:endParaRPr lang="en-US" altLang="ja-JP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j-ea"/>
              <a:cs typeface="Arial"/>
            </a:endParaRPr>
          </a:p>
          <a:p>
            <a:pPr marL="192824" indent="-192824" defTabSz="815929">
              <a:spcBef>
                <a:spcPts val="450"/>
              </a:spcBef>
              <a:buClr>
                <a:schemeClr val="accent5"/>
              </a:buClr>
              <a:buFont typeface="Wingdings" pitchFamily="2" charset="2"/>
              <a:buChar char="§"/>
              <a:defRPr/>
            </a:pPr>
            <a:r>
              <a:rPr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オーナー設定：ライセンス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5943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08" y="3361592"/>
            <a:ext cx="8825196" cy="61363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08" y="914970"/>
            <a:ext cx="7100820" cy="25226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（参考）内線番号設定</a:t>
            </a:r>
            <a:endParaRPr kumimoji="1" lang="ja-JP" altLang="en-US" dirty="0"/>
          </a:p>
        </p:txBody>
      </p:sp>
      <p:sp>
        <p:nvSpPr>
          <p:cNvPr id="7" name="Text Placeholder 146"/>
          <p:cNvSpPr txBox="1">
            <a:spLocks/>
          </p:cNvSpPr>
          <p:nvPr/>
        </p:nvSpPr>
        <p:spPr>
          <a:xfrm>
            <a:off x="6113056" y="1378194"/>
            <a:ext cx="2807537" cy="1209929"/>
          </a:xfrm>
          <a:prstGeom prst="rect">
            <a:avLst/>
          </a:prstGeom>
        </p:spPr>
        <p:txBody>
          <a:bodyPr vert="horz" wrap="square" lIns="51420" tIns="25709" rIns="51420" bIns="25709" rtlCol="0">
            <a:spAutoFit/>
          </a:bodyPr>
          <a:lstStyle/>
          <a:p>
            <a:pPr marL="192824" indent="-192824" defTabSz="815929">
              <a:spcBef>
                <a:spcPts val="450"/>
              </a:spcBef>
              <a:buClr>
                <a:schemeClr val="accent5"/>
              </a:buClr>
              <a:buFont typeface="Wingdings" pitchFamily="2" charset="2"/>
              <a:buChar char="§"/>
              <a:defRPr/>
            </a:pPr>
            <a:r>
              <a:rPr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内線番号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j-ea"/>
              <a:cs typeface="Arial"/>
            </a:endParaRPr>
          </a:p>
          <a:p>
            <a:pPr marL="192824" indent="-192824" defTabSz="815929">
              <a:spcBef>
                <a:spcPts val="450"/>
              </a:spcBef>
              <a:buClr>
                <a:schemeClr val="accent5"/>
              </a:buClr>
              <a:buFont typeface="Wingdings" pitchFamily="2" charset="2"/>
              <a:buChar char="§"/>
              <a:defRPr/>
            </a:pPr>
            <a:endParaRPr lang="en-US" altLang="ja-JP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j-ea"/>
              <a:cs typeface="Arial"/>
            </a:endParaRPr>
          </a:p>
          <a:p>
            <a:pPr marL="192824" indent="-192824" defTabSz="815929">
              <a:spcBef>
                <a:spcPts val="450"/>
              </a:spcBef>
              <a:buClr>
                <a:schemeClr val="accent5"/>
              </a:buClr>
              <a:buFont typeface="Wingdings" pitchFamily="2" charset="2"/>
              <a:buChar char="§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j-ea"/>
              <a:cs typeface="Arial"/>
            </a:endParaRPr>
          </a:p>
          <a:p>
            <a:pPr marL="192824" indent="-192824" defTabSz="815929">
              <a:spcBef>
                <a:spcPts val="450"/>
              </a:spcBef>
              <a:buClr>
                <a:schemeClr val="accent5"/>
              </a:buClr>
              <a:buFont typeface="Wingdings" pitchFamily="2" charset="2"/>
              <a:buChar char="§"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8" name="Elbow Connector 11"/>
          <p:cNvCxnSpPr/>
          <p:nvPr/>
        </p:nvCxnSpPr>
        <p:spPr>
          <a:xfrm rot="10800000">
            <a:off x="2877593" y="3678529"/>
            <a:ext cx="3101179" cy="417221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13"/>
          <p:cNvCxnSpPr/>
          <p:nvPr/>
        </p:nvCxnSpPr>
        <p:spPr>
          <a:xfrm rot="10800000" flipV="1">
            <a:off x="2976992" y="1480915"/>
            <a:ext cx="3136064" cy="10272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6059318" y="3993885"/>
            <a:ext cx="2813591" cy="6424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2824" indent="-192824" defTabSz="815929">
              <a:spcBef>
                <a:spcPts val="450"/>
              </a:spcBef>
              <a:buClr>
                <a:schemeClr val="accent5"/>
              </a:buClr>
              <a:buFont typeface="Wingdings" pitchFamily="2" charset="2"/>
              <a:buChar char="§"/>
              <a:defRPr/>
            </a:pPr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英数字</a:t>
            </a:r>
            <a:r>
              <a:rPr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URI  (Directory URI</a:t>
            </a: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)</a:t>
            </a:r>
          </a:p>
          <a:p>
            <a:pPr defTabSz="815929">
              <a:spcBef>
                <a:spcPts val="450"/>
              </a:spcBef>
              <a:buClr>
                <a:schemeClr val="accent5"/>
              </a:buClr>
              <a:defRPr/>
            </a:pPr>
            <a:r>
              <a:rPr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rPr>
              <a:t>電子メールのアドレスの形式</a:t>
            </a:r>
            <a:endParaRPr lang="en-US" altLang="ja-JP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7" name="Rectangle 118"/>
          <p:cNvSpPr/>
          <p:nvPr/>
        </p:nvSpPr>
        <p:spPr bwMode="auto">
          <a:xfrm>
            <a:off x="866501" y="4458704"/>
            <a:ext cx="7916037" cy="36973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defTabSz="514350"/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数字による電話番号：必須</a:t>
            </a:r>
            <a:endParaRPr lang="en-US" altLang="ja-JP" sz="1600" dirty="0" smtClean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  <a:p>
            <a:pPr defTabSz="514350"/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ディレクトリ</a:t>
            </a:r>
            <a:r>
              <a:rPr lang="en-US" altLang="ja-JP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URI : </a:t>
            </a:r>
            <a:r>
              <a:rPr lang="ja-JP" altLang="en-US" sz="1600" dirty="0" smtClean="0">
                <a:solidFill>
                  <a:schemeClr val="bg1"/>
                </a:solidFill>
                <a:latin typeface="Arial"/>
                <a:ea typeface="+mj-ea"/>
                <a:cs typeface="Arial"/>
                <a:sym typeface="Arial" pitchFamily="-107" charset="0"/>
              </a:rPr>
              <a:t>オプション</a:t>
            </a:r>
            <a:endParaRPr lang="en-US" sz="1600" dirty="0">
              <a:solidFill>
                <a:schemeClr val="bg1"/>
              </a:solidFill>
              <a:latin typeface="Arial"/>
              <a:ea typeface="+mj-ea"/>
              <a:cs typeface="Arial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07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b="1" dirty="0"/>
              <a:t>Cisco Preferred Architecture for Midmarket Voice 10.5 v1 </a:t>
            </a:r>
            <a:endParaRPr lang="en-US" altLang="ja-JP" b="1" dirty="0" smtClean="0"/>
          </a:p>
          <a:p>
            <a:pPr lvl="1"/>
            <a:r>
              <a:rPr lang="ja-JP" altLang="en-US" b="1" dirty="0" smtClean="0"/>
              <a:t>翻訳済み</a:t>
            </a:r>
            <a:endParaRPr lang="en-US" altLang="ja-JP" b="1" dirty="0" smtClean="0"/>
          </a:p>
          <a:p>
            <a:r>
              <a:rPr lang="en-US" altLang="ja-JP" b="1" dirty="0" smtClean="0"/>
              <a:t>Cisco </a:t>
            </a:r>
            <a:r>
              <a:rPr lang="en-US" altLang="ja-JP" b="1" dirty="0"/>
              <a:t>Preferred Architecture for Video 10.6 v1 </a:t>
            </a:r>
            <a:endParaRPr lang="en-US" altLang="ja-JP" b="1" dirty="0" smtClean="0"/>
          </a:p>
          <a:p>
            <a:pPr lvl="1"/>
            <a:r>
              <a:rPr lang="ja-JP" altLang="en-US" b="1" dirty="0" smtClean="0"/>
              <a:t>翻訳済み</a:t>
            </a:r>
            <a:endParaRPr lang="en-US" altLang="ja-JP" b="1" dirty="0" smtClean="0"/>
          </a:p>
          <a:p>
            <a:r>
              <a:rPr lang="en-US" altLang="ja-JP" b="1" dirty="0" smtClean="0"/>
              <a:t>Cisco </a:t>
            </a:r>
            <a:r>
              <a:rPr lang="en-US" altLang="ja-JP" b="1" dirty="0"/>
              <a:t>Preferred </a:t>
            </a:r>
            <a:r>
              <a:rPr lang="en-US" altLang="ja-JP" b="1" dirty="0" smtClean="0"/>
              <a:t>Architecture </a:t>
            </a:r>
            <a:r>
              <a:rPr lang="en-US" altLang="ja-JP" b="1" dirty="0"/>
              <a:t>for Enterprise Collaboration 10.6 </a:t>
            </a:r>
            <a:r>
              <a:rPr lang="en-US" altLang="ja-JP" b="1" dirty="0" smtClean="0"/>
              <a:t>v1</a:t>
            </a:r>
          </a:p>
          <a:p>
            <a:pPr lvl="1"/>
            <a:r>
              <a:rPr lang="ja-JP" altLang="en-US" b="1" dirty="0" smtClean="0"/>
              <a:t>翻訳中</a:t>
            </a:r>
            <a:endParaRPr lang="en-US" altLang="ja-JP" b="1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Cisco Preferred Architecture </a:t>
            </a:r>
            <a:r>
              <a:rPr kumimoji="1" lang="en-US" altLang="ja-JP" dirty="0" smtClean="0"/>
              <a:t>on </a:t>
            </a:r>
            <a:r>
              <a:rPr kumimoji="1" lang="en-US" altLang="ja-JP" dirty="0" err="1" smtClean="0"/>
              <a:t>dCloud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17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altLang="ja-JP" b="1" dirty="0" smtClean="0"/>
              <a:t>Scenario </a:t>
            </a:r>
            <a:r>
              <a:rPr lang="en-US" altLang="ja-JP" b="1" dirty="0"/>
              <a:t>1: Installing a Unified Communications Application on an </a:t>
            </a:r>
            <a:r>
              <a:rPr lang="en-US" altLang="ja-JP" b="1" dirty="0" err="1"/>
              <a:t>ESXi</a:t>
            </a:r>
            <a:r>
              <a:rPr lang="en-US" altLang="ja-JP" b="1" dirty="0"/>
              <a:t> </a:t>
            </a:r>
            <a:r>
              <a:rPr lang="en-US" altLang="ja-JP" b="1" dirty="0" smtClean="0"/>
              <a:t>Host</a:t>
            </a:r>
          </a:p>
          <a:p>
            <a:pPr lvl="1"/>
            <a:r>
              <a:rPr lang="en-US" altLang="ja-JP" b="1" dirty="0"/>
              <a:t>Scenario 2: Preparing Unified Communications Applications for Use after </a:t>
            </a:r>
            <a:r>
              <a:rPr lang="en-US" altLang="ja-JP" b="1" dirty="0" smtClean="0"/>
              <a:t>Installation</a:t>
            </a:r>
          </a:p>
          <a:p>
            <a:pPr lvl="1"/>
            <a:r>
              <a:rPr lang="en-US" altLang="ja-JP" b="1" dirty="0"/>
              <a:t>Appendix A: Phone Firmware Upgrade Procedure in Cisco Unified Communications </a:t>
            </a:r>
            <a:r>
              <a:rPr lang="en-US" altLang="ja-JP" b="1" dirty="0" smtClean="0"/>
              <a:t>Manager</a:t>
            </a:r>
          </a:p>
          <a:p>
            <a:pPr lvl="1"/>
            <a:r>
              <a:rPr lang="en-US" altLang="ja-JP" b="1" dirty="0"/>
              <a:t>Appendix B: Language Pack Installation Procedure (Localization) for Cisco Unified Communications </a:t>
            </a:r>
            <a:r>
              <a:rPr lang="en-US" altLang="ja-JP" b="1" dirty="0" smtClean="0"/>
              <a:t>Manager</a:t>
            </a:r>
            <a:endParaRPr lang="en-US" altLang="ja-JP" b="1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b="1" dirty="0"/>
              <a:t>Cisco Preferred Architecture for Midmarket Voice 10.5 v1 </a:t>
            </a:r>
          </a:p>
        </p:txBody>
      </p:sp>
    </p:spTree>
    <p:extLst>
      <p:ext uri="{BB962C8B-B14F-4D97-AF65-F5344CB8AC3E}">
        <p14:creationId xmlns:p14="http://schemas.microsoft.com/office/powerpoint/2010/main" val="3004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386101" y="960438"/>
            <a:ext cx="8277344" cy="3168210"/>
          </a:xfrm>
        </p:spPr>
        <p:txBody>
          <a:bodyPr/>
          <a:lstStyle/>
          <a:p>
            <a:pPr lvl="1"/>
            <a:r>
              <a:rPr lang="en-US" altLang="ja-JP" b="1" dirty="0" smtClean="0"/>
              <a:t>Scenario </a:t>
            </a:r>
            <a:r>
              <a:rPr lang="en-US" altLang="ja-JP" b="1" dirty="0"/>
              <a:t>1: Verify Working Video </a:t>
            </a:r>
            <a:r>
              <a:rPr lang="en-US" altLang="ja-JP" b="1" dirty="0" smtClean="0"/>
              <a:t>Deployment</a:t>
            </a:r>
          </a:p>
          <a:p>
            <a:pPr lvl="1"/>
            <a:r>
              <a:rPr lang="en-US" altLang="ja-JP" b="1" dirty="0"/>
              <a:t>Scenario 2: Preparing Unified Communications Applications for Use </a:t>
            </a:r>
            <a:r>
              <a:rPr lang="en-US" altLang="ja-JP" b="1" dirty="0" smtClean="0"/>
              <a:t>after</a:t>
            </a:r>
            <a:r>
              <a:rPr lang="ja-JP" altLang="en-US" b="1" dirty="0" smtClean="0"/>
              <a:t>　</a:t>
            </a:r>
            <a:r>
              <a:rPr lang="en-US" altLang="ja-JP" b="1" dirty="0" smtClean="0"/>
              <a:t>Installation</a:t>
            </a:r>
          </a:p>
          <a:p>
            <a:pPr lvl="1"/>
            <a:r>
              <a:rPr lang="en-US" altLang="ja-JP" b="1" dirty="0"/>
              <a:t>Scenario 3: VCS to Unified CM </a:t>
            </a:r>
            <a:r>
              <a:rPr lang="en-US" altLang="ja-JP" b="1" dirty="0" smtClean="0"/>
              <a:t>Migration</a:t>
            </a:r>
          </a:p>
          <a:p>
            <a:pPr lvl="1"/>
            <a:r>
              <a:rPr lang="en-US" altLang="ja-JP" b="1" dirty="0"/>
              <a:t>Scenario 4: Video Conferencing Configuration using Cisco </a:t>
            </a:r>
            <a:r>
              <a:rPr lang="en-US" altLang="ja-JP" b="1" dirty="0" err="1" smtClean="0"/>
              <a:t>TelePresence</a:t>
            </a:r>
            <a:r>
              <a:rPr lang="ja-JP" altLang="en-US" b="1" dirty="0"/>
              <a:t> </a:t>
            </a:r>
            <a:r>
              <a:rPr lang="en-US" altLang="ja-JP" b="1" dirty="0" smtClean="0"/>
              <a:t>Server </a:t>
            </a:r>
            <a:r>
              <a:rPr lang="en-US" altLang="ja-JP" b="1" dirty="0"/>
              <a:t>on Virtual Machine (</a:t>
            </a:r>
            <a:r>
              <a:rPr lang="en-US" altLang="ja-JP" b="1" dirty="0" err="1"/>
              <a:t>vTS</a:t>
            </a:r>
            <a:r>
              <a:rPr lang="en-US" altLang="ja-JP" b="1" dirty="0"/>
              <a:t>) and Cisco </a:t>
            </a:r>
            <a:r>
              <a:rPr lang="en-US" altLang="ja-JP" b="1" dirty="0" err="1"/>
              <a:t>TelePresence</a:t>
            </a:r>
            <a:r>
              <a:rPr lang="en-US" altLang="ja-JP" b="1" dirty="0"/>
              <a:t> </a:t>
            </a:r>
            <a:r>
              <a:rPr lang="en-US" altLang="ja-JP" b="1" dirty="0" smtClean="0"/>
              <a:t>Conductor</a:t>
            </a:r>
          </a:p>
          <a:p>
            <a:pPr lvl="1"/>
            <a:r>
              <a:rPr lang="en-US" altLang="ja-JP" b="1" dirty="0"/>
              <a:t>Scenario 5: Deploying Mobile and Remote Access (MRA) Using Cisco </a:t>
            </a:r>
            <a:r>
              <a:rPr lang="en-US" altLang="ja-JP" b="1" dirty="0" smtClean="0"/>
              <a:t>Expressway</a:t>
            </a:r>
          </a:p>
          <a:p>
            <a:pPr lvl="1"/>
            <a:r>
              <a:rPr lang="en-US" altLang="ja-JP" b="1" dirty="0"/>
              <a:t>Scenario 6: Deploying B2B Collaboration Using Cisco </a:t>
            </a:r>
            <a:r>
              <a:rPr lang="en-US" altLang="ja-JP" b="1" dirty="0" smtClean="0"/>
              <a:t>Expressway</a:t>
            </a:r>
          </a:p>
          <a:p>
            <a:pPr lvl="1"/>
            <a:r>
              <a:rPr lang="en-US" altLang="ja-JP" b="1" dirty="0"/>
              <a:t>Appendix A: UC CA Certificate </a:t>
            </a:r>
            <a:r>
              <a:rPr lang="en-US" altLang="ja-JP" b="1" dirty="0" smtClean="0"/>
              <a:t>Installation</a:t>
            </a:r>
          </a:p>
          <a:p>
            <a:pPr lvl="1"/>
            <a:r>
              <a:rPr lang="en-US" altLang="ja-JP" b="1" dirty="0"/>
              <a:t>Appendix B: Adding Client-Server Template to Certificate </a:t>
            </a:r>
            <a:r>
              <a:rPr lang="en-US" altLang="ja-JP" b="1" dirty="0" smtClean="0"/>
              <a:t>Services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b="1" dirty="0"/>
              <a:t>Cisco Preferred Architecture for Video 10.6 v1 </a:t>
            </a:r>
          </a:p>
        </p:txBody>
      </p:sp>
    </p:spTree>
    <p:extLst>
      <p:ext uri="{BB962C8B-B14F-4D97-AF65-F5344CB8AC3E}">
        <p14:creationId xmlns:p14="http://schemas.microsoft.com/office/powerpoint/2010/main" val="2481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316251" y="1087438"/>
            <a:ext cx="8277344" cy="3168210"/>
          </a:xfrm>
        </p:spPr>
        <p:txBody>
          <a:bodyPr/>
          <a:lstStyle/>
          <a:p>
            <a:pPr lvl="1"/>
            <a:r>
              <a:rPr lang="en-US" altLang="ja-JP" b="1" dirty="0" smtClean="0"/>
              <a:t>Scenario </a:t>
            </a:r>
            <a:r>
              <a:rPr lang="en-US" altLang="ja-JP" b="1" dirty="0"/>
              <a:t>1: Call </a:t>
            </a:r>
            <a:r>
              <a:rPr lang="en-US" altLang="ja-JP" b="1" dirty="0" smtClean="0"/>
              <a:t>Control</a:t>
            </a:r>
          </a:p>
          <a:p>
            <a:pPr lvl="1"/>
            <a:r>
              <a:rPr lang="en-US" altLang="ja-JP" b="1" dirty="0"/>
              <a:t>Scenario 2: </a:t>
            </a:r>
            <a:r>
              <a:rPr lang="en-US" altLang="ja-JP" b="1" dirty="0" smtClean="0"/>
              <a:t>Conferencing</a:t>
            </a:r>
          </a:p>
          <a:p>
            <a:pPr lvl="1"/>
            <a:r>
              <a:rPr lang="en-US" altLang="ja-JP" b="1" dirty="0"/>
              <a:t>Scenario 3: Collaboration </a:t>
            </a:r>
            <a:r>
              <a:rPr lang="en-US" altLang="ja-JP" b="1" dirty="0" smtClean="0"/>
              <a:t>Edge</a:t>
            </a:r>
          </a:p>
          <a:p>
            <a:pPr lvl="1"/>
            <a:r>
              <a:rPr lang="en-US" altLang="ja-JP" b="1" dirty="0"/>
              <a:t>Appendix A: UC CA Certificate </a:t>
            </a:r>
            <a:r>
              <a:rPr lang="en-US" altLang="ja-JP" b="1" dirty="0" smtClean="0"/>
              <a:t>Installation</a:t>
            </a:r>
          </a:p>
          <a:p>
            <a:pPr lvl="1"/>
            <a:r>
              <a:rPr lang="en-US" altLang="ja-JP" b="1" dirty="0"/>
              <a:t>Appendix B: Adding Client-Server Template to Certificate </a:t>
            </a:r>
            <a:r>
              <a:rPr lang="en-US" altLang="ja-JP" b="1" dirty="0" smtClean="0"/>
              <a:t>Services</a:t>
            </a:r>
          </a:p>
          <a:p>
            <a:pPr lvl="1"/>
            <a:r>
              <a:rPr lang="en-US" altLang="ja-JP" b="1" dirty="0"/>
              <a:t>Appendix C: Unified CM and Unity Connection Licensing with Prime License </a:t>
            </a:r>
            <a:r>
              <a:rPr lang="en-US" altLang="ja-JP" b="1" dirty="0" smtClean="0"/>
              <a:t>Manage</a:t>
            </a:r>
          </a:p>
          <a:p>
            <a:pPr lvl="1"/>
            <a:r>
              <a:rPr lang="en-US" altLang="ja-JP" b="1" dirty="0"/>
              <a:t>Appendix D: Common Phone Profile </a:t>
            </a:r>
            <a:r>
              <a:rPr lang="en-US" altLang="ja-JP" b="1" dirty="0" smtClean="0"/>
              <a:t>Configuration</a:t>
            </a:r>
          </a:p>
          <a:p>
            <a:pPr lvl="1"/>
            <a:r>
              <a:rPr lang="en-US" altLang="ja-JP" b="1" dirty="0"/>
              <a:t>Appendix E: Collaboration Edge Pre-Configuration </a:t>
            </a:r>
            <a:r>
              <a:rPr lang="en-US" altLang="ja-JP" b="1" dirty="0" smtClean="0"/>
              <a:t>Steps</a:t>
            </a:r>
          </a:p>
          <a:p>
            <a:pPr lvl="1"/>
            <a:r>
              <a:rPr lang="en-US" altLang="ja-JP" b="1" dirty="0"/>
              <a:t>Appendix F: Installing a Unified Communications Application on an </a:t>
            </a:r>
            <a:r>
              <a:rPr lang="en-US" altLang="ja-JP" b="1" dirty="0" err="1"/>
              <a:t>ESXiHost</a:t>
            </a:r>
            <a:endParaRPr lang="en-US" altLang="ja-JP" b="1" dirty="0"/>
          </a:p>
          <a:p>
            <a:pPr lvl="1"/>
            <a:endParaRPr lang="en-US" altLang="ja-JP" b="1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b="1" dirty="0"/>
              <a:t>Cisco Preferred Architecture for Enterprise Collaboration 10.6 v1</a:t>
            </a:r>
          </a:p>
        </p:txBody>
      </p:sp>
    </p:spTree>
    <p:extLst>
      <p:ext uri="{BB962C8B-B14F-4D97-AF65-F5344CB8AC3E}">
        <p14:creationId xmlns:p14="http://schemas.microsoft.com/office/powerpoint/2010/main" val="7280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23"/>
          <p:cNvCxnSpPr>
            <a:cxnSpLocks noChangeShapeType="1"/>
          </p:cNvCxnSpPr>
          <p:nvPr/>
        </p:nvCxnSpPr>
        <p:spPr bwMode="auto">
          <a:xfrm>
            <a:off x="4212581" y="1430867"/>
            <a:ext cx="40524" cy="3213066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75" y="4049274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インターネット接続</a:t>
            </a:r>
            <a:r>
              <a:rPr lang="en-US" altLang="ja-JP" dirty="0" smtClean="0"/>
              <a:t>  (H.323 Direct)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48" y="2902321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24" y="2884737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23"/>
          <p:cNvCxnSpPr>
            <a:cxnSpLocks noChangeShapeType="1"/>
          </p:cNvCxnSpPr>
          <p:nvPr/>
        </p:nvCxnSpPr>
        <p:spPr bwMode="auto">
          <a:xfrm>
            <a:off x="7495678" y="4057172"/>
            <a:ext cx="165497" cy="0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72"/>
          <p:cNvSpPr txBox="1">
            <a:spLocks noChangeArrowheads="1"/>
          </p:cNvSpPr>
          <p:nvPr/>
        </p:nvSpPr>
        <p:spPr bwMode="auto">
          <a:xfrm>
            <a:off x="7740238" y="3904851"/>
            <a:ext cx="686001" cy="31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8" tIns="34284" rIns="68568" bIns="34284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H.323</a:t>
            </a:r>
            <a:endParaRPr lang="en-US" sz="1600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6" name="Straight Connector 123"/>
          <p:cNvCxnSpPr>
            <a:cxnSpLocks noChangeShapeType="1"/>
            <a:stCxn id="4" idx="3"/>
            <a:endCxn id="12" idx="1"/>
          </p:cNvCxnSpPr>
          <p:nvPr/>
        </p:nvCxnSpPr>
        <p:spPr bwMode="auto">
          <a:xfrm flipV="1">
            <a:off x="2450947" y="3313773"/>
            <a:ext cx="3619377" cy="17585"/>
          </a:xfrm>
          <a:prstGeom prst="line">
            <a:avLst/>
          </a:prstGeom>
          <a:noFill/>
          <a:ln w="25400">
            <a:solidFill>
              <a:srgbClr val="F68B1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9" name="図形グループ 8"/>
          <p:cNvGrpSpPr/>
          <p:nvPr/>
        </p:nvGrpSpPr>
        <p:grpSpPr>
          <a:xfrm>
            <a:off x="3200115" y="2586912"/>
            <a:ext cx="2069226" cy="1293842"/>
            <a:chOff x="3350969" y="1511546"/>
            <a:chExt cx="2069226" cy="172512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969" y="1511546"/>
              <a:ext cx="1725123" cy="1725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897923" y="2393461"/>
              <a:ext cx="1522272" cy="424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rgbClr val="000000"/>
                  </a:solidFill>
                  <a:cs typeface="Arial"/>
                </a:rPr>
                <a:t>社内</a:t>
              </a:r>
              <a:r>
                <a:rPr kumimoji="1" lang="en-US" altLang="ja-JP" sz="1600" dirty="0" smtClean="0">
                  <a:solidFill>
                    <a:srgbClr val="000000"/>
                  </a:solidFill>
                  <a:cs typeface="Arial"/>
                </a:rPr>
                <a:t>LAN/WAN</a:t>
              </a:r>
              <a:endParaRPr kumimoji="1" lang="ja-JP" altLang="en-US" sz="1600" dirty="0" err="1">
                <a:solidFill>
                  <a:srgbClr val="000000"/>
                </a:solidFill>
                <a:cs typeface="Arial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29" y="1490258"/>
            <a:ext cx="1725123" cy="12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3602001" y="2088021"/>
            <a:ext cx="1359667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ja-JP" altLang="en-US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インターネット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771671" y="1302504"/>
            <a:ext cx="1857500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IP Address Dialing</a:t>
            </a:r>
          </a:p>
        </p:txBody>
      </p:sp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57" y="768071"/>
            <a:ext cx="1144099" cy="8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948267" y="1126067"/>
            <a:ext cx="6934200" cy="33358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32933" y="1117601"/>
            <a:ext cx="6231467" cy="35051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2976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l9lB0DRkmkIFHF3wOSq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l9lB0DRkmkIFHF3wOSq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twagOaZHUiy7lWniQEY8g"/>
</p:tagLst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Sans Custom Font">
      <a:majorFont>
        <a:latin typeface="CiscoSansTT Thin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Sans Custom Font">
      <a:majorFont>
        <a:latin typeface="CiscoSansTT Thin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16x9_Cool_Template_Version_0.15</Template>
  <TotalTime>0</TotalTime>
  <Words>3556</Words>
  <Application>Microsoft Office PowerPoint</Application>
  <PresentationFormat>画面に合わせる (16:9)</PresentationFormat>
  <Paragraphs>1083</Paragraphs>
  <Slides>87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87</vt:i4>
      </vt:variant>
    </vt:vector>
  </HeadingPairs>
  <TitlesOfParts>
    <vt:vector size="106" baseType="lpstr">
      <vt:lpstr>Arial</vt:lpstr>
      <vt:lpstr>ＭＳ Ｐゴシック</vt:lpstr>
      <vt:lpstr>CiscoSans</vt:lpstr>
      <vt:lpstr>Ciscolight</vt:lpstr>
      <vt:lpstr>メイリオ</vt:lpstr>
      <vt:lpstr>Times New Roman</vt:lpstr>
      <vt:lpstr>PMingLiU</vt:lpstr>
      <vt:lpstr>微軟正黑體</vt:lpstr>
      <vt:lpstr>CiscoSansTT</vt:lpstr>
      <vt:lpstr>CiscoSansTT ExtraLight</vt:lpstr>
      <vt:lpstr>Broadway</vt:lpstr>
      <vt:lpstr>CiscoSansTT Light</vt:lpstr>
      <vt:lpstr>CiscoSans Thin</vt:lpstr>
      <vt:lpstr>ＭＳ ゴシック</vt:lpstr>
      <vt:lpstr>CiscoSans ExtraLight</vt:lpstr>
      <vt:lpstr>Apple LiGothic Medium</vt:lpstr>
      <vt:lpstr>Wingdings</vt:lpstr>
      <vt:lpstr>Calibri</vt:lpstr>
      <vt:lpstr>Blue Theme 2014 16x9</vt:lpstr>
      <vt:lpstr>コラボレーションインフラ製品の概要・デザイン</vt:lpstr>
      <vt:lpstr>インフラストラクチャ概要</vt:lpstr>
      <vt:lpstr>IP アドレスダイヤリング</vt:lpstr>
      <vt:lpstr>Cisco Unified Communications Manager</vt:lpstr>
      <vt:lpstr>Cisco Jabber (ソフトフォン)</vt:lpstr>
      <vt:lpstr>Cisco Jabber (+ IM Service)</vt:lpstr>
      <vt:lpstr>インターネット接続　</vt:lpstr>
      <vt:lpstr>インターネット接続  (H.323 Direct)　</vt:lpstr>
      <vt:lpstr>インターネット接続  (H.323 Direct)　</vt:lpstr>
      <vt:lpstr>PowerPoint プレゼンテーション</vt:lpstr>
      <vt:lpstr>Cisco Expressway　</vt:lpstr>
      <vt:lpstr>セキュリティの違い</vt:lpstr>
      <vt:lpstr>多地点会議 (ランデブー・アドホック)　</vt:lpstr>
      <vt:lpstr>多地点会議 (スケジュール・パーソナルルーム)　</vt:lpstr>
      <vt:lpstr>まとめ</vt:lpstr>
      <vt:lpstr>シスコ　ビデオプリファードアーキテクチャ</vt:lpstr>
      <vt:lpstr>シスコ　ビデオプリファードアーキテクチャ</vt:lpstr>
      <vt:lpstr>Cisco Unified CM, Expressway, TMS, Conductor　　 仮想化プラットフォーム </vt:lpstr>
      <vt:lpstr>Cisco Business Edition 6000H 展開</vt:lpstr>
      <vt:lpstr>Cisco Business Edition 6000H Small展開</vt:lpstr>
      <vt:lpstr>ビデオ端末</vt:lpstr>
      <vt:lpstr>ハードウェア </vt:lpstr>
      <vt:lpstr>ビデオ会議 - Video Endpoint (SX/MX)</vt:lpstr>
      <vt:lpstr>ビデオハードウェア端末</vt:lpstr>
      <vt:lpstr>Collaboration Endpoints - MX Series</vt:lpstr>
      <vt:lpstr>Collaboration Endpoints - 　共通コントローラ　Touch 10 </vt:lpstr>
      <vt:lpstr>ビデオ会議 - デスクトップ (DX)</vt:lpstr>
      <vt:lpstr>Collaboration Endpoints - DX Series</vt:lpstr>
      <vt:lpstr>Android Security - Cisco Unified Communications Manager</vt:lpstr>
      <vt:lpstr>Device UI Profile</vt:lpstr>
      <vt:lpstr>ビデオエンドポイントサマリ</vt:lpstr>
      <vt:lpstr>呼制御</vt:lpstr>
      <vt:lpstr>Cisco Unified Communications Manager</vt:lpstr>
      <vt:lpstr>Cisco Unified Communications Manager</vt:lpstr>
      <vt:lpstr>Cisco Unified Communications Manager  - ビデオ端末管理の一例</vt:lpstr>
      <vt:lpstr>Call Control ベストプラクティス</vt:lpstr>
      <vt:lpstr>番号計画　 - 番号発信</vt:lpstr>
      <vt:lpstr>ファームウェア・設定管理例</vt:lpstr>
      <vt:lpstr>セルフプロビジョニング - 自動登録</vt:lpstr>
      <vt:lpstr>セルフプロビジョニング - アドレス取得後</vt:lpstr>
      <vt:lpstr>セルフプロビジョニング - 正規の番号を割り当て</vt:lpstr>
      <vt:lpstr>Cisco Unified Communications Manager  ビデオ端末管理</vt:lpstr>
      <vt:lpstr>Collab Edge</vt:lpstr>
      <vt:lpstr>ビデオ会議 - Cisco Expressway</vt:lpstr>
      <vt:lpstr>Cisco Expressway 利用例</vt:lpstr>
      <vt:lpstr>Cisco Expressway  Mobile &amp; Remote Access</vt:lpstr>
      <vt:lpstr>Cisco Expressway -　Mobile &amp; Remote Access</vt:lpstr>
      <vt:lpstr>Cisco Expressway -　Mobile &amp; Remote Access 起動シーケンス</vt:lpstr>
      <vt:lpstr>Cisco Expressway Business to Business</vt:lpstr>
      <vt:lpstr>Cisco Expressway - Microsoft Lync 相互接続</vt:lpstr>
      <vt:lpstr>Cisco Expressway</vt:lpstr>
      <vt:lpstr>多地点会議</vt:lpstr>
      <vt:lpstr>クラウド、オンプレミスの参考選択基準</vt:lpstr>
      <vt:lpstr>Collaboration Meeting Rooms (CMR) Cloud クラウド提供のWeb会議とビデオ会議</vt:lpstr>
      <vt:lpstr>Cisco Expressway – CMR Cloud</vt:lpstr>
      <vt:lpstr>オンプレミス会議コンポーネント</vt:lpstr>
      <vt:lpstr>TPS(TelePresence Server )プラットフォーム</vt:lpstr>
      <vt:lpstr>オンプレミスでのSMP・PMPライセンス (New)</vt:lpstr>
      <vt:lpstr>利用形態ごとの必要コンポーネント</vt:lpstr>
      <vt:lpstr>Conductorと連携するそれぞれのコンポーネント</vt:lpstr>
      <vt:lpstr>Conductor</vt:lpstr>
      <vt:lpstr>会議の種類 </vt:lpstr>
      <vt:lpstr>アドホック会議</vt:lpstr>
      <vt:lpstr>PowerPoint プレゼンテーション</vt:lpstr>
      <vt:lpstr> ランデブー会議</vt:lpstr>
      <vt:lpstr>ランデブー</vt:lpstr>
      <vt:lpstr> パーソナル会議</vt:lpstr>
      <vt:lpstr>PowerPoint プレゼンテーション</vt:lpstr>
      <vt:lpstr>PowerPoint プレゼンテーション</vt:lpstr>
      <vt:lpstr>スケジュール会議</vt:lpstr>
      <vt:lpstr>予約(Smart scheduler)</vt:lpstr>
      <vt:lpstr>Prime Collaboration Provisioning</vt:lpstr>
      <vt:lpstr>Cisco Prime Collaboration Provisioning</vt:lpstr>
      <vt:lpstr>Cisco Prime Collaboration Provisioning - 開始ウィザード</vt:lpstr>
      <vt:lpstr>まとめ</vt:lpstr>
      <vt:lpstr>dCloud: デモクラウド Training and Labsカテゴリ</vt:lpstr>
      <vt:lpstr>Cisco Preferred Architecture for Video 10.6 v1</vt:lpstr>
      <vt:lpstr>Cisco Preferred Architecture for Video 10.6 v1</vt:lpstr>
      <vt:lpstr>既存H.323 Endpoint　は？</vt:lpstr>
      <vt:lpstr>PowerPoint プレゼンテーション</vt:lpstr>
      <vt:lpstr>(参考)ファームウェアバージョン管理</vt:lpstr>
      <vt:lpstr>（参考）主なデバイス設定</vt:lpstr>
      <vt:lpstr>（参考）内線番号設定</vt:lpstr>
      <vt:lpstr>Cisco Preferred Architecture on dCloud</vt:lpstr>
      <vt:lpstr>Cisco Preferred Architecture for Midmarket Voice 10.5 v1 </vt:lpstr>
      <vt:lpstr>Cisco Preferred Architecture for Video 10.6 v1 </vt:lpstr>
      <vt:lpstr>Cisco Preferred Architecture for Enterprise Collaboration 10.6 v1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2015-12-15T04:51:26Z</dcterms:created>
  <dcterms:modified xsi:type="dcterms:W3CDTF">2015-12-15T04:51:39Z</dcterms:modified>
  <cp:category/>
</cp:coreProperties>
</file>