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4"/>
  </p:notesMasterIdLst>
  <p:handoutMasterIdLst>
    <p:handoutMasterId r:id="rId25"/>
  </p:handoutMasterIdLst>
  <p:sldIdLst>
    <p:sldId id="348" r:id="rId2"/>
    <p:sldId id="357" r:id="rId3"/>
    <p:sldId id="360" r:id="rId4"/>
    <p:sldId id="383" r:id="rId5"/>
    <p:sldId id="362" r:id="rId6"/>
    <p:sldId id="363" r:id="rId7"/>
    <p:sldId id="365" r:id="rId8"/>
    <p:sldId id="364" r:id="rId9"/>
    <p:sldId id="366" r:id="rId10"/>
    <p:sldId id="367" r:id="rId11"/>
    <p:sldId id="384" r:id="rId12"/>
    <p:sldId id="326" r:id="rId13"/>
    <p:sldId id="385" r:id="rId14"/>
    <p:sldId id="378" r:id="rId15"/>
    <p:sldId id="382" r:id="rId16"/>
    <p:sldId id="386" r:id="rId17"/>
    <p:sldId id="379" r:id="rId18"/>
    <p:sldId id="381" r:id="rId19"/>
    <p:sldId id="387" r:id="rId20"/>
    <p:sldId id="374" r:id="rId21"/>
    <p:sldId id="375" r:id="rId22"/>
    <p:sldId id="349"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AB0810"/>
    <a:srgbClr val="F7D2AD"/>
    <a:srgbClr val="90F030"/>
    <a:srgbClr val="D3FFE4"/>
    <a:srgbClr val="FA1CD0"/>
    <a:srgbClr val="A9FBC2"/>
    <a:srgbClr val="5CEB35"/>
    <a:srgbClr val="FCEAD6"/>
    <a:srgbClr val="004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93459" autoAdjust="0"/>
  </p:normalViewPr>
  <p:slideViewPr>
    <p:cSldViewPr snapToGrid="0" snapToObjects="1">
      <p:cViewPr varScale="1">
        <p:scale>
          <a:sx n="113" d="100"/>
          <a:sy n="113" d="100"/>
        </p:scale>
        <p:origin x="-864" y="-102"/>
      </p:cViewPr>
      <p:guideLst>
        <p:guide orient="horz" pos="1620"/>
        <p:guide pos="336"/>
      </p:guideLst>
    </p:cSldViewPr>
  </p:slideViewPr>
  <p:notesTextViewPr>
    <p:cViewPr>
      <p:scale>
        <a:sx n="1" d="1"/>
        <a:sy n="1" d="1"/>
      </p:scale>
      <p:origin x="0" y="0"/>
    </p:cViewPr>
  </p:notesTextViewPr>
  <p:notesViewPr>
    <p:cSldViewPr snapToGrid="0" snapToObjects="1">
      <p:cViewPr varScale="1">
        <p:scale>
          <a:sx n="69" d="100"/>
          <a:sy n="69" d="100"/>
        </p:scale>
        <p:origin x="-330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9/7/2016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9/7/2016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b.acano.com/content/13/24/en/which-call-control-platforms-has-the-solution-been-tested-with.html?highlight=CUCM%2090#cont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b.acano.com/content/13/24/en/which-call-control-platforms-has-the-solution-been-tested-with.html?highlight=CUCM%2090#cont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CDDA8F-920B-4659-8525-82CD77841BD7}" type="slidenum">
              <a:rPr lang="en-US" smtClean="0"/>
              <a:t>2</a:t>
            </a:fld>
            <a:endParaRPr lang="en-US"/>
          </a:p>
        </p:txBody>
      </p:sp>
    </p:spTree>
    <p:extLst>
      <p:ext uri="{BB962C8B-B14F-4D97-AF65-F5344CB8AC3E}">
        <p14:creationId xmlns:p14="http://schemas.microsoft.com/office/powerpoint/2010/main" val="198893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CDDA8F-920B-4659-8525-82CD77841BD7}" type="slidenum">
              <a:rPr lang="en-US" smtClean="0"/>
              <a:t>16</a:t>
            </a:fld>
            <a:endParaRPr lang="en-US"/>
          </a:p>
        </p:txBody>
      </p:sp>
    </p:spTree>
    <p:extLst>
      <p:ext uri="{BB962C8B-B14F-4D97-AF65-F5344CB8AC3E}">
        <p14:creationId xmlns:p14="http://schemas.microsoft.com/office/powerpoint/2010/main" val="198893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ja-JP" altLang="en-US" sz="1200" b="0" i="0" u="none" strike="noStrike" kern="1200" baseline="0" dirty="0" smtClean="0">
                <a:solidFill>
                  <a:schemeClr val="tx1"/>
                </a:solidFill>
                <a:latin typeface="+mn-lt"/>
                <a:ea typeface="ＭＳ Ｐゴシック" charset="0"/>
                <a:cs typeface="ＭＳ Ｐゴシック" charset="0"/>
              </a:rPr>
              <a:t>ダイヤル プラン ルールは、</a:t>
            </a:r>
            <a:r>
              <a:rPr lang="en-US" altLang="ja-JP" sz="1200" b="0" i="0" u="none" strike="noStrike" kern="1200" baseline="0" dirty="0" smtClean="0">
                <a:solidFill>
                  <a:schemeClr val="tx1"/>
                </a:solidFill>
                <a:latin typeface="+mn-lt"/>
                <a:ea typeface="ＭＳ Ｐゴシック" charset="0"/>
                <a:cs typeface="ＭＳ Ｐゴシック" charset="0"/>
              </a:rPr>
              <a:t>[Priority] </a:t>
            </a:r>
            <a:r>
              <a:rPr lang="ja-JP" altLang="en-US" sz="1200" b="0" i="0" u="none" strike="noStrike" kern="1200" baseline="0" dirty="0" smtClean="0">
                <a:solidFill>
                  <a:schemeClr val="tx1"/>
                </a:solidFill>
                <a:latin typeface="+mn-lt"/>
                <a:ea typeface="ＭＳ Ｐゴシック" charset="0"/>
                <a:cs typeface="ＭＳ Ｐゴシック" charset="0"/>
              </a:rPr>
              <a:t>の値の順序で試行されます。現在のバージョンでは、</a:t>
            </a:r>
            <a:r>
              <a:rPr lang="en-US" altLang="ja-JP" sz="1200" b="0" i="0" u="none" strike="noStrike" kern="1200" baseline="0" dirty="0" smtClean="0">
                <a:solidFill>
                  <a:schemeClr val="tx1"/>
                </a:solidFill>
                <a:latin typeface="+mn-lt"/>
                <a:ea typeface="ＭＳ Ｐゴシック" charset="0"/>
                <a:cs typeface="ＭＳ Ｐゴシック" charset="0"/>
              </a:rPr>
              <a:t>1 </a:t>
            </a:r>
            <a:r>
              <a:rPr lang="ja-JP" altLang="en-US" sz="1200" b="0" i="0" u="none" strike="noStrike" kern="1200" baseline="0" dirty="0" err="1" smtClean="0">
                <a:solidFill>
                  <a:schemeClr val="tx1"/>
                </a:solidFill>
                <a:latin typeface="+mn-lt"/>
                <a:ea typeface="ＭＳ Ｐゴシック" charset="0"/>
                <a:cs typeface="ＭＳ Ｐゴシック" charset="0"/>
              </a:rPr>
              <a:t>つの</a:t>
            </a:r>
            <a:r>
              <a:rPr lang="ja-JP" altLang="en-US" sz="1200" b="0" i="0" u="none" strike="noStrike" kern="1200" baseline="0" dirty="0" smtClean="0">
                <a:solidFill>
                  <a:schemeClr val="tx1"/>
                </a:solidFill>
                <a:latin typeface="+mn-lt"/>
                <a:ea typeface="ＭＳ Ｐゴシック" charset="0"/>
                <a:cs typeface="ＭＳ Ｐゴシック" charset="0"/>
              </a:rPr>
              <a:t>コールに可能なマッチングは </a:t>
            </a:r>
            <a:r>
              <a:rPr lang="en-US" altLang="ja-JP" sz="1200" b="0" i="0" u="none" strike="noStrike" kern="1200" baseline="0" dirty="0" smtClean="0">
                <a:solidFill>
                  <a:schemeClr val="tx1"/>
                </a:solidFill>
                <a:latin typeface="+mn-lt"/>
                <a:ea typeface="ＭＳ Ｐゴシック" charset="0"/>
                <a:cs typeface="ＭＳ Ｐゴシック" charset="0"/>
              </a:rPr>
              <a:t>1 </a:t>
            </a:r>
            <a:r>
              <a:rPr lang="ja-JP" altLang="en-US" sz="1200" b="0" i="0" u="none" strike="noStrike" kern="1200" baseline="0" dirty="0" smtClean="0">
                <a:solidFill>
                  <a:schemeClr val="tx1"/>
                </a:solidFill>
                <a:latin typeface="+mn-lt"/>
                <a:ea typeface="ＭＳ Ｐゴシック" charset="0"/>
                <a:cs typeface="ＭＳ Ｐゴシック" charset="0"/>
              </a:rPr>
              <a:t>つのみであり、優先度の低いルールでほかにマッチングするものがあるとしてもアクセスされません。したがって </a:t>
            </a:r>
            <a:r>
              <a:rPr lang="en-US" altLang="ja-JP" sz="1200" b="0" i="0" u="none" strike="noStrike" kern="1200" baseline="0" dirty="0" smtClean="0">
                <a:solidFill>
                  <a:schemeClr val="tx1"/>
                </a:solidFill>
                <a:latin typeface="+mn-lt"/>
                <a:ea typeface="ＭＳ Ｐゴシック" charset="0"/>
                <a:cs typeface="ＭＳ Ｐゴシック" charset="0"/>
              </a:rPr>
              <a:t>[Priority] </a:t>
            </a:r>
            <a:r>
              <a:rPr lang="ja-JP" altLang="en-US" sz="1200" b="0" i="0" u="none" strike="noStrike" kern="1200" baseline="0" dirty="0" err="1" smtClean="0">
                <a:solidFill>
                  <a:schemeClr val="tx1"/>
                </a:solidFill>
                <a:latin typeface="+mn-lt"/>
                <a:ea typeface="ＭＳ Ｐゴシック" charset="0"/>
                <a:cs typeface="ＭＳ Ｐゴシック" charset="0"/>
              </a:rPr>
              <a:t>での</a:t>
            </a:r>
            <a:r>
              <a:rPr lang="ja-JP" altLang="en-US" sz="1200" b="0" i="0" u="none" strike="noStrike" kern="1200" baseline="0" dirty="0" smtClean="0">
                <a:solidFill>
                  <a:schemeClr val="tx1"/>
                </a:solidFill>
                <a:latin typeface="+mn-lt"/>
                <a:ea typeface="ＭＳ Ｐゴシック" charset="0"/>
                <a:cs typeface="ＭＳ Ｐゴシック" charset="0"/>
              </a:rPr>
              <a:t>設定は重要です。 </a:t>
            </a:r>
            <a:endParaRPr lang="en-US" altLang="ja-JP" sz="1200" b="0" i="0" u="none" strike="noStrike" kern="1200" baseline="0" dirty="0" smtClean="0">
              <a:solidFill>
                <a:schemeClr val="tx1"/>
              </a:solidFill>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kumimoji="1" lang="en-US" altLang="ja-JP"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sz="1200" dirty="0" smtClean="0"/>
              <a:t>Pass through:</a:t>
            </a:r>
            <a:r>
              <a:rPr kumimoji="1" lang="ja-JP" altLang="en-US" sz="1200" dirty="0" smtClean="0"/>
              <a:t>対向で着信した時に、</a:t>
            </a:r>
            <a:r>
              <a:rPr kumimoji="1" lang="en-US" altLang="ja-JP" sz="1200" dirty="0" smtClean="0"/>
              <a:t>Original</a:t>
            </a:r>
            <a:r>
              <a:rPr kumimoji="1" lang="ja-JP" altLang="en-US" sz="1200" dirty="0" smtClean="0"/>
              <a:t>の</a:t>
            </a:r>
            <a:r>
              <a:rPr kumimoji="1" lang="en-US" altLang="ja-JP" sz="1200" dirty="0" smtClean="0"/>
              <a:t>Domain</a:t>
            </a:r>
            <a:r>
              <a:rPr kumimoji="1" lang="ja-JP" altLang="en-US" sz="1200" dirty="0" smtClean="0"/>
              <a:t>が表記される。</a:t>
            </a:r>
            <a:r>
              <a:rPr kumimoji="1" lang="en-US" altLang="ja-JP" sz="1200" dirty="0" smtClean="0"/>
              <a:t>(</a:t>
            </a:r>
            <a:r>
              <a:rPr kumimoji="1" lang="ja-JP" altLang="en-US" sz="1200" dirty="0" smtClean="0"/>
              <a:t>ソース側の</a:t>
            </a:r>
            <a:r>
              <a:rPr kumimoji="1" lang="en-US" altLang="ja-JP" sz="1200" dirty="0" smtClean="0"/>
              <a:t>domain ID</a:t>
            </a:r>
            <a:r>
              <a:rPr kumimoji="1" lang="ja-JP" altLang="en-US" sz="1200" dirty="0" smtClean="0"/>
              <a:t>で表示される</a:t>
            </a:r>
            <a:r>
              <a:rPr kumimoji="1" lang="en-US" altLang="ja-JP" sz="120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sz="1200" dirty="0" smtClean="0"/>
              <a:t>Use dial plan: Outbound</a:t>
            </a:r>
            <a:r>
              <a:rPr kumimoji="1" lang="ja-JP" altLang="en-US" sz="1200" dirty="0" smtClean="0"/>
              <a:t>　</a:t>
            </a:r>
            <a:r>
              <a:rPr kumimoji="1" lang="en-US" altLang="ja-JP" sz="1200" dirty="0" smtClean="0"/>
              <a:t>Call</a:t>
            </a:r>
            <a:r>
              <a:rPr kumimoji="1" lang="ja-JP" altLang="en-US" sz="1200" dirty="0" smtClean="0"/>
              <a:t>に適用され、対向で着信した時に、</a:t>
            </a:r>
            <a:r>
              <a:rPr kumimoji="1" lang="en-US" altLang="ja-JP" sz="1200" dirty="0" smtClean="0"/>
              <a:t>Original</a:t>
            </a:r>
            <a:r>
              <a:rPr kumimoji="1" lang="ja-JP" altLang="en-US" sz="1200" dirty="0" smtClean="0"/>
              <a:t>の</a:t>
            </a:r>
            <a:r>
              <a:rPr kumimoji="1" lang="en-US" altLang="ja-JP" sz="1200" dirty="0" smtClean="0"/>
              <a:t>Domain</a:t>
            </a:r>
            <a:r>
              <a:rPr kumimoji="1" lang="ja-JP" altLang="en-US" sz="1200" dirty="0" smtClean="0"/>
              <a:t>とならず書き換わる。</a:t>
            </a:r>
            <a:endParaRPr kumimoji="1" lang="en-US" altLang="ja-JP"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sz="1200" dirty="0" smtClean="0"/>
              <a:t>Rewrite domain</a:t>
            </a:r>
            <a:r>
              <a:rPr kumimoji="1" lang="ja-JP" altLang="en-US" sz="1200" dirty="0" smtClean="0"/>
              <a:t>を</a:t>
            </a:r>
            <a:r>
              <a:rPr kumimoji="1" lang="en-US" altLang="ja-JP" sz="1200" dirty="0" smtClean="0"/>
              <a:t>yes</a:t>
            </a:r>
            <a:r>
              <a:rPr kumimoji="1" lang="ja-JP" altLang="en-US" sz="1200" dirty="0" smtClean="0"/>
              <a:t>にしないと、</a:t>
            </a:r>
            <a:r>
              <a:rPr kumimoji="1" lang="en-US" altLang="ja-JP" sz="1200" dirty="0" smtClean="0"/>
              <a:t>Forwarding domain</a:t>
            </a:r>
            <a:r>
              <a:rPr kumimoji="1" lang="ja-JP" altLang="en-US" sz="1200" dirty="0" smtClean="0"/>
              <a:t>を入力できない。</a:t>
            </a:r>
            <a:endParaRPr kumimoji="1" lang="en-US" altLang="ja-JP"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kumimoji="1" lang="en-US" altLang="ja-JP"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0" i="0" u="none" strike="noStrike" kern="1200" baseline="0" dirty="0" smtClean="0">
                <a:solidFill>
                  <a:schemeClr val="tx1"/>
                </a:solidFill>
                <a:latin typeface="+mn-lt"/>
                <a:ea typeface="ＭＳ Ｐゴシック" charset="0"/>
                <a:cs typeface="ＭＳ Ｐゴシック" charset="0"/>
              </a:rPr>
              <a:t>[Call matching] </a:t>
            </a:r>
            <a:r>
              <a:rPr lang="ja-JP" altLang="en-US" sz="1200" b="0" i="0" u="none" strike="noStrike" kern="1200" baseline="0" dirty="0" smtClean="0">
                <a:solidFill>
                  <a:schemeClr val="tx1"/>
                </a:solidFill>
                <a:latin typeface="+mn-lt"/>
                <a:ea typeface="ＭＳ Ｐゴシック" charset="0"/>
                <a:cs typeface="ＭＳ Ｐゴシック" charset="0"/>
              </a:rPr>
              <a:t>テーブルにあるどのルールともマッチングしない場合、コールは </a:t>
            </a:r>
            <a:r>
              <a:rPr lang="en-US" altLang="ja-JP" sz="1200" b="0" i="0" u="none" strike="noStrike" kern="1200" baseline="0" dirty="0" smtClean="0">
                <a:solidFill>
                  <a:schemeClr val="tx1"/>
                </a:solidFill>
                <a:latin typeface="+mn-lt"/>
                <a:ea typeface="ＭＳ Ｐゴシック" charset="0"/>
                <a:cs typeface="ＭＳ Ｐゴシック" charset="0"/>
              </a:rPr>
              <a:t>[Call Forwarding] </a:t>
            </a:r>
            <a:r>
              <a:rPr lang="ja-JP" altLang="en-US" sz="1200" b="0" i="0" u="none" strike="noStrike" kern="1200" baseline="0" dirty="0" smtClean="0">
                <a:solidFill>
                  <a:schemeClr val="tx1"/>
                </a:solidFill>
                <a:latin typeface="+mn-lt"/>
                <a:ea typeface="ＭＳ Ｐゴシック" charset="0"/>
                <a:cs typeface="ＭＳ Ｐゴシック" charset="0"/>
              </a:rPr>
              <a:t>テーブルに従って扱われる。</a:t>
            </a:r>
            <a:endParaRPr kumimoji="1" lang="en-US" altLang="ja-JP"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kumimoji="1"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17</a:t>
            </a:fld>
            <a:endParaRPr lang="en-US"/>
          </a:p>
        </p:txBody>
      </p:sp>
    </p:spTree>
    <p:extLst>
      <p:ext uri="{BB962C8B-B14F-4D97-AF65-F5344CB8AC3E}">
        <p14:creationId xmlns:p14="http://schemas.microsoft.com/office/powerpoint/2010/main" val="353374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Local</a:t>
            </a:r>
            <a:r>
              <a:rPr kumimoji="1" lang="ja-JP" altLang="en-US" baseline="0" dirty="0" smtClean="0"/>
              <a:t> </a:t>
            </a:r>
            <a:r>
              <a:rPr kumimoji="1" lang="en-US" altLang="ja-JP" baseline="0" dirty="0" smtClean="0"/>
              <a:t>contact domain</a:t>
            </a:r>
            <a:r>
              <a:rPr kumimoji="1" lang="ja-JP" altLang="en-US" baseline="0" dirty="0" smtClean="0"/>
              <a:t>は</a:t>
            </a:r>
            <a:r>
              <a:rPr kumimoji="1" lang="en-US" altLang="ja-JP" baseline="0" dirty="0" smtClean="0"/>
              <a:t>CMS</a:t>
            </a:r>
            <a:r>
              <a:rPr kumimoji="1" lang="ja-JP" altLang="en-US" baseline="0" dirty="0" smtClean="0"/>
              <a:t>の</a:t>
            </a:r>
            <a:r>
              <a:rPr kumimoji="1" lang="en-US" altLang="ja-JP" baseline="0" dirty="0" smtClean="0"/>
              <a:t>FQDN</a:t>
            </a:r>
            <a:endParaRPr kumimoji="1" lang="en-US" altLang="ja-JP" dirty="0" smtClean="0"/>
          </a:p>
          <a:p>
            <a:r>
              <a:rPr kumimoji="1" lang="en-US" altLang="ja-JP" dirty="0" smtClean="0"/>
              <a:t>Local from domain</a:t>
            </a:r>
            <a:r>
              <a:rPr kumimoji="1" lang="ja-JP" altLang="en-US" dirty="0" smtClean="0"/>
              <a:t>はかける側の</a:t>
            </a:r>
            <a:r>
              <a:rPr kumimoji="1" lang="en-US" altLang="ja-JP" dirty="0" smtClean="0"/>
              <a:t>Domain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18</a:t>
            </a:fld>
            <a:endParaRPr lang="en-US"/>
          </a:p>
        </p:txBody>
      </p:sp>
    </p:spTree>
    <p:extLst>
      <p:ext uri="{BB962C8B-B14F-4D97-AF65-F5344CB8AC3E}">
        <p14:creationId xmlns:p14="http://schemas.microsoft.com/office/powerpoint/2010/main" val="339268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CDDA8F-920B-4659-8525-82CD77841BD7}" type="slidenum">
              <a:rPr lang="en-US" smtClean="0"/>
              <a:t>19</a:t>
            </a:fld>
            <a:endParaRPr lang="en-US"/>
          </a:p>
        </p:txBody>
      </p:sp>
    </p:spTree>
    <p:extLst>
      <p:ext uri="{BB962C8B-B14F-4D97-AF65-F5344CB8AC3E}">
        <p14:creationId xmlns:p14="http://schemas.microsoft.com/office/powerpoint/2010/main" val="198893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features for CMS v. (1HFY17)</a:t>
            </a:r>
          </a:p>
          <a:p>
            <a:r>
              <a:rPr lang="en-US" dirty="0"/>
              <a:t>(Acano 1.9)</a:t>
            </a:r>
          </a:p>
          <a:p>
            <a:endParaRPr lang="en-US" dirty="0"/>
          </a:p>
          <a:p>
            <a:pPr>
              <a:lnSpc>
                <a:spcPct val="100000"/>
              </a:lnSpc>
            </a:pPr>
            <a:r>
              <a:rPr lang="en-GB" b="1" dirty="0"/>
              <a:t>New controls</a:t>
            </a:r>
          </a:p>
          <a:p>
            <a:pPr lvl="1">
              <a:lnSpc>
                <a:spcPct val="100000"/>
              </a:lnSpc>
            </a:pPr>
            <a:r>
              <a:rPr lang="en-GB" dirty="0"/>
              <a:t>Ability to unmute everybody AND unmute all new participants.</a:t>
            </a:r>
          </a:p>
          <a:p>
            <a:pPr lvl="1">
              <a:lnSpc>
                <a:spcPct val="100000"/>
              </a:lnSpc>
            </a:pPr>
            <a:r>
              <a:rPr lang="en-GB" dirty="0"/>
              <a:t>Ability to grant permissions to unmute yourself and present.</a:t>
            </a:r>
          </a:p>
          <a:p>
            <a:pPr>
              <a:lnSpc>
                <a:spcPct val="100000"/>
              </a:lnSpc>
            </a:pPr>
            <a:r>
              <a:rPr lang="en-GB" b="1" dirty="0"/>
              <a:t>DTMF sending</a:t>
            </a:r>
          </a:p>
          <a:p>
            <a:pPr lvl="1">
              <a:lnSpc>
                <a:spcPct val="100000"/>
              </a:lnSpc>
            </a:pPr>
            <a:r>
              <a:rPr lang="en-GB" dirty="0"/>
              <a:t>At start of calls</a:t>
            </a:r>
          </a:p>
          <a:p>
            <a:pPr lvl="1">
              <a:lnSpc>
                <a:spcPct val="100000"/>
              </a:lnSpc>
            </a:pPr>
            <a:r>
              <a:rPr lang="en-GB" dirty="0"/>
              <a:t>In call</a:t>
            </a:r>
          </a:p>
          <a:p>
            <a:pPr>
              <a:lnSpc>
                <a:spcPct val="100000"/>
              </a:lnSpc>
            </a:pPr>
            <a:r>
              <a:rPr lang="en-GB" dirty="0"/>
              <a:t>	Driven by API</a:t>
            </a:r>
          </a:p>
          <a:p>
            <a:pPr>
              <a:lnSpc>
                <a:spcPct val="100000"/>
              </a:lnSpc>
            </a:pPr>
            <a:r>
              <a:rPr lang="en-GB" b="1" dirty="0"/>
              <a:t>Backgrounds</a:t>
            </a:r>
          </a:p>
          <a:p>
            <a:pPr lvl="1">
              <a:lnSpc>
                <a:spcPct val="100000"/>
              </a:lnSpc>
            </a:pPr>
            <a:r>
              <a:rPr lang="en-GB" dirty="0"/>
              <a:t>New optional backgrounds</a:t>
            </a:r>
          </a:p>
          <a:p>
            <a:pPr lvl="2">
              <a:lnSpc>
                <a:spcPct val="100000"/>
              </a:lnSpc>
            </a:pPr>
            <a:r>
              <a:rPr lang="en-GB" dirty="0"/>
              <a:t>Screen for passcode entry</a:t>
            </a:r>
          </a:p>
          <a:p>
            <a:pPr lvl="2">
              <a:lnSpc>
                <a:spcPct val="100000"/>
              </a:lnSpc>
            </a:pPr>
            <a:r>
              <a:rPr lang="en-GB" dirty="0"/>
              <a:t>Screen for waiting activation</a:t>
            </a:r>
          </a:p>
          <a:p>
            <a:pPr lvl="1">
              <a:lnSpc>
                <a:spcPct val="100000"/>
              </a:lnSpc>
            </a:pPr>
            <a:r>
              <a:rPr lang="en-GB" dirty="0"/>
              <a:t>Don’t like the Grey background – Change it!</a:t>
            </a:r>
          </a:p>
          <a:p>
            <a:pPr lvl="1">
              <a:lnSpc>
                <a:spcPct val="100000"/>
              </a:lnSpc>
            </a:pPr>
            <a:r>
              <a:rPr lang="en-GB" dirty="0"/>
              <a:t>Overlays (DOGs)</a:t>
            </a:r>
          </a:p>
          <a:p>
            <a:pPr lvl="1">
              <a:lnSpc>
                <a:spcPct val="100000"/>
              </a:lnSpc>
            </a:pPr>
            <a:r>
              <a:rPr lang="en-GB" dirty="0"/>
              <a:t>all need branding license</a:t>
            </a:r>
            <a:endParaRPr lang="en-GB" b="1" dirty="0"/>
          </a:p>
          <a:p>
            <a:pPr>
              <a:lnSpc>
                <a:spcPct val="100000"/>
              </a:lnSpc>
            </a:pPr>
            <a:r>
              <a:rPr lang="en-GB" b="1" dirty="0"/>
              <a:t>CDRs</a:t>
            </a:r>
          </a:p>
          <a:p>
            <a:pPr lvl="1">
              <a:lnSpc>
                <a:spcPct val="100000"/>
              </a:lnSpc>
            </a:pPr>
            <a:r>
              <a:rPr lang="en-GB" dirty="0"/>
              <a:t>Added new fields and updates for tracking lobby activation</a:t>
            </a:r>
          </a:p>
          <a:p>
            <a:pPr lvl="1">
              <a:lnSpc>
                <a:spcPct val="100000"/>
              </a:lnSpc>
            </a:pPr>
            <a:r>
              <a:rPr lang="en-GB" dirty="0"/>
              <a:t>More Endpoint and client detail</a:t>
            </a:r>
          </a:p>
          <a:p>
            <a:pPr>
              <a:lnSpc>
                <a:spcPct val="100000"/>
              </a:lnSpc>
            </a:pPr>
            <a:r>
              <a:rPr lang="en-GB" dirty="0"/>
              <a:t>Improved control of access</a:t>
            </a:r>
          </a:p>
          <a:p>
            <a:pPr lvl="1">
              <a:lnSpc>
                <a:spcPct val="100000"/>
              </a:lnSpc>
            </a:pPr>
            <a:r>
              <a:rPr lang="en-GB" dirty="0"/>
              <a:t>Changes to </a:t>
            </a:r>
            <a:r>
              <a:rPr lang="en-GB" dirty="0" err="1"/>
              <a:t>callLegProfiles</a:t>
            </a:r>
            <a:endParaRPr lang="en-GB" dirty="0"/>
          </a:p>
          <a:p>
            <a:pPr lvl="1">
              <a:lnSpc>
                <a:spcPct val="100000"/>
              </a:lnSpc>
            </a:pPr>
            <a:r>
              <a:rPr lang="en-GB" dirty="0"/>
              <a:t>Better methods for defaults</a:t>
            </a:r>
          </a:p>
          <a:p>
            <a:pPr>
              <a:lnSpc>
                <a:spcPct val="100000"/>
              </a:lnSpc>
            </a:pPr>
            <a:r>
              <a:rPr lang="en-GB" b="1" dirty="0" err="1"/>
              <a:t>WebRTC</a:t>
            </a:r>
            <a:r>
              <a:rPr lang="en-GB" b="1" dirty="0"/>
              <a:t> Improvements</a:t>
            </a:r>
          </a:p>
          <a:p>
            <a:pPr lvl="1">
              <a:lnSpc>
                <a:spcPct val="100000"/>
              </a:lnSpc>
            </a:pPr>
            <a:r>
              <a:rPr lang="en-GB" dirty="0"/>
              <a:t>30% more efficient total Bandwidth</a:t>
            </a:r>
          </a:p>
          <a:p>
            <a:pPr>
              <a:lnSpc>
                <a:spcPct val="100000"/>
              </a:lnSpc>
            </a:pPr>
            <a:r>
              <a:rPr lang="en-GB" b="1" dirty="0"/>
              <a:t>Participant List between Acano Deployments</a:t>
            </a:r>
          </a:p>
          <a:p>
            <a:pPr lvl="1">
              <a:lnSpc>
                <a:spcPct val="100000"/>
              </a:lnSpc>
            </a:pPr>
            <a:r>
              <a:rPr lang="en-GB" dirty="0"/>
              <a:t>i.e. </a:t>
            </a:r>
            <a:r>
              <a:rPr lang="en-GB" dirty="0" err="1"/>
              <a:t>goacano</a:t>
            </a:r>
            <a:r>
              <a:rPr lang="en-GB" dirty="0"/>
              <a:t> and </a:t>
            </a:r>
            <a:r>
              <a:rPr lang="en-GB" dirty="0" err="1"/>
              <a:t>tryacano</a:t>
            </a:r>
            <a:endParaRPr lang="en-GB" dirty="0"/>
          </a:p>
          <a:p>
            <a:pPr lvl="1">
              <a:lnSpc>
                <a:spcPct val="100000"/>
              </a:lnSpc>
            </a:pPr>
            <a:endParaRPr lang="en-GB" dirty="0"/>
          </a:p>
          <a:p>
            <a:pPr lvl="1">
              <a:lnSpc>
                <a:spcPct val="100000"/>
              </a:lnSpc>
            </a:pP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a:t>
            </a:fld>
            <a:endParaRPr lang="en-US"/>
          </a:p>
        </p:txBody>
      </p:sp>
    </p:spTree>
    <p:extLst>
      <p:ext uri="{BB962C8B-B14F-4D97-AF65-F5344CB8AC3E}">
        <p14:creationId xmlns:p14="http://schemas.microsoft.com/office/powerpoint/2010/main" val="284139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CDDA8F-920B-4659-8525-82CD77841BD7}" type="slidenum">
              <a:rPr lang="en-US" smtClean="0"/>
              <a:t>4</a:t>
            </a:fld>
            <a:endParaRPr lang="en-US"/>
          </a:p>
        </p:txBody>
      </p:sp>
    </p:spTree>
    <p:extLst>
      <p:ext uri="{BB962C8B-B14F-4D97-AF65-F5344CB8AC3E}">
        <p14:creationId xmlns:p14="http://schemas.microsoft.com/office/powerpoint/2010/main" val="198893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DDA8F-920B-4659-8525-82CD77841BD7}" type="slidenum">
              <a:rPr lang="en-US" smtClean="0"/>
              <a:t>9</a:t>
            </a:fld>
            <a:endParaRPr lang="en-US"/>
          </a:p>
        </p:txBody>
      </p:sp>
    </p:spTree>
    <p:extLst>
      <p:ext uri="{BB962C8B-B14F-4D97-AF65-F5344CB8AC3E}">
        <p14:creationId xmlns:p14="http://schemas.microsoft.com/office/powerpoint/2010/main" val="7373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17B41-D050-494F-BA4D-ECEC7F8D10D0}" type="slidenum">
              <a:rPr lang="en-US" smtClean="0"/>
              <a:t>10</a:t>
            </a:fld>
            <a:endParaRPr lang="en-US"/>
          </a:p>
        </p:txBody>
      </p:sp>
    </p:spTree>
    <p:extLst>
      <p:ext uri="{BB962C8B-B14F-4D97-AF65-F5344CB8AC3E}">
        <p14:creationId xmlns:p14="http://schemas.microsoft.com/office/powerpoint/2010/main" val="114687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CDDA8F-920B-4659-8525-82CD77841BD7}" type="slidenum">
              <a:rPr lang="en-US" smtClean="0"/>
              <a:t>11</a:t>
            </a:fld>
            <a:endParaRPr lang="en-US"/>
          </a:p>
        </p:txBody>
      </p:sp>
    </p:spTree>
    <p:extLst>
      <p:ext uri="{BB962C8B-B14F-4D97-AF65-F5344CB8AC3E}">
        <p14:creationId xmlns:p14="http://schemas.microsoft.com/office/powerpoint/2010/main" val="198893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http://www.cisco.com/c/en/us/products/collateral/conferencing/meeting-server/datasheet-c78-737519.html</a:t>
            </a:r>
          </a:p>
          <a:p>
            <a:r>
              <a:rPr lang="en-US" dirty="0" smtClean="0">
                <a:latin typeface="Arial" panose="020B0604020202020204" pitchFamily="34" charset="0"/>
                <a:cs typeface="Arial" panose="020B0604020202020204" pitchFamily="34" charset="0"/>
              </a:rPr>
              <a:t>https://kb.acano.com/?action=search&amp;searchcategory=%25&amp;search=CUCM+9.0&amp;submit=#content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1" i="0" kern="1200" dirty="0" smtClean="0">
                <a:solidFill>
                  <a:schemeClr val="tx1"/>
                </a:solidFill>
                <a:effectLst/>
                <a:latin typeface="+mn-lt"/>
                <a:ea typeface="ＭＳ Ｐゴシック" charset="0"/>
                <a:cs typeface="ＭＳ Ｐゴシック" charset="0"/>
              </a:rPr>
              <a:t>Interoperability</a:t>
            </a:r>
            <a:r>
              <a:rPr lang="en-US" altLang="ja-JP" sz="1200" b="0" i="0" kern="1200" dirty="0" smtClean="0">
                <a:solidFill>
                  <a:schemeClr val="tx1"/>
                </a:solidFill>
                <a:effectLst/>
                <a:latin typeface="+mn-lt"/>
                <a:ea typeface="ＭＳ Ｐゴシック" charset="0"/>
                <a:cs typeface="ＭＳ Ｐゴシック" charset="0"/>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0" i="0" u="none" strike="noStrike" kern="1200" dirty="0" smtClean="0">
                <a:solidFill>
                  <a:schemeClr val="tx1"/>
                </a:solidFill>
                <a:effectLst/>
                <a:latin typeface="+mn-lt"/>
                <a:ea typeface="ＭＳ Ｐゴシック" charset="0"/>
                <a:cs typeface="ＭＳ Ｐゴシック" charset="0"/>
                <a:hlinkClick r:id="rId3" tooltip="Which call control platforms has the solution been tested with?"/>
              </a:rPr>
              <a:t>Which call control platforms has the solution been tested with?</a:t>
            </a:r>
            <a:endParaRPr lang="en-US" altLang="ja-JP" sz="1200" b="0" i="0" u="none" strike="noStrike"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1" i="0" kern="1200" dirty="0" smtClean="0">
                <a:solidFill>
                  <a:schemeClr val="tx1"/>
                </a:solidFill>
                <a:effectLst/>
                <a:latin typeface="+mn-lt"/>
                <a:ea typeface="ＭＳ Ｐゴシック" charset="0"/>
                <a:cs typeface="ＭＳ Ｐゴシック" charset="0"/>
              </a:rPr>
              <a:t>Answer: </a:t>
            </a:r>
            <a:r>
              <a:rPr lang="en-US" altLang="ja-JP" sz="1200" b="0" i="0" kern="1200" dirty="0" smtClean="0">
                <a:solidFill>
                  <a:schemeClr val="tx1"/>
                </a:solidFill>
                <a:effectLst/>
                <a:latin typeface="+mn-lt"/>
                <a:ea typeface="ＭＳ Ｐゴシック" charset="0"/>
                <a:cs typeface="ＭＳ Ｐゴシック" charset="0"/>
              </a:rPr>
              <a:t>The following call control platforms are supported by the Acano solution: Cisco Unified Communication Manager (CUCM). We have only tested with v 9.0 but expect other ...(SIP trunk)</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912CD93-DF63-4FCD-B208-A83397A8D2A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7885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CDDA8F-920B-4659-8525-82CD77841BD7}" type="slidenum">
              <a:rPr lang="en-US" smtClean="0"/>
              <a:t>13</a:t>
            </a:fld>
            <a:endParaRPr lang="en-US"/>
          </a:p>
        </p:txBody>
      </p:sp>
    </p:spTree>
    <p:extLst>
      <p:ext uri="{BB962C8B-B14F-4D97-AF65-F5344CB8AC3E}">
        <p14:creationId xmlns:p14="http://schemas.microsoft.com/office/powerpoint/2010/main" val="198893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http://www.cisco.com/c/en/us/products/collateral/conferencing/meeting-server/datasheet-c78-737519.html</a:t>
            </a:r>
          </a:p>
          <a:p>
            <a:r>
              <a:rPr lang="en-US" dirty="0" smtClean="0">
                <a:latin typeface="Arial" panose="020B0604020202020204" pitchFamily="34" charset="0"/>
                <a:cs typeface="Arial" panose="020B0604020202020204" pitchFamily="34" charset="0"/>
              </a:rPr>
              <a:t>https://kb.acano.com/?action=search&amp;searchcategory=%25&amp;search=CUCM+9.0&amp;submit=#content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1" i="0" kern="1200" dirty="0" smtClean="0">
                <a:solidFill>
                  <a:schemeClr val="tx1"/>
                </a:solidFill>
                <a:effectLst/>
                <a:latin typeface="+mn-lt"/>
                <a:ea typeface="ＭＳ Ｐゴシック" charset="0"/>
                <a:cs typeface="ＭＳ Ｐゴシック" charset="0"/>
              </a:rPr>
              <a:t>Interoperability</a:t>
            </a:r>
            <a:r>
              <a:rPr lang="en-US" altLang="ja-JP" sz="1200" b="0" i="0" kern="1200" dirty="0" smtClean="0">
                <a:solidFill>
                  <a:schemeClr val="tx1"/>
                </a:solidFill>
                <a:effectLst/>
                <a:latin typeface="+mn-lt"/>
                <a:ea typeface="ＭＳ Ｐゴシック" charset="0"/>
                <a:cs typeface="ＭＳ Ｐゴシック" charset="0"/>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0" i="0" u="none" strike="noStrike" kern="1200" dirty="0" smtClean="0">
                <a:solidFill>
                  <a:schemeClr val="tx1"/>
                </a:solidFill>
                <a:effectLst/>
                <a:latin typeface="+mn-lt"/>
                <a:ea typeface="ＭＳ Ｐゴシック" charset="0"/>
                <a:cs typeface="ＭＳ Ｐゴシック" charset="0"/>
                <a:hlinkClick r:id="rId3" tooltip="Which call control platforms has the solution been tested with?"/>
              </a:rPr>
              <a:t>Which call control platforms has the solution been tested with?</a:t>
            </a:r>
            <a:endParaRPr lang="en-US" altLang="ja-JP" sz="1200" b="0" i="0" u="none" strike="noStrike"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1" i="0" kern="1200" dirty="0" smtClean="0">
                <a:solidFill>
                  <a:schemeClr val="tx1"/>
                </a:solidFill>
                <a:effectLst/>
                <a:latin typeface="+mn-lt"/>
                <a:ea typeface="ＭＳ Ｐゴシック" charset="0"/>
                <a:cs typeface="ＭＳ Ｐゴシック" charset="0"/>
              </a:rPr>
              <a:t>Answer: </a:t>
            </a:r>
            <a:r>
              <a:rPr lang="en-US" altLang="ja-JP" sz="1200" b="0" i="0" kern="1200" dirty="0" smtClean="0">
                <a:solidFill>
                  <a:schemeClr val="tx1"/>
                </a:solidFill>
                <a:effectLst/>
                <a:latin typeface="+mn-lt"/>
                <a:ea typeface="ＭＳ Ｐゴシック" charset="0"/>
                <a:cs typeface="ＭＳ Ｐゴシック" charset="0"/>
              </a:rPr>
              <a:t>The following call control platforms are supported by the Acano solution: Cisco Unified Communication Manager (CUCM). We have only tested with v 9.0 but expect other ...(SIP trunk)</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912CD93-DF63-4FCD-B208-A83397A8D2A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78859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2280407899"/>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235356228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smtClean="0"/>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82496644"/>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smtClean="0"/>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animated gradient">
    <p:bg>
      <p:bgRef idx="1001">
        <a:schemeClr val="bg1"/>
      </p:bgRef>
    </p:bg>
    <p:spTree>
      <p:nvGrpSpPr>
        <p:cNvPr id="1" name=""/>
        <p:cNvGrpSpPr/>
        <p:nvPr/>
      </p:nvGrpSpPr>
      <p:grpSpPr>
        <a:xfrm>
          <a:off x="0" y="0"/>
          <a:ext cx="0" cy="0"/>
          <a:chOff x="0" y="0"/>
          <a:chExt cx="0" cy="0"/>
        </a:xfrm>
      </p:grpSpPr>
      <p:pic>
        <p:nvPicPr>
          <p:cNvPr id="8" name="Picture 7" descr="B20516x03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356153645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4222874758"/>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smtClean="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1875136810"/>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Tree>
    <p:extLst>
      <p:ext uri="{BB962C8B-B14F-4D97-AF65-F5344CB8AC3E}">
        <p14:creationId xmlns:p14="http://schemas.microsoft.com/office/powerpoint/2010/main" val="312698047"/>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693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87049556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1073813029"/>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563897540"/>
      </p:ext>
    </p:extLst>
  </p:cSld>
  <p:clrMapOvr>
    <a:masterClrMapping/>
  </p:clrMapOvr>
  <p:transition spd="slow">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en-US" smtClean="0"/>
              <a:t>Click to edit Master text styles</a:t>
            </a:r>
          </a:p>
        </p:txBody>
      </p:sp>
    </p:spTree>
    <p:extLst>
      <p:ext uri="{BB962C8B-B14F-4D97-AF65-F5344CB8AC3E}">
        <p14:creationId xmlns:p14="http://schemas.microsoft.com/office/powerpoint/2010/main" val="2216821945"/>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smtClean="0"/>
              <a:t>Click to edit Master text styles</a:t>
            </a:r>
          </a:p>
        </p:txBody>
      </p:sp>
    </p:spTree>
    <p:extLst>
      <p:ext uri="{BB962C8B-B14F-4D97-AF65-F5344CB8AC3E}">
        <p14:creationId xmlns:p14="http://schemas.microsoft.com/office/powerpoint/2010/main" val="2157376809"/>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E6ADCC75-5E05-4D7E-970D-6B4505B4F777}" type="slidenum">
              <a:rPr lang="en-US" sz="600">
                <a:solidFill>
                  <a:srgbClr val="FFFFFF">
                    <a:alpha val="60000"/>
                  </a:srgbClr>
                </a:solidFill>
                <a:latin typeface="+mn-lt"/>
                <a:ea typeface="+mn-ea"/>
                <a:cs typeface="CiscoSans Thin"/>
              </a:rPr>
              <a:pPr algn="r" defTabSz="610744" fontAlgn="auto">
                <a:spcBef>
                  <a:spcPts val="0"/>
                </a:spcBef>
                <a:spcAft>
                  <a:spcPts val="0"/>
                </a:spcAft>
                <a:defRPr/>
              </a:pPr>
              <a:t>‹#›</a:t>
            </a:fld>
            <a:endParaRPr lang="en-US" sz="600" dirty="0">
              <a:solidFill>
                <a:srgbClr val="FFFFFF">
                  <a:alpha val="60000"/>
                </a:srgbClr>
              </a:solidFill>
              <a:latin typeface="+mn-lt"/>
              <a:ea typeface="+mn-ea"/>
              <a:cs typeface="CiscoSans Thin"/>
            </a:endParaRPr>
          </a:p>
        </p:txBody>
      </p:sp>
      <p:sp>
        <p:nvSpPr>
          <p:cNvPr id="6"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mn-lt"/>
                <a:ea typeface="+mn-ea"/>
                <a:cs typeface="CiscoSans Thin"/>
              </a:rPr>
              <a:t>© </a:t>
            </a:r>
            <a:r>
              <a:rPr lang="en-US" sz="600" dirty="0" smtClean="0">
                <a:solidFill>
                  <a:srgbClr val="FFFFFF">
                    <a:alpha val="60000"/>
                  </a:srgbClr>
                </a:solidFill>
                <a:latin typeface="+mn-lt"/>
                <a:ea typeface="+mn-ea"/>
                <a:cs typeface="CiscoSans Thin"/>
              </a:rPr>
              <a:t>2016  </a:t>
            </a:r>
            <a:r>
              <a:rPr lang="en-US" sz="600" dirty="0">
                <a:solidFill>
                  <a:srgbClr val="FFFFFF">
                    <a:alpha val="60000"/>
                  </a:srgbClr>
                </a:solidFill>
                <a:latin typeface="+mn-lt"/>
                <a:ea typeface="+mn-ea"/>
                <a:cs typeface="CiscoSans Thin"/>
              </a:rPr>
              <a:t>Cisco and/or its affiliates. All rights reserved.   Cisco Confidential</a:t>
            </a:r>
          </a:p>
        </p:txBody>
      </p:sp>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rgbClr val="58585B"/>
                </a:solidFill>
              </a:defRPr>
            </a:lvl1pPr>
          </a:lstStyle>
          <a:p>
            <a:pPr lvl="0"/>
            <a:r>
              <a:rPr lang="en-US" smtClean="0"/>
              <a:t>Click to edit Master text styles</a:t>
            </a:r>
          </a:p>
        </p:txBody>
      </p:sp>
      <p:pic>
        <p:nvPicPr>
          <p:cNvPr id="11" name="Picture 2"/>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59389"/>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87049556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pic>
        <p:nvPicPr>
          <p:cNvPr id="4" name="Picture 3" descr="B20516x03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change.png"/>
          <p:cNvPicPr>
            <a:picLocks noChangeAspect="1"/>
          </p:cNvPicPr>
          <p:nvPr userDrawn="1"/>
        </p:nvPicPr>
        <p:blipFill rotWithShape="1">
          <a:blip r:embed="rId3">
            <a:extLst>
              <a:ext uri="{28A0092B-C50C-407E-A947-70E740481C1C}">
                <a14:useLocalDpi xmlns:a14="http://schemas.microsoft.com/office/drawing/2010/main" val="0"/>
              </a:ext>
            </a:extLst>
          </a:blip>
          <a:srcRect t="32870" b="27941"/>
          <a:stretch/>
        </p:blipFill>
        <p:spPr>
          <a:xfrm>
            <a:off x="2338162" y="2659623"/>
            <a:ext cx="4393405" cy="500386"/>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147974899"/>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Ref idx="1001">
        <a:schemeClr val="bg1"/>
      </p:bgRef>
    </p:bg>
    <p:spTree>
      <p:nvGrpSpPr>
        <p:cNvPr id="1" name=""/>
        <p:cNvGrpSpPr/>
        <p:nvPr/>
      </p:nvGrpSpPr>
      <p:grpSpPr>
        <a:xfrm>
          <a:off x="0" y="0"/>
          <a:ext cx="0" cy="0"/>
          <a:chOff x="0" y="0"/>
          <a:chExt cx="0" cy="0"/>
        </a:xfrm>
      </p:grpSpPr>
      <p:pic>
        <p:nvPicPr>
          <p:cNvPr id="4" name="Picture 3" descr="offset_comp_30693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impossible.png"/>
          <p:cNvPicPr>
            <a:picLocks noChangeAspect="1"/>
          </p:cNvPicPr>
          <p:nvPr userDrawn="1"/>
        </p:nvPicPr>
        <p:blipFill rotWithShape="1">
          <a:blip r:embed="rId3">
            <a:extLst>
              <a:ext uri="{28A0092B-C50C-407E-A947-70E740481C1C}">
                <a14:useLocalDpi xmlns:a14="http://schemas.microsoft.com/office/drawing/2010/main" val="0"/>
              </a:ext>
            </a:extLst>
          </a:blip>
          <a:srcRect t="31945" b="30544"/>
          <a:stretch/>
        </p:blipFill>
        <p:spPr>
          <a:xfrm>
            <a:off x="2130236" y="2633486"/>
            <a:ext cx="4757927" cy="518692"/>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108646112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a:extLst>
              <a:ext uri="{28A0092B-C50C-407E-A947-70E740481C1C}">
                <a14:useLocalDpi xmlns:a14="http://schemas.microsoft.com/office/drawing/2010/main" val="0"/>
              </a:ext>
            </a:extLst>
          </a:blip>
          <a:srcRect t="31525" b="27614"/>
          <a:stretch/>
        </p:blipFill>
        <p:spPr>
          <a:xfrm>
            <a:off x="2401156" y="2651136"/>
            <a:ext cx="4326749" cy="513813"/>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108646112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461128"/>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000" y="510264"/>
            <a:ext cx="8017200" cy="662400"/>
          </a:xfrm>
        </p:spPr>
        <p:txBody>
          <a:bodyPr/>
          <a:lstStyle/>
          <a:p>
            <a:r>
              <a:rPr lang="pl-PL" smtClean="0"/>
              <a:t>Click to edit Master title style</a:t>
            </a:r>
            <a:endParaRPr lang="en-US" dirty="0"/>
          </a:p>
        </p:txBody>
      </p:sp>
      <p:sp>
        <p:nvSpPr>
          <p:cNvPr id="8" name="Footer Placeholder 7"/>
          <p:cNvSpPr>
            <a:spLocks noGrp="1"/>
          </p:cNvSpPr>
          <p:nvPr>
            <p:ph type="ftr" sz="quarter" idx="10"/>
          </p:nvPr>
        </p:nvSpPr>
        <p:spPr>
          <a:xfrm>
            <a:off x="882651" y="4444707"/>
            <a:ext cx="3086100" cy="288000"/>
          </a:xfrm>
          <a:prstGeom prst="rect">
            <a:avLst/>
          </a:prstGeom>
        </p:spPr>
        <p:txBody>
          <a:bodyPr/>
          <a:lstStyle/>
          <a:p>
            <a:endParaRPr lang="en-US" dirty="0"/>
          </a:p>
        </p:txBody>
      </p:sp>
      <p:sp>
        <p:nvSpPr>
          <p:cNvPr id="9" name="Slide Number Placeholder 8"/>
          <p:cNvSpPr>
            <a:spLocks noGrp="1"/>
          </p:cNvSpPr>
          <p:nvPr>
            <p:ph type="sldNum" sz="quarter" idx="11"/>
          </p:nvPr>
        </p:nvSpPr>
        <p:spPr>
          <a:xfrm>
            <a:off x="6527690" y="4427358"/>
            <a:ext cx="2057400" cy="288000"/>
          </a:xfrm>
          <a:prstGeom prst="rect">
            <a:avLst/>
          </a:prstGeom>
        </p:spPr>
        <p:txBody>
          <a:bodyPr/>
          <a:lstStyle/>
          <a:p>
            <a:fld id="{4083D24F-4543-4DF4-8051-2CE1CCE816E6}" type="slidenum">
              <a:rPr lang="en-US" smtClean="0"/>
              <a:pPr/>
              <a:t>‹#›</a:t>
            </a:fld>
            <a:endParaRPr lang="en-US" dirty="0"/>
          </a:p>
        </p:txBody>
      </p:sp>
    </p:spTree>
    <p:extLst>
      <p:ext uri="{BB962C8B-B14F-4D97-AF65-F5344CB8AC3E}">
        <p14:creationId xmlns:p14="http://schemas.microsoft.com/office/powerpoint/2010/main" val="271598329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68580" tIns="34290" rIns="68580" bIns="3429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FC7EA857-12C4-412C-B20E-E31FC9A1EA1B}" type="datetimeFigureOut">
              <a:rPr lang="en-GB" smtClean="0"/>
              <a:t>07/09/2016</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007F152D-E5B3-4893-805D-CB9A80B308EA}" type="slidenum">
              <a:rPr lang="en-GB" smtClean="0"/>
              <a:t>‹#›</a:t>
            </a:fld>
            <a:endParaRPr lang="en-GB"/>
          </a:p>
        </p:txBody>
      </p:sp>
    </p:spTree>
    <p:extLst>
      <p:ext uri="{BB962C8B-B14F-4D97-AF65-F5344CB8AC3E}">
        <p14:creationId xmlns:p14="http://schemas.microsoft.com/office/powerpoint/2010/main" val="21615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a:t>
            </a:r>
            <a:r>
              <a:rPr lang="en-US" sz="600" baseline="0" dirty="0" smtClean="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smtClean="0"/>
              <a:t>Click to edit Master title style</a:t>
            </a:r>
            <a:endParaRPr lang="en-US" dirty="0"/>
          </a:p>
        </p:txBody>
      </p:sp>
      <p:pic>
        <p:nvPicPr>
          <p:cNvPr id="10"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9"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084599"/>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2016  </a:t>
            </a:r>
            <a:r>
              <a:rPr lang="en-US" sz="600" dirty="0">
                <a:solidFill>
                  <a:srgbClr val="000000">
                    <a:alpha val="25000"/>
                  </a:srgbClr>
                </a:solidFill>
                <a:latin typeface="+mn-lt"/>
                <a:ea typeface="+mn-ea"/>
                <a:cs typeface="CiscoSans Thin"/>
              </a:rPr>
              <a:t>Cisco and/or its affiliates. All rights reserved.   Cisco Confidential</a:t>
            </a:r>
          </a:p>
        </p:txBody>
      </p:sp>
      <p:pic>
        <p:nvPicPr>
          <p:cNvPr id="1029" name="Picture 2"/>
          <p:cNvPicPr>
            <a:picLocks noChangeAspect="1" noChangeArrowheads="1"/>
          </p:cNvPicPr>
          <p:nvPr/>
        </p:nvPicPr>
        <p:blipFill>
          <a:blip r:embed="rId53">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4015" r:id="rId2"/>
    <p:sldLayoutId id="2147484016" r:id="rId3"/>
    <p:sldLayoutId id="2147484017" r:id="rId4"/>
    <p:sldLayoutId id="2147483964" r:id="rId5"/>
    <p:sldLayoutId id="2147483965" r:id="rId6"/>
    <p:sldLayoutId id="2147484012"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4006" r:id="rId28"/>
    <p:sldLayoutId id="2147484007" r:id="rId29"/>
    <p:sldLayoutId id="2147484008" r:id="rId30"/>
    <p:sldLayoutId id="2147484010" r:id="rId31"/>
    <p:sldLayoutId id="2147484009" r:id="rId32"/>
    <p:sldLayoutId id="2147484011" r:id="rId33"/>
    <p:sldLayoutId id="2147483986" r:id="rId34"/>
    <p:sldLayoutId id="2147483987" r:id="rId35"/>
    <p:sldLayoutId id="2147483989" r:id="rId36"/>
    <p:sldLayoutId id="2147484014" r:id="rId37"/>
    <p:sldLayoutId id="2147483990" r:id="rId38"/>
    <p:sldLayoutId id="2147483991" r:id="rId39"/>
    <p:sldLayoutId id="2147483992" r:id="rId40"/>
    <p:sldLayoutId id="2147483993" r:id="rId41"/>
    <p:sldLayoutId id="2147483994" r:id="rId42"/>
    <p:sldLayoutId id="2147483995" r:id="rId43"/>
    <p:sldLayoutId id="2147483996" r:id="rId44"/>
    <p:sldLayoutId id="2147483997" r:id="rId45"/>
    <p:sldLayoutId id="2147483998" r:id="rId46"/>
    <p:sldLayoutId id="2147484018" r:id="rId47"/>
    <p:sldLayoutId id="2147484019" r:id="rId48"/>
    <p:sldLayoutId id="2147484020" r:id="rId49"/>
    <p:sldLayoutId id="2147484021" r:id="rId50"/>
    <p:sldLayoutId id="2147484023" r:id="rId51"/>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37.png"/><Relationship Id="rId3" Type="http://schemas.openxmlformats.org/officeDocument/2006/relationships/image" Target="../media/image29.jpeg"/><Relationship Id="rId7" Type="http://schemas.openxmlformats.org/officeDocument/2006/relationships/image" Target="../media/image33.pn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emf"/><Relationship Id="rId4" Type="http://schemas.openxmlformats.org/officeDocument/2006/relationships/image" Target="../media/image30.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40.png"/><Relationship Id="rId11" Type="http://schemas.openxmlformats.org/officeDocument/2006/relationships/image" Target="../media/image33.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hyperlink" Target="http://www.cisco.com/c/dam/en/us/td/docs/conferencing/ciscoMeetingServer/Release_Notes/Version-2-0/Cisco-Meeting-Server-Release-Notes-2-0-1.pdf" TargetMode="External"/><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15.emf"/><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0.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6" name="Title 5"/>
          <p:cNvSpPr>
            <a:spLocks noGrp="1"/>
          </p:cNvSpPr>
          <p:nvPr>
            <p:ph type="ctrTitle"/>
          </p:nvPr>
        </p:nvSpPr>
        <p:spPr/>
        <p:txBody>
          <a:bodyPr/>
          <a:lstStyle/>
          <a:p>
            <a:r>
              <a:rPr lang="ja-JP" altLang="en-US" sz="4100" dirty="0" smtClean="0"/>
              <a:t>シスコビデオ製品 インテグレーション</a:t>
            </a:r>
            <a:endParaRPr lang="en-US" sz="4100" dirty="0"/>
          </a:p>
        </p:txBody>
      </p:sp>
      <p:sp>
        <p:nvSpPr>
          <p:cNvPr id="7" name="サブタイトル 6"/>
          <p:cNvSpPr>
            <a:spLocks noGrp="1"/>
          </p:cNvSpPr>
          <p:nvPr>
            <p:ph type="subTitle" idx="1"/>
          </p:nvPr>
        </p:nvSpPr>
        <p:spPr/>
        <p:txBody>
          <a:bodyPr/>
          <a:lstStyle/>
          <a:p>
            <a:endParaRPr kumimoji="1" lang="ja-JP" altLang="en-US"/>
          </a:p>
        </p:txBody>
      </p:sp>
      <p:sp>
        <p:nvSpPr>
          <p:cNvPr id="8" name="テキスト プレースホルダー 7"/>
          <p:cNvSpPr>
            <a:spLocks noGrp="1"/>
          </p:cNvSpPr>
          <p:nvPr>
            <p:ph type="body" sz="quarter" idx="11"/>
          </p:nvPr>
        </p:nvSpPr>
        <p:spPr/>
        <p:txBody>
          <a:bodyPr/>
          <a:lstStyle/>
          <a:p>
            <a:endParaRPr kumimoji="1" lang="ja-JP" altLang="en-US"/>
          </a:p>
        </p:txBody>
      </p:sp>
      <p:sp>
        <p:nvSpPr>
          <p:cNvPr id="9" name="テキスト プレースホルダー 8"/>
          <p:cNvSpPr>
            <a:spLocks noGrp="1"/>
          </p:cNvSpPr>
          <p:nvPr>
            <p:ph type="body" sz="quarter" idx="12"/>
          </p:nvPr>
        </p:nvSpPr>
        <p:spPr/>
        <p:txBody>
          <a:bodyPr/>
          <a:lstStyle/>
          <a:p>
            <a:endParaRPr kumimoji="1" lang="ja-JP" altLang="en-US"/>
          </a:p>
        </p:txBody>
      </p:sp>
      <p:sp>
        <p:nvSpPr>
          <p:cNvPr id="10" name="サブタイトル 1"/>
          <p:cNvSpPr txBox="1">
            <a:spLocks/>
          </p:cNvSpPr>
          <p:nvPr/>
        </p:nvSpPr>
        <p:spPr>
          <a:xfrm>
            <a:off x="469496" y="3284708"/>
            <a:ext cx="8296421" cy="796622"/>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400" b="0" i="0" kern="1200">
                <a:solidFill>
                  <a:srgbClr val="FFFFFE"/>
                </a:solidFill>
                <a:latin typeface="+mn-lt"/>
                <a:ea typeface="ＭＳ Ｐゴシック" charset="0"/>
                <a:cs typeface="CiscoSans"/>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lnSpc>
                <a:spcPct val="110000"/>
              </a:lnSpc>
              <a:spcBef>
                <a:spcPts val="0"/>
              </a:spcBef>
              <a:spcAft>
                <a:spcPts val="600"/>
              </a:spcAft>
            </a:pPr>
            <a:r>
              <a:rPr lang="ja-JP" altLang="en-US" smtClean="0">
                <a:solidFill>
                  <a:srgbClr val="FFFFFF"/>
                </a:solidFill>
              </a:rPr>
              <a:t>シスコシステムズ合同会社</a:t>
            </a:r>
          </a:p>
          <a:p>
            <a:pPr>
              <a:lnSpc>
                <a:spcPct val="110000"/>
              </a:lnSpc>
              <a:spcBef>
                <a:spcPts val="0"/>
              </a:spcBef>
              <a:spcAft>
                <a:spcPts val="600"/>
              </a:spcAft>
            </a:pPr>
            <a:r>
              <a:rPr lang="ja-JP" altLang="en-US" smtClean="0">
                <a:solidFill>
                  <a:srgbClr val="FFFFFF"/>
                </a:solidFill>
              </a:rPr>
              <a:t>コラボレーションアーキテクチャ事業</a:t>
            </a:r>
            <a:endParaRPr lang="ja-JP" altLang="en-US" dirty="0" smtClean="0">
              <a:solidFill>
                <a:srgbClr val="FFFFFF"/>
              </a:solidFill>
            </a:endParaRPr>
          </a:p>
        </p:txBody>
      </p:sp>
      <p:sp>
        <p:nvSpPr>
          <p:cNvPr id="11" name="テキスト プレースホルダー 2"/>
          <p:cNvSpPr txBox="1">
            <a:spLocks/>
          </p:cNvSpPr>
          <p:nvPr/>
        </p:nvSpPr>
        <p:spPr>
          <a:xfrm>
            <a:off x="469496" y="4033195"/>
            <a:ext cx="8296421" cy="288131"/>
          </a:xfrm>
          <a:prstGeom prst="rect">
            <a:avLst/>
          </a:prstGeom>
        </p:spPr>
        <p:txBody>
          <a:bodyPr lIns="91420" tIns="45710" rIns="91420" bIns="45710"/>
          <a:lstStyle>
            <a:lvl1pPr marL="0" indent="0" algn="l" defTabSz="684213" rtl="0" eaLnBrk="1" fontAlgn="base" hangingPunct="1">
              <a:lnSpc>
                <a:spcPct val="95000"/>
              </a:lnSpc>
              <a:spcBef>
                <a:spcPts val="1075"/>
              </a:spcBef>
              <a:spcAft>
                <a:spcPct val="0"/>
              </a:spcAft>
              <a:buClr>
                <a:schemeClr val="tx2"/>
              </a:buClr>
              <a:buSzPct val="90000"/>
              <a:buFontTx/>
              <a:buNone/>
              <a:defRPr lang="en-US" sz="1400" b="0" i="0" kern="1200" dirty="0" smtClean="0">
                <a:solidFill>
                  <a:srgbClr val="FFFFFE"/>
                </a:solidFill>
                <a:latin typeface="+mn-lt"/>
                <a:ea typeface="+mn-ea"/>
                <a:cs typeface="CiscoSans ExtraLight" pitchFamily="34" charset="0"/>
              </a:defRPr>
            </a:lvl1pPr>
            <a:lvl2pPr marL="358775" indent="-215900" algn="l" defTabSz="684213" rtl="0" eaLnBrk="1" fontAlgn="base" hangingPunct="1">
              <a:lnSpc>
                <a:spcPct val="95000"/>
              </a:lnSpc>
              <a:spcBef>
                <a:spcPts val="600"/>
              </a:spcBef>
              <a:spcAft>
                <a:spcPct val="0"/>
              </a:spcAft>
              <a:buClr>
                <a:schemeClr val="tx2"/>
              </a:buClr>
              <a:buFontTx/>
              <a:buNone/>
              <a:defRPr lang="en-US" sz="1500" kern="1200" dirty="0" smtClean="0">
                <a:solidFill>
                  <a:schemeClr val="bg1"/>
                </a:solidFill>
                <a:latin typeface="+mj-lt"/>
                <a:ea typeface="+mn-ea"/>
                <a:cs typeface="+mn-cs"/>
              </a:defRPr>
            </a:lvl2pPr>
            <a:lvl3pPr marL="431800"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3pPr>
            <a:lvl4pPr marL="503238"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4pPr>
            <a:lvl5pPr marL="574675"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0"/>
              </a:spcBef>
              <a:spcAft>
                <a:spcPts val="600"/>
              </a:spcAft>
            </a:pPr>
            <a:r>
              <a:rPr lang="ja-JP" altLang="en-US" smtClean="0"/>
              <a:t>シニアシステムズエンジニア</a:t>
            </a:r>
          </a:p>
          <a:p>
            <a:pPr>
              <a:lnSpc>
                <a:spcPct val="110000"/>
              </a:lnSpc>
              <a:spcBef>
                <a:spcPts val="0"/>
              </a:spcBef>
              <a:spcAft>
                <a:spcPts val="600"/>
              </a:spcAft>
            </a:pPr>
            <a:r>
              <a:rPr lang="ja-JP" altLang="en-US" smtClean="0"/>
              <a:t>安田 真人</a:t>
            </a:r>
            <a:endParaRPr lang="ja-JP" altLang="en-US"/>
          </a:p>
        </p:txBody>
      </p:sp>
      <p:sp>
        <p:nvSpPr>
          <p:cNvPr id="12" name="テキスト プレースホルダー 3"/>
          <p:cNvSpPr txBox="1">
            <a:spLocks/>
          </p:cNvSpPr>
          <p:nvPr/>
        </p:nvSpPr>
        <p:spPr>
          <a:xfrm>
            <a:off x="469496" y="4700412"/>
            <a:ext cx="8296421" cy="288131"/>
          </a:xfrm>
          <a:prstGeom prst="rect">
            <a:avLst/>
          </a:prstGeom>
        </p:spPr>
        <p:txBody>
          <a:bodyPr lIns="91420" tIns="45710" rIns="91420" bIns="45710"/>
          <a:lstStyle>
            <a:lvl1pPr marL="0" indent="0" algn="l" defTabSz="684213" rtl="0" eaLnBrk="1" fontAlgn="base" hangingPunct="1">
              <a:lnSpc>
                <a:spcPct val="95000"/>
              </a:lnSpc>
              <a:spcBef>
                <a:spcPts val="1075"/>
              </a:spcBef>
              <a:spcAft>
                <a:spcPct val="0"/>
              </a:spcAft>
              <a:buClr>
                <a:schemeClr val="tx2"/>
              </a:buClr>
              <a:buSzPct val="90000"/>
              <a:buFontTx/>
              <a:buNone/>
              <a:defRPr lang="en-US" sz="1400" b="0" i="0" kern="1200" dirty="0" smtClean="0">
                <a:solidFill>
                  <a:srgbClr val="FFFFFE"/>
                </a:solidFill>
                <a:latin typeface="+mn-lt"/>
                <a:ea typeface="+mn-ea"/>
                <a:cs typeface="CiscoSans ExtraLight" pitchFamily="34" charset="0"/>
              </a:defRPr>
            </a:lvl1pPr>
            <a:lvl2pPr marL="358775" indent="-215900" algn="l" defTabSz="684213" rtl="0" eaLnBrk="1" fontAlgn="base" hangingPunct="1">
              <a:lnSpc>
                <a:spcPct val="95000"/>
              </a:lnSpc>
              <a:spcBef>
                <a:spcPts val="600"/>
              </a:spcBef>
              <a:spcAft>
                <a:spcPct val="0"/>
              </a:spcAft>
              <a:buClr>
                <a:schemeClr val="tx2"/>
              </a:buClr>
              <a:buFontTx/>
              <a:buNone/>
              <a:defRPr lang="en-US" sz="1500" kern="1200" dirty="0" smtClean="0">
                <a:solidFill>
                  <a:schemeClr val="bg1"/>
                </a:solidFill>
                <a:latin typeface="+mj-lt"/>
                <a:ea typeface="+mn-ea"/>
                <a:cs typeface="+mn-cs"/>
              </a:defRPr>
            </a:lvl2pPr>
            <a:lvl3pPr marL="431800"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3pPr>
            <a:lvl4pPr marL="503238"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4pPr>
            <a:lvl5pPr marL="574675"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ja-JP" dirty="0" smtClean="0"/>
              <a:t>2016</a:t>
            </a:r>
            <a:r>
              <a:rPr kumimoji="1" lang="ja-JP" altLang="en-US" dirty="0" smtClean="0"/>
              <a:t>年</a:t>
            </a:r>
            <a:r>
              <a:rPr kumimoji="1" lang="en-US" altLang="ja-JP" dirty="0"/>
              <a:t>9</a:t>
            </a:r>
            <a:r>
              <a:rPr kumimoji="1" lang="ja-JP" altLang="en-US" dirty="0" smtClean="0"/>
              <a:t>月</a:t>
            </a:r>
            <a:r>
              <a:rPr kumimoji="1" lang="en-US" altLang="ja-JP" dirty="0"/>
              <a:t>7</a:t>
            </a:r>
            <a:r>
              <a:rPr kumimoji="1" lang="ja-JP" altLang="en-US" dirty="0" smtClean="0"/>
              <a:t>日</a:t>
            </a:r>
            <a:endParaRPr kumimoji="1" lang="ja-JP" altLang="en-US" dirty="0"/>
          </a:p>
        </p:txBody>
      </p:sp>
    </p:spTree>
    <p:extLst>
      <p:ext uri="{BB962C8B-B14F-4D97-AF65-F5344CB8AC3E}">
        <p14:creationId xmlns:p14="http://schemas.microsoft.com/office/powerpoint/2010/main" val="3979560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914494"/>
            <a:ext cx="8864982" cy="3168210"/>
          </a:xfrm>
        </p:spPr>
        <p:txBody>
          <a:bodyPr/>
          <a:lstStyle/>
          <a:p>
            <a:r>
              <a:rPr lang="en-US" altLang="ja-JP" sz="1300" dirty="0" smtClean="0"/>
              <a:t>CMS </a:t>
            </a:r>
            <a:r>
              <a:rPr lang="en-US" sz="1300" dirty="0" smtClean="0"/>
              <a:t>Dual </a:t>
            </a:r>
            <a:r>
              <a:rPr lang="en-US" sz="1300" dirty="0"/>
              <a:t>Home Skype/Lync </a:t>
            </a:r>
            <a:r>
              <a:rPr lang="ja-JP" altLang="en-US" sz="1300" dirty="0" smtClean="0"/>
              <a:t>連携でサポート</a:t>
            </a:r>
            <a:r>
              <a:rPr lang="en-US" altLang="ja-JP" sz="1300" dirty="0" smtClean="0"/>
              <a:t>(</a:t>
            </a:r>
            <a:r>
              <a:rPr lang="ja-JP" altLang="en-US" sz="1300" dirty="0" smtClean="0"/>
              <a:t>ビデオ・音声ユーザー</a:t>
            </a:r>
            <a:r>
              <a:rPr lang="en-US" altLang="ja-JP" sz="1300" dirty="0" smtClean="0"/>
              <a:t>)</a:t>
            </a:r>
            <a:endParaRPr lang="en-US" sz="1300" dirty="0"/>
          </a:p>
          <a:p>
            <a:r>
              <a:rPr lang="en-US" sz="1300" dirty="0" smtClean="0"/>
              <a:t>TMSXE - Exchange </a:t>
            </a:r>
            <a:r>
              <a:rPr lang="ja-JP" altLang="en-US" sz="1300" dirty="0" smtClean="0"/>
              <a:t>連携が必要となります。</a:t>
            </a:r>
            <a:endParaRPr lang="en-US" sz="1300" dirty="0"/>
          </a:p>
          <a:p>
            <a:r>
              <a:rPr lang="en-US" sz="1300" dirty="0"/>
              <a:t>Dual </a:t>
            </a:r>
            <a:r>
              <a:rPr lang="en-US" sz="1300" dirty="0" smtClean="0"/>
              <a:t>home</a:t>
            </a:r>
            <a:r>
              <a:rPr lang="ja-JP" altLang="en-US" sz="1300" dirty="0" smtClean="0"/>
              <a:t>ソリューションはオンプレの</a:t>
            </a:r>
            <a:r>
              <a:rPr lang="en-US" altLang="ja-JP" sz="1300" dirty="0" smtClean="0"/>
              <a:t>AVMCU</a:t>
            </a:r>
            <a:r>
              <a:rPr lang="ja-JP" altLang="en-US" sz="1300" dirty="0" smtClean="0"/>
              <a:t>のみでサポートしております。</a:t>
            </a:r>
            <a:endParaRPr lang="en-US" sz="1300" dirty="0"/>
          </a:p>
          <a:p>
            <a:r>
              <a:rPr lang="en-US" altLang="ja-JP" sz="1300" dirty="0" smtClean="0"/>
              <a:t>Outlook</a:t>
            </a:r>
            <a:r>
              <a:rPr lang="ja-JP" altLang="en-US" sz="1300" dirty="0" smtClean="0"/>
              <a:t>の予約会議から</a:t>
            </a:r>
            <a:r>
              <a:rPr lang="en-US" altLang="ja-JP" sz="1300" dirty="0" smtClean="0"/>
              <a:t>Skype</a:t>
            </a:r>
            <a:r>
              <a:rPr lang="ja-JP" altLang="en-US" sz="1300" dirty="0" smtClean="0"/>
              <a:t>会議を追加して予約いたします。</a:t>
            </a:r>
            <a:endParaRPr lang="en-US" sz="1300" dirty="0" smtClean="0"/>
          </a:p>
          <a:p>
            <a:r>
              <a:rPr lang="en-US" sz="1300" dirty="0" smtClean="0"/>
              <a:t>Exchange</a:t>
            </a:r>
            <a:r>
              <a:rPr lang="ja-JP" altLang="en-US" sz="1300" dirty="0"/>
              <a:t>の</a:t>
            </a:r>
            <a:r>
              <a:rPr lang="en-US" sz="1300" dirty="0" smtClean="0"/>
              <a:t>Mailbox</a:t>
            </a:r>
            <a:r>
              <a:rPr lang="ja-JP" altLang="en-US" sz="1300" dirty="0" smtClean="0"/>
              <a:t>にリソースとして設定され且つ、</a:t>
            </a:r>
            <a:r>
              <a:rPr lang="en-US" altLang="ja-JP" sz="1300" dirty="0" smtClean="0"/>
              <a:t>TMSXE</a:t>
            </a:r>
            <a:r>
              <a:rPr lang="ja-JP" altLang="en-US" sz="1300" dirty="0" smtClean="0"/>
              <a:t>連携している端末を</a:t>
            </a:r>
            <a:r>
              <a:rPr lang="en-US" altLang="ja-JP" sz="1300" dirty="0" smtClean="0"/>
              <a:t>Outlook</a:t>
            </a:r>
            <a:r>
              <a:rPr lang="ja-JP" altLang="en-US" sz="1300" dirty="0" smtClean="0"/>
              <a:t>のスケジュールから追加します。</a:t>
            </a:r>
            <a:endParaRPr lang="en-US" sz="1300" dirty="0" smtClean="0"/>
          </a:p>
          <a:p>
            <a:r>
              <a:rPr lang="ja-JP" altLang="en-US" sz="1300" dirty="0" smtClean="0"/>
              <a:t>ユーザーのインバイトが</a:t>
            </a:r>
            <a:r>
              <a:rPr lang="en-US" altLang="ja-JP" sz="1300" dirty="0" smtClean="0"/>
              <a:t>Exchange</a:t>
            </a:r>
            <a:r>
              <a:rPr lang="ja-JP" altLang="en-US" sz="1300" dirty="0" smtClean="0"/>
              <a:t>サーバーに送られ、連携している</a:t>
            </a:r>
            <a:r>
              <a:rPr lang="en-US" altLang="ja-JP" sz="1300" dirty="0" smtClean="0"/>
              <a:t>TMSXE</a:t>
            </a:r>
            <a:r>
              <a:rPr lang="ja-JP" altLang="en-US" sz="1300" dirty="0"/>
              <a:t>により</a:t>
            </a:r>
            <a:r>
              <a:rPr lang="en-US" altLang="ja-JP" sz="1300" dirty="0" smtClean="0"/>
              <a:t>TMS</a:t>
            </a:r>
            <a:r>
              <a:rPr lang="ja-JP" altLang="en-US" sz="1300" dirty="0" smtClean="0"/>
              <a:t>側で会議が作成されます。</a:t>
            </a:r>
            <a:endParaRPr lang="en-US" sz="1300" dirty="0"/>
          </a:p>
        </p:txBody>
      </p:sp>
      <p:sp>
        <p:nvSpPr>
          <p:cNvPr id="3" name="Title 2"/>
          <p:cNvSpPr>
            <a:spLocks noGrp="1"/>
          </p:cNvSpPr>
          <p:nvPr>
            <p:ph type="ctrTitle"/>
          </p:nvPr>
        </p:nvSpPr>
        <p:spPr>
          <a:xfrm>
            <a:off x="437766" y="134579"/>
            <a:ext cx="8345488" cy="731837"/>
          </a:xfrm>
        </p:spPr>
        <p:txBody>
          <a:bodyPr/>
          <a:lstStyle/>
          <a:p>
            <a:r>
              <a:rPr lang="en-US" sz="2100" dirty="0"/>
              <a:t>Skype Outlook </a:t>
            </a:r>
            <a:r>
              <a:rPr lang="en-US" sz="2100" dirty="0" smtClean="0"/>
              <a:t>Plug-in </a:t>
            </a:r>
            <a:r>
              <a:rPr lang="en-US" sz="2100" dirty="0"/>
              <a:t>OBTP </a:t>
            </a:r>
            <a:r>
              <a:rPr lang="ja-JP" altLang="en-US" sz="2100" dirty="0" smtClean="0"/>
              <a:t>機能の概要</a:t>
            </a:r>
            <a:endParaRPr lang="en-US" sz="2100" dirty="0"/>
          </a:p>
        </p:txBody>
      </p:sp>
      <p:grpSp>
        <p:nvGrpSpPr>
          <p:cNvPr id="1030" name="グループ化 1029"/>
          <p:cNvGrpSpPr/>
          <p:nvPr/>
        </p:nvGrpSpPr>
        <p:grpSpPr>
          <a:xfrm>
            <a:off x="1868461" y="2980497"/>
            <a:ext cx="7012328" cy="2017613"/>
            <a:chOff x="2035534" y="3178190"/>
            <a:chExt cx="7012328" cy="2017613"/>
          </a:xfrm>
        </p:grpSpPr>
        <p:sp>
          <p:nvSpPr>
            <p:cNvPr id="4" name="正方形/長方形 3"/>
            <p:cNvSpPr/>
            <p:nvPr/>
          </p:nvSpPr>
          <p:spPr>
            <a:xfrm>
              <a:off x="2035534" y="3178190"/>
              <a:ext cx="7012328" cy="1946180"/>
            </a:xfrm>
            <a:prstGeom prst="rect">
              <a:avLst/>
            </a:prstGeom>
            <a:gradFill>
              <a:gsLst>
                <a:gs pos="0">
                  <a:schemeClr val="accent5">
                    <a:lumMod val="60000"/>
                    <a:lumOff val="40000"/>
                  </a:schemeClr>
                </a:gs>
                <a:gs pos="10000">
                  <a:schemeClr val="accent5">
                    <a:lumMod val="40000"/>
                    <a:lumOff val="60000"/>
                    <a:alpha val="55000"/>
                  </a:schemeClr>
                </a:gs>
                <a:gs pos="100000">
                  <a:schemeClr val="accent5">
                    <a:lumMod val="20000"/>
                    <a:lumOff val="80000"/>
                  </a:schemeClr>
                </a:gs>
              </a:gsLst>
              <a:lin ang="5400000" scaled="0"/>
            </a:gra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5" name="直線コネクタ 4"/>
            <p:cNvCxnSpPr>
              <a:stCxn id="7" idx="1"/>
            </p:cNvCxnSpPr>
            <p:nvPr/>
          </p:nvCxnSpPr>
          <p:spPr>
            <a:xfrm flipV="1">
              <a:off x="6268674" y="3744196"/>
              <a:ext cx="1651387" cy="41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4" descr="http://www.micromail.com/product_images/micromail.com/MS0001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901" y="3540534"/>
              <a:ext cx="407322" cy="4073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8674" y="3564809"/>
              <a:ext cx="382392" cy="359602"/>
            </a:xfrm>
            <a:prstGeom prst="rect">
              <a:avLst/>
            </a:prstGeom>
          </p:spPr>
        </p:pic>
        <p:sp>
          <p:nvSpPr>
            <p:cNvPr id="8" name="TextBox 13"/>
            <p:cNvSpPr txBox="1"/>
            <p:nvPr/>
          </p:nvSpPr>
          <p:spPr>
            <a:xfrm>
              <a:off x="6089612" y="3850820"/>
              <a:ext cx="662366" cy="276967"/>
            </a:xfrm>
            <a:prstGeom prst="rect">
              <a:avLst/>
            </a:prstGeom>
          </p:spPr>
          <p:txBody>
            <a:bodyPr vert="horz" wrap="none" lIns="109699" tIns="60944" rIns="109699" bIns="60944" rtlCol="0" anchor="b" anchorCtr="0">
              <a:spAutoFit/>
            </a:bodyPr>
            <a:lstStyle/>
            <a:p>
              <a:pPr algn="ctr" defTabSz="609448" fontAlgn="base">
                <a:spcBef>
                  <a:spcPct val="0"/>
                </a:spcBef>
                <a:spcAft>
                  <a:spcPct val="0"/>
                </a:spcAft>
              </a:pPr>
              <a:r>
                <a:rPr lang="en-US" sz="1000" dirty="0" smtClean="0">
                  <a:solidFill>
                    <a:srgbClr val="000000"/>
                  </a:solidFill>
                  <a:ea typeface="ＭＳ Ｐゴシック" charset="0"/>
                </a:rPr>
                <a:t>TMSXE</a:t>
              </a:r>
              <a:endParaRPr lang="en-US" sz="1000" dirty="0">
                <a:solidFill>
                  <a:srgbClr val="000000"/>
                </a:solidFill>
                <a:ea typeface="ＭＳ Ｐゴシック" charset="0"/>
              </a:endParaRPr>
            </a:p>
          </p:txBody>
        </p:sp>
        <p:pic>
          <p:nvPicPr>
            <p:cNvPr id="9"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061" y="3562202"/>
              <a:ext cx="417345" cy="384694"/>
            </a:xfrm>
            <a:prstGeom prst="rect">
              <a:avLst/>
            </a:prstGeom>
          </p:spPr>
        </p:pic>
        <p:sp>
          <p:nvSpPr>
            <p:cNvPr id="10" name="TextBox 8"/>
            <p:cNvSpPr txBox="1"/>
            <p:nvPr/>
          </p:nvSpPr>
          <p:spPr>
            <a:xfrm>
              <a:off x="8294853" y="3590149"/>
              <a:ext cx="492449" cy="276967"/>
            </a:xfrm>
            <a:prstGeom prst="rect">
              <a:avLst/>
            </a:prstGeom>
          </p:spPr>
          <p:txBody>
            <a:bodyPr vert="horz" wrap="none" lIns="109699" tIns="60944" rIns="109699" bIns="60944" rtlCol="0" anchor="b" anchorCtr="0">
              <a:spAutoFit/>
            </a:bodyPr>
            <a:lstStyle/>
            <a:p>
              <a:pPr algn="ctr" defTabSz="609448" fontAlgn="base">
                <a:spcBef>
                  <a:spcPct val="0"/>
                </a:spcBef>
                <a:spcAft>
                  <a:spcPct val="0"/>
                </a:spcAft>
              </a:pPr>
              <a:r>
                <a:rPr lang="en-US" sz="1000" dirty="0">
                  <a:solidFill>
                    <a:srgbClr val="000000"/>
                  </a:solidFill>
                  <a:ea typeface="ＭＳ Ｐゴシック" charset="0"/>
                </a:rPr>
                <a:t>TMS</a:t>
              </a:r>
            </a:p>
          </p:txBody>
        </p:sp>
        <p:sp>
          <p:nvSpPr>
            <p:cNvPr id="11" name="TextBox 9"/>
            <p:cNvSpPr txBox="1"/>
            <p:nvPr/>
          </p:nvSpPr>
          <p:spPr>
            <a:xfrm>
              <a:off x="4442609" y="3178190"/>
              <a:ext cx="837906" cy="400077"/>
            </a:xfrm>
            <a:prstGeom prst="rect">
              <a:avLst/>
            </a:prstGeom>
          </p:spPr>
          <p:txBody>
            <a:bodyPr vert="horz" wrap="square" lIns="109699" tIns="60944" rIns="109699" bIns="60944" rtlCol="0" anchor="b" anchorCtr="0">
              <a:spAutoFit/>
            </a:bodyPr>
            <a:lstStyle/>
            <a:p>
              <a:pPr algn="ctr" defTabSz="609448" fontAlgn="base">
                <a:spcBef>
                  <a:spcPct val="0"/>
                </a:spcBef>
                <a:spcAft>
                  <a:spcPct val="0"/>
                </a:spcAft>
              </a:pPr>
              <a:r>
                <a:rPr lang="en-US" sz="900" dirty="0" smtClean="0">
                  <a:solidFill>
                    <a:srgbClr val="000000"/>
                  </a:solidFill>
                  <a:ea typeface="ＭＳ Ｐゴシック" charset="0"/>
                </a:rPr>
                <a:t>MS</a:t>
              </a:r>
            </a:p>
            <a:p>
              <a:pPr algn="ctr" defTabSz="609448" fontAlgn="base">
                <a:spcBef>
                  <a:spcPct val="0"/>
                </a:spcBef>
                <a:spcAft>
                  <a:spcPct val="0"/>
                </a:spcAft>
              </a:pPr>
              <a:r>
                <a:rPr lang="en-US" sz="900" dirty="0" smtClean="0">
                  <a:solidFill>
                    <a:srgbClr val="000000"/>
                  </a:solidFill>
                  <a:ea typeface="ＭＳ Ｐゴシック" charset="0"/>
                </a:rPr>
                <a:t>Exchange</a:t>
              </a:r>
              <a:endParaRPr lang="en-US" sz="900" dirty="0">
                <a:solidFill>
                  <a:srgbClr val="000000"/>
                </a:solidFill>
                <a:ea typeface="ＭＳ Ｐゴシック" charset="0"/>
              </a:endParaRPr>
            </a:p>
          </p:txBody>
        </p:sp>
        <p:cxnSp>
          <p:nvCxnSpPr>
            <p:cNvPr id="12" name="直線コネクタ 11"/>
            <p:cNvCxnSpPr>
              <a:stCxn id="6" idx="3"/>
              <a:endCxn id="7" idx="1"/>
            </p:cNvCxnSpPr>
            <p:nvPr/>
          </p:nvCxnSpPr>
          <p:spPr>
            <a:xfrm>
              <a:off x="5065223" y="3744195"/>
              <a:ext cx="1203451" cy="415"/>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pic>
          <p:nvPicPr>
            <p:cNvPr id="27" name="Picture 18" descr="http://findicons.com/files/icons/977/rrze/720/send_email_user_alternativ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845" y="3540534"/>
              <a:ext cx="344868" cy="34574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矢印コネクタ 27"/>
            <p:cNvCxnSpPr/>
            <p:nvPr/>
          </p:nvCxnSpPr>
          <p:spPr>
            <a:xfrm>
              <a:off x="3900947" y="3750918"/>
              <a:ext cx="751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358307" y="3840134"/>
              <a:ext cx="1433406" cy="215444"/>
            </a:xfrm>
            <a:prstGeom prst="rect">
              <a:avLst/>
            </a:prstGeom>
            <a:noFill/>
          </p:spPr>
          <p:txBody>
            <a:bodyPr wrap="none" rtlCol="0">
              <a:spAutoFit/>
            </a:bodyPr>
            <a:lstStyle/>
            <a:p>
              <a:r>
                <a:rPr kumimoji="1" lang="en-US" altLang="ja-JP" sz="800" dirty="0" smtClean="0"/>
                <a:t>1-1</a:t>
              </a:r>
              <a:r>
                <a:rPr kumimoji="1" lang="ja-JP" altLang="en-US" sz="800" dirty="0" err="1" smtClean="0"/>
                <a:t>、</a:t>
              </a:r>
              <a:r>
                <a:rPr kumimoji="1" lang="ja-JP" altLang="en-US" sz="800" dirty="0" smtClean="0"/>
                <a:t> ユーザーが会議を作成</a:t>
              </a:r>
              <a:endParaRPr kumimoji="1" lang="ja-JP" altLang="en-US" sz="800" dirty="0"/>
            </a:p>
          </p:txBody>
        </p:sp>
        <p:sp>
          <p:nvSpPr>
            <p:cNvPr id="30" name="テキスト ボックス 29"/>
            <p:cNvSpPr txBox="1"/>
            <p:nvPr/>
          </p:nvSpPr>
          <p:spPr>
            <a:xfrm>
              <a:off x="5138236" y="3403256"/>
              <a:ext cx="1130438" cy="338554"/>
            </a:xfrm>
            <a:prstGeom prst="rect">
              <a:avLst/>
            </a:prstGeom>
            <a:noFill/>
          </p:spPr>
          <p:txBody>
            <a:bodyPr wrap="none" rtlCol="0">
              <a:spAutoFit/>
            </a:bodyPr>
            <a:lstStyle/>
            <a:p>
              <a:r>
                <a:rPr kumimoji="1" lang="en-US" altLang="ja-JP" sz="800" dirty="0" smtClean="0"/>
                <a:t> TMSXE</a:t>
              </a:r>
              <a:r>
                <a:rPr kumimoji="1" lang="ja-JP" altLang="en-US" sz="800" dirty="0" smtClean="0"/>
                <a:t>が</a:t>
              </a:r>
              <a:r>
                <a:rPr kumimoji="1" lang="en-US" altLang="ja-JP" sz="800" dirty="0" smtClean="0"/>
                <a:t>OL</a:t>
              </a:r>
              <a:r>
                <a:rPr kumimoji="1" lang="ja-JP" altLang="en-US" sz="800" dirty="0"/>
                <a:t> </a:t>
              </a:r>
              <a:endParaRPr kumimoji="1" lang="en-US" altLang="ja-JP" sz="800" dirty="0" smtClean="0"/>
            </a:p>
            <a:p>
              <a:r>
                <a:rPr kumimoji="1" lang="en-US" altLang="ja-JP" sz="800" dirty="0"/>
                <a:t> </a:t>
              </a:r>
              <a:r>
                <a:rPr kumimoji="1" lang="en-US" altLang="ja-JP" sz="800" dirty="0" smtClean="0"/>
                <a:t>Calendar</a:t>
              </a:r>
              <a:r>
                <a:rPr kumimoji="1" lang="ja-JP" altLang="en-US" sz="800" dirty="0" smtClean="0"/>
                <a:t>情報を取得</a:t>
              </a:r>
              <a:endParaRPr kumimoji="1" lang="ja-JP" altLang="en-US" sz="800" dirty="0"/>
            </a:p>
          </p:txBody>
        </p:sp>
        <p:sp>
          <p:nvSpPr>
            <p:cNvPr id="31" name="テキスト ボックス 30"/>
            <p:cNvSpPr txBox="1"/>
            <p:nvPr/>
          </p:nvSpPr>
          <p:spPr>
            <a:xfrm>
              <a:off x="6646514" y="3412364"/>
              <a:ext cx="1165704" cy="338554"/>
            </a:xfrm>
            <a:prstGeom prst="rect">
              <a:avLst/>
            </a:prstGeom>
            <a:noFill/>
          </p:spPr>
          <p:txBody>
            <a:bodyPr wrap="none" rtlCol="0">
              <a:spAutoFit/>
            </a:bodyPr>
            <a:lstStyle/>
            <a:p>
              <a:r>
                <a:rPr kumimoji="1" lang="en-US" altLang="ja-JP" sz="800" dirty="0" smtClean="0"/>
                <a:t>Booking API</a:t>
              </a:r>
              <a:r>
                <a:rPr kumimoji="1" lang="ja-JP" altLang="en-US" sz="800" dirty="0" smtClean="0"/>
                <a:t>で</a:t>
              </a:r>
              <a:r>
                <a:rPr kumimoji="1" lang="en-US" altLang="ja-JP" sz="800" dirty="0" smtClean="0"/>
                <a:t>TMS</a:t>
              </a:r>
              <a:r>
                <a:rPr kumimoji="1" lang="ja-JP" altLang="en-US" sz="800" dirty="0" smtClean="0"/>
                <a:t>へ</a:t>
              </a:r>
              <a:endParaRPr kumimoji="1" lang="en-US" altLang="ja-JP" sz="800" dirty="0" smtClean="0"/>
            </a:p>
            <a:p>
              <a:r>
                <a:rPr kumimoji="1" lang="ja-JP" altLang="en-US" sz="800" dirty="0" smtClean="0"/>
                <a:t>会議作成</a:t>
              </a:r>
              <a:endParaRPr kumimoji="1" lang="en-US" altLang="ja-JP" sz="800" dirty="0" smtClean="0"/>
            </a:p>
          </p:txBody>
        </p:sp>
        <p:cxnSp>
          <p:nvCxnSpPr>
            <p:cNvPr id="32" name="直線矢印コネクタ 31"/>
            <p:cNvCxnSpPr/>
            <p:nvPr/>
          </p:nvCxnSpPr>
          <p:spPr>
            <a:xfrm flipH="1">
              <a:off x="6651066" y="3910280"/>
              <a:ext cx="1266616" cy="533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8081395" y="3989304"/>
              <a:ext cx="83091" cy="32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グループ化 38"/>
            <p:cNvGrpSpPr/>
            <p:nvPr/>
          </p:nvGrpSpPr>
          <p:grpSpPr>
            <a:xfrm>
              <a:off x="4607119" y="4326261"/>
              <a:ext cx="562975" cy="660542"/>
              <a:chOff x="3371319" y="3562150"/>
              <a:chExt cx="562975" cy="660542"/>
            </a:xfrm>
          </p:grpSpPr>
          <p:pic>
            <p:nvPicPr>
              <p:cNvPr id="37" name="Picture 14" descr="C:\Users\tsbutme\Desktop\New folder - Copy\30072_Device_server_3156_unknown_25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206" y="3562150"/>
                <a:ext cx="303399" cy="466161"/>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3371319" y="4007248"/>
                <a:ext cx="562975" cy="215444"/>
              </a:xfrm>
              <a:prstGeom prst="rect">
                <a:avLst/>
              </a:prstGeom>
              <a:noFill/>
            </p:spPr>
            <p:txBody>
              <a:bodyPr wrap="none" rtlCol="0">
                <a:spAutoFit/>
              </a:bodyPr>
              <a:lstStyle/>
              <a:p>
                <a:r>
                  <a:rPr kumimoji="1" lang="en-US" altLang="ja-JP" sz="800" dirty="0" smtClean="0"/>
                  <a:t>Lync FE</a:t>
                </a:r>
                <a:endParaRPr kumimoji="1" lang="ja-JP" altLang="en-US" sz="800" dirty="0"/>
              </a:p>
            </p:txBody>
          </p:sp>
        </p:grpSp>
        <p:pic>
          <p:nvPicPr>
            <p:cNvPr id="41"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6292" y="4261602"/>
              <a:ext cx="354774" cy="365347"/>
            </a:xfrm>
            <a:prstGeom prst="rect">
              <a:avLst/>
            </a:prstGeom>
          </p:spPr>
        </p:pic>
        <p:cxnSp>
          <p:nvCxnSpPr>
            <p:cNvPr id="44" name="直線コネクタ 43"/>
            <p:cNvCxnSpPr/>
            <p:nvPr/>
          </p:nvCxnSpPr>
          <p:spPr>
            <a:xfrm>
              <a:off x="5040307" y="4444275"/>
              <a:ext cx="1203451" cy="415"/>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1087" y="3841464"/>
              <a:ext cx="361950" cy="328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7" name="直線矢印コネクタ 46"/>
            <p:cNvCxnSpPr>
              <a:stCxn id="6" idx="2"/>
            </p:cNvCxnSpPr>
            <p:nvPr/>
          </p:nvCxnSpPr>
          <p:spPr>
            <a:xfrm>
              <a:off x="4861562" y="3947856"/>
              <a:ext cx="0" cy="366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5525" y="4322895"/>
              <a:ext cx="437832" cy="392889"/>
            </a:xfrm>
            <a:prstGeom prst="rect">
              <a:avLst/>
            </a:prstGeom>
          </p:spPr>
        </p:pic>
        <p:pic>
          <p:nvPicPr>
            <p:cNvPr id="56"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1111" y="4593914"/>
              <a:ext cx="437832" cy="392889"/>
            </a:xfrm>
            <a:prstGeom prst="rect">
              <a:avLst/>
            </a:prstGeom>
          </p:spPr>
        </p:pic>
        <p:sp>
          <p:nvSpPr>
            <p:cNvPr id="58" name="laptop"/>
            <p:cNvSpPr>
              <a:spLocks noEditPoints="1" noChangeArrowheads="1"/>
            </p:cNvSpPr>
            <p:nvPr/>
          </p:nvSpPr>
          <p:spPr bwMode="auto">
            <a:xfrm>
              <a:off x="3729001" y="4355593"/>
              <a:ext cx="343891" cy="264014"/>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dirty="0"/>
            </a:p>
          </p:txBody>
        </p:sp>
        <p:sp>
          <p:nvSpPr>
            <p:cNvPr id="59" name="laptop"/>
            <p:cNvSpPr>
              <a:spLocks noEditPoints="1" noChangeArrowheads="1"/>
            </p:cNvSpPr>
            <p:nvPr/>
          </p:nvSpPr>
          <p:spPr bwMode="auto">
            <a:xfrm>
              <a:off x="3900945" y="4715784"/>
              <a:ext cx="343891" cy="264014"/>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dirty="0"/>
            </a:p>
          </p:txBody>
        </p:sp>
        <p:cxnSp>
          <p:nvCxnSpPr>
            <p:cNvPr id="60" name="直線矢印コネクタ 59"/>
            <p:cNvCxnSpPr/>
            <p:nvPr/>
          </p:nvCxnSpPr>
          <p:spPr>
            <a:xfrm flipH="1" flipV="1">
              <a:off x="6714126" y="4564061"/>
              <a:ext cx="1157116" cy="156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4244836" y="4547704"/>
              <a:ext cx="414769" cy="89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226440" y="4272156"/>
              <a:ext cx="888385" cy="215444"/>
            </a:xfrm>
            <a:prstGeom prst="rect">
              <a:avLst/>
            </a:prstGeom>
            <a:noFill/>
          </p:spPr>
          <p:txBody>
            <a:bodyPr wrap="none" rtlCol="0">
              <a:spAutoFit/>
            </a:bodyPr>
            <a:lstStyle/>
            <a:p>
              <a:r>
                <a:rPr kumimoji="1" lang="en-US" altLang="ja-JP" sz="800" dirty="0" smtClean="0"/>
                <a:t>Dual home</a:t>
              </a:r>
              <a:r>
                <a:rPr kumimoji="1" lang="ja-JP" altLang="en-US" sz="800" dirty="0" smtClean="0"/>
                <a:t>接続</a:t>
              </a:r>
              <a:endParaRPr kumimoji="1" lang="ja-JP" altLang="en-US" sz="800" dirty="0"/>
            </a:p>
          </p:txBody>
        </p:sp>
        <p:sp>
          <p:nvSpPr>
            <p:cNvPr id="67" name="TextBox 13"/>
            <p:cNvSpPr txBox="1"/>
            <p:nvPr/>
          </p:nvSpPr>
          <p:spPr>
            <a:xfrm>
              <a:off x="6206432" y="4577301"/>
              <a:ext cx="506875" cy="276967"/>
            </a:xfrm>
            <a:prstGeom prst="rect">
              <a:avLst/>
            </a:prstGeom>
          </p:spPr>
          <p:txBody>
            <a:bodyPr vert="horz" wrap="none" lIns="109699" tIns="60944" rIns="109699" bIns="60944" rtlCol="0" anchor="b" anchorCtr="0">
              <a:spAutoFit/>
            </a:bodyPr>
            <a:lstStyle/>
            <a:p>
              <a:pPr algn="ctr" defTabSz="609448" fontAlgn="base">
                <a:spcBef>
                  <a:spcPct val="0"/>
                </a:spcBef>
                <a:spcAft>
                  <a:spcPct val="0"/>
                </a:spcAft>
              </a:pPr>
              <a:r>
                <a:rPr lang="en-US" altLang="ja-JP" sz="1000" dirty="0" smtClean="0">
                  <a:solidFill>
                    <a:srgbClr val="000000"/>
                  </a:solidFill>
                  <a:ea typeface="ＭＳ Ｐゴシック" charset="0"/>
                </a:rPr>
                <a:t>CMS</a:t>
              </a:r>
              <a:endParaRPr lang="en-US" sz="1000" dirty="0">
                <a:solidFill>
                  <a:srgbClr val="000000"/>
                </a:solidFill>
                <a:ea typeface="ＭＳ Ｐゴシック" charset="0"/>
              </a:endParaRPr>
            </a:p>
          </p:txBody>
        </p:sp>
        <p:sp>
          <p:nvSpPr>
            <p:cNvPr id="68" name="TextBox 13"/>
            <p:cNvSpPr txBox="1"/>
            <p:nvPr/>
          </p:nvSpPr>
          <p:spPr>
            <a:xfrm rot="431823">
              <a:off x="6932946" y="4444209"/>
              <a:ext cx="800225" cy="246189"/>
            </a:xfrm>
            <a:prstGeom prst="rect">
              <a:avLst/>
            </a:prstGeom>
          </p:spPr>
          <p:txBody>
            <a:bodyPr vert="horz" wrap="none" lIns="109699" tIns="60944" rIns="109699" bIns="60944" rtlCol="0" anchor="b" anchorCtr="0">
              <a:spAutoFit/>
            </a:bodyPr>
            <a:lstStyle/>
            <a:p>
              <a:pPr algn="ctr" defTabSz="609448" fontAlgn="base">
                <a:spcBef>
                  <a:spcPct val="0"/>
                </a:spcBef>
                <a:spcAft>
                  <a:spcPct val="0"/>
                </a:spcAft>
              </a:pPr>
              <a:r>
                <a:rPr lang="en-US" altLang="ja-JP" sz="800" dirty="0" smtClean="0">
                  <a:solidFill>
                    <a:srgbClr val="000000"/>
                  </a:solidFill>
                  <a:ea typeface="ＭＳ Ｐゴシック" charset="0"/>
                </a:rPr>
                <a:t>OBTP</a:t>
              </a:r>
              <a:r>
                <a:rPr lang="ja-JP" altLang="en-US" sz="800" dirty="0" smtClean="0">
                  <a:solidFill>
                    <a:srgbClr val="000000"/>
                  </a:solidFill>
                  <a:ea typeface="ＭＳ Ｐゴシック" charset="0"/>
                </a:rPr>
                <a:t>で参加</a:t>
              </a:r>
              <a:endParaRPr lang="en-US" sz="800" dirty="0">
                <a:solidFill>
                  <a:srgbClr val="000000"/>
                </a:solidFill>
                <a:ea typeface="ＭＳ Ｐゴシック" charset="0"/>
              </a:endParaRPr>
            </a:p>
          </p:txBody>
        </p:sp>
        <p:sp>
          <p:nvSpPr>
            <p:cNvPr id="73" name="TextBox 13"/>
            <p:cNvSpPr txBox="1"/>
            <p:nvPr/>
          </p:nvSpPr>
          <p:spPr>
            <a:xfrm>
              <a:off x="7920264" y="4918836"/>
              <a:ext cx="960525" cy="276967"/>
            </a:xfrm>
            <a:prstGeom prst="rect">
              <a:avLst/>
            </a:prstGeom>
          </p:spPr>
          <p:txBody>
            <a:bodyPr vert="horz" wrap="none" lIns="109699" tIns="60944" rIns="109699" bIns="60944" rtlCol="0" anchor="b" anchorCtr="0">
              <a:spAutoFit/>
            </a:bodyPr>
            <a:lstStyle/>
            <a:p>
              <a:pPr algn="ctr" defTabSz="609448" fontAlgn="base">
                <a:spcBef>
                  <a:spcPct val="0"/>
                </a:spcBef>
                <a:spcAft>
                  <a:spcPct val="0"/>
                </a:spcAft>
              </a:pPr>
              <a:r>
                <a:rPr lang="ja-JP" altLang="en-US" sz="1000" dirty="0">
                  <a:solidFill>
                    <a:srgbClr val="000000"/>
                  </a:solidFill>
                  <a:ea typeface="ＭＳ Ｐゴシック" charset="0"/>
                </a:rPr>
                <a:t>エンドポイント</a:t>
              </a:r>
              <a:endParaRPr lang="en-US" sz="1000" dirty="0">
                <a:solidFill>
                  <a:srgbClr val="000000"/>
                </a:solidFill>
                <a:ea typeface="ＭＳ Ｐゴシック" charset="0"/>
              </a:endParaRPr>
            </a:p>
          </p:txBody>
        </p:sp>
        <p:grpSp>
          <p:nvGrpSpPr>
            <p:cNvPr id="53" name="Group 1052"/>
            <p:cNvGrpSpPr/>
            <p:nvPr/>
          </p:nvGrpSpPr>
          <p:grpSpPr>
            <a:xfrm>
              <a:off x="8294853" y="4362170"/>
              <a:ext cx="607301" cy="485621"/>
              <a:chOff x="2990657" y="0"/>
              <a:chExt cx="1686120" cy="1349582"/>
            </a:xfrm>
          </p:grpSpPr>
          <p:pic>
            <p:nvPicPr>
              <p:cNvPr id="54" name="Picture 28" descr="http://www.cisco.com/content/dam/en/us/products/collaboration-endpoints/telepresence-touch/kn67009-large.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9231" l="0" r="99385"/>
                        </a14:imgEffect>
                      </a14:imgLayer>
                    </a14:imgProps>
                  </a:ext>
                  <a:ext uri="{28A0092B-C50C-407E-A947-70E740481C1C}">
                    <a14:useLocalDpi xmlns:a14="http://schemas.microsoft.com/office/drawing/2010/main" val="0"/>
                  </a:ext>
                </a:extLst>
              </a:blip>
              <a:srcRect/>
              <a:stretch>
                <a:fillRect/>
              </a:stretch>
            </p:blipFill>
            <p:spPr bwMode="auto">
              <a:xfrm>
                <a:off x="2990657" y="0"/>
                <a:ext cx="1686120" cy="134958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612672" y="471510"/>
                <a:ext cx="463917" cy="36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402408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7" y="2316166"/>
            <a:ext cx="8017200" cy="662400"/>
          </a:xfrm>
        </p:spPr>
        <p:txBody>
          <a:bodyPr>
            <a:noAutofit/>
          </a:bodyPr>
          <a:lstStyle/>
          <a:p>
            <a:r>
              <a:rPr kumimoji="1" lang="en-US" altLang="ja-JP" sz="5400" dirty="0"/>
              <a:t>Cisco-UCM - CMS</a:t>
            </a:r>
            <a:endParaRPr lang="en-US" sz="5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80122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864334" y="2803440"/>
            <a:ext cx="5192202" cy="1800004"/>
          </a:xfrm>
          <a:prstGeom prst="rect">
            <a:avLst/>
          </a:prstGeom>
          <a:noFill/>
          <a:ln w="1270">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825" y="2817410"/>
            <a:ext cx="532976" cy="47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4"/>
          <p:cNvSpPr>
            <a:spLocks noGrp="1"/>
          </p:cNvSpPr>
          <p:nvPr>
            <p:ph type="title"/>
          </p:nvPr>
        </p:nvSpPr>
        <p:spPr>
          <a:xfrm>
            <a:off x="342516" y="246064"/>
            <a:ext cx="8345488" cy="731837"/>
          </a:xfrm>
          <a:prstGeom prst="rect">
            <a:avLst/>
          </a:prstGeom>
        </p:spPr>
        <p:txBody>
          <a:bodyPr/>
          <a:lstStyle/>
          <a:p>
            <a:r>
              <a:rPr kumimoji="1" lang="en-US" altLang="ja-JP" sz="1800" dirty="0" smtClean="0"/>
              <a:t>Cisco-UCM</a:t>
            </a:r>
            <a:r>
              <a:rPr kumimoji="1" lang="ja-JP" altLang="en-US" sz="1800" dirty="0" smtClean="0"/>
              <a:t> 連携</a:t>
            </a:r>
            <a:endParaRPr lang="en-US" sz="1800" dirty="0"/>
          </a:p>
        </p:txBody>
      </p:sp>
      <p:sp>
        <p:nvSpPr>
          <p:cNvPr id="23" name="テキスト ボックス 22"/>
          <p:cNvSpPr txBox="1"/>
          <p:nvPr/>
        </p:nvSpPr>
        <p:spPr>
          <a:xfrm>
            <a:off x="143740" y="1056920"/>
            <a:ext cx="4716044" cy="1323439"/>
          </a:xfrm>
          <a:prstGeom prst="rect">
            <a:avLst/>
          </a:prstGeom>
          <a:noFill/>
        </p:spPr>
        <p:txBody>
          <a:bodyPr wrap="square" rtlCol="0">
            <a:spAutoFit/>
          </a:bodyPr>
          <a:lstStyle/>
          <a:p>
            <a:pPr marL="285750" indent="-285750">
              <a:buFontTx/>
              <a:buChar char="-"/>
            </a:pPr>
            <a:r>
              <a:rPr kumimoji="1" lang="en-US" altLang="ja-JP" sz="1600" dirty="0" smtClean="0"/>
              <a:t>Cisco-UCM</a:t>
            </a:r>
            <a:r>
              <a:rPr kumimoji="1" lang="ja-JP" altLang="en-US" sz="1600" dirty="0" smtClean="0"/>
              <a:t>は</a:t>
            </a:r>
            <a:r>
              <a:rPr kumimoji="1" lang="en-US" altLang="ja-JP" sz="1600" dirty="0" smtClean="0"/>
              <a:t>CMS</a:t>
            </a:r>
            <a:r>
              <a:rPr kumimoji="1" lang="ja-JP" altLang="en-US" sz="1600" dirty="0" smtClean="0"/>
              <a:t>と</a:t>
            </a:r>
            <a:r>
              <a:rPr kumimoji="1" lang="en-US" altLang="ja-JP" sz="1600" dirty="0" smtClean="0"/>
              <a:t>SIP</a:t>
            </a:r>
            <a:r>
              <a:rPr kumimoji="1" lang="ja-JP" altLang="en-US" sz="1600" dirty="0" smtClean="0"/>
              <a:t>トランクで連携可能です。</a:t>
            </a:r>
            <a:endParaRPr kumimoji="1" lang="en-US" altLang="ja-JP" sz="1600" dirty="0" smtClean="0"/>
          </a:p>
          <a:p>
            <a:pPr marL="285750" indent="-285750">
              <a:buFontTx/>
              <a:buChar char="-"/>
            </a:pPr>
            <a:r>
              <a:rPr kumimoji="1" lang="en-US" altLang="ja-JP" sz="1600" dirty="0" smtClean="0"/>
              <a:t>Lync</a:t>
            </a:r>
            <a:r>
              <a:rPr kumimoji="1" lang="ja-JP" altLang="en-US" sz="1600" dirty="0" err="1" smtClean="0"/>
              <a:t>、</a:t>
            </a:r>
            <a:r>
              <a:rPr kumimoji="1" lang="en-US" altLang="ja-JP" sz="1600" dirty="0" smtClean="0"/>
              <a:t>CMA</a:t>
            </a:r>
            <a:r>
              <a:rPr kumimoji="1" lang="ja-JP" altLang="en-US" sz="1600" dirty="0" smtClean="0"/>
              <a:t>接続</a:t>
            </a:r>
            <a:endParaRPr kumimoji="1" lang="en-US" altLang="ja-JP" sz="1600" dirty="0" smtClean="0"/>
          </a:p>
          <a:p>
            <a:pPr marL="285750" indent="-285750">
              <a:buFontTx/>
              <a:buChar char="-"/>
            </a:pPr>
            <a:r>
              <a:rPr kumimoji="1" lang="en-US" altLang="ja-JP" sz="1600" dirty="0" smtClean="0"/>
              <a:t>Space(</a:t>
            </a:r>
            <a:r>
              <a:rPr kumimoji="1" lang="ja-JP" altLang="en-US" sz="1600" dirty="0" smtClean="0"/>
              <a:t>仮想会議室</a:t>
            </a:r>
            <a:r>
              <a:rPr kumimoji="1" lang="en-US" altLang="ja-JP" sz="1600" dirty="0" smtClean="0"/>
              <a:t>)</a:t>
            </a:r>
            <a:r>
              <a:rPr kumimoji="1" lang="ja-JP" altLang="en-US" sz="1600" dirty="0" err="1" smtClean="0"/>
              <a:t>への</a:t>
            </a:r>
            <a:r>
              <a:rPr kumimoji="1" lang="ja-JP" altLang="en-US" sz="1600" dirty="0" smtClean="0"/>
              <a:t>参加</a:t>
            </a:r>
            <a:endParaRPr kumimoji="1" lang="en-US" altLang="ja-JP" sz="1600" dirty="0" smtClean="0"/>
          </a:p>
          <a:p>
            <a:r>
              <a:rPr kumimoji="1" lang="ja-JP" altLang="en-US" sz="1600" dirty="0" smtClean="0"/>
              <a:t>　　</a:t>
            </a:r>
            <a:r>
              <a:rPr kumimoji="1" lang="ja-JP" altLang="en-US" sz="1600" dirty="0"/>
              <a:t>　</a:t>
            </a:r>
            <a:r>
              <a:rPr kumimoji="1" lang="en-US" altLang="ja-JP" sz="1400" dirty="0" smtClean="0"/>
              <a:t>TCP</a:t>
            </a:r>
            <a:r>
              <a:rPr kumimoji="1" lang="ja-JP" altLang="en-US" sz="1400" dirty="0" err="1" smtClean="0"/>
              <a:t>、</a:t>
            </a:r>
            <a:r>
              <a:rPr kumimoji="1" lang="en-US" altLang="ja-JP" sz="1400" dirty="0" smtClean="0"/>
              <a:t>TLS</a:t>
            </a:r>
            <a:r>
              <a:rPr kumimoji="1" lang="ja-JP" altLang="en-US" sz="1400" dirty="0" smtClean="0"/>
              <a:t>対応</a:t>
            </a:r>
            <a:endParaRPr kumimoji="1" lang="en-US" altLang="ja-JP" sz="1400" dirty="0" smtClean="0"/>
          </a:p>
          <a:p>
            <a:endParaRPr kumimoji="1" lang="ja-JP" altLang="en-US" sz="1600" dirty="0"/>
          </a:p>
        </p:txBody>
      </p:sp>
      <p:sp>
        <p:nvSpPr>
          <p:cNvPr id="2" name="テキスト ボックス 1"/>
          <p:cNvSpPr txBox="1"/>
          <p:nvPr/>
        </p:nvSpPr>
        <p:spPr>
          <a:xfrm>
            <a:off x="143740" y="4538556"/>
            <a:ext cx="8799204" cy="400110"/>
          </a:xfrm>
          <a:prstGeom prst="rect">
            <a:avLst/>
          </a:prstGeom>
          <a:noFill/>
        </p:spPr>
        <p:txBody>
          <a:bodyPr wrap="none" rtlCol="0">
            <a:spAutoFit/>
          </a:bodyPr>
          <a:lstStyle/>
          <a:p>
            <a:endParaRPr kumimoji="1" lang="en-US" altLang="ja-JP" sz="1000" dirty="0" smtClean="0">
              <a:hlinkClick r:id="rId4"/>
            </a:endParaRPr>
          </a:p>
          <a:p>
            <a:r>
              <a:rPr kumimoji="1" lang="en-US" altLang="ja-JP" sz="1000" dirty="0" smtClean="0">
                <a:hlinkClick r:id="rId4"/>
              </a:rPr>
              <a:t>http</a:t>
            </a:r>
            <a:r>
              <a:rPr kumimoji="1" lang="en-US" altLang="ja-JP" sz="1000" dirty="0">
                <a:hlinkClick r:id="rId4"/>
              </a:rPr>
              <a:t>://</a:t>
            </a:r>
            <a:r>
              <a:rPr kumimoji="1" lang="en-US" altLang="ja-JP" sz="1000" dirty="0" smtClean="0">
                <a:hlinkClick r:id="rId4"/>
              </a:rPr>
              <a:t>www.cisco.com/c/dam/en/us/td/docs/conferencing/ciscoMeetingServer/Release_Notes/Version-2-0/Cisco-Meeting-Server-Release-Notes-2-0-1.pdf</a:t>
            </a:r>
            <a:endParaRPr kumimoji="1" lang="en-US" altLang="ja-JP" sz="1000" dirty="0" smtClean="0"/>
          </a:p>
        </p:txBody>
      </p:sp>
      <p:cxnSp>
        <p:nvCxnSpPr>
          <p:cNvPr id="40" name="直線矢印コネクタ 39"/>
          <p:cNvCxnSpPr/>
          <p:nvPr/>
        </p:nvCxnSpPr>
        <p:spPr>
          <a:xfrm flipV="1">
            <a:off x="4602427" y="2610372"/>
            <a:ext cx="514715" cy="386137"/>
          </a:xfrm>
          <a:prstGeom prst="straightConnector1">
            <a:avLst/>
          </a:prstGeom>
          <a:ln w="158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4910864" y="2610372"/>
            <a:ext cx="356103" cy="987599"/>
          </a:xfrm>
          <a:prstGeom prst="straightConnector1">
            <a:avLst/>
          </a:prstGeom>
          <a:ln w="158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flipV="1">
            <a:off x="5393347" y="2610371"/>
            <a:ext cx="182437" cy="987600"/>
          </a:xfrm>
          <a:prstGeom prst="straightConnector1">
            <a:avLst/>
          </a:prstGeom>
          <a:ln w="158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47" name="Picture 3" descr="C:\Users\tsbutme\Desktop\256 Icons in Grey and Blue\Media Control Unit_unknown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4438" y="1475106"/>
            <a:ext cx="879117" cy="90235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714825" y="1243231"/>
            <a:ext cx="470000" cy="246221"/>
          </a:xfrm>
          <a:prstGeom prst="rect">
            <a:avLst/>
          </a:prstGeom>
          <a:noFill/>
        </p:spPr>
        <p:txBody>
          <a:bodyPr wrap="none" rtlCol="0">
            <a:spAutoFit/>
          </a:bodyPr>
          <a:lstStyle/>
          <a:p>
            <a:r>
              <a:rPr kumimoji="1" lang="en-US" altLang="ja-JP" sz="1000" dirty="0" smtClean="0"/>
              <a:t>CMS</a:t>
            </a:r>
            <a:endParaRPr kumimoji="1" lang="ja-JP" altLang="en-US" sz="1000"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3654" y="3703442"/>
            <a:ext cx="465618" cy="48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3065" y="2855793"/>
            <a:ext cx="569362" cy="66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8205" y="3690974"/>
            <a:ext cx="834691" cy="49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70954" y="4461612"/>
            <a:ext cx="3520516" cy="276999"/>
          </a:xfrm>
          <a:prstGeom prst="rect">
            <a:avLst/>
          </a:prstGeom>
          <a:noFill/>
        </p:spPr>
        <p:txBody>
          <a:bodyPr wrap="none" rtlCol="0">
            <a:spAutoFit/>
          </a:bodyPr>
          <a:lstStyle/>
          <a:p>
            <a:r>
              <a:rPr kumimoji="1" lang="en-US" altLang="ja-JP" sz="1200" dirty="0" smtClean="0"/>
              <a:t>&lt;</a:t>
            </a:r>
            <a:r>
              <a:rPr kumimoji="1" lang="ja-JP" altLang="en-US" sz="1200" dirty="0" smtClean="0"/>
              <a:t>参照</a:t>
            </a:r>
            <a:r>
              <a:rPr kumimoji="1" lang="en-US" altLang="ja-JP" sz="1200" dirty="0" smtClean="0"/>
              <a:t>URL: </a:t>
            </a:r>
            <a:r>
              <a:rPr lang="en-US" altLang="ja-JP" sz="1200" dirty="0" smtClean="0"/>
              <a:t>Cisco </a:t>
            </a:r>
            <a:r>
              <a:rPr lang="en-US" altLang="ja-JP" sz="1200" dirty="0"/>
              <a:t>Meeting Server Release 2.0.1</a:t>
            </a:r>
            <a:r>
              <a:rPr kumimoji="1" lang="en-US" altLang="ja-JP" sz="1200" dirty="0" smtClean="0"/>
              <a:t>&gt;</a:t>
            </a:r>
            <a:endParaRPr kumimoji="1" lang="ja-JP" altLang="en-US" sz="1200" dirty="0"/>
          </a:p>
        </p:txBody>
      </p:sp>
      <p:pic>
        <p:nvPicPr>
          <p:cNvPr id="21"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7711" y="3701334"/>
            <a:ext cx="679574" cy="501805"/>
          </a:xfrm>
          <a:prstGeom prst="rect">
            <a:avLst/>
          </a:prstGeom>
        </p:spPr>
      </p:pic>
      <p:cxnSp>
        <p:nvCxnSpPr>
          <p:cNvPr id="6" name="直線コネクタ 5"/>
          <p:cNvCxnSpPr>
            <a:stCxn id="21" idx="0"/>
            <a:endCxn id="47" idx="2"/>
          </p:cNvCxnSpPr>
          <p:nvPr/>
        </p:nvCxnSpPr>
        <p:spPr>
          <a:xfrm flipH="1" flipV="1">
            <a:off x="6443997" y="2377459"/>
            <a:ext cx="3501" cy="1323875"/>
          </a:xfrm>
          <a:prstGeom prst="line">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340227" y="2557219"/>
            <a:ext cx="708848" cy="246221"/>
          </a:xfrm>
          <a:prstGeom prst="rect">
            <a:avLst/>
          </a:prstGeom>
          <a:noFill/>
        </p:spPr>
        <p:txBody>
          <a:bodyPr wrap="none" rtlCol="0">
            <a:spAutoFit/>
          </a:bodyPr>
          <a:lstStyle/>
          <a:p>
            <a:r>
              <a:rPr kumimoji="1" lang="en-US" altLang="ja-JP" sz="1000" dirty="0" smtClean="0"/>
              <a:t>SIP trunk</a:t>
            </a:r>
            <a:endParaRPr kumimoji="1" lang="ja-JP" altLang="en-US" sz="1000" dirty="0"/>
          </a:p>
        </p:txBody>
      </p:sp>
      <p:sp>
        <p:nvSpPr>
          <p:cNvPr id="12" name="角丸四角形 11"/>
          <p:cNvSpPr/>
          <p:nvPr/>
        </p:nvSpPr>
        <p:spPr>
          <a:xfrm>
            <a:off x="4510776" y="2180305"/>
            <a:ext cx="1628739" cy="35168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000" dirty="0">
                <a:solidFill>
                  <a:srgbClr val="333333"/>
                </a:solidFill>
                <a:latin typeface="メイリオ" pitchFamily="50" charset="-128"/>
                <a:ea typeface="メイリオ" pitchFamily="50" charset="-128"/>
                <a:cs typeface="メイリオ" pitchFamily="50" charset="-128"/>
              </a:rPr>
              <a:t>アドホック</a:t>
            </a:r>
            <a:r>
              <a:rPr lang="ja-JP" altLang="en-US" sz="1000" dirty="0" smtClean="0">
                <a:solidFill>
                  <a:srgbClr val="333333"/>
                </a:solidFill>
                <a:latin typeface="メイリオ" pitchFamily="50" charset="-128"/>
                <a:ea typeface="メイリオ" pitchFamily="50" charset="-128"/>
                <a:cs typeface="メイリオ" pitchFamily="50" charset="-128"/>
              </a:rPr>
              <a:t>会議</a:t>
            </a:r>
            <a:endParaRPr lang="ja-JP" altLang="en-US" sz="1000" dirty="0">
              <a:solidFill>
                <a:srgbClr val="333333"/>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6768132" y="2180304"/>
            <a:ext cx="1626886" cy="35168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000" dirty="0" smtClean="0">
                <a:solidFill>
                  <a:srgbClr val="333333"/>
                </a:solidFill>
                <a:latin typeface="メイリオ" pitchFamily="50" charset="-128"/>
                <a:ea typeface="メイリオ" pitchFamily="50" charset="-128"/>
                <a:cs typeface="メイリオ" pitchFamily="50" charset="-128"/>
              </a:rPr>
              <a:t>Space(</a:t>
            </a:r>
            <a:r>
              <a:rPr lang="ja-JP" altLang="en-US" sz="1000" dirty="0" smtClean="0">
                <a:solidFill>
                  <a:srgbClr val="333333"/>
                </a:solidFill>
                <a:latin typeface="メイリオ" pitchFamily="50" charset="-128"/>
                <a:ea typeface="メイリオ" pitchFamily="50" charset="-128"/>
                <a:cs typeface="メイリオ" pitchFamily="50" charset="-128"/>
              </a:rPr>
              <a:t>仮想会議室</a:t>
            </a:r>
            <a:r>
              <a:rPr lang="en-US" altLang="ja-JP" sz="1000" dirty="0" smtClean="0">
                <a:solidFill>
                  <a:srgbClr val="333333"/>
                </a:solidFill>
                <a:latin typeface="メイリオ" pitchFamily="50" charset="-128"/>
                <a:ea typeface="メイリオ" pitchFamily="50" charset="-128"/>
                <a:cs typeface="メイリオ" pitchFamily="50" charset="-128"/>
              </a:rPr>
              <a:t>)</a:t>
            </a:r>
            <a:endParaRPr lang="en-US" altLang="ja-JP" sz="1000" dirty="0">
              <a:solidFill>
                <a:srgbClr val="333333"/>
              </a:solidFill>
              <a:latin typeface="メイリオ" pitchFamily="50" charset="-128"/>
              <a:ea typeface="メイリオ" pitchFamily="50" charset="-128"/>
              <a:cs typeface="メイリオ" pitchFamily="50" charset="-128"/>
            </a:endParaRPr>
          </a:p>
          <a:p>
            <a:pPr algn="ctr"/>
            <a:r>
              <a:rPr lang="en-US" altLang="ja-JP" sz="1000" dirty="0">
                <a:solidFill>
                  <a:srgbClr val="333333"/>
                </a:solidFill>
                <a:latin typeface="メイリオ" pitchFamily="50" charset="-128"/>
                <a:ea typeface="メイリオ" pitchFamily="50" charset="-128"/>
                <a:cs typeface="メイリオ" pitchFamily="50" charset="-128"/>
              </a:rPr>
              <a:t>1000</a:t>
            </a:r>
            <a:endParaRPr lang="ja-JP" altLang="en-US" sz="1000" dirty="0">
              <a:solidFill>
                <a:srgbClr val="333333"/>
              </a:solidFill>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652" y="3110868"/>
            <a:ext cx="532976" cy="47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420" y="3737389"/>
            <a:ext cx="465618" cy="48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6542" y="2937250"/>
            <a:ext cx="569362" cy="66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5799" y="3753291"/>
            <a:ext cx="786812" cy="46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直線矢印コネクタ 32"/>
          <p:cNvCxnSpPr/>
          <p:nvPr/>
        </p:nvCxnSpPr>
        <p:spPr>
          <a:xfrm flipV="1">
            <a:off x="6993283" y="2617069"/>
            <a:ext cx="381047" cy="43663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7423988" y="2617069"/>
            <a:ext cx="100167" cy="113622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flipV="1">
            <a:off x="7650534" y="2617067"/>
            <a:ext cx="579066" cy="112032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7853683" y="2617067"/>
            <a:ext cx="693969" cy="48710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8220" y="1592164"/>
            <a:ext cx="365099" cy="4151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 name="Picture 14" descr="C:\Users\tsbutme\Desktop\New folder - Copy\30072_Device_server_3156_unknown_2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75798" y="1256435"/>
            <a:ext cx="368194" cy="529724"/>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7778407" y="1047594"/>
            <a:ext cx="562975" cy="215444"/>
          </a:xfrm>
          <a:prstGeom prst="rect">
            <a:avLst/>
          </a:prstGeom>
          <a:noFill/>
        </p:spPr>
        <p:txBody>
          <a:bodyPr wrap="none" rtlCol="0">
            <a:spAutoFit/>
          </a:bodyPr>
          <a:lstStyle/>
          <a:p>
            <a:r>
              <a:rPr kumimoji="1" lang="en-US" altLang="ja-JP" sz="800" dirty="0" smtClean="0"/>
              <a:t>Lync FE</a:t>
            </a:r>
            <a:endParaRPr kumimoji="1" lang="ja-JP" altLang="en-US" sz="800" dirty="0"/>
          </a:p>
        </p:txBody>
      </p:sp>
      <p:cxnSp>
        <p:nvCxnSpPr>
          <p:cNvPr id="53" name="直線コネクタ 52"/>
          <p:cNvCxnSpPr>
            <a:stCxn id="51" idx="1"/>
            <a:endCxn id="47" idx="3"/>
          </p:cNvCxnSpPr>
          <p:nvPr/>
        </p:nvCxnSpPr>
        <p:spPr>
          <a:xfrm flipH="1">
            <a:off x="6883555" y="1521297"/>
            <a:ext cx="992243" cy="404986"/>
          </a:xfrm>
          <a:prstGeom prst="line">
            <a:avLst/>
          </a:prstGeom>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rot="20316839">
            <a:off x="7069564" y="1501128"/>
            <a:ext cx="708848" cy="246221"/>
          </a:xfrm>
          <a:prstGeom prst="rect">
            <a:avLst/>
          </a:prstGeom>
          <a:noFill/>
        </p:spPr>
        <p:txBody>
          <a:bodyPr wrap="none" rtlCol="0">
            <a:spAutoFit/>
          </a:bodyPr>
          <a:lstStyle/>
          <a:p>
            <a:r>
              <a:rPr kumimoji="1" lang="en-US" altLang="ja-JP" sz="1000" dirty="0" smtClean="0"/>
              <a:t>SIP trunk</a:t>
            </a:r>
            <a:endParaRPr kumimoji="1" lang="ja-JP" altLang="en-US" sz="1000" dirty="0"/>
          </a:p>
        </p:txBody>
      </p:sp>
      <p:grpSp>
        <p:nvGrpSpPr>
          <p:cNvPr id="17" name="グループ化 16"/>
          <p:cNvGrpSpPr/>
          <p:nvPr/>
        </p:nvGrpSpPr>
        <p:grpSpPr>
          <a:xfrm>
            <a:off x="7920772" y="1414374"/>
            <a:ext cx="505198" cy="527363"/>
            <a:chOff x="8409041" y="1518902"/>
            <a:chExt cx="505198" cy="527363"/>
          </a:xfrm>
        </p:grpSpPr>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7165" y="1518902"/>
              <a:ext cx="287074" cy="5141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9041" y="1754348"/>
              <a:ext cx="294096" cy="29191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
        <p:nvSpPr>
          <p:cNvPr id="60" name="テキスト ボックス 59"/>
          <p:cNvSpPr txBox="1"/>
          <p:nvPr/>
        </p:nvSpPr>
        <p:spPr>
          <a:xfrm>
            <a:off x="5714825" y="4389027"/>
            <a:ext cx="2205947" cy="246221"/>
          </a:xfrm>
          <a:prstGeom prst="rect">
            <a:avLst/>
          </a:prstGeom>
          <a:noFill/>
        </p:spPr>
        <p:txBody>
          <a:bodyPr wrap="square" rtlCol="0">
            <a:spAutoFit/>
          </a:bodyPr>
          <a:lstStyle/>
          <a:p>
            <a:r>
              <a:rPr kumimoji="1" lang="en-US" altLang="ja-JP" sz="1000" dirty="0" smtClean="0"/>
              <a:t>Cisco-UCM</a:t>
            </a:r>
            <a:r>
              <a:rPr kumimoji="1" lang="ja-JP" altLang="en-US" sz="1000" dirty="0" smtClean="0"/>
              <a:t>と</a:t>
            </a:r>
            <a:r>
              <a:rPr kumimoji="1" lang="en-US" altLang="ja-JP" sz="1000" dirty="0" smtClean="0"/>
              <a:t>Cisco-UC</a:t>
            </a:r>
            <a:r>
              <a:rPr kumimoji="1" lang="ja-JP" altLang="en-US" sz="1000" dirty="0" smtClean="0"/>
              <a:t>登録</a:t>
            </a:r>
            <a:r>
              <a:rPr kumimoji="1" lang="en-US" altLang="ja-JP" sz="1000" dirty="0" smtClean="0"/>
              <a:t>SIP</a:t>
            </a:r>
            <a:r>
              <a:rPr kumimoji="1" lang="ja-JP" altLang="en-US" sz="1000" dirty="0"/>
              <a:t>端末</a:t>
            </a:r>
          </a:p>
        </p:txBody>
      </p:sp>
      <p:cxnSp>
        <p:nvCxnSpPr>
          <p:cNvPr id="46" name="直線矢印コネクタ 45"/>
          <p:cNvCxnSpPr/>
          <p:nvPr/>
        </p:nvCxnSpPr>
        <p:spPr>
          <a:xfrm>
            <a:off x="4712339" y="3832531"/>
            <a:ext cx="742256" cy="88758"/>
          </a:xfrm>
          <a:prstGeom prst="straightConnector1">
            <a:avLst/>
          </a:prstGeom>
          <a:ln w="15875">
            <a:solidFill>
              <a:srgbClr val="FFC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4452574" y="3290005"/>
            <a:ext cx="116404" cy="460222"/>
          </a:xfrm>
          <a:prstGeom prst="straightConnector1">
            <a:avLst/>
          </a:prstGeom>
          <a:ln w="15875">
            <a:solidFill>
              <a:srgbClr val="FFC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030" name="フリーフォーム 1029"/>
          <p:cNvSpPr/>
          <p:nvPr/>
        </p:nvSpPr>
        <p:spPr>
          <a:xfrm>
            <a:off x="6159884" y="1749290"/>
            <a:ext cx="1648297" cy="1086098"/>
          </a:xfrm>
          <a:custGeom>
            <a:avLst/>
            <a:gdLst>
              <a:gd name="connsiteX0" fmla="*/ 0 w 1606164"/>
              <a:gd name="connsiteY0" fmla="*/ 1319916 h 1319916"/>
              <a:gd name="connsiteX1" fmla="*/ 15903 w 1606164"/>
              <a:gd name="connsiteY1" fmla="*/ 985961 h 1319916"/>
              <a:gd name="connsiteX2" fmla="*/ 47708 w 1606164"/>
              <a:gd name="connsiteY2" fmla="*/ 715617 h 1319916"/>
              <a:gd name="connsiteX3" fmla="*/ 190832 w 1606164"/>
              <a:gd name="connsiteY3" fmla="*/ 556591 h 1319916"/>
              <a:gd name="connsiteX4" fmla="*/ 413468 w 1606164"/>
              <a:gd name="connsiteY4" fmla="*/ 445273 h 1319916"/>
              <a:gd name="connsiteX5" fmla="*/ 898498 w 1606164"/>
              <a:gd name="connsiteY5" fmla="*/ 254441 h 1319916"/>
              <a:gd name="connsiteX6" fmla="*/ 1391479 w 1606164"/>
              <a:gd name="connsiteY6" fmla="*/ 71561 h 1319916"/>
              <a:gd name="connsiteX7" fmla="*/ 1606164 w 1606164"/>
              <a:gd name="connsiteY7" fmla="*/ 0 h 1319916"/>
              <a:gd name="connsiteX8" fmla="*/ 1606164 w 1606164"/>
              <a:gd name="connsiteY8" fmla="*/ 0 h 1319916"/>
              <a:gd name="connsiteX9" fmla="*/ 1606164 w 1606164"/>
              <a:gd name="connsiteY9" fmla="*/ 0 h 131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164" h="1319916">
                <a:moveTo>
                  <a:pt x="0" y="1319916"/>
                </a:moveTo>
                <a:cubicBezTo>
                  <a:pt x="3976" y="1203296"/>
                  <a:pt x="7952" y="1086677"/>
                  <a:pt x="15903" y="985961"/>
                </a:cubicBezTo>
                <a:cubicBezTo>
                  <a:pt x="23854" y="885245"/>
                  <a:pt x="18553" y="787179"/>
                  <a:pt x="47708" y="715617"/>
                </a:cubicBezTo>
                <a:cubicBezTo>
                  <a:pt x="76863" y="644055"/>
                  <a:pt x="129872" y="601648"/>
                  <a:pt x="190832" y="556591"/>
                </a:cubicBezTo>
                <a:cubicBezTo>
                  <a:pt x="251792" y="511534"/>
                  <a:pt x="295524" y="495631"/>
                  <a:pt x="413468" y="445273"/>
                </a:cubicBezTo>
                <a:cubicBezTo>
                  <a:pt x="531412" y="394915"/>
                  <a:pt x="735496" y="316726"/>
                  <a:pt x="898498" y="254441"/>
                </a:cubicBezTo>
                <a:cubicBezTo>
                  <a:pt x="1061500" y="192156"/>
                  <a:pt x="1273535" y="113968"/>
                  <a:pt x="1391479" y="71561"/>
                </a:cubicBezTo>
                <a:cubicBezTo>
                  <a:pt x="1509423" y="29154"/>
                  <a:pt x="1606164" y="0"/>
                  <a:pt x="1606164" y="0"/>
                </a:cubicBezTo>
                <a:lnTo>
                  <a:pt x="1606164" y="0"/>
                </a:lnTo>
                <a:lnTo>
                  <a:pt x="1606164" y="0"/>
                </a:lnTo>
              </a:path>
            </a:pathLst>
          </a:custGeom>
          <a:noFill/>
          <a:ln w="15875">
            <a:solidFill>
              <a:srgbClr val="FA1CD0"/>
            </a:solidFill>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37326" y="2036072"/>
            <a:ext cx="4716044" cy="1261884"/>
          </a:xfrm>
          <a:prstGeom prst="rect">
            <a:avLst/>
          </a:prstGeom>
          <a:noFill/>
        </p:spPr>
        <p:txBody>
          <a:bodyPr wrap="square" rtlCol="0">
            <a:spAutoFit/>
          </a:bodyPr>
          <a:lstStyle/>
          <a:p>
            <a:pPr marL="285750" indent="-285750">
              <a:buFontTx/>
              <a:buChar char="-"/>
            </a:pPr>
            <a:r>
              <a:rPr kumimoji="1" lang="ja-JP" altLang="en-US" sz="1600" dirty="0" smtClean="0"/>
              <a:t>即時会議</a:t>
            </a:r>
            <a:r>
              <a:rPr kumimoji="1" lang="en-US" altLang="ja-JP" sz="1600" dirty="0" smtClean="0"/>
              <a:t>(</a:t>
            </a:r>
            <a:r>
              <a:rPr kumimoji="1" lang="ja-JP" altLang="en-US" sz="1600" dirty="0" smtClean="0"/>
              <a:t>アドホック時のメディアリソース</a:t>
            </a:r>
            <a:r>
              <a:rPr kumimoji="1" lang="en-US" altLang="ja-JP" sz="1600" dirty="0" smtClean="0"/>
              <a:t>)</a:t>
            </a:r>
          </a:p>
          <a:p>
            <a:r>
              <a:rPr kumimoji="1" lang="ja-JP" altLang="en-US" sz="1600" dirty="0"/>
              <a:t>　</a:t>
            </a:r>
            <a:r>
              <a:rPr kumimoji="1" lang="ja-JP" altLang="en-US" sz="1600" dirty="0" smtClean="0"/>
              <a:t>　　</a:t>
            </a:r>
            <a:r>
              <a:rPr kumimoji="1" lang="en-US" altLang="ja-JP" sz="1400" dirty="0" smtClean="0"/>
              <a:t>CMS</a:t>
            </a:r>
            <a:r>
              <a:rPr kumimoji="1" lang="ja-JP" altLang="en-US" sz="1400" dirty="0" smtClean="0"/>
              <a:t>は</a:t>
            </a:r>
            <a:r>
              <a:rPr kumimoji="1" lang="en-US" altLang="ja-JP" sz="1400" dirty="0" smtClean="0"/>
              <a:t>2.0.1</a:t>
            </a:r>
            <a:r>
              <a:rPr kumimoji="1" lang="ja-JP" altLang="en-US" sz="1400" dirty="0" err="1" smtClean="0"/>
              <a:t>、</a:t>
            </a:r>
            <a:r>
              <a:rPr kumimoji="1" lang="en-US" altLang="ja-JP" sz="1400" dirty="0" smtClean="0"/>
              <a:t>UCM</a:t>
            </a:r>
            <a:r>
              <a:rPr kumimoji="1" lang="ja-JP" altLang="en-US" sz="1400" dirty="0" smtClean="0"/>
              <a:t>は</a:t>
            </a:r>
            <a:r>
              <a:rPr lang="en-US" altLang="ja-JP" sz="1400" dirty="0"/>
              <a:t>10.5(2</a:t>
            </a:r>
            <a:r>
              <a:rPr lang="en-US" altLang="ja-JP" sz="1400" dirty="0" smtClean="0"/>
              <a:t>)</a:t>
            </a:r>
            <a:r>
              <a:rPr lang="ja-JP" altLang="en-US" sz="1400" dirty="0" smtClean="0"/>
              <a:t>以降でサポート</a:t>
            </a:r>
            <a:endParaRPr lang="en-US" altLang="ja-JP" sz="1400" dirty="0" smtClean="0"/>
          </a:p>
          <a:p>
            <a:r>
              <a:rPr kumimoji="1" lang="ja-JP" altLang="en-US" sz="1400" dirty="0"/>
              <a:t>　</a:t>
            </a:r>
            <a:r>
              <a:rPr kumimoji="1" lang="ja-JP" altLang="en-US" sz="1400" dirty="0" smtClean="0"/>
              <a:t>　　 </a:t>
            </a:r>
            <a:r>
              <a:rPr kumimoji="1" lang="en-US" altLang="ja-JP" sz="1400" dirty="0" smtClean="0"/>
              <a:t>TLS</a:t>
            </a:r>
            <a:r>
              <a:rPr kumimoji="1" lang="ja-JP" altLang="en-US" sz="1400" dirty="0" smtClean="0"/>
              <a:t>のみ対応。</a:t>
            </a:r>
            <a:endParaRPr kumimoji="1" lang="en-US" altLang="ja-JP" sz="1400" dirty="0" smtClean="0"/>
          </a:p>
          <a:p>
            <a:r>
              <a:rPr kumimoji="1" lang="en-US" altLang="ja-JP" sz="1400" dirty="0"/>
              <a:t> </a:t>
            </a:r>
            <a:r>
              <a:rPr kumimoji="1" lang="en-US" altLang="ja-JP" sz="1400" dirty="0" smtClean="0"/>
              <a:t>       </a:t>
            </a:r>
            <a:r>
              <a:rPr kumimoji="1" lang="ja-JP" altLang="en-US" sz="1400" dirty="0" smtClean="0"/>
              <a:t>ライセンス</a:t>
            </a:r>
            <a:r>
              <a:rPr kumimoji="1" lang="ja-JP" altLang="en-US" sz="1400" dirty="0"/>
              <a:t>は</a:t>
            </a:r>
            <a:r>
              <a:rPr kumimoji="1" lang="en-US" altLang="ja-JP" sz="1400" dirty="0" smtClean="0"/>
              <a:t>SMP Plus</a:t>
            </a:r>
            <a:r>
              <a:rPr kumimoji="1" lang="ja-JP" altLang="en-US" sz="1400" dirty="0" smtClean="0"/>
              <a:t>利用</a:t>
            </a:r>
            <a:endParaRPr kumimoji="1" lang="en-US" altLang="ja-JP" sz="1400" dirty="0" smtClean="0"/>
          </a:p>
          <a:p>
            <a:pPr marL="285750" indent="-285750">
              <a:buFontTx/>
              <a:buChar char="-"/>
            </a:pPr>
            <a:endParaRPr kumimoji="1" lang="ja-JP" altLang="en-US" sz="1600" dirty="0"/>
          </a:p>
        </p:txBody>
      </p:sp>
    </p:spTree>
    <p:extLst>
      <p:ext uri="{BB962C8B-B14F-4D97-AF65-F5344CB8AC3E}">
        <p14:creationId xmlns:p14="http://schemas.microsoft.com/office/powerpoint/2010/main" val="34836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500"/>
                                        <p:tgtEl>
                                          <p:spTgt spid="3077"/>
                                        </p:tgtEl>
                                      </p:cBhvr>
                                    </p:animEffect>
                                  </p:childTnLst>
                                </p:cTn>
                              </p:par>
                              <p:par>
                                <p:cTn id="26" presetID="10" presetClass="entr" presetSubtype="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fade">
                                      <p:cBhvr>
                                        <p:cTn id="28" dur="500"/>
                                        <p:tgtEl>
                                          <p:spTgt spid="3075"/>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7" y="2316166"/>
            <a:ext cx="8017200" cy="662400"/>
          </a:xfrm>
        </p:spPr>
        <p:txBody>
          <a:bodyPr>
            <a:noAutofit/>
          </a:bodyPr>
          <a:lstStyle/>
          <a:p>
            <a:r>
              <a:rPr kumimoji="1" lang="en-US" altLang="ja-JP" sz="5400" dirty="0"/>
              <a:t>VCS - CMS</a:t>
            </a:r>
            <a:endParaRPr lang="en-US" sz="5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473611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コネクタ 48"/>
          <p:cNvCxnSpPr/>
          <p:nvPr/>
        </p:nvCxnSpPr>
        <p:spPr>
          <a:xfrm flipH="1">
            <a:off x="6874160" y="1864222"/>
            <a:ext cx="1410857" cy="1"/>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245997" y="2841660"/>
            <a:ext cx="3021495" cy="1762145"/>
          </a:xfrm>
          <a:prstGeom prst="rect">
            <a:avLst/>
          </a:prstGeom>
          <a:noFill/>
          <a:ln w="1270">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Content Placeholder 4"/>
          <p:cNvSpPr>
            <a:spLocks noGrp="1"/>
          </p:cNvSpPr>
          <p:nvPr>
            <p:ph type="title"/>
          </p:nvPr>
        </p:nvSpPr>
        <p:spPr>
          <a:xfrm>
            <a:off x="342516" y="246064"/>
            <a:ext cx="8345488" cy="731837"/>
          </a:xfrm>
          <a:prstGeom prst="rect">
            <a:avLst/>
          </a:prstGeom>
        </p:spPr>
        <p:txBody>
          <a:bodyPr/>
          <a:lstStyle/>
          <a:p>
            <a:r>
              <a:rPr kumimoji="1" lang="en-US" altLang="ja-JP" sz="1800" dirty="0" smtClean="0"/>
              <a:t>VCS</a:t>
            </a:r>
            <a:r>
              <a:rPr kumimoji="1" lang="ja-JP" altLang="en-US" sz="1800" dirty="0" smtClean="0"/>
              <a:t> 連携</a:t>
            </a:r>
            <a:endParaRPr lang="en-US" sz="1800" dirty="0"/>
          </a:p>
        </p:txBody>
      </p:sp>
      <p:sp>
        <p:nvSpPr>
          <p:cNvPr id="23" name="テキスト ボックス 22"/>
          <p:cNvSpPr txBox="1"/>
          <p:nvPr/>
        </p:nvSpPr>
        <p:spPr>
          <a:xfrm>
            <a:off x="342515" y="1253503"/>
            <a:ext cx="4462397" cy="1292662"/>
          </a:xfrm>
          <a:prstGeom prst="rect">
            <a:avLst/>
          </a:prstGeom>
          <a:noFill/>
        </p:spPr>
        <p:txBody>
          <a:bodyPr wrap="square" rtlCol="0">
            <a:spAutoFit/>
          </a:bodyPr>
          <a:lstStyle/>
          <a:p>
            <a:pPr marL="285750" indent="-285750">
              <a:buFontTx/>
              <a:buChar char="-"/>
            </a:pPr>
            <a:r>
              <a:rPr kumimoji="1" lang="en-US" altLang="ja-JP" sz="1600" dirty="0" smtClean="0"/>
              <a:t>VCS</a:t>
            </a:r>
            <a:r>
              <a:rPr kumimoji="1" lang="ja-JP" altLang="en-US" sz="1600" dirty="0" smtClean="0"/>
              <a:t>は</a:t>
            </a:r>
            <a:r>
              <a:rPr kumimoji="1" lang="en-US" altLang="ja-JP" sz="1600" dirty="0" smtClean="0"/>
              <a:t>CMS</a:t>
            </a:r>
            <a:r>
              <a:rPr kumimoji="1" lang="ja-JP" altLang="en-US" sz="1600" dirty="0" smtClean="0"/>
              <a:t>と</a:t>
            </a:r>
            <a:r>
              <a:rPr kumimoji="1" lang="en-US" altLang="ja-JP" sz="1600" dirty="0" smtClean="0"/>
              <a:t>SIP</a:t>
            </a:r>
            <a:r>
              <a:rPr kumimoji="1" lang="ja-JP" altLang="en-US" sz="1600" dirty="0" smtClean="0"/>
              <a:t>トランクで連携可能です。</a:t>
            </a:r>
            <a:endParaRPr kumimoji="1" lang="en-US" altLang="ja-JP" sz="1600" dirty="0" smtClean="0"/>
          </a:p>
          <a:p>
            <a:r>
              <a:rPr kumimoji="1" lang="ja-JP" altLang="en-US" sz="1400" dirty="0" smtClean="0"/>
              <a:t>　　　　</a:t>
            </a:r>
            <a:r>
              <a:rPr kumimoji="1" lang="en-US" altLang="ja-JP" sz="1400" dirty="0" smtClean="0"/>
              <a:t>VCS</a:t>
            </a:r>
            <a:r>
              <a:rPr kumimoji="1" lang="ja-JP" altLang="en-US" sz="1400" dirty="0" smtClean="0"/>
              <a:t>は</a:t>
            </a:r>
            <a:r>
              <a:rPr kumimoji="1" lang="en-US" altLang="ja-JP" sz="1400" dirty="0" smtClean="0"/>
              <a:t>X6.1</a:t>
            </a:r>
            <a:r>
              <a:rPr kumimoji="1" lang="ja-JP" altLang="en-US" sz="1400" dirty="0" smtClean="0"/>
              <a:t>以降でサポート</a:t>
            </a:r>
            <a:endParaRPr kumimoji="1" lang="en-US" altLang="ja-JP" sz="1400" dirty="0" smtClean="0"/>
          </a:p>
          <a:p>
            <a:pPr marL="285750" indent="-285750">
              <a:buFontTx/>
              <a:buChar char="-"/>
            </a:pPr>
            <a:r>
              <a:rPr kumimoji="1" lang="en-US" altLang="ja-JP" sz="1600" dirty="0" smtClean="0"/>
              <a:t>Space(</a:t>
            </a:r>
            <a:r>
              <a:rPr kumimoji="1" lang="ja-JP" altLang="en-US" sz="1600" dirty="0" smtClean="0"/>
              <a:t>仮想会議室</a:t>
            </a:r>
            <a:r>
              <a:rPr kumimoji="1" lang="en-US" altLang="ja-JP" sz="1600" dirty="0" smtClean="0"/>
              <a:t>)</a:t>
            </a:r>
            <a:r>
              <a:rPr kumimoji="1" lang="ja-JP" altLang="en-US" sz="1600" dirty="0" err="1" smtClean="0"/>
              <a:t>への</a:t>
            </a:r>
            <a:r>
              <a:rPr kumimoji="1" lang="ja-JP" altLang="en-US" sz="1600" dirty="0" smtClean="0"/>
              <a:t>参加</a:t>
            </a:r>
            <a:endParaRPr kumimoji="1" lang="en-US" altLang="ja-JP" sz="1600" dirty="0" smtClean="0"/>
          </a:p>
          <a:p>
            <a:pPr marL="285750" indent="-285750">
              <a:buFontTx/>
              <a:buChar char="-"/>
            </a:pPr>
            <a:r>
              <a:rPr kumimoji="1" lang="en-US" altLang="ja-JP" sz="1600" dirty="0"/>
              <a:t>Lync</a:t>
            </a:r>
            <a:r>
              <a:rPr kumimoji="1" lang="ja-JP" altLang="en-US" sz="1600" dirty="0" err="1"/>
              <a:t>、</a:t>
            </a:r>
            <a:r>
              <a:rPr kumimoji="1" lang="en-US" altLang="ja-JP" sz="1600" dirty="0"/>
              <a:t>CMA</a:t>
            </a:r>
            <a:r>
              <a:rPr kumimoji="1" lang="ja-JP" altLang="en-US" sz="1600" dirty="0" smtClean="0"/>
              <a:t>接続</a:t>
            </a:r>
            <a:endParaRPr kumimoji="1" lang="en-US" altLang="ja-JP" sz="1600" dirty="0" smtClean="0"/>
          </a:p>
          <a:p>
            <a:pPr marL="285750" indent="-285750">
              <a:buFontTx/>
              <a:buChar char="-"/>
            </a:pPr>
            <a:endParaRPr kumimoji="1" lang="ja-JP" altLang="en-US" sz="1600" dirty="0"/>
          </a:p>
        </p:txBody>
      </p:sp>
      <p:pic>
        <p:nvPicPr>
          <p:cNvPr id="47" name="Picture 3" descr="C:\Users\tsbutme\Desktop\256 Icons in Grey and Blue\Media Control Unit_unknown_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404" y="1446944"/>
            <a:ext cx="864762" cy="88761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751299" y="1386244"/>
            <a:ext cx="470000" cy="246221"/>
          </a:xfrm>
          <a:prstGeom prst="rect">
            <a:avLst/>
          </a:prstGeom>
          <a:noFill/>
        </p:spPr>
        <p:txBody>
          <a:bodyPr wrap="none" rtlCol="0">
            <a:spAutoFit/>
          </a:bodyPr>
          <a:lstStyle/>
          <a:p>
            <a:r>
              <a:rPr kumimoji="1" lang="en-US" altLang="ja-JP" sz="1000" dirty="0" smtClean="0"/>
              <a:t>CMS</a:t>
            </a:r>
            <a:endParaRPr kumimoji="1" lang="ja-JP" altLang="en-US" sz="1000" dirty="0"/>
          </a:p>
        </p:txBody>
      </p:sp>
      <p:pic>
        <p:nvPicPr>
          <p:cNvPr id="22"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935" y="453011"/>
            <a:ext cx="509700" cy="524890"/>
          </a:xfrm>
          <a:prstGeom prst="rect">
            <a:avLst/>
          </a:prstGeom>
        </p:spPr>
      </p:pic>
      <p:sp>
        <p:nvSpPr>
          <p:cNvPr id="24" name="角丸四角形 23"/>
          <p:cNvSpPr/>
          <p:nvPr/>
        </p:nvSpPr>
        <p:spPr>
          <a:xfrm>
            <a:off x="4759831" y="2211829"/>
            <a:ext cx="1626886" cy="35168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000" dirty="0" smtClean="0">
                <a:solidFill>
                  <a:srgbClr val="333333"/>
                </a:solidFill>
                <a:latin typeface="メイリオ" pitchFamily="50" charset="-128"/>
                <a:ea typeface="メイリオ" pitchFamily="50" charset="-128"/>
                <a:cs typeface="メイリオ" pitchFamily="50" charset="-128"/>
              </a:rPr>
              <a:t>Space(</a:t>
            </a:r>
            <a:r>
              <a:rPr lang="ja-JP" altLang="en-US" sz="1000" dirty="0" smtClean="0">
                <a:solidFill>
                  <a:srgbClr val="333333"/>
                </a:solidFill>
                <a:latin typeface="メイリオ" pitchFamily="50" charset="-128"/>
                <a:ea typeface="メイリオ" pitchFamily="50" charset="-128"/>
                <a:cs typeface="メイリオ" pitchFamily="50" charset="-128"/>
              </a:rPr>
              <a:t>仮想会議室</a:t>
            </a:r>
            <a:r>
              <a:rPr lang="en-US" altLang="ja-JP" sz="1000" dirty="0" smtClean="0">
                <a:solidFill>
                  <a:srgbClr val="333333"/>
                </a:solidFill>
                <a:latin typeface="メイリオ" pitchFamily="50" charset="-128"/>
                <a:ea typeface="メイリオ" pitchFamily="50" charset="-128"/>
                <a:cs typeface="メイリオ" pitchFamily="50" charset="-128"/>
              </a:rPr>
              <a:t>)</a:t>
            </a:r>
            <a:endParaRPr lang="en-US" altLang="ja-JP" sz="1000" dirty="0">
              <a:solidFill>
                <a:srgbClr val="333333"/>
              </a:solidFill>
              <a:latin typeface="メイリオ" pitchFamily="50" charset="-128"/>
              <a:ea typeface="メイリオ" pitchFamily="50" charset="-128"/>
              <a:cs typeface="メイリオ" pitchFamily="50" charset="-128"/>
            </a:endParaRPr>
          </a:p>
          <a:p>
            <a:pPr algn="ctr"/>
            <a:r>
              <a:rPr lang="en-US" altLang="ja-JP" sz="1000" dirty="0" smtClean="0">
                <a:solidFill>
                  <a:srgbClr val="333333"/>
                </a:solidFill>
                <a:latin typeface="メイリオ" pitchFamily="50" charset="-128"/>
                <a:ea typeface="メイリオ" pitchFamily="50" charset="-128"/>
                <a:cs typeface="メイリオ" pitchFamily="50" charset="-128"/>
              </a:rPr>
              <a:t>2000</a:t>
            </a:r>
            <a:endParaRPr lang="ja-JP" altLang="en-US" sz="1000" dirty="0">
              <a:solidFill>
                <a:srgbClr val="333333"/>
              </a:solidFill>
              <a:latin typeface="メイリオ" pitchFamily="50" charset="-128"/>
              <a:ea typeface="メイリオ" pitchFamily="50" charset="-128"/>
              <a:cs typeface="メイリオ" pitchFamily="50" charset="-128"/>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51" y="3142393"/>
            <a:ext cx="532976" cy="47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6854" y="3768914"/>
            <a:ext cx="465618" cy="48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389" y="2944478"/>
            <a:ext cx="569362" cy="66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97" y="3784816"/>
            <a:ext cx="1038441" cy="61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直線矢印コネクタ 28"/>
          <p:cNvCxnSpPr/>
          <p:nvPr/>
        </p:nvCxnSpPr>
        <p:spPr>
          <a:xfrm flipV="1">
            <a:off x="4851314" y="2648593"/>
            <a:ext cx="514715" cy="38613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0"/>
          </p:cNvCxnSpPr>
          <p:nvPr/>
        </p:nvCxnSpPr>
        <p:spPr>
          <a:xfrm flipV="1">
            <a:off x="5269663" y="2648594"/>
            <a:ext cx="246191" cy="112032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flipV="1">
            <a:off x="5642233" y="2648592"/>
            <a:ext cx="579066" cy="112032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854999" y="469235"/>
            <a:ext cx="447558" cy="246221"/>
          </a:xfrm>
          <a:prstGeom prst="rect">
            <a:avLst/>
          </a:prstGeom>
          <a:noFill/>
        </p:spPr>
        <p:txBody>
          <a:bodyPr wrap="none" rtlCol="0">
            <a:spAutoFit/>
          </a:bodyPr>
          <a:lstStyle/>
          <a:p>
            <a:r>
              <a:rPr kumimoji="1" lang="en-US" altLang="ja-JP" sz="1000" dirty="0" smtClean="0"/>
              <a:t>VCS</a:t>
            </a:r>
            <a:endParaRPr kumimoji="1" lang="ja-JP" altLang="en-US" sz="1000" dirty="0"/>
          </a:p>
        </p:txBody>
      </p:sp>
      <p:sp>
        <p:nvSpPr>
          <p:cNvPr id="35" name="テキスト ボックス 34"/>
          <p:cNvSpPr txBox="1"/>
          <p:nvPr/>
        </p:nvSpPr>
        <p:spPr>
          <a:xfrm>
            <a:off x="5044650" y="4401568"/>
            <a:ext cx="1569660" cy="246221"/>
          </a:xfrm>
          <a:prstGeom prst="rect">
            <a:avLst/>
          </a:prstGeom>
          <a:noFill/>
        </p:spPr>
        <p:txBody>
          <a:bodyPr wrap="none" rtlCol="0">
            <a:spAutoFit/>
          </a:bodyPr>
          <a:lstStyle/>
          <a:p>
            <a:r>
              <a:rPr kumimoji="1" lang="en-US" altLang="ja-JP" sz="1000" dirty="0" smtClean="0"/>
              <a:t>VCS</a:t>
            </a:r>
            <a:r>
              <a:rPr kumimoji="1" lang="ja-JP" altLang="en-US" sz="1000" dirty="0" smtClean="0"/>
              <a:t>登録</a:t>
            </a:r>
            <a:r>
              <a:rPr kumimoji="1" lang="en-US" altLang="ja-JP" sz="1000" dirty="0" smtClean="0"/>
              <a:t>H.323</a:t>
            </a:r>
            <a:r>
              <a:rPr kumimoji="1" lang="ja-JP" altLang="en-US" sz="1000" dirty="0" smtClean="0"/>
              <a:t>・</a:t>
            </a:r>
            <a:r>
              <a:rPr kumimoji="1" lang="en-US" altLang="ja-JP" sz="1000" dirty="0" smtClean="0"/>
              <a:t>SIP</a:t>
            </a:r>
            <a:r>
              <a:rPr kumimoji="1" lang="ja-JP" altLang="en-US" sz="1000" dirty="0" smtClean="0"/>
              <a:t>端末</a:t>
            </a:r>
            <a:endParaRPr kumimoji="1" lang="ja-JP" altLang="en-US" sz="1000" dirty="0"/>
          </a:p>
        </p:txBody>
      </p:sp>
      <p:cxnSp>
        <p:nvCxnSpPr>
          <p:cNvPr id="36" name="直線コネクタ 35"/>
          <p:cNvCxnSpPr/>
          <p:nvPr/>
        </p:nvCxnSpPr>
        <p:spPr>
          <a:xfrm>
            <a:off x="6618918" y="979284"/>
            <a:ext cx="1" cy="471969"/>
          </a:xfrm>
          <a:prstGeom prst="line">
            <a:avLst/>
          </a:prstGeom>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559193" y="1092004"/>
            <a:ext cx="708848" cy="246221"/>
          </a:xfrm>
          <a:prstGeom prst="rect">
            <a:avLst/>
          </a:prstGeom>
          <a:noFill/>
        </p:spPr>
        <p:txBody>
          <a:bodyPr wrap="none" rtlCol="0">
            <a:spAutoFit/>
          </a:bodyPr>
          <a:lstStyle/>
          <a:p>
            <a:r>
              <a:rPr kumimoji="1" lang="en-US" altLang="ja-JP" sz="1000" dirty="0" smtClean="0"/>
              <a:t>SIP trunk</a:t>
            </a:r>
            <a:endParaRPr kumimoji="1" lang="ja-JP" altLang="en-US" sz="1000" dirty="0"/>
          </a:p>
        </p:txBody>
      </p:sp>
      <p:pic>
        <p:nvPicPr>
          <p:cNvPr id="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4999" y="1669356"/>
            <a:ext cx="365099" cy="4151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9" name="Picture 14" descr="C:\Users\tsbutme\Desktop\New folder - Copy\30072_Device_server_3156_unknown_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7820" y="1485933"/>
            <a:ext cx="368194" cy="529724"/>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p:cNvSpPr txBox="1"/>
          <p:nvPr/>
        </p:nvSpPr>
        <p:spPr>
          <a:xfrm>
            <a:off x="7970429" y="1277092"/>
            <a:ext cx="562975" cy="215444"/>
          </a:xfrm>
          <a:prstGeom prst="rect">
            <a:avLst/>
          </a:prstGeom>
          <a:noFill/>
        </p:spPr>
        <p:txBody>
          <a:bodyPr wrap="none" rtlCol="0">
            <a:spAutoFit/>
          </a:bodyPr>
          <a:lstStyle/>
          <a:p>
            <a:r>
              <a:rPr kumimoji="1" lang="en-US" altLang="ja-JP" sz="800" dirty="0" smtClean="0"/>
              <a:t>Lync FE</a:t>
            </a:r>
            <a:endParaRPr kumimoji="1" lang="ja-JP" altLang="en-US" sz="800" dirty="0"/>
          </a:p>
        </p:txBody>
      </p:sp>
      <p:sp>
        <p:nvSpPr>
          <p:cNvPr id="50" name="テキスト ボックス 49"/>
          <p:cNvSpPr txBox="1"/>
          <p:nvPr/>
        </p:nvSpPr>
        <p:spPr>
          <a:xfrm>
            <a:off x="7225164" y="1679755"/>
            <a:ext cx="708848" cy="246221"/>
          </a:xfrm>
          <a:prstGeom prst="rect">
            <a:avLst/>
          </a:prstGeom>
          <a:noFill/>
        </p:spPr>
        <p:txBody>
          <a:bodyPr wrap="none" rtlCol="0">
            <a:spAutoFit/>
          </a:bodyPr>
          <a:lstStyle/>
          <a:p>
            <a:r>
              <a:rPr kumimoji="1" lang="en-US" altLang="ja-JP" sz="1000" dirty="0" smtClean="0"/>
              <a:t>SIP trunk</a:t>
            </a:r>
            <a:endParaRPr kumimoji="1" lang="ja-JP" altLang="en-US" sz="1000" dirty="0"/>
          </a:p>
        </p:txBody>
      </p:sp>
      <p:grpSp>
        <p:nvGrpSpPr>
          <p:cNvPr id="51" name="グループ化 50"/>
          <p:cNvGrpSpPr/>
          <p:nvPr/>
        </p:nvGrpSpPr>
        <p:grpSpPr>
          <a:xfrm>
            <a:off x="8112794" y="1643872"/>
            <a:ext cx="505198" cy="527363"/>
            <a:chOff x="8409041" y="1518902"/>
            <a:chExt cx="505198" cy="527363"/>
          </a:xfrm>
        </p:grpSpPr>
        <p:pic>
          <p:nvPicPr>
            <p:cNvPr id="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27165" y="1518902"/>
              <a:ext cx="287074" cy="5141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9041" y="1754348"/>
              <a:ext cx="294096" cy="29191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
        <p:nvSpPr>
          <p:cNvPr id="19" name="フリーフォーム 18"/>
          <p:cNvSpPr/>
          <p:nvPr/>
        </p:nvSpPr>
        <p:spPr>
          <a:xfrm>
            <a:off x="6715908" y="2098379"/>
            <a:ext cx="1362617" cy="1018532"/>
          </a:xfrm>
          <a:custGeom>
            <a:avLst/>
            <a:gdLst>
              <a:gd name="connsiteX0" fmla="*/ 2944 w 1362617"/>
              <a:gd name="connsiteY0" fmla="*/ 1018532 h 1018532"/>
              <a:gd name="connsiteX1" fmla="*/ 2944 w 1362617"/>
              <a:gd name="connsiteY1" fmla="*/ 644821 h 1018532"/>
              <a:gd name="connsiteX2" fmla="*/ 2944 w 1362617"/>
              <a:gd name="connsiteY2" fmla="*/ 501698 h 1018532"/>
              <a:gd name="connsiteX3" fmla="*/ 2944 w 1362617"/>
              <a:gd name="connsiteY3" fmla="*/ 390379 h 1018532"/>
              <a:gd name="connsiteX4" fmla="*/ 42701 w 1362617"/>
              <a:gd name="connsiteY4" fmla="*/ 215451 h 1018532"/>
              <a:gd name="connsiteX5" fmla="*/ 161970 w 1362617"/>
              <a:gd name="connsiteY5" fmla="*/ 104132 h 1018532"/>
              <a:gd name="connsiteX6" fmla="*/ 249435 w 1362617"/>
              <a:gd name="connsiteY6" fmla="*/ 40522 h 1018532"/>
              <a:gd name="connsiteX7" fmla="*/ 336899 w 1362617"/>
              <a:gd name="connsiteY7" fmla="*/ 8717 h 1018532"/>
              <a:gd name="connsiteX8" fmla="*/ 654951 w 1362617"/>
              <a:gd name="connsiteY8" fmla="*/ 8717 h 1018532"/>
              <a:gd name="connsiteX9" fmla="*/ 973003 w 1362617"/>
              <a:gd name="connsiteY9" fmla="*/ 765 h 1018532"/>
              <a:gd name="connsiteX10" fmla="*/ 1362617 w 1362617"/>
              <a:gd name="connsiteY10" fmla="*/ 765 h 101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617" h="1018532">
                <a:moveTo>
                  <a:pt x="2944" y="1018532"/>
                </a:moveTo>
                <a:lnTo>
                  <a:pt x="2944" y="644821"/>
                </a:lnTo>
                <a:lnTo>
                  <a:pt x="2944" y="501698"/>
                </a:lnTo>
                <a:cubicBezTo>
                  <a:pt x="2944" y="459291"/>
                  <a:pt x="-3682" y="438087"/>
                  <a:pt x="2944" y="390379"/>
                </a:cubicBezTo>
                <a:cubicBezTo>
                  <a:pt x="9570" y="342671"/>
                  <a:pt x="16197" y="263159"/>
                  <a:pt x="42701" y="215451"/>
                </a:cubicBezTo>
                <a:cubicBezTo>
                  <a:pt x="69205" y="167743"/>
                  <a:pt x="127514" y="133287"/>
                  <a:pt x="161970" y="104132"/>
                </a:cubicBezTo>
                <a:cubicBezTo>
                  <a:pt x="196426" y="74977"/>
                  <a:pt x="220280" y="56424"/>
                  <a:pt x="249435" y="40522"/>
                </a:cubicBezTo>
                <a:cubicBezTo>
                  <a:pt x="278590" y="24620"/>
                  <a:pt x="269313" y="14018"/>
                  <a:pt x="336899" y="8717"/>
                </a:cubicBezTo>
                <a:cubicBezTo>
                  <a:pt x="404485" y="3416"/>
                  <a:pt x="548934" y="10042"/>
                  <a:pt x="654951" y="8717"/>
                </a:cubicBezTo>
                <a:cubicBezTo>
                  <a:pt x="760968" y="7392"/>
                  <a:pt x="855059" y="2090"/>
                  <a:pt x="973003" y="765"/>
                </a:cubicBezTo>
                <a:cubicBezTo>
                  <a:pt x="1090947" y="-560"/>
                  <a:pt x="1226782" y="102"/>
                  <a:pt x="1362617" y="765"/>
                </a:cubicBezTo>
              </a:path>
            </a:pathLst>
          </a:custGeom>
          <a:noFill/>
          <a:ln w="15875">
            <a:solidFill>
              <a:srgbClr val="FA1CD0"/>
            </a:solidFill>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54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VCS</a:t>
            </a:r>
            <a:r>
              <a:rPr kumimoji="1" lang="ja-JP" altLang="en-US" dirty="0"/>
              <a:t>設定</a:t>
            </a:r>
          </a:p>
        </p:txBody>
      </p:sp>
      <p:sp>
        <p:nvSpPr>
          <p:cNvPr id="3" name="コンテンツ プレースホルダー 2"/>
          <p:cNvSpPr>
            <a:spLocks noGrp="1"/>
          </p:cNvSpPr>
          <p:nvPr>
            <p:ph idx="1"/>
          </p:nvPr>
        </p:nvSpPr>
        <p:spPr>
          <a:xfrm>
            <a:off x="183377" y="1366332"/>
            <a:ext cx="4181889" cy="3263504"/>
          </a:xfrm>
          <a:gradFill>
            <a:gsLst>
              <a:gs pos="0">
                <a:schemeClr val="accent1">
                  <a:lumMod val="60000"/>
                  <a:lumOff val="40000"/>
                </a:schemeClr>
              </a:gs>
              <a:gs pos="50000">
                <a:schemeClr val="accent2">
                  <a:lumMod val="40000"/>
                  <a:lumOff val="60000"/>
                </a:schemeClr>
              </a:gs>
              <a:gs pos="100000">
                <a:schemeClr val="accent2">
                  <a:lumMod val="20000"/>
                  <a:lumOff val="80000"/>
                </a:schemeClr>
              </a:gs>
            </a:gsLst>
            <a:lin ang="5400000" scaled="0"/>
          </a:gradFill>
          <a:scene3d>
            <a:camera prst="orthographicFront"/>
            <a:lightRig rig="threePt" dir="t"/>
          </a:scene3d>
          <a:sp3d>
            <a:bevelT/>
          </a:sp3d>
        </p:spPr>
        <p:txBody>
          <a:bodyPr/>
          <a:lstStyle/>
          <a:p>
            <a:pPr marL="0" indent="0">
              <a:buNone/>
            </a:pPr>
            <a:r>
              <a:rPr lang="en-US" altLang="ja-JP" sz="1400" dirty="0" smtClean="0"/>
              <a:t>• </a:t>
            </a:r>
            <a:r>
              <a:rPr lang="en-US" altLang="ja-JP" sz="1400" dirty="0"/>
              <a:t>H.323 Mode = Off </a:t>
            </a:r>
          </a:p>
          <a:p>
            <a:pPr marL="0" indent="0">
              <a:buNone/>
            </a:pPr>
            <a:r>
              <a:rPr lang="en-US" altLang="ja-JP" sz="1400" dirty="0"/>
              <a:t>• SIP Mode = On </a:t>
            </a:r>
          </a:p>
          <a:p>
            <a:pPr marL="0" indent="0">
              <a:buNone/>
            </a:pPr>
            <a:r>
              <a:rPr lang="en-US" altLang="ja-JP" sz="1400" dirty="0"/>
              <a:t>• SIP Port = 5060</a:t>
            </a:r>
            <a:r>
              <a:rPr lang="ja-JP" altLang="en-US" sz="1400" dirty="0"/>
              <a:t>（</a:t>
            </a:r>
            <a:r>
              <a:rPr lang="en-US" altLang="ja-JP" sz="1400" dirty="0"/>
              <a:t>TLS </a:t>
            </a:r>
            <a:r>
              <a:rPr lang="ja-JP" altLang="en-US" sz="1400" dirty="0"/>
              <a:t>を使用している場合は </a:t>
            </a:r>
            <a:r>
              <a:rPr lang="en-US" altLang="ja-JP" sz="1400" dirty="0"/>
              <a:t>5061</a:t>
            </a:r>
            <a:r>
              <a:rPr lang="ja-JP" altLang="en-US" sz="1400" dirty="0"/>
              <a:t>） </a:t>
            </a:r>
          </a:p>
          <a:p>
            <a:pPr marL="0" indent="0">
              <a:buNone/>
            </a:pPr>
            <a:r>
              <a:rPr lang="en-US" altLang="ja-JP" sz="1400" dirty="0"/>
              <a:t>• SIP Transport = </a:t>
            </a:r>
            <a:r>
              <a:rPr lang="ja-JP" altLang="en-US" sz="1400" dirty="0"/>
              <a:t>必要に応じて </a:t>
            </a:r>
            <a:r>
              <a:rPr lang="en-US" altLang="ja-JP" sz="1400" dirty="0"/>
              <a:t>TCP </a:t>
            </a:r>
            <a:r>
              <a:rPr lang="ja-JP" altLang="en-US" sz="1400" dirty="0"/>
              <a:t>または </a:t>
            </a:r>
            <a:r>
              <a:rPr lang="en-US" altLang="ja-JP" sz="1400" dirty="0"/>
              <a:t>TLS </a:t>
            </a:r>
            <a:endParaRPr lang="en-US" altLang="ja-JP" sz="1400" dirty="0" smtClean="0"/>
          </a:p>
          <a:p>
            <a:pPr marL="0" indent="0">
              <a:buNone/>
            </a:pPr>
            <a:r>
              <a:rPr lang="en-US" altLang="ja-JP" sz="1400" dirty="0" smtClean="0"/>
              <a:t>• SIP Accept </a:t>
            </a:r>
            <a:r>
              <a:rPr lang="en-US" altLang="ja-JP" sz="1400" dirty="0" err="1" smtClean="0"/>
              <a:t>Proxied</a:t>
            </a:r>
            <a:r>
              <a:rPr lang="en-US" altLang="ja-JP" sz="1400" dirty="0" smtClean="0"/>
              <a:t> Registrations = Allow </a:t>
            </a:r>
          </a:p>
          <a:p>
            <a:pPr marL="0" indent="0">
              <a:buNone/>
            </a:pPr>
            <a:r>
              <a:rPr lang="en-US" altLang="ja-JP" sz="1400" dirty="0" smtClean="0"/>
              <a:t>• </a:t>
            </a:r>
            <a:r>
              <a:rPr lang="en-US" altLang="ja-JP" sz="1400" dirty="0"/>
              <a:t>Authentication Policy = </a:t>
            </a:r>
            <a:r>
              <a:rPr lang="ja-JP" altLang="en-US" sz="1400" dirty="0"/>
              <a:t>認証済みとして処理 </a:t>
            </a:r>
            <a:r>
              <a:rPr lang="en-US" altLang="ja-JP" sz="1400" dirty="0" smtClean="0"/>
              <a:t>(</a:t>
            </a:r>
            <a:r>
              <a:rPr lang="ja-JP" altLang="en-US" sz="1400" dirty="0" smtClean="0"/>
              <a:t>任意</a:t>
            </a:r>
            <a:r>
              <a:rPr lang="en-US" altLang="ja-JP" sz="1400" dirty="0" smtClean="0"/>
              <a:t>)</a:t>
            </a:r>
            <a:endParaRPr lang="ja-JP" altLang="en-US" sz="1400" dirty="0"/>
          </a:p>
          <a:p>
            <a:pPr marL="0" indent="0">
              <a:buNone/>
            </a:pPr>
            <a:r>
              <a:rPr lang="en-US" altLang="ja-JP" sz="1400" dirty="0"/>
              <a:t>• SIP Authentication Trust Mode = Off </a:t>
            </a:r>
          </a:p>
          <a:p>
            <a:pPr marL="0" indent="0">
              <a:buNone/>
            </a:pPr>
            <a:r>
              <a:rPr lang="en-US" altLang="ja-JP" sz="1400" dirty="0"/>
              <a:t>• Peer 1 Address = Call Bridge </a:t>
            </a:r>
            <a:r>
              <a:rPr lang="ja-JP" altLang="en-US" sz="1400" dirty="0"/>
              <a:t>の </a:t>
            </a:r>
            <a:r>
              <a:rPr lang="en-US" altLang="ja-JP" sz="1400" dirty="0"/>
              <a:t>IP </a:t>
            </a:r>
            <a:r>
              <a:rPr lang="ja-JP" altLang="en-US" sz="1400" dirty="0"/>
              <a:t>アドレス </a:t>
            </a:r>
          </a:p>
          <a:p>
            <a:pPr marL="0" indent="0">
              <a:buNone/>
            </a:pPr>
            <a:endParaRPr kumimoji="1" lang="ja-JP" altLang="en-US" sz="1400" dirty="0"/>
          </a:p>
        </p:txBody>
      </p:sp>
      <p:sp>
        <p:nvSpPr>
          <p:cNvPr id="4" name="コンテンツ プレースホルダー 2"/>
          <p:cNvSpPr txBox="1">
            <a:spLocks/>
          </p:cNvSpPr>
          <p:nvPr/>
        </p:nvSpPr>
        <p:spPr>
          <a:xfrm>
            <a:off x="4756724" y="1366398"/>
            <a:ext cx="4181889" cy="3263504"/>
          </a:xfrm>
          <a:prstGeom prst="rect">
            <a:avLst/>
          </a:prstGeom>
          <a:gradFill>
            <a:gsLst>
              <a:gs pos="0">
                <a:schemeClr val="accent1">
                  <a:lumMod val="60000"/>
                  <a:lumOff val="40000"/>
                </a:schemeClr>
              </a:gs>
              <a:gs pos="50000">
                <a:schemeClr val="accent2">
                  <a:lumMod val="40000"/>
                  <a:lumOff val="60000"/>
                </a:schemeClr>
              </a:gs>
              <a:gs pos="100000">
                <a:schemeClr val="accent2">
                  <a:lumMod val="20000"/>
                  <a:lumOff val="80000"/>
                </a:schemeClr>
              </a:gs>
            </a:gsLst>
            <a:lin ang="5400000" scaled="0"/>
          </a:gradFill>
          <a:scene3d>
            <a:camera prst="orthographicFront"/>
            <a:lightRig rig="threePt" dir="t"/>
          </a:scene3d>
          <a:sp3d>
            <a:bevelT/>
          </a:sp3d>
        </p:spPr>
        <p:txBody>
          <a:bodyPr lIns="68580" tIns="34290" rIns="68580" bIns="34290"/>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ja-JP" sz="1400" dirty="0" smtClean="0"/>
              <a:t>• </a:t>
            </a:r>
            <a:r>
              <a:rPr lang="en-US" altLang="ja-JP" sz="1400" dirty="0"/>
              <a:t>Source = Any </a:t>
            </a:r>
          </a:p>
          <a:p>
            <a:pPr marL="0" indent="0">
              <a:buNone/>
            </a:pPr>
            <a:r>
              <a:rPr lang="en-US" altLang="ja-JP" sz="1400" dirty="0"/>
              <a:t>• Request Must Be Authenticated = No </a:t>
            </a:r>
          </a:p>
          <a:p>
            <a:pPr marL="0" indent="0">
              <a:buNone/>
            </a:pPr>
            <a:r>
              <a:rPr lang="en-US" altLang="ja-JP" sz="1400" dirty="0"/>
              <a:t>• Mode = Alias pattern match </a:t>
            </a:r>
            <a:endParaRPr lang="en-US" altLang="ja-JP" sz="1400" dirty="0" smtClean="0"/>
          </a:p>
          <a:p>
            <a:pPr marL="0" indent="0">
              <a:buNone/>
            </a:pPr>
            <a:r>
              <a:rPr lang="en-US" altLang="ja-JP" sz="1400" dirty="0" smtClean="0"/>
              <a:t>• Pattern Type = Regex </a:t>
            </a:r>
          </a:p>
          <a:p>
            <a:pPr marL="0" indent="0">
              <a:buNone/>
            </a:pPr>
            <a:r>
              <a:rPr lang="en-US" altLang="ja-JP" sz="1400" dirty="0" smtClean="0"/>
              <a:t>• </a:t>
            </a:r>
            <a:r>
              <a:rPr lang="en-US" altLang="ja-JP" sz="1400" dirty="0"/>
              <a:t>Pattern String = </a:t>
            </a:r>
            <a:r>
              <a:rPr lang="en-US" altLang="ja-JP" sz="1400" b="1" dirty="0" smtClean="0"/>
              <a:t>.*@</a:t>
            </a:r>
            <a:r>
              <a:rPr lang="en-US" altLang="ja-JP" sz="1400" b="1" dirty="0"/>
              <a:t>CMS</a:t>
            </a:r>
            <a:r>
              <a:rPr lang="en-US" altLang="ja-JP" sz="1400" b="1" dirty="0" smtClean="0"/>
              <a:t>.example.com </a:t>
            </a:r>
            <a:endParaRPr lang="en-US" altLang="ja-JP" sz="1400" dirty="0"/>
          </a:p>
          <a:p>
            <a:pPr marL="0" indent="0">
              <a:buNone/>
            </a:pPr>
            <a:r>
              <a:rPr lang="en-US" altLang="ja-JP" sz="1400" dirty="0"/>
              <a:t>• Pattern Behavior = Leave </a:t>
            </a:r>
          </a:p>
          <a:p>
            <a:pPr marL="0" indent="0">
              <a:buNone/>
            </a:pPr>
            <a:r>
              <a:rPr lang="en-US" altLang="ja-JP" sz="1400" dirty="0"/>
              <a:t>• On Successful Match = Stop </a:t>
            </a:r>
          </a:p>
          <a:p>
            <a:pPr marL="0" indent="0">
              <a:buNone/>
            </a:pPr>
            <a:r>
              <a:rPr lang="en-US" altLang="ja-JP" sz="1400" dirty="0"/>
              <a:t>• Target = CMS</a:t>
            </a:r>
            <a:r>
              <a:rPr lang="en-US" altLang="ja-JP" sz="1400" dirty="0" smtClean="0"/>
              <a:t> </a:t>
            </a:r>
            <a:r>
              <a:rPr lang="ja-JP" altLang="en-US" sz="1400" dirty="0"/>
              <a:t>サーバに対して作成したゾーン </a:t>
            </a:r>
          </a:p>
          <a:p>
            <a:pPr marL="0" indent="0">
              <a:buFont typeface="Arial" charset="0"/>
              <a:buNone/>
            </a:pPr>
            <a:endParaRPr kumimoji="1" lang="ja-JP" altLang="en-US" sz="1400" dirty="0"/>
          </a:p>
        </p:txBody>
      </p:sp>
      <p:sp>
        <p:nvSpPr>
          <p:cNvPr id="5" name="正方形/長方形 4"/>
          <p:cNvSpPr/>
          <p:nvPr/>
        </p:nvSpPr>
        <p:spPr>
          <a:xfrm>
            <a:off x="1361268" y="4342738"/>
            <a:ext cx="1636374" cy="381662"/>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dirty="0" smtClean="0"/>
              <a:t>Zone</a:t>
            </a:r>
            <a:r>
              <a:rPr kumimoji="1" lang="ja-JP" altLang="en-US" sz="1500" dirty="0" smtClean="0"/>
              <a:t>設定</a:t>
            </a:r>
          </a:p>
        </p:txBody>
      </p:sp>
      <p:sp>
        <p:nvSpPr>
          <p:cNvPr id="6" name="正方形/長方形 5"/>
          <p:cNvSpPr/>
          <p:nvPr/>
        </p:nvSpPr>
        <p:spPr>
          <a:xfrm>
            <a:off x="6179758" y="4342738"/>
            <a:ext cx="1636374" cy="381662"/>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t>検索ルール設定</a:t>
            </a:r>
          </a:p>
        </p:txBody>
      </p:sp>
    </p:spTree>
    <p:extLst>
      <p:ext uri="{BB962C8B-B14F-4D97-AF65-F5344CB8AC3E}">
        <p14:creationId xmlns:p14="http://schemas.microsoft.com/office/powerpoint/2010/main" val="220506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7" y="2316166"/>
            <a:ext cx="8017200" cy="662400"/>
          </a:xfrm>
        </p:spPr>
        <p:txBody>
          <a:bodyPr>
            <a:noAutofit/>
          </a:bodyPr>
          <a:lstStyle/>
          <a:p>
            <a:r>
              <a:rPr kumimoji="1" lang="ja-JP" altLang="en-US" sz="5400" dirty="0"/>
              <a:t>コールルーティング</a:t>
            </a:r>
            <a:endParaRPr lang="en-US" sz="5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656136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呼着信時のハンドリング</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88" y="1796996"/>
            <a:ext cx="7569641" cy="2380659"/>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230588" y="1015980"/>
            <a:ext cx="6869188" cy="369332"/>
          </a:xfrm>
          <a:prstGeom prst="rect">
            <a:avLst/>
          </a:prstGeom>
          <a:noFill/>
        </p:spPr>
        <p:txBody>
          <a:bodyPr wrap="none" rtlCol="0">
            <a:spAutoFit/>
          </a:bodyPr>
          <a:lstStyle/>
          <a:p>
            <a:r>
              <a:rPr lang="en-US" altLang="ja-JP" dirty="0" smtClean="0"/>
              <a:t>Incoming Call </a:t>
            </a:r>
            <a:r>
              <a:rPr lang="ja-JP" altLang="en-US" dirty="0" smtClean="0"/>
              <a:t>は</a:t>
            </a:r>
            <a:r>
              <a:rPr lang="ja-JP" altLang="en-US" dirty="0"/>
              <a:t>着信</a:t>
            </a:r>
            <a:r>
              <a:rPr lang="ja-JP" altLang="en-US" dirty="0" smtClean="0"/>
              <a:t>コール</a:t>
            </a:r>
            <a:r>
              <a:rPr lang="ja-JP" altLang="en-US" dirty="0"/>
              <a:t>の</a:t>
            </a:r>
            <a:r>
              <a:rPr lang="ja-JP" altLang="en-US" dirty="0" smtClean="0"/>
              <a:t>許可、拒否を判断する設定画面です</a:t>
            </a:r>
            <a:r>
              <a:rPr lang="ja-JP" altLang="en-US" dirty="0"/>
              <a:t>。</a:t>
            </a:r>
            <a:endParaRPr kumimoji="1" lang="ja-JP" altLang="en-US" dirty="0"/>
          </a:p>
        </p:txBody>
      </p:sp>
      <p:sp>
        <p:nvSpPr>
          <p:cNvPr id="3" name="正方形/長方形 2"/>
          <p:cNvSpPr/>
          <p:nvPr/>
        </p:nvSpPr>
        <p:spPr>
          <a:xfrm>
            <a:off x="230588" y="1948070"/>
            <a:ext cx="715617" cy="164611"/>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正方形/長方形 3"/>
          <p:cNvSpPr/>
          <p:nvPr/>
        </p:nvSpPr>
        <p:spPr>
          <a:xfrm>
            <a:off x="1367625" y="1431233"/>
            <a:ext cx="1757238" cy="316869"/>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t>Domain</a:t>
            </a:r>
            <a:r>
              <a:rPr kumimoji="1" lang="ja-JP" altLang="en-US" sz="1000" dirty="0"/>
              <a:t>により</a:t>
            </a:r>
            <a:r>
              <a:rPr kumimoji="1" lang="ja-JP" altLang="en-US" sz="1000" dirty="0" smtClean="0"/>
              <a:t>着信の</a:t>
            </a:r>
            <a:endParaRPr kumimoji="1" lang="en-US" altLang="ja-JP" sz="1000" dirty="0" smtClean="0"/>
          </a:p>
          <a:p>
            <a:pPr algn="ctr"/>
            <a:r>
              <a:rPr kumimoji="1" lang="ja-JP" altLang="en-US" sz="1000" dirty="0" smtClean="0"/>
              <a:t>マッチングを担う。</a:t>
            </a:r>
          </a:p>
        </p:txBody>
      </p:sp>
      <p:cxnSp>
        <p:nvCxnSpPr>
          <p:cNvPr id="7" name="カギ線コネクタ 6"/>
          <p:cNvCxnSpPr>
            <a:stCxn id="4" idx="1"/>
            <a:endCxn id="3" idx="3"/>
          </p:cNvCxnSpPr>
          <p:nvPr/>
        </p:nvCxnSpPr>
        <p:spPr>
          <a:xfrm rot="10800000" flipV="1">
            <a:off x="946205" y="1589668"/>
            <a:ext cx="421420" cy="440708"/>
          </a:xfrm>
          <a:prstGeom prst="bentConnector3">
            <a:avLst>
              <a:gd name="adj1" fmla="val 50000"/>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30587" y="3372679"/>
            <a:ext cx="715617" cy="188466"/>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3" name="正方形/長方形 12"/>
          <p:cNvSpPr/>
          <p:nvPr/>
        </p:nvSpPr>
        <p:spPr>
          <a:xfrm>
            <a:off x="1367625" y="3220278"/>
            <a:ext cx="1757238" cy="28638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着信の転送を担う。</a:t>
            </a:r>
          </a:p>
        </p:txBody>
      </p:sp>
      <p:cxnSp>
        <p:nvCxnSpPr>
          <p:cNvPr id="14" name="カギ線コネクタ 13"/>
          <p:cNvCxnSpPr>
            <a:stCxn id="13" idx="1"/>
            <a:endCxn id="12" idx="3"/>
          </p:cNvCxnSpPr>
          <p:nvPr/>
        </p:nvCxnSpPr>
        <p:spPr>
          <a:xfrm rot="10800000" flipV="1">
            <a:off x="946205" y="3363472"/>
            <a:ext cx="421421" cy="103439"/>
          </a:xfrm>
          <a:prstGeom prst="bentConnector3">
            <a:avLst>
              <a:gd name="adj1" fmla="val 50000"/>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245457" y="2100470"/>
            <a:ext cx="3123538" cy="164611"/>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25" name="カギ線コネクタ 24"/>
          <p:cNvCxnSpPr>
            <a:stCxn id="29" idx="1"/>
            <a:endCxn id="24" idx="0"/>
          </p:cNvCxnSpPr>
          <p:nvPr/>
        </p:nvCxnSpPr>
        <p:spPr>
          <a:xfrm rot="10800000" flipV="1">
            <a:off x="4807227" y="1712014"/>
            <a:ext cx="2309041" cy="388455"/>
          </a:xfrm>
          <a:prstGeom prst="bentConnector2">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7116267" y="1015980"/>
            <a:ext cx="1757238" cy="1392070"/>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dirty="0" smtClean="0"/>
          </a:p>
          <a:p>
            <a:pPr algn="ctr"/>
            <a:r>
              <a:rPr kumimoji="1" lang="ja-JP" altLang="en-US" sz="1000" dirty="0" smtClean="0"/>
              <a:t>着信したコールを以下</a:t>
            </a:r>
            <a:r>
              <a:rPr kumimoji="1" lang="en-US" altLang="ja-JP" sz="1000" dirty="0" smtClean="0"/>
              <a:t>4</a:t>
            </a:r>
            <a:r>
              <a:rPr kumimoji="1" lang="ja-JP" altLang="en-US" sz="1000" dirty="0" err="1" smtClean="0"/>
              <a:t>つの</a:t>
            </a:r>
            <a:r>
              <a:rPr kumimoji="1" lang="ja-JP" altLang="en-US" sz="1000" dirty="0" smtClean="0"/>
              <a:t>ターゲットに対し接続させるか可否を決める。</a:t>
            </a:r>
            <a:endParaRPr kumimoji="1" lang="en-US" altLang="ja-JP" sz="1000" dirty="0" smtClean="0"/>
          </a:p>
          <a:p>
            <a:pPr algn="ctr"/>
            <a:endParaRPr kumimoji="1" lang="en-US" altLang="ja-JP" sz="1000" dirty="0" smtClean="0"/>
          </a:p>
          <a:p>
            <a:pPr algn="ctr"/>
            <a:r>
              <a:rPr kumimoji="1" lang="en-US" altLang="ja-JP" sz="1000" dirty="0" smtClean="0"/>
              <a:t>Space</a:t>
            </a:r>
          </a:p>
          <a:p>
            <a:pPr algn="ctr"/>
            <a:r>
              <a:rPr kumimoji="1" lang="en-US" altLang="ja-JP" sz="1000" dirty="0" smtClean="0"/>
              <a:t>User</a:t>
            </a:r>
          </a:p>
          <a:p>
            <a:pPr algn="ctr"/>
            <a:r>
              <a:rPr kumimoji="1" lang="en-US" altLang="ja-JP" sz="1000" dirty="0" smtClean="0"/>
              <a:t>IVR</a:t>
            </a:r>
          </a:p>
          <a:p>
            <a:pPr algn="ctr"/>
            <a:r>
              <a:rPr kumimoji="1" lang="en-US" altLang="ja-JP" sz="1000" dirty="0" smtClean="0"/>
              <a:t>Lync</a:t>
            </a:r>
          </a:p>
          <a:p>
            <a:pPr algn="ctr"/>
            <a:endParaRPr kumimoji="1" lang="en-US" altLang="ja-JP" sz="1000" dirty="0" smtClean="0"/>
          </a:p>
        </p:txBody>
      </p:sp>
      <p:sp>
        <p:nvSpPr>
          <p:cNvPr id="41" name="正方形/長方形 40"/>
          <p:cNvSpPr/>
          <p:nvPr/>
        </p:nvSpPr>
        <p:spPr>
          <a:xfrm>
            <a:off x="588397" y="2147137"/>
            <a:ext cx="987288" cy="10204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42" name="カギ線コネクタ 41"/>
          <p:cNvCxnSpPr>
            <a:endCxn id="41" idx="2"/>
          </p:cNvCxnSpPr>
          <p:nvPr/>
        </p:nvCxnSpPr>
        <p:spPr>
          <a:xfrm rot="16200000" flipV="1">
            <a:off x="977823" y="2353398"/>
            <a:ext cx="605339" cy="396902"/>
          </a:xfrm>
          <a:prstGeom prst="bentConnector3">
            <a:avLst>
              <a:gd name="adj1" fmla="val 50000"/>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367625" y="2828890"/>
            <a:ext cx="1518698" cy="316869"/>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着信マッチングに使用する</a:t>
            </a:r>
            <a:r>
              <a:rPr kumimoji="1" lang="en-US" altLang="ja-JP" sz="1000" dirty="0" smtClean="0"/>
              <a:t>Domain</a:t>
            </a:r>
            <a:r>
              <a:rPr kumimoji="1" lang="ja-JP" altLang="en-US" sz="1000" dirty="0" err="1" smtClean="0"/>
              <a:t>。</a:t>
            </a:r>
            <a:endParaRPr kumimoji="1" lang="ja-JP" altLang="en-US" sz="1000" dirty="0" smtClean="0"/>
          </a:p>
        </p:txBody>
      </p:sp>
      <p:sp>
        <p:nvSpPr>
          <p:cNvPr id="46" name="正方形/長方形 45"/>
          <p:cNvSpPr/>
          <p:nvPr/>
        </p:nvSpPr>
        <p:spPr>
          <a:xfrm>
            <a:off x="2246244" y="2145942"/>
            <a:ext cx="473102" cy="10204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47" name="カギ線コネクタ 46"/>
          <p:cNvCxnSpPr>
            <a:stCxn id="50" idx="1"/>
            <a:endCxn id="46" idx="2"/>
          </p:cNvCxnSpPr>
          <p:nvPr/>
        </p:nvCxnSpPr>
        <p:spPr>
          <a:xfrm rot="10800000">
            <a:off x="2482796" y="2247984"/>
            <a:ext cx="805733" cy="495218"/>
          </a:xfrm>
          <a:prstGeom prst="bentConnector2">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3288528" y="2584767"/>
            <a:ext cx="1518698" cy="316869"/>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プライオリティにより処理する順位を決める。</a:t>
            </a:r>
          </a:p>
        </p:txBody>
      </p:sp>
      <p:sp>
        <p:nvSpPr>
          <p:cNvPr id="56" name="正方形/長方形 55"/>
          <p:cNvSpPr/>
          <p:nvPr/>
        </p:nvSpPr>
        <p:spPr>
          <a:xfrm>
            <a:off x="580444" y="3585283"/>
            <a:ext cx="987288" cy="102042"/>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63" name="カギ線コネクタ 62"/>
          <p:cNvCxnSpPr>
            <a:stCxn id="67" idx="0"/>
          </p:cNvCxnSpPr>
          <p:nvPr/>
        </p:nvCxnSpPr>
        <p:spPr>
          <a:xfrm rot="5400000" flipH="1" flipV="1">
            <a:off x="1970886" y="3962685"/>
            <a:ext cx="726971" cy="176254"/>
          </a:xfrm>
          <a:prstGeom prst="bentConnector3">
            <a:avLst>
              <a:gd name="adj1" fmla="val 50000"/>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2185947" y="3568186"/>
            <a:ext cx="473102" cy="102042"/>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7" name="正方形/長方形 66"/>
          <p:cNvSpPr/>
          <p:nvPr/>
        </p:nvSpPr>
        <p:spPr>
          <a:xfrm>
            <a:off x="1367625" y="4414297"/>
            <a:ext cx="1757238" cy="28638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プライオリティにより処理する順位を決める。</a:t>
            </a:r>
          </a:p>
        </p:txBody>
      </p:sp>
      <p:sp>
        <p:nvSpPr>
          <p:cNvPr id="73" name="正方形/長方形 72"/>
          <p:cNvSpPr/>
          <p:nvPr/>
        </p:nvSpPr>
        <p:spPr>
          <a:xfrm>
            <a:off x="3288529" y="3561144"/>
            <a:ext cx="3326956" cy="126181"/>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74" name="カギ線コネクタ 73"/>
          <p:cNvCxnSpPr>
            <a:stCxn id="77" idx="1"/>
            <a:endCxn id="73" idx="2"/>
          </p:cNvCxnSpPr>
          <p:nvPr/>
        </p:nvCxnSpPr>
        <p:spPr>
          <a:xfrm rot="10800000">
            <a:off x="4952007" y="3687326"/>
            <a:ext cx="480058" cy="726973"/>
          </a:xfrm>
          <a:prstGeom prst="bentConnector2">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5432065" y="3919140"/>
            <a:ext cx="2908853" cy="99031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err="1" smtClean="0"/>
              <a:t>Fowward</a:t>
            </a:r>
            <a:r>
              <a:rPr kumimoji="1" lang="en-US" altLang="ja-JP" sz="1000" dirty="0" smtClean="0"/>
              <a:t>: </a:t>
            </a:r>
            <a:r>
              <a:rPr kumimoji="1" lang="ja-JP" altLang="en-US" sz="1000" dirty="0" smtClean="0"/>
              <a:t>転送の可否を決める。</a:t>
            </a:r>
            <a:endParaRPr kumimoji="1" lang="en-US" altLang="ja-JP" sz="1000" dirty="0" smtClean="0"/>
          </a:p>
          <a:p>
            <a:r>
              <a:rPr kumimoji="1" lang="en-US" altLang="ja-JP" sz="1000" dirty="0" smtClean="0"/>
              <a:t>Call ID : Pass through</a:t>
            </a:r>
            <a:r>
              <a:rPr kumimoji="1" lang="ja-JP" altLang="en-US" sz="1000" dirty="0" err="1" smtClean="0"/>
              <a:t>、</a:t>
            </a:r>
            <a:r>
              <a:rPr kumimoji="1" lang="en-US" altLang="ja-JP" sz="1000" dirty="0" smtClean="0"/>
              <a:t>Use dial plan</a:t>
            </a:r>
            <a:r>
              <a:rPr kumimoji="1" lang="ja-JP" altLang="en-US" sz="1000" dirty="0"/>
              <a:t>の</a:t>
            </a:r>
            <a:r>
              <a:rPr kumimoji="1" lang="ja-JP" altLang="en-US" sz="1000" dirty="0" smtClean="0"/>
              <a:t>選択</a:t>
            </a:r>
            <a:endParaRPr kumimoji="1" lang="en-US" altLang="ja-JP" sz="1000" dirty="0" smtClean="0"/>
          </a:p>
          <a:p>
            <a:r>
              <a:rPr kumimoji="1" lang="en-US" altLang="ja-JP" sz="1000" dirty="0" smtClean="0"/>
              <a:t>Rewrite</a:t>
            </a:r>
            <a:r>
              <a:rPr kumimoji="1" lang="ja-JP" altLang="en-US" sz="1000" dirty="0"/>
              <a:t> </a:t>
            </a:r>
            <a:r>
              <a:rPr kumimoji="1" lang="en-US" altLang="ja-JP" sz="1000" dirty="0" smtClean="0"/>
              <a:t>domain: Yes, No</a:t>
            </a:r>
            <a:r>
              <a:rPr kumimoji="1" lang="ja-JP" altLang="en-US" sz="1000" dirty="0"/>
              <a:t>の</a:t>
            </a:r>
            <a:r>
              <a:rPr kumimoji="1" lang="ja-JP" altLang="en-US" sz="1000" dirty="0" smtClean="0"/>
              <a:t>選択</a:t>
            </a:r>
            <a:endParaRPr kumimoji="1" lang="en-US" altLang="ja-JP" sz="1000" dirty="0" smtClean="0"/>
          </a:p>
          <a:p>
            <a:r>
              <a:rPr kumimoji="1" lang="en-US" altLang="ja-JP" sz="1000" dirty="0" smtClean="0"/>
              <a:t>Forward domain: </a:t>
            </a:r>
            <a:r>
              <a:rPr kumimoji="1" lang="ja-JP" altLang="en-US" sz="1000" dirty="0" smtClean="0"/>
              <a:t>宛先の</a:t>
            </a:r>
            <a:r>
              <a:rPr kumimoji="1" lang="en-US" altLang="ja-JP" sz="1000" dirty="0" smtClean="0"/>
              <a:t>Domain</a:t>
            </a:r>
            <a:r>
              <a:rPr kumimoji="1" lang="ja-JP" altLang="en-US" sz="1000" dirty="0" smtClean="0"/>
              <a:t>を入力</a:t>
            </a:r>
            <a:endParaRPr kumimoji="1" lang="en-US" altLang="ja-JP" sz="1000" dirty="0" smtClean="0"/>
          </a:p>
        </p:txBody>
      </p:sp>
    </p:spTree>
    <p:extLst>
      <p:ext uri="{BB962C8B-B14F-4D97-AF65-F5344CB8AC3E}">
        <p14:creationId xmlns:p14="http://schemas.microsoft.com/office/powerpoint/2010/main" val="539304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呼送信時のハンドリング</a:t>
            </a:r>
            <a:endParaRPr kumimoji="1" lang="ja-JP"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2" y="1561268"/>
            <a:ext cx="7385651" cy="249897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230588" y="1015980"/>
            <a:ext cx="7431843" cy="369332"/>
          </a:xfrm>
          <a:prstGeom prst="rect">
            <a:avLst/>
          </a:prstGeom>
          <a:noFill/>
        </p:spPr>
        <p:txBody>
          <a:bodyPr wrap="none" rtlCol="0">
            <a:spAutoFit/>
          </a:bodyPr>
          <a:lstStyle/>
          <a:p>
            <a:r>
              <a:rPr lang="en-US" altLang="ja-JP" dirty="0"/>
              <a:t>Outbound</a:t>
            </a:r>
            <a:r>
              <a:rPr lang="en-US" altLang="ja-JP" dirty="0" smtClean="0"/>
              <a:t> Call </a:t>
            </a:r>
            <a:r>
              <a:rPr lang="ja-JP" altLang="en-US" dirty="0" smtClean="0"/>
              <a:t>で設定したコールルーティングを基に発信が制御されます。</a:t>
            </a:r>
            <a:endParaRPr kumimoji="1" lang="ja-JP" altLang="en-US" dirty="0"/>
          </a:p>
        </p:txBody>
      </p:sp>
      <p:sp>
        <p:nvSpPr>
          <p:cNvPr id="7" name="正方形/長方形 6"/>
          <p:cNvSpPr/>
          <p:nvPr/>
        </p:nvSpPr>
        <p:spPr>
          <a:xfrm>
            <a:off x="129160" y="1545366"/>
            <a:ext cx="715617" cy="164611"/>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8" name="正方形/長方形 7"/>
          <p:cNvSpPr/>
          <p:nvPr/>
        </p:nvSpPr>
        <p:spPr>
          <a:xfrm>
            <a:off x="1367624" y="1431233"/>
            <a:ext cx="2033189" cy="316869"/>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t>Domain</a:t>
            </a:r>
            <a:r>
              <a:rPr kumimoji="1" lang="ja-JP" altLang="en-US" sz="1000" dirty="0" smtClean="0"/>
              <a:t>毎のかけ先、方法を担う。</a:t>
            </a:r>
            <a:endParaRPr kumimoji="1" lang="en-US" altLang="ja-JP" sz="1000" dirty="0" smtClean="0"/>
          </a:p>
        </p:txBody>
      </p:sp>
      <p:cxnSp>
        <p:nvCxnSpPr>
          <p:cNvPr id="9" name="カギ線コネクタ 8"/>
          <p:cNvCxnSpPr>
            <a:stCxn id="8" idx="1"/>
          </p:cNvCxnSpPr>
          <p:nvPr/>
        </p:nvCxnSpPr>
        <p:spPr>
          <a:xfrm rot="10800000" flipV="1">
            <a:off x="844780" y="1589668"/>
            <a:ext cx="522845" cy="38002"/>
          </a:xfrm>
          <a:prstGeom prst="bentConnector3">
            <a:avLst>
              <a:gd name="adj1" fmla="val 50000"/>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61073" y="2798373"/>
            <a:ext cx="1341833" cy="316869"/>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相手先の</a:t>
            </a:r>
            <a:r>
              <a:rPr kumimoji="1" lang="en-US" altLang="ja-JP" sz="1000" dirty="0" smtClean="0"/>
              <a:t>Domain</a:t>
            </a:r>
          </a:p>
        </p:txBody>
      </p:sp>
      <p:cxnSp>
        <p:nvCxnSpPr>
          <p:cNvPr id="11" name="カギ線コネクタ 10"/>
          <p:cNvCxnSpPr>
            <a:stCxn id="10" idx="0"/>
            <a:endCxn id="12" idx="2"/>
          </p:cNvCxnSpPr>
          <p:nvPr/>
        </p:nvCxnSpPr>
        <p:spPr>
          <a:xfrm rot="16200000" flipV="1">
            <a:off x="525262" y="2291645"/>
            <a:ext cx="729858" cy="283598"/>
          </a:xfrm>
          <a:prstGeom prst="bentConnector3">
            <a:avLst>
              <a:gd name="adj1" fmla="val 11870"/>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90583" y="1916263"/>
            <a:ext cx="715617" cy="15225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3" name="正方形/長方形 12"/>
          <p:cNvSpPr/>
          <p:nvPr/>
        </p:nvSpPr>
        <p:spPr>
          <a:xfrm>
            <a:off x="1258600" y="1901684"/>
            <a:ext cx="715617" cy="15225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4" name="正方形/長方形 13"/>
          <p:cNvSpPr/>
          <p:nvPr/>
        </p:nvSpPr>
        <p:spPr>
          <a:xfrm>
            <a:off x="2174989" y="1916263"/>
            <a:ext cx="715617" cy="15225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5" name="正方形/長方形 14"/>
          <p:cNvSpPr/>
          <p:nvPr/>
        </p:nvSpPr>
        <p:spPr>
          <a:xfrm>
            <a:off x="3043006" y="1916411"/>
            <a:ext cx="715617" cy="15225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3" name="正方形/長方形 22"/>
          <p:cNvSpPr/>
          <p:nvPr/>
        </p:nvSpPr>
        <p:spPr>
          <a:xfrm>
            <a:off x="1733389" y="2846688"/>
            <a:ext cx="1341833" cy="299248"/>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t>SIP Trunk</a:t>
            </a:r>
            <a:r>
              <a:rPr kumimoji="1" lang="ja-JP" altLang="en-US" sz="1000" dirty="0" smtClean="0"/>
              <a:t>の対向先</a:t>
            </a:r>
            <a:endParaRPr kumimoji="1" lang="en-US" altLang="ja-JP" sz="1000" dirty="0" smtClean="0"/>
          </a:p>
        </p:txBody>
      </p:sp>
      <p:cxnSp>
        <p:nvCxnSpPr>
          <p:cNvPr id="25" name="カギ線コネクタ 24"/>
          <p:cNvCxnSpPr>
            <a:stCxn id="23" idx="0"/>
            <a:endCxn id="13" idx="2"/>
          </p:cNvCxnSpPr>
          <p:nvPr/>
        </p:nvCxnSpPr>
        <p:spPr>
          <a:xfrm rot="16200000" flipV="1">
            <a:off x="1613982" y="2056363"/>
            <a:ext cx="792752" cy="787897"/>
          </a:xfrm>
          <a:prstGeom prst="bentConnector3">
            <a:avLst>
              <a:gd name="adj1" fmla="val 12889"/>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116752" y="2922298"/>
            <a:ext cx="1420684" cy="613316"/>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このルールを使用するコールの連絡先 </a:t>
            </a:r>
            <a:r>
              <a:rPr lang="en-US" altLang="ja-JP" sz="1000" dirty="0"/>
              <a:t>URI </a:t>
            </a:r>
            <a:r>
              <a:rPr lang="ja-JP" altLang="en-US" sz="1000" dirty="0" smtClean="0"/>
              <a:t>で使用する</a:t>
            </a:r>
            <a:r>
              <a:rPr lang="en-US" altLang="ja-JP" sz="1000" dirty="0" smtClean="0"/>
              <a:t>Domain</a:t>
            </a:r>
            <a:r>
              <a:rPr lang="ja-JP" altLang="en-US" sz="1000" dirty="0" err="1" smtClean="0"/>
              <a:t>。</a:t>
            </a:r>
            <a:endParaRPr kumimoji="1" lang="en-US" altLang="ja-JP" sz="1000" dirty="0"/>
          </a:p>
        </p:txBody>
      </p:sp>
      <p:cxnSp>
        <p:nvCxnSpPr>
          <p:cNvPr id="36" name="カギ線コネクタ 35"/>
          <p:cNvCxnSpPr>
            <a:stCxn id="35" idx="0"/>
            <a:endCxn id="14" idx="2"/>
          </p:cNvCxnSpPr>
          <p:nvPr/>
        </p:nvCxnSpPr>
        <p:spPr>
          <a:xfrm rot="16200000" flipV="1">
            <a:off x="2753055" y="1848259"/>
            <a:ext cx="853783" cy="1294296"/>
          </a:xfrm>
          <a:prstGeom prst="bentConnector3">
            <a:avLst>
              <a:gd name="adj1" fmla="val 22992"/>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798944" y="2895014"/>
            <a:ext cx="1406718" cy="667884"/>
          </a:xfrm>
          <a:prstGeom prst="rect">
            <a:avLst/>
          </a:prstGeom>
          <a:solidFill>
            <a:srgbClr val="FA66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コールが発信元 </a:t>
            </a:r>
            <a:r>
              <a:rPr lang="en-US" altLang="ja-JP" sz="1000" dirty="0"/>
              <a:t>ID/</a:t>
            </a:r>
            <a:r>
              <a:rPr lang="ja-JP" altLang="en-US" sz="1000" dirty="0"/>
              <a:t>発信者 </a:t>
            </a:r>
            <a:r>
              <a:rPr lang="en-US" altLang="ja-JP" sz="1000" dirty="0"/>
              <a:t>ID </a:t>
            </a:r>
            <a:r>
              <a:rPr lang="ja-JP" altLang="en-US" sz="1000" dirty="0"/>
              <a:t>として使用</a:t>
            </a:r>
            <a:r>
              <a:rPr lang="ja-JP" altLang="en-US" sz="1000" dirty="0" smtClean="0"/>
              <a:t>する</a:t>
            </a:r>
            <a:r>
              <a:rPr lang="en-US" altLang="ja-JP" sz="1000" dirty="0" smtClean="0"/>
              <a:t>Domain</a:t>
            </a:r>
            <a:r>
              <a:rPr lang="ja-JP" altLang="en-US" sz="1000" dirty="0" err="1" smtClean="0"/>
              <a:t>。</a:t>
            </a:r>
            <a:endParaRPr kumimoji="1" lang="en-US" altLang="ja-JP" sz="1000" dirty="0" smtClean="0"/>
          </a:p>
        </p:txBody>
      </p:sp>
      <p:cxnSp>
        <p:nvCxnSpPr>
          <p:cNvPr id="43" name="カギ線コネクタ 42"/>
          <p:cNvCxnSpPr>
            <a:stCxn id="40" idx="0"/>
            <a:endCxn id="15" idx="2"/>
          </p:cNvCxnSpPr>
          <p:nvPr/>
        </p:nvCxnSpPr>
        <p:spPr>
          <a:xfrm rot="16200000" flipV="1">
            <a:off x="4038384" y="1431095"/>
            <a:ext cx="826351" cy="2101488"/>
          </a:xfrm>
          <a:prstGeom prst="bentConnector3">
            <a:avLst>
              <a:gd name="adj1" fmla="val 32680"/>
            </a:avLst>
          </a:prstGeom>
          <a:ln>
            <a:solidFill>
              <a:srgbClr val="FA661C"/>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842" y="3626508"/>
            <a:ext cx="5653487" cy="111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891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6" y="2316166"/>
            <a:ext cx="8623659" cy="662400"/>
          </a:xfrm>
        </p:spPr>
        <p:txBody>
          <a:bodyPr>
            <a:noAutofit/>
          </a:bodyPr>
          <a:lstStyle/>
          <a:p>
            <a:r>
              <a:rPr kumimoji="1" lang="en-US" altLang="ja-JP" sz="5000" dirty="0"/>
              <a:t>Acano Edge </a:t>
            </a:r>
            <a:r>
              <a:rPr kumimoji="1" lang="en-US" altLang="ja-JP" sz="5000" dirty="0">
                <a:sym typeface="Wingdings" panose="05000000000000000000" pitchFamily="2" charset="2"/>
              </a:rPr>
              <a:t> Expressway</a:t>
            </a:r>
            <a:r>
              <a:rPr kumimoji="1" lang="en-US" altLang="ja-JP" sz="5000" dirty="0"/>
              <a:t> </a:t>
            </a:r>
            <a:endParaRPr lang="en-US" sz="5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003815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66" y="153411"/>
            <a:ext cx="8017200" cy="662400"/>
          </a:xfrm>
        </p:spPr>
        <p:txBody>
          <a:bodyPr>
            <a:normAutofit/>
          </a:bodyPr>
          <a:lstStyle/>
          <a:p>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はじめに</a:t>
            </a:r>
            <a:endParaRPr lang="en-US"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コンテンツ プレースホルダー 2"/>
          <p:cNvSpPr txBox="1">
            <a:spLocks/>
          </p:cNvSpPr>
          <p:nvPr/>
        </p:nvSpPr>
        <p:spPr>
          <a:xfrm>
            <a:off x="345046" y="1077915"/>
            <a:ext cx="7703388" cy="3398837"/>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kumimoji="1" lang="ja-JP" altLang="en-US" sz="1900" dirty="0" smtClean="0">
                <a:latin typeface="ＭＳ Ｐゴシック" panose="020B0600070205080204" pitchFamily="50" charset="-128"/>
                <a:ea typeface="ＭＳ Ｐゴシック" panose="020B0600070205080204" pitchFamily="50" charset="-128"/>
              </a:rPr>
              <a:t>本セッションでは、</a:t>
            </a:r>
            <a:r>
              <a:rPr kumimoji="1" lang="en-US" altLang="ja-JP" sz="1900" dirty="0" smtClean="0">
                <a:latin typeface="+mn-lt"/>
                <a:ea typeface="ＭＳ Ｐゴシック" panose="020B0600070205080204" pitchFamily="50" charset="-128"/>
                <a:cs typeface="Arial" panose="020B0604020202020204" pitchFamily="34" charset="0"/>
              </a:rPr>
              <a:t>CMS</a:t>
            </a:r>
            <a:r>
              <a:rPr kumimoji="1" lang="ja-JP" altLang="en-US" sz="1900" dirty="0" smtClean="0">
                <a:latin typeface="+mn-lt"/>
                <a:ea typeface="ＭＳ Ｐゴシック" panose="020B0600070205080204" pitchFamily="50" charset="-128"/>
                <a:cs typeface="Arial" panose="020B0604020202020204" pitchFamily="34" charset="0"/>
              </a:rPr>
              <a:t>との既存ビデオインフラとの統合についてのご説明を致します。</a:t>
            </a:r>
            <a:endParaRPr kumimoji="1" lang="en-US" altLang="ja-JP" sz="1900" dirty="0" smtClean="0">
              <a:latin typeface="+mn-lt"/>
              <a:ea typeface="ＭＳ Ｐゴシック" panose="020B0600070205080204" pitchFamily="50" charset="-128"/>
              <a:cs typeface="Arial" panose="020B0604020202020204" pitchFamily="34" charset="0"/>
            </a:endParaRPr>
          </a:p>
        </p:txBody>
      </p:sp>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925" y="3879981"/>
            <a:ext cx="709548" cy="730694"/>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317" y="2386605"/>
            <a:ext cx="856056" cy="632121"/>
          </a:xfrm>
          <a:prstGeom prst="rect">
            <a:avLst/>
          </a:prstGeom>
        </p:spPr>
      </p:pic>
      <p:pic>
        <p:nvPicPr>
          <p:cNvPr id="8"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612" y="2293902"/>
            <a:ext cx="703849" cy="724824"/>
          </a:xfrm>
          <a:prstGeom prst="rect">
            <a:avLst/>
          </a:prstGeom>
        </p:spPr>
      </p:pic>
      <p:sp>
        <p:nvSpPr>
          <p:cNvPr id="3" name="テキスト ボックス 2"/>
          <p:cNvSpPr txBox="1"/>
          <p:nvPr/>
        </p:nvSpPr>
        <p:spPr>
          <a:xfrm>
            <a:off x="5658336" y="2647999"/>
            <a:ext cx="298480" cy="246221"/>
          </a:xfrm>
          <a:prstGeom prst="rect">
            <a:avLst/>
          </a:prstGeom>
          <a:noFill/>
        </p:spPr>
        <p:txBody>
          <a:bodyPr wrap="none" rtlCol="0">
            <a:spAutoFit/>
          </a:bodyPr>
          <a:lstStyle/>
          <a:p>
            <a:r>
              <a:rPr kumimoji="1" lang="en-US" altLang="ja-JP" sz="1000" dirty="0" smtClean="0"/>
              <a:t>or</a:t>
            </a:r>
            <a:endParaRPr kumimoji="1" lang="ja-JP" altLang="en-US" sz="1000" dirty="0"/>
          </a:p>
        </p:txBody>
      </p:sp>
      <p:sp>
        <p:nvSpPr>
          <p:cNvPr id="9" name="テキスト ボックス 8"/>
          <p:cNvSpPr txBox="1"/>
          <p:nvPr/>
        </p:nvSpPr>
        <p:spPr>
          <a:xfrm>
            <a:off x="5574211" y="4607908"/>
            <a:ext cx="470000" cy="246221"/>
          </a:xfrm>
          <a:prstGeom prst="rect">
            <a:avLst/>
          </a:prstGeom>
          <a:noFill/>
        </p:spPr>
        <p:txBody>
          <a:bodyPr wrap="none" rtlCol="0">
            <a:spAutoFit/>
          </a:bodyPr>
          <a:lstStyle/>
          <a:p>
            <a:r>
              <a:rPr kumimoji="1" lang="en-US" altLang="ja-JP" sz="1000" dirty="0" smtClean="0"/>
              <a:t>CMS</a:t>
            </a:r>
            <a:endParaRPr kumimoji="1" lang="ja-JP" altLang="en-US" sz="1000" dirty="0"/>
          </a:p>
        </p:txBody>
      </p:sp>
      <p:sp>
        <p:nvSpPr>
          <p:cNvPr id="10" name="正方形/長方形 9"/>
          <p:cNvSpPr/>
          <p:nvPr/>
        </p:nvSpPr>
        <p:spPr>
          <a:xfrm>
            <a:off x="4478456" y="2052651"/>
            <a:ext cx="2695493" cy="113948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1" name="テキスト ボックス 10"/>
          <p:cNvSpPr txBox="1"/>
          <p:nvPr/>
        </p:nvSpPr>
        <p:spPr>
          <a:xfrm>
            <a:off x="4537518" y="2059371"/>
            <a:ext cx="1172116" cy="246221"/>
          </a:xfrm>
          <a:prstGeom prst="rect">
            <a:avLst/>
          </a:prstGeom>
          <a:noFill/>
        </p:spPr>
        <p:txBody>
          <a:bodyPr wrap="none" rtlCol="0">
            <a:spAutoFit/>
          </a:bodyPr>
          <a:lstStyle/>
          <a:p>
            <a:r>
              <a:rPr kumimoji="1" lang="en-US" altLang="ja-JP" sz="1000" dirty="0" smtClean="0"/>
              <a:t>Expressway/VCS</a:t>
            </a:r>
            <a:endParaRPr kumimoji="1" lang="ja-JP" altLang="en-US" sz="1000" dirty="0"/>
          </a:p>
        </p:txBody>
      </p:sp>
      <p:sp>
        <p:nvSpPr>
          <p:cNvPr id="12" name="テキスト ボックス 11"/>
          <p:cNvSpPr txBox="1"/>
          <p:nvPr/>
        </p:nvSpPr>
        <p:spPr>
          <a:xfrm>
            <a:off x="7911317" y="3069024"/>
            <a:ext cx="455574" cy="246221"/>
          </a:xfrm>
          <a:prstGeom prst="rect">
            <a:avLst/>
          </a:prstGeom>
          <a:noFill/>
        </p:spPr>
        <p:txBody>
          <a:bodyPr wrap="none" rtlCol="0">
            <a:spAutoFit/>
          </a:bodyPr>
          <a:lstStyle/>
          <a:p>
            <a:r>
              <a:rPr kumimoji="1" lang="en-US" altLang="ja-JP" sz="1000" dirty="0" smtClean="0"/>
              <a:t>TMS</a:t>
            </a:r>
          </a:p>
        </p:txBody>
      </p:sp>
      <p:cxnSp>
        <p:nvCxnSpPr>
          <p:cNvPr id="16" name="直線コネクタ 15"/>
          <p:cNvCxnSpPr/>
          <p:nvPr/>
        </p:nvCxnSpPr>
        <p:spPr>
          <a:xfrm>
            <a:off x="5839219" y="3192135"/>
            <a:ext cx="0" cy="714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5" idx="3"/>
          </p:cNvCxnSpPr>
          <p:nvPr/>
        </p:nvCxnSpPr>
        <p:spPr>
          <a:xfrm flipH="1">
            <a:off x="6189473" y="3584510"/>
            <a:ext cx="1651645" cy="660818"/>
          </a:xfrm>
          <a:prstGeom prst="line">
            <a:avLst/>
          </a:prstGeom>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131865" y="2084551"/>
            <a:ext cx="841897" cy="246221"/>
          </a:xfrm>
          <a:prstGeom prst="rect">
            <a:avLst/>
          </a:prstGeom>
          <a:noFill/>
        </p:spPr>
        <p:txBody>
          <a:bodyPr wrap="none" rtlCol="0">
            <a:spAutoFit/>
          </a:bodyPr>
          <a:lstStyle/>
          <a:p>
            <a:r>
              <a:rPr kumimoji="1" lang="en-US" altLang="ja-JP" sz="1000" dirty="0" smtClean="0"/>
              <a:t>Cisco-UCM</a:t>
            </a:r>
            <a:endParaRPr kumimoji="1" lang="ja-JP" altLang="en-US" sz="1000" dirty="0"/>
          </a:p>
        </p:txBody>
      </p:sp>
      <p:pic>
        <p:nvPicPr>
          <p:cNvPr id="17"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1118" y="3289038"/>
            <a:ext cx="572003" cy="590943"/>
          </a:xfrm>
          <a:prstGeom prst="rect">
            <a:avLst/>
          </a:prstGeom>
        </p:spPr>
      </p:pic>
    </p:spTree>
    <p:extLst>
      <p:ext uri="{BB962C8B-B14F-4D97-AF65-F5344CB8AC3E}">
        <p14:creationId xmlns:p14="http://schemas.microsoft.com/office/powerpoint/2010/main" val="274189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392051" y="1010218"/>
            <a:ext cx="8345488" cy="494333"/>
          </a:xfrm>
          <a:prstGeom prst="rect">
            <a:avLst/>
          </a:prstGeom>
          <a:solidFill>
            <a:schemeClr val="bg1">
              <a:lumMod val="75000"/>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481407" y="258253"/>
            <a:ext cx="8017200" cy="662400"/>
          </a:xfrm>
        </p:spPr>
        <p:txBody>
          <a:bodyPr/>
          <a:lstStyle/>
          <a:p>
            <a:r>
              <a:rPr lang="en-US" dirty="0" smtClean="0"/>
              <a:t>Edge Strategy (Acano Integration)</a:t>
            </a:r>
            <a:endParaRPr lang="en-US" dirty="0"/>
          </a:p>
        </p:txBody>
      </p:sp>
      <p:sp>
        <p:nvSpPr>
          <p:cNvPr id="68" name="TextBox 67"/>
          <p:cNvSpPr txBox="1"/>
          <p:nvPr/>
        </p:nvSpPr>
        <p:spPr>
          <a:xfrm>
            <a:off x="5797207" y="1020043"/>
            <a:ext cx="1247777" cy="438582"/>
          </a:xfrm>
          <a:prstGeom prst="rect">
            <a:avLst/>
          </a:prstGeom>
          <a:noFill/>
        </p:spPr>
        <p:txBody>
          <a:bodyPr wrap="none" lIns="68580" tIns="34290" rIns="68580" bIns="34290" rtlCol="0">
            <a:spAutoFit/>
          </a:bodyPr>
          <a:lstStyle/>
          <a:p>
            <a:r>
              <a:rPr lang="ja-JP" altLang="en-US" sz="2400" dirty="0" smtClean="0">
                <a:solidFill>
                  <a:schemeClr val="tx1">
                    <a:lumMod val="50000"/>
                  </a:schemeClr>
                </a:solidFill>
              </a:rPr>
              <a:t>これから</a:t>
            </a:r>
            <a:endParaRPr lang="en-US" sz="2400" dirty="0">
              <a:solidFill>
                <a:schemeClr val="tx1">
                  <a:lumMod val="50000"/>
                </a:schemeClr>
              </a:solidFill>
            </a:endParaRPr>
          </a:p>
        </p:txBody>
      </p:sp>
      <p:grpSp>
        <p:nvGrpSpPr>
          <p:cNvPr id="73" name="Group 72"/>
          <p:cNvGrpSpPr/>
          <p:nvPr/>
        </p:nvGrpSpPr>
        <p:grpSpPr>
          <a:xfrm>
            <a:off x="4761425" y="1732440"/>
            <a:ext cx="3588220" cy="2183221"/>
            <a:chOff x="6393865" y="2640221"/>
            <a:chExt cx="3953961" cy="2187048"/>
          </a:xfrm>
        </p:grpSpPr>
        <p:grpSp>
          <p:nvGrpSpPr>
            <p:cNvPr id="41" name="Group 40"/>
            <p:cNvGrpSpPr/>
            <p:nvPr/>
          </p:nvGrpSpPr>
          <p:grpSpPr>
            <a:xfrm>
              <a:off x="6593112" y="2640221"/>
              <a:ext cx="3754714" cy="2187048"/>
              <a:chOff x="5165004" y="1591448"/>
              <a:chExt cx="3754714" cy="2187048"/>
            </a:xfrm>
          </p:grpSpPr>
          <p:cxnSp>
            <p:nvCxnSpPr>
              <p:cNvPr id="42" name="Straight Arrow Connector 41"/>
              <p:cNvCxnSpPr/>
              <p:nvPr/>
            </p:nvCxnSpPr>
            <p:spPr>
              <a:xfrm>
                <a:off x="6137961" y="2265560"/>
                <a:ext cx="1320163" cy="595"/>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43" name="Rounded Rectangle 16"/>
              <p:cNvSpPr>
                <a:spLocks noChangeAspect="1"/>
              </p:cNvSpPr>
              <p:nvPr/>
            </p:nvSpPr>
            <p:spPr>
              <a:xfrm>
                <a:off x="7230032" y="1759098"/>
                <a:ext cx="1689686" cy="1069578"/>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171429" rtlCol="0" anchor="ctr"/>
              <a:lstStyle/>
              <a:p>
                <a:pPr algn="ctr" defTabSz="514286"/>
                <a:endParaRPr lang="en-US" sz="600" b="1" dirty="0">
                  <a:solidFill>
                    <a:srgbClr val="000000"/>
                  </a:solidFill>
                </a:endParaRPr>
              </a:p>
            </p:txBody>
          </p:sp>
          <p:cxnSp>
            <p:nvCxnSpPr>
              <p:cNvPr id="44" name="Straight Connector 43"/>
              <p:cNvCxnSpPr/>
              <p:nvPr/>
            </p:nvCxnSpPr>
            <p:spPr>
              <a:xfrm>
                <a:off x="5720564" y="1591448"/>
                <a:ext cx="0" cy="1995521"/>
              </a:xfrm>
              <a:prstGeom prst="line">
                <a:avLst/>
              </a:prstGeom>
              <a:ln w="254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Freeform 11"/>
              <p:cNvSpPr>
                <a:spLocks noChangeAspect="1" noEditPoints="1"/>
              </p:cNvSpPr>
              <p:nvPr/>
            </p:nvSpPr>
            <p:spPr bwMode="auto">
              <a:xfrm>
                <a:off x="6656251" y="1870160"/>
                <a:ext cx="383312" cy="348972"/>
              </a:xfrm>
              <a:custGeom>
                <a:avLst/>
                <a:gdLst>
                  <a:gd name="T0" fmla="*/ 347 w 693"/>
                  <a:gd name="T1" fmla="*/ 21 h 657"/>
                  <a:gd name="T2" fmla="*/ 347 w 693"/>
                  <a:gd name="T3" fmla="*/ 95 h 657"/>
                  <a:gd name="T4" fmla="*/ 676 w 693"/>
                  <a:gd name="T5" fmla="*/ 87 h 657"/>
                  <a:gd name="T6" fmla="*/ 404 w 693"/>
                  <a:gd name="T7" fmla="*/ 58 h 657"/>
                  <a:gd name="T8" fmla="*/ 289 w 693"/>
                  <a:gd name="T9" fmla="*/ 58 h 657"/>
                  <a:gd name="T10" fmla="*/ 18 w 693"/>
                  <a:gd name="T11" fmla="*/ 87 h 657"/>
                  <a:gd name="T12" fmla="*/ 0 w 693"/>
                  <a:gd name="T13" fmla="*/ 557 h 657"/>
                  <a:gd name="T14" fmla="*/ 676 w 693"/>
                  <a:gd name="T15" fmla="*/ 575 h 657"/>
                  <a:gd name="T16" fmla="*/ 693 w 693"/>
                  <a:gd name="T17" fmla="*/ 104 h 657"/>
                  <a:gd name="T18" fmla="*/ 347 w 693"/>
                  <a:gd name="T19" fmla="*/ 10 h 657"/>
                  <a:gd name="T20" fmla="*/ 347 w 693"/>
                  <a:gd name="T21" fmla="*/ 105 h 657"/>
                  <a:gd name="T22" fmla="*/ 347 w 693"/>
                  <a:gd name="T23" fmla="*/ 10 h 657"/>
                  <a:gd name="T24" fmla="*/ 572 w 693"/>
                  <a:gd name="T25" fmla="*/ 547 h 657"/>
                  <a:gd name="T26" fmla="*/ 608 w 693"/>
                  <a:gd name="T27" fmla="*/ 538 h 657"/>
                  <a:gd name="T28" fmla="*/ 652 w 693"/>
                  <a:gd name="T29" fmla="*/ 511 h 657"/>
                  <a:gd name="T30" fmla="*/ 42 w 693"/>
                  <a:gd name="T31" fmla="*/ 128 h 657"/>
                  <a:gd name="T32" fmla="*/ 652 w 693"/>
                  <a:gd name="T33" fmla="*/ 511 h 657"/>
                  <a:gd name="T34" fmla="*/ 347 w 693"/>
                  <a:gd name="T35" fmla="*/ 164 h 657"/>
                  <a:gd name="T36" fmla="*/ 406 w 693"/>
                  <a:gd name="T37" fmla="*/ 222 h 657"/>
                  <a:gd name="T38" fmla="*/ 216 w 693"/>
                  <a:gd name="T39" fmla="*/ 474 h 657"/>
                  <a:gd name="T40" fmla="*/ 231 w 693"/>
                  <a:gd name="T41" fmla="*/ 356 h 657"/>
                  <a:gd name="T42" fmla="*/ 304 w 693"/>
                  <a:gd name="T43" fmla="*/ 312 h 657"/>
                  <a:gd name="T44" fmla="*/ 400 w 693"/>
                  <a:gd name="T45" fmla="*/ 312 h 657"/>
                  <a:gd name="T46" fmla="*/ 477 w 693"/>
                  <a:gd name="T47" fmla="*/ 445 h 657"/>
                  <a:gd name="T48" fmla="*/ 130 w 693"/>
                  <a:gd name="T49" fmla="*/ 657 h 657"/>
                  <a:gd name="T50" fmla="*/ 164 w 693"/>
                  <a:gd name="T51" fmla="*/ 603 h 657"/>
                  <a:gd name="T52" fmla="*/ 130 w 693"/>
                  <a:gd name="T53" fmla="*/ 657 h 657"/>
                  <a:gd name="T54" fmla="*/ 177 w 693"/>
                  <a:gd name="T55" fmla="*/ 603 h 657"/>
                  <a:gd name="T56" fmla="*/ 209 w 693"/>
                  <a:gd name="T57" fmla="*/ 657 h 657"/>
                  <a:gd name="T58" fmla="*/ 369 w 693"/>
                  <a:gd name="T59" fmla="*/ 603 h 657"/>
                  <a:gd name="T60" fmla="*/ 222 w 693"/>
                  <a:gd name="T61" fmla="*/ 657 h 657"/>
                  <a:gd name="T62" fmla="*/ 369 w 693"/>
                  <a:gd name="T63" fmla="*/ 603 h 657"/>
                  <a:gd name="T64" fmla="*/ 45 w 693"/>
                  <a:gd name="T65" fmla="*/ 603 h 657"/>
                  <a:gd name="T66" fmla="*/ 39 w 693"/>
                  <a:gd name="T67" fmla="*/ 651 h 657"/>
                  <a:gd name="T68" fmla="*/ 117 w 693"/>
                  <a:gd name="T69" fmla="*/ 657 h 657"/>
                  <a:gd name="T70" fmla="*/ 525 w 693"/>
                  <a:gd name="T71" fmla="*/ 603 h 657"/>
                  <a:gd name="T72" fmla="*/ 382 w 693"/>
                  <a:gd name="T73" fmla="*/ 657 h 657"/>
                  <a:gd name="T74" fmla="*/ 525 w 693"/>
                  <a:gd name="T75" fmla="*/ 603 h 657"/>
                  <a:gd name="T76" fmla="*/ 538 w 693"/>
                  <a:gd name="T77" fmla="*/ 657 h 657"/>
                  <a:gd name="T78" fmla="*/ 655 w 693"/>
                  <a:gd name="T79" fmla="*/ 651 h 657"/>
                  <a:gd name="T80" fmla="*/ 649 w 693"/>
                  <a:gd name="T81" fmla="*/ 60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 h="657">
                    <a:moveTo>
                      <a:pt x="310" y="58"/>
                    </a:moveTo>
                    <a:cubicBezTo>
                      <a:pt x="310" y="37"/>
                      <a:pt x="326" y="21"/>
                      <a:pt x="347" y="21"/>
                    </a:cubicBezTo>
                    <a:cubicBezTo>
                      <a:pt x="367" y="21"/>
                      <a:pt x="384" y="37"/>
                      <a:pt x="384" y="58"/>
                    </a:cubicBezTo>
                    <a:cubicBezTo>
                      <a:pt x="384" y="78"/>
                      <a:pt x="367" y="95"/>
                      <a:pt x="347" y="95"/>
                    </a:cubicBezTo>
                    <a:cubicBezTo>
                      <a:pt x="326" y="95"/>
                      <a:pt x="310" y="78"/>
                      <a:pt x="310" y="58"/>
                    </a:cubicBezTo>
                    <a:close/>
                    <a:moveTo>
                      <a:pt x="676" y="87"/>
                    </a:moveTo>
                    <a:cubicBezTo>
                      <a:pt x="397" y="87"/>
                      <a:pt x="397" y="87"/>
                      <a:pt x="397" y="87"/>
                    </a:cubicBezTo>
                    <a:cubicBezTo>
                      <a:pt x="401" y="78"/>
                      <a:pt x="404" y="68"/>
                      <a:pt x="404" y="58"/>
                    </a:cubicBezTo>
                    <a:cubicBezTo>
                      <a:pt x="404" y="26"/>
                      <a:pt x="379" y="0"/>
                      <a:pt x="347" y="0"/>
                    </a:cubicBezTo>
                    <a:cubicBezTo>
                      <a:pt x="315" y="0"/>
                      <a:pt x="289" y="26"/>
                      <a:pt x="289" y="58"/>
                    </a:cubicBezTo>
                    <a:cubicBezTo>
                      <a:pt x="289" y="68"/>
                      <a:pt x="292" y="78"/>
                      <a:pt x="297" y="87"/>
                    </a:cubicBezTo>
                    <a:cubicBezTo>
                      <a:pt x="18" y="87"/>
                      <a:pt x="18" y="87"/>
                      <a:pt x="18" y="87"/>
                    </a:cubicBezTo>
                    <a:cubicBezTo>
                      <a:pt x="8" y="87"/>
                      <a:pt x="0" y="94"/>
                      <a:pt x="0" y="104"/>
                    </a:cubicBezTo>
                    <a:cubicBezTo>
                      <a:pt x="0" y="557"/>
                      <a:pt x="0" y="557"/>
                      <a:pt x="0" y="557"/>
                    </a:cubicBezTo>
                    <a:cubicBezTo>
                      <a:pt x="0" y="567"/>
                      <a:pt x="8" y="575"/>
                      <a:pt x="18" y="575"/>
                    </a:cubicBezTo>
                    <a:cubicBezTo>
                      <a:pt x="676" y="575"/>
                      <a:pt x="676" y="575"/>
                      <a:pt x="676" y="575"/>
                    </a:cubicBezTo>
                    <a:cubicBezTo>
                      <a:pt x="685" y="575"/>
                      <a:pt x="693" y="567"/>
                      <a:pt x="693" y="557"/>
                    </a:cubicBezTo>
                    <a:cubicBezTo>
                      <a:pt x="693" y="104"/>
                      <a:pt x="693" y="104"/>
                      <a:pt x="693" y="104"/>
                    </a:cubicBezTo>
                    <a:cubicBezTo>
                      <a:pt x="693" y="94"/>
                      <a:pt x="685" y="87"/>
                      <a:pt x="676" y="87"/>
                    </a:cubicBezTo>
                    <a:close/>
                    <a:moveTo>
                      <a:pt x="347" y="10"/>
                    </a:moveTo>
                    <a:cubicBezTo>
                      <a:pt x="373" y="10"/>
                      <a:pt x="394" y="32"/>
                      <a:pt x="394" y="58"/>
                    </a:cubicBezTo>
                    <a:cubicBezTo>
                      <a:pt x="394" y="84"/>
                      <a:pt x="373" y="105"/>
                      <a:pt x="347" y="105"/>
                    </a:cubicBezTo>
                    <a:cubicBezTo>
                      <a:pt x="321" y="105"/>
                      <a:pt x="299" y="84"/>
                      <a:pt x="299" y="58"/>
                    </a:cubicBezTo>
                    <a:cubicBezTo>
                      <a:pt x="299" y="32"/>
                      <a:pt x="321" y="10"/>
                      <a:pt x="347" y="10"/>
                    </a:cubicBezTo>
                    <a:close/>
                    <a:moveTo>
                      <a:pt x="608" y="547"/>
                    </a:moveTo>
                    <a:cubicBezTo>
                      <a:pt x="572" y="547"/>
                      <a:pt x="572" y="547"/>
                      <a:pt x="572" y="547"/>
                    </a:cubicBezTo>
                    <a:cubicBezTo>
                      <a:pt x="572" y="538"/>
                      <a:pt x="572" y="538"/>
                      <a:pt x="572" y="538"/>
                    </a:cubicBezTo>
                    <a:cubicBezTo>
                      <a:pt x="608" y="538"/>
                      <a:pt x="608" y="538"/>
                      <a:pt x="608" y="538"/>
                    </a:cubicBezTo>
                    <a:lnTo>
                      <a:pt x="608" y="547"/>
                    </a:lnTo>
                    <a:close/>
                    <a:moveTo>
                      <a:pt x="652" y="511"/>
                    </a:moveTo>
                    <a:cubicBezTo>
                      <a:pt x="42" y="511"/>
                      <a:pt x="42" y="511"/>
                      <a:pt x="42" y="511"/>
                    </a:cubicBezTo>
                    <a:cubicBezTo>
                      <a:pt x="42" y="128"/>
                      <a:pt x="42" y="128"/>
                      <a:pt x="42" y="128"/>
                    </a:cubicBezTo>
                    <a:cubicBezTo>
                      <a:pt x="652" y="128"/>
                      <a:pt x="652" y="128"/>
                      <a:pt x="652" y="128"/>
                    </a:cubicBezTo>
                    <a:lnTo>
                      <a:pt x="652" y="511"/>
                    </a:lnTo>
                    <a:close/>
                    <a:moveTo>
                      <a:pt x="406" y="222"/>
                    </a:moveTo>
                    <a:cubicBezTo>
                      <a:pt x="405" y="190"/>
                      <a:pt x="382" y="164"/>
                      <a:pt x="347" y="164"/>
                    </a:cubicBezTo>
                    <a:cubicBezTo>
                      <a:pt x="310" y="164"/>
                      <a:pt x="289" y="190"/>
                      <a:pt x="288" y="222"/>
                    </a:cubicBezTo>
                    <a:cubicBezTo>
                      <a:pt x="288" y="343"/>
                      <a:pt x="406" y="342"/>
                      <a:pt x="406" y="222"/>
                    </a:cubicBezTo>
                    <a:close/>
                    <a:moveTo>
                      <a:pt x="477" y="474"/>
                    </a:moveTo>
                    <a:cubicBezTo>
                      <a:pt x="216" y="474"/>
                      <a:pt x="216" y="474"/>
                      <a:pt x="216" y="474"/>
                    </a:cubicBezTo>
                    <a:cubicBezTo>
                      <a:pt x="216" y="445"/>
                      <a:pt x="216" y="445"/>
                      <a:pt x="216" y="445"/>
                    </a:cubicBezTo>
                    <a:cubicBezTo>
                      <a:pt x="216" y="415"/>
                      <a:pt x="218" y="381"/>
                      <a:pt x="231" y="356"/>
                    </a:cubicBezTo>
                    <a:cubicBezTo>
                      <a:pt x="243" y="333"/>
                      <a:pt x="266" y="312"/>
                      <a:pt x="294" y="312"/>
                    </a:cubicBezTo>
                    <a:cubicBezTo>
                      <a:pt x="304" y="312"/>
                      <a:pt x="304" y="312"/>
                      <a:pt x="304" y="312"/>
                    </a:cubicBezTo>
                    <a:cubicBezTo>
                      <a:pt x="328" y="335"/>
                      <a:pt x="365" y="335"/>
                      <a:pt x="390" y="312"/>
                    </a:cubicBezTo>
                    <a:cubicBezTo>
                      <a:pt x="400" y="312"/>
                      <a:pt x="400" y="312"/>
                      <a:pt x="400" y="312"/>
                    </a:cubicBezTo>
                    <a:cubicBezTo>
                      <a:pt x="427" y="312"/>
                      <a:pt x="450" y="333"/>
                      <a:pt x="462" y="356"/>
                    </a:cubicBezTo>
                    <a:cubicBezTo>
                      <a:pt x="475" y="381"/>
                      <a:pt x="477" y="415"/>
                      <a:pt x="477" y="445"/>
                    </a:cubicBezTo>
                    <a:cubicBezTo>
                      <a:pt x="477" y="474"/>
                      <a:pt x="477" y="474"/>
                      <a:pt x="477" y="474"/>
                    </a:cubicBezTo>
                    <a:close/>
                    <a:moveTo>
                      <a:pt x="130" y="657"/>
                    </a:moveTo>
                    <a:cubicBezTo>
                      <a:pt x="164" y="657"/>
                      <a:pt x="164" y="657"/>
                      <a:pt x="164" y="657"/>
                    </a:cubicBezTo>
                    <a:cubicBezTo>
                      <a:pt x="164" y="603"/>
                      <a:pt x="164" y="603"/>
                      <a:pt x="164" y="603"/>
                    </a:cubicBezTo>
                    <a:cubicBezTo>
                      <a:pt x="130" y="603"/>
                      <a:pt x="130" y="603"/>
                      <a:pt x="130" y="603"/>
                    </a:cubicBezTo>
                    <a:lnTo>
                      <a:pt x="130" y="657"/>
                    </a:lnTo>
                    <a:close/>
                    <a:moveTo>
                      <a:pt x="209" y="603"/>
                    </a:moveTo>
                    <a:cubicBezTo>
                      <a:pt x="177" y="603"/>
                      <a:pt x="177" y="603"/>
                      <a:pt x="177" y="603"/>
                    </a:cubicBezTo>
                    <a:cubicBezTo>
                      <a:pt x="177" y="657"/>
                      <a:pt x="177" y="657"/>
                      <a:pt x="177" y="657"/>
                    </a:cubicBezTo>
                    <a:cubicBezTo>
                      <a:pt x="209" y="657"/>
                      <a:pt x="209" y="657"/>
                      <a:pt x="209" y="657"/>
                    </a:cubicBezTo>
                    <a:lnTo>
                      <a:pt x="209" y="603"/>
                    </a:lnTo>
                    <a:close/>
                    <a:moveTo>
                      <a:pt x="369" y="603"/>
                    </a:moveTo>
                    <a:cubicBezTo>
                      <a:pt x="222" y="603"/>
                      <a:pt x="222" y="603"/>
                      <a:pt x="222" y="603"/>
                    </a:cubicBezTo>
                    <a:cubicBezTo>
                      <a:pt x="222" y="657"/>
                      <a:pt x="222" y="657"/>
                      <a:pt x="222" y="657"/>
                    </a:cubicBezTo>
                    <a:cubicBezTo>
                      <a:pt x="369" y="657"/>
                      <a:pt x="369" y="657"/>
                      <a:pt x="369" y="657"/>
                    </a:cubicBezTo>
                    <a:lnTo>
                      <a:pt x="369" y="603"/>
                    </a:lnTo>
                    <a:close/>
                    <a:moveTo>
                      <a:pt x="117" y="603"/>
                    </a:moveTo>
                    <a:cubicBezTo>
                      <a:pt x="45" y="603"/>
                      <a:pt x="45" y="603"/>
                      <a:pt x="45" y="603"/>
                    </a:cubicBezTo>
                    <a:cubicBezTo>
                      <a:pt x="42" y="603"/>
                      <a:pt x="39" y="606"/>
                      <a:pt x="39" y="609"/>
                    </a:cubicBezTo>
                    <a:cubicBezTo>
                      <a:pt x="39" y="651"/>
                      <a:pt x="39" y="651"/>
                      <a:pt x="39" y="651"/>
                    </a:cubicBezTo>
                    <a:cubicBezTo>
                      <a:pt x="39" y="654"/>
                      <a:pt x="42" y="657"/>
                      <a:pt x="45" y="657"/>
                    </a:cubicBezTo>
                    <a:cubicBezTo>
                      <a:pt x="117" y="657"/>
                      <a:pt x="117" y="657"/>
                      <a:pt x="117" y="657"/>
                    </a:cubicBezTo>
                    <a:lnTo>
                      <a:pt x="117" y="603"/>
                    </a:lnTo>
                    <a:close/>
                    <a:moveTo>
                      <a:pt x="525" y="603"/>
                    </a:moveTo>
                    <a:cubicBezTo>
                      <a:pt x="382" y="603"/>
                      <a:pt x="382" y="603"/>
                      <a:pt x="382" y="603"/>
                    </a:cubicBezTo>
                    <a:cubicBezTo>
                      <a:pt x="382" y="657"/>
                      <a:pt x="382" y="657"/>
                      <a:pt x="382" y="657"/>
                    </a:cubicBezTo>
                    <a:cubicBezTo>
                      <a:pt x="525" y="657"/>
                      <a:pt x="525" y="657"/>
                      <a:pt x="525" y="657"/>
                    </a:cubicBezTo>
                    <a:lnTo>
                      <a:pt x="525" y="603"/>
                    </a:lnTo>
                    <a:close/>
                    <a:moveTo>
                      <a:pt x="538" y="603"/>
                    </a:moveTo>
                    <a:cubicBezTo>
                      <a:pt x="538" y="657"/>
                      <a:pt x="538" y="657"/>
                      <a:pt x="538" y="657"/>
                    </a:cubicBezTo>
                    <a:cubicBezTo>
                      <a:pt x="649" y="657"/>
                      <a:pt x="649" y="657"/>
                      <a:pt x="649" y="657"/>
                    </a:cubicBezTo>
                    <a:cubicBezTo>
                      <a:pt x="652" y="657"/>
                      <a:pt x="655" y="654"/>
                      <a:pt x="655" y="651"/>
                    </a:cubicBezTo>
                    <a:cubicBezTo>
                      <a:pt x="655" y="609"/>
                      <a:pt x="655" y="609"/>
                      <a:pt x="655" y="609"/>
                    </a:cubicBezTo>
                    <a:cubicBezTo>
                      <a:pt x="655" y="606"/>
                      <a:pt x="652" y="603"/>
                      <a:pt x="649" y="603"/>
                    </a:cubicBezTo>
                    <a:lnTo>
                      <a:pt x="538" y="603"/>
                    </a:lnTo>
                    <a:close/>
                  </a:path>
                </a:pathLst>
              </a:custGeom>
              <a:solidFill>
                <a:schemeClr val="tx1">
                  <a:lumMod val="65000"/>
                  <a:lumOff val="35000"/>
                </a:schemeClr>
              </a:solidFill>
              <a:ln>
                <a:noFill/>
              </a:ln>
            </p:spPr>
            <p:txBody>
              <a:bodyPr vert="horz" wrap="square" lIns="51435" tIns="25718" rIns="51435" bIns="25718" numCol="1" anchor="t" anchorCtr="0" compatLnSpc="1">
                <a:prstTxWarp prst="textNoShape">
                  <a:avLst/>
                </a:prstTxWarp>
              </a:bodyPr>
              <a:lstStyle/>
              <a:p>
                <a:endParaRPr lang="en-US" sz="700" dirty="0"/>
              </a:p>
            </p:txBody>
          </p:sp>
          <p:cxnSp>
            <p:nvCxnSpPr>
              <p:cNvPr id="46" name="Straight Arrow Connector 45"/>
              <p:cNvCxnSpPr/>
              <p:nvPr/>
            </p:nvCxnSpPr>
            <p:spPr>
              <a:xfrm flipV="1">
                <a:off x="5963402" y="3296791"/>
                <a:ext cx="1038223" cy="1702"/>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165004" y="2168742"/>
                <a:ext cx="16553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124486" y="2002880"/>
                <a:ext cx="162593"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59952" y="1793510"/>
                <a:ext cx="313200" cy="313200"/>
              </a:xfrm>
              <a:prstGeom prst="rect">
                <a:avLst/>
              </a:prstGeom>
            </p:spPr>
          </p:pic>
          <p:sp>
            <p:nvSpPr>
              <p:cNvPr id="50" name="Rounded Rectangle 16"/>
              <p:cNvSpPr>
                <a:spLocks noChangeAspect="1"/>
              </p:cNvSpPr>
              <p:nvPr/>
            </p:nvSpPr>
            <p:spPr>
              <a:xfrm>
                <a:off x="6849028" y="2703884"/>
                <a:ext cx="1689686" cy="1069578"/>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tx2">
                  <a:lumMod val="40000"/>
                  <a:lumOff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171429" rtlCol="0" anchor="ctr"/>
              <a:lstStyle/>
              <a:p>
                <a:pPr algn="ctr" defTabSz="514286"/>
                <a:endParaRPr lang="en-US" sz="600" b="1" dirty="0">
                  <a:solidFill>
                    <a:srgbClr val="000000"/>
                  </a:solidFill>
                </a:endParaRPr>
              </a:p>
            </p:txBody>
          </p:sp>
          <p:pic>
            <p:nvPicPr>
              <p:cNvPr id="51" name="Picture 5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6256" y="3315350"/>
                <a:ext cx="328619" cy="328619"/>
              </a:xfrm>
              <a:prstGeom prst="rect">
                <a:avLst/>
              </a:prstGeom>
            </p:spPr>
          </p:pic>
          <p:sp>
            <p:nvSpPr>
              <p:cNvPr id="52" name="Rounded Rectangle 51"/>
              <p:cNvSpPr/>
              <p:nvPr/>
            </p:nvSpPr>
            <p:spPr>
              <a:xfrm>
                <a:off x="7123433" y="3243472"/>
                <a:ext cx="761496" cy="324176"/>
              </a:xfrm>
              <a:prstGeom prst="roundRect">
                <a:avLst>
                  <a:gd name="adj" fmla="val 9560"/>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bg1"/>
                    </a:solidFill>
                    <a:latin typeface="CiscoSansTT ExtraLight"/>
                    <a:cs typeface="CiscoSansTT ExtraLight"/>
                  </a:rPr>
                  <a:t>S4B</a:t>
                </a:r>
              </a:p>
              <a:p>
                <a:pPr algn="ctr"/>
                <a:r>
                  <a:rPr lang="en-US" sz="600" dirty="0">
                    <a:solidFill>
                      <a:schemeClr val="bg1"/>
                    </a:solidFill>
                    <a:latin typeface="CiscoSansTT ExtraLight"/>
                    <a:cs typeface="CiscoSansTT ExtraLight"/>
                  </a:rPr>
                  <a:t>(</a:t>
                </a:r>
                <a:r>
                  <a:rPr lang="en-US" sz="600" dirty="0" smtClean="0">
                    <a:solidFill>
                      <a:schemeClr val="bg1"/>
                    </a:solidFill>
                    <a:latin typeface="CiscoSansTT ExtraLight"/>
                    <a:cs typeface="CiscoSansTT ExtraLight"/>
                  </a:rPr>
                  <a:t>O365)</a:t>
                </a:r>
                <a:endParaRPr lang="en-US" sz="600" dirty="0">
                  <a:solidFill>
                    <a:schemeClr val="bg1"/>
                  </a:solidFill>
                  <a:latin typeface="CiscoSansTT ExtraLight"/>
                  <a:cs typeface="CiscoSansTT ExtraLight"/>
                </a:endParaRPr>
              </a:p>
            </p:txBody>
          </p:sp>
          <p:cxnSp>
            <p:nvCxnSpPr>
              <p:cNvPr id="53" name="Straight Arrow Connector 52"/>
              <p:cNvCxnSpPr/>
              <p:nvPr/>
            </p:nvCxnSpPr>
            <p:spPr>
              <a:xfrm>
                <a:off x="7912729" y="3399684"/>
                <a:ext cx="147595" cy="1306"/>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167733" y="2456747"/>
                <a:ext cx="147595" cy="1306"/>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55" name="Freeform 11"/>
              <p:cNvSpPr>
                <a:spLocks noChangeAspect="1" noEditPoints="1"/>
              </p:cNvSpPr>
              <p:nvPr/>
            </p:nvSpPr>
            <p:spPr bwMode="auto">
              <a:xfrm>
                <a:off x="8302431" y="2278130"/>
                <a:ext cx="383312" cy="348972"/>
              </a:xfrm>
              <a:custGeom>
                <a:avLst/>
                <a:gdLst>
                  <a:gd name="T0" fmla="*/ 347 w 693"/>
                  <a:gd name="T1" fmla="*/ 21 h 657"/>
                  <a:gd name="T2" fmla="*/ 347 w 693"/>
                  <a:gd name="T3" fmla="*/ 95 h 657"/>
                  <a:gd name="T4" fmla="*/ 676 w 693"/>
                  <a:gd name="T5" fmla="*/ 87 h 657"/>
                  <a:gd name="T6" fmla="*/ 404 w 693"/>
                  <a:gd name="T7" fmla="*/ 58 h 657"/>
                  <a:gd name="T8" fmla="*/ 289 w 693"/>
                  <a:gd name="T9" fmla="*/ 58 h 657"/>
                  <a:gd name="T10" fmla="*/ 18 w 693"/>
                  <a:gd name="T11" fmla="*/ 87 h 657"/>
                  <a:gd name="T12" fmla="*/ 0 w 693"/>
                  <a:gd name="T13" fmla="*/ 557 h 657"/>
                  <a:gd name="T14" fmla="*/ 676 w 693"/>
                  <a:gd name="T15" fmla="*/ 575 h 657"/>
                  <a:gd name="T16" fmla="*/ 693 w 693"/>
                  <a:gd name="T17" fmla="*/ 104 h 657"/>
                  <a:gd name="T18" fmla="*/ 347 w 693"/>
                  <a:gd name="T19" fmla="*/ 10 h 657"/>
                  <a:gd name="T20" fmla="*/ 347 w 693"/>
                  <a:gd name="T21" fmla="*/ 105 h 657"/>
                  <a:gd name="T22" fmla="*/ 347 w 693"/>
                  <a:gd name="T23" fmla="*/ 10 h 657"/>
                  <a:gd name="T24" fmla="*/ 572 w 693"/>
                  <a:gd name="T25" fmla="*/ 547 h 657"/>
                  <a:gd name="T26" fmla="*/ 608 w 693"/>
                  <a:gd name="T27" fmla="*/ 538 h 657"/>
                  <a:gd name="T28" fmla="*/ 652 w 693"/>
                  <a:gd name="T29" fmla="*/ 511 h 657"/>
                  <a:gd name="T30" fmla="*/ 42 w 693"/>
                  <a:gd name="T31" fmla="*/ 128 h 657"/>
                  <a:gd name="T32" fmla="*/ 652 w 693"/>
                  <a:gd name="T33" fmla="*/ 511 h 657"/>
                  <a:gd name="T34" fmla="*/ 347 w 693"/>
                  <a:gd name="T35" fmla="*/ 164 h 657"/>
                  <a:gd name="T36" fmla="*/ 406 w 693"/>
                  <a:gd name="T37" fmla="*/ 222 h 657"/>
                  <a:gd name="T38" fmla="*/ 216 w 693"/>
                  <a:gd name="T39" fmla="*/ 474 h 657"/>
                  <a:gd name="T40" fmla="*/ 231 w 693"/>
                  <a:gd name="T41" fmla="*/ 356 h 657"/>
                  <a:gd name="T42" fmla="*/ 304 w 693"/>
                  <a:gd name="T43" fmla="*/ 312 h 657"/>
                  <a:gd name="T44" fmla="*/ 400 w 693"/>
                  <a:gd name="T45" fmla="*/ 312 h 657"/>
                  <a:gd name="T46" fmla="*/ 477 w 693"/>
                  <a:gd name="T47" fmla="*/ 445 h 657"/>
                  <a:gd name="T48" fmla="*/ 130 w 693"/>
                  <a:gd name="T49" fmla="*/ 657 h 657"/>
                  <a:gd name="T50" fmla="*/ 164 w 693"/>
                  <a:gd name="T51" fmla="*/ 603 h 657"/>
                  <a:gd name="T52" fmla="*/ 130 w 693"/>
                  <a:gd name="T53" fmla="*/ 657 h 657"/>
                  <a:gd name="T54" fmla="*/ 177 w 693"/>
                  <a:gd name="T55" fmla="*/ 603 h 657"/>
                  <a:gd name="T56" fmla="*/ 209 w 693"/>
                  <a:gd name="T57" fmla="*/ 657 h 657"/>
                  <a:gd name="T58" fmla="*/ 369 w 693"/>
                  <a:gd name="T59" fmla="*/ 603 h 657"/>
                  <a:gd name="T60" fmla="*/ 222 w 693"/>
                  <a:gd name="T61" fmla="*/ 657 h 657"/>
                  <a:gd name="T62" fmla="*/ 369 w 693"/>
                  <a:gd name="T63" fmla="*/ 603 h 657"/>
                  <a:gd name="T64" fmla="*/ 45 w 693"/>
                  <a:gd name="T65" fmla="*/ 603 h 657"/>
                  <a:gd name="T66" fmla="*/ 39 w 693"/>
                  <a:gd name="T67" fmla="*/ 651 h 657"/>
                  <a:gd name="T68" fmla="*/ 117 w 693"/>
                  <a:gd name="T69" fmla="*/ 657 h 657"/>
                  <a:gd name="T70" fmla="*/ 525 w 693"/>
                  <a:gd name="T71" fmla="*/ 603 h 657"/>
                  <a:gd name="T72" fmla="*/ 382 w 693"/>
                  <a:gd name="T73" fmla="*/ 657 h 657"/>
                  <a:gd name="T74" fmla="*/ 525 w 693"/>
                  <a:gd name="T75" fmla="*/ 603 h 657"/>
                  <a:gd name="T76" fmla="*/ 538 w 693"/>
                  <a:gd name="T77" fmla="*/ 657 h 657"/>
                  <a:gd name="T78" fmla="*/ 655 w 693"/>
                  <a:gd name="T79" fmla="*/ 651 h 657"/>
                  <a:gd name="T80" fmla="*/ 649 w 693"/>
                  <a:gd name="T81" fmla="*/ 60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 h="657">
                    <a:moveTo>
                      <a:pt x="310" y="58"/>
                    </a:moveTo>
                    <a:cubicBezTo>
                      <a:pt x="310" y="37"/>
                      <a:pt x="326" y="21"/>
                      <a:pt x="347" y="21"/>
                    </a:cubicBezTo>
                    <a:cubicBezTo>
                      <a:pt x="367" y="21"/>
                      <a:pt x="384" y="37"/>
                      <a:pt x="384" y="58"/>
                    </a:cubicBezTo>
                    <a:cubicBezTo>
                      <a:pt x="384" y="78"/>
                      <a:pt x="367" y="95"/>
                      <a:pt x="347" y="95"/>
                    </a:cubicBezTo>
                    <a:cubicBezTo>
                      <a:pt x="326" y="95"/>
                      <a:pt x="310" y="78"/>
                      <a:pt x="310" y="58"/>
                    </a:cubicBezTo>
                    <a:close/>
                    <a:moveTo>
                      <a:pt x="676" y="87"/>
                    </a:moveTo>
                    <a:cubicBezTo>
                      <a:pt x="397" y="87"/>
                      <a:pt x="397" y="87"/>
                      <a:pt x="397" y="87"/>
                    </a:cubicBezTo>
                    <a:cubicBezTo>
                      <a:pt x="401" y="78"/>
                      <a:pt x="404" y="68"/>
                      <a:pt x="404" y="58"/>
                    </a:cubicBezTo>
                    <a:cubicBezTo>
                      <a:pt x="404" y="26"/>
                      <a:pt x="379" y="0"/>
                      <a:pt x="347" y="0"/>
                    </a:cubicBezTo>
                    <a:cubicBezTo>
                      <a:pt x="315" y="0"/>
                      <a:pt x="289" y="26"/>
                      <a:pt x="289" y="58"/>
                    </a:cubicBezTo>
                    <a:cubicBezTo>
                      <a:pt x="289" y="68"/>
                      <a:pt x="292" y="78"/>
                      <a:pt x="297" y="87"/>
                    </a:cubicBezTo>
                    <a:cubicBezTo>
                      <a:pt x="18" y="87"/>
                      <a:pt x="18" y="87"/>
                      <a:pt x="18" y="87"/>
                    </a:cubicBezTo>
                    <a:cubicBezTo>
                      <a:pt x="8" y="87"/>
                      <a:pt x="0" y="94"/>
                      <a:pt x="0" y="104"/>
                    </a:cubicBezTo>
                    <a:cubicBezTo>
                      <a:pt x="0" y="557"/>
                      <a:pt x="0" y="557"/>
                      <a:pt x="0" y="557"/>
                    </a:cubicBezTo>
                    <a:cubicBezTo>
                      <a:pt x="0" y="567"/>
                      <a:pt x="8" y="575"/>
                      <a:pt x="18" y="575"/>
                    </a:cubicBezTo>
                    <a:cubicBezTo>
                      <a:pt x="676" y="575"/>
                      <a:pt x="676" y="575"/>
                      <a:pt x="676" y="575"/>
                    </a:cubicBezTo>
                    <a:cubicBezTo>
                      <a:pt x="685" y="575"/>
                      <a:pt x="693" y="567"/>
                      <a:pt x="693" y="557"/>
                    </a:cubicBezTo>
                    <a:cubicBezTo>
                      <a:pt x="693" y="104"/>
                      <a:pt x="693" y="104"/>
                      <a:pt x="693" y="104"/>
                    </a:cubicBezTo>
                    <a:cubicBezTo>
                      <a:pt x="693" y="94"/>
                      <a:pt x="685" y="87"/>
                      <a:pt x="676" y="87"/>
                    </a:cubicBezTo>
                    <a:close/>
                    <a:moveTo>
                      <a:pt x="347" y="10"/>
                    </a:moveTo>
                    <a:cubicBezTo>
                      <a:pt x="373" y="10"/>
                      <a:pt x="394" y="32"/>
                      <a:pt x="394" y="58"/>
                    </a:cubicBezTo>
                    <a:cubicBezTo>
                      <a:pt x="394" y="84"/>
                      <a:pt x="373" y="105"/>
                      <a:pt x="347" y="105"/>
                    </a:cubicBezTo>
                    <a:cubicBezTo>
                      <a:pt x="321" y="105"/>
                      <a:pt x="299" y="84"/>
                      <a:pt x="299" y="58"/>
                    </a:cubicBezTo>
                    <a:cubicBezTo>
                      <a:pt x="299" y="32"/>
                      <a:pt x="321" y="10"/>
                      <a:pt x="347" y="10"/>
                    </a:cubicBezTo>
                    <a:close/>
                    <a:moveTo>
                      <a:pt x="608" y="547"/>
                    </a:moveTo>
                    <a:cubicBezTo>
                      <a:pt x="572" y="547"/>
                      <a:pt x="572" y="547"/>
                      <a:pt x="572" y="547"/>
                    </a:cubicBezTo>
                    <a:cubicBezTo>
                      <a:pt x="572" y="538"/>
                      <a:pt x="572" y="538"/>
                      <a:pt x="572" y="538"/>
                    </a:cubicBezTo>
                    <a:cubicBezTo>
                      <a:pt x="608" y="538"/>
                      <a:pt x="608" y="538"/>
                      <a:pt x="608" y="538"/>
                    </a:cubicBezTo>
                    <a:lnTo>
                      <a:pt x="608" y="547"/>
                    </a:lnTo>
                    <a:close/>
                    <a:moveTo>
                      <a:pt x="652" y="511"/>
                    </a:moveTo>
                    <a:cubicBezTo>
                      <a:pt x="42" y="511"/>
                      <a:pt x="42" y="511"/>
                      <a:pt x="42" y="511"/>
                    </a:cubicBezTo>
                    <a:cubicBezTo>
                      <a:pt x="42" y="128"/>
                      <a:pt x="42" y="128"/>
                      <a:pt x="42" y="128"/>
                    </a:cubicBezTo>
                    <a:cubicBezTo>
                      <a:pt x="652" y="128"/>
                      <a:pt x="652" y="128"/>
                      <a:pt x="652" y="128"/>
                    </a:cubicBezTo>
                    <a:lnTo>
                      <a:pt x="652" y="511"/>
                    </a:lnTo>
                    <a:close/>
                    <a:moveTo>
                      <a:pt x="406" y="222"/>
                    </a:moveTo>
                    <a:cubicBezTo>
                      <a:pt x="405" y="190"/>
                      <a:pt x="382" y="164"/>
                      <a:pt x="347" y="164"/>
                    </a:cubicBezTo>
                    <a:cubicBezTo>
                      <a:pt x="310" y="164"/>
                      <a:pt x="289" y="190"/>
                      <a:pt x="288" y="222"/>
                    </a:cubicBezTo>
                    <a:cubicBezTo>
                      <a:pt x="288" y="343"/>
                      <a:pt x="406" y="342"/>
                      <a:pt x="406" y="222"/>
                    </a:cubicBezTo>
                    <a:close/>
                    <a:moveTo>
                      <a:pt x="477" y="474"/>
                    </a:moveTo>
                    <a:cubicBezTo>
                      <a:pt x="216" y="474"/>
                      <a:pt x="216" y="474"/>
                      <a:pt x="216" y="474"/>
                    </a:cubicBezTo>
                    <a:cubicBezTo>
                      <a:pt x="216" y="445"/>
                      <a:pt x="216" y="445"/>
                      <a:pt x="216" y="445"/>
                    </a:cubicBezTo>
                    <a:cubicBezTo>
                      <a:pt x="216" y="415"/>
                      <a:pt x="218" y="381"/>
                      <a:pt x="231" y="356"/>
                    </a:cubicBezTo>
                    <a:cubicBezTo>
                      <a:pt x="243" y="333"/>
                      <a:pt x="266" y="312"/>
                      <a:pt x="294" y="312"/>
                    </a:cubicBezTo>
                    <a:cubicBezTo>
                      <a:pt x="304" y="312"/>
                      <a:pt x="304" y="312"/>
                      <a:pt x="304" y="312"/>
                    </a:cubicBezTo>
                    <a:cubicBezTo>
                      <a:pt x="328" y="335"/>
                      <a:pt x="365" y="335"/>
                      <a:pt x="390" y="312"/>
                    </a:cubicBezTo>
                    <a:cubicBezTo>
                      <a:pt x="400" y="312"/>
                      <a:pt x="400" y="312"/>
                      <a:pt x="400" y="312"/>
                    </a:cubicBezTo>
                    <a:cubicBezTo>
                      <a:pt x="427" y="312"/>
                      <a:pt x="450" y="333"/>
                      <a:pt x="462" y="356"/>
                    </a:cubicBezTo>
                    <a:cubicBezTo>
                      <a:pt x="475" y="381"/>
                      <a:pt x="477" y="415"/>
                      <a:pt x="477" y="445"/>
                    </a:cubicBezTo>
                    <a:cubicBezTo>
                      <a:pt x="477" y="474"/>
                      <a:pt x="477" y="474"/>
                      <a:pt x="477" y="474"/>
                    </a:cubicBezTo>
                    <a:close/>
                    <a:moveTo>
                      <a:pt x="130" y="657"/>
                    </a:moveTo>
                    <a:cubicBezTo>
                      <a:pt x="164" y="657"/>
                      <a:pt x="164" y="657"/>
                      <a:pt x="164" y="657"/>
                    </a:cubicBezTo>
                    <a:cubicBezTo>
                      <a:pt x="164" y="603"/>
                      <a:pt x="164" y="603"/>
                      <a:pt x="164" y="603"/>
                    </a:cubicBezTo>
                    <a:cubicBezTo>
                      <a:pt x="130" y="603"/>
                      <a:pt x="130" y="603"/>
                      <a:pt x="130" y="603"/>
                    </a:cubicBezTo>
                    <a:lnTo>
                      <a:pt x="130" y="657"/>
                    </a:lnTo>
                    <a:close/>
                    <a:moveTo>
                      <a:pt x="209" y="603"/>
                    </a:moveTo>
                    <a:cubicBezTo>
                      <a:pt x="177" y="603"/>
                      <a:pt x="177" y="603"/>
                      <a:pt x="177" y="603"/>
                    </a:cubicBezTo>
                    <a:cubicBezTo>
                      <a:pt x="177" y="657"/>
                      <a:pt x="177" y="657"/>
                      <a:pt x="177" y="657"/>
                    </a:cubicBezTo>
                    <a:cubicBezTo>
                      <a:pt x="209" y="657"/>
                      <a:pt x="209" y="657"/>
                      <a:pt x="209" y="657"/>
                    </a:cubicBezTo>
                    <a:lnTo>
                      <a:pt x="209" y="603"/>
                    </a:lnTo>
                    <a:close/>
                    <a:moveTo>
                      <a:pt x="369" y="603"/>
                    </a:moveTo>
                    <a:cubicBezTo>
                      <a:pt x="222" y="603"/>
                      <a:pt x="222" y="603"/>
                      <a:pt x="222" y="603"/>
                    </a:cubicBezTo>
                    <a:cubicBezTo>
                      <a:pt x="222" y="657"/>
                      <a:pt x="222" y="657"/>
                      <a:pt x="222" y="657"/>
                    </a:cubicBezTo>
                    <a:cubicBezTo>
                      <a:pt x="369" y="657"/>
                      <a:pt x="369" y="657"/>
                      <a:pt x="369" y="657"/>
                    </a:cubicBezTo>
                    <a:lnTo>
                      <a:pt x="369" y="603"/>
                    </a:lnTo>
                    <a:close/>
                    <a:moveTo>
                      <a:pt x="117" y="603"/>
                    </a:moveTo>
                    <a:cubicBezTo>
                      <a:pt x="45" y="603"/>
                      <a:pt x="45" y="603"/>
                      <a:pt x="45" y="603"/>
                    </a:cubicBezTo>
                    <a:cubicBezTo>
                      <a:pt x="42" y="603"/>
                      <a:pt x="39" y="606"/>
                      <a:pt x="39" y="609"/>
                    </a:cubicBezTo>
                    <a:cubicBezTo>
                      <a:pt x="39" y="651"/>
                      <a:pt x="39" y="651"/>
                      <a:pt x="39" y="651"/>
                    </a:cubicBezTo>
                    <a:cubicBezTo>
                      <a:pt x="39" y="654"/>
                      <a:pt x="42" y="657"/>
                      <a:pt x="45" y="657"/>
                    </a:cubicBezTo>
                    <a:cubicBezTo>
                      <a:pt x="117" y="657"/>
                      <a:pt x="117" y="657"/>
                      <a:pt x="117" y="657"/>
                    </a:cubicBezTo>
                    <a:lnTo>
                      <a:pt x="117" y="603"/>
                    </a:lnTo>
                    <a:close/>
                    <a:moveTo>
                      <a:pt x="525" y="603"/>
                    </a:moveTo>
                    <a:cubicBezTo>
                      <a:pt x="382" y="603"/>
                      <a:pt x="382" y="603"/>
                      <a:pt x="382" y="603"/>
                    </a:cubicBezTo>
                    <a:cubicBezTo>
                      <a:pt x="382" y="657"/>
                      <a:pt x="382" y="657"/>
                      <a:pt x="382" y="657"/>
                    </a:cubicBezTo>
                    <a:cubicBezTo>
                      <a:pt x="525" y="657"/>
                      <a:pt x="525" y="657"/>
                      <a:pt x="525" y="657"/>
                    </a:cubicBezTo>
                    <a:lnTo>
                      <a:pt x="525" y="603"/>
                    </a:lnTo>
                    <a:close/>
                    <a:moveTo>
                      <a:pt x="538" y="603"/>
                    </a:moveTo>
                    <a:cubicBezTo>
                      <a:pt x="538" y="657"/>
                      <a:pt x="538" y="657"/>
                      <a:pt x="538" y="657"/>
                    </a:cubicBezTo>
                    <a:cubicBezTo>
                      <a:pt x="649" y="657"/>
                      <a:pt x="649" y="657"/>
                      <a:pt x="649" y="657"/>
                    </a:cubicBezTo>
                    <a:cubicBezTo>
                      <a:pt x="652" y="657"/>
                      <a:pt x="655" y="654"/>
                      <a:pt x="655" y="651"/>
                    </a:cubicBezTo>
                    <a:cubicBezTo>
                      <a:pt x="655" y="609"/>
                      <a:pt x="655" y="609"/>
                      <a:pt x="655" y="609"/>
                    </a:cubicBezTo>
                    <a:cubicBezTo>
                      <a:pt x="655" y="606"/>
                      <a:pt x="652" y="603"/>
                      <a:pt x="649" y="603"/>
                    </a:cubicBezTo>
                    <a:lnTo>
                      <a:pt x="538" y="603"/>
                    </a:lnTo>
                    <a:close/>
                  </a:path>
                </a:pathLst>
              </a:custGeom>
              <a:solidFill>
                <a:schemeClr val="tx1">
                  <a:lumMod val="50000"/>
                </a:schemeClr>
              </a:solidFill>
              <a:ln>
                <a:noFill/>
              </a:ln>
            </p:spPr>
            <p:txBody>
              <a:bodyPr vert="horz" wrap="square" lIns="51435" tIns="25718" rIns="51435" bIns="25718" numCol="1" anchor="t" anchorCtr="0" compatLnSpc="1">
                <a:prstTxWarp prst="textNoShape">
                  <a:avLst/>
                </a:prstTxWarp>
              </a:bodyPr>
              <a:lstStyle/>
              <a:p>
                <a:endParaRPr lang="en-US" sz="700" dirty="0"/>
              </a:p>
            </p:txBody>
          </p:sp>
          <p:sp>
            <p:nvSpPr>
              <p:cNvPr id="56" name="Rounded Rectangle 55"/>
              <p:cNvSpPr/>
              <p:nvPr/>
            </p:nvSpPr>
            <p:spPr>
              <a:xfrm>
                <a:off x="7458124" y="2250679"/>
                <a:ext cx="721442" cy="356092"/>
              </a:xfrm>
              <a:prstGeom prst="roundRect">
                <a:avLst>
                  <a:gd name="adj" fmla="val 9560"/>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CiscoSansTT ExtraLight"/>
                    <a:cs typeface="CiscoSansTT ExtraLight"/>
                  </a:rPr>
                  <a:t>SIP/H.323</a:t>
                </a:r>
              </a:p>
              <a:p>
                <a:pPr algn="ctr"/>
                <a:r>
                  <a:rPr lang="ja-JP" altLang="en-US" sz="600" dirty="0">
                    <a:solidFill>
                      <a:schemeClr val="bg1"/>
                    </a:solidFill>
                    <a:latin typeface="CiscoSansTT ExtraLight"/>
                    <a:cs typeface="CiscoSansTT ExtraLight"/>
                  </a:rPr>
                  <a:t>ビデオ端末</a:t>
                </a:r>
                <a:endParaRPr lang="en-US" altLang="ja-JP" sz="600" dirty="0">
                  <a:solidFill>
                    <a:schemeClr val="bg1"/>
                  </a:solidFill>
                  <a:latin typeface="CiscoSansTT ExtraLight"/>
                  <a:cs typeface="CiscoSansTT ExtraLight"/>
                </a:endParaRPr>
              </a:p>
            </p:txBody>
          </p:sp>
          <p:cxnSp>
            <p:nvCxnSpPr>
              <p:cNvPr id="57" name="Straight Arrow Connector 56"/>
              <p:cNvCxnSpPr/>
              <p:nvPr/>
            </p:nvCxnSpPr>
            <p:spPr>
              <a:xfrm flipH="1" flipV="1">
                <a:off x="6124486" y="3110468"/>
                <a:ext cx="190562" cy="1768"/>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547836" y="2802691"/>
                <a:ext cx="454316" cy="215822"/>
              </a:xfrm>
              <a:prstGeom prst="rect">
                <a:avLst/>
              </a:prstGeom>
              <a:noFill/>
            </p:spPr>
            <p:txBody>
              <a:bodyPr wrap="none" rtlCol="0">
                <a:spAutoFit/>
              </a:bodyPr>
              <a:lstStyle/>
              <a:p>
                <a:pPr algn="ctr"/>
                <a:r>
                  <a:rPr lang="en-US" altLang="ja-JP" sz="800" dirty="0" smtClean="0"/>
                  <a:t>CMA</a:t>
                </a:r>
                <a:endParaRPr lang="en-US" sz="800" dirty="0"/>
              </a:p>
            </p:txBody>
          </p:sp>
          <p:pic>
            <p:nvPicPr>
              <p:cNvPr id="59" name="Picture 5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9287" y="3003835"/>
                <a:ext cx="349509" cy="349509"/>
              </a:xfrm>
              <a:prstGeom prst="rect">
                <a:avLst/>
              </a:prstGeom>
            </p:spPr>
          </p:pic>
          <p:grpSp>
            <p:nvGrpSpPr>
              <p:cNvPr id="60" name="Group 59"/>
              <p:cNvGrpSpPr/>
              <p:nvPr/>
            </p:nvGrpSpPr>
            <p:grpSpPr>
              <a:xfrm>
                <a:off x="5315372" y="1984320"/>
                <a:ext cx="928142" cy="368844"/>
                <a:chOff x="1531765" y="3924482"/>
                <a:chExt cx="1407139" cy="595068"/>
              </a:xfrm>
            </p:grpSpPr>
            <p:sp>
              <p:nvSpPr>
                <p:cNvPr id="65" name="Rounded Rectangle 64"/>
                <p:cNvSpPr/>
                <p:nvPr/>
              </p:nvSpPr>
              <p:spPr>
                <a:xfrm>
                  <a:off x="1531765" y="3924482"/>
                  <a:ext cx="1407139" cy="595068"/>
                </a:xfrm>
                <a:prstGeom prst="roundRect">
                  <a:avLst>
                    <a:gd name="adj" fmla="val 9560"/>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600" dirty="0">
                    <a:solidFill>
                      <a:schemeClr val="tx1"/>
                    </a:solidFill>
                    <a:latin typeface="CiscoSansTT ExtraLight"/>
                    <a:cs typeface="CiscoSansTT ExtraLight"/>
                  </a:endParaRPr>
                </a:p>
              </p:txBody>
            </p:sp>
            <p:sp>
              <p:nvSpPr>
                <p:cNvPr id="66" name="Rounded Rectangle 65"/>
                <p:cNvSpPr/>
                <p:nvPr/>
              </p:nvSpPr>
              <p:spPr>
                <a:xfrm>
                  <a:off x="1569960" y="3963433"/>
                  <a:ext cx="1327761" cy="523564"/>
                </a:xfrm>
                <a:prstGeom prst="roundRect">
                  <a:avLst>
                    <a:gd name="adj" fmla="val 956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solidFill>
                        <a:schemeClr val="bg1"/>
                      </a:solidFill>
                      <a:latin typeface="CiscoSansTT ExtraLight"/>
                      <a:cs typeface="CiscoSansTT ExtraLight"/>
                    </a:rPr>
                    <a:t>Expressway-E</a:t>
                  </a:r>
                </a:p>
              </p:txBody>
            </p:sp>
          </p:grpSp>
          <p:cxnSp>
            <p:nvCxnSpPr>
              <p:cNvPr id="61" name="Straight Arrow Connector 60"/>
              <p:cNvCxnSpPr/>
              <p:nvPr/>
            </p:nvCxnSpPr>
            <p:spPr>
              <a:xfrm>
                <a:off x="6232976" y="2125968"/>
                <a:ext cx="420644" cy="595"/>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124486" y="2354792"/>
                <a:ext cx="0" cy="766588"/>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963402" y="2354792"/>
                <a:ext cx="0" cy="951142"/>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918753" y="3316022"/>
                <a:ext cx="1082872" cy="462474"/>
              </a:xfrm>
              <a:prstGeom prst="rect">
                <a:avLst/>
              </a:prstGeom>
              <a:noFill/>
            </p:spPr>
            <p:txBody>
              <a:bodyPr wrap="square" rtlCol="0">
                <a:spAutoFit/>
              </a:bodyPr>
              <a:lstStyle/>
              <a:p>
                <a:r>
                  <a:rPr lang="en-US" sz="800" dirty="0"/>
                  <a:t>Audio/Video</a:t>
                </a:r>
              </a:p>
              <a:p>
                <a:r>
                  <a:rPr lang="en-US" sz="800" dirty="0"/>
                  <a:t>&amp;</a:t>
                </a:r>
              </a:p>
              <a:p>
                <a:r>
                  <a:rPr lang="en-US" sz="800" dirty="0"/>
                  <a:t>IM/P Federation</a:t>
                </a:r>
              </a:p>
            </p:txBody>
          </p:sp>
        </p:grpSp>
        <p:grpSp>
          <p:nvGrpSpPr>
            <p:cNvPr id="69" name="Group 68"/>
            <p:cNvGrpSpPr/>
            <p:nvPr/>
          </p:nvGrpSpPr>
          <p:grpSpPr>
            <a:xfrm>
              <a:off x="6393865" y="3216102"/>
              <a:ext cx="280812" cy="1413"/>
              <a:chOff x="1052764" y="4193174"/>
              <a:chExt cx="280812" cy="1413"/>
            </a:xfrm>
          </p:grpSpPr>
          <p:cxnSp>
            <p:nvCxnSpPr>
              <p:cNvPr id="70" name="Straight Arrow Connector 69"/>
              <p:cNvCxnSpPr/>
              <p:nvPr/>
            </p:nvCxnSpPr>
            <p:spPr>
              <a:xfrm flipH="1">
                <a:off x="1181908" y="4194587"/>
                <a:ext cx="151668"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052764" y="4193174"/>
                <a:ext cx="165530" cy="0"/>
              </a:xfrm>
              <a:prstGeom prst="straightConnector1">
                <a:avLst/>
              </a:prstGeom>
              <a:ln w="19050">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767739" y="1022327"/>
            <a:ext cx="3569404" cy="3533139"/>
            <a:chOff x="1023652" y="1363103"/>
            <a:chExt cx="4759205" cy="4710852"/>
          </a:xfrm>
        </p:grpSpPr>
        <p:cxnSp>
          <p:nvCxnSpPr>
            <p:cNvPr id="27" name="Straight Arrow Connector 26"/>
            <p:cNvCxnSpPr/>
            <p:nvPr/>
          </p:nvCxnSpPr>
          <p:spPr>
            <a:xfrm>
              <a:off x="2521604" y="3360654"/>
              <a:ext cx="510591" cy="722"/>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31071" y="1363103"/>
              <a:ext cx="1066959" cy="615553"/>
            </a:xfrm>
            <a:prstGeom prst="rect">
              <a:avLst/>
            </a:prstGeom>
            <a:noFill/>
          </p:spPr>
          <p:txBody>
            <a:bodyPr wrap="none" rtlCol="0">
              <a:spAutoFit/>
            </a:bodyPr>
            <a:lstStyle/>
            <a:p>
              <a:r>
                <a:rPr lang="ja-JP" altLang="en-US" sz="2400" dirty="0">
                  <a:solidFill>
                    <a:schemeClr val="tx1">
                      <a:lumMod val="50000"/>
                    </a:schemeClr>
                  </a:solidFill>
                </a:rPr>
                <a:t>現状</a:t>
              </a:r>
              <a:endParaRPr lang="en-US" dirty="0">
                <a:solidFill>
                  <a:schemeClr val="tx1">
                    <a:lumMod val="50000"/>
                  </a:schemeClr>
                </a:solidFill>
              </a:endParaRPr>
            </a:p>
          </p:txBody>
        </p:sp>
        <p:cxnSp>
          <p:nvCxnSpPr>
            <p:cNvPr id="4" name="Straight Arrow Connector 3"/>
            <p:cNvCxnSpPr/>
            <p:nvPr/>
          </p:nvCxnSpPr>
          <p:spPr>
            <a:xfrm>
              <a:off x="2406272" y="3530095"/>
              <a:ext cx="1602456" cy="722"/>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5" name="Rounded Rectangle 16"/>
            <p:cNvSpPr>
              <a:spLocks noChangeAspect="1"/>
            </p:cNvSpPr>
            <p:nvPr/>
          </p:nvSpPr>
          <p:spPr>
            <a:xfrm>
              <a:off x="3731862" y="2915335"/>
              <a:ext cx="2050995" cy="1298288"/>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171429" rtlCol="0" anchor="ctr"/>
            <a:lstStyle/>
            <a:p>
              <a:pPr algn="ctr" defTabSz="514286"/>
              <a:endParaRPr lang="en-US" sz="600" b="1" dirty="0">
                <a:solidFill>
                  <a:srgbClr val="000000"/>
                </a:solidFill>
              </a:endParaRPr>
            </a:p>
          </p:txBody>
        </p:sp>
        <p:cxnSp>
          <p:nvCxnSpPr>
            <p:cNvPr id="6" name="Straight Connector 5"/>
            <p:cNvCxnSpPr/>
            <p:nvPr/>
          </p:nvCxnSpPr>
          <p:spPr>
            <a:xfrm>
              <a:off x="1899622" y="2090277"/>
              <a:ext cx="0" cy="3983678"/>
            </a:xfrm>
            <a:prstGeom prst="line">
              <a:avLst/>
            </a:prstGeom>
            <a:ln w="254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reeform 11"/>
            <p:cNvSpPr>
              <a:spLocks noChangeAspect="1" noEditPoints="1"/>
            </p:cNvSpPr>
            <p:nvPr/>
          </p:nvSpPr>
          <p:spPr bwMode="auto">
            <a:xfrm>
              <a:off x="3035389" y="3050146"/>
              <a:ext cx="465276" cy="423593"/>
            </a:xfrm>
            <a:custGeom>
              <a:avLst/>
              <a:gdLst>
                <a:gd name="T0" fmla="*/ 347 w 693"/>
                <a:gd name="T1" fmla="*/ 21 h 657"/>
                <a:gd name="T2" fmla="*/ 347 w 693"/>
                <a:gd name="T3" fmla="*/ 95 h 657"/>
                <a:gd name="T4" fmla="*/ 676 w 693"/>
                <a:gd name="T5" fmla="*/ 87 h 657"/>
                <a:gd name="T6" fmla="*/ 404 w 693"/>
                <a:gd name="T7" fmla="*/ 58 h 657"/>
                <a:gd name="T8" fmla="*/ 289 w 693"/>
                <a:gd name="T9" fmla="*/ 58 h 657"/>
                <a:gd name="T10" fmla="*/ 18 w 693"/>
                <a:gd name="T11" fmla="*/ 87 h 657"/>
                <a:gd name="T12" fmla="*/ 0 w 693"/>
                <a:gd name="T13" fmla="*/ 557 h 657"/>
                <a:gd name="T14" fmla="*/ 676 w 693"/>
                <a:gd name="T15" fmla="*/ 575 h 657"/>
                <a:gd name="T16" fmla="*/ 693 w 693"/>
                <a:gd name="T17" fmla="*/ 104 h 657"/>
                <a:gd name="T18" fmla="*/ 347 w 693"/>
                <a:gd name="T19" fmla="*/ 10 h 657"/>
                <a:gd name="T20" fmla="*/ 347 w 693"/>
                <a:gd name="T21" fmla="*/ 105 h 657"/>
                <a:gd name="T22" fmla="*/ 347 w 693"/>
                <a:gd name="T23" fmla="*/ 10 h 657"/>
                <a:gd name="T24" fmla="*/ 572 w 693"/>
                <a:gd name="T25" fmla="*/ 547 h 657"/>
                <a:gd name="T26" fmla="*/ 608 w 693"/>
                <a:gd name="T27" fmla="*/ 538 h 657"/>
                <a:gd name="T28" fmla="*/ 652 w 693"/>
                <a:gd name="T29" fmla="*/ 511 h 657"/>
                <a:gd name="T30" fmla="*/ 42 w 693"/>
                <a:gd name="T31" fmla="*/ 128 h 657"/>
                <a:gd name="T32" fmla="*/ 652 w 693"/>
                <a:gd name="T33" fmla="*/ 511 h 657"/>
                <a:gd name="T34" fmla="*/ 347 w 693"/>
                <a:gd name="T35" fmla="*/ 164 h 657"/>
                <a:gd name="T36" fmla="*/ 406 w 693"/>
                <a:gd name="T37" fmla="*/ 222 h 657"/>
                <a:gd name="T38" fmla="*/ 216 w 693"/>
                <a:gd name="T39" fmla="*/ 474 h 657"/>
                <a:gd name="T40" fmla="*/ 231 w 693"/>
                <a:gd name="T41" fmla="*/ 356 h 657"/>
                <a:gd name="T42" fmla="*/ 304 w 693"/>
                <a:gd name="T43" fmla="*/ 312 h 657"/>
                <a:gd name="T44" fmla="*/ 400 w 693"/>
                <a:gd name="T45" fmla="*/ 312 h 657"/>
                <a:gd name="T46" fmla="*/ 477 w 693"/>
                <a:gd name="T47" fmla="*/ 445 h 657"/>
                <a:gd name="T48" fmla="*/ 130 w 693"/>
                <a:gd name="T49" fmla="*/ 657 h 657"/>
                <a:gd name="T50" fmla="*/ 164 w 693"/>
                <a:gd name="T51" fmla="*/ 603 h 657"/>
                <a:gd name="T52" fmla="*/ 130 w 693"/>
                <a:gd name="T53" fmla="*/ 657 h 657"/>
                <a:gd name="T54" fmla="*/ 177 w 693"/>
                <a:gd name="T55" fmla="*/ 603 h 657"/>
                <a:gd name="T56" fmla="*/ 209 w 693"/>
                <a:gd name="T57" fmla="*/ 657 h 657"/>
                <a:gd name="T58" fmla="*/ 369 w 693"/>
                <a:gd name="T59" fmla="*/ 603 h 657"/>
                <a:gd name="T60" fmla="*/ 222 w 693"/>
                <a:gd name="T61" fmla="*/ 657 h 657"/>
                <a:gd name="T62" fmla="*/ 369 w 693"/>
                <a:gd name="T63" fmla="*/ 603 h 657"/>
                <a:gd name="T64" fmla="*/ 45 w 693"/>
                <a:gd name="T65" fmla="*/ 603 h 657"/>
                <a:gd name="T66" fmla="*/ 39 w 693"/>
                <a:gd name="T67" fmla="*/ 651 h 657"/>
                <a:gd name="T68" fmla="*/ 117 w 693"/>
                <a:gd name="T69" fmla="*/ 657 h 657"/>
                <a:gd name="T70" fmla="*/ 525 w 693"/>
                <a:gd name="T71" fmla="*/ 603 h 657"/>
                <a:gd name="T72" fmla="*/ 382 w 693"/>
                <a:gd name="T73" fmla="*/ 657 h 657"/>
                <a:gd name="T74" fmla="*/ 525 w 693"/>
                <a:gd name="T75" fmla="*/ 603 h 657"/>
                <a:gd name="T76" fmla="*/ 538 w 693"/>
                <a:gd name="T77" fmla="*/ 657 h 657"/>
                <a:gd name="T78" fmla="*/ 655 w 693"/>
                <a:gd name="T79" fmla="*/ 651 h 657"/>
                <a:gd name="T80" fmla="*/ 649 w 693"/>
                <a:gd name="T81" fmla="*/ 60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 h="657">
                  <a:moveTo>
                    <a:pt x="310" y="58"/>
                  </a:moveTo>
                  <a:cubicBezTo>
                    <a:pt x="310" y="37"/>
                    <a:pt x="326" y="21"/>
                    <a:pt x="347" y="21"/>
                  </a:cubicBezTo>
                  <a:cubicBezTo>
                    <a:pt x="367" y="21"/>
                    <a:pt x="384" y="37"/>
                    <a:pt x="384" y="58"/>
                  </a:cubicBezTo>
                  <a:cubicBezTo>
                    <a:pt x="384" y="78"/>
                    <a:pt x="367" y="95"/>
                    <a:pt x="347" y="95"/>
                  </a:cubicBezTo>
                  <a:cubicBezTo>
                    <a:pt x="326" y="95"/>
                    <a:pt x="310" y="78"/>
                    <a:pt x="310" y="58"/>
                  </a:cubicBezTo>
                  <a:close/>
                  <a:moveTo>
                    <a:pt x="676" y="87"/>
                  </a:moveTo>
                  <a:cubicBezTo>
                    <a:pt x="397" y="87"/>
                    <a:pt x="397" y="87"/>
                    <a:pt x="397" y="87"/>
                  </a:cubicBezTo>
                  <a:cubicBezTo>
                    <a:pt x="401" y="78"/>
                    <a:pt x="404" y="68"/>
                    <a:pt x="404" y="58"/>
                  </a:cubicBezTo>
                  <a:cubicBezTo>
                    <a:pt x="404" y="26"/>
                    <a:pt x="379" y="0"/>
                    <a:pt x="347" y="0"/>
                  </a:cubicBezTo>
                  <a:cubicBezTo>
                    <a:pt x="315" y="0"/>
                    <a:pt x="289" y="26"/>
                    <a:pt x="289" y="58"/>
                  </a:cubicBezTo>
                  <a:cubicBezTo>
                    <a:pt x="289" y="68"/>
                    <a:pt x="292" y="78"/>
                    <a:pt x="297" y="87"/>
                  </a:cubicBezTo>
                  <a:cubicBezTo>
                    <a:pt x="18" y="87"/>
                    <a:pt x="18" y="87"/>
                    <a:pt x="18" y="87"/>
                  </a:cubicBezTo>
                  <a:cubicBezTo>
                    <a:pt x="8" y="87"/>
                    <a:pt x="0" y="94"/>
                    <a:pt x="0" y="104"/>
                  </a:cubicBezTo>
                  <a:cubicBezTo>
                    <a:pt x="0" y="557"/>
                    <a:pt x="0" y="557"/>
                    <a:pt x="0" y="557"/>
                  </a:cubicBezTo>
                  <a:cubicBezTo>
                    <a:pt x="0" y="567"/>
                    <a:pt x="8" y="575"/>
                    <a:pt x="18" y="575"/>
                  </a:cubicBezTo>
                  <a:cubicBezTo>
                    <a:pt x="676" y="575"/>
                    <a:pt x="676" y="575"/>
                    <a:pt x="676" y="575"/>
                  </a:cubicBezTo>
                  <a:cubicBezTo>
                    <a:pt x="685" y="575"/>
                    <a:pt x="693" y="567"/>
                    <a:pt x="693" y="557"/>
                  </a:cubicBezTo>
                  <a:cubicBezTo>
                    <a:pt x="693" y="104"/>
                    <a:pt x="693" y="104"/>
                    <a:pt x="693" y="104"/>
                  </a:cubicBezTo>
                  <a:cubicBezTo>
                    <a:pt x="693" y="94"/>
                    <a:pt x="685" y="87"/>
                    <a:pt x="676" y="87"/>
                  </a:cubicBezTo>
                  <a:close/>
                  <a:moveTo>
                    <a:pt x="347" y="10"/>
                  </a:moveTo>
                  <a:cubicBezTo>
                    <a:pt x="373" y="10"/>
                    <a:pt x="394" y="32"/>
                    <a:pt x="394" y="58"/>
                  </a:cubicBezTo>
                  <a:cubicBezTo>
                    <a:pt x="394" y="84"/>
                    <a:pt x="373" y="105"/>
                    <a:pt x="347" y="105"/>
                  </a:cubicBezTo>
                  <a:cubicBezTo>
                    <a:pt x="321" y="105"/>
                    <a:pt x="299" y="84"/>
                    <a:pt x="299" y="58"/>
                  </a:cubicBezTo>
                  <a:cubicBezTo>
                    <a:pt x="299" y="32"/>
                    <a:pt x="321" y="10"/>
                    <a:pt x="347" y="10"/>
                  </a:cubicBezTo>
                  <a:close/>
                  <a:moveTo>
                    <a:pt x="608" y="547"/>
                  </a:moveTo>
                  <a:cubicBezTo>
                    <a:pt x="572" y="547"/>
                    <a:pt x="572" y="547"/>
                    <a:pt x="572" y="547"/>
                  </a:cubicBezTo>
                  <a:cubicBezTo>
                    <a:pt x="572" y="538"/>
                    <a:pt x="572" y="538"/>
                    <a:pt x="572" y="538"/>
                  </a:cubicBezTo>
                  <a:cubicBezTo>
                    <a:pt x="608" y="538"/>
                    <a:pt x="608" y="538"/>
                    <a:pt x="608" y="538"/>
                  </a:cubicBezTo>
                  <a:lnTo>
                    <a:pt x="608" y="547"/>
                  </a:lnTo>
                  <a:close/>
                  <a:moveTo>
                    <a:pt x="652" y="511"/>
                  </a:moveTo>
                  <a:cubicBezTo>
                    <a:pt x="42" y="511"/>
                    <a:pt x="42" y="511"/>
                    <a:pt x="42" y="511"/>
                  </a:cubicBezTo>
                  <a:cubicBezTo>
                    <a:pt x="42" y="128"/>
                    <a:pt x="42" y="128"/>
                    <a:pt x="42" y="128"/>
                  </a:cubicBezTo>
                  <a:cubicBezTo>
                    <a:pt x="652" y="128"/>
                    <a:pt x="652" y="128"/>
                    <a:pt x="652" y="128"/>
                  </a:cubicBezTo>
                  <a:lnTo>
                    <a:pt x="652" y="511"/>
                  </a:lnTo>
                  <a:close/>
                  <a:moveTo>
                    <a:pt x="406" y="222"/>
                  </a:moveTo>
                  <a:cubicBezTo>
                    <a:pt x="405" y="190"/>
                    <a:pt x="382" y="164"/>
                    <a:pt x="347" y="164"/>
                  </a:cubicBezTo>
                  <a:cubicBezTo>
                    <a:pt x="310" y="164"/>
                    <a:pt x="289" y="190"/>
                    <a:pt x="288" y="222"/>
                  </a:cubicBezTo>
                  <a:cubicBezTo>
                    <a:pt x="288" y="343"/>
                    <a:pt x="406" y="342"/>
                    <a:pt x="406" y="222"/>
                  </a:cubicBezTo>
                  <a:close/>
                  <a:moveTo>
                    <a:pt x="477" y="474"/>
                  </a:moveTo>
                  <a:cubicBezTo>
                    <a:pt x="216" y="474"/>
                    <a:pt x="216" y="474"/>
                    <a:pt x="216" y="474"/>
                  </a:cubicBezTo>
                  <a:cubicBezTo>
                    <a:pt x="216" y="445"/>
                    <a:pt x="216" y="445"/>
                    <a:pt x="216" y="445"/>
                  </a:cubicBezTo>
                  <a:cubicBezTo>
                    <a:pt x="216" y="415"/>
                    <a:pt x="218" y="381"/>
                    <a:pt x="231" y="356"/>
                  </a:cubicBezTo>
                  <a:cubicBezTo>
                    <a:pt x="243" y="333"/>
                    <a:pt x="266" y="312"/>
                    <a:pt x="294" y="312"/>
                  </a:cubicBezTo>
                  <a:cubicBezTo>
                    <a:pt x="304" y="312"/>
                    <a:pt x="304" y="312"/>
                    <a:pt x="304" y="312"/>
                  </a:cubicBezTo>
                  <a:cubicBezTo>
                    <a:pt x="328" y="335"/>
                    <a:pt x="365" y="335"/>
                    <a:pt x="390" y="312"/>
                  </a:cubicBezTo>
                  <a:cubicBezTo>
                    <a:pt x="400" y="312"/>
                    <a:pt x="400" y="312"/>
                    <a:pt x="400" y="312"/>
                  </a:cubicBezTo>
                  <a:cubicBezTo>
                    <a:pt x="427" y="312"/>
                    <a:pt x="450" y="333"/>
                    <a:pt x="462" y="356"/>
                  </a:cubicBezTo>
                  <a:cubicBezTo>
                    <a:pt x="475" y="381"/>
                    <a:pt x="477" y="415"/>
                    <a:pt x="477" y="445"/>
                  </a:cubicBezTo>
                  <a:cubicBezTo>
                    <a:pt x="477" y="474"/>
                    <a:pt x="477" y="474"/>
                    <a:pt x="477" y="474"/>
                  </a:cubicBezTo>
                  <a:close/>
                  <a:moveTo>
                    <a:pt x="130" y="657"/>
                  </a:moveTo>
                  <a:cubicBezTo>
                    <a:pt x="164" y="657"/>
                    <a:pt x="164" y="657"/>
                    <a:pt x="164" y="657"/>
                  </a:cubicBezTo>
                  <a:cubicBezTo>
                    <a:pt x="164" y="603"/>
                    <a:pt x="164" y="603"/>
                    <a:pt x="164" y="603"/>
                  </a:cubicBezTo>
                  <a:cubicBezTo>
                    <a:pt x="130" y="603"/>
                    <a:pt x="130" y="603"/>
                    <a:pt x="130" y="603"/>
                  </a:cubicBezTo>
                  <a:lnTo>
                    <a:pt x="130" y="657"/>
                  </a:lnTo>
                  <a:close/>
                  <a:moveTo>
                    <a:pt x="209" y="603"/>
                  </a:moveTo>
                  <a:cubicBezTo>
                    <a:pt x="177" y="603"/>
                    <a:pt x="177" y="603"/>
                    <a:pt x="177" y="603"/>
                  </a:cubicBezTo>
                  <a:cubicBezTo>
                    <a:pt x="177" y="657"/>
                    <a:pt x="177" y="657"/>
                    <a:pt x="177" y="657"/>
                  </a:cubicBezTo>
                  <a:cubicBezTo>
                    <a:pt x="209" y="657"/>
                    <a:pt x="209" y="657"/>
                    <a:pt x="209" y="657"/>
                  </a:cubicBezTo>
                  <a:lnTo>
                    <a:pt x="209" y="603"/>
                  </a:lnTo>
                  <a:close/>
                  <a:moveTo>
                    <a:pt x="369" y="603"/>
                  </a:moveTo>
                  <a:cubicBezTo>
                    <a:pt x="222" y="603"/>
                    <a:pt x="222" y="603"/>
                    <a:pt x="222" y="603"/>
                  </a:cubicBezTo>
                  <a:cubicBezTo>
                    <a:pt x="222" y="657"/>
                    <a:pt x="222" y="657"/>
                    <a:pt x="222" y="657"/>
                  </a:cubicBezTo>
                  <a:cubicBezTo>
                    <a:pt x="369" y="657"/>
                    <a:pt x="369" y="657"/>
                    <a:pt x="369" y="657"/>
                  </a:cubicBezTo>
                  <a:lnTo>
                    <a:pt x="369" y="603"/>
                  </a:lnTo>
                  <a:close/>
                  <a:moveTo>
                    <a:pt x="117" y="603"/>
                  </a:moveTo>
                  <a:cubicBezTo>
                    <a:pt x="45" y="603"/>
                    <a:pt x="45" y="603"/>
                    <a:pt x="45" y="603"/>
                  </a:cubicBezTo>
                  <a:cubicBezTo>
                    <a:pt x="42" y="603"/>
                    <a:pt x="39" y="606"/>
                    <a:pt x="39" y="609"/>
                  </a:cubicBezTo>
                  <a:cubicBezTo>
                    <a:pt x="39" y="651"/>
                    <a:pt x="39" y="651"/>
                    <a:pt x="39" y="651"/>
                  </a:cubicBezTo>
                  <a:cubicBezTo>
                    <a:pt x="39" y="654"/>
                    <a:pt x="42" y="657"/>
                    <a:pt x="45" y="657"/>
                  </a:cubicBezTo>
                  <a:cubicBezTo>
                    <a:pt x="117" y="657"/>
                    <a:pt x="117" y="657"/>
                    <a:pt x="117" y="657"/>
                  </a:cubicBezTo>
                  <a:lnTo>
                    <a:pt x="117" y="603"/>
                  </a:lnTo>
                  <a:close/>
                  <a:moveTo>
                    <a:pt x="525" y="603"/>
                  </a:moveTo>
                  <a:cubicBezTo>
                    <a:pt x="382" y="603"/>
                    <a:pt x="382" y="603"/>
                    <a:pt x="382" y="603"/>
                  </a:cubicBezTo>
                  <a:cubicBezTo>
                    <a:pt x="382" y="657"/>
                    <a:pt x="382" y="657"/>
                    <a:pt x="382" y="657"/>
                  </a:cubicBezTo>
                  <a:cubicBezTo>
                    <a:pt x="525" y="657"/>
                    <a:pt x="525" y="657"/>
                    <a:pt x="525" y="657"/>
                  </a:cubicBezTo>
                  <a:lnTo>
                    <a:pt x="525" y="603"/>
                  </a:lnTo>
                  <a:close/>
                  <a:moveTo>
                    <a:pt x="538" y="603"/>
                  </a:moveTo>
                  <a:cubicBezTo>
                    <a:pt x="538" y="657"/>
                    <a:pt x="538" y="657"/>
                    <a:pt x="538" y="657"/>
                  </a:cubicBezTo>
                  <a:cubicBezTo>
                    <a:pt x="649" y="657"/>
                    <a:pt x="649" y="657"/>
                    <a:pt x="649" y="657"/>
                  </a:cubicBezTo>
                  <a:cubicBezTo>
                    <a:pt x="652" y="657"/>
                    <a:pt x="655" y="654"/>
                    <a:pt x="655" y="651"/>
                  </a:cubicBezTo>
                  <a:cubicBezTo>
                    <a:pt x="655" y="609"/>
                    <a:pt x="655" y="609"/>
                    <a:pt x="655" y="609"/>
                  </a:cubicBezTo>
                  <a:cubicBezTo>
                    <a:pt x="655" y="606"/>
                    <a:pt x="652" y="603"/>
                    <a:pt x="649" y="603"/>
                  </a:cubicBezTo>
                  <a:lnTo>
                    <a:pt x="538" y="603"/>
                  </a:lnTo>
                  <a:close/>
                </a:path>
              </a:pathLst>
            </a:custGeom>
            <a:solidFill>
              <a:schemeClr val="tx1">
                <a:lumMod val="65000"/>
                <a:lumOff val="35000"/>
              </a:schemeClr>
            </a:solidFill>
            <a:ln>
              <a:noFill/>
            </a:ln>
          </p:spPr>
          <p:txBody>
            <a:bodyPr vert="horz" wrap="square" lIns="51435" tIns="25718" rIns="51435" bIns="25718" numCol="1" anchor="t" anchorCtr="0" compatLnSpc="1">
              <a:prstTxWarp prst="textNoShape">
                <a:avLst/>
              </a:prstTxWarp>
            </a:bodyPr>
            <a:lstStyle/>
            <a:p>
              <a:endParaRPr lang="en-US" sz="700" dirty="0"/>
            </a:p>
          </p:txBody>
        </p:sp>
        <p:cxnSp>
          <p:nvCxnSpPr>
            <p:cNvPr id="8" name="Straight Arrow Connector 7"/>
            <p:cNvCxnSpPr/>
            <p:nvPr/>
          </p:nvCxnSpPr>
          <p:spPr>
            <a:xfrm flipV="1">
              <a:off x="2309208" y="4781835"/>
              <a:ext cx="1145407" cy="2067"/>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25266" y="3412574"/>
              <a:ext cx="200926"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89916" y="3211246"/>
              <a:ext cx="197361"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54348" y="2957106"/>
              <a:ext cx="380172" cy="380172"/>
            </a:xfrm>
            <a:prstGeom prst="rect">
              <a:avLst/>
            </a:prstGeom>
          </p:spPr>
        </p:pic>
        <p:sp>
          <p:nvSpPr>
            <p:cNvPr id="12" name="Rounded Rectangle 16"/>
            <p:cNvSpPr>
              <a:spLocks noChangeAspect="1"/>
            </p:cNvSpPr>
            <p:nvPr/>
          </p:nvSpPr>
          <p:spPr>
            <a:xfrm>
              <a:off x="3269388" y="4062147"/>
              <a:ext cx="2050995" cy="1298288"/>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tx2">
                <a:lumMod val="40000"/>
                <a:lumOff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171429" rtlCol="0" anchor="ctr"/>
            <a:lstStyle/>
            <a:p>
              <a:pPr algn="ctr" defTabSz="514286"/>
              <a:endParaRPr lang="en-US" sz="600" b="1" dirty="0">
                <a:solidFill>
                  <a:srgbClr val="00000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98344" y="4804363"/>
              <a:ext cx="398888" cy="398888"/>
            </a:xfrm>
            <a:prstGeom prst="rect">
              <a:avLst/>
            </a:prstGeom>
          </p:spPr>
        </p:pic>
        <p:sp>
          <p:nvSpPr>
            <p:cNvPr id="14" name="Rounded Rectangle 13"/>
            <p:cNvSpPr/>
            <p:nvPr/>
          </p:nvSpPr>
          <p:spPr>
            <a:xfrm>
              <a:off x="3602469" y="4717116"/>
              <a:ext cx="924328" cy="393495"/>
            </a:xfrm>
            <a:prstGeom prst="roundRect">
              <a:avLst>
                <a:gd name="adj" fmla="val 9560"/>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bg1"/>
                  </a:solidFill>
                  <a:latin typeface="CiscoSansTT ExtraLight"/>
                  <a:cs typeface="CiscoSansTT ExtraLight"/>
                </a:rPr>
                <a:t>S4B</a:t>
              </a:r>
            </a:p>
            <a:p>
              <a:pPr algn="ctr"/>
              <a:r>
                <a:rPr lang="en-US" sz="600" dirty="0">
                  <a:solidFill>
                    <a:schemeClr val="bg1"/>
                  </a:solidFill>
                  <a:latin typeface="CiscoSansTT ExtraLight"/>
                  <a:cs typeface="CiscoSansTT ExtraLight"/>
                </a:rPr>
                <a:t>(</a:t>
              </a:r>
              <a:r>
                <a:rPr lang="en-US" sz="600" dirty="0" smtClean="0">
                  <a:solidFill>
                    <a:schemeClr val="bg1"/>
                  </a:solidFill>
                  <a:latin typeface="CiscoSansTT ExtraLight"/>
                  <a:cs typeface="CiscoSansTT ExtraLight"/>
                </a:rPr>
                <a:t>O365</a:t>
              </a:r>
              <a:r>
                <a:rPr lang="ja-JP" altLang="en-US" sz="600" dirty="0" smtClean="0">
                  <a:solidFill>
                    <a:schemeClr val="bg1"/>
                  </a:solidFill>
                  <a:latin typeface="CiscoSansTT ExtraLight"/>
                  <a:cs typeface="CiscoSansTT ExtraLight"/>
                </a:rPr>
                <a:t>）</a:t>
              </a:r>
              <a:r>
                <a:rPr lang="en-US" sz="600" dirty="0" smtClean="0">
                  <a:solidFill>
                    <a:schemeClr val="bg1"/>
                  </a:solidFill>
                  <a:latin typeface="CiscoSansTT ExtraLight"/>
                  <a:cs typeface="CiscoSansTT ExtraLight"/>
                </a:rPr>
                <a:t> </a:t>
              </a:r>
              <a:endParaRPr lang="en-US" sz="600" dirty="0">
                <a:solidFill>
                  <a:schemeClr val="bg1"/>
                </a:solidFill>
                <a:latin typeface="CiscoSansTT ExtraLight"/>
                <a:cs typeface="CiscoSansTT ExtraLight"/>
              </a:endParaRPr>
            </a:p>
          </p:txBody>
        </p:sp>
        <p:cxnSp>
          <p:nvCxnSpPr>
            <p:cNvPr id="15" name="Straight Arrow Connector 14"/>
            <p:cNvCxnSpPr/>
            <p:nvPr/>
          </p:nvCxnSpPr>
          <p:spPr>
            <a:xfrm>
              <a:off x="4560542" y="4906731"/>
              <a:ext cx="179156" cy="1585"/>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70074" y="3762164"/>
              <a:ext cx="179156" cy="1585"/>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17" name="Freeform 11"/>
            <p:cNvSpPr>
              <a:spLocks noChangeAspect="1" noEditPoints="1"/>
            </p:cNvSpPr>
            <p:nvPr/>
          </p:nvSpPr>
          <p:spPr bwMode="auto">
            <a:xfrm>
              <a:off x="5033574" y="3545353"/>
              <a:ext cx="465276" cy="423593"/>
            </a:xfrm>
            <a:custGeom>
              <a:avLst/>
              <a:gdLst>
                <a:gd name="T0" fmla="*/ 347 w 693"/>
                <a:gd name="T1" fmla="*/ 21 h 657"/>
                <a:gd name="T2" fmla="*/ 347 w 693"/>
                <a:gd name="T3" fmla="*/ 95 h 657"/>
                <a:gd name="T4" fmla="*/ 676 w 693"/>
                <a:gd name="T5" fmla="*/ 87 h 657"/>
                <a:gd name="T6" fmla="*/ 404 w 693"/>
                <a:gd name="T7" fmla="*/ 58 h 657"/>
                <a:gd name="T8" fmla="*/ 289 w 693"/>
                <a:gd name="T9" fmla="*/ 58 h 657"/>
                <a:gd name="T10" fmla="*/ 18 w 693"/>
                <a:gd name="T11" fmla="*/ 87 h 657"/>
                <a:gd name="T12" fmla="*/ 0 w 693"/>
                <a:gd name="T13" fmla="*/ 557 h 657"/>
                <a:gd name="T14" fmla="*/ 676 w 693"/>
                <a:gd name="T15" fmla="*/ 575 h 657"/>
                <a:gd name="T16" fmla="*/ 693 w 693"/>
                <a:gd name="T17" fmla="*/ 104 h 657"/>
                <a:gd name="T18" fmla="*/ 347 w 693"/>
                <a:gd name="T19" fmla="*/ 10 h 657"/>
                <a:gd name="T20" fmla="*/ 347 w 693"/>
                <a:gd name="T21" fmla="*/ 105 h 657"/>
                <a:gd name="T22" fmla="*/ 347 w 693"/>
                <a:gd name="T23" fmla="*/ 10 h 657"/>
                <a:gd name="T24" fmla="*/ 572 w 693"/>
                <a:gd name="T25" fmla="*/ 547 h 657"/>
                <a:gd name="T26" fmla="*/ 608 w 693"/>
                <a:gd name="T27" fmla="*/ 538 h 657"/>
                <a:gd name="T28" fmla="*/ 652 w 693"/>
                <a:gd name="T29" fmla="*/ 511 h 657"/>
                <a:gd name="T30" fmla="*/ 42 w 693"/>
                <a:gd name="T31" fmla="*/ 128 h 657"/>
                <a:gd name="T32" fmla="*/ 652 w 693"/>
                <a:gd name="T33" fmla="*/ 511 h 657"/>
                <a:gd name="T34" fmla="*/ 347 w 693"/>
                <a:gd name="T35" fmla="*/ 164 h 657"/>
                <a:gd name="T36" fmla="*/ 406 w 693"/>
                <a:gd name="T37" fmla="*/ 222 h 657"/>
                <a:gd name="T38" fmla="*/ 216 w 693"/>
                <a:gd name="T39" fmla="*/ 474 h 657"/>
                <a:gd name="T40" fmla="*/ 231 w 693"/>
                <a:gd name="T41" fmla="*/ 356 h 657"/>
                <a:gd name="T42" fmla="*/ 304 w 693"/>
                <a:gd name="T43" fmla="*/ 312 h 657"/>
                <a:gd name="T44" fmla="*/ 400 w 693"/>
                <a:gd name="T45" fmla="*/ 312 h 657"/>
                <a:gd name="T46" fmla="*/ 477 w 693"/>
                <a:gd name="T47" fmla="*/ 445 h 657"/>
                <a:gd name="T48" fmla="*/ 130 w 693"/>
                <a:gd name="T49" fmla="*/ 657 h 657"/>
                <a:gd name="T50" fmla="*/ 164 w 693"/>
                <a:gd name="T51" fmla="*/ 603 h 657"/>
                <a:gd name="T52" fmla="*/ 130 w 693"/>
                <a:gd name="T53" fmla="*/ 657 h 657"/>
                <a:gd name="T54" fmla="*/ 177 w 693"/>
                <a:gd name="T55" fmla="*/ 603 h 657"/>
                <a:gd name="T56" fmla="*/ 209 w 693"/>
                <a:gd name="T57" fmla="*/ 657 h 657"/>
                <a:gd name="T58" fmla="*/ 369 w 693"/>
                <a:gd name="T59" fmla="*/ 603 h 657"/>
                <a:gd name="T60" fmla="*/ 222 w 693"/>
                <a:gd name="T61" fmla="*/ 657 h 657"/>
                <a:gd name="T62" fmla="*/ 369 w 693"/>
                <a:gd name="T63" fmla="*/ 603 h 657"/>
                <a:gd name="T64" fmla="*/ 45 w 693"/>
                <a:gd name="T65" fmla="*/ 603 h 657"/>
                <a:gd name="T66" fmla="*/ 39 w 693"/>
                <a:gd name="T67" fmla="*/ 651 h 657"/>
                <a:gd name="T68" fmla="*/ 117 w 693"/>
                <a:gd name="T69" fmla="*/ 657 h 657"/>
                <a:gd name="T70" fmla="*/ 525 w 693"/>
                <a:gd name="T71" fmla="*/ 603 h 657"/>
                <a:gd name="T72" fmla="*/ 382 w 693"/>
                <a:gd name="T73" fmla="*/ 657 h 657"/>
                <a:gd name="T74" fmla="*/ 525 w 693"/>
                <a:gd name="T75" fmla="*/ 603 h 657"/>
                <a:gd name="T76" fmla="*/ 538 w 693"/>
                <a:gd name="T77" fmla="*/ 657 h 657"/>
                <a:gd name="T78" fmla="*/ 655 w 693"/>
                <a:gd name="T79" fmla="*/ 651 h 657"/>
                <a:gd name="T80" fmla="*/ 649 w 693"/>
                <a:gd name="T81" fmla="*/ 60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 h="657">
                  <a:moveTo>
                    <a:pt x="310" y="58"/>
                  </a:moveTo>
                  <a:cubicBezTo>
                    <a:pt x="310" y="37"/>
                    <a:pt x="326" y="21"/>
                    <a:pt x="347" y="21"/>
                  </a:cubicBezTo>
                  <a:cubicBezTo>
                    <a:pt x="367" y="21"/>
                    <a:pt x="384" y="37"/>
                    <a:pt x="384" y="58"/>
                  </a:cubicBezTo>
                  <a:cubicBezTo>
                    <a:pt x="384" y="78"/>
                    <a:pt x="367" y="95"/>
                    <a:pt x="347" y="95"/>
                  </a:cubicBezTo>
                  <a:cubicBezTo>
                    <a:pt x="326" y="95"/>
                    <a:pt x="310" y="78"/>
                    <a:pt x="310" y="58"/>
                  </a:cubicBezTo>
                  <a:close/>
                  <a:moveTo>
                    <a:pt x="676" y="87"/>
                  </a:moveTo>
                  <a:cubicBezTo>
                    <a:pt x="397" y="87"/>
                    <a:pt x="397" y="87"/>
                    <a:pt x="397" y="87"/>
                  </a:cubicBezTo>
                  <a:cubicBezTo>
                    <a:pt x="401" y="78"/>
                    <a:pt x="404" y="68"/>
                    <a:pt x="404" y="58"/>
                  </a:cubicBezTo>
                  <a:cubicBezTo>
                    <a:pt x="404" y="26"/>
                    <a:pt x="379" y="0"/>
                    <a:pt x="347" y="0"/>
                  </a:cubicBezTo>
                  <a:cubicBezTo>
                    <a:pt x="315" y="0"/>
                    <a:pt x="289" y="26"/>
                    <a:pt x="289" y="58"/>
                  </a:cubicBezTo>
                  <a:cubicBezTo>
                    <a:pt x="289" y="68"/>
                    <a:pt x="292" y="78"/>
                    <a:pt x="297" y="87"/>
                  </a:cubicBezTo>
                  <a:cubicBezTo>
                    <a:pt x="18" y="87"/>
                    <a:pt x="18" y="87"/>
                    <a:pt x="18" y="87"/>
                  </a:cubicBezTo>
                  <a:cubicBezTo>
                    <a:pt x="8" y="87"/>
                    <a:pt x="0" y="94"/>
                    <a:pt x="0" y="104"/>
                  </a:cubicBezTo>
                  <a:cubicBezTo>
                    <a:pt x="0" y="557"/>
                    <a:pt x="0" y="557"/>
                    <a:pt x="0" y="557"/>
                  </a:cubicBezTo>
                  <a:cubicBezTo>
                    <a:pt x="0" y="567"/>
                    <a:pt x="8" y="575"/>
                    <a:pt x="18" y="575"/>
                  </a:cubicBezTo>
                  <a:cubicBezTo>
                    <a:pt x="676" y="575"/>
                    <a:pt x="676" y="575"/>
                    <a:pt x="676" y="575"/>
                  </a:cubicBezTo>
                  <a:cubicBezTo>
                    <a:pt x="685" y="575"/>
                    <a:pt x="693" y="567"/>
                    <a:pt x="693" y="557"/>
                  </a:cubicBezTo>
                  <a:cubicBezTo>
                    <a:pt x="693" y="104"/>
                    <a:pt x="693" y="104"/>
                    <a:pt x="693" y="104"/>
                  </a:cubicBezTo>
                  <a:cubicBezTo>
                    <a:pt x="693" y="94"/>
                    <a:pt x="685" y="87"/>
                    <a:pt x="676" y="87"/>
                  </a:cubicBezTo>
                  <a:close/>
                  <a:moveTo>
                    <a:pt x="347" y="10"/>
                  </a:moveTo>
                  <a:cubicBezTo>
                    <a:pt x="373" y="10"/>
                    <a:pt x="394" y="32"/>
                    <a:pt x="394" y="58"/>
                  </a:cubicBezTo>
                  <a:cubicBezTo>
                    <a:pt x="394" y="84"/>
                    <a:pt x="373" y="105"/>
                    <a:pt x="347" y="105"/>
                  </a:cubicBezTo>
                  <a:cubicBezTo>
                    <a:pt x="321" y="105"/>
                    <a:pt x="299" y="84"/>
                    <a:pt x="299" y="58"/>
                  </a:cubicBezTo>
                  <a:cubicBezTo>
                    <a:pt x="299" y="32"/>
                    <a:pt x="321" y="10"/>
                    <a:pt x="347" y="10"/>
                  </a:cubicBezTo>
                  <a:close/>
                  <a:moveTo>
                    <a:pt x="608" y="547"/>
                  </a:moveTo>
                  <a:cubicBezTo>
                    <a:pt x="572" y="547"/>
                    <a:pt x="572" y="547"/>
                    <a:pt x="572" y="547"/>
                  </a:cubicBezTo>
                  <a:cubicBezTo>
                    <a:pt x="572" y="538"/>
                    <a:pt x="572" y="538"/>
                    <a:pt x="572" y="538"/>
                  </a:cubicBezTo>
                  <a:cubicBezTo>
                    <a:pt x="608" y="538"/>
                    <a:pt x="608" y="538"/>
                    <a:pt x="608" y="538"/>
                  </a:cubicBezTo>
                  <a:lnTo>
                    <a:pt x="608" y="547"/>
                  </a:lnTo>
                  <a:close/>
                  <a:moveTo>
                    <a:pt x="652" y="511"/>
                  </a:moveTo>
                  <a:cubicBezTo>
                    <a:pt x="42" y="511"/>
                    <a:pt x="42" y="511"/>
                    <a:pt x="42" y="511"/>
                  </a:cubicBezTo>
                  <a:cubicBezTo>
                    <a:pt x="42" y="128"/>
                    <a:pt x="42" y="128"/>
                    <a:pt x="42" y="128"/>
                  </a:cubicBezTo>
                  <a:cubicBezTo>
                    <a:pt x="652" y="128"/>
                    <a:pt x="652" y="128"/>
                    <a:pt x="652" y="128"/>
                  </a:cubicBezTo>
                  <a:lnTo>
                    <a:pt x="652" y="511"/>
                  </a:lnTo>
                  <a:close/>
                  <a:moveTo>
                    <a:pt x="406" y="222"/>
                  </a:moveTo>
                  <a:cubicBezTo>
                    <a:pt x="405" y="190"/>
                    <a:pt x="382" y="164"/>
                    <a:pt x="347" y="164"/>
                  </a:cubicBezTo>
                  <a:cubicBezTo>
                    <a:pt x="310" y="164"/>
                    <a:pt x="289" y="190"/>
                    <a:pt x="288" y="222"/>
                  </a:cubicBezTo>
                  <a:cubicBezTo>
                    <a:pt x="288" y="343"/>
                    <a:pt x="406" y="342"/>
                    <a:pt x="406" y="222"/>
                  </a:cubicBezTo>
                  <a:close/>
                  <a:moveTo>
                    <a:pt x="477" y="474"/>
                  </a:moveTo>
                  <a:cubicBezTo>
                    <a:pt x="216" y="474"/>
                    <a:pt x="216" y="474"/>
                    <a:pt x="216" y="474"/>
                  </a:cubicBezTo>
                  <a:cubicBezTo>
                    <a:pt x="216" y="445"/>
                    <a:pt x="216" y="445"/>
                    <a:pt x="216" y="445"/>
                  </a:cubicBezTo>
                  <a:cubicBezTo>
                    <a:pt x="216" y="415"/>
                    <a:pt x="218" y="381"/>
                    <a:pt x="231" y="356"/>
                  </a:cubicBezTo>
                  <a:cubicBezTo>
                    <a:pt x="243" y="333"/>
                    <a:pt x="266" y="312"/>
                    <a:pt x="294" y="312"/>
                  </a:cubicBezTo>
                  <a:cubicBezTo>
                    <a:pt x="304" y="312"/>
                    <a:pt x="304" y="312"/>
                    <a:pt x="304" y="312"/>
                  </a:cubicBezTo>
                  <a:cubicBezTo>
                    <a:pt x="328" y="335"/>
                    <a:pt x="365" y="335"/>
                    <a:pt x="390" y="312"/>
                  </a:cubicBezTo>
                  <a:cubicBezTo>
                    <a:pt x="400" y="312"/>
                    <a:pt x="400" y="312"/>
                    <a:pt x="400" y="312"/>
                  </a:cubicBezTo>
                  <a:cubicBezTo>
                    <a:pt x="427" y="312"/>
                    <a:pt x="450" y="333"/>
                    <a:pt x="462" y="356"/>
                  </a:cubicBezTo>
                  <a:cubicBezTo>
                    <a:pt x="475" y="381"/>
                    <a:pt x="477" y="415"/>
                    <a:pt x="477" y="445"/>
                  </a:cubicBezTo>
                  <a:cubicBezTo>
                    <a:pt x="477" y="474"/>
                    <a:pt x="477" y="474"/>
                    <a:pt x="477" y="474"/>
                  </a:cubicBezTo>
                  <a:close/>
                  <a:moveTo>
                    <a:pt x="130" y="657"/>
                  </a:moveTo>
                  <a:cubicBezTo>
                    <a:pt x="164" y="657"/>
                    <a:pt x="164" y="657"/>
                    <a:pt x="164" y="657"/>
                  </a:cubicBezTo>
                  <a:cubicBezTo>
                    <a:pt x="164" y="603"/>
                    <a:pt x="164" y="603"/>
                    <a:pt x="164" y="603"/>
                  </a:cubicBezTo>
                  <a:cubicBezTo>
                    <a:pt x="130" y="603"/>
                    <a:pt x="130" y="603"/>
                    <a:pt x="130" y="603"/>
                  </a:cubicBezTo>
                  <a:lnTo>
                    <a:pt x="130" y="657"/>
                  </a:lnTo>
                  <a:close/>
                  <a:moveTo>
                    <a:pt x="209" y="603"/>
                  </a:moveTo>
                  <a:cubicBezTo>
                    <a:pt x="177" y="603"/>
                    <a:pt x="177" y="603"/>
                    <a:pt x="177" y="603"/>
                  </a:cubicBezTo>
                  <a:cubicBezTo>
                    <a:pt x="177" y="657"/>
                    <a:pt x="177" y="657"/>
                    <a:pt x="177" y="657"/>
                  </a:cubicBezTo>
                  <a:cubicBezTo>
                    <a:pt x="209" y="657"/>
                    <a:pt x="209" y="657"/>
                    <a:pt x="209" y="657"/>
                  </a:cubicBezTo>
                  <a:lnTo>
                    <a:pt x="209" y="603"/>
                  </a:lnTo>
                  <a:close/>
                  <a:moveTo>
                    <a:pt x="369" y="603"/>
                  </a:moveTo>
                  <a:cubicBezTo>
                    <a:pt x="222" y="603"/>
                    <a:pt x="222" y="603"/>
                    <a:pt x="222" y="603"/>
                  </a:cubicBezTo>
                  <a:cubicBezTo>
                    <a:pt x="222" y="657"/>
                    <a:pt x="222" y="657"/>
                    <a:pt x="222" y="657"/>
                  </a:cubicBezTo>
                  <a:cubicBezTo>
                    <a:pt x="369" y="657"/>
                    <a:pt x="369" y="657"/>
                    <a:pt x="369" y="657"/>
                  </a:cubicBezTo>
                  <a:lnTo>
                    <a:pt x="369" y="603"/>
                  </a:lnTo>
                  <a:close/>
                  <a:moveTo>
                    <a:pt x="117" y="603"/>
                  </a:moveTo>
                  <a:cubicBezTo>
                    <a:pt x="45" y="603"/>
                    <a:pt x="45" y="603"/>
                    <a:pt x="45" y="603"/>
                  </a:cubicBezTo>
                  <a:cubicBezTo>
                    <a:pt x="42" y="603"/>
                    <a:pt x="39" y="606"/>
                    <a:pt x="39" y="609"/>
                  </a:cubicBezTo>
                  <a:cubicBezTo>
                    <a:pt x="39" y="651"/>
                    <a:pt x="39" y="651"/>
                    <a:pt x="39" y="651"/>
                  </a:cubicBezTo>
                  <a:cubicBezTo>
                    <a:pt x="39" y="654"/>
                    <a:pt x="42" y="657"/>
                    <a:pt x="45" y="657"/>
                  </a:cubicBezTo>
                  <a:cubicBezTo>
                    <a:pt x="117" y="657"/>
                    <a:pt x="117" y="657"/>
                    <a:pt x="117" y="657"/>
                  </a:cubicBezTo>
                  <a:lnTo>
                    <a:pt x="117" y="603"/>
                  </a:lnTo>
                  <a:close/>
                  <a:moveTo>
                    <a:pt x="525" y="603"/>
                  </a:moveTo>
                  <a:cubicBezTo>
                    <a:pt x="382" y="603"/>
                    <a:pt x="382" y="603"/>
                    <a:pt x="382" y="603"/>
                  </a:cubicBezTo>
                  <a:cubicBezTo>
                    <a:pt x="382" y="657"/>
                    <a:pt x="382" y="657"/>
                    <a:pt x="382" y="657"/>
                  </a:cubicBezTo>
                  <a:cubicBezTo>
                    <a:pt x="525" y="657"/>
                    <a:pt x="525" y="657"/>
                    <a:pt x="525" y="657"/>
                  </a:cubicBezTo>
                  <a:lnTo>
                    <a:pt x="525" y="603"/>
                  </a:lnTo>
                  <a:close/>
                  <a:moveTo>
                    <a:pt x="538" y="603"/>
                  </a:moveTo>
                  <a:cubicBezTo>
                    <a:pt x="538" y="657"/>
                    <a:pt x="538" y="657"/>
                    <a:pt x="538" y="657"/>
                  </a:cubicBezTo>
                  <a:cubicBezTo>
                    <a:pt x="649" y="657"/>
                    <a:pt x="649" y="657"/>
                    <a:pt x="649" y="657"/>
                  </a:cubicBezTo>
                  <a:cubicBezTo>
                    <a:pt x="652" y="657"/>
                    <a:pt x="655" y="654"/>
                    <a:pt x="655" y="651"/>
                  </a:cubicBezTo>
                  <a:cubicBezTo>
                    <a:pt x="655" y="609"/>
                    <a:pt x="655" y="609"/>
                    <a:pt x="655" y="609"/>
                  </a:cubicBezTo>
                  <a:cubicBezTo>
                    <a:pt x="655" y="606"/>
                    <a:pt x="652" y="603"/>
                    <a:pt x="649" y="603"/>
                  </a:cubicBezTo>
                  <a:lnTo>
                    <a:pt x="538" y="603"/>
                  </a:lnTo>
                  <a:close/>
                </a:path>
              </a:pathLst>
            </a:custGeom>
            <a:solidFill>
              <a:schemeClr val="tx1">
                <a:lumMod val="50000"/>
              </a:schemeClr>
            </a:solidFill>
            <a:ln>
              <a:noFill/>
            </a:ln>
          </p:spPr>
          <p:txBody>
            <a:bodyPr vert="horz" wrap="square" lIns="51435" tIns="25718" rIns="51435" bIns="25718" numCol="1" anchor="t" anchorCtr="0" compatLnSpc="1">
              <a:prstTxWarp prst="textNoShape">
                <a:avLst/>
              </a:prstTxWarp>
            </a:bodyPr>
            <a:lstStyle/>
            <a:p>
              <a:endParaRPr lang="en-US" sz="700" dirty="0"/>
            </a:p>
          </p:txBody>
        </p:sp>
        <p:sp>
          <p:nvSpPr>
            <p:cNvPr id="18" name="Rounded Rectangle 17"/>
            <p:cNvSpPr/>
            <p:nvPr/>
          </p:nvSpPr>
          <p:spPr>
            <a:xfrm>
              <a:off x="4008728" y="3512032"/>
              <a:ext cx="875709" cy="432236"/>
            </a:xfrm>
            <a:prstGeom prst="roundRect">
              <a:avLst>
                <a:gd name="adj" fmla="val 9560"/>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smtClean="0">
                  <a:solidFill>
                    <a:schemeClr val="bg1"/>
                  </a:solidFill>
                  <a:latin typeface="CiscoSansTT ExtraLight"/>
                  <a:cs typeface="CiscoSansTT ExtraLight"/>
                </a:rPr>
                <a:t>SIP/H.323</a:t>
              </a:r>
            </a:p>
            <a:p>
              <a:pPr algn="ctr"/>
              <a:r>
                <a:rPr lang="ja-JP" altLang="en-US" sz="600" dirty="0" smtClean="0">
                  <a:solidFill>
                    <a:schemeClr val="bg1"/>
                  </a:solidFill>
                  <a:latin typeface="CiscoSansTT ExtraLight"/>
                  <a:cs typeface="CiscoSansTT ExtraLight"/>
                </a:rPr>
                <a:t>ビデオ端末</a:t>
              </a:r>
              <a:endParaRPr lang="en-US" sz="600" dirty="0">
                <a:solidFill>
                  <a:schemeClr val="bg1"/>
                </a:solidFill>
                <a:latin typeface="CiscoSansTT ExtraLight"/>
                <a:cs typeface="CiscoSansTT ExtraLight"/>
              </a:endParaRPr>
            </a:p>
          </p:txBody>
        </p:sp>
        <p:grpSp>
          <p:nvGrpSpPr>
            <p:cNvPr id="19" name="Group 18"/>
            <p:cNvGrpSpPr/>
            <p:nvPr/>
          </p:nvGrpSpPr>
          <p:grpSpPr>
            <a:xfrm>
              <a:off x="1441970" y="2301720"/>
              <a:ext cx="962452" cy="447715"/>
              <a:chOff x="1531765" y="3924482"/>
              <a:chExt cx="1407139" cy="595068"/>
            </a:xfrm>
          </p:grpSpPr>
          <p:sp>
            <p:nvSpPr>
              <p:cNvPr id="32" name="Rounded Rectangle 31"/>
              <p:cNvSpPr/>
              <p:nvPr/>
            </p:nvSpPr>
            <p:spPr>
              <a:xfrm>
                <a:off x="1531765" y="3924482"/>
                <a:ext cx="1407139" cy="595068"/>
              </a:xfrm>
              <a:prstGeom prst="roundRect">
                <a:avLst>
                  <a:gd name="adj" fmla="val 9560"/>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iscoSansTT ExtraLight"/>
                  <a:cs typeface="CiscoSansTT ExtraLight"/>
                </a:endParaRPr>
              </a:p>
            </p:txBody>
          </p:sp>
          <p:sp>
            <p:nvSpPr>
              <p:cNvPr id="33" name="Rounded Rectangle 32"/>
              <p:cNvSpPr/>
              <p:nvPr/>
            </p:nvSpPr>
            <p:spPr>
              <a:xfrm>
                <a:off x="1569960" y="3963433"/>
                <a:ext cx="1327761" cy="523564"/>
              </a:xfrm>
              <a:prstGeom prst="roundRect">
                <a:avLst>
                  <a:gd name="adj" fmla="val 956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bg1"/>
                    </a:solidFill>
                    <a:latin typeface="CiscoSansTT ExtraLight"/>
                    <a:cs typeface="CiscoSansTT ExtraLight"/>
                  </a:rPr>
                  <a:t>ASA</a:t>
                </a:r>
              </a:p>
            </p:txBody>
          </p:sp>
        </p:grpSp>
        <p:sp>
          <p:nvSpPr>
            <p:cNvPr id="20" name="TextBox 19"/>
            <p:cNvSpPr txBox="1"/>
            <p:nvPr/>
          </p:nvSpPr>
          <p:spPr>
            <a:xfrm>
              <a:off x="3567830" y="2332975"/>
              <a:ext cx="1213971" cy="451405"/>
            </a:xfrm>
            <a:prstGeom prst="rect">
              <a:avLst/>
            </a:prstGeom>
            <a:noFill/>
          </p:spPr>
          <p:txBody>
            <a:bodyPr wrap="square" rtlCol="0">
              <a:spAutoFit/>
            </a:bodyPr>
            <a:lstStyle/>
            <a:p>
              <a:r>
                <a:rPr lang="en-US" sz="800" dirty="0"/>
                <a:t>IM&amp;P Federation</a:t>
              </a:r>
            </a:p>
          </p:txBody>
        </p:sp>
        <p:cxnSp>
          <p:nvCxnSpPr>
            <p:cNvPr id="21" name="Straight Arrow Connector 20"/>
            <p:cNvCxnSpPr/>
            <p:nvPr/>
          </p:nvCxnSpPr>
          <p:spPr>
            <a:xfrm flipV="1">
              <a:off x="2404422" y="2525170"/>
              <a:ext cx="1183692" cy="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303263" y="4557817"/>
              <a:ext cx="317963" cy="4066"/>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04664" y="4182082"/>
              <a:ext cx="549723" cy="287259"/>
            </a:xfrm>
            <a:prstGeom prst="rect">
              <a:avLst/>
            </a:prstGeom>
            <a:noFill/>
          </p:spPr>
          <p:txBody>
            <a:bodyPr wrap="none" rtlCol="0">
              <a:spAutoFit/>
            </a:bodyPr>
            <a:lstStyle/>
            <a:p>
              <a:pPr algn="ctr"/>
              <a:r>
                <a:rPr lang="en-US" altLang="ja-JP" sz="800" dirty="0" smtClean="0"/>
                <a:t>CMA</a:t>
              </a:r>
            </a:p>
          </p:txBody>
        </p:sp>
        <p:pic>
          <p:nvPicPr>
            <p:cNvPr id="24" name="Picture 2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77818" y="4426237"/>
              <a:ext cx="424245" cy="424245"/>
            </a:xfrm>
            <a:prstGeom prst="rect">
              <a:avLst/>
            </a:prstGeom>
          </p:spPr>
        </p:pic>
        <p:grpSp>
          <p:nvGrpSpPr>
            <p:cNvPr id="26" name="Group 25"/>
            <p:cNvGrpSpPr/>
            <p:nvPr/>
          </p:nvGrpSpPr>
          <p:grpSpPr>
            <a:xfrm>
              <a:off x="1407787" y="3188717"/>
              <a:ext cx="1126608" cy="447715"/>
              <a:chOff x="1531765" y="3924482"/>
              <a:chExt cx="1407139" cy="595068"/>
            </a:xfrm>
          </p:grpSpPr>
          <p:sp>
            <p:nvSpPr>
              <p:cNvPr id="30" name="Rounded Rectangle 29"/>
              <p:cNvSpPr/>
              <p:nvPr/>
            </p:nvSpPr>
            <p:spPr>
              <a:xfrm>
                <a:off x="1531765" y="3924482"/>
                <a:ext cx="1407139" cy="595068"/>
              </a:xfrm>
              <a:prstGeom prst="roundRect">
                <a:avLst>
                  <a:gd name="adj" fmla="val 9560"/>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600" dirty="0">
                  <a:solidFill>
                    <a:schemeClr val="tx1"/>
                  </a:solidFill>
                  <a:latin typeface="CiscoSansTT ExtraLight"/>
                  <a:cs typeface="CiscoSansTT ExtraLight"/>
                </a:endParaRPr>
              </a:p>
            </p:txBody>
          </p:sp>
          <p:sp>
            <p:nvSpPr>
              <p:cNvPr id="31" name="Rounded Rectangle 30"/>
              <p:cNvSpPr/>
              <p:nvPr/>
            </p:nvSpPr>
            <p:spPr>
              <a:xfrm>
                <a:off x="1569960" y="3963433"/>
                <a:ext cx="1327761" cy="523564"/>
              </a:xfrm>
              <a:prstGeom prst="roundRect">
                <a:avLst>
                  <a:gd name="adj" fmla="val 956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solidFill>
                      <a:schemeClr val="bg1"/>
                    </a:solidFill>
                    <a:latin typeface="CiscoSansTT ExtraLight"/>
                    <a:cs typeface="CiscoSansTT ExtraLight"/>
                  </a:rPr>
                  <a:t>Expressway-E</a:t>
                </a:r>
              </a:p>
            </p:txBody>
          </p:sp>
        </p:grpSp>
        <p:cxnSp>
          <p:nvCxnSpPr>
            <p:cNvPr id="35" name="Straight Arrow Connector 34"/>
            <p:cNvCxnSpPr/>
            <p:nvPr/>
          </p:nvCxnSpPr>
          <p:spPr>
            <a:xfrm flipH="1">
              <a:off x="1023652" y="3421007"/>
              <a:ext cx="200926" cy="0"/>
            </a:xfrm>
            <a:prstGeom prst="straightConnector1">
              <a:avLst/>
            </a:prstGeom>
            <a:ln w="19050">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058989" y="4643054"/>
              <a:ext cx="340859" cy="1502"/>
              <a:chOff x="1052764" y="4193350"/>
              <a:chExt cx="280812" cy="1237"/>
            </a:xfrm>
          </p:grpSpPr>
          <p:cxnSp>
            <p:nvCxnSpPr>
              <p:cNvPr id="28" name="Straight Arrow Connector 27"/>
              <p:cNvCxnSpPr/>
              <p:nvPr/>
            </p:nvCxnSpPr>
            <p:spPr>
              <a:xfrm flipH="1">
                <a:off x="1181908" y="4194587"/>
                <a:ext cx="151668"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052764" y="4193350"/>
                <a:ext cx="165530" cy="0"/>
              </a:xfrm>
              <a:prstGeom prst="straightConnector1">
                <a:avLst/>
              </a:prstGeom>
              <a:ln w="19050">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81901" y="2523668"/>
              <a:ext cx="340859" cy="1502"/>
              <a:chOff x="1052764" y="4193350"/>
              <a:chExt cx="280812" cy="1237"/>
            </a:xfrm>
          </p:grpSpPr>
          <p:cxnSp>
            <p:nvCxnSpPr>
              <p:cNvPr id="39" name="Straight Arrow Connector 38"/>
              <p:cNvCxnSpPr/>
              <p:nvPr/>
            </p:nvCxnSpPr>
            <p:spPr>
              <a:xfrm flipH="1">
                <a:off x="1181908" y="4194587"/>
                <a:ext cx="151668"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052764" y="4193350"/>
                <a:ext cx="165530" cy="0"/>
              </a:xfrm>
              <a:prstGeom prst="straightConnector1">
                <a:avLst/>
              </a:prstGeom>
              <a:ln w="19050">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352728" y="4390966"/>
              <a:ext cx="998975" cy="524303"/>
              <a:chOff x="1352728" y="4390966"/>
              <a:chExt cx="998975" cy="524303"/>
            </a:xfrm>
          </p:grpSpPr>
          <p:sp>
            <p:nvSpPr>
              <p:cNvPr id="74" name="Rounded Rectangle 73"/>
              <p:cNvSpPr/>
              <p:nvPr/>
            </p:nvSpPr>
            <p:spPr>
              <a:xfrm>
                <a:off x="1352728" y="4390966"/>
                <a:ext cx="998975" cy="524303"/>
              </a:xfrm>
              <a:prstGeom prst="roundRect">
                <a:avLst>
                  <a:gd name="adj" fmla="val 9560"/>
                </a:avLst>
              </a:prstGeom>
              <a:solidFill>
                <a:schemeClr val="bg1"/>
              </a:solidFill>
              <a:ln>
                <a:solidFill>
                  <a:srgbClr val="A6A6A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bg1"/>
                  </a:solidFill>
                  <a:latin typeface="CiscoSansTT ExtraLight"/>
                  <a:cs typeface="CiscoSansTT ExtraLight"/>
                </a:endParaRPr>
              </a:p>
            </p:txBody>
          </p:sp>
          <p:sp>
            <p:nvSpPr>
              <p:cNvPr id="25" name="Rounded Rectangle 24"/>
              <p:cNvSpPr/>
              <p:nvPr/>
            </p:nvSpPr>
            <p:spPr>
              <a:xfrm>
                <a:off x="1399848" y="4438410"/>
                <a:ext cx="908159" cy="433308"/>
              </a:xfrm>
              <a:prstGeom prst="roundRect">
                <a:avLst>
                  <a:gd name="adj" fmla="val 9560"/>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bg1"/>
                    </a:solidFill>
                    <a:latin typeface="CiscoSansTT ExtraLight"/>
                    <a:cs typeface="CiscoSansTT ExtraLight"/>
                  </a:rPr>
                  <a:t>Acano Edge</a:t>
                </a:r>
                <a:endParaRPr lang="en-US" sz="500" dirty="0">
                  <a:solidFill>
                    <a:schemeClr val="bg1"/>
                  </a:solidFill>
                  <a:latin typeface="CiscoSansTT ExtraLight"/>
                  <a:cs typeface="CiscoSansTT ExtraLight"/>
                </a:endParaRPr>
              </a:p>
            </p:txBody>
          </p:sp>
        </p:grpSp>
      </p:grpSp>
    </p:spTree>
    <p:extLst>
      <p:ext uri="{BB962C8B-B14F-4D97-AF65-F5344CB8AC3E}">
        <p14:creationId xmlns:p14="http://schemas.microsoft.com/office/powerpoint/2010/main" val="2881793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24" y="327384"/>
            <a:ext cx="8822365" cy="662400"/>
          </a:xfrm>
        </p:spPr>
        <p:txBody>
          <a:bodyPr/>
          <a:lstStyle/>
          <a:p>
            <a:r>
              <a:rPr lang="en-US" altLang="ja-JP" dirty="0" smtClean="0"/>
              <a:t>CMS</a:t>
            </a:r>
            <a:r>
              <a:rPr lang="ja-JP" altLang="en-US" dirty="0" smtClean="0"/>
              <a:t>機能を踏襲していく</a:t>
            </a:r>
            <a:r>
              <a:rPr lang="en-US" dirty="0" smtClean="0"/>
              <a:t>Expressway</a:t>
            </a:r>
            <a:r>
              <a:rPr lang="ja-JP" altLang="en-US" dirty="0" smtClean="0"/>
              <a:t>ロードマップ</a:t>
            </a:r>
            <a:r>
              <a:rPr lang="en-US" dirty="0" smtClean="0"/>
              <a:t/>
            </a:r>
            <a:br>
              <a:rPr lang="en-US" dirty="0" smtClean="0"/>
            </a:br>
            <a:endParaRPr lang="en-US" sz="1500" dirty="0"/>
          </a:p>
        </p:txBody>
      </p:sp>
      <p:grpSp>
        <p:nvGrpSpPr>
          <p:cNvPr id="5" name="Group 4"/>
          <p:cNvGrpSpPr/>
          <p:nvPr/>
        </p:nvGrpSpPr>
        <p:grpSpPr>
          <a:xfrm>
            <a:off x="1105450" y="1347849"/>
            <a:ext cx="7384476" cy="3810282"/>
            <a:chOff x="774785" y="1807405"/>
            <a:chExt cx="9845962" cy="5080376"/>
          </a:xfrm>
        </p:grpSpPr>
        <p:sp>
          <p:nvSpPr>
            <p:cNvPr id="79" name="Shape 6"/>
            <p:cNvSpPr/>
            <p:nvPr/>
          </p:nvSpPr>
          <p:spPr>
            <a:xfrm>
              <a:off x="1473448" y="3607590"/>
              <a:ext cx="2545137" cy="1019327"/>
            </a:xfrm>
            <a:custGeom>
              <a:avLst/>
              <a:gdLst/>
              <a:ahLst/>
              <a:cxnLst>
                <a:cxn ang="0">
                  <a:pos x="wd2" y="hd2"/>
                </a:cxn>
                <a:cxn ang="5400000">
                  <a:pos x="wd2" y="hd2"/>
                </a:cxn>
                <a:cxn ang="10800000">
                  <a:pos x="wd2" y="hd2"/>
                </a:cxn>
                <a:cxn ang="16200000">
                  <a:pos x="wd2" y="hd2"/>
                </a:cxn>
              </a:cxnLst>
              <a:rect l="0" t="0" r="r" b="b"/>
              <a:pathLst>
                <a:path w="21600" h="21600" extrusionOk="0">
                  <a:moveTo>
                    <a:pt x="3194" y="0"/>
                  </a:moveTo>
                  <a:lnTo>
                    <a:pt x="21600" y="0"/>
                  </a:lnTo>
                  <a:lnTo>
                    <a:pt x="18406" y="21600"/>
                  </a:lnTo>
                  <a:lnTo>
                    <a:pt x="0" y="21600"/>
                  </a:lnTo>
                  <a:lnTo>
                    <a:pt x="3194" y="0"/>
                  </a:lnTo>
                  <a:close/>
                </a:path>
              </a:pathLst>
            </a:custGeom>
            <a:solidFill>
              <a:srgbClr val="3484C9"/>
            </a:solidFill>
            <a:ln w="12700" cap="flat">
              <a:noFill/>
              <a:miter lim="400000"/>
            </a:ln>
            <a:effectLst/>
          </p:spPr>
          <p:txBody>
            <a:bodyPr wrap="square" lIns="0" tIns="0" rIns="0" bIns="0" numCol="1" anchor="t">
              <a:noAutofit/>
            </a:bodyPr>
            <a:lstStyle/>
            <a:p>
              <a:pPr lvl="0"/>
              <a:endParaRPr/>
            </a:p>
          </p:txBody>
        </p:sp>
        <p:sp>
          <p:nvSpPr>
            <p:cNvPr id="77" name="Shape 9"/>
            <p:cNvSpPr/>
            <p:nvPr/>
          </p:nvSpPr>
          <p:spPr>
            <a:xfrm>
              <a:off x="3717115" y="3607590"/>
              <a:ext cx="2545138" cy="1019327"/>
            </a:xfrm>
            <a:custGeom>
              <a:avLst/>
              <a:gdLst/>
              <a:ahLst/>
              <a:cxnLst>
                <a:cxn ang="0">
                  <a:pos x="wd2" y="hd2"/>
                </a:cxn>
                <a:cxn ang="5400000">
                  <a:pos x="wd2" y="hd2"/>
                </a:cxn>
                <a:cxn ang="10800000">
                  <a:pos x="wd2" y="hd2"/>
                </a:cxn>
                <a:cxn ang="16200000">
                  <a:pos x="wd2" y="hd2"/>
                </a:cxn>
              </a:cxnLst>
              <a:rect l="0" t="0" r="r" b="b"/>
              <a:pathLst>
                <a:path w="21600" h="21600" extrusionOk="0">
                  <a:moveTo>
                    <a:pt x="3194" y="0"/>
                  </a:moveTo>
                  <a:lnTo>
                    <a:pt x="21600" y="0"/>
                  </a:lnTo>
                  <a:lnTo>
                    <a:pt x="18406" y="21600"/>
                  </a:lnTo>
                  <a:lnTo>
                    <a:pt x="0" y="21600"/>
                  </a:lnTo>
                  <a:lnTo>
                    <a:pt x="3194" y="0"/>
                  </a:lnTo>
                  <a:close/>
                </a:path>
              </a:pathLst>
            </a:custGeom>
            <a:solidFill>
              <a:srgbClr val="3197E0"/>
            </a:solidFill>
            <a:ln w="12700" cap="flat">
              <a:noFill/>
              <a:miter lim="400000"/>
            </a:ln>
            <a:effectLst/>
          </p:spPr>
          <p:txBody>
            <a:bodyPr wrap="square" lIns="0" tIns="0" rIns="0" bIns="0" numCol="1" anchor="t">
              <a:noAutofit/>
            </a:bodyPr>
            <a:lstStyle/>
            <a:p>
              <a:pPr lvl="0"/>
              <a:endParaRPr/>
            </a:p>
          </p:txBody>
        </p:sp>
        <p:sp>
          <p:nvSpPr>
            <p:cNvPr id="75" name="Shape 12"/>
            <p:cNvSpPr/>
            <p:nvPr/>
          </p:nvSpPr>
          <p:spPr>
            <a:xfrm>
              <a:off x="5960783" y="3607590"/>
              <a:ext cx="2545138" cy="1019327"/>
            </a:xfrm>
            <a:custGeom>
              <a:avLst/>
              <a:gdLst/>
              <a:ahLst/>
              <a:cxnLst>
                <a:cxn ang="0">
                  <a:pos x="wd2" y="hd2"/>
                </a:cxn>
                <a:cxn ang="5400000">
                  <a:pos x="wd2" y="hd2"/>
                </a:cxn>
                <a:cxn ang="10800000">
                  <a:pos x="wd2" y="hd2"/>
                </a:cxn>
                <a:cxn ang="16200000">
                  <a:pos x="wd2" y="hd2"/>
                </a:cxn>
              </a:cxnLst>
              <a:rect l="0" t="0" r="r" b="b"/>
              <a:pathLst>
                <a:path w="21600" h="21600" extrusionOk="0">
                  <a:moveTo>
                    <a:pt x="3194" y="0"/>
                  </a:moveTo>
                  <a:lnTo>
                    <a:pt x="21600" y="0"/>
                  </a:lnTo>
                  <a:lnTo>
                    <a:pt x="18406" y="21600"/>
                  </a:lnTo>
                  <a:lnTo>
                    <a:pt x="0" y="21600"/>
                  </a:lnTo>
                  <a:lnTo>
                    <a:pt x="3194" y="0"/>
                  </a:lnTo>
                  <a:close/>
                </a:path>
              </a:pathLst>
            </a:custGeom>
            <a:solidFill>
              <a:srgbClr val="72B1D7"/>
            </a:solidFill>
            <a:ln w="12700" cap="flat">
              <a:noFill/>
              <a:miter lim="400000"/>
            </a:ln>
            <a:effectLst/>
          </p:spPr>
          <p:txBody>
            <a:bodyPr wrap="square" lIns="0" tIns="0" rIns="0" bIns="0" numCol="1" anchor="t">
              <a:noAutofit/>
            </a:bodyPr>
            <a:lstStyle/>
            <a:p>
              <a:pPr lvl="0"/>
              <a:endParaRPr/>
            </a:p>
          </p:txBody>
        </p:sp>
        <p:sp>
          <p:nvSpPr>
            <p:cNvPr id="67" name="Shape 19"/>
            <p:cNvSpPr/>
            <p:nvPr/>
          </p:nvSpPr>
          <p:spPr>
            <a:xfrm>
              <a:off x="1161083" y="298695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84C9"/>
            </a:solidFill>
            <a:ln w="12700" cap="flat">
              <a:noFill/>
              <a:miter lim="400000"/>
            </a:ln>
            <a:effectLst/>
          </p:spPr>
          <p:txBody>
            <a:bodyPr wrap="square" lIns="0" tIns="0" rIns="0" bIns="0" numCol="1" anchor="t">
              <a:noAutofit/>
            </a:bodyPr>
            <a:lstStyle/>
            <a:p>
              <a:pPr lvl="0"/>
              <a:endParaRPr/>
            </a:p>
          </p:txBody>
        </p:sp>
        <p:sp>
          <p:nvSpPr>
            <p:cNvPr id="68" name="Shape 20"/>
            <p:cNvSpPr/>
            <p:nvPr/>
          </p:nvSpPr>
          <p:spPr>
            <a:xfrm>
              <a:off x="1308631" y="3113950"/>
              <a:ext cx="1016002" cy="10160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262626"/>
                  </a:solidFill>
                  <a:latin typeface="Helvetica Neue Light"/>
                  <a:ea typeface="Helvetica Neue Light"/>
                  <a:cs typeface="Helvetica Neue Light"/>
                  <a:sym typeface="Helvetica Neue Light"/>
                </a:defRPr>
              </a:lvl1pPr>
            </a:lstStyle>
            <a:p>
              <a:pPr lvl="0" algn="ctr">
                <a:defRPr sz="1800" cap="none">
                  <a:solidFill>
                    <a:srgbClr val="000000"/>
                  </a:solidFill>
                </a:defRPr>
              </a:pPr>
              <a:r>
                <a:rPr lang="en-US" sz="1400" dirty="0">
                  <a:latin typeface="Arial" charset="0"/>
                  <a:ea typeface="Arial" charset="0"/>
                  <a:cs typeface="Arial" charset="0"/>
                </a:rPr>
                <a:t>1HCY16</a:t>
              </a:r>
            </a:p>
            <a:p>
              <a:pPr lvl="0" algn="ctr">
                <a:defRPr sz="1800" cap="none">
                  <a:solidFill>
                    <a:srgbClr val="000000"/>
                  </a:solidFill>
                </a:defRPr>
              </a:pPr>
              <a:r>
                <a:rPr lang="en-US" sz="1400" dirty="0">
                  <a:latin typeface="Arial" charset="0"/>
                  <a:ea typeface="Arial" charset="0"/>
                  <a:cs typeface="Arial" charset="0"/>
                </a:rPr>
                <a:t>X8.8</a:t>
              </a:r>
              <a:endParaRPr sz="1400" dirty="0">
                <a:latin typeface="Arial" charset="0"/>
                <a:ea typeface="Arial" charset="0"/>
                <a:cs typeface="Arial" charset="0"/>
              </a:endParaRPr>
            </a:p>
          </p:txBody>
        </p:sp>
        <p:sp>
          <p:nvSpPr>
            <p:cNvPr id="65" name="Shape 22"/>
            <p:cNvSpPr/>
            <p:nvPr/>
          </p:nvSpPr>
          <p:spPr>
            <a:xfrm>
              <a:off x="4170984" y="3990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97E0"/>
            </a:solidFill>
            <a:ln w="12700" cap="flat">
              <a:noFill/>
              <a:miter lim="400000"/>
            </a:ln>
            <a:effectLst/>
          </p:spPr>
          <p:txBody>
            <a:bodyPr wrap="square" lIns="0" tIns="0" rIns="0" bIns="0" numCol="1" anchor="t">
              <a:noAutofit/>
            </a:bodyPr>
            <a:lstStyle/>
            <a:p>
              <a:pPr lvl="0"/>
              <a:endParaRPr/>
            </a:p>
          </p:txBody>
        </p:sp>
        <p:sp>
          <p:nvSpPr>
            <p:cNvPr id="66" name="Shape 23"/>
            <p:cNvSpPr/>
            <p:nvPr/>
          </p:nvSpPr>
          <p:spPr>
            <a:xfrm>
              <a:off x="4297984" y="4117252"/>
              <a:ext cx="1016002" cy="1016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262626"/>
                  </a:solidFill>
                  <a:latin typeface="Helvetica Neue Light"/>
                  <a:ea typeface="Helvetica Neue Light"/>
                  <a:cs typeface="Helvetica Neue Light"/>
                  <a:sym typeface="Helvetica Neue Light"/>
                </a:defRPr>
              </a:lvl1pPr>
            </a:lstStyle>
            <a:p>
              <a:pPr lvl="0" algn="ctr">
                <a:defRPr sz="1800" cap="none">
                  <a:solidFill>
                    <a:srgbClr val="000000"/>
                  </a:solidFill>
                </a:defRPr>
              </a:pPr>
              <a:r>
                <a:rPr lang="en-US" sz="1400" dirty="0">
                  <a:latin typeface="Arial" charset="0"/>
                  <a:ea typeface="Arial" charset="0"/>
                  <a:cs typeface="Arial" charset="0"/>
                </a:rPr>
                <a:t>2HCY16</a:t>
              </a:r>
              <a:endParaRPr sz="1400" dirty="0"/>
            </a:p>
          </p:txBody>
        </p:sp>
        <p:sp>
          <p:nvSpPr>
            <p:cNvPr id="63" name="Shape 25"/>
            <p:cNvSpPr/>
            <p:nvPr/>
          </p:nvSpPr>
          <p:spPr>
            <a:xfrm>
              <a:off x="6736385" y="298695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B1D7"/>
            </a:solidFill>
            <a:ln w="12700" cap="flat">
              <a:noFill/>
              <a:miter lim="400000"/>
            </a:ln>
            <a:effectLst/>
          </p:spPr>
          <p:txBody>
            <a:bodyPr wrap="square" lIns="0" tIns="0" rIns="0" bIns="0" numCol="1" anchor="t">
              <a:noAutofit/>
            </a:bodyPr>
            <a:lstStyle/>
            <a:p>
              <a:pPr lvl="0"/>
              <a:endParaRPr/>
            </a:p>
          </p:txBody>
        </p:sp>
        <p:sp>
          <p:nvSpPr>
            <p:cNvPr id="64" name="Shape 26"/>
            <p:cNvSpPr/>
            <p:nvPr/>
          </p:nvSpPr>
          <p:spPr>
            <a:xfrm>
              <a:off x="6863385" y="3113951"/>
              <a:ext cx="1016002" cy="1016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262626"/>
                  </a:solidFill>
                  <a:latin typeface="Helvetica Neue Light"/>
                  <a:ea typeface="Helvetica Neue Light"/>
                  <a:cs typeface="Helvetica Neue Light"/>
                  <a:sym typeface="Helvetica Neue Light"/>
                </a:defRPr>
              </a:lvl1pPr>
            </a:lstStyle>
            <a:p>
              <a:pPr lvl="0" algn="ctr">
                <a:defRPr sz="1800" cap="none">
                  <a:solidFill>
                    <a:srgbClr val="000000"/>
                  </a:solidFill>
                </a:defRPr>
              </a:pPr>
              <a:r>
                <a:rPr lang="en-US" sz="1400" dirty="0"/>
                <a:t>FUTURE</a:t>
              </a:r>
              <a:endParaRPr sz="1400" dirty="0"/>
            </a:p>
          </p:txBody>
        </p:sp>
        <p:sp>
          <p:nvSpPr>
            <p:cNvPr id="51" name="Shape 33"/>
            <p:cNvSpPr/>
            <p:nvPr/>
          </p:nvSpPr>
          <p:spPr>
            <a:xfrm>
              <a:off x="1802433" y="2259161"/>
              <a:ext cx="830026" cy="6515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63500" cap="flat">
              <a:solidFill>
                <a:srgbClr val="E5E5E5"/>
              </a:solidFill>
              <a:prstDash val="solid"/>
              <a:miter lim="400000"/>
            </a:ln>
            <a:effectLst/>
          </p:spPr>
          <p:txBody>
            <a:bodyPr wrap="square" lIns="50800" tIns="50800" rIns="50800" bIns="50800" numCol="1" anchor="ctr">
              <a:noAutofit/>
            </a:bodyPr>
            <a:lstStyle/>
            <a:p>
              <a:pPr lvl="0"/>
              <a:endParaRPr/>
            </a:p>
          </p:txBody>
        </p:sp>
        <p:sp>
          <p:nvSpPr>
            <p:cNvPr id="52" name="Shape 34"/>
            <p:cNvSpPr/>
            <p:nvPr/>
          </p:nvSpPr>
          <p:spPr>
            <a:xfrm>
              <a:off x="3982308" y="5323754"/>
              <a:ext cx="830027" cy="6515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63500" cap="flat">
              <a:solidFill>
                <a:srgbClr val="E5E5E5"/>
              </a:solidFill>
              <a:prstDash val="solid"/>
              <a:miter lim="400000"/>
            </a:ln>
            <a:effectLst/>
          </p:spPr>
          <p:txBody>
            <a:bodyPr wrap="square" lIns="50800" tIns="50800" rIns="50800" bIns="50800" numCol="1" anchor="ctr">
              <a:noAutofit/>
            </a:bodyPr>
            <a:lstStyle/>
            <a:p>
              <a:pPr lvl="0"/>
              <a:endParaRPr/>
            </a:p>
          </p:txBody>
        </p:sp>
        <p:sp>
          <p:nvSpPr>
            <p:cNvPr id="53" name="Shape 35"/>
            <p:cNvSpPr/>
            <p:nvPr/>
          </p:nvSpPr>
          <p:spPr>
            <a:xfrm>
              <a:off x="7371386" y="2259161"/>
              <a:ext cx="598204" cy="6515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63500" cap="flat">
              <a:solidFill>
                <a:srgbClr val="E5E5E5"/>
              </a:solidFill>
              <a:prstDash val="solid"/>
              <a:miter lim="400000"/>
            </a:ln>
            <a:effectLst/>
          </p:spPr>
          <p:txBody>
            <a:bodyPr wrap="square" lIns="50800" tIns="50800" rIns="50800" bIns="50800" numCol="1" anchor="ctr">
              <a:noAutofit/>
            </a:bodyPr>
            <a:lstStyle/>
            <a:p>
              <a:pPr lvl="0"/>
              <a:endParaRPr/>
            </a:p>
          </p:txBody>
        </p:sp>
        <p:sp>
          <p:nvSpPr>
            <p:cNvPr id="4" name="TextBox 3"/>
            <p:cNvSpPr txBox="1"/>
            <p:nvPr/>
          </p:nvSpPr>
          <p:spPr>
            <a:xfrm>
              <a:off x="2632460" y="1807405"/>
              <a:ext cx="3202585" cy="1456809"/>
            </a:xfrm>
            <a:prstGeom prst="rect">
              <a:avLst/>
            </a:prstGeom>
            <a:noFill/>
          </p:spPr>
          <p:txBody>
            <a:bodyPr wrap="none" rtlCol="0">
              <a:spAutoFit/>
            </a:bodyPr>
            <a:lstStyle/>
            <a:p>
              <a:pPr marL="214313" indent="-214313">
                <a:buFont typeface="Arial" charset="0"/>
                <a:buChar char="•"/>
              </a:pPr>
              <a:r>
                <a:rPr lang="ja-JP" altLang="en-US" sz="1300" dirty="0" smtClean="0"/>
                <a:t>マルチストリームサポート</a:t>
              </a:r>
              <a:endParaRPr lang="en-US" sz="1300" dirty="0" smtClean="0"/>
            </a:p>
            <a:p>
              <a:pPr marL="214313" indent="-214313">
                <a:buFont typeface="Arial" charset="0"/>
                <a:buChar char="•"/>
              </a:pPr>
              <a:r>
                <a:rPr lang="en-US" sz="1300" dirty="0" smtClean="0"/>
                <a:t>S4B </a:t>
              </a:r>
              <a:r>
                <a:rPr lang="ja-JP" altLang="en-US" sz="1300" dirty="0" smtClean="0"/>
                <a:t>クライアントサポート</a:t>
              </a:r>
              <a:endParaRPr lang="en-US" sz="1300" dirty="0" smtClean="0"/>
            </a:p>
            <a:p>
              <a:pPr marL="214313" indent="-214313">
                <a:buFont typeface="Arial" charset="0"/>
                <a:buChar char="•"/>
              </a:pPr>
              <a:r>
                <a:rPr lang="en-US" sz="1300" dirty="0" smtClean="0"/>
                <a:t>S4B Server 2015 </a:t>
              </a:r>
              <a:r>
                <a:rPr lang="ja-JP" altLang="en-US" sz="1300" dirty="0"/>
                <a:t>サポート</a:t>
              </a:r>
              <a:endParaRPr lang="en-US" sz="1300" dirty="0" smtClean="0"/>
            </a:p>
            <a:p>
              <a:pPr marL="214313" indent="-214313">
                <a:buFont typeface="Arial" charset="0"/>
                <a:buChar char="•"/>
              </a:pPr>
              <a:r>
                <a:rPr lang="en-US" altLang="ja-JP" sz="1300" dirty="0" smtClean="0"/>
                <a:t>SIP</a:t>
              </a:r>
              <a:r>
                <a:rPr lang="ja-JP" altLang="en-US" sz="1300" dirty="0" smtClean="0"/>
                <a:t>登録</a:t>
              </a:r>
              <a:endParaRPr lang="en-US" sz="1300" dirty="0" smtClean="0"/>
            </a:p>
            <a:p>
              <a:pPr marL="214313" indent="-214313">
                <a:buFont typeface="Arial" charset="0"/>
                <a:buChar char="•"/>
              </a:pPr>
              <a:r>
                <a:rPr lang="en-US" sz="1300" dirty="0" smtClean="0"/>
                <a:t>SIP</a:t>
              </a:r>
              <a:r>
                <a:rPr lang="ja-JP" altLang="en-US" sz="1300" dirty="0" smtClean="0"/>
                <a:t>ブローカーフェーズ</a:t>
              </a:r>
              <a:r>
                <a:rPr lang="en-US" sz="1300" dirty="0" smtClean="0"/>
                <a:t>I</a:t>
              </a:r>
              <a:endParaRPr lang="en-US" sz="1300" dirty="0"/>
            </a:p>
          </p:txBody>
        </p:sp>
        <p:sp>
          <p:nvSpPr>
            <p:cNvPr id="81" name="TextBox 80"/>
            <p:cNvSpPr txBox="1"/>
            <p:nvPr/>
          </p:nvSpPr>
          <p:spPr>
            <a:xfrm>
              <a:off x="774785" y="5164232"/>
              <a:ext cx="3064769" cy="1723549"/>
            </a:xfrm>
            <a:prstGeom prst="rect">
              <a:avLst/>
            </a:prstGeom>
            <a:noFill/>
          </p:spPr>
          <p:txBody>
            <a:bodyPr wrap="none" rtlCol="0">
              <a:spAutoFit/>
            </a:bodyPr>
            <a:lstStyle/>
            <a:p>
              <a:pPr marL="214313" indent="-214313">
                <a:buFont typeface="Arial" charset="0"/>
                <a:buChar char="•"/>
              </a:pPr>
              <a:r>
                <a:rPr lang="ja-JP" altLang="en-US" sz="1300" dirty="0" smtClean="0"/>
                <a:t>外部</a:t>
              </a:r>
              <a:r>
                <a:rPr lang="en-US" sz="1300" dirty="0" smtClean="0"/>
                <a:t> S4B (A/V/IM)</a:t>
              </a:r>
            </a:p>
            <a:p>
              <a:pPr marL="214313" indent="-214313">
                <a:buFont typeface="Arial" charset="0"/>
                <a:buChar char="•"/>
              </a:pPr>
              <a:r>
                <a:rPr lang="en-US" sz="1300" dirty="0" smtClean="0"/>
                <a:t>Office 365 </a:t>
              </a:r>
            </a:p>
            <a:p>
              <a:pPr marL="214313" indent="-214313">
                <a:buFont typeface="Arial" charset="0"/>
                <a:buChar char="•"/>
              </a:pPr>
              <a:r>
                <a:rPr lang="en-US" sz="1300" dirty="0" smtClean="0"/>
                <a:t>SIP</a:t>
              </a:r>
              <a:r>
                <a:rPr lang="ja-JP" altLang="en-US" sz="1300" dirty="0" smtClean="0"/>
                <a:t>ブローカーフェーズ</a:t>
              </a:r>
              <a:r>
                <a:rPr lang="en-US" sz="1300" dirty="0" smtClean="0"/>
                <a:t>II</a:t>
              </a:r>
            </a:p>
            <a:p>
              <a:pPr marL="214313" indent="-214313">
                <a:buFont typeface="Arial" charset="0"/>
                <a:buChar char="•"/>
              </a:pPr>
              <a:r>
                <a:rPr lang="en-US" sz="1300" dirty="0" smtClean="0"/>
                <a:t>H.323 </a:t>
              </a:r>
              <a:r>
                <a:rPr lang="ja-JP" altLang="en-US" sz="1300" dirty="0" smtClean="0"/>
                <a:t>登録</a:t>
              </a:r>
              <a:endParaRPr lang="en-US" sz="1300" dirty="0" smtClean="0"/>
            </a:p>
            <a:p>
              <a:pPr marL="214313" indent="-214313">
                <a:buFont typeface="Arial" charset="0"/>
                <a:buChar char="•"/>
              </a:pPr>
              <a:r>
                <a:rPr lang="en-US" sz="1300" dirty="0" err="1" smtClean="0"/>
                <a:t>WebRTC</a:t>
              </a:r>
              <a:r>
                <a:rPr lang="en-US" sz="1300" dirty="0" smtClean="0"/>
                <a:t>(CMA) Traversal</a:t>
              </a:r>
            </a:p>
            <a:p>
              <a:pPr marL="214313" indent="-214313">
                <a:buFont typeface="Arial" charset="0"/>
                <a:buChar char="•"/>
              </a:pPr>
              <a:endParaRPr lang="en-US" sz="1300" dirty="0"/>
            </a:p>
          </p:txBody>
        </p:sp>
        <p:sp>
          <p:nvSpPr>
            <p:cNvPr id="82" name="TextBox 81"/>
            <p:cNvSpPr txBox="1"/>
            <p:nvPr/>
          </p:nvSpPr>
          <p:spPr>
            <a:xfrm>
              <a:off x="7969595" y="1859796"/>
              <a:ext cx="2651152" cy="656591"/>
            </a:xfrm>
            <a:prstGeom prst="rect">
              <a:avLst/>
            </a:prstGeom>
            <a:noFill/>
          </p:spPr>
          <p:txBody>
            <a:bodyPr wrap="none" rtlCol="0">
              <a:spAutoFit/>
            </a:bodyPr>
            <a:lstStyle/>
            <a:p>
              <a:pPr marL="214313" indent="-214313">
                <a:buFont typeface="Arial" charset="0"/>
                <a:buChar char="•"/>
              </a:pPr>
              <a:r>
                <a:rPr lang="en-US" altLang="ja-JP" sz="1300" dirty="0" smtClean="0"/>
                <a:t>CMA</a:t>
              </a:r>
              <a:r>
                <a:rPr lang="ja-JP" altLang="en-US" sz="1300" dirty="0"/>
                <a:t> </a:t>
              </a:r>
              <a:r>
                <a:rPr lang="en-US" sz="1300" dirty="0" smtClean="0"/>
                <a:t>Traversal</a:t>
              </a:r>
            </a:p>
            <a:p>
              <a:pPr marL="214313" indent="-214313">
                <a:buFont typeface="Arial" charset="0"/>
                <a:buChar char="•"/>
              </a:pPr>
              <a:r>
                <a:rPr lang="en-US" sz="1300" dirty="0" smtClean="0"/>
                <a:t>H.323 </a:t>
              </a:r>
              <a:r>
                <a:rPr lang="ja-JP" altLang="en-US" sz="1300" dirty="0"/>
                <a:t>プロキシー</a:t>
              </a:r>
              <a:r>
                <a:rPr lang="ja-JP" altLang="en-US" sz="1300" dirty="0" smtClean="0"/>
                <a:t>登録</a:t>
              </a:r>
              <a:endParaRPr lang="en-US" sz="1300" dirty="0"/>
            </a:p>
          </p:txBody>
        </p:sp>
      </p:grpSp>
    </p:spTree>
    <p:extLst>
      <p:ext uri="{BB962C8B-B14F-4D97-AF65-F5344CB8AC3E}">
        <p14:creationId xmlns:p14="http://schemas.microsoft.com/office/powerpoint/2010/main" val="2345313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90347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6198309" y="1304014"/>
            <a:ext cx="2945691" cy="2621853"/>
          </a:xfrm>
          <a:prstGeom prst="rect">
            <a:avLst/>
          </a:prstGeom>
          <a:gradFill flip="none" rotWithShape="1">
            <a:gsLst>
              <a:gs pos="0">
                <a:schemeClr val="accent6">
                  <a:lumMod val="60000"/>
                  <a:lumOff val="40000"/>
                  <a:alpha val="30000"/>
                </a:schemeClr>
              </a:gs>
              <a:gs pos="50000">
                <a:schemeClr val="accent6">
                  <a:lumMod val="60000"/>
                  <a:lumOff val="40000"/>
                </a:schemeClr>
              </a:gs>
              <a:gs pos="100000">
                <a:schemeClr val="accent6">
                  <a:lumMod val="20000"/>
                  <a:lumOff val="80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正方形/長方形 3"/>
          <p:cNvSpPr/>
          <p:nvPr/>
        </p:nvSpPr>
        <p:spPr>
          <a:xfrm>
            <a:off x="0" y="1311965"/>
            <a:ext cx="6198310" cy="2621853"/>
          </a:xfrm>
          <a:prstGeom prst="rect">
            <a:avLst/>
          </a:prstGeom>
          <a:gradFill flip="none" rotWithShape="1">
            <a:gsLst>
              <a:gs pos="0">
                <a:schemeClr val="accent1">
                  <a:tint val="66000"/>
                  <a:satMod val="160000"/>
                  <a:alpha val="3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 name="Title 1"/>
          <p:cNvSpPr>
            <a:spLocks noGrp="1"/>
          </p:cNvSpPr>
          <p:nvPr>
            <p:ph type="title"/>
          </p:nvPr>
        </p:nvSpPr>
        <p:spPr/>
        <p:txBody>
          <a:bodyPr/>
          <a:lstStyle/>
          <a:p>
            <a:r>
              <a:rPr lang="en-US" dirty="0"/>
              <a:t>Cisco Meeting Server </a:t>
            </a:r>
            <a:r>
              <a:rPr lang="ja-JP" altLang="en-US" dirty="0" smtClean="0"/>
              <a:t>ロードマップ</a:t>
            </a:r>
            <a:endParaRPr lang="en-US" dirty="0"/>
          </a:p>
        </p:txBody>
      </p:sp>
      <p:cxnSp>
        <p:nvCxnSpPr>
          <p:cNvPr id="3" name="Straight Connector 2"/>
          <p:cNvCxnSpPr/>
          <p:nvPr/>
        </p:nvCxnSpPr>
        <p:spPr>
          <a:xfrm flipV="1">
            <a:off x="576001" y="3939226"/>
            <a:ext cx="7630484" cy="1"/>
          </a:xfrm>
          <a:prstGeom prst="line">
            <a:avLst/>
          </a:prstGeom>
          <a:ln w="349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78473" y="2885441"/>
            <a:ext cx="0" cy="1058537"/>
          </a:xfrm>
          <a:prstGeom prst="line">
            <a:avLst/>
          </a:prstGeom>
          <a:ln w="254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91786" y="2728308"/>
            <a:ext cx="173375" cy="17337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22" name="Straight Connector 21"/>
          <p:cNvCxnSpPr/>
          <p:nvPr/>
        </p:nvCxnSpPr>
        <p:spPr>
          <a:xfrm>
            <a:off x="6198310" y="1630111"/>
            <a:ext cx="0" cy="2303707"/>
          </a:xfrm>
          <a:prstGeom prst="line">
            <a:avLst/>
          </a:prstGeom>
          <a:ln w="254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111623" y="1474983"/>
            <a:ext cx="173375" cy="17337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TextBox 23"/>
          <p:cNvSpPr txBox="1"/>
          <p:nvPr/>
        </p:nvSpPr>
        <p:spPr>
          <a:xfrm>
            <a:off x="7102373" y="4025912"/>
            <a:ext cx="830677" cy="307777"/>
          </a:xfrm>
          <a:prstGeom prst="rect">
            <a:avLst/>
          </a:prstGeom>
          <a:noFill/>
        </p:spPr>
        <p:txBody>
          <a:bodyPr wrap="none" rtlCol="0">
            <a:spAutoFit/>
          </a:bodyPr>
          <a:lstStyle/>
          <a:p>
            <a:r>
              <a:rPr lang="ja-JP" altLang="en-US" sz="1400" dirty="0">
                <a:solidFill>
                  <a:schemeClr val="tx1">
                    <a:lumMod val="50000"/>
                  </a:schemeClr>
                </a:solidFill>
              </a:rPr>
              <a:t>これから</a:t>
            </a:r>
            <a:endParaRPr lang="en-US" sz="1400" dirty="0">
              <a:solidFill>
                <a:schemeClr val="tx1">
                  <a:lumMod val="50000"/>
                </a:schemeClr>
              </a:solidFill>
            </a:endParaRPr>
          </a:p>
        </p:txBody>
      </p:sp>
      <p:sp>
        <p:nvSpPr>
          <p:cNvPr id="34" name="TextBox 33"/>
          <p:cNvSpPr txBox="1"/>
          <p:nvPr/>
        </p:nvSpPr>
        <p:spPr>
          <a:xfrm>
            <a:off x="3189606" y="4035497"/>
            <a:ext cx="2706190" cy="523220"/>
          </a:xfrm>
          <a:prstGeom prst="rect">
            <a:avLst/>
          </a:prstGeom>
          <a:noFill/>
        </p:spPr>
        <p:txBody>
          <a:bodyPr wrap="none" rtlCol="0">
            <a:spAutoFit/>
          </a:bodyPr>
          <a:lstStyle/>
          <a:p>
            <a:r>
              <a:rPr lang="en-US" sz="1400" dirty="0" smtClean="0">
                <a:solidFill>
                  <a:schemeClr val="tx1">
                    <a:lumMod val="50000"/>
                  </a:schemeClr>
                </a:solidFill>
              </a:rPr>
              <a:t>C</a:t>
            </a:r>
            <a:r>
              <a:rPr lang="en-US" altLang="ja-JP" sz="1400" dirty="0" smtClean="0">
                <a:solidFill>
                  <a:schemeClr val="tx1">
                    <a:lumMod val="50000"/>
                  </a:schemeClr>
                </a:solidFill>
              </a:rPr>
              <a:t>M</a:t>
            </a:r>
            <a:r>
              <a:rPr lang="en-US" sz="1400" dirty="0" smtClean="0">
                <a:solidFill>
                  <a:schemeClr val="tx1">
                    <a:lumMod val="50000"/>
                  </a:schemeClr>
                </a:solidFill>
              </a:rPr>
              <a:t>S 2.0.1 : 2016/08/04</a:t>
            </a:r>
            <a:r>
              <a:rPr lang="ja-JP" altLang="en-US" sz="1400" dirty="0" smtClean="0">
                <a:solidFill>
                  <a:schemeClr val="tx1">
                    <a:lumMod val="50000"/>
                  </a:schemeClr>
                </a:solidFill>
              </a:rPr>
              <a:t>リリース</a:t>
            </a:r>
            <a:endParaRPr lang="en-US" altLang="ja-JP" sz="1400" dirty="0" smtClean="0">
              <a:solidFill>
                <a:schemeClr val="tx1">
                  <a:lumMod val="50000"/>
                </a:schemeClr>
              </a:solidFill>
            </a:endParaRPr>
          </a:p>
          <a:p>
            <a:r>
              <a:rPr lang="en-US" sz="1400" dirty="0" smtClean="0">
                <a:solidFill>
                  <a:schemeClr val="tx1">
                    <a:lumMod val="50000"/>
                  </a:schemeClr>
                </a:solidFill>
              </a:rPr>
              <a:t>CMA: 2016/08/15 </a:t>
            </a:r>
            <a:r>
              <a:rPr lang="ja-JP" altLang="en-US" sz="1400" dirty="0">
                <a:solidFill>
                  <a:schemeClr val="tx1">
                    <a:lumMod val="50000"/>
                  </a:schemeClr>
                </a:solidFill>
              </a:rPr>
              <a:t>リリース</a:t>
            </a:r>
            <a:endParaRPr lang="en-US" sz="1400" dirty="0">
              <a:solidFill>
                <a:schemeClr val="tx1">
                  <a:lumMod val="50000"/>
                </a:schemeClr>
              </a:solidFill>
            </a:endParaRPr>
          </a:p>
        </p:txBody>
      </p:sp>
      <p:grpSp>
        <p:nvGrpSpPr>
          <p:cNvPr id="33" name="Group 32"/>
          <p:cNvGrpSpPr/>
          <p:nvPr/>
        </p:nvGrpSpPr>
        <p:grpSpPr>
          <a:xfrm>
            <a:off x="3157706" y="1648356"/>
            <a:ext cx="2953917" cy="1824985"/>
            <a:chOff x="387860" y="1411964"/>
            <a:chExt cx="4264665" cy="2110274"/>
          </a:xfrm>
        </p:grpSpPr>
        <p:sp>
          <p:nvSpPr>
            <p:cNvPr id="35" name="TextBox 34"/>
            <p:cNvSpPr txBox="1"/>
            <p:nvPr/>
          </p:nvSpPr>
          <p:spPr>
            <a:xfrm>
              <a:off x="598615" y="1920735"/>
              <a:ext cx="4053910" cy="1601503"/>
            </a:xfrm>
            <a:prstGeom prst="rect">
              <a:avLst/>
            </a:prstGeom>
            <a:noFill/>
          </p:spPr>
          <p:txBody>
            <a:bodyPr wrap="square" rtlCol="0">
              <a:spAutoFit/>
            </a:bodyPr>
            <a:lstStyle/>
            <a:p>
              <a:pPr marL="128585" indent="-128585">
                <a:buFont typeface="Arial"/>
                <a:buChar char="•"/>
              </a:pPr>
              <a:r>
                <a:rPr lang="en-US" sz="1400" dirty="0" smtClean="0"/>
                <a:t>Branding(</a:t>
              </a:r>
              <a:r>
                <a:rPr lang="en-US" sz="1400" dirty="0" err="1" smtClean="0"/>
                <a:t>acano</a:t>
              </a:r>
              <a:r>
                <a:rPr lang="en-US" sz="1400" dirty="0" smtClean="0"/>
                <a:t> -&gt; Cisco)</a:t>
              </a:r>
              <a:endParaRPr lang="en-US" sz="1400" dirty="0"/>
            </a:p>
            <a:p>
              <a:pPr marL="128585" indent="-128585">
                <a:buFont typeface="Arial"/>
                <a:buChar char="•"/>
              </a:pPr>
              <a:r>
                <a:rPr lang="en-US" sz="1400" dirty="0" smtClean="0"/>
                <a:t>TMS</a:t>
              </a:r>
              <a:r>
                <a:rPr lang="ja-JP" altLang="en-US" sz="1400" dirty="0" smtClean="0"/>
                <a:t>予約</a:t>
              </a:r>
              <a:endParaRPr lang="en-US" sz="1400" dirty="0"/>
            </a:p>
            <a:p>
              <a:pPr marL="128585" indent="-128585">
                <a:buFont typeface="Arial"/>
                <a:buChar char="•"/>
              </a:pPr>
              <a:r>
                <a:rPr lang="en-US" sz="1400" dirty="0" smtClean="0"/>
                <a:t>Ad-hoc(UCM</a:t>
              </a:r>
              <a:r>
                <a:rPr lang="ja-JP" altLang="en-US" sz="1400" dirty="0" smtClean="0"/>
                <a:t>メディアリソース</a:t>
              </a:r>
              <a:r>
                <a:rPr lang="en-US" altLang="ja-JP" sz="1400" dirty="0" smtClean="0"/>
                <a:t>)</a:t>
              </a:r>
              <a:endParaRPr lang="en-US" sz="1400" dirty="0"/>
            </a:p>
            <a:p>
              <a:pPr marL="128585" indent="-128585">
                <a:buFont typeface="Arial"/>
                <a:buChar char="•"/>
              </a:pPr>
              <a:r>
                <a:rPr lang="en-US" sz="1400" dirty="0" smtClean="0"/>
                <a:t>Acano </a:t>
              </a:r>
              <a:r>
                <a:rPr lang="ja-JP" altLang="en-US" sz="1400" dirty="0" smtClean="0"/>
                <a:t>クライアント </a:t>
              </a:r>
              <a:r>
                <a:rPr lang="en-US" altLang="ja-JP" sz="1400" dirty="0" smtClean="0"/>
                <a:t>-&gt; CMA</a:t>
              </a:r>
              <a:endParaRPr lang="en-US" sz="1400" dirty="0"/>
            </a:p>
            <a:p>
              <a:pPr marL="128585" indent="-128585">
                <a:buFont typeface="Arial"/>
                <a:buChar char="•"/>
              </a:pPr>
              <a:endParaRPr lang="en-US" sz="1400" dirty="0"/>
            </a:p>
            <a:p>
              <a:pPr marL="128585" indent="-128585">
                <a:buFont typeface="Arial"/>
                <a:buChar char="•"/>
              </a:pPr>
              <a:endParaRPr lang="en-US" sz="1400" dirty="0"/>
            </a:p>
          </p:txBody>
        </p:sp>
        <p:sp>
          <p:nvSpPr>
            <p:cNvPr id="42" name="TextBox 41"/>
            <p:cNvSpPr txBox="1"/>
            <p:nvPr/>
          </p:nvSpPr>
          <p:spPr>
            <a:xfrm>
              <a:off x="387860" y="1411964"/>
              <a:ext cx="1099759" cy="427067"/>
            </a:xfrm>
            <a:prstGeom prst="rect">
              <a:avLst/>
            </a:prstGeom>
            <a:noFill/>
          </p:spPr>
          <p:txBody>
            <a:bodyPr wrap="none" rtlCol="0">
              <a:spAutoFit/>
            </a:bodyPr>
            <a:lstStyle/>
            <a:p>
              <a:r>
                <a:rPr lang="en-US" sz="1800" dirty="0" smtClean="0">
                  <a:solidFill>
                    <a:schemeClr val="tx1">
                      <a:lumMod val="50000"/>
                    </a:schemeClr>
                  </a:solidFill>
                </a:rPr>
                <a:t>CMS </a:t>
              </a:r>
              <a:endParaRPr lang="en-US" sz="1800" dirty="0">
                <a:solidFill>
                  <a:schemeClr val="tx1">
                    <a:lumMod val="50000"/>
                  </a:schemeClr>
                </a:solidFill>
              </a:endParaRPr>
            </a:p>
          </p:txBody>
        </p:sp>
      </p:grpSp>
      <p:grpSp>
        <p:nvGrpSpPr>
          <p:cNvPr id="43" name="Group 42"/>
          <p:cNvGrpSpPr/>
          <p:nvPr/>
        </p:nvGrpSpPr>
        <p:grpSpPr>
          <a:xfrm>
            <a:off x="6341425" y="1254190"/>
            <a:ext cx="2724937" cy="2468195"/>
            <a:chOff x="387860" y="1483666"/>
            <a:chExt cx="3934079" cy="3290927"/>
          </a:xfrm>
        </p:grpSpPr>
        <p:sp>
          <p:nvSpPr>
            <p:cNvPr id="44" name="TextBox 43"/>
            <p:cNvSpPr txBox="1"/>
            <p:nvPr/>
          </p:nvSpPr>
          <p:spPr>
            <a:xfrm>
              <a:off x="598615" y="2066159"/>
              <a:ext cx="3723324" cy="2708434"/>
            </a:xfrm>
            <a:prstGeom prst="rect">
              <a:avLst/>
            </a:prstGeom>
            <a:noFill/>
          </p:spPr>
          <p:txBody>
            <a:bodyPr wrap="square" rtlCol="0">
              <a:spAutoFit/>
            </a:bodyPr>
            <a:lstStyle/>
            <a:p>
              <a:pPr marL="128585" indent="-128585">
                <a:buFont typeface="Arial"/>
                <a:buChar char="•"/>
              </a:pPr>
              <a:r>
                <a:rPr lang="en-US" sz="1400" dirty="0" smtClean="0"/>
                <a:t>CMR</a:t>
              </a:r>
              <a:r>
                <a:rPr lang="ja-JP" altLang="en-US" sz="1400" dirty="0" smtClean="0"/>
                <a:t>プロビジョニング</a:t>
              </a:r>
              <a:endParaRPr lang="en-US" sz="1400" dirty="0"/>
            </a:p>
            <a:p>
              <a:pPr marL="128585" indent="-128585">
                <a:buFont typeface="Arial"/>
                <a:buChar char="•"/>
              </a:pPr>
              <a:r>
                <a:rPr lang="ja-JP" altLang="en-US" sz="1400" dirty="0" smtClean="0"/>
                <a:t>重要</a:t>
              </a:r>
              <a:r>
                <a:rPr lang="ja-JP" altLang="en-US" sz="1400" dirty="0"/>
                <a:t>参加者</a:t>
              </a:r>
              <a:endParaRPr lang="en-US" sz="1400" dirty="0"/>
            </a:p>
            <a:p>
              <a:pPr marL="128585" indent="-128585">
                <a:buFont typeface="Arial"/>
                <a:buChar char="•"/>
              </a:pPr>
              <a:r>
                <a:rPr lang="en-US" sz="1400" dirty="0"/>
                <a:t>Layout </a:t>
              </a:r>
              <a:r>
                <a:rPr lang="ja-JP" altLang="en-US" sz="1400" dirty="0"/>
                <a:t>アライメント</a:t>
              </a:r>
              <a:endParaRPr lang="en-US" sz="1400" dirty="0"/>
            </a:p>
            <a:p>
              <a:pPr marL="128585" indent="-128585">
                <a:buFont typeface="Arial"/>
                <a:buChar char="•"/>
              </a:pPr>
              <a:r>
                <a:rPr lang="en-US" sz="1400" dirty="0" smtClean="0"/>
                <a:t>Multi-stream </a:t>
              </a:r>
              <a:r>
                <a:rPr lang="ja-JP" altLang="en-US" sz="1400" dirty="0" smtClean="0"/>
                <a:t>レイアウト</a:t>
              </a:r>
              <a:endParaRPr lang="en-US" sz="1400" dirty="0"/>
            </a:p>
            <a:p>
              <a:pPr marL="128585" indent="-128585">
                <a:buFont typeface="Arial"/>
                <a:buChar char="•"/>
              </a:pPr>
              <a:r>
                <a:rPr lang="en-US" sz="1400" dirty="0"/>
                <a:t>Active Control &amp; Roster list</a:t>
              </a:r>
            </a:p>
            <a:p>
              <a:pPr marL="128585" indent="-128585">
                <a:buFont typeface="Arial"/>
                <a:buChar char="•"/>
              </a:pPr>
              <a:r>
                <a:rPr lang="en-US" sz="1400" dirty="0"/>
                <a:t>White glove/ Meeting management (CCC Replacement)</a:t>
              </a:r>
            </a:p>
            <a:p>
              <a:pPr marL="128585" indent="-128585">
                <a:buFont typeface="Arial"/>
                <a:buChar char="•"/>
              </a:pPr>
              <a:r>
                <a:rPr lang="en-US" sz="1400" dirty="0" smtClean="0"/>
                <a:t>FECC</a:t>
              </a:r>
              <a:endParaRPr lang="en-US" sz="1400" dirty="0"/>
            </a:p>
          </p:txBody>
        </p:sp>
        <p:sp>
          <p:nvSpPr>
            <p:cNvPr id="45" name="TextBox 44"/>
            <p:cNvSpPr txBox="1"/>
            <p:nvPr/>
          </p:nvSpPr>
          <p:spPr>
            <a:xfrm>
              <a:off x="387860" y="1483666"/>
              <a:ext cx="1599649" cy="492443"/>
            </a:xfrm>
            <a:prstGeom prst="rect">
              <a:avLst/>
            </a:prstGeom>
            <a:noFill/>
          </p:spPr>
          <p:txBody>
            <a:bodyPr wrap="none" rtlCol="0">
              <a:spAutoFit/>
            </a:bodyPr>
            <a:lstStyle/>
            <a:p>
              <a:r>
                <a:rPr lang="en-US" sz="1800" dirty="0">
                  <a:solidFill>
                    <a:schemeClr val="tx1">
                      <a:lumMod val="50000"/>
                    </a:schemeClr>
                  </a:solidFill>
                </a:rPr>
                <a:t>CMS 2.X</a:t>
              </a:r>
            </a:p>
          </p:txBody>
        </p:sp>
      </p:grpSp>
      <p:sp>
        <p:nvSpPr>
          <p:cNvPr id="17" name="TextBox 16"/>
          <p:cNvSpPr txBox="1"/>
          <p:nvPr/>
        </p:nvSpPr>
        <p:spPr>
          <a:xfrm>
            <a:off x="1054543" y="2060690"/>
            <a:ext cx="1223412" cy="369332"/>
          </a:xfrm>
          <a:prstGeom prst="rect">
            <a:avLst/>
          </a:prstGeom>
          <a:noFill/>
        </p:spPr>
        <p:txBody>
          <a:bodyPr wrap="none" rtlCol="0">
            <a:spAutoFit/>
          </a:bodyPr>
          <a:lstStyle/>
          <a:p>
            <a:r>
              <a:rPr lang="en-US" sz="1800" dirty="0">
                <a:solidFill>
                  <a:schemeClr val="tx1">
                    <a:lumMod val="50000"/>
                  </a:schemeClr>
                </a:solidFill>
              </a:rPr>
              <a:t>Acano 1.9</a:t>
            </a:r>
          </a:p>
        </p:txBody>
      </p:sp>
      <p:sp>
        <p:nvSpPr>
          <p:cNvPr id="19" name="TextBox 18"/>
          <p:cNvSpPr txBox="1"/>
          <p:nvPr/>
        </p:nvSpPr>
        <p:spPr>
          <a:xfrm>
            <a:off x="557379" y="2528975"/>
            <a:ext cx="2321094" cy="1169551"/>
          </a:xfrm>
          <a:prstGeom prst="rect">
            <a:avLst/>
          </a:prstGeom>
          <a:noFill/>
        </p:spPr>
        <p:txBody>
          <a:bodyPr wrap="square" rtlCol="0">
            <a:spAutoFit/>
          </a:bodyPr>
          <a:lstStyle/>
          <a:p>
            <a:pPr marL="128585" indent="-128585">
              <a:buFont typeface="Arial"/>
              <a:buChar char="•"/>
            </a:pPr>
            <a:r>
              <a:rPr lang="ja-JP" altLang="en-US" sz="1400" dirty="0" smtClean="0"/>
              <a:t>録画</a:t>
            </a:r>
            <a:endParaRPr lang="en-US" sz="1400" dirty="0"/>
          </a:p>
          <a:p>
            <a:pPr marL="128585" indent="-128585">
              <a:buFont typeface="Arial"/>
              <a:buChar char="•"/>
            </a:pPr>
            <a:r>
              <a:rPr lang="ja-JP" altLang="en-US" sz="1400" dirty="0" smtClean="0"/>
              <a:t>サーバー間</a:t>
            </a:r>
            <a:r>
              <a:rPr lang="en-US" sz="1400" dirty="0" smtClean="0"/>
              <a:t>TIP</a:t>
            </a:r>
            <a:r>
              <a:rPr lang="ja-JP" altLang="en-US" sz="1400" dirty="0" smtClean="0"/>
              <a:t>サポート</a:t>
            </a:r>
            <a:endParaRPr lang="en-US" sz="1400" dirty="0"/>
          </a:p>
          <a:p>
            <a:pPr marL="128585" indent="-128585">
              <a:buFont typeface="Arial"/>
              <a:buChar char="•"/>
            </a:pPr>
            <a:r>
              <a:rPr lang="ja-JP" altLang="en-US" sz="1400" dirty="0" smtClean="0"/>
              <a:t>レイアウトの拡張</a:t>
            </a:r>
            <a:r>
              <a:rPr lang="en-US" altLang="ja-JP" sz="1400" dirty="0" smtClean="0"/>
              <a:t>(</a:t>
            </a:r>
            <a:r>
              <a:rPr lang="ja-JP" altLang="en-US" sz="1400" dirty="0" smtClean="0"/>
              <a:t>自動</a:t>
            </a:r>
            <a:r>
              <a:rPr lang="en-US" altLang="ja-JP" sz="1400" dirty="0" smtClean="0"/>
              <a:t>)</a:t>
            </a:r>
            <a:endParaRPr lang="en-US" sz="1400" dirty="0"/>
          </a:p>
          <a:p>
            <a:pPr marL="128585" indent="-128585">
              <a:buFont typeface="Arial"/>
              <a:buChar char="•"/>
            </a:pPr>
            <a:endParaRPr lang="en-US" sz="1400" dirty="0"/>
          </a:p>
          <a:p>
            <a:pPr marL="128585" indent="-128585">
              <a:buFont typeface="Arial"/>
              <a:buChar char="•"/>
            </a:pPr>
            <a:endParaRPr lang="en-US" sz="1400" dirty="0"/>
          </a:p>
        </p:txBody>
      </p:sp>
    </p:spTree>
    <p:extLst>
      <p:ext uri="{BB962C8B-B14F-4D97-AF65-F5344CB8AC3E}">
        <p14:creationId xmlns:p14="http://schemas.microsoft.com/office/powerpoint/2010/main" val="12217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24" grpId="0"/>
      <p:bldP spid="34"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7" y="2316166"/>
            <a:ext cx="8017200" cy="662400"/>
          </a:xfrm>
        </p:spPr>
        <p:txBody>
          <a:bodyPr>
            <a:noAutofit/>
          </a:bodyPr>
          <a:lstStyle/>
          <a:p>
            <a:r>
              <a:rPr kumimoji="1" lang="en-US" altLang="ja-JP" sz="5200" dirty="0"/>
              <a:t>TMS - CMS</a:t>
            </a:r>
            <a:endParaRPr lang="en-US" sz="5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93306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473" y="1105924"/>
            <a:ext cx="6241678" cy="299647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Content Placeholder 4"/>
          <p:cNvSpPr>
            <a:spLocks noGrp="1"/>
          </p:cNvSpPr>
          <p:nvPr>
            <p:ph type="title"/>
          </p:nvPr>
        </p:nvSpPr>
        <p:spPr>
          <a:xfrm>
            <a:off x="342516" y="246064"/>
            <a:ext cx="8345488" cy="731837"/>
          </a:xfrm>
          <a:prstGeom prst="rect">
            <a:avLst/>
          </a:prstGeom>
        </p:spPr>
        <p:txBody>
          <a:bodyPr/>
          <a:lstStyle/>
          <a:p>
            <a:r>
              <a:rPr kumimoji="1" lang="en-US" altLang="ja-JP" sz="2800" smtClean="0"/>
              <a:t>TMS</a:t>
            </a:r>
            <a:r>
              <a:rPr kumimoji="1" lang="ja-JP" altLang="en-US" sz="2800" smtClean="0"/>
              <a:t> インテグレーション</a:t>
            </a:r>
            <a:endParaRPr lang="en-US" sz="2800" dirty="0"/>
          </a:p>
        </p:txBody>
      </p:sp>
      <p:sp>
        <p:nvSpPr>
          <p:cNvPr id="3" name="テキスト ボックス 2"/>
          <p:cNvSpPr txBox="1"/>
          <p:nvPr/>
        </p:nvSpPr>
        <p:spPr>
          <a:xfrm>
            <a:off x="100015" y="1208717"/>
            <a:ext cx="2422458" cy="923330"/>
          </a:xfrm>
          <a:prstGeom prst="rect">
            <a:avLst/>
          </a:prstGeom>
          <a:noFill/>
        </p:spPr>
        <p:txBody>
          <a:bodyPr wrap="none" rtlCol="0">
            <a:spAutoFit/>
          </a:bodyPr>
          <a:lstStyle/>
          <a:p>
            <a:r>
              <a:rPr kumimoji="1" lang="en-US" altLang="ja-JP" dirty="0" smtClean="0"/>
              <a:t>TMS 15.3</a:t>
            </a:r>
            <a:r>
              <a:rPr kumimoji="1" lang="ja-JP" altLang="en-US" dirty="0" smtClean="0"/>
              <a:t>からサポート</a:t>
            </a:r>
            <a:endParaRPr kumimoji="1" lang="en-US" altLang="ja-JP" dirty="0" smtClean="0"/>
          </a:p>
          <a:p>
            <a:r>
              <a:rPr kumimoji="1" lang="en-US" altLang="ja-JP" dirty="0" smtClean="0"/>
              <a:t>CMS</a:t>
            </a:r>
            <a:r>
              <a:rPr kumimoji="1" lang="ja-JP" altLang="en-US" dirty="0"/>
              <a:t> </a:t>
            </a:r>
            <a:r>
              <a:rPr kumimoji="1" lang="en-US" altLang="ja-JP" dirty="0" smtClean="0"/>
              <a:t>2.0</a:t>
            </a:r>
            <a:r>
              <a:rPr kumimoji="1" lang="ja-JP" altLang="en-US" dirty="0" smtClean="0"/>
              <a:t>からサポート</a:t>
            </a:r>
            <a:endParaRPr kumimoji="1" lang="en-US" altLang="ja-JP" dirty="0" smtClean="0"/>
          </a:p>
          <a:p>
            <a:endParaRPr kumimoji="1" lang="ja-JP" altLang="en-US" dirty="0"/>
          </a:p>
        </p:txBody>
      </p:sp>
      <p:sp>
        <p:nvSpPr>
          <p:cNvPr id="6" name="正方形/長方形 5"/>
          <p:cNvSpPr/>
          <p:nvPr/>
        </p:nvSpPr>
        <p:spPr>
          <a:xfrm>
            <a:off x="3697144" y="1531883"/>
            <a:ext cx="2775218" cy="1211318"/>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940" y="3743974"/>
            <a:ext cx="4641533" cy="129669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8" name="正方形/長方形 47"/>
          <p:cNvSpPr/>
          <p:nvPr/>
        </p:nvSpPr>
        <p:spPr>
          <a:xfrm>
            <a:off x="4421940" y="3917606"/>
            <a:ext cx="4572311" cy="184797"/>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214089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title"/>
          </p:nvPr>
        </p:nvSpPr>
        <p:spPr>
          <a:xfrm>
            <a:off x="342516" y="246064"/>
            <a:ext cx="8345488" cy="731837"/>
          </a:xfrm>
          <a:prstGeom prst="rect">
            <a:avLst/>
          </a:prstGeom>
        </p:spPr>
        <p:txBody>
          <a:bodyPr/>
          <a:lstStyle/>
          <a:p>
            <a:r>
              <a:rPr kumimoji="1" lang="en-US" altLang="ja-JP" sz="2800" dirty="0" smtClean="0"/>
              <a:t>TMS</a:t>
            </a:r>
            <a:r>
              <a:rPr kumimoji="1" lang="ja-JP" altLang="en-US" sz="2800" dirty="0" smtClean="0"/>
              <a:t> インテグレーション</a:t>
            </a:r>
            <a:r>
              <a:rPr kumimoji="1" lang="en-US" altLang="ja-JP" sz="2800" dirty="0" smtClean="0"/>
              <a:t/>
            </a:r>
            <a:br>
              <a:rPr kumimoji="1" lang="en-US" altLang="ja-JP" sz="2800" dirty="0" smtClean="0"/>
            </a:br>
            <a:r>
              <a:rPr kumimoji="1" lang="ja-JP" altLang="en-US" sz="2200" dirty="0" smtClean="0"/>
              <a:t>～ 管理者予約 ～</a:t>
            </a:r>
            <a:endParaRPr lang="en-US" sz="22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003" y="984097"/>
            <a:ext cx="6404364" cy="275697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311" y="1186633"/>
            <a:ext cx="2970671" cy="23519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5669282" y="1909174"/>
            <a:ext cx="1715706" cy="352954"/>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1" name="正方形/長方形 10"/>
          <p:cNvSpPr/>
          <p:nvPr/>
        </p:nvSpPr>
        <p:spPr>
          <a:xfrm>
            <a:off x="2482133" y="3238368"/>
            <a:ext cx="976684" cy="352954"/>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79" y="3797729"/>
            <a:ext cx="6666040" cy="123445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正方形/長方形 12"/>
          <p:cNvSpPr/>
          <p:nvPr/>
        </p:nvSpPr>
        <p:spPr>
          <a:xfrm>
            <a:off x="750073" y="4591431"/>
            <a:ext cx="1842052" cy="176477"/>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屈折矢印 2"/>
          <p:cNvSpPr/>
          <p:nvPr/>
        </p:nvSpPr>
        <p:spPr>
          <a:xfrm rot="10800000">
            <a:off x="1367624" y="3307743"/>
            <a:ext cx="1153867" cy="1283688"/>
          </a:xfrm>
          <a:prstGeom prst="bentUpArrow">
            <a:avLst>
              <a:gd name="adj1" fmla="val 11218"/>
              <a:gd name="adj2" fmla="val 19487"/>
              <a:gd name="adj3" fmla="val 25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199113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1801" y="303530"/>
            <a:ext cx="8017200" cy="662400"/>
          </a:xfrm>
        </p:spPr>
        <p:txBody>
          <a:bodyPr/>
          <a:lstStyle/>
          <a:p>
            <a:r>
              <a:rPr kumimoji="1" lang="ja-JP" altLang="en-US" dirty="0" smtClean="0"/>
              <a:t>予約会議</a:t>
            </a:r>
            <a:r>
              <a:rPr kumimoji="1" lang="en-US" altLang="ja-JP" dirty="0" smtClean="0"/>
              <a:t>ID</a:t>
            </a:r>
            <a:r>
              <a:rPr kumimoji="1" lang="ja-JP" altLang="en-US" dirty="0" smtClean="0"/>
              <a:t>のレンジ</a:t>
            </a:r>
            <a:r>
              <a:rPr kumimoji="1" lang="ja-JP" altLang="en-US" dirty="0"/>
              <a:t>設定</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27" y="1212421"/>
            <a:ext cx="8315325" cy="34385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正方形/長方形 3"/>
          <p:cNvSpPr/>
          <p:nvPr/>
        </p:nvSpPr>
        <p:spPr>
          <a:xfrm>
            <a:off x="437322" y="3347499"/>
            <a:ext cx="6742705" cy="254871"/>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角丸四角形吹き出し 2"/>
          <p:cNvSpPr/>
          <p:nvPr/>
        </p:nvSpPr>
        <p:spPr>
          <a:xfrm>
            <a:off x="6846066" y="2727552"/>
            <a:ext cx="1749286" cy="408262"/>
          </a:xfrm>
          <a:prstGeom prst="wedgeRoundRectCallout">
            <a:avLst>
              <a:gd name="adj1" fmla="val -68343"/>
              <a:gd name="adj2" fmla="val 95652"/>
              <a:gd name="adj3" fmla="val 16667"/>
            </a:avLst>
          </a:prstGeom>
          <a:solidFill>
            <a:srgbClr val="36A4D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開始する会議</a:t>
            </a:r>
            <a:r>
              <a:rPr kumimoji="1" lang="en-US" altLang="ja-JP" sz="1200" dirty="0" smtClean="0"/>
              <a:t>ID</a:t>
            </a:r>
            <a:r>
              <a:rPr kumimoji="1" lang="ja-JP" altLang="en-US" sz="1200" dirty="0" smtClean="0"/>
              <a:t>番号</a:t>
            </a:r>
          </a:p>
        </p:txBody>
      </p:sp>
      <p:sp>
        <p:nvSpPr>
          <p:cNvPr id="6" name="正方形/長方形 5"/>
          <p:cNvSpPr/>
          <p:nvPr/>
        </p:nvSpPr>
        <p:spPr>
          <a:xfrm>
            <a:off x="437322" y="3634174"/>
            <a:ext cx="6742705" cy="254871"/>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 name="角丸四角形吹き出し 6"/>
          <p:cNvSpPr/>
          <p:nvPr/>
        </p:nvSpPr>
        <p:spPr>
          <a:xfrm>
            <a:off x="6846066" y="4080599"/>
            <a:ext cx="1749286" cy="408262"/>
          </a:xfrm>
          <a:prstGeom prst="wedgeRoundRectCallout">
            <a:avLst>
              <a:gd name="adj1" fmla="val -65616"/>
              <a:gd name="adj2" fmla="val -89370"/>
              <a:gd name="adj3" fmla="val 16667"/>
            </a:avLst>
          </a:prstGeom>
          <a:solidFill>
            <a:srgbClr val="36A4D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会議数</a:t>
            </a:r>
          </a:p>
        </p:txBody>
      </p:sp>
    </p:spTree>
    <p:extLst>
      <p:ext uri="{BB962C8B-B14F-4D97-AF65-F5344CB8AC3E}">
        <p14:creationId xmlns:p14="http://schemas.microsoft.com/office/powerpoint/2010/main" val="87906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91" y="1339640"/>
            <a:ext cx="5501638" cy="20386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419" y="2946622"/>
            <a:ext cx="3081475" cy="214578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306" y="2946622"/>
            <a:ext cx="1945790" cy="214578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Content Placeholder 4"/>
          <p:cNvSpPr>
            <a:spLocks noGrp="1"/>
          </p:cNvSpPr>
          <p:nvPr>
            <p:ph type="title"/>
          </p:nvPr>
        </p:nvSpPr>
        <p:spPr>
          <a:xfrm>
            <a:off x="342516" y="246064"/>
            <a:ext cx="8345488" cy="731837"/>
          </a:xfrm>
          <a:prstGeom prst="rect">
            <a:avLst/>
          </a:prstGeom>
        </p:spPr>
        <p:txBody>
          <a:bodyPr/>
          <a:lstStyle/>
          <a:p>
            <a:r>
              <a:rPr kumimoji="1" lang="en-US" altLang="ja-JP" sz="2800" dirty="0" smtClean="0"/>
              <a:t>TMS</a:t>
            </a:r>
            <a:r>
              <a:rPr kumimoji="1" lang="ja-JP" altLang="en-US" sz="2800" dirty="0" smtClean="0"/>
              <a:t> インテグレーション</a:t>
            </a:r>
            <a:r>
              <a:rPr kumimoji="1" lang="en-US" altLang="ja-JP" sz="2800" dirty="0" smtClean="0"/>
              <a:t/>
            </a:r>
            <a:br>
              <a:rPr kumimoji="1" lang="en-US" altLang="ja-JP" sz="2800" dirty="0" smtClean="0"/>
            </a:br>
            <a:r>
              <a:rPr kumimoji="1" lang="ja-JP" altLang="en-US" sz="2200" dirty="0" smtClean="0"/>
              <a:t>～ スマートスケジューラ予約 ～</a:t>
            </a:r>
            <a:endParaRPr lang="en-US" sz="2200" dirty="0"/>
          </a:p>
        </p:txBody>
      </p:sp>
      <p:sp>
        <p:nvSpPr>
          <p:cNvPr id="3" name="テキスト ボックス 2"/>
          <p:cNvSpPr txBox="1"/>
          <p:nvPr/>
        </p:nvSpPr>
        <p:spPr>
          <a:xfrm>
            <a:off x="342516" y="1040636"/>
            <a:ext cx="2169184" cy="292388"/>
          </a:xfrm>
          <a:prstGeom prst="rect">
            <a:avLst/>
          </a:prstGeom>
          <a:noFill/>
        </p:spPr>
        <p:txBody>
          <a:bodyPr wrap="none" rtlCol="0">
            <a:spAutoFit/>
          </a:bodyPr>
          <a:lstStyle/>
          <a:p>
            <a:r>
              <a:rPr kumimoji="1" lang="en-US" altLang="ja-JP" sz="1300" dirty="0" smtClean="0"/>
              <a:t>&lt;</a:t>
            </a:r>
            <a:r>
              <a:rPr kumimoji="1" lang="ja-JP" altLang="en-US" sz="1300" dirty="0" smtClean="0"/>
              <a:t>スマートスケジューラ画面</a:t>
            </a:r>
            <a:r>
              <a:rPr kumimoji="1" lang="en-US" altLang="ja-JP" sz="1300" dirty="0" smtClean="0"/>
              <a:t>&gt;</a:t>
            </a:r>
            <a:endParaRPr kumimoji="1" lang="ja-JP" altLang="en-US" sz="1300" dirty="0"/>
          </a:p>
        </p:txBody>
      </p:sp>
      <p:sp>
        <p:nvSpPr>
          <p:cNvPr id="11" name="テキスト ボックス 10"/>
          <p:cNvSpPr txBox="1"/>
          <p:nvPr/>
        </p:nvSpPr>
        <p:spPr>
          <a:xfrm>
            <a:off x="6059330" y="2680757"/>
            <a:ext cx="1083951" cy="292388"/>
          </a:xfrm>
          <a:prstGeom prst="rect">
            <a:avLst/>
          </a:prstGeom>
          <a:noFill/>
        </p:spPr>
        <p:txBody>
          <a:bodyPr wrap="none" rtlCol="0">
            <a:spAutoFit/>
          </a:bodyPr>
          <a:lstStyle/>
          <a:p>
            <a:r>
              <a:rPr kumimoji="1" lang="en-US" altLang="ja-JP" sz="1300" dirty="0" smtClean="0"/>
              <a:t>&lt;CMA</a:t>
            </a:r>
            <a:r>
              <a:rPr kumimoji="1" lang="ja-JP" altLang="en-US" sz="1300" dirty="0" smtClean="0"/>
              <a:t>画面</a:t>
            </a:r>
            <a:r>
              <a:rPr kumimoji="1" lang="en-US" altLang="ja-JP" sz="1300" dirty="0" smtClean="0"/>
              <a:t>&gt;</a:t>
            </a:r>
            <a:endParaRPr kumimoji="1" lang="ja-JP" altLang="en-US" sz="1300"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330" y="3130344"/>
            <a:ext cx="920615" cy="8176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正方形/長方形 12"/>
          <p:cNvSpPr/>
          <p:nvPr/>
        </p:nvSpPr>
        <p:spPr>
          <a:xfrm>
            <a:off x="7085859" y="4682837"/>
            <a:ext cx="976684" cy="176477"/>
          </a:xfrm>
          <a:prstGeom prst="rect">
            <a:avLst/>
          </a:prstGeom>
          <a:noFill/>
          <a:ln>
            <a:solidFill>
              <a:srgbClr val="FA661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2909600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home </a:t>
            </a:r>
            <a:r>
              <a:rPr lang="ja-JP" altLang="en-US" dirty="0" smtClean="0"/>
              <a:t>カンファレンス </a:t>
            </a:r>
            <a:r>
              <a:rPr lang="en-US" dirty="0" smtClean="0"/>
              <a:t>with OBTP</a:t>
            </a:r>
            <a:endParaRPr lang="en-US" dirty="0"/>
          </a:p>
        </p:txBody>
      </p:sp>
      <p:pic>
        <p:nvPicPr>
          <p:cNvPr id="5" name="Picture 4"/>
          <p:cNvPicPr>
            <a:picLocks noChangeAspect="1"/>
          </p:cNvPicPr>
          <p:nvPr/>
        </p:nvPicPr>
        <p:blipFill>
          <a:blip r:embed="rId3"/>
          <a:stretch>
            <a:fillRect/>
          </a:stretch>
        </p:blipFill>
        <p:spPr>
          <a:xfrm>
            <a:off x="1457654" y="2479529"/>
            <a:ext cx="1945851" cy="1967592"/>
          </a:xfrm>
          <a:prstGeom prst="rect">
            <a:avLst/>
          </a:prstGeom>
          <a:ln>
            <a:solidFill>
              <a:schemeClr val="accent5"/>
            </a:solidFill>
          </a:ln>
          <a:effectLst>
            <a:outerShdw blurRad="50800" dist="38100" dir="2700000" algn="tl" rotWithShape="0">
              <a:prstClr val="black">
                <a:alpha val="40000"/>
              </a:prstClr>
            </a:outerShdw>
          </a:effectLst>
        </p:spPr>
      </p:pic>
      <p:cxnSp>
        <p:nvCxnSpPr>
          <p:cNvPr id="8" name="Straight Arrow Connector 7"/>
          <p:cNvCxnSpPr/>
          <p:nvPr/>
        </p:nvCxnSpPr>
        <p:spPr>
          <a:xfrm>
            <a:off x="3633105" y="3380016"/>
            <a:ext cx="971550" cy="8164"/>
          </a:xfrm>
          <a:prstGeom prst="straightConnector1">
            <a:avLst/>
          </a:prstGeom>
          <a:ln>
            <a:solidFill>
              <a:schemeClr val="accent5"/>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11" name="Rounded Rectangle 10"/>
          <p:cNvSpPr/>
          <p:nvPr/>
        </p:nvSpPr>
        <p:spPr>
          <a:xfrm>
            <a:off x="2571750" y="2625126"/>
            <a:ext cx="514350" cy="522514"/>
          </a:xfrm>
          <a:prstGeom prst="roundRect">
            <a:avLst/>
          </a:prstGeom>
          <a:noFill/>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defTabSz="685766"/>
            <a:endParaRPr lang="en-US" sz="1000">
              <a:solidFill>
                <a:prstClr val="black"/>
              </a:solidFill>
            </a:endParaRPr>
          </a:p>
        </p:txBody>
      </p:sp>
      <p:pic>
        <p:nvPicPr>
          <p:cNvPr id="10" name="pasted-image.png"/>
          <p:cNvPicPr>
            <a:picLocks noChangeAspect="1"/>
          </p:cNvPicPr>
          <p:nvPr/>
        </p:nvPicPr>
        <p:blipFill rotWithShape="1">
          <a:blip r:embed="rId4">
            <a:extLst/>
          </a:blip>
          <a:srcRect r="10007" b="19221"/>
          <a:stretch/>
        </p:blipFill>
        <p:spPr>
          <a:xfrm>
            <a:off x="4857748" y="1234911"/>
            <a:ext cx="3595040" cy="3100945"/>
          </a:xfrm>
          <a:prstGeom prst="rect">
            <a:avLst/>
          </a:prstGeom>
          <a:ln>
            <a:solidFill>
              <a:schemeClr val="accent5"/>
            </a:solidFill>
          </a:ln>
          <a:effectLst>
            <a:outerShdw blurRad="50800" dist="38100" dir="2700000" algn="tl" rotWithShape="0">
              <a:prstClr val="black">
                <a:alpha val="40000"/>
              </a:prstClr>
            </a:outerShdw>
          </a:effectLst>
        </p:spPr>
      </p:pic>
      <p:sp>
        <p:nvSpPr>
          <p:cNvPr id="12" name="Rounded Rectangle 11"/>
          <p:cNvSpPr/>
          <p:nvPr/>
        </p:nvSpPr>
        <p:spPr>
          <a:xfrm>
            <a:off x="4881242" y="3631212"/>
            <a:ext cx="3548057" cy="522514"/>
          </a:xfrm>
          <a:prstGeom prst="roundRect">
            <a:avLst/>
          </a:prstGeom>
          <a:noFill/>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defTabSz="685766"/>
            <a:endParaRPr lang="en-US" sz="1000">
              <a:solidFill>
                <a:prstClr val="black"/>
              </a:solidFill>
            </a:endParaRPr>
          </a:p>
        </p:txBody>
      </p:sp>
      <p:sp>
        <p:nvSpPr>
          <p:cNvPr id="13" name="Rounded Rectangle 12"/>
          <p:cNvSpPr/>
          <p:nvPr/>
        </p:nvSpPr>
        <p:spPr>
          <a:xfrm>
            <a:off x="4881242" y="3232317"/>
            <a:ext cx="1102179" cy="277586"/>
          </a:xfrm>
          <a:prstGeom prst="roundRect">
            <a:avLst/>
          </a:prstGeom>
          <a:noFill/>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defTabSz="685766"/>
            <a:endParaRPr lang="en-US" sz="1000">
              <a:solidFill>
                <a:prstClr val="black"/>
              </a:solidFill>
            </a:endParaRPr>
          </a:p>
        </p:txBody>
      </p:sp>
      <p:sp>
        <p:nvSpPr>
          <p:cNvPr id="4" name="コンテンツ プレースホルダー 3"/>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65534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DC503DE1-91F3-4E06-9D47-79C2309E909B}" vid="{C266BCD2-BF24-49DE-B4C0-2E591CE22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TNBABT_Open and Close Theme</Template>
  <TotalTime>18548</TotalTime>
  <Words>1006</Words>
  <Application>Microsoft Office PowerPoint</Application>
  <PresentationFormat>画面に合わせる (16:9)</PresentationFormat>
  <Paragraphs>248</Paragraphs>
  <Slides>22</Slides>
  <Notes>13</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Blue theme 2016 16x9</vt:lpstr>
      <vt:lpstr>シスコビデオ製品 インテグレーション</vt:lpstr>
      <vt:lpstr>はじめに</vt:lpstr>
      <vt:lpstr>Cisco Meeting Server ロードマップ</vt:lpstr>
      <vt:lpstr>TMS - CMS</vt:lpstr>
      <vt:lpstr>TMS インテグレーション</vt:lpstr>
      <vt:lpstr>TMS インテグレーション ～ 管理者予約 ～</vt:lpstr>
      <vt:lpstr>予約会議IDのレンジ設定</vt:lpstr>
      <vt:lpstr>TMS インテグレーション ～ スマートスケジューラ予約 ～</vt:lpstr>
      <vt:lpstr>Dual home カンファレンス with OBTP</vt:lpstr>
      <vt:lpstr>Skype Outlook Plug-in OBTP 機能の概要</vt:lpstr>
      <vt:lpstr>Cisco-UCM - CMS</vt:lpstr>
      <vt:lpstr>Cisco-UCM 連携</vt:lpstr>
      <vt:lpstr>VCS - CMS</vt:lpstr>
      <vt:lpstr>VCS 連携</vt:lpstr>
      <vt:lpstr>VCS設定</vt:lpstr>
      <vt:lpstr>コールルーティング</vt:lpstr>
      <vt:lpstr>呼着信時のハンドリング</vt:lpstr>
      <vt:lpstr>呼送信時のハンドリング</vt:lpstr>
      <vt:lpstr>Acano Edge  Expressway </vt:lpstr>
      <vt:lpstr>Edge Strategy (Acano Integration)</vt:lpstr>
      <vt:lpstr>CMS機能を踏襲していくExpresswayロードマップ </vt:lpstr>
      <vt:lpstr>PowerPoint プレゼンテーション</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Slides</dc:title>
  <dc:creator>Chris Bowman (chribowm)</dc:creator>
  <cp:lastModifiedBy>Naoto Yasuda (naotoyas)</cp:lastModifiedBy>
  <cp:revision>488</cp:revision>
  <dcterms:created xsi:type="dcterms:W3CDTF">2016-06-08T02:40:09Z</dcterms:created>
  <dcterms:modified xsi:type="dcterms:W3CDTF">2016-09-07T09:09:02Z</dcterms:modified>
</cp:coreProperties>
</file>