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 id="2147484021" r:id="rId2"/>
    <p:sldMasterId id="2147484064" r:id="rId3"/>
    <p:sldMasterId id="2147484101" r:id="rId4"/>
  </p:sldMasterIdLst>
  <p:notesMasterIdLst>
    <p:notesMasterId r:id="rId57"/>
  </p:notesMasterIdLst>
  <p:handoutMasterIdLst>
    <p:handoutMasterId r:id="rId58"/>
  </p:handoutMasterIdLst>
  <p:sldIdLst>
    <p:sldId id="256" r:id="rId5"/>
    <p:sldId id="263" r:id="rId6"/>
    <p:sldId id="265" r:id="rId7"/>
    <p:sldId id="365" r:id="rId8"/>
    <p:sldId id="366" r:id="rId9"/>
    <p:sldId id="364" r:id="rId10"/>
    <p:sldId id="267" r:id="rId11"/>
    <p:sldId id="268" r:id="rId12"/>
    <p:sldId id="269" r:id="rId13"/>
    <p:sldId id="270" r:id="rId14"/>
    <p:sldId id="272"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1" r:id="rId34"/>
    <p:sldId id="343" r:id="rId35"/>
    <p:sldId id="344" r:id="rId36"/>
    <p:sldId id="346" r:id="rId37"/>
    <p:sldId id="347" r:id="rId38"/>
    <p:sldId id="348" r:id="rId39"/>
    <p:sldId id="349" r:id="rId40"/>
    <p:sldId id="350" r:id="rId41"/>
    <p:sldId id="352" r:id="rId42"/>
    <p:sldId id="353" r:id="rId43"/>
    <p:sldId id="367" r:id="rId44"/>
    <p:sldId id="305" r:id="rId45"/>
    <p:sldId id="306" r:id="rId46"/>
    <p:sldId id="307" r:id="rId47"/>
    <p:sldId id="308" r:id="rId48"/>
    <p:sldId id="309" r:id="rId49"/>
    <p:sldId id="310" r:id="rId50"/>
    <p:sldId id="311" r:id="rId51"/>
    <p:sldId id="312" r:id="rId52"/>
    <p:sldId id="313" r:id="rId53"/>
    <p:sldId id="315" r:id="rId54"/>
    <p:sldId id="318" r:id="rId55"/>
    <p:sldId id="259" r:id="rId56"/>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99CC66"/>
    <a:srgbClr val="58585B"/>
    <a:srgbClr val="58595B"/>
    <a:srgbClr val="004BAF"/>
    <a:srgbClr val="E8EBF1"/>
    <a:srgbClr val="4D4D4D"/>
    <a:srgbClr val="AB0810"/>
    <a:srgbClr val="FDBE24"/>
    <a:srgbClr val="FA66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63815" autoAdjust="0"/>
  </p:normalViewPr>
  <p:slideViewPr>
    <p:cSldViewPr snapToGrid="0" snapToObjects="1">
      <p:cViewPr varScale="1">
        <p:scale>
          <a:sx n="82" d="100"/>
          <a:sy n="82" d="100"/>
        </p:scale>
        <p:origin x="-1560" y="-96"/>
      </p:cViewPr>
      <p:guideLst>
        <p:guide orient="horz" pos="1620"/>
        <p:guide pos="336"/>
      </p:guideLst>
    </p:cSldViewPr>
  </p:slideViewPr>
  <p:notesTextViewPr>
    <p:cViewPr>
      <p:scale>
        <a:sx n="1" d="1"/>
        <a:sy n="1" d="1"/>
      </p:scale>
      <p:origin x="0" y="0"/>
    </p:cViewPr>
  </p:notesTextViewPr>
  <p:sorterViewPr>
    <p:cViewPr>
      <p:scale>
        <a:sx n="150" d="100"/>
        <a:sy n="150" d="100"/>
      </p:scale>
      <p:origin x="0" y="41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Time Taken (Hours as Log)</c:v>
                </c:pt>
              </c:strCache>
            </c:strRef>
          </c:tx>
          <c:spPr>
            <a:ln w="28575" cap="rnd">
              <a:noFill/>
              <a:round/>
            </a:ln>
            <a:effectLst/>
          </c:spPr>
          <c:marker>
            <c:symbol val="circle"/>
            <c:size val="5"/>
            <c:spPr>
              <a:solidFill>
                <a:schemeClr val="tx2"/>
              </a:solidFill>
              <a:ln w="9525">
                <a:solidFill>
                  <a:schemeClr val="accent1"/>
                </a:solidFill>
              </a:ln>
              <a:effectLst/>
            </c:spPr>
          </c:marker>
          <c:trendline>
            <c:spPr>
              <a:ln w="19050" cap="rnd">
                <a:solidFill>
                  <a:schemeClr val="accent1"/>
                </a:solidFill>
                <a:prstDash val="sysDot"/>
              </a:ln>
              <a:effectLst/>
            </c:spPr>
            <c:trendlineType val="movingAvg"/>
            <c:period val="2"/>
            <c:dispRSqr val="0"/>
            <c:dispEq val="0"/>
          </c:trendline>
          <c:cat>
            <c:numRef>
              <c:f>Sheet1!$A$2:$A$13</c:f>
              <c:numCache>
                <c:formatCode>General</c:formatCode>
                <c:ptCount val="12"/>
                <c:pt idx="0">
                  <c:v>1997.0</c:v>
                </c:pt>
                <c:pt idx="1">
                  <c:v>1998.0</c:v>
                </c:pt>
                <c:pt idx="2">
                  <c:v>1999.0</c:v>
                </c:pt>
                <c:pt idx="3">
                  <c:v>2000.0</c:v>
                </c:pt>
                <c:pt idx="4">
                  <c:v>2001.0</c:v>
                </c:pt>
                <c:pt idx="5">
                  <c:v>2002.0</c:v>
                </c:pt>
                <c:pt idx="6">
                  <c:v>2003.0</c:v>
                </c:pt>
                <c:pt idx="7">
                  <c:v>2004.0</c:v>
                </c:pt>
                <c:pt idx="8">
                  <c:v>2005.0</c:v>
                </c:pt>
                <c:pt idx="9">
                  <c:v>2006.0</c:v>
                </c:pt>
                <c:pt idx="10">
                  <c:v>2007.0</c:v>
                </c:pt>
                <c:pt idx="11">
                  <c:v>2008.0</c:v>
                </c:pt>
              </c:numCache>
            </c:numRef>
          </c:cat>
          <c:val>
            <c:numRef>
              <c:f>Sheet1!$B$2:$B$13</c:f>
              <c:numCache>
                <c:formatCode>General</c:formatCode>
                <c:ptCount val="12"/>
                <c:pt idx="0">
                  <c:v>2304.0</c:v>
                </c:pt>
                <c:pt idx="1">
                  <c:v>56.0</c:v>
                </c:pt>
                <c:pt idx="2">
                  <c:v>22.25</c:v>
                </c:pt>
                <c:pt idx="9">
                  <c:v>153.6</c:v>
                </c:pt>
                <c:pt idx="11">
                  <c:v>22.0</c:v>
                </c:pt>
              </c:numCache>
            </c:numRef>
          </c:val>
          <c:smooth val="0"/>
        </c:ser>
        <c:dLbls>
          <c:showLegendKey val="0"/>
          <c:showVal val="0"/>
          <c:showCatName val="0"/>
          <c:showSerName val="0"/>
          <c:showPercent val="0"/>
          <c:showBubbleSize val="0"/>
        </c:dLbls>
        <c:marker val="1"/>
        <c:smooth val="0"/>
        <c:axId val="-2023664360"/>
        <c:axId val="-2023668168"/>
      </c:lineChart>
      <c:lineChart>
        <c:grouping val="standard"/>
        <c:varyColors val="0"/>
        <c:ser>
          <c:idx val="1"/>
          <c:order val="1"/>
          <c:tx>
            <c:strRef>
              <c:f>Sheet1!$C$1</c:f>
              <c:strCache>
                <c:ptCount val="1"/>
                <c:pt idx="0">
                  <c:v>Cost ($1K)</c:v>
                </c:pt>
              </c:strCache>
            </c:strRef>
          </c:tx>
          <c:spPr>
            <a:ln w="28575" cap="rnd">
              <a:noFill/>
              <a:round/>
            </a:ln>
            <a:effectLst/>
          </c:spPr>
          <c:marker>
            <c:symbol val="squar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movingAvg"/>
            <c:period val="2"/>
            <c:dispRSqr val="0"/>
            <c:dispEq val="0"/>
          </c:trendline>
          <c:cat>
            <c:numRef>
              <c:f>Sheet1!$A$2:$A$13</c:f>
              <c:numCache>
                <c:formatCode>General</c:formatCode>
                <c:ptCount val="12"/>
                <c:pt idx="0">
                  <c:v>1997.0</c:v>
                </c:pt>
                <c:pt idx="1">
                  <c:v>1998.0</c:v>
                </c:pt>
                <c:pt idx="2">
                  <c:v>1999.0</c:v>
                </c:pt>
                <c:pt idx="3">
                  <c:v>2000.0</c:v>
                </c:pt>
                <c:pt idx="4">
                  <c:v>2001.0</c:v>
                </c:pt>
                <c:pt idx="5">
                  <c:v>2002.0</c:v>
                </c:pt>
                <c:pt idx="6">
                  <c:v>2003.0</c:v>
                </c:pt>
                <c:pt idx="7">
                  <c:v>2004.0</c:v>
                </c:pt>
                <c:pt idx="8">
                  <c:v>2005.0</c:v>
                </c:pt>
                <c:pt idx="9">
                  <c:v>2006.0</c:v>
                </c:pt>
                <c:pt idx="10">
                  <c:v>2007.0</c:v>
                </c:pt>
                <c:pt idx="11">
                  <c:v>2008.0</c:v>
                </c:pt>
              </c:numCache>
            </c:numRef>
          </c:cat>
          <c:val>
            <c:numRef>
              <c:f>Sheet1!$C$2:$C$13</c:f>
              <c:numCache>
                <c:formatCode>General</c:formatCode>
                <c:ptCount val="12"/>
                <c:pt idx="1">
                  <c:v>250.0</c:v>
                </c:pt>
                <c:pt idx="2">
                  <c:v>250.0</c:v>
                </c:pt>
                <c:pt idx="9">
                  <c:v>10.0</c:v>
                </c:pt>
                <c:pt idx="11">
                  <c:v>10.0</c:v>
                </c:pt>
              </c:numCache>
            </c:numRef>
          </c:val>
          <c:smooth val="0"/>
        </c:ser>
        <c:dLbls>
          <c:showLegendKey val="0"/>
          <c:showVal val="0"/>
          <c:showCatName val="0"/>
          <c:showSerName val="0"/>
          <c:showPercent val="0"/>
          <c:showBubbleSize val="0"/>
        </c:dLbls>
        <c:marker val="1"/>
        <c:smooth val="0"/>
        <c:axId val="-2023675448"/>
        <c:axId val="-2023671928"/>
      </c:lineChart>
      <c:catAx>
        <c:axId val="-20236643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3668168"/>
        <c:crosses val="autoZero"/>
        <c:auto val="1"/>
        <c:lblAlgn val="ctr"/>
        <c:lblOffset val="100"/>
        <c:noMultiLvlLbl val="0"/>
      </c:catAx>
      <c:valAx>
        <c:axId val="-2023668168"/>
        <c:scaling>
          <c:logBase val="10.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3664360"/>
        <c:crosses val="autoZero"/>
        <c:crossBetween val="between"/>
      </c:valAx>
      <c:valAx>
        <c:axId val="-202367192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3675448"/>
        <c:crosses val="max"/>
        <c:crossBetween val="between"/>
      </c:valAx>
      <c:catAx>
        <c:axId val="-2023675448"/>
        <c:scaling>
          <c:orientation val="minMax"/>
        </c:scaling>
        <c:delete val="1"/>
        <c:axPos val="b"/>
        <c:numFmt formatCode="General" sourceLinked="1"/>
        <c:majorTickMark val="out"/>
        <c:minorTickMark val="none"/>
        <c:tickLblPos val="nextTo"/>
        <c:crossAx val="-2023671928"/>
        <c:crosses val="autoZero"/>
        <c:auto val="1"/>
        <c:lblAlgn val="ctr"/>
        <c:lblOffset val="100"/>
        <c:noMultiLvlLbl val="0"/>
      </c:catAx>
      <c:spPr>
        <a:noFill/>
        <a:ln>
          <a:noFill/>
        </a:ln>
        <a:effectLst/>
      </c:spPr>
    </c:plotArea>
    <c:legend>
      <c:legendPos val="b"/>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16/07/25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16/07/25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Slide Image Placeholder 1"/>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endParaRPr lang="en-US" altLang="en-US" dirty="0" smtClean="0">
              <a:solidFill>
                <a:schemeClr val="bg1"/>
              </a:solidFill>
              <a:ea typeface="ＭＳ Ｐゴシック" pitchFamily="34" charset="-128"/>
            </a:endParaRPr>
          </a:p>
        </p:txBody>
      </p:sp>
      <p:sp>
        <p:nvSpPr>
          <p:cNvPr id="81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spcBef>
                <a:spcPct val="30000"/>
              </a:spcBef>
              <a:defRPr sz="1200">
                <a:solidFill>
                  <a:schemeClr val="tx1"/>
                </a:solidFill>
                <a:latin typeface="Calibri" pitchFamily="34" charset="0"/>
                <a:ea typeface="ＭＳ Ｐゴシック" pitchFamily="34" charset="-128"/>
              </a:defRPr>
            </a:lvl1pPr>
            <a:lvl2pPr marL="742950" indent="-285750" defTabSz="455613" eaLnBrk="0" hangingPunct="0">
              <a:spcBef>
                <a:spcPct val="30000"/>
              </a:spcBef>
              <a:defRPr sz="1200">
                <a:solidFill>
                  <a:schemeClr val="tx1"/>
                </a:solidFill>
                <a:latin typeface="Calibri" pitchFamily="34" charset="0"/>
                <a:ea typeface="ＭＳ Ｐゴシック" pitchFamily="34" charset="-128"/>
              </a:defRPr>
            </a:lvl2pPr>
            <a:lvl3pPr marL="1143000" indent="-228600" defTabSz="455613" eaLnBrk="0" hangingPunct="0">
              <a:spcBef>
                <a:spcPct val="30000"/>
              </a:spcBef>
              <a:defRPr sz="1200">
                <a:solidFill>
                  <a:schemeClr val="tx1"/>
                </a:solidFill>
                <a:latin typeface="Calibri" pitchFamily="34" charset="0"/>
                <a:ea typeface="ＭＳ Ｐゴシック" pitchFamily="34" charset="-128"/>
              </a:defRPr>
            </a:lvl3pPr>
            <a:lvl4pPr marL="1600200" indent="-228600" defTabSz="455613" eaLnBrk="0" hangingPunct="0">
              <a:spcBef>
                <a:spcPct val="30000"/>
              </a:spcBef>
              <a:defRPr sz="1200">
                <a:solidFill>
                  <a:schemeClr val="tx1"/>
                </a:solidFill>
                <a:latin typeface="Calibri" pitchFamily="34" charset="0"/>
                <a:ea typeface="ＭＳ Ｐゴシック" pitchFamily="34" charset="-128"/>
              </a:defRPr>
            </a:lvl4pPr>
            <a:lvl5pPr marL="2057400" indent="-228600" defTabSz="455613" eaLnBrk="0" hangingPunct="0">
              <a:spcBef>
                <a:spcPct val="30000"/>
              </a:spcBef>
              <a:defRPr sz="1200">
                <a:solidFill>
                  <a:schemeClr val="tx1"/>
                </a:solidFill>
                <a:latin typeface="Calibri" pitchFamily="34" charset="0"/>
                <a:ea typeface="ＭＳ Ｐゴシック" pitchFamily="34" charset="-128"/>
              </a:defRPr>
            </a:lvl5pPr>
            <a:lvl6pPr marL="2514600" indent="-228600" defTabSz="455613"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5613"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5613"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5613"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A9AA6F5B-3B01-452F-B740-162750DC881D}" type="slidenum">
              <a:rPr lang="en-US" altLang="en-US" smtClean="0">
                <a:solidFill>
                  <a:srgbClr val="000000"/>
                </a:solidFill>
              </a:rPr>
              <a:pPr eaLnBrk="1" hangingPunct="1">
                <a:spcBef>
                  <a:spcPct val="0"/>
                </a:spcBef>
              </a:pPr>
              <a:t>3</a:t>
            </a:fld>
            <a:endParaRPr lang="en-US" altLang="en-US" smtClean="0">
              <a:solidFill>
                <a:srgbClr val="000000"/>
              </a:solidFill>
            </a:endParaRPr>
          </a:p>
        </p:txBody>
      </p:sp>
    </p:spTree>
    <p:extLst>
      <p:ext uri="{BB962C8B-B14F-4D97-AF65-F5344CB8AC3E}">
        <p14:creationId xmlns:p14="http://schemas.microsoft.com/office/powerpoint/2010/main" val="402427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15</a:t>
            </a:fld>
            <a:endParaRPr lang="en-US" dirty="0"/>
          </a:p>
        </p:txBody>
      </p:sp>
    </p:spTree>
    <p:extLst>
      <p:ext uri="{BB962C8B-B14F-4D97-AF65-F5344CB8AC3E}">
        <p14:creationId xmlns:p14="http://schemas.microsoft.com/office/powerpoint/2010/main" val="56255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b="1" dirty="0" smtClean="0"/>
              <a:t>Call Service Aware </a:t>
            </a:r>
            <a:r>
              <a:rPr lang="ja-JP" altLang="en-US" b="1" dirty="0" smtClean="0"/>
              <a:t>とは何か？</a:t>
            </a:r>
          </a:p>
          <a:p>
            <a:r>
              <a:rPr lang="en-US" altLang="ja-JP" dirty="0" smtClean="0"/>
              <a:t>Call Service Aware </a:t>
            </a:r>
            <a:r>
              <a:rPr lang="ja-JP" altLang="en-US" dirty="0" smtClean="0"/>
              <a:t>は補完通話機能をユーザーに提供するハイブリッドサービスです。 サービスはオンプレミス通話を </a:t>
            </a:r>
            <a:r>
              <a:rPr lang="en-US" altLang="ja-JP" dirty="0" smtClean="0"/>
              <a:t>Cisco Spark </a:t>
            </a:r>
            <a:r>
              <a:rPr lang="ja-JP" altLang="en-US" dirty="0" smtClean="0"/>
              <a:t>アプリと統合します。アプリでは、通話中のユーザーはミーティング情報をセットアップすることなく、即時に画面を共有できます。 通話履歴もアプリで統合されます。 不在着信があった場合、ユーザーはアプリを使用して折り返し電話できます。</a:t>
            </a:r>
          </a:p>
          <a:p>
            <a:r>
              <a:rPr lang="ja-JP" altLang="en-US" dirty="0" smtClean="0"/>
              <a:t>技術的には、このサービスはオンプレミス環境に登録されているデバイス上の活動をモニタリングします。 このアクティビティはすべて、</a:t>
            </a:r>
            <a:r>
              <a:rPr lang="en-US" altLang="ja-JP" dirty="0" smtClean="0"/>
              <a:t>Cisco Collaboration Cloud </a:t>
            </a:r>
            <a:r>
              <a:rPr lang="ja-JP" altLang="en-US" dirty="0" smtClean="0"/>
              <a:t>で利用でき、ここから補完通話機能が </a:t>
            </a:r>
            <a:r>
              <a:rPr lang="en-US" altLang="ja-JP" dirty="0" smtClean="0"/>
              <a:t>Cisco Spark </a:t>
            </a:r>
            <a:r>
              <a:rPr lang="ja-JP" altLang="en-US" dirty="0" smtClean="0"/>
              <a:t>を通して提供されます。</a:t>
            </a:r>
          </a:p>
          <a:p>
            <a:r>
              <a:rPr lang="ja-JP" altLang="en-US" dirty="0" smtClean="0"/>
              <a:t>ハイブリッド通話サービスを最初にセットアップするとき、</a:t>
            </a:r>
            <a:r>
              <a:rPr lang="en-US" altLang="ja-JP" dirty="0" smtClean="0"/>
              <a:t>Call Service Aware </a:t>
            </a:r>
            <a:r>
              <a:rPr lang="ja-JP" altLang="en-US" dirty="0" smtClean="0"/>
              <a:t>がデフォルトで有効になります。</a:t>
            </a:r>
          </a:p>
          <a:p>
            <a:r>
              <a:rPr lang="en-US" dirty="0" smtClean="0"/>
              <a:t>https://</a:t>
            </a:r>
            <a:r>
              <a:rPr lang="en-US" dirty="0" err="1" smtClean="0"/>
              <a:t>jajp.help.webex.com</a:t>
            </a:r>
            <a:r>
              <a:rPr lang="en-US" dirty="0" smtClean="0"/>
              <a:t>/docs/DOC-7157</a:t>
            </a:r>
          </a:p>
          <a:p>
            <a:r>
              <a:rPr lang="en-US" altLang="ja-JP" b="1" dirty="0" smtClean="0"/>
              <a:t>Call Service Connect </a:t>
            </a:r>
            <a:r>
              <a:rPr lang="ja-JP" altLang="en-US" b="1" dirty="0" smtClean="0"/>
              <a:t>とは何か</a:t>
            </a:r>
            <a:r>
              <a:rPr lang="en-US" altLang="ja-JP" b="1" dirty="0" smtClean="0"/>
              <a:t>?</a:t>
            </a:r>
          </a:p>
          <a:p>
            <a:r>
              <a:rPr lang="en-US" altLang="ja-JP" dirty="0" smtClean="0"/>
              <a:t>Call Service Connect </a:t>
            </a:r>
            <a:r>
              <a:rPr lang="ja-JP" altLang="en-US" dirty="0" smtClean="0"/>
              <a:t>は、</a:t>
            </a:r>
            <a:r>
              <a:rPr lang="en-US" altLang="ja-JP" dirty="0" smtClean="0"/>
              <a:t>Cisco Collaboration Cloud </a:t>
            </a:r>
            <a:r>
              <a:rPr lang="ja-JP" altLang="en-US" dirty="0" smtClean="0"/>
              <a:t>とエンタープライズ電話システムとを接続し、同一のものとして使用できるようにするハイブリッドサービスです。 オンプレミス通話制御をクラウドに接続することで、</a:t>
            </a:r>
            <a:r>
              <a:rPr lang="en-US" altLang="ja-JP" dirty="0" smtClean="0"/>
              <a:t>Cisco Spark </a:t>
            </a:r>
            <a:r>
              <a:rPr lang="ja-JP" altLang="en-US" dirty="0" smtClean="0"/>
              <a:t>アプリとオンプレミス卓上電話の両方を持つユーザーは発信、受信できます。 ユーザーが何を使用しているかは関係ありません。エンドポイントは共有回線であるかのように、効果的に機能します。</a:t>
            </a:r>
          </a:p>
          <a:p>
            <a:r>
              <a:rPr lang="ja-JP" altLang="en-US" dirty="0" smtClean="0"/>
              <a:t>組織の通話活動は通常通り継続しますが、</a:t>
            </a:r>
            <a:r>
              <a:rPr lang="en-US" altLang="ja-JP" dirty="0" smtClean="0"/>
              <a:t>Expressway E </a:t>
            </a:r>
            <a:r>
              <a:rPr lang="ja-JP" altLang="en-US" dirty="0" smtClean="0"/>
              <a:t>と </a:t>
            </a:r>
            <a:r>
              <a:rPr lang="en-US" altLang="ja-JP" dirty="0" smtClean="0"/>
              <a:t>C </a:t>
            </a:r>
            <a:r>
              <a:rPr lang="ja-JP" altLang="en-US" dirty="0" smtClean="0"/>
              <a:t>のペアを通してクラウドに接続します。 この方法により、ユーザーは </a:t>
            </a:r>
            <a:r>
              <a:rPr lang="en-US" altLang="ja-JP" dirty="0" smtClean="0"/>
              <a:t>Cisco Spark </a:t>
            </a:r>
            <a:r>
              <a:rPr lang="ja-JP" altLang="en-US" dirty="0" smtClean="0"/>
              <a:t>アプリと卓上電話を通して電話を受信し、いずれかのエンドポイントから任意の通話先に発信できます。 会社の内線、</a:t>
            </a:r>
            <a:r>
              <a:rPr lang="en-US" altLang="ja-JP" dirty="0" smtClean="0"/>
              <a:t>PSTN </a:t>
            </a:r>
            <a:r>
              <a:rPr lang="ja-JP" altLang="en-US" dirty="0" smtClean="0"/>
              <a:t>番号、</a:t>
            </a:r>
            <a:r>
              <a:rPr lang="en-US" altLang="ja-JP" dirty="0" smtClean="0"/>
              <a:t>Cisco Spark </a:t>
            </a:r>
            <a:r>
              <a:rPr lang="ja-JP" altLang="en-US" dirty="0" smtClean="0"/>
              <a:t>限定ユーザー、ビデオブリッジ番号をコールします。</a:t>
            </a:r>
          </a:p>
          <a:p>
            <a:r>
              <a:rPr lang="ja-JP" altLang="en-US" dirty="0" smtClean="0"/>
              <a:t/>
            </a:r>
            <a:br>
              <a:rPr lang="ja-JP" altLang="en-US" dirty="0" smtClean="0"/>
            </a:br>
            <a:r>
              <a:rPr lang="ja-JP" altLang="en-US" b="1" dirty="0" smtClean="0"/>
              <a:t>メモ</a:t>
            </a:r>
            <a:r>
              <a:rPr lang="en-US" altLang="ja-JP" b="1" dirty="0" smtClean="0"/>
              <a:t>:</a:t>
            </a:r>
            <a:r>
              <a:rPr lang="ja-JP" altLang="en-US" dirty="0" smtClean="0"/>
              <a:t/>
            </a:r>
            <a:br>
              <a:rPr lang="ja-JP" altLang="en-US" dirty="0" smtClean="0"/>
            </a:br>
            <a:r>
              <a:rPr lang="en-US" altLang="ja-JP" dirty="0" smtClean="0"/>
              <a:t>Call Service Connect </a:t>
            </a:r>
            <a:r>
              <a:rPr lang="ja-JP" altLang="en-US" dirty="0" smtClean="0"/>
              <a:t>は </a:t>
            </a:r>
            <a:r>
              <a:rPr lang="en-US" altLang="ja-JP" dirty="0" smtClean="0"/>
              <a:t>SIP </a:t>
            </a:r>
            <a:r>
              <a:rPr lang="ja-JP" altLang="en-US" dirty="0" smtClean="0"/>
              <a:t>通話のために </a:t>
            </a:r>
            <a:r>
              <a:rPr lang="en-US" altLang="ja-JP" dirty="0" smtClean="0"/>
              <a:t>Expressway </a:t>
            </a:r>
            <a:r>
              <a:rPr lang="ja-JP" altLang="en-US" dirty="0" smtClean="0"/>
              <a:t>ペア </a:t>
            </a:r>
            <a:r>
              <a:rPr lang="en-US" altLang="ja-JP" dirty="0" smtClean="0"/>
              <a:t>(B2B </a:t>
            </a:r>
            <a:r>
              <a:rPr lang="ja-JP" altLang="en-US" dirty="0" smtClean="0"/>
              <a:t>または </a:t>
            </a:r>
            <a:r>
              <a:rPr lang="en-US" altLang="ja-JP" dirty="0" smtClean="0"/>
              <a:t>MRA </a:t>
            </a:r>
            <a:r>
              <a:rPr lang="ja-JP" altLang="en-US" dirty="0" smtClean="0"/>
              <a:t>展開における既存のペア</a:t>
            </a:r>
            <a:r>
              <a:rPr lang="en-US" altLang="ja-JP" dirty="0" smtClean="0"/>
              <a:t>) </a:t>
            </a:r>
            <a:r>
              <a:rPr lang="ja-JP" altLang="en-US" dirty="0" smtClean="0"/>
              <a:t>を必要とします。 また、コールコネクタのコンポーネントをホストするため、この機能には専用の </a:t>
            </a:r>
            <a:r>
              <a:rPr lang="en-US" altLang="ja-JP" dirty="0" smtClean="0"/>
              <a:t>Expressway-C </a:t>
            </a:r>
            <a:r>
              <a:rPr lang="ja-JP" altLang="en-US" dirty="0" smtClean="0"/>
              <a:t>が必要です。</a:t>
            </a:r>
          </a:p>
          <a:p>
            <a:r>
              <a:rPr lang="ja-JP" altLang="en-US" dirty="0" smtClean="0"/>
              <a:t>主な機能</a:t>
            </a:r>
            <a:r>
              <a:rPr lang="en-US" altLang="ja-JP" dirty="0" smtClean="0"/>
              <a:t>:</a:t>
            </a:r>
          </a:p>
          <a:p>
            <a:r>
              <a:rPr lang="ja-JP" altLang="en-US" dirty="0" smtClean="0">
                <a:effectLst/>
              </a:rPr>
              <a:t>相互 </a:t>
            </a:r>
            <a:r>
              <a:rPr lang="en-US" altLang="ja-JP" dirty="0" smtClean="0">
                <a:effectLst/>
              </a:rPr>
              <a:t>TLS— Call Service Connect </a:t>
            </a:r>
            <a:r>
              <a:rPr lang="ja-JP" altLang="en-US" dirty="0" smtClean="0">
                <a:effectLst/>
              </a:rPr>
              <a:t>の場合、</a:t>
            </a:r>
            <a:r>
              <a:rPr lang="en-US" altLang="ja-JP" dirty="0" smtClean="0">
                <a:effectLst/>
              </a:rPr>
              <a:t>Expressway-E </a:t>
            </a:r>
            <a:r>
              <a:rPr lang="ja-JP" altLang="en-US" dirty="0" smtClean="0">
                <a:effectLst/>
              </a:rPr>
              <a:t>は </a:t>
            </a:r>
            <a:r>
              <a:rPr lang="en-US" altLang="ja-JP" dirty="0" smtClean="0">
                <a:effectLst/>
              </a:rPr>
              <a:t>Cisco Collaboration Cloud </a:t>
            </a:r>
            <a:r>
              <a:rPr lang="ja-JP" altLang="en-US" dirty="0" smtClean="0">
                <a:effectLst/>
              </a:rPr>
              <a:t>相互 </a:t>
            </a:r>
            <a:r>
              <a:rPr lang="en-US" altLang="ja-JP" dirty="0" smtClean="0">
                <a:effectLst/>
              </a:rPr>
              <a:t>TLS </a:t>
            </a:r>
            <a:r>
              <a:rPr lang="ja-JP" altLang="en-US" dirty="0" smtClean="0">
                <a:effectLst/>
              </a:rPr>
              <a:t>関係を確立します。 このセキュリティによって、クラウドとエンタープライズは相互に認証できます。 信頼できるルート認証は両サイドにインストールする必要があります。</a:t>
            </a:r>
          </a:p>
          <a:p>
            <a:r>
              <a:rPr lang="en-US" altLang="ja-JP" dirty="0" smtClean="0">
                <a:effectLst/>
              </a:rPr>
              <a:t>CTI-RD (</a:t>
            </a:r>
            <a:r>
              <a:rPr lang="ja-JP" altLang="en-US" dirty="0" smtClean="0">
                <a:effectLst/>
              </a:rPr>
              <a:t>リモートデバイス</a:t>
            </a:r>
            <a:r>
              <a:rPr lang="en-US" altLang="ja-JP" dirty="0" smtClean="0">
                <a:effectLst/>
              </a:rPr>
              <a:t>)—</a:t>
            </a:r>
            <a:r>
              <a:rPr lang="ja-JP" altLang="en-US" dirty="0" smtClean="0">
                <a:effectLst/>
              </a:rPr>
              <a:t>このデバイスはユーザーの業務番号にアタッチされます。 ユーザーの </a:t>
            </a:r>
            <a:r>
              <a:rPr lang="en-US" altLang="ja-JP" dirty="0" smtClean="0">
                <a:effectLst/>
              </a:rPr>
              <a:t>Cisco Spark </a:t>
            </a:r>
            <a:r>
              <a:rPr lang="ja-JP" altLang="en-US" dirty="0" smtClean="0">
                <a:effectLst/>
              </a:rPr>
              <a:t>アカウント </a:t>
            </a:r>
            <a:r>
              <a:rPr lang="en-US" altLang="ja-JP" dirty="0" smtClean="0">
                <a:effectLst/>
              </a:rPr>
              <a:t>SIP </a:t>
            </a:r>
            <a:r>
              <a:rPr lang="ja-JP" altLang="en-US" dirty="0" smtClean="0">
                <a:effectLst/>
              </a:rPr>
              <a:t>アイデンティティを </a:t>
            </a:r>
            <a:r>
              <a:rPr lang="en-US" altLang="ja-JP" dirty="0" smtClean="0">
                <a:effectLst/>
              </a:rPr>
              <a:t>SIP </a:t>
            </a:r>
            <a:r>
              <a:rPr lang="ja-JP" altLang="en-US" dirty="0" smtClean="0">
                <a:effectLst/>
              </a:rPr>
              <a:t>アイデンティティとリンクします。 技術的には、</a:t>
            </a:r>
            <a:r>
              <a:rPr lang="en-US" altLang="ja-JP" dirty="0" smtClean="0">
                <a:effectLst/>
              </a:rPr>
              <a:t>CTI-RD </a:t>
            </a:r>
            <a:r>
              <a:rPr lang="ja-JP" altLang="en-US" dirty="0" smtClean="0">
                <a:effectLst/>
              </a:rPr>
              <a:t>はユーザーの業務番号により、</a:t>
            </a:r>
            <a:r>
              <a:rPr lang="en-US" altLang="ja-JP" dirty="0" smtClean="0">
                <a:effectLst/>
              </a:rPr>
              <a:t>Cisco Spark </a:t>
            </a:r>
            <a:r>
              <a:rPr lang="ja-JP" altLang="en-US" dirty="0" smtClean="0">
                <a:effectLst/>
              </a:rPr>
              <a:t>からの発信をマスクします。 着信があった場合、</a:t>
            </a:r>
            <a:r>
              <a:rPr lang="en-US" altLang="ja-JP" dirty="0" smtClean="0">
                <a:effectLst/>
              </a:rPr>
              <a:t>Cisco Spark </a:t>
            </a:r>
            <a:r>
              <a:rPr lang="ja-JP" altLang="en-US" dirty="0" smtClean="0">
                <a:effectLst/>
              </a:rPr>
              <a:t>アプリと卓上電話の両方が鳴ります。</a:t>
            </a:r>
          </a:p>
          <a:p>
            <a:r>
              <a:rPr lang="ja-JP" altLang="en-US" dirty="0" smtClean="0"/>
              <a:t>この機能は、コンテンツの即時共有、通話履歴への便利なアクセス、どこからでも通話者へ容易にリダイアルするオプションによってエンタープライズ通話を補完する、</a:t>
            </a:r>
            <a:r>
              <a:rPr lang="en-US" altLang="ja-JP" dirty="0" smtClean="0"/>
              <a:t>Call Service Aware </a:t>
            </a:r>
            <a:r>
              <a:rPr lang="ja-JP" altLang="en-US" dirty="0" smtClean="0"/>
              <a:t>をベースとしています。</a:t>
            </a:r>
          </a:p>
          <a:p>
            <a:r>
              <a:rPr lang="ja-JP" altLang="en-US" dirty="0" smtClean="0"/>
              <a:t/>
            </a:r>
            <a:br>
              <a:rPr lang="ja-JP" altLang="en-US" dirty="0" smtClean="0"/>
            </a:br>
            <a:r>
              <a:rPr lang="ja-JP" altLang="en-US" b="1" dirty="0" smtClean="0"/>
              <a:t>メモ</a:t>
            </a:r>
            <a:r>
              <a:rPr lang="en-US" altLang="ja-JP" b="1" dirty="0" smtClean="0"/>
              <a:t>:</a:t>
            </a:r>
            <a:r>
              <a:rPr lang="ja-JP" altLang="en-US" dirty="0" smtClean="0"/>
              <a:t/>
            </a:r>
            <a:br>
              <a:rPr lang="ja-JP" altLang="en-US" dirty="0" smtClean="0"/>
            </a:br>
            <a:r>
              <a:rPr lang="en-US" altLang="ja-JP" dirty="0" smtClean="0"/>
              <a:t>Call Service Aware </a:t>
            </a:r>
            <a:r>
              <a:rPr lang="ja-JP" altLang="en-US" dirty="0" smtClean="0"/>
              <a:t>は </a:t>
            </a:r>
            <a:r>
              <a:rPr lang="en-US" altLang="ja-JP" dirty="0" smtClean="0"/>
              <a:t>Call Service Connect </a:t>
            </a:r>
            <a:r>
              <a:rPr lang="ja-JP" altLang="en-US" dirty="0" smtClean="0"/>
              <a:t>に対応し、また必須でもあります。</a:t>
            </a:r>
          </a:p>
          <a:p>
            <a:r>
              <a:rPr lang="en-US" dirty="0" smtClean="0"/>
              <a:t>https://</a:t>
            </a:r>
            <a:r>
              <a:rPr lang="en-US" dirty="0" err="1" smtClean="0"/>
              <a:t>jajp.help.webex.com</a:t>
            </a:r>
            <a:r>
              <a:rPr lang="en-US" dirty="0" smtClean="0"/>
              <a:t>/docs/DOC-7464</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16</a:t>
            </a:fld>
            <a:endParaRPr lang="en-US" dirty="0"/>
          </a:p>
        </p:txBody>
      </p:sp>
    </p:spTree>
    <p:extLst>
      <p:ext uri="{BB962C8B-B14F-4D97-AF65-F5344CB8AC3E}">
        <p14:creationId xmlns:p14="http://schemas.microsoft.com/office/powerpoint/2010/main" val="148003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well as the usual roles</a:t>
            </a:r>
            <a:r>
              <a:rPr lang="en-US" baseline="0" dirty="0" smtClean="0"/>
              <a:t> that Expressway takes (B2B calling, SIP-H.323 interworking, MRA (remote access), Lync/S4B Interop etc.), it now has Hybrid Service Connectors running as apps/containers with </a:t>
            </a:r>
            <a:r>
              <a:rPr lang="en-US" baseline="0" dirty="0" err="1" smtClean="0"/>
              <a:t>Exp</a:t>
            </a:r>
            <a:r>
              <a:rPr lang="en-US" baseline="0" dirty="0" smtClean="0"/>
              <a:t>-C.</a:t>
            </a:r>
          </a:p>
          <a:p>
            <a:r>
              <a:rPr lang="en-US" baseline="0" dirty="0" smtClean="0"/>
              <a:t>The Management Service itself is there first, and establishes initial connection to Cisco cloud, and is the mechanism by which the Connectors themselves can be automatically updated from the cloud.</a:t>
            </a:r>
          </a:p>
          <a:p>
            <a:r>
              <a:rPr lang="en-US" baseline="0" dirty="0" smtClean="0"/>
              <a:t>The Calendar Service Connector talks to Exchange (EWS) on-</a:t>
            </a:r>
            <a:r>
              <a:rPr lang="en-US" baseline="0" dirty="0" err="1" smtClean="0"/>
              <a:t>prem</a:t>
            </a:r>
            <a:r>
              <a:rPr lang="en-US" baseline="0" dirty="0" smtClean="0"/>
              <a:t>, and then to the Cisco cloud via REST.  This REST traffic does not go via the FW traversal relationship to the </a:t>
            </a:r>
            <a:r>
              <a:rPr lang="en-US" baseline="0" dirty="0" err="1" smtClean="0"/>
              <a:t>Exp</a:t>
            </a:r>
            <a:r>
              <a:rPr lang="en-US" baseline="0" dirty="0" smtClean="0"/>
              <a:t>-E, but rather as outbound traffic through whatever infrastructure the customer has in place, but presumably a NAT and a FW.</a:t>
            </a:r>
          </a:p>
          <a:p>
            <a:r>
              <a:rPr lang="en-US" baseline="0" dirty="0" smtClean="0"/>
              <a:t>The Call Service Connector talks to UCM on-</a:t>
            </a:r>
            <a:r>
              <a:rPr lang="en-US" baseline="0" dirty="0" err="1" smtClean="0"/>
              <a:t>prem</a:t>
            </a:r>
            <a:r>
              <a:rPr lang="en-US" baseline="0" dirty="0" smtClean="0"/>
              <a:t> via SIP and AXL/CTI, and then to the Cisco cloud via REST (same path as Calendar).  In certain call flows this will also result in a SIP call, which will go via the </a:t>
            </a:r>
            <a:r>
              <a:rPr lang="en-US" baseline="0" dirty="0" err="1" smtClean="0"/>
              <a:t>Exp</a:t>
            </a:r>
            <a:r>
              <a:rPr lang="en-US" baseline="0" dirty="0" smtClean="0"/>
              <a:t>-E.</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17</a:t>
            </a:fld>
            <a:endParaRPr lang="en-US" dirty="0"/>
          </a:p>
        </p:txBody>
      </p:sp>
    </p:spTree>
    <p:extLst>
      <p:ext uri="{BB962C8B-B14F-4D97-AF65-F5344CB8AC3E}">
        <p14:creationId xmlns:p14="http://schemas.microsoft.com/office/powerpoint/2010/main" val="1869900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18</a:t>
            </a:fld>
            <a:endParaRPr lang="en-US" dirty="0"/>
          </a:p>
        </p:txBody>
      </p:sp>
    </p:spTree>
    <p:extLst>
      <p:ext uri="{BB962C8B-B14F-4D97-AF65-F5344CB8AC3E}">
        <p14:creationId xmlns:p14="http://schemas.microsoft.com/office/powerpoint/2010/main" val="316933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FedRAMP</a:t>
            </a:r>
            <a:r>
              <a:rPr lang="en-US" dirty="0" smtClean="0"/>
              <a:t> mode added in Unified CM 11.5</a:t>
            </a:r>
          </a:p>
          <a:p>
            <a:r>
              <a:rPr lang="en-US" dirty="0" err="1" smtClean="0"/>
              <a:t>FedRAMP</a:t>
            </a:r>
            <a:r>
              <a:rPr lang="en-US" dirty="0" smtClean="0"/>
              <a:t> requires SHA-512	</a:t>
            </a:r>
          </a:p>
          <a:p>
            <a:r>
              <a:rPr lang="en-US" dirty="0" smtClean="0"/>
              <a:t>CC </a:t>
            </a:r>
            <a:r>
              <a:rPr lang="en-US" altLang="en-US" dirty="0" smtClean="0"/>
              <a:t>= Unified CM 11.0 (ECDSA support)</a:t>
            </a:r>
          </a:p>
          <a:p>
            <a:r>
              <a:rPr lang="en-US" altLang="en-US" dirty="0" err="1" smtClean="0"/>
              <a:t>CSfC</a:t>
            </a:r>
            <a:r>
              <a:rPr lang="en-US" altLang="en-US" dirty="0" smtClean="0"/>
              <a:t> requires CC</a:t>
            </a:r>
          </a:p>
          <a:p>
            <a:r>
              <a:rPr lang="en-US" altLang="en-US" dirty="0" smtClean="0"/>
              <a:t>JITC part of DISA – CUCM certified in APL for a long time</a:t>
            </a:r>
          </a:p>
          <a:p>
            <a:endParaRPr lang="en-US" alt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19</a:t>
            </a:fld>
            <a:endParaRPr lang="en-US" dirty="0"/>
          </a:p>
        </p:txBody>
      </p:sp>
    </p:spTree>
    <p:extLst>
      <p:ext uri="{BB962C8B-B14F-4D97-AF65-F5344CB8AC3E}">
        <p14:creationId xmlns:p14="http://schemas.microsoft.com/office/powerpoint/2010/main" val="8390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CUCM 8.6, CUC 8.6 </a:t>
            </a:r>
            <a:r>
              <a:rPr lang="ja-JP" altLang="en-US" dirty="0" smtClean="0"/>
              <a:t>から</a:t>
            </a:r>
            <a:r>
              <a:rPr lang="en-US" altLang="en-US" dirty="0" smtClean="0"/>
              <a:t> FIPS 140-2 </a:t>
            </a:r>
            <a:r>
              <a:rPr lang="ja-JP" altLang="en-US" dirty="0" smtClean="0"/>
              <a:t>モード</a:t>
            </a:r>
            <a:r>
              <a:rPr lang="en-US" altLang="ja-JP" dirty="0" smtClean="0"/>
              <a:t> (</a:t>
            </a:r>
            <a:r>
              <a:rPr lang="en-US" altLang="ja-JP" dirty="0" err="1" smtClean="0"/>
              <a:t>util</a:t>
            </a:r>
            <a:r>
              <a:rPr lang="en-US" altLang="ja-JP" dirty="0" smtClean="0"/>
              <a:t> </a:t>
            </a:r>
            <a:r>
              <a:rPr lang="en-US" altLang="ja-JP" dirty="0" err="1" smtClean="0"/>
              <a:t>fips</a:t>
            </a:r>
            <a:r>
              <a:rPr lang="en-US" altLang="ja-JP" dirty="0" smtClean="0"/>
              <a:t> enable) </a:t>
            </a:r>
            <a:r>
              <a:rPr lang="ja-JP" altLang="en-US" dirty="0" smtClean="0"/>
              <a:t>をサポート　</a:t>
            </a:r>
            <a:endParaRPr lang="en-US" dirty="0" smtClean="0"/>
          </a:p>
          <a:p>
            <a:r>
              <a:rPr lang="en-US" dirty="0" smtClean="0"/>
              <a:t>Federal Information Processing </a:t>
            </a:r>
            <a:r>
              <a:rPr lang="en-US" dirty="0" err="1" smtClean="0"/>
              <a:t>Standard（FIPS</a:t>
            </a:r>
            <a:r>
              <a:rPr lang="en-US" dirty="0" smtClean="0"/>
              <a:t>; 連邦情報処理標準）は、米国 およびカナダ政府の認証規格</a:t>
            </a:r>
          </a:p>
          <a:p>
            <a:r>
              <a:rPr lang="en-US" dirty="0" smtClean="0"/>
              <a:t>	NIST = National Institute</a:t>
            </a:r>
            <a:r>
              <a:rPr lang="en-US" baseline="0" dirty="0" smtClean="0"/>
              <a:t> of Standards and Technology</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a:p>
        </p:txBody>
      </p:sp>
    </p:spTree>
    <p:extLst>
      <p:ext uri="{BB962C8B-B14F-4D97-AF65-F5344CB8AC3E}">
        <p14:creationId xmlns:p14="http://schemas.microsoft.com/office/powerpoint/2010/main" val="512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11079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266563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23</a:t>
            </a:fld>
            <a:endParaRPr lang="en-US"/>
          </a:p>
        </p:txBody>
      </p:sp>
    </p:spTree>
    <p:extLst>
      <p:ext uri="{BB962C8B-B14F-4D97-AF65-F5344CB8AC3E}">
        <p14:creationId xmlns:p14="http://schemas.microsoft.com/office/powerpoint/2010/main" val="607161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171379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6</a:t>
            </a:fld>
            <a:endParaRPr lang="en-US"/>
          </a:p>
        </p:txBody>
      </p:sp>
    </p:spTree>
    <p:extLst>
      <p:ext uri="{BB962C8B-B14F-4D97-AF65-F5344CB8AC3E}">
        <p14:creationId xmlns:p14="http://schemas.microsoft.com/office/powerpoint/2010/main" val="1289395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4993">
              <a:defRPr/>
            </a:pPr>
            <a:r>
              <a:rPr lang="ja-JP" altLang="en-US" baseline="0" dirty="0" smtClean="0"/>
              <a:t>米国本土</a:t>
            </a:r>
            <a:r>
              <a:rPr lang="en-US" altLang="ja-JP" baseline="0" dirty="0" smtClean="0"/>
              <a:t>48</a:t>
            </a:r>
            <a:r>
              <a:rPr lang="ja-JP" altLang="en-US" baseline="0" dirty="0" smtClean="0"/>
              <a:t>州</a:t>
            </a:r>
            <a:r>
              <a:rPr lang="en-US" altLang="ja-JP" baseline="0" dirty="0" smtClean="0"/>
              <a:t>+</a:t>
            </a:r>
            <a:r>
              <a:rPr lang="ja-JP" altLang="en-US" baseline="0" dirty="0" smtClean="0"/>
              <a:t>ワシントン</a:t>
            </a:r>
            <a:r>
              <a:rPr lang="en-US" altLang="ja-JP" baseline="0" dirty="0" smtClean="0"/>
              <a:t>DC</a:t>
            </a:r>
            <a:r>
              <a:rPr lang="ja-JP" altLang="en-US" baseline="0" dirty="0" smtClean="0"/>
              <a:t>の陸地面積 </a:t>
            </a:r>
            <a:r>
              <a:rPr lang="en-US" altLang="ja-JP" dirty="0" smtClean="0"/>
              <a:t>7,663,941.7 km</a:t>
            </a:r>
            <a:r>
              <a:rPr lang="en-US" altLang="ja-JP" baseline="30000" dirty="0" smtClean="0"/>
              <a:t>2</a:t>
            </a:r>
            <a:r>
              <a:rPr lang="ja-JP" altLang="en-US" baseline="30000" dirty="0" smtClean="0"/>
              <a:t> </a:t>
            </a:r>
            <a:r>
              <a:rPr lang="en-US" altLang="ja-JP" baseline="0" dirty="0" smtClean="0"/>
              <a:t>= 76,639,410,000,000,000 cm</a:t>
            </a:r>
            <a:r>
              <a:rPr lang="en-US" altLang="ja-JP" baseline="30000" dirty="0" smtClean="0"/>
              <a:t>2</a:t>
            </a:r>
            <a:endParaRPr lang="en-US" altLang="ja-JP" baseline="0" dirty="0" smtClean="0"/>
          </a:p>
          <a:p>
            <a:pPr defTabSz="444993">
              <a:defRPr/>
            </a:pPr>
            <a:r>
              <a:rPr lang="en-US" altLang="ja-JP" baseline="0" dirty="0" smtClean="0"/>
              <a:t>https://</a:t>
            </a:r>
            <a:r>
              <a:rPr lang="en-US" altLang="ja-JP" baseline="0" dirty="0" err="1" smtClean="0"/>
              <a:t>en.wikipedia.org</a:t>
            </a:r>
            <a:r>
              <a:rPr lang="en-US" altLang="ja-JP" baseline="0" dirty="0" smtClean="0"/>
              <a:t>/wiki/</a:t>
            </a:r>
            <a:r>
              <a:rPr lang="en-US" altLang="ja-JP" baseline="0" dirty="0" err="1" smtClean="0"/>
              <a:t>Contiguous_United_States</a:t>
            </a:r>
            <a:endParaRPr lang="en-US" altLang="ja-JP" baseline="0" dirty="0" smtClean="0"/>
          </a:p>
          <a:p>
            <a:pPr defTabSz="444993">
              <a:defRPr/>
            </a:pPr>
            <a:endParaRPr lang="en-US" baseline="3000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25</a:t>
            </a:fld>
            <a:endParaRPr lang="en-US"/>
          </a:p>
        </p:txBody>
      </p:sp>
    </p:spTree>
    <p:extLst>
      <p:ext uri="{BB962C8B-B14F-4D97-AF65-F5344CB8AC3E}">
        <p14:creationId xmlns:p14="http://schemas.microsoft.com/office/powerpoint/2010/main" val="1387289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4993">
              <a:defRPr/>
            </a:pPr>
            <a:endParaRPr lang="en-US"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26</a:t>
            </a:fld>
            <a:endParaRPr lang="en-US"/>
          </a:p>
        </p:txBody>
      </p:sp>
    </p:spTree>
    <p:extLst>
      <p:ext uri="{BB962C8B-B14F-4D97-AF65-F5344CB8AC3E}">
        <p14:creationId xmlns:p14="http://schemas.microsoft.com/office/powerpoint/2010/main" val="4285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一般的な食塩の粒径＝</a:t>
            </a:r>
            <a:r>
              <a:rPr lang="en-US" altLang="ja-JP" dirty="0" smtClean="0"/>
              <a:t>0.4mm</a:t>
            </a:r>
            <a:r>
              <a:rPr lang="ja-JP" altLang="en-US" dirty="0" smtClean="0"/>
              <a:t>。</a:t>
            </a:r>
            <a:r>
              <a:rPr lang="en-US" altLang="ja-JP" dirty="0" smtClean="0"/>
              <a:t>0.14mg</a:t>
            </a:r>
            <a:r>
              <a:rPr lang="ja-JP" altLang="en-US" dirty="0" smtClean="0"/>
              <a:t>。</a:t>
            </a:r>
            <a:endParaRPr lang="en-US" altLang="ja-JP" dirty="0" smtClean="0"/>
          </a:p>
          <a:p>
            <a:r>
              <a:rPr lang="ja-JP" altLang="en-US" dirty="0" smtClean="0"/>
              <a:t>含まれる原子の数＝</a:t>
            </a:r>
            <a:r>
              <a:rPr lang="en-US" altLang="ja-JP" dirty="0" smtClean="0"/>
              <a:t> 3 x 10^18 </a:t>
            </a:r>
            <a:r>
              <a:rPr lang="ja-JP" altLang="en-US" dirty="0" smtClean="0"/>
              <a:t>個 （</a:t>
            </a:r>
            <a:r>
              <a:rPr lang="en-US" altLang="ja-JP" dirty="0" smtClean="0"/>
              <a:t>300</a:t>
            </a:r>
            <a:r>
              <a:rPr lang="ja-JP" altLang="en-US" dirty="0" smtClean="0"/>
              <a:t>京個）</a:t>
            </a:r>
            <a:endParaRPr lang="en-US" altLang="ja-JP" dirty="0" smtClean="0"/>
          </a:p>
          <a:p>
            <a:r>
              <a:rPr lang="en-US" dirty="0" smtClean="0"/>
              <a:t>Source = https://</a:t>
            </a:r>
            <a:r>
              <a:rPr lang="en-US" dirty="0" err="1" smtClean="0"/>
              <a:t>commons.wikimedia.org</a:t>
            </a:r>
            <a:r>
              <a:rPr lang="en-US" dirty="0" smtClean="0"/>
              <a:t>/wiki/File:Sea_salt_large_grain_V1.jpg</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27</a:t>
            </a:fld>
            <a:endParaRPr lang="en-US"/>
          </a:p>
        </p:txBody>
      </p:sp>
    </p:spTree>
    <p:extLst>
      <p:ext uri="{BB962C8B-B14F-4D97-AF65-F5344CB8AC3E}">
        <p14:creationId xmlns:p14="http://schemas.microsoft.com/office/powerpoint/2010/main" val="665699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baseline="0" dirty="0" smtClean="0"/>
              <a:t>銀河系全体の原子数　</a:t>
            </a:r>
            <a:r>
              <a:rPr lang="en-US" altLang="ja-JP" baseline="0" dirty="0" smtClean="0"/>
              <a:t>6 x 10^68 (6</a:t>
            </a:r>
            <a:r>
              <a:rPr lang="ja-JP" altLang="en-US" baseline="0" dirty="0" smtClean="0"/>
              <a:t>無量大数</a:t>
            </a:r>
            <a:r>
              <a:rPr lang="en-US" altLang="ja-JP" baseline="0" dirty="0" smtClean="0"/>
              <a:t>)</a:t>
            </a:r>
          </a:p>
          <a:p>
            <a:r>
              <a:rPr lang="en-US" altLang="ja-JP" baseline="0" dirty="0" smtClean="0"/>
              <a:t>256 bit </a:t>
            </a:r>
            <a:r>
              <a:rPr lang="ja-JP" altLang="en-US" baseline="0" dirty="0" smtClean="0"/>
              <a:t> で表せる数</a:t>
            </a:r>
            <a:r>
              <a:rPr lang="en-US" altLang="ja-JP" baseline="0" dirty="0" smtClean="0"/>
              <a:t>  1.157E+77</a:t>
            </a:r>
            <a:r>
              <a:rPr lang="ja-JP" altLang="en-US" baseline="0" dirty="0" smtClean="0"/>
              <a:t>　＝　その</a:t>
            </a:r>
            <a:r>
              <a:rPr lang="en-US" altLang="ja-JP" baseline="0" dirty="0" smtClean="0"/>
              <a:t>2</a:t>
            </a:r>
            <a:r>
              <a:rPr lang="ja-JP" altLang="en-US" baseline="0" dirty="0" smtClean="0"/>
              <a:t>億倍</a:t>
            </a:r>
            <a:endParaRPr lang="en-US" altLang="ja-JP" baseline="0" dirty="0" smtClean="0"/>
          </a:p>
          <a:p>
            <a:r>
              <a:rPr lang="ja-JP" altLang="en-US" baseline="0" dirty="0" smtClean="0"/>
              <a:t>観測可能な宇宙には</a:t>
            </a:r>
            <a:r>
              <a:rPr lang="en-US" altLang="ja-JP" baseline="0" dirty="0" smtClean="0"/>
              <a:t>1000</a:t>
            </a:r>
            <a:r>
              <a:rPr lang="ja-JP" altLang="en-US" baseline="0" dirty="0" smtClean="0"/>
              <a:t>億個の銀河</a:t>
            </a:r>
            <a:endParaRPr lang="en-US" altLang="ja-JP" baseline="0" dirty="0" smtClean="0"/>
          </a:p>
          <a:p>
            <a:r>
              <a:rPr lang="ja-JP" altLang="en-US" baseline="0" dirty="0" smtClean="0"/>
              <a:t>宇宙全体の原子数　</a:t>
            </a:r>
            <a:r>
              <a:rPr lang="en-US" altLang="ja-JP" baseline="0" dirty="0" smtClean="0"/>
              <a:t>10^80</a:t>
            </a:r>
          </a:p>
          <a:p>
            <a:endParaRPr lang="en-US" altLang="ja-JP" baseline="0" dirty="0" smtClean="0"/>
          </a:p>
          <a:p>
            <a:r>
              <a:rPr lang="en-US" altLang="ja-JP" baseline="0" dirty="0" smtClean="0"/>
              <a:t>Solar mass = 2E+30 kg = 1 </a:t>
            </a:r>
            <a:r>
              <a:rPr lang="en-US" altLang="ja-JP" baseline="0" dirty="0" err="1" smtClean="0"/>
              <a:t>Msun</a:t>
            </a:r>
            <a:endParaRPr lang="en-US" altLang="ja-JP" baseline="0" dirty="0" smtClean="0"/>
          </a:p>
          <a:p>
            <a:r>
              <a:rPr lang="en-US" altLang="ja-JP" baseline="0" dirty="0" smtClean="0"/>
              <a:t>Galaxy = 7E+11 </a:t>
            </a:r>
            <a:r>
              <a:rPr lang="en-US" altLang="ja-JP" baseline="0" dirty="0" err="1" smtClean="0"/>
              <a:t>Msun</a:t>
            </a:r>
            <a:r>
              <a:rPr lang="en-US" altLang="ja-JP" baseline="0" dirty="0" smtClean="0"/>
              <a:t> = 1.4E+42 kg	http://</a:t>
            </a:r>
            <a:r>
              <a:rPr lang="en-US" altLang="ja-JP" baseline="0" dirty="0" err="1" smtClean="0"/>
              <a:t>natgeo.nikkeibp.co.jp</a:t>
            </a:r>
            <a:r>
              <a:rPr lang="en-US" altLang="ja-JP" baseline="0" dirty="0" smtClean="0"/>
              <a:t>/</a:t>
            </a:r>
            <a:r>
              <a:rPr lang="en-US" altLang="ja-JP" baseline="0" dirty="0" err="1" smtClean="0"/>
              <a:t>atcl</a:t>
            </a:r>
            <a:r>
              <a:rPr lang="en-US" altLang="ja-JP" baseline="0" dirty="0" smtClean="0"/>
              <a:t>/news/16/060200199/</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28</a:t>
            </a:fld>
            <a:endParaRPr lang="en-US"/>
          </a:p>
        </p:txBody>
      </p:sp>
    </p:spTree>
    <p:extLst>
      <p:ext uri="{BB962C8B-B14F-4D97-AF65-F5344CB8AC3E}">
        <p14:creationId xmlns:p14="http://schemas.microsoft.com/office/powerpoint/2010/main" val="1379575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DESCHALL takes 96 days (486 and Pentium CPUs,</a:t>
            </a:r>
            <a:r>
              <a:rPr lang="en-US" baseline="0" dirty="0" smtClean="0"/>
              <a:t> global network)</a:t>
            </a:r>
            <a:endParaRPr lang="en-US" dirty="0" smtClean="0"/>
          </a:p>
          <a:p>
            <a:r>
              <a:rPr lang="en-US" dirty="0" err="1" smtClean="0"/>
              <a:t>DeepCrack</a:t>
            </a:r>
            <a:r>
              <a:rPr lang="en-US" dirty="0" smtClean="0"/>
              <a:t> takes 56 hours ($250K) (Custom</a:t>
            </a:r>
            <a:r>
              <a:rPr lang="en-US" baseline="0" dirty="0" smtClean="0"/>
              <a:t> </a:t>
            </a:r>
            <a:r>
              <a:rPr lang="en-US" baseline="0" dirty="0" err="1" smtClean="0"/>
              <a:t>specialised</a:t>
            </a:r>
            <a:r>
              <a:rPr lang="en-US" baseline="0" dirty="0" smtClean="0"/>
              <a:t> ASICs)</a:t>
            </a:r>
            <a:endParaRPr lang="en-US" dirty="0" smtClean="0"/>
          </a:p>
          <a:p>
            <a:r>
              <a:rPr lang="en-US" dirty="0" err="1" smtClean="0"/>
              <a:t>DeepCrack</a:t>
            </a:r>
            <a:r>
              <a:rPr lang="en-US" baseline="0" dirty="0" smtClean="0"/>
              <a:t> takes 22 hours</a:t>
            </a:r>
            <a:endParaRPr lang="en-US" dirty="0" smtClean="0"/>
          </a:p>
          <a:p>
            <a:r>
              <a:rPr lang="en-US" dirty="0" smtClean="0"/>
              <a:t>COPOCOBANA</a:t>
            </a:r>
            <a:r>
              <a:rPr lang="en-US" baseline="0" dirty="0" smtClean="0"/>
              <a:t> takes 6.4 days ($10K) (General Purpose FPGAs)</a:t>
            </a:r>
          </a:p>
          <a:p>
            <a:pPr defTabSz="444993">
              <a:defRPr/>
            </a:pPr>
            <a:r>
              <a:rPr lang="en-US" baseline="0" dirty="0" smtClean="0"/>
              <a:t>RIVYERA takes 22 hours, peak rate of 292 B keys per second (General Purpose FPGAs)</a:t>
            </a:r>
          </a:p>
          <a:p>
            <a:endParaRPr lang="en-US" baseline="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29</a:t>
            </a:fld>
            <a:endParaRPr lang="en-US"/>
          </a:p>
        </p:txBody>
      </p:sp>
    </p:spTree>
    <p:extLst>
      <p:ext uri="{BB962C8B-B14F-4D97-AF65-F5344CB8AC3E}">
        <p14:creationId xmlns:p14="http://schemas.microsoft.com/office/powerpoint/2010/main" val="547212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Cost</a:t>
            </a:r>
            <a:r>
              <a:rPr lang="ja-JP" altLang="en-US" dirty="0" smtClean="0"/>
              <a:t> </a:t>
            </a:r>
            <a:r>
              <a:rPr lang="en-US" altLang="ja-JP" dirty="0" smtClean="0"/>
              <a:t>of</a:t>
            </a:r>
            <a:r>
              <a:rPr lang="ja-JP" altLang="en-US" dirty="0" smtClean="0"/>
              <a:t> </a:t>
            </a:r>
            <a:r>
              <a:rPr lang="en-US" altLang="ja-JP" dirty="0" smtClean="0"/>
              <a:t>cracking</a:t>
            </a:r>
            <a:r>
              <a:rPr lang="ja-JP" altLang="en-US" dirty="0" smtClean="0"/>
              <a:t> </a:t>
            </a:r>
            <a:r>
              <a:rPr lang="en-US" altLang="ja-JP" dirty="0" smtClean="0"/>
              <a:t>SHA-1</a:t>
            </a:r>
            <a:r>
              <a:rPr lang="ja-JP" altLang="en-US" dirty="0" smtClean="0"/>
              <a:t>: </a:t>
            </a:r>
            <a:r>
              <a:rPr lang="en-US" altLang="ja-JP" dirty="0" smtClean="0"/>
              <a:t>$2M</a:t>
            </a:r>
            <a:r>
              <a:rPr lang="ja-JP" altLang="en-US" dirty="0" smtClean="0"/>
              <a:t> </a:t>
            </a:r>
            <a:r>
              <a:rPr lang="en-US" altLang="ja-JP" dirty="0" smtClean="0"/>
              <a:t>(2012),</a:t>
            </a:r>
            <a:r>
              <a:rPr lang="ja-JP" altLang="en-US" dirty="0" smtClean="0"/>
              <a:t> </a:t>
            </a:r>
            <a:r>
              <a:rPr lang="en-US" altLang="ja-JP" dirty="0" smtClean="0"/>
              <a:t>$700K</a:t>
            </a:r>
            <a:r>
              <a:rPr lang="ja-JP" altLang="en-US" dirty="0" smtClean="0"/>
              <a:t> </a:t>
            </a:r>
            <a:r>
              <a:rPr lang="en-US" altLang="ja-JP" dirty="0" smtClean="0"/>
              <a:t>(2015),</a:t>
            </a:r>
            <a:r>
              <a:rPr lang="ja-JP" altLang="en-US" dirty="0" smtClean="0"/>
              <a:t> </a:t>
            </a:r>
            <a:r>
              <a:rPr lang="en-US" altLang="ja-JP" dirty="0" smtClean="0"/>
              <a:t>$173K</a:t>
            </a:r>
            <a:r>
              <a:rPr lang="ja-JP" altLang="en-US" dirty="0" smtClean="0"/>
              <a:t> </a:t>
            </a:r>
            <a:r>
              <a:rPr lang="en-US" altLang="ja-JP" dirty="0" smtClean="0"/>
              <a:t>(2018),</a:t>
            </a:r>
            <a:r>
              <a:rPr lang="ja-JP" altLang="en-US" dirty="0" smtClean="0"/>
              <a:t> </a:t>
            </a:r>
            <a:r>
              <a:rPr lang="en-US" altLang="ja-JP" dirty="0" smtClean="0"/>
              <a:t>$43K</a:t>
            </a:r>
            <a:r>
              <a:rPr lang="ja-JP" altLang="en-US" dirty="0" smtClean="0"/>
              <a:t> </a:t>
            </a:r>
            <a:r>
              <a:rPr lang="en-US" altLang="ja-JP" dirty="0" smtClean="0"/>
              <a:t>(2021)</a:t>
            </a:r>
          </a:p>
          <a:p>
            <a:r>
              <a:rPr lang="en-US" dirty="0" smtClean="0"/>
              <a:t>https://</a:t>
            </a:r>
            <a:r>
              <a:rPr lang="en-US" dirty="0" err="1" smtClean="0"/>
              <a:t>konklone.com</a:t>
            </a:r>
            <a:r>
              <a:rPr lang="en-US" dirty="0" smtClean="0"/>
              <a:t>/post/why-google-is-hurrying-the-web-to-kill-sha-1</a:t>
            </a:r>
          </a:p>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30</a:t>
            </a:fld>
            <a:endParaRPr lang="en-US"/>
          </a:p>
        </p:txBody>
      </p:sp>
    </p:spTree>
    <p:extLst>
      <p:ext uri="{BB962C8B-B14F-4D97-AF65-F5344CB8AC3E}">
        <p14:creationId xmlns:p14="http://schemas.microsoft.com/office/powerpoint/2010/main" val="2095507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AES-128, SHA-1, RSA-2048</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31</a:t>
            </a:fld>
            <a:endParaRPr lang="en-US"/>
          </a:p>
        </p:txBody>
      </p:sp>
    </p:spTree>
    <p:extLst>
      <p:ext uri="{BB962C8B-B14F-4D97-AF65-F5344CB8AC3E}">
        <p14:creationId xmlns:p14="http://schemas.microsoft.com/office/powerpoint/2010/main" val="986068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32</a:t>
            </a:fld>
            <a:endParaRPr lang="en-US" dirty="0"/>
          </a:p>
        </p:txBody>
      </p:sp>
    </p:spTree>
    <p:extLst>
      <p:ext uri="{BB962C8B-B14F-4D97-AF65-F5344CB8AC3E}">
        <p14:creationId xmlns:p14="http://schemas.microsoft.com/office/powerpoint/2010/main" val="473335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28" indent="-109728" fontAlgn="ctr">
              <a:spcBef>
                <a:spcPts val="400"/>
              </a:spcBef>
            </a:pPr>
            <a:r>
              <a:rPr lang="en-US" sz="1200" b="0" kern="1200" dirty="0" smtClean="0">
                <a:solidFill>
                  <a:schemeClr val="tx1"/>
                </a:solidFill>
                <a:latin typeface="+mn-lt"/>
                <a:ea typeface="ＭＳ Ｐゴシック" charset="0"/>
                <a:cs typeface="ＭＳ Ｐゴシック" charset="0"/>
              </a:rPr>
              <a:t>BE 6K/7K (Med/High) customers will get from this single, preloaded “Add-on” SKU: </a:t>
            </a:r>
          </a:p>
          <a:p>
            <a:pPr marL="171450" indent="-171450">
              <a:buFont typeface="Arial"/>
              <a:buChar char="•"/>
            </a:pPr>
            <a:r>
              <a:rPr lang="en-US" sz="1200" kern="1200" dirty="0" smtClean="0">
                <a:solidFill>
                  <a:schemeClr val="tx1"/>
                </a:solidFill>
                <a:latin typeface="+mn-lt"/>
                <a:ea typeface="ＭＳ Ｐゴシック" charset="0"/>
                <a:cs typeface="ＭＳ Ｐゴシック" charset="0"/>
              </a:rPr>
              <a:t>The Assurance feature detects hardware failures and performance degradation, and immediately notifies the system administrator via email. </a:t>
            </a:r>
          </a:p>
          <a:p>
            <a:pPr marL="171450" indent="-171450">
              <a:buFont typeface="Arial"/>
              <a:buChar char="•"/>
            </a:pPr>
            <a:r>
              <a:rPr lang="en-US" sz="1200" kern="1200" dirty="0" smtClean="0">
                <a:solidFill>
                  <a:schemeClr val="tx1"/>
                </a:solidFill>
                <a:latin typeface="+mn-lt"/>
                <a:ea typeface="ＭＳ Ｐゴシック" charset="0"/>
                <a:cs typeface="ＭＳ Ｐゴシック" charset="0"/>
              </a:rPr>
              <a:t>The Analytics feature analyzes and reports on asset usage, call traffic, service quality experience, and capacity of shared resources such as TDM/SIP trunks, gateway DSP, providing a critical view used by BDMs to make informed investment decisions when allocating funding for IT projects. </a:t>
            </a:r>
          </a:p>
          <a:p>
            <a:endParaRPr lang="en-US" dirty="0" smtClean="0"/>
          </a:p>
          <a:p>
            <a:r>
              <a:rPr lang="en-US" dirty="0" smtClean="0"/>
              <a:t>VMware 6.0 – upgrade + New OEM license</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33</a:t>
            </a:fld>
            <a:endParaRPr lang="en-US" dirty="0"/>
          </a:p>
        </p:txBody>
      </p:sp>
    </p:spTree>
    <p:extLst>
      <p:ext uri="{BB962C8B-B14F-4D97-AF65-F5344CB8AC3E}">
        <p14:creationId xmlns:p14="http://schemas.microsoft.com/office/powerpoint/2010/main" val="1928332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34</a:t>
            </a:fld>
            <a:endParaRPr lang="en-US" dirty="0"/>
          </a:p>
        </p:txBody>
      </p:sp>
    </p:spTree>
    <p:extLst>
      <p:ext uri="{BB962C8B-B14F-4D97-AF65-F5344CB8AC3E}">
        <p14:creationId xmlns:p14="http://schemas.microsoft.com/office/powerpoint/2010/main" val="121329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p:txBody>
      </p:sp>
      <p:sp>
        <p:nvSpPr>
          <p:cNvPr id="4" name="Slide Number Placeholder 3"/>
          <p:cNvSpPr>
            <a:spLocks noGrp="1"/>
          </p:cNvSpPr>
          <p:nvPr>
            <p:ph type="sldNum" sz="quarter" idx="10"/>
          </p:nvPr>
        </p:nvSpPr>
        <p:spPr/>
        <p:txBody>
          <a:bodyPr/>
          <a:lstStyle/>
          <a:p>
            <a:fld id="{34CB744E-8A5F-3D42-8091-5B454D0F1753}"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3456377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35</a:t>
            </a:fld>
            <a:endParaRPr lang="en-US" dirty="0"/>
          </a:p>
        </p:txBody>
      </p:sp>
    </p:spTree>
    <p:extLst>
      <p:ext uri="{BB962C8B-B14F-4D97-AF65-F5344CB8AC3E}">
        <p14:creationId xmlns:p14="http://schemas.microsoft.com/office/powerpoint/2010/main" val="1020008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5610"/>
            <a:r>
              <a:rPr lang="en-US" sz="2300" dirty="0" smtClean="0"/>
              <a:t>UDS -&gt; UDS Proxy (あと</a:t>
            </a:r>
            <a:r>
              <a:rPr lang="ja-JP" altLang="en-US" sz="2300" dirty="0" smtClean="0"/>
              <a:t>のセッション</a:t>
            </a:r>
            <a:r>
              <a:rPr lang="en-US" sz="2300" dirty="0" smtClean="0"/>
              <a:t>で)</a:t>
            </a:r>
          </a:p>
          <a:p>
            <a:pPr marL="55610"/>
            <a:r>
              <a:rPr lang="en-US" sz="2300" dirty="0" smtClean="0"/>
              <a:t>AD</a:t>
            </a:r>
            <a:r>
              <a:rPr lang="ja-JP" altLang="en-US" sz="2300" dirty="0" smtClean="0"/>
              <a:t>の</a:t>
            </a:r>
            <a:r>
              <a:rPr lang="en-US" altLang="ja-JP" sz="2300" dirty="0" smtClean="0"/>
              <a:t>limit = 21.5</a:t>
            </a:r>
            <a:r>
              <a:rPr lang="ja-JP" altLang="en-US" sz="2300" dirty="0" smtClean="0"/>
              <a:t>億</a:t>
            </a:r>
            <a:r>
              <a:rPr lang="en-US" altLang="ja-JP" sz="2300" dirty="0" smtClean="0"/>
              <a:t> </a:t>
            </a:r>
          </a:p>
          <a:p>
            <a:pPr marL="55610"/>
            <a:r>
              <a:rPr lang="en-US" altLang="ja-JP" sz="2300" dirty="0" smtClean="0"/>
              <a:t>https://</a:t>
            </a:r>
            <a:r>
              <a:rPr lang="en-US" altLang="ja-JP" sz="2300" dirty="0" err="1" smtClean="0"/>
              <a:t>technet.microsoft.com</a:t>
            </a:r>
            <a:r>
              <a:rPr lang="en-US" altLang="ja-JP" sz="2300" dirty="0" smtClean="0"/>
              <a:t>/</a:t>
            </a:r>
            <a:r>
              <a:rPr lang="en-US" altLang="ja-JP" sz="2300" dirty="0" err="1" smtClean="0"/>
              <a:t>ja-jp</a:t>
            </a:r>
            <a:r>
              <a:rPr lang="en-US" altLang="ja-JP" sz="2300" dirty="0" smtClean="0"/>
              <a:t>/library/active-directory-maximum-limits-scalability(v=ws.10).</a:t>
            </a:r>
            <a:r>
              <a:rPr lang="en-US" altLang="ja-JP" sz="2300" dirty="0" err="1" smtClean="0"/>
              <a:t>aspx</a:t>
            </a:r>
            <a:endParaRPr lang="en-US" sz="2300" dirty="0" smtClean="0"/>
          </a:p>
          <a:p>
            <a:pPr marL="55610"/>
            <a:endParaRPr lang="en-US" sz="2300" dirty="0" smtClean="0"/>
          </a:p>
          <a:p>
            <a:pPr marL="55610"/>
            <a:r>
              <a:rPr lang="en-US" sz="2300" dirty="0" smtClean="0"/>
              <a:t>N.B</a:t>
            </a:r>
            <a:r>
              <a:rPr lang="en-US" sz="2300" dirty="0"/>
              <a:t>. all these numbers are subject to confirmation after testing!!!</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36</a:t>
            </a:fld>
            <a:endParaRPr lang="en-US" dirty="0"/>
          </a:p>
        </p:txBody>
      </p:sp>
    </p:spTree>
    <p:extLst>
      <p:ext uri="{BB962C8B-B14F-4D97-AF65-F5344CB8AC3E}">
        <p14:creationId xmlns:p14="http://schemas.microsoft.com/office/powerpoint/2010/main" val="928186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37</a:t>
            </a:fld>
            <a:endParaRPr lang="en-US" dirty="0"/>
          </a:p>
        </p:txBody>
      </p:sp>
    </p:spTree>
    <p:extLst>
      <p:ext uri="{BB962C8B-B14F-4D97-AF65-F5344CB8AC3E}">
        <p14:creationId xmlns:p14="http://schemas.microsoft.com/office/powerpoint/2010/main" val="1944231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38</a:t>
            </a:fld>
            <a:endParaRPr lang="en-US" dirty="0"/>
          </a:p>
        </p:txBody>
      </p:sp>
    </p:spTree>
    <p:extLst>
      <p:ext uri="{BB962C8B-B14F-4D97-AF65-F5344CB8AC3E}">
        <p14:creationId xmlns:p14="http://schemas.microsoft.com/office/powerpoint/2010/main" val="268194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MARI: Media</a:t>
            </a:r>
            <a:r>
              <a:rPr lang="ja-JP" altLang="en-US" dirty="0" smtClean="0"/>
              <a:t> </a:t>
            </a:r>
            <a:r>
              <a:rPr lang="en-US" altLang="ja-JP" dirty="0" smtClean="0"/>
              <a:t>Adaptation</a:t>
            </a:r>
            <a:r>
              <a:rPr lang="ja-JP" altLang="en-US" dirty="0" smtClean="0"/>
              <a:t> </a:t>
            </a:r>
            <a:r>
              <a:rPr lang="en-US" altLang="ja-JP" dirty="0" smtClean="0"/>
              <a:t>&amp;</a:t>
            </a:r>
            <a:r>
              <a:rPr lang="ja-JP" altLang="en-US" dirty="0" smtClean="0"/>
              <a:t> </a:t>
            </a:r>
            <a:r>
              <a:rPr lang="en-US" altLang="ja-JP" dirty="0" smtClean="0"/>
              <a:t>Resiliency</a:t>
            </a:r>
            <a:r>
              <a:rPr lang="ja-JP" altLang="en-US" dirty="0" smtClean="0"/>
              <a:t> </a:t>
            </a:r>
            <a:r>
              <a:rPr lang="en-US" altLang="ja-JP" dirty="0" smtClean="0"/>
              <a:t>Implementation</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39</a:t>
            </a:fld>
            <a:endParaRPr lang="en-US" dirty="0"/>
          </a:p>
        </p:txBody>
      </p:sp>
    </p:spTree>
    <p:extLst>
      <p:ext uri="{BB962C8B-B14F-4D97-AF65-F5344CB8AC3E}">
        <p14:creationId xmlns:p14="http://schemas.microsoft.com/office/powerpoint/2010/main" val="702883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405282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a:spLocks noGrp="1" noRot="1" noChangeAspect="1"/>
          </p:cNvSpPr>
          <p:nvPr>
            <p:ph type="sldImg"/>
          </p:nvPr>
        </p:nvSpPr>
        <p:spPr>
          <a:xfrm>
            <a:off x="381000" y="685800"/>
            <a:ext cx="6096000" cy="3429000"/>
          </a:xfrm>
          <a:prstGeom prst="rect">
            <a:avLst/>
          </a:prstGeom>
        </p:spPr>
        <p:txBody>
          <a:bodyPr/>
          <a:lstStyle/>
          <a:p>
            <a:endParaRPr/>
          </a:p>
        </p:txBody>
      </p:sp>
      <p:sp>
        <p:nvSpPr>
          <p:cNvPr id="84" name="Shape 84"/>
          <p:cNvSpPr>
            <a:spLocks noGrp="1"/>
          </p:cNvSpPr>
          <p:nvPr>
            <p:ph type="body" sz="quarter" idx="1"/>
          </p:nvPr>
        </p:nvSpPr>
        <p:spPr>
          <a:prstGeom prst="rect">
            <a:avLst/>
          </a:prstGeom>
        </p:spPr>
        <p:txBody>
          <a:bodyPr/>
          <a:lstStyle/>
          <a:p>
            <a:pPr>
              <a:defRPr>
                <a:solidFill>
                  <a:schemeClr val="accent5"/>
                </a:solidFill>
              </a:defRPr>
            </a:pPr>
            <a:endParaRPr dirty="0"/>
          </a:p>
        </p:txBody>
      </p:sp>
    </p:spTree>
    <p:extLst>
      <p:ext uri="{BB962C8B-B14F-4D97-AF65-F5344CB8AC3E}">
        <p14:creationId xmlns:p14="http://schemas.microsoft.com/office/powerpoint/2010/main" val="2917084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381000" y="685800"/>
            <a:ext cx="6096000" cy="342900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pPr defTabSz="800100">
              <a:spcBef>
                <a:spcPts val="2400"/>
              </a:spcBef>
            </a:pPr>
            <a:endParaRPr dirty="0"/>
          </a:p>
        </p:txBody>
      </p:sp>
    </p:spTree>
    <p:extLst>
      <p:ext uri="{BB962C8B-B14F-4D97-AF65-F5344CB8AC3E}">
        <p14:creationId xmlns:p14="http://schemas.microsoft.com/office/powerpoint/2010/main" val="1608522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Shape 1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142" name="Shape 114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23500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Shape 1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148" name="Shape 1148"/>
          <p:cNvSpPr>
            <a:spLocks noGrp="1"/>
          </p:cNvSpPr>
          <p:nvPr>
            <p:ph type="body" sz="quarter" idx="1"/>
          </p:nvPr>
        </p:nvSpPr>
        <p:spPr>
          <a:prstGeom prst="rect">
            <a:avLst/>
          </a:prstGeom>
        </p:spPr>
        <p:txBody>
          <a:bodyPr/>
          <a:lstStyle/>
          <a:p>
            <a:pPr defTabSz="914400"/>
            <a:endParaRPr dirty="0"/>
          </a:p>
        </p:txBody>
      </p:sp>
    </p:spTree>
    <p:extLst>
      <p:ext uri="{BB962C8B-B14F-4D97-AF65-F5344CB8AC3E}">
        <p14:creationId xmlns:p14="http://schemas.microsoft.com/office/powerpoint/2010/main" val="38635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642938"/>
            <a:ext cx="5716587" cy="3214687"/>
          </a:xfrm>
        </p:spPr>
      </p:sp>
      <p:sp>
        <p:nvSpPr>
          <p:cNvPr id="3" name="Notes Placeholder 2"/>
          <p:cNvSpPr>
            <a:spLocks noGrp="1"/>
          </p:cNvSpPr>
          <p:nvPr>
            <p:ph type="body" idx="1"/>
          </p:nvPr>
        </p:nvSpPr>
        <p:spPr/>
        <p:txBody>
          <a:bodyPr>
            <a:normAutofit/>
          </a:bodyPr>
          <a:lstStyle/>
          <a:p>
            <a:r>
              <a:rPr lang="en-US" sz="1000" dirty="0" smtClean="0"/>
              <a:t>Our mission</a:t>
            </a:r>
            <a:r>
              <a:rPr lang="en-US" sz="1000" baseline="0" dirty="0" smtClean="0"/>
              <a:t> is simple: to help organizations take the leap to being agile with “no compromise” collaboration solutions in every room, on every desk, and in every pocket.   </a:t>
            </a:r>
          </a:p>
          <a:p>
            <a:endParaRPr lang="en-US" sz="1000" baseline="0" dirty="0" smtClean="0"/>
          </a:p>
          <a:p>
            <a:r>
              <a:rPr lang="en-US" sz="1000" baseline="0" dirty="0" smtClean="0"/>
              <a:t>The focus is on getting the </a:t>
            </a:r>
            <a:r>
              <a:rPr lang="en-US" sz="1000" b="1" baseline="0" dirty="0" smtClean="0"/>
              <a:t>experience</a:t>
            </a:r>
            <a:r>
              <a:rPr lang="en-US" sz="1000" baseline="0" dirty="0" smtClean="0"/>
              <a:t> right.   </a:t>
            </a:r>
          </a:p>
          <a:p>
            <a:endParaRPr lang="en-US" sz="1000" baseline="0" dirty="0" smtClean="0"/>
          </a:p>
          <a:p>
            <a:r>
              <a:rPr lang="en-US" sz="1000" baseline="0" dirty="0" smtClean="0"/>
              <a:t>When it comes to collaboration, it’s not just about IT deploying new tools. It’s about </a:t>
            </a:r>
          </a:p>
          <a:p>
            <a:pPr marL="171450" indent="-171450">
              <a:buFontTx/>
              <a:buChar char="-"/>
            </a:pPr>
            <a:r>
              <a:rPr lang="en-US" sz="1000" baseline="0" dirty="0" smtClean="0"/>
              <a:t>Employee adoption and engagement</a:t>
            </a:r>
          </a:p>
          <a:p>
            <a:pPr marL="171450" indent="-171450">
              <a:buFontTx/>
              <a:buChar char="-"/>
            </a:pPr>
            <a:r>
              <a:rPr lang="en-US" sz="1000" baseline="0" dirty="0" smtClean="0"/>
              <a:t>Network integration into your existing business processes</a:t>
            </a:r>
          </a:p>
          <a:p>
            <a:pPr marL="171450" indent="-171450">
              <a:buFontTx/>
              <a:buChar char="-"/>
            </a:pPr>
            <a:r>
              <a:rPr lang="en-US" sz="1000" dirty="0"/>
              <a:t>C</a:t>
            </a:r>
            <a:r>
              <a:rPr lang="en-US" sz="1000" baseline="0" dirty="0" smtClean="0"/>
              <a:t>ustomer and partner communication and engagement </a:t>
            </a:r>
          </a:p>
          <a:p>
            <a:pPr marL="171450" indent="-171450">
              <a:buFontTx/>
              <a:buChar char="-"/>
            </a:pPr>
            <a:r>
              <a:rPr lang="en-US" sz="1000" baseline="0" dirty="0" smtClean="0"/>
              <a:t>Making business</a:t>
            </a:r>
            <a:r>
              <a:rPr lang="en-US" sz="1000" dirty="0" smtClean="0"/>
              <a:t> decisions </a:t>
            </a:r>
            <a:r>
              <a:rPr lang="en-US" sz="1000" baseline="0" dirty="0" smtClean="0"/>
              <a:t>in faster,</a:t>
            </a:r>
            <a:r>
              <a:rPr lang="en-US" sz="1000" dirty="0" smtClean="0"/>
              <a:t> more</a:t>
            </a:r>
            <a:r>
              <a:rPr lang="en-US" sz="1000" baseline="0" dirty="0" smtClean="0"/>
              <a:t> agile</a:t>
            </a:r>
            <a:r>
              <a:rPr lang="en-US" sz="1000" dirty="0" smtClean="0"/>
              <a:t> ways</a:t>
            </a:r>
            <a:endParaRPr lang="en-US" sz="1000" baseline="0" dirty="0" smtClean="0"/>
          </a:p>
          <a:p>
            <a:endParaRPr lang="en-US" sz="1000" baseline="0" dirty="0" smtClean="0"/>
          </a:p>
        </p:txBody>
      </p:sp>
      <p:sp>
        <p:nvSpPr>
          <p:cNvPr id="4" name="Slide Number Placeholder 3"/>
          <p:cNvSpPr>
            <a:spLocks noGrp="1"/>
          </p:cNvSpPr>
          <p:nvPr>
            <p:ph type="sldNum" sz="quarter" idx="10"/>
          </p:nvPr>
        </p:nvSpPr>
        <p:spPr>
          <a:xfrm>
            <a:off x="5678354" y="8610918"/>
            <a:ext cx="1344746" cy="428689"/>
          </a:xfrm>
          <a:prstGeom prst="rect">
            <a:avLst/>
          </a:prstGeom>
        </p:spPr>
        <p:txBody>
          <a:bodyPr/>
          <a:lstStyle/>
          <a:p>
            <a:pPr algn="ctr" defTabSz="599115">
              <a:defRPr/>
            </a:pPr>
            <a:fld id="{34CB744E-8A5F-3D42-8091-5B454D0F1753}" type="slidenum">
              <a:rPr lang="en-US" sz="1000" kern="0" smtClean="0">
                <a:solidFill>
                  <a:prstClr val="black"/>
                </a:solidFill>
                <a:latin typeface="CiscoSans ExtraLight"/>
              </a:rPr>
              <a:pPr algn="ctr" defTabSz="599115">
                <a:defRPr/>
              </a:pPr>
              <a:t>9</a:t>
            </a:fld>
            <a:endParaRPr lang="en-US" sz="1000" kern="0" dirty="0">
              <a:solidFill>
                <a:prstClr val="black"/>
              </a:solidFill>
              <a:latin typeface="CiscoSans ExtraLight"/>
            </a:endParaRPr>
          </a:p>
        </p:txBody>
      </p:sp>
    </p:spTree>
    <p:extLst>
      <p:ext uri="{BB962C8B-B14F-4D97-AF65-F5344CB8AC3E}">
        <p14:creationId xmlns:p14="http://schemas.microsoft.com/office/powerpoint/2010/main" val="3062856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5" name="Shape 115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41045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Shape 1270"/>
          <p:cNvSpPr>
            <a:spLocks noGrp="1" noRot="1" noChangeAspect="1"/>
          </p:cNvSpPr>
          <p:nvPr>
            <p:ph type="sldImg"/>
          </p:nvPr>
        </p:nvSpPr>
        <p:spPr>
          <a:xfrm>
            <a:off x="381000" y="685800"/>
            <a:ext cx="6096000" cy="3429000"/>
          </a:xfrm>
          <a:prstGeom prst="rect">
            <a:avLst/>
          </a:prstGeom>
        </p:spPr>
        <p:txBody>
          <a:bodyPr/>
          <a:lstStyle/>
          <a:p>
            <a:endParaRPr/>
          </a:p>
        </p:txBody>
      </p:sp>
      <p:sp>
        <p:nvSpPr>
          <p:cNvPr id="1271" name="Shape 127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07064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Shape 1300"/>
          <p:cNvSpPr>
            <a:spLocks noGrp="1" noRot="1" noChangeAspect="1"/>
          </p:cNvSpPr>
          <p:nvPr>
            <p:ph type="sldImg"/>
          </p:nvPr>
        </p:nvSpPr>
        <p:spPr>
          <a:xfrm>
            <a:off x="381000" y="685800"/>
            <a:ext cx="6096000" cy="3429000"/>
          </a:xfrm>
          <a:prstGeom prst="rect">
            <a:avLst/>
          </a:prstGeom>
        </p:spPr>
        <p:txBody>
          <a:bodyPr/>
          <a:lstStyle/>
          <a:p>
            <a:endParaRPr/>
          </a:p>
        </p:txBody>
      </p:sp>
      <p:sp>
        <p:nvSpPr>
          <p:cNvPr id="1301" name="Shape 1301"/>
          <p:cNvSpPr>
            <a:spLocks noGrp="1"/>
          </p:cNvSpPr>
          <p:nvPr>
            <p:ph type="body" sz="quarter" idx="1"/>
          </p:nvPr>
        </p:nvSpPr>
        <p:spPr>
          <a:prstGeom prst="rect">
            <a:avLst/>
          </a:prstGeom>
        </p:spPr>
        <p:txBody>
          <a:bodyPr/>
          <a:lstStyle/>
          <a:p>
            <a:pPr defTabSz="800100">
              <a:spcBef>
                <a:spcPts val="2400"/>
              </a:spcBef>
            </a:pPr>
            <a:endParaRPr dirty="0"/>
          </a:p>
        </p:txBody>
      </p:sp>
    </p:spTree>
    <p:extLst>
      <p:ext uri="{BB962C8B-B14F-4D97-AF65-F5344CB8AC3E}">
        <p14:creationId xmlns:p14="http://schemas.microsoft.com/office/powerpoint/2010/main" val="432693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5" name="Shape 1345"/>
          <p:cNvSpPr>
            <a:spLocks noGrp="1" noRot="1" noChangeAspect="1"/>
          </p:cNvSpPr>
          <p:nvPr>
            <p:ph type="sldImg"/>
          </p:nvPr>
        </p:nvSpPr>
        <p:spPr>
          <a:xfrm>
            <a:off x="381000" y="685800"/>
            <a:ext cx="6096000" cy="3429000"/>
          </a:xfrm>
          <a:prstGeom prst="rect">
            <a:avLst/>
          </a:prstGeom>
        </p:spPr>
        <p:txBody>
          <a:bodyPr/>
          <a:lstStyle/>
          <a:p>
            <a:endParaRPr/>
          </a:p>
        </p:txBody>
      </p:sp>
      <p:sp>
        <p:nvSpPr>
          <p:cNvPr id="1346" name="Shape 134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138854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Shape 1318"/>
          <p:cNvSpPr>
            <a:spLocks noGrp="1" noRot="1" noChangeAspect="1"/>
          </p:cNvSpPr>
          <p:nvPr>
            <p:ph type="sldImg"/>
          </p:nvPr>
        </p:nvSpPr>
        <p:spPr>
          <a:xfrm>
            <a:off x="381000" y="685800"/>
            <a:ext cx="6096000" cy="3429000"/>
          </a:xfrm>
          <a:prstGeom prst="rect">
            <a:avLst/>
          </a:prstGeom>
        </p:spPr>
        <p:txBody>
          <a:bodyPr/>
          <a:lstStyle/>
          <a:p>
            <a:endParaRPr/>
          </a:p>
        </p:txBody>
      </p:sp>
      <p:sp>
        <p:nvSpPr>
          <p:cNvPr id="1319" name="Shape 131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17301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 name="Shape 1373"/>
          <p:cNvSpPr>
            <a:spLocks noGrp="1" noRot="1" noChangeAspect="1"/>
          </p:cNvSpPr>
          <p:nvPr>
            <p:ph type="sldImg"/>
          </p:nvPr>
        </p:nvSpPr>
        <p:spPr>
          <a:xfrm>
            <a:off x="381000" y="685800"/>
            <a:ext cx="6096000" cy="3429000"/>
          </a:xfrm>
          <a:prstGeom prst="rect">
            <a:avLst/>
          </a:prstGeom>
        </p:spPr>
        <p:txBody>
          <a:bodyPr/>
          <a:lstStyle/>
          <a:p>
            <a:endParaRPr/>
          </a:p>
        </p:txBody>
      </p:sp>
      <p:sp>
        <p:nvSpPr>
          <p:cNvPr id="1374" name="Shape 137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587363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52</a:t>
            </a:fld>
            <a:endParaRPr lang="en-US"/>
          </a:p>
        </p:txBody>
      </p:sp>
    </p:spTree>
    <p:extLst>
      <p:ext uri="{BB962C8B-B14F-4D97-AF65-F5344CB8AC3E}">
        <p14:creationId xmlns:p14="http://schemas.microsoft.com/office/powerpoint/2010/main" val="1149779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000" b="1" dirty="0" smtClean="0"/>
              <a:t>Experience-Centric</a:t>
            </a:r>
          </a:p>
          <a:p>
            <a:pPr marL="171450" indent="-171450">
              <a:buFont typeface="Arial" panose="020B0604020202020204" pitchFamily="34" charset="0"/>
              <a:buChar char="•"/>
            </a:pPr>
            <a:r>
              <a:rPr lang="en-US" sz="900" dirty="0" smtClean="0"/>
              <a:t>We enable delightful experiences through our </a:t>
            </a:r>
            <a:r>
              <a:rPr lang="en-US" sz="900" b="1" dirty="0" smtClean="0"/>
              <a:t>unique combination of software, hardware, and network and social intelligence </a:t>
            </a:r>
          </a:p>
          <a:p>
            <a:pPr marL="171450" indent="-171450">
              <a:buFont typeface="Arial" panose="020B0604020202020204" pitchFamily="34" charset="0"/>
              <a:buChar char="•"/>
            </a:pPr>
            <a:r>
              <a:rPr lang="en-US" sz="900" dirty="0" smtClean="0"/>
              <a:t>A consistent experience across devices and applications, unifying communications modalities </a:t>
            </a:r>
          </a:p>
          <a:p>
            <a:pPr marL="171450" indent="-171450">
              <a:buFont typeface="Arial" panose="020B0604020202020204" pitchFamily="34" charset="0"/>
              <a:buChar char="•"/>
            </a:pPr>
            <a:r>
              <a:rPr lang="en-US" sz="900" dirty="0" smtClean="0"/>
              <a:t>A meeting space that is invisible, but always there when you need it</a:t>
            </a:r>
          </a:p>
          <a:p>
            <a:pPr marL="171450" indent="-171450">
              <a:buFont typeface="Arial" panose="020B0604020202020204" pitchFamily="34" charset="0"/>
              <a:buChar char="•"/>
            </a:pPr>
            <a:r>
              <a:rPr lang="en-US" sz="900" dirty="0" smtClean="0"/>
              <a:t>Support for  BYOD</a:t>
            </a:r>
          </a:p>
          <a:p>
            <a:r>
              <a:rPr lang="en-US" sz="1000" b="1" dirty="0" smtClean="0"/>
              <a:t>Cloud Connected</a:t>
            </a:r>
          </a:p>
          <a:p>
            <a:pPr marL="171450" indent="-171450">
              <a:buFont typeface="Arial" panose="020B0604020202020204" pitchFamily="34" charset="0"/>
              <a:buChar char="•"/>
            </a:pPr>
            <a:r>
              <a:rPr lang="en-US" sz="900" dirty="0" smtClean="0"/>
              <a:t>Cloud services are not just about cloud, but </a:t>
            </a:r>
            <a:r>
              <a:rPr lang="en-US" sz="900" b="1" dirty="0" smtClean="0"/>
              <a:t>focused on integrating deeply with infrastructures, devices, and services </a:t>
            </a:r>
            <a:r>
              <a:rPr lang="en-US" sz="900" dirty="0" smtClean="0"/>
              <a:t>on-premises and in partner and carrier networks</a:t>
            </a:r>
          </a:p>
          <a:p>
            <a:pPr marL="171450" indent="-171450">
              <a:buFont typeface="Arial" panose="020B0604020202020204" pitchFamily="34" charset="0"/>
              <a:buChar char="•"/>
            </a:pPr>
            <a:r>
              <a:rPr lang="en-US" sz="900" dirty="0" smtClean="0"/>
              <a:t>C</a:t>
            </a:r>
            <a:r>
              <a:rPr lang="en-US" sz="900" baseline="0" dirty="0" smtClean="0"/>
              <a:t>loud and on-premises infrastructures fused </a:t>
            </a:r>
            <a:r>
              <a:rPr lang="en-US" sz="900" dirty="0" smtClean="0"/>
              <a:t>so tightly that they become seamless and appear to users and admins alike that they are all provided by us even when they are not </a:t>
            </a:r>
          </a:p>
          <a:p>
            <a:pPr marL="171450" indent="-171450">
              <a:buFont typeface="Arial" panose="020B0604020202020204" pitchFamily="34" charset="0"/>
              <a:buChar char="•"/>
            </a:pPr>
            <a:r>
              <a:rPr lang="en-US" sz="900" dirty="0" smtClean="0"/>
              <a:t>On-prem infrastructures, devices, partners, and carriers remain enormous parts of our cloud strategy </a:t>
            </a:r>
          </a:p>
          <a:p>
            <a:r>
              <a:rPr lang="en-US" sz="1000" b="1" dirty="0" smtClean="0"/>
              <a:t>Value Extended</a:t>
            </a:r>
          </a:p>
          <a:p>
            <a:pPr marL="171450" indent="-171450">
              <a:buFont typeface="Arial" panose="020B0604020202020204" pitchFamily="34" charset="0"/>
              <a:buChar char="•"/>
            </a:pPr>
            <a:r>
              <a:rPr lang="en-US" sz="900" dirty="0" smtClean="0"/>
              <a:t>Build incremental value from current offerings via new markets, business models, and synergies </a:t>
            </a:r>
          </a:p>
          <a:p>
            <a:pPr marL="171450" indent="-171450">
              <a:buFont typeface="Arial" panose="020B0604020202020204" pitchFamily="34" charset="0"/>
              <a:buChar char="•"/>
            </a:pPr>
            <a:r>
              <a:rPr lang="en-US" sz="900" dirty="0" smtClean="0"/>
              <a:t>We </a:t>
            </a:r>
            <a:r>
              <a:rPr lang="en-US" sz="900" i="0" strike="noStrike" baseline="0" dirty="0" smtClean="0"/>
              <a:t>continue to</a:t>
            </a:r>
            <a:r>
              <a:rPr lang="en-US" sz="900" strike="noStrike" baseline="0" dirty="0" smtClean="0"/>
              <a:t> </a:t>
            </a:r>
            <a:r>
              <a:rPr lang="en-US" sz="900" dirty="0" smtClean="0"/>
              <a:t>grow our market-leading installed base and transition even more orgs to incremental “next-generation collaboration” offerings over time</a:t>
            </a:r>
          </a:p>
          <a:p>
            <a:endParaRPr lang="en-US" sz="1000" b="1" u="sng" dirty="0" smtClean="0"/>
          </a:p>
          <a:p>
            <a:r>
              <a:rPr lang="en-US" sz="1000" b="1" u="sng" dirty="0" smtClean="0"/>
              <a:t>Our strategy isn</a:t>
            </a:r>
            <a:r>
              <a:rPr lang="fr-FR" sz="1000" b="1" u="sng" dirty="0" smtClean="0"/>
              <a:t>’</a:t>
            </a:r>
            <a:r>
              <a:rPr lang="en-US" sz="1000" b="1" u="sng" dirty="0" smtClean="0"/>
              <a:t>t about starting over.</a:t>
            </a:r>
            <a:r>
              <a:rPr lang="en-US" sz="1000" b="1" dirty="0" smtClean="0"/>
              <a:t> </a:t>
            </a:r>
          </a:p>
          <a:p>
            <a:r>
              <a:rPr lang="en-US" sz="1000" b="1" dirty="0" smtClean="0"/>
              <a:t>We’re the only company that can bring it all together </a:t>
            </a:r>
            <a:r>
              <a:rPr lang="en-US" sz="1000" dirty="0" smtClean="0"/>
              <a:t>and add value to the investments already made by our partners and customers. We make this possible by fusing our unique hardware, software, cloud, and network capabilities to deliver a </a:t>
            </a:r>
            <a:r>
              <a:rPr lang="en-US" sz="1000" b="1" dirty="0" smtClean="0"/>
              <a:t>seamless and comprehensive collaboration experience </a:t>
            </a:r>
            <a:r>
              <a:rPr lang="en-US" sz="1000" dirty="0" smtClean="0"/>
              <a:t>that extends the value of our customers’ existing investments.</a:t>
            </a:r>
          </a:p>
        </p:txBody>
      </p:sp>
      <p:sp>
        <p:nvSpPr>
          <p:cNvPr id="4" name="Slide Number Placeholder 3"/>
          <p:cNvSpPr>
            <a:spLocks noGrp="1"/>
          </p:cNvSpPr>
          <p:nvPr>
            <p:ph type="sldNum" sz="quarter" idx="10"/>
          </p:nvPr>
        </p:nvSpPr>
        <p:spPr/>
        <p:txBody>
          <a:bodyPr/>
          <a:lstStyle/>
          <a:p>
            <a:fld id="{34CB744E-8A5F-3D42-8091-5B454D0F1753}"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3202830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a:t>CSR 11.5 Messaging</a:t>
            </a:r>
          </a:p>
          <a:p>
            <a:r>
              <a:rPr lang="en-US" dirty="0"/>
              <a:t> </a:t>
            </a:r>
          </a:p>
          <a:p>
            <a:r>
              <a:rPr lang="en-US" dirty="0"/>
              <a:t>Cisco’s been in the collaboration space for a long time now, starting with IPT and expanding our capabilities by adding more depth and breadth to our portfolio as well as improving on each new product update.  As we continue to lead in the collaboration space and evolve our portfolio to extend into the cloud with team-based collaboration solutions that incorporate an extensive ecosystem of partners, CSR 11.5 delivers many new and improved features, centered around</a:t>
            </a:r>
          </a:p>
          <a:p>
            <a:endParaRPr lang="en-US" dirty="0"/>
          </a:p>
          <a:p>
            <a:r>
              <a:rPr lang="en-US" b="1" dirty="0"/>
              <a:t>Security and Compliance</a:t>
            </a:r>
          </a:p>
          <a:p>
            <a:r>
              <a:rPr lang="en-US" b="1" dirty="0"/>
              <a:t>Administration and User Experience</a:t>
            </a:r>
          </a:p>
          <a:p>
            <a:r>
              <a:rPr lang="en-US" b="1" dirty="0"/>
              <a:t>Extending Collaboration to the Cloud</a:t>
            </a:r>
          </a:p>
          <a:p>
            <a:endParaRPr lang="en-US" b="1" dirty="0"/>
          </a:p>
          <a:p>
            <a:r>
              <a:rPr lang="en-US" b="1" dirty="0"/>
              <a:t>Increased Security and Compliance</a:t>
            </a:r>
            <a:endParaRPr lang="en-US" dirty="0"/>
          </a:p>
          <a:p>
            <a:pPr lvl="0"/>
            <a:r>
              <a:rPr lang="en-US" dirty="0"/>
              <a:t>Supports Next Gen Encryption and security, including encrypted mode for u</a:t>
            </a:r>
            <a:r>
              <a:rPr lang="is-IS" dirty="0"/>
              <a:t>ser self-provisioning.</a:t>
            </a:r>
            <a:endParaRPr lang="en-US" dirty="0"/>
          </a:p>
          <a:p>
            <a:pPr lvl="0"/>
            <a:r>
              <a:rPr lang="is-IS" dirty="0"/>
              <a:t>Improved safety through CER location services, whereby CER, working in unison with Unified CM, now pulls user’s location from WIFI access points</a:t>
            </a:r>
            <a:endParaRPr lang="en-US" dirty="0"/>
          </a:p>
          <a:p>
            <a:pPr lvl="0"/>
            <a:r>
              <a:rPr lang="is-IS" dirty="0"/>
              <a:t>Increased security, when configurating and authenticating new Wireless IP Phone 8821/8821-EX Wi-Fi handsets, with support of EAP-TLS and Secure Hash Algorithm (SHA-2)</a:t>
            </a:r>
            <a:endParaRPr lang="en-US" dirty="0"/>
          </a:p>
          <a:p>
            <a:pPr lvl="0"/>
            <a:r>
              <a:rPr lang="en-US" dirty="0"/>
              <a:t>Support for SHA-256 Secure Socket Layer (SSL) certificates on Cisco Unified Customer Voice Portal significantly improves solution security</a:t>
            </a:r>
          </a:p>
          <a:p>
            <a:pPr lvl="0"/>
            <a:r>
              <a:rPr lang="en-US" dirty="0"/>
              <a:t>Cisco </a:t>
            </a:r>
            <a:r>
              <a:rPr lang="en-US" dirty="0" err="1"/>
              <a:t>MediaSense</a:t>
            </a:r>
            <a:r>
              <a:rPr lang="en-US" dirty="0"/>
              <a:t> can capture and store secure RTP audio when deployed with Cisco Unified Communications Manager</a:t>
            </a:r>
          </a:p>
          <a:p>
            <a:pPr lvl="0"/>
            <a:r>
              <a:rPr lang="en-US" dirty="0"/>
              <a:t>Cisco </a:t>
            </a:r>
            <a:r>
              <a:rPr lang="en-US" dirty="0" err="1"/>
              <a:t>MediaSense</a:t>
            </a:r>
            <a:r>
              <a:rPr lang="en-US" dirty="0"/>
              <a:t> provides controlled access to recordings for supervisors and agents</a:t>
            </a:r>
          </a:p>
          <a:p>
            <a:pPr defTabSz="447919">
              <a:defRPr/>
            </a:pPr>
            <a:r>
              <a:rPr lang="en-US" dirty="0"/>
              <a:t>Cisco Unified Contact Center Express supports single sign on which simplifies login and password management for agents, supervisors and administrators. This enhances security by having a single source for all user credentials,</a:t>
            </a:r>
          </a:p>
          <a:p>
            <a:pPr lvl="0"/>
            <a:endParaRPr lang="en-US" dirty="0"/>
          </a:p>
          <a:p>
            <a:pPr lvl="0"/>
            <a:endParaRPr lang="en-US" dirty="0"/>
          </a:p>
          <a:p>
            <a:r>
              <a:rPr lang="en-US" b="1" dirty="0"/>
              <a:t>Improved Administration and User experience</a:t>
            </a:r>
            <a:endParaRPr lang="en-US" dirty="0"/>
          </a:p>
          <a:p>
            <a:pPr lvl="0"/>
            <a:r>
              <a:rPr lang="en-US" dirty="0"/>
              <a:t>Enhanced instant messaging user experience via multi-device messaging (carbons) within Jabber</a:t>
            </a:r>
          </a:p>
          <a:p>
            <a:pPr lvl="0"/>
            <a:r>
              <a:rPr lang="en-US" dirty="0"/>
              <a:t>Improved video quality for low bandwidth and HD environments through inclusion of MARI (media adaptation and resiliency implementation) within Spark, Unified CM, Jabber, endpoints.</a:t>
            </a:r>
          </a:p>
          <a:p>
            <a:pPr lvl="0"/>
            <a:r>
              <a:rPr lang="en-US" dirty="0"/>
              <a:t>Eased implementation and operations through BE6k pre-configuration</a:t>
            </a:r>
            <a:r>
              <a:rPr lang="en-US" dirty="0">
                <a:solidFill>
                  <a:srgbClr val="FF0000"/>
                </a:solidFill>
              </a:rPr>
              <a:t> (configure to order portal enhancements) </a:t>
            </a:r>
            <a:r>
              <a:rPr lang="en-US" dirty="0"/>
              <a:t>enhancements as well as a new </a:t>
            </a:r>
            <a:r>
              <a:rPr lang="is-IS" dirty="0"/>
              <a:t>BE6k&amp;BE7k enhanced management option for assurance and analytics, </a:t>
            </a:r>
            <a:endParaRPr lang="en-US" dirty="0"/>
          </a:p>
          <a:p>
            <a:pPr lvl="0"/>
            <a:r>
              <a:rPr lang="is-IS" dirty="0"/>
              <a:t>Added value by scaling B</a:t>
            </a:r>
            <a:r>
              <a:rPr lang="en-US" dirty="0"/>
              <a:t>E</a:t>
            </a:r>
            <a:r>
              <a:rPr lang="is-IS" dirty="0"/>
              <a:t> to support more users per server, by requiring just one connection per cluster for SSO</a:t>
            </a:r>
          </a:p>
          <a:p>
            <a:pPr lvl="0"/>
            <a:r>
              <a:rPr lang="en-US" dirty="0"/>
              <a:t>User / device registrations  (for TP room and desktop devices) in Expressway, providing more deployment flexibility as well as alignment to the UC licensing and registration model found in Unified CM</a:t>
            </a:r>
          </a:p>
          <a:p>
            <a:pPr defTabSz="447919">
              <a:defRPr/>
            </a:pPr>
            <a:r>
              <a:rPr lang="en-US" dirty="0"/>
              <a:t>Improved out-of-box experience for IT administrators with easier certificate management using Simple Certificate Enrollment Protocol (SCEP) and more seamless roaming and handover for users between access points, with 802.11r support on new 8821 and 8821-EX Wireless IP Phones</a:t>
            </a:r>
          </a:p>
          <a:p>
            <a:pPr lvl="0"/>
            <a:r>
              <a:rPr lang="en-US" dirty="0"/>
              <a:t>User Experience (UX) improvements in Expressway, incl. Service Selection, delivering intelligent configuration options that are based on the services you selected in the previous step. </a:t>
            </a:r>
          </a:p>
          <a:p>
            <a:pPr lvl="0"/>
            <a:r>
              <a:rPr lang="en-US" dirty="0"/>
              <a:t>The Unified Contact Center Enterprise product line (UCCE, PCCE, HCS-CC) comes with built-in Enterprise Chat and Email, and supports single sign-on for agents and supervisors</a:t>
            </a:r>
          </a:p>
          <a:p>
            <a:pPr lvl="0"/>
            <a:r>
              <a:rPr lang="en-US" dirty="0"/>
              <a:t>Cisco Unified Contact Center Express supports single sign on which simplifies login and password management for agents, supervisors and administrators. This enhances security by having a single source for all user credentials,</a:t>
            </a:r>
          </a:p>
          <a:p>
            <a:pPr lvl="0"/>
            <a:r>
              <a:rPr lang="en-US" dirty="0"/>
              <a:t>Cisco Unified Intelligence Center has significantly refreshed the agent and supervisor user interface</a:t>
            </a:r>
          </a:p>
          <a:p>
            <a:pPr lvl="0"/>
            <a:r>
              <a:rPr lang="en-US" dirty="0"/>
              <a:t>Packaged Contact Center Enterprise supports configurations of up to 2,000 agents and 1,500 Outbound ports</a:t>
            </a:r>
          </a:p>
          <a:p>
            <a:pPr lvl="0"/>
            <a:r>
              <a:rPr lang="en-US" dirty="0"/>
              <a:t>Cisco Unified Customer Voice Portal has improved scalability of up to 3,000 calls per Virtual Machine</a:t>
            </a:r>
          </a:p>
          <a:p>
            <a:pPr lvl="0"/>
            <a:endParaRPr lang="en-US" dirty="0"/>
          </a:p>
          <a:p>
            <a:r>
              <a:rPr lang="en-US" b="1" dirty="0"/>
              <a:t>Extended Collaboration and Interoperability</a:t>
            </a:r>
            <a:endParaRPr lang="en-US" dirty="0"/>
          </a:p>
          <a:p>
            <a:pPr lvl="0"/>
            <a:r>
              <a:rPr lang="en-US" dirty="0"/>
              <a:t>Enhanced Cisco UC beyond the firewall through Cisco Expressway connectivity to Cisco Spark Hybrid Services, Dial via Office Reverse Dial Back (DVO-R) support , and enhanced MRA allow list </a:t>
            </a:r>
          </a:p>
          <a:p>
            <a:pPr lvl="0"/>
            <a:r>
              <a:rPr lang="en-US" dirty="0"/>
              <a:t>Improved interoperability through support for Microsoft </a:t>
            </a:r>
            <a:r>
              <a:rPr lang="en-US" dirty="0" err="1"/>
              <a:t>Lync</a:t>
            </a:r>
            <a:r>
              <a:rPr lang="en-US" dirty="0"/>
              <a:t> RDP in a clustered deployment, price reduction for enhanced Microsoft collaboration licenses , Microsoft </a:t>
            </a:r>
            <a:r>
              <a:rPr lang="en-US" dirty="0" err="1"/>
              <a:t>Lync</a:t>
            </a:r>
            <a:r>
              <a:rPr lang="en-US" dirty="0"/>
              <a:t> intra domain federation, and improved routing for sessions in a mixed Cisco / Microsoft </a:t>
            </a:r>
            <a:r>
              <a:rPr lang="en-US" dirty="0" err="1"/>
              <a:t>Lync</a:t>
            </a:r>
            <a:r>
              <a:rPr lang="en-US" dirty="0"/>
              <a:t> environment</a:t>
            </a:r>
          </a:p>
          <a:p>
            <a:pPr lvl="0"/>
            <a:r>
              <a:rPr lang="en-US" dirty="0"/>
              <a:t>Video signaling suppression and pass thru in CUBE, which makes </a:t>
            </a:r>
            <a:r>
              <a:rPr lang="en-US" dirty="0" err="1"/>
              <a:t>interop</a:t>
            </a:r>
            <a:r>
              <a:rPr lang="en-US" dirty="0"/>
              <a:t> easier in a mixed environment with some users on video enabled devices and others on traditional TDM audio. </a:t>
            </a:r>
          </a:p>
          <a:p>
            <a:pPr lvl="0"/>
            <a:r>
              <a:rPr lang="en-US" dirty="0"/>
              <a:t>APIs for Task Routing and Outbound enable new types of interactions to be routed to the contact center and allow for more precise control over contact center outbound campaigns</a:t>
            </a:r>
          </a:p>
          <a:p>
            <a:pPr lvl="0"/>
            <a:r>
              <a:rPr lang="en-US" dirty="0"/>
              <a:t>Cisco Unified Customer Voice Portal supports a Virtual Voice Browser, which offers a server-based alternative to the IOS voice browser for UCCE, PCCE, and HCS-CC interactive voice response</a:t>
            </a:r>
          </a:p>
          <a:p>
            <a:endParaRPr lang="en-US" dirty="0"/>
          </a:p>
          <a:p>
            <a:pPr lvl="0"/>
            <a:endParaRPr lang="en-US" dirty="0"/>
          </a:p>
          <a:p>
            <a:endParaRPr lang="en-US" b="1" dirty="0"/>
          </a:p>
        </p:txBody>
      </p:sp>
      <p:sp>
        <p:nvSpPr>
          <p:cNvPr id="4" name="Slide Number Placeholder 3"/>
          <p:cNvSpPr>
            <a:spLocks noGrp="1"/>
          </p:cNvSpPr>
          <p:nvPr>
            <p:ph type="sldNum" sz="quarter" idx="10"/>
          </p:nvPr>
        </p:nvSpPr>
        <p:spPr/>
        <p:txBody>
          <a:bodyPr/>
          <a:lstStyle/>
          <a:p>
            <a:fld id="{004804BB-3128-7E48-A48B-6AD2EE584401}"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970954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12</a:t>
            </a:fld>
            <a:endParaRPr lang="en-US" dirty="0"/>
          </a:p>
        </p:txBody>
      </p:sp>
    </p:spTree>
    <p:extLst>
      <p:ext uri="{BB962C8B-B14F-4D97-AF65-F5344CB8AC3E}">
        <p14:creationId xmlns:p14="http://schemas.microsoft.com/office/powerpoint/2010/main" val="333646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dirty="0"/>
          </a:p>
        </p:txBody>
      </p:sp>
    </p:spTree>
    <p:extLst>
      <p:ext uri="{BB962C8B-B14F-4D97-AF65-F5344CB8AC3E}">
        <p14:creationId xmlns:p14="http://schemas.microsoft.com/office/powerpoint/2010/main" val="49069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14</a:t>
            </a:fld>
            <a:endParaRPr lang="en-US" dirty="0"/>
          </a:p>
        </p:txBody>
      </p:sp>
    </p:spTree>
    <p:extLst>
      <p:ext uri="{BB962C8B-B14F-4D97-AF65-F5344CB8AC3E}">
        <p14:creationId xmlns:p14="http://schemas.microsoft.com/office/powerpoint/2010/main" val="19543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emf"/><Relationship Id="rId3" Type="http://schemas.openxmlformats.org/officeDocument/2006/relationships/image" Target="../media/image17.emf"/></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8672555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756308105"/>
      </p:ext>
    </p:extLst>
  </p:cSld>
  <p:clrMapOvr>
    <a:masterClrMapping/>
  </p:clrMapOvr>
  <p:transition xmlns:p14="http://schemas.microsoft.com/office/powerpoint/2010/mai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491196414"/>
      </p:ext>
    </p:extLst>
  </p:cSld>
  <p:clrMapOvr>
    <a:masterClrMapping/>
  </p:clrMapOvr>
  <p:transition xmlns:p14="http://schemas.microsoft.com/office/powerpoint/2010/mai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59424619"/>
      </p:ext>
    </p:extLst>
  </p:cSld>
  <p:clrMapOvr>
    <a:masterClrMapping/>
  </p:clrMapOvr>
  <p:transition xmlns:p14="http://schemas.microsoft.com/office/powerpoint/2010/main" spd="med">
    <p:fade/>
  </p:transition>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47945906"/>
      </p:ext>
    </p:extLst>
  </p:cSld>
  <p:clrMapOvr>
    <a:masterClrMapping/>
  </p:clrMapOvr>
  <p:transition xmlns:p14="http://schemas.microsoft.com/office/powerpoint/2010/mai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FFFFFF"/>
              </a:solidFill>
              <a:latin typeface="Aria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10489931"/>
      </p:ext>
    </p:extLst>
  </p:cSld>
  <p:clrMapOvr>
    <a:masterClrMapping/>
  </p:clrMapOvr>
  <p:transition xmlns:p14="http://schemas.microsoft.com/office/powerpoint/2010/mai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431928299"/>
      </p:ext>
    </p:extLst>
  </p:cSld>
  <p:clrMapOvr>
    <a:masterClrMapping/>
  </p:clrMapOvr>
  <p:transition xmlns:p14="http://schemas.microsoft.com/office/powerpoint/2010/mai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831448097"/>
      </p:ext>
    </p:extLst>
  </p:cSld>
  <p:clrMapOvr>
    <a:masterClrMapping/>
  </p:clrMapOvr>
  <p:transition xmlns:p14="http://schemas.microsoft.com/office/powerpoint/2010/mai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3154595360"/>
      </p:ext>
    </p:extLst>
  </p:cSld>
  <p:clrMapOvr>
    <a:masterClrMapping/>
  </p:clrMapOvr>
  <p:transition xmlns:p14="http://schemas.microsoft.com/office/powerpoint/2010/mai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1166978843"/>
      </p:ext>
    </p:extLst>
  </p:cSld>
  <p:clrMapOvr>
    <a:masterClrMapping/>
  </p:clrMapOvr>
  <p:transition xmlns:p14="http://schemas.microsoft.com/office/powerpoint/2010/mai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789851668"/>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en-US" noProof="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1339752725"/>
      </p:ext>
    </p:extLst>
  </p:cSld>
  <p:clrMapOvr>
    <a:masterClrMapping/>
  </p:clrMapOvr>
  <p:transition xmlns:p14="http://schemas.microsoft.com/office/powerpoint/2010/mai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495648032"/>
      </p:ext>
    </p:extLst>
  </p:cSld>
  <p:clrMapOvr>
    <a:masterClrMapping/>
  </p:clrMapOvr>
  <p:transition xmlns:p14="http://schemas.microsoft.com/office/powerpoint/2010/mai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160063735"/>
      </p:ext>
    </p:extLst>
  </p:cSld>
  <p:clrMapOvr>
    <a:masterClrMapping/>
  </p:clrMapOvr>
  <p:transition xmlns:p14="http://schemas.microsoft.com/office/powerpoint/2010/mai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ＭＳ Ｐゴシック" charset="0"/>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ＭＳ Ｐゴシック" charset="0"/>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defTabSz="914400" fontAlgn="auto">
              <a:spcBef>
                <a:spcPts val="0"/>
              </a:spcBef>
              <a:spcAft>
                <a:spcPts val="0"/>
              </a:spcAft>
              <a:defRPr/>
            </a:pPr>
            <a:endParaRPr lang="en-US" kern="0">
              <a:solidFill>
                <a:prstClr val="white"/>
              </a:solidFill>
              <a:latin typeface="Arial"/>
              <a:ea typeface="ＭＳ Ｐゴシック" charset="0"/>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3984675810"/>
      </p:ext>
    </p:extLst>
  </p:cSld>
  <p:clrMapOvr>
    <a:masterClrMapping/>
  </p:clrMapOvr>
  <p:transition xmlns:p14="http://schemas.microsoft.com/office/powerpoint/2010/mai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Click icon to add picture</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3684605871"/>
      </p:ext>
    </p:extLst>
  </p:cSld>
  <p:clrMapOvr>
    <a:masterClrMapping/>
  </p:clrMapOvr>
  <p:transition xmlns:p14="http://schemas.microsoft.com/office/powerpoint/2010/mai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en-US" noProof="0"/>
              <a:t>Click icon to add picture</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1162272374"/>
      </p:ext>
    </p:extLst>
  </p:cSld>
  <p:clrMapOvr>
    <a:masterClrMapping/>
  </p:clrMapOvr>
  <p:transition xmlns:p14="http://schemas.microsoft.com/office/powerpoint/2010/mai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298070365"/>
      </p:ext>
    </p:extLst>
  </p:cSld>
  <p:clrMapOvr>
    <a:masterClrMapping/>
  </p:clrMapOvr>
  <p:transition xmlns:p14="http://schemas.microsoft.com/office/powerpoint/2010/mai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975397180"/>
      </p:ext>
    </p:extLst>
  </p:cSld>
  <p:clrMapOvr>
    <a:masterClrMapping/>
  </p:clrMapOvr>
  <p:transition xmlns:p14="http://schemas.microsoft.com/office/powerpoint/2010/mai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51552407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a:t>Click icon to add picture</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790288445"/>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22804078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a:t>Click icon to add picture</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8609111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336916237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083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2047097029"/>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a:t>Click icon to add media</a:t>
            </a:r>
            <a:endParaRPr lang="en-US" noProof="0" dirty="0"/>
          </a:p>
        </p:txBody>
      </p:sp>
    </p:spTree>
    <p:extLst>
      <p:ext uri="{BB962C8B-B14F-4D97-AF65-F5344CB8AC3E}">
        <p14:creationId xmlns:p14="http://schemas.microsoft.com/office/powerpoint/2010/main" val="345684501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1643063"/>
            <a:ext cx="87598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235492"/>
      </p:ext>
    </p:extLst>
  </p:cSld>
  <p:clrMapOvr>
    <a:masterClrMapping/>
  </p:clrMapOvr>
  <p:transition xmlns:p14="http://schemas.microsoft.com/office/powerpoint/2010/mai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2_Segue">
    <p:bg>
      <p:bgPr>
        <a:solidFill>
          <a:schemeClr val="accent5"/>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245456" y="562609"/>
            <a:ext cx="8301718" cy="2569946"/>
          </a:xfrm>
          <a:prstGeom prst="rect">
            <a:avLst/>
          </a:prstGeom>
        </p:spPr>
        <p:txBody>
          <a:bodyPr anchor="b" anchorCtr="0">
            <a:noAutofit/>
          </a:bodyPr>
          <a:lstStyle>
            <a:lvl1pPr marL="0" indent="0" algn="l">
              <a:lnSpc>
                <a:spcPct val="90000"/>
              </a:lnSpc>
              <a:buFont typeface="Arial" panose="020B0604020202020204" pitchFamily="34" charset="0"/>
              <a:buNone/>
              <a:defRPr sz="4500" b="0" i="0" spc="0" baseline="0">
                <a:solidFill>
                  <a:schemeClr val="bg1"/>
                </a:solidFill>
                <a:latin typeface="+mj-lt"/>
                <a:cs typeface="CiscoSans Thin"/>
              </a:defRPr>
            </a:lvl1pPr>
          </a:lstStyle>
          <a:p>
            <a:r>
              <a:rPr lang="en-US" dirty="0"/>
              <a:t>Section Title Goes Here</a:t>
            </a:r>
          </a:p>
        </p:txBody>
      </p:sp>
      <p:sp>
        <p:nvSpPr>
          <p:cNvPr id="6" name="Rectangle 5"/>
          <p:cNvSpPr>
            <a:spLocks noChangeArrowheads="1"/>
          </p:cNvSpPr>
          <p:nvPr userDrawn="1"/>
        </p:nvSpPr>
        <p:spPr bwMode="ltGray">
          <a:xfrm>
            <a:off x="7813257" y="4745973"/>
            <a:ext cx="762394" cy="154530"/>
          </a:xfrm>
          <a:prstGeom prst="rect">
            <a:avLst/>
          </a:prstGeom>
          <a:noFill/>
          <a:ln w="9525">
            <a:noFill/>
            <a:miter lim="800000"/>
            <a:headEnd/>
            <a:tailEnd/>
          </a:ln>
          <a:effectLst/>
        </p:spPr>
        <p:txBody>
          <a:bodyPr wrap="none" lIns="61595" tIns="30797" rIns="61595" bIns="30797" anchor="b">
            <a:spAutoFit/>
          </a:bodyPr>
          <a:lstStyle/>
          <a:p>
            <a:pPr algn="r" defTabSz="610821"/>
            <a:r>
              <a:rPr lang="en-US" sz="600" dirty="0">
                <a:solidFill>
                  <a:srgbClr val="FFFFFF"/>
                </a:solidFill>
                <a:ea typeface="ＭＳ Ｐゴシック" charset="0"/>
                <a:cs typeface="CiscoSans Thin"/>
              </a:rPr>
              <a:t>Cisco Confidential</a:t>
            </a:r>
          </a:p>
        </p:txBody>
      </p:sp>
      <p:sp>
        <p:nvSpPr>
          <p:cNvPr id="7" name="Rectangle 7"/>
          <p:cNvSpPr>
            <a:spLocks noChangeArrowheads="1"/>
          </p:cNvSpPr>
          <p:nvPr userDrawn="1"/>
        </p:nvSpPr>
        <p:spPr bwMode="ltGray">
          <a:xfrm>
            <a:off x="8662399" y="4742897"/>
            <a:ext cx="218971" cy="154528"/>
          </a:xfrm>
          <a:prstGeom prst="rect">
            <a:avLst/>
          </a:prstGeom>
          <a:noFill/>
          <a:ln w="9525" algn="ctr">
            <a:noFill/>
            <a:miter lim="800000"/>
            <a:headEnd/>
            <a:tailEnd/>
          </a:ln>
          <a:effectLst/>
        </p:spPr>
        <p:txBody>
          <a:bodyPr wrap="none" lIns="61595" tIns="30797" rIns="61595" bIns="30797" anchor="b">
            <a:spAutoFit/>
          </a:bodyPr>
          <a:lstStyle/>
          <a:p>
            <a:pPr algn="r" defTabSz="610821"/>
            <a:fld id="{DFCF27A5-1A5B-48D3-A060-2758FFBB1ADD}" type="slidenum">
              <a:rPr lang="en-US" sz="600">
                <a:solidFill>
                  <a:srgbClr val="FFFFFF"/>
                </a:solidFill>
                <a:ea typeface="ＭＳ Ｐゴシック" charset="0"/>
                <a:cs typeface="CiscoSans Thin"/>
              </a:rPr>
              <a:pPr algn="r" defTabSz="610821"/>
              <a:t>‹#›</a:t>
            </a:fld>
            <a:endParaRPr lang="en-US" sz="600" dirty="0">
              <a:solidFill>
                <a:srgbClr val="FFFFFF"/>
              </a:solidFill>
              <a:ea typeface="ＭＳ Ｐゴシック" charset="0"/>
              <a:cs typeface="CiscoSans Thin"/>
            </a:endParaRPr>
          </a:p>
        </p:txBody>
      </p:sp>
      <p:sp>
        <p:nvSpPr>
          <p:cNvPr id="10" name="Rectangle 4"/>
          <p:cNvSpPr>
            <a:spLocks noChangeArrowheads="1"/>
          </p:cNvSpPr>
          <p:nvPr userDrawn="1"/>
        </p:nvSpPr>
        <p:spPr bwMode="ltGray">
          <a:xfrm>
            <a:off x="292050" y="4747273"/>
            <a:ext cx="3420515" cy="154530"/>
          </a:xfrm>
          <a:prstGeom prst="rect">
            <a:avLst/>
          </a:prstGeom>
          <a:noFill/>
          <a:ln w="9525">
            <a:noFill/>
            <a:miter lim="800000"/>
            <a:headEnd/>
            <a:tailEnd/>
          </a:ln>
          <a:effectLst/>
        </p:spPr>
        <p:txBody>
          <a:bodyPr wrap="square" lIns="61595" tIns="30797" rIns="61595" bIns="30797" anchor="b" anchorCtr="0">
            <a:spAutoFit/>
          </a:bodyPr>
          <a:lstStyle/>
          <a:p>
            <a:pPr defTabSz="610821"/>
            <a:r>
              <a:rPr lang="en-US" sz="600" dirty="0">
                <a:solidFill>
                  <a:srgbClr val="FFFFFF"/>
                </a:solidFill>
                <a:ea typeface="ＭＳ Ｐゴシック" charset="0"/>
                <a:cs typeface="CiscoSans Thin"/>
              </a:rPr>
              <a:t>© 2013-2014  Cisco and/or its affiliates. All rights reserved.</a:t>
            </a:r>
          </a:p>
        </p:txBody>
      </p:sp>
      <p:cxnSp>
        <p:nvCxnSpPr>
          <p:cNvPr id="8" name="Straight Connector 7"/>
          <p:cNvCxnSpPr/>
          <p:nvPr userDrawn="1"/>
        </p:nvCxnSpPr>
        <p:spPr>
          <a:xfrm>
            <a:off x="0" y="5057775"/>
            <a:ext cx="9144000" cy="0"/>
          </a:xfrm>
          <a:prstGeom prst="line">
            <a:avLst/>
          </a:prstGeom>
          <a:ln w="177800">
            <a:gradFill>
              <a:gsLst>
                <a:gs pos="0">
                  <a:schemeClr val="tx2"/>
                </a:gs>
                <a:gs pos="100000">
                  <a:schemeClr val="accent6"/>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7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12" name="Shape 1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cs typeface="Helvetica"/>
              </a:rPr>
              <a:pPr/>
              <a:t>‹#›</a:t>
            </a:fld>
            <a:endParaRPr>
              <a:cs typeface="Helvetica"/>
            </a:endParaRPr>
          </a:p>
        </p:txBody>
      </p:sp>
    </p:spTree>
    <p:extLst>
      <p:ext uri="{BB962C8B-B14F-4D97-AF65-F5344CB8AC3E}">
        <p14:creationId xmlns:p14="http://schemas.microsoft.com/office/powerpoint/2010/main" val="3445872890"/>
      </p:ext>
    </p:extLst>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6" name="Shape 36"/>
          <p:cNvSpPr>
            <a:spLocks noGrp="1"/>
          </p:cNvSpPr>
          <p:nvPr>
            <p:ph type="pic" sz="half" idx="13"/>
          </p:nvPr>
        </p:nvSpPr>
        <p:spPr>
          <a:xfrm>
            <a:off x="695325" y="1438275"/>
            <a:ext cx="3190875" cy="3190875"/>
          </a:xfrm>
          <a:prstGeom prst="rect">
            <a:avLst/>
          </a:prstGeom>
        </p:spPr>
        <p:txBody>
          <a:bodyPr lIns="91439" tIns="45719" rIns="91439" bIns="45719"/>
          <a:lstStyle/>
          <a:p>
            <a:endParaRPr/>
          </a:p>
        </p:txBody>
      </p:sp>
      <p:sp>
        <p:nvSpPr>
          <p:cNvPr id="37" name="Shape 37"/>
          <p:cNvSpPr>
            <a:spLocks noGrp="1"/>
          </p:cNvSpPr>
          <p:nvPr>
            <p:ph type="title"/>
          </p:nvPr>
        </p:nvSpPr>
        <p:spPr>
          <a:xfrm>
            <a:off x="490538" y="295275"/>
            <a:ext cx="8162925" cy="638175"/>
          </a:xfrm>
          <a:prstGeom prst="rect">
            <a:avLst/>
          </a:prstGeom>
        </p:spPr>
        <p:txBody>
          <a:bodyPr anchor="t"/>
          <a:lstStyle>
            <a:lvl1pPr>
              <a:defRPr sz="3600"/>
            </a:lvl1pPr>
          </a:lstStyle>
          <a:p>
            <a:r>
              <a:t>Title Text</a:t>
            </a:r>
          </a:p>
        </p:txBody>
      </p:sp>
      <p:sp>
        <p:nvSpPr>
          <p:cNvPr id="38" name="Shape 38"/>
          <p:cNvSpPr>
            <a:spLocks noGrp="1"/>
          </p:cNvSpPr>
          <p:nvPr>
            <p:ph type="body" sz="half" idx="1"/>
          </p:nvPr>
        </p:nvSpPr>
        <p:spPr>
          <a:xfrm>
            <a:off x="4572000" y="1438275"/>
            <a:ext cx="4081463" cy="3190875"/>
          </a:xfrm>
          <a:prstGeom prst="rect">
            <a:avLst/>
          </a:prstGeom>
        </p:spPr>
        <p:txBody>
          <a:bodyPr anchor="ctr"/>
          <a:lstStyle>
            <a:lvl1pPr>
              <a:spcBef>
                <a:spcPts val="1500"/>
              </a:spcBef>
            </a:lvl1pPr>
            <a:lvl2pPr marL="142875" indent="-142875">
              <a:spcBef>
                <a:spcPts val="938"/>
              </a:spcBef>
              <a:buSzPct val="80000"/>
              <a:buFont typeface="Gill Sans"/>
              <a:buChar char="•"/>
              <a:defRPr sz="1725">
                <a:solidFill>
                  <a:srgbClr val="FFFFFF"/>
                </a:solidFill>
              </a:defRPr>
            </a:lvl2pPr>
            <a:lvl3pPr marL="304800" indent="-161925">
              <a:spcBef>
                <a:spcPts val="938"/>
              </a:spcBef>
              <a:buSzPct val="80000"/>
              <a:buChar char="–"/>
              <a:defRPr sz="1650">
                <a:solidFill>
                  <a:srgbClr val="FFFFFF"/>
                </a:solidFill>
              </a:defRPr>
            </a:lvl3pPr>
            <a:lvl4pPr marL="466725" indent="-161925">
              <a:spcBef>
                <a:spcPts val="938"/>
              </a:spcBef>
              <a:buSzPct val="80000"/>
              <a:buChar char="–"/>
              <a:defRPr sz="1575">
                <a:solidFill>
                  <a:srgbClr val="FFFFFF"/>
                </a:solidFill>
              </a:defRPr>
            </a:lvl4pPr>
            <a:lvl5pPr marL="628650" indent="-161925">
              <a:spcBef>
                <a:spcPts val="938"/>
              </a:spcBef>
              <a:buSzPct val="80000"/>
              <a:buChar char="–"/>
              <a:defRPr sz="1575">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rPr>
                <a:cs typeface="Helvetica"/>
              </a:rPr>
              <a:pPr/>
              <a:t>‹#›</a:t>
            </a:fld>
            <a:endParaRPr>
              <a:cs typeface="Helvetica"/>
            </a:endParaRPr>
          </a:p>
        </p:txBody>
      </p:sp>
    </p:spTree>
    <p:extLst>
      <p:ext uri="{BB962C8B-B14F-4D97-AF65-F5344CB8AC3E}">
        <p14:creationId xmlns:p14="http://schemas.microsoft.com/office/powerpoint/2010/main" val="1348904028"/>
      </p:ext>
    </p:extLst>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rPr>
                <a:cs typeface="Helvetica"/>
              </a:rPr>
              <a:pPr/>
              <a:t>‹#›</a:t>
            </a:fld>
            <a:endParaRPr>
              <a:cs typeface="Helvetica"/>
            </a:endParaRPr>
          </a:p>
        </p:txBody>
      </p:sp>
    </p:spTree>
    <p:extLst>
      <p:ext uri="{BB962C8B-B14F-4D97-AF65-F5344CB8AC3E}">
        <p14:creationId xmlns:p14="http://schemas.microsoft.com/office/powerpoint/2010/main" val="2746725736"/>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23535622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Joint Logo">
    <p:spTree>
      <p:nvGrpSpPr>
        <p:cNvPr id="1" name=""/>
        <p:cNvGrpSpPr/>
        <p:nvPr/>
      </p:nvGrpSpPr>
      <p:grpSpPr>
        <a:xfrm>
          <a:off x="0" y="0"/>
          <a:ext cx="0" cy="0"/>
          <a:chOff x="0" y="0"/>
          <a:chExt cx="0" cy="0"/>
        </a:xfrm>
      </p:grpSpPr>
      <p:pic>
        <p:nvPicPr>
          <p:cNvPr id="53" name="Apple_Cisco_neg_050616.pdf"/>
          <p:cNvPicPr>
            <a:picLocks noChangeAspect="1"/>
          </p:cNvPicPr>
          <p:nvPr/>
        </p:nvPicPr>
        <p:blipFill>
          <a:blip r:embed="rId2">
            <a:extLst/>
          </a:blip>
          <a:stretch>
            <a:fillRect/>
          </a:stretch>
        </p:blipFill>
        <p:spPr>
          <a:xfrm>
            <a:off x="2524125" y="1897899"/>
            <a:ext cx="4095750" cy="1347702"/>
          </a:xfrm>
          <a:prstGeom prst="rect">
            <a:avLst/>
          </a:prstGeom>
          <a:ln w="12700">
            <a:miter lim="400000"/>
          </a:ln>
        </p:spPr>
      </p:pic>
      <p:sp>
        <p:nvSpPr>
          <p:cNvPr id="54" name="Shape 54"/>
          <p:cNvSpPr>
            <a:spLocks noGrp="1"/>
          </p:cNvSpPr>
          <p:nvPr>
            <p:ph type="sldNum" sz="quarter" idx="2"/>
          </p:nvPr>
        </p:nvSpPr>
        <p:spPr>
          <a:prstGeom prst="rect">
            <a:avLst/>
          </a:prstGeom>
        </p:spPr>
        <p:txBody>
          <a:bodyPr/>
          <a:lstStyle/>
          <a:p>
            <a:fld id="{86CB4B4D-7CA3-9044-876B-883B54F8677D}" type="slidenum">
              <a:rPr>
                <a:cs typeface="Helvetica"/>
              </a:rPr>
              <a:pPr/>
              <a:t>‹#›</a:t>
            </a:fld>
            <a:endParaRPr>
              <a:cs typeface="Helvetica"/>
            </a:endParaRPr>
          </a:p>
        </p:txBody>
      </p:sp>
    </p:spTree>
    <p:extLst>
      <p:ext uri="{BB962C8B-B14F-4D97-AF65-F5344CB8AC3E}">
        <p14:creationId xmlns:p14="http://schemas.microsoft.com/office/powerpoint/2010/main" val="3353384821"/>
      </p:ext>
    </p:extLst>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1_Bullets">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695325" y="1438275"/>
            <a:ext cx="3190875" cy="3190875"/>
          </a:xfrm>
          <a:prstGeom prst="rect">
            <a:avLst/>
          </a:prstGeom>
        </p:spPr>
        <p:txBody>
          <a:bodyPr lIns="91439" tIns="45719" rIns="91439" bIns="45719"/>
          <a:lstStyle/>
          <a:p>
            <a:endParaRPr/>
          </a:p>
        </p:txBody>
      </p:sp>
      <p:sp>
        <p:nvSpPr>
          <p:cNvPr id="71" name="Shape 71"/>
          <p:cNvSpPr>
            <a:spLocks noGrp="1"/>
          </p:cNvSpPr>
          <p:nvPr>
            <p:ph type="title"/>
          </p:nvPr>
        </p:nvSpPr>
        <p:spPr>
          <a:xfrm>
            <a:off x="490538" y="295275"/>
            <a:ext cx="8162925" cy="638175"/>
          </a:xfrm>
          <a:prstGeom prst="rect">
            <a:avLst/>
          </a:prstGeom>
        </p:spPr>
        <p:txBody>
          <a:bodyPr lIns="101600" tIns="101600" rIns="101600" bIns="101600" anchor="t">
            <a:normAutofit/>
          </a:bodyPr>
          <a:lstStyle>
            <a:lvl1pPr>
              <a:defRPr sz="3600">
                <a:latin typeface="Myriad Set Pro Thin"/>
                <a:ea typeface="Myriad Set Pro Thin"/>
                <a:cs typeface="Myriad Set Pro Thin"/>
                <a:sym typeface="Myriad Set Pro Thin"/>
              </a:defRPr>
            </a:lvl1pPr>
          </a:lstStyle>
          <a:p>
            <a:r>
              <a:t>Title Text</a:t>
            </a:r>
          </a:p>
        </p:txBody>
      </p:sp>
      <p:sp>
        <p:nvSpPr>
          <p:cNvPr id="72" name="Shape 72"/>
          <p:cNvSpPr>
            <a:spLocks noGrp="1"/>
          </p:cNvSpPr>
          <p:nvPr>
            <p:ph type="body" sz="half" idx="1"/>
          </p:nvPr>
        </p:nvSpPr>
        <p:spPr>
          <a:xfrm>
            <a:off x="4572000" y="1438275"/>
            <a:ext cx="4081463" cy="3190875"/>
          </a:xfrm>
          <a:prstGeom prst="rect">
            <a:avLst/>
          </a:prstGeom>
        </p:spPr>
        <p:txBody>
          <a:bodyPr anchor="ctr">
            <a:normAutofit/>
          </a:bodyPr>
          <a:lstStyle>
            <a:lvl1pPr>
              <a:spcBef>
                <a:spcPts val="1500"/>
              </a:spcBef>
              <a:defRPr>
                <a:latin typeface="Myriad Set Pro Thin"/>
                <a:ea typeface="Myriad Set Pro Thin"/>
                <a:cs typeface="Myriad Set Pro Thin"/>
                <a:sym typeface="Myriad Set Pro Thin"/>
              </a:defRPr>
            </a:lvl1pPr>
            <a:lvl2pPr marL="149087" indent="-149087">
              <a:spcBef>
                <a:spcPts val="1500"/>
              </a:spcBef>
              <a:buSzPct val="80000"/>
              <a:buChar char="•"/>
              <a:defRPr>
                <a:solidFill>
                  <a:srgbClr val="FFFFFF"/>
                </a:solidFill>
                <a:latin typeface="Myriad Set Pro Thin"/>
                <a:ea typeface="Myriad Set Pro Thin"/>
                <a:cs typeface="Myriad Set Pro Thin"/>
                <a:sym typeface="Myriad Set Pro Thin"/>
              </a:defRPr>
            </a:lvl2pPr>
            <a:lvl3pPr marL="248083" indent="-176645">
              <a:spcBef>
                <a:spcPts val="1500"/>
              </a:spcBef>
              <a:buSzPct val="80000"/>
              <a:buChar char="–"/>
              <a:defRPr>
                <a:solidFill>
                  <a:srgbClr val="FFFFFF"/>
                </a:solidFill>
                <a:latin typeface="Myriad Set Pro Thin"/>
                <a:ea typeface="Myriad Set Pro Thin"/>
                <a:cs typeface="Myriad Set Pro Thin"/>
                <a:sym typeface="Myriad Set Pro Thin"/>
              </a:defRPr>
            </a:lvl3pPr>
            <a:lvl4pPr marL="337457" indent="-185057">
              <a:spcBef>
                <a:spcPts val="1500"/>
              </a:spcBef>
              <a:buSzPct val="80000"/>
              <a:buChar char="–"/>
              <a:defRPr>
                <a:solidFill>
                  <a:srgbClr val="FFFFFF"/>
                </a:solidFill>
                <a:latin typeface="Myriad Set Pro Thin"/>
                <a:ea typeface="Myriad Set Pro Thin"/>
                <a:cs typeface="Myriad Set Pro Thin"/>
                <a:sym typeface="Myriad Set Pro Thin"/>
              </a:defRPr>
            </a:lvl4pPr>
            <a:lvl5pPr marL="418419" indent="-185057">
              <a:spcBef>
                <a:spcPts val="1500"/>
              </a:spcBef>
              <a:buSzPct val="80000"/>
              <a:buChar char="–"/>
              <a:defRPr>
                <a:solidFill>
                  <a:srgbClr val="FFFFFF"/>
                </a:solidFill>
                <a:latin typeface="Myriad Set Pro Thin"/>
                <a:ea typeface="Myriad Set Pro Thin"/>
                <a:cs typeface="Myriad Set Pro Thin"/>
                <a:sym typeface="Myriad Set Pro Thin"/>
              </a:defRP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xfrm>
            <a:off x="8963025" y="4953000"/>
            <a:ext cx="310983" cy="309059"/>
          </a:xfrm>
          <a:prstGeom prst="rect">
            <a:avLst/>
          </a:prstGeom>
        </p:spPr>
        <p:txBody>
          <a:bodyPr lIns="101600" tIns="101600" rIns="101600" bIns="101600"/>
          <a:lstStyle>
            <a:lvl1pPr>
              <a:defRPr>
                <a:latin typeface="Myriad Set Pro Text"/>
                <a:ea typeface="Myriad Set Pro Text"/>
                <a:cs typeface="Myriad Set Pro Text"/>
                <a:sym typeface="Myriad Set Pro Text"/>
              </a:defRPr>
            </a:lvl1pPr>
          </a:lstStyle>
          <a:p>
            <a:fld id="{86CB4B4D-7CA3-9044-876B-883B54F8677D}" type="slidenum">
              <a:rPr/>
              <a:pPr/>
              <a:t>‹#›</a:t>
            </a:fld>
            <a:endParaRPr/>
          </a:p>
        </p:txBody>
      </p:sp>
    </p:spTree>
    <p:extLst>
      <p:ext uri="{BB962C8B-B14F-4D97-AF65-F5344CB8AC3E}">
        <p14:creationId xmlns:p14="http://schemas.microsoft.com/office/powerpoint/2010/main" val="362767835"/>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smtClean="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70993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4824966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chemeClr val="tx2"/>
              </a:solidFill>
              <a:latin typeface="+mj-lt"/>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animated gradient">
    <p:bg>
      <p:bgRef idx="1001">
        <a:schemeClr val="bg1"/>
      </p:bgRef>
    </p:bg>
    <p:spTree>
      <p:nvGrpSpPr>
        <p:cNvPr id="1" name=""/>
        <p:cNvGrpSpPr/>
        <p:nvPr/>
      </p:nvGrpSpPr>
      <p:grpSpPr>
        <a:xfrm>
          <a:off x="0" y="0"/>
          <a:ext cx="0" cy="0"/>
          <a:chOff x="0" y="0"/>
          <a:chExt cx="0" cy="0"/>
        </a:xfrm>
      </p:grpSpPr>
      <p:pic>
        <p:nvPicPr>
          <p:cNvPr id="8" name="Picture 7" descr="B20516x03C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561536450"/>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Tree>
    <p:extLst>
      <p:ext uri="{BB962C8B-B14F-4D97-AF65-F5344CB8AC3E}">
        <p14:creationId xmlns:p14="http://schemas.microsoft.com/office/powerpoint/2010/main" val="42228747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Drag picture to placeholder or click icon to add</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Drag picture to placeholder or click icon to add</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68755579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smtClean="0"/>
              <a:t>Drag picture to placeholder or click icon to add</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Drag picture to placeholder or click icon to add</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Drag picture to placeholder or click icon to add</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187513681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rgbClr val="049FD9"/>
              </a:solidFil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693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rgbClr val="FFFFFF"/>
              </a:solidFil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smtClean="0"/>
              <a:t>Click to edit Master text styles</a:t>
            </a:r>
          </a:p>
        </p:txBody>
      </p:sp>
    </p:spTree>
    <p:extLst>
      <p:ext uri="{BB962C8B-B14F-4D97-AF65-F5344CB8AC3E}">
        <p14:creationId xmlns:p14="http://schemas.microsoft.com/office/powerpoint/2010/main" val="2216821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smtClean="0"/>
              <a:t>Click to edit Master text styles</a:t>
            </a:r>
          </a:p>
        </p:txBody>
      </p:sp>
    </p:spTree>
    <p:extLst>
      <p:ext uri="{BB962C8B-B14F-4D97-AF65-F5344CB8AC3E}">
        <p14:creationId xmlns:p14="http://schemas.microsoft.com/office/powerpoint/2010/main" val="21573768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17747628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0_Full bleed photo">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E6ADCC75-5E05-4D7E-970D-6B4505B4F777}" type="slidenum">
              <a:rPr lang="en-US" sz="600">
                <a:solidFill>
                  <a:srgbClr val="FFFFFF">
                    <a:alpha val="60000"/>
                  </a:srgbClr>
                </a:solidFill>
                <a:latin typeface="+mn-lt"/>
                <a:ea typeface="+mn-ea"/>
                <a:cs typeface="CiscoSans Thin"/>
              </a:rPr>
              <a:pPr algn="r" defTabSz="610744" fontAlgn="auto">
                <a:spcBef>
                  <a:spcPts val="0"/>
                </a:spcBef>
                <a:spcAft>
                  <a:spcPts val="0"/>
                </a:spcAft>
                <a:defRPr/>
              </a:pPr>
              <a:t>‹#›</a:t>
            </a:fld>
            <a:endParaRPr lang="en-US" sz="600" dirty="0">
              <a:solidFill>
                <a:srgbClr val="FFFFFF">
                  <a:alpha val="60000"/>
                </a:srgbClr>
              </a:solidFill>
              <a:latin typeface="+mn-lt"/>
              <a:ea typeface="+mn-ea"/>
              <a:cs typeface="CiscoSans Thin"/>
            </a:endParaRPr>
          </a:p>
        </p:txBody>
      </p:sp>
      <p:sp>
        <p:nvSpPr>
          <p:cNvPr id="6"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mn-lt"/>
                <a:ea typeface="+mn-ea"/>
                <a:cs typeface="CiscoSans Thin"/>
              </a:rPr>
              <a:t>© </a:t>
            </a:r>
            <a:r>
              <a:rPr lang="en-US" sz="600" dirty="0" smtClean="0">
                <a:solidFill>
                  <a:srgbClr val="FFFFFF">
                    <a:alpha val="60000"/>
                  </a:srgbClr>
                </a:solidFill>
                <a:latin typeface="+mn-lt"/>
                <a:ea typeface="+mn-ea"/>
                <a:cs typeface="CiscoSans Thin"/>
              </a:rPr>
              <a:t>2016  </a:t>
            </a:r>
            <a:r>
              <a:rPr lang="en-US" sz="600" dirty="0">
                <a:solidFill>
                  <a:srgbClr val="FFFFFF">
                    <a:alpha val="60000"/>
                  </a:srgbClr>
                </a:solidFill>
                <a:latin typeface="+mn-lt"/>
                <a:ea typeface="+mn-ea"/>
                <a:cs typeface="CiscoSans Thin"/>
              </a:rPr>
              <a:t>Cisco and/or its affiliates. All rights reserved.   Cisco Confidential</a:t>
            </a:r>
          </a:p>
        </p:txBody>
      </p:sp>
      <p:sp>
        <p:nvSpPr>
          <p:cNvPr id="14" name="Text Placeholder 2"/>
          <p:cNvSpPr>
            <a:spLocks noGrp="1"/>
          </p:cNvSpPr>
          <p:nvPr>
            <p:ph type="body" sz="quarter" idx="12"/>
          </p:nvPr>
        </p:nvSpPr>
        <p:spPr bwMode="auto">
          <a:xfrm>
            <a:off x="500063" y="3466598"/>
            <a:ext cx="8139112" cy="521510"/>
          </a:xfrm>
          <a:prstGeom prst="rect">
            <a:avLst/>
          </a:prstGeom>
          <a:solidFill>
            <a:schemeClr val="bg1">
              <a:alpha val="70000"/>
            </a:schemeClr>
          </a:solidFill>
          <a:extLst/>
        </p:spPr>
        <p:txBody>
          <a:bodyPr wrap="square" lIns="108000" tIns="0" rIns="91440" bIns="45720" numCol="1" anchor="b" anchorCtr="0" compatLnSpc="1">
            <a:prstTxWarp prst="textNoShape">
              <a:avLst/>
            </a:prstTxWarp>
            <a:spAutoFit/>
          </a:bodyPr>
          <a:lstStyle>
            <a:lvl1pPr marL="172800" indent="-180000">
              <a:lnSpc>
                <a:spcPts val="3680"/>
              </a:lnSpc>
              <a:spcBef>
                <a:spcPts val="0"/>
              </a:spcBef>
              <a:buNone/>
              <a:defRPr sz="3200" i="1">
                <a:solidFill>
                  <a:srgbClr val="58585B"/>
                </a:solidFill>
              </a:defRPr>
            </a:lvl1pPr>
          </a:lstStyle>
          <a:p>
            <a:pPr lvl="0"/>
            <a:r>
              <a:rPr lang="en-US" smtClean="0"/>
              <a:t>Click to edit Master text styles</a:t>
            </a:r>
          </a:p>
        </p:txBody>
      </p:sp>
      <p:pic>
        <p:nvPicPr>
          <p:cNvPr id="11" name="Picture 2"/>
          <p:cNvPicPr>
            <a:picLocks noChangeAspect="1" noChangeArrowheads="1"/>
          </p:cNvPicPr>
          <p:nvPr userDrawn="1"/>
        </p:nvPicPr>
        <p:blipFill>
          <a:blip r:embed="rId3" cstate="email">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9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22640379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87049556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Drag picture to placeholder or click icon to add</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smtClean="0"/>
              <a:t>Click to edit Master title style</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latin typeface="+mj-l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Drag picture to placeholder or click icon to add</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chemeClr val="tx1"/>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pic>
        <p:nvPicPr>
          <p:cNvPr id="4" name="Picture 3" descr="B20516x03C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chang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338162" y="2659623"/>
            <a:ext cx="4393405" cy="500386"/>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4797489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Ref idx="1001">
        <a:schemeClr val="bg1"/>
      </p:bgRef>
    </p:bg>
    <p:spTree>
      <p:nvGrpSpPr>
        <p:cNvPr id="1" name=""/>
        <p:cNvGrpSpPr/>
        <p:nvPr/>
      </p:nvGrpSpPr>
      <p:grpSpPr>
        <a:xfrm>
          <a:off x="0" y="0"/>
          <a:ext cx="0" cy="0"/>
          <a:chOff x="0" y="0"/>
          <a:chExt cx="0" cy="0"/>
        </a:xfrm>
      </p:grpSpPr>
      <p:pic>
        <p:nvPicPr>
          <p:cNvPr id="4" name="Picture 3" descr="offset_comp_30693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impossibl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130236" y="2633486"/>
            <a:ext cx="4757927" cy="518692"/>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08646112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46112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smtClean="0"/>
              <a:t>Drag picture to placeholder or click icon to add</a:t>
            </a:r>
            <a:endParaRPr lang="en-US" noProof="0" dirty="0"/>
          </a:p>
        </p:txBody>
      </p:sp>
    </p:spTree>
    <p:extLst>
      <p:ext uri="{BB962C8B-B14F-4D97-AF65-F5344CB8AC3E}">
        <p14:creationId xmlns:p14="http://schemas.microsoft.com/office/powerpoint/2010/main" val="33043420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08672555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tx1"/>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US" smtClean="0"/>
              <a:t>Click to edit Master subtitle style</a:t>
            </a:r>
            <a:endParaRPr lang="en-US" dirty="0"/>
          </a:p>
        </p:txBody>
      </p:sp>
      <p:sp>
        <p:nvSpPr>
          <p:cNvPr id="2" name="Title 1"/>
          <p:cNvSpPr>
            <a:spLocks noGrp="1"/>
          </p:cNvSpPr>
          <p:nvPr>
            <p:ph type="ctrTitle"/>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tx1"/>
                </a:solidFill>
                <a:latin typeface="+mj-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30434201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rgbClr val="FFFFFF">
                    <a:alpha val="60000"/>
                  </a:srgbClr>
                </a:solidFill>
                <a:latin typeface="Arial"/>
                <a:cs typeface="CiscoSans Thin"/>
              </a:rPr>
              <a:pPr algn="r" defTabSz="610744" fontAlgn="auto">
                <a:spcBef>
                  <a:spcPts val="0"/>
                </a:spcBef>
                <a:spcAft>
                  <a:spcPts val="0"/>
                </a:spcAft>
                <a:defRPr/>
              </a:pPr>
              <a:t>‹#›</a:t>
            </a:fld>
            <a:endParaRPr lang="en-US" sz="600" dirty="0">
              <a:solidFill>
                <a:srgbClr val="FFFFFF">
                  <a:alpha val="60000"/>
                </a:srgbClr>
              </a:solidFill>
              <a:latin typeface="Arial"/>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cs typeface="CiscoSans Thin"/>
              </a:rPr>
              <a:t>© </a:t>
            </a:r>
            <a:r>
              <a:rPr lang="en-US" sz="600" dirty="0" smtClean="0">
                <a:solidFill>
                  <a:srgbClr val="FFFFFF">
                    <a:alpha val="60000"/>
                  </a:srgbClr>
                </a:solidFill>
                <a:latin typeface="Arial"/>
                <a:cs typeface="CiscoSans Thin"/>
              </a:rPr>
              <a:t>2016  </a:t>
            </a:r>
            <a:r>
              <a:rPr lang="en-US" sz="600" dirty="0">
                <a:solidFill>
                  <a:srgbClr val="FFFFFF">
                    <a:alpha val="60000"/>
                  </a:srgbClr>
                </a:solidFill>
                <a:latin typeface="Arial"/>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pic>
        <p:nvPicPr>
          <p:cNvPr id="10" name="Picture 2"/>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5412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42456754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5289699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chemeClr val="tx2"/>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22804078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2"/>
              </a:buClr>
              <a:buSzPct val="80000"/>
              <a:buFont typeface="Arial"/>
              <a:buChar char="•"/>
              <a:defRPr sz="3700" b="0" i="0">
                <a:solidFill>
                  <a:schemeClr val="tx2"/>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23535622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1743639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sp>
        <p:nvSpPr>
          <p:cNvPr id="3"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509F5890-BE05-4D5D-AADF-DD6FDB4C472B}"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4"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a:t>
            </a:r>
            <a:r>
              <a:rPr lang="en-US" sz="600" baseline="0" dirty="0" smtClean="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Confidential</a:t>
            </a:r>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US" smtClean="0"/>
              <a:t>Click to edit Master title style</a:t>
            </a:r>
            <a:endParaRPr lang="en-US" dirty="0"/>
          </a:p>
        </p:txBody>
      </p:sp>
      <p:pic>
        <p:nvPicPr>
          <p:cNvPr id="10" name="Picture 2"/>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85412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3"/>
          <p:cNvSpPr>
            <a:spLocks noGrp="1"/>
          </p:cNvSpPr>
          <p:nvPr>
            <p:ph type="body" sz="quarter" idx="1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baseline="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3226889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650"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chemeClr val="tx2"/>
                </a:solidFill>
                <a:latin typeface="+mj-lt"/>
                <a:ea typeface="+mj-ea"/>
                <a:cs typeface="CiscoSans Thin"/>
              </a:defRPr>
            </a:lvl1pPr>
          </a:lstStyle>
          <a:p>
            <a:r>
              <a:rPr lang="en-US" smtClean="0"/>
              <a:t>Click to edit Master title style</a:t>
            </a:r>
            <a:endParaRPr lang="en-US" dirty="0"/>
          </a:p>
        </p:txBody>
      </p:sp>
      <p:sp>
        <p:nvSpPr>
          <p:cNvPr id="16" name="Text Placeholder 15"/>
          <p:cNvSpPr>
            <a:spLocks noGrp="1"/>
          </p:cNvSpPr>
          <p:nvPr>
            <p:ph type="body" sz="quarter" idx="13"/>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chemeClr val="tx2"/>
                </a:solidFill>
                <a:latin typeface="+mj-lt"/>
                <a:ea typeface="+mj-ea"/>
                <a:cs typeface="CiscoSans Thin"/>
              </a:defRPr>
            </a:lvl1pPr>
          </a:lstStyle>
          <a:p>
            <a:pPr lvl="0"/>
            <a:r>
              <a:rPr lang="en-US" smtClean="0"/>
              <a:t>Click to edit Master text styles</a:t>
            </a:r>
          </a:p>
        </p:txBody>
      </p:sp>
      <p:sp>
        <p:nvSpPr>
          <p:cNvPr id="8" name="Text Placeholder 3"/>
          <p:cNvSpPr>
            <a:spLocks noGrp="1"/>
          </p:cNvSpPr>
          <p:nvPr>
            <p:ph type="body" sz="quarter" idx="10"/>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3"/>
          <p:cNvSpPr>
            <a:spLocks noGrp="1"/>
          </p:cNvSpPr>
          <p:nvPr>
            <p:ph type="body" sz="quarter" idx="14"/>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70993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0" name="Text Placeholder 17"/>
          <p:cNvSpPr>
            <a:spLocks noGrp="1"/>
          </p:cNvSpPr>
          <p:nvPr>
            <p:ph type="body" sz="quarter" idx="22"/>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4" name="Text Placeholder 17"/>
          <p:cNvSpPr>
            <a:spLocks noGrp="1"/>
          </p:cNvSpPr>
          <p:nvPr>
            <p:ph type="body" sz="quarter" idx="24"/>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chemeClr val="tx2"/>
                </a:solidFill>
                <a:effectLst/>
                <a:uLnTx/>
                <a:uFillTx/>
                <a:latin typeface="+mj-lt"/>
                <a:ea typeface="+mj-ea"/>
                <a:cs typeface="CiscoSans Thin"/>
              </a:defRPr>
            </a:lvl1pPr>
          </a:lstStyle>
          <a:p>
            <a:pPr lvl="0"/>
            <a:r>
              <a:rPr lang="en-US" smtClean="0"/>
              <a:t>Click to edit Master text styles</a:t>
            </a:r>
          </a:p>
        </p:txBody>
      </p:sp>
      <p:sp>
        <p:nvSpPr>
          <p:cNvPr id="13" name="Text Placeholder 3"/>
          <p:cNvSpPr>
            <a:spLocks noGrp="1"/>
          </p:cNvSpPr>
          <p:nvPr>
            <p:ph type="body" sz="quarter" idx="1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6" name="Text Placeholder 3"/>
          <p:cNvSpPr>
            <a:spLocks noGrp="1"/>
          </p:cNvSpPr>
          <p:nvPr>
            <p:ph type="body" sz="quarter" idx="26"/>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7" name="Text Placeholder 3"/>
          <p:cNvSpPr>
            <a:spLocks noGrp="1"/>
          </p:cNvSpPr>
          <p:nvPr>
            <p:ph type="body" sz="quarter" idx="27"/>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2"/>
              </a:buClr>
              <a:buSzPct val="80000"/>
              <a:buFont typeface="Arial"/>
              <a:buChar char="•"/>
              <a:defRPr sz="1600" b="0" i="0" baseline="0">
                <a:solidFill>
                  <a:schemeClr val="tx2"/>
                </a:solidFill>
                <a:latin typeface="+mn-lt"/>
                <a:cs typeface="CiscoSans ExtraLight"/>
              </a:defRPr>
            </a:lvl1pPr>
            <a:lvl2pPr>
              <a:lnSpc>
                <a:spcPct val="95000"/>
              </a:lnSpc>
              <a:spcBef>
                <a:spcPts val="450"/>
              </a:spcBef>
              <a:buClr>
                <a:schemeClr val="tx2"/>
              </a:buClr>
              <a:buSzPct val="80000"/>
              <a:defRPr b="0" i="0">
                <a:solidFill>
                  <a:schemeClr val="tx2"/>
                </a:solidFill>
                <a:latin typeface="+mn-lt"/>
                <a:cs typeface="CiscoSans ExtraLight"/>
              </a:defRPr>
            </a:lvl2pPr>
            <a:lvl3pPr marL="431910" indent="-171415">
              <a:buClr>
                <a:schemeClr val="tx2"/>
              </a:buClr>
              <a:buSzPct val="80000"/>
              <a:buFont typeface="Arial"/>
              <a:buChar char="•"/>
              <a:defRPr sz="1200" b="0" i="0">
                <a:solidFill>
                  <a:schemeClr val="tx2"/>
                </a:solidFill>
                <a:latin typeface="+mn-lt"/>
                <a:cs typeface="CiscoSans ExtraLight"/>
              </a:defRPr>
            </a:lvl3pPr>
            <a:lvl4pPr>
              <a:buClr>
                <a:schemeClr val="tx2"/>
              </a:buClr>
              <a:buSzPct val="80000"/>
              <a:defRPr b="0" i="0">
                <a:solidFill>
                  <a:schemeClr val="tx2"/>
                </a:solidFill>
                <a:latin typeface="+mn-lt"/>
                <a:cs typeface="CiscoSans ExtraLight"/>
              </a:defRPr>
            </a:lvl4pPr>
            <a:lvl5pPr>
              <a:buClr>
                <a:schemeClr val="tx2"/>
              </a:buClr>
              <a:buSzPct val="80000"/>
              <a:defRPr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4824966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5"/>
            <a:ext cx="3713163" cy="3101975"/>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a:solidFill>
                <a:srgbClr val="58585B"/>
              </a:solidFill>
              <a:latin typeface="Arial"/>
            </a:endParaRPr>
          </a:p>
        </p:txBody>
      </p:sp>
      <p:sp>
        <p:nvSpPr>
          <p:cNvPr id="12" name="Text Placeholder 11"/>
          <p:cNvSpPr>
            <a:spLocks noGrp="1"/>
          </p:cNvSpPr>
          <p:nvPr>
            <p:ph type="body" sz="quarter" idx="1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US" smtClean="0"/>
              <a:t>Click to edit Master text styles</a:t>
            </a:r>
          </a:p>
        </p:txBody>
      </p:sp>
      <p:sp>
        <p:nvSpPr>
          <p:cNvPr id="19" name="Text Placeholder 18"/>
          <p:cNvSpPr>
            <a:spLocks noGrp="1"/>
          </p:cNvSpPr>
          <p:nvPr>
            <p:ph type="body" sz="quarter" idx="14"/>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US" smtClean="0"/>
              <a:t>Click to edit Master text styles</a:t>
            </a:r>
          </a:p>
        </p:txBody>
      </p:sp>
      <p:sp>
        <p:nvSpPr>
          <p:cNvPr id="9" name="Text Placeholder 3"/>
          <p:cNvSpPr>
            <a:spLocks noGrp="1"/>
          </p:cNvSpPr>
          <p:nvPr>
            <p:ph type="body" sz="quarter" idx="10"/>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45710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628520" indent="-171415">
              <a:buClr>
                <a:schemeClr val="tx2"/>
              </a:buClr>
              <a:buSzPct val="80000"/>
              <a:buFont typeface="Arial"/>
              <a:buChar char="•"/>
              <a:defRPr sz="1600" b="0" i="0">
                <a:solidFill>
                  <a:schemeClr val="tx2"/>
                </a:solidFill>
                <a:latin typeface="+mn-lt"/>
                <a:cs typeface="CiscoSans ExtraLight"/>
              </a:defRPr>
            </a:lvl3pPr>
            <a:lvl4pPr marL="799934" indent="-171415">
              <a:buClr>
                <a:schemeClr val="tx2"/>
              </a:buClr>
              <a:buSzPct val="80000"/>
              <a:buFont typeface="Arial"/>
              <a:buChar char="•"/>
              <a:defRPr sz="1400" b="0" i="0">
                <a:solidFill>
                  <a:schemeClr val="tx2"/>
                </a:solidFill>
                <a:latin typeface="+mn-lt"/>
                <a:cs typeface="CiscoSans ExtraLight"/>
              </a:defRPr>
            </a:lvl4pPr>
            <a:lvl5pPr marL="971347" indent="-171415">
              <a:buClr>
                <a:schemeClr val="tx2"/>
              </a:buClr>
              <a:buSzPct val="80000"/>
              <a:buFont typeface="Arial"/>
              <a:buChar char="•"/>
              <a:defRPr sz="1200" b="0" i="0">
                <a:solidFill>
                  <a:schemeClr val="tx2"/>
                </a:solidFill>
                <a:latin typeface="+mn-lt"/>
                <a:cs typeface="CiscoSans ExtraLigh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178614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42685563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600" b="0" i="1" spc="0" baseline="0">
                <a:solidFill>
                  <a:schemeClr val="accent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0979247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00" y="609600"/>
            <a:ext cx="0" cy="3984625"/>
          </a:xfrm>
          <a:prstGeom prst="line">
            <a:avLst/>
          </a:prstGeom>
          <a:ln w="38100" cap="flat" cmpd="sng">
            <a:solidFill>
              <a:srgbClr val="004BAF"/>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463763" y="1439060"/>
            <a:ext cx="3820348" cy="2265389"/>
          </a:xfrm>
        </p:spPr>
        <p:txBody>
          <a:bodyPr lIns="61715" tIns="34288" rIns="61715" bIns="34288" rtlCol="0">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chemeClr val="accent1"/>
                </a:solidFill>
                <a:latin typeface="+mj-lt"/>
                <a:ea typeface="+mj-ea"/>
                <a:cs typeface="+mj-cs"/>
              </a:defRPr>
            </a:lvl1pPr>
          </a:lstStyle>
          <a:p>
            <a:r>
              <a:rPr lang="en-US" smtClean="0"/>
              <a:t>Click to edit Master title style</a:t>
            </a:r>
            <a:endParaRPr lang="en-US" dirty="0"/>
          </a:p>
        </p:txBody>
      </p:sp>
      <p:sp>
        <p:nvSpPr>
          <p:cNvPr id="9" name="Text Placeholder 3"/>
          <p:cNvSpPr>
            <a:spLocks noGrp="1"/>
          </p:cNvSpPr>
          <p:nvPr>
            <p:ph type="body" sz="quarter" idx="1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2"/>
                </a:solidFill>
                <a:latin typeface="+mn-lt"/>
              </a:defRPr>
            </a:lvl1pPr>
            <a:lvl2pPr>
              <a:defRPr sz="1500"/>
            </a:lvl2pPr>
            <a:lvl3pPr>
              <a:defRPr sz="1500"/>
            </a:lvl3pPr>
            <a:lvl4pPr>
              <a:defRPr sz="1500"/>
            </a:lvl4pPr>
            <a:lvl5pPr>
              <a:defRPr sz="1500"/>
            </a:lvl5pPr>
          </a:lstStyle>
          <a:p>
            <a:pPr lvl="0"/>
            <a:r>
              <a:rPr lang="en-US" smtClean="0"/>
              <a:t>Click to edit Master text styles</a:t>
            </a:r>
          </a:p>
        </p:txBody>
      </p:sp>
    </p:spTree>
    <p:extLst>
      <p:ext uri="{BB962C8B-B14F-4D97-AF65-F5344CB8AC3E}">
        <p14:creationId xmlns:p14="http://schemas.microsoft.com/office/powerpoint/2010/main" val="42228747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2"/>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59074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chemeClr val="tx2"/>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smtClean="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0801400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2"/>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6733567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pic>
        <p:nvPicPr>
          <p:cNvPr id="9" name="Picture 2"/>
          <p:cNvPicPr>
            <a:picLocks noChangeAspect="1" noChangeArrowheads="1"/>
          </p:cNvPicPr>
          <p:nvPr userDrawn="1"/>
        </p:nvPicPr>
        <p:blipFill>
          <a:blip r:embed="rId2" cstate="email">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08459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2"/>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26142329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p:cNvSpPr/>
          <p:nvPr/>
        </p:nvSpPr>
        <p:spPr>
          <a:xfrm>
            <a:off x="6084888" y="1622425"/>
            <a:ext cx="2319337" cy="2317750"/>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cs typeface="Arial"/>
            </a:endParaRPr>
          </a:p>
        </p:txBody>
      </p:sp>
      <p:sp>
        <p:nvSpPr>
          <p:cNvPr id="10" name="Oval 9"/>
          <p:cNvSpPr/>
          <p:nvPr/>
        </p:nvSpPr>
        <p:spPr>
          <a:xfrm>
            <a:off x="3422650" y="1622425"/>
            <a:ext cx="2319338" cy="23177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cs typeface="Arial"/>
            </a:endParaRPr>
          </a:p>
        </p:txBody>
      </p:sp>
      <p:sp>
        <p:nvSpPr>
          <p:cNvPr id="11" name="Oval 10"/>
          <p:cNvSpPr/>
          <p:nvPr/>
        </p:nvSpPr>
        <p:spPr>
          <a:xfrm>
            <a:off x="763588" y="1622425"/>
            <a:ext cx="2319337" cy="2317750"/>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Arial"/>
              <a:cs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7" name="Text Placeholder 17"/>
          <p:cNvSpPr>
            <a:spLocks noGrp="1"/>
          </p:cNvSpPr>
          <p:nvPr>
            <p:ph type="body" sz="quarter" idx="1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8" name="Text Placeholder 17"/>
          <p:cNvSpPr>
            <a:spLocks noGrp="1"/>
          </p:cNvSpPr>
          <p:nvPr>
            <p:ph type="body" sz="quarter" idx="12"/>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13"/>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4" name="Picture Placeholder 5"/>
          <p:cNvSpPr>
            <a:spLocks noGrp="1"/>
          </p:cNvSpPr>
          <p:nvPr>
            <p:ph type="pic" sz="quarter" idx="14"/>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
        <p:nvSpPr>
          <p:cNvPr id="16" name="Picture Placeholder 5"/>
          <p:cNvSpPr>
            <a:spLocks noGrp="1"/>
          </p:cNvSpPr>
          <p:nvPr>
            <p:ph type="pic" sz="quarter" idx="15"/>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
        <p:nvSpPr>
          <p:cNvPr id="21" name="Picture Placeholder 5"/>
          <p:cNvSpPr>
            <a:spLocks noGrp="1"/>
          </p:cNvSpPr>
          <p:nvPr>
            <p:ph type="pic" sz="quarter" idx="16"/>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68755579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2" name="Oval 5"/>
          <p:cNvSpPr>
            <a:spLocks noChangeArrowheads="1"/>
          </p:cNvSpPr>
          <p:nvPr/>
        </p:nvSpPr>
        <p:spPr bwMode="auto">
          <a:xfrm>
            <a:off x="77470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3" name="Oval 7"/>
          <p:cNvSpPr>
            <a:spLocks noChangeArrowheads="1"/>
          </p:cNvSpPr>
          <p:nvPr/>
        </p:nvSpPr>
        <p:spPr bwMode="auto">
          <a:xfrm>
            <a:off x="3422650" y="1622425"/>
            <a:ext cx="2306638"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14" name="Oval 8"/>
          <p:cNvSpPr>
            <a:spLocks noChangeArrowheads="1"/>
          </p:cNvSpPr>
          <p:nvPr/>
        </p:nvSpPr>
        <p:spPr bwMode="auto">
          <a:xfrm>
            <a:off x="6088063" y="1622425"/>
            <a:ext cx="2305050" cy="2306638"/>
          </a:xfrm>
          <a:prstGeom prst="ellipse">
            <a:avLst/>
          </a:prstGeom>
          <a:solidFill>
            <a:srgbClr val="000000">
              <a:alpha val="30196"/>
            </a:srgbClr>
          </a:solidFill>
          <a:ln>
            <a:noFill/>
          </a:ln>
          <a:extLst>
            <a:ext uri="{91240B29-F687-4f45-9708-019B960494DF}">
              <a14:hiddenLine xmlns:a14="http://schemas.microsoft.com/office/drawing/2010/main" w="25400" algn="ctr">
                <a:solidFill>
                  <a:srgbClr val="000000"/>
                </a:solidFill>
                <a:round/>
                <a:headEnd/>
                <a:tailEnd/>
              </a14:hiddenLine>
            </a:ext>
          </a:extLst>
        </p:spPr>
        <p:txBody>
          <a:bodyPr lIns="68577" tIns="34289" rIns="68577" bIns="34289"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endParaRPr lang="en-US" altLang="en-US">
              <a:solidFill>
                <a:srgbClr val="FFFFFF"/>
              </a:solidFil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Click to edit Master title style</a:t>
            </a:r>
            <a:endParaRPr lang="en-GB" dirty="0"/>
          </a:p>
        </p:txBody>
      </p:sp>
      <p:sp>
        <p:nvSpPr>
          <p:cNvPr id="35" name="Picture Placeholder 25"/>
          <p:cNvSpPr>
            <a:spLocks noGrp="1"/>
          </p:cNvSpPr>
          <p:nvPr>
            <p:ph type="pic" sz="quarter" idx="10"/>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smtClean="0"/>
              <a:t>Click icon to add picture</a:t>
            </a:r>
            <a:endParaRPr lang="en-US" noProof="0" dirty="0"/>
          </a:p>
        </p:txBody>
      </p:sp>
      <p:sp>
        <p:nvSpPr>
          <p:cNvPr id="37" name="Picture Placeholder 25"/>
          <p:cNvSpPr>
            <a:spLocks noGrp="1"/>
          </p:cNvSpPr>
          <p:nvPr>
            <p:ph type="pic" sz="quarter" idx="1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Click icon to add picture</a:t>
            </a:r>
            <a:endParaRPr lang="en-US" noProof="0" dirty="0"/>
          </a:p>
        </p:txBody>
      </p:sp>
      <p:sp>
        <p:nvSpPr>
          <p:cNvPr id="39" name="Picture Placeholder 25"/>
          <p:cNvSpPr>
            <a:spLocks noGrp="1"/>
          </p:cNvSpPr>
          <p:nvPr>
            <p:ph type="pic" sz="quarter" idx="12"/>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smtClean="0"/>
              <a:t>Click icon to add picture</a:t>
            </a:r>
            <a:endParaRPr lang="en-US" noProof="0" dirty="0"/>
          </a:p>
        </p:txBody>
      </p:sp>
      <p:sp>
        <p:nvSpPr>
          <p:cNvPr id="9" name="Text Placeholder 17"/>
          <p:cNvSpPr>
            <a:spLocks noGrp="1"/>
          </p:cNvSpPr>
          <p:nvPr>
            <p:ph type="body" sz="quarter" idx="13"/>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0" name="Text Placeholder 17"/>
          <p:cNvSpPr>
            <a:spLocks noGrp="1"/>
          </p:cNvSpPr>
          <p:nvPr>
            <p:ph type="body" sz="quarter" idx="14"/>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1" name="Text Placeholder 17"/>
          <p:cNvSpPr>
            <a:spLocks noGrp="1"/>
          </p:cNvSpPr>
          <p:nvPr>
            <p:ph type="body" sz="quarter" idx="15"/>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Tree>
    <p:extLst>
      <p:ext uri="{BB962C8B-B14F-4D97-AF65-F5344CB8AC3E}">
        <p14:creationId xmlns:p14="http://schemas.microsoft.com/office/powerpoint/2010/main" val="187513681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0" y="2552550"/>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latin typeface="Arial"/>
              <a:cs typeface="Arial"/>
            </a:endParaRPr>
          </a:p>
        </p:txBody>
      </p:sp>
      <p:sp>
        <p:nvSpPr>
          <p:cNvPr id="15" name="Oval 14"/>
          <p:cNvSpPr/>
          <p:nvPr userDrawn="1"/>
        </p:nvSpPr>
        <p:spPr>
          <a:xfrm>
            <a:off x="575610" y="1426607"/>
            <a:ext cx="698624" cy="698624"/>
          </a:xfrm>
          <a:prstGeom prst="ellipse">
            <a:avLst/>
          </a:prstGeom>
          <a:no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2" name="Oval 21"/>
          <p:cNvSpPr/>
          <p:nvPr userDrawn="1"/>
        </p:nvSpPr>
        <p:spPr>
          <a:xfrm>
            <a:off x="575610" y="3653093"/>
            <a:ext cx="698624" cy="698624"/>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latin typeface="Aria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425201"/>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13" name="Text Placeholder 17"/>
          <p:cNvSpPr>
            <a:spLocks noGrp="1"/>
          </p:cNvSpPr>
          <p:nvPr>
            <p:ph type="body" sz="quarter" idx="17" hasCustomPrompt="1"/>
          </p:nvPr>
        </p:nvSpPr>
        <p:spPr>
          <a:xfrm>
            <a:off x="575610" y="2541687"/>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14" name="Text Placeholder 17"/>
          <p:cNvSpPr>
            <a:spLocks noGrp="1"/>
          </p:cNvSpPr>
          <p:nvPr>
            <p:ph type="body" sz="quarter" idx="18" hasCustomPrompt="1"/>
          </p:nvPr>
        </p:nvSpPr>
        <p:spPr>
          <a:xfrm>
            <a:off x="575611" y="3658336"/>
            <a:ext cx="698624" cy="693381"/>
          </a:xfrm>
          <a:prstGeom prst="rect">
            <a:avLst/>
          </a:prstGeom>
        </p:spPr>
        <p:txBody>
          <a:bodyPr lIns="91420" tIns="45710" rIns="91420" bIns="45710" anchor="ctr" anchorCtr="0">
            <a:noAutofit/>
          </a:bodyPr>
          <a:lstStyle>
            <a:lvl1pPr marL="0" indent="0" algn="ctr">
              <a:buNone/>
              <a:defRPr sz="4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Tree>
    <p:extLst>
      <p:ext uri="{BB962C8B-B14F-4D97-AF65-F5344CB8AC3E}">
        <p14:creationId xmlns:p14="http://schemas.microsoft.com/office/powerpoint/2010/main" val="31269804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0" y="2552550"/>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latin typeface="Arial"/>
              <a:cs typeface="Arial"/>
            </a:endParaRPr>
          </a:p>
        </p:txBody>
      </p:sp>
      <p:sp>
        <p:nvSpPr>
          <p:cNvPr id="15" name="Oval 14"/>
          <p:cNvSpPr/>
          <p:nvPr userDrawn="1"/>
        </p:nvSpPr>
        <p:spPr>
          <a:xfrm>
            <a:off x="575610" y="1426607"/>
            <a:ext cx="698624" cy="698624"/>
          </a:xfrm>
          <a:prstGeom prst="ellipse">
            <a:avLst/>
          </a:prstGeom>
          <a:solidFill>
            <a:schemeClr val="bg2"/>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FFFFFF"/>
              </a:solidFill>
              <a:latin typeface="Arial"/>
              <a:cs typeface="Arial"/>
            </a:endParaRPr>
          </a:p>
        </p:txBody>
      </p:sp>
      <p:sp>
        <p:nvSpPr>
          <p:cNvPr id="22" name="Oval 21"/>
          <p:cNvSpPr/>
          <p:nvPr userDrawn="1"/>
        </p:nvSpPr>
        <p:spPr>
          <a:xfrm>
            <a:off x="575610" y="3653093"/>
            <a:ext cx="698624" cy="698624"/>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latin typeface="Aria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chemeClr val="bg2"/>
                  </a:solidFill>
                </a:ln>
                <a:solidFill>
                  <a:schemeClr val="bg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107381302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5" name="Oval 14"/>
          <p:cNvSpPr/>
          <p:nvPr userDrawn="1"/>
        </p:nvSpPr>
        <p:spPr>
          <a:xfrm>
            <a:off x="575610" y="132892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2" name="Oval 21"/>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rgbClr val="049FD9"/>
                </a:solidFill>
              </a:ln>
              <a:solidFill>
                <a:srgbClr val="049FD9"/>
              </a:solidFill>
              <a:latin typeface="Aria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12" name="Oval 11"/>
          <p:cNvSpPr/>
          <p:nvPr userDrawn="1"/>
        </p:nvSpPr>
        <p:spPr>
          <a:xfrm>
            <a:off x="575611" y="1979318"/>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15" name="Oval 14"/>
          <p:cNvSpPr/>
          <p:nvPr userDrawn="1"/>
        </p:nvSpPr>
        <p:spPr>
          <a:xfrm>
            <a:off x="575610" y="132892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2" name="Oval 21"/>
          <p:cNvSpPr/>
          <p:nvPr userDrawn="1"/>
        </p:nvSpPr>
        <p:spPr>
          <a:xfrm>
            <a:off x="575611" y="262744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4"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5"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userDrawn="1"/>
        </p:nvSpPr>
        <p:spPr>
          <a:xfrm>
            <a:off x="575612" y="3274581"/>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14"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userDrawn="1"/>
        </p:nvSpPr>
        <p:spPr>
          <a:xfrm>
            <a:off x="575613" y="3921716"/>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18"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chemeClr val="accent5"/>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20" name="Oval 19"/>
          <p:cNvSpPr/>
          <p:nvPr userDrawn="1"/>
        </p:nvSpPr>
        <p:spPr>
          <a:xfrm>
            <a:off x="4414576" y="1983084"/>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1" name="Oval 20"/>
          <p:cNvSpPr/>
          <p:nvPr userDrawn="1"/>
        </p:nvSpPr>
        <p:spPr>
          <a:xfrm>
            <a:off x="4414575" y="1332693"/>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23" name="Oval 22"/>
          <p:cNvSpPr/>
          <p:nvPr userDrawn="1"/>
        </p:nvSpPr>
        <p:spPr>
          <a:xfrm>
            <a:off x="4414576" y="263121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3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3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3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36" name="Oval 35"/>
          <p:cNvSpPr/>
          <p:nvPr userDrawn="1"/>
        </p:nvSpPr>
        <p:spPr>
          <a:xfrm>
            <a:off x="4414577" y="3278347"/>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3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3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39" name="Oval 38"/>
          <p:cNvSpPr/>
          <p:nvPr userDrawn="1"/>
        </p:nvSpPr>
        <p:spPr>
          <a:xfrm>
            <a:off x="4414578" y="3925482"/>
            <a:ext cx="464815" cy="464815"/>
          </a:xfrm>
          <a:prstGeom prst="ellipse">
            <a:avLst/>
          </a:prstGeom>
          <a:no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4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chemeClr val="bg2"/>
                  </a:solidFill>
                </a:ln>
                <a:solidFill>
                  <a:srgbClr val="049FD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256389754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sp>
        <p:nvSpPr>
          <p:cNvPr id="42" name="Oval 41"/>
          <p:cNvSpPr/>
          <p:nvPr userDrawn="1"/>
        </p:nvSpPr>
        <p:spPr>
          <a:xfrm>
            <a:off x="575611" y="1979318"/>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43" name="Oval 42"/>
          <p:cNvSpPr/>
          <p:nvPr userDrawn="1"/>
        </p:nvSpPr>
        <p:spPr>
          <a:xfrm>
            <a:off x="575610" y="1328927"/>
            <a:ext cx="464815" cy="464815"/>
          </a:xfrm>
          <a:prstGeom prst="ellipse">
            <a:avLst/>
          </a:prstGeom>
          <a:solidFill>
            <a:schemeClr val="bg2"/>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FFFFFF"/>
              </a:solidFill>
              <a:latin typeface="Arial"/>
              <a:cs typeface="Arial"/>
            </a:endParaRPr>
          </a:p>
        </p:txBody>
      </p:sp>
      <p:sp>
        <p:nvSpPr>
          <p:cNvPr id="44" name="Oval 43"/>
          <p:cNvSpPr/>
          <p:nvPr userDrawn="1"/>
        </p:nvSpPr>
        <p:spPr>
          <a:xfrm>
            <a:off x="575611" y="262744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userDrawn="1"/>
        </p:nvSpPr>
        <p:spPr>
          <a:xfrm>
            <a:off x="575612" y="3274581"/>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userDrawn="1"/>
        </p:nvSpPr>
        <p:spPr>
          <a:xfrm>
            <a:off x="575613" y="3921716"/>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userDrawn="1"/>
        </p:nvSpPr>
        <p:spPr>
          <a:xfrm>
            <a:off x="4414576" y="1983084"/>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8" name="Oval 57"/>
          <p:cNvSpPr/>
          <p:nvPr userDrawn="1"/>
        </p:nvSpPr>
        <p:spPr>
          <a:xfrm>
            <a:off x="4414575" y="1332693"/>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59" name="Oval 58"/>
          <p:cNvSpPr/>
          <p:nvPr userDrawn="1"/>
        </p:nvSpPr>
        <p:spPr>
          <a:xfrm>
            <a:off x="4414576" y="263121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userDrawn="1"/>
        </p:nvSpPr>
        <p:spPr>
          <a:xfrm>
            <a:off x="4414577" y="3278347"/>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userDrawn="1"/>
        </p:nvSpPr>
        <p:spPr>
          <a:xfrm>
            <a:off x="4414578" y="3925482"/>
            <a:ext cx="464815" cy="464815"/>
          </a:xfrm>
          <a:prstGeom prst="ellipse">
            <a:avLst/>
          </a:prstGeom>
          <a:solidFill>
            <a:srgbClr val="049FD9"/>
          </a:solidFill>
          <a:ln w="19050">
            <a:solidFill>
              <a:srgbClr val="049FD9"/>
            </a:solid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2000" dirty="0" smtClean="0">
              <a:ln>
                <a:solidFill>
                  <a:srgbClr val="049FD9"/>
                </a:solidFill>
              </a:ln>
              <a:solidFill>
                <a:srgbClr val="049FD9"/>
              </a:solidFill>
              <a:latin typeface="Aria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chemeClr val="tx2"/>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p:nvPr>
        </p:nvSpPr>
        <p:spPr bwMode="auto">
          <a:xfrm>
            <a:off x="500063" y="3476647"/>
            <a:ext cx="8139112" cy="520655"/>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solidFill>
                  <a:srgbClr val="58585B"/>
                </a:solidFill>
              </a:defRPr>
            </a:lvl1pPr>
          </a:lstStyle>
          <a:p>
            <a:pPr lvl="0"/>
            <a:r>
              <a:rPr lang="en-US" smtClean="0"/>
              <a:t>Click to edit Master text styles</a:t>
            </a:r>
          </a:p>
        </p:txBody>
      </p:sp>
    </p:spTree>
    <p:extLst>
      <p:ext uri="{BB962C8B-B14F-4D97-AF65-F5344CB8AC3E}">
        <p14:creationId xmlns:p14="http://schemas.microsoft.com/office/powerpoint/2010/main" val="2216821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7"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1"/>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1778357957"/>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rgbClr val="58585B"/>
                </a:solidFill>
              </a:defRPr>
            </a:lvl1pPr>
          </a:lstStyle>
          <a:p>
            <a:pPr lvl="0"/>
            <a:r>
              <a:rPr lang="en-US" smtClean="0"/>
              <a:t>Click to edit Master text styles</a:t>
            </a:r>
          </a:p>
        </p:txBody>
      </p:sp>
    </p:spTree>
    <p:extLst>
      <p:ext uri="{BB962C8B-B14F-4D97-AF65-F5344CB8AC3E}">
        <p14:creationId xmlns:p14="http://schemas.microsoft.com/office/powerpoint/2010/main" val="21573768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solidFill>
                  <a:schemeClr val="tx2"/>
                </a:solidFill>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7747628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solidFill>
                  <a:schemeClr val="tx2"/>
                </a:solidFill>
                <a:latin typeface="+mn-lt"/>
                <a:cs typeface="CiscoSans ExtraLigh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2640379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p:nvPr>
        </p:nvSpPr>
        <p:spPr>
          <a:xfrm>
            <a:off x="2065871" y="3655079"/>
            <a:ext cx="5074070" cy="628650"/>
          </a:xfrm>
        </p:spPr>
        <p:txBody>
          <a:bodyPr/>
          <a:lstStyle>
            <a:lvl1pPr>
              <a:defRPr sz="2000">
                <a:solidFill>
                  <a:srgbClr val="58585B"/>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2292153334"/>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275"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58585B"/>
                </a:solidFill>
                <a:latin typeface="+mj-lt"/>
              </a:defRPr>
            </a:lvl1pPr>
          </a:lstStyle>
          <a:p>
            <a:r>
              <a:rPr lang="en-US" smtClean="0"/>
              <a:t>Click to edit Master title style</a:t>
            </a:r>
            <a:endParaRPr lang="en-US" dirty="0" smtClean="0"/>
          </a:p>
        </p:txBody>
      </p:sp>
    </p:spTree>
    <p:extLst>
      <p:ext uri="{BB962C8B-B14F-4D97-AF65-F5344CB8AC3E}">
        <p14:creationId xmlns:p14="http://schemas.microsoft.com/office/powerpoint/2010/main" val="2129976002"/>
      </p:ext>
    </p:extLst>
  </p:cSld>
  <p:clrMapOvr>
    <a:overrideClrMapping bg1="dk1" tx1="lt1" bg2="dk2" tx2="lt2" accent1="accent1" accent2="accent2" accent3="accent3" accent4="accent4" accent5="accent5" accent6="accent6" hlink="hlink" folHlink="folHlink"/>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100"/>
            <a:ext cx="3630612" cy="38703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fontAlgn="auto">
              <a:spcBef>
                <a:spcPts val="0"/>
              </a:spcBef>
              <a:spcAft>
                <a:spcPts val="0"/>
              </a:spcAft>
              <a:defRPr/>
            </a:pPr>
            <a:endParaRPr lang="en-US">
              <a:solidFill>
                <a:srgbClr val="FFFFFF"/>
              </a:solidFill>
              <a:latin typeface="Arial"/>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p:nvPr>
        </p:nvSpPr>
        <p:spPr>
          <a:xfrm>
            <a:off x="437669" y="546734"/>
            <a:ext cx="4349918" cy="813985"/>
          </a:xfrm>
        </p:spPr>
        <p:txBody>
          <a:bodyPr wrap="none" anchor="t">
            <a:noAutofit/>
          </a:bodyPr>
          <a:lstStyle>
            <a:lvl1pPr>
              <a:lnSpc>
                <a:spcPct val="90000"/>
              </a:lnSpc>
              <a:defRPr sz="2500">
                <a:solidFill>
                  <a:srgbClr val="58585B"/>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1193705477"/>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fontAlgn="auto">
              <a:spcBef>
                <a:spcPts val="0"/>
              </a:spcBef>
              <a:spcAft>
                <a:spcPts val="0"/>
              </a:spcAft>
              <a:defRPr/>
            </a:pPr>
            <a:endParaRPr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1"/>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56496054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156379273"/>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en-US" noProof="0" smtClean="0"/>
              <a:t>Click icon to add media</a:t>
            </a:r>
            <a:endParaRPr lang="en-US" noProof="0" dirty="0"/>
          </a:p>
        </p:txBody>
      </p:sp>
    </p:spTree>
    <p:extLst>
      <p:ext uri="{BB962C8B-B14F-4D97-AF65-F5344CB8AC3E}">
        <p14:creationId xmlns:p14="http://schemas.microsoft.com/office/powerpoint/2010/main" val="3325547931"/>
      </p:ext>
    </p:extLst>
  </p:cSld>
  <p:clrMapOvr>
    <a:overrideClrMapping bg1="dk1" tx1="lt1" bg2="dk2" tx2="lt2" accent1="accent1" accent2="accent2" accent3="accent3" accent4="accent4" accent5="accent5" accent6="accent6" hlink="hlink" folHlink="folHlink"/>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2"/>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pic>
        <p:nvPicPr>
          <p:cNvPr id="7" name="Picture 6" descr="logo_black.ai"/>
          <p:cNvPicPr>
            <a:picLocks noChangeAspect="1"/>
          </p:cNvPicPr>
          <p:nvPr/>
        </p:nvPicPr>
        <p:blipFill>
          <a:blip r:embed="rId2">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21200" y="324000"/>
            <a:ext cx="949596" cy="585216"/>
          </a:xfrm>
          <a:prstGeom prst="rect">
            <a:avLst/>
          </a:prstGeom>
        </p:spPr>
      </p:pic>
      <p:sp>
        <p:nvSpPr>
          <p:cNvPr id="16" name="Subtitle 2"/>
          <p:cNvSpPr>
            <a:spLocks noGrp="1"/>
          </p:cNvSpPr>
          <p:nvPr>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GB" dirty="0"/>
              <a:t>Presentation Title Goes Here</a:t>
            </a:r>
            <a:endParaRPr lang="en-US" dirty="0"/>
          </a:p>
        </p:txBody>
      </p:sp>
    </p:spTree>
    <p:extLst>
      <p:ext uri="{BB962C8B-B14F-4D97-AF65-F5344CB8AC3E}">
        <p14:creationId xmlns:p14="http://schemas.microsoft.com/office/powerpoint/2010/main" val="2240503952"/>
      </p:ext>
    </p:extLst>
  </p:cSld>
  <p:clrMapOvr>
    <a:masterClrMapping/>
  </p:clrMapOvr>
  <p:transition xmlns:p14="http://schemas.microsoft.com/office/powerpoint/2010/mai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a typeface="ＭＳ Ｐゴシック" charset="0"/>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4" tIns="34288" rIns="68574" bIns="34288" anchor="ctr"/>
          <a:lstStyle/>
          <a:p>
            <a:endParaRPr lang="en-US">
              <a:solidFill>
                <a:srgbClr val="676767"/>
              </a:solidFill>
              <a:ea typeface="ＭＳ Ｐゴシック" charset="0"/>
            </a:endParaRPr>
          </a:p>
        </p:txBody>
      </p:sp>
      <p:sp>
        <p:nvSpPr>
          <p:cNvPr id="3" name="Subtitle 2"/>
          <p:cNvSpPr>
            <a:spLocks noGrp="1"/>
          </p:cNvSpPr>
          <p:nvPr>
            <p:ph type="subTitle" idx="1" hasCustomPrompt="1"/>
          </p:nvPr>
        </p:nvSpPr>
        <p:spPr>
          <a:xfrm>
            <a:off x="499915" y="3209550"/>
            <a:ext cx="4684867" cy="288131"/>
          </a:xfrm>
          <a:prstGeom prst="rect">
            <a:avLst/>
          </a:prstGeom>
        </p:spPr>
        <p:txBody>
          <a:bodyPr vert="horz" lIns="68574" tIns="34288" rIns="68574" bIns="34288" rtlCol="0">
            <a:noAutofit/>
          </a:bodyPr>
          <a:lstStyle>
            <a:lvl1pPr marL="0" indent="0" algn="l" defTabSz="68574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71" indent="0" algn="ctr">
              <a:buNone/>
              <a:defRPr>
                <a:solidFill>
                  <a:schemeClr val="tx1">
                    <a:tint val="75000"/>
                  </a:schemeClr>
                </a:solidFill>
              </a:defRPr>
            </a:lvl2pPr>
            <a:lvl3pPr marL="685748" indent="0" algn="ctr">
              <a:buNone/>
              <a:defRPr>
                <a:solidFill>
                  <a:schemeClr val="tx1">
                    <a:tint val="75000"/>
                  </a:schemeClr>
                </a:solidFill>
              </a:defRPr>
            </a:lvl3pPr>
            <a:lvl4pPr marL="1028622" indent="0" algn="ctr">
              <a:buNone/>
              <a:defRPr>
                <a:solidFill>
                  <a:schemeClr val="tx1">
                    <a:tint val="75000"/>
                  </a:schemeClr>
                </a:solidFill>
              </a:defRPr>
            </a:lvl4pPr>
            <a:lvl5pPr marL="1371498" indent="0" algn="ctr">
              <a:buNone/>
              <a:defRPr>
                <a:solidFill>
                  <a:schemeClr val="tx1">
                    <a:tint val="75000"/>
                  </a:schemeClr>
                </a:solidFill>
              </a:defRPr>
            </a:lvl5pPr>
            <a:lvl6pPr marL="1714369"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6" indent="0" algn="ctr">
              <a:buNone/>
              <a:defRPr>
                <a:solidFill>
                  <a:schemeClr val="tx1">
                    <a:tint val="75000"/>
                  </a:schemeClr>
                </a:solidFill>
              </a:defRPr>
            </a:lvl9pPr>
          </a:lstStyle>
          <a:p>
            <a:pPr lvl="0"/>
            <a:r>
              <a:rPr lang="en-GB" dirty="0"/>
              <a:t>Presenter Name and Title Go Here</a:t>
            </a:r>
            <a:endParaRPr lang="en-US" dirty="0"/>
          </a:p>
        </p:txBody>
      </p:sp>
      <p:sp>
        <p:nvSpPr>
          <p:cNvPr id="2" name="Title 1"/>
          <p:cNvSpPr>
            <a:spLocks noGrp="1"/>
          </p:cNvSpPr>
          <p:nvPr>
            <p:ph type="ctrTitle" hasCustomPrompt="1"/>
          </p:nvPr>
        </p:nvSpPr>
        <p:spPr>
          <a:xfrm>
            <a:off x="459525" y="2462027"/>
            <a:ext cx="4712557" cy="766763"/>
          </a:xfrm>
        </p:spPr>
        <p:txBody>
          <a:bodyPr lIns="61715" tIns="34288" rIns="61715" bIns="34288" rtlCol="0" anchor="b">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5200" b="0" kern="1200" spc="0" baseline="0" dirty="0">
                <a:solidFill>
                  <a:srgbClr val="3E6BB4"/>
                </a:solidFill>
                <a:latin typeface="+mj-lt"/>
                <a:ea typeface="+mj-ea"/>
                <a:cs typeface="+mj-cs"/>
              </a:defRPr>
            </a:lvl1pPr>
          </a:lstStyle>
          <a:p>
            <a:r>
              <a:rPr lang="en-GB" dirty="0"/>
              <a:t>Demo Title</a:t>
            </a:r>
            <a:endParaRPr lang="en-US" dirty="0"/>
          </a:p>
        </p:txBody>
      </p:sp>
      <p:sp>
        <p:nvSpPr>
          <p:cNvPr id="31" name="Picture Placeholder 30"/>
          <p:cNvSpPr>
            <a:spLocks noGrp="1"/>
          </p:cNvSpPr>
          <p:nvPr>
            <p:ph type="pic" sz="quarter" idx="10"/>
          </p:nvPr>
        </p:nvSpPr>
        <p:spPr>
          <a:xfrm>
            <a:off x="5540381" y="1438276"/>
            <a:ext cx="2676525" cy="2166938"/>
          </a:xfrm>
          <a:prstGeom prst="rect">
            <a:avLst/>
          </a:prstGeom>
        </p:spPr>
        <p:txBody>
          <a:bodyPr lIns="91420" tIns="45710" rIns="91420" bIns="45710" anchor="ctr" anchorCtr="1"/>
          <a:lstStyle>
            <a:lvl1pPr marL="0" indent="0" algn="ctr">
              <a:buNone/>
              <a:defRPr>
                <a:solidFill>
                  <a:schemeClr val="accent3"/>
                </a:solidFill>
                <a:latin typeface="+mj-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283181599"/>
      </p:ext>
    </p:extLst>
  </p:cSld>
  <p:clrMapOvr>
    <a:masterClrMapping/>
  </p:clrMapOvr>
  <p:transition xmlns:p14="http://schemas.microsoft.com/office/powerpoint/2010/mai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FFFFFF">
                    <a:alpha val="60000"/>
                  </a:srgbClr>
                </a:solidFill>
                <a:latin typeface="Arial"/>
                <a:ea typeface="ＭＳ Ｐゴシック" charset="0"/>
                <a:cs typeface="CiscoSans Thin"/>
              </a:rPr>
              <a:pPr algn="r" defTabSz="610744" fontAlgn="auto">
                <a:spcBef>
                  <a:spcPts val="0"/>
                </a:spcBef>
                <a:spcAft>
                  <a:spcPts val="0"/>
                </a:spcAft>
                <a:defRPr/>
              </a:pPr>
              <a:t>‹#›</a:t>
            </a:fld>
            <a:endParaRPr lang="en-US" sz="600" dirty="0">
              <a:solidFill>
                <a:srgbClr val="FFFFFF">
                  <a:alpha val="60000"/>
                </a:srgbClr>
              </a:solidFill>
              <a:latin typeface="Arial"/>
              <a:ea typeface="ＭＳ Ｐゴシック" charset="0"/>
              <a:cs typeface="CiscoSans Thin"/>
            </a:endParaRPr>
          </a:p>
        </p:txBody>
      </p:sp>
      <p:sp>
        <p:nvSpPr>
          <p:cNvPr id="8"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FFFFFF">
                    <a:alpha val="60000"/>
                  </a:srgbClr>
                </a:solidFill>
                <a:latin typeface="Arial"/>
                <a:ea typeface="ＭＳ Ｐゴシック" charset="0"/>
                <a:cs typeface="CiscoSans Thin"/>
              </a:rPr>
              <a:t>© 2015  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2" cstate="email">
            <a:biLevel thresh="25000"/>
            <a:alphaModFix amt="60000"/>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757432"/>
      </p:ext>
    </p:extLst>
  </p:cSld>
  <p:clrMapOvr>
    <a:masterClrMapping/>
  </p:clrMapOvr>
  <p:transition xmlns:p14="http://schemas.microsoft.com/office/powerpoint/2010/mai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a typeface="ＭＳ Ｐゴシック" charset="0"/>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lIns="68571" tIns="34286" rIns="68571" bIns="34286" anchor="ctr"/>
          <a:lstStyle/>
          <a:p>
            <a:endParaRPr lang="en-US">
              <a:solidFill>
                <a:srgbClr val="676767"/>
              </a:solidFill>
              <a:ea typeface="ＭＳ Ｐゴシック" charset="0"/>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rgbClr val="3E6BB4"/>
                </a:solidFill>
                <a:latin typeface="+mj-lt"/>
                <a:cs typeface="CiscoSans Thin"/>
              </a:defRPr>
            </a:lvl1pPr>
          </a:lstStyle>
          <a:p>
            <a:r>
              <a:rPr lang="en-GB" dirty="0"/>
              <a:t>Section Title Goes Here</a:t>
            </a:r>
            <a:endParaRPr lang="en-US" dirty="0"/>
          </a:p>
        </p:txBody>
      </p:sp>
    </p:spTree>
    <p:extLst>
      <p:ext uri="{BB962C8B-B14F-4D97-AF65-F5344CB8AC3E}">
        <p14:creationId xmlns:p14="http://schemas.microsoft.com/office/powerpoint/2010/main" val="1356716636"/>
      </p:ext>
    </p:extLst>
  </p:cSld>
  <p:clrMapOvr>
    <a:masterClrMapping/>
  </p:clrMapOvr>
  <p:transition xmlns:p14="http://schemas.microsoft.com/office/powerpoint/2010/mai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GB" dirty="0"/>
              <a:t>Click to edit text</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2336432243"/>
      </p:ext>
    </p:extLst>
  </p:cSld>
  <p:clrMapOvr>
    <a:masterClrMapping/>
  </p:clrMapOvr>
  <p:transition xmlns:p14="http://schemas.microsoft.com/office/powerpoint/2010/mai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147417030"/>
      </p:ext>
    </p:extLst>
  </p:cSld>
  <p:clrMapOvr>
    <a:masterClrMapping/>
  </p:clrMapOvr>
  <p:transition xmlns:p14="http://schemas.microsoft.com/office/powerpoint/2010/mai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US"/>
              <a:t>Click to edit Master title style</a:t>
            </a:r>
            <a:endParaRPr lang="en-GB" dirty="0"/>
          </a:p>
        </p:txBody>
      </p:sp>
    </p:spTree>
    <p:extLst>
      <p:ext uri="{BB962C8B-B14F-4D97-AF65-F5344CB8AC3E}">
        <p14:creationId xmlns:p14="http://schemas.microsoft.com/office/powerpoint/2010/main" val="476949584"/>
      </p:ext>
    </p:extLst>
  </p:cSld>
  <p:clrMapOvr>
    <a:masterClrMapping/>
  </p:clrMapOvr>
  <p:transition xmlns:p14="http://schemas.microsoft.com/office/powerpoint/2010/mai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885161007"/>
      </p:ext>
    </p:extLst>
  </p:cSld>
  <p:clrMapOvr>
    <a:masterClrMapping/>
  </p:clrMapOvr>
  <p:transition xmlns:p14="http://schemas.microsoft.com/office/powerpoint/2010/mai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3568616582"/>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50" Type="http://schemas.openxmlformats.org/officeDocument/2006/relationships/theme" Target="../theme/theme1.xml"/><Relationship Id="rId5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9.xml"/><Relationship Id="rId21" Type="http://schemas.openxmlformats.org/officeDocument/2006/relationships/slideLayout" Target="../slideLayouts/slideLayout70.xml"/><Relationship Id="rId22" Type="http://schemas.openxmlformats.org/officeDocument/2006/relationships/slideLayout" Target="../slideLayouts/slideLayout71.xml"/><Relationship Id="rId23" Type="http://schemas.openxmlformats.org/officeDocument/2006/relationships/slideLayout" Target="../slideLayouts/slideLayout72.xml"/><Relationship Id="rId24" Type="http://schemas.openxmlformats.org/officeDocument/2006/relationships/slideLayout" Target="../slideLayouts/slideLayout73.xml"/><Relationship Id="rId25" Type="http://schemas.openxmlformats.org/officeDocument/2006/relationships/slideLayout" Target="../slideLayouts/slideLayout74.xml"/><Relationship Id="rId26" Type="http://schemas.openxmlformats.org/officeDocument/2006/relationships/slideLayout" Target="../slideLayouts/slideLayout75.xml"/><Relationship Id="rId27" Type="http://schemas.openxmlformats.org/officeDocument/2006/relationships/slideLayout" Target="../slideLayouts/slideLayout76.xml"/><Relationship Id="rId28" Type="http://schemas.openxmlformats.org/officeDocument/2006/relationships/slideLayout" Target="../slideLayouts/slideLayout77.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30" Type="http://schemas.openxmlformats.org/officeDocument/2006/relationships/slideLayout" Target="../slideLayouts/slideLayout79.xml"/><Relationship Id="rId31" Type="http://schemas.openxmlformats.org/officeDocument/2006/relationships/slideLayout" Target="../slideLayouts/slideLayout80.xml"/><Relationship Id="rId32" Type="http://schemas.openxmlformats.org/officeDocument/2006/relationships/slideLayout" Target="../slideLayouts/slideLayout81.xml"/><Relationship Id="rId9" Type="http://schemas.openxmlformats.org/officeDocument/2006/relationships/slideLayout" Target="../slideLayouts/slideLayout58.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33" Type="http://schemas.openxmlformats.org/officeDocument/2006/relationships/slideLayout" Target="../slideLayouts/slideLayout82.xml"/><Relationship Id="rId34" Type="http://schemas.openxmlformats.org/officeDocument/2006/relationships/slideLayout" Target="../slideLayouts/slideLayout83.xml"/><Relationship Id="rId35" Type="http://schemas.openxmlformats.org/officeDocument/2006/relationships/slideLayout" Target="../slideLayouts/slideLayout84.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slideLayout" Target="../slideLayouts/slideLayout63.xml"/><Relationship Id="rId15" Type="http://schemas.openxmlformats.org/officeDocument/2006/relationships/slideLayout" Target="../slideLayouts/slideLayout64.xml"/><Relationship Id="rId16" Type="http://schemas.openxmlformats.org/officeDocument/2006/relationships/slideLayout" Target="../slideLayouts/slideLayout65.xml"/><Relationship Id="rId17" Type="http://schemas.openxmlformats.org/officeDocument/2006/relationships/slideLayout" Target="../slideLayouts/slideLayout66.xml"/><Relationship Id="rId18" Type="http://schemas.openxmlformats.org/officeDocument/2006/relationships/slideLayout" Target="../slideLayouts/slideLayout67.xml"/><Relationship Id="rId19" Type="http://schemas.openxmlformats.org/officeDocument/2006/relationships/slideLayout" Target="../slideLayouts/slideLayout68.xml"/><Relationship Id="rId37" Type="http://schemas.openxmlformats.org/officeDocument/2006/relationships/slideLayout" Target="../slideLayouts/slideLayout86.xml"/><Relationship Id="rId38" Type="http://schemas.openxmlformats.org/officeDocument/2006/relationships/slideLayout" Target="../slideLayouts/slideLayout87.xml"/><Relationship Id="rId39" Type="http://schemas.openxmlformats.org/officeDocument/2006/relationships/slideLayout" Target="../slideLayouts/slideLayout88.xml"/><Relationship Id="rId40" Type="http://schemas.openxmlformats.org/officeDocument/2006/relationships/slideLayout" Target="../slideLayouts/slideLayout89.xml"/><Relationship Id="rId41" Type="http://schemas.openxmlformats.org/officeDocument/2006/relationships/slideLayout" Target="../slideLayouts/slideLayout90.xml"/><Relationship Id="rId42" Type="http://schemas.openxmlformats.org/officeDocument/2006/relationships/theme" Target="../theme/theme2.xml"/><Relationship Id="rId4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110.xml"/><Relationship Id="rId21" Type="http://schemas.openxmlformats.org/officeDocument/2006/relationships/slideLayout" Target="../slideLayouts/slideLayout111.xml"/><Relationship Id="rId22" Type="http://schemas.openxmlformats.org/officeDocument/2006/relationships/slideLayout" Target="../slideLayouts/slideLayout112.xml"/><Relationship Id="rId23" Type="http://schemas.openxmlformats.org/officeDocument/2006/relationships/slideLayout" Target="../slideLayouts/slideLayout113.xml"/><Relationship Id="rId24" Type="http://schemas.openxmlformats.org/officeDocument/2006/relationships/slideLayout" Target="../slideLayouts/slideLayout114.xml"/><Relationship Id="rId25" Type="http://schemas.openxmlformats.org/officeDocument/2006/relationships/slideLayout" Target="../slideLayouts/slideLayout115.xml"/><Relationship Id="rId26" Type="http://schemas.openxmlformats.org/officeDocument/2006/relationships/slideLayout" Target="../slideLayouts/slideLayout116.xml"/><Relationship Id="rId27" Type="http://schemas.openxmlformats.org/officeDocument/2006/relationships/slideLayout" Target="../slideLayouts/slideLayout117.xml"/><Relationship Id="rId28" Type="http://schemas.openxmlformats.org/officeDocument/2006/relationships/slideLayout" Target="../slideLayouts/slideLayout118.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30" Type="http://schemas.openxmlformats.org/officeDocument/2006/relationships/slideLayout" Target="../slideLayouts/slideLayout120.xml"/><Relationship Id="rId31" Type="http://schemas.openxmlformats.org/officeDocument/2006/relationships/slideLayout" Target="../slideLayouts/slideLayout121.xml"/><Relationship Id="rId32" Type="http://schemas.openxmlformats.org/officeDocument/2006/relationships/slideLayout" Target="../slideLayouts/slideLayout122.xml"/><Relationship Id="rId9" Type="http://schemas.openxmlformats.org/officeDocument/2006/relationships/slideLayout" Target="../slideLayouts/slideLayout99.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33" Type="http://schemas.openxmlformats.org/officeDocument/2006/relationships/slideLayout" Target="../slideLayouts/slideLayout123.xml"/><Relationship Id="rId34" Type="http://schemas.openxmlformats.org/officeDocument/2006/relationships/slideLayout" Target="../slideLayouts/slideLayout124.xml"/><Relationship Id="rId35" Type="http://schemas.openxmlformats.org/officeDocument/2006/relationships/slideLayout" Target="../slideLayouts/slideLayout125.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slideLayout" Target="../slideLayouts/slideLayout106.xml"/><Relationship Id="rId17" Type="http://schemas.openxmlformats.org/officeDocument/2006/relationships/slideLayout" Target="../slideLayouts/slideLayout107.xml"/><Relationship Id="rId18" Type="http://schemas.openxmlformats.org/officeDocument/2006/relationships/slideLayout" Target="../slideLayouts/slideLayout108.xml"/><Relationship Id="rId19" Type="http://schemas.openxmlformats.org/officeDocument/2006/relationships/slideLayout" Target="../slideLayouts/slideLayout109.xml"/><Relationship Id="rId37" Type="http://schemas.openxmlformats.org/officeDocument/2006/relationships/theme" Target="../theme/theme3.xml"/><Relationship Id="rId38"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theme" Target="../theme/theme4.xml"/><Relationship Id="rId7" Type="http://schemas.openxmlformats.org/officeDocument/2006/relationships/image" Target="../media/image18.jpeg"/><Relationship Id="rId1" Type="http://schemas.openxmlformats.org/officeDocument/2006/relationships/slideLayout" Target="../slideLayouts/slideLayout127.xml"/><Relationship Id="rId2"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1029" name="Picture 2"/>
          <p:cNvPicPr>
            <a:picLocks noChangeAspect="1" noChangeArrowheads="1"/>
          </p:cNvPicPr>
          <p:nvPr/>
        </p:nvPicPr>
        <p:blipFill>
          <a:blip r:embed="rId51" cstate="email">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4015" r:id="rId2"/>
    <p:sldLayoutId id="2147484016" r:id="rId3"/>
    <p:sldLayoutId id="2147484017" r:id="rId4"/>
    <p:sldLayoutId id="2147483964" r:id="rId5"/>
    <p:sldLayoutId id="2147483965" r:id="rId6"/>
    <p:sldLayoutId id="2147484012"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4006" r:id="rId28"/>
    <p:sldLayoutId id="2147484007" r:id="rId29"/>
    <p:sldLayoutId id="2147484008" r:id="rId30"/>
    <p:sldLayoutId id="2147484010" r:id="rId31"/>
    <p:sldLayoutId id="2147484009" r:id="rId32"/>
    <p:sldLayoutId id="2147484011" r:id="rId33"/>
    <p:sldLayoutId id="2147483986" r:id="rId34"/>
    <p:sldLayoutId id="2147483987" r:id="rId35"/>
    <p:sldLayoutId id="2147483989" r:id="rId36"/>
    <p:sldLayoutId id="2147484014" r:id="rId37"/>
    <p:sldLayoutId id="2147483990" r:id="rId38"/>
    <p:sldLayoutId id="2147483991" r:id="rId39"/>
    <p:sldLayoutId id="2147483992" r:id="rId40"/>
    <p:sldLayoutId id="2147483993" r:id="rId41"/>
    <p:sldLayoutId id="2147483994" r:id="rId42"/>
    <p:sldLayoutId id="2147483995" r:id="rId43"/>
    <p:sldLayoutId id="2147483996" r:id="rId44"/>
    <p:sldLayoutId id="2147483997" r:id="rId45"/>
    <p:sldLayoutId id="2147483998" r:id="rId46"/>
    <p:sldLayoutId id="2147484018" r:id="rId47"/>
    <p:sldLayoutId id="2147484019" r:id="rId48"/>
    <p:sldLayoutId id="2147484020" r:id="rId49"/>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Arial"/>
                <a:cs typeface="CiscoSans Thin"/>
              </a:rPr>
              <a:pPr algn="r" defTabSz="610744" fontAlgn="auto">
                <a:spcBef>
                  <a:spcPts val="0"/>
                </a:spcBef>
                <a:spcAft>
                  <a:spcPts val="0"/>
                </a:spcAft>
                <a:defRPr/>
              </a:pPr>
              <a:t>‹#›</a:t>
            </a:fld>
            <a:endParaRPr lang="en-US" sz="600" dirty="0">
              <a:solidFill>
                <a:srgbClr val="000000">
                  <a:alpha val="25000"/>
                </a:srgbClr>
              </a:solidFill>
              <a:latin typeface="Arial"/>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cs typeface="CiscoSans Thin"/>
              </a:rPr>
              <a:t>© </a:t>
            </a:r>
            <a:r>
              <a:rPr lang="en-US" sz="600" dirty="0" smtClean="0">
                <a:solidFill>
                  <a:srgbClr val="000000">
                    <a:alpha val="25000"/>
                  </a:srgbClr>
                </a:solidFill>
                <a:latin typeface="Arial"/>
                <a:cs typeface="CiscoSans Thin"/>
              </a:rPr>
              <a:t>2016  </a:t>
            </a:r>
            <a:r>
              <a:rPr lang="en-US" sz="600" dirty="0">
                <a:solidFill>
                  <a:srgbClr val="000000">
                    <a:alpha val="25000"/>
                  </a:srgbClr>
                </a:solidFill>
                <a:latin typeface="Arial"/>
                <a:cs typeface="CiscoSans Thin"/>
              </a:rPr>
              <a:t>Cisco and/or its affiliates. All rights reserved.   Cisco Confidential</a:t>
            </a:r>
          </a:p>
        </p:txBody>
      </p:sp>
      <p:pic>
        <p:nvPicPr>
          <p:cNvPr id="1029" name="Picture 2"/>
          <p:cNvPicPr>
            <a:picLocks noChangeAspect="1" noChangeArrowheads="1"/>
          </p:cNvPicPr>
          <p:nvPr/>
        </p:nvPicPr>
        <p:blipFill>
          <a:blip r:embed="rId43" cstate="email">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 id="2147484053" r:id="rId32"/>
    <p:sldLayoutId id="2147484054" r:id="rId33"/>
    <p:sldLayoutId id="2147484055" r:id="rId34"/>
    <p:sldLayoutId id="2147484056" r:id="rId35"/>
    <p:sldLayoutId id="2147484057" r:id="rId36"/>
    <p:sldLayoutId id="2147484058" r:id="rId37"/>
    <p:sldLayoutId id="2147484059" r:id="rId38"/>
    <p:sldLayoutId id="2147484060" r:id="rId39"/>
    <p:sldLayoutId id="2147484061" r:id="rId40"/>
    <p:sldLayoutId id="2147484062" r:id="rId41"/>
  </p:sldLayoutIdLst>
  <p:transition xmlns:p14="http://schemas.microsoft.com/office/powerpoint/2010/main" spd="slow">
    <p:wipe/>
  </p:transition>
  <p:timing>
    <p:tnLst>
      <p:par>
        <p:cTn xmlns:p14="http://schemas.microsoft.com/office/powerpoint/2010/main" id="1" dur="indefinite" restart="never" nodeType="tmRoot"/>
      </p:par>
    </p:tnLst>
  </p:timing>
  <p:txStyles>
    <p:titleStyle>
      <a:lvl1pPr algn="l" defTabSz="684213" rtl="0" eaLnBrk="1" fontAlgn="base" hangingPunct="1">
        <a:lnSpc>
          <a:spcPct val="80000"/>
        </a:lnSpc>
        <a:spcBef>
          <a:spcPct val="0"/>
        </a:spcBef>
        <a:spcAft>
          <a:spcPct val="0"/>
        </a:spcAft>
        <a:defRPr lang="en-US" sz="3200" b="0" i="0" u="none"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Arial"/>
                <a:ea typeface="ＭＳ Ｐゴシック" charset="0"/>
                <a:cs typeface="CiscoSans Thin"/>
              </a:rPr>
              <a:pPr algn="r" defTabSz="610744" fontAlgn="auto">
                <a:spcBef>
                  <a:spcPts val="0"/>
                </a:spcBef>
                <a:spcAft>
                  <a:spcPts val="0"/>
                </a:spcAft>
                <a:defRPr/>
              </a:pPr>
              <a:t>‹#›</a:t>
            </a:fld>
            <a:endParaRPr lang="en-US" sz="600" dirty="0">
              <a:solidFill>
                <a:srgbClr val="000000">
                  <a:alpha val="25000"/>
                </a:srgbClr>
              </a:solidFill>
              <a:latin typeface="Arial"/>
              <a:ea typeface="ＭＳ Ｐゴシック" charset="0"/>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Arial"/>
                <a:ea typeface="ＭＳ Ｐゴシック" charset="0"/>
                <a:cs typeface="CiscoSans Thin"/>
              </a:rPr>
              <a:t>© 2015  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38"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10682"/>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 id="2147484084" r:id="rId20"/>
    <p:sldLayoutId id="2147484085" r:id="rId21"/>
    <p:sldLayoutId id="2147484086" r:id="rId22"/>
    <p:sldLayoutId id="2147484087" r:id="rId23"/>
    <p:sldLayoutId id="2147484088" r:id="rId24"/>
    <p:sldLayoutId id="2147484089" r:id="rId25"/>
    <p:sldLayoutId id="2147484090" r:id="rId26"/>
    <p:sldLayoutId id="2147484091" r:id="rId27"/>
    <p:sldLayoutId id="2147484092" r:id="rId28"/>
    <p:sldLayoutId id="2147484093" r:id="rId29"/>
    <p:sldLayoutId id="2147484094" r:id="rId30"/>
    <p:sldLayoutId id="2147484095" r:id="rId31"/>
    <p:sldLayoutId id="2147484096" r:id="rId32"/>
    <p:sldLayoutId id="2147484097" r:id="rId33"/>
    <p:sldLayoutId id="2147484098" r:id="rId34"/>
    <p:sldLayoutId id="2147484099" r:id="rId35"/>
    <p:sldLayoutId id="2147484100" r:id="rId36"/>
  </p:sldLayoutIdLst>
  <p:transition xmlns:p14="http://schemas.microsoft.com/office/powerpoint/2010/main" spd="slow">
    <p:wipe/>
  </p:transition>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71488" y="1367284"/>
            <a:ext cx="8181975" cy="16659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3" name="Shape 3"/>
          <p:cNvSpPr>
            <a:spLocks noGrp="1"/>
          </p:cNvSpPr>
          <p:nvPr>
            <p:ph type="body" idx="1"/>
          </p:nvPr>
        </p:nvSpPr>
        <p:spPr>
          <a:xfrm>
            <a:off x="523875" y="3609975"/>
            <a:ext cx="8129588" cy="102393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a:defRPr>
                <a:solidFill>
                  <a:srgbClr val="A8A8A8"/>
                </a:solidFill>
              </a:defRPr>
            </a:lvl2pPr>
            <a:lvl3pPr>
              <a:defRPr>
                <a:solidFill>
                  <a:srgbClr val="A8A8A8"/>
                </a:solidFill>
              </a:defRPr>
            </a:lvl3pPr>
            <a:lvl4pPr>
              <a:defRPr>
                <a:solidFill>
                  <a:srgbClr val="A8A8A8"/>
                </a:solidFill>
              </a:defRPr>
            </a:lvl4pPr>
            <a:lvl5pPr>
              <a:defRPr>
                <a:solidFill>
                  <a:srgbClr val="A8A8A8"/>
                </a:solidFill>
              </a:defRPr>
            </a:lvl5p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963025" y="4953000"/>
            <a:ext cx="208390" cy="206467"/>
          </a:xfrm>
          <a:prstGeom prst="rect">
            <a:avLst/>
          </a:prstGeom>
          <a:ln w="12700">
            <a:miter lim="400000"/>
          </a:ln>
        </p:spPr>
        <p:txBody>
          <a:bodyPr wrap="none" lIns="50800" tIns="50800" rIns="50800" bIns="50800">
            <a:spAutoFit/>
          </a:bodyPr>
          <a:lstStyle>
            <a:lvl1pPr algn="l" defTabSz="219075">
              <a:defRPr sz="675">
                <a:solidFill>
                  <a:srgbClr val="929292"/>
                </a:solidFill>
              </a:defRPr>
            </a:lvl1pPr>
          </a:lstStyle>
          <a:p>
            <a:pPr fontAlgn="auto" hangingPunct="0">
              <a:spcBef>
                <a:spcPts val="0"/>
              </a:spcBef>
              <a:spcAft>
                <a:spcPts val="0"/>
              </a:spcAft>
            </a:pPr>
            <a:fld id="{86CB4B4D-7CA3-9044-876B-883B54F8677D}" type="slidenum">
              <a:rPr lang="en-US" kern="0" smtClean="0">
                <a:latin typeface="Helvetica"/>
                <a:ea typeface="ＭＳ Ｐゴシック" charset="0"/>
                <a:cs typeface="Helvetica"/>
                <a:sym typeface="Helvetica"/>
              </a:rPr>
              <a:pPr fontAlgn="auto" hangingPunct="0">
                <a:spcBef>
                  <a:spcPts val="0"/>
                </a:spcBef>
                <a:spcAft>
                  <a:spcPts val="0"/>
                </a:spcAft>
              </a:pPr>
              <a:t>‹#›</a:t>
            </a:fld>
            <a:endParaRPr lang="en-US" kern="0">
              <a:latin typeface="Helvetica"/>
              <a:ea typeface="ＭＳ Ｐゴシック" charset="0"/>
              <a:cs typeface="Helvetica"/>
              <a:sym typeface="Helvetica"/>
            </a:endParaRPr>
          </a:p>
        </p:txBody>
      </p:sp>
    </p:spTree>
    <p:extLst>
      <p:ext uri="{BB962C8B-B14F-4D97-AF65-F5344CB8AC3E}">
        <p14:creationId xmlns:p14="http://schemas.microsoft.com/office/powerpoint/2010/main" val="404884895"/>
      </p:ext>
    </p:extLst>
  </p:cSld>
  <p:clrMap bg1="dk1" tx1="lt1" bg2="dk2" tx2="lt2" accent1="accent1" accent2="accent2" accent3="accent3" accent4="accent4" accent5="accent5" accent6="accent6" hlink="hlink" folHlink="folHlink"/>
  <p:sldLayoutIdLst>
    <p:sldLayoutId id="2147484102" r:id="rId1"/>
    <p:sldLayoutId id="2147484104" r:id="rId2"/>
    <p:sldLayoutId id="2147484105" r:id="rId3"/>
    <p:sldLayoutId id="2147484106" r:id="rId4"/>
    <p:sldLayoutId id="2147484107" r:id="rId5"/>
  </p:sldLayoutIdLst>
  <p:transition xmlns:p14="http://schemas.microsoft.com/office/powerpoint/2010/main" spd="med"/>
  <p:txStyles>
    <p:titleStyle>
      <a:lvl1pPr marL="0" marR="0" indent="0"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1pPr>
      <a:lvl2pPr marL="0" marR="0" indent="85725"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2pPr>
      <a:lvl3pPr marL="0" marR="0" indent="171450"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3pPr>
      <a:lvl4pPr marL="0" marR="0" indent="257175"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4pPr>
      <a:lvl5pPr marL="0" marR="0" indent="342900"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5pPr>
      <a:lvl6pPr marL="0" marR="0" indent="428625"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6pPr>
      <a:lvl7pPr marL="0" marR="0" indent="514350"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7pPr>
      <a:lvl8pPr marL="0" marR="0" indent="600075"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8pPr>
      <a:lvl9pPr marL="0" marR="0" indent="685800" algn="l" defTabSz="300038" rtl="0" latinLnBrk="0">
        <a:lnSpc>
          <a:spcPct val="100000"/>
        </a:lnSpc>
        <a:spcBef>
          <a:spcPts val="0"/>
        </a:spcBef>
        <a:spcAft>
          <a:spcPts val="0"/>
        </a:spcAft>
        <a:buClrTx/>
        <a:buSzTx/>
        <a:buFontTx/>
        <a:buNone/>
        <a:tabLst/>
        <a:defRPr sz="5400" b="0" i="0" u="none" strike="noStrike" cap="none" spc="0" baseline="0">
          <a:ln>
            <a:noFill/>
          </a:ln>
          <a:solidFill>
            <a:srgbClr val="FFFFFF"/>
          </a:solidFill>
          <a:uFillTx/>
          <a:latin typeface="+mn-lt"/>
          <a:ea typeface="+mn-ea"/>
          <a:cs typeface="+mn-cs"/>
          <a:sym typeface="Helvetica"/>
        </a:defRPr>
      </a:lvl9pPr>
    </p:titleStyle>
    <p:bodyStyle>
      <a:lvl1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1pPr>
      <a:lvl2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2pPr>
      <a:lvl3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3pPr>
      <a:lvl4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4pPr>
      <a:lvl5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5pPr>
      <a:lvl6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6pPr>
      <a:lvl7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7pPr>
      <a:lvl8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8pPr>
      <a:lvl9pPr marL="0" marR="0" indent="0" algn="l" defTabSz="300038" rtl="0" latinLnBrk="0">
        <a:lnSpc>
          <a:spcPct val="100000"/>
        </a:lnSpc>
        <a:spcBef>
          <a:spcPts val="375"/>
        </a:spcBef>
        <a:spcAft>
          <a:spcPts val="0"/>
        </a:spcAft>
        <a:buClrTx/>
        <a:buSzTx/>
        <a:buFontTx/>
        <a:buNone/>
        <a:tabLst/>
        <a:defRPr sz="1800" b="0" i="0" u="none" strike="noStrike" cap="none" spc="0" baseline="0">
          <a:ln>
            <a:noFill/>
          </a:ln>
          <a:solidFill>
            <a:srgbClr val="FFFFFF"/>
          </a:solidFill>
          <a:uFillTx/>
          <a:latin typeface="+mn-lt"/>
          <a:ea typeface="+mn-ea"/>
          <a:cs typeface="+mn-cs"/>
          <a:sym typeface="Helvetica"/>
        </a:defRPr>
      </a:lvl9pPr>
    </p:bodyStyle>
    <p:otherStyle>
      <a:lvl1pPr marL="0" marR="0" indent="0"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1pPr>
      <a:lvl2pPr marL="0" marR="0" indent="85725"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2pPr>
      <a:lvl3pPr marL="0" marR="0" indent="171450"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3pPr>
      <a:lvl4pPr marL="0" marR="0" indent="257175"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4pPr>
      <a:lvl5pPr marL="0" marR="0" indent="342900"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5pPr>
      <a:lvl6pPr marL="0" marR="0" indent="428625"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6pPr>
      <a:lvl7pPr marL="0" marR="0" indent="514350"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7pPr>
      <a:lvl8pPr marL="0" marR="0" indent="600075"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8pPr>
      <a:lvl9pPr marL="0" marR="0" indent="685800" algn="l" defTabSz="219075" latinLnBrk="0">
        <a:lnSpc>
          <a:spcPct val="100000"/>
        </a:lnSpc>
        <a:spcBef>
          <a:spcPts val="0"/>
        </a:spcBef>
        <a:spcAft>
          <a:spcPts val="0"/>
        </a:spcAft>
        <a:buClrTx/>
        <a:buSzTx/>
        <a:buFontTx/>
        <a:buNone/>
        <a:tabLst/>
        <a:defRPr sz="675"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emf"/><Relationship Id="rId5" Type="http://schemas.openxmlformats.org/officeDocument/2006/relationships/image" Target="../media/image25.tiff"/><Relationship Id="rId6" Type="http://schemas.openxmlformats.org/officeDocument/2006/relationships/image" Target="../media/image26.png"/><Relationship Id="rId7" Type="http://schemas.openxmlformats.org/officeDocument/2006/relationships/image" Target="../media/image27.tiff"/><Relationship Id="rId1" Type="http://schemas.openxmlformats.org/officeDocument/2006/relationships/slideLayout" Target="../slideLayouts/slideLayout55.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9.xml"/><Relationship Id="rId3" Type="http://schemas.openxmlformats.org/officeDocument/2006/relationships/image" Target="../media/image2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emf"/><Relationship Id="rId13" Type="http://schemas.openxmlformats.org/officeDocument/2006/relationships/image" Target="../media/image39.tiff"/><Relationship Id="rId1" Type="http://schemas.openxmlformats.org/officeDocument/2006/relationships/slideLayout" Target="../slideLayouts/slideLayout55.xml"/><Relationship Id="rId2" Type="http://schemas.openxmlformats.org/officeDocument/2006/relationships/notesSlide" Target="../notesSlides/notesSlide12.xml"/><Relationship Id="rId3" Type="http://schemas.openxmlformats.org/officeDocument/2006/relationships/image" Target="../media/image30.w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png"/><Relationship Id="rId7" Type="http://schemas.microsoft.com/office/2007/relationships/hdphoto" Target="../media/hdphoto1.wdp"/><Relationship Id="rId8" Type="http://schemas.openxmlformats.org/officeDocument/2006/relationships/image" Target="../media/image34.tiff"/><Relationship Id="rId9" Type="http://schemas.openxmlformats.org/officeDocument/2006/relationships/image" Target="../media/image35.tiff"/><Relationship Id="rId10"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55.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tiff"/><Relationship Id="rId7" Type="http://schemas.openxmlformats.org/officeDocument/2006/relationships/image" Target="../media/image46.tiff"/><Relationship Id="rId8" Type="http://schemas.openxmlformats.org/officeDocument/2006/relationships/image" Target="../media/image47.tiff"/><Relationship Id="rId9" Type="http://schemas.openxmlformats.org/officeDocument/2006/relationships/image" Target="../media/image48.tiff"/><Relationship Id="rId10" Type="http://schemas.openxmlformats.org/officeDocument/2006/relationships/image" Target="../media/image49.tiff"/><Relationship Id="rId11" Type="http://schemas.openxmlformats.org/officeDocument/2006/relationships/image" Target="../media/image50.tiff"/><Relationship Id="rId1" Type="http://schemas.openxmlformats.org/officeDocument/2006/relationships/slideLayout" Target="../slideLayouts/slideLayout55.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tiff"/><Relationship Id="rId1" Type="http://schemas.openxmlformats.org/officeDocument/2006/relationships/slideLayout" Target="../slideLayouts/slideLayout55.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7.xml"/><Relationship Id="rId3" Type="http://schemas.openxmlformats.org/officeDocument/2006/relationships/image" Target="../media/image5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0.xml"/><Relationship Id="rId3" Type="http://schemas.openxmlformats.org/officeDocument/2006/relationships/image" Target="../media/image54.tiff"/></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tiff"/><Relationship Id="rId1" Type="http://schemas.openxmlformats.org/officeDocument/2006/relationships/slideLayout" Target="../slideLayouts/slideLayout128.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4" Type="http://schemas.microsoft.com/office/2007/relationships/hdphoto" Target="../media/hdphoto2.wdp"/><Relationship Id="rId1" Type="http://schemas.openxmlformats.org/officeDocument/2006/relationships/slideLayout" Target="../slideLayouts/slideLayout55.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3.xml"/><Relationship Id="rId3" Type="http://schemas.openxmlformats.org/officeDocument/2006/relationships/image" Target="../media/image58.tiff"/></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59.tiff"/><Relationship Id="rId5" Type="http://schemas.openxmlformats.org/officeDocument/2006/relationships/image" Target="../media/image60.tiff"/><Relationship Id="rId6" Type="http://schemas.openxmlformats.org/officeDocument/2006/relationships/image" Target="../media/image61.tiff"/><Relationship Id="rId1" Type="http://schemas.openxmlformats.org/officeDocument/2006/relationships/slideLayout" Target="../slideLayouts/slideLayout55.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xml"/><Relationship Id="rId3" Type="http://schemas.openxmlformats.org/officeDocument/2006/relationships/hyperlink" Target="http://www.cisco.co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3.tiff"/><Relationship Id="rId1" Type="http://schemas.openxmlformats.org/officeDocument/2006/relationships/slideLayout" Target="../slideLayouts/slideLayout55.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7.xml"/><Relationship Id="rId3" Type="http://schemas.openxmlformats.org/officeDocument/2006/relationships/image" Target="../media/image6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0.xml"/><Relationship Id="rId3" Type="http://schemas.openxmlformats.org/officeDocument/2006/relationships/image" Target="../media/image6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55.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tiff"/><Relationship Id="rId1" Type="http://schemas.openxmlformats.org/officeDocument/2006/relationships/slideLayout" Target="../slideLayouts/slideLayout55.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129.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8.xml"/><Relationship Id="rId3"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9.xml"/><Relationship Id="rId3"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28.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129.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4.xml"/><Relationship Id="rId3"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128.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64.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69496" y="3334161"/>
            <a:ext cx="8296421" cy="288131"/>
          </a:xfrm>
        </p:spPr>
        <p:txBody>
          <a:bodyPr/>
          <a:lstStyle/>
          <a:p>
            <a:pPr>
              <a:lnSpc>
                <a:spcPct val="110000"/>
              </a:lnSpc>
              <a:spcBef>
                <a:spcPts val="0"/>
              </a:spcBef>
              <a:spcAft>
                <a:spcPts val="600"/>
              </a:spcAft>
            </a:pPr>
            <a:r>
              <a:rPr lang="ja-JP" altLang="en-US" dirty="0">
                <a:solidFill>
                  <a:srgbClr val="FFFFFF"/>
                </a:solidFill>
              </a:rPr>
              <a:t>シスコシステムズ合同会社</a:t>
            </a:r>
            <a:endParaRPr lang="en-US" altLang="en-US" dirty="0">
              <a:solidFill>
                <a:srgbClr val="FFFFFF"/>
              </a:solidFill>
            </a:endParaRPr>
          </a:p>
          <a:p>
            <a:pPr>
              <a:lnSpc>
                <a:spcPct val="110000"/>
              </a:lnSpc>
              <a:spcBef>
                <a:spcPts val="0"/>
              </a:spcBef>
              <a:spcAft>
                <a:spcPts val="600"/>
              </a:spcAft>
            </a:pPr>
            <a:r>
              <a:rPr lang="en-US" altLang="en-US" dirty="0">
                <a:solidFill>
                  <a:srgbClr val="FFFFFF"/>
                </a:solidFill>
              </a:rPr>
              <a:t>エンタープライズ</a:t>
            </a:r>
            <a:r>
              <a:rPr lang="ja-JP" altLang="en-US" dirty="0">
                <a:solidFill>
                  <a:srgbClr val="FFFFFF"/>
                </a:solidFill>
              </a:rPr>
              <a:t>システムエンジニアリング</a:t>
            </a:r>
            <a:endParaRPr lang="en-US" altLang="en-US" dirty="0">
              <a:solidFill>
                <a:srgbClr val="FFFFFF"/>
              </a:solidFill>
            </a:endParaRPr>
          </a:p>
          <a:p>
            <a:pPr>
              <a:lnSpc>
                <a:spcPct val="110000"/>
              </a:lnSpc>
              <a:spcBef>
                <a:spcPts val="0"/>
              </a:spcBef>
              <a:spcAft>
                <a:spcPts val="600"/>
              </a:spcAft>
            </a:pPr>
            <a:r>
              <a:rPr lang="ja-JP" altLang="en-US" dirty="0">
                <a:solidFill>
                  <a:srgbClr val="FFFFFF"/>
                </a:solidFill>
              </a:rPr>
              <a:t>シニアシステムズエンジニア</a:t>
            </a:r>
            <a:endParaRPr lang="en-US" altLang="en-US" dirty="0">
              <a:solidFill>
                <a:srgbClr val="FFFFFF"/>
              </a:solidFill>
            </a:endParaRPr>
          </a:p>
          <a:p>
            <a:pPr>
              <a:lnSpc>
                <a:spcPct val="110000"/>
              </a:lnSpc>
              <a:spcBef>
                <a:spcPts val="0"/>
              </a:spcBef>
              <a:spcAft>
                <a:spcPts val="600"/>
              </a:spcAft>
            </a:pPr>
            <a:r>
              <a:rPr lang="ja-JP" altLang="en-US" dirty="0">
                <a:solidFill>
                  <a:srgbClr val="FFFFFF"/>
                </a:solidFill>
              </a:rPr>
              <a:t>向　修一</a:t>
            </a:r>
            <a:endParaRPr lang="en-US" altLang="ja-JP" dirty="0">
              <a:solidFill>
                <a:srgbClr val="FFFFFF"/>
              </a:solidFill>
            </a:endParaRPr>
          </a:p>
          <a:p>
            <a:pPr>
              <a:lnSpc>
                <a:spcPct val="110000"/>
              </a:lnSpc>
              <a:spcBef>
                <a:spcPts val="0"/>
              </a:spcBef>
              <a:spcAft>
                <a:spcPts val="600"/>
              </a:spcAft>
            </a:pPr>
            <a:r>
              <a:rPr lang="en-US" altLang="ja-JP" dirty="0">
                <a:solidFill>
                  <a:srgbClr val="FFFFFF"/>
                </a:solidFill>
              </a:rPr>
              <a:t>2016</a:t>
            </a:r>
            <a:r>
              <a:rPr lang="ja-JP" altLang="en-US" dirty="0" smtClean="0">
                <a:solidFill>
                  <a:srgbClr val="FFFFFF"/>
                </a:solidFill>
              </a:rPr>
              <a:t>年</a:t>
            </a:r>
            <a:r>
              <a:rPr lang="en-US" altLang="ja-JP" dirty="0" smtClean="0">
                <a:solidFill>
                  <a:srgbClr val="FFFFFF"/>
                </a:solidFill>
              </a:rPr>
              <a:t>7</a:t>
            </a:r>
            <a:r>
              <a:rPr lang="ja-JP" altLang="en-US" dirty="0" smtClean="0">
                <a:solidFill>
                  <a:srgbClr val="FFFFFF"/>
                </a:solidFill>
              </a:rPr>
              <a:t>月</a:t>
            </a:r>
            <a:r>
              <a:rPr lang="en-US" altLang="ja-JP" dirty="0" smtClean="0">
                <a:solidFill>
                  <a:srgbClr val="FFFFFF"/>
                </a:solidFill>
              </a:rPr>
              <a:t>21</a:t>
            </a:r>
            <a:r>
              <a:rPr lang="ja-JP" altLang="en-US" dirty="0" smtClean="0">
                <a:solidFill>
                  <a:srgbClr val="FFFFFF"/>
                </a:solidFill>
              </a:rPr>
              <a:t>日</a:t>
            </a:r>
            <a:endParaRPr lang="en-US" altLang="ja-JP" dirty="0">
              <a:solidFill>
                <a:srgbClr val="FFFFFF"/>
              </a:solidFill>
            </a:endParaRPr>
          </a:p>
        </p:txBody>
      </p:sp>
      <p:sp>
        <p:nvSpPr>
          <p:cNvPr id="6" name="Title 5"/>
          <p:cNvSpPr>
            <a:spLocks noGrp="1"/>
          </p:cNvSpPr>
          <p:nvPr>
            <p:ph type="ctrTitle"/>
          </p:nvPr>
        </p:nvSpPr>
        <p:spPr/>
        <p:txBody>
          <a:bodyPr/>
          <a:lstStyle/>
          <a:p>
            <a:r>
              <a:rPr lang="en-US" dirty="0">
                <a:solidFill>
                  <a:schemeClr val="bg1"/>
                </a:solidFill>
              </a:rPr>
              <a:t>Collaboration Systems Release </a:t>
            </a:r>
            <a:r>
              <a:rPr lang="en-US" dirty="0" smtClean="0">
                <a:solidFill>
                  <a:schemeClr val="bg1"/>
                </a:solidFill>
              </a:rPr>
              <a:t>11.5 </a:t>
            </a:r>
            <a:r>
              <a:rPr lang="en-US" dirty="0">
                <a:solidFill>
                  <a:schemeClr val="bg1"/>
                </a:solidFill>
              </a:rPr>
              <a:t>概要</a:t>
            </a:r>
            <a:endParaRPr lang="en-US" dirty="0"/>
          </a:p>
        </p:txBody>
      </p:sp>
      <p:sp>
        <p:nvSpPr>
          <p:cNvPr id="5" name="テキスト プレースホルダー 6"/>
          <p:cNvSpPr txBox="1">
            <a:spLocks/>
          </p:cNvSpPr>
          <p:nvPr/>
        </p:nvSpPr>
        <p:spPr>
          <a:xfrm>
            <a:off x="6421805" y="0"/>
            <a:ext cx="2722196" cy="299001"/>
          </a:xfrm>
          <a:prstGeom prst="rect">
            <a:avLst/>
          </a:prstGeom>
        </p:spPr>
        <p:txBody>
          <a:bodyPr lIns="91420" tIns="45710" rIns="91420" bIns="45710"/>
          <a:lstStyle>
            <a:lvl1pPr marL="0" indent="0" algn="l" defTabSz="684213" rtl="0" eaLnBrk="1" fontAlgn="base" hangingPunct="1">
              <a:lnSpc>
                <a:spcPct val="95000"/>
              </a:lnSpc>
              <a:spcBef>
                <a:spcPts val="1075"/>
              </a:spcBef>
              <a:spcAft>
                <a:spcPct val="0"/>
              </a:spcAft>
              <a:buClr>
                <a:schemeClr val="tx2"/>
              </a:buClr>
              <a:buSzPct val="90000"/>
              <a:buFont typeface="Arial" panose="020B0604020202020204" pitchFamily="34" charset="0"/>
              <a:buNone/>
              <a:defRPr kumimoji="1" lang="en-US" sz="2200" kern="1200" baseline="0">
                <a:solidFill>
                  <a:srgbClr val="FFFFFE"/>
                </a:solidFill>
                <a:latin typeface="+mj-lt"/>
                <a:ea typeface="ＭＳ Ｐゴシック" charset="0"/>
                <a:cs typeface="CiscoSans"/>
              </a:defRPr>
            </a:lvl1pPr>
            <a:lvl2pPr marL="304781" indent="0" algn="l"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solidFill>
                <a:latin typeface="+mn-lt"/>
                <a:ea typeface="ＭＳ Ｐゴシック" charset="0"/>
                <a:cs typeface="CiscoSans"/>
              </a:defRPr>
            </a:lvl2pPr>
            <a:lvl3pPr marL="427401" indent="0" algn="l" defTabSz="684213" rtl="0" eaLnBrk="1" fontAlgn="base" hangingPunct="1">
              <a:lnSpc>
                <a:spcPct val="95000"/>
              </a:lnSpc>
              <a:spcBef>
                <a:spcPts val="625"/>
              </a:spcBef>
              <a:spcAft>
                <a:spcPct val="0"/>
              </a:spcAft>
              <a:buFont typeface="Arial" charset="0"/>
              <a:buNone/>
              <a:defRPr kumimoji="1" lang="en-US" sz="1200" kern="1200">
                <a:solidFill>
                  <a:schemeClr val="tx1"/>
                </a:solidFill>
                <a:latin typeface="+mn-lt"/>
                <a:ea typeface="ＭＳ Ｐゴシック" charset="0"/>
                <a:cs typeface="CiscoSans"/>
              </a:defRPr>
            </a:lvl3pPr>
            <a:lvl4pPr marL="516694" indent="0" algn="l" defTabSz="684213" rtl="0" eaLnBrk="1" fontAlgn="base" hangingPunct="1">
              <a:lnSpc>
                <a:spcPct val="95000"/>
              </a:lnSpc>
              <a:spcBef>
                <a:spcPts val="625"/>
              </a:spcBef>
              <a:spcAft>
                <a:spcPct val="0"/>
              </a:spcAft>
              <a:buFont typeface="Arial" charset="0"/>
              <a:buNone/>
              <a:defRPr kumimoji="1" lang="en-US" sz="1100" kern="1200">
                <a:solidFill>
                  <a:schemeClr val="tx1"/>
                </a:solidFill>
                <a:latin typeface="+mn-lt"/>
                <a:ea typeface="ＭＳ Ｐゴシック" charset="0"/>
                <a:cs typeface="CiscoSans"/>
              </a:defRPr>
            </a:lvl4pPr>
            <a:lvl5pPr marL="601221" indent="0" algn="l" defTabSz="684213" rtl="0" eaLnBrk="1" fontAlgn="base" hangingPunct="1">
              <a:lnSpc>
                <a:spcPct val="95000"/>
              </a:lnSpc>
              <a:spcBef>
                <a:spcPts val="625"/>
              </a:spcBef>
              <a:spcAft>
                <a:spcPct val="0"/>
              </a:spcAft>
              <a:buFont typeface="Arial" charset="0"/>
              <a:buNone/>
              <a:defRPr kumimoji="1" lang="en-US" sz="1100" kern="120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a:lstStyle>
          <a:p>
            <a:r>
              <a:rPr lang="en-US" altLang="ja-JP" dirty="0" smtClean="0">
                <a:latin typeface="+mn-lt"/>
              </a:rPr>
              <a:t>CTU - Collaboration</a:t>
            </a:r>
            <a:endParaRPr lang="en-US" altLang="ja-JP" dirty="0">
              <a:latin typeface="+mn-lt"/>
            </a:endParaRPr>
          </a:p>
        </p:txBody>
      </p:sp>
    </p:spTree>
    <p:extLst>
      <p:ext uri="{BB962C8B-B14F-4D97-AF65-F5344CB8AC3E}">
        <p14:creationId xmlns:p14="http://schemas.microsoft.com/office/powerpoint/2010/main" val="202574823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1525396" y="1673635"/>
            <a:ext cx="1436573" cy="1436573"/>
          </a:xfrm>
          <a:prstGeom prst="ellipse">
            <a:avLst/>
          </a:prstGeom>
          <a:solidFill>
            <a:schemeClr val="bg1"/>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grpSp>
        <p:nvGrpSpPr>
          <p:cNvPr id="24" name="Group 23"/>
          <p:cNvGrpSpPr/>
          <p:nvPr/>
        </p:nvGrpSpPr>
        <p:grpSpPr>
          <a:xfrm>
            <a:off x="613853" y="1195461"/>
            <a:ext cx="7887077" cy="3166706"/>
            <a:chOff x="647931" y="1309530"/>
            <a:chExt cx="7848138" cy="3480245"/>
          </a:xfrm>
        </p:grpSpPr>
        <p:sp>
          <p:nvSpPr>
            <p:cNvPr id="25" name="Rounded Rectangle 24"/>
            <p:cNvSpPr/>
            <p:nvPr/>
          </p:nvSpPr>
          <p:spPr>
            <a:xfrm>
              <a:off x="647931" y="1440843"/>
              <a:ext cx="7848138" cy="3240522"/>
            </a:xfrm>
            <a:prstGeom prst="roundRect">
              <a:avLst>
                <a:gd name="adj" fmla="val 50000"/>
              </a:avLst>
            </a:prstGeom>
            <a:noFill/>
            <a:ln w="44450" cap="rnd" cmpd="sng" algn="ctr">
              <a:gradFill>
                <a:gsLst>
                  <a:gs pos="0">
                    <a:schemeClr val="accent1"/>
                  </a:gs>
                  <a:gs pos="78000">
                    <a:schemeClr val="accent5"/>
                  </a:gs>
                </a:gsLst>
                <a:lin ang="9000000" scaled="0"/>
              </a:gradFill>
              <a:prstDash val="solid"/>
            </a:ln>
            <a:effectLst/>
          </p:spPr>
          <p:txBody>
            <a:bodyPr lIns="91428" tIns="45714" rIns="91428" bIns="45714" rtlCol="0" anchor="ctr"/>
            <a:lstStyle/>
            <a:p>
              <a:pPr algn="ctr" defTabSz="456881"/>
              <a:endParaRPr lang="en-US" kern="0" dirty="0">
                <a:solidFill>
                  <a:srgbClr val="FFFFFF"/>
                </a:solidFill>
                <a:latin typeface="Arial"/>
              </a:endParaRPr>
            </a:p>
          </p:txBody>
        </p:sp>
        <p:sp>
          <p:nvSpPr>
            <p:cNvPr id="26" name="Isosceles Triangle 25"/>
            <p:cNvSpPr>
              <a:spLocks noChangeAspect="1"/>
            </p:cNvSpPr>
            <p:nvPr/>
          </p:nvSpPr>
          <p:spPr>
            <a:xfrm rot="5400000">
              <a:off x="2343025" y="1341004"/>
              <a:ext cx="242298" cy="179349"/>
            </a:xfrm>
            <a:prstGeom prst="triangle">
              <a:avLst/>
            </a:prstGeom>
            <a:solidFill>
              <a:schemeClr val="bg2"/>
            </a:solidFill>
            <a:ln w="25400" cap="flat" cmpd="sng" algn="ctr">
              <a:noFill/>
              <a:prstDash val="solid"/>
            </a:ln>
            <a:effectLst/>
          </p:spPr>
          <p:txBody>
            <a:bodyPr lIns="91394" tIns="45697" rIns="91394" bIns="45697" rtlCol="0" anchor="ctr"/>
            <a:lstStyle/>
            <a:p>
              <a:pPr algn="ctr" defTabSz="456893" fontAlgn="auto">
                <a:spcBef>
                  <a:spcPts val="0"/>
                </a:spcBef>
                <a:spcAft>
                  <a:spcPts val="0"/>
                </a:spcAft>
                <a:defRPr/>
              </a:pPr>
              <a:endParaRPr lang="en-US" kern="0" dirty="0" smtClean="0">
                <a:solidFill>
                  <a:srgbClr val="FFFFFF"/>
                </a:solidFill>
                <a:latin typeface="Arial"/>
              </a:endParaRPr>
            </a:p>
          </p:txBody>
        </p:sp>
        <p:sp>
          <p:nvSpPr>
            <p:cNvPr id="27" name="Isosceles Triangle 26"/>
            <p:cNvSpPr/>
            <p:nvPr/>
          </p:nvSpPr>
          <p:spPr>
            <a:xfrm rot="16200000">
              <a:off x="6269765" y="4576640"/>
              <a:ext cx="244951" cy="181319"/>
            </a:xfrm>
            <a:prstGeom prst="triangle">
              <a:avLst/>
            </a:prstGeom>
            <a:solidFill>
              <a:schemeClr val="accent1"/>
            </a:solidFill>
            <a:ln w="25400" cap="flat" cmpd="sng" algn="ctr">
              <a:noFill/>
              <a:prstDash val="solid"/>
            </a:ln>
            <a:effectLst/>
          </p:spPr>
          <p:txBody>
            <a:bodyPr lIns="91394" tIns="45697" rIns="91394" bIns="45697" rtlCol="0" anchor="ctr"/>
            <a:lstStyle/>
            <a:p>
              <a:pPr algn="ctr" defTabSz="456893" fontAlgn="auto">
                <a:spcBef>
                  <a:spcPts val="0"/>
                </a:spcBef>
                <a:spcAft>
                  <a:spcPts val="0"/>
                </a:spcAft>
                <a:defRPr/>
              </a:pPr>
              <a:endParaRPr lang="en-US" kern="0" dirty="0" smtClean="0">
                <a:solidFill>
                  <a:srgbClr val="FFFFFF"/>
                </a:solidFill>
                <a:latin typeface="Arial"/>
              </a:endParaRPr>
            </a:p>
          </p:txBody>
        </p:sp>
      </p:grpSp>
      <p:sp>
        <p:nvSpPr>
          <p:cNvPr id="8" name="Title 7"/>
          <p:cNvSpPr>
            <a:spLocks noGrp="1"/>
          </p:cNvSpPr>
          <p:nvPr>
            <p:ph type="title"/>
          </p:nvPr>
        </p:nvSpPr>
        <p:spPr>
          <a:xfrm>
            <a:off x="437766" y="341313"/>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US" dirty="0"/>
              <a:t>Our Strategy </a:t>
            </a:r>
          </a:p>
        </p:txBody>
      </p:sp>
      <p:sp>
        <p:nvSpPr>
          <p:cNvPr id="7" name="Rectangle 6"/>
          <p:cNvSpPr/>
          <p:nvPr/>
        </p:nvSpPr>
        <p:spPr>
          <a:xfrm>
            <a:off x="3788552" y="3224741"/>
            <a:ext cx="1534154" cy="400089"/>
          </a:xfrm>
          <a:prstGeom prst="rect">
            <a:avLst/>
          </a:prstGeom>
          <a:noFill/>
        </p:spPr>
        <p:txBody>
          <a:bodyPr wrap="none" lIns="91420" tIns="45710" rIns="91420" bIns="45710">
            <a:spAutoFit/>
          </a:bodyPr>
          <a:lstStyle/>
          <a:p>
            <a:pPr algn="ctr" defTabSz="914400"/>
            <a:r>
              <a:rPr lang="ja-JP" altLang="en-US" sz="2000" dirty="0" smtClean="0">
                <a:solidFill>
                  <a:srgbClr val="049FD9">
                    <a:lumMod val="75000"/>
                  </a:srgbClr>
                </a:solidFill>
                <a:latin typeface="Arial"/>
              </a:rPr>
              <a:t>クラウド接続</a:t>
            </a:r>
            <a:endParaRPr lang="en-US" sz="2000" dirty="0">
              <a:solidFill>
                <a:srgbClr val="049FD9">
                  <a:lumMod val="75000"/>
                </a:srgbClr>
              </a:solidFill>
              <a:latin typeface="Arial"/>
            </a:endParaRPr>
          </a:p>
        </p:txBody>
      </p:sp>
      <p:sp>
        <p:nvSpPr>
          <p:cNvPr id="19" name="Rectangle 18"/>
          <p:cNvSpPr/>
          <p:nvPr/>
        </p:nvSpPr>
        <p:spPr>
          <a:xfrm>
            <a:off x="1510168" y="3224741"/>
            <a:ext cx="1467028" cy="400089"/>
          </a:xfrm>
          <a:prstGeom prst="rect">
            <a:avLst/>
          </a:prstGeom>
        </p:spPr>
        <p:txBody>
          <a:bodyPr wrap="none" lIns="91420" tIns="45710" rIns="91420" bIns="45710">
            <a:spAutoFit/>
          </a:bodyPr>
          <a:lstStyle/>
          <a:p>
            <a:pPr algn="ctr" defTabSz="914400"/>
            <a:r>
              <a:rPr lang="ja-JP" altLang="en-US" sz="2000" dirty="0" smtClean="0">
                <a:solidFill>
                  <a:srgbClr val="049FD9"/>
                </a:solidFill>
                <a:latin typeface="Arial"/>
              </a:rPr>
              <a:t>体験が中心</a:t>
            </a:r>
            <a:endParaRPr lang="en-US" sz="2000" dirty="0">
              <a:solidFill>
                <a:srgbClr val="049FD9"/>
              </a:solidFill>
              <a:latin typeface="Arial"/>
            </a:endParaRPr>
          </a:p>
        </p:txBody>
      </p:sp>
      <p:sp>
        <p:nvSpPr>
          <p:cNvPr id="22" name="Rectangle 21"/>
          <p:cNvSpPr/>
          <p:nvPr/>
        </p:nvSpPr>
        <p:spPr>
          <a:xfrm>
            <a:off x="5995525" y="3224741"/>
            <a:ext cx="1698461" cy="400089"/>
          </a:xfrm>
          <a:prstGeom prst="rect">
            <a:avLst/>
          </a:prstGeom>
        </p:spPr>
        <p:txBody>
          <a:bodyPr wrap="none" lIns="91420" tIns="45710" rIns="91420" bIns="45710">
            <a:spAutoFit/>
          </a:bodyPr>
          <a:lstStyle/>
          <a:p>
            <a:pPr algn="ctr" defTabSz="914400"/>
            <a:r>
              <a:rPr lang="ja-JP" altLang="en-US" sz="2000" dirty="0" smtClean="0">
                <a:solidFill>
                  <a:srgbClr val="004BAF"/>
                </a:solidFill>
                <a:latin typeface="Arial"/>
              </a:rPr>
              <a:t>継続的な価値</a:t>
            </a:r>
            <a:endParaRPr lang="en-US" sz="2000" dirty="0">
              <a:solidFill>
                <a:srgbClr val="004BAF"/>
              </a:solidFill>
              <a:latin typeface="Arial"/>
            </a:endParaRPr>
          </a:p>
        </p:txBody>
      </p:sp>
      <p:grpSp>
        <p:nvGrpSpPr>
          <p:cNvPr id="28" name="Group 12"/>
          <p:cNvGrpSpPr>
            <a:grpSpLocks noChangeAspect="1"/>
          </p:cNvGrpSpPr>
          <p:nvPr/>
        </p:nvGrpSpPr>
        <p:grpSpPr bwMode="auto">
          <a:xfrm>
            <a:off x="1861723" y="2027663"/>
            <a:ext cx="763918" cy="772584"/>
            <a:chOff x="3792" y="546"/>
            <a:chExt cx="361" cy="365"/>
          </a:xfrm>
          <a:solidFill>
            <a:schemeClr val="bg2"/>
          </a:solidFill>
        </p:grpSpPr>
        <p:sp>
          <p:nvSpPr>
            <p:cNvPr id="29" name="Freeform 13"/>
            <p:cNvSpPr>
              <a:spLocks/>
            </p:cNvSpPr>
            <p:nvPr/>
          </p:nvSpPr>
          <p:spPr bwMode="auto">
            <a:xfrm>
              <a:off x="3940" y="695"/>
              <a:ext cx="65" cy="64"/>
            </a:xfrm>
            <a:custGeom>
              <a:avLst/>
              <a:gdLst>
                <a:gd name="T0" fmla="*/ 53 w 106"/>
                <a:gd name="T1" fmla="*/ 0 h 106"/>
                <a:gd name="T2" fmla="*/ 53 w 106"/>
                <a:gd name="T3" fmla="*/ 0 h 106"/>
                <a:gd name="T4" fmla="*/ 0 w 106"/>
                <a:gd name="T5" fmla="*/ 53 h 106"/>
                <a:gd name="T6" fmla="*/ 53 w 106"/>
                <a:gd name="T7" fmla="*/ 106 h 106"/>
                <a:gd name="T8" fmla="*/ 106 w 106"/>
                <a:gd name="T9" fmla="*/ 53 h 106"/>
                <a:gd name="T10" fmla="*/ 53 w 106"/>
                <a:gd name="T11" fmla="*/ 0 h 106"/>
              </a:gdLst>
              <a:ahLst/>
              <a:cxnLst>
                <a:cxn ang="0">
                  <a:pos x="T0" y="T1"/>
                </a:cxn>
                <a:cxn ang="0">
                  <a:pos x="T2" y="T3"/>
                </a:cxn>
                <a:cxn ang="0">
                  <a:pos x="T4" y="T5"/>
                </a:cxn>
                <a:cxn ang="0">
                  <a:pos x="T6" y="T7"/>
                </a:cxn>
                <a:cxn ang="0">
                  <a:pos x="T8" y="T9"/>
                </a:cxn>
                <a:cxn ang="0">
                  <a:pos x="T10" y="T11"/>
                </a:cxn>
              </a:cxnLst>
              <a:rect l="0" t="0" r="r" b="b"/>
              <a:pathLst>
                <a:path w="106" h="106">
                  <a:moveTo>
                    <a:pt x="53" y="0"/>
                  </a:moveTo>
                  <a:lnTo>
                    <a:pt x="53" y="0"/>
                  </a:lnTo>
                  <a:cubicBezTo>
                    <a:pt x="23" y="0"/>
                    <a:pt x="0" y="24"/>
                    <a:pt x="0" y="53"/>
                  </a:cubicBezTo>
                  <a:cubicBezTo>
                    <a:pt x="0" y="83"/>
                    <a:pt x="23" y="106"/>
                    <a:pt x="53" y="106"/>
                  </a:cubicBezTo>
                  <a:cubicBezTo>
                    <a:pt x="82" y="106"/>
                    <a:pt x="106" y="83"/>
                    <a:pt x="106" y="53"/>
                  </a:cubicBezTo>
                  <a:cubicBezTo>
                    <a:pt x="106" y="24"/>
                    <a:pt x="82" y="0"/>
                    <a:pt x="5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30" name="Freeform 14"/>
            <p:cNvSpPr>
              <a:spLocks/>
            </p:cNvSpPr>
            <p:nvPr/>
          </p:nvSpPr>
          <p:spPr bwMode="auto">
            <a:xfrm>
              <a:off x="3792" y="546"/>
              <a:ext cx="127" cy="128"/>
            </a:xfrm>
            <a:custGeom>
              <a:avLst/>
              <a:gdLst>
                <a:gd name="T0" fmla="*/ 86 w 208"/>
                <a:gd name="T1" fmla="*/ 124 h 209"/>
                <a:gd name="T2" fmla="*/ 86 w 208"/>
                <a:gd name="T3" fmla="*/ 124 h 209"/>
                <a:gd name="T4" fmla="*/ 46 w 208"/>
                <a:gd name="T5" fmla="*/ 164 h 209"/>
                <a:gd name="T6" fmla="*/ 50 w 208"/>
                <a:gd name="T7" fmla="*/ 178 h 209"/>
                <a:gd name="T8" fmla="*/ 208 w 208"/>
                <a:gd name="T9" fmla="*/ 209 h 209"/>
                <a:gd name="T10" fmla="*/ 178 w 208"/>
                <a:gd name="T11" fmla="*/ 50 h 209"/>
                <a:gd name="T12" fmla="*/ 164 w 208"/>
                <a:gd name="T13" fmla="*/ 46 h 209"/>
                <a:gd name="T14" fmla="*/ 124 w 208"/>
                <a:gd name="T15" fmla="*/ 86 h 209"/>
                <a:gd name="T16" fmla="*/ 48 w 208"/>
                <a:gd name="T17" fmla="*/ 11 h 209"/>
                <a:gd name="T18" fmla="*/ 10 w 208"/>
                <a:gd name="T19" fmla="*/ 11 h 209"/>
                <a:gd name="T20" fmla="*/ 10 w 208"/>
                <a:gd name="T21" fmla="*/ 48 h 209"/>
                <a:gd name="T22" fmla="*/ 86 w 208"/>
                <a:gd name="T23" fmla="*/ 12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9">
                  <a:moveTo>
                    <a:pt x="86" y="124"/>
                  </a:moveTo>
                  <a:lnTo>
                    <a:pt x="86" y="124"/>
                  </a:lnTo>
                  <a:lnTo>
                    <a:pt x="46" y="164"/>
                  </a:lnTo>
                  <a:cubicBezTo>
                    <a:pt x="39" y="170"/>
                    <a:pt x="41" y="177"/>
                    <a:pt x="50" y="178"/>
                  </a:cubicBezTo>
                  <a:lnTo>
                    <a:pt x="208" y="209"/>
                  </a:lnTo>
                  <a:lnTo>
                    <a:pt x="178" y="50"/>
                  </a:lnTo>
                  <a:cubicBezTo>
                    <a:pt x="177" y="41"/>
                    <a:pt x="170" y="39"/>
                    <a:pt x="164" y="46"/>
                  </a:cubicBezTo>
                  <a:lnTo>
                    <a:pt x="124" y="86"/>
                  </a:lnTo>
                  <a:lnTo>
                    <a:pt x="48" y="11"/>
                  </a:lnTo>
                  <a:cubicBezTo>
                    <a:pt x="38" y="0"/>
                    <a:pt x="21" y="0"/>
                    <a:pt x="10" y="11"/>
                  </a:cubicBezTo>
                  <a:cubicBezTo>
                    <a:pt x="0" y="21"/>
                    <a:pt x="0" y="38"/>
                    <a:pt x="10" y="48"/>
                  </a:cubicBezTo>
                  <a:lnTo>
                    <a:pt x="86" y="1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31" name="Freeform 15"/>
            <p:cNvSpPr>
              <a:spLocks/>
            </p:cNvSpPr>
            <p:nvPr/>
          </p:nvSpPr>
          <p:spPr bwMode="auto">
            <a:xfrm>
              <a:off x="4025" y="546"/>
              <a:ext cx="128" cy="128"/>
            </a:xfrm>
            <a:custGeom>
              <a:avLst/>
              <a:gdLst>
                <a:gd name="T0" fmla="*/ 163 w 209"/>
                <a:gd name="T1" fmla="*/ 164 h 209"/>
                <a:gd name="T2" fmla="*/ 163 w 209"/>
                <a:gd name="T3" fmla="*/ 164 h 209"/>
                <a:gd name="T4" fmla="*/ 123 w 209"/>
                <a:gd name="T5" fmla="*/ 124 h 209"/>
                <a:gd name="T6" fmla="*/ 198 w 209"/>
                <a:gd name="T7" fmla="*/ 48 h 209"/>
                <a:gd name="T8" fmla="*/ 198 w 209"/>
                <a:gd name="T9" fmla="*/ 11 h 209"/>
                <a:gd name="T10" fmla="*/ 161 w 209"/>
                <a:gd name="T11" fmla="*/ 11 h 209"/>
                <a:gd name="T12" fmla="*/ 85 w 209"/>
                <a:gd name="T13" fmla="*/ 86 h 209"/>
                <a:gd name="T14" fmla="*/ 45 w 209"/>
                <a:gd name="T15" fmla="*/ 46 h 209"/>
                <a:gd name="T16" fmla="*/ 31 w 209"/>
                <a:gd name="T17" fmla="*/ 51 h 209"/>
                <a:gd name="T18" fmla="*/ 0 w 209"/>
                <a:gd name="T19" fmla="*/ 209 h 209"/>
                <a:gd name="T20" fmla="*/ 159 w 209"/>
                <a:gd name="T21" fmla="*/ 179 h 209"/>
                <a:gd name="T22" fmla="*/ 163 w 209"/>
                <a:gd name="T23" fmla="*/ 1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09">
                  <a:moveTo>
                    <a:pt x="163" y="164"/>
                  </a:moveTo>
                  <a:lnTo>
                    <a:pt x="163" y="164"/>
                  </a:lnTo>
                  <a:lnTo>
                    <a:pt x="123" y="124"/>
                  </a:lnTo>
                  <a:lnTo>
                    <a:pt x="198" y="48"/>
                  </a:lnTo>
                  <a:cubicBezTo>
                    <a:pt x="209" y="38"/>
                    <a:pt x="209" y="21"/>
                    <a:pt x="198" y="11"/>
                  </a:cubicBezTo>
                  <a:cubicBezTo>
                    <a:pt x="188" y="0"/>
                    <a:pt x="171" y="0"/>
                    <a:pt x="161" y="11"/>
                  </a:cubicBezTo>
                  <a:lnTo>
                    <a:pt x="85" y="86"/>
                  </a:lnTo>
                  <a:lnTo>
                    <a:pt x="45" y="46"/>
                  </a:lnTo>
                  <a:cubicBezTo>
                    <a:pt x="39" y="40"/>
                    <a:pt x="32" y="42"/>
                    <a:pt x="31" y="51"/>
                  </a:cubicBezTo>
                  <a:lnTo>
                    <a:pt x="0" y="209"/>
                  </a:lnTo>
                  <a:lnTo>
                    <a:pt x="159" y="179"/>
                  </a:lnTo>
                  <a:cubicBezTo>
                    <a:pt x="168" y="177"/>
                    <a:pt x="170" y="171"/>
                    <a:pt x="163"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32" name="Freeform 16"/>
            <p:cNvSpPr>
              <a:spLocks/>
            </p:cNvSpPr>
            <p:nvPr/>
          </p:nvSpPr>
          <p:spPr bwMode="auto">
            <a:xfrm>
              <a:off x="4025" y="784"/>
              <a:ext cx="128" cy="127"/>
            </a:xfrm>
            <a:custGeom>
              <a:avLst/>
              <a:gdLst>
                <a:gd name="T0" fmla="*/ 123 w 209"/>
                <a:gd name="T1" fmla="*/ 85 h 209"/>
                <a:gd name="T2" fmla="*/ 123 w 209"/>
                <a:gd name="T3" fmla="*/ 85 h 209"/>
                <a:gd name="T4" fmla="*/ 163 w 209"/>
                <a:gd name="T5" fmla="*/ 45 h 209"/>
                <a:gd name="T6" fmla="*/ 159 w 209"/>
                <a:gd name="T7" fmla="*/ 31 h 209"/>
                <a:gd name="T8" fmla="*/ 0 w 209"/>
                <a:gd name="T9" fmla="*/ 0 h 209"/>
                <a:gd name="T10" fmla="*/ 31 w 209"/>
                <a:gd name="T11" fmla="*/ 159 h 209"/>
                <a:gd name="T12" fmla="*/ 45 w 209"/>
                <a:gd name="T13" fmla="*/ 163 h 209"/>
                <a:gd name="T14" fmla="*/ 85 w 209"/>
                <a:gd name="T15" fmla="*/ 123 h 209"/>
                <a:gd name="T16" fmla="*/ 161 w 209"/>
                <a:gd name="T17" fmla="*/ 199 h 209"/>
                <a:gd name="T18" fmla="*/ 198 w 209"/>
                <a:gd name="T19" fmla="*/ 199 h 209"/>
                <a:gd name="T20" fmla="*/ 198 w 209"/>
                <a:gd name="T21" fmla="*/ 161 h 209"/>
                <a:gd name="T22" fmla="*/ 123 w 209"/>
                <a:gd name="T23" fmla="*/ 8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09">
                  <a:moveTo>
                    <a:pt x="123" y="85"/>
                  </a:moveTo>
                  <a:lnTo>
                    <a:pt x="123" y="85"/>
                  </a:lnTo>
                  <a:lnTo>
                    <a:pt x="163" y="45"/>
                  </a:lnTo>
                  <a:cubicBezTo>
                    <a:pt x="169" y="39"/>
                    <a:pt x="167" y="32"/>
                    <a:pt x="159" y="31"/>
                  </a:cubicBezTo>
                  <a:lnTo>
                    <a:pt x="0" y="0"/>
                  </a:lnTo>
                  <a:lnTo>
                    <a:pt x="31" y="159"/>
                  </a:lnTo>
                  <a:cubicBezTo>
                    <a:pt x="32" y="168"/>
                    <a:pt x="39" y="170"/>
                    <a:pt x="45" y="163"/>
                  </a:cubicBezTo>
                  <a:lnTo>
                    <a:pt x="85" y="123"/>
                  </a:lnTo>
                  <a:lnTo>
                    <a:pt x="161" y="199"/>
                  </a:lnTo>
                  <a:cubicBezTo>
                    <a:pt x="171" y="209"/>
                    <a:pt x="188" y="209"/>
                    <a:pt x="198" y="199"/>
                  </a:cubicBezTo>
                  <a:cubicBezTo>
                    <a:pt x="209" y="188"/>
                    <a:pt x="209" y="171"/>
                    <a:pt x="198" y="161"/>
                  </a:cubicBezTo>
                  <a:lnTo>
                    <a:pt x="123" y="8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33" name="Freeform 17"/>
            <p:cNvSpPr>
              <a:spLocks/>
            </p:cNvSpPr>
            <p:nvPr/>
          </p:nvSpPr>
          <p:spPr bwMode="auto">
            <a:xfrm>
              <a:off x="3792" y="784"/>
              <a:ext cx="127" cy="127"/>
            </a:xfrm>
            <a:custGeom>
              <a:avLst/>
              <a:gdLst>
                <a:gd name="T0" fmla="*/ 45 w 208"/>
                <a:gd name="T1" fmla="*/ 44 h 208"/>
                <a:gd name="T2" fmla="*/ 45 w 208"/>
                <a:gd name="T3" fmla="*/ 44 h 208"/>
                <a:gd name="T4" fmla="*/ 86 w 208"/>
                <a:gd name="T5" fmla="*/ 84 h 208"/>
                <a:gd name="T6" fmla="*/ 10 w 208"/>
                <a:gd name="T7" fmla="*/ 160 h 208"/>
                <a:gd name="T8" fmla="*/ 10 w 208"/>
                <a:gd name="T9" fmla="*/ 198 h 208"/>
                <a:gd name="T10" fmla="*/ 48 w 208"/>
                <a:gd name="T11" fmla="*/ 198 h 208"/>
                <a:gd name="T12" fmla="*/ 124 w 208"/>
                <a:gd name="T13" fmla="*/ 122 h 208"/>
                <a:gd name="T14" fmla="*/ 164 w 208"/>
                <a:gd name="T15" fmla="*/ 162 h 208"/>
                <a:gd name="T16" fmla="*/ 178 w 208"/>
                <a:gd name="T17" fmla="*/ 158 h 208"/>
                <a:gd name="T18" fmla="*/ 208 w 208"/>
                <a:gd name="T19" fmla="*/ 0 h 208"/>
                <a:gd name="T20" fmla="*/ 50 w 208"/>
                <a:gd name="T21" fmla="*/ 30 h 208"/>
                <a:gd name="T22" fmla="*/ 45 w 208"/>
                <a:gd name="T23" fmla="*/ 4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208">
                  <a:moveTo>
                    <a:pt x="45" y="44"/>
                  </a:moveTo>
                  <a:lnTo>
                    <a:pt x="45" y="44"/>
                  </a:lnTo>
                  <a:lnTo>
                    <a:pt x="86" y="84"/>
                  </a:lnTo>
                  <a:lnTo>
                    <a:pt x="10" y="160"/>
                  </a:lnTo>
                  <a:cubicBezTo>
                    <a:pt x="0" y="170"/>
                    <a:pt x="0" y="187"/>
                    <a:pt x="10" y="198"/>
                  </a:cubicBezTo>
                  <a:cubicBezTo>
                    <a:pt x="21" y="208"/>
                    <a:pt x="38" y="208"/>
                    <a:pt x="48" y="198"/>
                  </a:cubicBezTo>
                  <a:lnTo>
                    <a:pt x="124" y="122"/>
                  </a:lnTo>
                  <a:lnTo>
                    <a:pt x="164" y="162"/>
                  </a:lnTo>
                  <a:cubicBezTo>
                    <a:pt x="170" y="169"/>
                    <a:pt x="176" y="166"/>
                    <a:pt x="178" y="158"/>
                  </a:cubicBezTo>
                  <a:lnTo>
                    <a:pt x="208" y="0"/>
                  </a:lnTo>
                  <a:lnTo>
                    <a:pt x="50" y="30"/>
                  </a:lnTo>
                  <a:cubicBezTo>
                    <a:pt x="41" y="31"/>
                    <a:pt x="39" y="38"/>
                    <a:pt x="45" y="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grpSp>
      <p:sp>
        <p:nvSpPr>
          <p:cNvPr id="35" name="Oval 34"/>
          <p:cNvSpPr/>
          <p:nvPr/>
        </p:nvSpPr>
        <p:spPr>
          <a:xfrm>
            <a:off x="3837341" y="1673635"/>
            <a:ext cx="1436573" cy="1436573"/>
          </a:xfrm>
          <a:prstGeom prst="ellipse">
            <a:avLst/>
          </a:prstGeom>
          <a:solidFill>
            <a:schemeClr val="bg1"/>
          </a:soli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36" name="Oval 35"/>
          <p:cNvSpPr/>
          <p:nvPr/>
        </p:nvSpPr>
        <p:spPr>
          <a:xfrm>
            <a:off x="6126466" y="1673635"/>
            <a:ext cx="1436573" cy="1436573"/>
          </a:xfrm>
          <a:prstGeom prst="ellipse">
            <a:avLst/>
          </a:prstGeom>
          <a:solidFill>
            <a:schemeClr val="bg1"/>
          </a:solid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37" name="Freeform 157"/>
          <p:cNvSpPr>
            <a:spLocks/>
          </p:cNvSpPr>
          <p:nvPr/>
        </p:nvSpPr>
        <p:spPr bwMode="auto">
          <a:xfrm>
            <a:off x="4223694" y="1922503"/>
            <a:ext cx="663866" cy="442577"/>
          </a:xfrm>
          <a:custGeom>
            <a:avLst/>
            <a:gdLst>
              <a:gd name="T0" fmla="*/ 146 w 192"/>
              <a:gd name="T1" fmla="*/ 36 h 128"/>
              <a:gd name="T2" fmla="*/ 141 w 192"/>
              <a:gd name="T3" fmla="*/ 37 h 128"/>
              <a:gd name="T4" fmla="*/ 90 w 192"/>
              <a:gd name="T5" fmla="*/ 0 h 128"/>
              <a:gd name="T6" fmla="*/ 36 w 192"/>
              <a:gd name="T7" fmla="*/ 49 h 128"/>
              <a:gd name="T8" fmla="*/ 0 w 192"/>
              <a:gd name="T9" fmla="*/ 88 h 128"/>
              <a:gd name="T10" fmla="*/ 40 w 192"/>
              <a:gd name="T11" fmla="*/ 128 h 128"/>
              <a:gd name="T12" fmla="*/ 148 w 192"/>
              <a:gd name="T13" fmla="*/ 128 h 128"/>
              <a:gd name="T14" fmla="*/ 148 w 192"/>
              <a:gd name="T15" fmla="*/ 128 h 128"/>
              <a:gd name="T16" fmla="*/ 192 w 192"/>
              <a:gd name="T17" fmla="*/ 82 h 128"/>
              <a:gd name="T18" fmla="*/ 146 w 192"/>
              <a:gd name="T19" fmla="*/ 3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28">
                <a:moveTo>
                  <a:pt x="146" y="36"/>
                </a:moveTo>
                <a:cubicBezTo>
                  <a:pt x="144" y="36"/>
                  <a:pt x="143" y="36"/>
                  <a:pt x="141" y="37"/>
                </a:cubicBezTo>
                <a:cubicBezTo>
                  <a:pt x="134" y="16"/>
                  <a:pt x="114" y="0"/>
                  <a:pt x="90" y="0"/>
                </a:cubicBezTo>
                <a:cubicBezTo>
                  <a:pt x="62" y="0"/>
                  <a:pt x="39" y="21"/>
                  <a:pt x="36" y="49"/>
                </a:cubicBezTo>
                <a:cubicBezTo>
                  <a:pt x="16" y="50"/>
                  <a:pt x="0" y="67"/>
                  <a:pt x="0" y="88"/>
                </a:cubicBezTo>
                <a:cubicBezTo>
                  <a:pt x="0" y="110"/>
                  <a:pt x="18" y="128"/>
                  <a:pt x="40" y="128"/>
                </a:cubicBezTo>
                <a:cubicBezTo>
                  <a:pt x="148" y="128"/>
                  <a:pt x="148" y="128"/>
                  <a:pt x="148" y="128"/>
                </a:cubicBezTo>
                <a:cubicBezTo>
                  <a:pt x="148" y="128"/>
                  <a:pt x="148" y="128"/>
                  <a:pt x="148" y="128"/>
                </a:cubicBezTo>
                <a:cubicBezTo>
                  <a:pt x="172" y="127"/>
                  <a:pt x="192" y="107"/>
                  <a:pt x="192" y="82"/>
                </a:cubicBezTo>
                <a:cubicBezTo>
                  <a:pt x="192" y="57"/>
                  <a:pt x="171" y="36"/>
                  <a:pt x="146" y="36"/>
                </a:cubicBezTo>
              </a:path>
            </a:pathLst>
          </a:custGeom>
          <a:solidFill>
            <a:schemeClr val="accent5">
              <a:lumMod val="75000"/>
            </a:schemeClr>
          </a:solidFill>
          <a:ln>
            <a:noFill/>
          </a:ln>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grpSp>
        <p:nvGrpSpPr>
          <p:cNvPr id="38" name="Group 35"/>
          <p:cNvGrpSpPr>
            <a:grpSpLocks noChangeAspect="1"/>
          </p:cNvGrpSpPr>
          <p:nvPr/>
        </p:nvGrpSpPr>
        <p:grpSpPr bwMode="auto">
          <a:xfrm>
            <a:off x="6467025" y="2082799"/>
            <a:ext cx="755454" cy="679451"/>
            <a:chOff x="3794" y="1090"/>
            <a:chExt cx="357" cy="321"/>
          </a:xfrm>
          <a:solidFill>
            <a:schemeClr val="accent1"/>
          </a:solidFill>
        </p:grpSpPr>
        <p:sp>
          <p:nvSpPr>
            <p:cNvPr id="39" name="Freeform 36"/>
            <p:cNvSpPr>
              <a:spLocks/>
            </p:cNvSpPr>
            <p:nvPr/>
          </p:nvSpPr>
          <p:spPr bwMode="auto">
            <a:xfrm>
              <a:off x="3991" y="1212"/>
              <a:ext cx="157" cy="199"/>
            </a:xfrm>
            <a:custGeom>
              <a:avLst/>
              <a:gdLst>
                <a:gd name="T0" fmla="*/ 0 w 257"/>
                <a:gd name="T1" fmla="*/ 0 h 326"/>
                <a:gd name="T2" fmla="*/ 0 w 257"/>
                <a:gd name="T3" fmla="*/ 0 h 326"/>
                <a:gd name="T4" fmla="*/ 0 w 257"/>
                <a:gd name="T5" fmla="*/ 326 h 326"/>
                <a:gd name="T6" fmla="*/ 257 w 257"/>
                <a:gd name="T7" fmla="*/ 0 h 326"/>
                <a:gd name="T8" fmla="*/ 0 w 257"/>
                <a:gd name="T9" fmla="*/ 0 h 326"/>
              </a:gdLst>
              <a:ahLst/>
              <a:cxnLst>
                <a:cxn ang="0">
                  <a:pos x="T0" y="T1"/>
                </a:cxn>
                <a:cxn ang="0">
                  <a:pos x="T2" y="T3"/>
                </a:cxn>
                <a:cxn ang="0">
                  <a:pos x="T4" y="T5"/>
                </a:cxn>
                <a:cxn ang="0">
                  <a:pos x="T6" y="T7"/>
                </a:cxn>
                <a:cxn ang="0">
                  <a:pos x="T8" y="T9"/>
                </a:cxn>
              </a:cxnLst>
              <a:rect l="0" t="0" r="r" b="b"/>
              <a:pathLst>
                <a:path w="257" h="326">
                  <a:moveTo>
                    <a:pt x="0" y="0"/>
                  </a:moveTo>
                  <a:lnTo>
                    <a:pt x="0" y="0"/>
                  </a:lnTo>
                  <a:lnTo>
                    <a:pt x="0" y="326"/>
                  </a:lnTo>
                  <a:lnTo>
                    <a:pt x="25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40" name="Freeform 37"/>
            <p:cNvSpPr>
              <a:spLocks/>
            </p:cNvSpPr>
            <p:nvPr/>
          </p:nvSpPr>
          <p:spPr bwMode="auto">
            <a:xfrm>
              <a:off x="3801" y="1212"/>
              <a:ext cx="158" cy="199"/>
            </a:xfrm>
            <a:custGeom>
              <a:avLst/>
              <a:gdLst>
                <a:gd name="T0" fmla="*/ 0 w 258"/>
                <a:gd name="T1" fmla="*/ 0 h 326"/>
                <a:gd name="T2" fmla="*/ 0 w 258"/>
                <a:gd name="T3" fmla="*/ 0 h 326"/>
                <a:gd name="T4" fmla="*/ 258 w 258"/>
                <a:gd name="T5" fmla="*/ 326 h 326"/>
                <a:gd name="T6" fmla="*/ 258 w 258"/>
                <a:gd name="T7" fmla="*/ 0 h 326"/>
                <a:gd name="T8" fmla="*/ 0 w 258"/>
                <a:gd name="T9" fmla="*/ 0 h 326"/>
              </a:gdLst>
              <a:ahLst/>
              <a:cxnLst>
                <a:cxn ang="0">
                  <a:pos x="T0" y="T1"/>
                </a:cxn>
                <a:cxn ang="0">
                  <a:pos x="T2" y="T3"/>
                </a:cxn>
                <a:cxn ang="0">
                  <a:pos x="T4" y="T5"/>
                </a:cxn>
                <a:cxn ang="0">
                  <a:pos x="T6" y="T7"/>
                </a:cxn>
                <a:cxn ang="0">
                  <a:pos x="T8" y="T9"/>
                </a:cxn>
              </a:cxnLst>
              <a:rect l="0" t="0" r="r" b="b"/>
              <a:pathLst>
                <a:path w="258" h="326">
                  <a:moveTo>
                    <a:pt x="0" y="0"/>
                  </a:moveTo>
                  <a:lnTo>
                    <a:pt x="0" y="0"/>
                  </a:lnTo>
                  <a:lnTo>
                    <a:pt x="258" y="326"/>
                  </a:lnTo>
                  <a:lnTo>
                    <a:pt x="25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41" name="Freeform 38"/>
            <p:cNvSpPr>
              <a:spLocks/>
            </p:cNvSpPr>
            <p:nvPr/>
          </p:nvSpPr>
          <p:spPr bwMode="auto">
            <a:xfrm>
              <a:off x="3895" y="1090"/>
              <a:ext cx="163" cy="86"/>
            </a:xfrm>
            <a:custGeom>
              <a:avLst/>
              <a:gdLst>
                <a:gd name="T0" fmla="*/ 267 w 267"/>
                <a:gd name="T1" fmla="*/ 0 h 141"/>
                <a:gd name="T2" fmla="*/ 267 w 267"/>
                <a:gd name="T3" fmla="*/ 0 h 141"/>
                <a:gd name="T4" fmla="*/ 0 w 267"/>
                <a:gd name="T5" fmla="*/ 0 h 141"/>
                <a:gd name="T6" fmla="*/ 134 w 267"/>
                <a:gd name="T7" fmla="*/ 141 h 141"/>
                <a:gd name="T8" fmla="*/ 267 w 267"/>
                <a:gd name="T9" fmla="*/ 0 h 141"/>
              </a:gdLst>
              <a:ahLst/>
              <a:cxnLst>
                <a:cxn ang="0">
                  <a:pos x="T0" y="T1"/>
                </a:cxn>
                <a:cxn ang="0">
                  <a:pos x="T2" y="T3"/>
                </a:cxn>
                <a:cxn ang="0">
                  <a:pos x="T4" y="T5"/>
                </a:cxn>
                <a:cxn ang="0">
                  <a:pos x="T6" y="T7"/>
                </a:cxn>
                <a:cxn ang="0">
                  <a:pos x="T8" y="T9"/>
                </a:cxn>
              </a:cxnLst>
              <a:rect l="0" t="0" r="r" b="b"/>
              <a:pathLst>
                <a:path w="267" h="141">
                  <a:moveTo>
                    <a:pt x="267" y="0"/>
                  </a:moveTo>
                  <a:lnTo>
                    <a:pt x="267" y="0"/>
                  </a:lnTo>
                  <a:lnTo>
                    <a:pt x="0" y="0"/>
                  </a:lnTo>
                  <a:lnTo>
                    <a:pt x="134" y="141"/>
                  </a:lnTo>
                  <a:lnTo>
                    <a:pt x="2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42" name="Freeform 39"/>
            <p:cNvSpPr>
              <a:spLocks/>
            </p:cNvSpPr>
            <p:nvPr/>
          </p:nvSpPr>
          <p:spPr bwMode="auto">
            <a:xfrm>
              <a:off x="4018" y="1095"/>
              <a:ext cx="133" cy="84"/>
            </a:xfrm>
            <a:custGeom>
              <a:avLst/>
              <a:gdLst>
                <a:gd name="T0" fmla="*/ 218 w 218"/>
                <a:gd name="T1" fmla="*/ 139 h 139"/>
                <a:gd name="T2" fmla="*/ 218 w 218"/>
                <a:gd name="T3" fmla="*/ 139 h 139"/>
                <a:gd name="T4" fmla="*/ 130 w 218"/>
                <a:gd name="T5" fmla="*/ 0 h 139"/>
                <a:gd name="T6" fmla="*/ 0 w 218"/>
                <a:gd name="T7" fmla="*/ 139 h 139"/>
                <a:gd name="T8" fmla="*/ 218 w 218"/>
                <a:gd name="T9" fmla="*/ 139 h 139"/>
              </a:gdLst>
              <a:ahLst/>
              <a:cxnLst>
                <a:cxn ang="0">
                  <a:pos x="T0" y="T1"/>
                </a:cxn>
                <a:cxn ang="0">
                  <a:pos x="T2" y="T3"/>
                </a:cxn>
                <a:cxn ang="0">
                  <a:pos x="T4" y="T5"/>
                </a:cxn>
                <a:cxn ang="0">
                  <a:pos x="T6" y="T7"/>
                </a:cxn>
                <a:cxn ang="0">
                  <a:pos x="T8" y="T9"/>
                </a:cxn>
              </a:cxnLst>
              <a:rect l="0" t="0" r="r" b="b"/>
              <a:pathLst>
                <a:path w="218" h="139">
                  <a:moveTo>
                    <a:pt x="218" y="139"/>
                  </a:moveTo>
                  <a:lnTo>
                    <a:pt x="218" y="139"/>
                  </a:lnTo>
                  <a:lnTo>
                    <a:pt x="130" y="0"/>
                  </a:lnTo>
                  <a:lnTo>
                    <a:pt x="0" y="139"/>
                  </a:lnTo>
                  <a:lnTo>
                    <a:pt x="218" y="1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43" name="Freeform 40"/>
            <p:cNvSpPr>
              <a:spLocks/>
            </p:cNvSpPr>
            <p:nvPr/>
          </p:nvSpPr>
          <p:spPr bwMode="auto">
            <a:xfrm>
              <a:off x="3794" y="1090"/>
              <a:ext cx="141" cy="89"/>
            </a:xfrm>
            <a:custGeom>
              <a:avLst/>
              <a:gdLst>
                <a:gd name="T0" fmla="*/ 93 w 231"/>
                <a:gd name="T1" fmla="*/ 0 h 147"/>
                <a:gd name="T2" fmla="*/ 93 w 231"/>
                <a:gd name="T3" fmla="*/ 0 h 147"/>
                <a:gd name="T4" fmla="*/ 93 w 231"/>
                <a:gd name="T5" fmla="*/ 0 h 147"/>
                <a:gd name="T6" fmla="*/ 0 w 231"/>
                <a:gd name="T7" fmla="*/ 147 h 147"/>
                <a:gd name="T8" fmla="*/ 231 w 231"/>
                <a:gd name="T9" fmla="*/ 147 h 147"/>
                <a:gd name="T10" fmla="*/ 93 w 231"/>
                <a:gd name="T11" fmla="*/ 0 h 147"/>
              </a:gdLst>
              <a:ahLst/>
              <a:cxnLst>
                <a:cxn ang="0">
                  <a:pos x="T0" y="T1"/>
                </a:cxn>
                <a:cxn ang="0">
                  <a:pos x="T2" y="T3"/>
                </a:cxn>
                <a:cxn ang="0">
                  <a:pos x="T4" y="T5"/>
                </a:cxn>
                <a:cxn ang="0">
                  <a:pos x="T6" y="T7"/>
                </a:cxn>
                <a:cxn ang="0">
                  <a:pos x="T8" y="T9"/>
                </a:cxn>
                <a:cxn ang="0">
                  <a:pos x="T10" y="T11"/>
                </a:cxn>
              </a:cxnLst>
              <a:rect l="0" t="0" r="r" b="b"/>
              <a:pathLst>
                <a:path w="231" h="147">
                  <a:moveTo>
                    <a:pt x="93" y="0"/>
                  </a:moveTo>
                  <a:lnTo>
                    <a:pt x="93" y="0"/>
                  </a:lnTo>
                  <a:lnTo>
                    <a:pt x="93" y="0"/>
                  </a:lnTo>
                  <a:lnTo>
                    <a:pt x="0" y="147"/>
                  </a:lnTo>
                  <a:lnTo>
                    <a:pt x="231" y="147"/>
                  </a:lnTo>
                  <a:lnTo>
                    <a:pt x="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grpSp>
      <p:grpSp>
        <p:nvGrpSpPr>
          <p:cNvPr id="44" name="Group 43"/>
          <p:cNvGrpSpPr/>
          <p:nvPr/>
        </p:nvGrpSpPr>
        <p:grpSpPr>
          <a:xfrm flipV="1">
            <a:off x="4509284" y="2298597"/>
            <a:ext cx="92687" cy="568623"/>
            <a:chOff x="4481855" y="4151760"/>
            <a:chExt cx="69533" cy="426467"/>
          </a:xfrm>
          <a:solidFill>
            <a:schemeClr val="accent5">
              <a:lumMod val="75000"/>
            </a:schemeClr>
          </a:solidFill>
        </p:grpSpPr>
        <p:sp>
          <p:nvSpPr>
            <p:cNvPr id="45" name="Oval 132"/>
            <p:cNvSpPr>
              <a:spLocks noChangeArrowheads="1"/>
            </p:cNvSpPr>
            <p:nvPr/>
          </p:nvSpPr>
          <p:spPr bwMode="auto">
            <a:xfrm>
              <a:off x="4500397" y="4457704"/>
              <a:ext cx="32449" cy="3244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sp>
          <p:nvSpPr>
            <p:cNvPr id="46" name="Oval 133"/>
            <p:cNvSpPr>
              <a:spLocks noChangeArrowheads="1"/>
            </p:cNvSpPr>
            <p:nvPr/>
          </p:nvSpPr>
          <p:spPr bwMode="auto">
            <a:xfrm>
              <a:off x="4500397" y="4364993"/>
              <a:ext cx="32449" cy="3708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sp>
          <p:nvSpPr>
            <p:cNvPr id="47" name="Oval 134"/>
            <p:cNvSpPr>
              <a:spLocks noChangeArrowheads="1"/>
            </p:cNvSpPr>
            <p:nvPr/>
          </p:nvSpPr>
          <p:spPr bwMode="auto">
            <a:xfrm>
              <a:off x="4500397" y="4545778"/>
              <a:ext cx="32449" cy="3244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sp>
          <p:nvSpPr>
            <p:cNvPr id="48" name="Freeform 135"/>
            <p:cNvSpPr>
              <a:spLocks noEditPoints="1"/>
            </p:cNvSpPr>
            <p:nvPr/>
          </p:nvSpPr>
          <p:spPr bwMode="auto">
            <a:xfrm>
              <a:off x="4481855" y="4151760"/>
              <a:ext cx="69533" cy="162243"/>
            </a:xfrm>
            <a:custGeom>
              <a:avLst/>
              <a:gdLst>
                <a:gd name="T0" fmla="*/ 66 w 133"/>
                <a:gd name="T1" fmla="*/ 267 h 300"/>
                <a:gd name="T2" fmla="*/ 33 w 133"/>
                <a:gd name="T3" fmla="*/ 233 h 300"/>
                <a:gd name="T4" fmla="*/ 66 w 133"/>
                <a:gd name="T5" fmla="*/ 200 h 300"/>
                <a:gd name="T6" fmla="*/ 100 w 133"/>
                <a:gd name="T7" fmla="*/ 233 h 300"/>
                <a:gd name="T8" fmla="*/ 66 w 133"/>
                <a:gd name="T9" fmla="*/ 267 h 300"/>
                <a:gd name="T10" fmla="*/ 0 w 133"/>
                <a:gd name="T11" fmla="*/ 0 h 300"/>
                <a:gd name="T12" fmla="*/ 0 w 133"/>
                <a:gd name="T13" fmla="*/ 283 h 300"/>
                <a:gd name="T14" fmla="*/ 16 w 133"/>
                <a:gd name="T15" fmla="*/ 300 h 300"/>
                <a:gd name="T16" fmla="*/ 116 w 133"/>
                <a:gd name="T17" fmla="*/ 300 h 300"/>
                <a:gd name="T18" fmla="*/ 133 w 133"/>
                <a:gd name="T19" fmla="*/ 283 h 300"/>
                <a:gd name="T20" fmla="*/ 133 w 133"/>
                <a:gd name="T21" fmla="*/ 0 h 300"/>
                <a:gd name="T22" fmla="*/ 0 w 133"/>
                <a:gd name="T23"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300">
                  <a:moveTo>
                    <a:pt x="66" y="267"/>
                  </a:moveTo>
                  <a:cubicBezTo>
                    <a:pt x="48" y="267"/>
                    <a:pt x="33" y="252"/>
                    <a:pt x="33" y="233"/>
                  </a:cubicBezTo>
                  <a:cubicBezTo>
                    <a:pt x="33" y="215"/>
                    <a:pt x="48" y="200"/>
                    <a:pt x="66" y="200"/>
                  </a:cubicBezTo>
                  <a:cubicBezTo>
                    <a:pt x="85" y="200"/>
                    <a:pt x="100" y="215"/>
                    <a:pt x="100" y="233"/>
                  </a:cubicBezTo>
                  <a:cubicBezTo>
                    <a:pt x="100" y="252"/>
                    <a:pt x="85" y="267"/>
                    <a:pt x="66" y="267"/>
                  </a:cubicBezTo>
                  <a:moveTo>
                    <a:pt x="0" y="0"/>
                  </a:moveTo>
                  <a:lnTo>
                    <a:pt x="0" y="283"/>
                  </a:lnTo>
                  <a:cubicBezTo>
                    <a:pt x="0" y="293"/>
                    <a:pt x="7" y="300"/>
                    <a:pt x="16" y="300"/>
                  </a:cubicBezTo>
                  <a:lnTo>
                    <a:pt x="116" y="300"/>
                  </a:lnTo>
                  <a:cubicBezTo>
                    <a:pt x="126" y="300"/>
                    <a:pt x="133" y="293"/>
                    <a:pt x="133" y="283"/>
                  </a:cubicBezTo>
                  <a:lnTo>
                    <a:pt x="13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grpSp>
    </p:spTree>
    <p:extLst>
      <p:ext uri="{BB962C8B-B14F-4D97-AF65-F5344CB8AC3E}">
        <p14:creationId xmlns:p14="http://schemas.microsoft.com/office/powerpoint/2010/main" val="316013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2)">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3"/>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US" dirty="0"/>
              <a:t>Collaboration Systems Release 11.5</a:t>
            </a:r>
          </a:p>
        </p:txBody>
      </p:sp>
      <p:sp>
        <p:nvSpPr>
          <p:cNvPr id="46" name="TextBox 37"/>
          <p:cNvSpPr txBox="1">
            <a:spLocks noChangeArrowheads="1"/>
          </p:cNvSpPr>
          <p:nvPr/>
        </p:nvSpPr>
        <p:spPr bwMode="auto">
          <a:xfrm>
            <a:off x="533399" y="999418"/>
            <a:ext cx="23856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nchor="ctr">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1800"/>
              </a:spcBef>
              <a:spcAft>
                <a:spcPts val="0"/>
              </a:spcAft>
            </a:pPr>
            <a:r>
              <a:rPr lang="ja-JP" altLang="en-US" sz="1800" dirty="0" smtClean="0">
                <a:solidFill>
                  <a:srgbClr val="004BAF"/>
                </a:solidFill>
                <a:latin typeface="Arial"/>
              </a:rPr>
              <a:t>セキュリティ</a:t>
            </a:r>
            <a:r>
              <a:rPr lang="en-US" altLang="ja-JP" sz="1800" dirty="0" smtClean="0">
                <a:solidFill>
                  <a:srgbClr val="004BAF"/>
                </a:solidFill>
                <a:latin typeface="Arial"/>
              </a:rPr>
              <a:t/>
            </a:r>
            <a:br>
              <a:rPr lang="en-US" altLang="ja-JP" sz="1800" dirty="0" smtClean="0">
                <a:solidFill>
                  <a:srgbClr val="004BAF"/>
                </a:solidFill>
                <a:latin typeface="Arial"/>
              </a:rPr>
            </a:br>
            <a:r>
              <a:rPr lang="ja-JP" altLang="en-US" sz="1800" dirty="0" smtClean="0">
                <a:solidFill>
                  <a:srgbClr val="004BAF"/>
                </a:solidFill>
                <a:latin typeface="Arial"/>
              </a:rPr>
              <a:t>コンプライアンス</a:t>
            </a:r>
            <a:endParaRPr lang="en-US" sz="1800" dirty="0">
              <a:solidFill>
                <a:srgbClr val="004BAF"/>
              </a:solidFill>
              <a:latin typeface="Arial"/>
            </a:endParaRPr>
          </a:p>
        </p:txBody>
      </p:sp>
      <p:sp>
        <p:nvSpPr>
          <p:cNvPr id="48" name="TextBox 37"/>
          <p:cNvSpPr txBox="1">
            <a:spLocks noChangeArrowheads="1"/>
          </p:cNvSpPr>
          <p:nvPr/>
        </p:nvSpPr>
        <p:spPr bwMode="auto">
          <a:xfrm>
            <a:off x="3375904" y="989183"/>
            <a:ext cx="23856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nchor="ctr">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1800"/>
              </a:spcBef>
              <a:spcAft>
                <a:spcPts val="0"/>
              </a:spcAft>
            </a:pPr>
            <a:r>
              <a:rPr lang="ja-JP" altLang="en-US" sz="1800" dirty="0" smtClean="0">
                <a:solidFill>
                  <a:srgbClr val="049FD9"/>
                </a:solidFill>
                <a:latin typeface="Arial"/>
              </a:rPr>
              <a:t>管理者・</a:t>
            </a:r>
            <a:r>
              <a:rPr lang="en-US" altLang="ja-JP" sz="1800" dirty="0" smtClean="0">
                <a:solidFill>
                  <a:srgbClr val="049FD9"/>
                </a:solidFill>
                <a:latin typeface="Arial"/>
              </a:rPr>
              <a:t/>
            </a:r>
            <a:br>
              <a:rPr lang="en-US" altLang="ja-JP" sz="1800" dirty="0" smtClean="0">
                <a:solidFill>
                  <a:srgbClr val="049FD9"/>
                </a:solidFill>
                <a:latin typeface="Arial"/>
              </a:rPr>
            </a:br>
            <a:r>
              <a:rPr lang="ja-JP" altLang="en-US" sz="1800" dirty="0" smtClean="0">
                <a:solidFill>
                  <a:srgbClr val="049FD9"/>
                </a:solidFill>
                <a:latin typeface="Arial"/>
              </a:rPr>
              <a:t>ユーザ体験</a:t>
            </a:r>
            <a:endParaRPr lang="en-US" sz="1800" dirty="0">
              <a:solidFill>
                <a:srgbClr val="049FD9"/>
              </a:solidFill>
              <a:latin typeface="Arial"/>
            </a:endParaRPr>
          </a:p>
        </p:txBody>
      </p:sp>
      <p:sp>
        <p:nvSpPr>
          <p:cNvPr id="50" name="TextBox 37"/>
          <p:cNvSpPr txBox="1">
            <a:spLocks noChangeArrowheads="1"/>
          </p:cNvSpPr>
          <p:nvPr/>
        </p:nvSpPr>
        <p:spPr bwMode="auto">
          <a:xfrm>
            <a:off x="6206212" y="988402"/>
            <a:ext cx="23856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nchor="ctr">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1800"/>
              </a:spcBef>
              <a:spcAft>
                <a:spcPts val="0"/>
              </a:spcAft>
            </a:pPr>
            <a:r>
              <a:rPr lang="ja-JP" altLang="en-US" sz="1800" dirty="0" smtClean="0">
                <a:solidFill>
                  <a:srgbClr val="049FD9">
                    <a:lumMod val="75000"/>
                  </a:srgbClr>
                </a:solidFill>
                <a:latin typeface="Arial"/>
              </a:rPr>
              <a:t>コラボレーションの</a:t>
            </a:r>
            <a:r>
              <a:rPr lang="en-US" altLang="ja-JP" sz="1800" dirty="0" smtClean="0">
                <a:solidFill>
                  <a:srgbClr val="049FD9">
                    <a:lumMod val="75000"/>
                  </a:srgbClr>
                </a:solidFill>
                <a:latin typeface="Arial"/>
              </a:rPr>
              <a:t/>
            </a:r>
            <a:br>
              <a:rPr lang="en-US" altLang="ja-JP" sz="1800" dirty="0" smtClean="0">
                <a:solidFill>
                  <a:srgbClr val="049FD9">
                    <a:lumMod val="75000"/>
                  </a:srgbClr>
                </a:solidFill>
                <a:latin typeface="Arial"/>
              </a:rPr>
            </a:br>
            <a:r>
              <a:rPr lang="ja-JP" altLang="en-US" sz="1800" dirty="0" smtClean="0">
                <a:solidFill>
                  <a:srgbClr val="049FD9">
                    <a:lumMod val="75000"/>
                  </a:srgbClr>
                </a:solidFill>
                <a:latin typeface="Arial"/>
              </a:rPr>
              <a:t>拡張性</a:t>
            </a:r>
            <a:endParaRPr lang="en-US" sz="1800" dirty="0">
              <a:solidFill>
                <a:srgbClr val="049FD9">
                  <a:lumMod val="75000"/>
                </a:srgbClr>
              </a:solidFill>
              <a:latin typeface="Arial"/>
            </a:endParaRPr>
          </a:p>
        </p:txBody>
      </p:sp>
      <p:grpSp>
        <p:nvGrpSpPr>
          <p:cNvPr id="7" name="Group 6"/>
          <p:cNvGrpSpPr/>
          <p:nvPr/>
        </p:nvGrpSpPr>
        <p:grpSpPr>
          <a:xfrm>
            <a:off x="533399" y="1694735"/>
            <a:ext cx="2385646" cy="2797793"/>
            <a:chOff x="533399" y="1694735"/>
            <a:chExt cx="2385646" cy="2797793"/>
          </a:xfrm>
        </p:grpSpPr>
        <p:sp>
          <p:nvSpPr>
            <p:cNvPr id="47" name="Text Placeholder 8"/>
            <p:cNvSpPr txBox="1">
              <a:spLocks/>
            </p:cNvSpPr>
            <p:nvPr/>
          </p:nvSpPr>
          <p:spPr>
            <a:xfrm>
              <a:off x="533399" y="1694735"/>
              <a:ext cx="2385646" cy="2797793"/>
            </a:xfrm>
            <a:prstGeom prst="rect">
              <a:avLst/>
            </a:prstGeom>
            <a:solidFill>
              <a:schemeClr val="bg1">
                <a:lumMod val="95000"/>
              </a:schemeClr>
            </a:solidFill>
          </p:spPr>
          <p:txBody>
            <a:bodyPr lIns="91440" tIns="9144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09728" indent="-109728" fontAlgn="auto">
                <a:spcBef>
                  <a:spcPts val="400"/>
                </a:spcBef>
                <a:buClr>
                  <a:srgbClr val="58585B"/>
                </a:buClr>
              </a:pPr>
              <a:r>
                <a:rPr lang="ja-JP" altLang="en-US" sz="1000" dirty="0" smtClean="0">
                  <a:solidFill>
                    <a:srgbClr val="58585B"/>
                  </a:solidFill>
                  <a:latin typeface="Arial"/>
                </a:rPr>
                <a:t>次世代暗号化 </a:t>
              </a:r>
              <a:r>
                <a:rPr lang="en-US" altLang="ja-JP" sz="1000" dirty="0" smtClean="0">
                  <a:solidFill>
                    <a:srgbClr val="58585B"/>
                  </a:solidFill>
                  <a:latin typeface="Arial"/>
                </a:rPr>
                <a:t>(SHA-2)</a:t>
              </a:r>
            </a:p>
            <a:p>
              <a:pPr marL="109728" indent="-109728" fontAlgn="auto">
                <a:spcBef>
                  <a:spcPts val="400"/>
                </a:spcBef>
                <a:buClr>
                  <a:srgbClr val="58585B"/>
                </a:buClr>
              </a:pPr>
              <a:r>
                <a:rPr sz="1000" dirty="0" smtClean="0">
                  <a:solidFill>
                    <a:srgbClr val="58585B"/>
                  </a:solidFill>
                  <a:latin typeface="Arial"/>
                </a:rPr>
                <a:t>CER </a:t>
              </a:r>
              <a:r>
                <a:rPr lang="ja-JP" altLang="en-US" sz="1000" dirty="0" smtClean="0">
                  <a:solidFill>
                    <a:srgbClr val="58585B"/>
                  </a:solidFill>
                  <a:latin typeface="Arial"/>
                </a:rPr>
                <a:t>ロケーションサービス</a:t>
              </a:r>
              <a:endParaRPr sz="1000" dirty="0">
                <a:solidFill>
                  <a:srgbClr val="58585B"/>
                </a:solidFill>
                <a:latin typeface="Arial"/>
              </a:endParaRPr>
            </a:p>
            <a:p>
              <a:pPr marL="109728" indent="-109728" fontAlgn="auto">
                <a:spcBef>
                  <a:spcPts val="400"/>
                </a:spcBef>
                <a:buClr>
                  <a:srgbClr val="58585B"/>
                </a:buClr>
              </a:pPr>
              <a:r>
                <a:rPr lang="ja-JP" altLang="en-US" sz="1000" dirty="0" smtClean="0">
                  <a:solidFill>
                    <a:srgbClr val="58585B"/>
                  </a:solidFill>
                  <a:latin typeface="Arial"/>
                </a:rPr>
                <a:t>セキュリティの向上した無線</a:t>
              </a:r>
              <a:r>
                <a:rPr sz="1000" dirty="0" smtClean="0">
                  <a:solidFill>
                    <a:srgbClr val="58585B"/>
                  </a:solidFill>
                  <a:latin typeface="Arial"/>
                </a:rPr>
                <a:t> </a:t>
              </a:r>
              <a:r>
                <a:rPr sz="1000" dirty="0">
                  <a:solidFill>
                    <a:srgbClr val="58585B"/>
                  </a:solidFill>
                  <a:latin typeface="Arial"/>
                </a:rPr>
                <a:t>IP Phone </a:t>
              </a:r>
              <a:r>
                <a:rPr lang="en-US" sz="1000" dirty="0" smtClean="0">
                  <a:solidFill>
                    <a:srgbClr val="58585B"/>
                  </a:solidFill>
                  <a:latin typeface="Arial"/>
                </a:rPr>
                <a:t>(8821 – SHA-2)</a:t>
              </a:r>
              <a:endParaRPr sz="1000" dirty="0">
                <a:solidFill>
                  <a:srgbClr val="58585B"/>
                </a:solidFill>
                <a:latin typeface="Arial"/>
              </a:endParaRPr>
            </a:p>
            <a:p>
              <a:pPr marL="109728" indent="-109728" fontAlgn="auto">
                <a:spcBef>
                  <a:spcPts val="400"/>
                </a:spcBef>
                <a:buClr>
                  <a:srgbClr val="58585B"/>
                </a:buClr>
              </a:pPr>
              <a:r>
                <a:rPr sz="1000" dirty="0" smtClean="0">
                  <a:solidFill>
                    <a:srgbClr val="58585B"/>
                  </a:solidFill>
                  <a:latin typeface="Arial"/>
                </a:rPr>
                <a:t>CVP</a:t>
              </a:r>
              <a:r>
                <a:rPr lang="en-US" sz="1000" dirty="0" smtClean="0">
                  <a:solidFill>
                    <a:srgbClr val="58585B"/>
                  </a:solidFill>
                  <a:latin typeface="Arial"/>
                </a:rPr>
                <a:t> </a:t>
              </a:r>
              <a:r>
                <a:rPr lang="ja-JP" altLang="en-US" sz="1000" dirty="0" smtClean="0">
                  <a:solidFill>
                    <a:srgbClr val="58585B"/>
                  </a:solidFill>
                  <a:latin typeface="Arial"/>
                </a:rPr>
                <a:t>の</a:t>
              </a:r>
              <a:r>
                <a:rPr lang="en-US" altLang="ja-JP" sz="1000" dirty="0" smtClean="0">
                  <a:solidFill>
                    <a:srgbClr val="58585B"/>
                  </a:solidFill>
                  <a:latin typeface="Arial"/>
                </a:rPr>
                <a:t> SSL </a:t>
              </a:r>
              <a:r>
                <a:rPr lang="ja-JP" altLang="en-US" sz="1000" dirty="0" smtClean="0">
                  <a:solidFill>
                    <a:srgbClr val="58585B"/>
                  </a:solidFill>
                  <a:latin typeface="Arial"/>
                </a:rPr>
                <a:t>証明書</a:t>
              </a:r>
              <a:endParaRPr sz="1000" dirty="0">
                <a:solidFill>
                  <a:srgbClr val="58585B"/>
                </a:solidFill>
                <a:latin typeface="Arial"/>
              </a:endParaRPr>
            </a:p>
            <a:p>
              <a:pPr marL="109728" indent="-109728" fontAlgn="auto">
                <a:spcBef>
                  <a:spcPts val="400"/>
                </a:spcBef>
                <a:buClr>
                  <a:srgbClr val="58585B"/>
                </a:buClr>
              </a:pPr>
              <a:r>
                <a:rPr sz="1000" dirty="0">
                  <a:solidFill>
                    <a:srgbClr val="58585B"/>
                  </a:solidFill>
                  <a:latin typeface="Arial"/>
                </a:rPr>
                <a:t>MediaSense </a:t>
              </a:r>
              <a:r>
                <a:rPr lang="ja-JP" altLang="en-US" sz="1000" dirty="0" smtClean="0">
                  <a:solidFill>
                    <a:srgbClr val="58585B"/>
                  </a:solidFill>
                  <a:latin typeface="Arial"/>
                </a:rPr>
                <a:t>での </a:t>
              </a:r>
              <a:r>
                <a:rPr sz="1000" dirty="0" smtClean="0">
                  <a:solidFill>
                    <a:srgbClr val="58585B"/>
                  </a:solidFill>
                  <a:latin typeface="Arial"/>
                </a:rPr>
                <a:t>sRTP </a:t>
              </a:r>
              <a:r>
                <a:rPr lang="ja-JP" altLang="en-US" sz="1000" dirty="0" smtClean="0">
                  <a:solidFill>
                    <a:srgbClr val="58585B"/>
                  </a:solidFill>
                  <a:latin typeface="Arial"/>
                </a:rPr>
                <a:t>音声のキャプチャと保存</a:t>
              </a:r>
              <a:endParaRPr sz="1000" dirty="0">
                <a:solidFill>
                  <a:srgbClr val="58585B"/>
                </a:solidFill>
                <a:latin typeface="Arial"/>
              </a:endParaRPr>
            </a:p>
            <a:p>
              <a:pPr marL="109728" indent="-109728" fontAlgn="auto">
                <a:spcBef>
                  <a:spcPts val="400"/>
                </a:spcBef>
                <a:buClr>
                  <a:srgbClr val="58585B"/>
                </a:buClr>
              </a:pPr>
              <a:r>
                <a:rPr sz="1000" dirty="0">
                  <a:solidFill>
                    <a:srgbClr val="58585B"/>
                  </a:solidFill>
                  <a:latin typeface="Arial"/>
                </a:rPr>
                <a:t>MediaSense </a:t>
              </a:r>
              <a:r>
                <a:rPr lang="ja-JP" altLang="en-US" sz="1000" dirty="0" smtClean="0">
                  <a:solidFill>
                    <a:srgbClr val="58585B"/>
                  </a:solidFill>
                  <a:latin typeface="Arial"/>
                </a:rPr>
                <a:t>の録音へのアクセス制限</a:t>
              </a:r>
              <a:endParaRPr sz="1000" dirty="0">
                <a:solidFill>
                  <a:srgbClr val="58585B"/>
                </a:solidFill>
                <a:latin typeface="Arial"/>
              </a:endParaRPr>
            </a:p>
            <a:p>
              <a:pPr marL="109728" indent="-109728" fontAlgn="auto">
                <a:spcBef>
                  <a:spcPts val="400"/>
                </a:spcBef>
                <a:buClr>
                  <a:srgbClr val="58585B"/>
                </a:buClr>
              </a:pPr>
              <a:r>
                <a:rPr sz="1000" dirty="0" smtClean="0">
                  <a:solidFill>
                    <a:srgbClr val="58585B"/>
                  </a:solidFill>
                  <a:latin typeface="Arial"/>
                </a:rPr>
                <a:t>UCCE</a:t>
              </a:r>
              <a:r>
                <a:rPr lang="en-US" altLang="ja-JP" sz="1000" dirty="0" smtClean="0">
                  <a:solidFill>
                    <a:srgbClr val="58585B"/>
                  </a:solidFill>
                  <a:latin typeface="Arial"/>
                </a:rPr>
                <a:t>/UCCX</a:t>
              </a:r>
              <a:r>
                <a:rPr lang="ja-JP" altLang="en-US" sz="1000" dirty="0" smtClean="0">
                  <a:solidFill>
                    <a:srgbClr val="58585B"/>
                  </a:solidFill>
                  <a:latin typeface="Arial"/>
                </a:rPr>
                <a:t> でのシングルサインオン</a:t>
              </a:r>
              <a:endParaRPr sz="1000" dirty="0">
                <a:solidFill>
                  <a:srgbClr val="58585B"/>
                </a:solidFill>
                <a:latin typeface="Arial"/>
              </a:endParaRPr>
            </a:p>
          </p:txBody>
        </p:sp>
        <p:sp>
          <p:nvSpPr>
            <p:cNvPr id="55" name="Freeform 145"/>
            <p:cNvSpPr>
              <a:spLocks noEditPoints="1"/>
            </p:cNvSpPr>
            <p:nvPr/>
          </p:nvSpPr>
          <p:spPr bwMode="auto">
            <a:xfrm>
              <a:off x="1482568" y="3659125"/>
              <a:ext cx="487309" cy="584771"/>
            </a:xfrm>
            <a:custGeom>
              <a:avLst/>
              <a:gdLst>
                <a:gd name="T0" fmla="*/ 144 w 160"/>
                <a:gd name="T1" fmla="*/ 88 h 192"/>
                <a:gd name="T2" fmla="*/ 144 w 160"/>
                <a:gd name="T3" fmla="*/ 64 h 192"/>
                <a:gd name="T4" fmla="*/ 80 w 160"/>
                <a:gd name="T5" fmla="*/ 0 h 192"/>
                <a:gd name="T6" fmla="*/ 16 w 160"/>
                <a:gd name="T7" fmla="*/ 64 h 192"/>
                <a:gd name="T8" fmla="*/ 16 w 160"/>
                <a:gd name="T9" fmla="*/ 88 h 192"/>
                <a:gd name="T10" fmla="*/ 0 w 160"/>
                <a:gd name="T11" fmla="*/ 88 h 192"/>
                <a:gd name="T12" fmla="*/ 0 w 160"/>
                <a:gd name="T13" fmla="*/ 184 h 192"/>
                <a:gd name="T14" fmla="*/ 8 w 160"/>
                <a:gd name="T15" fmla="*/ 192 h 192"/>
                <a:gd name="T16" fmla="*/ 152 w 160"/>
                <a:gd name="T17" fmla="*/ 192 h 192"/>
                <a:gd name="T18" fmla="*/ 160 w 160"/>
                <a:gd name="T19" fmla="*/ 184 h 192"/>
                <a:gd name="T20" fmla="*/ 160 w 160"/>
                <a:gd name="T21" fmla="*/ 88 h 192"/>
                <a:gd name="T22" fmla="*/ 144 w 160"/>
                <a:gd name="T23" fmla="*/ 88 h 192"/>
                <a:gd name="T24" fmla="*/ 32 w 160"/>
                <a:gd name="T25" fmla="*/ 64 h 192"/>
                <a:gd name="T26" fmla="*/ 80 w 160"/>
                <a:gd name="T27" fmla="*/ 16 h 192"/>
                <a:gd name="T28" fmla="*/ 128 w 160"/>
                <a:gd name="T29" fmla="*/ 64 h 192"/>
                <a:gd name="T30" fmla="*/ 128 w 160"/>
                <a:gd name="T31" fmla="*/ 88 h 192"/>
                <a:gd name="T32" fmla="*/ 32 w 160"/>
                <a:gd name="T33" fmla="*/ 88 h 192"/>
                <a:gd name="T34" fmla="*/ 32 w 160"/>
                <a:gd name="T35" fmla="*/ 6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192">
                  <a:moveTo>
                    <a:pt x="144" y="88"/>
                  </a:moveTo>
                  <a:cubicBezTo>
                    <a:pt x="144" y="64"/>
                    <a:pt x="144" y="64"/>
                    <a:pt x="144" y="64"/>
                  </a:cubicBezTo>
                  <a:cubicBezTo>
                    <a:pt x="144" y="29"/>
                    <a:pt x="115" y="0"/>
                    <a:pt x="80" y="0"/>
                  </a:cubicBezTo>
                  <a:cubicBezTo>
                    <a:pt x="45" y="0"/>
                    <a:pt x="16" y="29"/>
                    <a:pt x="16" y="64"/>
                  </a:cubicBezTo>
                  <a:cubicBezTo>
                    <a:pt x="16" y="88"/>
                    <a:pt x="16" y="88"/>
                    <a:pt x="16" y="88"/>
                  </a:cubicBezTo>
                  <a:cubicBezTo>
                    <a:pt x="0" y="88"/>
                    <a:pt x="0" y="88"/>
                    <a:pt x="0" y="88"/>
                  </a:cubicBezTo>
                  <a:cubicBezTo>
                    <a:pt x="0" y="184"/>
                    <a:pt x="0" y="184"/>
                    <a:pt x="0" y="184"/>
                  </a:cubicBezTo>
                  <a:cubicBezTo>
                    <a:pt x="0" y="188"/>
                    <a:pt x="4" y="192"/>
                    <a:pt x="8" y="192"/>
                  </a:cubicBezTo>
                  <a:cubicBezTo>
                    <a:pt x="152" y="192"/>
                    <a:pt x="152" y="192"/>
                    <a:pt x="152" y="192"/>
                  </a:cubicBezTo>
                  <a:cubicBezTo>
                    <a:pt x="156" y="192"/>
                    <a:pt x="160" y="188"/>
                    <a:pt x="160" y="184"/>
                  </a:cubicBezTo>
                  <a:cubicBezTo>
                    <a:pt x="160" y="88"/>
                    <a:pt x="160" y="88"/>
                    <a:pt x="160" y="88"/>
                  </a:cubicBezTo>
                  <a:lnTo>
                    <a:pt x="144" y="88"/>
                  </a:lnTo>
                  <a:close/>
                  <a:moveTo>
                    <a:pt x="32" y="64"/>
                  </a:moveTo>
                  <a:cubicBezTo>
                    <a:pt x="32" y="38"/>
                    <a:pt x="54" y="16"/>
                    <a:pt x="80" y="16"/>
                  </a:cubicBezTo>
                  <a:cubicBezTo>
                    <a:pt x="106" y="16"/>
                    <a:pt x="128" y="38"/>
                    <a:pt x="128" y="64"/>
                  </a:cubicBezTo>
                  <a:cubicBezTo>
                    <a:pt x="128" y="88"/>
                    <a:pt x="128" y="88"/>
                    <a:pt x="128" y="88"/>
                  </a:cubicBezTo>
                  <a:cubicBezTo>
                    <a:pt x="32" y="88"/>
                    <a:pt x="32" y="88"/>
                    <a:pt x="32" y="88"/>
                  </a:cubicBezTo>
                  <a:lnTo>
                    <a:pt x="32" y="6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grpSp>
      <p:grpSp>
        <p:nvGrpSpPr>
          <p:cNvPr id="8" name="Group 7"/>
          <p:cNvGrpSpPr/>
          <p:nvPr/>
        </p:nvGrpSpPr>
        <p:grpSpPr>
          <a:xfrm>
            <a:off x="3288567" y="1684499"/>
            <a:ext cx="2560320" cy="2797793"/>
            <a:chOff x="3288567" y="1684499"/>
            <a:chExt cx="2560320" cy="2797793"/>
          </a:xfrm>
        </p:grpSpPr>
        <p:sp>
          <p:nvSpPr>
            <p:cNvPr id="49" name="Text Placeholder 8"/>
            <p:cNvSpPr txBox="1">
              <a:spLocks/>
            </p:cNvSpPr>
            <p:nvPr/>
          </p:nvSpPr>
          <p:spPr>
            <a:xfrm>
              <a:off x="3288567" y="1684499"/>
              <a:ext cx="2560320" cy="2797793"/>
            </a:xfrm>
            <a:prstGeom prst="rect">
              <a:avLst/>
            </a:prstGeom>
            <a:solidFill>
              <a:schemeClr val="bg1">
                <a:lumMod val="95000"/>
              </a:schemeClr>
            </a:solidFill>
          </p:spPr>
          <p:txBody>
            <a:bodyPr lIns="91440" tIns="9144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09728" indent="-109728" fontAlgn="auto">
                <a:spcBef>
                  <a:spcPts val="400"/>
                </a:spcBef>
                <a:buClr>
                  <a:srgbClr val="58585B"/>
                </a:buClr>
              </a:pPr>
              <a:r>
                <a:rPr lang="ja-JP" altLang="en-US" sz="1000" dirty="0" smtClean="0">
                  <a:solidFill>
                    <a:srgbClr val="58585B"/>
                  </a:solidFill>
                  <a:latin typeface="Arial"/>
                </a:rPr>
                <a:t>マルチデバイスメッセージ</a:t>
              </a:r>
              <a:endParaRPr lang="en-US" altLang="ja-JP" sz="1000" dirty="0" smtClean="0">
                <a:solidFill>
                  <a:srgbClr val="58585B"/>
                </a:solidFill>
                <a:latin typeface="Arial"/>
              </a:endParaRPr>
            </a:p>
            <a:p>
              <a:pPr marL="109728" indent="-109728" fontAlgn="auto">
                <a:spcBef>
                  <a:spcPts val="400"/>
                </a:spcBef>
                <a:buClr>
                  <a:srgbClr val="58585B"/>
                </a:buClr>
              </a:pPr>
              <a:r>
                <a:rPr lang="ja-JP" altLang="en-US" sz="1000" dirty="0" smtClean="0">
                  <a:solidFill>
                    <a:srgbClr val="58585B"/>
                  </a:solidFill>
                  <a:latin typeface="Arial"/>
                </a:rPr>
                <a:t>ビデオ品質の進化</a:t>
              </a:r>
              <a:endParaRPr sz="1000" dirty="0">
                <a:solidFill>
                  <a:srgbClr val="58585B"/>
                </a:solidFill>
                <a:latin typeface="Arial"/>
              </a:endParaRPr>
            </a:p>
            <a:p>
              <a:pPr marL="109728" indent="-109728" fontAlgn="auto">
                <a:spcBef>
                  <a:spcPts val="400"/>
                </a:spcBef>
                <a:buClr>
                  <a:srgbClr val="58585B"/>
                </a:buClr>
              </a:pPr>
              <a:r>
                <a:rPr sz="1000" dirty="0" smtClean="0">
                  <a:solidFill>
                    <a:srgbClr val="58585B"/>
                  </a:solidFill>
                  <a:latin typeface="Arial"/>
                </a:rPr>
                <a:t>BE</a:t>
              </a:r>
              <a:r>
                <a:rPr lang="en-US" sz="1000" dirty="0" smtClean="0">
                  <a:solidFill>
                    <a:srgbClr val="58585B"/>
                  </a:solidFill>
                  <a:latin typeface="Arial"/>
                </a:rPr>
                <a:t>6K/7K</a:t>
              </a:r>
              <a:r>
                <a:rPr sz="1000" dirty="0" smtClean="0">
                  <a:solidFill>
                    <a:srgbClr val="58585B"/>
                  </a:solidFill>
                  <a:latin typeface="Arial"/>
                </a:rPr>
                <a:t> </a:t>
              </a:r>
              <a:r>
                <a:rPr lang="en-US" sz="1000" dirty="0" smtClean="0">
                  <a:solidFill>
                    <a:srgbClr val="58585B"/>
                  </a:solidFill>
                  <a:latin typeface="Arial"/>
                </a:rPr>
                <a:t>Assurance</a:t>
              </a:r>
              <a:r>
                <a:rPr lang="ja-JP" altLang="en-US" sz="1000" dirty="0">
                  <a:solidFill>
                    <a:srgbClr val="58585B"/>
                  </a:solidFill>
                  <a:latin typeface="Arial"/>
                </a:rPr>
                <a:t> </a:t>
              </a:r>
              <a:r>
                <a:rPr lang="en-US" altLang="ja-JP" sz="1000" dirty="0" smtClean="0">
                  <a:solidFill>
                    <a:srgbClr val="58585B"/>
                  </a:solidFill>
                  <a:latin typeface="Arial"/>
                </a:rPr>
                <a:t>&amp; </a:t>
              </a:r>
              <a:r>
                <a:rPr lang="en-US" sz="1000" dirty="0" smtClean="0">
                  <a:solidFill>
                    <a:srgbClr val="58585B"/>
                  </a:solidFill>
                  <a:latin typeface="Arial"/>
                </a:rPr>
                <a:t>Analytics</a:t>
              </a:r>
            </a:p>
            <a:p>
              <a:pPr marL="109728" indent="-109728" fontAlgn="auto">
                <a:spcBef>
                  <a:spcPts val="400"/>
                </a:spcBef>
                <a:buClr>
                  <a:srgbClr val="58585B"/>
                </a:buClr>
              </a:pPr>
              <a:r>
                <a:rPr lang="ja-JP" altLang="en-US" sz="1000" dirty="0" smtClean="0">
                  <a:solidFill>
                    <a:srgbClr val="58585B"/>
                  </a:solidFill>
                  <a:latin typeface="Arial"/>
                </a:rPr>
                <a:t>スケーラビリティ強化</a:t>
              </a:r>
              <a:endParaRPr sz="1000" dirty="0">
                <a:solidFill>
                  <a:srgbClr val="58585B"/>
                </a:solidFill>
                <a:latin typeface="Arial"/>
              </a:endParaRPr>
            </a:p>
            <a:p>
              <a:pPr marL="109728" indent="-109728" fontAlgn="auto">
                <a:spcBef>
                  <a:spcPts val="400"/>
                </a:spcBef>
                <a:buClr>
                  <a:srgbClr val="58585B"/>
                </a:buClr>
              </a:pPr>
              <a:r>
                <a:rPr lang="en-US" sz="1000" dirty="0" smtClean="0">
                  <a:solidFill>
                    <a:srgbClr val="58585B"/>
                  </a:solidFill>
                  <a:latin typeface="Arial"/>
                </a:rPr>
                <a:t>Expressway </a:t>
              </a:r>
              <a:r>
                <a:rPr lang="ja-JP" altLang="en-US" sz="1000" dirty="0" smtClean="0">
                  <a:solidFill>
                    <a:srgbClr val="58585B"/>
                  </a:solidFill>
                  <a:latin typeface="Arial"/>
                </a:rPr>
                <a:t>での端末登録</a:t>
              </a:r>
              <a:endParaRPr lang="en-US" altLang="ja-JP" sz="1000" dirty="0" smtClean="0">
                <a:solidFill>
                  <a:srgbClr val="58585B"/>
                </a:solidFill>
                <a:latin typeface="Arial"/>
              </a:endParaRPr>
            </a:p>
            <a:p>
              <a:pPr marL="109728" indent="-109728" fontAlgn="auto">
                <a:spcBef>
                  <a:spcPts val="400"/>
                </a:spcBef>
                <a:buClr>
                  <a:srgbClr val="58585B"/>
                </a:buClr>
              </a:pPr>
              <a:r>
                <a:rPr lang="en-US" altLang="ja-JP" sz="1000" dirty="0" smtClean="0">
                  <a:solidFill>
                    <a:schemeClr val="bg2"/>
                  </a:solidFill>
                  <a:latin typeface="Arial"/>
                </a:rPr>
                <a:t>CUBE – Multi-Tenant / Multi-VRF</a:t>
              </a:r>
              <a:endParaRPr sz="1000" dirty="0">
                <a:solidFill>
                  <a:schemeClr val="bg2"/>
                </a:solidFill>
                <a:latin typeface="Arial"/>
              </a:endParaRPr>
            </a:p>
            <a:p>
              <a:pPr marL="109728" indent="-109728" fontAlgn="auto">
                <a:spcBef>
                  <a:spcPts val="400"/>
                </a:spcBef>
                <a:buClr>
                  <a:srgbClr val="58585B"/>
                </a:buClr>
              </a:pPr>
              <a:r>
                <a:rPr lang="ja-JP" altLang="en-US" sz="1000" dirty="0" smtClean="0">
                  <a:solidFill>
                    <a:srgbClr val="58585B"/>
                  </a:solidFill>
                  <a:latin typeface="Arial"/>
                </a:rPr>
                <a:t>無線</a:t>
              </a:r>
              <a:r>
                <a:rPr lang="en-US" altLang="ja-JP" sz="1000" dirty="0">
                  <a:solidFill>
                    <a:srgbClr val="58585B"/>
                  </a:solidFill>
                  <a:latin typeface="Arial"/>
                </a:rPr>
                <a:t> </a:t>
              </a:r>
              <a:r>
                <a:rPr lang="en-US" altLang="ja-JP" sz="1000" dirty="0" smtClean="0">
                  <a:solidFill>
                    <a:srgbClr val="58585B"/>
                  </a:solidFill>
                  <a:latin typeface="Arial"/>
                </a:rPr>
                <a:t>IP Phone </a:t>
              </a:r>
              <a:r>
                <a:rPr lang="ja-JP" altLang="en-US" sz="1000" dirty="0" smtClean="0">
                  <a:solidFill>
                    <a:srgbClr val="58585B"/>
                  </a:solidFill>
                  <a:latin typeface="Arial"/>
                </a:rPr>
                <a:t>の体験向上</a:t>
              </a:r>
              <a:r>
                <a:rPr lang="en-US" altLang="ja-JP" sz="1000" dirty="0" smtClean="0">
                  <a:solidFill>
                    <a:srgbClr val="58585B"/>
                  </a:solidFill>
                  <a:latin typeface="Arial"/>
                </a:rPr>
                <a:t> (8821 – 802.11r, SCEP)</a:t>
              </a:r>
              <a:endParaRPr sz="1000" dirty="0">
                <a:solidFill>
                  <a:srgbClr val="58585B"/>
                </a:solidFill>
                <a:latin typeface="Arial"/>
              </a:endParaRPr>
            </a:p>
            <a:p>
              <a:pPr marL="109728" indent="-109728" fontAlgn="auto">
                <a:spcBef>
                  <a:spcPts val="400"/>
                </a:spcBef>
                <a:buClr>
                  <a:srgbClr val="58585B"/>
                </a:buClr>
              </a:pPr>
              <a:r>
                <a:rPr sz="1000" dirty="0" smtClean="0">
                  <a:solidFill>
                    <a:srgbClr val="58585B"/>
                  </a:solidFill>
                  <a:latin typeface="Arial"/>
                </a:rPr>
                <a:t>C</a:t>
              </a:r>
              <a:r>
                <a:rPr lang="en-US" sz="1000" dirty="0" smtClean="0">
                  <a:solidFill>
                    <a:srgbClr val="58585B"/>
                  </a:solidFill>
                  <a:latin typeface="Arial"/>
                </a:rPr>
                <a:t>ontact </a:t>
              </a:r>
              <a:r>
                <a:rPr sz="1000" dirty="0" smtClean="0">
                  <a:solidFill>
                    <a:srgbClr val="58585B"/>
                  </a:solidFill>
                  <a:latin typeface="Arial"/>
                </a:rPr>
                <a:t>C</a:t>
              </a:r>
              <a:r>
                <a:rPr lang="en-US" sz="1000" dirty="0" smtClean="0">
                  <a:solidFill>
                    <a:srgbClr val="58585B"/>
                  </a:solidFill>
                  <a:latin typeface="Arial"/>
                </a:rPr>
                <a:t>enter</a:t>
              </a:r>
              <a:r>
                <a:rPr lang="ja-JP" altLang="en-US" sz="1000" dirty="0">
                  <a:solidFill>
                    <a:srgbClr val="58585B"/>
                  </a:solidFill>
                  <a:latin typeface="Arial"/>
                </a:rPr>
                <a:t> </a:t>
              </a:r>
              <a:r>
                <a:rPr lang="en-US" altLang="ja-JP" sz="1000" dirty="0" smtClean="0">
                  <a:solidFill>
                    <a:srgbClr val="58585B"/>
                  </a:solidFill>
                  <a:latin typeface="Arial"/>
                </a:rPr>
                <a:t>(</a:t>
              </a:r>
              <a:r>
                <a:rPr lang="ja-JP" altLang="en-US" sz="1000" dirty="0" smtClean="0">
                  <a:solidFill>
                    <a:srgbClr val="58585B"/>
                  </a:solidFill>
                  <a:latin typeface="Arial"/>
                </a:rPr>
                <a:t>メール・チャット</a:t>
              </a:r>
              <a:r>
                <a:rPr lang="en-US" altLang="ja-JP" sz="1000" dirty="0" smtClean="0">
                  <a:solidFill>
                    <a:srgbClr val="58585B"/>
                  </a:solidFill>
                  <a:latin typeface="Arial"/>
                </a:rPr>
                <a:t>, UI </a:t>
              </a:r>
              <a:r>
                <a:rPr lang="ja-JP" altLang="en-US" sz="1000" dirty="0" smtClean="0">
                  <a:solidFill>
                    <a:srgbClr val="58585B"/>
                  </a:solidFill>
                  <a:latin typeface="Arial"/>
                </a:rPr>
                <a:t>刷新</a:t>
              </a:r>
              <a:r>
                <a:rPr lang="en-US" altLang="en-US" sz="1000" dirty="0" smtClean="0">
                  <a:solidFill>
                    <a:srgbClr val="58585B"/>
                  </a:solidFill>
                  <a:latin typeface="Arial"/>
                </a:rPr>
                <a:t>, </a:t>
              </a:r>
              <a:r>
                <a:rPr lang="ja-JP" altLang="en-US" sz="1000" dirty="0" smtClean="0">
                  <a:solidFill>
                    <a:srgbClr val="58585B"/>
                  </a:solidFill>
                  <a:latin typeface="Arial"/>
                </a:rPr>
                <a:t>スケーラビリティ</a:t>
              </a:r>
              <a:r>
                <a:rPr lang="en-US" altLang="ja-JP" sz="1000" dirty="0" smtClean="0">
                  <a:solidFill>
                    <a:srgbClr val="58585B"/>
                  </a:solidFill>
                  <a:latin typeface="Arial"/>
                </a:rPr>
                <a:t>)</a:t>
              </a:r>
              <a:endParaRPr sz="1000" dirty="0">
                <a:solidFill>
                  <a:srgbClr val="58585B"/>
                </a:solidFill>
                <a:latin typeface="Arial"/>
              </a:endParaRPr>
            </a:p>
            <a:p>
              <a:pPr marL="109728" indent="-109728" fontAlgn="auto">
                <a:spcBef>
                  <a:spcPts val="400"/>
                </a:spcBef>
                <a:buClr>
                  <a:srgbClr val="58585B"/>
                </a:buClr>
              </a:pPr>
              <a:endParaRPr sz="1000" dirty="0">
                <a:solidFill>
                  <a:srgbClr val="58585B"/>
                </a:solidFill>
                <a:latin typeface="Arial"/>
              </a:endParaRPr>
            </a:p>
          </p:txBody>
        </p:sp>
        <p:grpSp>
          <p:nvGrpSpPr>
            <p:cNvPr id="56" name="Group 55"/>
            <p:cNvGrpSpPr/>
            <p:nvPr/>
          </p:nvGrpSpPr>
          <p:grpSpPr>
            <a:xfrm>
              <a:off x="4292487" y="3676572"/>
              <a:ext cx="552481" cy="549876"/>
              <a:chOff x="4337073" y="2892625"/>
              <a:chExt cx="414469" cy="412407"/>
            </a:xfrm>
            <a:solidFill>
              <a:schemeClr val="bg2"/>
            </a:solidFill>
          </p:grpSpPr>
          <p:sp>
            <p:nvSpPr>
              <p:cNvPr id="57" name="Freeform 100"/>
              <p:cNvSpPr>
                <a:spLocks/>
              </p:cNvSpPr>
              <p:nvPr/>
            </p:nvSpPr>
            <p:spPr bwMode="auto">
              <a:xfrm>
                <a:off x="4337073" y="2894687"/>
                <a:ext cx="329925" cy="410345"/>
              </a:xfrm>
              <a:custGeom>
                <a:avLst/>
                <a:gdLst>
                  <a:gd name="T0" fmla="*/ 618 w 641"/>
                  <a:gd name="T1" fmla="*/ 382 h 800"/>
                  <a:gd name="T2" fmla="*/ 336 w 641"/>
                  <a:gd name="T3" fmla="*/ 308 h 800"/>
                  <a:gd name="T4" fmla="*/ 319 w 641"/>
                  <a:gd name="T5" fmla="*/ 56 h 800"/>
                  <a:gd name="T6" fmla="*/ 264 w 641"/>
                  <a:gd name="T7" fmla="*/ 0 h 800"/>
                  <a:gd name="T8" fmla="*/ 209 w 641"/>
                  <a:gd name="T9" fmla="*/ 56 h 800"/>
                  <a:gd name="T10" fmla="*/ 178 w 641"/>
                  <a:gd name="T11" fmla="*/ 492 h 800"/>
                  <a:gd name="T12" fmla="*/ 126 w 641"/>
                  <a:gd name="T13" fmla="*/ 395 h 800"/>
                  <a:gd name="T14" fmla="*/ 112 w 641"/>
                  <a:gd name="T15" fmla="*/ 371 h 800"/>
                  <a:gd name="T16" fmla="*/ 39 w 641"/>
                  <a:gd name="T17" fmla="*/ 343 h 800"/>
                  <a:gd name="T18" fmla="*/ 13 w 641"/>
                  <a:gd name="T19" fmla="*/ 418 h 800"/>
                  <a:gd name="T20" fmla="*/ 146 w 641"/>
                  <a:gd name="T21" fmla="*/ 777 h 800"/>
                  <a:gd name="T22" fmla="*/ 179 w 641"/>
                  <a:gd name="T23" fmla="*/ 800 h 800"/>
                  <a:gd name="T24" fmla="*/ 554 w 641"/>
                  <a:gd name="T25" fmla="*/ 800 h 800"/>
                  <a:gd name="T26" fmla="*/ 571 w 641"/>
                  <a:gd name="T27" fmla="*/ 789 h 800"/>
                  <a:gd name="T28" fmla="*/ 571 w 641"/>
                  <a:gd name="T29" fmla="*/ 789 h 800"/>
                  <a:gd name="T30" fmla="*/ 641 w 641"/>
                  <a:gd name="T31" fmla="*/ 411 h 800"/>
                  <a:gd name="T32" fmla="*/ 618 w 641"/>
                  <a:gd name="T33" fmla="*/ 382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1" h="800">
                    <a:moveTo>
                      <a:pt x="618" y="382"/>
                    </a:moveTo>
                    <a:lnTo>
                      <a:pt x="336" y="308"/>
                    </a:lnTo>
                    <a:lnTo>
                      <a:pt x="319" y="56"/>
                    </a:lnTo>
                    <a:cubicBezTo>
                      <a:pt x="319" y="25"/>
                      <a:pt x="294" y="0"/>
                      <a:pt x="264" y="0"/>
                    </a:cubicBezTo>
                    <a:cubicBezTo>
                      <a:pt x="234" y="0"/>
                      <a:pt x="209" y="25"/>
                      <a:pt x="209" y="56"/>
                    </a:cubicBezTo>
                    <a:lnTo>
                      <a:pt x="178" y="492"/>
                    </a:lnTo>
                    <a:cubicBezTo>
                      <a:pt x="175" y="488"/>
                      <a:pt x="144" y="429"/>
                      <a:pt x="126" y="395"/>
                    </a:cubicBezTo>
                    <a:cubicBezTo>
                      <a:pt x="118" y="381"/>
                      <a:pt x="112" y="371"/>
                      <a:pt x="112" y="371"/>
                    </a:cubicBezTo>
                    <a:cubicBezTo>
                      <a:pt x="100" y="343"/>
                      <a:pt x="67" y="330"/>
                      <a:pt x="39" y="343"/>
                    </a:cubicBezTo>
                    <a:cubicBezTo>
                      <a:pt x="12" y="356"/>
                      <a:pt x="0" y="390"/>
                      <a:pt x="13" y="418"/>
                    </a:cubicBezTo>
                    <a:lnTo>
                      <a:pt x="146" y="777"/>
                    </a:lnTo>
                    <a:cubicBezTo>
                      <a:pt x="151" y="790"/>
                      <a:pt x="166" y="800"/>
                      <a:pt x="179" y="800"/>
                    </a:cubicBezTo>
                    <a:lnTo>
                      <a:pt x="554" y="800"/>
                    </a:lnTo>
                    <a:cubicBezTo>
                      <a:pt x="562" y="800"/>
                      <a:pt x="568" y="795"/>
                      <a:pt x="571" y="789"/>
                    </a:cubicBezTo>
                    <a:lnTo>
                      <a:pt x="571" y="789"/>
                    </a:lnTo>
                    <a:cubicBezTo>
                      <a:pt x="629" y="668"/>
                      <a:pt x="641" y="412"/>
                      <a:pt x="641" y="411"/>
                    </a:cubicBezTo>
                    <a:cubicBezTo>
                      <a:pt x="640" y="398"/>
                      <a:pt x="631" y="385"/>
                      <a:pt x="618" y="3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sp>
            <p:nvSpPr>
              <p:cNvPr id="61" name="Freeform 101"/>
              <p:cNvSpPr>
                <a:spLocks/>
              </p:cNvSpPr>
              <p:nvPr/>
            </p:nvSpPr>
            <p:spPr bwMode="auto">
              <a:xfrm>
                <a:off x="4563897" y="2892625"/>
                <a:ext cx="187645" cy="121660"/>
              </a:xfrm>
              <a:custGeom>
                <a:avLst/>
                <a:gdLst>
                  <a:gd name="T0" fmla="*/ 200 w 367"/>
                  <a:gd name="T1" fmla="*/ 6 h 239"/>
                  <a:gd name="T2" fmla="*/ 183 w 367"/>
                  <a:gd name="T3" fmla="*/ 15 h 239"/>
                  <a:gd name="T4" fmla="*/ 183 w 367"/>
                  <a:gd name="T5" fmla="*/ 87 h 239"/>
                  <a:gd name="T6" fmla="*/ 33 w 367"/>
                  <a:gd name="T7" fmla="*/ 87 h 239"/>
                  <a:gd name="T8" fmla="*/ 0 w 367"/>
                  <a:gd name="T9" fmla="*/ 120 h 239"/>
                  <a:gd name="T10" fmla="*/ 33 w 367"/>
                  <a:gd name="T11" fmla="*/ 153 h 239"/>
                  <a:gd name="T12" fmla="*/ 183 w 367"/>
                  <a:gd name="T13" fmla="*/ 153 h 239"/>
                  <a:gd name="T14" fmla="*/ 183 w 367"/>
                  <a:gd name="T15" fmla="*/ 224 h 239"/>
                  <a:gd name="T16" fmla="*/ 200 w 367"/>
                  <a:gd name="T17" fmla="*/ 233 h 239"/>
                  <a:gd name="T18" fmla="*/ 367 w 367"/>
                  <a:gd name="T19" fmla="*/ 120 h 239"/>
                  <a:gd name="T20" fmla="*/ 200 w 367"/>
                  <a:gd name="T21" fmla="*/ 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239">
                    <a:moveTo>
                      <a:pt x="200" y="6"/>
                    </a:moveTo>
                    <a:cubicBezTo>
                      <a:pt x="191" y="0"/>
                      <a:pt x="183" y="4"/>
                      <a:pt x="183" y="15"/>
                    </a:cubicBezTo>
                    <a:lnTo>
                      <a:pt x="183" y="87"/>
                    </a:lnTo>
                    <a:lnTo>
                      <a:pt x="33" y="87"/>
                    </a:lnTo>
                    <a:cubicBezTo>
                      <a:pt x="15" y="87"/>
                      <a:pt x="0" y="101"/>
                      <a:pt x="0" y="120"/>
                    </a:cubicBezTo>
                    <a:cubicBezTo>
                      <a:pt x="0" y="138"/>
                      <a:pt x="15" y="153"/>
                      <a:pt x="33" y="153"/>
                    </a:cubicBezTo>
                    <a:lnTo>
                      <a:pt x="183" y="153"/>
                    </a:lnTo>
                    <a:lnTo>
                      <a:pt x="183" y="224"/>
                    </a:lnTo>
                    <a:cubicBezTo>
                      <a:pt x="183" y="235"/>
                      <a:pt x="191" y="239"/>
                      <a:pt x="200" y="233"/>
                    </a:cubicBezTo>
                    <a:lnTo>
                      <a:pt x="367" y="120"/>
                    </a:lnTo>
                    <a:lnTo>
                      <a:pt x="20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58585B"/>
                  </a:solidFill>
                </a:endParaRPr>
              </a:p>
            </p:txBody>
          </p:sp>
        </p:grpSp>
      </p:grpSp>
      <p:grpSp>
        <p:nvGrpSpPr>
          <p:cNvPr id="9" name="Group 8"/>
          <p:cNvGrpSpPr/>
          <p:nvPr/>
        </p:nvGrpSpPr>
        <p:grpSpPr>
          <a:xfrm>
            <a:off x="6206212" y="1683719"/>
            <a:ext cx="2385646" cy="2797793"/>
            <a:chOff x="6206212" y="1683719"/>
            <a:chExt cx="2385646" cy="2797793"/>
          </a:xfrm>
        </p:grpSpPr>
        <p:sp>
          <p:nvSpPr>
            <p:cNvPr id="51" name="Text Placeholder 8"/>
            <p:cNvSpPr txBox="1">
              <a:spLocks/>
            </p:cNvSpPr>
            <p:nvPr/>
          </p:nvSpPr>
          <p:spPr>
            <a:xfrm>
              <a:off x="6206212" y="1683719"/>
              <a:ext cx="2385646" cy="2797793"/>
            </a:xfrm>
            <a:prstGeom prst="rect">
              <a:avLst/>
            </a:prstGeom>
            <a:solidFill>
              <a:schemeClr val="bg1">
                <a:lumMod val="95000"/>
              </a:schemeClr>
            </a:solidFill>
          </p:spPr>
          <p:txBody>
            <a:bodyPr lIns="91440" tIns="9144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09728" indent="-109728" fontAlgn="auto">
                <a:spcBef>
                  <a:spcPts val="400"/>
                </a:spcBef>
                <a:buClr>
                  <a:srgbClr val="58585B"/>
                </a:buClr>
              </a:pPr>
              <a:r>
                <a:rPr sz="1000">
                  <a:solidFill>
                    <a:srgbClr val="58585B"/>
                  </a:solidFill>
                  <a:latin typeface="Arial"/>
                </a:rPr>
                <a:t>Spark Hybrid </a:t>
              </a:r>
              <a:r>
                <a:rPr sz="1000" smtClean="0">
                  <a:solidFill>
                    <a:srgbClr val="58585B"/>
                  </a:solidFill>
                  <a:latin typeface="Arial"/>
                </a:rPr>
                <a:t>Services </a:t>
              </a:r>
              <a:endParaRPr sz="1000">
                <a:solidFill>
                  <a:srgbClr val="58585B"/>
                </a:solidFill>
                <a:latin typeface="Arial"/>
              </a:endParaRPr>
            </a:p>
          </p:txBody>
        </p:sp>
        <p:grpSp>
          <p:nvGrpSpPr>
            <p:cNvPr id="62" name="Group 27"/>
            <p:cNvGrpSpPr>
              <a:grpSpLocks noChangeAspect="1"/>
            </p:cNvGrpSpPr>
            <p:nvPr/>
          </p:nvGrpSpPr>
          <p:grpSpPr bwMode="auto">
            <a:xfrm>
              <a:off x="7054082" y="3677947"/>
              <a:ext cx="689907" cy="547127"/>
              <a:chOff x="5121" y="569"/>
              <a:chExt cx="391" cy="310"/>
            </a:xfrm>
            <a:solidFill>
              <a:schemeClr val="accent5">
                <a:lumMod val="75000"/>
              </a:schemeClr>
            </a:solidFill>
          </p:grpSpPr>
          <p:sp>
            <p:nvSpPr>
              <p:cNvPr id="63" name="Freeform 28"/>
              <p:cNvSpPr>
                <a:spLocks/>
              </p:cNvSpPr>
              <p:nvPr/>
            </p:nvSpPr>
            <p:spPr bwMode="auto">
              <a:xfrm>
                <a:off x="5121" y="619"/>
                <a:ext cx="325" cy="260"/>
              </a:xfrm>
              <a:custGeom>
                <a:avLst/>
                <a:gdLst>
                  <a:gd name="T0" fmla="*/ 518 w 532"/>
                  <a:gd name="T1" fmla="*/ 261 h 425"/>
                  <a:gd name="T2" fmla="*/ 518 w 532"/>
                  <a:gd name="T3" fmla="*/ 261 h 425"/>
                  <a:gd name="T4" fmla="*/ 519 w 532"/>
                  <a:gd name="T5" fmla="*/ 257 h 425"/>
                  <a:gd name="T6" fmla="*/ 499 w 532"/>
                  <a:gd name="T7" fmla="*/ 175 h 425"/>
                  <a:gd name="T8" fmla="*/ 274 w 532"/>
                  <a:gd name="T9" fmla="*/ 50 h 425"/>
                  <a:gd name="T10" fmla="*/ 183 w 532"/>
                  <a:gd name="T11" fmla="*/ 78 h 425"/>
                  <a:gd name="T12" fmla="*/ 87 w 532"/>
                  <a:gd name="T13" fmla="*/ 35 h 425"/>
                  <a:gd name="T14" fmla="*/ 82 w 532"/>
                  <a:gd name="T15" fmla="*/ 0 h 425"/>
                  <a:gd name="T16" fmla="*/ 0 w 532"/>
                  <a:gd name="T17" fmla="*/ 26 h 425"/>
                  <a:gd name="T18" fmla="*/ 0 w 532"/>
                  <a:gd name="T19" fmla="*/ 141 h 425"/>
                  <a:gd name="T20" fmla="*/ 10 w 532"/>
                  <a:gd name="T21" fmla="*/ 137 h 425"/>
                  <a:gd name="T22" fmla="*/ 67 w 532"/>
                  <a:gd name="T23" fmla="*/ 143 h 425"/>
                  <a:gd name="T24" fmla="*/ 86 w 532"/>
                  <a:gd name="T25" fmla="*/ 159 h 425"/>
                  <a:gd name="T26" fmla="*/ 158 w 532"/>
                  <a:gd name="T27" fmla="*/ 169 h 425"/>
                  <a:gd name="T28" fmla="*/ 182 w 532"/>
                  <a:gd name="T29" fmla="*/ 192 h 425"/>
                  <a:gd name="T30" fmla="*/ 195 w 532"/>
                  <a:gd name="T31" fmla="*/ 201 h 425"/>
                  <a:gd name="T32" fmla="*/ 196 w 532"/>
                  <a:gd name="T33" fmla="*/ 201 h 425"/>
                  <a:gd name="T34" fmla="*/ 249 w 532"/>
                  <a:gd name="T35" fmla="*/ 208 h 425"/>
                  <a:gd name="T36" fmla="*/ 288 w 532"/>
                  <a:gd name="T37" fmla="*/ 261 h 425"/>
                  <a:gd name="T38" fmla="*/ 337 w 532"/>
                  <a:gd name="T39" fmla="*/ 286 h 425"/>
                  <a:gd name="T40" fmla="*/ 353 w 532"/>
                  <a:gd name="T41" fmla="*/ 387 h 425"/>
                  <a:gd name="T42" fmla="*/ 347 w 532"/>
                  <a:gd name="T43" fmla="*/ 417 h 425"/>
                  <a:gd name="T44" fmla="*/ 345 w 532"/>
                  <a:gd name="T45" fmla="*/ 425 h 425"/>
                  <a:gd name="T46" fmla="*/ 358 w 532"/>
                  <a:gd name="T47" fmla="*/ 419 h 425"/>
                  <a:gd name="T48" fmla="*/ 463 w 532"/>
                  <a:gd name="T49" fmla="*/ 355 h 425"/>
                  <a:gd name="T50" fmla="*/ 509 w 532"/>
                  <a:gd name="T51" fmla="*/ 278 h 425"/>
                  <a:gd name="T52" fmla="*/ 518 w 532"/>
                  <a:gd name="T53" fmla="*/ 261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2" h="425">
                    <a:moveTo>
                      <a:pt x="518" y="261"/>
                    </a:moveTo>
                    <a:lnTo>
                      <a:pt x="518" y="261"/>
                    </a:lnTo>
                    <a:lnTo>
                      <a:pt x="519" y="257"/>
                    </a:lnTo>
                    <a:cubicBezTo>
                      <a:pt x="532" y="228"/>
                      <a:pt x="523" y="195"/>
                      <a:pt x="499" y="175"/>
                    </a:cubicBezTo>
                    <a:lnTo>
                      <a:pt x="274" y="50"/>
                    </a:lnTo>
                    <a:lnTo>
                      <a:pt x="183" y="78"/>
                    </a:lnTo>
                    <a:cubicBezTo>
                      <a:pt x="145" y="92"/>
                      <a:pt x="102" y="73"/>
                      <a:pt x="87" y="35"/>
                    </a:cubicBezTo>
                    <a:cubicBezTo>
                      <a:pt x="82" y="24"/>
                      <a:pt x="81" y="12"/>
                      <a:pt x="82" y="0"/>
                    </a:cubicBezTo>
                    <a:cubicBezTo>
                      <a:pt x="42" y="8"/>
                      <a:pt x="5" y="18"/>
                      <a:pt x="0" y="26"/>
                    </a:cubicBezTo>
                    <a:lnTo>
                      <a:pt x="0" y="141"/>
                    </a:lnTo>
                    <a:cubicBezTo>
                      <a:pt x="3" y="140"/>
                      <a:pt x="7" y="138"/>
                      <a:pt x="10" y="137"/>
                    </a:cubicBezTo>
                    <a:cubicBezTo>
                      <a:pt x="30" y="130"/>
                      <a:pt x="50" y="133"/>
                      <a:pt x="67" y="143"/>
                    </a:cubicBezTo>
                    <a:cubicBezTo>
                      <a:pt x="75" y="148"/>
                      <a:pt x="81" y="154"/>
                      <a:pt x="86" y="159"/>
                    </a:cubicBezTo>
                    <a:cubicBezTo>
                      <a:pt x="110" y="153"/>
                      <a:pt x="137" y="156"/>
                      <a:pt x="158" y="169"/>
                    </a:cubicBezTo>
                    <a:cubicBezTo>
                      <a:pt x="170" y="176"/>
                      <a:pt x="177" y="184"/>
                      <a:pt x="182" y="192"/>
                    </a:cubicBezTo>
                    <a:lnTo>
                      <a:pt x="195" y="201"/>
                    </a:lnTo>
                    <a:cubicBezTo>
                      <a:pt x="195" y="201"/>
                      <a:pt x="195" y="201"/>
                      <a:pt x="196" y="201"/>
                    </a:cubicBezTo>
                    <a:cubicBezTo>
                      <a:pt x="209" y="199"/>
                      <a:pt x="228" y="196"/>
                      <a:pt x="249" y="208"/>
                    </a:cubicBezTo>
                    <a:cubicBezTo>
                      <a:pt x="268" y="219"/>
                      <a:pt x="282" y="239"/>
                      <a:pt x="288" y="261"/>
                    </a:cubicBezTo>
                    <a:cubicBezTo>
                      <a:pt x="306" y="263"/>
                      <a:pt x="324" y="272"/>
                      <a:pt x="337" y="286"/>
                    </a:cubicBezTo>
                    <a:cubicBezTo>
                      <a:pt x="366" y="317"/>
                      <a:pt x="358" y="359"/>
                      <a:pt x="353" y="387"/>
                    </a:cubicBezTo>
                    <a:cubicBezTo>
                      <a:pt x="351" y="397"/>
                      <a:pt x="349" y="406"/>
                      <a:pt x="347" y="417"/>
                    </a:cubicBezTo>
                    <a:cubicBezTo>
                      <a:pt x="346" y="420"/>
                      <a:pt x="346" y="423"/>
                      <a:pt x="345" y="425"/>
                    </a:cubicBezTo>
                    <a:cubicBezTo>
                      <a:pt x="349" y="423"/>
                      <a:pt x="354" y="421"/>
                      <a:pt x="358" y="419"/>
                    </a:cubicBezTo>
                    <a:lnTo>
                      <a:pt x="463" y="355"/>
                    </a:lnTo>
                    <a:lnTo>
                      <a:pt x="509" y="278"/>
                    </a:lnTo>
                    <a:cubicBezTo>
                      <a:pt x="513" y="272"/>
                      <a:pt x="516" y="266"/>
                      <a:pt x="518" y="2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64" name="Freeform 29"/>
              <p:cNvSpPr>
                <a:spLocks/>
              </p:cNvSpPr>
              <p:nvPr/>
            </p:nvSpPr>
            <p:spPr bwMode="auto">
              <a:xfrm>
                <a:off x="5203" y="569"/>
                <a:ext cx="309" cy="189"/>
              </a:xfrm>
              <a:custGeom>
                <a:avLst/>
                <a:gdLst>
                  <a:gd name="T0" fmla="*/ 350 w 506"/>
                  <a:gd name="T1" fmla="*/ 13 h 310"/>
                  <a:gd name="T2" fmla="*/ 350 w 506"/>
                  <a:gd name="T3" fmla="*/ 13 h 310"/>
                  <a:gd name="T4" fmla="*/ 348 w 506"/>
                  <a:gd name="T5" fmla="*/ 13 h 310"/>
                  <a:gd name="T6" fmla="*/ 346 w 506"/>
                  <a:gd name="T7" fmla="*/ 13 h 310"/>
                  <a:gd name="T8" fmla="*/ 178 w 506"/>
                  <a:gd name="T9" fmla="*/ 2 h 310"/>
                  <a:gd name="T10" fmla="*/ 156 w 506"/>
                  <a:gd name="T11" fmla="*/ 5 h 310"/>
                  <a:gd name="T12" fmla="*/ 38 w 506"/>
                  <a:gd name="T13" fmla="*/ 62 h 310"/>
                  <a:gd name="T14" fmla="*/ 16 w 506"/>
                  <a:gd name="T15" fmla="*/ 72 h 310"/>
                  <a:gd name="T16" fmla="*/ 14 w 506"/>
                  <a:gd name="T17" fmla="*/ 73 h 310"/>
                  <a:gd name="T18" fmla="*/ 3 w 506"/>
                  <a:gd name="T19" fmla="*/ 98 h 310"/>
                  <a:gd name="T20" fmla="*/ 31 w 506"/>
                  <a:gd name="T21" fmla="*/ 109 h 310"/>
                  <a:gd name="T22" fmla="*/ 33 w 506"/>
                  <a:gd name="T23" fmla="*/ 109 h 310"/>
                  <a:gd name="T24" fmla="*/ 146 w 506"/>
                  <a:gd name="T25" fmla="*/ 74 h 310"/>
                  <a:gd name="T26" fmla="*/ 397 w 506"/>
                  <a:gd name="T27" fmla="*/ 214 h 310"/>
                  <a:gd name="T28" fmla="*/ 446 w 506"/>
                  <a:gd name="T29" fmla="*/ 310 h 310"/>
                  <a:gd name="T30" fmla="*/ 506 w 506"/>
                  <a:gd name="T31" fmla="*/ 258 h 310"/>
                  <a:gd name="T32" fmla="*/ 506 w 506"/>
                  <a:gd name="T33" fmla="*/ 39 h 310"/>
                  <a:gd name="T34" fmla="*/ 350 w 506"/>
                  <a:gd name="T35" fmla="*/ 13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6" h="310">
                    <a:moveTo>
                      <a:pt x="350" y="13"/>
                    </a:moveTo>
                    <a:lnTo>
                      <a:pt x="350" y="13"/>
                    </a:lnTo>
                    <a:lnTo>
                      <a:pt x="348" y="13"/>
                    </a:lnTo>
                    <a:lnTo>
                      <a:pt x="346" y="13"/>
                    </a:lnTo>
                    <a:lnTo>
                      <a:pt x="178" y="2"/>
                    </a:lnTo>
                    <a:cubicBezTo>
                      <a:pt x="171" y="0"/>
                      <a:pt x="163" y="1"/>
                      <a:pt x="156" y="5"/>
                    </a:cubicBezTo>
                    <a:cubicBezTo>
                      <a:pt x="122" y="21"/>
                      <a:pt x="61" y="51"/>
                      <a:pt x="38" y="62"/>
                    </a:cubicBezTo>
                    <a:lnTo>
                      <a:pt x="16" y="72"/>
                    </a:lnTo>
                    <a:cubicBezTo>
                      <a:pt x="15" y="72"/>
                      <a:pt x="14" y="73"/>
                      <a:pt x="14" y="73"/>
                    </a:cubicBezTo>
                    <a:cubicBezTo>
                      <a:pt x="4" y="78"/>
                      <a:pt x="0" y="88"/>
                      <a:pt x="3" y="98"/>
                    </a:cubicBezTo>
                    <a:cubicBezTo>
                      <a:pt x="8" y="108"/>
                      <a:pt x="20" y="113"/>
                      <a:pt x="31" y="109"/>
                    </a:cubicBezTo>
                    <a:lnTo>
                      <a:pt x="33" y="109"/>
                    </a:lnTo>
                    <a:lnTo>
                      <a:pt x="146" y="74"/>
                    </a:lnTo>
                    <a:lnTo>
                      <a:pt x="397" y="214"/>
                    </a:lnTo>
                    <a:cubicBezTo>
                      <a:pt x="428" y="237"/>
                      <a:pt x="445" y="273"/>
                      <a:pt x="446" y="310"/>
                    </a:cubicBezTo>
                    <a:cubicBezTo>
                      <a:pt x="473" y="291"/>
                      <a:pt x="493" y="273"/>
                      <a:pt x="506" y="258"/>
                    </a:cubicBezTo>
                    <a:lnTo>
                      <a:pt x="506" y="39"/>
                    </a:lnTo>
                    <a:cubicBezTo>
                      <a:pt x="476" y="28"/>
                      <a:pt x="388" y="12"/>
                      <a:pt x="350" y="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sp>
            <p:nvSpPr>
              <p:cNvPr id="65" name="Freeform 30"/>
              <p:cNvSpPr>
                <a:spLocks/>
              </p:cNvSpPr>
              <p:nvPr/>
            </p:nvSpPr>
            <p:spPr bwMode="auto">
              <a:xfrm>
                <a:off x="5126" y="734"/>
                <a:ext cx="183" cy="145"/>
              </a:xfrm>
              <a:custGeom>
                <a:avLst/>
                <a:gdLst>
                  <a:gd name="T0" fmla="*/ 262 w 299"/>
                  <a:gd name="T1" fmla="*/ 128 h 237"/>
                  <a:gd name="T2" fmla="*/ 262 w 299"/>
                  <a:gd name="T3" fmla="*/ 128 h 237"/>
                  <a:gd name="T4" fmla="*/ 236 w 299"/>
                  <a:gd name="T5" fmla="*/ 123 h 237"/>
                  <a:gd name="T6" fmla="*/ 227 w 299"/>
                  <a:gd name="T7" fmla="*/ 98 h 237"/>
                  <a:gd name="T8" fmla="*/ 227 w 299"/>
                  <a:gd name="T9" fmla="*/ 88 h 237"/>
                  <a:gd name="T10" fmla="*/ 213 w 299"/>
                  <a:gd name="T11" fmla="*/ 67 h 237"/>
                  <a:gd name="T12" fmla="*/ 195 w 299"/>
                  <a:gd name="T13" fmla="*/ 67 h 237"/>
                  <a:gd name="T14" fmla="*/ 186 w 299"/>
                  <a:gd name="T15" fmla="*/ 68 h 237"/>
                  <a:gd name="T16" fmla="*/ 132 w 299"/>
                  <a:gd name="T17" fmla="*/ 40 h 237"/>
                  <a:gd name="T18" fmla="*/ 122 w 299"/>
                  <a:gd name="T19" fmla="*/ 28 h 237"/>
                  <a:gd name="T20" fmla="*/ 93 w 299"/>
                  <a:gd name="T21" fmla="*/ 24 h 237"/>
                  <a:gd name="T22" fmla="*/ 38 w 299"/>
                  <a:gd name="T23" fmla="*/ 8 h 237"/>
                  <a:gd name="T24" fmla="*/ 29 w 299"/>
                  <a:gd name="T25" fmla="*/ 1 h 237"/>
                  <a:gd name="T26" fmla="*/ 25 w 299"/>
                  <a:gd name="T27" fmla="*/ 0 h 237"/>
                  <a:gd name="T28" fmla="*/ 20 w 299"/>
                  <a:gd name="T29" fmla="*/ 1 h 237"/>
                  <a:gd name="T30" fmla="*/ 4 w 299"/>
                  <a:gd name="T31" fmla="*/ 15 h 237"/>
                  <a:gd name="T32" fmla="*/ 13 w 299"/>
                  <a:gd name="T33" fmla="*/ 67 h 237"/>
                  <a:gd name="T34" fmla="*/ 19 w 299"/>
                  <a:gd name="T35" fmla="*/ 87 h 237"/>
                  <a:gd name="T36" fmla="*/ 21 w 299"/>
                  <a:gd name="T37" fmla="*/ 91 h 237"/>
                  <a:gd name="T38" fmla="*/ 37 w 299"/>
                  <a:gd name="T39" fmla="*/ 123 h 237"/>
                  <a:gd name="T40" fmla="*/ 257 w 299"/>
                  <a:gd name="T41" fmla="*/ 232 h 237"/>
                  <a:gd name="T42" fmla="*/ 280 w 299"/>
                  <a:gd name="T43" fmla="*/ 228 h 237"/>
                  <a:gd name="T44" fmla="*/ 285 w 299"/>
                  <a:gd name="T45" fmla="*/ 218 h 237"/>
                  <a:gd name="T46" fmla="*/ 291 w 299"/>
                  <a:gd name="T47" fmla="*/ 189 h 237"/>
                  <a:gd name="T48" fmla="*/ 289 w 299"/>
                  <a:gd name="T49" fmla="*/ 135 h 237"/>
                  <a:gd name="T50" fmla="*/ 262 w 299"/>
                  <a:gd name="T51" fmla="*/ 128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9" h="237">
                    <a:moveTo>
                      <a:pt x="262" y="128"/>
                    </a:moveTo>
                    <a:lnTo>
                      <a:pt x="262" y="128"/>
                    </a:lnTo>
                    <a:cubicBezTo>
                      <a:pt x="253" y="131"/>
                      <a:pt x="243" y="129"/>
                      <a:pt x="236" y="123"/>
                    </a:cubicBezTo>
                    <a:cubicBezTo>
                      <a:pt x="229" y="117"/>
                      <a:pt x="226" y="107"/>
                      <a:pt x="227" y="98"/>
                    </a:cubicBezTo>
                    <a:cubicBezTo>
                      <a:pt x="228" y="95"/>
                      <a:pt x="228" y="91"/>
                      <a:pt x="227" y="88"/>
                    </a:cubicBezTo>
                    <a:cubicBezTo>
                      <a:pt x="226" y="79"/>
                      <a:pt x="220" y="71"/>
                      <a:pt x="213" y="67"/>
                    </a:cubicBezTo>
                    <a:cubicBezTo>
                      <a:pt x="209" y="65"/>
                      <a:pt x="207" y="65"/>
                      <a:pt x="195" y="67"/>
                    </a:cubicBezTo>
                    <a:cubicBezTo>
                      <a:pt x="192" y="67"/>
                      <a:pt x="189" y="68"/>
                      <a:pt x="186" y="68"/>
                    </a:cubicBezTo>
                    <a:cubicBezTo>
                      <a:pt x="150" y="72"/>
                      <a:pt x="138" y="50"/>
                      <a:pt x="132" y="40"/>
                    </a:cubicBezTo>
                    <a:cubicBezTo>
                      <a:pt x="129" y="34"/>
                      <a:pt x="128" y="31"/>
                      <a:pt x="122" y="28"/>
                    </a:cubicBezTo>
                    <a:cubicBezTo>
                      <a:pt x="113" y="22"/>
                      <a:pt x="101" y="22"/>
                      <a:pt x="93" y="24"/>
                    </a:cubicBezTo>
                    <a:cubicBezTo>
                      <a:pt x="73" y="30"/>
                      <a:pt x="51" y="24"/>
                      <a:pt x="38" y="8"/>
                    </a:cubicBezTo>
                    <a:cubicBezTo>
                      <a:pt x="36" y="6"/>
                      <a:pt x="33" y="4"/>
                      <a:pt x="29" y="1"/>
                    </a:cubicBezTo>
                    <a:cubicBezTo>
                      <a:pt x="28" y="0"/>
                      <a:pt x="26" y="0"/>
                      <a:pt x="25" y="0"/>
                    </a:cubicBezTo>
                    <a:cubicBezTo>
                      <a:pt x="23" y="0"/>
                      <a:pt x="21" y="0"/>
                      <a:pt x="20" y="1"/>
                    </a:cubicBezTo>
                    <a:cubicBezTo>
                      <a:pt x="13" y="3"/>
                      <a:pt x="6" y="10"/>
                      <a:pt x="4" y="15"/>
                    </a:cubicBezTo>
                    <a:cubicBezTo>
                      <a:pt x="0" y="26"/>
                      <a:pt x="7" y="50"/>
                      <a:pt x="13" y="67"/>
                    </a:cubicBezTo>
                    <a:cubicBezTo>
                      <a:pt x="15" y="74"/>
                      <a:pt x="18" y="81"/>
                      <a:pt x="19" y="87"/>
                    </a:cubicBezTo>
                    <a:lnTo>
                      <a:pt x="21" y="91"/>
                    </a:lnTo>
                    <a:cubicBezTo>
                      <a:pt x="26" y="110"/>
                      <a:pt x="29" y="118"/>
                      <a:pt x="37" y="123"/>
                    </a:cubicBezTo>
                    <a:lnTo>
                      <a:pt x="257" y="232"/>
                    </a:lnTo>
                    <a:cubicBezTo>
                      <a:pt x="266" y="237"/>
                      <a:pt x="275" y="233"/>
                      <a:pt x="280" y="228"/>
                    </a:cubicBezTo>
                    <a:cubicBezTo>
                      <a:pt x="283" y="225"/>
                      <a:pt x="285" y="222"/>
                      <a:pt x="285" y="218"/>
                    </a:cubicBezTo>
                    <a:cubicBezTo>
                      <a:pt x="287" y="208"/>
                      <a:pt x="289" y="198"/>
                      <a:pt x="291" y="189"/>
                    </a:cubicBezTo>
                    <a:cubicBezTo>
                      <a:pt x="296" y="164"/>
                      <a:pt x="299" y="145"/>
                      <a:pt x="289" y="135"/>
                    </a:cubicBezTo>
                    <a:cubicBezTo>
                      <a:pt x="283" y="128"/>
                      <a:pt x="271" y="125"/>
                      <a:pt x="262"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58595B"/>
                  </a:solidFill>
                </a:endParaRPr>
              </a:p>
            </p:txBody>
          </p:sp>
        </p:grpSp>
      </p:grpSp>
      <p:sp>
        <p:nvSpPr>
          <p:cNvPr id="66" name="Text Placeholder 8"/>
          <p:cNvSpPr txBox="1">
            <a:spLocks/>
          </p:cNvSpPr>
          <p:nvPr/>
        </p:nvSpPr>
        <p:spPr>
          <a:xfrm>
            <a:off x="6213319" y="1686309"/>
            <a:ext cx="2385646" cy="2797793"/>
          </a:xfrm>
          <a:prstGeom prst="rect">
            <a:avLst/>
          </a:prstGeom>
          <a:noFill/>
        </p:spPr>
        <p:txBody>
          <a:bodyPr lIns="91440" tIns="91440"/>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fontAlgn="auto">
              <a:spcBef>
                <a:spcPts val="400"/>
              </a:spcBef>
              <a:buClr>
                <a:srgbClr val="58585B"/>
              </a:buClr>
              <a:buFont typeface="Arial" charset="0"/>
              <a:buNone/>
            </a:pPr>
            <a:r>
              <a:rPr sz="1000" dirty="0" smtClean="0">
                <a:solidFill>
                  <a:srgbClr val="58585B"/>
                </a:solidFill>
                <a:latin typeface="Arial"/>
              </a:rPr>
              <a:t> </a:t>
            </a:r>
            <a:endParaRPr sz="1000" dirty="0">
              <a:solidFill>
                <a:srgbClr val="58585B"/>
              </a:solidFill>
              <a:latin typeface="Arial"/>
            </a:endParaRPr>
          </a:p>
          <a:p>
            <a:pPr marL="109728" indent="-109728" fontAlgn="auto">
              <a:spcBef>
                <a:spcPts val="400"/>
              </a:spcBef>
              <a:buClr>
                <a:srgbClr val="58585B"/>
              </a:buClr>
            </a:pPr>
            <a:r>
              <a:rPr sz="1000" dirty="0" smtClean="0">
                <a:solidFill>
                  <a:srgbClr val="58585B"/>
                </a:solidFill>
                <a:latin typeface="Arial"/>
              </a:rPr>
              <a:t>MRA </a:t>
            </a:r>
            <a:r>
              <a:rPr sz="1000" dirty="0">
                <a:solidFill>
                  <a:srgbClr val="58585B"/>
                </a:solidFill>
                <a:latin typeface="Arial"/>
              </a:rPr>
              <a:t>Allow </a:t>
            </a:r>
            <a:r>
              <a:rPr sz="1000" dirty="0" smtClean="0">
                <a:solidFill>
                  <a:srgbClr val="58585B"/>
                </a:solidFill>
                <a:latin typeface="Arial"/>
              </a:rPr>
              <a:t>List</a:t>
            </a:r>
            <a:r>
              <a:rPr lang="en-US" sz="1000" dirty="0" smtClean="0">
                <a:solidFill>
                  <a:srgbClr val="58585B"/>
                </a:solidFill>
                <a:latin typeface="Arial"/>
              </a:rPr>
              <a:t> </a:t>
            </a:r>
            <a:r>
              <a:rPr lang="ja-JP" altLang="en-US" sz="1000" dirty="0" smtClean="0">
                <a:solidFill>
                  <a:srgbClr val="58585B"/>
                </a:solidFill>
                <a:latin typeface="Arial"/>
              </a:rPr>
              <a:t>の改良</a:t>
            </a:r>
            <a:endParaRPr sz="1000" dirty="0">
              <a:solidFill>
                <a:srgbClr val="58585B"/>
              </a:solidFill>
              <a:latin typeface="Arial"/>
            </a:endParaRPr>
          </a:p>
          <a:p>
            <a:pPr marL="109728" indent="-109728" fontAlgn="auto">
              <a:spcBef>
                <a:spcPts val="400"/>
              </a:spcBef>
              <a:buClr>
                <a:srgbClr val="58585B"/>
              </a:buClr>
            </a:pPr>
            <a:r>
              <a:rPr sz="1000" dirty="0" smtClean="0">
                <a:solidFill>
                  <a:srgbClr val="58585B"/>
                </a:solidFill>
                <a:latin typeface="Arial"/>
              </a:rPr>
              <a:t>M</a:t>
            </a:r>
            <a:r>
              <a:rPr lang="en-US" altLang="ja-JP" sz="1000" dirty="0" smtClean="0">
                <a:solidFill>
                  <a:srgbClr val="58585B"/>
                </a:solidFill>
                <a:latin typeface="Arial"/>
              </a:rPr>
              <a:t>icrosoft</a:t>
            </a:r>
            <a:r>
              <a:rPr sz="1000" dirty="0" smtClean="0">
                <a:solidFill>
                  <a:srgbClr val="58585B"/>
                </a:solidFill>
                <a:latin typeface="Arial"/>
              </a:rPr>
              <a:t> </a:t>
            </a:r>
            <a:r>
              <a:rPr sz="1000" dirty="0">
                <a:solidFill>
                  <a:srgbClr val="58585B"/>
                </a:solidFill>
                <a:latin typeface="Arial"/>
              </a:rPr>
              <a:t>Lync </a:t>
            </a:r>
            <a:r>
              <a:rPr lang="en-US" sz="1000" dirty="0" smtClean="0">
                <a:solidFill>
                  <a:srgbClr val="58585B"/>
                </a:solidFill>
                <a:latin typeface="Arial"/>
              </a:rPr>
              <a:t>からの移行</a:t>
            </a:r>
            <a:r>
              <a:rPr lang="ja-JP" altLang="en-US" sz="1000" dirty="0" smtClean="0">
                <a:solidFill>
                  <a:srgbClr val="58585B"/>
                </a:solidFill>
                <a:latin typeface="Arial"/>
              </a:rPr>
              <a:t>・混在</a:t>
            </a:r>
            <a:r>
              <a:rPr lang="en-US" sz="1000" dirty="0" smtClean="0">
                <a:solidFill>
                  <a:srgbClr val="58585B"/>
                </a:solidFill>
                <a:latin typeface="Arial"/>
              </a:rPr>
              <a:t>をスムーズに</a:t>
            </a:r>
            <a:endParaRPr sz="1000" dirty="0">
              <a:solidFill>
                <a:srgbClr val="58585B"/>
              </a:solidFill>
              <a:latin typeface="Arial"/>
            </a:endParaRPr>
          </a:p>
          <a:p>
            <a:pPr marL="109728" indent="-109728" fontAlgn="auto">
              <a:spcBef>
                <a:spcPts val="400"/>
              </a:spcBef>
              <a:buClr>
                <a:srgbClr val="58585B"/>
              </a:buClr>
            </a:pPr>
            <a:r>
              <a:rPr lang="en-US" sz="1000" dirty="0" smtClean="0">
                <a:solidFill>
                  <a:srgbClr val="049FD9"/>
                </a:solidFill>
                <a:latin typeface="Arial"/>
              </a:rPr>
              <a:t>CUBE </a:t>
            </a:r>
            <a:r>
              <a:rPr lang="ja-JP" altLang="en-US" sz="1000" dirty="0" smtClean="0">
                <a:solidFill>
                  <a:srgbClr val="049FD9"/>
                </a:solidFill>
                <a:latin typeface="Arial"/>
              </a:rPr>
              <a:t>での </a:t>
            </a:r>
            <a:r>
              <a:rPr sz="1000" dirty="0" smtClean="0">
                <a:solidFill>
                  <a:srgbClr val="049FD9"/>
                </a:solidFill>
                <a:latin typeface="Arial"/>
              </a:rPr>
              <a:t>Video </a:t>
            </a:r>
            <a:r>
              <a:rPr sz="1000" dirty="0">
                <a:solidFill>
                  <a:srgbClr val="049FD9"/>
                </a:solidFill>
                <a:latin typeface="Arial"/>
              </a:rPr>
              <a:t>Signaling </a:t>
            </a:r>
            <a:r>
              <a:rPr sz="1000" dirty="0" smtClean="0">
                <a:solidFill>
                  <a:srgbClr val="049FD9"/>
                </a:solidFill>
                <a:latin typeface="Arial"/>
              </a:rPr>
              <a:t>Suppression</a:t>
            </a:r>
            <a:endParaRPr sz="1000" dirty="0">
              <a:solidFill>
                <a:srgbClr val="049FD9"/>
              </a:solidFill>
              <a:latin typeface="Arial"/>
            </a:endParaRPr>
          </a:p>
          <a:p>
            <a:pPr marL="109728" indent="-109728" fontAlgn="auto">
              <a:spcBef>
                <a:spcPts val="400"/>
              </a:spcBef>
              <a:buClr>
                <a:srgbClr val="58585B"/>
              </a:buClr>
            </a:pPr>
            <a:r>
              <a:rPr lang="en-US" sz="1000" dirty="0" smtClean="0">
                <a:solidFill>
                  <a:srgbClr val="58585B"/>
                </a:solidFill>
                <a:latin typeface="Arial"/>
              </a:rPr>
              <a:t>Contact Center</a:t>
            </a:r>
            <a:r>
              <a:rPr lang="ja-JP" altLang="en-US" sz="1000" dirty="0" smtClean="0">
                <a:solidFill>
                  <a:srgbClr val="58585B"/>
                </a:solidFill>
                <a:latin typeface="Arial"/>
              </a:rPr>
              <a:t> </a:t>
            </a:r>
            <a:r>
              <a:rPr sz="1000" dirty="0" smtClean="0">
                <a:solidFill>
                  <a:srgbClr val="58585B"/>
                </a:solidFill>
                <a:latin typeface="Arial"/>
              </a:rPr>
              <a:t>API</a:t>
            </a:r>
            <a:r>
              <a:rPr lang="en-US" sz="1000" dirty="0" smtClean="0">
                <a:solidFill>
                  <a:srgbClr val="58585B"/>
                </a:solidFill>
                <a:latin typeface="Arial"/>
              </a:rPr>
              <a:t> (</a:t>
            </a:r>
            <a:r>
              <a:rPr sz="1000" dirty="0" smtClean="0">
                <a:solidFill>
                  <a:srgbClr val="58585B"/>
                </a:solidFill>
                <a:latin typeface="Arial"/>
              </a:rPr>
              <a:t>Task Routing</a:t>
            </a:r>
            <a:r>
              <a:rPr lang="en-US" sz="1000" dirty="0" smtClean="0">
                <a:solidFill>
                  <a:srgbClr val="58585B"/>
                </a:solidFill>
                <a:latin typeface="Arial"/>
              </a:rPr>
              <a:t>, </a:t>
            </a:r>
            <a:r>
              <a:rPr sz="1000" dirty="0" smtClean="0">
                <a:solidFill>
                  <a:srgbClr val="58585B"/>
                </a:solidFill>
                <a:latin typeface="Arial"/>
              </a:rPr>
              <a:t>Outbound</a:t>
            </a:r>
            <a:r>
              <a:rPr lang="en-US" sz="1000" dirty="0" smtClean="0">
                <a:solidFill>
                  <a:srgbClr val="58585B"/>
                </a:solidFill>
                <a:latin typeface="Arial"/>
              </a:rPr>
              <a:t>)</a:t>
            </a:r>
            <a:endParaRPr sz="1000" dirty="0">
              <a:solidFill>
                <a:srgbClr val="58585B"/>
              </a:solidFill>
              <a:latin typeface="Arial"/>
            </a:endParaRPr>
          </a:p>
          <a:p>
            <a:pPr marL="109728" indent="-109728" fontAlgn="auto">
              <a:spcBef>
                <a:spcPts val="400"/>
              </a:spcBef>
              <a:buClr>
                <a:srgbClr val="58585B"/>
              </a:buClr>
            </a:pPr>
            <a:r>
              <a:rPr sz="1000" dirty="0">
                <a:solidFill>
                  <a:srgbClr val="58585B"/>
                </a:solidFill>
                <a:latin typeface="Arial"/>
              </a:rPr>
              <a:t>CVP Virtual </a:t>
            </a:r>
            <a:r>
              <a:rPr lang="en-US" sz="1000" dirty="0" smtClean="0">
                <a:solidFill>
                  <a:srgbClr val="58585B"/>
                </a:solidFill>
                <a:latin typeface="Arial"/>
              </a:rPr>
              <a:t>Voice </a:t>
            </a:r>
            <a:r>
              <a:rPr sz="1000" dirty="0" smtClean="0">
                <a:solidFill>
                  <a:srgbClr val="58585B"/>
                </a:solidFill>
                <a:latin typeface="Arial"/>
              </a:rPr>
              <a:t>Browser </a:t>
            </a:r>
            <a:r>
              <a:rPr lang="ja-JP" altLang="en-US" sz="1000" dirty="0" smtClean="0">
                <a:solidFill>
                  <a:srgbClr val="58585B"/>
                </a:solidFill>
                <a:latin typeface="Arial"/>
              </a:rPr>
              <a:t>サポート</a:t>
            </a:r>
            <a:endParaRPr sz="1000" dirty="0">
              <a:solidFill>
                <a:srgbClr val="58585B"/>
              </a:solidFill>
              <a:latin typeface="Arial"/>
            </a:endParaRPr>
          </a:p>
          <a:p>
            <a:pPr marL="109728" indent="-109728" fontAlgn="auto">
              <a:spcBef>
                <a:spcPts val="400"/>
              </a:spcBef>
              <a:buClr>
                <a:srgbClr val="58585B"/>
              </a:buClr>
            </a:pPr>
            <a:endParaRPr sz="1000" dirty="0">
              <a:solidFill>
                <a:srgbClr val="58585B"/>
              </a:solidFill>
              <a:latin typeface="Arial"/>
            </a:endParaRPr>
          </a:p>
        </p:txBody>
      </p:sp>
    </p:spTree>
    <p:extLst>
      <p:ext uri="{BB962C8B-B14F-4D97-AF65-F5344CB8AC3E}">
        <p14:creationId xmlns:p14="http://schemas.microsoft.com/office/powerpoint/2010/main" val="152345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アップデート抜粋</a:t>
            </a:r>
            <a:endParaRPr lang="en-US"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r>
              <a:rPr lang="ja-JP" altLang="en-US" sz="2400" dirty="0" smtClean="0"/>
              <a:t>がもたらすもの</a:t>
            </a:r>
            <a:r>
              <a:rPr lang="en-US" sz="2400" dirty="0" smtClean="0"/>
              <a:t>:</a:t>
            </a:r>
          </a:p>
          <a:p>
            <a:r>
              <a:rPr lang="en-US" altLang="ja-JP" sz="2400" dirty="0" smtClean="0"/>
              <a:t>Cisco</a:t>
            </a:r>
            <a:r>
              <a:rPr lang="ja-JP" altLang="en-US" sz="2400" dirty="0" smtClean="0"/>
              <a:t> </a:t>
            </a:r>
            <a:r>
              <a:rPr lang="en-US" altLang="ja-JP" sz="2400" dirty="0" smtClean="0"/>
              <a:t>Spark</a:t>
            </a:r>
            <a:r>
              <a:rPr lang="ja-JP" altLang="en-US" sz="2400" dirty="0" smtClean="0"/>
              <a:t> ハイブリッドサービス</a:t>
            </a:r>
            <a:endParaRPr lang="en-US" altLang="ja-JP" sz="2400" dirty="0" smtClean="0"/>
          </a:p>
          <a:p>
            <a:r>
              <a:rPr lang="ja-JP" altLang="en-US" sz="2400" dirty="0" smtClean="0"/>
              <a:t>コンプライアンスとセキュリティ</a:t>
            </a:r>
            <a:endParaRPr lang="en-US" altLang="ja-JP" sz="2400" dirty="0" smtClean="0"/>
          </a:p>
          <a:p>
            <a:r>
              <a:rPr lang="ja-JP" altLang="en-US" sz="2400" dirty="0" smtClean="0"/>
              <a:t>管理機能の強化</a:t>
            </a:r>
            <a:endParaRPr lang="en-US" sz="2400" dirty="0" smtClean="0"/>
          </a:p>
          <a:p>
            <a:r>
              <a:rPr lang="ja-JP" altLang="en-US" sz="2400" dirty="0" smtClean="0"/>
              <a:t>大規模エンタープライズ展開</a:t>
            </a:r>
            <a:endParaRPr lang="en-US" sz="2400" dirty="0" smtClean="0"/>
          </a:p>
          <a:p>
            <a:r>
              <a:rPr lang="en-US" altLang="ja-JP" sz="2400" dirty="0" smtClean="0"/>
              <a:t>OTT</a:t>
            </a:r>
            <a:r>
              <a:rPr lang="ja-JP" altLang="en-US" sz="2400" dirty="0" smtClean="0"/>
              <a:t> </a:t>
            </a:r>
            <a:r>
              <a:rPr lang="en-US" altLang="ja-JP" sz="2400" dirty="0" smtClean="0"/>
              <a:t>(</a:t>
            </a:r>
            <a:r>
              <a:rPr lang="en-US" sz="2400" dirty="0" smtClean="0"/>
              <a:t>Over-the-top</a:t>
            </a:r>
            <a:r>
              <a:rPr lang="en-US" altLang="ja-JP" sz="2400" dirty="0" smtClean="0"/>
              <a:t>)</a:t>
            </a:r>
            <a:r>
              <a:rPr lang="ja-JP" altLang="en-US" sz="2400" dirty="0" smtClean="0"/>
              <a:t> でのメディアパフォーマンス</a:t>
            </a:r>
            <a:endParaRPr lang="en-US" sz="2400" dirty="0"/>
          </a:p>
        </p:txBody>
      </p:sp>
    </p:spTree>
    <p:extLst>
      <p:ext uri="{BB962C8B-B14F-4D97-AF65-F5344CB8AC3E}">
        <p14:creationId xmlns:p14="http://schemas.microsoft.com/office/powerpoint/2010/main" val="38434542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4580" y="925161"/>
            <a:ext cx="5479419" cy="3652946"/>
          </a:xfrm>
          <a:prstGeom prst="rect">
            <a:avLst/>
          </a:prstGeom>
        </p:spPr>
      </p:pic>
      <p:sp>
        <p:nvSpPr>
          <p:cNvPr id="15" name="Rectangle 14"/>
          <p:cNvSpPr/>
          <p:nvPr/>
        </p:nvSpPr>
        <p:spPr>
          <a:xfrm>
            <a:off x="3294632" y="92746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p:txBody>
          <a:bodyPr/>
          <a:lstStyle/>
          <a:p>
            <a:r>
              <a:rPr lang="en-US" dirty="0" smtClean="0"/>
              <a:t>CSR 11.5</a:t>
            </a:r>
            <a:endParaRPr lang="en-US"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r>
              <a:rPr lang="ja-JP" altLang="en-US" sz="2400" dirty="0" smtClean="0"/>
              <a:t>がもたらすもの</a:t>
            </a:r>
            <a:r>
              <a:rPr lang="en-US" sz="2400" dirty="0" smtClean="0"/>
              <a:t>:</a:t>
            </a:r>
          </a:p>
          <a:p>
            <a:r>
              <a:rPr lang="en-US" sz="2400" b="1" dirty="0" smtClean="0"/>
              <a:t>C</a:t>
            </a:r>
            <a:r>
              <a:rPr lang="en-US" altLang="ja-JP" sz="2400" b="1" dirty="0" smtClean="0"/>
              <a:t>isco</a:t>
            </a:r>
            <a:r>
              <a:rPr lang="ja-JP" altLang="en-US" sz="2400" b="1" dirty="0" smtClean="0"/>
              <a:t> </a:t>
            </a:r>
            <a:r>
              <a:rPr lang="en-US" altLang="ja-JP" sz="2400" b="1" dirty="0" smtClean="0"/>
              <a:t>Spark</a:t>
            </a:r>
            <a:r>
              <a:rPr lang="ja-JP" altLang="en-US" sz="2400" b="1" dirty="0" smtClean="0"/>
              <a:t> ハイブリッドサービス</a:t>
            </a:r>
            <a:endParaRPr lang="en-US" sz="2400" b="1" dirty="0"/>
          </a:p>
        </p:txBody>
      </p:sp>
      <p:grpSp>
        <p:nvGrpSpPr>
          <p:cNvPr id="17" name="Group 16"/>
          <p:cNvGrpSpPr/>
          <p:nvPr/>
        </p:nvGrpSpPr>
        <p:grpSpPr>
          <a:xfrm>
            <a:off x="312067" y="2500513"/>
            <a:ext cx="8545452" cy="1828800"/>
            <a:chOff x="312067" y="2500513"/>
            <a:chExt cx="8545452" cy="182880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067" y="2599851"/>
              <a:ext cx="2693250" cy="1630125"/>
            </a:xfrm>
            <a:prstGeom prst="rect">
              <a:avLst/>
            </a:prstGeom>
            <a:effectLst>
              <a:glow rad="127000">
                <a:schemeClr val="bg1"/>
              </a:glow>
            </a:effec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1363" y="3106168"/>
              <a:ext cx="1026082" cy="1026082"/>
            </a:xfrm>
            <a:prstGeom prst="rect">
              <a:avLst/>
            </a:prstGeom>
            <a:effectLst>
              <a:glow rad="127000">
                <a:schemeClr val="bg1"/>
              </a:glow>
            </a:effectLst>
          </p:spPr>
        </p:pic>
        <p:pic>
          <p:nvPicPr>
            <p:cNvPr id="12" name="Picture 17" descr="C:\Users\tsbutme\Desktop\256 Icons in Grey and Blue\30032_Device_generic_building_default_256.png"/>
            <p:cNvPicPr>
              <a:picLocks noChangeAspect="1" noChangeArrowheads="1"/>
            </p:cNvPicPr>
            <p:nvPr/>
          </p:nvPicPr>
          <p:blipFill>
            <a:blip r:embed="rId6" cstate="email">
              <a:duotone>
                <a:srgbClr val="0096D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4002636" y="2500513"/>
              <a:ext cx="1828800" cy="1828800"/>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87223" y="3111377"/>
              <a:ext cx="633507" cy="1015663"/>
            </a:xfrm>
            <a:prstGeom prst="rect">
              <a:avLst/>
            </a:prstGeom>
            <a:noFill/>
            <a:effectLst>
              <a:glow rad="127000">
                <a:schemeClr val="bg1"/>
              </a:glow>
            </a:effectLst>
          </p:spPr>
          <p:txBody>
            <a:bodyPr wrap="none" rtlCol="0">
              <a:spAutoFit/>
            </a:bodyPr>
            <a:lstStyle/>
            <a:p>
              <a:r>
                <a:rPr lang="en-US" sz="6000" b="1" dirty="0" smtClean="0">
                  <a:effectLst>
                    <a:glow rad="127000">
                      <a:schemeClr val="bg1"/>
                    </a:glow>
                  </a:effectLst>
                </a:rPr>
                <a:t>+</a:t>
              </a:r>
              <a:endParaRPr lang="en-US" sz="6000" b="1" dirty="0">
                <a:effectLst>
                  <a:glow rad="127000">
                    <a:schemeClr val="bg1"/>
                  </a:glow>
                </a:effectLst>
              </a:endParaRPr>
            </a:p>
          </p:txBody>
        </p:sp>
        <p:sp>
          <p:nvSpPr>
            <p:cNvPr id="13" name="TextBox 12"/>
            <p:cNvSpPr txBox="1"/>
            <p:nvPr/>
          </p:nvSpPr>
          <p:spPr>
            <a:xfrm>
              <a:off x="6013342" y="3106168"/>
              <a:ext cx="633507" cy="1015663"/>
            </a:xfrm>
            <a:prstGeom prst="rect">
              <a:avLst/>
            </a:prstGeom>
            <a:noFill/>
            <a:effectLst>
              <a:glow rad="127000">
                <a:schemeClr val="bg1"/>
              </a:glow>
            </a:effectLst>
          </p:spPr>
          <p:txBody>
            <a:bodyPr wrap="none" rtlCol="0">
              <a:spAutoFit/>
            </a:bodyPr>
            <a:lstStyle/>
            <a:p>
              <a:r>
                <a:rPr lang="en-US" sz="6000" b="1" dirty="0" smtClean="0">
                  <a:effectLst>
                    <a:glow rad="127000">
                      <a:schemeClr val="bg1"/>
                    </a:glow>
                  </a:effectLst>
                </a:rPr>
                <a:t>=</a:t>
              </a:r>
              <a:endParaRPr lang="en-US" sz="6000" b="1" dirty="0">
                <a:effectLst>
                  <a:glow rad="127000">
                    <a:schemeClr val="bg1"/>
                  </a:glow>
                </a:effectLst>
              </a:endParaRPr>
            </a:p>
          </p:txBody>
        </p:sp>
        <p:pic>
          <p:nvPicPr>
            <p:cNvPr id="11" name="Picture 10"/>
            <p:cNvPicPr>
              <a:picLocks noChangeAspect="1"/>
            </p:cNvPicPr>
            <p:nvPr/>
          </p:nvPicPr>
          <p:blipFill>
            <a:blip r:embed="rId7" cstate="email">
              <a:duotone>
                <a:srgbClr val="0096D6">
                  <a:shade val="45000"/>
                  <a:satMod val="135000"/>
                </a:srgbClr>
                <a:prstClr val="white"/>
              </a:duotone>
              <a:extLst>
                <a:ext uri="{28A0092B-C50C-407E-A947-70E740481C1C}">
                  <a14:useLocalDpi xmlns:a14="http://schemas.microsoft.com/office/drawing/2010/main"/>
                </a:ext>
              </a:extLst>
            </a:blip>
            <a:stretch>
              <a:fillRect/>
            </a:stretch>
          </p:blipFill>
          <p:spPr>
            <a:xfrm>
              <a:off x="6926053" y="3129545"/>
              <a:ext cx="1931466" cy="965733"/>
            </a:xfrm>
            <a:prstGeom prst="rect">
              <a:avLst/>
            </a:prstGeom>
            <a:noFill/>
            <a:effectLst>
              <a:glow rad="127000">
                <a:schemeClr val="bg1"/>
              </a:glow>
            </a:effectLst>
          </p:spPr>
        </p:pic>
      </p:grpSp>
    </p:spTree>
    <p:extLst>
      <p:ext uri="{BB962C8B-B14F-4D97-AF65-F5344CB8AC3E}">
        <p14:creationId xmlns:p14="http://schemas.microsoft.com/office/powerpoint/2010/main" val="38833634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0-#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6513" y="970888"/>
            <a:ext cx="5807487" cy="3626840"/>
          </a:xfrm>
          <a:prstGeom prst="rect">
            <a:avLst/>
          </a:prstGeom>
        </p:spPr>
      </p:pic>
      <p:sp>
        <p:nvSpPr>
          <p:cNvPr id="3" name="Title 2"/>
          <p:cNvSpPr>
            <a:spLocks noGrp="1"/>
          </p:cNvSpPr>
          <p:nvPr>
            <p:ph type="title"/>
          </p:nvPr>
        </p:nvSpPr>
        <p:spPr/>
        <p:txBody>
          <a:bodyPr/>
          <a:lstStyle/>
          <a:p>
            <a:r>
              <a:rPr lang="en-US" dirty="0" smtClean="0"/>
              <a:t>CSR 11.5 – </a:t>
            </a:r>
            <a:r>
              <a:rPr lang="en-US" altLang="ja-JP" dirty="0" smtClean="0"/>
              <a:t>Cisco</a:t>
            </a:r>
            <a:r>
              <a:rPr lang="ja-JP" altLang="en-US" dirty="0" smtClean="0"/>
              <a:t> </a:t>
            </a:r>
            <a:r>
              <a:rPr lang="en-US" altLang="ja-JP" dirty="0" smtClean="0"/>
              <a:t>Spark</a:t>
            </a:r>
            <a:r>
              <a:rPr lang="ja-JP" altLang="en-US" dirty="0" smtClean="0"/>
              <a:t> </a:t>
            </a:r>
            <a:r>
              <a:rPr lang="en-US" dirty="0" smtClean="0"/>
              <a:t>ハイブリッドサービス</a:t>
            </a:r>
            <a:endParaRPr lang="en-US" dirty="0"/>
          </a:p>
        </p:txBody>
      </p:sp>
      <p:sp>
        <p:nvSpPr>
          <p:cNvPr id="6" name="Rectangle 5"/>
          <p:cNvSpPr/>
          <p:nvPr/>
        </p:nvSpPr>
        <p:spPr>
          <a:xfrm>
            <a:off x="3294632" y="957604"/>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p>
          <a:p>
            <a:r>
              <a:rPr lang="ja-JP" altLang="en-US" sz="2400" dirty="0" smtClean="0"/>
              <a:t>カレンダーサービス</a:t>
            </a:r>
            <a:endParaRPr lang="en-US" altLang="ja-JP" sz="2400" dirty="0" smtClean="0"/>
          </a:p>
          <a:p>
            <a:r>
              <a:rPr lang="ja-JP" altLang="en-US" sz="2400" dirty="0" smtClean="0"/>
              <a:t>コールサービス</a:t>
            </a:r>
            <a:endParaRPr lang="en-US" altLang="ja-JP" sz="2400" dirty="0" smtClean="0"/>
          </a:p>
          <a:p>
            <a:pPr marL="634940" lvl="1" indent="-342900">
              <a:buFont typeface="Arial" charset="0"/>
              <a:buChar char="•"/>
            </a:pPr>
            <a:r>
              <a:rPr lang="en-US" sz="2200" dirty="0" smtClean="0"/>
              <a:t>Aware</a:t>
            </a:r>
            <a:endParaRPr lang="en-US" sz="2200" dirty="0"/>
          </a:p>
          <a:p>
            <a:pPr marL="634940" lvl="1" indent="-342900">
              <a:buFont typeface="Arial" charset="0"/>
              <a:buChar char="•"/>
            </a:pPr>
            <a:r>
              <a:rPr lang="en-US" sz="2200" dirty="0" smtClean="0"/>
              <a:t>Connect</a:t>
            </a:r>
          </a:p>
        </p:txBody>
      </p:sp>
    </p:spTree>
    <p:extLst>
      <p:ext uri="{BB962C8B-B14F-4D97-AF65-F5344CB8AC3E}">
        <p14:creationId xmlns:p14="http://schemas.microsoft.com/office/powerpoint/2010/main" val="3008698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a:t>
            </a:r>
            <a:r>
              <a:rPr lang="en-US" altLang="ja-JP" dirty="0" smtClean="0"/>
              <a:t>Cisco</a:t>
            </a:r>
            <a:r>
              <a:rPr lang="ja-JP" altLang="en-US" dirty="0" smtClean="0"/>
              <a:t> </a:t>
            </a:r>
            <a:r>
              <a:rPr lang="en-US" altLang="ja-JP" dirty="0" smtClean="0"/>
              <a:t>Spark</a:t>
            </a:r>
            <a:r>
              <a:rPr lang="ja-JP" altLang="en-US" dirty="0" smtClean="0"/>
              <a:t> ハイブリッドサービス</a:t>
            </a:r>
            <a:endParaRPr lang="en-US"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p>
          <a:p>
            <a:r>
              <a:rPr lang="ja-JP" altLang="en-US" sz="2400" b="1" dirty="0" smtClean="0"/>
              <a:t>カレンダーサービス</a:t>
            </a:r>
            <a:endParaRPr lang="en-US" altLang="ja-JP" sz="2400" b="1" dirty="0" smtClean="0"/>
          </a:p>
          <a:p>
            <a:r>
              <a:rPr lang="ja-JP" altLang="en-US" sz="2400" dirty="0" smtClean="0">
                <a:solidFill>
                  <a:schemeClr val="bg1">
                    <a:lumMod val="85000"/>
                  </a:schemeClr>
                </a:solidFill>
              </a:rPr>
              <a:t>コールサービス</a:t>
            </a:r>
            <a:endParaRPr lang="en-US" sz="2400" dirty="0" smtClean="0">
              <a:solidFill>
                <a:schemeClr val="bg1">
                  <a:lumMod val="85000"/>
                </a:schemeClr>
              </a:solidFill>
            </a:endParaRPr>
          </a:p>
          <a:p>
            <a:pPr marL="634940" lvl="1" indent="-342900">
              <a:buFont typeface="Arial" charset="0"/>
              <a:buChar char="•"/>
            </a:pPr>
            <a:r>
              <a:rPr lang="en-US" sz="2200" dirty="0" smtClean="0">
                <a:solidFill>
                  <a:schemeClr val="bg1">
                    <a:lumMod val="85000"/>
                  </a:schemeClr>
                </a:solidFill>
              </a:rPr>
              <a:t>Aware</a:t>
            </a:r>
            <a:endParaRPr lang="en-US" sz="2200" dirty="0">
              <a:solidFill>
                <a:schemeClr val="bg1">
                  <a:lumMod val="85000"/>
                </a:schemeClr>
              </a:solidFill>
            </a:endParaRPr>
          </a:p>
          <a:p>
            <a:pPr marL="634940" lvl="1" indent="-342900">
              <a:buFont typeface="Arial" charset="0"/>
              <a:buChar char="•"/>
            </a:pPr>
            <a:r>
              <a:rPr lang="en-US" sz="2200" dirty="0" smtClean="0">
                <a:solidFill>
                  <a:schemeClr val="bg1">
                    <a:lumMod val="85000"/>
                  </a:schemeClr>
                </a:solidFill>
              </a:rPr>
              <a:t>Connect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2543" y="974450"/>
            <a:ext cx="6193484" cy="5747437"/>
          </a:xfrm>
          <a:prstGeom prst="rect">
            <a:avLst/>
          </a:prstGeom>
        </p:spPr>
      </p:pic>
      <p:sp>
        <p:nvSpPr>
          <p:cNvPr id="5" name="TextBox 4"/>
          <p:cNvSpPr txBox="1"/>
          <p:nvPr/>
        </p:nvSpPr>
        <p:spPr>
          <a:xfrm>
            <a:off x="5493380" y="3371414"/>
            <a:ext cx="1786066" cy="1077218"/>
          </a:xfrm>
          <a:prstGeom prst="rect">
            <a:avLst/>
          </a:prstGeom>
          <a:noFill/>
        </p:spPr>
        <p:txBody>
          <a:bodyPr wrap="none" rtlCol="0">
            <a:spAutoFit/>
          </a:bodyPr>
          <a:lstStyle/>
          <a:p>
            <a:r>
              <a:rPr lang="en-US" sz="3200" dirty="0" smtClean="0"/>
              <a:t>@spark</a:t>
            </a:r>
          </a:p>
          <a:p>
            <a:r>
              <a:rPr lang="en-US" sz="3200" dirty="0" smtClean="0"/>
              <a:t>@</a:t>
            </a:r>
            <a:r>
              <a:rPr lang="en-US" sz="3200" dirty="0" err="1" smtClean="0"/>
              <a:t>webex</a:t>
            </a:r>
            <a:endParaRPr lang="en-US" sz="3200" dirty="0"/>
          </a:p>
        </p:txBody>
      </p:sp>
    </p:spTree>
    <p:extLst>
      <p:ext uri="{BB962C8B-B14F-4D97-AF65-F5344CB8AC3E}">
        <p14:creationId xmlns:p14="http://schemas.microsoft.com/office/powerpoint/2010/main" val="27311335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Cisco Spark </a:t>
            </a:r>
            <a:r>
              <a:rPr lang="ja-JP" altLang="en-US" dirty="0" smtClean="0"/>
              <a:t>ハイブリッドサービス</a:t>
            </a:r>
            <a:endParaRPr lang="en-US"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p>
          <a:p>
            <a:r>
              <a:rPr lang="ja-JP" altLang="en-US" sz="2400" dirty="0" smtClean="0">
                <a:solidFill>
                  <a:schemeClr val="bg1">
                    <a:lumMod val="85000"/>
                  </a:schemeClr>
                </a:solidFill>
              </a:rPr>
              <a:t>カレンダーサービス</a:t>
            </a:r>
            <a:endParaRPr lang="en-US" sz="2400" dirty="0" smtClean="0">
              <a:solidFill>
                <a:schemeClr val="bg1">
                  <a:lumMod val="85000"/>
                </a:schemeClr>
              </a:solidFill>
            </a:endParaRPr>
          </a:p>
          <a:p>
            <a:r>
              <a:rPr lang="ja-JP" altLang="en-US" sz="2400" b="1" dirty="0" smtClean="0"/>
              <a:t>コールサービス</a:t>
            </a:r>
            <a:endParaRPr lang="en-US" sz="2400" b="1" dirty="0" smtClean="0"/>
          </a:p>
          <a:p>
            <a:pPr marL="634940" lvl="1" indent="-342900">
              <a:buFont typeface="Arial" charset="0"/>
              <a:buChar char="•"/>
            </a:pPr>
            <a:r>
              <a:rPr lang="en-US" sz="2200" b="1" dirty="0" smtClean="0"/>
              <a:t>Aware</a:t>
            </a:r>
            <a:endParaRPr lang="en-US" sz="2200" b="1" dirty="0"/>
          </a:p>
          <a:p>
            <a:pPr marL="634940" lvl="1" indent="-342900">
              <a:buFont typeface="Arial" charset="0"/>
              <a:buChar char="•"/>
            </a:pPr>
            <a:r>
              <a:rPr lang="en-US" sz="2200" b="1" dirty="0" smtClean="0"/>
              <a:t>Connect</a:t>
            </a:r>
          </a:p>
        </p:txBody>
      </p:sp>
    </p:spTree>
    <p:extLst>
      <p:ext uri="{BB962C8B-B14F-4D97-AF65-F5344CB8AC3E}">
        <p14:creationId xmlns:p14="http://schemas.microsoft.com/office/powerpoint/2010/main" val="1525511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a:t>
            </a:r>
            <a:r>
              <a:rPr lang="en-US" dirty="0"/>
              <a:t>Cisco Spark </a:t>
            </a:r>
            <a:r>
              <a:rPr lang="ja-JP" altLang="en-US" dirty="0"/>
              <a:t>ハイブリッドサービス</a:t>
            </a:r>
            <a:endParaRPr lang="en-US" dirty="0"/>
          </a:p>
        </p:txBody>
      </p:sp>
      <p:pic>
        <p:nvPicPr>
          <p:cNvPr id="5" name="Picture 1028"/>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1641516" y="2596897"/>
            <a:ext cx="395511" cy="169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9675" y="2284999"/>
            <a:ext cx="683255" cy="70081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2715" y="3890194"/>
            <a:ext cx="683255" cy="721061"/>
          </a:xfrm>
          <a:prstGeom prst="rect">
            <a:avLst/>
          </a:prstGeom>
        </p:spPr>
      </p:pic>
      <p:cxnSp>
        <p:nvCxnSpPr>
          <p:cNvPr id="14" name="Straight Connector 13"/>
          <p:cNvCxnSpPr>
            <a:endCxn id="5" idx="1"/>
          </p:cNvCxnSpPr>
          <p:nvPr/>
        </p:nvCxnSpPr>
        <p:spPr>
          <a:xfrm flipH="1" flipV="1">
            <a:off x="1839272" y="3642740"/>
            <a:ext cx="2030" cy="31725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845662" y="1449017"/>
            <a:ext cx="0" cy="90438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9" idx="2"/>
          </p:cNvCxnSpPr>
          <p:nvPr/>
        </p:nvCxnSpPr>
        <p:spPr>
          <a:xfrm flipV="1">
            <a:off x="1839889" y="2985814"/>
            <a:ext cx="1414" cy="34044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1" name="Picture 2" descr="C:\Users\tsbutme\Desktop\Trade Shows\New Icons\256 Icons in Grey and Blue\30009_Device_cloud_white_default_256.png"/>
          <p:cNvPicPr>
            <a:picLocks noChangeAspect="1" noChangeArrowheads="1"/>
          </p:cNvPicPr>
          <p:nvPr/>
        </p:nvPicPr>
        <p:blipFill>
          <a:blip r:embed="rId6" cstate="email">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6578" y="1005767"/>
            <a:ext cx="1520039" cy="10455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77313" y="1432956"/>
            <a:ext cx="455923" cy="460483"/>
          </a:xfrm>
          <a:prstGeom prst="rect">
            <a:avLst/>
          </a:prstGeom>
          <a:effectLst>
            <a:glow rad="127000">
              <a:schemeClr val="bg1">
                <a:alpha val="75000"/>
              </a:schemeClr>
            </a:glow>
          </a:effectLst>
        </p:spPr>
      </p:pic>
      <p:grpSp>
        <p:nvGrpSpPr>
          <p:cNvPr id="36" name="Group 35"/>
          <p:cNvGrpSpPr/>
          <p:nvPr/>
        </p:nvGrpSpPr>
        <p:grpSpPr>
          <a:xfrm>
            <a:off x="1858089" y="1413054"/>
            <a:ext cx="509692" cy="2914641"/>
            <a:chOff x="1858089" y="1413054"/>
            <a:chExt cx="509692" cy="2914641"/>
          </a:xfrm>
        </p:grpSpPr>
        <p:grpSp>
          <p:nvGrpSpPr>
            <p:cNvPr id="34" name="Group 33"/>
            <p:cNvGrpSpPr/>
            <p:nvPr/>
          </p:nvGrpSpPr>
          <p:grpSpPr>
            <a:xfrm>
              <a:off x="2176131" y="1981200"/>
              <a:ext cx="191650" cy="2346495"/>
              <a:chOff x="2103496" y="1981200"/>
              <a:chExt cx="264285" cy="2346495"/>
            </a:xfrm>
          </p:grpSpPr>
          <p:cxnSp>
            <p:nvCxnSpPr>
              <p:cNvPr id="28" name="Straight Connector 27"/>
              <p:cNvCxnSpPr/>
              <p:nvPr/>
            </p:nvCxnSpPr>
            <p:spPr>
              <a:xfrm>
                <a:off x="2103496" y="4327695"/>
                <a:ext cx="26428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352729" y="3642740"/>
                <a:ext cx="0" cy="684955"/>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2352729" y="1981200"/>
                <a:ext cx="4323" cy="134709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58089" y="1413054"/>
              <a:ext cx="500288" cy="500288"/>
            </a:xfrm>
            <a:prstGeom prst="rect">
              <a:avLst/>
            </a:prstGeom>
            <a:effectLst>
              <a:glow rad="127000">
                <a:schemeClr val="bg1">
                  <a:alpha val="75000"/>
                </a:schemeClr>
              </a:glow>
            </a:effectLst>
          </p:spPr>
        </p:pic>
      </p:grpSp>
      <p:grpSp>
        <p:nvGrpSpPr>
          <p:cNvPr id="57" name="Group 56"/>
          <p:cNvGrpSpPr/>
          <p:nvPr/>
        </p:nvGrpSpPr>
        <p:grpSpPr>
          <a:xfrm>
            <a:off x="1579323" y="1005766"/>
            <a:ext cx="5959385" cy="3605491"/>
            <a:chOff x="1572202" y="1345778"/>
            <a:chExt cx="5959385" cy="3605491"/>
          </a:xfrm>
        </p:grpSpPr>
        <p:cxnSp>
          <p:nvCxnSpPr>
            <p:cNvPr id="42" name="Straight Connector 41"/>
            <p:cNvCxnSpPr/>
            <p:nvPr/>
          </p:nvCxnSpPr>
          <p:spPr>
            <a:xfrm flipV="1">
              <a:off x="1572202" y="1356288"/>
              <a:ext cx="3173354" cy="2873917"/>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168849" y="4230205"/>
              <a:ext cx="5299774" cy="721064"/>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29971" y="1345778"/>
              <a:ext cx="3101616" cy="2884427"/>
            </a:xfrm>
            <a:prstGeom prst="rect">
              <a:avLst/>
            </a:prstGeom>
          </p:spPr>
        </p:pic>
      </p:grpSp>
      <p:sp>
        <p:nvSpPr>
          <p:cNvPr id="64" name="TextBox 63"/>
          <p:cNvSpPr txBox="1"/>
          <p:nvPr/>
        </p:nvSpPr>
        <p:spPr>
          <a:xfrm>
            <a:off x="4567580" y="1621391"/>
            <a:ext cx="2751329" cy="923330"/>
          </a:xfrm>
          <a:prstGeom prst="rect">
            <a:avLst/>
          </a:prstGeom>
          <a:noFill/>
        </p:spPr>
        <p:txBody>
          <a:bodyPr wrap="square" rtlCol="0">
            <a:spAutoFit/>
          </a:bodyPr>
          <a:lstStyle/>
          <a:p>
            <a:pPr marL="285750" indent="-285750">
              <a:buFont typeface="Arial" charset="0"/>
              <a:buChar char="•"/>
            </a:pPr>
            <a:r>
              <a:rPr lang="en-US" dirty="0" smtClean="0">
                <a:solidFill>
                  <a:schemeClr val="bg1"/>
                </a:solidFill>
              </a:rPr>
              <a:t>B2B</a:t>
            </a:r>
          </a:p>
          <a:p>
            <a:pPr marL="285750" indent="-285750">
              <a:buFont typeface="Arial" charset="0"/>
              <a:buChar char="•"/>
            </a:pPr>
            <a:r>
              <a:rPr lang="en-US" dirty="0" smtClean="0">
                <a:solidFill>
                  <a:schemeClr val="bg1"/>
                </a:solidFill>
              </a:rPr>
              <a:t>SIP-H.323</a:t>
            </a:r>
          </a:p>
          <a:p>
            <a:pPr marL="285750" indent="-285750">
              <a:buFont typeface="Arial" charset="0"/>
              <a:buChar char="•"/>
            </a:pPr>
            <a:r>
              <a:rPr lang="en-US" dirty="0" smtClean="0">
                <a:solidFill>
                  <a:schemeClr val="bg1"/>
                </a:solidFill>
              </a:rPr>
              <a:t>MRA</a:t>
            </a:r>
          </a:p>
        </p:txBody>
      </p:sp>
      <p:grpSp>
        <p:nvGrpSpPr>
          <p:cNvPr id="80" name="Group 79"/>
          <p:cNvGrpSpPr/>
          <p:nvPr/>
        </p:nvGrpSpPr>
        <p:grpSpPr>
          <a:xfrm>
            <a:off x="5378300" y="2579022"/>
            <a:ext cx="1219200" cy="1219200"/>
            <a:chOff x="5378300" y="2579022"/>
            <a:chExt cx="1219200" cy="1219200"/>
          </a:xfrm>
        </p:grpSpPr>
        <p:pic>
          <p:nvPicPr>
            <p:cNvPr id="62" name="Picture 13" descr="C:\Users\tsbutme\Desktop\256 Icons in Grey and Blue\30072_Device_server_default_25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378300" y="2579022"/>
              <a:ext cx="1219200" cy="1219200"/>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69" name="TextBox 68"/>
            <p:cNvSpPr txBox="1"/>
            <p:nvPr/>
          </p:nvSpPr>
          <p:spPr>
            <a:xfrm>
              <a:off x="5588459" y="3093146"/>
              <a:ext cx="805029" cy="646331"/>
            </a:xfrm>
            <a:prstGeom prst="rect">
              <a:avLst/>
            </a:prstGeom>
            <a:noFill/>
          </p:spPr>
          <p:txBody>
            <a:bodyPr wrap="none" rtlCol="0">
              <a:spAutoFit/>
            </a:bodyPr>
            <a:lstStyle/>
            <a:p>
              <a:r>
                <a:rPr lang="en-US" sz="1200" dirty="0" smtClean="0">
                  <a:solidFill>
                    <a:schemeClr val="bg1"/>
                  </a:solidFill>
                </a:rPr>
                <a:t>Hybrid</a:t>
              </a:r>
            </a:p>
            <a:p>
              <a:r>
                <a:rPr lang="en-US" sz="1200" dirty="0" smtClean="0">
                  <a:solidFill>
                    <a:schemeClr val="bg1"/>
                  </a:solidFill>
                </a:rPr>
                <a:t>Calendar</a:t>
              </a:r>
            </a:p>
            <a:p>
              <a:r>
                <a:rPr lang="en-US" sz="1200" dirty="0" smtClean="0">
                  <a:solidFill>
                    <a:schemeClr val="bg1"/>
                  </a:solidFill>
                </a:rPr>
                <a:t>Service</a:t>
              </a:r>
              <a:endParaRPr lang="en-US" sz="1200" dirty="0">
                <a:solidFill>
                  <a:schemeClr val="bg1"/>
                </a:solidFill>
              </a:endParaRPr>
            </a:p>
          </p:txBody>
        </p:sp>
      </p:grpSp>
      <p:grpSp>
        <p:nvGrpSpPr>
          <p:cNvPr id="81" name="Group 80"/>
          <p:cNvGrpSpPr/>
          <p:nvPr/>
        </p:nvGrpSpPr>
        <p:grpSpPr>
          <a:xfrm>
            <a:off x="6415229" y="2575434"/>
            <a:ext cx="1219200" cy="1219200"/>
            <a:chOff x="6415229" y="2575434"/>
            <a:chExt cx="1219200" cy="1219200"/>
          </a:xfrm>
        </p:grpSpPr>
        <p:pic>
          <p:nvPicPr>
            <p:cNvPr id="63" name="Picture 13" descr="C:\Users\tsbutme\Desktop\256 Icons in Grey and Blue\30072_Device_server_default_25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415229" y="2575434"/>
              <a:ext cx="1219200" cy="1219200"/>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625388" y="3093146"/>
              <a:ext cx="696024" cy="646331"/>
            </a:xfrm>
            <a:prstGeom prst="rect">
              <a:avLst/>
            </a:prstGeom>
            <a:noFill/>
          </p:spPr>
          <p:txBody>
            <a:bodyPr wrap="none" rtlCol="0">
              <a:spAutoFit/>
            </a:bodyPr>
            <a:lstStyle/>
            <a:p>
              <a:r>
                <a:rPr lang="en-US" sz="1200" dirty="0" smtClean="0">
                  <a:solidFill>
                    <a:schemeClr val="bg1"/>
                  </a:solidFill>
                </a:rPr>
                <a:t>Hybrid</a:t>
              </a:r>
            </a:p>
            <a:p>
              <a:r>
                <a:rPr lang="en-US" sz="1200" dirty="0" smtClean="0">
                  <a:solidFill>
                    <a:schemeClr val="bg1"/>
                  </a:solidFill>
                </a:rPr>
                <a:t>Call</a:t>
              </a:r>
            </a:p>
            <a:p>
              <a:r>
                <a:rPr lang="en-US" sz="1200" dirty="0" smtClean="0">
                  <a:solidFill>
                    <a:schemeClr val="bg1"/>
                  </a:solidFill>
                </a:rPr>
                <a:t>Service</a:t>
              </a:r>
              <a:endParaRPr lang="en-US" sz="1200" dirty="0">
                <a:solidFill>
                  <a:schemeClr val="bg1"/>
                </a:solidFill>
              </a:endParaRPr>
            </a:p>
          </p:txBody>
        </p:sp>
      </p:grpSp>
      <p:grpSp>
        <p:nvGrpSpPr>
          <p:cNvPr id="79" name="Group 78"/>
          <p:cNvGrpSpPr/>
          <p:nvPr/>
        </p:nvGrpSpPr>
        <p:grpSpPr>
          <a:xfrm>
            <a:off x="4341371" y="2582610"/>
            <a:ext cx="1219200" cy="1219200"/>
            <a:chOff x="4341371" y="2582610"/>
            <a:chExt cx="1219200" cy="1219200"/>
          </a:xfrm>
        </p:grpSpPr>
        <p:pic>
          <p:nvPicPr>
            <p:cNvPr id="58" name="Picture 13" descr="C:\Users\tsbutme\Desktop\256 Icons in Grey and Blue\30072_Device_server_default_256.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341371" y="2582610"/>
              <a:ext cx="1219200" cy="1219200"/>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71" name="TextBox 70"/>
            <p:cNvSpPr txBox="1"/>
            <p:nvPr/>
          </p:nvSpPr>
          <p:spPr>
            <a:xfrm>
              <a:off x="4539773" y="3093145"/>
              <a:ext cx="696024" cy="646331"/>
            </a:xfrm>
            <a:prstGeom prst="rect">
              <a:avLst/>
            </a:prstGeom>
            <a:noFill/>
          </p:spPr>
          <p:txBody>
            <a:bodyPr wrap="none" rtlCol="0">
              <a:spAutoFit/>
            </a:bodyPr>
            <a:lstStyle/>
            <a:p>
              <a:r>
                <a:rPr lang="en-US" sz="1200" dirty="0" smtClean="0">
                  <a:solidFill>
                    <a:schemeClr val="bg1"/>
                  </a:solidFill>
                </a:rPr>
                <a:t>Hybrid</a:t>
              </a:r>
            </a:p>
            <a:p>
              <a:r>
                <a:rPr lang="en-US" sz="1200" dirty="0" err="1" smtClean="0">
                  <a:solidFill>
                    <a:schemeClr val="bg1"/>
                  </a:solidFill>
                </a:rPr>
                <a:t>Mgmt</a:t>
              </a:r>
              <a:endParaRPr lang="en-US" sz="1200" dirty="0" smtClean="0">
                <a:solidFill>
                  <a:schemeClr val="bg1"/>
                </a:solidFill>
              </a:endParaRPr>
            </a:p>
            <a:p>
              <a:r>
                <a:rPr lang="en-US" sz="1200" dirty="0" smtClean="0">
                  <a:solidFill>
                    <a:schemeClr val="bg1"/>
                  </a:solidFill>
                </a:rPr>
                <a:t>Service</a:t>
              </a:r>
              <a:endParaRPr lang="en-US" sz="1200" dirty="0">
                <a:solidFill>
                  <a:schemeClr val="bg1"/>
                </a:solidFill>
              </a:endParaRPr>
            </a:p>
          </p:txBody>
        </p:sp>
      </p:grpSp>
      <p:grpSp>
        <p:nvGrpSpPr>
          <p:cNvPr id="10" name="Group 9"/>
          <p:cNvGrpSpPr/>
          <p:nvPr/>
        </p:nvGrpSpPr>
        <p:grpSpPr>
          <a:xfrm>
            <a:off x="5525905" y="3706490"/>
            <a:ext cx="1978192" cy="1000326"/>
            <a:chOff x="5525905" y="3706490"/>
            <a:chExt cx="1978192" cy="1000326"/>
          </a:xfrm>
        </p:grpSpPr>
        <p:pic>
          <p:nvPicPr>
            <p:cNvPr id="82" name="Picture 8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45560" y="3999022"/>
              <a:ext cx="958537" cy="707794"/>
            </a:xfrm>
            <a:prstGeom prst="rect">
              <a:avLst/>
            </a:prstGeom>
          </p:spPr>
        </p:pic>
        <p:pic>
          <p:nvPicPr>
            <p:cNvPr id="83" name="Picture 8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25905" y="4137646"/>
              <a:ext cx="923990" cy="511274"/>
            </a:xfrm>
            <a:prstGeom prst="rect">
              <a:avLst/>
            </a:prstGeom>
          </p:spPr>
        </p:pic>
        <p:cxnSp>
          <p:nvCxnSpPr>
            <p:cNvPr id="84" name="Straight Connector 83"/>
            <p:cNvCxnSpPr>
              <a:stCxn id="83" idx="0"/>
            </p:cNvCxnSpPr>
            <p:nvPr/>
          </p:nvCxnSpPr>
          <p:spPr>
            <a:xfrm flipH="1" flipV="1">
              <a:off x="5986885" y="3724831"/>
              <a:ext cx="1015" cy="41281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7023814" y="3706490"/>
              <a:ext cx="0" cy="43115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551446" y="4137646"/>
            <a:ext cx="825867" cy="369332"/>
          </a:xfrm>
          <a:prstGeom prst="rect">
            <a:avLst/>
          </a:prstGeom>
          <a:noFill/>
        </p:spPr>
        <p:txBody>
          <a:bodyPr wrap="none" rtlCol="0">
            <a:spAutoFit/>
          </a:bodyPr>
          <a:lstStyle/>
          <a:p>
            <a:r>
              <a:rPr lang="en-US" dirty="0" err="1" smtClean="0"/>
              <a:t>Exp</a:t>
            </a:r>
            <a:r>
              <a:rPr lang="en-US" dirty="0" smtClean="0"/>
              <a:t>-C</a:t>
            </a:r>
            <a:endParaRPr lang="en-US" dirty="0"/>
          </a:p>
        </p:txBody>
      </p:sp>
      <p:sp>
        <p:nvSpPr>
          <p:cNvPr id="37" name="TextBox 36"/>
          <p:cNvSpPr txBox="1"/>
          <p:nvPr/>
        </p:nvSpPr>
        <p:spPr>
          <a:xfrm>
            <a:off x="551446" y="2531138"/>
            <a:ext cx="825867" cy="369332"/>
          </a:xfrm>
          <a:prstGeom prst="rect">
            <a:avLst/>
          </a:prstGeom>
          <a:noFill/>
        </p:spPr>
        <p:txBody>
          <a:bodyPr wrap="none" rtlCol="0">
            <a:spAutoFit/>
          </a:bodyPr>
          <a:lstStyle/>
          <a:p>
            <a:r>
              <a:rPr lang="en-US" dirty="0" err="1" smtClean="0"/>
              <a:t>Exp</a:t>
            </a:r>
            <a:r>
              <a:rPr lang="en-US" dirty="0" smtClean="0"/>
              <a:t>-E</a:t>
            </a:r>
            <a:endParaRPr lang="en-US" dirty="0"/>
          </a:p>
        </p:txBody>
      </p:sp>
      <p:cxnSp>
        <p:nvCxnSpPr>
          <p:cNvPr id="39" name="Straight Connector 38"/>
          <p:cNvCxnSpPr/>
          <p:nvPr/>
        </p:nvCxnSpPr>
        <p:spPr>
          <a:xfrm rot="16200000" flipV="1">
            <a:off x="2968611" y="3147768"/>
            <a:ext cx="0" cy="29721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68125" y="3111709"/>
            <a:ext cx="1043876" cy="369332"/>
          </a:xfrm>
          <a:prstGeom prst="rect">
            <a:avLst/>
          </a:prstGeom>
          <a:noFill/>
        </p:spPr>
        <p:txBody>
          <a:bodyPr wrap="none" rtlCol="0">
            <a:spAutoFit/>
          </a:bodyPr>
          <a:lstStyle/>
          <a:p>
            <a:r>
              <a:rPr lang="en-US" smtClean="0"/>
              <a:t>SIP/TLS</a:t>
            </a:r>
            <a:endParaRPr lang="en-US"/>
          </a:p>
        </p:txBody>
      </p:sp>
      <p:cxnSp>
        <p:nvCxnSpPr>
          <p:cNvPr id="41" name="Straight Connector 40"/>
          <p:cNvCxnSpPr/>
          <p:nvPr/>
        </p:nvCxnSpPr>
        <p:spPr>
          <a:xfrm rot="16200000" flipV="1">
            <a:off x="2968649" y="3444678"/>
            <a:ext cx="0" cy="2972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168163" y="3408619"/>
            <a:ext cx="1287532" cy="369332"/>
          </a:xfrm>
          <a:prstGeom prst="rect">
            <a:avLst/>
          </a:prstGeom>
          <a:noFill/>
        </p:spPr>
        <p:txBody>
          <a:bodyPr wrap="none" rtlCol="0">
            <a:spAutoFit/>
          </a:bodyPr>
          <a:lstStyle/>
          <a:p>
            <a:r>
              <a:rPr lang="en-US" dirty="0" smtClean="0"/>
              <a:t>REST/TLS</a:t>
            </a:r>
            <a:endParaRPr lang="en-US" dirty="0"/>
          </a:p>
        </p:txBody>
      </p:sp>
    </p:spTree>
    <p:extLst>
      <p:ext uri="{BB962C8B-B14F-4D97-AF65-F5344CB8AC3E}">
        <p14:creationId xmlns:p14="http://schemas.microsoft.com/office/powerpoint/2010/main" val="172169256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934440"/>
            <a:ext cx="5486400" cy="3657600"/>
          </a:xfrm>
          <a:prstGeom prst="rect">
            <a:avLst/>
          </a:prstGeom>
        </p:spPr>
      </p:pic>
      <p:sp>
        <p:nvSpPr>
          <p:cNvPr id="3" name="Title 2"/>
          <p:cNvSpPr>
            <a:spLocks noGrp="1"/>
          </p:cNvSpPr>
          <p:nvPr>
            <p:ph type="title"/>
          </p:nvPr>
        </p:nvSpPr>
        <p:spPr/>
        <p:txBody>
          <a:bodyPr/>
          <a:lstStyle/>
          <a:p>
            <a:r>
              <a:rPr lang="en-US" dirty="0" smtClean="0"/>
              <a:t>CSR 11.5</a:t>
            </a:r>
            <a:endParaRPr lang="en-US" dirty="0"/>
          </a:p>
        </p:txBody>
      </p:sp>
      <p:pic>
        <p:nvPicPr>
          <p:cNvPr id="11" name="Picture 8" descr="C:\Users\tsbutme\Desktop\256 Icons in Grey and Blue\10230_secure_256.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0063" y="2340805"/>
            <a:ext cx="2137390" cy="21373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294632" y="93444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がもたらすもの:</a:t>
            </a:r>
          </a:p>
          <a:p>
            <a:r>
              <a:rPr lang="ja-JP" altLang="en-US" sz="2400" b="1" dirty="0" smtClean="0">
                <a:effectLst>
                  <a:glow rad="127000">
                    <a:schemeClr val="bg1"/>
                  </a:glow>
                </a:effectLst>
              </a:rPr>
              <a:t>コンプライアンスとセキュリティ</a:t>
            </a:r>
            <a:endParaRPr lang="en-US" sz="2400" b="1" dirty="0">
              <a:effectLst>
                <a:glow rad="127000">
                  <a:schemeClr val="bg1"/>
                </a:glow>
              </a:effectLst>
            </a:endParaRPr>
          </a:p>
        </p:txBody>
      </p:sp>
    </p:spTree>
    <p:extLst>
      <p:ext uri="{BB962C8B-B14F-4D97-AF65-F5344CB8AC3E}">
        <p14:creationId xmlns:p14="http://schemas.microsoft.com/office/powerpoint/2010/main" val="42453567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a:t>
            </a:r>
            <a:r>
              <a:rPr lang="en-US" dirty="0"/>
              <a:t>– </a:t>
            </a:r>
            <a:r>
              <a:rPr lang="en-US" dirty="0" smtClean="0"/>
              <a:t>The Federal Space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29509365"/>
              </p:ext>
            </p:extLst>
          </p:nvPr>
        </p:nvGraphicFramePr>
        <p:xfrm>
          <a:off x="437764" y="1200790"/>
          <a:ext cx="8274156" cy="3376176"/>
        </p:xfrm>
        <a:graphic>
          <a:graphicData uri="http://schemas.openxmlformats.org/drawingml/2006/table">
            <a:tbl>
              <a:tblPr firstRow="1" bandRow="1">
                <a:tableStyleId>{5C22544A-7EE6-4342-B048-85BDC9FD1C3A}</a:tableStyleId>
              </a:tblPr>
              <a:tblGrid>
                <a:gridCol w="1190069"/>
                <a:gridCol w="3758083"/>
                <a:gridCol w="1257465"/>
                <a:gridCol w="2068539"/>
              </a:tblGrid>
              <a:tr h="581084">
                <a:tc gridSpan="2">
                  <a:txBody>
                    <a:bodyPr/>
                    <a:lstStyle/>
                    <a:p>
                      <a:r>
                        <a:rPr lang="ja-JP" altLang="en-US" sz="1600" dirty="0" smtClean="0"/>
                        <a:t>米国政府調達基準</a:t>
                      </a:r>
                      <a:endParaRPr lang="en-US" sz="1600" dirty="0"/>
                    </a:p>
                  </a:txBody>
                  <a:tcPr anchor="ctr"/>
                </a:tc>
                <a:tc hMerge="1">
                  <a:txBody>
                    <a:bodyPr/>
                    <a:lstStyle/>
                    <a:p>
                      <a:endParaRPr lang="en-US" dirty="0"/>
                    </a:p>
                  </a:txBody>
                  <a:tcPr/>
                </a:tc>
                <a:tc gridSpan="2">
                  <a:txBody>
                    <a:bodyPr/>
                    <a:lstStyle/>
                    <a:p>
                      <a:r>
                        <a:rPr lang="ja-JP" altLang="en-US" sz="1600" dirty="0" smtClean="0"/>
                        <a:t>テスト機関</a:t>
                      </a:r>
                      <a:endParaRPr lang="en-US" sz="1600" dirty="0"/>
                    </a:p>
                  </a:txBody>
                  <a:tcPr anchor="ctr"/>
                </a:tc>
                <a:tc hMerge="1">
                  <a:txBody>
                    <a:bodyPr/>
                    <a:lstStyle/>
                    <a:p>
                      <a:endParaRPr lang="en-US" dirty="0"/>
                    </a:p>
                  </a:txBody>
                  <a:tcPr/>
                </a:tc>
              </a:tr>
              <a:tr h="696506">
                <a:tc>
                  <a:txBody>
                    <a:bodyPr/>
                    <a:lstStyle/>
                    <a:p>
                      <a:endParaRPr lang="en-US" sz="1600" dirty="0"/>
                    </a:p>
                  </a:txBody>
                  <a:tcPr anchor="ctr"/>
                </a:tc>
                <a:tc>
                  <a:txBody>
                    <a:bodyPr/>
                    <a:lstStyle/>
                    <a:p>
                      <a:r>
                        <a:rPr lang="en-US" sz="2000" b="1" dirty="0" smtClean="0"/>
                        <a:t>Common Criteria</a:t>
                      </a:r>
                      <a:endParaRPr lang="en-US" sz="2000" b="1" dirty="0"/>
                    </a:p>
                  </a:txBody>
                  <a:tcPr anchor="ctr"/>
                </a:tc>
                <a:tc>
                  <a:txBody>
                    <a:bodyPr/>
                    <a:lstStyle/>
                    <a:p>
                      <a:endParaRPr lang="en-US" sz="1600" dirty="0"/>
                    </a:p>
                  </a:txBody>
                  <a:tcPr anchor="ctr"/>
                </a:tc>
                <a:tc>
                  <a:txBody>
                    <a:bodyPr/>
                    <a:lstStyle/>
                    <a:p>
                      <a:r>
                        <a:rPr lang="en-US" sz="2000" b="1" dirty="0" smtClean="0"/>
                        <a:t>NIAP (NSA)</a:t>
                      </a:r>
                      <a:endParaRPr lang="en-US" sz="2000" b="1" dirty="0"/>
                    </a:p>
                  </a:txBody>
                  <a:tcPr anchor="ctr"/>
                </a:tc>
              </a:tr>
              <a:tr h="696506">
                <a:tc>
                  <a:txBody>
                    <a:bodyPr/>
                    <a:lstStyle/>
                    <a:p>
                      <a:endParaRPr lang="en-US" sz="1600" dirty="0"/>
                    </a:p>
                  </a:txBody>
                  <a:tcPr anchor="ctr"/>
                </a:tc>
                <a:tc>
                  <a:txBody>
                    <a:bodyPr/>
                    <a:lstStyle/>
                    <a:p>
                      <a:r>
                        <a:rPr lang="en-US" sz="2000" b="1" dirty="0" err="1" smtClean="0"/>
                        <a:t>DoD</a:t>
                      </a:r>
                      <a:r>
                        <a:rPr lang="en-US" sz="2000" b="1" dirty="0" smtClean="0"/>
                        <a:t> Unified</a:t>
                      </a:r>
                      <a:r>
                        <a:rPr lang="en-US" sz="2000" b="1" baseline="0" dirty="0" smtClean="0"/>
                        <a:t> </a:t>
                      </a:r>
                      <a:r>
                        <a:rPr lang="en-US" sz="2000" b="1" dirty="0" smtClean="0"/>
                        <a:t>Capability</a:t>
                      </a:r>
                    </a:p>
                    <a:p>
                      <a:r>
                        <a:rPr lang="en-US" sz="2000" b="1" dirty="0" smtClean="0"/>
                        <a:t>Approved Products List</a:t>
                      </a:r>
                      <a:endParaRPr lang="en-US" sz="2000" b="1" dirty="0"/>
                    </a:p>
                  </a:txBody>
                  <a:tcPr anchor="ctr"/>
                </a:tc>
                <a:tc>
                  <a:txBody>
                    <a:bodyPr/>
                    <a:lstStyle/>
                    <a:p>
                      <a:endParaRPr lang="en-US" sz="1600" dirty="0"/>
                    </a:p>
                  </a:txBody>
                  <a:tcPr anchor="ctr"/>
                </a:tc>
                <a:tc>
                  <a:txBody>
                    <a:bodyPr/>
                    <a:lstStyle/>
                    <a:p>
                      <a:r>
                        <a:rPr lang="en-US" sz="2000" b="1" dirty="0" smtClean="0"/>
                        <a:t>JITC</a:t>
                      </a:r>
                      <a:endParaRPr lang="en-US" sz="2000" b="1" dirty="0"/>
                    </a:p>
                  </a:txBody>
                  <a:tcPr anchor="ctr"/>
                </a:tc>
              </a:tr>
              <a:tr h="696506">
                <a:tc>
                  <a:txBody>
                    <a:bodyPr/>
                    <a:lstStyle/>
                    <a:p>
                      <a:endParaRPr lang="en-US" sz="1600" dirty="0"/>
                    </a:p>
                  </a:txBody>
                  <a:tcPr anchor="ctr"/>
                </a:tc>
                <a:tc>
                  <a:txBody>
                    <a:bodyPr/>
                    <a:lstStyle/>
                    <a:p>
                      <a:r>
                        <a:rPr lang="en-US" sz="2000" b="1" dirty="0" smtClean="0"/>
                        <a:t>Commercial</a:t>
                      </a:r>
                      <a:r>
                        <a:rPr lang="en-US" sz="2000" b="1" baseline="0" dirty="0" smtClean="0"/>
                        <a:t> Solutions</a:t>
                      </a:r>
                    </a:p>
                    <a:p>
                      <a:r>
                        <a:rPr lang="en-US" sz="2000" b="1" baseline="0" dirty="0" smtClean="0"/>
                        <a:t>for Classified</a:t>
                      </a:r>
                      <a:endParaRPr lang="en-US" sz="2000" b="1" dirty="0"/>
                    </a:p>
                  </a:txBody>
                  <a:tcPr anchor="ctr"/>
                </a:tc>
                <a:tc>
                  <a:txBody>
                    <a:bodyPr/>
                    <a:lstStyle/>
                    <a:p>
                      <a:endParaRPr lang="en-US" sz="1600" dirty="0"/>
                    </a:p>
                  </a:txBody>
                  <a:tcPr anchor="ctr"/>
                </a:tc>
                <a:tc>
                  <a:txBody>
                    <a:bodyPr/>
                    <a:lstStyle/>
                    <a:p>
                      <a:r>
                        <a:rPr lang="en-US" sz="2000" b="1" dirty="0" smtClean="0"/>
                        <a:t>NSA / CSS</a:t>
                      </a:r>
                      <a:endParaRPr lang="en-US" sz="2000" b="1" dirty="0"/>
                    </a:p>
                  </a:txBody>
                  <a:tcPr anchor="ctr"/>
                </a:tc>
              </a:tr>
              <a:tr h="696506">
                <a:tc>
                  <a:txBody>
                    <a:bodyPr/>
                    <a:lstStyle/>
                    <a:p>
                      <a:endParaRPr lang="en-US" sz="1600" dirty="0"/>
                    </a:p>
                  </a:txBody>
                  <a:tcPr anchor="ctr"/>
                </a:tc>
                <a:tc>
                  <a:txBody>
                    <a:bodyPr/>
                    <a:lstStyle/>
                    <a:p>
                      <a:r>
                        <a:rPr lang="en-US" sz="2000" b="1" dirty="0" err="1" smtClean="0"/>
                        <a:t>FedRAMP</a:t>
                      </a:r>
                      <a:endParaRPr lang="en-US" sz="2000" b="1" dirty="0"/>
                    </a:p>
                  </a:txBody>
                  <a:tcPr anchor="ctr"/>
                </a:tc>
                <a:tc>
                  <a:txBody>
                    <a:bodyPr/>
                    <a:lstStyle/>
                    <a:p>
                      <a:endParaRPr lang="en-US" sz="1600" dirty="0"/>
                    </a:p>
                  </a:txBody>
                  <a:tcPr anchor="ctr"/>
                </a:tc>
                <a:tc>
                  <a:txBody>
                    <a:bodyPr/>
                    <a:lstStyle/>
                    <a:p>
                      <a:r>
                        <a:rPr lang="en-US" sz="2000" b="1" dirty="0" smtClean="0"/>
                        <a:t>3PAO</a:t>
                      </a:r>
                      <a:endParaRPr lang="en-US" sz="2000" b="1" dirty="0"/>
                    </a:p>
                  </a:txBody>
                  <a:tcPr anchor="ctr"/>
                </a:tc>
              </a:tr>
            </a:tbl>
          </a:graphicData>
        </a:graphic>
      </p:graphicFrame>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1410" y="3255038"/>
            <a:ext cx="540308" cy="54030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38460" y="3255038"/>
            <a:ext cx="540308" cy="540308"/>
          </a:xfrm>
          <a:prstGeom prst="rect">
            <a:avLst/>
          </a:prstGeom>
        </p:spPr>
      </p:pic>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282" y="3191119"/>
            <a:ext cx="519635" cy="604227"/>
          </a:xfrm>
          <a:prstGeom prst="rect">
            <a:avLst/>
          </a:prstGeom>
        </p:spPr>
      </p:pic>
      <p:pic>
        <p:nvPicPr>
          <p:cNvPr id="22" name="Pictur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18417" y="2522678"/>
            <a:ext cx="580990" cy="610040"/>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18417" y="1875501"/>
            <a:ext cx="617976" cy="519537"/>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4530" y="1863736"/>
            <a:ext cx="545387" cy="543066"/>
          </a:xfrm>
          <a:prstGeom prst="rect">
            <a:avLst/>
          </a:prstGeom>
        </p:spPr>
      </p:pic>
      <p:pic>
        <p:nvPicPr>
          <p:cNvPr id="27" name="Picture 2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04224" y="2534442"/>
            <a:ext cx="591386" cy="604470"/>
          </a:xfrm>
          <a:prstGeom prst="rect">
            <a:avLst/>
          </a:prstGeom>
        </p:spPr>
      </p:pic>
      <p:pic>
        <p:nvPicPr>
          <p:cNvPr id="28" name="Picture 2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4376" y="2566523"/>
            <a:ext cx="540308" cy="540308"/>
          </a:xfrm>
          <a:prstGeom prst="rect">
            <a:avLst/>
          </a:prstGeom>
        </p:spPr>
      </p:pic>
      <p:pic>
        <p:nvPicPr>
          <p:cNvPr id="29" name="Picture 2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9452" y="3909778"/>
            <a:ext cx="830463" cy="635624"/>
          </a:xfrm>
          <a:prstGeom prst="rect">
            <a:avLst/>
          </a:prstGeom>
        </p:spPr>
      </p:pic>
    </p:spTree>
    <p:extLst>
      <p:ext uri="{BB962C8B-B14F-4D97-AF65-F5344CB8AC3E}">
        <p14:creationId xmlns:p14="http://schemas.microsoft.com/office/powerpoint/2010/main" val="12998905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pPr marL="400036" indent="-342900">
              <a:buFont typeface="Arial"/>
              <a:buChar char="•"/>
            </a:pPr>
            <a:r>
              <a:rPr lang="en-US" sz="2400" dirty="0" smtClean="0"/>
              <a:t>Collaboration Systems Release 11.</a:t>
            </a:r>
            <a:r>
              <a:rPr lang="en-US" altLang="ja-JP" sz="2400" dirty="0" smtClean="0"/>
              <a:t>5</a:t>
            </a:r>
            <a:r>
              <a:rPr lang="en-US" sz="2400" dirty="0" smtClean="0"/>
              <a:t> </a:t>
            </a:r>
            <a:r>
              <a:rPr lang="ja-JP" altLang="en-US" sz="2400" dirty="0" smtClean="0"/>
              <a:t>概要</a:t>
            </a:r>
            <a:endParaRPr lang="en-US" altLang="ja-JP" sz="2400" dirty="0" smtClean="0"/>
          </a:p>
          <a:p>
            <a:pPr marL="400036" indent="-342900">
              <a:buFont typeface="Arial"/>
              <a:buChar char="•"/>
            </a:pPr>
            <a:r>
              <a:rPr lang="en-US" altLang="ja-JP" sz="2400" dirty="0" smtClean="0"/>
              <a:t>Apple-Cisco Partnership</a:t>
            </a:r>
            <a:r>
              <a:rPr lang="ja-JP" altLang="en-US" sz="2400" dirty="0" smtClean="0"/>
              <a:t> アップデート</a:t>
            </a:r>
            <a:endParaRPr lang="en-US" sz="2400" dirty="0"/>
          </a:p>
        </p:txBody>
      </p:sp>
      <p:sp>
        <p:nvSpPr>
          <p:cNvPr id="7" name="Title 6"/>
          <p:cNvSpPr>
            <a:spLocks noGrp="1"/>
          </p:cNvSpPr>
          <p:nvPr>
            <p:ph type="title"/>
          </p:nvPr>
        </p:nvSpPr>
        <p:spPr/>
        <p:txBody>
          <a:bodyPr/>
          <a:lstStyle/>
          <a:p>
            <a:r>
              <a:rPr lang="ja-JP" altLang="en-US" dirty="0" smtClean="0"/>
              <a:t>アジェンダ</a:t>
            </a:r>
            <a:endParaRPr lang="en-US" dirty="0"/>
          </a:p>
        </p:txBody>
      </p:sp>
    </p:spTree>
    <p:extLst>
      <p:ext uri="{BB962C8B-B14F-4D97-AF65-F5344CB8AC3E}">
        <p14:creationId xmlns:p14="http://schemas.microsoft.com/office/powerpoint/2010/main" val="7818734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FIPS 140-2</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766" y="1073150"/>
            <a:ext cx="2616933" cy="3397166"/>
          </a:xfrm>
          <a:prstGeom prst="rect">
            <a:avLst/>
          </a:prstGeom>
          <a:ln w="6350">
            <a:solidFill>
              <a:schemeClr val="bg1">
                <a:lumMod val="65000"/>
              </a:schemeClr>
            </a:solidFill>
          </a:ln>
          <a:effectLst>
            <a:outerShdw blurRad="50800" dist="76200" dir="2700000" algn="tl" rotWithShape="0">
              <a:prstClr val="black">
                <a:alpha val="40000"/>
              </a:prst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9792" y="1073150"/>
            <a:ext cx="2205117" cy="75019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30756405"/>
              </p:ext>
            </p:extLst>
          </p:nvPr>
        </p:nvGraphicFramePr>
        <p:xfrm>
          <a:off x="3516922" y="1879516"/>
          <a:ext cx="5266332" cy="2590799"/>
        </p:xfrm>
        <a:graphic>
          <a:graphicData uri="http://schemas.openxmlformats.org/drawingml/2006/table">
            <a:tbl>
              <a:tblPr>
                <a:tableStyleId>{5C22544A-7EE6-4342-B048-85BDC9FD1C3A}</a:tableStyleId>
              </a:tblPr>
              <a:tblGrid>
                <a:gridCol w="1919236"/>
                <a:gridCol w="3347096"/>
              </a:tblGrid>
              <a:tr h="472271">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GB" b="1" dirty="0" smtClean="0"/>
                        <a:t>FIPS 186-4 </a:t>
                      </a:r>
                      <a:endParaRPr lang="en-US" dirty="0" smtClean="0"/>
                    </a:p>
                  </a:txBody>
                  <a:tcPr/>
                </a:tc>
                <a:tc>
                  <a:txBody>
                    <a:bodyPr/>
                    <a:lstStyle/>
                    <a:p>
                      <a:r>
                        <a:rPr lang="en-GB" b="1" dirty="0" smtClean="0"/>
                        <a:t>Digital Signature Standards: </a:t>
                      </a:r>
                    </a:p>
                    <a:p>
                      <a:r>
                        <a:rPr lang="en-GB" b="1" dirty="0" smtClean="0"/>
                        <a:t>DSA, RSA, ECDSA</a:t>
                      </a:r>
                      <a:endParaRPr lang="en-US" dirty="0"/>
                    </a:p>
                  </a:txBody>
                  <a:tcPr/>
                </a:tc>
              </a:tr>
              <a:tr h="472271">
                <a:tc>
                  <a:txBody>
                    <a:bodyPr/>
                    <a:lstStyle/>
                    <a:p>
                      <a:r>
                        <a:rPr lang="en-GB" b="1" dirty="0" smtClean="0"/>
                        <a:t>FIPS 180-4 </a:t>
                      </a:r>
                      <a:endParaRPr lang="en-US" dirty="0"/>
                    </a:p>
                  </a:txBody>
                  <a:tcPr/>
                </a:tc>
                <a:tc>
                  <a:txBody>
                    <a:bodyPr/>
                    <a:lstStyle/>
                    <a:p>
                      <a:r>
                        <a:rPr lang="en-GB" b="1" dirty="0" smtClean="0"/>
                        <a:t>Secure Hash Standards:</a:t>
                      </a:r>
                      <a:endParaRPr lang="en-GB" b="1" dirty="0" smtClean="0">
                        <a:solidFill>
                          <a:srgbClr val="FF0000"/>
                        </a:solidFill>
                      </a:endParaRPr>
                    </a:p>
                    <a:p>
                      <a:r>
                        <a:rPr lang="en-GB" b="1" strike="noStrike" dirty="0" smtClean="0">
                          <a:solidFill>
                            <a:schemeClr val="tx1"/>
                          </a:solidFill>
                        </a:rPr>
                        <a:t>SHA-1</a:t>
                      </a:r>
                      <a:r>
                        <a:rPr lang="en-GB" b="1" dirty="0" smtClean="0"/>
                        <a:t>, SHA-256, SHA-384</a:t>
                      </a:r>
                      <a:endParaRPr lang="en-US" dirty="0"/>
                    </a:p>
                  </a:txBody>
                  <a:tcPr/>
                </a:tc>
              </a:tr>
              <a:tr h="472271">
                <a:tc>
                  <a:txBody>
                    <a:bodyPr/>
                    <a:lstStyle/>
                    <a:p>
                      <a:r>
                        <a:rPr lang="en-GB" b="1" dirty="0" smtClean="0"/>
                        <a:t>FIPS 197 </a:t>
                      </a:r>
                      <a:endParaRPr lang="en-US" dirty="0"/>
                    </a:p>
                  </a:txBody>
                  <a:tcPr/>
                </a:tc>
                <a:tc>
                  <a:txBody>
                    <a:bodyPr/>
                    <a:lstStyle/>
                    <a:p>
                      <a:r>
                        <a:rPr lang="en-GB" b="1" dirty="0" smtClean="0"/>
                        <a:t>Advanced Encryption Standards: AES-128, AES-256</a:t>
                      </a:r>
                      <a:endParaRPr lang="en-US" dirty="0"/>
                    </a:p>
                  </a:txBody>
                  <a:tcPr/>
                </a:tc>
              </a:tr>
              <a:tr h="472271">
                <a:tc>
                  <a:txBody>
                    <a:bodyPr/>
                    <a:lstStyle/>
                    <a:p>
                      <a:r>
                        <a:rPr lang="en-GB" b="1" dirty="0" smtClean="0"/>
                        <a:t>NIST SP 800-38(A-F)</a:t>
                      </a:r>
                      <a:endParaRPr lang="en-US" dirty="0"/>
                    </a:p>
                  </a:txBody>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GB" b="1" dirty="0" smtClean="0"/>
                        <a:t>AES Block Cipher Modes:</a:t>
                      </a:r>
                    </a:p>
                    <a:p>
                      <a:pPr marL="0" marR="0" indent="0" algn="l" defTabSz="685777" rtl="0" eaLnBrk="1" fontAlgn="auto" latinLnBrk="0" hangingPunct="1">
                        <a:lnSpc>
                          <a:spcPct val="100000"/>
                        </a:lnSpc>
                        <a:spcBef>
                          <a:spcPts val="0"/>
                        </a:spcBef>
                        <a:spcAft>
                          <a:spcPts val="0"/>
                        </a:spcAft>
                        <a:buClrTx/>
                        <a:buSzTx/>
                        <a:buFontTx/>
                        <a:buNone/>
                        <a:tabLst/>
                        <a:defRPr/>
                      </a:pPr>
                      <a:r>
                        <a:rPr lang="en-GB" b="1" dirty="0" smtClean="0"/>
                        <a:t>CBC, CCM, GCM</a:t>
                      </a:r>
                    </a:p>
                  </a:txBody>
                  <a:tcPr/>
                </a:tc>
              </a:tr>
              <a:tr h="472271">
                <a:tc>
                  <a:txBody>
                    <a:bodyPr/>
                    <a:lstStyle/>
                    <a:p>
                      <a:r>
                        <a:rPr lang="en-GB" b="1" dirty="0" smtClean="0"/>
                        <a:t>NIST SP 800-52</a:t>
                      </a:r>
                      <a:endParaRPr lang="en-US" dirty="0"/>
                    </a:p>
                  </a:txBody>
                  <a:tcPr/>
                </a:tc>
                <a:tc>
                  <a:txBody>
                    <a:bodyPr/>
                    <a:lstStyle/>
                    <a:p>
                      <a:r>
                        <a:rPr lang="en-GB" b="1" dirty="0" smtClean="0"/>
                        <a:t>Selection, </a:t>
                      </a:r>
                      <a:r>
                        <a:rPr lang="en-GB" b="1" dirty="0" err="1" smtClean="0"/>
                        <a:t>Config</a:t>
                      </a:r>
                      <a:r>
                        <a:rPr lang="en-GB" b="1" dirty="0" smtClean="0"/>
                        <a:t> and Use of TLS Implementations</a:t>
                      </a:r>
                      <a:endParaRPr lang="en-US" dirty="0"/>
                    </a:p>
                  </a:txBody>
                  <a:tcPr/>
                </a:tc>
              </a:tr>
            </a:tbl>
          </a:graphicData>
        </a:graphic>
      </p:graphicFrame>
      <p:sp>
        <p:nvSpPr>
          <p:cNvPr id="7" name="Rectangle 6"/>
          <p:cNvSpPr/>
          <p:nvPr/>
        </p:nvSpPr>
        <p:spPr>
          <a:xfrm>
            <a:off x="4627762" y="-367588"/>
            <a:ext cx="4572000" cy="369332"/>
          </a:xfrm>
          <a:prstGeom prst="rect">
            <a:avLst/>
          </a:prstGeom>
        </p:spPr>
        <p:txBody>
          <a:bodyPr>
            <a:spAutoFit/>
          </a:bodyPr>
          <a:lstStyle/>
          <a:p>
            <a:r>
              <a:rPr lang="en-GB" b="1" dirty="0"/>
              <a:t>		</a:t>
            </a:r>
          </a:p>
        </p:txBody>
      </p:sp>
    </p:spTree>
    <p:extLst>
      <p:ext uri="{BB962C8B-B14F-4D97-AF65-F5344CB8AC3E}">
        <p14:creationId xmlns:p14="http://schemas.microsoft.com/office/powerpoint/2010/main" val="12958241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Cipher Suites</a:t>
            </a:r>
            <a:endParaRPr lang="en-US" dirty="0"/>
          </a:p>
        </p:txBody>
      </p:sp>
      <p:sp>
        <p:nvSpPr>
          <p:cNvPr id="7" name="Rectangle 6"/>
          <p:cNvSpPr/>
          <p:nvPr/>
        </p:nvSpPr>
        <p:spPr>
          <a:xfrm>
            <a:off x="4627762" y="-367588"/>
            <a:ext cx="4572000" cy="369332"/>
          </a:xfrm>
          <a:prstGeom prst="rect">
            <a:avLst/>
          </a:prstGeom>
        </p:spPr>
        <p:txBody>
          <a:bodyPr>
            <a:spAutoFit/>
          </a:bodyPr>
          <a:lstStyle/>
          <a:p>
            <a:r>
              <a:rPr lang="en-GB" b="1" dirty="0"/>
              <a:t>		</a:t>
            </a:r>
          </a:p>
        </p:txBody>
      </p:sp>
      <p:sp>
        <p:nvSpPr>
          <p:cNvPr id="2" name="Rectangle 1"/>
          <p:cNvSpPr/>
          <p:nvPr/>
        </p:nvSpPr>
        <p:spPr>
          <a:xfrm>
            <a:off x="811689" y="1412719"/>
            <a:ext cx="7632146" cy="553998"/>
          </a:xfrm>
          <a:prstGeom prst="rect">
            <a:avLst/>
          </a:prstGeom>
        </p:spPr>
        <p:txBody>
          <a:bodyPr wrap="square">
            <a:spAutoFit/>
          </a:bodyPr>
          <a:lstStyle/>
          <a:p>
            <a:pPr algn="ctr"/>
            <a:r>
              <a:rPr lang="en-GB" sz="3000" dirty="0"/>
              <a:t>ECDHE_RSA with </a:t>
            </a:r>
            <a:r>
              <a:rPr lang="en-GB" sz="3000" dirty="0" smtClean="0"/>
              <a:t>AES256_GCM_SHA384</a:t>
            </a:r>
            <a:endParaRPr lang="en-US" sz="3000" dirty="0"/>
          </a:p>
        </p:txBody>
      </p:sp>
      <p:grpSp>
        <p:nvGrpSpPr>
          <p:cNvPr id="5" name="Group 4"/>
          <p:cNvGrpSpPr/>
          <p:nvPr/>
        </p:nvGrpSpPr>
        <p:grpSpPr>
          <a:xfrm>
            <a:off x="311500" y="1907413"/>
            <a:ext cx="4750275" cy="1281274"/>
            <a:chOff x="311500" y="1907413"/>
            <a:chExt cx="4750275" cy="1281274"/>
          </a:xfrm>
        </p:grpSpPr>
        <p:sp>
          <p:nvSpPr>
            <p:cNvPr id="9" name="TextBox 8"/>
            <p:cNvSpPr txBox="1"/>
            <p:nvPr/>
          </p:nvSpPr>
          <p:spPr>
            <a:xfrm>
              <a:off x="311500" y="2296135"/>
              <a:ext cx="4750275" cy="892552"/>
            </a:xfrm>
            <a:prstGeom prst="rect">
              <a:avLst/>
            </a:prstGeom>
            <a:noFill/>
          </p:spPr>
          <p:txBody>
            <a:bodyPr wrap="none" rtlCol="0">
              <a:spAutoFit/>
            </a:bodyPr>
            <a:lstStyle/>
            <a:p>
              <a:r>
                <a:rPr lang="en-US" dirty="0" smtClean="0"/>
                <a:t>Key Agreement – Authenticated/Signed-with:</a:t>
              </a:r>
            </a:p>
            <a:p>
              <a:r>
                <a:rPr lang="en-US" b="1" dirty="0" smtClean="0"/>
                <a:t>ECDHE – RSA</a:t>
              </a:r>
            </a:p>
            <a:p>
              <a:r>
                <a:rPr lang="en-US" sz="1400" dirty="0" smtClean="0"/>
                <a:t>(Elliptic Curve </a:t>
              </a:r>
              <a:r>
                <a:rPr lang="en-US" sz="1400" dirty="0" err="1" smtClean="0"/>
                <a:t>Diffie</a:t>
              </a:r>
              <a:r>
                <a:rPr lang="en-US" sz="1400" dirty="0" smtClean="0"/>
                <a:t>-Hellman Ephemeral – RSA)</a:t>
              </a:r>
              <a:endParaRPr lang="en-US" sz="1400" baseline="30000" dirty="0"/>
            </a:p>
          </p:txBody>
        </p:sp>
        <p:sp>
          <p:nvSpPr>
            <p:cNvPr id="12" name="Left Brace 11"/>
            <p:cNvSpPr/>
            <p:nvPr/>
          </p:nvSpPr>
          <p:spPr>
            <a:xfrm rot="16200000">
              <a:off x="2022614" y="853383"/>
              <a:ext cx="257106" cy="236516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2148000" y="2164519"/>
              <a:ext cx="1175" cy="223081"/>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3303503" y="1898984"/>
            <a:ext cx="5237596" cy="2365375"/>
            <a:chOff x="3303503" y="1878888"/>
            <a:chExt cx="5237596" cy="2365375"/>
          </a:xfrm>
        </p:grpSpPr>
        <p:sp>
          <p:nvSpPr>
            <p:cNvPr id="11" name="TextBox 10"/>
            <p:cNvSpPr txBox="1"/>
            <p:nvPr/>
          </p:nvSpPr>
          <p:spPr>
            <a:xfrm>
              <a:off x="3303503" y="3167045"/>
              <a:ext cx="5237596" cy="1077218"/>
            </a:xfrm>
            <a:prstGeom prst="rect">
              <a:avLst/>
            </a:prstGeom>
            <a:noFill/>
          </p:spPr>
          <p:txBody>
            <a:bodyPr wrap="square" rtlCol="0">
              <a:spAutoFit/>
            </a:bodyPr>
            <a:lstStyle/>
            <a:p>
              <a:r>
                <a:rPr lang="en-US" dirty="0" smtClean="0"/>
                <a:t>Encryption Algorithm – Authenticated with:</a:t>
              </a:r>
            </a:p>
            <a:p>
              <a:r>
                <a:rPr lang="en-US" b="1" dirty="0" smtClean="0"/>
                <a:t>AES256_GCM – SHA384</a:t>
              </a:r>
            </a:p>
            <a:p>
              <a:r>
                <a:rPr lang="en-US" sz="1400" dirty="0" smtClean="0"/>
                <a:t>(Advanced Encryption Standard at 256 bits,</a:t>
              </a:r>
            </a:p>
            <a:p>
              <a:r>
                <a:rPr lang="en-US" sz="1400" dirty="0" smtClean="0"/>
                <a:t>with Galois Counter Mode – Secure Hash Algorithm at 384 bits)</a:t>
              </a:r>
              <a:endParaRPr lang="en-US" sz="1400" dirty="0"/>
            </a:p>
          </p:txBody>
        </p:sp>
        <p:sp>
          <p:nvSpPr>
            <p:cNvPr id="13" name="Left Brace 12"/>
            <p:cNvSpPr/>
            <p:nvPr/>
          </p:nvSpPr>
          <p:spPr>
            <a:xfrm rot="16200000">
              <a:off x="6073415" y="-64967"/>
              <a:ext cx="257106" cy="4144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6201238" y="2135994"/>
              <a:ext cx="730" cy="10310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0468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745" y="105507"/>
            <a:ext cx="11432174" cy="4344315"/>
          </a:xfrm>
          <a:prstGeom prst="rect">
            <a:avLst/>
          </a:prstGeom>
        </p:spPr>
      </p:pic>
      <p:sp>
        <p:nvSpPr>
          <p:cNvPr id="4" name="Rectangle 3"/>
          <p:cNvSpPr/>
          <p:nvPr/>
        </p:nvSpPr>
        <p:spPr>
          <a:xfrm>
            <a:off x="879231" y="3376248"/>
            <a:ext cx="7403123" cy="973434"/>
          </a:xfrm>
          <a:prstGeom prst="rect">
            <a:avLst/>
          </a:prstGeom>
          <a:solidFill>
            <a:srgbClr val="36A4D7"/>
          </a:solidFill>
          <a:ln>
            <a:noFill/>
          </a:ln>
          <a:effectLst>
            <a:outerShdw blurRad="152400" dist="1092200" dir="16980000" sx="90000" sy="-19000" rotWithShape="0">
              <a:prstClr val="black">
                <a:alpha val="15000"/>
              </a:prstClr>
            </a:outerShdw>
          </a:effectLst>
          <a:scene3d>
            <a:camera prst="perspectiveBelow" fov="2700000">
              <a:rot lat="1200000" lon="0" rev="0"/>
            </a:camera>
            <a:lightRig rig="threePt" dir="t"/>
          </a:scene3d>
          <a:sp3d extrusionH="508000">
            <a:bevelT w="1016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y</a:t>
            </a:r>
            <a:r>
              <a:rPr lang="en-US" sz="2400" b="1" baseline="30000" dirty="0"/>
              <a:t>2</a:t>
            </a:r>
            <a:r>
              <a:rPr lang="en-US" sz="2400" b="1" dirty="0"/>
              <a:t> mod p = x</a:t>
            </a:r>
            <a:r>
              <a:rPr lang="en-US" sz="2400" b="1" baseline="30000" dirty="0"/>
              <a:t>3</a:t>
            </a:r>
            <a:r>
              <a:rPr lang="en-US" sz="2400" b="1" dirty="0"/>
              <a:t> + ax + b mod p</a:t>
            </a:r>
          </a:p>
          <a:p>
            <a:pPr algn="ctr"/>
            <a:r>
              <a:rPr lang="en-US" sz="2400" b="1" dirty="0"/>
              <a:t>where </a:t>
            </a:r>
            <a:r>
              <a:rPr lang="en-US" sz="2400" b="1" dirty="0" smtClean="0"/>
              <a:t>a &amp; </a:t>
            </a:r>
            <a:r>
              <a:rPr lang="en-US" sz="2400" b="1" dirty="0"/>
              <a:t>b are integer members </a:t>
            </a:r>
            <a:r>
              <a:rPr lang="en-US" sz="2400" b="1" dirty="0" smtClean="0"/>
              <a:t>of </a:t>
            </a:r>
            <a:r>
              <a:rPr lang="en-US" sz="2400" b="1" dirty="0"/>
              <a:t>prime field </a:t>
            </a:r>
            <a:r>
              <a:rPr lang="en-US" sz="2400" b="1" dirty="0" err="1"/>
              <a:t>F</a:t>
            </a:r>
            <a:r>
              <a:rPr lang="en-US" sz="2400" b="1" baseline="-25000" dirty="0" err="1"/>
              <a:t>p</a:t>
            </a:r>
            <a:endParaRPr lang="en-US" sz="2400" b="1" baseline="-25000" dirty="0"/>
          </a:p>
        </p:txBody>
      </p:sp>
    </p:spTree>
    <p:extLst>
      <p:ext uri="{BB962C8B-B14F-4D97-AF65-F5344CB8AC3E}">
        <p14:creationId xmlns:p14="http://schemas.microsoft.com/office/powerpoint/2010/main" val="26991641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Encryption Strengths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388887376"/>
              </p:ext>
            </p:extLst>
          </p:nvPr>
        </p:nvGraphicFramePr>
        <p:xfrm>
          <a:off x="631991" y="1832038"/>
          <a:ext cx="7957038" cy="2651759"/>
        </p:xfrm>
        <a:graphic>
          <a:graphicData uri="http://schemas.openxmlformats.org/drawingml/2006/table">
            <a:tbl>
              <a:tblPr firstRow="1" bandRow="1">
                <a:tableStyleId>{5C22544A-7EE6-4342-B048-85BDC9FD1C3A}</a:tableStyleId>
              </a:tblPr>
              <a:tblGrid>
                <a:gridCol w="1326173"/>
                <a:gridCol w="1326173"/>
                <a:gridCol w="1326173"/>
                <a:gridCol w="1326173"/>
                <a:gridCol w="1326173"/>
                <a:gridCol w="1326173"/>
              </a:tblGrid>
              <a:tr h="273233">
                <a:tc>
                  <a:txBody>
                    <a:bodyPr/>
                    <a:lstStyle/>
                    <a:p>
                      <a:r>
                        <a:rPr lang="en-US" dirty="0" smtClean="0"/>
                        <a:t>Symmetric</a:t>
                      </a:r>
                    </a:p>
                    <a:p>
                      <a:r>
                        <a:rPr lang="en-US" dirty="0" smtClean="0"/>
                        <a:t>Key</a:t>
                      </a:r>
                      <a:r>
                        <a:rPr lang="en-US" baseline="0" dirty="0" smtClean="0"/>
                        <a:t> Size</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Symmetric</a:t>
                      </a:r>
                    </a:p>
                    <a:p>
                      <a:r>
                        <a:rPr lang="en-US" dirty="0" smtClean="0"/>
                        <a:t>Algorithm</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Hash</a:t>
                      </a:r>
                    </a:p>
                    <a:p>
                      <a:r>
                        <a:rPr lang="en-US" dirty="0" smtClean="0"/>
                        <a:t>Algorithm</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Elliptic Curve</a:t>
                      </a:r>
                      <a:r>
                        <a:rPr lang="en-US" baseline="0" dirty="0" smtClean="0"/>
                        <a:t> Modulus</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RSA</a:t>
                      </a:r>
                    </a:p>
                    <a:p>
                      <a:r>
                        <a:rPr lang="en-US" dirty="0" smtClean="0"/>
                        <a:t>Modulus</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Expected</a:t>
                      </a:r>
                    </a:p>
                    <a:p>
                      <a:r>
                        <a:rPr lang="en-US" dirty="0" smtClean="0"/>
                        <a:t>Lifetime</a:t>
                      </a:r>
                      <a:endParaRPr lang="en-US" dirty="0"/>
                    </a:p>
                  </a:txBody>
                  <a:tcPr anchor="ctr">
                    <a:lnB w="12700" cap="flat" cmpd="sng" algn="ctr">
                      <a:solidFill>
                        <a:schemeClr val="tx1"/>
                      </a:solidFill>
                      <a:prstDash val="solid"/>
                      <a:round/>
                      <a:headEnd type="none" w="med" len="med"/>
                      <a:tailEnd type="none" w="med" len="med"/>
                    </a:lnB>
                  </a:tcPr>
                </a:tc>
              </a:tr>
              <a:tr h="273233">
                <a:tc>
                  <a:txBody>
                    <a:bodyPr/>
                    <a:lstStyle/>
                    <a:p>
                      <a:r>
                        <a:rPr lang="en-US" dirty="0" smtClean="0">
                          <a:solidFill>
                            <a:schemeClr val="bg1"/>
                          </a:solidFill>
                        </a:rPr>
                        <a:t>56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DES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60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MD5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111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512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80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3DES (2 Key)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160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1024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112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dirty="0" smtClean="0"/>
                        <a:t>3DES (3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SHA-224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224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2048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2030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128</a:t>
                      </a:r>
                      <a:r>
                        <a:rPr lang="en-US" baseline="0" dirty="0" smtClean="0">
                          <a:solidFill>
                            <a:schemeClr val="bg1"/>
                          </a:solidFill>
                        </a:rPr>
                        <a:t>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AES-128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SHA-256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256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3072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192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AES-192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SHA-384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384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7680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256</a:t>
                      </a:r>
                      <a:r>
                        <a:rPr lang="en-US" baseline="0" dirty="0" smtClean="0">
                          <a:solidFill>
                            <a:schemeClr val="bg1"/>
                          </a:solidFill>
                        </a:rPr>
                        <a:t>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AES-256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SHA-512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512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15360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4" name="Rectangle 23"/>
          <p:cNvSpPr/>
          <p:nvPr/>
        </p:nvSpPr>
        <p:spPr>
          <a:xfrm>
            <a:off x="1962150" y="1035498"/>
            <a:ext cx="1319963" cy="28575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 name="Rectangle 24"/>
          <p:cNvSpPr/>
          <p:nvPr/>
        </p:nvSpPr>
        <p:spPr>
          <a:xfrm>
            <a:off x="1962150" y="1456370"/>
            <a:ext cx="1319963" cy="285750"/>
          </a:xfrm>
          <a:prstGeom prst="rect">
            <a:avLst/>
          </a:prstGeom>
          <a:solidFill>
            <a:srgbClr val="99CC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TextBox 25"/>
          <p:cNvSpPr txBox="1"/>
          <p:nvPr/>
        </p:nvSpPr>
        <p:spPr>
          <a:xfrm>
            <a:off x="3303204" y="1414579"/>
            <a:ext cx="616451" cy="369332"/>
          </a:xfrm>
          <a:prstGeom prst="rect">
            <a:avLst/>
          </a:prstGeom>
          <a:noFill/>
        </p:spPr>
        <p:txBody>
          <a:bodyPr wrap="none" rtlCol="0">
            <a:spAutoFit/>
          </a:bodyPr>
          <a:lstStyle/>
          <a:p>
            <a:r>
              <a:rPr lang="en-US" dirty="0" smtClean="0"/>
              <a:t>11.5</a:t>
            </a:r>
            <a:endParaRPr lang="en-US" dirty="0"/>
          </a:p>
        </p:txBody>
      </p:sp>
      <p:sp>
        <p:nvSpPr>
          <p:cNvPr id="27" name="TextBox 26"/>
          <p:cNvSpPr txBox="1"/>
          <p:nvPr/>
        </p:nvSpPr>
        <p:spPr>
          <a:xfrm>
            <a:off x="3306037" y="993145"/>
            <a:ext cx="616451" cy="369332"/>
          </a:xfrm>
          <a:prstGeom prst="rect">
            <a:avLst/>
          </a:prstGeom>
          <a:noFill/>
        </p:spPr>
        <p:txBody>
          <a:bodyPr wrap="none" rtlCol="0">
            <a:spAutoFit/>
          </a:bodyPr>
          <a:lstStyle/>
          <a:p>
            <a:r>
              <a:rPr lang="en-US" dirty="0" smtClean="0"/>
              <a:t>11.0</a:t>
            </a:r>
            <a:endParaRPr lang="en-US" dirty="0"/>
          </a:p>
        </p:txBody>
      </p:sp>
      <p:sp>
        <p:nvSpPr>
          <p:cNvPr id="4" name="Rectangle 3"/>
          <p:cNvSpPr/>
          <p:nvPr/>
        </p:nvSpPr>
        <p:spPr>
          <a:xfrm>
            <a:off x="7275007" y="1742120"/>
            <a:ext cx="1406769" cy="28399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6031970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56-bit ➠ 256-bit</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77460990"/>
              </p:ext>
            </p:extLst>
          </p:nvPr>
        </p:nvGraphicFramePr>
        <p:xfrm>
          <a:off x="100484" y="1345778"/>
          <a:ext cx="8939876" cy="1679984"/>
        </p:xfrm>
        <a:graphic>
          <a:graphicData uri="http://schemas.openxmlformats.org/drawingml/2006/table">
            <a:tbl>
              <a:tblPr firstRow="1">
                <a:tableStyleId>{5C22544A-7EE6-4342-B048-85BDC9FD1C3A}</a:tableStyleId>
              </a:tblPr>
              <a:tblGrid>
                <a:gridCol w="452175"/>
                <a:gridCol w="8487701"/>
              </a:tblGrid>
              <a:tr h="190041">
                <a:tc>
                  <a:txBody>
                    <a:bodyPr/>
                    <a:lstStyle/>
                    <a:p>
                      <a:pPr algn="ctr" fontAlgn="b"/>
                      <a:r>
                        <a:rPr lang="ja-JP" altLang="en-US" sz="1300" b="1" u="none" strike="noStrike" dirty="0" smtClean="0">
                          <a:effectLst/>
                        </a:rPr>
                        <a:t>ビット</a:t>
                      </a:r>
                      <a:endParaRPr lang="en-US" sz="1300" b="1" i="0" u="none" strike="noStrike" dirty="0">
                        <a:solidFill>
                          <a:srgbClr val="000000"/>
                        </a:solidFill>
                        <a:effectLst/>
                        <a:latin typeface="Calibri" charset="0"/>
                      </a:endParaRPr>
                    </a:p>
                  </a:txBody>
                  <a:tcPr marL="11878" marR="11878" marT="11878" marB="0" anchor="b"/>
                </a:tc>
                <a:tc>
                  <a:txBody>
                    <a:bodyPr/>
                    <a:lstStyle/>
                    <a:p>
                      <a:pPr algn="ctr" fontAlgn="b"/>
                      <a:r>
                        <a:rPr lang="ja-JP" altLang="en-US" sz="1300" b="1" u="none" strike="noStrike" dirty="0" smtClean="0">
                          <a:effectLst/>
                        </a:rPr>
                        <a:t>可能な組み合わせ</a:t>
                      </a:r>
                      <a:endParaRPr lang="en-US" sz="1300" b="1" i="0" u="none" strike="noStrike" dirty="0">
                        <a:solidFill>
                          <a:srgbClr val="000000"/>
                        </a:solidFill>
                        <a:effectLst/>
                        <a:latin typeface="Calibri" charset="0"/>
                      </a:endParaRPr>
                    </a:p>
                  </a:txBody>
                  <a:tcPr marL="11878" marR="11878" marT="11878" marB="0" anchor="b"/>
                </a:tc>
              </a:tr>
              <a:tr h="190041">
                <a:tc>
                  <a:txBody>
                    <a:bodyPr/>
                    <a:lstStyle/>
                    <a:p>
                      <a:pPr algn="r" fontAlgn="b"/>
                      <a:r>
                        <a:rPr lang="en-US" sz="1300" b="1" u="none" strike="noStrike">
                          <a:effectLst/>
                        </a:rPr>
                        <a:t>56</a:t>
                      </a:r>
                      <a:endParaRPr lang="en-US" sz="1300" b="1" i="0" u="none" strike="noStrike">
                        <a:solidFill>
                          <a:srgbClr val="000000"/>
                        </a:solidFill>
                        <a:effectLst/>
                        <a:latin typeface="Calibri" charset="0"/>
                      </a:endParaRPr>
                    </a:p>
                  </a:txBody>
                  <a:tcPr marL="11878" marR="11878" marT="11878" marB="0" anchor="b"/>
                </a:tc>
                <a:tc>
                  <a:txBody>
                    <a:bodyPr/>
                    <a:lstStyle/>
                    <a:p>
                      <a:pPr algn="r" fontAlgn="b"/>
                      <a:r>
                        <a:rPr lang="fi-FI" sz="1300" b="1" u="none" strike="noStrike" dirty="0">
                          <a:effectLst/>
                        </a:rPr>
                        <a:t> 72,057,594,037,927,900 </a:t>
                      </a:r>
                      <a:endParaRPr lang="fi-FI" sz="1300" b="1" i="0" u="none" strike="noStrike" dirty="0">
                        <a:solidFill>
                          <a:srgbClr val="000000"/>
                        </a:solidFill>
                        <a:effectLst/>
                        <a:latin typeface="Calibri" charset="0"/>
                      </a:endParaRPr>
                    </a:p>
                  </a:txBody>
                  <a:tcPr marL="11878" marR="11878" marT="11878" marB="0" anchor="b"/>
                </a:tc>
              </a:tr>
              <a:tr h="190041">
                <a:tc>
                  <a:txBody>
                    <a:bodyPr/>
                    <a:lstStyle/>
                    <a:p>
                      <a:pPr algn="r" fontAlgn="b"/>
                      <a:r>
                        <a:rPr lang="en-US" sz="1300" b="1" u="none" strike="noStrike">
                          <a:effectLst/>
                        </a:rPr>
                        <a:t>60</a:t>
                      </a:r>
                      <a:endParaRPr lang="en-US" sz="1300" b="1" i="0" u="none" strike="noStrike">
                        <a:solidFill>
                          <a:srgbClr val="000000"/>
                        </a:solidFill>
                        <a:effectLst/>
                        <a:latin typeface="Calibri" charset="0"/>
                      </a:endParaRPr>
                    </a:p>
                  </a:txBody>
                  <a:tcPr marL="11878" marR="11878" marT="11878" marB="0" anchor="b"/>
                </a:tc>
                <a:tc>
                  <a:txBody>
                    <a:bodyPr/>
                    <a:lstStyle/>
                    <a:p>
                      <a:pPr algn="r" fontAlgn="b"/>
                      <a:r>
                        <a:rPr lang="en-US" sz="1300" b="1" u="none" strike="noStrike" dirty="0">
                          <a:effectLst/>
                        </a:rPr>
                        <a:t> 1,152,921,504,606,850,000 </a:t>
                      </a:r>
                      <a:endParaRPr lang="en-US" sz="1300" b="1" i="0" u="none" strike="noStrike" dirty="0">
                        <a:solidFill>
                          <a:srgbClr val="000000"/>
                        </a:solidFill>
                        <a:effectLst/>
                        <a:latin typeface="Calibri" charset="0"/>
                      </a:endParaRPr>
                    </a:p>
                  </a:txBody>
                  <a:tcPr marL="11878" marR="11878" marT="11878" marB="0" anchor="b"/>
                </a:tc>
              </a:tr>
              <a:tr h="190041">
                <a:tc>
                  <a:txBody>
                    <a:bodyPr/>
                    <a:lstStyle/>
                    <a:p>
                      <a:pPr algn="r" fontAlgn="b"/>
                      <a:r>
                        <a:rPr lang="en-US" sz="1300" b="1" u="none" strike="noStrike">
                          <a:effectLst/>
                        </a:rPr>
                        <a:t>80</a:t>
                      </a:r>
                      <a:endParaRPr lang="en-US" sz="1300" b="1" i="0" u="none" strike="noStrike">
                        <a:solidFill>
                          <a:srgbClr val="000000"/>
                        </a:solidFill>
                        <a:effectLst/>
                        <a:latin typeface="Calibri" charset="0"/>
                      </a:endParaRPr>
                    </a:p>
                  </a:txBody>
                  <a:tcPr marL="11878" marR="11878" marT="11878" marB="0" anchor="b"/>
                </a:tc>
                <a:tc>
                  <a:txBody>
                    <a:bodyPr/>
                    <a:lstStyle/>
                    <a:p>
                      <a:pPr algn="r" fontAlgn="b"/>
                      <a:r>
                        <a:rPr lang="en-US" sz="1300" b="1" u="none" strike="noStrike">
                          <a:effectLst/>
                        </a:rPr>
                        <a:t> 1,208,925,819,614,630,000,000,000 </a:t>
                      </a:r>
                      <a:endParaRPr lang="en-US" sz="1300" b="1" i="0" u="none" strike="noStrike">
                        <a:solidFill>
                          <a:srgbClr val="000000"/>
                        </a:solidFill>
                        <a:effectLst/>
                        <a:latin typeface="Calibri" charset="0"/>
                      </a:endParaRPr>
                    </a:p>
                  </a:txBody>
                  <a:tcPr marL="11878" marR="11878" marT="11878" marB="0" anchor="b"/>
                </a:tc>
              </a:tr>
              <a:tr h="190041">
                <a:tc>
                  <a:txBody>
                    <a:bodyPr/>
                    <a:lstStyle/>
                    <a:p>
                      <a:pPr algn="r" fontAlgn="b"/>
                      <a:r>
                        <a:rPr lang="is-IS" sz="1300" b="1" u="none" strike="noStrike">
                          <a:effectLst/>
                        </a:rPr>
                        <a:t>112</a:t>
                      </a:r>
                      <a:endParaRPr lang="is-IS" sz="1300" b="1" i="0" u="none" strike="noStrike">
                        <a:solidFill>
                          <a:srgbClr val="000000"/>
                        </a:solidFill>
                        <a:effectLst/>
                        <a:latin typeface="Calibri" charset="0"/>
                      </a:endParaRPr>
                    </a:p>
                  </a:txBody>
                  <a:tcPr marL="11878" marR="11878" marT="11878" marB="0" anchor="b"/>
                </a:tc>
                <a:tc>
                  <a:txBody>
                    <a:bodyPr/>
                    <a:lstStyle/>
                    <a:p>
                      <a:pPr algn="r" fontAlgn="b"/>
                      <a:r>
                        <a:rPr lang="en-US" sz="1300" b="1" u="none" strike="noStrike" dirty="0">
                          <a:effectLst/>
                        </a:rPr>
                        <a:t> 5,192,296,858,534,830,000,000,000,000,000,000 </a:t>
                      </a:r>
                      <a:endParaRPr lang="en-US" sz="1300" b="1" i="0" u="none" strike="noStrike" dirty="0">
                        <a:solidFill>
                          <a:srgbClr val="000000"/>
                        </a:solidFill>
                        <a:effectLst/>
                        <a:latin typeface="Calibri" charset="0"/>
                      </a:endParaRPr>
                    </a:p>
                  </a:txBody>
                  <a:tcPr marL="11878" marR="11878" marT="11878" marB="0" anchor="b"/>
                </a:tc>
              </a:tr>
              <a:tr h="190041">
                <a:tc>
                  <a:txBody>
                    <a:bodyPr/>
                    <a:lstStyle/>
                    <a:p>
                      <a:pPr algn="r" fontAlgn="b"/>
                      <a:r>
                        <a:rPr lang="is-IS" sz="1300" b="1" u="none" strike="noStrike">
                          <a:effectLst/>
                        </a:rPr>
                        <a:t>128</a:t>
                      </a:r>
                      <a:endParaRPr lang="is-IS" sz="1300" b="1" i="0" u="none" strike="noStrike">
                        <a:solidFill>
                          <a:srgbClr val="000000"/>
                        </a:solidFill>
                        <a:effectLst/>
                        <a:latin typeface="Calibri" charset="0"/>
                      </a:endParaRPr>
                    </a:p>
                  </a:txBody>
                  <a:tcPr marL="11878" marR="11878" marT="11878" marB="0" anchor="b"/>
                </a:tc>
                <a:tc>
                  <a:txBody>
                    <a:bodyPr/>
                    <a:lstStyle/>
                    <a:p>
                      <a:pPr algn="r" fontAlgn="b"/>
                      <a:r>
                        <a:rPr lang="en-US" sz="1300" b="1" u="none" strike="noStrike">
                          <a:effectLst/>
                        </a:rPr>
                        <a:t> 340,282,366,920,938,000,000,000,000,000,000,000,000 </a:t>
                      </a:r>
                      <a:endParaRPr lang="en-US" sz="1300" b="1" i="0" u="none" strike="noStrike">
                        <a:solidFill>
                          <a:srgbClr val="000000"/>
                        </a:solidFill>
                        <a:effectLst/>
                        <a:latin typeface="Calibri" charset="0"/>
                      </a:endParaRPr>
                    </a:p>
                  </a:txBody>
                  <a:tcPr marL="11878" marR="11878" marT="11878" marB="0" anchor="b"/>
                </a:tc>
              </a:tr>
              <a:tr h="190041">
                <a:tc>
                  <a:txBody>
                    <a:bodyPr/>
                    <a:lstStyle/>
                    <a:p>
                      <a:pPr algn="r" fontAlgn="b"/>
                      <a:r>
                        <a:rPr lang="is-IS" sz="1300" b="1" u="none" strike="noStrike">
                          <a:effectLst/>
                        </a:rPr>
                        <a:t>192</a:t>
                      </a:r>
                      <a:endParaRPr lang="is-IS" sz="1300" b="1" i="0" u="none" strike="noStrike">
                        <a:solidFill>
                          <a:srgbClr val="000000"/>
                        </a:solidFill>
                        <a:effectLst/>
                        <a:latin typeface="Calibri" charset="0"/>
                      </a:endParaRPr>
                    </a:p>
                  </a:txBody>
                  <a:tcPr marL="11878" marR="11878" marT="11878" marB="0" anchor="b"/>
                </a:tc>
                <a:tc>
                  <a:txBody>
                    <a:bodyPr/>
                    <a:lstStyle/>
                    <a:p>
                      <a:pPr algn="r" fontAlgn="b"/>
                      <a:r>
                        <a:rPr lang="en-US" sz="1300" b="1" u="none" strike="noStrike">
                          <a:effectLst/>
                        </a:rPr>
                        <a:t> 6,277,101,735,386,680,000,000,000,000,000,000,000,000,000,000,000,000,000,000 </a:t>
                      </a:r>
                      <a:endParaRPr lang="en-US" sz="1300" b="1" i="0" u="none" strike="noStrike">
                        <a:solidFill>
                          <a:srgbClr val="000000"/>
                        </a:solidFill>
                        <a:effectLst/>
                        <a:latin typeface="Calibri" charset="0"/>
                      </a:endParaRPr>
                    </a:p>
                  </a:txBody>
                  <a:tcPr marL="11878" marR="11878" marT="11878" marB="0" anchor="b"/>
                </a:tc>
              </a:tr>
              <a:tr h="190041">
                <a:tc>
                  <a:txBody>
                    <a:bodyPr/>
                    <a:lstStyle/>
                    <a:p>
                      <a:pPr algn="r" fontAlgn="b"/>
                      <a:r>
                        <a:rPr lang="is-IS" sz="1300" b="1" u="none" strike="noStrike">
                          <a:effectLst/>
                        </a:rPr>
                        <a:t>256</a:t>
                      </a:r>
                      <a:endParaRPr lang="is-IS" sz="1300" b="1" i="0" u="none" strike="noStrike">
                        <a:solidFill>
                          <a:srgbClr val="000000"/>
                        </a:solidFill>
                        <a:effectLst/>
                        <a:latin typeface="Calibri" charset="0"/>
                      </a:endParaRPr>
                    </a:p>
                  </a:txBody>
                  <a:tcPr marL="11878" marR="11878" marT="11878" marB="0" anchor="b"/>
                </a:tc>
                <a:tc>
                  <a:txBody>
                    <a:bodyPr/>
                    <a:lstStyle/>
                    <a:p>
                      <a:pPr algn="r" fontAlgn="b"/>
                      <a:r>
                        <a:rPr lang="en-US" sz="1300" b="1" u="none" strike="noStrike" dirty="0">
                          <a:effectLst/>
                        </a:rPr>
                        <a:t> 115,792,089,237,316,000,000,000,000,000,000,000,000,000,000,000,000,000,000,000,000,000,000,000,000,000 </a:t>
                      </a:r>
                      <a:endParaRPr lang="en-US" sz="1300" b="1" i="0" u="none" strike="noStrike" dirty="0">
                        <a:solidFill>
                          <a:srgbClr val="000000"/>
                        </a:solidFill>
                        <a:effectLst/>
                        <a:latin typeface="Calibri" charset="0"/>
                      </a:endParaRPr>
                    </a:p>
                  </a:txBody>
                  <a:tcPr marL="11878" marR="11878" marT="11878" marB="0" anchor="b"/>
                </a:tc>
              </a:tr>
            </a:tbl>
          </a:graphicData>
        </a:graphic>
      </p:graphicFrame>
      <p:grpSp>
        <p:nvGrpSpPr>
          <p:cNvPr id="9" name="Group 8"/>
          <p:cNvGrpSpPr/>
          <p:nvPr/>
        </p:nvGrpSpPr>
        <p:grpSpPr>
          <a:xfrm>
            <a:off x="783772" y="1537396"/>
            <a:ext cx="6350558" cy="2833078"/>
            <a:chOff x="783772" y="1537396"/>
            <a:chExt cx="6350558" cy="2833078"/>
          </a:xfrm>
        </p:grpSpPr>
        <p:sp>
          <p:nvSpPr>
            <p:cNvPr id="2" name="TextBox 1"/>
            <p:cNvSpPr txBox="1"/>
            <p:nvPr/>
          </p:nvSpPr>
          <p:spPr>
            <a:xfrm>
              <a:off x="783772" y="3908809"/>
              <a:ext cx="2154564" cy="461665"/>
            </a:xfrm>
            <a:prstGeom prst="rect">
              <a:avLst/>
            </a:prstGeom>
            <a:noFill/>
          </p:spPr>
          <p:txBody>
            <a:bodyPr wrap="none" rtlCol="0">
              <a:spAutoFit/>
            </a:bodyPr>
            <a:lstStyle/>
            <a:p>
              <a:r>
                <a:rPr lang="en-US" sz="2400" b="1" dirty="0" smtClean="0"/>
                <a:t>A big number</a:t>
              </a:r>
              <a:endParaRPr lang="en-US" sz="2400" b="1" dirty="0"/>
            </a:p>
          </p:txBody>
        </p:sp>
        <p:sp>
          <p:nvSpPr>
            <p:cNvPr id="7" name="Bent Arrow 6"/>
            <p:cNvSpPr/>
            <p:nvPr/>
          </p:nvSpPr>
          <p:spPr>
            <a:xfrm>
              <a:off x="1688123" y="1537396"/>
              <a:ext cx="5446207" cy="2411605"/>
            </a:xfrm>
            <a:prstGeom prst="bentArrow">
              <a:avLst>
                <a:gd name="adj1" fmla="val 3188"/>
                <a:gd name="adj2" fmla="val 5201"/>
                <a:gd name="adj3" fmla="val 12212"/>
                <a:gd name="adj4" fmla="val 43750"/>
              </a:avLst>
            </a:prstGeom>
            <a:solidFill>
              <a:srgbClr val="36A4D7"/>
            </a:solidFill>
            <a:ln>
              <a:noFill/>
            </a:ln>
            <a:effectLst>
              <a:glow rad="63500">
                <a:schemeClr val="bg1">
                  <a:alpha val="8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grpSp>
        <p:nvGrpSpPr>
          <p:cNvPr id="10" name="Group 9"/>
          <p:cNvGrpSpPr/>
          <p:nvPr/>
        </p:nvGrpSpPr>
        <p:grpSpPr>
          <a:xfrm>
            <a:off x="4074253" y="3065954"/>
            <a:ext cx="5036443" cy="1304519"/>
            <a:chOff x="4074253" y="3065954"/>
            <a:chExt cx="5036443" cy="1304519"/>
          </a:xfrm>
        </p:grpSpPr>
        <p:sp>
          <p:nvSpPr>
            <p:cNvPr id="6" name="TextBox 5"/>
            <p:cNvSpPr txBox="1"/>
            <p:nvPr/>
          </p:nvSpPr>
          <p:spPr>
            <a:xfrm>
              <a:off x="4074253" y="3908808"/>
              <a:ext cx="5036443" cy="461665"/>
            </a:xfrm>
            <a:prstGeom prst="rect">
              <a:avLst/>
            </a:prstGeom>
            <a:noFill/>
          </p:spPr>
          <p:txBody>
            <a:bodyPr wrap="none" rtlCol="0">
              <a:spAutoFit/>
            </a:bodyPr>
            <a:lstStyle/>
            <a:p>
              <a:r>
                <a:rPr lang="en-US" sz="2400" b="1" dirty="0" smtClean="0"/>
                <a:t>A really, bloody great big number</a:t>
              </a:r>
              <a:endParaRPr lang="en-US" sz="2400" b="1" dirty="0"/>
            </a:p>
          </p:txBody>
        </p:sp>
        <p:sp>
          <p:nvSpPr>
            <p:cNvPr id="8" name="Up Arrow 7"/>
            <p:cNvSpPr/>
            <p:nvPr/>
          </p:nvSpPr>
          <p:spPr>
            <a:xfrm>
              <a:off x="6445522" y="3065954"/>
              <a:ext cx="301450" cy="883047"/>
            </a:xfrm>
            <a:prstGeom prst="upArrow">
              <a:avLst>
                <a:gd name="adj1" fmla="val 23308"/>
                <a:gd name="adj2" fmla="val 95757"/>
              </a:avLst>
            </a:prstGeom>
            <a:solidFill>
              <a:srgbClr val="36A4D7"/>
            </a:solidFill>
            <a:ln>
              <a:noFill/>
            </a:ln>
            <a:effectLst>
              <a:glow rad="635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Tree>
    <p:extLst>
      <p:ext uri="{BB962C8B-B14F-4D97-AF65-F5344CB8AC3E}">
        <p14:creationId xmlns:p14="http://schemas.microsoft.com/office/powerpoint/2010/main" val="50057573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3471" y="470097"/>
            <a:ext cx="6190529" cy="4192484"/>
          </a:xfrm>
          <a:prstGeom prst="rect">
            <a:avLst/>
          </a:prstGeom>
        </p:spPr>
      </p:pic>
      <p:sp>
        <p:nvSpPr>
          <p:cNvPr id="2" name="Text Placeholder 1"/>
          <p:cNvSpPr>
            <a:spLocks noGrp="1"/>
          </p:cNvSpPr>
          <p:nvPr>
            <p:ph type="body" sz="quarter" idx="10"/>
          </p:nvPr>
        </p:nvSpPr>
        <p:spPr>
          <a:xfrm>
            <a:off x="437766" y="1347788"/>
            <a:ext cx="2263553" cy="762366"/>
          </a:xfrm>
        </p:spPr>
        <p:txBody>
          <a:bodyPr/>
          <a:lstStyle/>
          <a:p>
            <a:r>
              <a:rPr lang="en-US" dirty="0" smtClean="0"/>
              <a:t>7</a:t>
            </a:r>
            <a:r>
              <a:rPr lang="en-US" altLang="ja-JP" dirty="0" smtClean="0"/>
              <a:t>.</a:t>
            </a:r>
            <a:r>
              <a:rPr lang="en-US" dirty="0" smtClean="0"/>
              <a:t>2</a:t>
            </a:r>
            <a:r>
              <a:rPr lang="en-US" altLang="ja-JP" dirty="0" smtClean="0"/>
              <a:t>×10</a:t>
            </a:r>
            <a:r>
              <a:rPr lang="en-US" altLang="ja-JP" baseline="30000" dirty="0" smtClean="0"/>
              <a:t>16</a:t>
            </a:r>
            <a:r>
              <a:rPr lang="en-US" dirty="0" smtClean="0"/>
              <a:t> (7.2</a:t>
            </a:r>
            <a:r>
              <a:rPr lang="ja-JP" altLang="en-US" dirty="0" smtClean="0"/>
              <a:t>京</a:t>
            </a:r>
            <a:r>
              <a:rPr lang="en-US" altLang="ja-JP" dirty="0" smtClean="0"/>
              <a:t>)</a:t>
            </a:r>
            <a:r>
              <a:rPr lang="en-US" dirty="0" smtClean="0"/>
              <a:t>通りの値</a:t>
            </a:r>
            <a:endParaRPr lang="en-US" dirty="0"/>
          </a:p>
        </p:txBody>
      </p:sp>
      <p:sp>
        <p:nvSpPr>
          <p:cNvPr id="3" name="Title 2"/>
          <p:cNvSpPr>
            <a:spLocks noGrp="1"/>
          </p:cNvSpPr>
          <p:nvPr>
            <p:ph type="title"/>
          </p:nvPr>
        </p:nvSpPr>
        <p:spPr/>
        <p:txBody>
          <a:bodyPr/>
          <a:lstStyle/>
          <a:p>
            <a:r>
              <a:rPr lang="en-US" dirty="0" smtClean="0"/>
              <a:t>56-bit</a:t>
            </a:r>
            <a:endParaRPr lang="en-US" dirty="0"/>
          </a:p>
        </p:txBody>
      </p:sp>
      <p:grpSp>
        <p:nvGrpSpPr>
          <p:cNvPr id="12" name="Group 11"/>
          <p:cNvGrpSpPr/>
          <p:nvPr/>
        </p:nvGrpSpPr>
        <p:grpSpPr>
          <a:xfrm>
            <a:off x="6189785" y="2012341"/>
            <a:ext cx="984740" cy="1153174"/>
            <a:chOff x="6189785" y="2012341"/>
            <a:chExt cx="984740" cy="1153174"/>
          </a:xfrm>
        </p:grpSpPr>
        <p:sp>
          <p:nvSpPr>
            <p:cNvPr id="5" name="TextBox 4"/>
            <p:cNvSpPr txBox="1"/>
            <p:nvPr/>
          </p:nvSpPr>
          <p:spPr>
            <a:xfrm>
              <a:off x="6189785" y="2012341"/>
              <a:ext cx="984740" cy="1107996"/>
            </a:xfrm>
            <a:prstGeom prst="rect">
              <a:avLst/>
            </a:prstGeom>
            <a:noFill/>
          </p:spPr>
          <p:txBody>
            <a:bodyPr wrap="square" rtlCol="0">
              <a:spAutoFit/>
            </a:bodyPr>
            <a:lstStyle/>
            <a:p>
              <a:r>
                <a:rPr lang="en-US" sz="6600" dirty="0" smtClean="0"/>
                <a:t>💬</a:t>
              </a:r>
              <a:endParaRPr lang="en-US" sz="6600" dirty="0"/>
            </a:p>
          </p:txBody>
        </p:sp>
        <p:sp>
          <p:nvSpPr>
            <p:cNvPr id="6" name="Oval 5"/>
            <p:cNvSpPr/>
            <p:nvPr/>
          </p:nvSpPr>
          <p:spPr>
            <a:xfrm>
              <a:off x="6423025" y="2206624"/>
              <a:ext cx="558800" cy="454025"/>
            </a:xfrm>
            <a:prstGeom prst="ellipse">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650" dirty="0" smtClean="0">
                <a:solidFill>
                  <a:schemeClr val="tx1"/>
                </a:solidFill>
              </a:endParaRPr>
            </a:p>
          </p:txBody>
        </p:sp>
        <p:sp>
          <p:nvSpPr>
            <p:cNvPr id="7" name="Rectangle 6"/>
            <p:cNvSpPr/>
            <p:nvPr/>
          </p:nvSpPr>
          <p:spPr>
            <a:xfrm>
              <a:off x="6338887" y="2279747"/>
              <a:ext cx="727075" cy="307777"/>
            </a:xfrm>
            <a:prstGeom prst="rect">
              <a:avLst/>
            </a:prstGeom>
          </p:spPr>
          <p:txBody>
            <a:bodyPr wrap="square" lIns="0" tIns="0" rIns="0" bIns="0" anchor="ctr">
              <a:spAutoFit/>
            </a:bodyPr>
            <a:lstStyle/>
            <a:p>
              <a:pPr algn="ctr"/>
              <a:r>
                <a:rPr lang="en-US" sz="1000"/>
                <a:t>Hey </a:t>
              </a:r>
              <a:r>
                <a:rPr lang="en-US" sz="1000" smtClean="0"/>
                <a:t>guys,</a:t>
              </a:r>
            </a:p>
            <a:p>
              <a:pPr algn="ctr"/>
              <a:r>
                <a:rPr lang="en-US" sz="1000" dirty="0" smtClean="0"/>
                <a:t>I </a:t>
              </a:r>
              <a:r>
                <a:rPr lang="en-US" sz="1000" dirty="0"/>
                <a:t>found it!</a:t>
              </a:r>
            </a:p>
          </p:txBody>
        </p:sp>
        <p:grpSp>
          <p:nvGrpSpPr>
            <p:cNvPr id="10" name="Group 9"/>
            <p:cNvGrpSpPr/>
            <p:nvPr/>
          </p:nvGrpSpPr>
          <p:grpSpPr>
            <a:xfrm>
              <a:off x="6261077" y="2796183"/>
              <a:ext cx="441347" cy="369332"/>
              <a:chOff x="2259972" y="4291333"/>
              <a:chExt cx="441347" cy="369332"/>
            </a:xfrm>
          </p:grpSpPr>
          <p:sp>
            <p:nvSpPr>
              <p:cNvPr id="8" name="TextBox 7"/>
              <p:cNvSpPr txBox="1"/>
              <p:nvPr/>
            </p:nvSpPr>
            <p:spPr>
              <a:xfrm>
                <a:off x="2285821" y="4291333"/>
                <a:ext cx="415498" cy="369332"/>
              </a:xfrm>
              <a:prstGeom prst="rect">
                <a:avLst/>
              </a:prstGeom>
              <a:noFill/>
            </p:spPr>
            <p:txBody>
              <a:bodyPr wrap="none" rtlCol="0">
                <a:spAutoFit/>
              </a:bodyPr>
              <a:lstStyle/>
              <a:p>
                <a:r>
                  <a:rPr lang="en-US" dirty="0" smtClean="0"/>
                  <a:t>🏃</a:t>
                </a:r>
                <a:endParaRPr lang="en-US" dirty="0"/>
              </a:p>
            </p:txBody>
          </p:sp>
          <p:sp>
            <p:nvSpPr>
              <p:cNvPr id="9" name="TextBox 8"/>
              <p:cNvSpPr txBox="1"/>
              <p:nvPr/>
            </p:nvSpPr>
            <p:spPr>
              <a:xfrm>
                <a:off x="2259972" y="4353693"/>
                <a:ext cx="261610" cy="184666"/>
              </a:xfrm>
              <a:prstGeom prst="rect">
                <a:avLst/>
              </a:prstGeom>
              <a:noFill/>
            </p:spPr>
            <p:txBody>
              <a:bodyPr wrap="none" rtlCol="0">
                <a:spAutoFit/>
              </a:bodyPr>
              <a:lstStyle/>
              <a:p>
                <a:r>
                  <a:rPr lang="en-US" sz="600" dirty="0"/>
                  <a:t>🔍</a:t>
                </a:r>
              </a:p>
            </p:txBody>
          </p:sp>
        </p:grpSp>
      </p:grpSp>
    </p:spTree>
    <p:extLst>
      <p:ext uri="{BB962C8B-B14F-4D97-AF65-F5344CB8AC3E}">
        <p14:creationId xmlns:p14="http://schemas.microsoft.com/office/powerpoint/2010/main" val="42946798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effectLst/>
              </a:rPr>
              <a:t>80-bit</a:t>
            </a:r>
            <a:endParaRPr lang="en-US" dirty="0">
              <a:effectLst/>
            </a:endParaRPr>
          </a:p>
        </p:txBody>
      </p:sp>
      <p:sp>
        <p:nvSpPr>
          <p:cNvPr id="6" name="TextBox 5"/>
          <p:cNvSpPr txBox="1"/>
          <p:nvPr/>
        </p:nvSpPr>
        <p:spPr>
          <a:xfrm>
            <a:off x="7553510" y="2034033"/>
            <a:ext cx="1638590" cy="1015663"/>
          </a:xfrm>
          <a:prstGeom prst="rect">
            <a:avLst/>
          </a:prstGeom>
          <a:noFill/>
          <a:effectLst>
            <a:glow rad="127000">
              <a:schemeClr val="bg1"/>
            </a:glow>
          </a:effectLst>
        </p:spPr>
        <p:txBody>
          <a:bodyPr wrap="none" rtlCol="0">
            <a:spAutoFit/>
          </a:bodyPr>
          <a:lstStyle/>
          <a:p>
            <a:r>
              <a:rPr lang="en-US" sz="6000" dirty="0" smtClean="0">
                <a:solidFill>
                  <a:schemeClr val="bg1"/>
                </a:solidFill>
                <a:effectLst/>
              </a:rPr>
              <a:t>x 21</a:t>
            </a:r>
            <a:endParaRPr lang="en-US" sz="6000" dirty="0">
              <a:solidFill>
                <a:schemeClr val="bg1"/>
              </a:solidFill>
              <a:effectLst/>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9490" y="237325"/>
            <a:ext cx="4620861" cy="4620862"/>
          </a:xfrm>
          <a:prstGeom prst="rect">
            <a:avLst/>
          </a:prstGeom>
        </p:spPr>
      </p:pic>
      <p:pic>
        <p:nvPicPr>
          <p:cNvPr id="12" name="Picture 11"/>
          <p:cNvPicPr>
            <a:picLocks noChangeAspect="1"/>
          </p:cNvPicPr>
          <p:nvPr/>
        </p:nvPicPr>
        <p:blipFill>
          <a:blip r:embed="rId4"/>
          <a:stretch>
            <a:fillRect/>
          </a:stretch>
        </p:blipFill>
        <p:spPr>
          <a:xfrm>
            <a:off x="938949" y="-1129697"/>
            <a:ext cx="7343121" cy="7343121"/>
          </a:xfrm>
          <a:prstGeom prst="rect">
            <a:avLst/>
          </a:prstGeom>
        </p:spPr>
      </p:pic>
      <p:sp>
        <p:nvSpPr>
          <p:cNvPr id="14" name="TextBox 13"/>
          <p:cNvSpPr txBox="1"/>
          <p:nvPr/>
        </p:nvSpPr>
        <p:spPr>
          <a:xfrm>
            <a:off x="417895" y="2451123"/>
            <a:ext cx="792205" cy="307777"/>
          </a:xfrm>
          <a:prstGeom prst="rect">
            <a:avLst/>
          </a:prstGeom>
          <a:noFill/>
        </p:spPr>
        <p:txBody>
          <a:bodyPr wrap="none" rtlCol="0">
            <a:spAutoFit/>
          </a:bodyPr>
          <a:lstStyle/>
          <a:p>
            <a:r>
              <a:rPr lang="en-US" sz="1400" smtClean="0">
                <a:solidFill>
                  <a:schemeClr val="bg1"/>
                </a:solidFill>
              </a:rPr>
              <a:t>Earth➚</a:t>
            </a:r>
            <a:endParaRPr lang="en-US" sz="1400" dirty="0">
              <a:solidFill>
                <a:schemeClr val="bg1"/>
              </a:solidFill>
            </a:endParaRPr>
          </a:p>
        </p:txBody>
      </p:sp>
    </p:spTree>
    <p:extLst>
      <p:ext uri="{BB962C8B-B14F-4D97-AF65-F5344CB8AC3E}">
        <p14:creationId xmlns:p14="http://schemas.microsoft.com/office/powerpoint/2010/main" val="216577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000" y="1000"/>
                                    </p:animScale>
                                  </p:childTnLst>
                                </p:cTn>
                              </p:par>
                            </p:childTnLst>
                          </p:cTn>
                        </p:par>
                        <p:par>
                          <p:cTn id="7" fill="hold">
                            <p:stCondLst>
                              <p:cond delay="2000"/>
                            </p:stCondLst>
                            <p:childTnLst>
                              <p:par>
                                <p:cTn id="8" presetID="42" presetClass="path" presetSubtype="0" accel="50000" decel="50000" fill="hold" nodeType="afterEffect">
                                  <p:stCondLst>
                                    <p:cond delay="1000"/>
                                  </p:stCondLst>
                                  <p:childTnLst>
                                    <p:animMotion origin="layout" path="M -1.38889E-6 -1.7284E-6 L -0.38003 -0.00092 " pathEditMode="relative" rAng="0" ptsTypes="AA">
                                      <p:cBhvr>
                                        <p:cTn id="9" dur="3000" fill="hold"/>
                                        <p:tgtEl>
                                          <p:spTgt spid="11"/>
                                        </p:tgtEl>
                                        <p:attrNameLst>
                                          <p:attrName>ppt_x</p:attrName>
                                          <p:attrName>ppt_y</p:attrName>
                                        </p:attrNameLst>
                                      </p:cBhvr>
                                      <p:rCtr x="-19010" y="-62"/>
                                    </p:animMotion>
                                  </p:childTnLst>
                                </p:cTn>
                              </p:par>
                            </p:childTnLst>
                          </p:cTn>
                        </p:par>
                        <p:par>
                          <p:cTn id="10" fill="hold">
                            <p:stCondLst>
                              <p:cond delay="6000"/>
                            </p:stCondLst>
                            <p:childTnLst>
                              <p:par>
                                <p:cTn id="11" presetID="9"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decel="5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rcRect/>
          <a:stretch/>
        </p:blipFill>
        <p:spPr>
          <a:xfrm>
            <a:off x="2286000" y="0"/>
            <a:ext cx="4619501" cy="5143500"/>
          </a:xfrm>
          <a:prstGeom prst="rect">
            <a:avLst/>
          </a:prstGeom>
        </p:spPr>
      </p:pic>
      <p:sp>
        <p:nvSpPr>
          <p:cNvPr id="3" name="Title 2"/>
          <p:cNvSpPr>
            <a:spLocks noGrp="1"/>
          </p:cNvSpPr>
          <p:nvPr>
            <p:ph type="title"/>
          </p:nvPr>
        </p:nvSpPr>
        <p:spPr/>
        <p:txBody>
          <a:bodyPr/>
          <a:lstStyle/>
          <a:p>
            <a:r>
              <a:rPr lang="en-US" dirty="0">
                <a:effectLst>
                  <a:glow rad="63500">
                    <a:schemeClr val="bg1">
                      <a:alpha val="80000"/>
                    </a:schemeClr>
                  </a:glow>
                </a:effectLst>
              </a:rPr>
              <a:t>256-bit</a:t>
            </a:r>
            <a:endParaRPr lang="en-US" dirty="0"/>
          </a:p>
        </p:txBody>
      </p:sp>
      <p:sp>
        <p:nvSpPr>
          <p:cNvPr id="6" name="TextBox 5"/>
          <p:cNvSpPr txBox="1"/>
          <p:nvPr/>
        </p:nvSpPr>
        <p:spPr>
          <a:xfrm>
            <a:off x="8162641" y="4454237"/>
            <a:ext cx="981359" cy="215444"/>
          </a:xfrm>
          <a:prstGeom prst="rect">
            <a:avLst/>
          </a:prstGeom>
          <a:noFill/>
        </p:spPr>
        <p:txBody>
          <a:bodyPr wrap="none" rtlCol="0">
            <a:spAutoFit/>
          </a:bodyPr>
          <a:lstStyle/>
          <a:p>
            <a:r>
              <a:rPr lang="en-US" sz="800" dirty="0" smtClean="0"/>
              <a:t>Credit: </a:t>
            </a:r>
            <a:r>
              <a:rPr lang="en-US" sz="800" dirty="0" err="1" smtClean="0"/>
              <a:t>Poyraz</a:t>
            </a:r>
            <a:r>
              <a:rPr lang="en-US" sz="800" dirty="0" smtClean="0"/>
              <a:t> 72</a:t>
            </a:r>
            <a:endParaRPr lang="en-US" sz="800" dirty="0"/>
          </a:p>
        </p:txBody>
      </p:sp>
    </p:spTree>
    <p:extLst>
      <p:ext uri="{BB962C8B-B14F-4D97-AF65-F5344CB8AC3E}">
        <p14:creationId xmlns:p14="http://schemas.microsoft.com/office/powerpoint/2010/main" val="35585276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6214" y="-709683"/>
            <a:ext cx="13320214" cy="6660107"/>
          </a:xfrm>
          <a:prstGeom prst="rect">
            <a:avLst/>
          </a:prstGeom>
        </p:spPr>
      </p:pic>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US" dirty="0">
                <a:effectLst>
                  <a:glow rad="63500">
                    <a:schemeClr val="bg1">
                      <a:alpha val="80000"/>
                    </a:schemeClr>
                  </a:glow>
                </a:effectLst>
              </a:rPr>
              <a:t>256-bit</a:t>
            </a:r>
          </a:p>
        </p:txBody>
      </p:sp>
    </p:spTree>
    <p:extLst>
      <p:ext uri="{BB962C8B-B14F-4D97-AF65-F5344CB8AC3E}">
        <p14:creationId xmlns:p14="http://schemas.microsoft.com/office/powerpoint/2010/main" val="21841811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2000"/>
                                  </p:stCondLst>
                                  <p:childTnLst>
                                    <p:animMotion origin="layout" path="M 2.22222E-6 7.40741E-7 L 0.4493 0.00031 " pathEditMode="relative" rAng="0" ptsTypes="AA">
                                      <p:cBhvr>
                                        <p:cTn id="6" dur="10000" fill="hold"/>
                                        <p:tgtEl>
                                          <p:spTgt spid="4"/>
                                        </p:tgtEl>
                                        <p:attrNameLst>
                                          <p:attrName>ppt_x</p:attrName>
                                          <p:attrName>ppt_y</p:attrName>
                                        </p:attrNameLst>
                                      </p:cBhvr>
                                      <p:rCtr x="224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766" y="1073150"/>
            <a:ext cx="8345488" cy="3168210"/>
          </a:xfrm>
        </p:spPr>
        <p:txBody>
          <a:bodyPr/>
          <a:lstStyle/>
          <a:p>
            <a:r>
              <a:rPr lang="en-US" sz="1500" dirty="0" smtClean="0"/>
              <a:t>1973: Started</a:t>
            </a:r>
          </a:p>
          <a:p>
            <a:r>
              <a:rPr lang="en-US" sz="1500" dirty="0" smtClean="0"/>
              <a:t>1976: Standardized</a:t>
            </a:r>
          </a:p>
          <a:p>
            <a:r>
              <a:rPr lang="en-US" sz="1500" dirty="0" smtClean="0"/>
              <a:t>1977: FIPS standard</a:t>
            </a:r>
          </a:p>
          <a:p>
            <a:r>
              <a:rPr lang="en-US" sz="1500" dirty="0" smtClean="0"/>
              <a:t>1997: RSA offered a prize of $10K</a:t>
            </a:r>
          </a:p>
          <a:p>
            <a:r>
              <a:rPr lang="en-US" sz="1500" dirty="0" smtClean="0"/>
              <a:t>1997: DESCHALL project breaks DES</a:t>
            </a:r>
          </a:p>
          <a:p>
            <a:r>
              <a:rPr lang="en-US" sz="1500" dirty="0" smtClean="0"/>
              <a:t>1998: </a:t>
            </a:r>
            <a:r>
              <a:rPr lang="en-US" sz="1500" dirty="0" err="1" smtClean="0"/>
              <a:t>DeepCrack</a:t>
            </a:r>
            <a:r>
              <a:rPr lang="en-US" sz="1500" dirty="0" smtClean="0"/>
              <a:t> breaks DES</a:t>
            </a:r>
          </a:p>
          <a:p>
            <a:r>
              <a:rPr lang="en-US" sz="1500" dirty="0" smtClean="0"/>
              <a:t>1999: </a:t>
            </a:r>
            <a:r>
              <a:rPr lang="en-US" sz="1500" dirty="0" err="1" smtClean="0"/>
              <a:t>DeepCrack</a:t>
            </a:r>
            <a:r>
              <a:rPr lang="en-US" sz="1500" dirty="0" smtClean="0"/>
              <a:t> breaks DES, again</a:t>
            </a:r>
          </a:p>
          <a:p>
            <a:r>
              <a:rPr lang="en-US" sz="1500" dirty="0" smtClean="0"/>
              <a:t>2005: FIPS removed</a:t>
            </a:r>
          </a:p>
          <a:p>
            <a:r>
              <a:rPr lang="en-US" sz="1500" dirty="0" smtClean="0"/>
              <a:t>2006: COPACOBANA breaks DES</a:t>
            </a:r>
          </a:p>
          <a:p>
            <a:r>
              <a:rPr lang="en-US" sz="1500" dirty="0" smtClean="0"/>
              <a:t>2008: RIVYERA breaks DES</a:t>
            </a:r>
          </a:p>
          <a:p>
            <a:endParaRPr lang="en-US" sz="1500" dirty="0" smtClean="0"/>
          </a:p>
          <a:p>
            <a:endParaRPr lang="en-US" sz="1500" dirty="0"/>
          </a:p>
        </p:txBody>
      </p:sp>
      <p:sp>
        <p:nvSpPr>
          <p:cNvPr id="3" name="Title 2"/>
          <p:cNvSpPr>
            <a:spLocks noGrp="1"/>
          </p:cNvSpPr>
          <p:nvPr>
            <p:ph type="title"/>
          </p:nvPr>
        </p:nvSpPr>
        <p:spPr/>
        <p:txBody>
          <a:bodyPr/>
          <a:lstStyle/>
          <a:p>
            <a:r>
              <a:rPr lang="en-US" dirty="0" smtClean="0"/>
              <a:t>Breaking </a:t>
            </a:r>
            <a:r>
              <a:rPr lang="en-US" strike="sngStrike" dirty="0" smtClean="0"/>
              <a:t>Bad</a:t>
            </a:r>
            <a:r>
              <a:rPr lang="en-US" dirty="0" smtClean="0"/>
              <a:t> DES (56-bit)</a:t>
            </a:r>
            <a:endParaRPr lang="en-US" dirty="0"/>
          </a:p>
        </p:txBody>
      </p:sp>
      <p:graphicFrame>
        <p:nvGraphicFramePr>
          <p:cNvPr id="5" name="Chart 4"/>
          <p:cNvGraphicFramePr/>
          <p:nvPr>
            <p:extLst>
              <p:ext uri="{D42A27DB-BD31-4B8C-83A1-F6EECF244321}">
                <p14:modId xmlns:p14="http://schemas.microsoft.com/office/powerpoint/2010/main" val="1838715393"/>
              </p:ext>
            </p:extLst>
          </p:nvPr>
        </p:nvGraphicFramePr>
        <p:xfrm>
          <a:off x="4200210" y="994786"/>
          <a:ext cx="4583043" cy="380832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41697" y="2255843"/>
            <a:ext cx="1899139" cy="183319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90803" y="1456790"/>
            <a:ext cx="2400928" cy="2400928"/>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30597" y="2607028"/>
            <a:ext cx="1982307" cy="2135485"/>
          </a:xfrm>
          <a:prstGeom prst="rect">
            <a:avLst/>
          </a:prstGeom>
        </p:spPr>
      </p:pic>
    </p:spTree>
    <p:extLst>
      <p:ext uri="{BB962C8B-B14F-4D97-AF65-F5344CB8AC3E}">
        <p14:creationId xmlns:p14="http://schemas.microsoft.com/office/powerpoint/2010/main" val="24224061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par>
                          <p:cTn id="41" fill="hold">
                            <p:stCondLst>
                              <p:cond delay="0"/>
                            </p:stCondLst>
                            <p:childTnLst>
                              <p:par>
                                <p:cTn id="42" presetID="9"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69475"/>
            <a:ext cx="9144000" cy="221203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smtClean="0">
              <a:solidFill>
                <a:srgbClr val="FFFFFF"/>
              </a:solidFill>
              <a:latin typeface="Arial"/>
            </a:endParaRPr>
          </a:p>
        </p:txBody>
      </p:sp>
      <p:sp>
        <p:nvSpPr>
          <p:cNvPr id="9" name="Text Placeholder 8"/>
          <p:cNvSpPr>
            <a:spLocks noGrp="1"/>
          </p:cNvSpPr>
          <p:nvPr>
            <p:ph type="body" sz="quarter" idx="10"/>
          </p:nvPr>
        </p:nvSpPr>
        <p:spPr>
          <a:xfrm>
            <a:off x="380240" y="2269475"/>
            <a:ext cx="8277344" cy="2212038"/>
          </a:xfrm>
        </p:spPr>
        <p:txBody>
          <a:bodyPr anchor="ctr"/>
          <a:lstStyle/>
          <a:p>
            <a:r>
              <a:rPr lang="en-US" sz="1400" dirty="0" smtClean="0">
                <a:latin typeface="Arial"/>
              </a:rPr>
              <a:t>The Cisco products, service or features identified in this document may not yet be available or may not be available in all areas and may be subject to change without notice. Consult your local Cisco business contact for information on the products or services available in your area. You can find additional information via Cisco</a:t>
            </a:r>
            <a:r>
              <a:rPr lang="en-US" altLang="ja-JP" sz="1400" dirty="0" smtClean="0">
                <a:latin typeface="Arial"/>
              </a:rPr>
              <a:t>’s World Wide Web server at </a:t>
            </a:r>
            <a:r>
              <a:rPr lang="en-US" altLang="ja-JP" sz="1400" dirty="0" smtClean="0">
                <a:latin typeface="Arial"/>
                <a:hlinkClick r:id="rId3"/>
              </a:rPr>
              <a:t>www.cisco.com</a:t>
            </a:r>
            <a:r>
              <a:rPr lang="en-US" altLang="ja-JP" sz="1400" dirty="0" smtClean="0">
                <a:latin typeface="Arial"/>
              </a:rPr>
              <a:t>. Actual performance and environmental costs of Cisco products will vary depending on individual customer configurations and conditions.</a:t>
            </a:r>
          </a:p>
          <a:p>
            <a:r>
              <a:rPr lang="en-US" sz="1400" dirty="0" smtClean="0">
                <a:latin typeface="Arial"/>
              </a:rPr>
              <a:t>This is a confidential Cisco Partner document and not for external customer distribution.</a:t>
            </a:r>
            <a:endParaRPr lang="en-US" sz="1400" dirty="0">
              <a:solidFill>
                <a:schemeClr val="tx1"/>
              </a:solidFill>
            </a:endParaRPr>
          </a:p>
          <a:p>
            <a:r>
              <a:rPr lang="en-US" sz="1400" dirty="0">
                <a:solidFill>
                  <a:schemeClr val="tx1"/>
                </a:solidFill>
              </a:rPr>
              <a:t>Performance figures herein are guidance only until published at </a:t>
            </a:r>
            <a:r>
              <a:rPr lang="en-US" sz="1400" dirty="0" smtClean="0">
                <a:solidFill>
                  <a:schemeClr val="tx1"/>
                </a:solidFill>
              </a:rPr>
              <a:t>FCS.</a:t>
            </a:r>
            <a:endParaRPr lang="en-US" sz="1400" dirty="0">
              <a:solidFill>
                <a:schemeClr val="tx1"/>
              </a:solidFill>
            </a:endParaRPr>
          </a:p>
          <a:p>
            <a:endParaRPr lang="en-US" sz="1400" dirty="0">
              <a:latin typeface="Arial"/>
            </a:endParaRPr>
          </a:p>
        </p:txBody>
      </p:sp>
      <p:sp>
        <p:nvSpPr>
          <p:cNvPr id="749570" name="Title 4"/>
          <p:cNvSpPr>
            <a:spLocks noGrp="1"/>
          </p:cNvSpPr>
          <p:nvPr>
            <p:ph type="title"/>
          </p:nvPr>
        </p:nvSpPr>
        <p:spPr>
          <a:xfrm>
            <a:off x="437766" y="341313"/>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US" altLang="en-US" dirty="0"/>
              <a:t>Disclaimer</a:t>
            </a:r>
          </a:p>
        </p:txBody>
      </p:sp>
      <p:grpSp>
        <p:nvGrpSpPr>
          <p:cNvPr id="3" name="Group 2"/>
          <p:cNvGrpSpPr/>
          <p:nvPr/>
        </p:nvGrpSpPr>
        <p:grpSpPr>
          <a:xfrm>
            <a:off x="3937625" y="817408"/>
            <a:ext cx="1251318" cy="1251318"/>
            <a:chOff x="4102880" y="1070463"/>
            <a:chExt cx="921143" cy="921143"/>
          </a:xfrm>
        </p:grpSpPr>
        <p:sp>
          <p:nvSpPr>
            <p:cNvPr id="5" name="Oval 4"/>
            <p:cNvSpPr/>
            <p:nvPr/>
          </p:nvSpPr>
          <p:spPr>
            <a:xfrm>
              <a:off x="4102880" y="1070463"/>
              <a:ext cx="921143" cy="921143"/>
            </a:xfrm>
            <a:prstGeom prst="ellipse">
              <a:avLst/>
            </a:prstGeom>
            <a:solidFill>
              <a:schemeClr val="bg1"/>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6" name="Freeform 42"/>
            <p:cNvSpPr>
              <a:spLocks noEditPoints="1"/>
            </p:cNvSpPr>
            <p:nvPr/>
          </p:nvSpPr>
          <p:spPr bwMode="auto">
            <a:xfrm>
              <a:off x="4282925" y="1257616"/>
              <a:ext cx="561051" cy="486548"/>
            </a:xfrm>
            <a:custGeom>
              <a:avLst/>
              <a:gdLst>
                <a:gd name="T0" fmla="*/ 441 w 816"/>
                <a:gd name="T1" fmla="*/ 456 h 706"/>
                <a:gd name="T2" fmla="*/ 408 w 816"/>
                <a:gd name="T3" fmla="*/ 489 h 706"/>
                <a:gd name="T4" fmla="*/ 374 w 816"/>
                <a:gd name="T5" fmla="*/ 456 h 706"/>
                <a:gd name="T6" fmla="*/ 374 w 816"/>
                <a:gd name="T7" fmla="*/ 256 h 706"/>
                <a:gd name="T8" fmla="*/ 408 w 816"/>
                <a:gd name="T9" fmla="*/ 223 h 706"/>
                <a:gd name="T10" fmla="*/ 441 w 816"/>
                <a:gd name="T11" fmla="*/ 256 h 706"/>
                <a:gd name="T12" fmla="*/ 441 w 816"/>
                <a:gd name="T13" fmla="*/ 456 h 706"/>
                <a:gd name="T14" fmla="*/ 431 w 816"/>
                <a:gd name="T15" fmla="*/ 596 h 706"/>
                <a:gd name="T16" fmla="*/ 408 w 816"/>
                <a:gd name="T17" fmla="*/ 606 h 706"/>
                <a:gd name="T18" fmla="*/ 384 w 816"/>
                <a:gd name="T19" fmla="*/ 596 h 706"/>
                <a:gd name="T20" fmla="*/ 374 w 816"/>
                <a:gd name="T21" fmla="*/ 573 h 706"/>
                <a:gd name="T22" fmla="*/ 384 w 816"/>
                <a:gd name="T23" fmla="*/ 549 h 706"/>
                <a:gd name="T24" fmla="*/ 431 w 816"/>
                <a:gd name="T25" fmla="*/ 549 h 706"/>
                <a:gd name="T26" fmla="*/ 441 w 816"/>
                <a:gd name="T27" fmla="*/ 573 h 706"/>
                <a:gd name="T28" fmla="*/ 431 w 816"/>
                <a:gd name="T29" fmla="*/ 596 h 706"/>
                <a:gd name="T30" fmla="*/ 802 w 816"/>
                <a:gd name="T31" fmla="*/ 663 h 706"/>
                <a:gd name="T32" fmla="*/ 432 w 816"/>
                <a:gd name="T33" fmla="*/ 24 h 706"/>
                <a:gd name="T34" fmla="*/ 382 w 816"/>
                <a:gd name="T35" fmla="*/ 24 h 706"/>
                <a:gd name="T36" fmla="*/ 13 w 816"/>
                <a:gd name="T37" fmla="*/ 663 h 706"/>
                <a:gd name="T38" fmla="*/ 39 w 816"/>
                <a:gd name="T39" fmla="*/ 706 h 706"/>
                <a:gd name="T40" fmla="*/ 777 w 816"/>
                <a:gd name="T41" fmla="*/ 706 h 706"/>
                <a:gd name="T42" fmla="*/ 802 w 816"/>
                <a:gd name="T43" fmla="*/ 663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6" h="706">
                  <a:moveTo>
                    <a:pt x="441" y="456"/>
                  </a:moveTo>
                  <a:cubicBezTo>
                    <a:pt x="441" y="474"/>
                    <a:pt x="426" y="489"/>
                    <a:pt x="408" y="489"/>
                  </a:cubicBezTo>
                  <a:cubicBezTo>
                    <a:pt x="389" y="489"/>
                    <a:pt x="374" y="474"/>
                    <a:pt x="374" y="456"/>
                  </a:cubicBezTo>
                  <a:lnTo>
                    <a:pt x="374" y="256"/>
                  </a:lnTo>
                  <a:cubicBezTo>
                    <a:pt x="374" y="238"/>
                    <a:pt x="389" y="223"/>
                    <a:pt x="408" y="223"/>
                  </a:cubicBezTo>
                  <a:cubicBezTo>
                    <a:pt x="426" y="223"/>
                    <a:pt x="441" y="238"/>
                    <a:pt x="441" y="256"/>
                  </a:cubicBezTo>
                  <a:lnTo>
                    <a:pt x="441" y="456"/>
                  </a:lnTo>
                  <a:close/>
                  <a:moveTo>
                    <a:pt x="431" y="596"/>
                  </a:moveTo>
                  <a:cubicBezTo>
                    <a:pt x="425" y="603"/>
                    <a:pt x="416" y="606"/>
                    <a:pt x="408" y="606"/>
                  </a:cubicBezTo>
                  <a:cubicBezTo>
                    <a:pt x="399" y="606"/>
                    <a:pt x="390" y="603"/>
                    <a:pt x="384" y="596"/>
                  </a:cubicBezTo>
                  <a:cubicBezTo>
                    <a:pt x="378" y="590"/>
                    <a:pt x="374" y="582"/>
                    <a:pt x="374" y="573"/>
                  </a:cubicBezTo>
                  <a:cubicBezTo>
                    <a:pt x="374" y="564"/>
                    <a:pt x="378" y="555"/>
                    <a:pt x="384" y="549"/>
                  </a:cubicBezTo>
                  <a:cubicBezTo>
                    <a:pt x="396" y="537"/>
                    <a:pt x="419" y="537"/>
                    <a:pt x="431" y="549"/>
                  </a:cubicBezTo>
                  <a:cubicBezTo>
                    <a:pt x="437" y="555"/>
                    <a:pt x="441" y="564"/>
                    <a:pt x="441" y="573"/>
                  </a:cubicBezTo>
                  <a:cubicBezTo>
                    <a:pt x="441" y="582"/>
                    <a:pt x="437" y="590"/>
                    <a:pt x="431" y="596"/>
                  </a:cubicBezTo>
                  <a:moveTo>
                    <a:pt x="802" y="663"/>
                  </a:moveTo>
                  <a:lnTo>
                    <a:pt x="432" y="24"/>
                  </a:lnTo>
                  <a:cubicBezTo>
                    <a:pt x="418" y="0"/>
                    <a:pt x="396" y="0"/>
                    <a:pt x="382" y="24"/>
                  </a:cubicBezTo>
                  <a:lnTo>
                    <a:pt x="13" y="663"/>
                  </a:lnTo>
                  <a:cubicBezTo>
                    <a:pt x="0" y="687"/>
                    <a:pt x="11" y="706"/>
                    <a:pt x="39" y="706"/>
                  </a:cubicBezTo>
                  <a:lnTo>
                    <a:pt x="777" y="706"/>
                  </a:lnTo>
                  <a:cubicBezTo>
                    <a:pt x="804" y="706"/>
                    <a:pt x="816" y="687"/>
                    <a:pt x="802" y="663"/>
                  </a:cubicBezTo>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solidFill>
                  <a:srgbClr val="676767"/>
                </a:solidFill>
              </a:endParaRPr>
            </a:p>
          </p:txBody>
        </p:sp>
      </p:grpSp>
    </p:spTree>
    <p:extLst>
      <p:ext uri="{BB962C8B-B14F-4D97-AF65-F5344CB8AC3E}">
        <p14:creationId xmlns:p14="http://schemas.microsoft.com/office/powerpoint/2010/main" val="17566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631991" y="1832038"/>
          <a:ext cx="7957038" cy="2651759"/>
        </p:xfrm>
        <a:graphic>
          <a:graphicData uri="http://schemas.openxmlformats.org/drawingml/2006/table">
            <a:tbl>
              <a:tblPr firstRow="1" bandRow="1">
                <a:tableStyleId>{5C22544A-7EE6-4342-B048-85BDC9FD1C3A}</a:tableStyleId>
              </a:tblPr>
              <a:tblGrid>
                <a:gridCol w="1326173"/>
                <a:gridCol w="1326173"/>
                <a:gridCol w="1326173"/>
                <a:gridCol w="1326173"/>
                <a:gridCol w="1326173"/>
                <a:gridCol w="1326173"/>
              </a:tblGrid>
              <a:tr h="273233">
                <a:tc>
                  <a:txBody>
                    <a:bodyPr/>
                    <a:lstStyle/>
                    <a:p>
                      <a:r>
                        <a:rPr lang="en-US" dirty="0" smtClean="0"/>
                        <a:t>Symmetric</a:t>
                      </a:r>
                    </a:p>
                    <a:p>
                      <a:r>
                        <a:rPr lang="en-US" dirty="0" smtClean="0"/>
                        <a:t>Key</a:t>
                      </a:r>
                      <a:r>
                        <a:rPr lang="en-US" baseline="0" dirty="0" smtClean="0"/>
                        <a:t> Size</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Symmetric</a:t>
                      </a:r>
                    </a:p>
                    <a:p>
                      <a:r>
                        <a:rPr lang="en-US" dirty="0" smtClean="0"/>
                        <a:t>Algorithm</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Hash</a:t>
                      </a:r>
                    </a:p>
                    <a:p>
                      <a:r>
                        <a:rPr lang="en-US" dirty="0" smtClean="0"/>
                        <a:t>Algorithm</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Elliptic Curve</a:t>
                      </a:r>
                      <a:r>
                        <a:rPr lang="en-US" baseline="0" dirty="0" smtClean="0"/>
                        <a:t> Modulus</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RSA</a:t>
                      </a:r>
                    </a:p>
                    <a:p>
                      <a:r>
                        <a:rPr lang="en-US" dirty="0" smtClean="0"/>
                        <a:t>Modulus</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Expected</a:t>
                      </a:r>
                    </a:p>
                    <a:p>
                      <a:r>
                        <a:rPr lang="en-US" dirty="0" smtClean="0"/>
                        <a:t>Lifetime</a:t>
                      </a:r>
                      <a:endParaRPr lang="en-US" dirty="0"/>
                    </a:p>
                  </a:txBody>
                  <a:tcPr anchor="ctr">
                    <a:lnB w="12700" cap="flat" cmpd="sng" algn="ctr">
                      <a:solidFill>
                        <a:schemeClr val="tx1"/>
                      </a:solidFill>
                      <a:prstDash val="solid"/>
                      <a:round/>
                      <a:headEnd type="none" w="med" len="med"/>
                      <a:tailEnd type="none" w="med" len="med"/>
                    </a:lnB>
                  </a:tcPr>
                </a:tc>
              </a:tr>
              <a:tr h="273233">
                <a:tc>
                  <a:txBody>
                    <a:bodyPr/>
                    <a:lstStyle/>
                    <a:p>
                      <a:r>
                        <a:rPr lang="en-US" dirty="0" smtClean="0">
                          <a:solidFill>
                            <a:schemeClr val="bg1"/>
                          </a:solidFill>
                        </a:rPr>
                        <a:t>56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DES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60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MD5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111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512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80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3DES (2 Key)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160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1024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112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dirty="0" smtClean="0"/>
                        <a:t>3DES (3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SHA-224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224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2048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2030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128</a:t>
                      </a:r>
                      <a:r>
                        <a:rPr lang="en-US" baseline="0" dirty="0" smtClean="0">
                          <a:solidFill>
                            <a:schemeClr val="bg1"/>
                          </a:solidFill>
                        </a:rPr>
                        <a:t>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AES-128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SHA-256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256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3072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192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AES-192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SHA-384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384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7680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256</a:t>
                      </a:r>
                      <a:r>
                        <a:rPr lang="en-US" baseline="0" dirty="0" smtClean="0">
                          <a:solidFill>
                            <a:schemeClr val="bg1"/>
                          </a:solidFill>
                        </a:rPr>
                        <a:t>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AES-256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SHA-512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512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15360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Rectangle 6"/>
          <p:cNvSpPr/>
          <p:nvPr/>
        </p:nvSpPr>
        <p:spPr>
          <a:xfrm>
            <a:off x="7275007" y="1742120"/>
            <a:ext cx="1406769" cy="283992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p:txBody>
          <a:bodyPr/>
          <a:lstStyle/>
          <a:p>
            <a:r>
              <a:rPr lang="en-US" dirty="0" smtClean="0"/>
              <a:t>CSR 11.5 – Encryption Strengths</a:t>
            </a:r>
            <a:endParaRPr lang="en-US" dirty="0"/>
          </a:p>
        </p:txBody>
      </p:sp>
      <p:sp>
        <p:nvSpPr>
          <p:cNvPr id="4" name="Rectangle 3"/>
          <p:cNvSpPr/>
          <p:nvPr/>
        </p:nvSpPr>
        <p:spPr>
          <a:xfrm>
            <a:off x="1959429" y="2351314"/>
            <a:ext cx="6629600" cy="924449"/>
          </a:xfrm>
          <a:prstGeom prst="rect">
            <a:avLst/>
          </a:prstGeom>
          <a:solidFill>
            <a:srgbClr val="FF0000">
              <a:alpha val="7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srgbClr val="FFFF00"/>
                </a:solidFill>
                <a:effectLst>
                  <a:glow rad="127000">
                    <a:srgbClr val="FDBE24"/>
                  </a:glow>
                </a:effectLst>
              </a:rPr>
              <a:t>!!! Danger !!!</a:t>
            </a:r>
          </a:p>
        </p:txBody>
      </p:sp>
    </p:spTree>
    <p:extLst>
      <p:ext uri="{BB962C8B-B14F-4D97-AF65-F5344CB8AC3E}">
        <p14:creationId xmlns:p14="http://schemas.microsoft.com/office/powerpoint/2010/main" val="32577716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Encryption Strengths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79929292"/>
              </p:ext>
            </p:extLst>
          </p:nvPr>
        </p:nvGraphicFramePr>
        <p:xfrm>
          <a:off x="631991" y="1832038"/>
          <a:ext cx="7957038" cy="2651759"/>
        </p:xfrm>
        <a:graphic>
          <a:graphicData uri="http://schemas.openxmlformats.org/drawingml/2006/table">
            <a:tbl>
              <a:tblPr firstRow="1" bandRow="1">
                <a:tableStyleId>{5C22544A-7EE6-4342-B048-85BDC9FD1C3A}</a:tableStyleId>
              </a:tblPr>
              <a:tblGrid>
                <a:gridCol w="1326173"/>
                <a:gridCol w="1326173"/>
                <a:gridCol w="1326173"/>
                <a:gridCol w="1326173"/>
                <a:gridCol w="1326173"/>
                <a:gridCol w="1326173"/>
              </a:tblGrid>
              <a:tr h="273233">
                <a:tc>
                  <a:txBody>
                    <a:bodyPr/>
                    <a:lstStyle/>
                    <a:p>
                      <a:r>
                        <a:rPr lang="en-US" dirty="0" smtClean="0"/>
                        <a:t>Symmetric</a:t>
                      </a:r>
                    </a:p>
                    <a:p>
                      <a:r>
                        <a:rPr lang="en-US" dirty="0" smtClean="0"/>
                        <a:t>Key</a:t>
                      </a:r>
                      <a:r>
                        <a:rPr lang="en-US" baseline="0" dirty="0" smtClean="0"/>
                        <a:t> Size</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Symmetric</a:t>
                      </a:r>
                    </a:p>
                    <a:p>
                      <a:r>
                        <a:rPr lang="en-US" dirty="0" smtClean="0"/>
                        <a:t>Algorithm</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Hash</a:t>
                      </a:r>
                    </a:p>
                    <a:p>
                      <a:r>
                        <a:rPr lang="en-US" dirty="0" smtClean="0"/>
                        <a:t>Algorithm</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Elliptic Curve</a:t>
                      </a:r>
                      <a:r>
                        <a:rPr lang="en-US" baseline="0" dirty="0" smtClean="0"/>
                        <a:t> Modulus</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RSA</a:t>
                      </a:r>
                    </a:p>
                    <a:p>
                      <a:r>
                        <a:rPr lang="en-US" dirty="0" smtClean="0"/>
                        <a:t>Modulus</a:t>
                      </a:r>
                      <a:endParaRPr lang="en-US" dirty="0"/>
                    </a:p>
                  </a:txBody>
                  <a:tcPr anchor="ctr">
                    <a:lnB w="12700" cap="flat" cmpd="sng" algn="ctr">
                      <a:solidFill>
                        <a:schemeClr val="tx1"/>
                      </a:solidFill>
                      <a:prstDash val="solid"/>
                      <a:round/>
                      <a:headEnd type="none" w="med" len="med"/>
                      <a:tailEnd type="none" w="med" len="med"/>
                    </a:lnB>
                  </a:tcPr>
                </a:tc>
                <a:tc>
                  <a:txBody>
                    <a:bodyPr/>
                    <a:lstStyle/>
                    <a:p>
                      <a:r>
                        <a:rPr lang="en-US" dirty="0" smtClean="0"/>
                        <a:t>Expected</a:t>
                      </a:r>
                    </a:p>
                    <a:p>
                      <a:r>
                        <a:rPr lang="en-US" dirty="0" smtClean="0"/>
                        <a:t>Lifetime</a:t>
                      </a:r>
                      <a:endParaRPr lang="en-US" dirty="0"/>
                    </a:p>
                  </a:txBody>
                  <a:tcPr anchor="ctr">
                    <a:lnB w="12700" cap="flat" cmpd="sng" algn="ctr">
                      <a:solidFill>
                        <a:schemeClr val="tx1"/>
                      </a:solidFill>
                      <a:prstDash val="solid"/>
                      <a:round/>
                      <a:headEnd type="none" w="med" len="med"/>
                      <a:tailEnd type="none" w="med" len="med"/>
                    </a:lnB>
                  </a:tcPr>
                </a:tc>
              </a:tr>
              <a:tr h="273233">
                <a:tc>
                  <a:txBody>
                    <a:bodyPr/>
                    <a:lstStyle/>
                    <a:p>
                      <a:r>
                        <a:rPr lang="en-US" dirty="0" smtClean="0">
                          <a:solidFill>
                            <a:schemeClr val="bg1"/>
                          </a:solidFill>
                        </a:rPr>
                        <a:t>56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DES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60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MD5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111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512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80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3DES (2 Key)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160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1024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Expired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112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dirty="0" smtClean="0"/>
                        <a:t>3DES (3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SHA-224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224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2048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2030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128</a:t>
                      </a:r>
                      <a:r>
                        <a:rPr lang="en-US" baseline="0" dirty="0" smtClean="0">
                          <a:solidFill>
                            <a:schemeClr val="bg1"/>
                          </a:solidFill>
                        </a:rPr>
                        <a:t>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AES-128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r>
                        <a:rPr lang="en-US" dirty="0" smtClean="0"/>
                        <a:t>SHA-256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256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3072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7232">
                <a:tc>
                  <a:txBody>
                    <a:bodyPr/>
                    <a:lstStyle/>
                    <a:p>
                      <a:r>
                        <a:rPr lang="en-US" dirty="0" smtClean="0">
                          <a:solidFill>
                            <a:schemeClr val="bg1"/>
                          </a:solidFill>
                        </a:rPr>
                        <a:t>192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AES-192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SHA-384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384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7680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73233">
                <a:tc>
                  <a:txBody>
                    <a:bodyPr/>
                    <a:lstStyle/>
                    <a:p>
                      <a:r>
                        <a:rPr lang="en-US" dirty="0" smtClean="0">
                          <a:solidFill>
                            <a:schemeClr val="bg1"/>
                          </a:solidFill>
                        </a:rPr>
                        <a:t>256</a:t>
                      </a:r>
                      <a:r>
                        <a:rPr lang="en-US" baseline="0" dirty="0" smtClean="0">
                          <a:solidFill>
                            <a:schemeClr val="bg1"/>
                          </a:solidFill>
                        </a:rPr>
                        <a:t> bits</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dirty="0" smtClean="0"/>
                        <a:t>AES-256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SHA-512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r>
                        <a:rPr lang="en-US" dirty="0" smtClean="0"/>
                        <a:t>512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15360 bits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t>2031+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pSp>
        <p:nvGrpSpPr>
          <p:cNvPr id="23" name="Group 22"/>
          <p:cNvGrpSpPr/>
          <p:nvPr/>
        </p:nvGrpSpPr>
        <p:grpSpPr>
          <a:xfrm>
            <a:off x="2984849" y="999079"/>
            <a:ext cx="5848485" cy="3483080"/>
            <a:chOff x="2984849" y="999079"/>
            <a:chExt cx="5848485" cy="348308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4849" y="3572887"/>
              <a:ext cx="297264" cy="297264"/>
            </a:xfrm>
            <a:prstGeom prst="rect">
              <a:avLst/>
            </a:prstGeom>
            <a:effectLst>
              <a:glow rad="127000">
                <a:srgbClr val="FFFF00"/>
              </a:glow>
            </a:effec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5373" y="4184895"/>
              <a:ext cx="297264" cy="297264"/>
            </a:xfrm>
            <a:prstGeom prst="rect">
              <a:avLst/>
            </a:prstGeom>
            <a:effectLst>
              <a:glow rad="127000">
                <a:srgbClr val="FF0000"/>
              </a:glow>
            </a:effectLst>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307" y="3572887"/>
              <a:ext cx="297264" cy="297264"/>
            </a:xfrm>
            <a:prstGeom prst="rect">
              <a:avLst/>
            </a:prstGeom>
            <a:effectLst>
              <a:glow rad="127000">
                <a:srgbClr val="FFFF00"/>
              </a:glow>
            </a:effectLst>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1482" y="3881281"/>
              <a:ext cx="297264" cy="297264"/>
            </a:xfrm>
            <a:prstGeom prst="rect">
              <a:avLst/>
            </a:prstGeom>
            <a:effectLst>
              <a:glow rad="127000">
                <a:srgbClr val="FF0000"/>
              </a:glow>
            </a:effectLst>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3165" y="3572853"/>
              <a:ext cx="297264" cy="297264"/>
            </a:xfrm>
            <a:prstGeom prst="rect">
              <a:avLst/>
            </a:prstGeom>
            <a:effectLst>
              <a:glow rad="127000">
                <a:srgbClr val="FFFF00"/>
              </a:glow>
            </a:effectLst>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9969" y="1038148"/>
              <a:ext cx="297264" cy="297264"/>
            </a:xfrm>
            <a:prstGeom prst="rect">
              <a:avLst/>
            </a:prstGeom>
            <a:effectLst>
              <a:glow rad="127000">
                <a:srgbClr val="FFFF00"/>
              </a:glow>
            </a:effectLst>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9969" y="1456547"/>
              <a:ext cx="297264" cy="297264"/>
            </a:xfrm>
            <a:prstGeom prst="rect">
              <a:avLst/>
            </a:prstGeom>
            <a:effectLst>
              <a:glow rad="127000">
                <a:srgbClr val="FF0000"/>
              </a:glow>
            </a:effectLst>
          </p:spPr>
        </p:pic>
        <p:sp>
          <p:nvSpPr>
            <p:cNvPr id="16" name="TextBox 15"/>
            <p:cNvSpPr txBox="1"/>
            <p:nvPr/>
          </p:nvSpPr>
          <p:spPr>
            <a:xfrm>
              <a:off x="7023800" y="1420513"/>
              <a:ext cx="1809534" cy="369332"/>
            </a:xfrm>
            <a:prstGeom prst="rect">
              <a:avLst/>
            </a:prstGeom>
            <a:noFill/>
          </p:spPr>
          <p:txBody>
            <a:bodyPr wrap="none" rtlCol="0">
              <a:spAutoFit/>
            </a:bodyPr>
            <a:lstStyle/>
            <a:p>
              <a:r>
                <a:rPr lang="en-US" dirty="0" smtClean="0"/>
                <a:t>NSA Top Secret</a:t>
              </a:r>
              <a:endParaRPr lang="en-US" dirty="0"/>
            </a:p>
          </p:txBody>
        </p:sp>
        <p:sp>
          <p:nvSpPr>
            <p:cNvPr id="17" name="TextBox 16"/>
            <p:cNvSpPr txBox="1"/>
            <p:nvPr/>
          </p:nvSpPr>
          <p:spPr>
            <a:xfrm>
              <a:off x="7026633" y="999079"/>
              <a:ext cx="1377428" cy="369332"/>
            </a:xfrm>
            <a:prstGeom prst="rect">
              <a:avLst/>
            </a:prstGeom>
            <a:noFill/>
          </p:spPr>
          <p:txBody>
            <a:bodyPr wrap="none" rtlCol="0">
              <a:spAutoFit/>
            </a:bodyPr>
            <a:lstStyle/>
            <a:p>
              <a:r>
                <a:rPr lang="en-US" dirty="0" smtClean="0"/>
                <a:t>NSA Secret</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3246" y="3878106"/>
              <a:ext cx="297264" cy="297264"/>
            </a:xfrm>
            <a:prstGeom prst="rect">
              <a:avLst/>
            </a:prstGeom>
            <a:effectLst>
              <a:glow rad="127000">
                <a:srgbClr val="FF0000"/>
              </a:glow>
            </a:effectLst>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8183" y="1035499"/>
              <a:ext cx="1923674" cy="1923674"/>
            </a:xfrm>
            <a:prstGeom prst="rect">
              <a:avLst/>
            </a:prstGeom>
          </p:spPr>
        </p:pic>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0161" y="3572853"/>
              <a:ext cx="297264" cy="297264"/>
            </a:xfrm>
            <a:prstGeom prst="rect">
              <a:avLst/>
            </a:prstGeom>
            <a:effectLst>
              <a:glow rad="127000">
                <a:srgbClr val="FFFF00"/>
              </a:glow>
            </a:effectLst>
          </p:spPr>
        </p:pic>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3287" y="3572853"/>
              <a:ext cx="297264" cy="297264"/>
            </a:xfrm>
            <a:prstGeom prst="rect">
              <a:avLst/>
            </a:prstGeom>
            <a:effectLst>
              <a:glow rad="127000">
                <a:srgbClr val="FF0000"/>
              </a:glow>
            </a:effectLst>
          </p:spPr>
        </p:pic>
      </p:grpSp>
      <p:sp>
        <p:nvSpPr>
          <p:cNvPr id="24" name="Rectangle 23"/>
          <p:cNvSpPr/>
          <p:nvPr/>
        </p:nvSpPr>
        <p:spPr>
          <a:xfrm>
            <a:off x="1962150" y="1035498"/>
            <a:ext cx="1319963" cy="28575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5" name="Rectangle 24"/>
          <p:cNvSpPr/>
          <p:nvPr/>
        </p:nvSpPr>
        <p:spPr>
          <a:xfrm>
            <a:off x="1962150" y="1456370"/>
            <a:ext cx="1319963" cy="285750"/>
          </a:xfrm>
          <a:prstGeom prst="rect">
            <a:avLst/>
          </a:prstGeom>
          <a:solidFill>
            <a:srgbClr val="99CC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6" name="TextBox 25"/>
          <p:cNvSpPr txBox="1"/>
          <p:nvPr/>
        </p:nvSpPr>
        <p:spPr>
          <a:xfrm>
            <a:off x="3303204" y="1414579"/>
            <a:ext cx="616451" cy="369332"/>
          </a:xfrm>
          <a:prstGeom prst="rect">
            <a:avLst/>
          </a:prstGeom>
          <a:noFill/>
        </p:spPr>
        <p:txBody>
          <a:bodyPr wrap="none" rtlCol="0">
            <a:spAutoFit/>
          </a:bodyPr>
          <a:lstStyle/>
          <a:p>
            <a:r>
              <a:rPr lang="en-US" dirty="0" smtClean="0"/>
              <a:t>11.5</a:t>
            </a:r>
            <a:endParaRPr lang="en-US" dirty="0"/>
          </a:p>
        </p:txBody>
      </p:sp>
      <p:sp>
        <p:nvSpPr>
          <p:cNvPr id="27" name="TextBox 26"/>
          <p:cNvSpPr txBox="1"/>
          <p:nvPr/>
        </p:nvSpPr>
        <p:spPr>
          <a:xfrm>
            <a:off x="3306037" y="993145"/>
            <a:ext cx="616451" cy="369332"/>
          </a:xfrm>
          <a:prstGeom prst="rect">
            <a:avLst/>
          </a:prstGeom>
          <a:noFill/>
        </p:spPr>
        <p:txBody>
          <a:bodyPr wrap="none" rtlCol="0">
            <a:spAutoFit/>
          </a:bodyPr>
          <a:lstStyle/>
          <a:p>
            <a:r>
              <a:rPr lang="en-US" dirty="0" smtClean="0"/>
              <a:t>11.0</a:t>
            </a:r>
            <a:endParaRPr lang="en-US" dirty="0"/>
          </a:p>
        </p:txBody>
      </p:sp>
    </p:spTree>
    <p:extLst>
      <p:ext uri="{BB962C8B-B14F-4D97-AF65-F5344CB8AC3E}">
        <p14:creationId xmlns:p14="http://schemas.microsoft.com/office/powerpoint/2010/main" val="3606645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a:t>
            </a:r>
            <a:endParaRPr lang="en-US" dirty="0"/>
          </a:p>
        </p:txBody>
      </p:sp>
      <p:sp>
        <p:nvSpPr>
          <p:cNvPr id="10" name="Rectangle 9"/>
          <p:cNvSpPr/>
          <p:nvPr/>
        </p:nvSpPr>
        <p:spPr>
          <a:xfrm>
            <a:off x="3294632" y="93444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934440"/>
            <a:ext cx="5486400" cy="3657600"/>
          </a:xfrm>
          <a:prstGeom prst="rect">
            <a:avLst/>
          </a:prstGeom>
        </p:spPr>
      </p:pic>
      <p:sp>
        <p:nvSpPr>
          <p:cNvPr id="12" name="Rectangle 11"/>
          <p:cNvSpPr/>
          <p:nvPr/>
        </p:nvSpPr>
        <p:spPr>
          <a:xfrm>
            <a:off x="3475005" y="93444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r>
              <a:rPr lang="ja-JP" altLang="en-US" sz="2400" dirty="0" smtClean="0"/>
              <a:t>が</a:t>
            </a:r>
            <a:r>
              <a:rPr lang="en-US" sz="2400" dirty="0" smtClean="0"/>
              <a:t>もたらすもの:</a:t>
            </a:r>
          </a:p>
          <a:p>
            <a:r>
              <a:rPr lang="ja-JP" altLang="en-US" sz="2400" b="1" dirty="0" smtClean="0">
                <a:effectLst>
                  <a:glow rad="127000">
                    <a:schemeClr val="bg1"/>
                  </a:glow>
                </a:effectLst>
              </a:rPr>
              <a:t>管理機能の強化</a:t>
            </a:r>
            <a:endParaRPr lang="en-US" sz="2400" b="1" dirty="0">
              <a:effectLst>
                <a:glow rad="127000">
                  <a:schemeClr val="bg1"/>
                </a:glow>
              </a:effectLst>
            </a:endParaRPr>
          </a:p>
        </p:txBody>
      </p:sp>
    </p:spTree>
    <p:extLst>
      <p:ext uri="{BB962C8B-B14F-4D97-AF65-F5344CB8AC3E}">
        <p14:creationId xmlns:p14="http://schemas.microsoft.com/office/powerpoint/2010/main" val="4234429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a:t>
            </a:r>
            <a:r>
              <a:rPr lang="ja-JP" altLang="en-US" dirty="0" smtClean="0"/>
              <a:t> 管理</a:t>
            </a:r>
            <a:r>
              <a:rPr lang="ja-JP" altLang="en-US" dirty="0"/>
              <a:t>機能の強化</a:t>
            </a:r>
            <a:endParaRPr lang="en-US" sz="2800"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p>
          <a:p>
            <a:r>
              <a:rPr lang="en-US" sz="2400" b="1" dirty="0" smtClean="0"/>
              <a:t>Business </a:t>
            </a:r>
            <a:r>
              <a:rPr lang="en-US" sz="2400" b="1" dirty="0"/>
              <a:t>Edition</a:t>
            </a:r>
            <a:r>
              <a:rPr lang="ja-JP" altLang="en-US" sz="2400" b="1" dirty="0"/>
              <a:t> 管理者向けアップデート</a:t>
            </a:r>
            <a:r>
              <a:rPr lang="en-US" sz="2400" b="1" dirty="0"/>
              <a:t> </a:t>
            </a:r>
            <a:endParaRPr lang="en-US" sz="2400" b="1" dirty="0" smtClean="0"/>
          </a:p>
          <a:p>
            <a:pPr marL="634940" lvl="1" indent="-342900">
              <a:buFont typeface="Arial" charset="0"/>
              <a:buChar char="•"/>
            </a:pPr>
            <a:r>
              <a:rPr lang="en-US" altLang="ja-JP" sz="2200" dirty="0" smtClean="0"/>
              <a:t>Cisco</a:t>
            </a:r>
            <a:r>
              <a:rPr lang="ja-JP" altLang="en-US" sz="2200" dirty="0" smtClean="0"/>
              <a:t> </a:t>
            </a:r>
            <a:r>
              <a:rPr lang="en-US" altLang="ja-JP" sz="2200" dirty="0" smtClean="0"/>
              <a:t>Prime</a:t>
            </a:r>
            <a:r>
              <a:rPr lang="ja-JP" altLang="en-US" sz="2200" dirty="0" smtClean="0"/>
              <a:t> </a:t>
            </a:r>
            <a:r>
              <a:rPr lang="en-US" altLang="ja-JP" sz="2200" dirty="0" smtClean="0"/>
              <a:t>Collaboration</a:t>
            </a:r>
            <a:br>
              <a:rPr lang="en-US" altLang="ja-JP" sz="2200" dirty="0" smtClean="0"/>
            </a:br>
            <a:r>
              <a:rPr lang="en-US" altLang="ja-JP" sz="2200" dirty="0" smtClean="0"/>
              <a:t>Assurance</a:t>
            </a:r>
            <a:r>
              <a:rPr lang="ja-JP" altLang="en-US" sz="2200" dirty="0" smtClean="0"/>
              <a:t> </a:t>
            </a:r>
            <a:r>
              <a:rPr lang="en-US" altLang="ja-JP" sz="2200" dirty="0" smtClean="0"/>
              <a:t>&amp;</a:t>
            </a:r>
            <a:r>
              <a:rPr lang="ja-JP" altLang="en-US" sz="2200" dirty="0" smtClean="0"/>
              <a:t> </a:t>
            </a:r>
            <a:r>
              <a:rPr lang="en-US" altLang="ja-JP" sz="2200" dirty="0" smtClean="0"/>
              <a:t>Analytics</a:t>
            </a:r>
            <a:r>
              <a:rPr lang="ja-JP" altLang="en-US" sz="2200" dirty="0" smtClean="0"/>
              <a:t> </a:t>
            </a:r>
            <a:r>
              <a:rPr lang="en-US" altLang="ja-JP" sz="2200" dirty="0" smtClean="0"/>
              <a:t>11.5</a:t>
            </a:r>
            <a:r>
              <a:rPr lang="ja-JP" altLang="en-US" sz="2200" dirty="0" smtClean="0"/>
              <a:t> </a:t>
            </a:r>
            <a:r>
              <a:rPr lang="en-US" altLang="ja-JP" sz="2200" dirty="0" smtClean="0"/>
              <a:t>Business</a:t>
            </a:r>
            <a:endParaRPr lang="en-US" sz="2200" dirty="0" smtClean="0"/>
          </a:p>
          <a:p>
            <a:pPr marL="634940" lvl="1" indent="-342900">
              <a:buFont typeface="Arial" charset="0"/>
              <a:buChar char="•"/>
            </a:pPr>
            <a:r>
              <a:rPr lang="en-US" sz="2200" dirty="0" smtClean="0"/>
              <a:t>VMware 6.0</a:t>
            </a:r>
          </a:p>
          <a:p>
            <a:r>
              <a:rPr lang="en-US" sz="2400" dirty="0" smtClean="0">
                <a:solidFill>
                  <a:schemeClr val="bg1">
                    <a:lumMod val="85000"/>
                  </a:schemeClr>
                </a:solidFill>
              </a:rPr>
              <a:t>CMRs for Jabber 11.7</a:t>
            </a:r>
            <a:endParaRPr lang="en-US" sz="2400" dirty="0">
              <a:solidFill>
                <a:schemeClr val="bg1">
                  <a:lumMod val="85000"/>
                </a:schemeClr>
              </a:solidFill>
            </a:endParaRP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08270" y="2925320"/>
            <a:ext cx="6013435" cy="2063573"/>
          </a:xfrm>
          <a:prstGeom prst="rect">
            <a:avLst/>
          </a:prstGeom>
          <a:noFill/>
          <a:ln>
            <a:noFill/>
          </a:ln>
          <a:extLst/>
        </p:spPr>
      </p:pic>
    </p:spTree>
    <p:extLst>
      <p:ext uri="{BB962C8B-B14F-4D97-AF65-F5344CB8AC3E}">
        <p14:creationId xmlns:p14="http://schemas.microsoft.com/office/powerpoint/2010/main" val="56323191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a:t>
            </a:r>
            <a:r>
              <a:rPr lang="ja-JP" altLang="en-US" dirty="0" smtClean="0"/>
              <a:t> 管理</a:t>
            </a:r>
            <a:r>
              <a:rPr lang="ja-JP" altLang="en-US" dirty="0"/>
              <a:t>機能の強化</a:t>
            </a:r>
            <a:endParaRPr lang="en-US" sz="2800"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p>
          <a:p>
            <a:r>
              <a:rPr lang="en-US" sz="2400" dirty="0">
                <a:solidFill>
                  <a:srgbClr val="CCCCCC"/>
                </a:solidFill>
              </a:rPr>
              <a:t>Business Edition</a:t>
            </a:r>
            <a:r>
              <a:rPr lang="ja-JP" altLang="en-US" sz="2400" dirty="0">
                <a:solidFill>
                  <a:srgbClr val="CCCCCC"/>
                </a:solidFill>
              </a:rPr>
              <a:t> 管理者向けアップデート</a:t>
            </a:r>
            <a:r>
              <a:rPr lang="en-US" sz="2400" dirty="0">
                <a:solidFill>
                  <a:srgbClr val="CCCCCC"/>
                </a:solidFill>
              </a:rPr>
              <a:t> </a:t>
            </a:r>
          </a:p>
          <a:p>
            <a:pPr marL="634940" lvl="1" indent="-342900">
              <a:buFont typeface="Arial" charset="0"/>
              <a:buChar char="•"/>
            </a:pPr>
            <a:r>
              <a:rPr lang="en-US" altLang="ja-JP" sz="2200" dirty="0">
                <a:solidFill>
                  <a:srgbClr val="CCCCCC"/>
                </a:solidFill>
              </a:rPr>
              <a:t>Cisco</a:t>
            </a:r>
            <a:r>
              <a:rPr lang="ja-JP" altLang="en-US" sz="2200" dirty="0">
                <a:solidFill>
                  <a:srgbClr val="CCCCCC"/>
                </a:solidFill>
              </a:rPr>
              <a:t> </a:t>
            </a:r>
            <a:r>
              <a:rPr lang="en-US" altLang="ja-JP" sz="2200" dirty="0">
                <a:solidFill>
                  <a:srgbClr val="CCCCCC"/>
                </a:solidFill>
              </a:rPr>
              <a:t>Prime</a:t>
            </a:r>
            <a:r>
              <a:rPr lang="ja-JP" altLang="en-US" sz="2200" dirty="0">
                <a:solidFill>
                  <a:srgbClr val="CCCCCC"/>
                </a:solidFill>
              </a:rPr>
              <a:t> </a:t>
            </a:r>
            <a:r>
              <a:rPr lang="en-US" altLang="ja-JP" sz="2200" dirty="0">
                <a:solidFill>
                  <a:srgbClr val="CCCCCC"/>
                </a:solidFill>
              </a:rPr>
              <a:t>Collaboration</a:t>
            </a:r>
            <a:br>
              <a:rPr lang="en-US" altLang="ja-JP" sz="2200" dirty="0">
                <a:solidFill>
                  <a:srgbClr val="CCCCCC"/>
                </a:solidFill>
              </a:rPr>
            </a:br>
            <a:r>
              <a:rPr lang="en-US" altLang="ja-JP" sz="2200" dirty="0">
                <a:solidFill>
                  <a:srgbClr val="CCCCCC"/>
                </a:solidFill>
              </a:rPr>
              <a:t>Assurance</a:t>
            </a:r>
            <a:r>
              <a:rPr lang="ja-JP" altLang="en-US" sz="2200" dirty="0">
                <a:solidFill>
                  <a:srgbClr val="CCCCCC"/>
                </a:solidFill>
              </a:rPr>
              <a:t> </a:t>
            </a:r>
            <a:r>
              <a:rPr lang="en-US" altLang="ja-JP" sz="2200" dirty="0">
                <a:solidFill>
                  <a:srgbClr val="CCCCCC"/>
                </a:solidFill>
              </a:rPr>
              <a:t>&amp;</a:t>
            </a:r>
            <a:r>
              <a:rPr lang="ja-JP" altLang="en-US" sz="2200" dirty="0">
                <a:solidFill>
                  <a:srgbClr val="CCCCCC"/>
                </a:solidFill>
              </a:rPr>
              <a:t> </a:t>
            </a:r>
            <a:r>
              <a:rPr lang="en-US" altLang="ja-JP" sz="2200" dirty="0">
                <a:solidFill>
                  <a:srgbClr val="CCCCCC"/>
                </a:solidFill>
              </a:rPr>
              <a:t>Analytics</a:t>
            </a:r>
            <a:r>
              <a:rPr lang="ja-JP" altLang="en-US" sz="2200" dirty="0">
                <a:solidFill>
                  <a:srgbClr val="CCCCCC"/>
                </a:solidFill>
              </a:rPr>
              <a:t> </a:t>
            </a:r>
            <a:r>
              <a:rPr lang="en-US" altLang="ja-JP" sz="2200" dirty="0">
                <a:solidFill>
                  <a:srgbClr val="CCCCCC"/>
                </a:solidFill>
              </a:rPr>
              <a:t>11.5</a:t>
            </a:r>
            <a:r>
              <a:rPr lang="ja-JP" altLang="en-US" sz="2200" dirty="0">
                <a:solidFill>
                  <a:srgbClr val="CCCCCC"/>
                </a:solidFill>
              </a:rPr>
              <a:t> </a:t>
            </a:r>
            <a:r>
              <a:rPr lang="en-US" altLang="ja-JP" sz="2200" dirty="0">
                <a:solidFill>
                  <a:srgbClr val="CCCCCC"/>
                </a:solidFill>
              </a:rPr>
              <a:t>Business</a:t>
            </a:r>
            <a:endParaRPr lang="en-US" sz="2200" dirty="0">
              <a:solidFill>
                <a:srgbClr val="CCCCCC"/>
              </a:solidFill>
            </a:endParaRPr>
          </a:p>
          <a:p>
            <a:pPr marL="634940" lvl="1" indent="-342900">
              <a:buFont typeface="Arial" charset="0"/>
              <a:buChar char="•"/>
            </a:pPr>
            <a:r>
              <a:rPr lang="en-US" sz="2200" dirty="0">
                <a:solidFill>
                  <a:srgbClr val="CCCCCC"/>
                </a:solidFill>
              </a:rPr>
              <a:t>VMware 6.0</a:t>
            </a:r>
          </a:p>
          <a:p>
            <a:r>
              <a:rPr lang="en-US" sz="2400" b="1" dirty="0" smtClean="0">
                <a:solidFill>
                  <a:schemeClr val="tx1"/>
                </a:solidFill>
              </a:rPr>
              <a:t>CMRs for Jabber 11.7</a:t>
            </a:r>
            <a:br>
              <a:rPr lang="en-US" sz="2400" b="1" dirty="0" smtClean="0">
                <a:solidFill>
                  <a:schemeClr val="tx1"/>
                </a:solidFill>
              </a:rPr>
            </a:br>
            <a:r>
              <a:rPr lang="en-US" sz="1400" dirty="0" smtClean="0">
                <a:solidFill>
                  <a:schemeClr val="tx1"/>
                </a:solidFill>
              </a:rPr>
              <a:t>(Call Management Records)</a:t>
            </a:r>
            <a:endParaRPr lang="en-US" sz="1400" dirty="0">
              <a:solidFill>
                <a:schemeClr val="tx1"/>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4491613" y="1073150"/>
            <a:ext cx="4712675" cy="3640698"/>
          </a:xfrm>
          <a:prstGeom prst="rect">
            <a:avLst/>
          </a:prstGeom>
        </p:spPr>
      </p:pic>
    </p:spTree>
    <p:extLst>
      <p:ext uri="{BB962C8B-B14F-4D97-AF65-F5344CB8AC3E}">
        <p14:creationId xmlns:p14="http://schemas.microsoft.com/office/powerpoint/2010/main" val="24985008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a:t>
            </a:r>
            <a:endParaRPr lang="en-US" dirty="0"/>
          </a:p>
        </p:txBody>
      </p:sp>
      <p:sp>
        <p:nvSpPr>
          <p:cNvPr id="10" name="Rectangle 9"/>
          <p:cNvSpPr/>
          <p:nvPr/>
        </p:nvSpPr>
        <p:spPr>
          <a:xfrm>
            <a:off x="3294632" y="93444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969492"/>
            <a:ext cx="5486400" cy="3622548"/>
          </a:xfrm>
          <a:prstGeom prst="rect">
            <a:avLst/>
          </a:prstGeom>
        </p:spPr>
      </p:pic>
      <p:sp>
        <p:nvSpPr>
          <p:cNvPr id="9" name="Rectangle 8"/>
          <p:cNvSpPr/>
          <p:nvPr/>
        </p:nvSpPr>
        <p:spPr>
          <a:xfrm>
            <a:off x="3475005" y="93444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r>
              <a:rPr lang="ja-JP" altLang="en-US" sz="2400" dirty="0" smtClean="0"/>
              <a:t>がもたらすもの</a:t>
            </a:r>
            <a:r>
              <a:rPr lang="en-US" sz="2400" dirty="0" smtClean="0"/>
              <a:t>:</a:t>
            </a:r>
          </a:p>
          <a:p>
            <a:r>
              <a:rPr lang="ja-JP" altLang="en-US" sz="2400" b="1" dirty="0" smtClean="0">
                <a:effectLst>
                  <a:glow rad="127000">
                    <a:schemeClr val="bg1"/>
                  </a:glow>
                </a:effectLst>
              </a:rPr>
              <a:t>大規模エンタープライズ展開</a:t>
            </a:r>
            <a:endParaRPr lang="en-US" sz="2400" b="1" dirty="0">
              <a:effectLst>
                <a:glow rad="127000">
                  <a:schemeClr val="bg1"/>
                </a:glow>
              </a:effectLst>
            </a:endParaRPr>
          </a:p>
        </p:txBody>
      </p:sp>
    </p:spTree>
    <p:extLst>
      <p:ext uri="{BB962C8B-B14F-4D97-AF65-F5344CB8AC3E}">
        <p14:creationId xmlns:p14="http://schemas.microsoft.com/office/powerpoint/2010/main" val="61974203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a:t>
            </a:r>
            <a:r>
              <a:rPr lang="ja-JP" altLang="en-US" dirty="0" smtClean="0"/>
              <a:t>大規模エンタープライズ展開</a:t>
            </a:r>
            <a:endParaRPr lang="en-US" dirty="0"/>
          </a:p>
        </p:txBody>
      </p:sp>
      <p:sp>
        <p:nvSpPr>
          <p:cNvPr id="8" name="Text Placeholder 1"/>
          <p:cNvSpPr txBox="1">
            <a:spLocks/>
          </p:cNvSpPr>
          <p:nvPr/>
        </p:nvSpPr>
        <p:spPr>
          <a:xfrm>
            <a:off x="591271" y="1231040"/>
            <a:ext cx="8345488" cy="435237"/>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r>
              <a:rPr lang="ja-JP" altLang="en-US" sz="2400" dirty="0" smtClean="0"/>
              <a:t>がもたらすもの</a:t>
            </a:r>
            <a:r>
              <a:rPr lang="en-US" sz="2400" dirty="0" smtClean="0"/>
              <a:t>:</a:t>
            </a:r>
          </a:p>
        </p:txBody>
      </p:sp>
      <p:graphicFrame>
        <p:nvGraphicFramePr>
          <p:cNvPr id="2" name="Table 1"/>
          <p:cNvGraphicFramePr>
            <a:graphicFrameLocks noGrp="1"/>
          </p:cNvGraphicFramePr>
          <p:nvPr>
            <p:extLst>
              <p:ext uri="{D42A27DB-BD31-4B8C-83A1-F6EECF244321}">
                <p14:modId xmlns:p14="http://schemas.microsoft.com/office/powerpoint/2010/main" val="1140578417"/>
              </p:ext>
            </p:extLst>
          </p:nvPr>
        </p:nvGraphicFramePr>
        <p:xfrm>
          <a:off x="591269" y="1824167"/>
          <a:ext cx="7937268" cy="2659912"/>
        </p:xfrm>
        <a:graphic>
          <a:graphicData uri="http://schemas.openxmlformats.org/drawingml/2006/table">
            <a:tbl>
              <a:tblPr firstRow="1" firstCol="1" bandRow="1">
                <a:tableStyleId>{5C22544A-7EE6-4342-B048-85BDC9FD1C3A}</a:tableStyleId>
              </a:tblPr>
              <a:tblGrid>
                <a:gridCol w="2433285"/>
                <a:gridCol w="1834661"/>
                <a:gridCol w="1834661"/>
                <a:gridCol w="1834661"/>
              </a:tblGrid>
              <a:tr h="664978">
                <a:tc>
                  <a:txBody>
                    <a:bodyPr/>
                    <a:lstStyle/>
                    <a:p>
                      <a:pPr algn="ctr"/>
                      <a:endParaRPr lang="en-US" sz="3200" dirty="0"/>
                    </a:p>
                  </a:txBody>
                  <a:tcPr anchor="ctr">
                    <a:noFill/>
                  </a:tcPr>
                </a:tc>
                <a:tc>
                  <a:txBody>
                    <a:bodyPr/>
                    <a:lstStyle/>
                    <a:p>
                      <a:pPr algn="ctr"/>
                      <a:r>
                        <a:rPr lang="en-US" sz="3200" dirty="0" smtClean="0"/>
                        <a:t>11.0</a:t>
                      </a:r>
                      <a:endParaRPr lang="en-US" sz="3200" dirty="0"/>
                    </a:p>
                  </a:txBody>
                  <a:tcPr anchor="ctr"/>
                </a:tc>
                <a:tc>
                  <a:txBody>
                    <a:bodyPr/>
                    <a:lstStyle/>
                    <a:p>
                      <a:pPr algn="ctr"/>
                      <a:r>
                        <a:rPr lang="en-US" sz="3200" dirty="0" smtClean="0"/>
                        <a:t>11.5</a:t>
                      </a:r>
                      <a:endParaRPr lang="en-US" sz="3200" dirty="0"/>
                    </a:p>
                  </a:txBody>
                  <a:tcPr anchor="ctr"/>
                </a:tc>
                <a:tc>
                  <a:txBody>
                    <a:bodyPr/>
                    <a:lstStyle/>
                    <a:p>
                      <a:pPr algn="ctr"/>
                      <a:r>
                        <a:rPr lang="ja-JP" altLang="en-US" sz="3200" dirty="0" smtClean="0"/>
                        <a:t>差分</a:t>
                      </a:r>
                      <a:endParaRPr lang="en-US" sz="3200" dirty="0"/>
                    </a:p>
                  </a:txBody>
                  <a:tcPr anchor="ctr"/>
                </a:tc>
              </a:tr>
              <a:tr h="664978">
                <a:tc>
                  <a:txBody>
                    <a:bodyPr/>
                    <a:lstStyle/>
                    <a:p>
                      <a:r>
                        <a:rPr lang="ja-JP" altLang="en-US" sz="1800" dirty="0" smtClean="0"/>
                        <a:t>ディレクトリ</a:t>
                      </a:r>
                      <a:endParaRPr lang="en-US" sz="1800" dirty="0"/>
                    </a:p>
                  </a:txBody>
                  <a:tcPr anchor="ctr"/>
                </a:tc>
                <a:tc>
                  <a:txBody>
                    <a:bodyPr/>
                    <a:lstStyle/>
                    <a:p>
                      <a:pPr algn="ctr"/>
                      <a:r>
                        <a:rPr lang="en-US" sz="2400" dirty="0" smtClean="0"/>
                        <a:t>16</a:t>
                      </a:r>
                      <a:r>
                        <a:rPr lang="ja-JP" altLang="en-US" sz="2400" dirty="0" smtClean="0"/>
                        <a:t>万</a:t>
                      </a:r>
                      <a:endParaRPr lang="en-US" sz="2400" dirty="0"/>
                    </a:p>
                  </a:txBody>
                  <a:tcPr anchor="ctr"/>
                </a:tc>
                <a:tc>
                  <a:txBody>
                    <a:bodyPr/>
                    <a:lstStyle/>
                    <a:p>
                      <a:pPr algn="ctr"/>
                      <a:r>
                        <a:rPr lang="en-US" sz="2400" dirty="0" smtClean="0"/>
                        <a:t>21</a:t>
                      </a:r>
                      <a:r>
                        <a:rPr lang="en-US" altLang="ja-JP" sz="2400" dirty="0" smtClean="0"/>
                        <a:t>.</a:t>
                      </a:r>
                      <a:r>
                        <a:rPr lang="en-US" sz="2400" dirty="0" smtClean="0"/>
                        <a:t>5</a:t>
                      </a:r>
                      <a:r>
                        <a:rPr lang="ja-JP" altLang="en-US" sz="2400" dirty="0" smtClean="0"/>
                        <a:t>億</a:t>
                      </a:r>
                      <a:endParaRPr lang="en-US" sz="2400" dirty="0"/>
                    </a:p>
                  </a:txBody>
                  <a:tcPr anchor="ct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mn-lt"/>
                          <a:ea typeface="+mn-ea"/>
                          <a:cs typeface="+mn-cs"/>
                        </a:rPr>
                        <a:t>13,000</a:t>
                      </a:r>
                      <a:r>
                        <a:rPr lang="ja-JP" altLang="en-US" sz="2400" kern="1200" dirty="0" smtClean="0">
                          <a:solidFill>
                            <a:schemeClr val="dk1"/>
                          </a:solidFill>
                          <a:latin typeface="+mn-lt"/>
                          <a:ea typeface="+mn-ea"/>
                          <a:cs typeface="+mn-cs"/>
                        </a:rPr>
                        <a:t>倍</a:t>
                      </a:r>
                      <a:endParaRPr lang="en-US" sz="2400" kern="1200" dirty="0" smtClean="0">
                        <a:solidFill>
                          <a:schemeClr val="dk1"/>
                        </a:solidFill>
                        <a:latin typeface="+mn-lt"/>
                        <a:ea typeface="+mn-ea"/>
                        <a:cs typeface="+mn-cs"/>
                      </a:endParaRPr>
                    </a:p>
                  </a:txBody>
                  <a:tcPr anchor="ctr"/>
                </a:tc>
              </a:tr>
              <a:tr h="664978">
                <a:tc>
                  <a:txBody>
                    <a:bodyPr/>
                    <a:lstStyle/>
                    <a:p>
                      <a:r>
                        <a:rPr lang="en-US" sz="1800" dirty="0" smtClean="0"/>
                        <a:t>40,000 Jabber </a:t>
                      </a:r>
                      <a:r>
                        <a:rPr lang="ja-JP" altLang="en-US" sz="1800" dirty="0" smtClean="0"/>
                        <a:t>クライアントのログイン時間</a:t>
                      </a:r>
                      <a:endParaRPr lang="en-US" sz="1800" dirty="0"/>
                    </a:p>
                  </a:txBody>
                  <a:tcPr anchor="ctr"/>
                </a:tc>
                <a:tc>
                  <a:txBody>
                    <a:bodyPr/>
                    <a:lstStyle/>
                    <a:p>
                      <a:pPr algn="ctr"/>
                      <a:r>
                        <a:rPr lang="en-US" sz="2400" dirty="0" smtClean="0"/>
                        <a:t>4 </a:t>
                      </a:r>
                      <a:r>
                        <a:rPr lang="ja-JP" altLang="en-US" sz="2400" dirty="0" smtClean="0"/>
                        <a:t>時間</a:t>
                      </a:r>
                      <a:endParaRPr lang="en-US" sz="2400" dirty="0"/>
                    </a:p>
                  </a:txBody>
                  <a:tcPr anchor="ctr"/>
                </a:tc>
                <a:tc>
                  <a:txBody>
                    <a:bodyPr/>
                    <a:lstStyle/>
                    <a:p>
                      <a:pPr algn="ctr"/>
                      <a:r>
                        <a:rPr lang="en-US" sz="2400" dirty="0" smtClean="0"/>
                        <a:t>45-60 </a:t>
                      </a:r>
                      <a:r>
                        <a:rPr lang="ja-JP" altLang="en-US" sz="2400" dirty="0" smtClean="0"/>
                        <a:t>分</a:t>
                      </a:r>
                      <a:endParaRPr lang="en-US" sz="2400" dirty="0"/>
                    </a:p>
                  </a:txBody>
                  <a:tcPr anchor="ctr"/>
                </a:tc>
                <a:tc>
                  <a:txBody>
                    <a:bodyPr/>
                    <a:lstStyle/>
                    <a:p>
                      <a:pPr algn="ctr"/>
                      <a:r>
                        <a:rPr lang="en-US" sz="2400" dirty="0" smtClean="0"/>
                        <a:t>4</a:t>
                      </a:r>
                      <a:r>
                        <a:rPr lang="ja-JP" altLang="en-US" sz="2400" dirty="0" smtClean="0"/>
                        <a:t>倍</a:t>
                      </a:r>
                      <a:endParaRPr lang="en-US" sz="2400" dirty="0"/>
                    </a:p>
                  </a:txBody>
                  <a:tcPr anchor="ctr"/>
                </a:tc>
              </a:tr>
              <a:tr h="664978">
                <a:tc>
                  <a:txBody>
                    <a:bodyPr/>
                    <a:lstStyle/>
                    <a:p>
                      <a:r>
                        <a:rPr lang="en-US" sz="1800" dirty="0" smtClean="0"/>
                        <a:t>Jabber </a:t>
                      </a:r>
                      <a:r>
                        <a:rPr lang="ja-JP" altLang="en-US" sz="1800" dirty="0" smtClean="0"/>
                        <a:t>クライアント数</a:t>
                      </a:r>
                      <a:r>
                        <a:rPr lang="en-US" altLang="ja-JP" sz="1800" dirty="0" smtClean="0"/>
                        <a:t>(</a:t>
                      </a:r>
                      <a:r>
                        <a:rPr lang="en-US" sz="1800" baseline="0" dirty="0" smtClean="0"/>
                        <a:t>UCM 10K OVA)</a:t>
                      </a:r>
                      <a:endParaRPr lang="en-US" sz="1800" dirty="0"/>
                    </a:p>
                  </a:txBody>
                  <a:tcPr anchor="ctr"/>
                </a:tc>
                <a:tc>
                  <a:txBody>
                    <a:bodyPr/>
                    <a:lstStyle/>
                    <a:p>
                      <a:pPr algn="ctr"/>
                      <a:r>
                        <a:rPr lang="en-US" sz="2400" dirty="0" smtClean="0"/>
                        <a:t>5,000</a:t>
                      </a:r>
                      <a:endParaRPr lang="en-US" sz="2400" dirty="0"/>
                    </a:p>
                  </a:txBody>
                  <a:tcPr anchor="ctr"/>
                </a:tc>
                <a:tc>
                  <a:txBody>
                    <a:bodyPr/>
                    <a:lstStyle/>
                    <a:p>
                      <a:pPr algn="ctr"/>
                      <a:r>
                        <a:rPr lang="en-US" sz="2400" dirty="0" smtClean="0"/>
                        <a:t>10,000</a:t>
                      </a:r>
                      <a:endParaRPr lang="en-US" sz="2400" dirty="0"/>
                    </a:p>
                  </a:txBody>
                  <a:tcPr anchor="ctr"/>
                </a:tc>
                <a:tc>
                  <a:txBody>
                    <a:bodyPr/>
                    <a:lstStyle/>
                    <a:p>
                      <a:pPr algn="ctr"/>
                      <a:r>
                        <a:rPr lang="en-US" sz="2400" dirty="0" smtClean="0"/>
                        <a:t>2</a:t>
                      </a:r>
                      <a:r>
                        <a:rPr lang="ja-JP" altLang="en-US" sz="2400" dirty="0" smtClean="0"/>
                        <a:t>倍</a:t>
                      </a:r>
                      <a:endParaRPr lang="en-US" sz="2400" dirty="0"/>
                    </a:p>
                  </a:txBody>
                  <a:tcPr anchor="ctr"/>
                </a:tc>
              </a:tr>
            </a:tbl>
          </a:graphicData>
        </a:graphic>
      </p:graphicFrame>
      <p:sp>
        <p:nvSpPr>
          <p:cNvPr id="4" name="Oval 3"/>
          <p:cNvSpPr/>
          <p:nvPr/>
        </p:nvSpPr>
        <p:spPr>
          <a:xfrm>
            <a:off x="6183846" y="3503403"/>
            <a:ext cx="1045859" cy="71969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t>計画値</a:t>
            </a:r>
          </a:p>
        </p:txBody>
      </p:sp>
    </p:spTree>
    <p:extLst>
      <p:ext uri="{BB962C8B-B14F-4D97-AF65-F5344CB8AC3E}">
        <p14:creationId xmlns:p14="http://schemas.microsoft.com/office/powerpoint/2010/main" val="2903554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a:t>
            </a:r>
            <a:endParaRPr lang="en-US" dirty="0"/>
          </a:p>
        </p:txBody>
      </p:sp>
      <p:sp>
        <p:nvSpPr>
          <p:cNvPr id="10" name="Rectangle 9"/>
          <p:cNvSpPr/>
          <p:nvPr/>
        </p:nvSpPr>
        <p:spPr>
          <a:xfrm>
            <a:off x="3294632" y="93444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934440"/>
            <a:ext cx="5486400" cy="3657600"/>
          </a:xfrm>
          <a:prstGeom prst="rect">
            <a:avLst/>
          </a:prstGeom>
        </p:spPr>
      </p:pic>
      <p:sp>
        <p:nvSpPr>
          <p:cNvPr id="9" name="Rectangle 8"/>
          <p:cNvSpPr/>
          <p:nvPr/>
        </p:nvSpPr>
        <p:spPr>
          <a:xfrm>
            <a:off x="3475005" y="934440"/>
            <a:ext cx="1605435" cy="3657600"/>
          </a:xfrm>
          <a:prstGeom prst="rect">
            <a:avLst/>
          </a:prstGeom>
          <a:gradFill flip="none" rotWithShape="1">
            <a:gsLst>
              <a:gs pos="0">
                <a:schemeClr val="bg1"/>
              </a:gs>
              <a:gs pos="37000">
                <a:schemeClr val="bg1"/>
              </a:gs>
              <a:gs pos="67000">
                <a:srgbClr val="FFFFFF">
                  <a:alpha val="75000"/>
                </a:srgbClr>
              </a:gs>
              <a:gs pos="84000">
                <a:schemeClr val="bg1">
                  <a:alpha val="67000"/>
                </a:schemeClr>
              </a:gs>
              <a:gs pos="100000">
                <a:schemeClr val="bg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がもたらすもの:</a:t>
            </a:r>
          </a:p>
          <a:p>
            <a:r>
              <a:rPr lang="en-US" sz="2400" b="1" dirty="0" smtClean="0">
                <a:effectLst>
                  <a:glow rad="127000">
                    <a:schemeClr val="bg1"/>
                  </a:glow>
                </a:effectLst>
              </a:rPr>
              <a:t>OTT (Over-the-top) </a:t>
            </a:r>
            <a:r>
              <a:rPr lang="ja-JP" altLang="en-US" sz="2400" b="1" dirty="0" smtClean="0">
                <a:effectLst>
                  <a:glow rad="127000">
                    <a:schemeClr val="bg1"/>
                  </a:glow>
                </a:effectLst>
              </a:rPr>
              <a:t>でのメディアパフォーマンス</a:t>
            </a:r>
            <a:endParaRPr lang="en-US" sz="2400" b="1" dirty="0">
              <a:effectLst>
                <a:glow rad="127000">
                  <a:schemeClr val="bg1"/>
                </a:glow>
              </a:effectLst>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3878" y="2441819"/>
            <a:ext cx="2644151" cy="2115321"/>
          </a:xfrm>
          <a:prstGeom prst="rect">
            <a:avLst/>
          </a:prstGeom>
        </p:spPr>
      </p:pic>
    </p:spTree>
    <p:extLst>
      <p:ext uri="{BB962C8B-B14F-4D97-AF65-F5344CB8AC3E}">
        <p14:creationId xmlns:p14="http://schemas.microsoft.com/office/powerpoint/2010/main" val="349009373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OTT メディアパフォーマンス</a:t>
            </a:r>
            <a:endParaRPr lang="en-US"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p>
          <a:p>
            <a:r>
              <a:rPr lang="en-US" sz="2400" b="1" dirty="0" smtClean="0"/>
              <a:t>Opus </a:t>
            </a:r>
            <a:r>
              <a:rPr lang="ja-JP" altLang="en-US" sz="2400" b="1" dirty="0" smtClean="0"/>
              <a:t>サポート拡大</a:t>
            </a:r>
            <a:endParaRPr lang="en-US" sz="2400" b="1" dirty="0" smtClean="0"/>
          </a:p>
          <a:p>
            <a:r>
              <a:rPr lang="ja-JP" altLang="en-US" sz="2400" dirty="0" smtClean="0">
                <a:solidFill>
                  <a:schemeClr val="bg1">
                    <a:lumMod val="85000"/>
                  </a:schemeClr>
                </a:solidFill>
              </a:rPr>
              <a:t>メディア順応性・回復性実装</a:t>
            </a:r>
            <a:endParaRPr lang="en-US" sz="2400" dirty="0">
              <a:solidFill>
                <a:schemeClr val="bg1">
                  <a:lumMod val="85000"/>
                </a:schemeClr>
              </a:solidFill>
            </a:endParaRPr>
          </a:p>
        </p:txBody>
      </p:sp>
      <p:grpSp>
        <p:nvGrpSpPr>
          <p:cNvPr id="6" name="Group 5"/>
          <p:cNvGrpSpPr/>
          <p:nvPr/>
        </p:nvGrpSpPr>
        <p:grpSpPr>
          <a:xfrm>
            <a:off x="4499897" y="895429"/>
            <a:ext cx="4150632" cy="2848722"/>
            <a:chOff x="3124200" y="650454"/>
            <a:chExt cx="6185389" cy="4245247"/>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777" y="650454"/>
              <a:ext cx="3525982" cy="235065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0436" y="1709599"/>
              <a:ext cx="4779153" cy="3186102"/>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4200" y="2042005"/>
              <a:ext cx="2286577" cy="1302079"/>
            </a:xfrm>
            <a:prstGeom prst="rect">
              <a:avLst/>
            </a:prstGeom>
            <a:effectLst>
              <a:outerShdw blurRad="50800" dist="38100" dir="2700000" algn="tl" rotWithShape="0">
                <a:prstClr val="black">
                  <a:alpha val="40000"/>
                </a:prstClr>
              </a:outerShdw>
            </a:effectLst>
          </p:spPr>
        </p:pic>
      </p:grpSp>
      <p:graphicFrame>
        <p:nvGraphicFramePr>
          <p:cNvPr id="9" name="Table 8"/>
          <p:cNvGraphicFramePr>
            <a:graphicFrameLocks noGrp="1"/>
          </p:cNvGraphicFramePr>
          <p:nvPr>
            <p:extLst>
              <p:ext uri="{D42A27DB-BD31-4B8C-83A1-F6EECF244321}">
                <p14:modId xmlns:p14="http://schemas.microsoft.com/office/powerpoint/2010/main" val="295382019"/>
              </p:ext>
            </p:extLst>
          </p:nvPr>
        </p:nvGraphicFramePr>
        <p:xfrm>
          <a:off x="1155396" y="2755745"/>
          <a:ext cx="5348699" cy="1937757"/>
        </p:xfrm>
        <a:graphic>
          <a:graphicData uri="http://schemas.openxmlformats.org/drawingml/2006/table">
            <a:tbl>
              <a:tblPr firstRow="1" firstCol="1">
                <a:tableStyleId>{5C22544A-7EE6-4342-B048-85BDC9FD1C3A}</a:tableStyleId>
              </a:tblPr>
              <a:tblGrid>
                <a:gridCol w="1118364"/>
                <a:gridCol w="1486462"/>
                <a:gridCol w="843244"/>
                <a:gridCol w="1025968"/>
                <a:gridCol w="874661"/>
              </a:tblGrid>
              <a:tr h="558812">
                <a:tc>
                  <a:txBody>
                    <a:bodyPr/>
                    <a:lstStyle/>
                    <a:p>
                      <a:endParaRPr lang="en-US" dirty="0"/>
                    </a:p>
                  </a:txBody>
                  <a:tcPr>
                    <a:noFill/>
                  </a:tcPr>
                </a:tc>
                <a:tc>
                  <a:txBody>
                    <a:bodyPr/>
                    <a:lstStyle/>
                    <a:p>
                      <a:r>
                        <a:rPr lang="en-US" dirty="0" smtClean="0"/>
                        <a:t>呼制御</a:t>
                      </a:r>
                      <a:endParaRPr lang="en-US" dirty="0"/>
                    </a:p>
                  </a:txBody>
                  <a:tcPr/>
                </a:tc>
                <a:tc>
                  <a:txBody>
                    <a:bodyPr/>
                    <a:lstStyle/>
                    <a:p>
                      <a:r>
                        <a:rPr lang="ja-JP" altLang="en-US" dirty="0" smtClean="0"/>
                        <a:t>ビデオ</a:t>
                      </a:r>
                      <a:r>
                        <a:rPr lang="en-US" altLang="ja-JP" dirty="0" smtClean="0"/>
                        <a:t/>
                      </a:r>
                      <a:br>
                        <a:rPr lang="en-US" altLang="ja-JP" dirty="0" smtClean="0"/>
                      </a:br>
                      <a:r>
                        <a:rPr lang="ja-JP" altLang="en-US" dirty="0" smtClean="0"/>
                        <a:t>端末</a:t>
                      </a:r>
                      <a:endParaRPr lang="en-US" dirty="0"/>
                    </a:p>
                  </a:txBody>
                  <a:tcPr/>
                </a:tc>
                <a:tc>
                  <a:txBody>
                    <a:bodyPr/>
                    <a:lstStyle/>
                    <a:p>
                      <a:r>
                        <a:rPr lang="ja-JP" altLang="en-US" dirty="0" smtClean="0"/>
                        <a:t>ソフトクライアント</a:t>
                      </a:r>
                      <a:endParaRPr lang="en-US" dirty="0"/>
                    </a:p>
                  </a:txBody>
                  <a:tcPr/>
                </a:tc>
                <a:tc>
                  <a:txBody>
                    <a:bodyPr/>
                    <a:lstStyle/>
                    <a:p>
                      <a:r>
                        <a:rPr lang="ja-JP" altLang="en-US" dirty="0" smtClean="0"/>
                        <a:t>デスクフォン</a:t>
                      </a:r>
                      <a:endParaRPr lang="en-US" dirty="0"/>
                    </a:p>
                  </a:txBody>
                  <a:tcPr/>
                </a:tc>
              </a:tr>
              <a:tr h="815389">
                <a:tc>
                  <a:txBody>
                    <a:bodyPr/>
                    <a:lstStyle/>
                    <a:p>
                      <a:r>
                        <a:rPr lang="ja-JP" altLang="en-US" dirty="0" smtClean="0"/>
                        <a:t>オンプレミス</a:t>
                      </a:r>
                      <a:endParaRPr lang="en-US" dirty="0"/>
                    </a:p>
                  </a:txBody>
                  <a:tcPr/>
                </a:tc>
                <a:tc>
                  <a:txBody>
                    <a:bodyPr/>
                    <a:lstStyle/>
                    <a:p>
                      <a:pPr marL="285750" indent="-285750">
                        <a:buFont typeface="Wingdings" charset="2"/>
                        <a:buChar char="ü"/>
                      </a:pPr>
                      <a:r>
                        <a:rPr lang="en-US" dirty="0" smtClean="0"/>
                        <a:t>UC Manager</a:t>
                      </a:r>
                    </a:p>
                    <a:p>
                      <a:pPr marL="285750" indent="-285750">
                        <a:buFont typeface="Wingdings" charset="2"/>
                        <a:buChar char="ü"/>
                      </a:pPr>
                      <a:r>
                        <a:rPr lang="en-US" dirty="0" smtClean="0"/>
                        <a:t>VCS</a:t>
                      </a:r>
                    </a:p>
                    <a:p>
                      <a:pPr marL="285750" indent="-285750">
                        <a:buFont typeface="Wingdings" charset="2"/>
                        <a:buChar char="ü"/>
                      </a:pPr>
                      <a:r>
                        <a:rPr lang="en-US" dirty="0" smtClean="0"/>
                        <a:t>Expressway</a:t>
                      </a:r>
                      <a:endParaRPr lang="en-US" dirty="0"/>
                    </a:p>
                  </a:txBody>
                  <a:tcPr/>
                </a:tc>
                <a:tc rowSpan="2">
                  <a:txBody>
                    <a:bodyPr/>
                    <a:lstStyle/>
                    <a:p>
                      <a:pPr marL="285750" indent="-285750">
                        <a:buFont typeface="Wingdings" charset="2"/>
                        <a:buChar char="ü"/>
                      </a:pPr>
                      <a:r>
                        <a:rPr lang="en-US" dirty="0" smtClean="0"/>
                        <a:t>SX</a:t>
                      </a:r>
                    </a:p>
                    <a:p>
                      <a:pPr marL="285750" indent="-285750">
                        <a:buFont typeface="Wingdings" charset="2"/>
                        <a:buChar char="ü"/>
                      </a:pPr>
                      <a:r>
                        <a:rPr lang="en-US" dirty="0" smtClean="0"/>
                        <a:t>MX</a:t>
                      </a:r>
                    </a:p>
                    <a:p>
                      <a:pPr marL="285750" indent="-285750">
                        <a:buFont typeface="Wingdings" charset="2"/>
                        <a:buChar char="ü"/>
                      </a:pPr>
                      <a:r>
                        <a:rPr lang="en-US" dirty="0" smtClean="0"/>
                        <a:t>DX</a:t>
                      </a:r>
                      <a:endParaRPr lang="en-US" dirty="0"/>
                    </a:p>
                  </a:txBody>
                  <a:tcPr/>
                </a:tc>
                <a:tc>
                  <a:txBody>
                    <a:bodyPr/>
                    <a:lstStyle/>
                    <a:p>
                      <a:pPr marL="285750" indent="-285750">
                        <a:buFont typeface="Wingdings" charset="2"/>
                        <a:buChar char="ü"/>
                      </a:pPr>
                      <a:r>
                        <a:rPr lang="en-US" dirty="0" smtClean="0"/>
                        <a:t>Jabber</a:t>
                      </a:r>
                      <a:endParaRPr lang="en-US" dirty="0"/>
                    </a:p>
                  </a:txBody>
                  <a:tcPr/>
                </a:tc>
                <a:tc rowSpan="2">
                  <a:txBody>
                    <a:bodyPr/>
                    <a:lstStyle/>
                    <a:p>
                      <a:pPr marL="285750" indent="-285750">
                        <a:buFont typeface="Wingdings" charset="2"/>
                        <a:buChar char="ü"/>
                      </a:pPr>
                      <a:r>
                        <a:rPr lang="en-US" dirty="0" smtClean="0">
                          <a:solidFill>
                            <a:schemeClr val="accent1"/>
                          </a:solidFill>
                        </a:rPr>
                        <a:t>7800</a:t>
                      </a:r>
                    </a:p>
                    <a:p>
                      <a:pPr marL="285750" indent="-285750">
                        <a:buFont typeface="Wingdings" charset="2"/>
                        <a:buChar char="ü"/>
                      </a:pPr>
                      <a:r>
                        <a:rPr lang="en-US" dirty="0" smtClean="0">
                          <a:solidFill>
                            <a:schemeClr val="accent1"/>
                          </a:solidFill>
                        </a:rPr>
                        <a:t>8800</a:t>
                      </a:r>
                      <a:endParaRPr lang="en-US" dirty="0">
                        <a:solidFill>
                          <a:schemeClr val="accent1"/>
                        </a:solidFill>
                      </a:endParaRPr>
                    </a:p>
                  </a:txBody>
                  <a:tcPr/>
                </a:tc>
              </a:tr>
              <a:tr h="563556">
                <a:tc>
                  <a:txBody>
                    <a:bodyPr/>
                    <a:lstStyle/>
                    <a:p>
                      <a:r>
                        <a:rPr lang="ja-JP" altLang="en-US" dirty="0" smtClean="0"/>
                        <a:t>クラウド</a:t>
                      </a:r>
                      <a:endParaRPr lang="en-US" dirty="0"/>
                    </a:p>
                  </a:txBody>
                  <a:tcPr/>
                </a:tc>
                <a:tc>
                  <a:txBody>
                    <a:bodyPr/>
                    <a:lstStyle/>
                    <a:p>
                      <a:pPr marL="285750" indent="-285750">
                        <a:buFont typeface="Wingdings" charset="2"/>
                        <a:buChar char="ü"/>
                      </a:pPr>
                      <a:r>
                        <a:rPr lang="en-US" dirty="0" smtClean="0"/>
                        <a:t>Spark</a:t>
                      </a:r>
                    </a:p>
                    <a:p>
                      <a:pPr marL="285750" indent="-285750">
                        <a:buFont typeface="Wingdings" charset="2"/>
                        <a:buChar char="ü"/>
                      </a:pPr>
                      <a:r>
                        <a:rPr lang="en-US" dirty="0" smtClean="0"/>
                        <a:t>WebEx</a:t>
                      </a:r>
                      <a:endParaRPr lang="en-US" dirty="0"/>
                    </a:p>
                  </a:txBody>
                  <a:tcPr/>
                </a:tc>
                <a:tc vMerge="1">
                  <a:txBody>
                    <a:bodyPr/>
                    <a:lstStyle/>
                    <a:p>
                      <a:endParaRPr lang="en-US"/>
                    </a:p>
                  </a:txBody>
                  <a:tcPr/>
                </a:tc>
                <a:tc>
                  <a:txBody>
                    <a:bodyPr/>
                    <a:lstStyle/>
                    <a:p>
                      <a:pPr marL="285750" indent="-285750">
                        <a:buFont typeface="Wingdings" charset="2"/>
                        <a:buChar char="ü"/>
                      </a:pPr>
                      <a:r>
                        <a:rPr lang="en-US" dirty="0" smtClean="0"/>
                        <a:t>Spark</a:t>
                      </a:r>
                      <a:endParaRPr lang="en-US" dirty="0"/>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4263519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CSR 11.5 – OTT </a:t>
            </a:r>
            <a:r>
              <a:rPr lang="ja-JP" altLang="en-US" dirty="0" smtClean="0"/>
              <a:t>メディアパフォーマンス</a:t>
            </a:r>
            <a:endParaRPr lang="en-US" dirty="0"/>
          </a:p>
        </p:txBody>
      </p:sp>
      <p:sp>
        <p:nvSpPr>
          <p:cNvPr id="8" name="Text Placeholder 1"/>
          <p:cNvSpPr txBox="1">
            <a:spLocks/>
          </p:cNvSpPr>
          <p:nvPr/>
        </p:nvSpPr>
        <p:spPr>
          <a:xfrm>
            <a:off x="591271" y="1231040"/>
            <a:ext cx="8345488" cy="3168210"/>
          </a:xfrm>
          <a:prstGeom prst="rect">
            <a:avLst/>
          </a:prstGeom>
        </p:spPr>
        <p:txBody>
          <a:bodyPr lIns="91420" tIns="45710" rIns="91420" bIns="45710">
            <a:noAutofit/>
          </a:bodyPr>
          <a:lstStyle>
            <a:lvl1pPr marL="280928" indent="-223792"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747558"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rgbClr val="676767"/>
                </a:solidFill>
                <a:latin typeface="+mn-lt"/>
                <a:ea typeface="ＭＳ Ｐゴシック" charset="0"/>
                <a:cs typeface="CiscoSans ExtraLight"/>
              </a:defRPr>
            </a:lvl3pPr>
            <a:lvl4pPr marL="911035"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rgbClr val="676767"/>
                </a:solidFill>
                <a:latin typeface="+mn-lt"/>
                <a:ea typeface="ＭＳ Ｐゴシック" charset="0"/>
                <a:cs typeface="CiscoSans ExtraLight"/>
              </a:defRPr>
            </a:lvl4pPr>
            <a:lvl5pPr marL="1082450" indent="-168240"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7136" indent="0">
              <a:buNone/>
            </a:pPr>
            <a:r>
              <a:rPr lang="en-US" sz="2400" dirty="0" smtClean="0"/>
              <a:t>CSR 11.5 :</a:t>
            </a:r>
          </a:p>
          <a:p>
            <a:r>
              <a:rPr lang="en-US" sz="2400" dirty="0" smtClean="0">
                <a:solidFill>
                  <a:schemeClr val="bg1">
                    <a:lumMod val="85000"/>
                  </a:schemeClr>
                </a:solidFill>
              </a:rPr>
              <a:t>Opus</a:t>
            </a:r>
            <a:r>
              <a:rPr lang="ja-JP" altLang="en-US" sz="2400" dirty="0" smtClean="0">
                <a:solidFill>
                  <a:schemeClr val="bg1">
                    <a:lumMod val="85000"/>
                  </a:schemeClr>
                </a:solidFill>
              </a:rPr>
              <a:t> サポート拡大</a:t>
            </a:r>
            <a:endParaRPr lang="en-US" sz="2400" dirty="0" smtClean="0">
              <a:solidFill>
                <a:schemeClr val="bg1">
                  <a:lumMod val="85000"/>
                </a:schemeClr>
              </a:solidFill>
            </a:endParaRPr>
          </a:p>
          <a:p>
            <a:r>
              <a:rPr lang="ja-JP" altLang="en-US" sz="2400" b="1" dirty="0" smtClean="0"/>
              <a:t>メディア順応性・回復性実装</a:t>
            </a:r>
            <a:r>
              <a:rPr lang="ja-JP" altLang="en-US" sz="1400" b="1" dirty="0" smtClean="0"/>
              <a:t>（仮称</a:t>
            </a:r>
            <a:r>
              <a:rPr lang="en-US" altLang="ja-JP" sz="1400" b="1" dirty="0" smtClean="0"/>
              <a:t>: MARI</a:t>
            </a:r>
            <a:r>
              <a:rPr lang="ja-JP" altLang="en-US" sz="1400" b="1" dirty="0" smtClean="0"/>
              <a:t>）</a:t>
            </a:r>
            <a:endParaRPr lang="en-US" sz="2400" b="1" dirty="0"/>
          </a:p>
        </p:txBody>
      </p:sp>
      <p:graphicFrame>
        <p:nvGraphicFramePr>
          <p:cNvPr id="22" name="Table 21"/>
          <p:cNvGraphicFramePr>
            <a:graphicFrameLocks noGrp="1"/>
          </p:cNvGraphicFramePr>
          <p:nvPr>
            <p:extLst>
              <p:ext uri="{D42A27DB-BD31-4B8C-83A1-F6EECF244321}">
                <p14:modId xmlns:p14="http://schemas.microsoft.com/office/powerpoint/2010/main" val="4232754937"/>
              </p:ext>
            </p:extLst>
          </p:nvPr>
        </p:nvGraphicFramePr>
        <p:xfrm>
          <a:off x="2576721" y="2755745"/>
          <a:ext cx="5348699" cy="1937757"/>
        </p:xfrm>
        <a:graphic>
          <a:graphicData uri="http://schemas.openxmlformats.org/drawingml/2006/table">
            <a:tbl>
              <a:tblPr firstRow="1" firstCol="1">
                <a:tableStyleId>{5C22544A-7EE6-4342-B048-85BDC9FD1C3A}</a:tableStyleId>
              </a:tblPr>
              <a:tblGrid>
                <a:gridCol w="1118364"/>
                <a:gridCol w="1486462"/>
                <a:gridCol w="843244"/>
                <a:gridCol w="1025968"/>
                <a:gridCol w="874661"/>
              </a:tblGrid>
              <a:tr h="558812">
                <a:tc>
                  <a:txBody>
                    <a:bodyPr/>
                    <a:lstStyle/>
                    <a:p>
                      <a:endParaRPr lang="en-US" dirty="0"/>
                    </a:p>
                  </a:txBody>
                  <a:tcPr>
                    <a:noFill/>
                  </a:tcPr>
                </a:tc>
                <a:tc>
                  <a:txBody>
                    <a:bodyPr/>
                    <a:lstStyle/>
                    <a:p>
                      <a:r>
                        <a:rPr lang="en-US" dirty="0" smtClean="0"/>
                        <a:t>呼制御</a:t>
                      </a:r>
                      <a:endParaRPr lang="en-US" dirty="0"/>
                    </a:p>
                  </a:txBody>
                  <a:tcPr/>
                </a:tc>
                <a:tc>
                  <a:txBody>
                    <a:bodyPr/>
                    <a:lstStyle/>
                    <a:p>
                      <a:r>
                        <a:rPr lang="ja-JP" altLang="en-US" dirty="0" smtClean="0"/>
                        <a:t>ビデオ</a:t>
                      </a:r>
                      <a:r>
                        <a:rPr lang="en-US" altLang="ja-JP" dirty="0" smtClean="0"/>
                        <a:t/>
                      </a:r>
                      <a:br>
                        <a:rPr lang="en-US" altLang="ja-JP" dirty="0" smtClean="0"/>
                      </a:br>
                      <a:r>
                        <a:rPr lang="ja-JP" altLang="en-US" dirty="0" smtClean="0"/>
                        <a:t>端末</a:t>
                      </a:r>
                      <a:endParaRPr lang="en-US" dirty="0"/>
                    </a:p>
                  </a:txBody>
                  <a:tcPr/>
                </a:tc>
                <a:tc>
                  <a:txBody>
                    <a:bodyPr/>
                    <a:lstStyle/>
                    <a:p>
                      <a:r>
                        <a:rPr lang="ja-JP" altLang="en-US" dirty="0" smtClean="0"/>
                        <a:t>ソフトクライアント</a:t>
                      </a:r>
                      <a:endParaRPr lang="en-US" dirty="0"/>
                    </a:p>
                  </a:txBody>
                  <a:tcPr/>
                </a:tc>
                <a:tc>
                  <a:txBody>
                    <a:bodyPr/>
                    <a:lstStyle/>
                    <a:p>
                      <a:r>
                        <a:rPr lang="ja-JP" altLang="en-US" dirty="0" smtClean="0"/>
                        <a:t>デスクフォン</a:t>
                      </a:r>
                      <a:endParaRPr lang="en-US" dirty="0"/>
                    </a:p>
                  </a:txBody>
                  <a:tcPr/>
                </a:tc>
              </a:tr>
              <a:tr h="815389">
                <a:tc>
                  <a:txBody>
                    <a:bodyPr/>
                    <a:lstStyle/>
                    <a:p>
                      <a:r>
                        <a:rPr lang="ja-JP" altLang="en-US" dirty="0" smtClean="0"/>
                        <a:t>オンプレミス</a:t>
                      </a:r>
                      <a:endParaRPr lang="en-US" dirty="0"/>
                    </a:p>
                  </a:txBody>
                  <a:tcPr/>
                </a:tc>
                <a:tc>
                  <a:txBody>
                    <a:bodyPr/>
                    <a:lstStyle/>
                    <a:p>
                      <a:pPr marL="285750" indent="-285750">
                        <a:buFont typeface="Wingdings" charset="2"/>
                        <a:buChar char="ü"/>
                      </a:pPr>
                      <a:r>
                        <a:rPr lang="en-US" dirty="0" smtClean="0">
                          <a:solidFill>
                            <a:srgbClr val="004BAF"/>
                          </a:solidFill>
                        </a:rPr>
                        <a:t>UC Manager</a:t>
                      </a:r>
                    </a:p>
                    <a:p>
                      <a:pPr marL="285750" indent="-285750">
                        <a:buFont typeface="Wingdings" charset="2"/>
                        <a:buChar char="ü"/>
                      </a:pPr>
                      <a:r>
                        <a:rPr lang="en-US" dirty="0" smtClean="0">
                          <a:solidFill>
                            <a:srgbClr val="004BAF"/>
                          </a:solidFill>
                        </a:rPr>
                        <a:t>VCS</a:t>
                      </a:r>
                    </a:p>
                    <a:p>
                      <a:pPr marL="285750" indent="-285750">
                        <a:buFont typeface="Wingdings" charset="2"/>
                        <a:buChar char="ü"/>
                      </a:pPr>
                      <a:r>
                        <a:rPr lang="en-US" dirty="0" smtClean="0">
                          <a:solidFill>
                            <a:srgbClr val="004BAF"/>
                          </a:solidFill>
                        </a:rPr>
                        <a:t>Expressway</a:t>
                      </a:r>
                      <a:endParaRPr lang="en-US" dirty="0">
                        <a:solidFill>
                          <a:srgbClr val="004BAF"/>
                        </a:solidFill>
                      </a:endParaRPr>
                    </a:p>
                  </a:txBody>
                  <a:tcPr/>
                </a:tc>
                <a:tc rowSpan="2">
                  <a:txBody>
                    <a:bodyPr/>
                    <a:lstStyle/>
                    <a:p>
                      <a:pPr marL="285750" indent="-285750">
                        <a:buFont typeface="Wingdings" charset="2"/>
                        <a:buChar char="ü"/>
                      </a:pPr>
                      <a:r>
                        <a:rPr lang="en-US" dirty="0" smtClean="0">
                          <a:solidFill>
                            <a:srgbClr val="004BAF"/>
                          </a:solidFill>
                        </a:rPr>
                        <a:t>SX</a:t>
                      </a:r>
                    </a:p>
                    <a:p>
                      <a:pPr marL="285750" indent="-285750">
                        <a:buFont typeface="Wingdings" charset="2"/>
                        <a:buChar char="ü"/>
                      </a:pPr>
                      <a:r>
                        <a:rPr lang="en-US" dirty="0" smtClean="0">
                          <a:solidFill>
                            <a:srgbClr val="004BAF"/>
                          </a:solidFill>
                        </a:rPr>
                        <a:t>MX</a:t>
                      </a:r>
                    </a:p>
                    <a:p>
                      <a:pPr marL="285750" indent="-285750">
                        <a:buFont typeface="Wingdings" charset="2"/>
                        <a:buChar char="ü"/>
                      </a:pPr>
                      <a:r>
                        <a:rPr lang="en-US" dirty="0" smtClean="0">
                          <a:solidFill>
                            <a:srgbClr val="004BAF"/>
                          </a:solidFill>
                        </a:rPr>
                        <a:t>DX</a:t>
                      </a:r>
                      <a:endParaRPr lang="en-US" dirty="0">
                        <a:solidFill>
                          <a:srgbClr val="004BAF"/>
                        </a:solidFill>
                      </a:endParaRPr>
                    </a:p>
                  </a:txBody>
                  <a:tcPr/>
                </a:tc>
                <a:tc>
                  <a:txBody>
                    <a:bodyPr/>
                    <a:lstStyle/>
                    <a:p>
                      <a:pPr marL="285750" indent="-285750">
                        <a:buFont typeface="Wingdings" charset="2"/>
                        <a:buChar char="ü"/>
                      </a:pPr>
                      <a:r>
                        <a:rPr lang="en-US" dirty="0" smtClean="0">
                          <a:solidFill>
                            <a:srgbClr val="004BAF"/>
                          </a:solidFill>
                        </a:rPr>
                        <a:t>Jabber</a:t>
                      </a:r>
                      <a:endParaRPr lang="en-US" dirty="0">
                        <a:solidFill>
                          <a:srgbClr val="004BAF"/>
                        </a:solidFill>
                      </a:endParaRPr>
                    </a:p>
                  </a:txBody>
                  <a:tcPr/>
                </a:tc>
                <a:tc rowSpan="2">
                  <a:txBody>
                    <a:bodyPr/>
                    <a:lstStyle/>
                    <a:p>
                      <a:pPr marL="0" indent="0">
                        <a:buFont typeface="Wingdings" charset="2"/>
                        <a:buNone/>
                      </a:pPr>
                      <a:endParaRPr lang="en-US" dirty="0">
                        <a:solidFill>
                          <a:srgbClr val="004BAF"/>
                        </a:solidFill>
                      </a:endParaRPr>
                    </a:p>
                  </a:txBody>
                  <a:tcPr/>
                </a:tc>
              </a:tr>
              <a:tr h="563556">
                <a:tc>
                  <a:txBody>
                    <a:bodyPr/>
                    <a:lstStyle/>
                    <a:p>
                      <a:r>
                        <a:rPr lang="ja-JP" altLang="en-US" dirty="0" smtClean="0"/>
                        <a:t>クラウド</a:t>
                      </a:r>
                      <a:endParaRPr lang="en-US" dirty="0"/>
                    </a:p>
                  </a:txBody>
                  <a:tcPr/>
                </a:tc>
                <a:tc>
                  <a:txBody>
                    <a:bodyPr/>
                    <a:lstStyle/>
                    <a:p>
                      <a:pPr marL="285750" indent="-285750">
                        <a:buFont typeface="Wingdings" charset="2"/>
                        <a:buChar char="ü"/>
                      </a:pPr>
                      <a:r>
                        <a:rPr lang="en-US" dirty="0" smtClean="0">
                          <a:solidFill>
                            <a:srgbClr val="004BAF"/>
                          </a:solidFill>
                        </a:rPr>
                        <a:t>Spark</a:t>
                      </a:r>
                    </a:p>
                  </a:txBody>
                  <a:tcPr/>
                </a:tc>
                <a:tc vMerge="1">
                  <a:txBody>
                    <a:bodyPr/>
                    <a:lstStyle/>
                    <a:p>
                      <a:endParaRPr lang="en-US"/>
                    </a:p>
                  </a:txBody>
                  <a:tcPr/>
                </a:tc>
                <a:tc>
                  <a:txBody>
                    <a:bodyPr/>
                    <a:lstStyle/>
                    <a:p>
                      <a:pPr marL="285750" indent="-285750">
                        <a:buFont typeface="Wingdings" charset="2"/>
                        <a:buChar char="ü"/>
                      </a:pPr>
                      <a:r>
                        <a:rPr lang="en-US" dirty="0" smtClean="0">
                          <a:solidFill>
                            <a:srgbClr val="004BAF"/>
                          </a:solidFill>
                        </a:rPr>
                        <a:t>Spark</a:t>
                      </a:r>
                      <a:endParaRPr lang="en-US" dirty="0">
                        <a:solidFill>
                          <a:srgbClr val="004BAF"/>
                        </a:solidFill>
                      </a:endParaRPr>
                    </a:p>
                  </a:txBody>
                  <a:tcPr/>
                </a:tc>
                <a:tc vMerge="1">
                  <a:txBody>
                    <a:bodyPr/>
                    <a:lstStyle/>
                    <a:p>
                      <a:endParaRPr lang="en-US"/>
                    </a:p>
                  </a:txBody>
                  <a:tcPr/>
                </a:tc>
              </a:tr>
            </a:tbl>
          </a:graphicData>
        </a:graphic>
      </p:graphicFrame>
      <p:sp>
        <p:nvSpPr>
          <p:cNvPr id="2" name="Oval 1"/>
          <p:cNvSpPr/>
          <p:nvPr/>
        </p:nvSpPr>
        <p:spPr>
          <a:xfrm>
            <a:off x="6677706" y="3608441"/>
            <a:ext cx="412100" cy="428975"/>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dirty="0" smtClean="0"/>
              <a:t>予定</a:t>
            </a:r>
            <a:endParaRPr lang="en-US" sz="1400" dirty="0" smtClean="0"/>
          </a:p>
        </p:txBody>
      </p:sp>
    </p:spTree>
    <p:extLst>
      <p:ext uri="{BB962C8B-B14F-4D97-AF65-F5344CB8AC3E}">
        <p14:creationId xmlns:p14="http://schemas.microsoft.com/office/powerpoint/2010/main" val="1373778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altLang="ja-JP" sz="2000" dirty="0" smtClean="0"/>
              <a:t>Cisco Collaboration Systems Release </a:t>
            </a:r>
            <a:r>
              <a:rPr lang="ja-JP" altLang="en-US" sz="2000" dirty="0" smtClean="0"/>
              <a:t>は、コラボレーション インフラストラクチャ・アプリケーション・エンドポイントの包括的な製品群を、統合・設計・検証した仮想的なリリースです。</a:t>
            </a:r>
            <a:endParaRPr lang="en-US" altLang="ja-JP" sz="2000" dirty="0" smtClean="0"/>
          </a:p>
          <a:p>
            <a:r>
              <a:rPr lang="ja-JP" altLang="en-US" sz="2000" dirty="0" smtClean="0"/>
              <a:t>グローバルでのシステム検証を経て、リリースノート、デザインガイド</a:t>
            </a:r>
            <a:r>
              <a:rPr lang="en-US" altLang="ja-JP" sz="2000" dirty="0" smtClean="0"/>
              <a:t> (SRND, Preferred Architecture) </a:t>
            </a:r>
            <a:r>
              <a:rPr lang="ja-JP" altLang="en-US" sz="2000" dirty="0" smtClean="0"/>
              <a:t>や</a:t>
            </a:r>
            <a:r>
              <a:rPr lang="ja-JP" altLang="en-US" sz="2000" u="sng" dirty="0"/>
              <a:t>推奨</a:t>
            </a:r>
            <a:r>
              <a:rPr lang="ja-JP" altLang="en-US" sz="2000" dirty="0"/>
              <a:t>バージョン</a:t>
            </a:r>
            <a:r>
              <a:rPr lang="ja-JP" altLang="en-US" sz="2000" dirty="0" smtClean="0"/>
              <a:t>情報</a:t>
            </a:r>
            <a:r>
              <a:rPr lang="en-US" altLang="ja-JP" sz="2000" dirty="0" smtClean="0"/>
              <a:t> (CSR Compatibility Matrix) </a:t>
            </a:r>
            <a:r>
              <a:rPr lang="ja-JP" altLang="en-US" sz="2000" dirty="0" smtClean="0"/>
              <a:t>などの文書を公開しています。</a:t>
            </a:r>
            <a:endParaRPr lang="en-US" altLang="ja-JP" sz="2000" dirty="0" smtClean="0"/>
          </a:p>
          <a:p>
            <a:r>
              <a:rPr lang="ja-JP" altLang="en-US" sz="2000" dirty="0" smtClean="0"/>
              <a:t>さらに、日本独自の取り組みとして、日本市場向けにローカライズされた製品群に対するシステム検証を行い、テストレポートを公開しています。</a:t>
            </a:r>
            <a:endParaRPr lang="en-US" sz="2000" dirty="0"/>
          </a:p>
        </p:txBody>
      </p:sp>
      <p:sp>
        <p:nvSpPr>
          <p:cNvPr id="7" name="Title 6"/>
          <p:cNvSpPr>
            <a:spLocks noGrp="1"/>
          </p:cNvSpPr>
          <p:nvPr>
            <p:ph type="title"/>
          </p:nvPr>
        </p:nvSpPr>
        <p:spPr/>
        <p:txBody>
          <a:bodyPr/>
          <a:lstStyle/>
          <a:p>
            <a:r>
              <a:rPr lang="en-US" altLang="ja-JP" dirty="0" smtClean="0"/>
              <a:t>Collaboration</a:t>
            </a:r>
            <a:r>
              <a:rPr lang="ja-JP" altLang="en-US" dirty="0" smtClean="0"/>
              <a:t> </a:t>
            </a:r>
            <a:r>
              <a:rPr lang="en-US" altLang="ja-JP" dirty="0" smtClean="0"/>
              <a:t>Systems</a:t>
            </a:r>
            <a:r>
              <a:rPr lang="ja-JP" altLang="en-US" dirty="0" smtClean="0"/>
              <a:t> </a:t>
            </a:r>
            <a:r>
              <a:rPr lang="en-US" altLang="ja-JP" dirty="0" smtClean="0"/>
              <a:t>Release</a:t>
            </a:r>
            <a:r>
              <a:rPr lang="ja-JP" altLang="en-US" dirty="0" smtClean="0"/>
              <a:t> とは</a:t>
            </a:r>
            <a:endParaRPr lang="en-US" dirty="0"/>
          </a:p>
        </p:txBody>
      </p:sp>
      <p:sp>
        <p:nvSpPr>
          <p:cNvPr id="2" name="TextBox 1"/>
          <p:cNvSpPr txBox="1"/>
          <p:nvPr/>
        </p:nvSpPr>
        <p:spPr>
          <a:xfrm>
            <a:off x="6383346" y="58882"/>
            <a:ext cx="2698350"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altLang="ja-JP" sz="1400" dirty="0" smtClean="0"/>
              <a:t>2016</a:t>
            </a:r>
            <a:r>
              <a:rPr lang="ja-JP" altLang="en-US" sz="1400" dirty="0" smtClean="0"/>
              <a:t>年</a:t>
            </a:r>
            <a:r>
              <a:rPr lang="en-US" altLang="ja-JP" sz="1400" dirty="0" smtClean="0"/>
              <a:t>1</a:t>
            </a:r>
            <a:r>
              <a:rPr lang="ja-JP" altLang="en-US" sz="1400" dirty="0" smtClean="0"/>
              <a:t>月の</a:t>
            </a:r>
            <a:r>
              <a:rPr lang="en-US" altLang="ja-JP" sz="1400" dirty="0" smtClean="0"/>
              <a:t> CTU</a:t>
            </a:r>
            <a:r>
              <a:rPr lang="ja-JP" altLang="en-US" sz="1400" dirty="0" smtClean="0"/>
              <a:t> 資料より再掲</a:t>
            </a:r>
            <a:endParaRPr lang="en-US" sz="1400" dirty="0"/>
          </a:p>
        </p:txBody>
      </p:sp>
    </p:spTree>
    <p:extLst>
      <p:ext uri="{BB962C8B-B14F-4D97-AF65-F5344CB8AC3E}">
        <p14:creationId xmlns:p14="http://schemas.microsoft.com/office/powerpoint/2010/main" val="45431498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9525" y="2462027"/>
            <a:ext cx="7849762" cy="766763"/>
          </a:xfrm>
        </p:spPr>
        <p:txBody>
          <a:bodyPr/>
          <a:lstStyle/>
          <a:p>
            <a:r>
              <a:rPr lang="ja-JP" altLang="en-US" sz="4000" dirty="0" smtClean="0"/>
              <a:t>メディア順応性・回復性実装</a:t>
            </a:r>
            <a:r>
              <a:rPr lang="ja-JP" altLang="en-US" sz="2000" dirty="0" smtClean="0"/>
              <a:t>（仮称</a:t>
            </a:r>
            <a:r>
              <a:rPr lang="en-US" altLang="ja-JP" sz="2000" dirty="0" smtClean="0"/>
              <a:t>: MARI</a:t>
            </a:r>
            <a:r>
              <a:rPr lang="ja-JP" altLang="en-US" sz="2000" dirty="0" smtClean="0"/>
              <a:t>）</a:t>
            </a:r>
            <a:r>
              <a:rPr lang="en-US" altLang="ja-JP" sz="4000" dirty="0" smtClean="0"/>
              <a:t/>
            </a:r>
            <a:br>
              <a:rPr lang="en-US" altLang="ja-JP" sz="4000" dirty="0" smtClean="0"/>
            </a:br>
            <a:r>
              <a:rPr lang="ja-JP" altLang="en-US" sz="4000" dirty="0" smtClean="0"/>
              <a:t>デモビデオ</a:t>
            </a:r>
            <a:endParaRPr lang="en-US" sz="4000" dirty="0"/>
          </a:p>
        </p:txBody>
      </p:sp>
    </p:spTree>
    <p:extLst>
      <p:ext uri="{BB962C8B-B14F-4D97-AF65-F5344CB8AC3E}">
        <p14:creationId xmlns:p14="http://schemas.microsoft.com/office/powerpoint/2010/main" val="52210314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76327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thruBlk="1"/>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ctrTitle"/>
          </p:nvPr>
        </p:nvSpPr>
        <p:spPr>
          <a:prstGeom prst="rect">
            <a:avLst/>
          </a:prstGeom>
        </p:spPr>
        <p:txBody>
          <a:bodyPr/>
          <a:lstStyle/>
          <a:p>
            <a:r>
              <a:t>Fast-Tracking the</a:t>
            </a:r>
            <a:br/>
            <a:r>
              <a:t>Mobile Enterprise</a:t>
            </a:r>
          </a:p>
        </p:txBody>
      </p:sp>
    </p:spTree>
    <p:extLst>
      <p:ext uri="{BB962C8B-B14F-4D97-AF65-F5344CB8AC3E}">
        <p14:creationId xmlns:p14="http://schemas.microsoft.com/office/powerpoint/2010/main" val="8077402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30"/>
          <p:cNvGrpSpPr/>
          <p:nvPr/>
        </p:nvGrpSpPr>
        <p:grpSpPr>
          <a:xfrm>
            <a:off x="2113248" y="1398489"/>
            <a:ext cx="4748993" cy="427155"/>
            <a:chOff x="0" y="0"/>
            <a:chExt cx="12663978" cy="1139077"/>
          </a:xfrm>
        </p:grpSpPr>
        <p:sp>
          <p:nvSpPr>
            <p:cNvPr id="128" name="Shape 128"/>
            <p:cNvSpPr/>
            <p:nvPr/>
          </p:nvSpPr>
          <p:spPr>
            <a:xfrm>
              <a:off x="2302170" y="6045"/>
              <a:ext cx="10361808" cy="1025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9050" tIns="19050" rIns="19050" bIns="19050" numCol="1" anchor="ctr">
              <a:spAutoFit/>
            </a:bodyPr>
            <a:lstStyle>
              <a:lvl1pPr algn="l">
                <a:defRPr sz="6000"/>
              </a:lvl1pPr>
            </a:lstStyle>
            <a:p>
              <a:pPr defTabSz="300038" fontAlgn="auto" hangingPunct="0">
                <a:spcBef>
                  <a:spcPts val="0"/>
                </a:spcBef>
                <a:spcAft>
                  <a:spcPts val="0"/>
                </a:spcAft>
              </a:pPr>
              <a:r>
                <a:rPr sz="2250" kern="0">
                  <a:solidFill>
                    <a:srgbClr val="FFFFFF"/>
                  </a:solidFill>
                  <a:latin typeface="Helvetica"/>
                  <a:ea typeface="ＭＳ Ｐゴシック" charset="0"/>
                  <a:cs typeface="Helvetica"/>
                  <a:sym typeface="Helvetica"/>
                </a:rPr>
                <a:t>Optimizing Wi-Fi Connectivity </a:t>
              </a:r>
            </a:p>
          </p:txBody>
        </p:sp>
        <p:pic>
          <p:nvPicPr>
            <p:cNvPr id="129" name="APL_BUS_CiscoKeynoteIcons_OptimizingConnecitivity_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601779" cy="1139077"/>
            </a:xfrm>
            <a:prstGeom prst="rect">
              <a:avLst/>
            </a:prstGeom>
            <a:ln w="12700" cap="flat">
              <a:noFill/>
              <a:miter lim="400000"/>
            </a:ln>
            <a:effectLst/>
          </p:spPr>
        </p:pic>
      </p:grpSp>
      <p:grpSp>
        <p:nvGrpSpPr>
          <p:cNvPr id="133" name="Group 133"/>
          <p:cNvGrpSpPr/>
          <p:nvPr/>
        </p:nvGrpSpPr>
        <p:grpSpPr>
          <a:xfrm>
            <a:off x="2127162" y="3362671"/>
            <a:ext cx="5392311" cy="572840"/>
            <a:chOff x="0" y="0"/>
            <a:chExt cx="14379493" cy="1527572"/>
          </a:xfrm>
        </p:grpSpPr>
        <p:sp>
          <p:nvSpPr>
            <p:cNvPr id="131" name="Shape 131"/>
            <p:cNvSpPr/>
            <p:nvPr/>
          </p:nvSpPr>
          <p:spPr>
            <a:xfrm>
              <a:off x="2265069" y="250824"/>
              <a:ext cx="12114424" cy="1025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9050" tIns="19050" rIns="19050" bIns="19050" numCol="1" anchor="ctr">
              <a:spAutoFit/>
            </a:bodyPr>
            <a:lstStyle>
              <a:lvl1pPr algn="l">
                <a:defRPr sz="6000"/>
              </a:lvl1pPr>
            </a:lstStyle>
            <a:p>
              <a:pPr defTabSz="300038" fontAlgn="auto" hangingPunct="0">
                <a:spcBef>
                  <a:spcPts val="0"/>
                </a:spcBef>
                <a:spcAft>
                  <a:spcPts val="0"/>
                </a:spcAft>
              </a:pPr>
              <a:r>
                <a:rPr sz="2250" kern="0">
                  <a:solidFill>
                    <a:srgbClr val="FFFFFF"/>
                  </a:solidFill>
                  <a:latin typeface="Helvetica"/>
                  <a:ea typeface="ＭＳ Ｐゴシック" charset="0"/>
                  <a:cs typeface="Helvetica"/>
                  <a:sym typeface="Helvetica"/>
                </a:rPr>
                <a:t>Integrating Voice and Collaboration</a:t>
              </a:r>
            </a:p>
          </p:txBody>
        </p:sp>
        <p:pic>
          <p:nvPicPr>
            <p:cNvPr id="132" name="APL_BUS_CiscoKeynoteIcons_IntegratingVoiceCollaboration_1.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527572" cy="1527572"/>
            </a:xfrm>
            <a:prstGeom prst="rect">
              <a:avLst/>
            </a:prstGeom>
            <a:ln w="12700" cap="flat">
              <a:noFill/>
              <a:miter lim="400000"/>
            </a:ln>
            <a:effectLst/>
          </p:spPr>
        </p:pic>
      </p:grpSp>
      <p:grpSp>
        <p:nvGrpSpPr>
          <p:cNvPr id="136" name="Group 136"/>
          <p:cNvGrpSpPr/>
          <p:nvPr/>
        </p:nvGrpSpPr>
        <p:grpSpPr>
          <a:xfrm>
            <a:off x="2164146" y="2350218"/>
            <a:ext cx="4185135" cy="572804"/>
            <a:chOff x="0" y="0"/>
            <a:chExt cx="11160359" cy="1527475"/>
          </a:xfrm>
        </p:grpSpPr>
        <p:sp>
          <p:nvSpPr>
            <p:cNvPr id="134" name="Shape 134"/>
            <p:cNvSpPr/>
            <p:nvPr/>
          </p:nvSpPr>
          <p:spPr>
            <a:xfrm>
              <a:off x="2166445" y="207733"/>
              <a:ext cx="8993914" cy="1025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9050" tIns="19050" rIns="19050" bIns="19050" numCol="1" anchor="ctr">
              <a:spAutoFit/>
            </a:bodyPr>
            <a:lstStyle>
              <a:lvl1pPr algn="l">
                <a:defRPr sz="6000"/>
              </a:lvl1pPr>
            </a:lstStyle>
            <a:p>
              <a:pPr defTabSz="300038" fontAlgn="auto" hangingPunct="0">
                <a:spcBef>
                  <a:spcPts val="0"/>
                </a:spcBef>
                <a:spcAft>
                  <a:spcPts val="0"/>
                </a:spcAft>
              </a:pPr>
              <a:r>
                <a:rPr sz="2250" kern="0">
                  <a:solidFill>
                    <a:srgbClr val="FFFFFF"/>
                  </a:solidFill>
                  <a:latin typeface="Helvetica"/>
                  <a:ea typeface="ＭＳ Ｐゴシック" charset="0"/>
                  <a:cs typeface="Helvetica"/>
                  <a:sym typeface="Helvetica"/>
                </a:rPr>
                <a:t>Prioritizing Business Apps</a:t>
              </a:r>
            </a:p>
          </p:txBody>
        </p:sp>
        <p:pic>
          <p:nvPicPr>
            <p:cNvPr id="135" name="APL_BUS_CiscoKeynoteIcons_Prioritization.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1330323" cy="1527475"/>
            </a:xfrm>
            <a:prstGeom prst="rect">
              <a:avLst/>
            </a:prstGeom>
            <a:ln w="12700" cap="flat">
              <a:noFill/>
              <a:miter lim="400000"/>
            </a:ln>
            <a:effectLst/>
          </p:spPr>
        </p:pic>
      </p:grpSp>
    </p:spTree>
    <p:extLst>
      <p:ext uri="{BB962C8B-B14F-4D97-AF65-F5344CB8AC3E}">
        <p14:creationId xmlns:p14="http://schemas.microsoft.com/office/powerpoint/2010/main" val="2180435304"/>
      </p:ext>
    </p:extLst>
  </p:cSld>
  <p:clrMapOvr>
    <a:masterClrMapping/>
  </p:clrMapOvr>
  <p:transition xmlns:p14="http://schemas.microsoft.com/office/powerpoint/2010/main">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30"/>
                                        </p:tgtEl>
                                        <p:attrNameLst>
                                          <p:attrName>style.visibility</p:attrName>
                                        </p:attrNameLst>
                                      </p:cBhvr>
                                      <p:to>
                                        <p:strVal val="visible"/>
                                      </p:to>
                                    </p:set>
                                    <p:animEffect transition="in" filter="dissolve">
                                      <p:cBhvr>
                                        <p:cTn id="7" dur="1000"/>
                                        <p:tgtEl>
                                          <p:spTgt spid="130"/>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136"/>
                                        </p:tgtEl>
                                        <p:attrNameLst>
                                          <p:attrName>style.visibility</p:attrName>
                                        </p:attrNameLst>
                                      </p:cBhvr>
                                      <p:to>
                                        <p:strVal val="visible"/>
                                      </p:to>
                                    </p:set>
                                    <p:animEffect transition="in" filter="dissolve">
                                      <p:cBhvr>
                                        <p:cTn id="11" dur="1000"/>
                                        <p:tgtEl>
                                          <p:spTgt spid="136"/>
                                        </p:tgtEl>
                                      </p:cBhvr>
                                    </p:animEffect>
                                  </p:childTnLst>
                                </p:cTn>
                              </p:par>
                            </p:childTnLst>
                          </p:cTn>
                        </p:par>
                        <p:par>
                          <p:cTn id="12" fill="hold">
                            <p:stCondLst>
                              <p:cond delay="2000"/>
                            </p:stCondLst>
                            <p:childTnLst>
                              <p:par>
                                <p:cTn id="13" presetID="9" presetClass="entr" fill="hold" grpId="0" nodeType="afterEffect">
                                  <p:stCondLst>
                                    <p:cond delay="0"/>
                                  </p:stCondLst>
                                  <p:iterate>
                                    <p:tmAbs val="0"/>
                                  </p:iterate>
                                  <p:childTnLst>
                                    <p:set>
                                      <p:cBhvr>
                                        <p:cTn id="14" fill="hold"/>
                                        <p:tgtEl>
                                          <p:spTgt spid="133"/>
                                        </p:tgtEl>
                                        <p:attrNameLst>
                                          <p:attrName>style.visibility</p:attrName>
                                        </p:attrNameLst>
                                      </p:cBhvr>
                                      <p:to>
                                        <p:strVal val="visible"/>
                                      </p:to>
                                    </p:set>
                                    <p:animEffect transition="in" filter="dissolve">
                                      <p:cBhvr>
                                        <p:cTn id="15"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advAuto="0"/>
      <p:bldP spid="133" grpId="0" animBg="1" advAuto="0"/>
      <p:bldP spid="136"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Shape 1138"/>
          <p:cNvSpPr/>
          <p:nvPr/>
        </p:nvSpPr>
        <p:spPr>
          <a:xfrm>
            <a:off x="490538" y="295275"/>
            <a:ext cx="8162925" cy="638175"/>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lstStyle>
            <a:lvl1pPr algn="l">
              <a:defRPr sz="9200"/>
            </a:lvl1pPr>
          </a:lstStyle>
          <a:p>
            <a:pPr defTabSz="300038" fontAlgn="auto" hangingPunct="0">
              <a:spcBef>
                <a:spcPts val="0"/>
              </a:spcBef>
              <a:spcAft>
                <a:spcPts val="0"/>
              </a:spcAft>
            </a:pPr>
            <a:r>
              <a:rPr sz="3450" kern="0" dirty="0">
                <a:solidFill>
                  <a:srgbClr val="FFFFFF"/>
                </a:solidFill>
                <a:latin typeface="Helvetica"/>
                <a:ea typeface="ＭＳ Ｐゴシック" charset="0"/>
                <a:cs typeface="Helvetica"/>
                <a:sym typeface="Helvetica"/>
              </a:rPr>
              <a:t>Seamless Collaboration with Cisco Spark</a:t>
            </a:r>
          </a:p>
        </p:txBody>
      </p:sp>
      <p:pic>
        <p:nvPicPr>
          <p:cNvPr id="1139" name="iPhone-6s-Plus-Svr-34FR_iPhone-6s-Svr-34FL_v1_AS_s.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66567" y="1076093"/>
            <a:ext cx="2072684" cy="3405168"/>
          </a:xfrm>
          <a:prstGeom prst="rect">
            <a:avLst/>
          </a:prstGeom>
          <a:ln w="12700">
            <a:miter lim="400000"/>
          </a:ln>
        </p:spPr>
      </p:pic>
      <p:sp>
        <p:nvSpPr>
          <p:cNvPr id="1140" name="Shape 1140"/>
          <p:cNvSpPr>
            <a:spLocks noGrp="1"/>
          </p:cNvSpPr>
          <p:nvPr>
            <p:ph type="body" sz="half" idx="1"/>
          </p:nvPr>
        </p:nvSpPr>
        <p:spPr>
          <a:xfrm>
            <a:off x="4754522" y="1412707"/>
            <a:ext cx="3320491" cy="3190875"/>
          </a:xfrm>
          <a:prstGeom prst="rect">
            <a:avLst/>
          </a:prstGeom>
        </p:spPr>
        <p:txBody>
          <a:bodyPr/>
          <a:lstStyle/>
          <a:p>
            <a:r>
              <a:rPr dirty="0"/>
              <a:t>Meet anywhere and everywhere</a:t>
            </a:r>
          </a:p>
          <a:p>
            <a:r>
              <a:rPr dirty="0"/>
              <a:t>Always-on, secure team messaging and file sharing</a:t>
            </a:r>
          </a:p>
          <a:p>
            <a:r>
              <a:rPr dirty="0"/>
              <a:t>Integrated business phone with</a:t>
            </a:r>
          </a:p>
          <a:p>
            <a:pPr>
              <a:spcBef>
                <a:spcPts val="0"/>
              </a:spcBef>
            </a:pPr>
            <a:r>
              <a:rPr dirty="0"/>
              <a:t>HD voice and video calling</a:t>
            </a:r>
          </a:p>
        </p:txBody>
      </p:sp>
    </p:spTree>
    <p:extLst>
      <p:ext uri="{BB962C8B-B14F-4D97-AF65-F5344CB8AC3E}">
        <p14:creationId xmlns:p14="http://schemas.microsoft.com/office/powerpoint/2010/main" val="267699518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Shape 1144"/>
          <p:cNvSpPr>
            <a:spLocks noGrp="1"/>
          </p:cNvSpPr>
          <p:nvPr>
            <p:ph type="title"/>
          </p:nvPr>
        </p:nvSpPr>
        <p:spPr>
          <a:prstGeom prst="rect">
            <a:avLst/>
          </a:prstGeom>
        </p:spPr>
        <p:txBody>
          <a:bodyPr/>
          <a:lstStyle/>
          <a:p>
            <a:r>
              <a:t>Enterprise Voice Integration</a:t>
            </a:r>
          </a:p>
        </p:txBody>
      </p:sp>
      <p:sp>
        <p:nvSpPr>
          <p:cNvPr id="1145" name="Shape 1145"/>
          <p:cNvSpPr>
            <a:spLocks noGrp="1"/>
          </p:cNvSpPr>
          <p:nvPr>
            <p:ph type="body" sz="half" idx="1"/>
          </p:nvPr>
        </p:nvSpPr>
        <p:spPr>
          <a:xfrm>
            <a:off x="4181475" y="1440656"/>
            <a:ext cx="4081463" cy="3190875"/>
          </a:xfrm>
          <a:prstGeom prst="rect">
            <a:avLst/>
          </a:prstGeom>
          <a:ln w="12700">
            <a:miter lim="400000"/>
          </a:ln>
        </p:spPr>
        <p:txBody>
          <a:bodyPr lIns="0" tIns="0" rIns="0" bIns="0" anchor="ctr">
            <a:normAutofit/>
          </a:bodyPr>
          <a:lstStyle/>
          <a:p>
            <a:r>
              <a:rPr dirty="0">
                <a:latin typeface="+mn-lt"/>
                <a:ea typeface="+mn-ea"/>
                <a:cs typeface="+mn-cs"/>
                <a:sym typeface="Helvetica"/>
              </a:rPr>
              <a:t>Take your desk phone with you</a:t>
            </a:r>
          </a:p>
          <a:p>
            <a:r>
              <a:rPr dirty="0">
                <a:latin typeface="+mn-lt"/>
                <a:ea typeface="+mn-ea"/>
                <a:cs typeface="+mn-cs"/>
                <a:sym typeface="Helvetica"/>
              </a:rPr>
              <a:t>Easier than ever to collaborate</a:t>
            </a:r>
          </a:p>
          <a:p>
            <a:r>
              <a:rPr dirty="0">
                <a:latin typeface="+mn-lt"/>
                <a:ea typeface="+mn-ea"/>
                <a:cs typeface="+mn-cs"/>
                <a:sym typeface="Helvetica"/>
              </a:rPr>
              <a:t>Enable by Cisco Spark and iOS 10 APIs</a:t>
            </a:r>
          </a:p>
        </p:txBody>
      </p:sp>
      <p:pic>
        <p:nvPicPr>
          <p:cNvPr id="1146" name="forBen(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6718" y="1297063"/>
            <a:ext cx="1752311" cy="3270979"/>
          </a:xfrm>
          <a:prstGeom prst="rect">
            <a:avLst/>
          </a:prstGeom>
          <a:ln w="12700">
            <a:miter lim="400000"/>
          </a:ln>
        </p:spPr>
      </p:pic>
    </p:spTree>
    <p:extLst>
      <p:ext uri="{BB962C8B-B14F-4D97-AF65-F5344CB8AC3E}">
        <p14:creationId xmlns:p14="http://schemas.microsoft.com/office/powerpoint/2010/main" val="11379676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Shape 1150"/>
          <p:cNvSpPr>
            <a:spLocks noGrp="1"/>
          </p:cNvSpPr>
          <p:nvPr>
            <p:ph type="title"/>
          </p:nvPr>
        </p:nvSpPr>
        <p:spPr>
          <a:prstGeom prst="rect">
            <a:avLst/>
          </a:prstGeom>
        </p:spPr>
        <p:txBody>
          <a:bodyPr/>
          <a:lstStyle/>
          <a:p>
            <a:r>
              <a:t>Native Voice Experience</a:t>
            </a:r>
          </a:p>
        </p:txBody>
      </p:sp>
      <p:sp>
        <p:nvSpPr>
          <p:cNvPr id="1151" name="Shape 1151"/>
          <p:cNvSpPr>
            <a:spLocks noGrp="1"/>
          </p:cNvSpPr>
          <p:nvPr>
            <p:ph type="body" sz="half" idx="1"/>
          </p:nvPr>
        </p:nvSpPr>
        <p:spPr>
          <a:xfrm>
            <a:off x="4314825" y="1126039"/>
            <a:ext cx="4324350" cy="3766674"/>
          </a:xfrm>
          <a:prstGeom prst="rect">
            <a:avLst/>
          </a:prstGeom>
        </p:spPr>
        <p:txBody>
          <a:bodyPr/>
          <a:lstStyle/>
          <a:p>
            <a:pPr defTabSz="171450">
              <a:spcBef>
                <a:spcPts val="0"/>
              </a:spcBef>
            </a:pPr>
            <a:r>
              <a:rPr dirty="0"/>
              <a:t>Intuitive - use the iOS native dialer for Spark calls </a:t>
            </a:r>
          </a:p>
          <a:p>
            <a:pPr defTabSz="171450">
              <a:spcBef>
                <a:spcPts val="0"/>
              </a:spcBef>
            </a:pPr>
            <a:endParaRPr dirty="0"/>
          </a:p>
          <a:p>
            <a:pPr defTabSz="171450">
              <a:spcBef>
                <a:spcPts val="0"/>
              </a:spcBef>
            </a:pPr>
            <a:r>
              <a:rPr dirty="0"/>
              <a:t>Convenient - consolidated view of contacts, call history, and favorites </a:t>
            </a:r>
          </a:p>
          <a:p>
            <a:pPr defTabSz="171450">
              <a:spcBef>
                <a:spcPts val="0"/>
              </a:spcBef>
            </a:pPr>
            <a:endParaRPr dirty="0"/>
          </a:p>
          <a:p>
            <a:pPr defTabSz="171450">
              <a:spcBef>
                <a:spcPts val="0"/>
              </a:spcBef>
            </a:pPr>
            <a:r>
              <a:rPr dirty="0"/>
              <a:t>Control - </a:t>
            </a:r>
            <a:r>
              <a:rPr dirty="0" smtClean="0"/>
              <a:t>call </a:t>
            </a:r>
            <a:r>
              <a:rPr dirty="0"/>
              <a:t>waiting allows user to screen and prioritize calls</a:t>
            </a:r>
          </a:p>
          <a:p>
            <a:pPr defTabSz="171450">
              <a:spcBef>
                <a:spcPts val="0"/>
              </a:spcBef>
            </a:pPr>
            <a:endParaRPr dirty="0"/>
          </a:p>
          <a:p>
            <a:pPr defTabSz="171450">
              <a:spcBef>
                <a:spcPts val="0"/>
              </a:spcBef>
            </a:pPr>
            <a:r>
              <a:rPr dirty="0"/>
              <a:t>Multi-functional - extends hands free experiences using Siri voice commands, Bluetooth and mobile </a:t>
            </a:r>
            <a:r>
              <a:rPr dirty="0" smtClean="0"/>
              <a:t>accessories</a:t>
            </a:r>
            <a:endParaRPr dirty="0"/>
          </a:p>
          <a:p>
            <a:r>
              <a:rPr dirty="0"/>
              <a:t>Use connected headsets and accessories</a:t>
            </a:r>
          </a:p>
        </p:txBody>
      </p:sp>
      <p:pic>
        <p:nvPicPr>
          <p:cNvPr id="1152" name="iPhone6s_whitetail_call_history.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334787" y="1238018"/>
            <a:ext cx="1136472" cy="3243263"/>
          </a:xfrm>
          <a:prstGeom prst="rect">
            <a:avLst/>
          </a:prstGeom>
          <a:ln w="12700">
            <a:miter lim="400000"/>
          </a:ln>
        </p:spPr>
      </p:pic>
      <p:pic>
        <p:nvPicPr>
          <p:cNvPr id="1153" name="iPhone6s_whitetail_call.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303292" y="1238018"/>
            <a:ext cx="1136033" cy="3242012"/>
          </a:xfrm>
          <a:prstGeom prst="rect">
            <a:avLst/>
          </a:prstGeom>
          <a:ln w="12700">
            <a:miter lim="400000"/>
          </a:ln>
        </p:spPr>
      </p:pic>
    </p:spTree>
    <p:extLst>
      <p:ext uri="{BB962C8B-B14F-4D97-AF65-F5344CB8AC3E}">
        <p14:creationId xmlns:p14="http://schemas.microsoft.com/office/powerpoint/2010/main" val="79687239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a:spLocks noGrp="1"/>
          </p:cNvSpPr>
          <p:nvPr>
            <p:ph type="title"/>
          </p:nvPr>
        </p:nvSpPr>
        <p:spPr>
          <a:xfrm>
            <a:off x="490538" y="295275"/>
            <a:ext cx="8197255" cy="638175"/>
          </a:xfrm>
          <a:prstGeom prst="rect">
            <a:avLst/>
          </a:prstGeom>
        </p:spPr>
        <p:txBody>
          <a:bodyPr/>
          <a:lstStyle/>
          <a:p>
            <a:r>
              <a:t>Benefits of Voice and Collaboration</a:t>
            </a:r>
          </a:p>
        </p:txBody>
      </p:sp>
      <p:sp>
        <p:nvSpPr>
          <p:cNvPr id="1261" name="Shape 1261"/>
          <p:cNvSpPr>
            <a:spLocks noGrp="1"/>
          </p:cNvSpPr>
          <p:nvPr>
            <p:ph type="body" sz="half" idx="1"/>
          </p:nvPr>
        </p:nvSpPr>
        <p:spPr>
          <a:xfrm>
            <a:off x="4338862" y="1207196"/>
            <a:ext cx="4190237" cy="3506175"/>
          </a:xfrm>
          <a:prstGeom prst="rect">
            <a:avLst/>
          </a:prstGeom>
        </p:spPr>
        <p:txBody>
          <a:bodyPr/>
          <a:lstStyle/>
          <a:p>
            <a:r>
              <a:t>Intuitive native user experience </a:t>
            </a:r>
          </a:p>
          <a:p>
            <a:r>
              <a:t>Cisco Spark extends existing investments to iOS devices and reduces calling costs</a:t>
            </a:r>
          </a:p>
          <a:p>
            <a:pPr defTabSz="171450">
              <a:spcBef>
                <a:spcPts val="0"/>
              </a:spcBef>
            </a:pPr>
            <a:endParaRPr/>
          </a:p>
          <a:p>
            <a:pPr defTabSz="171450">
              <a:spcBef>
                <a:spcPts val="0"/>
              </a:spcBef>
            </a:pPr>
            <a:r>
              <a:t>Improved compliance for calls made through the corporate PBX</a:t>
            </a:r>
          </a:p>
          <a:p>
            <a:r>
              <a:t>Expand collaboration tools beyond voice</a:t>
            </a:r>
          </a:p>
          <a:p>
            <a:r>
              <a:t>More to come…</a:t>
            </a:r>
          </a:p>
        </p:txBody>
      </p:sp>
      <p:grpSp>
        <p:nvGrpSpPr>
          <p:cNvPr id="1269" name="Group 1269"/>
          <p:cNvGrpSpPr/>
          <p:nvPr/>
        </p:nvGrpSpPr>
        <p:grpSpPr>
          <a:xfrm>
            <a:off x="1030915" y="1678915"/>
            <a:ext cx="2562737" cy="2562737"/>
            <a:chOff x="0" y="0"/>
            <a:chExt cx="6833964" cy="6833964"/>
          </a:xfrm>
        </p:grpSpPr>
        <p:sp>
          <p:nvSpPr>
            <p:cNvPr id="1262" name="Shape 1262"/>
            <p:cNvSpPr/>
            <p:nvPr/>
          </p:nvSpPr>
          <p:spPr>
            <a:xfrm>
              <a:off x="-1" y="-1"/>
              <a:ext cx="6833966" cy="6833966"/>
            </a:xfrm>
            <a:custGeom>
              <a:avLst/>
              <a:gdLst/>
              <a:ahLst/>
              <a:cxnLst>
                <a:cxn ang="0">
                  <a:pos x="wd2" y="hd2"/>
                </a:cxn>
                <a:cxn ang="5400000">
                  <a:pos x="wd2" y="hd2"/>
                </a:cxn>
                <a:cxn ang="10800000">
                  <a:pos x="wd2" y="hd2"/>
                </a:cxn>
                <a:cxn ang="16200000">
                  <a:pos x="wd2" y="hd2"/>
                </a:cxn>
              </a:cxnLst>
              <a:rect l="0" t="0" r="r" b="b"/>
              <a:pathLst>
                <a:path w="21600" h="21600" extrusionOk="0">
                  <a:moveTo>
                    <a:pt x="0" y="6757"/>
                  </a:moveTo>
                  <a:cubicBezTo>
                    <a:pt x="0" y="6499"/>
                    <a:pt x="0" y="6241"/>
                    <a:pt x="2" y="5983"/>
                  </a:cubicBezTo>
                  <a:cubicBezTo>
                    <a:pt x="3" y="5766"/>
                    <a:pt x="5" y="5548"/>
                    <a:pt x="11" y="5331"/>
                  </a:cubicBezTo>
                  <a:cubicBezTo>
                    <a:pt x="24" y="4858"/>
                    <a:pt x="52" y="4381"/>
                    <a:pt x="136" y="3913"/>
                  </a:cubicBezTo>
                  <a:cubicBezTo>
                    <a:pt x="221" y="3437"/>
                    <a:pt x="361" y="2995"/>
                    <a:pt x="581" y="2563"/>
                  </a:cubicBezTo>
                  <a:cubicBezTo>
                    <a:pt x="796" y="2139"/>
                    <a:pt x="1078" y="1751"/>
                    <a:pt x="1415" y="1415"/>
                  </a:cubicBezTo>
                  <a:cubicBezTo>
                    <a:pt x="1751" y="1078"/>
                    <a:pt x="2139" y="796"/>
                    <a:pt x="2564" y="580"/>
                  </a:cubicBezTo>
                  <a:cubicBezTo>
                    <a:pt x="2995" y="361"/>
                    <a:pt x="3437" y="222"/>
                    <a:pt x="3912" y="136"/>
                  </a:cubicBezTo>
                  <a:cubicBezTo>
                    <a:pt x="4380" y="52"/>
                    <a:pt x="4858" y="24"/>
                    <a:pt x="5331" y="11"/>
                  </a:cubicBezTo>
                  <a:cubicBezTo>
                    <a:pt x="5548" y="5"/>
                    <a:pt x="5766" y="3"/>
                    <a:pt x="5983" y="2"/>
                  </a:cubicBezTo>
                  <a:cubicBezTo>
                    <a:pt x="6241" y="0"/>
                    <a:pt x="6499" y="0"/>
                    <a:pt x="6757" y="0"/>
                  </a:cubicBezTo>
                  <a:lnTo>
                    <a:pt x="14843" y="0"/>
                  </a:lnTo>
                  <a:cubicBezTo>
                    <a:pt x="15101" y="0"/>
                    <a:pt x="15359" y="0"/>
                    <a:pt x="15617" y="2"/>
                  </a:cubicBezTo>
                  <a:cubicBezTo>
                    <a:pt x="15834" y="3"/>
                    <a:pt x="16052" y="5"/>
                    <a:pt x="16269" y="11"/>
                  </a:cubicBezTo>
                  <a:cubicBezTo>
                    <a:pt x="16742" y="24"/>
                    <a:pt x="17220" y="52"/>
                    <a:pt x="17688" y="136"/>
                  </a:cubicBezTo>
                  <a:cubicBezTo>
                    <a:pt x="18163" y="222"/>
                    <a:pt x="18605" y="361"/>
                    <a:pt x="19036" y="580"/>
                  </a:cubicBezTo>
                  <a:cubicBezTo>
                    <a:pt x="19461" y="796"/>
                    <a:pt x="19849" y="1078"/>
                    <a:pt x="20185" y="1415"/>
                  </a:cubicBezTo>
                  <a:cubicBezTo>
                    <a:pt x="20522" y="1751"/>
                    <a:pt x="20804" y="2139"/>
                    <a:pt x="21019" y="2563"/>
                  </a:cubicBezTo>
                  <a:cubicBezTo>
                    <a:pt x="21239" y="2995"/>
                    <a:pt x="21379" y="3437"/>
                    <a:pt x="21464" y="3913"/>
                  </a:cubicBezTo>
                  <a:cubicBezTo>
                    <a:pt x="21548" y="4381"/>
                    <a:pt x="21576" y="4858"/>
                    <a:pt x="21589" y="5331"/>
                  </a:cubicBezTo>
                  <a:cubicBezTo>
                    <a:pt x="21595" y="5548"/>
                    <a:pt x="21597" y="5766"/>
                    <a:pt x="21598" y="5983"/>
                  </a:cubicBezTo>
                  <a:cubicBezTo>
                    <a:pt x="21600" y="6241"/>
                    <a:pt x="21600" y="6499"/>
                    <a:pt x="21600" y="6757"/>
                  </a:cubicBezTo>
                  <a:lnTo>
                    <a:pt x="21600" y="14843"/>
                  </a:lnTo>
                  <a:cubicBezTo>
                    <a:pt x="21600" y="15101"/>
                    <a:pt x="21600" y="15359"/>
                    <a:pt x="21598" y="15617"/>
                  </a:cubicBezTo>
                  <a:cubicBezTo>
                    <a:pt x="21597" y="15834"/>
                    <a:pt x="21595" y="16052"/>
                    <a:pt x="21589" y="16269"/>
                  </a:cubicBezTo>
                  <a:cubicBezTo>
                    <a:pt x="21576" y="16742"/>
                    <a:pt x="21548" y="17220"/>
                    <a:pt x="21464" y="17687"/>
                  </a:cubicBezTo>
                  <a:cubicBezTo>
                    <a:pt x="21379" y="18163"/>
                    <a:pt x="21239" y="18605"/>
                    <a:pt x="21019" y="19037"/>
                  </a:cubicBezTo>
                  <a:cubicBezTo>
                    <a:pt x="20804" y="19461"/>
                    <a:pt x="20522" y="19849"/>
                    <a:pt x="20185" y="20185"/>
                  </a:cubicBezTo>
                  <a:cubicBezTo>
                    <a:pt x="19849" y="20522"/>
                    <a:pt x="19461" y="20804"/>
                    <a:pt x="19036" y="21020"/>
                  </a:cubicBezTo>
                  <a:cubicBezTo>
                    <a:pt x="18605" y="21239"/>
                    <a:pt x="18163" y="21379"/>
                    <a:pt x="17688" y="21464"/>
                  </a:cubicBezTo>
                  <a:cubicBezTo>
                    <a:pt x="17220" y="21548"/>
                    <a:pt x="16742" y="21576"/>
                    <a:pt x="16269" y="21589"/>
                  </a:cubicBezTo>
                  <a:cubicBezTo>
                    <a:pt x="16052" y="21595"/>
                    <a:pt x="15834" y="21597"/>
                    <a:pt x="15617" y="21598"/>
                  </a:cubicBezTo>
                  <a:cubicBezTo>
                    <a:pt x="15359" y="21600"/>
                    <a:pt x="15101" y="21600"/>
                    <a:pt x="14843" y="21600"/>
                  </a:cubicBezTo>
                  <a:lnTo>
                    <a:pt x="6757" y="21600"/>
                  </a:lnTo>
                  <a:cubicBezTo>
                    <a:pt x="6499" y="21600"/>
                    <a:pt x="6241" y="21600"/>
                    <a:pt x="5983" y="21598"/>
                  </a:cubicBezTo>
                  <a:cubicBezTo>
                    <a:pt x="5766" y="21597"/>
                    <a:pt x="5548" y="21595"/>
                    <a:pt x="5331" y="21589"/>
                  </a:cubicBezTo>
                  <a:cubicBezTo>
                    <a:pt x="4858" y="21576"/>
                    <a:pt x="4380" y="21548"/>
                    <a:pt x="3912" y="21464"/>
                  </a:cubicBezTo>
                  <a:cubicBezTo>
                    <a:pt x="3437" y="21379"/>
                    <a:pt x="2995" y="21239"/>
                    <a:pt x="2564" y="21020"/>
                  </a:cubicBezTo>
                  <a:cubicBezTo>
                    <a:pt x="2139" y="20804"/>
                    <a:pt x="1751" y="20522"/>
                    <a:pt x="1415" y="20185"/>
                  </a:cubicBezTo>
                  <a:cubicBezTo>
                    <a:pt x="1078" y="19849"/>
                    <a:pt x="796" y="19461"/>
                    <a:pt x="581" y="19037"/>
                  </a:cubicBezTo>
                  <a:cubicBezTo>
                    <a:pt x="361" y="18605"/>
                    <a:pt x="221" y="18163"/>
                    <a:pt x="136" y="17687"/>
                  </a:cubicBezTo>
                  <a:cubicBezTo>
                    <a:pt x="52" y="17220"/>
                    <a:pt x="24" y="16742"/>
                    <a:pt x="11" y="16269"/>
                  </a:cubicBezTo>
                  <a:cubicBezTo>
                    <a:pt x="5" y="16052"/>
                    <a:pt x="3" y="15834"/>
                    <a:pt x="2" y="15617"/>
                  </a:cubicBezTo>
                  <a:cubicBezTo>
                    <a:pt x="0" y="15359"/>
                    <a:pt x="0" y="15101"/>
                    <a:pt x="0" y="14843"/>
                  </a:cubicBezTo>
                  <a:cubicBezTo>
                    <a:pt x="0" y="14843"/>
                    <a:pt x="0" y="6757"/>
                    <a:pt x="0" y="6757"/>
                  </a:cubicBezTo>
                  <a:close/>
                </a:path>
              </a:pathLst>
            </a:custGeom>
            <a:noFill/>
            <a:ln w="381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3" name="Shape 1263"/>
            <p:cNvSpPr/>
            <p:nvPr/>
          </p:nvSpPr>
          <p:spPr>
            <a:xfrm>
              <a:off x="1015997" y="4173148"/>
              <a:ext cx="1850494" cy="1567787"/>
            </a:xfrm>
            <a:custGeom>
              <a:avLst/>
              <a:gdLst/>
              <a:ahLst/>
              <a:cxnLst>
                <a:cxn ang="0">
                  <a:pos x="wd2" y="hd2"/>
                </a:cxn>
                <a:cxn ang="5400000">
                  <a:pos x="wd2" y="hd2"/>
                </a:cxn>
                <a:cxn ang="10800000">
                  <a:pos x="wd2" y="hd2"/>
                </a:cxn>
                <a:cxn ang="16200000">
                  <a:pos x="wd2" y="hd2"/>
                </a:cxn>
              </a:cxnLst>
              <a:rect l="0" t="0" r="r" b="b"/>
              <a:pathLst>
                <a:path w="20754" h="21209" extrusionOk="0">
                  <a:moveTo>
                    <a:pt x="9380" y="14"/>
                  </a:moveTo>
                  <a:cubicBezTo>
                    <a:pt x="5036" y="228"/>
                    <a:pt x="1045" y="2745"/>
                    <a:pt x="177" y="7283"/>
                  </a:cubicBezTo>
                  <a:cubicBezTo>
                    <a:pt x="-700" y="11862"/>
                    <a:pt x="1774" y="16359"/>
                    <a:pt x="5753" y="17551"/>
                  </a:cubicBezTo>
                  <a:cubicBezTo>
                    <a:pt x="5760" y="17557"/>
                    <a:pt x="5766" y="17564"/>
                    <a:pt x="5773" y="17570"/>
                  </a:cubicBezTo>
                  <a:cubicBezTo>
                    <a:pt x="6377" y="18167"/>
                    <a:pt x="5814" y="19418"/>
                    <a:pt x="4919" y="20548"/>
                  </a:cubicBezTo>
                  <a:cubicBezTo>
                    <a:pt x="4369" y="21211"/>
                    <a:pt x="4464" y="21313"/>
                    <a:pt x="5087" y="21125"/>
                  </a:cubicBezTo>
                  <a:cubicBezTo>
                    <a:pt x="8209" y="20182"/>
                    <a:pt x="8228" y="18944"/>
                    <a:pt x="9055" y="19084"/>
                  </a:cubicBezTo>
                  <a:cubicBezTo>
                    <a:pt x="9067" y="19086"/>
                    <a:pt x="9077" y="19086"/>
                    <a:pt x="9087" y="19088"/>
                  </a:cubicBezTo>
                  <a:cubicBezTo>
                    <a:pt x="10119" y="19453"/>
                    <a:pt x="11218" y="19616"/>
                    <a:pt x="12342" y="19546"/>
                  </a:cubicBezTo>
                  <a:cubicBezTo>
                    <a:pt x="16927" y="19262"/>
                    <a:pt x="20636" y="15252"/>
                    <a:pt x="20751" y="10361"/>
                  </a:cubicBezTo>
                  <a:cubicBezTo>
                    <a:pt x="20900" y="4067"/>
                    <a:pt x="15512" y="-287"/>
                    <a:pt x="9380" y="14"/>
                  </a:cubicBezTo>
                  <a:close/>
                </a:path>
              </a:pathLst>
            </a:custGeom>
            <a:noFill/>
            <a:ln w="381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4" name="Shape 1264"/>
            <p:cNvSpPr/>
            <p:nvPr/>
          </p:nvSpPr>
          <p:spPr>
            <a:xfrm>
              <a:off x="5399767" y="4531008"/>
              <a:ext cx="514072" cy="912624"/>
            </a:xfrm>
            <a:custGeom>
              <a:avLst/>
              <a:gdLst/>
              <a:ahLst/>
              <a:cxnLst>
                <a:cxn ang="0">
                  <a:pos x="wd2" y="hd2"/>
                </a:cxn>
                <a:cxn ang="5400000">
                  <a:pos x="wd2" y="hd2"/>
                </a:cxn>
                <a:cxn ang="10800000">
                  <a:pos x="wd2" y="hd2"/>
                </a:cxn>
                <a:cxn ang="16200000">
                  <a:pos x="wd2" y="hd2"/>
                </a:cxn>
              </a:cxnLst>
              <a:rect l="0" t="0" r="r" b="b"/>
              <a:pathLst>
                <a:path w="21600" h="21600" extrusionOk="0">
                  <a:moveTo>
                    <a:pt x="0" y="14696"/>
                  </a:moveTo>
                  <a:lnTo>
                    <a:pt x="18445" y="21600"/>
                  </a:lnTo>
                  <a:lnTo>
                    <a:pt x="21600" y="21600"/>
                  </a:lnTo>
                  <a:lnTo>
                    <a:pt x="21600" y="0"/>
                  </a:lnTo>
                  <a:lnTo>
                    <a:pt x="18445" y="0"/>
                  </a:lnTo>
                  <a:lnTo>
                    <a:pt x="0" y="6494"/>
                  </a:lnTo>
                </a:path>
              </a:pathLst>
            </a:custGeom>
            <a:noFill/>
            <a:ln w="381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5" name="Shape 1265"/>
            <p:cNvSpPr/>
            <p:nvPr/>
          </p:nvSpPr>
          <p:spPr>
            <a:xfrm>
              <a:off x="4002961" y="4365281"/>
              <a:ext cx="1386190" cy="1183735"/>
            </a:xfrm>
            <a:custGeom>
              <a:avLst/>
              <a:gdLst/>
              <a:ahLst/>
              <a:cxnLst>
                <a:cxn ang="0">
                  <a:pos x="wd2" y="hd2"/>
                </a:cxn>
                <a:cxn ang="5400000">
                  <a:pos x="wd2" y="hd2"/>
                </a:cxn>
                <a:cxn ang="10800000">
                  <a:pos x="wd2" y="hd2"/>
                </a:cxn>
                <a:cxn ang="16200000">
                  <a:pos x="wd2" y="hd2"/>
                </a:cxn>
              </a:cxnLst>
              <a:rect l="0" t="0" r="r" b="b"/>
              <a:pathLst>
                <a:path w="21600" h="21600" extrusionOk="0">
                  <a:moveTo>
                    <a:pt x="21595" y="2948"/>
                  </a:moveTo>
                  <a:cubicBezTo>
                    <a:pt x="21543" y="1330"/>
                    <a:pt x="20423" y="35"/>
                    <a:pt x="19035" y="0"/>
                  </a:cubicBezTo>
                  <a:lnTo>
                    <a:pt x="2565" y="0"/>
                  </a:lnTo>
                  <a:cubicBezTo>
                    <a:pt x="1177" y="35"/>
                    <a:pt x="57" y="1330"/>
                    <a:pt x="5" y="2948"/>
                  </a:cubicBezTo>
                  <a:lnTo>
                    <a:pt x="0" y="18547"/>
                  </a:lnTo>
                  <a:cubicBezTo>
                    <a:pt x="6" y="20214"/>
                    <a:pt x="1147" y="21565"/>
                    <a:pt x="2565" y="21600"/>
                  </a:cubicBezTo>
                  <a:lnTo>
                    <a:pt x="19035" y="21600"/>
                  </a:lnTo>
                  <a:cubicBezTo>
                    <a:pt x="20453" y="21565"/>
                    <a:pt x="21594" y="20214"/>
                    <a:pt x="21600" y="18547"/>
                  </a:cubicBezTo>
                  <a:cubicBezTo>
                    <a:pt x="21600" y="18547"/>
                    <a:pt x="21595" y="2948"/>
                    <a:pt x="21595" y="2948"/>
                  </a:cubicBezTo>
                  <a:close/>
                </a:path>
              </a:pathLst>
            </a:custGeom>
            <a:noFill/>
            <a:ln w="381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6" name="Shape 1266"/>
            <p:cNvSpPr/>
            <p:nvPr/>
          </p:nvSpPr>
          <p:spPr>
            <a:xfrm>
              <a:off x="1016333" y="1192922"/>
              <a:ext cx="1706051" cy="1706051"/>
            </a:xfrm>
            <a:custGeom>
              <a:avLst/>
              <a:gdLst/>
              <a:ahLst/>
              <a:cxnLst>
                <a:cxn ang="0">
                  <a:pos x="wd2" y="hd2"/>
                </a:cxn>
                <a:cxn ang="5400000">
                  <a:pos x="wd2" y="hd2"/>
                </a:cxn>
                <a:cxn ang="10800000">
                  <a:pos x="wd2" y="hd2"/>
                </a:cxn>
                <a:cxn ang="16200000">
                  <a:pos x="wd2" y="hd2"/>
                </a:cxn>
              </a:cxnLst>
              <a:rect l="0" t="0" r="r" b="b"/>
              <a:pathLst>
                <a:path w="21129" h="21129" extrusionOk="0">
                  <a:moveTo>
                    <a:pt x="8970" y="12594"/>
                  </a:moveTo>
                  <a:cubicBezTo>
                    <a:pt x="8970" y="12594"/>
                    <a:pt x="11021" y="14567"/>
                    <a:pt x="11879" y="15062"/>
                  </a:cubicBezTo>
                  <a:cubicBezTo>
                    <a:pt x="12775" y="15579"/>
                    <a:pt x="13159" y="15324"/>
                    <a:pt x="14383" y="14592"/>
                  </a:cubicBezTo>
                  <a:cubicBezTo>
                    <a:pt x="15665" y="13824"/>
                    <a:pt x="15773" y="13866"/>
                    <a:pt x="16609" y="14368"/>
                  </a:cubicBezTo>
                  <a:cubicBezTo>
                    <a:pt x="17713" y="15031"/>
                    <a:pt x="18588" y="15597"/>
                    <a:pt x="19753" y="16342"/>
                  </a:cubicBezTo>
                  <a:cubicBezTo>
                    <a:pt x="21176" y="17252"/>
                    <a:pt x="21403" y="17319"/>
                    <a:pt x="20854" y="18583"/>
                  </a:cubicBezTo>
                  <a:cubicBezTo>
                    <a:pt x="20683" y="18975"/>
                    <a:pt x="20415" y="19472"/>
                    <a:pt x="20122" y="19845"/>
                  </a:cubicBezTo>
                  <a:cubicBezTo>
                    <a:pt x="19726" y="20350"/>
                    <a:pt x="18855" y="21326"/>
                    <a:pt x="17152" y="21094"/>
                  </a:cubicBezTo>
                  <a:cubicBezTo>
                    <a:pt x="11913" y="20380"/>
                    <a:pt x="6652" y="14887"/>
                    <a:pt x="6652" y="14887"/>
                  </a:cubicBezTo>
                  <a:lnTo>
                    <a:pt x="6242" y="14477"/>
                  </a:lnTo>
                  <a:cubicBezTo>
                    <a:pt x="6242" y="14477"/>
                    <a:pt x="749" y="9216"/>
                    <a:pt x="35" y="3977"/>
                  </a:cubicBezTo>
                  <a:cubicBezTo>
                    <a:pt x="-197" y="2274"/>
                    <a:pt x="779" y="1403"/>
                    <a:pt x="1284" y="1007"/>
                  </a:cubicBezTo>
                  <a:cubicBezTo>
                    <a:pt x="1657" y="714"/>
                    <a:pt x="2154" y="446"/>
                    <a:pt x="2546" y="275"/>
                  </a:cubicBezTo>
                  <a:cubicBezTo>
                    <a:pt x="3810" y="-274"/>
                    <a:pt x="3877" y="-47"/>
                    <a:pt x="4787" y="1376"/>
                  </a:cubicBezTo>
                  <a:cubicBezTo>
                    <a:pt x="5532" y="2541"/>
                    <a:pt x="6084" y="3424"/>
                    <a:pt x="6761" y="4520"/>
                  </a:cubicBezTo>
                  <a:cubicBezTo>
                    <a:pt x="7246" y="5305"/>
                    <a:pt x="7373" y="5404"/>
                    <a:pt x="6537" y="6746"/>
                  </a:cubicBezTo>
                  <a:cubicBezTo>
                    <a:pt x="5784" y="7957"/>
                    <a:pt x="5550" y="8354"/>
                    <a:pt x="6067" y="9250"/>
                  </a:cubicBezTo>
                  <a:cubicBezTo>
                    <a:pt x="6562" y="10108"/>
                    <a:pt x="8535" y="12159"/>
                    <a:pt x="8535" y="12159"/>
                  </a:cubicBezTo>
                  <a:cubicBezTo>
                    <a:pt x="8535" y="12159"/>
                    <a:pt x="8970" y="12594"/>
                    <a:pt x="8970" y="12594"/>
                  </a:cubicBezTo>
                  <a:close/>
                </a:path>
              </a:pathLst>
            </a:custGeom>
            <a:noFill/>
            <a:ln w="381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7" name="Shape 1267"/>
            <p:cNvSpPr/>
            <p:nvPr/>
          </p:nvSpPr>
          <p:spPr>
            <a:xfrm>
              <a:off x="4140337" y="1183290"/>
              <a:ext cx="1402009" cy="1822609"/>
            </a:xfrm>
            <a:custGeom>
              <a:avLst/>
              <a:gdLst/>
              <a:ahLst/>
              <a:cxnLst>
                <a:cxn ang="0">
                  <a:pos x="wd2" y="hd2"/>
                </a:cxn>
                <a:cxn ang="5400000">
                  <a:pos x="wd2" y="hd2"/>
                </a:cxn>
                <a:cxn ang="10800000">
                  <a:pos x="wd2" y="hd2"/>
                </a:cxn>
                <a:cxn ang="16200000">
                  <a:pos x="wd2" y="hd2"/>
                </a:cxn>
              </a:cxnLst>
              <a:rect l="0" t="0" r="r" b="b"/>
              <a:pathLst>
                <a:path w="21600" h="21600" extrusionOk="0">
                  <a:moveTo>
                    <a:pt x="15120" y="0"/>
                  </a:moveTo>
                  <a:lnTo>
                    <a:pt x="0" y="0"/>
                  </a:lnTo>
                  <a:lnTo>
                    <a:pt x="0" y="21600"/>
                  </a:lnTo>
                  <a:lnTo>
                    <a:pt x="21600" y="21600"/>
                  </a:lnTo>
                  <a:lnTo>
                    <a:pt x="21600" y="4985"/>
                  </a:lnTo>
                  <a:cubicBezTo>
                    <a:pt x="21600" y="4985"/>
                    <a:pt x="15120" y="0"/>
                    <a:pt x="15120" y="0"/>
                  </a:cubicBezTo>
                  <a:close/>
                </a:path>
              </a:pathLst>
            </a:custGeom>
            <a:noFill/>
            <a:ln w="381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68" name="Shape 1268"/>
            <p:cNvSpPr/>
            <p:nvPr/>
          </p:nvSpPr>
          <p:spPr>
            <a:xfrm>
              <a:off x="5051600" y="1183290"/>
              <a:ext cx="503199" cy="503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noFill/>
            <a:ln w="381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Tree>
    <p:extLst>
      <p:ext uri="{BB962C8B-B14F-4D97-AF65-F5344CB8AC3E}">
        <p14:creationId xmlns:p14="http://schemas.microsoft.com/office/powerpoint/2010/main" val="74458749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Shape 1291"/>
          <p:cNvSpPr>
            <a:spLocks noGrp="1"/>
          </p:cNvSpPr>
          <p:nvPr>
            <p:ph type="title" idx="4294967295"/>
          </p:nvPr>
        </p:nvSpPr>
        <p:spPr>
          <a:xfrm>
            <a:off x="490538" y="274903"/>
            <a:ext cx="8162925" cy="638175"/>
          </a:xfrm>
          <a:prstGeom prst="rect">
            <a:avLst/>
          </a:prstGeom>
        </p:spPr>
        <p:txBody>
          <a:bodyPr anchor="t"/>
          <a:lstStyle>
            <a:lvl1pPr>
              <a:defRPr sz="9600"/>
            </a:lvl1pPr>
          </a:lstStyle>
          <a:p>
            <a:r>
              <a:rPr sz="3200" dirty="0"/>
              <a:t>Even Better Together</a:t>
            </a:r>
          </a:p>
        </p:txBody>
      </p:sp>
      <p:sp>
        <p:nvSpPr>
          <p:cNvPr id="1292" name="Shape 1292"/>
          <p:cNvSpPr/>
          <p:nvPr/>
        </p:nvSpPr>
        <p:spPr>
          <a:xfrm>
            <a:off x="5951733" y="3519801"/>
            <a:ext cx="2478245" cy="305854"/>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nchor="ctr">
            <a:spAutoFit/>
          </a:bodyPr>
          <a:lstStyle>
            <a:lvl1pPr>
              <a:spcBef>
                <a:spcPts val="4000"/>
              </a:spcBef>
              <a:defRPr sz="4800"/>
            </a:lvl1pPr>
          </a:lstStyle>
          <a:p>
            <a:pPr algn="ctr" defTabSz="300038" fontAlgn="auto" hangingPunct="0">
              <a:spcAft>
                <a:spcPts val="0"/>
              </a:spcAft>
            </a:pPr>
            <a:r>
              <a:rPr sz="1800" kern="0">
                <a:solidFill>
                  <a:srgbClr val="FFFFFF"/>
                </a:solidFill>
                <a:latin typeface="Helvetica"/>
                <a:ea typeface="ＭＳ Ｐゴシック" charset="0"/>
                <a:cs typeface="Helvetica"/>
                <a:sym typeface="Helvetica"/>
              </a:rPr>
              <a:t>Voice and Collaboration</a:t>
            </a:r>
          </a:p>
        </p:txBody>
      </p:sp>
      <p:sp>
        <p:nvSpPr>
          <p:cNvPr id="1293" name="Shape 1293"/>
          <p:cNvSpPr/>
          <p:nvPr/>
        </p:nvSpPr>
        <p:spPr>
          <a:xfrm>
            <a:off x="3685540" y="3519801"/>
            <a:ext cx="1772922" cy="305854"/>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nchor="ctr">
            <a:spAutoFit/>
          </a:bodyPr>
          <a:lstStyle>
            <a:lvl1pPr>
              <a:spcBef>
                <a:spcPts val="4000"/>
              </a:spcBef>
              <a:defRPr sz="4800"/>
            </a:lvl1pPr>
          </a:lstStyle>
          <a:p>
            <a:pPr algn="ctr" defTabSz="300038" fontAlgn="auto" hangingPunct="0">
              <a:spcAft>
                <a:spcPts val="0"/>
              </a:spcAft>
            </a:pPr>
            <a:r>
              <a:rPr sz="1800" kern="0">
                <a:solidFill>
                  <a:srgbClr val="FFFFFF"/>
                </a:solidFill>
                <a:latin typeface="Helvetica"/>
                <a:ea typeface="ＭＳ Ｐゴシック" charset="0"/>
                <a:cs typeface="Helvetica"/>
                <a:sym typeface="Helvetica"/>
              </a:rPr>
              <a:t>App Prioritization</a:t>
            </a:r>
          </a:p>
        </p:txBody>
      </p:sp>
      <p:sp>
        <p:nvSpPr>
          <p:cNvPr id="1294" name="Shape 1294"/>
          <p:cNvSpPr/>
          <p:nvPr/>
        </p:nvSpPr>
        <p:spPr>
          <a:xfrm>
            <a:off x="975093" y="3519801"/>
            <a:ext cx="1952460" cy="305854"/>
          </a:xfrm>
          <a:prstGeom prst="rect">
            <a:avLst/>
          </a:prstGeom>
          <a:ln w="12700">
            <a:miter lim="400000"/>
          </a:ln>
          <a:extLst>
            <a:ext uri="{C572A759-6A51-4108-AA02-DFA0A04FC94B}">
              <ma14:wrappingTextBoxFlag xmlns:ma14="http://schemas.microsoft.com/office/mac/drawingml/2011/main" val="1"/>
            </a:ext>
          </a:extLst>
        </p:spPr>
        <p:txBody>
          <a:bodyPr wrap="none" lIns="14288" tIns="14288" rIns="14288" bIns="14288" anchor="ctr">
            <a:spAutoFit/>
          </a:bodyPr>
          <a:lstStyle>
            <a:lvl1pPr>
              <a:spcBef>
                <a:spcPts val="4000"/>
              </a:spcBef>
              <a:defRPr sz="4800"/>
            </a:lvl1pPr>
          </a:lstStyle>
          <a:p>
            <a:pPr algn="ctr" defTabSz="300038" fontAlgn="auto" hangingPunct="0">
              <a:spcAft>
                <a:spcPts val="0"/>
              </a:spcAft>
            </a:pPr>
            <a:r>
              <a:rPr sz="1800" kern="0">
                <a:solidFill>
                  <a:srgbClr val="FFFFFF"/>
                </a:solidFill>
                <a:latin typeface="Helvetica"/>
                <a:ea typeface="ＭＳ Ｐゴシック" charset="0"/>
                <a:cs typeface="Helvetica"/>
                <a:sym typeface="Helvetica"/>
              </a:rPr>
              <a:t>Wi-Fi Connectivity </a:t>
            </a:r>
          </a:p>
        </p:txBody>
      </p:sp>
      <p:sp>
        <p:nvSpPr>
          <p:cNvPr id="1295" name="Shape 1295"/>
          <p:cNvSpPr/>
          <p:nvPr/>
        </p:nvSpPr>
        <p:spPr>
          <a:xfrm>
            <a:off x="3144483" y="2458313"/>
            <a:ext cx="262893" cy="500137"/>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8000"/>
            </a:lvl1pPr>
          </a:lstStyle>
          <a:p>
            <a:pPr algn="ctr" defTabSz="300038" fontAlgn="auto" hangingPunct="0">
              <a:spcBef>
                <a:spcPts val="0"/>
              </a:spcBef>
              <a:spcAft>
                <a:spcPts val="0"/>
              </a:spcAft>
            </a:pPr>
            <a:r>
              <a:rPr sz="3000" kern="0">
                <a:solidFill>
                  <a:srgbClr val="FFFFFF"/>
                </a:solidFill>
                <a:latin typeface="Helvetica"/>
                <a:ea typeface="ＭＳ Ｐゴシック" charset="0"/>
                <a:cs typeface="Helvetica"/>
                <a:sym typeface="Helvetica"/>
              </a:rPr>
              <a:t>+</a:t>
            </a:r>
          </a:p>
        </p:txBody>
      </p:sp>
      <p:sp>
        <p:nvSpPr>
          <p:cNvPr id="1296" name="Shape 1296"/>
          <p:cNvSpPr/>
          <p:nvPr/>
        </p:nvSpPr>
        <p:spPr>
          <a:xfrm>
            <a:off x="5739905" y="2458313"/>
            <a:ext cx="262893" cy="500137"/>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defRPr sz="8000"/>
            </a:lvl1pPr>
          </a:lstStyle>
          <a:p>
            <a:pPr algn="ctr" defTabSz="300038" fontAlgn="auto" hangingPunct="0">
              <a:spcBef>
                <a:spcPts val="0"/>
              </a:spcBef>
              <a:spcAft>
                <a:spcPts val="0"/>
              </a:spcAft>
            </a:pPr>
            <a:r>
              <a:rPr sz="3000" kern="0">
                <a:solidFill>
                  <a:srgbClr val="FFFFFF"/>
                </a:solidFill>
                <a:latin typeface="Helvetica"/>
                <a:ea typeface="ＭＳ Ｐゴシック" charset="0"/>
                <a:cs typeface="Helvetica"/>
                <a:sym typeface="Helvetica"/>
              </a:rPr>
              <a:t>+</a:t>
            </a:r>
          </a:p>
        </p:txBody>
      </p:sp>
      <p:pic>
        <p:nvPicPr>
          <p:cNvPr id="1297" name="APL_BUS_CiscoKeynoteIcons_OptimizingConnecitivity_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98092" y="1953035"/>
            <a:ext cx="1706462" cy="1213520"/>
          </a:xfrm>
          <a:prstGeom prst="rect">
            <a:avLst/>
          </a:prstGeom>
          <a:ln w="12700">
            <a:miter lim="400000"/>
          </a:ln>
        </p:spPr>
      </p:pic>
      <p:pic>
        <p:nvPicPr>
          <p:cNvPr id="1298" name="APL_BUS_CiscoKeynoteIcons_Prioritization.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974901" y="1953035"/>
            <a:ext cx="1194175" cy="1371150"/>
          </a:xfrm>
          <a:prstGeom prst="rect">
            <a:avLst/>
          </a:prstGeom>
          <a:ln w="12700">
            <a:miter lim="400000"/>
          </a:ln>
        </p:spPr>
      </p:pic>
      <p:pic>
        <p:nvPicPr>
          <p:cNvPr id="1299" name="APL_BUS_CiscoKeynoteIcons_IntegratingVoiceCollaboration_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05278" y="1874218"/>
            <a:ext cx="1371154" cy="1371154"/>
          </a:xfrm>
          <a:prstGeom prst="rect">
            <a:avLst/>
          </a:prstGeom>
          <a:ln w="12700">
            <a:miter lim="400000"/>
          </a:ln>
        </p:spPr>
      </p:pic>
    </p:spTree>
    <p:extLst>
      <p:ext uri="{BB962C8B-B14F-4D97-AF65-F5344CB8AC3E}">
        <p14:creationId xmlns:p14="http://schemas.microsoft.com/office/powerpoint/2010/main" val="250828184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7" name="Table 1327"/>
          <p:cNvGraphicFramePr/>
          <p:nvPr>
            <p:extLst>
              <p:ext uri="{D42A27DB-BD31-4B8C-83A1-F6EECF244321}">
                <p14:modId xmlns:p14="http://schemas.microsoft.com/office/powerpoint/2010/main" val="749180290"/>
              </p:ext>
            </p:extLst>
          </p:nvPr>
        </p:nvGraphicFramePr>
        <p:xfrm>
          <a:off x="694647" y="1279974"/>
          <a:ext cx="7772292" cy="3716469"/>
        </p:xfrm>
        <a:graphic>
          <a:graphicData uri="http://schemas.openxmlformats.org/drawingml/2006/table">
            <a:tbl>
              <a:tblPr firstRow="1"/>
              <a:tblGrid>
                <a:gridCol w="2590764"/>
                <a:gridCol w="2590764"/>
                <a:gridCol w="2590764"/>
              </a:tblGrid>
              <a:tr h="609600">
                <a:tc>
                  <a:txBody>
                    <a:bodyPr/>
                    <a:lstStyle/>
                    <a:p>
                      <a:pPr algn="ctr" defTabSz="914400">
                        <a:lnSpc>
                          <a:spcPts val="6800"/>
                        </a:lnSpc>
                        <a:tabLst>
                          <a:tab pos="914400" algn="l"/>
                        </a:tabLst>
                        <a:defRPr>
                          <a:solidFill>
                            <a:srgbClr val="000000"/>
                          </a:solidFill>
                        </a:defRPr>
                      </a:pPr>
                      <a:r>
                        <a:rPr sz="2300" dirty="0">
                          <a:solidFill>
                            <a:srgbClr val="FFFFFF"/>
                          </a:solidFill>
                        </a:rPr>
                        <a:t>iOS Devices</a:t>
                      </a:r>
                    </a:p>
                  </a:txBody>
                  <a:tcPr marL="142875" marR="142875" marT="142875" marB="142875" horzOverflow="overflow">
                    <a:lnL w="0">
                      <a:miter lim="400000"/>
                    </a:lnL>
                    <a:lnR w="0">
                      <a:miter lim="400000"/>
                    </a:lnR>
                    <a:lnT w="0">
                      <a:miter lim="400000"/>
                    </a:lnT>
                  </a:tcPr>
                </a:tc>
                <a:tc>
                  <a:txBody>
                    <a:bodyPr/>
                    <a:lstStyle/>
                    <a:p>
                      <a:pPr algn="ctr" defTabSz="914400">
                        <a:lnSpc>
                          <a:spcPts val="6800"/>
                        </a:lnSpc>
                        <a:tabLst>
                          <a:tab pos="914400" algn="l"/>
                        </a:tabLst>
                        <a:defRPr>
                          <a:solidFill>
                            <a:srgbClr val="000000"/>
                          </a:solidFill>
                        </a:defRPr>
                      </a:pPr>
                      <a:r>
                        <a:rPr sz="2300">
                          <a:solidFill>
                            <a:srgbClr val="FFFFFF"/>
                          </a:solidFill>
                        </a:rPr>
                        <a:t>Network</a:t>
                      </a:r>
                    </a:p>
                  </a:txBody>
                  <a:tcPr marL="142875" marR="142875" marT="142875" marB="142875" horzOverflow="overflow">
                    <a:lnL w="0">
                      <a:miter lim="400000"/>
                    </a:lnL>
                    <a:lnR w="0">
                      <a:miter lim="400000"/>
                    </a:lnR>
                    <a:lnT w="0">
                      <a:miter lim="400000"/>
                    </a:lnT>
                  </a:tcPr>
                </a:tc>
                <a:tc>
                  <a:txBody>
                    <a:bodyPr/>
                    <a:lstStyle/>
                    <a:p>
                      <a:pPr algn="ctr" defTabSz="914400">
                        <a:lnSpc>
                          <a:spcPts val="6800"/>
                        </a:lnSpc>
                        <a:tabLst>
                          <a:tab pos="914400" algn="l"/>
                        </a:tabLst>
                        <a:defRPr>
                          <a:solidFill>
                            <a:srgbClr val="000000"/>
                          </a:solidFill>
                        </a:defRPr>
                      </a:pPr>
                      <a:r>
                        <a:rPr sz="2300">
                          <a:solidFill>
                            <a:srgbClr val="FFFFFF"/>
                          </a:solidFill>
                        </a:rPr>
                        <a:t>Collaboration</a:t>
                      </a:r>
                    </a:p>
                  </a:txBody>
                  <a:tcPr marL="142875" marR="142875" marT="142875" marB="142875" horzOverflow="overflow">
                    <a:lnL w="0">
                      <a:miter lim="400000"/>
                    </a:lnL>
                    <a:lnR w="0">
                      <a:miter lim="400000"/>
                    </a:lnR>
                    <a:lnT w="0">
                      <a:miter lim="400000"/>
                    </a:lnT>
                  </a:tcPr>
                </a:tc>
              </a:tr>
              <a:tr h="647700">
                <a:tc>
                  <a:txBody>
                    <a:bodyPr/>
                    <a:lstStyle/>
                    <a:p>
                      <a:pPr algn="ctr" defTabSz="914400">
                        <a:tabLst>
                          <a:tab pos="914400" algn="l"/>
                        </a:tabLst>
                        <a:defRPr>
                          <a:solidFill>
                            <a:srgbClr val="000000"/>
                          </a:solidFill>
                        </a:defRPr>
                      </a:pPr>
                      <a:r>
                        <a:rPr sz="1300">
                          <a:solidFill>
                            <a:srgbClr val="D3D3D3"/>
                          </a:solidFill>
                        </a:rPr>
                        <a:t>iPhone 5 and later</a:t>
                      </a:r>
                    </a:p>
                  </a:txBody>
                  <a:tcPr marL="23813" marR="23813" marT="23813" marB="23813" anchor="ctr" horzOverflow="overflow">
                    <a:lnL w="0">
                      <a:miter lim="400000"/>
                    </a:lnL>
                    <a:lnR w="0">
                      <a:miter lim="400000"/>
                    </a:lnR>
                    <a:lnB w="12700">
                      <a:solidFill>
                        <a:srgbClr val="666666"/>
                      </a:solidFill>
                      <a:miter lim="400000"/>
                    </a:lnB>
                  </a:tcPr>
                </a:tc>
                <a:tc>
                  <a:txBody>
                    <a:bodyPr/>
                    <a:lstStyle/>
                    <a:p>
                      <a:pPr algn="ctr" defTabSz="914400">
                        <a:tabLst>
                          <a:tab pos="914400" algn="l"/>
                        </a:tabLst>
                        <a:defRPr sz="3500"/>
                      </a:pPr>
                      <a:r>
                        <a:rPr sz="1300" dirty="0"/>
                        <a:t> Wireless controller: Cisco AireOS </a:t>
                      </a:r>
                      <a:r>
                        <a:rPr sz="1300" dirty="0" smtClean="0"/>
                        <a:t>8.3</a:t>
                      </a:r>
                      <a:r>
                        <a:rPr lang="en-US" sz="1300" dirty="0" smtClean="0"/>
                        <a:t>, 8.3MR </a:t>
                      </a:r>
                      <a:r>
                        <a:rPr sz="1300" dirty="0" smtClean="0"/>
                        <a:t> </a:t>
                      </a:r>
                      <a:r>
                        <a:rPr sz="1300" dirty="0"/>
                        <a:t>or connected to Meraki cloud</a:t>
                      </a:r>
                    </a:p>
                  </a:txBody>
                  <a:tcPr marL="23813" marR="23813" marT="23813" marB="23813" anchor="ctr" horzOverflow="overflow">
                    <a:lnL w="0">
                      <a:miter lim="400000"/>
                    </a:lnL>
                    <a:lnR w="0">
                      <a:miter lim="400000"/>
                    </a:lnR>
                    <a:lnB w="12700">
                      <a:solidFill>
                        <a:srgbClr val="666666"/>
                      </a:solidFill>
                      <a:miter lim="400000"/>
                    </a:lnB>
                  </a:tcPr>
                </a:tc>
                <a:tc>
                  <a:txBody>
                    <a:bodyPr/>
                    <a:lstStyle/>
                    <a:p>
                      <a:pPr algn="ctr" defTabSz="914400">
                        <a:tabLst>
                          <a:tab pos="914400" algn="l"/>
                        </a:tabLst>
                        <a:defRPr>
                          <a:solidFill>
                            <a:srgbClr val="000000"/>
                          </a:solidFill>
                        </a:defRPr>
                      </a:pPr>
                      <a:r>
                        <a:rPr sz="1300">
                          <a:solidFill>
                            <a:srgbClr val="D3D3D3"/>
                          </a:solidFill>
                        </a:rPr>
                        <a:t>Unified Communications  Manager 10.5+ or HCS 10.6+</a:t>
                      </a:r>
                    </a:p>
                  </a:txBody>
                  <a:tcPr marL="23813" marR="23813" marT="23813" marB="23813" anchor="ctr" horzOverflow="overflow">
                    <a:lnL w="0">
                      <a:miter lim="400000"/>
                    </a:lnL>
                    <a:lnR w="0">
                      <a:miter lim="400000"/>
                    </a:lnR>
                    <a:lnB w="12700">
                      <a:solidFill>
                        <a:srgbClr val="666666"/>
                      </a:solidFill>
                      <a:miter lim="400000"/>
                    </a:lnB>
                  </a:tcPr>
                </a:tc>
              </a:tr>
              <a:tr h="394497">
                <a:tc>
                  <a:txBody>
                    <a:bodyPr/>
                    <a:lstStyle/>
                    <a:p>
                      <a:pPr algn="ctr" defTabSz="914400">
                        <a:tabLst>
                          <a:tab pos="914400" algn="l"/>
                        </a:tabLst>
                        <a:defRPr>
                          <a:solidFill>
                            <a:srgbClr val="000000"/>
                          </a:solidFill>
                        </a:defRPr>
                      </a:pPr>
                      <a:r>
                        <a:rPr sz="1300">
                          <a:solidFill>
                            <a:srgbClr val="D3D3D3"/>
                          </a:solidFill>
                        </a:rPr>
                        <a:t>iPad mini 2 and later</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c>
                  <a:txBody>
                    <a:bodyPr/>
                    <a:lstStyle/>
                    <a:p>
                      <a:pPr algn="ctr" defTabSz="914400">
                        <a:tabLst>
                          <a:tab pos="914400" algn="l"/>
                        </a:tabLst>
                        <a:defRPr>
                          <a:solidFill>
                            <a:srgbClr val="000000"/>
                          </a:solidFill>
                        </a:defRPr>
                      </a:pPr>
                      <a:r>
                        <a:rPr sz="1300">
                          <a:solidFill>
                            <a:srgbClr val="D3D3D3"/>
                          </a:solidFill>
                        </a:rPr>
                        <a:t>Wi-Fi with 802.11ac</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c>
                  <a:txBody>
                    <a:bodyPr/>
                    <a:lstStyle/>
                    <a:p>
                      <a:pPr algn="ctr" defTabSz="914400">
                        <a:tabLst>
                          <a:tab pos="914400" algn="l"/>
                        </a:tabLst>
                        <a:defRPr>
                          <a:solidFill>
                            <a:srgbClr val="000000"/>
                          </a:solidFill>
                        </a:defRPr>
                      </a:pPr>
                      <a:r>
                        <a:rPr sz="1300">
                          <a:solidFill>
                            <a:srgbClr val="D3D3D3"/>
                          </a:solidFill>
                        </a:rPr>
                        <a:t>Expressway 8.7.1+</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r>
              <a:tr h="567659">
                <a:tc>
                  <a:txBody>
                    <a:bodyPr/>
                    <a:lstStyle/>
                    <a:p>
                      <a:pPr algn="ctr" defTabSz="914400">
                        <a:tabLst>
                          <a:tab pos="914400" algn="l"/>
                        </a:tabLst>
                        <a:defRPr>
                          <a:solidFill>
                            <a:srgbClr val="000000"/>
                          </a:solidFill>
                        </a:defRPr>
                      </a:pPr>
                      <a:r>
                        <a:rPr sz="1300" dirty="0">
                          <a:solidFill>
                            <a:srgbClr val="D3D3D3"/>
                          </a:solidFill>
                        </a:rPr>
                        <a:t>iPad Air and later</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c>
                  <a:txBody>
                    <a:bodyPr/>
                    <a:lstStyle/>
                    <a:p>
                      <a:pPr algn="ctr" defTabSz="914400">
                        <a:tabLst>
                          <a:tab pos="914400" algn="l"/>
                        </a:tabLst>
                        <a:defRPr>
                          <a:solidFill>
                            <a:srgbClr val="000000"/>
                          </a:solidFill>
                        </a:defRPr>
                      </a:pPr>
                      <a:r>
                        <a:rPr sz="1300">
                          <a:solidFill>
                            <a:srgbClr val="D3D3D3"/>
                          </a:solidFill>
                        </a:rPr>
                        <a:t>Multigigabit-capable switches</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c>
                  <a:txBody>
                    <a:bodyPr/>
                    <a:lstStyle/>
                    <a:p>
                      <a:pPr algn="ctr" defTabSz="914400">
                        <a:tabLst>
                          <a:tab pos="914400" algn="l"/>
                        </a:tabLst>
                        <a:defRPr>
                          <a:solidFill>
                            <a:srgbClr val="000000"/>
                          </a:solidFill>
                        </a:defRPr>
                      </a:pPr>
                      <a:r>
                        <a:rPr sz="1300">
                          <a:solidFill>
                            <a:srgbClr val="D3D3D3"/>
                          </a:solidFill>
                        </a:rPr>
                        <a:t>Cisco Spark Call or
Spark Hybrid Services</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r>
              <a:tr h="447675">
                <a:tc>
                  <a:txBody>
                    <a:bodyPr/>
                    <a:lstStyle/>
                    <a:p>
                      <a:pPr algn="ctr" defTabSz="914400">
                        <a:tabLst>
                          <a:tab pos="914400" algn="l"/>
                        </a:tabLst>
                        <a:defRPr>
                          <a:solidFill>
                            <a:srgbClr val="000000"/>
                          </a:solidFill>
                        </a:defRPr>
                      </a:pPr>
                      <a:r>
                        <a:rPr sz="1300">
                          <a:solidFill>
                            <a:srgbClr val="D3D3D3"/>
                          </a:solidFill>
                        </a:rPr>
                        <a:t>iPad Pro</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c>
                  <a:txBody>
                    <a:bodyPr/>
                    <a:lstStyle/>
                    <a:p>
                      <a:pPr algn="ctr" defTabSz="914400">
                        <a:tabLst>
                          <a:tab pos="914400" algn="l"/>
                        </a:tabLst>
                        <a:defRPr>
                          <a:solidFill>
                            <a:srgbClr val="000000"/>
                          </a:solidFill>
                        </a:defRPr>
                      </a:pPr>
                      <a:r>
                        <a:rPr sz="1300" dirty="0" smtClean="0">
                          <a:solidFill>
                            <a:srgbClr val="D3D3D3"/>
                          </a:solidFill>
                        </a:rPr>
                        <a:t>M</a:t>
                      </a:r>
                      <a:r>
                        <a:rPr lang="en-US" sz="1300" dirty="0" smtClean="0">
                          <a:solidFill>
                            <a:srgbClr val="D3D3D3"/>
                          </a:solidFill>
                        </a:rPr>
                        <a:t>eraki m</a:t>
                      </a:r>
                      <a:r>
                        <a:rPr sz="1300" dirty="0" smtClean="0">
                          <a:solidFill>
                            <a:srgbClr val="D3D3D3"/>
                          </a:solidFill>
                        </a:rPr>
                        <a:t>obile </a:t>
                      </a:r>
                      <a:r>
                        <a:rPr sz="1300" dirty="0">
                          <a:solidFill>
                            <a:srgbClr val="D3D3D3"/>
                          </a:solidFill>
                        </a:rPr>
                        <a:t>device management</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c>
                  <a:txBody>
                    <a:bodyPr/>
                    <a:lstStyle/>
                    <a:p>
                      <a:pPr algn="ctr" defTabSz="914400">
                        <a:tabLst>
                          <a:tab pos="914400" algn="l"/>
                        </a:tabLst>
                        <a:defRPr>
                          <a:solidFill>
                            <a:srgbClr val="000000"/>
                          </a:solidFill>
                        </a:defRPr>
                      </a:pPr>
                      <a:r>
                        <a:rPr sz="1300">
                          <a:solidFill>
                            <a:srgbClr val="D3D3D3"/>
                          </a:solidFill>
                        </a:rPr>
                        <a:t>PSTN Services</a:t>
                      </a:r>
                    </a:p>
                  </a:txBody>
                  <a:tcPr marL="23813" marR="23813" marT="23813" marB="23813" anchor="ctr" horzOverflow="overflow">
                    <a:lnL w="0">
                      <a:miter lim="400000"/>
                    </a:lnL>
                    <a:lnR w="0">
                      <a:miter lim="400000"/>
                    </a:lnR>
                    <a:lnT w="12700">
                      <a:solidFill>
                        <a:srgbClr val="666666"/>
                      </a:solidFill>
                      <a:miter lim="400000"/>
                    </a:lnT>
                    <a:lnB w="12700">
                      <a:solidFill>
                        <a:srgbClr val="666666"/>
                      </a:solidFill>
                      <a:miter lim="400000"/>
                    </a:lnB>
                  </a:tcPr>
                </a:tc>
              </a:tr>
              <a:tr h="509588">
                <a:tc>
                  <a:txBody>
                    <a:bodyPr/>
                    <a:lstStyle/>
                    <a:p>
                      <a:pPr algn="ctr" defTabSz="914400">
                        <a:tabLst>
                          <a:tab pos="914400" algn="l"/>
                        </a:tabLst>
                        <a:defRPr>
                          <a:solidFill>
                            <a:srgbClr val="000000"/>
                          </a:solidFill>
                        </a:defRPr>
                      </a:pPr>
                      <a:r>
                        <a:rPr sz="1300">
                          <a:solidFill>
                            <a:srgbClr val="D3D3D3"/>
                          </a:solidFill>
                        </a:rPr>
                        <a:t>iPod touch (6th gen)</a:t>
                      </a:r>
                    </a:p>
                  </a:txBody>
                  <a:tcPr marL="23813" marR="23813" marT="23813" marB="23813" anchor="ctr" horzOverflow="overflow">
                    <a:lnL w="0">
                      <a:miter lim="400000"/>
                    </a:lnL>
                    <a:lnR w="0">
                      <a:miter lim="400000"/>
                    </a:lnR>
                    <a:lnT w="12700">
                      <a:solidFill>
                        <a:srgbClr val="666666"/>
                      </a:solidFill>
                      <a:miter lim="400000"/>
                    </a:lnT>
                    <a:lnB w="0">
                      <a:miter lim="400000"/>
                    </a:lnB>
                  </a:tcPr>
                </a:tc>
                <a:tc>
                  <a:txBody>
                    <a:bodyPr/>
                    <a:lstStyle/>
                    <a:p>
                      <a:pPr algn="ctr" defTabSz="914400">
                        <a:tabLst>
                          <a:tab pos="914400" algn="l"/>
                        </a:tabLst>
                        <a:defRPr>
                          <a:solidFill>
                            <a:srgbClr val="000000"/>
                          </a:solidFill>
                        </a:defRPr>
                      </a:pPr>
                      <a:r>
                        <a:rPr sz="1300">
                          <a:solidFill>
                            <a:srgbClr val="D3D3D3"/>
                          </a:solidFill>
                        </a:rPr>
                        <a:t>Software licenses,  maintenance &amp; support</a:t>
                      </a:r>
                    </a:p>
                  </a:txBody>
                  <a:tcPr marL="23813" marR="23813" marT="23813" marB="23813" anchor="ctr" horzOverflow="overflow">
                    <a:lnL w="0">
                      <a:miter lim="400000"/>
                    </a:lnL>
                    <a:lnR w="0">
                      <a:miter lim="400000"/>
                    </a:lnR>
                    <a:lnT w="12700">
                      <a:solidFill>
                        <a:srgbClr val="666666"/>
                      </a:solidFill>
                      <a:miter lim="400000"/>
                    </a:lnT>
                    <a:lnB w="0">
                      <a:miter lim="400000"/>
                    </a:lnB>
                  </a:tcPr>
                </a:tc>
                <a:tc>
                  <a:txBody>
                    <a:bodyPr/>
                    <a:lstStyle/>
                    <a:p>
                      <a:pPr algn="ctr" defTabSz="914400">
                        <a:tabLst>
                          <a:tab pos="914400" algn="l"/>
                        </a:tabLst>
                        <a:defRPr>
                          <a:solidFill>
                            <a:srgbClr val="000000"/>
                          </a:solidFill>
                        </a:defRPr>
                      </a:pPr>
                      <a:r>
                        <a:rPr sz="1300" dirty="0">
                          <a:solidFill>
                            <a:srgbClr val="D3D3D3"/>
                          </a:solidFill>
                        </a:rPr>
                        <a:t>SWSS and SMARTnet contracts</a:t>
                      </a:r>
                    </a:p>
                  </a:txBody>
                  <a:tcPr marL="23813" marR="23813" marT="23813" marB="23813" anchor="ctr" horzOverflow="overflow">
                    <a:lnL w="0">
                      <a:miter lim="400000"/>
                    </a:lnL>
                    <a:lnR w="0">
                      <a:miter lim="400000"/>
                    </a:lnR>
                    <a:lnT w="12700">
                      <a:solidFill>
                        <a:srgbClr val="666666"/>
                      </a:solidFill>
                      <a:miter lim="400000"/>
                    </a:lnT>
                    <a:lnB w="0">
                      <a:miter lim="400000"/>
                    </a:lnB>
                  </a:tcPr>
                </a:tc>
              </a:tr>
            </a:tbl>
          </a:graphicData>
        </a:graphic>
      </p:graphicFrame>
      <p:sp>
        <p:nvSpPr>
          <p:cNvPr id="1328" name="Shape 1328"/>
          <p:cNvSpPr>
            <a:spLocks noGrp="1"/>
          </p:cNvSpPr>
          <p:nvPr>
            <p:ph type="title"/>
          </p:nvPr>
        </p:nvSpPr>
        <p:spPr>
          <a:prstGeom prst="rect">
            <a:avLst/>
          </a:prstGeom>
        </p:spPr>
        <p:txBody>
          <a:bodyPr/>
          <a:lstStyle/>
          <a:p>
            <a:r>
              <a:t>Supported Versions</a:t>
            </a:r>
          </a:p>
        </p:txBody>
      </p:sp>
      <p:sp>
        <p:nvSpPr>
          <p:cNvPr id="1329" name="Shape 1329"/>
          <p:cNvSpPr/>
          <p:nvPr/>
        </p:nvSpPr>
        <p:spPr>
          <a:xfrm>
            <a:off x="522075" y="4827058"/>
            <a:ext cx="8139775" cy="142347"/>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nchor="ctr">
            <a:spAutoFit/>
          </a:bodyPr>
          <a:lstStyle>
            <a:lvl1pPr algn="l">
              <a:defRPr sz="1800">
                <a:solidFill>
                  <a:srgbClr val="A8A8A8"/>
                </a:solidFill>
              </a:defRPr>
            </a:lvl1pPr>
          </a:lstStyle>
          <a:p>
            <a:pPr defTabSz="300038" fontAlgn="auto" hangingPunct="0">
              <a:spcBef>
                <a:spcPts val="0"/>
              </a:spcBef>
              <a:spcAft>
                <a:spcPts val="0"/>
              </a:spcAft>
            </a:pPr>
            <a:r>
              <a:rPr sz="675" kern="0">
                <a:latin typeface="Helvetica"/>
                <a:ea typeface="ＭＳ Ｐゴシック" charset="0"/>
                <a:cs typeface="Helvetica"/>
                <a:sym typeface="Helvetica"/>
              </a:rPr>
              <a:t>Automated 802.11r support limited to iOS devices introduced in 2015 and later</a:t>
            </a:r>
          </a:p>
        </p:txBody>
      </p:sp>
      <p:grpSp>
        <p:nvGrpSpPr>
          <p:cNvPr id="1332" name="Group 1332"/>
          <p:cNvGrpSpPr/>
          <p:nvPr/>
        </p:nvGrpSpPr>
        <p:grpSpPr>
          <a:xfrm>
            <a:off x="6836916" y="1013384"/>
            <a:ext cx="747021" cy="747021"/>
            <a:chOff x="0" y="0"/>
            <a:chExt cx="1992053" cy="1992053"/>
          </a:xfrm>
        </p:grpSpPr>
        <p:sp>
          <p:nvSpPr>
            <p:cNvPr id="1330" name="Shape 1330"/>
            <p:cNvSpPr/>
            <p:nvPr/>
          </p:nvSpPr>
          <p:spPr>
            <a:xfrm>
              <a:off x="255877" y="497901"/>
              <a:ext cx="1480298" cy="996252"/>
            </a:xfrm>
            <a:custGeom>
              <a:avLst/>
              <a:gdLst/>
              <a:ahLst/>
              <a:cxnLst>
                <a:cxn ang="0">
                  <a:pos x="wd2" y="hd2"/>
                </a:cxn>
                <a:cxn ang="5400000">
                  <a:pos x="wd2" y="hd2"/>
                </a:cxn>
                <a:cxn ang="10800000">
                  <a:pos x="wd2" y="hd2"/>
                </a:cxn>
                <a:cxn ang="16200000">
                  <a:pos x="wd2" y="hd2"/>
                </a:cxn>
              </a:cxnLst>
              <a:rect l="0" t="0" r="r" b="b"/>
              <a:pathLst>
                <a:path w="21592" h="21600" extrusionOk="0">
                  <a:moveTo>
                    <a:pt x="14009" y="21600"/>
                  </a:moveTo>
                  <a:lnTo>
                    <a:pt x="17355" y="21600"/>
                  </a:lnTo>
                  <a:cubicBezTo>
                    <a:pt x="17654" y="21600"/>
                    <a:pt x="17889" y="21274"/>
                    <a:pt x="17915" y="20844"/>
                  </a:cubicBezTo>
                  <a:cubicBezTo>
                    <a:pt x="17917" y="20810"/>
                    <a:pt x="17918" y="20776"/>
                    <a:pt x="17918" y="20741"/>
                  </a:cubicBezTo>
                  <a:lnTo>
                    <a:pt x="17869" y="18374"/>
                  </a:lnTo>
                  <a:lnTo>
                    <a:pt x="17869" y="18374"/>
                  </a:lnTo>
                  <a:lnTo>
                    <a:pt x="17868" y="18290"/>
                  </a:lnTo>
                  <a:cubicBezTo>
                    <a:pt x="17846" y="17726"/>
                    <a:pt x="17668" y="17190"/>
                    <a:pt x="17357" y="16870"/>
                  </a:cubicBezTo>
                  <a:cubicBezTo>
                    <a:pt x="16189" y="15668"/>
                    <a:pt x="14783" y="14980"/>
                    <a:pt x="13344" y="14230"/>
                  </a:cubicBezTo>
                  <a:lnTo>
                    <a:pt x="13229" y="13858"/>
                  </a:lnTo>
                  <a:cubicBezTo>
                    <a:pt x="13632" y="13864"/>
                    <a:pt x="14094" y="13774"/>
                    <a:pt x="14604" y="13521"/>
                  </a:cubicBezTo>
                  <a:cubicBezTo>
                    <a:pt x="15477" y="13089"/>
                    <a:pt x="15145" y="12174"/>
                    <a:pt x="15145" y="12174"/>
                  </a:cubicBezTo>
                  <a:cubicBezTo>
                    <a:pt x="15145" y="12174"/>
                    <a:pt x="14807" y="12857"/>
                    <a:pt x="14578" y="12314"/>
                  </a:cubicBezTo>
                  <a:cubicBezTo>
                    <a:pt x="14348" y="11771"/>
                    <a:pt x="14565" y="12013"/>
                    <a:pt x="14348" y="6935"/>
                  </a:cubicBezTo>
                  <a:cubicBezTo>
                    <a:pt x="14132" y="1858"/>
                    <a:pt x="12385" y="1105"/>
                    <a:pt x="11120" y="1105"/>
                  </a:cubicBezTo>
                  <a:lnTo>
                    <a:pt x="11120" y="1106"/>
                  </a:lnTo>
                  <a:cubicBezTo>
                    <a:pt x="11120" y="1105"/>
                    <a:pt x="11058" y="1105"/>
                    <a:pt x="11027" y="1105"/>
                  </a:cubicBezTo>
                  <a:cubicBezTo>
                    <a:pt x="10997" y="1105"/>
                    <a:pt x="10985" y="1106"/>
                    <a:pt x="10931" y="1108"/>
                  </a:cubicBezTo>
                  <a:lnTo>
                    <a:pt x="10931" y="1105"/>
                  </a:lnTo>
                  <a:cubicBezTo>
                    <a:pt x="10420" y="1105"/>
                    <a:pt x="9748" y="1213"/>
                    <a:pt x="9532" y="2038"/>
                  </a:cubicBezTo>
                  <a:cubicBezTo>
                    <a:pt x="8249" y="1793"/>
                    <a:pt x="7833" y="3778"/>
                    <a:pt x="7699" y="6935"/>
                  </a:cubicBezTo>
                  <a:cubicBezTo>
                    <a:pt x="7483" y="12013"/>
                    <a:pt x="7701" y="11771"/>
                    <a:pt x="7471" y="12314"/>
                  </a:cubicBezTo>
                  <a:cubicBezTo>
                    <a:pt x="7241" y="12857"/>
                    <a:pt x="6903" y="12174"/>
                    <a:pt x="6903" y="12174"/>
                  </a:cubicBezTo>
                  <a:cubicBezTo>
                    <a:pt x="6903" y="12174"/>
                    <a:pt x="6571" y="13089"/>
                    <a:pt x="7444" y="13521"/>
                  </a:cubicBezTo>
                  <a:cubicBezTo>
                    <a:pt x="7961" y="13777"/>
                    <a:pt x="8401" y="13905"/>
                    <a:pt x="8807" y="13898"/>
                  </a:cubicBezTo>
                  <a:lnTo>
                    <a:pt x="8716" y="14248"/>
                  </a:lnTo>
                  <a:cubicBezTo>
                    <a:pt x="7277" y="15000"/>
                    <a:pt x="5871" y="15677"/>
                    <a:pt x="4701" y="16880"/>
                  </a:cubicBezTo>
                  <a:cubicBezTo>
                    <a:pt x="4391" y="17200"/>
                    <a:pt x="4214" y="17732"/>
                    <a:pt x="4191" y="18296"/>
                  </a:cubicBezTo>
                  <a:lnTo>
                    <a:pt x="4147" y="20724"/>
                  </a:lnTo>
                  <a:cubicBezTo>
                    <a:pt x="4138" y="21204"/>
                    <a:pt x="4398" y="21600"/>
                    <a:pt x="4721" y="21600"/>
                  </a:cubicBezTo>
                  <a:lnTo>
                    <a:pt x="14508" y="21600"/>
                  </a:lnTo>
                  <a:moveTo>
                    <a:pt x="17911" y="18524"/>
                  </a:moveTo>
                  <a:lnTo>
                    <a:pt x="21083" y="18524"/>
                  </a:lnTo>
                  <a:cubicBezTo>
                    <a:pt x="21354" y="18524"/>
                    <a:pt x="21566" y="18229"/>
                    <a:pt x="21589" y="17841"/>
                  </a:cubicBezTo>
                  <a:cubicBezTo>
                    <a:pt x="21591" y="17810"/>
                    <a:pt x="21592" y="17779"/>
                    <a:pt x="21591" y="17748"/>
                  </a:cubicBezTo>
                  <a:lnTo>
                    <a:pt x="21548" y="15609"/>
                  </a:lnTo>
                  <a:lnTo>
                    <a:pt x="21548" y="15609"/>
                  </a:lnTo>
                  <a:lnTo>
                    <a:pt x="21548" y="15609"/>
                  </a:lnTo>
                  <a:lnTo>
                    <a:pt x="21547" y="15533"/>
                  </a:lnTo>
                  <a:cubicBezTo>
                    <a:pt x="21527" y="15023"/>
                    <a:pt x="21366" y="14539"/>
                    <a:pt x="21085" y="14250"/>
                  </a:cubicBezTo>
                  <a:cubicBezTo>
                    <a:pt x="20029" y="13163"/>
                    <a:pt x="18759" y="12542"/>
                    <a:pt x="17458" y="11864"/>
                  </a:cubicBezTo>
                  <a:lnTo>
                    <a:pt x="17147" y="10853"/>
                  </a:lnTo>
                  <a:cubicBezTo>
                    <a:pt x="17107" y="10746"/>
                    <a:pt x="17031" y="10713"/>
                    <a:pt x="16949" y="10713"/>
                  </a:cubicBezTo>
                  <a:lnTo>
                    <a:pt x="16802" y="10713"/>
                  </a:lnTo>
                  <a:cubicBezTo>
                    <a:pt x="16771" y="10713"/>
                    <a:pt x="16746" y="10608"/>
                    <a:pt x="16746" y="10564"/>
                  </a:cubicBezTo>
                  <a:lnTo>
                    <a:pt x="16746" y="10393"/>
                  </a:lnTo>
                  <a:cubicBezTo>
                    <a:pt x="16746" y="10342"/>
                    <a:pt x="16761" y="10292"/>
                    <a:pt x="16785" y="10258"/>
                  </a:cubicBezTo>
                  <a:lnTo>
                    <a:pt x="16947" y="10027"/>
                  </a:lnTo>
                  <a:cubicBezTo>
                    <a:pt x="17034" y="9900"/>
                    <a:pt x="17094" y="9736"/>
                    <a:pt x="17118" y="9557"/>
                  </a:cubicBezTo>
                  <a:lnTo>
                    <a:pt x="17275" y="8369"/>
                  </a:lnTo>
                  <a:lnTo>
                    <a:pt x="17412" y="8323"/>
                  </a:lnTo>
                  <a:cubicBezTo>
                    <a:pt x="17494" y="8296"/>
                    <a:pt x="17564" y="8211"/>
                    <a:pt x="17596" y="8094"/>
                  </a:cubicBezTo>
                  <a:cubicBezTo>
                    <a:pt x="17777" y="7421"/>
                    <a:pt x="17867" y="6703"/>
                    <a:pt x="17865" y="5929"/>
                  </a:cubicBezTo>
                  <a:cubicBezTo>
                    <a:pt x="17865" y="5819"/>
                    <a:pt x="17804" y="5739"/>
                    <a:pt x="17729" y="5739"/>
                  </a:cubicBezTo>
                  <a:lnTo>
                    <a:pt x="17682" y="5739"/>
                  </a:lnTo>
                  <a:cubicBezTo>
                    <a:pt x="17682" y="5739"/>
                    <a:pt x="17923" y="4058"/>
                    <a:pt x="17923" y="3176"/>
                  </a:cubicBezTo>
                  <a:cubicBezTo>
                    <a:pt x="17923" y="1272"/>
                    <a:pt x="16714" y="0"/>
                    <a:pt x="15274" y="0"/>
                  </a:cubicBezTo>
                  <a:lnTo>
                    <a:pt x="15272" y="0"/>
                  </a:lnTo>
                  <a:cubicBezTo>
                    <a:pt x="13992" y="0"/>
                    <a:pt x="13672" y="1081"/>
                    <a:pt x="13672" y="1081"/>
                  </a:cubicBezTo>
                  <a:cubicBezTo>
                    <a:pt x="13672" y="1081"/>
                    <a:pt x="13197" y="1046"/>
                    <a:pt x="12952" y="1904"/>
                  </a:cubicBezTo>
                  <a:moveTo>
                    <a:pt x="4187" y="18524"/>
                  </a:moveTo>
                  <a:lnTo>
                    <a:pt x="519" y="18524"/>
                  </a:lnTo>
                  <a:cubicBezTo>
                    <a:pt x="227" y="18524"/>
                    <a:pt x="-8" y="18166"/>
                    <a:pt x="0" y="17733"/>
                  </a:cubicBezTo>
                  <a:lnTo>
                    <a:pt x="40" y="15538"/>
                  </a:lnTo>
                  <a:cubicBezTo>
                    <a:pt x="61" y="15028"/>
                    <a:pt x="221" y="14548"/>
                    <a:pt x="501" y="14259"/>
                  </a:cubicBezTo>
                  <a:cubicBezTo>
                    <a:pt x="1558" y="13171"/>
                    <a:pt x="2829" y="12559"/>
                    <a:pt x="4129" y="11880"/>
                  </a:cubicBezTo>
                  <a:lnTo>
                    <a:pt x="4440" y="10853"/>
                  </a:lnTo>
                  <a:cubicBezTo>
                    <a:pt x="4480" y="10746"/>
                    <a:pt x="4556" y="10713"/>
                    <a:pt x="4638" y="10713"/>
                  </a:cubicBezTo>
                  <a:lnTo>
                    <a:pt x="4696" y="10713"/>
                  </a:lnTo>
                  <a:cubicBezTo>
                    <a:pt x="4752" y="10713"/>
                    <a:pt x="4797" y="10646"/>
                    <a:pt x="4797" y="10564"/>
                  </a:cubicBezTo>
                  <a:lnTo>
                    <a:pt x="4797" y="10393"/>
                  </a:lnTo>
                  <a:cubicBezTo>
                    <a:pt x="4797" y="10342"/>
                    <a:pt x="4804" y="10294"/>
                    <a:pt x="4779" y="10258"/>
                  </a:cubicBezTo>
                  <a:lnTo>
                    <a:pt x="4639" y="10027"/>
                  </a:lnTo>
                  <a:cubicBezTo>
                    <a:pt x="4552" y="9901"/>
                    <a:pt x="4493" y="9737"/>
                    <a:pt x="4469" y="9557"/>
                  </a:cubicBezTo>
                  <a:lnTo>
                    <a:pt x="4312" y="8370"/>
                  </a:lnTo>
                  <a:lnTo>
                    <a:pt x="4175" y="8325"/>
                  </a:lnTo>
                  <a:cubicBezTo>
                    <a:pt x="4093" y="8298"/>
                    <a:pt x="4023" y="8215"/>
                    <a:pt x="3992" y="8099"/>
                  </a:cubicBezTo>
                  <a:cubicBezTo>
                    <a:pt x="3810" y="7423"/>
                    <a:pt x="3720" y="6703"/>
                    <a:pt x="3722" y="5929"/>
                  </a:cubicBezTo>
                  <a:cubicBezTo>
                    <a:pt x="3722" y="5819"/>
                    <a:pt x="3783" y="5739"/>
                    <a:pt x="3857" y="5739"/>
                  </a:cubicBezTo>
                  <a:lnTo>
                    <a:pt x="3905" y="5739"/>
                  </a:lnTo>
                  <a:cubicBezTo>
                    <a:pt x="3905" y="5739"/>
                    <a:pt x="3664" y="4042"/>
                    <a:pt x="3664" y="3161"/>
                  </a:cubicBezTo>
                  <a:cubicBezTo>
                    <a:pt x="3664" y="1017"/>
                    <a:pt x="4526" y="1081"/>
                    <a:pt x="4526" y="1081"/>
                  </a:cubicBezTo>
                  <a:cubicBezTo>
                    <a:pt x="4526" y="1081"/>
                    <a:pt x="4845" y="0"/>
                    <a:pt x="6126" y="0"/>
                  </a:cubicBezTo>
                  <a:lnTo>
                    <a:pt x="6128" y="0"/>
                  </a:lnTo>
                  <a:cubicBezTo>
                    <a:pt x="7332" y="0"/>
                    <a:pt x="8375" y="889"/>
                    <a:pt x="8684" y="2294"/>
                  </a:cubicBezTo>
                </a:path>
              </a:pathLst>
            </a:custGeom>
            <a:noFill/>
            <a:ln w="254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1" name="Shape 1331"/>
            <p:cNvSpPr/>
            <p:nvPr/>
          </p:nvSpPr>
          <p:spPr>
            <a:xfrm>
              <a:off x="0" y="0"/>
              <a:ext cx="1992054" cy="1992054"/>
            </a:xfrm>
            <a:prstGeom prst="ellipse">
              <a:avLst/>
            </a:prstGeom>
            <a:noFill/>
            <a:ln w="254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338" name="Group 1338"/>
          <p:cNvGrpSpPr/>
          <p:nvPr/>
        </p:nvGrpSpPr>
        <p:grpSpPr>
          <a:xfrm>
            <a:off x="1698366" y="1089596"/>
            <a:ext cx="566122" cy="670809"/>
            <a:chOff x="0" y="0"/>
            <a:chExt cx="1509657" cy="1788821"/>
          </a:xfrm>
        </p:grpSpPr>
        <p:sp>
          <p:nvSpPr>
            <p:cNvPr id="1333" name="Shape 1333"/>
            <p:cNvSpPr/>
            <p:nvPr/>
          </p:nvSpPr>
          <p:spPr>
            <a:xfrm>
              <a:off x="310227" y="0"/>
              <a:ext cx="1199431" cy="1788236"/>
            </a:xfrm>
            <a:custGeom>
              <a:avLst/>
              <a:gdLst/>
              <a:ahLst/>
              <a:cxnLst>
                <a:cxn ang="0">
                  <a:pos x="wd2" y="hd2"/>
                </a:cxn>
                <a:cxn ang="5400000">
                  <a:pos x="wd2" y="hd2"/>
                </a:cxn>
                <a:cxn ang="10800000">
                  <a:pos x="wd2" y="hd2"/>
                </a:cxn>
                <a:cxn ang="16200000">
                  <a:pos x="wd2" y="hd2"/>
                </a:cxn>
              </a:cxnLst>
              <a:rect l="0" t="0" r="r" b="b"/>
              <a:pathLst>
                <a:path w="21600" h="21600" extrusionOk="0">
                  <a:moveTo>
                    <a:pt x="19895" y="0"/>
                  </a:moveTo>
                  <a:lnTo>
                    <a:pt x="1479" y="0"/>
                  </a:lnTo>
                  <a:cubicBezTo>
                    <a:pt x="537" y="0"/>
                    <a:pt x="0" y="518"/>
                    <a:pt x="0" y="1157"/>
                  </a:cubicBezTo>
                  <a:lnTo>
                    <a:pt x="0" y="7587"/>
                  </a:lnTo>
                  <a:lnTo>
                    <a:pt x="931" y="7587"/>
                  </a:lnTo>
                  <a:lnTo>
                    <a:pt x="931" y="1816"/>
                  </a:lnTo>
                  <a:lnTo>
                    <a:pt x="20669" y="1816"/>
                  </a:lnTo>
                  <a:lnTo>
                    <a:pt x="20669" y="19587"/>
                  </a:lnTo>
                  <a:lnTo>
                    <a:pt x="4917" y="19587"/>
                  </a:lnTo>
                  <a:lnTo>
                    <a:pt x="4917" y="20896"/>
                  </a:lnTo>
                  <a:cubicBezTo>
                    <a:pt x="4917" y="21149"/>
                    <a:pt x="4826" y="21388"/>
                    <a:pt x="4667" y="21600"/>
                  </a:cubicBezTo>
                  <a:lnTo>
                    <a:pt x="19895" y="21600"/>
                  </a:lnTo>
                  <a:cubicBezTo>
                    <a:pt x="20836" y="21600"/>
                    <a:pt x="21600" y="21082"/>
                    <a:pt x="21600" y="20443"/>
                  </a:cubicBezTo>
                  <a:lnTo>
                    <a:pt x="21600" y="1157"/>
                  </a:lnTo>
                  <a:cubicBezTo>
                    <a:pt x="21600" y="518"/>
                    <a:pt x="20836" y="0"/>
                    <a:pt x="19895" y="0"/>
                  </a:cubicBezTo>
                  <a:close/>
                </a:path>
              </a:pathLst>
            </a:custGeom>
            <a:noFill/>
            <a:ln w="254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4" name="Shape 1334"/>
            <p:cNvSpPr/>
            <p:nvPr/>
          </p:nvSpPr>
          <p:spPr>
            <a:xfrm>
              <a:off x="870149" y="1664633"/>
              <a:ext cx="82585" cy="8350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6"/>
                    <a:pt x="0" y="10800"/>
                  </a:cubicBezTo>
                  <a:cubicBezTo>
                    <a:pt x="0" y="4844"/>
                    <a:pt x="4844" y="0"/>
                    <a:pt x="10800" y="0"/>
                  </a:cubicBezTo>
                  <a:cubicBezTo>
                    <a:pt x="16756" y="0"/>
                    <a:pt x="21600" y="4844"/>
                    <a:pt x="21600" y="10800"/>
                  </a:cubicBezTo>
                  <a:cubicBezTo>
                    <a:pt x="21600" y="16756"/>
                    <a:pt x="16756" y="21600"/>
                    <a:pt x="10800" y="21600"/>
                  </a:cubicBezTo>
                  <a:close/>
                </a:path>
              </a:pathLst>
            </a:custGeom>
            <a:noFill/>
            <a:ln w="254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5" name="Shape 1335"/>
            <p:cNvSpPr/>
            <p:nvPr/>
          </p:nvSpPr>
          <p:spPr>
            <a:xfrm>
              <a:off x="0" y="699902"/>
              <a:ext cx="515629" cy="1088920"/>
            </a:xfrm>
            <a:custGeom>
              <a:avLst/>
              <a:gdLst/>
              <a:ahLst/>
              <a:cxnLst>
                <a:cxn ang="0">
                  <a:pos x="wd2" y="hd2"/>
                </a:cxn>
                <a:cxn ang="5400000">
                  <a:pos x="wd2" y="hd2"/>
                </a:cxn>
                <a:cxn ang="10800000">
                  <a:pos x="wd2" y="hd2"/>
                </a:cxn>
                <a:cxn ang="16200000">
                  <a:pos x="wd2" y="hd2"/>
                </a:cxn>
              </a:cxnLst>
              <a:rect l="0" t="0" r="r" b="b"/>
              <a:pathLst>
                <a:path w="21600" h="21600" extrusionOk="0">
                  <a:moveTo>
                    <a:pt x="21600" y="1157"/>
                  </a:moveTo>
                  <a:lnTo>
                    <a:pt x="21600" y="20443"/>
                  </a:lnTo>
                  <a:cubicBezTo>
                    <a:pt x="21600" y="21082"/>
                    <a:pt x="20518" y="21600"/>
                    <a:pt x="19184" y="21600"/>
                  </a:cubicBezTo>
                  <a:lnTo>
                    <a:pt x="2095" y="21600"/>
                  </a:lnTo>
                  <a:cubicBezTo>
                    <a:pt x="761" y="21600"/>
                    <a:pt x="0" y="21082"/>
                    <a:pt x="0" y="20443"/>
                  </a:cubicBezTo>
                  <a:lnTo>
                    <a:pt x="0" y="1157"/>
                  </a:lnTo>
                  <a:cubicBezTo>
                    <a:pt x="0" y="518"/>
                    <a:pt x="761" y="0"/>
                    <a:pt x="2095" y="0"/>
                  </a:cubicBezTo>
                  <a:lnTo>
                    <a:pt x="19184" y="0"/>
                  </a:lnTo>
                  <a:cubicBezTo>
                    <a:pt x="20518" y="0"/>
                    <a:pt x="21600" y="518"/>
                    <a:pt x="21600" y="1157"/>
                  </a:cubicBezTo>
                  <a:close/>
                </a:path>
              </a:pathLst>
            </a:custGeom>
            <a:noFill/>
            <a:ln w="254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6" name="Shape 1336"/>
            <p:cNvSpPr/>
            <p:nvPr/>
          </p:nvSpPr>
          <p:spPr>
            <a:xfrm>
              <a:off x="215645" y="1668417"/>
              <a:ext cx="79346" cy="8022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4" y="21600"/>
                    <a:pt x="0" y="16756"/>
                    <a:pt x="0" y="10800"/>
                  </a:cubicBezTo>
                  <a:cubicBezTo>
                    <a:pt x="0" y="4844"/>
                    <a:pt x="4844" y="0"/>
                    <a:pt x="10800" y="0"/>
                  </a:cubicBezTo>
                  <a:cubicBezTo>
                    <a:pt x="16756" y="0"/>
                    <a:pt x="21600" y="4844"/>
                    <a:pt x="21600" y="10800"/>
                  </a:cubicBezTo>
                  <a:cubicBezTo>
                    <a:pt x="21600" y="16756"/>
                    <a:pt x="16756" y="21600"/>
                    <a:pt x="10800" y="21600"/>
                  </a:cubicBezTo>
                  <a:close/>
                </a:path>
              </a:pathLst>
            </a:custGeom>
            <a:noFill/>
            <a:ln w="254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37" name="Shape 1337"/>
            <p:cNvSpPr/>
            <p:nvPr/>
          </p:nvSpPr>
          <p:spPr>
            <a:xfrm>
              <a:off x="41615" y="843666"/>
              <a:ext cx="427446" cy="784125"/>
            </a:xfrm>
            <a:prstGeom prst="rect">
              <a:avLst/>
            </a:prstGeom>
            <a:noFill/>
            <a:ln w="25400" cap="flat">
              <a:solidFill>
                <a:srgbClr val="FFFFFF"/>
              </a:solidFill>
              <a:prstDash val="solid"/>
              <a:miter lim="400000"/>
            </a:ln>
            <a:effectLst/>
          </p:spPr>
          <p:txBody>
            <a:bodyPr wrap="square" lIns="14288" tIns="14288" rIns="14288" bIns="14288" numCol="1" anchor="ctr">
              <a:noAutofit/>
            </a:bodyP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339" name="Shape 1339"/>
          <p:cNvSpPr/>
          <p:nvPr/>
        </p:nvSpPr>
        <p:spPr>
          <a:xfrm>
            <a:off x="4469106" y="1097728"/>
            <a:ext cx="246694" cy="50743"/>
          </a:xfrm>
          <a:custGeom>
            <a:avLst/>
            <a:gdLst/>
            <a:ahLst/>
            <a:cxnLst>
              <a:cxn ang="0">
                <a:pos x="wd2" y="hd2"/>
              </a:cxn>
              <a:cxn ang="5400000">
                <a:pos x="wd2" y="hd2"/>
              </a:cxn>
              <a:cxn ang="10800000">
                <a:pos x="wd2" y="hd2"/>
              </a:cxn>
              <a:cxn ang="16200000">
                <a:pos x="wd2" y="hd2"/>
              </a:cxn>
            </a:cxnLst>
            <a:rect l="0" t="0" r="r" b="b"/>
            <a:pathLst>
              <a:path w="21600" h="16200" extrusionOk="0">
                <a:moveTo>
                  <a:pt x="21600" y="16200"/>
                </a:moveTo>
                <a:cubicBezTo>
                  <a:pt x="15630" y="-5400"/>
                  <a:pt x="5970" y="-5400"/>
                  <a:pt x="0" y="16200"/>
                </a:cubicBezTo>
              </a:path>
            </a:pathLst>
          </a:custGeom>
          <a:ln w="31750">
            <a:solidFill>
              <a:srgbClr val="FFFFFF"/>
            </a:solidFill>
            <a:miter lim="400000"/>
          </a:ln>
        </p:spPr>
        <p:txBody>
          <a:bodyPr lIns="14288" tIns="14288" rIns="14288" bIns="14288" anchor="ct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0" name="Shape 1340"/>
          <p:cNvSpPr/>
          <p:nvPr/>
        </p:nvSpPr>
        <p:spPr>
          <a:xfrm>
            <a:off x="4429396" y="1040643"/>
            <a:ext cx="328225" cy="67514"/>
          </a:xfrm>
          <a:custGeom>
            <a:avLst/>
            <a:gdLst/>
            <a:ahLst/>
            <a:cxnLst>
              <a:cxn ang="0">
                <a:pos x="wd2" y="hd2"/>
              </a:cxn>
              <a:cxn ang="5400000">
                <a:pos x="wd2" y="hd2"/>
              </a:cxn>
              <a:cxn ang="10800000">
                <a:pos x="wd2" y="hd2"/>
              </a:cxn>
              <a:cxn ang="16200000">
                <a:pos x="wd2" y="hd2"/>
              </a:cxn>
            </a:cxnLst>
            <a:rect l="0" t="0" r="r" b="b"/>
            <a:pathLst>
              <a:path w="21600" h="16200" extrusionOk="0">
                <a:moveTo>
                  <a:pt x="21600" y="16200"/>
                </a:moveTo>
                <a:cubicBezTo>
                  <a:pt x="15630" y="-5400"/>
                  <a:pt x="5970" y="-5400"/>
                  <a:pt x="0" y="16200"/>
                </a:cubicBezTo>
              </a:path>
            </a:pathLst>
          </a:custGeom>
          <a:ln w="31750">
            <a:solidFill>
              <a:srgbClr val="FFFFFF"/>
            </a:solidFill>
            <a:miter lim="400000"/>
          </a:ln>
        </p:spPr>
        <p:txBody>
          <a:bodyPr lIns="14288" tIns="14288" rIns="14288" bIns="14288" anchor="ct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1" name="Shape 1341"/>
          <p:cNvSpPr/>
          <p:nvPr/>
        </p:nvSpPr>
        <p:spPr>
          <a:xfrm>
            <a:off x="4506336" y="1154812"/>
            <a:ext cx="172071" cy="35394"/>
          </a:xfrm>
          <a:custGeom>
            <a:avLst/>
            <a:gdLst/>
            <a:ahLst/>
            <a:cxnLst>
              <a:cxn ang="0">
                <a:pos x="wd2" y="hd2"/>
              </a:cxn>
              <a:cxn ang="5400000">
                <a:pos x="wd2" y="hd2"/>
              </a:cxn>
              <a:cxn ang="10800000">
                <a:pos x="wd2" y="hd2"/>
              </a:cxn>
              <a:cxn ang="16200000">
                <a:pos x="wd2" y="hd2"/>
              </a:cxn>
            </a:cxnLst>
            <a:rect l="0" t="0" r="r" b="b"/>
            <a:pathLst>
              <a:path w="21600" h="16200" extrusionOk="0">
                <a:moveTo>
                  <a:pt x="21600" y="16200"/>
                </a:moveTo>
                <a:cubicBezTo>
                  <a:pt x="15631" y="-5400"/>
                  <a:pt x="5969" y="-5400"/>
                  <a:pt x="0" y="16200"/>
                </a:cubicBezTo>
              </a:path>
            </a:pathLst>
          </a:custGeom>
          <a:ln w="31750">
            <a:solidFill>
              <a:srgbClr val="FFFFFF"/>
            </a:solidFill>
            <a:miter lim="400000"/>
          </a:ln>
        </p:spPr>
        <p:txBody>
          <a:bodyPr lIns="14288" tIns="14288" rIns="14288" bIns="14288" anchor="ct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2" name="Shape 1342"/>
          <p:cNvSpPr/>
          <p:nvPr/>
        </p:nvSpPr>
        <p:spPr>
          <a:xfrm>
            <a:off x="4337564" y="1251607"/>
            <a:ext cx="508797" cy="508797"/>
          </a:xfrm>
          <a:custGeom>
            <a:avLst/>
            <a:gdLst/>
            <a:ahLst/>
            <a:cxnLst>
              <a:cxn ang="0">
                <a:pos x="wd2" y="hd2"/>
              </a:cxn>
              <a:cxn ang="5400000">
                <a:pos x="wd2" y="hd2"/>
              </a:cxn>
              <a:cxn ang="10800000">
                <a:pos x="wd2" y="hd2"/>
              </a:cxn>
              <a:cxn ang="16200000">
                <a:pos x="wd2" y="hd2"/>
              </a:cxn>
            </a:cxnLst>
            <a:rect l="0" t="0" r="r" b="b"/>
            <a:pathLst>
              <a:path w="21600" h="21600" extrusionOk="0">
                <a:moveTo>
                  <a:pt x="0" y="6757"/>
                </a:moveTo>
                <a:cubicBezTo>
                  <a:pt x="0" y="6499"/>
                  <a:pt x="0" y="6241"/>
                  <a:pt x="2" y="5983"/>
                </a:cubicBezTo>
                <a:cubicBezTo>
                  <a:pt x="3" y="5766"/>
                  <a:pt x="5" y="5548"/>
                  <a:pt x="11" y="5331"/>
                </a:cubicBezTo>
                <a:cubicBezTo>
                  <a:pt x="24" y="4858"/>
                  <a:pt x="52" y="4381"/>
                  <a:pt x="136" y="3913"/>
                </a:cubicBezTo>
                <a:cubicBezTo>
                  <a:pt x="221" y="3437"/>
                  <a:pt x="361" y="2995"/>
                  <a:pt x="581" y="2563"/>
                </a:cubicBezTo>
                <a:cubicBezTo>
                  <a:pt x="796" y="2139"/>
                  <a:pt x="1078" y="1751"/>
                  <a:pt x="1415" y="1415"/>
                </a:cubicBezTo>
                <a:cubicBezTo>
                  <a:pt x="1751" y="1078"/>
                  <a:pt x="2139" y="796"/>
                  <a:pt x="2564" y="580"/>
                </a:cubicBezTo>
                <a:cubicBezTo>
                  <a:pt x="2995" y="361"/>
                  <a:pt x="3437" y="221"/>
                  <a:pt x="3912" y="136"/>
                </a:cubicBezTo>
                <a:cubicBezTo>
                  <a:pt x="4380" y="52"/>
                  <a:pt x="4858" y="24"/>
                  <a:pt x="5331" y="11"/>
                </a:cubicBezTo>
                <a:cubicBezTo>
                  <a:pt x="5548" y="5"/>
                  <a:pt x="5766" y="3"/>
                  <a:pt x="5983" y="2"/>
                </a:cubicBezTo>
                <a:cubicBezTo>
                  <a:pt x="6241" y="0"/>
                  <a:pt x="6499" y="0"/>
                  <a:pt x="6757" y="0"/>
                </a:cubicBezTo>
                <a:lnTo>
                  <a:pt x="14843" y="0"/>
                </a:lnTo>
                <a:cubicBezTo>
                  <a:pt x="15101" y="0"/>
                  <a:pt x="15359" y="0"/>
                  <a:pt x="15617" y="2"/>
                </a:cubicBezTo>
                <a:cubicBezTo>
                  <a:pt x="15834" y="3"/>
                  <a:pt x="16052" y="5"/>
                  <a:pt x="16269" y="11"/>
                </a:cubicBezTo>
                <a:cubicBezTo>
                  <a:pt x="16742" y="24"/>
                  <a:pt x="17220" y="52"/>
                  <a:pt x="17688" y="136"/>
                </a:cubicBezTo>
                <a:cubicBezTo>
                  <a:pt x="18163" y="221"/>
                  <a:pt x="18605" y="361"/>
                  <a:pt x="19036" y="580"/>
                </a:cubicBezTo>
                <a:cubicBezTo>
                  <a:pt x="19461" y="796"/>
                  <a:pt x="19849" y="1078"/>
                  <a:pt x="20185" y="1415"/>
                </a:cubicBezTo>
                <a:cubicBezTo>
                  <a:pt x="20522" y="1751"/>
                  <a:pt x="20804" y="2139"/>
                  <a:pt x="21019" y="2563"/>
                </a:cubicBezTo>
                <a:cubicBezTo>
                  <a:pt x="21239" y="2995"/>
                  <a:pt x="21379" y="3437"/>
                  <a:pt x="21464" y="3913"/>
                </a:cubicBezTo>
                <a:cubicBezTo>
                  <a:pt x="21548" y="4381"/>
                  <a:pt x="21576" y="4858"/>
                  <a:pt x="21589" y="5331"/>
                </a:cubicBezTo>
                <a:cubicBezTo>
                  <a:pt x="21595" y="5548"/>
                  <a:pt x="21597" y="5766"/>
                  <a:pt x="21598" y="5983"/>
                </a:cubicBezTo>
                <a:cubicBezTo>
                  <a:pt x="21600" y="6241"/>
                  <a:pt x="21600" y="6499"/>
                  <a:pt x="21600" y="6757"/>
                </a:cubicBezTo>
                <a:lnTo>
                  <a:pt x="21600" y="14843"/>
                </a:lnTo>
                <a:cubicBezTo>
                  <a:pt x="21600" y="15101"/>
                  <a:pt x="21600" y="15359"/>
                  <a:pt x="21598" y="15617"/>
                </a:cubicBezTo>
                <a:cubicBezTo>
                  <a:pt x="21597" y="15834"/>
                  <a:pt x="21595" y="16052"/>
                  <a:pt x="21589" y="16269"/>
                </a:cubicBezTo>
                <a:cubicBezTo>
                  <a:pt x="21576" y="16742"/>
                  <a:pt x="21548" y="17220"/>
                  <a:pt x="21464" y="17687"/>
                </a:cubicBezTo>
                <a:cubicBezTo>
                  <a:pt x="21379" y="18163"/>
                  <a:pt x="21239" y="18605"/>
                  <a:pt x="21019" y="19037"/>
                </a:cubicBezTo>
                <a:cubicBezTo>
                  <a:pt x="20804" y="19461"/>
                  <a:pt x="20522" y="19849"/>
                  <a:pt x="20185" y="20185"/>
                </a:cubicBezTo>
                <a:cubicBezTo>
                  <a:pt x="19849" y="20522"/>
                  <a:pt x="19461" y="20804"/>
                  <a:pt x="19036" y="21020"/>
                </a:cubicBezTo>
                <a:cubicBezTo>
                  <a:pt x="18605" y="21239"/>
                  <a:pt x="18163" y="21379"/>
                  <a:pt x="17688" y="21464"/>
                </a:cubicBezTo>
                <a:cubicBezTo>
                  <a:pt x="17220" y="21548"/>
                  <a:pt x="16742" y="21576"/>
                  <a:pt x="16269" y="21589"/>
                </a:cubicBezTo>
                <a:cubicBezTo>
                  <a:pt x="16052" y="21595"/>
                  <a:pt x="15834" y="21597"/>
                  <a:pt x="15617" y="21598"/>
                </a:cubicBezTo>
                <a:cubicBezTo>
                  <a:pt x="15359" y="21600"/>
                  <a:pt x="15101" y="21600"/>
                  <a:pt x="14843" y="21600"/>
                </a:cubicBezTo>
                <a:lnTo>
                  <a:pt x="6757" y="21600"/>
                </a:lnTo>
                <a:cubicBezTo>
                  <a:pt x="6499" y="21600"/>
                  <a:pt x="6241" y="21600"/>
                  <a:pt x="5983" y="21598"/>
                </a:cubicBezTo>
                <a:cubicBezTo>
                  <a:pt x="5766" y="21597"/>
                  <a:pt x="5548" y="21595"/>
                  <a:pt x="5331" y="21589"/>
                </a:cubicBezTo>
                <a:cubicBezTo>
                  <a:pt x="4858" y="21576"/>
                  <a:pt x="4380" y="21548"/>
                  <a:pt x="3912" y="21464"/>
                </a:cubicBezTo>
                <a:cubicBezTo>
                  <a:pt x="3437" y="21379"/>
                  <a:pt x="2995" y="21239"/>
                  <a:pt x="2564" y="21020"/>
                </a:cubicBezTo>
                <a:cubicBezTo>
                  <a:pt x="2139" y="20804"/>
                  <a:pt x="1751" y="20522"/>
                  <a:pt x="1415" y="20185"/>
                </a:cubicBezTo>
                <a:cubicBezTo>
                  <a:pt x="1078" y="19849"/>
                  <a:pt x="796" y="19461"/>
                  <a:pt x="581" y="19037"/>
                </a:cubicBezTo>
                <a:cubicBezTo>
                  <a:pt x="361" y="18605"/>
                  <a:pt x="221" y="18163"/>
                  <a:pt x="136" y="17687"/>
                </a:cubicBezTo>
                <a:cubicBezTo>
                  <a:pt x="52" y="17220"/>
                  <a:pt x="24" y="16742"/>
                  <a:pt x="11" y="16269"/>
                </a:cubicBezTo>
                <a:cubicBezTo>
                  <a:pt x="5" y="16052"/>
                  <a:pt x="3" y="15834"/>
                  <a:pt x="2" y="15617"/>
                </a:cubicBezTo>
                <a:cubicBezTo>
                  <a:pt x="0" y="15359"/>
                  <a:pt x="0" y="15101"/>
                  <a:pt x="0" y="14843"/>
                </a:cubicBezTo>
                <a:cubicBezTo>
                  <a:pt x="0" y="14843"/>
                  <a:pt x="0" y="6757"/>
                  <a:pt x="0" y="6757"/>
                </a:cubicBezTo>
                <a:close/>
              </a:path>
            </a:pathLst>
          </a:custGeom>
          <a:ln w="31750">
            <a:solidFill>
              <a:srgbClr val="FFFFFF"/>
            </a:solidFill>
            <a:miter lim="400000"/>
          </a:ln>
        </p:spPr>
        <p:txBody>
          <a:bodyPr lIns="14288" tIns="14288" rIns="14288" bIns="14288" anchor="ct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3" name="Shape 1343"/>
          <p:cNvSpPr/>
          <p:nvPr/>
        </p:nvSpPr>
        <p:spPr>
          <a:xfrm>
            <a:off x="4466624" y="1378186"/>
            <a:ext cx="254399" cy="254399"/>
          </a:xfrm>
          <a:custGeom>
            <a:avLst/>
            <a:gdLst/>
            <a:ahLst/>
            <a:cxnLst>
              <a:cxn ang="0">
                <a:pos x="wd2" y="hd2"/>
              </a:cxn>
              <a:cxn ang="5400000">
                <a:pos x="wd2" y="hd2"/>
              </a:cxn>
              <a:cxn ang="10800000">
                <a:pos x="wd2" y="hd2"/>
              </a:cxn>
              <a:cxn ang="16200000">
                <a:pos x="wd2" y="hd2"/>
              </a:cxn>
            </a:cxnLst>
            <a:rect l="0" t="0" r="r" b="b"/>
            <a:pathLst>
              <a:path w="21600" h="21600" extrusionOk="0">
                <a:moveTo>
                  <a:pt x="0" y="6757"/>
                </a:moveTo>
                <a:cubicBezTo>
                  <a:pt x="0" y="6499"/>
                  <a:pt x="0" y="6241"/>
                  <a:pt x="2" y="5983"/>
                </a:cubicBezTo>
                <a:cubicBezTo>
                  <a:pt x="3" y="5766"/>
                  <a:pt x="5" y="5548"/>
                  <a:pt x="11" y="5331"/>
                </a:cubicBezTo>
                <a:cubicBezTo>
                  <a:pt x="24" y="4858"/>
                  <a:pt x="52" y="4381"/>
                  <a:pt x="136" y="3913"/>
                </a:cubicBezTo>
                <a:cubicBezTo>
                  <a:pt x="221" y="3437"/>
                  <a:pt x="361" y="2995"/>
                  <a:pt x="581" y="2563"/>
                </a:cubicBezTo>
                <a:cubicBezTo>
                  <a:pt x="796" y="2139"/>
                  <a:pt x="1078" y="1751"/>
                  <a:pt x="1415" y="1415"/>
                </a:cubicBezTo>
                <a:cubicBezTo>
                  <a:pt x="1751" y="1078"/>
                  <a:pt x="2139" y="796"/>
                  <a:pt x="2564" y="580"/>
                </a:cubicBezTo>
                <a:cubicBezTo>
                  <a:pt x="2995" y="361"/>
                  <a:pt x="3437" y="222"/>
                  <a:pt x="3912" y="136"/>
                </a:cubicBezTo>
                <a:cubicBezTo>
                  <a:pt x="4380" y="52"/>
                  <a:pt x="4858" y="24"/>
                  <a:pt x="5331" y="11"/>
                </a:cubicBezTo>
                <a:cubicBezTo>
                  <a:pt x="5548" y="5"/>
                  <a:pt x="5766" y="3"/>
                  <a:pt x="5983" y="2"/>
                </a:cubicBezTo>
                <a:cubicBezTo>
                  <a:pt x="6241" y="0"/>
                  <a:pt x="6499" y="0"/>
                  <a:pt x="6757" y="0"/>
                </a:cubicBezTo>
                <a:lnTo>
                  <a:pt x="14843" y="0"/>
                </a:lnTo>
                <a:cubicBezTo>
                  <a:pt x="15101" y="0"/>
                  <a:pt x="15359" y="0"/>
                  <a:pt x="15617" y="2"/>
                </a:cubicBezTo>
                <a:cubicBezTo>
                  <a:pt x="15834" y="3"/>
                  <a:pt x="16052" y="5"/>
                  <a:pt x="16269" y="11"/>
                </a:cubicBezTo>
                <a:cubicBezTo>
                  <a:pt x="16742" y="24"/>
                  <a:pt x="17220" y="52"/>
                  <a:pt x="17688" y="136"/>
                </a:cubicBezTo>
                <a:cubicBezTo>
                  <a:pt x="18163" y="222"/>
                  <a:pt x="18605" y="361"/>
                  <a:pt x="19036" y="580"/>
                </a:cubicBezTo>
                <a:cubicBezTo>
                  <a:pt x="19461" y="796"/>
                  <a:pt x="19849" y="1078"/>
                  <a:pt x="20185" y="1415"/>
                </a:cubicBezTo>
                <a:cubicBezTo>
                  <a:pt x="20522" y="1751"/>
                  <a:pt x="20804" y="2139"/>
                  <a:pt x="21019" y="2563"/>
                </a:cubicBezTo>
                <a:cubicBezTo>
                  <a:pt x="21239" y="2995"/>
                  <a:pt x="21379" y="3437"/>
                  <a:pt x="21464" y="3913"/>
                </a:cubicBezTo>
                <a:cubicBezTo>
                  <a:pt x="21548" y="4381"/>
                  <a:pt x="21576" y="4858"/>
                  <a:pt x="21589" y="5331"/>
                </a:cubicBezTo>
                <a:cubicBezTo>
                  <a:pt x="21595" y="5548"/>
                  <a:pt x="21597" y="5766"/>
                  <a:pt x="21598" y="5983"/>
                </a:cubicBezTo>
                <a:cubicBezTo>
                  <a:pt x="21600" y="6241"/>
                  <a:pt x="21600" y="6499"/>
                  <a:pt x="21600" y="6757"/>
                </a:cubicBezTo>
                <a:lnTo>
                  <a:pt x="21600" y="14843"/>
                </a:lnTo>
                <a:cubicBezTo>
                  <a:pt x="21600" y="15101"/>
                  <a:pt x="21600" y="15359"/>
                  <a:pt x="21598" y="15617"/>
                </a:cubicBezTo>
                <a:cubicBezTo>
                  <a:pt x="21597" y="15834"/>
                  <a:pt x="21595" y="16052"/>
                  <a:pt x="21589" y="16269"/>
                </a:cubicBezTo>
                <a:cubicBezTo>
                  <a:pt x="21576" y="16742"/>
                  <a:pt x="21548" y="17220"/>
                  <a:pt x="21464" y="17687"/>
                </a:cubicBezTo>
                <a:cubicBezTo>
                  <a:pt x="21379" y="18163"/>
                  <a:pt x="21239" y="18605"/>
                  <a:pt x="21019" y="19037"/>
                </a:cubicBezTo>
                <a:cubicBezTo>
                  <a:pt x="20804" y="19461"/>
                  <a:pt x="20522" y="19849"/>
                  <a:pt x="20185" y="20185"/>
                </a:cubicBezTo>
                <a:cubicBezTo>
                  <a:pt x="19849" y="20522"/>
                  <a:pt x="19461" y="20804"/>
                  <a:pt x="19036" y="21020"/>
                </a:cubicBezTo>
                <a:cubicBezTo>
                  <a:pt x="18605" y="21239"/>
                  <a:pt x="18163" y="21379"/>
                  <a:pt x="17688" y="21464"/>
                </a:cubicBezTo>
                <a:cubicBezTo>
                  <a:pt x="17220" y="21548"/>
                  <a:pt x="16742" y="21576"/>
                  <a:pt x="16269" y="21589"/>
                </a:cubicBezTo>
                <a:cubicBezTo>
                  <a:pt x="16052" y="21595"/>
                  <a:pt x="15834" y="21597"/>
                  <a:pt x="15617" y="21598"/>
                </a:cubicBezTo>
                <a:cubicBezTo>
                  <a:pt x="15359" y="21600"/>
                  <a:pt x="15101" y="21600"/>
                  <a:pt x="14843" y="21600"/>
                </a:cubicBezTo>
                <a:lnTo>
                  <a:pt x="6757" y="21600"/>
                </a:lnTo>
                <a:cubicBezTo>
                  <a:pt x="6499" y="21600"/>
                  <a:pt x="6241" y="21600"/>
                  <a:pt x="5983" y="21598"/>
                </a:cubicBezTo>
                <a:cubicBezTo>
                  <a:pt x="5766" y="21597"/>
                  <a:pt x="5548" y="21595"/>
                  <a:pt x="5331" y="21589"/>
                </a:cubicBezTo>
                <a:cubicBezTo>
                  <a:pt x="4858" y="21576"/>
                  <a:pt x="4380" y="21548"/>
                  <a:pt x="3912" y="21464"/>
                </a:cubicBezTo>
                <a:cubicBezTo>
                  <a:pt x="3437" y="21379"/>
                  <a:pt x="2995" y="21239"/>
                  <a:pt x="2564" y="21020"/>
                </a:cubicBezTo>
                <a:cubicBezTo>
                  <a:pt x="2139" y="20804"/>
                  <a:pt x="1751" y="20522"/>
                  <a:pt x="1415" y="20185"/>
                </a:cubicBezTo>
                <a:cubicBezTo>
                  <a:pt x="1078" y="19849"/>
                  <a:pt x="796" y="19461"/>
                  <a:pt x="581" y="19037"/>
                </a:cubicBezTo>
                <a:cubicBezTo>
                  <a:pt x="361" y="18605"/>
                  <a:pt x="221" y="18163"/>
                  <a:pt x="136" y="17687"/>
                </a:cubicBezTo>
                <a:cubicBezTo>
                  <a:pt x="52" y="17220"/>
                  <a:pt x="24" y="16742"/>
                  <a:pt x="11" y="16269"/>
                </a:cubicBezTo>
                <a:cubicBezTo>
                  <a:pt x="5" y="16052"/>
                  <a:pt x="3" y="15834"/>
                  <a:pt x="2" y="15617"/>
                </a:cubicBezTo>
                <a:cubicBezTo>
                  <a:pt x="0" y="15359"/>
                  <a:pt x="0" y="15101"/>
                  <a:pt x="0" y="14843"/>
                </a:cubicBezTo>
                <a:cubicBezTo>
                  <a:pt x="0" y="14843"/>
                  <a:pt x="0" y="6757"/>
                  <a:pt x="0" y="6757"/>
                </a:cubicBezTo>
                <a:close/>
              </a:path>
            </a:pathLst>
          </a:custGeom>
          <a:ln w="31750">
            <a:solidFill>
              <a:srgbClr val="FFFFFF"/>
            </a:solidFill>
            <a:miter lim="400000"/>
          </a:ln>
        </p:spPr>
        <p:txBody>
          <a:bodyPr lIns="14288" tIns="14288" rIns="14288" bIns="14288" anchor="ct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44" name="Shape 1344"/>
          <p:cNvSpPr/>
          <p:nvPr/>
        </p:nvSpPr>
        <p:spPr>
          <a:xfrm>
            <a:off x="4580793" y="1412933"/>
            <a:ext cx="25440" cy="25440"/>
          </a:xfrm>
          <a:prstGeom prst="ellipse">
            <a:avLst/>
          </a:prstGeom>
          <a:ln w="31750">
            <a:solidFill>
              <a:srgbClr val="FFFFFF"/>
            </a:solidFill>
            <a:miter lim="400000"/>
          </a:ln>
        </p:spPr>
        <p:txBody>
          <a:bodyPr lIns="14288" tIns="14288" rIns="14288" bIns="14288" anchor="ctr"/>
          <a:lstStyle/>
          <a:p>
            <a:pPr algn="ctr" fontAlgn="auto" hangingPunct="0">
              <a:spcBef>
                <a:spcPts val="0"/>
              </a:spcBef>
              <a:spcAft>
                <a:spcPts val="0"/>
              </a:spcAft>
              <a:defRPr sz="3000">
                <a:effectLst>
                  <a:outerShdw blurRad="38100" dist="12700" dir="5400000" rotWithShape="0">
                    <a:srgbClr val="000000">
                      <a:alpha val="50000"/>
                    </a:srgbClr>
                  </a:outerShdw>
                </a:effectLst>
                <a:latin typeface="Gill Sans"/>
                <a:ea typeface="Gill Sans"/>
                <a:cs typeface="Gill Sans"/>
                <a:sym typeface="Gill Sans"/>
              </a:defRPr>
            </a:pPr>
            <a:endParaRPr sz="1125"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Tree>
    <p:extLst>
      <p:ext uri="{BB962C8B-B14F-4D97-AF65-F5344CB8AC3E}">
        <p14:creationId xmlns:p14="http://schemas.microsoft.com/office/powerpoint/2010/main" val="264036652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7766" y="273873"/>
            <a:ext cx="8345488" cy="731837"/>
          </a:xfrm>
        </p:spPr>
        <p:txBody>
          <a:bodyPr/>
          <a:lstStyle/>
          <a:p>
            <a:r>
              <a:rPr lang="en-US" altLang="ja-JP" dirty="0" smtClean="0"/>
              <a:t>Collaboration</a:t>
            </a:r>
            <a:r>
              <a:rPr lang="ja-JP" altLang="en-US" dirty="0" smtClean="0"/>
              <a:t> </a:t>
            </a:r>
            <a:r>
              <a:rPr lang="en-US" altLang="ja-JP" dirty="0" smtClean="0"/>
              <a:t>Systems</a:t>
            </a:r>
            <a:r>
              <a:rPr lang="ja-JP" altLang="en-US" dirty="0" smtClean="0"/>
              <a:t> </a:t>
            </a:r>
            <a:r>
              <a:rPr lang="en-US" altLang="ja-JP" dirty="0" smtClean="0"/>
              <a:t>Release (CSR)</a:t>
            </a:r>
            <a:r>
              <a:rPr lang="ja-JP" altLang="en-US" dirty="0" smtClean="0"/>
              <a:t> 沿革</a:t>
            </a:r>
            <a:endParaRPr lang="en-US" dirty="0"/>
          </a:p>
        </p:txBody>
      </p:sp>
      <p:graphicFrame>
        <p:nvGraphicFramePr>
          <p:cNvPr id="24" name="Table 23"/>
          <p:cNvGraphicFramePr>
            <a:graphicFrameLocks noGrp="1"/>
          </p:cNvGraphicFramePr>
          <p:nvPr>
            <p:extLst>
              <p:ext uri="{D42A27DB-BD31-4B8C-83A1-F6EECF244321}">
                <p14:modId xmlns:p14="http://schemas.microsoft.com/office/powerpoint/2010/main" val="67834288"/>
              </p:ext>
            </p:extLst>
          </p:nvPr>
        </p:nvGraphicFramePr>
        <p:xfrm>
          <a:off x="2045418" y="893864"/>
          <a:ext cx="6891274" cy="4145620"/>
        </p:xfrm>
        <a:graphic>
          <a:graphicData uri="http://schemas.openxmlformats.org/drawingml/2006/table">
            <a:tbl>
              <a:tblPr firstRow="1" bandRow="1">
                <a:tableStyleId>{72833802-FEF1-4C79-8D5D-14CF1EAF98D9}</a:tableStyleId>
              </a:tblPr>
              <a:tblGrid>
                <a:gridCol w="530098"/>
                <a:gridCol w="530098"/>
                <a:gridCol w="530098"/>
                <a:gridCol w="530098"/>
                <a:gridCol w="530098"/>
                <a:gridCol w="530098"/>
                <a:gridCol w="530098"/>
                <a:gridCol w="530098"/>
                <a:gridCol w="530098"/>
                <a:gridCol w="530098"/>
                <a:gridCol w="530098"/>
                <a:gridCol w="530098"/>
                <a:gridCol w="530098"/>
              </a:tblGrid>
              <a:tr h="243860">
                <a:tc>
                  <a:txBody>
                    <a:bodyPr/>
                    <a:lstStyle/>
                    <a:p>
                      <a:pPr>
                        <a:lnSpc>
                          <a:spcPct val="80000"/>
                        </a:lnSpc>
                      </a:pPr>
                      <a:r>
                        <a:rPr lang="en-US" sz="1100" dirty="0" smtClean="0">
                          <a:solidFill>
                            <a:schemeClr val="tx2"/>
                          </a:solidFill>
                        </a:rPr>
                        <a:t>CSR</a:t>
                      </a:r>
                      <a:endParaRPr lang="en-US" sz="1100" dirty="0">
                        <a:solidFill>
                          <a:schemeClr val="tx2"/>
                        </a:solidFill>
                      </a:endParaRPr>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r>
                        <a:rPr lang="en-US" sz="1100" dirty="0" smtClean="0">
                          <a:solidFill>
                            <a:srgbClr val="2968AF"/>
                          </a:solidFill>
                        </a:rPr>
                        <a:t>CM</a:t>
                      </a:r>
                      <a:endParaRPr lang="en-US" sz="1100" dirty="0">
                        <a:solidFill>
                          <a:srgbClr val="2968AF"/>
                        </a:solidFill>
                      </a:endParaRPr>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r>
                        <a:rPr lang="en-US" sz="1100" dirty="0" smtClean="0"/>
                        <a:t>2006</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2007</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2008</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2009</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2010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2011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2012</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2013</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2014</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2015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c>
                  <a:txBody>
                    <a:bodyPr/>
                    <a:lstStyle/>
                    <a:p>
                      <a:pPr>
                        <a:lnSpc>
                          <a:spcPct val="80000"/>
                        </a:lnSpc>
                      </a:pPr>
                      <a:r>
                        <a:rPr lang="en-US" sz="1100" dirty="0" smtClean="0"/>
                        <a:t>2016</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cell3D prstMaterial="dkEdge">
                      <a:bevel w="50800" h="50800"/>
                      <a:lightRig rig="flood" dir="t"/>
                    </a:cell3D>
                    <a:solidFill>
                      <a:schemeClr val="tx2">
                        <a:lumMod val="40000"/>
                        <a:lumOff val="60000"/>
                      </a:schemeClr>
                    </a:solidFill>
                  </a:tcPr>
                </a:tc>
              </a:tr>
              <a:tr h="243860">
                <a:tc>
                  <a:txBody>
                    <a:bodyPr/>
                    <a:lstStyle/>
                    <a:p>
                      <a:pPr>
                        <a:lnSpc>
                          <a:spcPct val="80000"/>
                        </a:lnSpc>
                      </a:pPr>
                      <a:r>
                        <a:rPr lang="en-US" sz="1100" dirty="0" smtClean="0"/>
                        <a:t>5.0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5.0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5.1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5.1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6.0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6.0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6.1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6.1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7.0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7.0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7.1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7.1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8.0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8.0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8.5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8.5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8.6</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8.6</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9.0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9.x</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10.0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10.0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10.5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10.5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10.6</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10.5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11.0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r>
                        <a:rPr lang="en-US" sz="1100" dirty="0" smtClean="0"/>
                        <a:t>11.0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tcPr>
                </a:tc>
              </a:tr>
              <a:tr h="243860">
                <a:tc>
                  <a:txBody>
                    <a:bodyPr/>
                    <a:lstStyle/>
                    <a:p>
                      <a:pPr>
                        <a:lnSpc>
                          <a:spcPct val="80000"/>
                        </a:lnSpc>
                      </a:pPr>
                      <a:r>
                        <a:rPr lang="en-US" sz="1100" dirty="0" smtClean="0"/>
                        <a:t>11.1</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r>
                        <a:rPr lang="en-US" sz="1100" dirty="0" smtClean="0"/>
                        <a:t>11.0</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tr>
              <a:tr h="243860">
                <a:tc>
                  <a:txBody>
                    <a:bodyPr/>
                    <a:lstStyle/>
                    <a:p>
                      <a:pPr>
                        <a:lnSpc>
                          <a:spcPct val="80000"/>
                        </a:lnSpc>
                      </a:pPr>
                      <a:r>
                        <a:rPr lang="en-US" sz="1100" dirty="0" smtClean="0"/>
                        <a:t>11.5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r>
                        <a:rPr lang="en-US" sz="1100" dirty="0" smtClean="0"/>
                        <a:t>11.5</a:t>
                      </a: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nSpc>
                          <a:spcPct val="80000"/>
                        </a:lnSpc>
                      </a:pPr>
                      <a:endParaRPr lang="en-US" sz="1100" dirty="0"/>
                    </a:p>
                  </a:txBody>
                  <a:tcP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r>
            </a:tbl>
          </a:graphicData>
        </a:graphic>
      </p:graphicFrame>
      <p:sp>
        <p:nvSpPr>
          <p:cNvPr id="3" name="Chevron 2"/>
          <p:cNvSpPr/>
          <p:nvPr/>
        </p:nvSpPr>
        <p:spPr>
          <a:xfrm>
            <a:off x="3202999" y="1236351"/>
            <a:ext cx="1225007"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6" name="Chevron 5"/>
          <p:cNvSpPr/>
          <p:nvPr/>
        </p:nvSpPr>
        <p:spPr>
          <a:xfrm>
            <a:off x="3585112" y="1494860"/>
            <a:ext cx="1225007"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0" name="Chevron 9"/>
          <p:cNvSpPr/>
          <p:nvPr/>
        </p:nvSpPr>
        <p:spPr>
          <a:xfrm>
            <a:off x="3860459" y="1716834"/>
            <a:ext cx="1028330"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1" name="Chevron 10"/>
          <p:cNvSpPr/>
          <p:nvPr/>
        </p:nvSpPr>
        <p:spPr>
          <a:xfrm>
            <a:off x="4158284" y="1961606"/>
            <a:ext cx="1461012"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2" name="Chevron 11"/>
          <p:cNvSpPr/>
          <p:nvPr/>
        </p:nvSpPr>
        <p:spPr>
          <a:xfrm>
            <a:off x="4551635" y="2205896"/>
            <a:ext cx="797935"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3" name="Chevron 12"/>
          <p:cNvSpPr/>
          <p:nvPr/>
        </p:nvSpPr>
        <p:spPr>
          <a:xfrm>
            <a:off x="4647167" y="2449443"/>
            <a:ext cx="1871216"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4" name="Chevron 13"/>
          <p:cNvSpPr/>
          <p:nvPr/>
        </p:nvSpPr>
        <p:spPr>
          <a:xfrm>
            <a:off x="5271589" y="2690057"/>
            <a:ext cx="943353"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5" name="Chevron 14"/>
          <p:cNvSpPr/>
          <p:nvPr/>
        </p:nvSpPr>
        <p:spPr>
          <a:xfrm>
            <a:off x="5687070" y="2929928"/>
            <a:ext cx="1977650"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7" name="Chevron 16"/>
          <p:cNvSpPr/>
          <p:nvPr/>
        </p:nvSpPr>
        <p:spPr>
          <a:xfrm>
            <a:off x="5967692" y="3188438"/>
            <a:ext cx="1697027" cy="97169"/>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nvGrpSpPr>
          <p:cNvPr id="25" name="Group 24"/>
          <p:cNvGrpSpPr/>
          <p:nvPr/>
        </p:nvGrpSpPr>
        <p:grpSpPr>
          <a:xfrm>
            <a:off x="6614590" y="3392364"/>
            <a:ext cx="2322100" cy="1575227"/>
            <a:chOff x="6614590" y="3572105"/>
            <a:chExt cx="2322100" cy="1633137"/>
          </a:xfrm>
        </p:grpSpPr>
        <p:sp>
          <p:nvSpPr>
            <p:cNvPr id="18" name="Chevron 17"/>
            <p:cNvSpPr/>
            <p:nvPr/>
          </p:nvSpPr>
          <p:spPr>
            <a:xfrm>
              <a:off x="6614590" y="3572105"/>
              <a:ext cx="1803116" cy="111437"/>
            </a:xfrm>
            <a:prstGeom prst="chevron">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19" name="Chevron 18"/>
            <p:cNvSpPr/>
            <p:nvPr/>
          </p:nvSpPr>
          <p:spPr>
            <a:xfrm>
              <a:off x="7282608" y="3819375"/>
              <a:ext cx="1654082" cy="111437"/>
            </a:xfrm>
            <a:prstGeom prst="chevron">
              <a:avLst/>
            </a:prstGeom>
            <a:gradFill flip="none" rotWithShape="1">
              <a:gsLst>
                <a:gs pos="84000">
                  <a:schemeClr val="tx2"/>
                </a:gs>
                <a:gs pos="100000">
                  <a:prstClr val="white"/>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0" name="Chevron 19"/>
            <p:cNvSpPr/>
            <p:nvPr/>
          </p:nvSpPr>
          <p:spPr>
            <a:xfrm>
              <a:off x="7496140" y="4089125"/>
              <a:ext cx="1440549" cy="111437"/>
            </a:xfrm>
            <a:prstGeom prst="chevron">
              <a:avLst/>
            </a:prstGeom>
            <a:gradFill flip="none" rotWithShape="1">
              <a:gsLst>
                <a:gs pos="84000">
                  <a:schemeClr val="tx2"/>
                </a:gs>
                <a:gs pos="100000">
                  <a:prstClr val="white"/>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1" name="Chevron 20"/>
            <p:cNvSpPr/>
            <p:nvPr/>
          </p:nvSpPr>
          <p:spPr>
            <a:xfrm>
              <a:off x="7833298" y="4348361"/>
              <a:ext cx="1103391" cy="111437"/>
            </a:xfrm>
            <a:prstGeom prst="chevron">
              <a:avLst/>
            </a:prstGeom>
            <a:gradFill flip="none" rotWithShape="1">
              <a:gsLst>
                <a:gs pos="84000">
                  <a:schemeClr val="tx2"/>
                </a:gs>
                <a:gs pos="100000">
                  <a:prstClr val="white"/>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2" name="Chevron 21"/>
            <p:cNvSpPr/>
            <p:nvPr/>
          </p:nvSpPr>
          <p:spPr>
            <a:xfrm>
              <a:off x="8035594" y="4593265"/>
              <a:ext cx="901096" cy="111437"/>
            </a:xfrm>
            <a:prstGeom prst="chevron">
              <a:avLst/>
            </a:prstGeom>
            <a:gradFill flip="none" rotWithShape="1">
              <a:gsLst>
                <a:gs pos="84000">
                  <a:schemeClr val="tx2"/>
                </a:gs>
                <a:gs pos="100000">
                  <a:prstClr val="white"/>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23" name="Chevron 22"/>
            <p:cNvSpPr/>
            <p:nvPr/>
          </p:nvSpPr>
          <p:spPr>
            <a:xfrm>
              <a:off x="8339036" y="4846230"/>
              <a:ext cx="597654" cy="111437"/>
            </a:xfrm>
            <a:prstGeom prst="chevron">
              <a:avLst/>
            </a:prstGeom>
            <a:gradFill flip="none" rotWithShape="1">
              <a:gsLst>
                <a:gs pos="84000">
                  <a:schemeClr val="tx2"/>
                </a:gs>
                <a:gs pos="100000">
                  <a:prstClr val="white"/>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sp>
          <p:nvSpPr>
            <p:cNvPr id="45" name="Chevron 44"/>
            <p:cNvSpPr/>
            <p:nvPr/>
          </p:nvSpPr>
          <p:spPr>
            <a:xfrm>
              <a:off x="8565948" y="5093806"/>
              <a:ext cx="370742" cy="111436"/>
            </a:xfrm>
            <a:prstGeom prst="chevron">
              <a:avLst/>
            </a:prstGeom>
            <a:gradFill flip="none" rotWithShape="1">
              <a:gsLst>
                <a:gs pos="84000">
                  <a:schemeClr val="tx2"/>
                </a:gs>
                <a:gs pos="100000">
                  <a:prstClr val="white"/>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p:txBody>
        </p:sp>
      </p:grpSp>
      <p:sp>
        <p:nvSpPr>
          <p:cNvPr id="27" name="TextBox 26"/>
          <p:cNvSpPr txBox="1"/>
          <p:nvPr/>
        </p:nvSpPr>
        <p:spPr>
          <a:xfrm>
            <a:off x="1271468" y="4729549"/>
            <a:ext cx="829114" cy="369332"/>
          </a:xfrm>
          <a:prstGeom prst="rect">
            <a:avLst/>
          </a:prstGeom>
          <a:noFill/>
        </p:spPr>
        <p:txBody>
          <a:bodyPr wrap="none" rtlCol="0">
            <a:spAutoFit/>
          </a:bodyPr>
          <a:lstStyle/>
          <a:p>
            <a:r>
              <a:rPr lang="en-US" i="1" dirty="0" smtClean="0">
                <a:solidFill>
                  <a:schemeClr val="bg2"/>
                </a:solidFill>
              </a:rPr>
              <a:t>New!!</a:t>
            </a:r>
            <a:endParaRPr lang="en-US" i="1" dirty="0">
              <a:solidFill>
                <a:schemeClr val="bg2"/>
              </a:solidFill>
            </a:endParaRPr>
          </a:p>
        </p:txBody>
      </p:sp>
      <p:sp>
        <p:nvSpPr>
          <p:cNvPr id="8" name="Text Placeholder 7"/>
          <p:cNvSpPr>
            <a:spLocks noGrp="1"/>
          </p:cNvSpPr>
          <p:nvPr>
            <p:ph type="body" sz="quarter" idx="10"/>
          </p:nvPr>
        </p:nvSpPr>
        <p:spPr>
          <a:xfrm>
            <a:off x="5636448" y="1347789"/>
            <a:ext cx="3146806" cy="353141"/>
          </a:xfrm>
          <a:solidFill>
            <a:schemeClr val="tx2">
              <a:lumMod val="20000"/>
              <a:lumOff val="80000"/>
            </a:schemeClr>
          </a:solidFill>
        </p:spPr>
        <p:txBody>
          <a:bodyPr anchor="ctr"/>
          <a:lstStyle/>
          <a:p>
            <a:r>
              <a:rPr lang="en-US" sz="1200" dirty="0" smtClean="0"/>
              <a:t>*9.0</a:t>
            </a:r>
            <a:r>
              <a:rPr lang="ja-JP" altLang="en-US" sz="1200" dirty="0" smtClean="0"/>
              <a:t>以前の呼称は</a:t>
            </a:r>
            <a:r>
              <a:rPr lang="en-US" altLang="ja-JP" sz="1200" dirty="0" smtClean="0"/>
              <a:t> Unified Communications System Release</a:t>
            </a:r>
            <a:endParaRPr lang="en-US" sz="1200" dirty="0"/>
          </a:p>
        </p:txBody>
      </p:sp>
      <p:sp>
        <p:nvSpPr>
          <p:cNvPr id="4" name="Rectangle 3"/>
          <p:cNvSpPr/>
          <p:nvPr/>
        </p:nvSpPr>
        <p:spPr>
          <a:xfrm>
            <a:off x="1473200" y="1185552"/>
            <a:ext cx="512099"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Linux</a:t>
            </a:r>
          </a:p>
        </p:txBody>
      </p:sp>
      <p:sp>
        <p:nvSpPr>
          <p:cNvPr id="26" name="Rectangle 25"/>
          <p:cNvSpPr/>
          <p:nvPr/>
        </p:nvSpPr>
        <p:spPr>
          <a:xfrm>
            <a:off x="1524517" y="2354375"/>
            <a:ext cx="460782"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IPv6</a:t>
            </a:r>
          </a:p>
        </p:txBody>
      </p:sp>
      <p:sp>
        <p:nvSpPr>
          <p:cNvPr id="28" name="Rectangle 27"/>
          <p:cNvSpPr/>
          <p:nvPr/>
        </p:nvSpPr>
        <p:spPr>
          <a:xfrm>
            <a:off x="1030018" y="2624599"/>
            <a:ext cx="955281"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UC on UCS</a:t>
            </a:r>
          </a:p>
        </p:txBody>
      </p:sp>
      <p:sp>
        <p:nvSpPr>
          <p:cNvPr id="29" name="Rectangle 28"/>
          <p:cNvSpPr/>
          <p:nvPr/>
        </p:nvSpPr>
        <p:spPr>
          <a:xfrm>
            <a:off x="600987" y="1185552"/>
            <a:ext cx="849243"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SIP Phone</a:t>
            </a:r>
          </a:p>
        </p:txBody>
      </p:sp>
      <p:sp>
        <p:nvSpPr>
          <p:cNvPr id="31" name="Rectangle 30"/>
          <p:cNvSpPr/>
          <p:nvPr/>
        </p:nvSpPr>
        <p:spPr>
          <a:xfrm>
            <a:off x="816487" y="1651383"/>
            <a:ext cx="1168812"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DND &amp; Intercom</a:t>
            </a:r>
          </a:p>
        </p:txBody>
      </p:sp>
      <p:sp>
        <p:nvSpPr>
          <p:cNvPr id="32" name="Rectangle 31"/>
          <p:cNvSpPr/>
          <p:nvPr/>
        </p:nvSpPr>
        <p:spPr>
          <a:xfrm>
            <a:off x="164643" y="1651383"/>
            <a:ext cx="629360"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Mobility</a:t>
            </a:r>
          </a:p>
        </p:txBody>
      </p:sp>
      <p:sp>
        <p:nvSpPr>
          <p:cNvPr id="33" name="Rectangle 32"/>
          <p:cNvSpPr/>
          <p:nvPr/>
        </p:nvSpPr>
        <p:spPr>
          <a:xfrm>
            <a:off x="681622" y="2087570"/>
            <a:ext cx="1303677"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Local Route Group</a:t>
            </a:r>
          </a:p>
        </p:txBody>
      </p:sp>
      <p:sp>
        <p:nvSpPr>
          <p:cNvPr id="34" name="Rectangle 33"/>
          <p:cNvSpPr/>
          <p:nvPr/>
        </p:nvSpPr>
        <p:spPr>
          <a:xfrm>
            <a:off x="88900" y="3376223"/>
            <a:ext cx="673099"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URI,ILS</a:t>
            </a:r>
          </a:p>
        </p:txBody>
      </p:sp>
      <p:sp>
        <p:nvSpPr>
          <p:cNvPr id="35" name="Rectangle 34"/>
          <p:cNvSpPr/>
          <p:nvPr/>
        </p:nvSpPr>
        <p:spPr>
          <a:xfrm>
            <a:off x="600986" y="2883907"/>
            <a:ext cx="1384313"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HD Video, VCS</a:t>
            </a:r>
            <a:r>
              <a:rPr lang="ja-JP" altLang="en-US" sz="1050" dirty="0" smtClean="0"/>
              <a:t>接続</a:t>
            </a:r>
            <a:endParaRPr lang="en-US" sz="1050" dirty="0" smtClean="0"/>
          </a:p>
        </p:txBody>
      </p:sp>
      <p:sp>
        <p:nvSpPr>
          <p:cNvPr id="36" name="Rectangle 35"/>
          <p:cNvSpPr/>
          <p:nvPr/>
        </p:nvSpPr>
        <p:spPr>
          <a:xfrm>
            <a:off x="164644" y="3123372"/>
            <a:ext cx="1820656"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smtClean="0"/>
              <a:t>TelePresence</a:t>
            </a:r>
            <a:r>
              <a:rPr lang="en-US" sz="1050" dirty="0" smtClean="0"/>
              <a:t> </a:t>
            </a:r>
            <a:r>
              <a:rPr lang="ja-JP" altLang="en-US" sz="1050" dirty="0" smtClean="0"/>
              <a:t>端末</a:t>
            </a:r>
            <a:r>
              <a:rPr lang="en-US" altLang="ja-JP" sz="1050" dirty="0" smtClean="0"/>
              <a:t> (C,EX)</a:t>
            </a:r>
            <a:endParaRPr lang="en-US" sz="1050" dirty="0" smtClean="0"/>
          </a:p>
        </p:txBody>
      </p:sp>
      <p:sp>
        <p:nvSpPr>
          <p:cNvPr id="37" name="Rectangle 36"/>
          <p:cNvSpPr/>
          <p:nvPr/>
        </p:nvSpPr>
        <p:spPr>
          <a:xfrm>
            <a:off x="1524517" y="3376223"/>
            <a:ext cx="460782"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ELM</a:t>
            </a:r>
          </a:p>
        </p:txBody>
      </p:sp>
      <p:sp>
        <p:nvSpPr>
          <p:cNvPr id="38" name="Rectangle 37"/>
          <p:cNvSpPr/>
          <p:nvPr/>
        </p:nvSpPr>
        <p:spPr>
          <a:xfrm>
            <a:off x="781049" y="3376223"/>
            <a:ext cx="723901"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IM/P</a:t>
            </a:r>
            <a:r>
              <a:rPr lang="ja-JP" altLang="en-US" sz="1050" dirty="0" smtClean="0"/>
              <a:t>統合</a:t>
            </a:r>
            <a:endParaRPr lang="en-US" sz="1050" dirty="0" smtClean="0"/>
          </a:p>
        </p:txBody>
      </p:sp>
      <p:sp>
        <p:nvSpPr>
          <p:cNvPr id="5" name="TextBox 4"/>
          <p:cNvSpPr txBox="1"/>
          <p:nvPr/>
        </p:nvSpPr>
        <p:spPr>
          <a:xfrm>
            <a:off x="324957" y="904110"/>
            <a:ext cx="1793060" cy="261610"/>
          </a:xfrm>
          <a:prstGeom prst="rect">
            <a:avLst/>
          </a:prstGeom>
          <a:noFill/>
        </p:spPr>
        <p:txBody>
          <a:bodyPr wrap="none" rtlCol="0">
            <a:spAutoFit/>
          </a:bodyPr>
          <a:lstStyle/>
          <a:p>
            <a:r>
              <a:rPr lang="en-US" sz="1100" b="1" dirty="0" smtClean="0">
                <a:solidFill>
                  <a:schemeClr val="tx2"/>
                </a:solidFill>
              </a:rPr>
              <a:t>Unified CM </a:t>
            </a:r>
            <a:r>
              <a:rPr lang="ja-JP" altLang="en-US" sz="1100" b="1" dirty="0" smtClean="0">
                <a:solidFill>
                  <a:schemeClr val="tx2"/>
                </a:solidFill>
              </a:rPr>
              <a:t>主な機能追加</a:t>
            </a:r>
            <a:endParaRPr lang="en-US" sz="1100" b="1" dirty="0">
              <a:solidFill>
                <a:schemeClr val="tx2"/>
              </a:solidFill>
            </a:endParaRPr>
          </a:p>
        </p:txBody>
      </p:sp>
      <p:sp>
        <p:nvSpPr>
          <p:cNvPr id="39" name="Rectangle 38"/>
          <p:cNvSpPr/>
          <p:nvPr/>
        </p:nvSpPr>
        <p:spPr>
          <a:xfrm>
            <a:off x="95250" y="4338931"/>
            <a:ext cx="611771" cy="296833"/>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t>次世代暗号化</a:t>
            </a:r>
            <a:endParaRPr lang="en-US" sz="1050" dirty="0" smtClean="0"/>
          </a:p>
        </p:txBody>
      </p:sp>
      <p:sp>
        <p:nvSpPr>
          <p:cNvPr id="40" name="Rectangle 39"/>
          <p:cNvSpPr/>
          <p:nvPr/>
        </p:nvSpPr>
        <p:spPr>
          <a:xfrm>
            <a:off x="1473200" y="4338932"/>
            <a:ext cx="512099"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Opus</a:t>
            </a:r>
          </a:p>
        </p:txBody>
      </p:sp>
      <p:sp>
        <p:nvSpPr>
          <p:cNvPr id="41" name="Rectangle 40"/>
          <p:cNvSpPr/>
          <p:nvPr/>
        </p:nvSpPr>
        <p:spPr>
          <a:xfrm>
            <a:off x="732423" y="4338932"/>
            <a:ext cx="721727"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err="1" smtClean="0"/>
              <a:t>QoS</a:t>
            </a:r>
            <a:r>
              <a:rPr lang="ja-JP" altLang="en-US" sz="1050" dirty="0" smtClean="0"/>
              <a:t>拡張</a:t>
            </a:r>
            <a:endParaRPr lang="en-US" sz="1050" dirty="0" smtClean="0"/>
          </a:p>
        </p:txBody>
      </p:sp>
      <p:sp>
        <p:nvSpPr>
          <p:cNvPr id="42" name="Rectangle 41"/>
          <p:cNvSpPr/>
          <p:nvPr/>
        </p:nvSpPr>
        <p:spPr>
          <a:xfrm>
            <a:off x="164643" y="3637305"/>
            <a:ext cx="988969" cy="27903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Prime </a:t>
            </a:r>
            <a:r>
              <a:rPr lang="en-US" sz="1050" dirty="0" err="1" smtClean="0"/>
              <a:t>Collab</a:t>
            </a:r>
            <a:r>
              <a:rPr lang="en-US" sz="1050" dirty="0" smtClean="0"/>
              <a:t> Deployment</a:t>
            </a:r>
          </a:p>
        </p:txBody>
      </p:sp>
      <p:sp>
        <p:nvSpPr>
          <p:cNvPr id="43" name="Rectangle 42"/>
          <p:cNvSpPr/>
          <p:nvPr/>
        </p:nvSpPr>
        <p:spPr>
          <a:xfrm>
            <a:off x="1176092" y="3637305"/>
            <a:ext cx="800880" cy="27903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Self Care Portal</a:t>
            </a:r>
          </a:p>
        </p:txBody>
      </p:sp>
      <p:sp>
        <p:nvSpPr>
          <p:cNvPr id="44" name="Rectangle 43"/>
          <p:cNvSpPr/>
          <p:nvPr/>
        </p:nvSpPr>
        <p:spPr>
          <a:xfrm>
            <a:off x="917392" y="3985909"/>
            <a:ext cx="914506" cy="20111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Native SSO</a:t>
            </a:r>
          </a:p>
        </p:txBody>
      </p:sp>
    </p:spTree>
    <p:extLst>
      <p:ext uri="{BB962C8B-B14F-4D97-AF65-F5344CB8AC3E}">
        <p14:creationId xmlns:p14="http://schemas.microsoft.com/office/powerpoint/2010/main" val="23939330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Shape 1316"/>
          <p:cNvSpPr>
            <a:spLocks noGrp="1"/>
          </p:cNvSpPr>
          <p:nvPr>
            <p:ph type="body" sz="half" idx="1"/>
          </p:nvPr>
        </p:nvSpPr>
        <p:spPr>
          <a:xfrm>
            <a:off x="4327031" y="1110475"/>
            <a:ext cx="4081463" cy="3190875"/>
          </a:xfrm>
          <a:prstGeom prst="rect">
            <a:avLst/>
          </a:prstGeom>
        </p:spPr>
        <p:txBody>
          <a:bodyPr/>
          <a:lstStyle/>
          <a:p>
            <a:r>
              <a:rPr dirty="0"/>
              <a:t>Cisco AireOS 8.3 </a:t>
            </a:r>
            <a:r>
              <a:rPr dirty="0" smtClean="0"/>
              <a:t>(</a:t>
            </a:r>
            <a:r>
              <a:rPr dirty="0"/>
              <a:t>for WLC) </a:t>
            </a:r>
            <a:r>
              <a:rPr dirty="0" smtClean="0"/>
              <a:t>coming </a:t>
            </a:r>
            <a:r>
              <a:rPr lang="en-US" dirty="0" smtClean="0"/>
              <a:t>soon</a:t>
            </a:r>
            <a:endParaRPr dirty="0"/>
          </a:p>
          <a:p>
            <a:r>
              <a:rPr dirty="0"/>
              <a:t>Cisco Meraki support targeted for </a:t>
            </a:r>
            <a:r>
              <a:rPr lang="en-US" dirty="0" smtClean="0"/>
              <a:t/>
            </a:r>
            <a:br>
              <a:rPr lang="en-US" dirty="0" smtClean="0"/>
            </a:br>
            <a:r>
              <a:rPr dirty="0" smtClean="0"/>
              <a:t>the </a:t>
            </a:r>
            <a:r>
              <a:rPr dirty="0"/>
              <a:t>Fall</a:t>
            </a:r>
          </a:p>
          <a:p>
            <a:r>
              <a:rPr dirty="0"/>
              <a:t>Cisco Spark for iOS 10 available </a:t>
            </a:r>
            <a:r>
              <a:rPr lang="en-US" dirty="0" smtClean="0"/>
              <a:t/>
            </a:r>
            <a:br>
              <a:rPr lang="en-US" dirty="0" smtClean="0"/>
            </a:br>
            <a:r>
              <a:rPr dirty="0" smtClean="0"/>
              <a:t>in </a:t>
            </a:r>
            <a:r>
              <a:rPr dirty="0"/>
              <a:t>the Fall</a:t>
            </a:r>
          </a:p>
          <a:p>
            <a:r>
              <a:rPr dirty="0"/>
              <a:t>Optimized Wi-Fi connectivity, app prioritization and voice will be supported in the above software releases</a:t>
            </a:r>
          </a:p>
        </p:txBody>
      </p:sp>
      <p:pic>
        <p:nvPicPr>
          <p:cNvPr id="1317" name="cisc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0740" y="2117045"/>
            <a:ext cx="2233251" cy="1177735"/>
          </a:xfrm>
          <a:prstGeom prst="rect">
            <a:avLst/>
          </a:prstGeom>
          <a:ln w="12700">
            <a:miter lim="400000"/>
          </a:ln>
        </p:spPr>
      </p:pic>
    </p:spTree>
    <p:extLst>
      <p:ext uri="{BB962C8B-B14F-4D97-AF65-F5344CB8AC3E}">
        <p14:creationId xmlns:p14="http://schemas.microsoft.com/office/powerpoint/2010/main" val="354926636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Shape 1372"/>
          <p:cNvSpPr/>
          <p:nvPr/>
        </p:nvSpPr>
        <p:spPr>
          <a:xfrm>
            <a:off x="637503" y="3722115"/>
            <a:ext cx="3197306" cy="1062855"/>
          </a:xfrm>
          <a:prstGeom prst="rect">
            <a:avLst/>
          </a:prstGeom>
          <a:ln w="12700">
            <a:miter lim="400000"/>
          </a:ln>
          <a:extLst>
            <a:ext uri="{C572A759-6A51-4108-AA02-DFA0A04FC94B}">
              <ma14:wrappingTextBoxFlag xmlns:ma14="http://schemas.microsoft.com/office/mac/drawingml/2011/main" val="1"/>
            </a:ext>
          </a:extLst>
        </p:spPr>
        <p:txBody>
          <a:bodyPr wrap="square" lIns="19050" tIns="19050" rIns="19050" bIns="19050" anchor="ctr">
            <a:spAutoFit/>
          </a:bodyPr>
          <a:lstStyle/>
          <a:p>
            <a:pPr defTabSz="300038" fontAlgn="auto" hangingPunct="0">
              <a:spcBef>
                <a:spcPts val="788"/>
              </a:spcBef>
              <a:spcAft>
                <a:spcPts val="0"/>
              </a:spcAft>
              <a:defRPr sz="7200"/>
            </a:pPr>
            <a:r>
              <a:rPr lang="en-US" sz="1600" kern="0" dirty="0" smtClean="0">
                <a:solidFill>
                  <a:srgbClr val="FFFFFF"/>
                </a:solidFill>
                <a:latin typeface="Helvetica"/>
                <a:ea typeface="ＭＳ Ｐゴシック" charset="0"/>
                <a:cs typeface="Helvetica"/>
                <a:sym typeface="Helvetica"/>
              </a:rPr>
              <a:t>Cisco </a:t>
            </a:r>
            <a:r>
              <a:rPr lang="en-US" sz="1600" kern="0" dirty="0" err="1" smtClean="0">
                <a:solidFill>
                  <a:srgbClr val="FFFFFF"/>
                </a:solidFill>
                <a:latin typeface="Helvetica"/>
                <a:ea typeface="ＭＳ Ｐゴシック" charset="0"/>
                <a:cs typeface="Helvetica"/>
                <a:sym typeface="Helvetica"/>
              </a:rPr>
              <a:t>SalesConnect</a:t>
            </a:r>
            <a:r>
              <a:rPr lang="en-US" sz="1600" kern="0" dirty="0" smtClean="0">
                <a:solidFill>
                  <a:srgbClr val="FFFFFF"/>
                </a:solidFill>
                <a:latin typeface="Helvetica"/>
                <a:ea typeface="ＭＳ Ｐゴシック" charset="0"/>
                <a:cs typeface="Helvetica"/>
                <a:sym typeface="Helvetica"/>
              </a:rPr>
              <a:t>: </a:t>
            </a:r>
          </a:p>
          <a:p>
            <a:pPr defTabSz="300038" fontAlgn="auto" hangingPunct="0">
              <a:spcBef>
                <a:spcPts val="788"/>
              </a:spcBef>
              <a:spcAft>
                <a:spcPts val="0"/>
              </a:spcAft>
              <a:defRPr sz="7200"/>
            </a:pPr>
            <a:r>
              <a:rPr lang="en-US" sz="1600" kern="0" dirty="0" smtClean="0">
                <a:solidFill>
                  <a:srgbClr val="FFFFFF"/>
                </a:solidFill>
                <a:latin typeface="Helvetica"/>
                <a:ea typeface="ＭＳ Ｐゴシック" charset="0"/>
                <a:cs typeface="Helvetica"/>
                <a:sym typeface="Helvetica"/>
              </a:rPr>
              <a:t>Apple and Cisco Sales Hub</a:t>
            </a:r>
          </a:p>
          <a:p>
            <a:r>
              <a:rPr lang="en-US" sz="1400" dirty="0"/>
              <a:t>https://salesconnect.cisco.com/open.html?g=</a:t>
            </a:r>
            <a:r>
              <a:rPr lang="en-US" sz="1400" dirty="0" smtClean="0"/>
              <a:t>131471</a:t>
            </a:r>
            <a:endParaRPr lang="en-US" sz="1400" dirty="0"/>
          </a:p>
        </p:txBody>
      </p:sp>
      <p:pic>
        <p:nvPicPr>
          <p:cNvPr id="4" name="cisco_160318_Screen_OSX_ElCap_Safari_Float_BM_Shell.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4414" y="691905"/>
            <a:ext cx="3629484" cy="2905390"/>
          </a:xfrm>
          <a:prstGeom prst="rect">
            <a:avLst/>
          </a:prstGeom>
          <a:ln w="12700">
            <a:miter lim="400000"/>
          </a:ln>
        </p:spPr>
      </p:pic>
      <p:sp>
        <p:nvSpPr>
          <p:cNvPr id="3" name="TextBox 2"/>
          <p:cNvSpPr txBox="1"/>
          <p:nvPr/>
        </p:nvSpPr>
        <p:spPr>
          <a:xfrm>
            <a:off x="5115338" y="3722115"/>
            <a:ext cx="260389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00100" fontAlgn="auto" hangingPunct="0">
              <a:spcBef>
                <a:spcPts val="0"/>
              </a:spcBef>
              <a:spcAft>
                <a:spcPts val="0"/>
              </a:spcAft>
            </a:pPr>
            <a:r>
              <a:rPr lang="en-US" sz="1600" dirty="0" err="1" smtClean="0">
                <a:solidFill>
                  <a:srgbClr val="FFFFFF"/>
                </a:solidFill>
                <a:latin typeface="Helvetica"/>
                <a:ea typeface="Helvetica"/>
                <a:cs typeface="Helvetica"/>
                <a:sym typeface="Helvetica"/>
              </a:rPr>
              <a:t>www.cisco.com</a:t>
            </a:r>
            <a:r>
              <a:rPr lang="en-US" sz="1600" dirty="0" smtClean="0">
                <a:solidFill>
                  <a:srgbClr val="FFFFFF"/>
                </a:solidFill>
                <a:latin typeface="Helvetica"/>
                <a:ea typeface="Helvetica"/>
                <a:cs typeface="Helvetica"/>
                <a:sym typeface="Helvetica"/>
              </a:rPr>
              <a:t>/go/apple</a:t>
            </a:r>
            <a:endParaRPr lang="en-US" sz="1600" dirty="0">
              <a:solidFill>
                <a:srgbClr val="FFFFFF"/>
              </a:solidFill>
              <a:latin typeface="Helvetica"/>
              <a:ea typeface="Helvetica"/>
              <a:cs typeface="Helvetica"/>
              <a:sym typeface="Helvetica"/>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503" y="725161"/>
            <a:ext cx="3629484" cy="2872134"/>
          </a:xfrm>
          <a:prstGeom prst="rect">
            <a:avLst/>
          </a:prstGeom>
        </p:spPr>
      </p:pic>
    </p:spTree>
    <p:extLst>
      <p:ext uri="{BB962C8B-B14F-4D97-AF65-F5344CB8AC3E}">
        <p14:creationId xmlns:p14="http://schemas.microsoft.com/office/powerpoint/2010/main" val="157933374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01383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CSR 11.</a:t>
            </a:r>
            <a:r>
              <a:rPr lang="en-US" altLang="ja-JP" dirty="0" smtClean="0"/>
              <a:t>5</a:t>
            </a:r>
            <a:r>
              <a:rPr lang="en-US" dirty="0" smtClean="0"/>
              <a:t> </a:t>
            </a:r>
            <a:r>
              <a:rPr lang="ja-JP" altLang="en-US" dirty="0" smtClean="0"/>
              <a:t>の</a:t>
            </a:r>
            <a:r>
              <a:rPr lang="en-US" altLang="en-US" dirty="0" smtClean="0"/>
              <a:t> CSR 11.1 </a:t>
            </a:r>
            <a:r>
              <a:rPr lang="ja-JP" altLang="en-US" dirty="0" smtClean="0"/>
              <a:t>からのアップデート</a:t>
            </a:r>
            <a:endParaRPr lang="en-US" dirty="0"/>
          </a:p>
        </p:txBody>
      </p:sp>
      <p:sp>
        <p:nvSpPr>
          <p:cNvPr id="2" name="Text Placeholder 1"/>
          <p:cNvSpPr>
            <a:spLocks noGrp="1"/>
          </p:cNvSpPr>
          <p:nvPr>
            <p:ph type="body" sz="quarter" idx="10"/>
          </p:nvPr>
        </p:nvSpPr>
        <p:spPr>
          <a:xfrm>
            <a:off x="158761" y="1035233"/>
            <a:ext cx="2567835" cy="507999"/>
          </a:xfrm>
        </p:spPr>
        <p:txBody>
          <a:bodyPr/>
          <a:lstStyle/>
          <a:p>
            <a:r>
              <a:rPr lang="en-US" sz="1400" dirty="0" smtClean="0"/>
              <a:t>CSR 11.5 </a:t>
            </a:r>
            <a:r>
              <a:rPr lang="ja-JP" altLang="en-US" sz="1400" dirty="0" smtClean="0"/>
              <a:t>製品群の、</a:t>
            </a:r>
            <a:r>
              <a:rPr lang="en-US" altLang="ja-JP" sz="1400" dirty="0" smtClean="0"/>
              <a:t/>
            </a:r>
            <a:br>
              <a:rPr lang="en-US" altLang="ja-JP" sz="1400" dirty="0" smtClean="0"/>
            </a:br>
            <a:r>
              <a:rPr lang="en-US" altLang="ja-JP" sz="1400" dirty="0" smtClean="0"/>
              <a:t>CSR 11.1 </a:t>
            </a:r>
            <a:r>
              <a:rPr lang="ja-JP" altLang="en-US" sz="1400" dirty="0" smtClean="0"/>
              <a:t>とのバージョン差分</a:t>
            </a:r>
            <a:r>
              <a:rPr lang="en-US" altLang="ja-JP" sz="1400" dirty="0"/>
              <a:t/>
            </a:r>
            <a:br>
              <a:rPr lang="en-US" altLang="ja-JP" sz="1400" dirty="0"/>
            </a:br>
            <a:r>
              <a:rPr lang="en-US" altLang="ja-JP" sz="1400" dirty="0"/>
              <a:t> </a:t>
            </a:r>
            <a:r>
              <a:rPr lang="en-US" altLang="ja-JP" sz="1400" dirty="0" smtClean="0"/>
              <a:t>( * </a:t>
            </a:r>
            <a:r>
              <a:rPr lang="ja-JP" altLang="en-US" sz="1400" dirty="0" smtClean="0"/>
              <a:t>は予定</a:t>
            </a:r>
            <a:r>
              <a:rPr lang="en-US" altLang="ja-JP" sz="1400" dirty="0"/>
              <a:t>)</a:t>
            </a:r>
            <a:endParaRPr lang="en-US" altLang="ja-JP" sz="1400" dirty="0" smtClean="0"/>
          </a:p>
        </p:txBody>
      </p:sp>
      <p:graphicFrame>
        <p:nvGraphicFramePr>
          <p:cNvPr id="3" name="Table 2"/>
          <p:cNvGraphicFramePr>
            <a:graphicFrameLocks noGrp="1"/>
          </p:cNvGraphicFramePr>
          <p:nvPr>
            <p:extLst>
              <p:ext uri="{D42A27DB-BD31-4B8C-83A1-F6EECF244321}">
                <p14:modId xmlns:p14="http://schemas.microsoft.com/office/powerpoint/2010/main" val="3028103412"/>
              </p:ext>
            </p:extLst>
          </p:nvPr>
        </p:nvGraphicFramePr>
        <p:xfrm>
          <a:off x="2843119" y="947502"/>
          <a:ext cx="6096000" cy="4114800"/>
        </p:xfrm>
        <a:graphic>
          <a:graphicData uri="http://schemas.openxmlformats.org/drawingml/2006/table">
            <a:tbl>
              <a:tblPr firstRow="1" bandRow="1">
                <a:tableStyleId>{FABFCF23-3B69-468F-B69F-88F6DE6A72F2}</a:tableStyleId>
              </a:tblPr>
              <a:tblGrid>
                <a:gridCol w="2929614"/>
                <a:gridCol w="1651212"/>
                <a:gridCol w="1515174"/>
              </a:tblGrid>
              <a:tr h="219541">
                <a:tc>
                  <a:txBody>
                    <a:bodyPr/>
                    <a:lstStyle/>
                    <a:p>
                      <a:endParaRPr lang="en-US" sz="1200" dirty="0"/>
                    </a:p>
                  </a:txBody>
                  <a:tcPr/>
                </a:tc>
                <a:tc>
                  <a:txBody>
                    <a:bodyPr/>
                    <a:lstStyle/>
                    <a:p>
                      <a:r>
                        <a:rPr lang="en-US" sz="1200" dirty="0" smtClean="0"/>
                        <a:t>CSR 11.5</a:t>
                      </a:r>
                      <a:endParaRPr lang="en-US" sz="1200" dirty="0"/>
                    </a:p>
                  </a:txBody>
                  <a:tcPr/>
                </a:tc>
                <a:tc>
                  <a:txBody>
                    <a:bodyPr/>
                    <a:lstStyle/>
                    <a:p>
                      <a:r>
                        <a:rPr lang="en-US" sz="1200" dirty="0" smtClean="0"/>
                        <a:t>CSR 11.1</a:t>
                      </a:r>
                      <a:endParaRPr lang="en-US" sz="1200" dirty="0"/>
                    </a:p>
                  </a:txBody>
                  <a:tcPr/>
                </a:tc>
              </a:tr>
              <a:tr h="219541">
                <a:tc>
                  <a:txBody>
                    <a:bodyPr/>
                    <a:lstStyle/>
                    <a:p>
                      <a:r>
                        <a:rPr lang="en-US" sz="1200" dirty="0" smtClean="0"/>
                        <a:t>Cisco Unified CM / Unity Connection</a:t>
                      </a:r>
                      <a:endParaRPr lang="en-US" sz="1200" dirty="0"/>
                    </a:p>
                  </a:txBody>
                  <a:tcPr/>
                </a:tc>
                <a:tc>
                  <a:txBody>
                    <a:bodyPr/>
                    <a:lstStyle/>
                    <a:p>
                      <a:r>
                        <a:rPr lang="en-US" sz="1200" dirty="0" smtClean="0"/>
                        <a:t>11.5(1)</a:t>
                      </a:r>
                      <a:endParaRPr lang="en-US" sz="1200" dirty="0"/>
                    </a:p>
                  </a:txBody>
                  <a:tcPr/>
                </a:tc>
                <a:tc>
                  <a:txBody>
                    <a:bodyPr/>
                    <a:lstStyle/>
                    <a:p>
                      <a:r>
                        <a:rPr lang="en-US" sz="1200" dirty="0" smtClean="0"/>
                        <a:t>11.0(1a)SU1</a:t>
                      </a:r>
                      <a:endParaRPr lang="en-US" sz="1200" dirty="0"/>
                    </a:p>
                  </a:txBody>
                  <a:tcPr/>
                </a:tc>
              </a:tr>
              <a:tr h="219541">
                <a:tc>
                  <a:txBody>
                    <a:bodyPr/>
                    <a:lstStyle/>
                    <a:p>
                      <a:r>
                        <a:rPr lang="en-US" altLang="ja-JP" sz="1200" dirty="0" smtClean="0"/>
                        <a:t>CUBE - IOS/IOS-XE</a:t>
                      </a:r>
                      <a:endParaRPr lang="en-US" sz="1200" dirty="0"/>
                    </a:p>
                  </a:txBody>
                  <a:tcPr/>
                </a:tc>
                <a:tc>
                  <a:txBody>
                    <a:bodyPr/>
                    <a:lstStyle/>
                    <a:p>
                      <a:r>
                        <a:rPr lang="en-US" sz="1200" dirty="0" smtClean="0"/>
                        <a:t>15.6(2)T1 / 16.3.1*</a:t>
                      </a:r>
                      <a:endParaRPr lang="en-US" sz="1200" dirty="0"/>
                    </a:p>
                  </a:txBody>
                  <a:tcPr/>
                </a:tc>
                <a:tc>
                  <a:txBody>
                    <a:bodyPr/>
                    <a:lstStyle/>
                    <a:p>
                      <a:r>
                        <a:rPr lang="en-US" sz="1200" dirty="0" smtClean="0"/>
                        <a:t>15.5(3)M</a:t>
                      </a:r>
                      <a:r>
                        <a:rPr lang="ja-JP" altLang="en-US" sz="1200" dirty="0" smtClean="0"/>
                        <a:t> </a:t>
                      </a:r>
                      <a:r>
                        <a:rPr lang="en-US" altLang="ja-JP" sz="1200" dirty="0" smtClean="0"/>
                        <a:t>/</a:t>
                      </a:r>
                      <a:r>
                        <a:rPr lang="ja-JP" altLang="en-US" sz="1200" dirty="0" smtClean="0"/>
                        <a:t> </a:t>
                      </a:r>
                      <a:r>
                        <a:rPr lang="en-US" altLang="ja-JP" sz="1200" dirty="0" smtClean="0"/>
                        <a:t>3.16</a:t>
                      </a:r>
                      <a:endParaRPr lang="en-US" sz="1200" dirty="0"/>
                    </a:p>
                  </a:txBody>
                  <a:tcPr/>
                </a:tc>
              </a:tr>
              <a:tr h="219541">
                <a:tc>
                  <a:txBody>
                    <a:bodyPr/>
                    <a:lstStyle/>
                    <a:p>
                      <a:r>
                        <a:rPr lang="en-US" sz="1200" dirty="0" smtClean="0"/>
                        <a:t>Cisco Jabber</a:t>
                      </a:r>
                      <a:endParaRPr lang="en-US" sz="1200" dirty="0"/>
                    </a:p>
                  </a:txBody>
                  <a:tcPr/>
                </a:tc>
                <a:tc>
                  <a:txBody>
                    <a:bodyPr/>
                    <a:lstStyle/>
                    <a:p>
                      <a:r>
                        <a:rPr lang="en-US" sz="1200" dirty="0" smtClean="0"/>
                        <a:t>11.6, 11.7*</a:t>
                      </a:r>
                      <a:endParaRPr lang="en-US" sz="1200" dirty="0"/>
                    </a:p>
                  </a:txBody>
                  <a:tcPr/>
                </a:tc>
                <a:tc>
                  <a:txBody>
                    <a:bodyPr/>
                    <a:lstStyle/>
                    <a:p>
                      <a:r>
                        <a:rPr lang="en-US" sz="1200" dirty="0" smtClean="0"/>
                        <a:t>11.5</a:t>
                      </a:r>
                      <a:endParaRPr lang="en-US" sz="1200" dirty="0"/>
                    </a:p>
                  </a:txBody>
                  <a:tcPr/>
                </a:tc>
              </a:tr>
              <a:tr h="219541">
                <a:tc>
                  <a:txBody>
                    <a:bodyPr/>
                    <a:lstStyle/>
                    <a:p>
                      <a:r>
                        <a:rPr lang="en-US" sz="1200" dirty="0" smtClean="0"/>
                        <a:t>IP Phone 7800/8800</a:t>
                      </a:r>
                      <a:endParaRPr lang="en-US" sz="1200" dirty="0"/>
                    </a:p>
                  </a:txBody>
                  <a:tcPr/>
                </a:tc>
                <a:tc>
                  <a:txBody>
                    <a:bodyPr/>
                    <a:lstStyle/>
                    <a:p>
                      <a:r>
                        <a:rPr lang="en-US" sz="1200" dirty="0" smtClean="0"/>
                        <a:t>11.5(1)</a:t>
                      </a:r>
                      <a:endParaRPr lang="en-US" sz="1200" dirty="0"/>
                    </a:p>
                  </a:txBody>
                  <a:tcPr/>
                </a:tc>
                <a:tc>
                  <a:txBody>
                    <a:bodyPr/>
                    <a:lstStyle/>
                    <a:p>
                      <a:r>
                        <a:rPr lang="en-US" sz="1200" dirty="0" smtClean="0"/>
                        <a:t>11.0</a:t>
                      </a:r>
                      <a:r>
                        <a:rPr lang="en-US" altLang="ja-JP" sz="1200" dirty="0" smtClean="0"/>
                        <a:t>(1)</a:t>
                      </a:r>
                      <a:endParaRPr lang="en-US" sz="1200" dirty="0"/>
                    </a:p>
                  </a:txBody>
                  <a:tcPr/>
                </a:tc>
              </a:tr>
              <a:tr h="219541">
                <a:tc>
                  <a:txBody>
                    <a:bodyPr/>
                    <a:lstStyle/>
                    <a:p>
                      <a:r>
                        <a:rPr lang="en-US" sz="1200" dirty="0" smtClean="0"/>
                        <a:t>DX Endpoints</a:t>
                      </a:r>
                      <a:endParaRPr lang="en-US" sz="1200" dirty="0"/>
                    </a:p>
                  </a:txBody>
                  <a:tcPr/>
                </a:tc>
                <a:tc>
                  <a:txBody>
                    <a:bodyPr/>
                    <a:lstStyle/>
                    <a:p>
                      <a:r>
                        <a:rPr lang="en-US" sz="1200" dirty="0" smtClean="0"/>
                        <a:t>10.2(5) or CE 8.2</a:t>
                      </a:r>
                      <a:endParaRPr lang="en-US" sz="1200" dirty="0"/>
                    </a:p>
                  </a:txBody>
                  <a:tcPr/>
                </a:tc>
                <a:tc>
                  <a:txBody>
                    <a:bodyPr/>
                    <a:lstStyle/>
                    <a:p>
                      <a:r>
                        <a:rPr lang="en-US" sz="1200" dirty="0" smtClean="0"/>
                        <a:t>10.2(5)</a:t>
                      </a:r>
                      <a:endParaRPr lang="en-US" sz="1200" dirty="0"/>
                    </a:p>
                  </a:txBody>
                  <a:tcPr/>
                </a:tc>
              </a:tr>
              <a:tr h="219541">
                <a:tc>
                  <a:txBody>
                    <a:bodyPr/>
                    <a:lstStyle/>
                    <a:p>
                      <a:r>
                        <a:rPr lang="en-US" sz="1200" dirty="0" smtClean="0"/>
                        <a:t>Collaboration Endpoint Software</a:t>
                      </a:r>
                      <a:endParaRPr lang="en-US" sz="1200" dirty="0"/>
                    </a:p>
                  </a:txBody>
                  <a:tcPr/>
                </a:tc>
                <a:tc>
                  <a:txBody>
                    <a:bodyPr/>
                    <a:lstStyle/>
                    <a:p>
                      <a:r>
                        <a:rPr lang="en-US" sz="1200" dirty="0" smtClean="0"/>
                        <a:t>CE 8.2</a:t>
                      </a:r>
                      <a:endParaRPr lang="en-US" sz="1200" dirty="0"/>
                    </a:p>
                  </a:txBody>
                  <a:tcPr/>
                </a:tc>
                <a:tc>
                  <a:txBody>
                    <a:bodyPr/>
                    <a:lstStyle/>
                    <a:p>
                      <a:r>
                        <a:rPr lang="en-US" sz="1200" dirty="0" smtClean="0"/>
                        <a:t>CE 8.0(1)</a:t>
                      </a:r>
                      <a:endParaRPr lang="en-US" sz="1200" dirty="0"/>
                    </a:p>
                  </a:txBody>
                  <a:tcPr/>
                </a:tc>
              </a:tr>
              <a:tr h="219541">
                <a:tc>
                  <a:txBody>
                    <a:bodyPr/>
                    <a:lstStyle/>
                    <a:p>
                      <a:r>
                        <a:rPr lang="en-US" sz="1200" dirty="0" smtClean="0"/>
                        <a:t>Expressway</a:t>
                      </a:r>
                      <a:endParaRPr lang="en-US" sz="1200" dirty="0"/>
                    </a:p>
                  </a:txBody>
                  <a:tcPr/>
                </a:tc>
                <a:tc>
                  <a:txBody>
                    <a:bodyPr/>
                    <a:lstStyle/>
                    <a:p>
                      <a:r>
                        <a:rPr lang="en-US" sz="1200" dirty="0" smtClean="0"/>
                        <a:t>X8.8</a:t>
                      </a:r>
                      <a:endParaRPr lang="en-US" sz="1200" dirty="0"/>
                    </a:p>
                  </a:txBody>
                  <a:tcPr/>
                </a:tc>
                <a:tc>
                  <a:txBody>
                    <a:bodyPr/>
                    <a:lstStyle/>
                    <a:p>
                      <a:r>
                        <a:rPr lang="en-US" sz="1200" dirty="0" smtClean="0"/>
                        <a:t>X8.7</a:t>
                      </a:r>
                      <a:endParaRPr lang="en-US" sz="1200" dirty="0"/>
                    </a:p>
                  </a:txBody>
                  <a:tcPr/>
                </a:tc>
              </a:tr>
              <a:tr h="219541">
                <a:tc>
                  <a:txBody>
                    <a:bodyPr/>
                    <a:lstStyle/>
                    <a:p>
                      <a:r>
                        <a:rPr lang="en-US" sz="1200" dirty="0" smtClean="0"/>
                        <a:t>TMS</a:t>
                      </a:r>
                      <a:endParaRPr lang="en-US" sz="1200" dirty="0"/>
                    </a:p>
                  </a:txBody>
                  <a:tcPr/>
                </a:tc>
                <a:tc>
                  <a:txBody>
                    <a:bodyPr/>
                    <a:lstStyle/>
                    <a:p>
                      <a:r>
                        <a:rPr lang="en-US" sz="1200" dirty="0" smtClean="0"/>
                        <a:t>15.2</a:t>
                      </a:r>
                      <a:endParaRPr lang="en-US" sz="1200" dirty="0"/>
                    </a:p>
                  </a:txBody>
                  <a:tcPr/>
                </a:tc>
                <a:tc>
                  <a:txBody>
                    <a:bodyPr/>
                    <a:lstStyle/>
                    <a:p>
                      <a:r>
                        <a:rPr lang="en-US" sz="1200" dirty="0" smtClean="0"/>
                        <a:t>15.1</a:t>
                      </a:r>
                      <a:endParaRPr lang="en-US" sz="1200" dirty="0"/>
                    </a:p>
                  </a:txBody>
                  <a:tcPr/>
                </a:tc>
              </a:tr>
              <a:tr h="219541">
                <a:tc>
                  <a:txBody>
                    <a:bodyPr/>
                    <a:lstStyle/>
                    <a:p>
                      <a:r>
                        <a:rPr lang="en-US" sz="1200" dirty="0" smtClean="0"/>
                        <a:t>TMS</a:t>
                      </a:r>
                      <a:r>
                        <a:rPr lang="ja-JP" altLang="en-US" sz="1200" dirty="0" smtClean="0"/>
                        <a:t> </a:t>
                      </a:r>
                      <a:r>
                        <a:rPr lang="en-US" sz="1200" dirty="0" smtClean="0"/>
                        <a:t>Provisioning Extension (TMSPE)</a:t>
                      </a:r>
                      <a:endParaRPr lang="en-US" sz="1200" dirty="0"/>
                    </a:p>
                  </a:txBody>
                  <a:tcPr/>
                </a:tc>
                <a:tc>
                  <a:txBody>
                    <a:bodyPr/>
                    <a:lstStyle/>
                    <a:p>
                      <a:r>
                        <a:rPr lang="en-US" sz="1200" dirty="0" smtClean="0"/>
                        <a:t>1.7</a:t>
                      </a:r>
                      <a:endParaRPr lang="en-US" sz="1200" dirty="0"/>
                    </a:p>
                  </a:txBody>
                  <a:tcPr/>
                </a:tc>
                <a:tc>
                  <a:txBody>
                    <a:bodyPr/>
                    <a:lstStyle/>
                    <a:p>
                      <a:r>
                        <a:rPr lang="en-US" sz="1200" dirty="0" smtClean="0"/>
                        <a:t>1.6</a:t>
                      </a:r>
                      <a:endParaRPr lang="en-US" sz="1200" dirty="0"/>
                    </a:p>
                  </a:txBody>
                  <a:tcPr/>
                </a:tc>
              </a:tr>
              <a:tr h="219541">
                <a:tc>
                  <a:txBody>
                    <a:bodyPr/>
                    <a:lstStyle/>
                    <a:p>
                      <a:r>
                        <a:rPr lang="en-US" sz="1200" dirty="0" err="1" smtClean="0"/>
                        <a:t>TelePresence</a:t>
                      </a:r>
                      <a:r>
                        <a:rPr lang="en-US" sz="1200" dirty="0" smtClean="0"/>
                        <a:t> Server</a:t>
                      </a:r>
                      <a:endParaRPr lang="en-US" sz="1200" dirty="0"/>
                    </a:p>
                  </a:txBody>
                  <a:tcPr/>
                </a:tc>
                <a:tc>
                  <a:txBody>
                    <a:bodyPr/>
                    <a:lstStyle/>
                    <a:p>
                      <a:r>
                        <a:rPr lang="en-US" sz="1200" dirty="0" smtClean="0"/>
                        <a:t>4.3</a:t>
                      </a:r>
                      <a:endParaRPr lang="en-US" sz="1200" dirty="0"/>
                    </a:p>
                  </a:txBody>
                  <a:tcPr/>
                </a:tc>
                <a:tc>
                  <a:txBody>
                    <a:bodyPr/>
                    <a:lstStyle/>
                    <a:p>
                      <a:r>
                        <a:rPr lang="en-US" sz="1200" dirty="0" smtClean="0"/>
                        <a:t>4.2 MR1</a:t>
                      </a:r>
                      <a:endParaRPr lang="en-US" sz="1200" dirty="0"/>
                    </a:p>
                  </a:txBody>
                  <a:tcPr/>
                </a:tc>
              </a:tr>
              <a:tr h="219541">
                <a:tc>
                  <a:txBody>
                    <a:bodyPr/>
                    <a:lstStyle/>
                    <a:p>
                      <a:r>
                        <a:rPr lang="en-US" sz="1200" dirty="0" err="1" smtClean="0"/>
                        <a:t>TelePresence</a:t>
                      </a:r>
                      <a:r>
                        <a:rPr lang="en-US" sz="1200" dirty="0" smtClean="0"/>
                        <a:t> Conductor</a:t>
                      </a:r>
                      <a:endParaRPr lang="en-US" sz="1200" dirty="0"/>
                    </a:p>
                  </a:txBody>
                  <a:tcPr/>
                </a:tc>
                <a:tc>
                  <a:txBody>
                    <a:bodyPr/>
                    <a:lstStyle/>
                    <a:p>
                      <a:r>
                        <a:rPr lang="en-US" sz="1200" dirty="0" smtClean="0"/>
                        <a:t>XC4.2</a:t>
                      </a:r>
                      <a:endParaRPr lang="en-US" sz="1200" dirty="0"/>
                    </a:p>
                  </a:txBody>
                  <a:tcPr/>
                </a:tc>
                <a:tc>
                  <a:txBody>
                    <a:bodyPr/>
                    <a:lstStyle/>
                    <a:p>
                      <a:r>
                        <a:rPr lang="en-US" sz="1200" dirty="0" smtClean="0"/>
                        <a:t>XC4.1</a:t>
                      </a:r>
                      <a:endParaRPr lang="en-US" sz="1200" dirty="0"/>
                    </a:p>
                  </a:txBody>
                  <a:tcPr/>
                </a:tc>
              </a:tr>
              <a:tr h="219541">
                <a:tc>
                  <a:txBody>
                    <a:bodyPr/>
                    <a:lstStyle/>
                    <a:p>
                      <a:r>
                        <a:rPr lang="en-US" sz="1200" dirty="0" err="1" smtClean="0"/>
                        <a:t>TelePresence</a:t>
                      </a:r>
                      <a:r>
                        <a:rPr lang="en-US" sz="1200" dirty="0" smtClean="0"/>
                        <a:t> Content Server</a:t>
                      </a:r>
                      <a:endParaRPr lang="en-US" sz="1200" dirty="0"/>
                    </a:p>
                  </a:txBody>
                  <a:tcPr/>
                </a:tc>
                <a:tc>
                  <a:txBody>
                    <a:bodyPr/>
                    <a:lstStyle/>
                    <a:p>
                      <a:r>
                        <a:rPr lang="en-US" sz="1200" dirty="0" smtClean="0"/>
                        <a:t>7.1</a:t>
                      </a:r>
                      <a:endParaRPr lang="en-US" sz="1200" dirty="0"/>
                    </a:p>
                  </a:txBody>
                  <a:tcPr/>
                </a:tc>
                <a:tc>
                  <a:txBody>
                    <a:bodyPr/>
                    <a:lstStyle/>
                    <a:p>
                      <a:r>
                        <a:rPr lang="en-US" sz="1200" dirty="0" smtClean="0"/>
                        <a:t>7.0</a:t>
                      </a:r>
                      <a:endParaRPr lang="en-US" sz="1200" dirty="0"/>
                    </a:p>
                  </a:txBody>
                  <a:tcPr/>
                </a:tc>
              </a:tr>
              <a:tr h="219541">
                <a:tc>
                  <a:txBody>
                    <a:bodyPr/>
                    <a:lstStyle/>
                    <a:p>
                      <a:r>
                        <a:rPr lang="en-US" sz="1200" dirty="0" smtClean="0"/>
                        <a:t>TMS Extension for Exchange</a:t>
                      </a:r>
                      <a:endParaRPr lang="en-US" sz="1200" dirty="0"/>
                    </a:p>
                  </a:txBody>
                  <a:tcPr/>
                </a:tc>
                <a:tc>
                  <a:txBody>
                    <a:bodyPr/>
                    <a:lstStyle/>
                    <a:p>
                      <a:r>
                        <a:rPr lang="en-US" sz="1200" dirty="0" smtClean="0"/>
                        <a:t>5.2</a:t>
                      </a:r>
                      <a:endParaRPr lang="en-US" sz="1200" dirty="0"/>
                    </a:p>
                  </a:txBody>
                  <a:tcPr/>
                </a:tc>
                <a:tc>
                  <a:txBody>
                    <a:bodyPr/>
                    <a:lstStyle/>
                    <a:p>
                      <a:r>
                        <a:rPr lang="en-US" sz="1200" dirty="0" smtClean="0"/>
                        <a:t>5.1</a:t>
                      </a:r>
                      <a:endParaRPr lang="en-US" sz="1200" dirty="0"/>
                    </a:p>
                  </a:txBody>
                  <a:tcPr/>
                </a:tc>
              </a:tr>
              <a:tr h="219541">
                <a:tc>
                  <a:txBody>
                    <a:bodyPr/>
                    <a:lstStyle/>
                    <a:p>
                      <a:r>
                        <a:rPr lang="en-US" sz="1200" dirty="0" smtClean="0"/>
                        <a:t>VMware </a:t>
                      </a:r>
                      <a:r>
                        <a:rPr lang="en-US" sz="1200" dirty="0" err="1" smtClean="0"/>
                        <a:t>ESXi</a:t>
                      </a:r>
                      <a:endParaRPr lang="en-US" sz="1200" dirty="0"/>
                    </a:p>
                  </a:txBody>
                  <a:tcPr/>
                </a:tc>
                <a:tc>
                  <a:txBody>
                    <a:bodyPr/>
                    <a:lstStyle/>
                    <a:p>
                      <a:r>
                        <a:rPr lang="en-US" sz="1200" dirty="0" smtClean="0"/>
                        <a:t>6.0</a:t>
                      </a:r>
                      <a:endParaRPr lang="en-US" sz="1200" dirty="0"/>
                    </a:p>
                  </a:txBody>
                  <a:tcPr/>
                </a:tc>
                <a:tc>
                  <a:txBody>
                    <a:bodyPr/>
                    <a:lstStyle/>
                    <a:p>
                      <a:r>
                        <a:rPr lang="en-US" sz="1200" dirty="0" smtClean="0"/>
                        <a:t>6.0</a:t>
                      </a:r>
                      <a:endParaRPr lang="en-US" sz="1200" dirty="0"/>
                    </a:p>
                  </a:txBody>
                  <a:tcPr/>
                </a:tc>
              </a:tr>
            </a:tbl>
          </a:graphicData>
        </a:graphic>
      </p:graphicFrame>
      <p:sp>
        <p:nvSpPr>
          <p:cNvPr id="6" name="Text Placeholder 1"/>
          <p:cNvSpPr txBox="1">
            <a:spLocks/>
          </p:cNvSpPr>
          <p:nvPr/>
        </p:nvSpPr>
        <p:spPr>
          <a:xfrm>
            <a:off x="584814" y="1728308"/>
            <a:ext cx="2141782" cy="717051"/>
          </a:xfrm>
          <a:prstGeom prst="rect">
            <a:avLst/>
          </a:prstGeom>
        </p:spPr>
        <p:txBody>
          <a:bodyPr lIns="91420" tIns="45710" rIns="91420" bIns="4571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400" dirty="0" smtClean="0">
                <a:solidFill>
                  <a:schemeClr val="tx2"/>
                </a:solidFill>
              </a:rPr>
              <a:t>午前</a:t>
            </a:r>
            <a:r>
              <a:rPr lang="en-US" altLang="ja-JP" sz="1400" dirty="0" smtClean="0">
                <a:solidFill>
                  <a:schemeClr val="tx2"/>
                </a:solidFill>
              </a:rPr>
              <a:t>10:35〜</a:t>
            </a:r>
            <a:r>
              <a:rPr lang="en-US" altLang="ja-JP" sz="1400" dirty="0">
                <a:solidFill>
                  <a:schemeClr val="tx2"/>
                </a:solidFill>
              </a:rPr>
              <a:t> </a:t>
            </a:r>
            <a:r>
              <a:rPr lang="en-US" altLang="ja-JP" sz="1400" dirty="0" smtClean="0">
                <a:solidFill>
                  <a:schemeClr val="tx2"/>
                </a:solidFill>
              </a:rPr>
              <a:t>Unified CM/Unity Connection</a:t>
            </a:r>
            <a:r>
              <a:rPr lang="ja-JP" altLang="en-US" sz="1400" dirty="0" smtClean="0">
                <a:solidFill>
                  <a:schemeClr val="tx2"/>
                </a:solidFill>
              </a:rPr>
              <a:t>セッションでご紹介</a:t>
            </a:r>
            <a:endParaRPr lang="ja-JP" altLang="en-US" sz="1400" dirty="0">
              <a:solidFill>
                <a:schemeClr val="tx2"/>
              </a:solidFill>
            </a:endParaRPr>
          </a:p>
        </p:txBody>
      </p:sp>
      <p:sp>
        <p:nvSpPr>
          <p:cNvPr id="9" name="Rectangle 8"/>
          <p:cNvSpPr/>
          <p:nvPr/>
        </p:nvSpPr>
        <p:spPr>
          <a:xfrm>
            <a:off x="2843118" y="2049150"/>
            <a:ext cx="6096000" cy="780890"/>
          </a:xfrm>
          <a:prstGeom prst="rect">
            <a:avLst/>
          </a:prstGeom>
          <a:no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 Placeholder 1"/>
          <p:cNvSpPr txBox="1">
            <a:spLocks/>
          </p:cNvSpPr>
          <p:nvPr/>
        </p:nvSpPr>
        <p:spPr>
          <a:xfrm>
            <a:off x="584814" y="3093396"/>
            <a:ext cx="1967568" cy="717051"/>
          </a:xfrm>
          <a:prstGeom prst="rect">
            <a:avLst/>
          </a:prstGeom>
        </p:spPr>
        <p:txBody>
          <a:bodyPr lIns="91420" tIns="45710" rIns="91420" bIns="4571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400" dirty="0" smtClean="0">
                <a:solidFill>
                  <a:schemeClr val="tx2"/>
                </a:solidFill>
              </a:rPr>
              <a:t>午後</a:t>
            </a:r>
            <a:r>
              <a:rPr lang="en-US" altLang="ja-JP" sz="1400" dirty="0" smtClean="0">
                <a:solidFill>
                  <a:schemeClr val="tx2"/>
                </a:solidFill>
              </a:rPr>
              <a:t>1:25〜</a:t>
            </a:r>
            <a:br>
              <a:rPr lang="en-US" altLang="ja-JP" sz="1400" dirty="0" smtClean="0">
                <a:solidFill>
                  <a:schemeClr val="tx2"/>
                </a:solidFill>
              </a:rPr>
            </a:br>
            <a:r>
              <a:rPr lang="en-US" altLang="ja-JP" sz="1400" dirty="0" smtClean="0">
                <a:solidFill>
                  <a:schemeClr val="tx2"/>
                </a:solidFill>
              </a:rPr>
              <a:t>Endpoint</a:t>
            </a:r>
            <a:r>
              <a:rPr lang="ja-JP" altLang="en-US" sz="1400" dirty="0" smtClean="0">
                <a:solidFill>
                  <a:schemeClr val="tx2"/>
                </a:solidFill>
              </a:rPr>
              <a:t>セッションで</a:t>
            </a:r>
            <a:r>
              <a:rPr lang="en-US" altLang="ja-JP" sz="1400" dirty="0" smtClean="0">
                <a:solidFill>
                  <a:schemeClr val="tx2"/>
                </a:solidFill>
              </a:rPr>
              <a:t/>
            </a:r>
            <a:br>
              <a:rPr lang="en-US" altLang="ja-JP" sz="1400" dirty="0" smtClean="0">
                <a:solidFill>
                  <a:schemeClr val="tx2"/>
                </a:solidFill>
              </a:rPr>
            </a:br>
            <a:r>
              <a:rPr lang="ja-JP" altLang="en-US" sz="1400" dirty="0" smtClean="0">
                <a:solidFill>
                  <a:schemeClr val="tx2"/>
                </a:solidFill>
              </a:rPr>
              <a:t>ご紹介</a:t>
            </a:r>
            <a:endParaRPr lang="ja-JP" altLang="en-US" sz="1400" dirty="0">
              <a:solidFill>
                <a:schemeClr val="tx2"/>
              </a:solidFill>
            </a:endParaRPr>
          </a:p>
        </p:txBody>
      </p:sp>
      <p:cxnSp>
        <p:nvCxnSpPr>
          <p:cNvPr id="11" name="Straight Arrow Connector 10"/>
          <p:cNvCxnSpPr>
            <a:endCxn id="9" idx="1"/>
          </p:cNvCxnSpPr>
          <p:nvPr/>
        </p:nvCxnSpPr>
        <p:spPr>
          <a:xfrm flipV="1">
            <a:off x="1932609" y="2439595"/>
            <a:ext cx="910509" cy="845237"/>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843118" y="3175269"/>
            <a:ext cx="6096000" cy="1066547"/>
          </a:xfrm>
          <a:prstGeom prst="rect">
            <a:avLst/>
          </a:prstGeom>
          <a:no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Text Placeholder 1"/>
          <p:cNvSpPr txBox="1">
            <a:spLocks/>
          </p:cNvSpPr>
          <p:nvPr/>
        </p:nvSpPr>
        <p:spPr>
          <a:xfrm>
            <a:off x="584814" y="3822284"/>
            <a:ext cx="2141782" cy="717051"/>
          </a:xfrm>
          <a:prstGeom prst="rect">
            <a:avLst/>
          </a:prstGeom>
        </p:spPr>
        <p:txBody>
          <a:bodyPr lIns="91420" tIns="45710" rIns="91420" bIns="4571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400" dirty="0" smtClean="0">
                <a:solidFill>
                  <a:schemeClr val="tx2"/>
                </a:solidFill>
              </a:rPr>
              <a:t>午前</a:t>
            </a:r>
            <a:r>
              <a:rPr lang="en-US" altLang="ja-JP" sz="1400" dirty="0" smtClean="0">
                <a:solidFill>
                  <a:schemeClr val="tx2"/>
                </a:solidFill>
              </a:rPr>
              <a:t>11:25</a:t>
            </a:r>
            <a:r>
              <a:rPr lang="en-US" altLang="ja-JP" sz="1400" dirty="0">
                <a:solidFill>
                  <a:schemeClr val="tx2"/>
                </a:solidFill>
              </a:rPr>
              <a:t>〜</a:t>
            </a:r>
            <a:br>
              <a:rPr lang="en-US" altLang="ja-JP" sz="1400" dirty="0">
                <a:solidFill>
                  <a:schemeClr val="tx2"/>
                </a:solidFill>
              </a:rPr>
            </a:br>
            <a:r>
              <a:rPr lang="en-US" altLang="ja-JP" sz="1400" dirty="0" smtClean="0">
                <a:solidFill>
                  <a:schemeClr val="tx2"/>
                </a:solidFill>
              </a:rPr>
              <a:t>Expressway</a:t>
            </a:r>
            <a:r>
              <a:rPr lang="ja-JP" altLang="en-US" sz="1400" dirty="0" smtClean="0">
                <a:solidFill>
                  <a:schemeClr val="tx2"/>
                </a:solidFill>
              </a:rPr>
              <a:t>セッションでご紹介</a:t>
            </a:r>
            <a:endParaRPr lang="ja-JP" altLang="en-US" sz="1400" dirty="0">
              <a:solidFill>
                <a:schemeClr val="tx2"/>
              </a:solidFill>
            </a:endParaRPr>
          </a:p>
          <a:p>
            <a:endParaRPr lang="ja-JP" altLang="en-US" sz="1400" dirty="0">
              <a:solidFill>
                <a:schemeClr val="tx2"/>
              </a:solidFill>
            </a:endParaRPr>
          </a:p>
        </p:txBody>
      </p:sp>
      <p:cxnSp>
        <p:nvCxnSpPr>
          <p:cNvPr id="14" name="Straight Arrow Connector 13"/>
          <p:cNvCxnSpPr>
            <a:endCxn id="20" idx="1"/>
          </p:cNvCxnSpPr>
          <p:nvPr/>
        </p:nvCxnSpPr>
        <p:spPr>
          <a:xfrm flipV="1">
            <a:off x="2112891" y="3004799"/>
            <a:ext cx="730227" cy="1033314"/>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932609" y="4038113"/>
            <a:ext cx="883773" cy="702995"/>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7" name="Text Placeholder 1"/>
          <p:cNvSpPr txBox="1">
            <a:spLocks/>
          </p:cNvSpPr>
          <p:nvPr/>
        </p:nvSpPr>
        <p:spPr>
          <a:xfrm>
            <a:off x="584814" y="4542333"/>
            <a:ext cx="2141782" cy="717051"/>
          </a:xfrm>
          <a:prstGeom prst="rect">
            <a:avLst/>
          </a:prstGeom>
        </p:spPr>
        <p:txBody>
          <a:bodyPr lIns="91420" tIns="45710" rIns="91420" bIns="4571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400" dirty="0" smtClean="0">
                <a:solidFill>
                  <a:schemeClr val="tx2"/>
                </a:solidFill>
              </a:rPr>
              <a:t>午後</a:t>
            </a:r>
            <a:r>
              <a:rPr lang="en-US" altLang="ja-JP" sz="1400" dirty="0" smtClean="0">
                <a:solidFill>
                  <a:schemeClr val="tx2"/>
                </a:solidFill>
              </a:rPr>
              <a:t>2:25</a:t>
            </a:r>
            <a:r>
              <a:rPr lang="en-US" altLang="ja-JP" sz="1400" dirty="0">
                <a:solidFill>
                  <a:schemeClr val="tx2"/>
                </a:solidFill>
              </a:rPr>
              <a:t>〜</a:t>
            </a:r>
            <a:br>
              <a:rPr lang="en-US" altLang="ja-JP" sz="1400" dirty="0">
                <a:solidFill>
                  <a:schemeClr val="tx2"/>
                </a:solidFill>
              </a:rPr>
            </a:br>
            <a:r>
              <a:rPr lang="en-US" altLang="ja-JP" sz="1400" dirty="0" smtClean="0">
                <a:solidFill>
                  <a:schemeClr val="tx2"/>
                </a:solidFill>
              </a:rPr>
              <a:t>CMR</a:t>
            </a:r>
            <a:r>
              <a:rPr lang="ja-JP" altLang="en-US" sz="1400" dirty="0" smtClean="0">
                <a:solidFill>
                  <a:schemeClr val="tx2"/>
                </a:solidFill>
              </a:rPr>
              <a:t>セッションでご紹介</a:t>
            </a:r>
            <a:endParaRPr lang="ja-JP" altLang="en-US" sz="1400" dirty="0">
              <a:solidFill>
                <a:schemeClr val="tx2"/>
              </a:solidFill>
            </a:endParaRPr>
          </a:p>
          <a:p>
            <a:endParaRPr lang="ja-JP" altLang="en-US" sz="1400" dirty="0">
              <a:solidFill>
                <a:schemeClr val="tx2"/>
              </a:solidFill>
            </a:endParaRPr>
          </a:p>
        </p:txBody>
      </p:sp>
      <p:sp>
        <p:nvSpPr>
          <p:cNvPr id="20" name="Rectangle 19"/>
          <p:cNvSpPr/>
          <p:nvPr/>
        </p:nvSpPr>
        <p:spPr>
          <a:xfrm>
            <a:off x="2843118" y="2875904"/>
            <a:ext cx="6096000" cy="257790"/>
          </a:xfrm>
          <a:prstGeom prst="rect">
            <a:avLst/>
          </a:prstGeom>
          <a:no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8" name="Rectangle 17"/>
          <p:cNvSpPr/>
          <p:nvPr/>
        </p:nvSpPr>
        <p:spPr>
          <a:xfrm>
            <a:off x="2843118" y="1213382"/>
            <a:ext cx="6096000" cy="320842"/>
          </a:xfrm>
          <a:prstGeom prst="rect">
            <a:avLst/>
          </a:prstGeom>
          <a:no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19" name="Straight Arrow Connector 18"/>
          <p:cNvCxnSpPr/>
          <p:nvPr/>
        </p:nvCxnSpPr>
        <p:spPr>
          <a:xfrm flipV="1">
            <a:off x="2344772" y="1534226"/>
            <a:ext cx="471610" cy="338128"/>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843118" y="1728308"/>
            <a:ext cx="6096000" cy="320842"/>
          </a:xfrm>
          <a:prstGeom prst="rect">
            <a:avLst/>
          </a:prstGeom>
          <a:noFill/>
          <a:ln w="57150" cmpd="sng">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22" name="Straight Arrow Connector 21"/>
          <p:cNvCxnSpPr/>
          <p:nvPr/>
        </p:nvCxnSpPr>
        <p:spPr>
          <a:xfrm flipV="1">
            <a:off x="2112891" y="1918873"/>
            <a:ext cx="720867" cy="665960"/>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24" name="Text Placeholder 1"/>
          <p:cNvSpPr txBox="1">
            <a:spLocks/>
          </p:cNvSpPr>
          <p:nvPr/>
        </p:nvSpPr>
        <p:spPr>
          <a:xfrm>
            <a:off x="584814" y="2425371"/>
            <a:ext cx="1967568" cy="717051"/>
          </a:xfrm>
          <a:prstGeom prst="rect">
            <a:avLst/>
          </a:prstGeom>
        </p:spPr>
        <p:txBody>
          <a:bodyPr lIns="91420" tIns="45710" rIns="91420" bIns="45710">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ja-JP" altLang="en-US" sz="1400" dirty="0" smtClean="0">
                <a:solidFill>
                  <a:schemeClr val="tx2"/>
                </a:solidFill>
              </a:rPr>
              <a:t>午後</a:t>
            </a:r>
            <a:r>
              <a:rPr lang="en-US" altLang="ja-JP" sz="1400" dirty="0" smtClean="0">
                <a:solidFill>
                  <a:schemeClr val="tx2"/>
                </a:solidFill>
              </a:rPr>
              <a:t>4:15〜</a:t>
            </a:r>
            <a:br>
              <a:rPr lang="en-US" altLang="ja-JP" sz="1400" dirty="0" smtClean="0">
                <a:solidFill>
                  <a:schemeClr val="tx2"/>
                </a:solidFill>
              </a:rPr>
            </a:br>
            <a:r>
              <a:rPr lang="en-US" altLang="ja-JP" sz="1400" dirty="0" smtClean="0">
                <a:solidFill>
                  <a:schemeClr val="tx2"/>
                </a:solidFill>
              </a:rPr>
              <a:t>Jabber</a:t>
            </a:r>
            <a:r>
              <a:rPr lang="ja-JP" altLang="en-US" sz="1400" dirty="0" smtClean="0">
                <a:solidFill>
                  <a:schemeClr val="tx2"/>
                </a:solidFill>
              </a:rPr>
              <a:t>セッションで</a:t>
            </a:r>
            <a:r>
              <a:rPr lang="en-US" altLang="ja-JP" sz="1400" dirty="0" smtClean="0">
                <a:solidFill>
                  <a:schemeClr val="tx2"/>
                </a:solidFill>
              </a:rPr>
              <a:t/>
            </a:r>
            <a:br>
              <a:rPr lang="en-US" altLang="ja-JP" sz="1400" dirty="0" smtClean="0">
                <a:solidFill>
                  <a:schemeClr val="tx2"/>
                </a:solidFill>
              </a:rPr>
            </a:br>
            <a:r>
              <a:rPr lang="ja-JP" altLang="en-US" sz="1400" dirty="0" smtClean="0">
                <a:solidFill>
                  <a:schemeClr val="tx2"/>
                </a:solidFill>
              </a:rPr>
              <a:t>ご紹介</a:t>
            </a:r>
            <a:endParaRPr lang="ja-JP" altLang="en-US" sz="1400" dirty="0">
              <a:solidFill>
                <a:schemeClr val="tx2"/>
              </a:solidFill>
            </a:endParaRPr>
          </a:p>
        </p:txBody>
      </p:sp>
    </p:spTree>
    <p:extLst>
      <p:ext uri="{BB962C8B-B14F-4D97-AF65-F5344CB8AC3E}">
        <p14:creationId xmlns:p14="http://schemas.microsoft.com/office/powerpoint/2010/main" val="12731511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25699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b" anchorCtr="0" compatLnSpc="1">
            <a:prstTxWarp prst="textNoShape">
              <a:avLst/>
            </a:prstTxWarp>
            <a:noAutofit/>
          </a:bodyPr>
          <a:lstStyle/>
          <a:p>
            <a:r>
              <a:rPr lang="en-US" dirty="0"/>
              <a:t>Collaboration:  </a:t>
            </a:r>
            <a:br>
              <a:rPr lang="en-US" dirty="0"/>
            </a:br>
            <a:r>
              <a:rPr lang="en-US" dirty="0"/>
              <a:t>Our Vision, Mission </a:t>
            </a:r>
            <a:r>
              <a:rPr lang="en-US" dirty="0" smtClean="0"/>
              <a:t/>
            </a:r>
            <a:br>
              <a:rPr lang="en-US" dirty="0" smtClean="0"/>
            </a:br>
            <a:r>
              <a:rPr lang="en-US" dirty="0" smtClean="0"/>
              <a:t>and </a:t>
            </a:r>
            <a:r>
              <a:rPr lang="en-US" dirty="0"/>
              <a:t>Strategy</a:t>
            </a:r>
          </a:p>
        </p:txBody>
      </p:sp>
    </p:spTree>
    <p:extLst>
      <p:ext uri="{BB962C8B-B14F-4D97-AF65-F5344CB8AC3E}">
        <p14:creationId xmlns:p14="http://schemas.microsoft.com/office/powerpoint/2010/main" val="297386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p:cNvSpPr>
          <p:nvPr/>
        </p:nvSpPr>
        <p:spPr>
          <a:xfrm>
            <a:off x="3375961" y="609600"/>
            <a:ext cx="2392078" cy="2392078"/>
          </a:xfrm>
          <a:prstGeom prst="ellipse">
            <a:avLst/>
          </a:prstGeom>
          <a:solidFill>
            <a:schemeClr val="bg1">
              <a:alpha val="73000"/>
            </a:schemeClr>
          </a:solidFill>
          <a:ln w="190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defTabSz="914400" fontAlgn="auto">
              <a:spcBef>
                <a:spcPts val="0"/>
              </a:spcBef>
              <a:spcAft>
                <a:spcPts val="0"/>
              </a:spcAft>
            </a:pPr>
            <a:r>
              <a:rPr lang="en-US" sz="4000" kern="0" dirty="0" smtClean="0">
                <a:solidFill>
                  <a:srgbClr val="049FD9"/>
                </a:solidFill>
                <a:latin typeface="Arial"/>
              </a:rPr>
              <a:t>Vision</a:t>
            </a:r>
            <a:endParaRPr lang="en-US" sz="4000" kern="0" dirty="0">
              <a:solidFill>
                <a:srgbClr val="049FD9"/>
              </a:solidFill>
              <a:latin typeface="Arial"/>
            </a:endParaRPr>
          </a:p>
        </p:txBody>
      </p:sp>
      <p:sp>
        <p:nvSpPr>
          <p:cNvPr id="6" name="Rectangle 5"/>
          <p:cNvSpPr/>
          <p:nvPr/>
        </p:nvSpPr>
        <p:spPr>
          <a:xfrm>
            <a:off x="3175" y="3290957"/>
            <a:ext cx="9144000" cy="1190556"/>
          </a:xfrm>
          <a:prstGeom prst="rect">
            <a:avLst/>
          </a:prstGeom>
          <a:solidFill>
            <a:schemeClr val="bg1">
              <a:lumMod val="95000"/>
              <a:alpha val="8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156">
              <a:lnSpc>
                <a:spcPct val="90000"/>
              </a:lnSpc>
            </a:pPr>
            <a:r>
              <a:rPr lang="ja-JP" altLang="en-US" sz="2800" dirty="0" smtClean="0">
                <a:solidFill>
                  <a:srgbClr val="58585B"/>
                </a:solidFill>
                <a:latin typeface="Arial"/>
                <a:cs typeface="CiscoSans"/>
              </a:rPr>
              <a:t>コミュニケーションのあらゆるモードにわたって</a:t>
            </a:r>
            <a:r>
              <a:rPr lang="en-US" altLang="ja-JP" sz="2800" dirty="0" smtClean="0">
                <a:solidFill>
                  <a:srgbClr val="58585B"/>
                </a:solidFill>
                <a:latin typeface="Arial"/>
                <a:cs typeface="CiscoSans"/>
              </a:rPr>
              <a:t/>
            </a:r>
            <a:br>
              <a:rPr lang="en-US" altLang="ja-JP" sz="2800" dirty="0" smtClean="0">
                <a:solidFill>
                  <a:srgbClr val="58585B"/>
                </a:solidFill>
                <a:latin typeface="Arial"/>
                <a:cs typeface="CiscoSans"/>
              </a:rPr>
            </a:br>
            <a:r>
              <a:rPr lang="ja-JP" altLang="en-US" sz="2800" dirty="0" smtClean="0">
                <a:solidFill>
                  <a:srgbClr val="58585B"/>
                </a:solidFill>
                <a:latin typeface="Arial"/>
                <a:cs typeface="CiscoSans"/>
              </a:rPr>
              <a:t>単一のコラボレーション体験を提供する</a:t>
            </a:r>
            <a:endParaRPr lang="en-US" sz="2800" dirty="0">
              <a:solidFill>
                <a:srgbClr val="58585B"/>
              </a:solidFill>
              <a:latin typeface="Arial"/>
              <a:cs typeface="CiscoSans"/>
            </a:endParaRPr>
          </a:p>
        </p:txBody>
      </p:sp>
    </p:spTree>
    <p:extLst>
      <p:ext uri="{BB962C8B-B14F-4D97-AF65-F5344CB8AC3E}">
        <p14:creationId xmlns:p14="http://schemas.microsoft.com/office/powerpoint/2010/main" val="115691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37"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6145443" y="1554108"/>
            <a:ext cx="2221992" cy="2217536"/>
          </a:xfrm>
          <a:prstGeom prst="ellipse">
            <a:avLst/>
          </a:prstGeom>
          <a:ln w="19050">
            <a:solidFill>
              <a:schemeClr val="accent5">
                <a:lumMod val="75000"/>
              </a:schemeClr>
            </a:solidFill>
          </a:ln>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3525" y="1548890"/>
            <a:ext cx="2221992" cy="2227972"/>
          </a:xfrm>
          <a:prstGeom prst="ellipse">
            <a:avLst/>
          </a:prstGeom>
          <a:ln w="19050">
            <a:solidFill>
              <a:schemeClr val="accent1"/>
            </a:solidFill>
          </a:ln>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46670" y="1556706"/>
            <a:ext cx="2221992" cy="2212341"/>
          </a:xfrm>
          <a:prstGeom prst="ellipse">
            <a:avLst/>
          </a:prstGeom>
          <a:ln w="19050">
            <a:solidFill>
              <a:schemeClr val="bg2"/>
            </a:solidFill>
          </a:ln>
        </p:spPr>
      </p:pic>
      <p:sp>
        <p:nvSpPr>
          <p:cNvPr id="3" name="Title 2"/>
          <p:cNvSpPr>
            <a:spLocks noGrp="1"/>
          </p:cNvSpPr>
          <p:nvPr>
            <p:ph type="title"/>
          </p:nvPr>
        </p:nvSpPr>
        <p:spPr>
          <a:xfrm>
            <a:off x="437766" y="341313"/>
            <a:ext cx="8345488" cy="7318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r>
              <a:rPr lang="en-US" dirty="0">
                <a:sym typeface="Helvetica Neue UltraLight"/>
              </a:rPr>
              <a:t>Mission: </a:t>
            </a:r>
            <a:r>
              <a:rPr lang="en-US" dirty="0" smtClean="0">
                <a:sym typeface="Helvetica Neue UltraLight"/>
              </a:rPr>
              <a:t/>
            </a:r>
            <a:br>
              <a:rPr lang="en-US" dirty="0" smtClean="0">
                <a:sym typeface="Helvetica Neue UltraLight"/>
              </a:rPr>
            </a:br>
            <a:r>
              <a:rPr lang="en-US" dirty="0" smtClean="0">
                <a:sym typeface="Helvetica Neue UltraLight"/>
              </a:rPr>
              <a:t>「妥協のない」コラボレーションを：</a:t>
            </a:r>
            <a:endParaRPr lang="en-US" dirty="0">
              <a:sym typeface="Helvetica Neue UltraLight"/>
            </a:endParaRPr>
          </a:p>
        </p:txBody>
      </p:sp>
      <p:sp>
        <p:nvSpPr>
          <p:cNvPr id="15" name="Rectangle 14"/>
          <p:cNvSpPr>
            <a:spLocks/>
          </p:cNvSpPr>
          <p:nvPr/>
        </p:nvSpPr>
        <p:spPr>
          <a:xfrm>
            <a:off x="6163060" y="3939825"/>
            <a:ext cx="2227209" cy="5237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4231" rIns="0" bIns="34231" numCol="1" spcCol="0" rtlCol="0" fromWordArt="0" anchor="ctr" anchorCtr="0" forceAA="0" compatLnSpc="1">
            <a:prstTxWarp prst="textNoShape">
              <a:avLst/>
            </a:prstTxWarp>
            <a:noAutofit/>
          </a:bodyPr>
          <a:lstStyle/>
          <a:p>
            <a:pPr algn="ctr" defTabSz="456557">
              <a:lnSpc>
                <a:spcPct val="90000"/>
              </a:lnSpc>
              <a:defRPr/>
            </a:pPr>
            <a:r>
              <a:rPr lang="en-US" sz="2400" dirty="0">
                <a:solidFill>
                  <a:srgbClr val="049FD9">
                    <a:lumMod val="75000"/>
                  </a:srgbClr>
                </a:solidFill>
                <a:latin typeface="Arial"/>
                <a:ea typeface="ＭＳ Ｐゴシック" charset="0"/>
                <a:cs typeface="ＭＳ Ｐゴシック" charset="0"/>
                <a:sym typeface="Helvetica Neue UltraLight"/>
              </a:rPr>
              <a:t>Every Pocket</a:t>
            </a:r>
          </a:p>
        </p:txBody>
      </p:sp>
      <p:sp>
        <p:nvSpPr>
          <p:cNvPr id="19" name="Rectangle 18"/>
          <p:cNvSpPr/>
          <p:nvPr/>
        </p:nvSpPr>
        <p:spPr>
          <a:xfrm>
            <a:off x="763525" y="3939825"/>
            <a:ext cx="2204070" cy="5237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4231" rIns="0" bIns="34231" numCol="1" spcCol="0" rtlCol="0" fromWordArt="0" anchor="ctr" anchorCtr="0" forceAA="0" compatLnSpc="1">
            <a:prstTxWarp prst="textNoShape">
              <a:avLst/>
            </a:prstTxWarp>
            <a:noAutofit/>
          </a:bodyPr>
          <a:lstStyle/>
          <a:p>
            <a:pPr algn="ctr" defTabSz="456557">
              <a:lnSpc>
                <a:spcPct val="90000"/>
              </a:lnSpc>
              <a:defRPr/>
            </a:pPr>
            <a:r>
              <a:rPr lang="en-US" sz="2400" dirty="0">
                <a:solidFill>
                  <a:srgbClr val="004BAF"/>
                </a:solidFill>
                <a:latin typeface="Arial"/>
                <a:ea typeface="ＭＳ Ｐゴシック" charset="0"/>
                <a:cs typeface="ＭＳ Ｐゴシック" charset="0"/>
                <a:sym typeface="Helvetica Neue UltraLight"/>
              </a:rPr>
              <a:t>Every Room</a:t>
            </a:r>
          </a:p>
        </p:txBody>
      </p:sp>
      <p:sp>
        <p:nvSpPr>
          <p:cNvPr id="22" name="Rectangle 21"/>
          <p:cNvSpPr/>
          <p:nvPr/>
        </p:nvSpPr>
        <p:spPr>
          <a:xfrm>
            <a:off x="3446672" y="3939825"/>
            <a:ext cx="2227209" cy="52375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34231" rIns="0" bIns="34231" numCol="1" spcCol="0" rtlCol="0" fromWordArt="0" anchor="ctr" anchorCtr="0" forceAA="0" compatLnSpc="1">
            <a:prstTxWarp prst="textNoShape">
              <a:avLst/>
            </a:prstTxWarp>
            <a:noAutofit/>
          </a:bodyPr>
          <a:lstStyle/>
          <a:p>
            <a:pPr algn="ctr" defTabSz="456557">
              <a:lnSpc>
                <a:spcPct val="90000"/>
              </a:lnSpc>
              <a:defRPr/>
            </a:pPr>
            <a:r>
              <a:rPr lang="en-US" sz="2400" dirty="0">
                <a:solidFill>
                  <a:srgbClr val="049FD9"/>
                </a:solidFill>
                <a:latin typeface="Arial"/>
                <a:ea typeface="ＭＳ Ｐゴシック" charset="0"/>
                <a:cs typeface="ＭＳ Ｐゴシック" charset="0"/>
                <a:sym typeface="Helvetica Neue UltraLight"/>
              </a:rPr>
              <a:t>Every Desk</a:t>
            </a:r>
          </a:p>
        </p:txBody>
      </p:sp>
    </p:spTree>
    <p:extLst>
      <p:ext uri="{BB962C8B-B14F-4D97-AF65-F5344CB8AC3E}">
        <p14:creationId xmlns:p14="http://schemas.microsoft.com/office/powerpoint/2010/main" val="52993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2" grpId="0"/>
    </p:bld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DC503DE1-91F3-4E06-9D47-79C2309E909B}" vid="{C266BCD2-BF24-49DE-B4C0-2E591CE22960}"/>
    </a:ext>
  </a:extLst>
</a:theme>
</file>

<file path=ppt/theme/theme2.xml><?xml version="1.0" encoding="utf-8"?>
<a:theme xmlns:a="http://schemas.openxmlformats.org/drawingml/2006/main" name="1_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resentation1" id="{DC503DE1-91F3-4E06-9D47-79C2309E909B}" vid="{C266BCD2-BF24-49DE-B4C0-2E591CE22960}"/>
    </a:ext>
  </a:extLst>
</a:theme>
</file>

<file path=ppt/theme/theme3.xml><?xml version="1.0" encoding="utf-8"?>
<a:theme xmlns:a="http://schemas.openxmlformats.org/drawingml/2006/main" name="2_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White">
  <a:themeElements>
    <a:clrScheme name="White">
      <a:dk1>
        <a:srgbClr val="FF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975C"/>
        </a:solid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FA975C"/>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7872</TotalTime>
  <Words>3244</Words>
  <Application>Microsoft Macintosh PowerPoint</Application>
  <PresentationFormat>On-screen Show (16:9)</PresentationFormat>
  <Paragraphs>768</Paragraphs>
  <Slides>52</Slides>
  <Notes>46</Notes>
  <HiddenSlides>0</HiddenSlides>
  <MMClips>0</MMClips>
  <ScaleCrop>false</ScaleCrop>
  <HeadingPairs>
    <vt:vector size="4" baseType="variant">
      <vt:variant>
        <vt:lpstr>Theme</vt:lpstr>
      </vt:variant>
      <vt:variant>
        <vt:i4>4</vt:i4>
      </vt:variant>
      <vt:variant>
        <vt:lpstr>Slide Titles</vt:lpstr>
      </vt:variant>
      <vt:variant>
        <vt:i4>52</vt:i4>
      </vt:variant>
    </vt:vector>
  </HeadingPairs>
  <TitlesOfParts>
    <vt:vector size="56" baseType="lpstr">
      <vt:lpstr>Blue theme 2016 16x9</vt:lpstr>
      <vt:lpstr>1_Blue theme 2016 16x9</vt:lpstr>
      <vt:lpstr>2_Blue theme 2015 16x9</vt:lpstr>
      <vt:lpstr>1_White</vt:lpstr>
      <vt:lpstr>Collaboration Systems Release 11.5 概要</vt:lpstr>
      <vt:lpstr>アジェンダ</vt:lpstr>
      <vt:lpstr>Disclaimer</vt:lpstr>
      <vt:lpstr>Collaboration Systems Release とは</vt:lpstr>
      <vt:lpstr>Collaboration Systems Release (CSR) 沿革</vt:lpstr>
      <vt:lpstr>CSR 11.5 の CSR 11.1 からのアップデート</vt:lpstr>
      <vt:lpstr>Collaboration:   Our Vision, Mission  and Strategy</vt:lpstr>
      <vt:lpstr>PowerPoint Presentation</vt:lpstr>
      <vt:lpstr>Mission:  「妥協のない」コラボレーションを：</vt:lpstr>
      <vt:lpstr>Our Strategy </vt:lpstr>
      <vt:lpstr>Collaboration Systems Release 11.5</vt:lpstr>
      <vt:lpstr>CSR 11.5 アップデート抜粋</vt:lpstr>
      <vt:lpstr>CSR 11.5</vt:lpstr>
      <vt:lpstr>CSR 11.5 – Cisco Spark ハイブリッドサービス</vt:lpstr>
      <vt:lpstr>CSR 11.5 – Cisco Spark ハイブリッドサービス</vt:lpstr>
      <vt:lpstr>CSR 11.5 – Cisco Spark ハイブリッドサービス</vt:lpstr>
      <vt:lpstr>CSR 11.5 – Cisco Spark ハイブリッドサービス</vt:lpstr>
      <vt:lpstr>CSR 11.5</vt:lpstr>
      <vt:lpstr>CSR 11.5 – The Federal Space</vt:lpstr>
      <vt:lpstr>CSR 11.5 – FIPS 140-2</vt:lpstr>
      <vt:lpstr>CSR 11.5 – Cipher Suites</vt:lpstr>
      <vt:lpstr>PowerPoint Presentation</vt:lpstr>
      <vt:lpstr>CSR 11.5 – Encryption Strengths</vt:lpstr>
      <vt:lpstr>56-bit ➠ 256-bit</vt:lpstr>
      <vt:lpstr>56-bit</vt:lpstr>
      <vt:lpstr>80-bit</vt:lpstr>
      <vt:lpstr>256-bit</vt:lpstr>
      <vt:lpstr>256-bit</vt:lpstr>
      <vt:lpstr>Breaking Bad DES (56-bit)</vt:lpstr>
      <vt:lpstr>CSR 11.5 – Encryption Strengths</vt:lpstr>
      <vt:lpstr>CSR 11.5 – Encryption Strengths</vt:lpstr>
      <vt:lpstr>CSR 11.5</vt:lpstr>
      <vt:lpstr>CSR 11.5 – 管理機能の強化</vt:lpstr>
      <vt:lpstr>CSR 11.5 – 管理機能の強化</vt:lpstr>
      <vt:lpstr>CSR 11.5</vt:lpstr>
      <vt:lpstr>CSR 11.5 – 大規模エンタープライズ展開</vt:lpstr>
      <vt:lpstr>CSR 11.5</vt:lpstr>
      <vt:lpstr>CSR 11.5 – OTT メディアパフォーマンス</vt:lpstr>
      <vt:lpstr>CSR 11.5 – OTT メディアパフォーマンス</vt:lpstr>
      <vt:lpstr>メディア順応性・回復性実装（仮称: MARI） デモビデオ</vt:lpstr>
      <vt:lpstr>PowerPoint Presentation</vt:lpstr>
      <vt:lpstr>Fast-Tracking the Mobile Enterprise</vt:lpstr>
      <vt:lpstr>PowerPoint Presentation</vt:lpstr>
      <vt:lpstr>PowerPoint Presentation</vt:lpstr>
      <vt:lpstr>Enterprise Voice Integration</vt:lpstr>
      <vt:lpstr>Native Voice Experience</vt:lpstr>
      <vt:lpstr>Benefits of Voice and Collaboration</vt:lpstr>
      <vt:lpstr>Even Better Together</vt:lpstr>
      <vt:lpstr>Supported Versions</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Steven Pius (spius)</dc:creator>
  <cp:lastModifiedBy>takhaseg</cp:lastModifiedBy>
  <cp:revision>219</cp:revision>
  <dcterms:created xsi:type="dcterms:W3CDTF">2016-01-22T20:38:05Z</dcterms:created>
  <dcterms:modified xsi:type="dcterms:W3CDTF">2016-07-25T09:34:12Z</dcterms:modified>
</cp:coreProperties>
</file>