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86" r:id="rId1"/>
  </p:sldMasterIdLst>
  <p:notesMasterIdLst>
    <p:notesMasterId r:id="rId28"/>
  </p:notesMasterIdLst>
  <p:sldIdLst>
    <p:sldId id="282" r:id="rId2"/>
    <p:sldId id="256" r:id="rId3"/>
    <p:sldId id="257" r:id="rId4"/>
    <p:sldId id="258" r:id="rId5"/>
    <p:sldId id="259" r:id="rId6"/>
    <p:sldId id="260" r:id="rId7"/>
    <p:sldId id="285" r:id="rId8"/>
    <p:sldId id="262" r:id="rId9"/>
    <p:sldId id="263" r:id="rId10"/>
    <p:sldId id="264" r:id="rId11"/>
    <p:sldId id="271" r:id="rId12"/>
    <p:sldId id="272" r:id="rId13"/>
    <p:sldId id="288" r:id="rId14"/>
    <p:sldId id="295" r:id="rId15"/>
    <p:sldId id="294" r:id="rId16"/>
    <p:sldId id="266" r:id="rId17"/>
    <p:sldId id="269" r:id="rId18"/>
    <p:sldId id="292" r:id="rId19"/>
    <p:sldId id="300" r:id="rId20"/>
    <p:sldId id="287" r:id="rId21"/>
    <p:sldId id="297" r:id="rId22"/>
    <p:sldId id="298" r:id="rId23"/>
    <p:sldId id="299" r:id="rId24"/>
    <p:sldId id="296" r:id="rId25"/>
    <p:sldId id="291"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d Leger" initials="" lastIdx="2" clrIdx="0"/>
  <p:cmAuthor id="1" name="Tsahy Shapsa" initials="" lastIdx="2" clrIdx="1"/>
  <p:cmAuthor id="2" name="Eric Chave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FD1125-8234-43E1-B8FE-3B7FEACC739A}">
  <a:tblStyle styleId="{4CFD1125-8234-43E1-B8FE-3B7FEACC739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7"/>
    <p:restoredTop sz="80152" autoAdjust="0"/>
  </p:normalViewPr>
  <p:slideViewPr>
    <p:cSldViewPr snapToGrid="0" snapToObjects="1">
      <p:cViewPr>
        <p:scale>
          <a:sx n="110" d="100"/>
          <a:sy n="110" d="100"/>
        </p:scale>
        <p:origin x="576" y="24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3" d="100"/>
          <a:sy n="83" d="100"/>
        </p:scale>
        <p:origin x="-31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902000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Shape 1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0" name="Shape 1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04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Shape 1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5" name="Shape 14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endParaRPr lang="en" sz="1400"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52694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Shape 1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0" name="Shape 14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80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Shape 1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5" name="Shape 1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lang="en" dirty="0">
              <a:solidFill>
                <a:schemeClr val="dk1"/>
              </a:solidFill>
            </a:endParaRPr>
          </a:p>
        </p:txBody>
      </p:sp>
    </p:spTree>
    <p:extLst>
      <p:ext uri="{BB962C8B-B14F-4D97-AF65-F5344CB8AC3E}">
        <p14:creationId xmlns:p14="http://schemas.microsoft.com/office/powerpoint/2010/main" val="334850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Shape 1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2" name="Shape 15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194977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0949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Shape 1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4" name="Shape 1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378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2" name="Shape 1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0288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Shape 2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4" name="Shape 2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0715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Shape 16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1" name="Shape 1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ja-JP" dirty="0">
              <a:ea typeface="MS PGothic" panose="020B0600070205080204" pitchFamily="34" charset="-128"/>
            </a:endParaRPr>
          </a:p>
        </p:txBody>
      </p:sp>
    </p:spTree>
    <p:extLst>
      <p:ext uri="{BB962C8B-B14F-4D97-AF65-F5344CB8AC3E}">
        <p14:creationId xmlns:p14="http://schemas.microsoft.com/office/powerpoint/2010/main" val="174570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Shape 16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1" name="Shape 16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5925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0" name="Shape 1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02170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Shape 19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2" name="Shape 19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80375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Shape 19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1" name="Shape 19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60266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Shape 19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2" name="Shape 19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92252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Shape 2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4" name="Shape 2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0715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Shape 17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2" name="Shape 17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lang="en" dirty="0" smtClean="0"/>
          </a:p>
        </p:txBody>
      </p:sp>
    </p:spTree>
    <p:extLst>
      <p:ext uri="{BB962C8B-B14F-4D97-AF65-F5344CB8AC3E}">
        <p14:creationId xmlns:p14="http://schemas.microsoft.com/office/powerpoint/2010/main" val="1430544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Shape 18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5" name="Shape 18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219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Shape 1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1" name="Shape 1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7588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Shape 1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1" name="Shape 1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99012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Shape 1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0" name="Shape 1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22238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Shape 17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4" name="Shape 17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ja-JP" dirty="0">
              <a:ea typeface="MS PGothic" panose="020B0600070205080204" pitchFamily="34" charset="-128"/>
            </a:endParaRPr>
          </a:p>
        </p:txBody>
      </p:sp>
    </p:spTree>
    <p:extLst>
      <p:ext uri="{BB962C8B-B14F-4D97-AF65-F5344CB8AC3E}">
        <p14:creationId xmlns:p14="http://schemas.microsoft.com/office/powerpoint/2010/main" val="371330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Shape 1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1" name="Shape 1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9203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Shape 1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9" name="Shape 1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9194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Shape 1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0" name="Shape 1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2698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lank slide">
    <p:spTree>
      <p:nvGrpSpPr>
        <p:cNvPr id="1" name="Shape 88"/>
        <p:cNvGrpSpPr/>
        <p:nvPr/>
      </p:nvGrpSpPr>
      <p:grpSpPr>
        <a:xfrm>
          <a:off x="0" y="0"/>
          <a:ext cx="0" cy="0"/>
          <a:chOff x="0" y="0"/>
          <a:chExt cx="0" cy="0"/>
        </a:xfrm>
      </p:grpSpPr>
      <p:pic>
        <p:nvPicPr>
          <p:cNvPr id="89" name="Shape 89" descr="header_bg.jpg"/>
          <p:cNvPicPr preferRelativeResize="0"/>
          <p:nvPr/>
        </p:nvPicPr>
        <p:blipFill>
          <a:blip r:embed="rId2">
            <a:alphaModFix/>
          </a:blip>
          <a:stretch>
            <a:fillRect/>
          </a:stretch>
        </p:blipFill>
        <p:spPr>
          <a:xfrm>
            <a:off x="0" y="1143"/>
            <a:ext cx="9143999" cy="588263"/>
          </a:xfrm>
          <a:prstGeom prst="rect">
            <a:avLst/>
          </a:prstGeom>
          <a:noFill/>
          <a:ln>
            <a:noFill/>
          </a:ln>
        </p:spPr>
      </p:pic>
      <p:sp>
        <p:nvSpPr>
          <p:cNvPr id="90" name="Shape 90"/>
          <p:cNvSpPr txBox="1">
            <a:spLocks noGrp="1"/>
          </p:cNvSpPr>
          <p:nvPr>
            <p:ph type="title"/>
          </p:nvPr>
        </p:nvSpPr>
        <p:spPr>
          <a:xfrm>
            <a:off x="279000" y="42676"/>
            <a:ext cx="8229600" cy="505200"/>
          </a:xfrm>
          <a:prstGeom prst="rect">
            <a:avLst/>
          </a:prstGeom>
        </p:spPr>
        <p:txBody>
          <a:bodyPr lIns="91425" tIns="91425" rIns="91425" bIns="91425" anchor="ctr" anchorCtr="0"/>
          <a:lstStyle>
            <a:lvl1pPr lvl="0" rtl="0">
              <a:spcBef>
                <a:spcPts val="0"/>
              </a:spcBef>
              <a:buSzPct val="100000"/>
              <a:buFont typeface="Questrial"/>
              <a:defRPr sz="2800" b="0">
                <a:latin typeface="+mn-ea"/>
                <a:ea typeface="+mn-ea"/>
                <a:cs typeface="Questrial"/>
                <a:sym typeface="Quest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91" name="Shape 91"/>
          <p:cNvSpPr txBox="1">
            <a:spLocks noGrp="1"/>
          </p:cNvSpPr>
          <p:nvPr>
            <p:ph type="sldNum" idx="12"/>
          </p:nvPr>
        </p:nvSpPr>
        <p:spPr>
          <a:xfrm>
            <a:off x="8586200" y="4852100"/>
            <a:ext cx="548699" cy="2915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92" name="Shape 92"/>
          <p:cNvSpPr txBox="1">
            <a:spLocks noGrp="1"/>
          </p:cNvSpPr>
          <p:nvPr>
            <p:ph type="sldNum" idx="2"/>
          </p:nvPr>
        </p:nvSpPr>
        <p:spPr>
          <a:xfrm>
            <a:off x="8586200" y="4852100"/>
            <a:ext cx="548699" cy="2915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93" name="Shape 93"/>
          <p:cNvSpPr/>
          <p:nvPr/>
        </p:nvSpPr>
        <p:spPr>
          <a:xfrm>
            <a:off x="-6950" y="4441475"/>
            <a:ext cx="9150899" cy="702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94" name="Shape 94"/>
          <p:cNvPicPr preferRelativeResize="0"/>
          <p:nvPr/>
        </p:nvPicPr>
        <p:blipFill>
          <a:blip r:embed="rId3">
            <a:alphaModFix/>
          </a:blip>
          <a:stretch>
            <a:fillRect/>
          </a:stretch>
        </p:blipFill>
        <p:spPr>
          <a:xfrm>
            <a:off x="7736350" y="4941602"/>
            <a:ext cx="920026" cy="133275"/>
          </a:xfrm>
          <a:prstGeom prst="rect">
            <a:avLst/>
          </a:prstGeom>
          <a:noFill/>
          <a:ln>
            <a:noFill/>
          </a:ln>
        </p:spPr>
      </p:pic>
      <p:cxnSp>
        <p:nvCxnSpPr>
          <p:cNvPr id="96" name="Shape 96"/>
          <p:cNvCxnSpPr/>
          <p:nvPr/>
        </p:nvCxnSpPr>
        <p:spPr>
          <a:xfrm>
            <a:off x="8789354" y="4889600"/>
            <a:ext cx="0" cy="237299"/>
          </a:xfrm>
          <a:prstGeom prst="straightConnector1">
            <a:avLst/>
          </a:prstGeom>
          <a:noFill/>
          <a:ln w="9525" cap="flat" cmpd="sng">
            <a:solidFill>
              <a:srgbClr val="D9D9D9"/>
            </a:solidFill>
            <a:prstDash val="solid"/>
            <a:round/>
            <a:headEnd type="none" w="lg" len="lg"/>
            <a:tailEnd type="none" w="lg" len="lg"/>
          </a:ln>
        </p:spPr>
      </p:cxnSp>
      <p:sp>
        <p:nvSpPr>
          <p:cNvPr id="10" name="Rectangle 4"/>
          <p:cNvSpPr>
            <a:spLocks noChangeArrowheads="1"/>
          </p:cNvSpPr>
          <p:nvPr userDrawn="1"/>
        </p:nvSpPr>
        <p:spPr bwMode="ltGray">
          <a:xfrm>
            <a:off x="2814632" y="4920359"/>
            <a:ext cx="4788740" cy="154518"/>
          </a:xfrm>
          <a:prstGeom prst="rect">
            <a:avLst/>
          </a:prstGeom>
          <a:noFill/>
          <a:ln w="9525">
            <a:noFill/>
            <a:miter lim="800000"/>
            <a:headEnd/>
            <a:tailEnd/>
          </a:ln>
          <a:effectLst/>
        </p:spPr>
        <p:txBody>
          <a:bodyPr wrap="square" lIns="61586" tIns="30792" rIns="61586" bIns="30792" anchor="b">
            <a:spAutoFit/>
          </a:bodyPr>
          <a:lstStyle/>
          <a:p>
            <a:pPr algn="r" defTabSz="610744" fontAlgn="auto">
              <a:spcBef>
                <a:spcPts val="0"/>
              </a:spcBef>
              <a:spcAft>
                <a:spcPts val="0"/>
              </a:spcAft>
              <a:defRPr/>
            </a:pPr>
            <a:r>
              <a:rPr lang="en-US" sz="600" dirty="0" smtClean="0">
                <a:solidFill>
                  <a:srgbClr val="000000">
                    <a:alpha val="25000"/>
                  </a:srgbClr>
                </a:solidFill>
                <a:latin typeface="Arial"/>
                <a:ea typeface="ＭＳ Ｐゴシック" charset="0"/>
                <a:cs typeface="CiscoSans Thin"/>
              </a:rPr>
              <a:t>© 201</a:t>
            </a:r>
            <a:r>
              <a:rPr lang="en-US" altLang="ja-JP" sz="600" dirty="0" smtClean="0">
                <a:solidFill>
                  <a:srgbClr val="000000">
                    <a:alpha val="25000"/>
                  </a:srgbClr>
                </a:solidFill>
                <a:latin typeface="Arial"/>
                <a:ea typeface="ＭＳ Ｐゴシック" charset="0"/>
                <a:cs typeface="CiscoSans Thin"/>
              </a:rPr>
              <a:t>6</a:t>
            </a:r>
            <a:r>
              <a:rPr lang="en-US" sz="600" dirty="0" smtClean="0">
                <a:solidFill>
                  <a:srgbClr val="000000">
                    <a:alpha val="25000"/>
                  </a:srgbClr>
                </a:solidFill>
                <a:latin typeface="Arial"/>
                <a:ea typeface="ＭＳ Ｐゴシック" charset="0"/>
                <a:cs typeface="CiscoSans Thin"/>
              </a:rPr>
              <a:t>  Cisco and/or its affiliates. All rights reserved. </a:t>
            </a:r>
            <a:r>
              <a:rPr lang="ja-JP" altLang="en-US" sz="600" dirty="0" smtClean="0">
                <a:solidFill>
                  <a:srgbClr val="000000">
                    <a:alpha val="25000"/>
                  </a:srgbClr>
                </a:solidFill>
                <a:latin typeface="Arial"/>
                <a:ea typeface="ＭＳ Ｐゴシック" charset="0"/>
                <a:cs typeface="CiscoSans Thin"/>
              </a:rPr>
              <a:t>　</a:t>
            </a:r>
            <a:r>
              <a:rPr lang="en-US" altLang="ja-JP" sz="600" dirty="0" smtClean="0">
                <a:solidFill>
                  <a:srgbClr val="000000">
                    <a:alpha val="25000"/>
                  </a:srgbClr>
                </a:solidFill>
                <a:latin typeface="Arial"/>
                <a:ea typeface="ＭＳ Ｐゴシック" charset="0"/>
                <a:cs typeface="CiscoSans Thin"/>
              </a:rPr>
              <a:t>Cisco</a:t>
            </a:r>
            <a:r>
              <a:rPr lang="ja-JP" altLang="en-US" sz="600" dirty="0" smtClean="0">
                <a:solidFill>
                  <a:srgbClr val="000000">
                    <a:alpha val="25000"/>
                  </a:srgbClr>
                </a:solidFill>
                <a:latin typeface="Arial"/>
                <a:ea typeface="ＭＳ Ｐゴシック" charset="0"/>
                <a:cs typeface="CiscoSans Thin"/>
              </a:rPr>
              <a:t> </a:t>
            </a:r>
            <a:r>
              <a:rPr lang="en-US" altLang="ja-JP" sz="600" dirty="0" smtClean="0">
                <a:solidFill>
                  <a:srgbClr val="000000">
                    <a:alpha val="25000"/>
                  </a:srgbClr>
                </a:solidFill>
                <a:latin typeface="Arial"/>
                <a:ea typeface="ＭＳ Ｐゴシック" charset="0"/>
                <a:cs typeface="CiscoSans Thin"/>
              </a:rPr>
              <a:t>Public</a:t>
            </a:r>
            <a:endParaRPr lang="en-US" sz="600" dirty="0">
              <a:solidFill>
                <a:srgbClr val="000000">
                  <a:alpha val="25000"/>
                </a:srgbClr>
              </a:solidFill>
              <a:latin typeface="Arial"/>
              <a:ea typeface="ＭＳ Ｐゴシック" charset="0"/>
              <a:cs typeface="CiscoSans Thin"/>
            </a:endParaRPr>
          </a:p>
        </p:txBody>
      </p:sp>
      <p:pic>
        <p:nvPicPr>
          <p:cNvPr id="11" name="Picture 2" descr="C:\Users\spius\Pictures\cisco logo blue gradient.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74175" y="48035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02396007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ver slide (white)">
    <p:spTree>
      <p:nvGrpSpPr>
        <p:cNvPr id="1" name="Shape 343"/>
        <p:cNvGrpSpPr/>
        <p:nvPr/>
      </p:nvGrpSpPr>
      <p:grpSpPr>
        <a:xfrm>
          <a:off x="0" y="0"/>
          <a:ext cx="0" cy="0"/>
          <a:chOff x="0" y="0"/>
          <a:chExt cx="0" cy="0"/>
        </a:xfrm>
      </p:grpSpPr>
      <p:sp>
        <p:nvSpPr>
          <p:cNvPr id="348" name="Shape 348"/>
          <p:cNvSpPr txBox="1">
            <a:spLocks noGrp="1"/>
          </p:cNvSpPr>
          <p:nvPr>
            <p:ph type="title"/>
          </p:nvPr>
        </p:nvSpPr>
        <p:spPr>
          <a:xfrm>
            <a:off x="4549550" y="1006796"/>
            <a:ext cx="4331700" cy="950399"/>
          </a:xfrm>
          <a:prstGeom prst="rect">
            <a:avLst/>
          </a:prstGeom>
        </p:spPr>
        <p:txBody>
          <a:bodyPr lIns="91425" tIns="91425" rIns="91425" bIns="91425" anchor="b" anchorCtr="0"/>
          <a:lstStyle>
            <a:lvl1pPr lvl="0" rtl="0">
              <a:spcBef>
                <a:spcPts val="0"/>
              </a:spcBef>
              <a:buNone/>
              <a:defRPr sz="2400" b="0">
                <a:solidFill>
                  <a:srgbClr val="0C172B"/>
                </a:solidFill>
                <a:latin typeface="+mn-ea"/>
                <a:ea typeface="+mn-ea"/>
                <a:cs typeface="Questrial"/>
                <a:sym typeface="Questria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49" name="Shape 349"/>
          <p:cNvSpPr txBox="1">
            <a:spLocks noGrp="1"/>
          </p:cNvSpPr>
          <p:nvPr>
            <p:ph type="subTitle" idx="1"/>
          </p:nvPr>
        </p:nvSpPr>
        <p:spPr>
          <a:xfrm>
            <a:off x="4549550" y="1803566"/>
            <a:ext cx="4058700" cy="950400"/>
          </a:xfrm>
          <a:prstGeom prst="rect">
            <a:avLst/>
          </a:prstGeom>
        </p:spPr>
        <p:txBody>
          <a:bodyPr lIns="91425" tIns="91425" rIns="91425" bIns="91425" anchor="t" anchorCtr="0"/>
          <a:lstStyle>
            <a:lvl1pPr lvl="0" rtl="0">
              <a:spcBef>
                <a:spcPts val="0"/>
              </a:spcBef>
              <a:buNone/>
              <a:defRPr sz="1800" b="0">
                <a:solidFill>
                  <a:srgbClr val="657F9D"/>
                </a:solidFill>
                <a:latin typeface="+mn-ea"/>
                <a:ea typeface="+mn-ea"/>
                <a:cs typeface="Questrial"/>
                <a:sym typeface="Questria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51" name="Shape 351"/>
          <p:cNvSpPr txBox="1">
            <a:spLocks noGrp="1"/>
          </p:cNvSpPr>
          <p:nvPr>
            <p:ph type="sldNum" idx="12"/>
          </p:nvPr>
        </p:nvSpPr>
        <p:spPr>
          <a:xfrm>
            <a:off x="8586200" y="4852100"/>
            <a:ext cx="548700" cy="291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9105507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One Column Body Text">
    <p:spTree>
      <p:nvGrpSpPr>
        <p:cNvPr id="1" name="Shape 517"/>
        <p:cNvGrpSpPr/>
        <p:nvPr/>
      </p:nvGrpSpPr>
      <p:grpSpPr>
        <a:xfrm>
          <a:off x="0" y="0"/>
          <a:ext cx="0" cy="0"/>
          <a:chOff x="0" y="0"/>
          <a:chExt cx="0" cy="0"/>
        </a:xfrm>
      </p:grpSpPr>
      <p:sp>
        <p:nvSpPr>
          <p:cNvPr id="519" name="Shape 519"/>
          <p:cNvSpPr txBox="1">
            <a:spLocks noGrp="1"/>
          </p:cNvSpPr>
          <p:nvPr>
            <p:ph type="title"/>
          </p:nvPr>
        </p:nvSpPr>
        <p:spPr>
          <a:xfrm>
            <a:off x="279000" y="42676"/>
            <a:ext cx="8229600" cy="505200"/>
          </a:xfrm>
          <a:prstGeom prst="rect">
            <a:avLst/>
          </a:prstGeom>
        </p:spPr>
        <p:txBody>
          <a:bodyPr lIns="91425" tIns="91425" rIns="91425" bIns="91425" anchor="ctr" anchorCtr="0"/>
          <a:lstStyle>
            <a:lvl1pPr lvl="0" rtl="0">
              <a:spcBef>
                <a:spcPts val="0"/>
              </a:spcBef>
              <a:buSzPct val="100000"/>
              <a:buFont typeface="Questrial"/>
              <a:defRPr sz="2800" b="0">
                <a:latin typeface="+mn-ea"/>
                <a:ea typeface="+mn-ea"/>
                <a:cs typeface="Questrial"/>
                <a:sym typeface="Quest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0" name="Shape 520"/>
          <p:cNvSpPr txBox="1">
            <a:spLocks noGrp="1"/>
          </p:cNvSpPr>
          <p:nvPr>
            <p:ph type="body" idx="1"/>
          </p:nvPr>
        </p:nvSpPr>
        <p:spPr>
          <a:xfrm>
            <a:off x="279000" y="810425"/>
            <a:ext cx="8298900" cy="3792900"/>
          </a:xfrm>
          <a:prstGeom prst="rect">
            <a:avLst/>
          </a:prstGeom>
        </p:spPr>
        <p:txBody>
          <a:bodyPr lIns="91425" tIns="91425" rIns="91425" bIns="91425" anchor="t" anchorCtr="0"/>
          <a:lstStyle>
            <a:lvl1pPr lvl="0" rtl="0">
              <a:lnSpc>
                <a:spcPct val="115000"/>
              </a:lnSpc>
              <a:spcBef>
                <a:spcPts val="0"/>
              </a:spcBef>
              <a:buClr>
                <a:srgbClr val="FF8A00"/>
              </a:buClr>
              <a:buSzPct val="100000"/>
              <a:defRPr sz="2400" b="0">
                <a:solidFill>
                  <a:srgbClr val="434343"/>
                </a:solidFill>
                <a:latin typeface="+mn-ea"/>
                <a:ea typeface="+mn-ea"/>
              </a:defRPr>
            </a:lvl1pPr>
            <a:lvl2pPr lvl="1" rtl="0">
              <a:lnSpc>
                <a:spcPct val="115000"/>
              </a:lnSpc>
              <a:spcBef>
                <a:spcPts val="0"/>
              </a:spcBef>
              <a:buClr>
                <a:srgbClr val="FF8A00"/>
              </a:buClr>
              <a:buSzPct val="100000"/>
              <a:defRPr sz="2200"/>
            </a:lvl2pPr>
            <a:lvl3pPr lvl="2" rtl="0">
              <a:lnSpc>
                <a:spcPct val="115000"/>
              </a:lnSpc>
              <a:spcBef>
                <a:spcPts val="0"/>
              </a:spcBef>
              <a:buClr>
                <a:srgbClr val="FF8A00"/>
              </a:buClr>
              <a:buSzPct val="100000"/>
              <a:defRPr sz="2000"/>
            </a:lvl3pPr>
            <a:lvl4pPr lvl="3" rtl="0">
              <a:lnSpc>
                <a:spcPct val="115000"/>
              </a:lnSpc>
              <a:spcBef>
                <a:spcPts val="0"/>
              </a:spcBef>
              <a:buSzPct val="100000"/>
              <a:defRPr sz="1800"/>
            </a:lvl4pPr>
            <a:lvl5pPr lvl="4" rtl="0">
              <a:lnSpc>
                <a:spcPct val="115000"/>
              </a:lnSpc>
              <a:spcBef>
                <a:spcPts val="0"/>
              </a:spcBef>
              <a:buSzPct val="100000"/>
              <a:defRPr sz="1600"/>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buFont typeface="Open Sans"/>
              <a:defRPr>
                <a:latin typeface="Open Sans"/>
                <a:ea typeface="Open Sans"/>
                <a:cs typeface="Open Sans"/>
                <a:sym typeface="Open Sans"/>
              </a:defRPr>
            </a:lvl9pPr>
          </a:lstStyle>
          <a:p>
            <a:endParaRPr dirty="0"/>
          </a:p>
        </p:txBody>
      </p:sp>
      <p:sp>
        <p:nvSpPr>
          <p:cNvPr id="521" name="Shape 521"/>
          <p:cNvSpPr txBox="1">
            <a:spLocks noGrp="1"/>
          </p:cNvSpPr>
          <p:nvPr>
            <p:ph type="sldNum" idx="12"/>
          </p:nvPr>
        </p:nvSpPr>
        <p:spPr>
          <a:xfrm>
            <a:off x="8586200" y="4852100"/>
            <a:ext cx="548700" cy="291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9250817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 You White">
    <p:spTree>
      <p:nvGrpSpPr>
        <p:cNvPr id="1" name="Shape 774"/>
        <p:cNvGrpSpPr/>
        <p:nvPr/>
      </p:nvGrpSpPr>
      <p:grpSpPr>
        <a:xfrm>
          <a:off x="0" y="0"/>
          <a:ext cx="0" cy="0"/>
          <a:chOff x="0" y="0"/>
          <a:chExt cx="0" cy="0"/>
        </a:xfrm>
      </p:grpSpPr>
      <p:sp>
        <p:nvSpPr>
          <p:cNvPr id="781" name="Shape 781"/>
          <p:cNvSpPr txBox="1">
            <a:spLocks noGrp="1"/>
          </p:cNvSpPr>
          <p:nvPr>
            <p:ph type="sldNum" idx="12"/>
          </p:nvPr>
        </p:nvSpPr>
        <p:spPr>
          <a:xfrm>
            <a:off x="8586200" y="4852100"/>
            <a:ext cx="548700" cy="291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9237451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lide 1">
    <p:spTree>
      <p:nvGrpSpPr>
        <p:cNvPr id="1" name="Shape 894"/>
        <p:cNvGrpSpPr/>
        <p:nvPr/>
      </p:nvGrpSpPr>
      <p:grpSpPr>
        <a:xfrm>
          <a:off x="0" y="0"/>
          <a:ext cx="0" cy="0"/>
          <a:chOff x="0" y="0"/>
          <a:chExt cx="0" cy="0"/>
        </a:xfrm>
      </p:grpSpPr>
      <p:sp>
        <p:nvSpPr>
          <p:cNvPr id="896" name="Shape 896"/>
          <p:cNvSpPr txBox="1">
            <a:spLocks noGrp="1"/>
          </p:cNvSpPr>
          <p:nvPr>
            <p:ph type="title"/>
          </p:nvPr>
        </p:nvSpPr>
        <p:spPr>
          <a:xfrm>
            <a:off x="279000" y="42676"/>
            <a:ext cx="8229600" cy="505200"/>
          </a:xfrm>
          <a:prstGeom prst="rect">
            <a:avLst/>
          </a:prstGeom>
        </p:spPr>
        <p:txBody>
          <a:bodyPr lIns="91425" tIns="91425" rIns="91425" bIns="91425" anchor="ctr" anchorCtr="0"/>
          <a:lstStyle>
            <a:lvl1pPr lvl="0" rtl="0">
              <a:spcBef>
                <a:spcPts val="0"/>
              </a:spcBef>
              <a:buSzPct val="100000"/>
              <a:buFont typeface="Questrial"/>
              <a:defRPr sz="2800" b="0">
                <a:latin typeface="+mn-ea"/>
                <a:ea typeface="+mn-ea"/>
                <a:cs typeface="Questrial"/>
                <a:sym typeface="Quest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686012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ullet Points">
    <p:spTree>
      <p:nvGrpSpPr>
        <p:cNvPr id="1" name="Shape 1009"/>
        <p:cNvGrpSpPr/>
        <p:nvPr/>
      </p:nvGrpSpPr>
      <p:grpSpPr>
        <a:xfrm>
          <a:off x="0" y="0"/>
          <a:ext cx="0" cy="0"/>
          <a:chOff x="0" y="0"/>
          <a:chExt cx="0" cy="0"/>
        </a:xfrm>
      </p:grpSpPr>
      <p:sp>
        <p:nvSpPr>
          <p:cNvPr id="1011" name="Shape 1011"/>
          <p:cNvSpPr txBox="1">
            <a:spLocks noGrp="1"/>
          </p:cNvSpPr>
          <p:nvPr>
            <p:ph type="title"/>
          </p:nvPr>
        </p:nvSpPr>
        <p:spPr>
          <a:xfrm>
            <a:off x="279000" y="42676"/>
            <a:ext cx="8229600" cy="505200"/>
          </a:xfrm>
          <a:prstGeom prst="rect">
            <a:avLst/>
          </a:prstGeom>
        </p:spPr>
        <p:txBody>
          <a:bodyPr lIns="91425" tIns="91425" rIns="91425" bIns="91425" anchor="ctr" anchorCtr="0"/>
          <a:lstStyle>
            <a:lvl1pPr lvl="0" rtl="0">
              <a:spcBef>
                <a:spcPts val="0"/>
              </a:spcBef>
              <a:buSzPct val="100000"/>
              <a:buFont typeface="Questrial"/>
              <a:defRPr sz="2800" b="0">
                <a:latin typeface="+mn-ea"/>
                <a:ea typeface="+mn-ea"/>
                <a:cs typeface="Questrial"/>
                <a:sym typeface="Quest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2" name="Shape 1012"/>
          <p:cNvSpPr txBox="1">
            <a:spLocks noGrp="1"/>
          </p:cNvSpPr>
          <p:nvPr>
            <p:ph type="body" idx="1"/>
          </p:nvPr>
        </p:nvSpPr>
        <p:spPr>
          <a:xfrm>
            <a:off x="279000" y="810425"/>
            <a:ext cx="8298900" cy="3792900"/>
          </a:xfrm>
          <a:prstGeom prst="rect">
            <a:avLst/>
          </a:prstGeom>
        </p:spPr>
        <p:txBody>
          <a:bodyPr lIns="91425" tIns="91425" rIns="91425" bIns="91425" anchor="t" anchorCtr="0"/>
          <a:lstStyle>
            <a:lvl1pPr lvl="0" rtl="0">
              <a:lnSpc>
                <a:spcPct val="115000"/>
              </a:lnSpc>
              <a:spcBef>
                <a:spcPts val="0"/>
              </a:spcBef>
              <a:buClr>
                <a:srgbClr val="FF8A00"/>
              </a:buClr>
              <a:buSzPct val="100000"/>
              <a:defRPr sz="2400" b="0">
                <a:solidFill>
                  <a:srgbClr val="434343"/>
                </a:solidFill>
                <a:latin typeface="+mn-ea"/>
                <a:ea typeface="+mn-ea"/>
              </a:defRPr>
            </a:lvl1pPr>
            <a:lvl2pPr lvl="1" rtl="0">
              <a:lnSpc>
                <a:spcPct val="115000"/>
              </a:lnSpc>
              <a:spcBef>
                <a:spcPts val="0"/>
              </a:spcBef>
              <a:buClr>
                <a:srgbClr val="FF8A00"/>
              </a:buClr>
              <a:buSzPct val="100000"/>
              <a:defRPr sz="2200"/>
            </a:lvl2pPr>
            <a:lvl3pPr lvl="2" rtl="0">
              <a:lnSpc>
                <a:spcPct val="115000"/>
              </a:lnSpc>
              <a:spcBef>
                <a:spcPts val="0"/>
              </a:spcBef>
              <a:buClr>
                <a:srgbClr val="FF8A00"/>
              </a:buClr>
              <a:buSzPct val="100000"/>
              <a:defRPr sz="2000"/>
            </a:lvl3pPr>
            <a:lvl4pPr lvl="3" rtl="0">
              <a:lnSpc>
                <a:spcPct val="115000"/>
              </a:lnSpc>
              <a:spcBef>
                <a:spcPts val="0"/>
              </a:spcBef>
              <a:buSzPct val="100000"/>
              <a:defRPr sz="1800"/>
            </a:lvl4pPr>
            <a:lvl5pPr lvl="4" rtl="0">
              <a:lnSpc>
                <a:spcPct val="115000"/>
              </a:lnSpc>
              <a:spcBef>
                <a:spcPts val="0"/>
              </a:spcBef>
              <a:buSzPct val="100000"/>
              <a:defRPr sz="1600"/>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buFont typeface="Open Sans"/>
              <a:defRPr>
                <a:latin typeface="Open Sans"/>
                <a:ea typeface="Open Sans"/>
                <a:cs typeface="Open Sans"/>
                <a:sym typeface="Open Sans"/>
              </a:defRPr>
            </a:lvl9pPr>
          </a:lstStyle>
          <a:p>
            <a:endParaRPr/>
          </a:p>
        </p:txBody>
      </p:sp>
      <p:sp>
        <p:nvSpPr>
          <p:cNvPr id="1013" name="Shape 1013"/>
          <p:cNvSpPr txBox="1">
            <a:spLocks noGrp="1"/>
          </p:cNvSpPr>
          <p:nvPr>
            <p:ph type="sldNum" idx="12"/>
          </p:nvPr>
        </p:nvSpPr>
        <p:spPr>
          <a:xfrm>
            <a:off x="8586200" y="4852100"/>
            <a:ext cx="548700" cy="291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1014" name="Shape 1014"/>
          <p:cNvSpPr txBox="1">
            <a:spLocks noGrp="1"/>
          </p:cNvSpPr>
          <p:nvPr>
            <p:ph type="sldNum" idx="2"/>
          </p:nvPr>
        </p:nvSpPr>
        <p:spPr>
          <a:xfrm>
            <a:off x="8586200" y="4852100"/>
            <a:ext cx="548700" cy="291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40210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hank You White">
    <p:spTree>
      <p:nvGrpSpPr>
        <p:cNvPr id="1" name="Shape 774"/>
        <p:cNvGrpSpPr/>
        <p:nvPr/>
      </p:nvGrpSpPr>
      <p:grpSpPr>
        <a:xfrm>
          <a:off x="0" y="0"/>
          <a:ext cx="0" cy="0"/>
          <a:chOff x="0" y="0"/>
          <a:chExt cx="0" cy="0"/>
        </a:xfrm>
      </p:grpSpPr>
      <p:pic>
        <p:nvPicPr>
          <p:cNvPr id="775" name="Shape 775" descr="cover_white.jpg"/>
          <p:cNvPicPr preferRelativeResize="0"/>
          <p:nvPr/>
        </p:nvPicPr>
        <p:blipFill>
          <a:blip r:embed="rId2">
            <a:alphaModFix/>
          </a:blip>
          <a:stretch>
            <a:fillRect/>
          </a:stretch>
        </p:blipFill>
        <p:spPr>
          <a:xfrm>
            <a:off x="1354" y="0"/>
            <a:ext cx="9141292" cy="5143500"/>
          </a:xfrm>
          <a:prstGeom prst="rect">
            <a:avLst/>
          </a:prstGeom>
          <a:noFill/>
          <a:ln>
            <a:noFill/>
          </a:ln>
        </p:spPr>
      </p:pic>
      <p:sp>
        <p:nvSpPr>
          <p:cNvPr id="776" name="Shape 776"/>
          <p:cNvSpPr txBox="1"/>
          <p:nvPr/>
        </p:nvSpPr>
        <p:spPr>
          <a:xfrm>
            <a:off x="4044450" y="2084712"/>
            <a:ext cx="3542100" cy="465600"/>
          </a:xfrm>
          <a:prstGeom prst="rect">
            <a:avLst/>
          </a:prstGeom>
          <a:noFill/>
          <a:ln>
            <a:noFill/>
          </a:ln>
        </p:spPr>
        <p:txBody>
          <a:bodyPr lIns="68575" tIns="68575" rIns="68575" bIns="68575" anchor="t" anchorCtr="0">
            <a:noAutofit/>
          </a:bodyPr>
          <a:lstStyle/>
          <a:p>
            <a:pPr lvl="0" rtl="0">
              <a:lnSpc>
                <a:spcPct val="100000"/>
              </a:lnSpc>
              <a:spcBef>
                <a:spcPts val="0"/>
              </a:spcBef>
              <a:buNone/>
            </a:pPr>
            <a:r>
              <a:rPr lang="en" sz="2400">
                <a:solidFill>
                  <a:srgbClr val="26384B"/>
                </a:solidFill>
                <a:latin typeface="Questrial"/>
                <a:ea typeface="Questrial"/>
                <a:cs typeface="Questrial"/>
                <a:sym typeface="Questrial"/>
              </a:rPr>
              <a:t>Thank You</a:t>
            </a:r>
          </a:p>
        </p:txBody>
      </p:sp>
      <p:cxnSp>
        <p:nvCxnSpPr>
          <p:cNvPr id="777" name="Shape 777"/>
          <p:cNvCxnSpPr/>
          <p:nvPr/>
        </p:nvCxnSpPr>
        <p:spPr>
          <a:xfrm>
            <a:off x="3900500" y="2093125"/>
            <a:ext cx="0" cy="1278900"/>
          </a:xfrm>
          <a:prstGeom prst="straightConnector1">
            <a:avLst/>
          </a:prstGeom>
          <a:noFill/>
          <a:ln w="9525" cap="flat" cmpd="sng">
            <a:solidFill>
              <a:srgbClr val="657F9D"/>
            </a:solidFill>
            <a:prstDash val="solid"/>
            <a:round/>
            <a:headEnd type="none" w="lg" len="lg"/>
            <a:tailEnd type="none" w="lg" len="lg"/>
          </a:ln>
        </p:spPr>
      </p:cxnSp>
      <p:cxnSp>
        <p:nvCxnSpPr>
          <p:cNvPr id="778" name="Shape 778"/>
          <p:cNvCxnSpPr/>
          <p:nvPr/>
        </p:nvCxnSpPr>
        <p:spPr>
          <a:xfrm rot="10800000">
            <a:off x="3907643" y="2656206"/>
            <a:ext cx="4114800" cy="0"/>
          </a:xfrm>
          <a:prstGeom prst="straightConnector1">
            <a:avLst/>
          </a:prstGeom>
          <a:noFill/>
          <a:ln w="9525" cap="flat" cmpd="sng">
            <a:solidFill>
              <a:srgbClr val="26384B"/>
            </a:solidFill>
            <a:prstDash val="solid"/>
            <a:round/>
            <a:headEnd type="none" w="lg" len="lg"/>
            <a:tailEnd type="none" w="lg" len="lg"/>
          </a:ln>
        </p:spPr>
      </p:cxnSp>
      <p:pic>
        <p:nvPicPr>
          <p:cNvPr id="779" name="Shape 779"/>
          <p:cNvPicPr preferRelativeResize="0"/>
          <p:nvPr/>
        </p:nvPicPr>
        <p:blipFill>
          <a:blip r:embed="rId3">
            <a:alphaModFix/>
          </a:blip>
          <a:stretch>
            <a:fillRect/>
          </a:stretch>
        </p:blipFill>
        <p:spPr>
          <a:xfrm>
            <a:off x="1555978" y="2385137"/>
            <a:ext cx="2117444" cy="556652"/>
          </a:xfrm>
          <a:prstGeom prst="rect">
            <a:avLst/>
          </a:prstGeom>
          <a:noFill/>
          <a:ln>
            <a:noFill/>
          </a:ln>
        </p:spPr>
      </p:pic>
      <p:sp>
        <p:nvSpPr>
          <p:cNvPr id="780" name="Shape 780"/>
          <p:cNvSpPr txBox="1"/>
          <p:nvPr/>
        </p:nvSpPr>
        <p:spPr>
          <a:xfrm>
            <a:off x="4053968" y="2736086"/>
            <a:ext cx="3542100" cy="291900"/>
          </a:xfrm>
          <a:prstGeom prst="rect">
            <a:avLst/>
          </a:prstGeom>
          <a:noFill/>
          <a:ln>
            <a:noFill/>
          </a:ln>
        </p:spPr>
        <p:txBody>
          <a:bodyPr lIns="68575" tIns="68575" rIns="68575" bIns="68575" anchor="t" anchorCtr="0">
            <a:noAutofit/>
          </a:bodyPr>
          <a:lstStyle/>
          <a:p>
            <a:pPr lvl="0" rtl="0">
              <a:spcBef>
                <a:spcPts val="0"/>
              </a:spcBef>
              <a:buNone/>
            </a:pPr>
            <a:r>
              <a:rPr lang="en">
                <a:solidFill>
                  <a:srgbClr val="657F9D"/>
                </a:solidFill>
                <a:latin typeface="Questrial"/>
                <a:ea typeface="Questrial"/>
                <a:cs typeface="Questrial"/>
                <a:sym typeface="Questrial"/>
              </a:rPr>
              <a:t>Questions &amp; Answers</a:t>
            </a:r>
          </a:p>
        </p:txBody>
      </p:sp>
      <p:sp>
        <p:nvSpPr>
          <p:cNvPr id="781" name="Shape 781"/>
          <p:cNvSpPr txBox="1">
            <a:spLocks noGrp="1"/>
          </p:cNvSpPr>
          <p:nvPr>
            <p:ph type="sldNum" idx="12"/>
          </p:nvPr>
        </p:nvSpPr>
        <p:spPr>
          <a:xfrm>
            <a:off x="8586200" y="4852100"/>
            <a:ext cx="548700" cy="291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dark-footer.jpg"/>
          <p:cNvPicPr preferRelativeResize="0"/>
          <p:nvPr/>
        </p:nvPicPr>
        <p:blipFill>
          <a:blip r:embed="rId10">
            <a:alphaModFix/>
          </a:blip>
          <a:stretch>
            <a:fillRect/>
          </a:stretch>
        </p:blipFill>
        <p:spPr>
          <a:xfrm>
            <a:off x="-9098" y="4378450"/>
            <a:ext cx="9143999" cy="765047"/>
          </a:xfrm>
          <a:prstGeom prst="rect">
            <a:avLst/>
          </a:prstGeom>
          <a:noFill/>
          <a:ln>
            <a:noFill/>
          </a:ln>
        </p:spPr>
      </p:pic>
      <p:pic>
        <p:nvPicPr>
          <p:cNvPr id="7" name="Shape 7" descr="footer.png"/>
          <p:cNvPicPr preferRelativeResize="0"/>
          <p:nvPr/>
        </p:nvPicPr>
        <p:blipFill>
          <a:blip r:embed="rId11">
            <a:alphaModFix/>
          </a:blip>
          <a:stretch>
            <a:fillRect/>
          </a:stretch>
        </p:blipFill>
        <p:spPr>
          <a:xfrm>
            <a:off x="9098" y="4561322"/>
            <a:ext cx="9143999" cy="582167"/>
          </a:xfrm>
          <a:prstGeom prst="rect">
            <a:avLst/>
          </a:prstGeom>
          <a:noFill/>
          <a:ln>
            <a:noFill/>
          </a:ln>
        </p:spPr>
      </p:pic>
      <p:sp>
        <p:nvSpPr>
          <p:cNvPr id="8" name="Shape 8"/>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lnSpc>
                <a:spcPct val="115000"/>
              </a:lnSpc>
              <a:spcBef>
                <a:spcPts val="600"/>
              </a:spcBef>
              <a:buClr>
                <a:srgbClr val="434343"/>
              </a:buClr>
              <a:buFont typeface="Open Sans"/>
              <a:defRPr>
                <a:solidFill>
                  <a:srgbClr val="434343"/>
                </a:solidFill>
                <a:latin typeface="Open Sans"/>
                <a:ea typeface="Open Sans"/>
                <a:cs typeface="Open Sans"/>
                <a:sym typeface="Open Sans"/>
              </a:defRPr>
            </a:lvl1pPr>
            <a:lvl2pPr lvl="1">
              <a:lnSpc>
                <a:spcPct val="115000"/>
              </a:lnSpc>
              <a:spcBef>
                <a:spcPts val="480"/>
              </a:spcBef>
              <a:buClr>
                <a:srgbClr val="666666"/>
              </a:buClr>
              <a:buFont typeface="Open Sans"/>
              <a:defRPr>
                <a:solidFill>
                  <a:srgbClr val="666666"/>
                </a:solidFill>
                <a:latin typeface="Open Sans"/>
                <a:ea typeface="Open Sans"/>
                <a:cs typeface="Open Sans"/>
                <a:sym typeface="Open Sans"/>
              </a:defRPr>
            </a:lvl2pPr>
            <a:lvl3pPr lvl="2">
              <a:lnSpc>
                <a:spcPct val="115000"/>
              </a:lnSpc>
              <a:spcBef>
                <a:spcPts val="480"/>
              </a:spcBef>
              <a:buClr>
                <a:srgbClr val="666666"/>
              </a:buClr>
              <a:buFont typeface="Open Sans"/>
              <a:defRPr>
                <a:solidFill>
                  <a:srgbClr val="666666"/>
                </a:solidFill>
                <a:latin typeface="Open Sans"/>
                <a:ea typeface="Open Sans"/>
                <a:cs typeface="Open Sans"/>
                <a:sym typeface="Open Sans"/>
              </a:defRPr>
            </a:lvl3pPr>
            <a:lvl4pPr lvl="3">
              <a:lnSpc>
                <a:spcPct val="115000"/>
              </a:lnSpc>
              <a:spcBef>
                <a:spcPts val="360"/>
              </a:spcBef>
              <a:buClr>
                <a:srgbClr val="666666"/>
              </a:buClr>
              <a:buFont typeface="Open Sans"/>
              <a:defRPr>
                <a:solidFill>
                  <a:srgbClr val="666666"/>
                </a:solidFill>
                <a:latin typeface="Open Sans"/>
                <a:ea typeface="Open Sans"/>
                <a:cs typeface="Open Sans"/>
                <a:sym typeface="Open Sans"/>
              </a:defRPr>
            </a:lvl4pPr>
            <a:lvl5pPr lvl="4">
              <a:lnSpc>
                <a:spcPct val="115000"/>
              </a:lnSpc>
              <a:spcBef>
                <a:spcPts val="360"/>
              </a:spcBef>
              <a:buClr>
                <a:srgbClr val="666666"/>
              </a:buClr>
              <a:buFont typeface="Open Sans"/>
              <a:defRPr>
                <a:solidFill>
                  <a:srgbClr val="666666"/>
                </a:solidFill>
                <a:latin typeface="Open Sans"/>
                <a:ea typeface="Open Sans"/>
                <a:cs typeface="Open Sans"/>
                <a:sym typeface="Open Sans"/>
              </a:defRPr>
            </a:lvl5pPr>
            <a:lvl6pPr lvl="5">
              <a:lnSpc>
                <a:spcPct val="115000"/>
              </a:lnSpc>
              <a:spcBef>
                <a:spcPts val="360"/>
              </a:spcBef>
              <a:buClr>
                <a:srgbClr val="666666"/>
              </a:buClr>
              <a:buFont typeface="Open Sans"/>
              <a:defRPr>
                <a:solidFill>
                  <a:srgbClr val="666666"/>
                </a:solidFill>
                <a:latin typeface="Open Sans"/>
                <a:ea typeface="Open Sans"/>
                <a:cs typeface="Open Sans"/>
                <a:sym typeface="Open Sans"/>
              </a:defRPr>
            </a:lvl6pPr>
            <a:lvl7pPr lvl="6">
              <a:lnSpc>
                <a:spcPct val="115000"/>
              </a:lnSpc>
              <a:spcBef>
                <a:spcPts val="360"/>
              </a:spcBef>
              <a:buClr>
                <a:srgbClr val="666666"/>
              </a:buClr>
              <a:buFont typeface="Open Sans"/>
              <a:defRPr>
                <a:solidFill>
                  <a:srgbClr val="666666"/>
                </a:solidFill>
                <a:latin typeface="Open Sans"/>
                <a:ea typeface="Open Sans"/>
                <a:cs typeface="Open Sans"/>
                <a:sym typeface="Open Sans"/>
              </a:defRPr>
            </a:lvl7pPr>
            <a:lvl8pPr lvl="7">
              <a:lnSpc>
                <a:spcPct val="115000"/>
              </a:lnSpc>
              <a:spcBef>
                <a:spcPts val="360"/>
              </a:spcBef>
              <a:buClr>
                <a:srgbClr val="666666"/>
              </a:buClr>
              <a:buFont typeface="Open Sans"/>
              <a:defRPr>
                <a:solidFill>
                  <a:srgbClr val="666666"/>
                </a:solidFill>
                <a:latin typeface="Open Sans"/>
                <a:ea typeface="Open Sans"/>
                <a:cs typeface="Open Sans"/>
                <a:sym typeface="Open Sans"/>
              </a:defRPr>
            </a:lvl8pPr>
            <a:lvl9pPr lvl="8">
              <a:spcBef>
                <a:spcPts val="360"/>
              </a:spcBef>
              <a:buClr>
                <a:srgbClr val="666666"/>
              </a:buClr>
              <a:buFont typeface="Open Sans"/>
              <a:defRPr>
                <a:solidFill>
                  <a:srgbClr val="666666"/>
                </a:solidFill>
                <a:latin typeface="Open Sans"/>
                <a:ea typeface="Open Sans"/>
                <a:cs typeface="Open Sans"/>
                <a:sym typeface="Open Sans"/>
              </a:defRPr>
            </a:lvl9pPr>
          </a:lstStyle>
          <a:p>
            <a:endParaRPr/>
          </a:p>
        </p:txBody>
      </p:sp>
      <p:sp>
        <p:nvSpPr>
          <p:cNvPr id="9" name="Shape 9"/>
          <p:cNvSpPr txBox="1">
            <a:spLocks noGrp="1"/>
          </p:cNvSpPr>
          <p:nvPr>
            <p:ph type="title"/>
          </p:nvPr>
        </p:nvSpPr>
        <p:spPr>
          <a:xfrm>
            <a:off x="457200" y="205976"/>
            <a:ext cx="8229600" cy="551699"/>
          </a:xfrm>
          <a:prstGeom prst="rect">
            <a:avLst/>
          </a:prstGeom>
          <a:noFill/>
          <a:ln>
            <a:noFill/>
          </a:ln>
        </p:spPr>
        <p:txBody>
          <a:bodyPr lIns="91425" tIns="91425" rIns="91425" bIns="91425" anchor="b" anchorCtr="0"/>
          <a:lstStyle>
            <a:lvl1pPr lvl="0" rtl="0">
              <a:spcBef>
                <a:spcPts val="0"/>
              </a:spcBef>
              <a:buClr>
                <a:schemeClr val="lt1"/>
              </a:buClr>
              <a:buSzPct val="100000"/>
              <a:buFont typeface="Questrial"/>
              <a:buNone/>
              <a:defRPr sz="2400">
                <a:solidFill>
                  <a:schemeClr val="lt1"/>
                </a:solidFill>
                <a:latin typeface="Questrial"/>
                <a:ea typeface="Questrial"/>
                <a:cs typeface="Questrial"/>
                <a:sym typeface="Questrial"/>
              </a:defRPr>
            </a:lvl1pPr>
            <a:lvl2pPr lvl="1" rtl="0">
              <a:spcBef>
                <a:spcPts val="0"/>
              </a:spcBef>
              <a:buClr>
                <a:schemeClr val="lt1"/>
              </a:buClr>
              <a:buSzPct val="100000"/>
              <a:buNone/>
              <a:defRPr sz="3600" b="1">
                <a:solidFill>
                  <a:schemeClr val="lt1"/>
                </a:solidFill>
              </a:defRPr>
            </a:lvl2pPr>
            <a:lvl3pPr lvl="2" rtl="0">
              <a:spcBef>
                <a:spcPts val="0"/>
              </a:spcBef>
              <a:buClr>
                <a:schemeClr val="lt1"/>
              </a:buClr>
              <a:buSzPct val="100000"/>
              <a:buNone/>
              <a:defRPr sz="3600" b="1">
                <a:solidFill>
                  <a:schemeClr val="lt1"/>
                </a:solidFill>
              </a:defRPr>
            </a:lvl3pPr>
            <a:lvl4pPr lvl="3" rtl="0">
              <a:spcBef>
                <a:spcPts val="0"/>
              </a:spcBef>
              <a:buClr>
                <a:schemeClr val="lt1"/>
              </a:buClr>
              <a:buSzPct val="100000"/>
              <a:buNone/>
              <a:defRPr sz="3600" b="1">
                <a:solidFill>
                  <a:schemeClr val="lt1"/>
                </a:solidFill>
              </a:defRPr>
            </a:lvl4pPr>
            <a:lvl5pPr lvl="4" rtl="0">
              <a:spcBef>
                <a:spcPts val="0"/>
              </a:spcBef>
              <a:buClr>
                <a:schemeClr val="lt1"/>
              </a:buClr>
              <a:buSzPct val="100000"/>
              <a:buNone/>
              <a:defRPr sz="3600" b="1">
                <a:solidFill>
                  <a:schemeClr val="lt1"/>
                </a:solidFill>
              </a:defRPr>
            </a:lvl5pPr>
            <a:lvl6pPr lvl="5" rtl="0">
              <a:spcBef>
                <a:spcPts val="0"/>
              </a:spcBef>
              <a:buClr>
                <a:schemeClr val="lt1"/>
              </a:buClr>
              <a:buSzPct val="100000"/>
              <a:buNone/>
              <a:defRPr sz="3600" b="1">
                <a:solidFill>
                  <a:schemeClr val="lt1"/>
                </a:solidFill>
              </a:defRPr>
            </a:lvl6pPr>
            <a:lvl7pPr lvl="6" rtl="0">
              <a:spcBef>
                <a:spcPts val="0"/>
              </a:spcBef>
              <a:buClr>
                <a:schemeClr val="lt1"/>
              </a:buClr>
              <a:buSzPct val="100000"/>
              <a:buNone/>
              <a:defRPr sz="3600" b="1">
                <a:solidFill>
                  <a:schemeClr val="lt1"/>
                </a:solidFill>
              </a:defRPr>
            </a:lvl7pPr>
            <a:lvl8pPr lvl="7" rtl="0">
              <a:spcBef>
                <a:spcPts val="0"/>
              </a:spcBef>
              <a:buClr>
                <a:schemeClr val="lt1"/>
              </a:buClr>
              <a:buSzPct val="100000"/>
              <a:buNone/>
              <a:defRPr sz="3600" b="1">
                <a:solidFill>
                  <a:schemeClr val="lt1"/>
                </a:solidFill>
              </a:defRPr>
            </a:lvl8pPr>
            <a:lvl9pPr lvl="8" rtl="0">
              <a:spcBef>
                <a:spcPts val="0"/>
              </a:spcBef>
              <a:buClr>
                <a:schemeClr val="lt1"/>
              </a:buClr>
              <a:buSzPct val="100000"/>
              <a:buNone/>
              <a:defRPr sz="3600" b="1">
                <a:solidFill>
                  <a:schemeClr val="lt1"/>
                </a:solidFill>
              </a:defRPr>
            </a:lvl9pPr>
          </a:lstStyle>
          <a:p>
            <a:endParaRPr/>
          </a:p>
        </p:txBody>
      </p:sp>
      <p:pic>
        <p:nvPicPr>
          <p:cNvPr id="10" name="Shape 10"/>
          <p:cNvPicPr preferRelativeResize="0"/>
          <p:nvPr/>
        </p:nvPicPr>
        <p:blipFill>
          <a:blip r:embed="rId12">
            <a:alphaModFix/>
          </a:blip>
          <a:stretch>
            <a:fillRect/>
          </a:stretch>
        </p:blipFill>
        <p:spPr>
          <a:xfrm>
            <a:off x="7736350" y="4941602"/>
            <a:ext cx="920026" cy="133275"/>
          </a:xfrm>
          <a:prstGeom prst="rect">
            <a:avLst/>
          </a:prstGeom>
          <a:noFill/>
          <a:ln>
            <a:noFill/>
          </a:ln>
        </p:spPr>
      </p:pic>
      <p:sp>
        <p:nvSpPr>
          <p:cNvPr id="11" name="Shape 11"/>
          <p:cNvSpPr txBox="1">
            <a:spLocks noGrp="1"/>
          </p:cNvSpPr>
          <p:nvPr>
            <p:ph type="sldNum" idx="12"/>
          </p:nvPr>
        </p:nvSpPr>
        <p:spPr>
          <a:xfrm>
            <a:off x="8586200" y="4852100"/>
            <a:ext cx="548699" cy="2915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a:solidFill>
                  <a:srgbClr val="434343"/>
                </a:solidFill>
                <a:latin typeface="Questrial"/>
                <a:ea typeface="Questrial"/>
                <a:cs typeface="Questrial"/>
                <a:sym typeface="Questrial"/>
              </a:rPr>
              <a:t>‹#›</a:t>
            </a:fld>
            <a:endParaRPr lang="en" sz="1200">
              <a:solidFill>
                <a:srgbClr val="434343"/>
              </a:solidFill>
              <a:latin typeface="Questrial"/>
              <a:ea typeface="Questrial"/>
              <a:cs typeface="Questrial"/>
              <a:sym typeface="Questrial"/>
            </a:endParaRPr>
          </a:p>
        </p:txBody>
      </p:sp>
      <p:cxnSp>
        <p:nvCxnSpPr>
          <p:cNvPr id="12" name="Shape 12"/>
          <p:cNvCxnSpPr/>
          <p:nvPr/>
        </p:nvCxnSpPr>
        <p:spPr>
          <a:xfrm>
            <a:off x="8789354" y="4889600"/>
            <a:ext cx="0" cy="237299"/>
          </a:xfrm>
          <a:prstGeom prst="straightConnector1">
            <a:avLst/>
          </a:prstGeom>
          <a:noFill/>
          <a:ln w="9525" cap="flat" cmpd="sng">
            <a:solidFill>
              <a:srgbClr val="D9D9D9"/>
            </a:solidFill>
            <a:prstDash val="solid"/>
            <a:round/>
            <a:headEnd type="none" w="lg" len="lg"/>
            <a:tailEnd type="none" w="lg" len="lg"/>
          </a:ln>
        </p:spPr>
      </p:cxnSp>
      <p:pic>
        <p:nvPicPr>
          <p:cNvPr id="13" name="Picture 2" descr="C:\Users\spius\Pictures\cisco logo blue gradient.png"/>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474175" y="4803573"/>
            <a:ext cx="431312" cy="2651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userDrawn="1"/>
        </p:nvSpPr>
        <p:spPr bwMode="ltGray">
          <a:xfrm>
            <a:off x="2896333" y="4936161"/>
            <a:ext cx="4788740" cy="154518"/>
          </a:xfrm>
          <a:prstGeom prst="rect">
            <a:avLst/>
          </a:prstGeom>
          <a:noFill/>
          <a:ln w="9525">
            <a:noFill/>
            <a:miter lim="800000"/>
            <a:headEnd/>
            <a:tailEnd/>
          </a:ln>
          <a:effectLst/>
        </p:spPr>
        <p:txBody>
          <a:bodyPr wrap="square" lIns="61586" tIns="30792" rIns="61586" bIns="30792" anchor="b">
            <a:spAutoFit/>
          </a:bodyPr>
          <a:lstStyle/>
          <a:p>
            <a:pPr algn="r" defTabSz="610744" fontAlgn="auto">
              <a:spcBef>
                <a:spcPts val="0"/>
              </a:spcBef>
              <a:spcAft>
                <a:spcPts val="0"/>
              </a:spcAft>
              <a:defRPr/>
            </a:pPr>
            <a:r>
              <a:rPr lang="en-US" sz="600" dirty="0" smtClean="0">
                <a:solidFill>
                  <a:srgbClr val="000000">
                    <a:alpha val="25000"/>
                  </a:srgbClr>
                </a:solidFill>
                <a:latin typeface="Arial"/>
                <a:ea typeface="ＭＳ Ｐゴシック" charset="0"/>
                <a:cs typeface="CiscoSans Thin"/>
              </a:rPr>
              <a:t>© 201</a:t>
            </a:r>
            <a:r>
              <a:rPr lang="en-US" altLang="ja-JP" sz="600" dirty="0" smtClean="0">
                <a:solidFill>
                  <a:srgbClr val="000000">
                    <a:alpha val="25000"/>
                  </a:srgbClr>
                </a:solidFill>
                <a:latin typeface="Arial"/>
                <a:ea typeface="ＭＳ Ｐゴシック" charset="0"/>
                <a:cs typeface="CiscoSans Thin"/>
              </a:rPr>
              <a:t>6</a:t>
            </a:r>
            <a:r>
              <a:rPr lang="en-US" sz="600" dirty="0" smtClean="0">
                <a:solidFill>
                  <a:srgbClr val="000000">
                    <a:alpha val="25000"/>
                  </a:srgbClr>
                </a:solidFill>
                <a:latin typeface="Arial"/>
                <a:ea typeface="ＭＳ Ｐゴシック" charset="0"/>
                <a:cs typeface="CiscoSans Thin"/>
              </a:rPr>
              <a:t>  Cisco and/or its affiliates. All rights reserved. </a:t>
            </a:r>
            <a:r>
              <a:rPr lang="ja-JP" altLang="en-US" sz="600" dirty="0" smtClean="0">
                <a:solidFill>
                  <a:srgbClr val="000000">
                    <a:alpha val="25000"/>
                  </a:srgbClr>
                </a:solidFill>
                <a:latin typeface="Arial"/>
                <a:ea typeface="ＭＳ Ｐゴシック" charset="0"/>
                <a:cs typeface="CiscoSans Thin"/>
              </a:rPr>
              <a:t>　</a:t>
            </a:r>
            <a:r>
              <a:rPr lang="en-US" altLang="ja-JP" sz="600" dirty="0" smtClean="0">
                <a:solidFill>
                  <a:srgbClr val="000000">
                    <a:alpha val="25000"/>
                  </a:srgbClr>
                </a:solidFill>
                <a:latin typeface="Arial"/>
                <a:ea typeface="ＭＳ Ｐゴシック" charset="0"/>
                <a:cs typeface="CiscoSans Thin"/>
              </a:rPr>
              <a:t>Cisco</a:t>
            </a:r>
            <a:r>
              <a:rPr lang="ja-JP" altLang="en-US" sz="600" dirty="0" smtClean="0">
                <a:solidFill>
                  <a:srgbClr val="000000">
                    <a:alpha val="25000"/>
                  </a:srgbClr>
                </a:solidFill>
                <a:latin typeface="Arial"/>
                <a:ea typeface="ＭＳ Ｐゴシック" charset="0"/>
                <a:cs typeface="CiscoSans Thin"/>
              </a:rPr>
              <a:t> </a:t>
            </a:r>
            <a:r>
              <a:rPr lang="en-US" altLang="ja-JP" sz="600" dirty="0" smtClean="0">
                <a:solidFill>
                  <a:srgbClr val="000000">
                    <a:alpha val="25000"/>
                  </a:srgbClr>
                </a:solidFill>
                <a:latin typeface="Arial"/>
                <a:ea typeface="ＭＳ Ｐゴシック" charset="0"/>
                <a:cs typeface="CiscoSans Thin"/>
              </a:rPr>
              <a:t>Public</a:t>
            </a:r>
            <a:endParaRPr lang="en-US" sz="600" dirty="0">
              <a:solidFill>
                <a:srgbClr val="000000">
                  <a:alpha val="25000"/>
                </a:srgbClr>
              </a:solidFill>
              <a:latin typeface="Arial"/>
              <a:ea typeface="ＭＳ Ｐゴシック" charset="0"/>
              <a:cs typeface="CiscoSans Thin"/>
            </a:endParaRPr>
          </a:p>
        </p:txBody>
      </p:sp>
    </p:spTree>
  </p:cSld>
  <p:clrMap bg1="lt1" tx1="dk1" bg2="dk2" tx2="lt2" accent1="accent1" accent2="accent2" accent3="accent3" accent4="accent4" accent5="accent5" accent6="accent6" hlink="hlink" folHlink="folHlink"/>
  <p:sldLayoutIdLst>
    <p:sldLayoutId id="2147483654" r:id="rId1"/>
    <p:sldLayoutId id="2147483795" r:id="rId2"/>
    <p:sldLayoutId id="2147483796" r:id="rId3"/>
    <p:sldLayoutId id="2147483797" r:id="rId4"/>
    <p:sldLayoutId id="2147483798" r:id="rId5"/>
    <p:sldLayoutId id="2147483799" r:id="rId6"/>
    <p:sldLayoutId id="2147483800" r:id="rId7"/>
    <p:sldLayoutId id="2147483801" r:id="rId8"/>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ea"/>
          <a:ea typeface="+mn-ea"/>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ea"/>
          <a:ea typeface="+mn-ea"/>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2.xml.rels><?xml version="1.0" encoding="UTF-8" standalone="yes"?>
<Relationships xmlns="http://schemas.openxmlformats.org/package/2006/relationships"><Relationship Id="rId20" Type="http://schemas.openxmlformats.org/officeDocument/2006/relationships/hyperlink" Target="#slide=id.g13701e68e7_0_1826"/><Relationship Id="rId21" Type="http://schemas.openxmlformats.org/officeDocument/2006/relationships/image" Target="../media/image24.png"/><Relationship Id="rId22" Type="http://schemas.openxmlformats.org/officeDocument/2006/relationships/hyperlink" Target="#slide=id.g13701e68e7_0_1827"/><Relationship Id="rId23" Type="http://schemas.openxmlformats.org/officeDocument/2006/relationships/image" Target="../media/image23.png"/><Relationship Id="rId24" Type="http://schemas.openxmlformats.org/officeDocument/2006/relationships/hyperlink" Target="#slide=id.g13701e68e7_0_1828"/><Relationship Id="rId25" Type="http://schemas.openxmlformats.org/officeDocument/2006/relationships/image" Target="../media/image25.png"/><Relationship Id="rId26" Type="http://schemas.openxmlformats.org/officeDocument/2006/relationships/hyperlink" Target="#slide=id.g13701e68e7_0_1829"/><Relationship Id="rId27" Type="http://schemas.openxmlformats.org/officeDocument/2006/relationships/image" Target="../media/image26.png"/><Relationship Id="rId28" Type="http://schemas.openxmlformats.org/officeDocument/2006/relationships/image" Target="../media/image50.png"/><Relationship Id="rId29"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hyperlink" Target="#slide=id.g13701e68e7_0_1824"/><Relationship Id="rId5" Type="http://schemas.openxmlformats.org/officeDocument/2006/relationships/image" Target="../media/image39.png"/><Relationship Id="rId30" Type="http://schemas.openxmlformats.org/officeDocument/2006/relationships/image" Target="../media/image52.png"/><Relationship Id="rId31" Type="http://schemas.openxmlformats.org/officeDocument/2006/relationships/image" Target="../media/image3.png"/><Relationship Id="rId32" Type="http://schemas.openxmlformats.org/officeDocument/2006/relationships/image" Target="../media/image53.png"/><Relationship Id="rId9" Type="http://schemas.openxmlformats.org/officeDocument/2006/relationships/image" Target="../media/image40.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33" Type="http://schemas.openxmlformats.org/officeDocument/2006/relationships/image" Target="../media/image54.jpg"/><Relationship Id="rId34" Type="http://schemas.openxmlformats.org/officeDocument/2006/relationships/image" Target="../media/image55.png"/><Relationship Id="rId35" Type="http://schemas.openxmlformats.org/officeDocument/2006/relationships/image" Target="../media/image56.png"/><Relationship Id="rId36" Type="http://schemas.openxmlformats.org/officeDocument/2006/relationships/image" Target="../media/image5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hyperlink" Target="#slide=id.g13701e68e7_0_1825"/><Relationship Id="rId19" Type="http://schemas.openxmlformats.org/officeDocument/2006/relationships/image" Target="../media/image49.png"/><Relationship Id="rId37" Type="http://schemas.openxmlformats.org/officeDocument/2006/relationships/image" Target="../media/image58.png"/><Relationship Id="rId38" Type="http://schemas.openxmlformats.org/officeDocument/2006/relationships/image" Target="../media/image59.png"/><Relationship Id="rId39" Type="http://schemas.openxmlformats.org/officeDocument/2006/relationships/image" Target="../media/image60.png"/><Relationship Id="rId40"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9" Type="http://schemas.openxmlformats.org/officeDocument/2006/relationships/image" Target="../media/image69.png"/><Relationship Id="rId20" Type="http://schemas.openxmlformats.org/officeDocument/2006/relationships/image" Target="../media/image51.png"/><Relationship Id="rId21" Type="http://schemas.openxmlformats.org/officeDocument/2006/relationships/image" Target="../media/image33.png"/><Relationship Id="rId22" Type="http://schemas.openxmlformats.org/officeDocument/2006/relationships/hyperlink" Target="#slide=id.g13701e68e7_0_1834"/><Relationship Id="rId23" Type="http://schemas.openxmlformats.org/officeDocument/2006/relationships/image" Target="../media/image39.png"/><Relationship Id="rId24" Type="http://schemas.openxmlformats.org/officeDocument/2006/relationships/image" Target="../media/image70.png"/><Relationship Id="rId25" Type="http://schemas.openxmlformats.org/officeDocument/2006/relationships/image" Target="../media/image45.png"/><Relationship Id="rId26" Type="http://schemas.openxmlformats.org/officeDocument/2006/relationships/image" Target="../media/image71.png"/><Relationship Id="rId27" Type="http://schemas.openxmlformats.org/officeDocument/2006/relationships/image" Target="../media/image72.png"/><Relationship Id="rId28" Type="http://schemas.openxmlformats.org/officeDocument/2006/relationships/image" Target="../media/image53.png"/><Relationship Id="rId29" Type="http://schemas.openxmlformats.org/officeDocument/2006/relationships/image" Target="../media/image73.png"/><Relationship Id="rId30" Type="http://schemas.openxmlformats.org/officeDocument/2006/relationships/image" Target="../media/image74.png"/><Relationship Id="rId31" Type="http://schemas.openxmlformats.org/officeDocument/2006/relationships/image" Target="../media/image75.png"/><Relationship Id="rId10" Type="http://schemas.openxmlformats.org/officeDocument/2006/relationships/image" Target="../media/image63.png"/><Relationship Id="rId11" Type="http://schemas.openxmlformats.org/officeDocument/2006/relationships/hyperlink" Target="#slide=id.g13701e68e7_0_1830"/><Relationship Id="rId12" Type="http://schemas.openxmlformats.org/officeDocument/2006/relationships/image" Target="../media/image24.png"/><Relationship Id="rId13" Type="http://schemas.openxmlformats.org/officeDocument/2006/relationships/hyperlink" Target="#slide=id.g13701e68e7_0_1831"/><Relationship Id="rId14" Type="http://schemas.openxmlformats.org/officeDocument/2006/relationships/image" Target="../media/image23.png"/><Relationship Id="rId15" Type="http://schemas.openxmlformats.org/officeDocument/2006/relationships/hyperlink" Target="#slide=id.g13701e68e7_0_1832"/><Relationship Id="rId16" Type="http://schemas.openxmlformats.org/officeDocument/2006/relationships/image" Target="../media/image25.png"/><Relationship Id="rId17" Type="http://schemas.openxmlformats.org/officeDocument/2006/relationships/hyperlink" Target="#slide=id.g13701e68e7_0_1833"/><Relationship Id="rId18" Type="http://schemas.openxmlformats.org/officeDocument/2006/relationships/image" Target="../media/image26.png"/><Relationship Id="rId19"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2.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8.jpg"/><Relationship Id="rId4" Type="http://schemas.openxmlformats.org/officeDocument/2006/relationships/image" Target="../media/image79.jpg"/><Relationship Id="rId5" Type="http://schemas.openxmlformats.org/officeDocument/2006/relationships/image" Target="../media/image80.jpg"/><Relationship Id="rId6" Type="http://schemas.openxmlformats.org/officeDocument/2006/relationships/image" Target="../media/image81.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50.png"/><Relationship Id="rId8" Type="http://schemas.openxmlformats.org/officeDocument/2006/relationships/image" Target="../media/image100.png"/><Relationship Id="rId9" Type="http://schemas.openxmlformats.org/officeDocument/2006/relationships/image" Target="../media/image39.png"/><Relationship Id="rId10"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ja-JP" altLang="en-US" dirty="0">
                <a:latin typeface="+mn-ea"/>
                <a:ea typeface="+mn-ea"/>
              </a:rPr>
              <a:t>シスコシステムズ合同</a:t>
            </a:r>
            <a:r>
              <a:rPr lang="ja-JP" altLang="en-US" dirty="0" smtClean="0">
                <a:latin typeface="+mn-ea"/>
                <a:ea typeface="+mn-ea"/>
              </a:rPr>
              <a:t>会社</a:t>
            </a:r>
            <a:endParaRPr lang="en-US" dirty="0">
              <a:latin typeface="+mn-ea"/>
              <a:ea typeface="+mn-ea"/>
            </a:endParaRPr>
          </a:p>
        </p:txBody>
      </p:sp>
      <p:sp>
        <p:nvSpPr>
          <p:cNvPr id="3" name="Text Placeholder 2"/>
          <p:cNvSpPr>
            <a:spLocks noGrp="1"/>
          </p:cNvSpPr>
          <p:nvPr>
            <p:ph type="body" sz="quarter" idx="11"/>
          </p:nvPr>
        </p:nvSpPr>
        <p:spPr/>
        <p:txBody>
          <a:bodyPr/>
          <a:lstStyle/>
          <a:p>
            <a:r>
              <a:rPr lang="ja-JP" altLang="en-US" dirty="0">
                <a:latin typeface="+mn-ea"/>
              </a:rPr>
              <a:t>セキュリティ</a:t>
            </a:r>
            <a:r>
              <a:rPr lang="ja-JP" altLang="en-US" dirty="0" smtClean="0">
                <a:latin typeface="+mn-ea"/>
              </a:rPr>
              <a:t>事業</a:t>
            </a:r>
            <a:endParaRPr lang="en-US" altLang="ja-JP" dirty="0" smtClean="0">
              <a:latin typeface="+mn-ea"/>
            </a:endParaRPr>
          </a:p>
        </p:txBody>
      </p:sp>
      <p:sp>
        <p:nvSpPr>
          <p:cNvPr id="4" name="Text Placeholder 3"/>
          <p:cNvSpPr>
            <a:spLocks noGrp="1"/>
          </p:cNvSpPr>
          <p:nvPr>
            <p:ph type="body" sz="quarter" idx="12"/>
          </p:nvPr>
        </p:nvSpPr>
        <p:spPr>
          <a:xfrm>
            <a:off x="469496" y="4317796"/>
            <a:ext cx="8296421" cy="288131"/>
          </a:xfrm>
        </p:spPr>
        <p:txBody>
          <a:bodyPr/>
          <a:lstStyle/>
          <a:p>
            <a:r>
              <a:rPr lang="ja-JP" altLang="en-US" dirty="0" smtClean="0">
                <a:latin typeface="+mn-ea"/>
              </a:rPr>
              <a:t>コンサルティングシステムズエンジニア</a:t>
            </a:r>
            <a:endParaRPr lang="en-US" altLang="ja-JP" dirty="0">
              <a:latin typeface="+mn-ea"/>
            </a:endParaRPr>
          </a:p>
          <a:p>
            <a:r>
              <a:rPr lang="ja-JP" altLang="en-US" dirty="0" smtClean="0">
                <a:latin typeface="+mn-ea"/>
              </a:rPr>
              <a:t>國分 直晃</a:t>
            </a:r>
            <a:endParaRPr lang="en-US" dirty="0">
              <a:latin typeface="+mn-ea"/>
            </a:endParaRPr>
          </a:p>
        </p:txBody>
      </p:sp>
      <p:sp>
        <p:nvSpPr>
          <p:cNvPr id="5" name="Text Placeholder 4"/>
          <p:cNvSpPr>
            <a:spLocks noGrp="1"/>
          </p:cNvSpPr>
          <p:nvPr>
            <p:ph type="body" sz="quarter" idx="13"/>
          </p:nvPr>
        </p:nvSpPr>
        <p:spPr/>
        <p:txBody>
          <a:bodyPr/>
          <a:lstStyle/>
          <a:p>
            <a:r>
              <a:rPr lang="ja-JP" altLang="ja-JP" dirty="0"/>
              <a:t> </a:t>
            </a:r>
            <a:endParaRPr lang="en-US" dirty="0"/>
          </a:p>
        </p:txBody>
      </p:sp>
      <p:sp>
        <p:nvSpPr>
          <p:cNvPr id="6" name="Title 5"/>
          <p:cNvSpPr>
            <a:spLocks noGrp="1"/>
          </p:cNvSpPr>
          <p:nvPr>
            <p:ph type="ctrTitle"/>
          </p:nvPr>
        </p:nvSpPr>
        <p:spPr/>
        <p:txBody>
          <a:bodyPr/>
          <a:lstStyle/>
          <a:p>
            <a:r>
              <a:rPr lang="en-US" altLang="ja-JP" b="1" dirty="0" err="1" smtClean="0">
                <a:latin typeface="+mn-ea"/>
                <a:ea typeface="+mn-ea"/>
              </a:rPr>
              <a:t>CloudLock</a:t>
            </a:r>
            <a:r>
              <a:rPr lang="en-US" altLang="en-US" b="1" dirty="0">
                <a:latin typeface="+mn-ea"/>
                <a:ea typeface="+mn-ea"/>
              </a:rPr>
              <a:t> </a:t>
            </a:r>
            <a:r>
              <a:rPr lang="en-US" altLang="en-US" b="1" dirty="0" smtClean="0">
                <a:latin typeface="+mn-ea"/>
                <a:ea typeface="+mn-ea"/>
              </a:rPr>
              <a:t>(CASB)</a:t>
            </a:r>
            <a:r>
              <a:rPr lang="ja-JP" altLang="en-US" dirty="0" smtClean="0">
                <a:latin typeface="+mn-ea"/>
                <a:ea typeface="+mn-ea"/>
              </a:rPr>
              <a:t>と</a:t>
            </a:r>
            <a:r>
              <a:rPr lang="ja-JP" altLang="en-US" dirty="0">
                <a:latin typeface="+mn-ea"/>
                <a:ea typeface="+mn-ea"/>
              </a:rPr>
              <a:t>は</a:t>
            </a:r>
            <a:endParaRPr lang="en-US" dirty="0">
              <a:latin typeface="+mn-ea"/>
              <a:ea typeface="+mn-ea"/>
            </a:endParaRPr>
          </a:p>
        </p:txBody>
      </p:sp>
    </p:spTree>
    <p:extLst>
      <p:ext uri="{BB962C8B-B14F-4D97-AF65-F5344CB8AC3E}">
        <p14:creationId xmlns:p14="http://schemas.microsoft.com/office/powerpoint/2010/main" val="59953735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Shape 132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ja-JP" altLang="en-US" dirty="0" smtClean="0">
                <a:latin typeface="+mn-ea"/>
                <a:ea typeface="+mn-ea"/>
              </a:rPr>
              <a:t>お客様が保護したいもの</a:t>
            </a:r>
            <a:endParaRPr lang="en" dirty="0">
              <a:latin typeface="+mn-ea"/>
              <a:ea typeface="+mn-ea"/>
            </a:endParaRPr>
          </a:p>
        </p:txBody>
      </p:sp>
      <p:cxnSp>
        <p:nvCxnSpPr>
          <p:cNvPr id="1323" name="Shape 1323"/>
          <p:cNvCxnSpPr/>
          <p:nvPr/>
        </p:nvCxnSpPr>
        <p:spPr>
          <a:xfrm>
            <a:off x="6095636" y="855607"/>
            <a:ext cx="0" cy="3868500"/>
          </a:xfrm>
          <a:prstGeom prst="straightConnector1">
            <a:avLst/>
          </a:prstGeom>
          <a:solidFill>
            <a:schemeClr val="accent1"/>
          </a:solidFill>
          <a:ln w="12700" cap="rnd" cmpd="sng">
            <a:solidFill>
              <a:srgbClr val="B7B7B7"/>
            </a:solidFill>
            <a:prstDash val="dot"/>
            <a:round/>
            <a:headEnd type="none" w="med" len="med"/>
            <a:tailEnd type="none" w="med" len="med"/>
          </a:ln>
        </p:spPr>
      </p:cxnSp>
      <p:cxnSp>
        <p:nvCxnSpPr>
          <p:cNvPr id="1324" name="Shape 1324"/>
          <p:cNvCxnSpPr/>
          <p:nvPr/>
        </p:nvCxnSpPr>
        <p:spPr>
          <a:xfrm>
            <a:off x="3171925" y="855607"/>
            <a:ext cx="0" cy="3868500"/>
          </a:xfrm>
          <a:prstGeom prst="straightConnector1">
            <a:avLst/>
          </a:prstGeom>
          <a:solidFill>
            <a:schemeClr val="accent1"/>
          </a:solidFill>
          <a:ln w="12700" cap="rnd" cmpd="sng">
            <a:solidFill>
              <a:srgbClr val="B7B7B7"/>
            </a:solidFill>
            <a:prstDash val="dot"/>
            <a:round/>
            <a:headEnd type="none" w="med" len="med"/>
            <a:tailEnd type="none" w="med" len="med"/>
          </a:ln>
        </p:spPr>
      </p:cxnSp>
      <p:sp>
        <p:nvSpPr>
          <p:cNvPr id="1325" name="Shape 1325"/>
          <p:cNvSpPr txBox="1"/>
          <p:nvPr/>
        </p:nvSpPr>
        <p:spPr>
          <a:xfrm>
            <a:off x="536712" y="2374448"/>
            <a:ext cx="2584200" cy="1094100"/>
          </a:xfrm>
          <a:prstGeom prst="rect">
            <a:avLst/>
          </a:prstGeom>
          <a:noFill/>
          <a:ln>
            <a:noFill/>
          </a:ln>
        </p:spPr>
        <p:txBody>
          <a:bodyPr lIns="91400" tIns="45700" rIns="91400" bIns="45700" anchor="t" anchorCtr="0">
            <a:noAutofit/>
          </a:bodyPr>
          <a:lstStyle/>
          <a:p>
            <a:pPr marL="0" marR="0" lvl="0" indent="0" algn="ctr" rtl="0">
              <a:spcBef>
                <a:spcPts val="0"/>
              </a:spcBef>
              <a:spcAft>
                <a:spcPts val="0"/>
              </a:spcAft>
              <a:buSzPct val="25000"/>
              <a:buNone/>
            </a:pPr>
            <a:r>
              <a:rPr lang="en" sz="1600" b="1">
                <a:solidFill>
                  <a:schemeClr val="dk1"/>
                </a:solidFill>
                <a:latin typeface="+mn-ea"/>
                <a:ea typeface="+mn-ea"/>
              </a:rPr>
              <a:t>Users/Accounts</a:t>
            </a:r>
          </a:p>
        </p:txBody>
      </p:sp>
      <p:grpSp>
        <p:nvGrpSpPr>
          <p:cNvPr id="1326" name="Shape 1326"/>
          <p:cNvGrpSpPr/>
          <p:nvPr/>
        </p:nvGrpSpPr>
        <p:grpSpPr>
          <a:xfrm>
            <a:off x="1106924" y="910374"/>
            <a:ext cx="1356600" cy="1356600"/>
            <a:chOff x="1106924" y="910374"/>
            <a:chExt cx="1356600" cy="1356600"/>
          </a:xfrm>
        </p:grpSpPr>
        <p:sp>
          <p:nvSpPr>
            <p:cNvPr id="1327" name="Shape 1327"/>
            <p:cNvSpPr/>
            <p:nvPr/>
          </p:nvSpPr>
          <p:spPr>
            <a:xfrm>
              <a:off x="1106924" y="910374"/>
              <a:ext cx="1356600" cy="1356600"/>
            </a:xfrm>
            <a:prstGeom prst="ellipse">
              <a:avLst/>
            </a:prstGeom>
            <a:solidFill>
              <a:srgbClr val="F3F3F3"/>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328" name="Shape 1328"/>
            <p:cNvSpPr/>
            <p:nvPr/>
          </p:nvSpPr>
          <p:spPr>
            <a:xfrm>
              <a:off x="1405499" y="1246889"/>
              <a:ext cx="770100" cy="623700"/>
            </a:xfrm>
            <a:custGeom>
              <a:avLst/>
              <a:gdLst/>
              <a:ahLst/>
              <a:cxnLst/>
              <a:rect l="0" t="0" r="0" b="0"/>
              <a:pathLst>
                <a:path w="120000" h="120000" extrusionOk="0">
                  <a:moveTo>
                    <a:pt x="86168" y="15692"/>
                  </a:moveTo>
                  <a:lnTo>
                    <a:pt x="88411" y="15692"/>
                  </a:lnTo>
                  <a:lnTo>
                    <a:pt x="90467" y="15692"/>
                  </a:lnTo>
                  <a:lnTo>
                    <a:pt x="92710" y="15923"/>
                  </a:lnTo>
                  <a:lnTo>
                    <a:pt x="94392" y="16615"/>
                  </a:lnTo>
                  <a:lnTo>
                    <a:pt x="96448" y="17076"/>
                  </a:lnTo>
                  <a:lnTo>
                    <a:pt x="97943" y="18230"/>
                  </a:lnTo>
                  <a:lnTo>
                    <a:pt x="99813" y="19153"/>
                  </a:lnTo>
                  <a:lnTo>
                    <a:pt x="100934" y="20307"/>
                  </a:lnTo>
                  <a:lnTo>
                    <a:pt x="102243" y="21461"/>
                  </a:lnTo>
                  <a:lnTo>
                    <a:pt x="103551" y="23076"/>
                  </a:lnTo>
                  <a:lnTo>
                    <a:pt x="104485" y="24692"/>
                  </a:lnTo>
                  <a:lnTo>
                    <a:pt x="105233" y="26307"/>
                  </a:lnTo>
                  <a:lnTo>
                    <a:pt x="105981" y="28154"/>
                  </a:lnTo>
                  <a:lnTo>
                    <a:pt x="106542" y="29538"/>
                  </a:lnTo>
                  <a:lnTo>
                    <a:pt x="106729" y="31384"/>
                  </a:lnTo>
                  <a:lnTo>
                    <a:pt x="107102" y="33461"/>
                  </a:lnTo>
                  <a:lnTo>
                    <a:pt x="107102" y="35307"/>
                  </a:lnTo>
                  <a:lnTo>
                    <a:pt x="107289" y="37384"/>
                  </a:lnTo>
                  <a:lnTo>
                    <a:pt x="107102" y="39692"/>
                  </a:lnTo>
                  <a:lnTo>
                    <a:pt x="106729" y="42923"/>
                  </a:lnTo>
                  <a:lnTo>
                    <a:pt x="106729" y="45923"/>
                  </a:lnTo>
                  <a:lnTo>
                    <a:pt x="106729" y="48692"/>
                  </a:lnTo>
                  <a:lnTo>
                    <a:pt x="107289" y="50769"/>
                  </a:lnTo>
                  <a:lnTo>
                    <a:pt x="107850" y="53076"/>
                  </a:lnTo>
                  <a:lnTo>
                    <a:pt x="108598" y="54461"/>
                  </a:lnTo>
                  <a:lnTo>
                    <a:pt x="109345" y="56076"/>
                  </a:lnTo>
                  <a:lnTo>
                    <a:pt x="110093" y="57230"/>
                  </a:lnTo>
                  <a:lnTo>
                    <a:pt x="111775" y="58846"/>
                  </a:lnTo>
                  <a:lnTo>
                    <a:pt x="113271" y="59769"/>
                  </a:lnTo>
                  <a:lnTo>
                    <a:pt x="115140" y="60461"/>
                  </a:lnTo>
                  <a:lnTo>
                    <a:pt x="114392" y="62307"/>
                  </a:lnTo>
                  <a:lnTo>
                    <a:pt x="113271" y="64154"/>
                  </a:lnTo>
                  <a:lnTo>
                    <a:pt x="111775" y="66461"/>
                  </a:lnTo>
                  <a:lnTo>
                    <a:pt x="109532" y="68769"/>
                  </a:lnTo>
                  <a:lnTo>
                    <a:pt x="106729" y="71307"/>
                  </a:lnTo>
                  <a:lnTo>
                    <a:pt x="105046" y="72461"/>
                  </a:lnTo>
                  <a:lnTo>
                    <a:pt x="102990" y="73615"/>
                  </a:lnTo>
                  <a:lnTo>
                    <a:pt x="100747" y="74538"/>
                  </a:lnTo>
                  <a:lnTo>
                    <a:pt x="98504" y="75461"/>
                  </a:lnTo>
                  <a:lnTo>
                    <a:pt x="112897" y="84461"/>
                  </a:lnTo>
                  <a:lnTo>
                    <a:pt x="114579" y="85615"/>
                  </a:lnTo>
                  <a:lnTo>
                    <a:pt x="116074" y="87461"/>
                  </a:lnTo>
                  <a:lnTo>
                    <a:pt x="117383" y="90000"/>
                  </a:lnTo>
                  <a:lnTo>
                    <a:pt x="117943" y="91154"/>
                  </a:lnTo>
                  <a:lnTo>
                    <a:pt x="118130" y="92538"/>
                  </a:lnTo>
                  <a:lnTo>
                    <a:pt x="120000" y="102230"/>
                  </a:lnTo>
                  <a:lnTo>
                    <a:pt x="120000" y="102692"/>
                  </a:lnTo>
                  <a:lnTo>
                    <a:pt x="119439" y="103615"/>
                  </a:lnTo>
                  <a:lnTo>
                    <a:pt x="118691" y="104538"/>
                  </a:lnTo>
                  <a:lnTo>
                    <a:pt x="117570" y="105230"/>
                  </a:lnTo>
                  <a:lnTo>
                    <a:pt x="115140" y="106384"/>
                  </a:lnTo>
                  <a:lnTo>
                    <a:pt x="111588" y="107769"/>
                  </a:lnTo>
                  <a:lnTo>
                    <a:pt x="107102" y="108692"/>
                  </a:lnTo>
                  <a:lnTo>
                    <a:pt x="101682" y="109615"/>
                  </a:lnTo>
                  <a:lnTo>
                    <a:pt x="95514" y="109846"/>
                  </a:lnTo>
                  <a:lnTo>
                    <a:pt x="88598" y="110307"/>
                  </a:lnTo>
                  <a:lnTo>
                    <a:pt x="85607" y="88384"/>
                  </a:lnTo>
                  <a:lnTo>
                    <a:pt x="85420" y="86307"/>
                  </a:lnTo>
                  <a:lnTo>
                    <a:pt x="84672" y="83769"/>
                  </a:lnTo>
                  <a:lnTo>
                    <a:pt x="83551" y="81692"/>
                  </a:lnTo>
                  <a:lnTo>
                    <a:pt x="82429" y="79615"/>
                  </a:lnTo>
                  <a:lnTo>
                    <a:pt x="80934" y="77769"/>
                  </a:lnTo>
                  <a:lnTo>
                    <a:pt x="79626" y="75923"/>
                  </a:lnTo>
                  <a:lnTo>
                    <a:pt x="78130" y="74769"/>
                  </a:lnTo>
                  <a:lnTo>
                    <a:pt x="76635" y="73846"/>
                  </a:lnTo>
                  <a:lnTo>
                    <a:pt x="67289" y="69230"/>
                  </a:lnTo>
                  <a:lnTo>
                    <a:pt x="65794" y="67615"/>
                  </a:lnTo>
                  <a:lnTo>
                    <a:pt x="64485" y="66000"/>
                  </a:lnTo>
                  <a:lnTo>
                    <a:pt x="62616" y="63230"/>
                  </a:lnTo>
                  <a:lnTo>
                    <a:pt x="61869" y="61384"/>
                  </a:lnTo>
                  <a:lnTo>
                    <a:pt x="61682" y="60461"/>
                  </a:lnTo>
                  <a:lnTo>
                    <a:pt x="63177" y="59769"/>
                  </a:lnTo>
                  <a:lnTo>
                    <a:pt x="64672" y="58846"/>
                  </a:lnTo>
                  <a:lnTo>
                    <a:pt x="66542" y="57230"/>
                  </a:lnTo>
                  <a:lnTo>
                    <a:pt x="67476" y="56076"/>
                  </a:lnTo>
                  <a:lnTo>
                    <a:pt x="68224" y="54461"/>
                  </a:lnTo>
                  <a:lnTo>
                    <a:pt x="68784" y="53076"/>
                  </a:lnTo>
                  <a:lnTo>
                    <a:pt x="69532" y="50769"/>
                  </a:lnTo>
                  <a:lnTo>
                    <a:pt x="69719" y="48692"/>
                  </a:lnTo>
                  <a:lnTo>
                    <a:pt x="70093" y="45923"/>
                  </a:lnTo>
                  <a:lnTo>
                    <a:pt x="70093" y="42923"/>
                  </a:lnTo>
                  <a:lnTo>
                    <a:pt x="69532" y="39692"/>
                  </a:lnTo>
                  <a:lnTo>
                    <a:pt x="69532" y="37384"/>
                  </a:lnTo>
                  <a:lnTo>
                    <a:pt x="69532" y="35307"/>
                  </a:lnTo>
                  <a:lnTo>
                    <a:pt x="69532" y="33461"/>
                  </a:lnTo>
                  <a:lnTo>
                    <a:pt x="69719" y="31384"/>
                  </a:lnTo>
                  <a:lnTo>
                    <a:pt x="70093" y="29538"/>
                  </a:lnTo>
                  <a:lnTo>
                    <a:pt x="70841" y="28154"/>
                  </a:lnTo>
                  <a:lnTo>
                    <a:pt x="71214" y="26307"/>
                  </a:lnTo>
                  <a:lnTo>
                    <a:pt x="72336" y="24692"/>
                  </a:lnTo>
                  <a:lnTo>
                    <a:pt x="73270" y="23076"/>
                  </a:lnTo>
                  <a:lnTo>
                    <a:pt x="74205" y="21461"/>
                  </a:lnTo>
                  <a:lnTo>
                    <a:pt x="75514" y="20307"/>
                  </a:lnTo>
                  <a:lnTo>
                    <a:pt x="77009" y="19153"/>
                  </a:lnTo>
                  <a:lnTo>
                    <a:pt x="78504" y="18230"/>
                  </a:lnTo>
                  <a:lnTo>
                    <a:pt x="80373" y="17076"/>
                  </a:lnTo>
                  <a:lnTo>
                    <a:pt x="82056" y="16615"/>
                  </a:lnTo>
                  <a:lnTo>
                    <a:pt x="84112" y="15923"/>
                  </a:lnTo>
                  <a:close/>
                  <a:moveTo>
                    <a:pt x="41962" y="0"/>
                  </a:moveTo>
                  <a:lnTo>
                    <a:pt x="44585" y="460"/>
                  </a:lnTo>
                  <a:lnTo>
                    <a:pt x="47395" y="691"/>
                  </a:lnTo>
                  <a:lnTo>
                    <a:pt x="49643" y="1612"/>
                  </a:lnTo>
                  <a:lnTo>
                    <a:pt x="51891" y="2533"/>
                  </a:lnTo>
                  <a:lnTo>
                    <a:pt x="53952" y="3685"/>
                  </a:lnTo>
                  <a:lnTo>
                    <a:pt x="56012" y="5297"/>
                  </a:lnTo>
                  <a:lnTo>
                    <a:pt x="57511" y="7140"/>
                  </a:lnTo>
                  <a:lnTo>
                    <a:pt x="58822" y="8982"/>
                  </a:lnTo>
                  <a:lnTo>
                    <a:pt x="60134" y="11285"/>
                  </a:lnTo>
                  <a:lnTo>
                    <a:pt x="61070" y="13358"/>
                  </a:lnTo>
                  <a:lnTo>
                    <a:pt x="61632" y="15662"/>
                  </a:lnTo>
                  <a:lnTo>
                    <a:pt x="62007" y="18195"/>
                  </a:lnTo>
                  <a:lnTo>
                    <a:pt x="62007" y="20499"/>
                  </a:lnTo>
                  <a:lnTo>
                    <a:pt x="62007" y="23032"/>
                  </a:lnTo>
                  <a:lnTo>
                    <a:pt x="61820" y="25566"/>
                  </a:lnTo>
                  <a:lnTo>
                    <a:pt x="61070" y="28099"/>
                  </a:lnTo>
                  <a:lnTo>
                    <a:pt x="61632" y="28099"/>
                  </a:lnTo>
                  <a:lnTo>
                    <a:pt x="62382" y="28099"/>
                  </a:lnTo>
                  <a:lnTo>
                    <a:pt x="63131" y="28560"/>
                  </a:lnTo>
                  <a:lnTo>
                    <a:pt x="63318" y="29251"/>
                  </a:lnTo>
                  <a:lnTo>
                    <a:pt x="63693" y="30172"/>
                  </a:lnTo>
                  <a:lnTo>
                    <a:pt x="63880" y="32706"/>
                  </a:lnTo>
                  <a:lnTo>
                    <a:pt x="63693" y="35470"/>
                  </a:lnTo>
                  <a:lnTo>
                    <a:pt x="62756" y="38234"/>
                  </a:lnTo>
                  <a:lnTo>
                    <a:pt x="61820" y="40767"/>
                  </a:lnTo>
                  <a:lnTo>
                    <a:pt x="61070" y="41689"/>
                  </a:lnTo>
                  <a:lnTo>
                    <a:pt x="60321" y="42610"/>
                  </a:lnTo>
                  <a:lnTo>
                    <a:pt x="59384" y="43301"/>
                  </a:lnTo>
                  <a:lnTo>
                    <a:pt x="58635" y="43301"/>
                  </a:lnTo>
                  <a:lnTo>
                    <a:pt x="58260" y="43301"/>
                  </a:lnTo>
                  <a:lnTo>
                    <a:pt x="56574" y="48829"/>
                  </a:lnTo>
                  <a:lnTo>
                    <a:pt x="55263" y="51362"/>
                  </a:lnTo>
                  <a:lnTo>
                    <a:pt x="54326" y="53896"/>
                  </a:lnTo>
                  <a:lnTo>
                    <a:pt x="53952" y="55278"/>
                  </a:lnTo>
                  <a:lnTo>
                    <a:pt x="53764" y="58502"/>
                  </a:lnTo>
                  <a:lnTo>
                    <a:pt x="53577" y="62879"/>
                  </a:lnTo>
                  <a:lnTo>
                    <a:pt x="53764" y="64721"/>
                  </a:lnTo>
                  <a:lnTo>
                    <a:pt x="54326" y="66333"/>
                  </a:lnTo>
                  <a:lnTo>
                    <a:pt x="54514" y="67255"/>
                  </a:lnTo>
                  <a:lnTo>
                    <a:pt x="55263" y="67715"/>
                  </a:lnTo>
                  <a:lnTo>
                    <a:pt x="57511" y="69558"/>
                  </a:lnTo>
                  <a:lnTo>
                    <a:pt x="60508" y="71401"/>
                  </a:lnTo>
                  <a:lnTo>
                    <a:pt x="63880" y="73474"/>
                  </a:lnTo>
                  <a:lnTo>
                    <a:pt x="70437" y="76698"/>
                  </a:lnTo>
                  <a:lnTo>
                    <a:pt x="74746" y="78541"/>
                  </a:lnTo>
                  <a:lnTo>
                    <a:pt x="75683" y="79232"/>
                  </a:lnTo>
                  <a:lnTo>
                    <a:pt x="76807" y="80614"/>
                  </a:lnTo>
                  <a:lnTo>
                    <a:pt x="78680" y="82917"/>
                  </a:lnTo>
                  <a:lnTo>
                    <a:pt x="79804" y="84529"/>
                  </a:lnTo>
                  <a:lnTo>
                    <a:pt x="80553" y="86142"/>
                  </a:lnTo>
                  <a:lnTo>
                    <a:pt x="81115" y="87754"/>
                  </a:lnTo>
                  <a:lnTo>
                    <a:pt x="81303" y="89136"/>
                  </a:lnTo>
                  <a:lnTo>
                    <a:pt x="83738" y="109174"/>
                  </a:lnTo>
                  <a:lnTo>
                    <a:pt x="83738" y="109404"/>
                  </a:lnTo>
                  <a:lnTo>
                    <a:pt x="83551" y="110326"/>
                  </a:lnTo>
                  <a:lnTo>
                    <a:pt x="82989" y="111477"/>
                  </a:lnTo>
                  <a:lnTo>
                    <a:pt x="82052" y="112399"/>
                  </a:lnTo>
                  <a:lnTo>
                    <a:pt x="80741" y="113320"/>
                  </a:lnTo>
                  <a:lnTo>
                    <a:pt x="79242" y="114241"/>
                  </a:lnTo>
                  <a:lnTo>
                    <a:pt x="77181" y="115393"/>
                  </a:lnTo>
                  <a:lnTo>
                    <a:pt x="72498" y="116775"/>
                  </a:lnTo>
                  <a:lnTo>
                    <a:pt x="66316" y="118157"/>
                  </a:lnTo>
                  <a:lnTo>
                    <a:pt x="59010" y="119078"/>
                  </a:lnTo>
                  <a:lnTo>
                    <a:pt x="50954" y="119539"/>
                  </a:lnTo>
                  <a:lnTo>
                    <a:pt x="41962" y="120000"/>
                  </a:lnTo>
                  <a:lnTo>
                    <a:pt x="32783" y="119539"/>
                  </a:lnTo>
                  <a:lnTo>
                    <a:pt x="24728" y="119078"/>
                  </a:lnTo>
                  <a:lnTo>
                    <a:pt x="17422" y="118157"/>
                  </a:lnTo>
                  <a:lnTo>
                    <a:pt x="11240" y="116775"/>
                  </a:lnTo>
                  <a:lnTo>
                    <a:pt x="6556" y="115393"/>
                  </a:lnTo>
                  <a:lnTo>
                    <a:pt x="4495" y="114241"/>
                  </a:lnTo>
                  <a:lnTo>
                    <a:pt x="2997" y="113320"/>
                  </a:lnTo>
                  <a:lnTo>
                    <a:pt x="1685" y="112399"/>
                  </a:lnTo>
                  <a:lnTo>
                    <a:pt x="749" y="111477"/>
                  </a:lnTo>
                  <a:lnTo>
                    <a:pt x="187" y="110326"/>
                  </a:lnTo>
                  <a:lnTo>
                    <a:pt x="0" y="109404"/>
                  </a:lnTo>
                  <a:lnTo>
                    <a:pt x="2247" y="89136"/>
                  </a:lnTo>
                  <a:lnTo>
                    <a:pt x="2809" y="87754"/>
                  </a:lnTo>
                  <a:lnTo>
                    <a:pt x="3184" y="86142"/>
                  </a:lnTo>
                  <a:lnTo>
                    <a:pt x="3933" y="84529"/>
                  </a:lnTo>
                  <a:lnTo>
                    <a:pt x="4683" y="82917"/>
                  </a:lnTo>
                  <a:lnTo>
                    <a:pt x="6931" y="80614"/>
                  </a:lnTo>
                  <a:lnTo>
                    <a:pt x="8055" y="79232"/>
                  </a:lnTo>
                  <a:lnTo>
                    <a:pt x="8992" y="78541"/>
                  </a:lnTo>
                  <a:lnTo>
                    <a:pt x="13113" y="76698"/>
                  </a:lnTo>
                  <a:lnTo>
                    <a:pt x="19670" y="73474"/>
                  </a:lnTo>
                  <a:lnTo>
                    <a:pt x="23229" y="71401"/>
                  </a:lnTo>
                  <a:lnTo>
                    <a:pt x="26039" y="69558"/>
                  </a:lnTo>
                  <a:lnTo>
                    <a:pt x="28287" y="67715"/>
                  </a:lnTo>
                  <a:lnTo>
                    <a:pt x="29036" y="67255"/>
                  </a:lnTo>
                  <a:lnTo>
                    <a:pt x="29411" y="66333"/>
                  </a:lnTo>
                  <a:lnTo>
                    <a:pt x="29973" y="64721"/>
                  </a:lnTo>
                  <a:lnTo>
                    <a:pt x="29973" y="62879"/>
                  </a:lnTo>
                  <a:lnTo>
                    <a:pt x="29973" y="58502"/>
                  </a:lnTo>
                  <a:lnTo>
                    <a:pt x="29786" y="55278"/>
                  </a:lnTo>
                  <a:lnTo>
                    <a:pt x="29411" y="53896"/>
                  </a:lnTo>
                  <a:lnTo>
                    <a:pt x="28287" y="51362"/>
                  </a:lnTo>
                  <a:lnTo>
                    <a:pt x="27163" y="48829"/>
                  </a:lnTo>
                  <a:lnTo>
                    <a:pt x="25477" y="43301"/>
                  </a:lnTo>
                  <a:lnTo>
                    <a:pt x="25290" y="43301"/>
                  </a:lnTo>
                  <a:lnTo>
                    <a:pt x="24166" y="43301"/>
                  </a:lnTo>
                  <a:lnTo>
                    <a:pt x="23416" y="42610"/>
                  </a:lnTo>
                  <a:lnTo>
                    <a:pt x="22667" y="41689"/>
                  </a:lnTo>
                  <a:lnTo>
                    <a:pt x="21918" y="40767"/>
                  </a:lnTo>
                  <a:lnTo>
                    <a:pt x="20981" y="38234"/>
                  </a:lnTo>
                  <a:lnTo>
                    <a:pt x="20232" y="35470"/>
                  </a:lnTo>
                  <a:lnTo>
                    <a:pt x="19857" y="32706"/>
                  </a:lnTo>
                  <a:lnTo>
                    <a:pt x="19857" y="30172"/>
                  </a:lnTo>
                  <a:lnTo>
                    <a:pt x="20232" y="29251"/>
                  </a:lnTo>
                  <a:lnTo>
                    <a:pt x="20606" y="28560"/>
                  </a:lnTo>
                  <a:lnTo>
                    <a:pt x="21168" y="28099"/>
                  </a:lnTo>
                  <a:lnTo>
                    <a:pt x="22105" y="28099"/>
                  </a:lnTo>
                  <a:lnTo>
                    <a:pt x="22667" y="28099"/>
                  </a:lnTo>
                  <a:lnTo>
                    <a:pt x="21918" y="25566"/>
                  </a:lnTo>
                  <a:lnTo>
                    <a:pt x="21730" y="23032"/>
                  </a:lnTo>
                  <a:lnTo>
                    <a:pt x="21356" y="20499"/>
                  </a:lnTo>
                  <a:lnTo>
                    <a:pt x="21730" y="18195"/>
                  </a:lnTo>
                  <a:lnTo>
                    <a:pt x="22105" y="15662"/>
                  </a:lnTo>
                  <a:lnTo>
                    <a:pt x="22667" y="13358"/>
                  </a:lnTo>
                  <a:lnTo>
                    <a:pt x="23604" y="11285"/>
                  </a:lnTo>
                  <a:lnTo>
                    <a:pt x="24728" y="8982"/>
                  </a:lnTo>
                  <a:lnTo>
                    <a:pt x="26226" y="7140"/>
                  </a:lnTo>
                  <a:lnTo>
                    <a:pt x="27725" y="5297"/>
                  </a:lnTo>
                  <a:lnTo>
                    <a:pt x="29411" y="3685"/>
                  </a:lnTo>
                  <a:lnTo>
                    <a:pt x="31472" y="2533"/>
                  </a:lnTo>
                  <a:lnTo>
                    <a:pt x="33720" y="1612"/>
                  </a:lnTo>
                  <a:lnTo>
                    <a:pt x="36342" y="691"/>
                  </a:lnTo>
                  <a:lnTo>
                    <a:pt x="39152" y="460"/>
                  </a:lnTo>
                  <a:close/>
                </a:path>
              </a:pathLst>
            </a:custGeom>
            <a:solidFill>
              <a:srgbClr val="FF9900"/>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ea"/>
                <a:ea typeface="+mn-ea"/>
                <a:cs typeface="Arial"/>
                <a:sym typeface="Arial"/>
              </a:endParaRPr>
            </a:p>
          </p:txBody>
        </p:sp>
      </p:grpSp>
      <p:sp>
        <p:nvSpPr>
          <p:cNvPr id="1329" name="Shape 1329"/>
          <p:cNvSpPr txBox="1"/>
          <p:nvPr/>
        </p:nvSpPr>
        <p:spPr>
          <a:xfrm>
            <a:off x="3290147" y="2374448"/>
            <a:ext cx="2683500" cy="1094100"/>
          </a:xfrm>
          <a:prstGeom prst="rect">
            <a:avLst/>
          </a:prstGeom>
          <a:noFill/>
          <a:ln>
            <a:noFill/>
          </a:ln>
        </p:spPr>
        <p:txBody>
          <a:bodyPr lIns="91400" tIns="45700" rIns="91400" bIns="45700" anchor="t" anchorCtr="0">
            <a:noAutofit/>
          </a:bodyPr>
          <a:lstStyle/>
          <a:p>
            <a:pPr marL="0" marR="0" lvl="0" indent="0" algn="ctr" rtl="0">
              <a:spcBef>
                <a:spcPts val="0"/>
              </a:spcBef>
              <a:spcAft>
                <a:spcPts val="0"/>
              </a:spcAft>
              <a:buSzPct val="25000"/>
              <a:buNone/>
            </a:pPr>
            <a:r>
              <a:rPr lang="en" sz="1600" b="1">
                <a:solidFill>
                  <a:schemeClr val="dk1"/>
                </a:solidFill>
                <a:latin typeface="+mn-ea"/>
                <a:ea typeface="+mn-ea"/>
              </a:rPr>
              <a:t>Data</a:t>
            </a:r>
          </a:p>
        </p:txBody>
      </p:sp>
      <p:grpSp>
        <p:nvGrpSpPr>
          <p:cNvPr id="1330" name="Shape 1330"/>
          <p:cNvGrpSpPr/>
          <p:nvPr/>
        </p:nvGrpSpPr>
        <p:grpSpPr>
          <a:xfrm>
            <a:off x="3953597" y="910374"/>
            <a:ext cx="1356600" cy="1356600"/>
            <a:chOff x="3953597" y="910374"/>
            <a:chExt cx="1356600" cy="1356600"/>
          </a:xfrm>
        </p:grpSpPr>
        <p:sp>
          <p:nvSpPr>
            <p:cNvPr id="1331" name="Shape 1331"/>
            <p:cNvSpPr/>
            <p:nvPr/>
          </p:nvSpPr>
          <p:spPr>
            <a:xfrm>
              <a:off x="3953597" y="910374"/>
              <a:ext cx="1356600" cy="1356600"/>
            </a:xfrm>
            <a:prstGeom prst="ellipse">
              <a:avLst/>
            </a:prstGeom>
            <a:solidFill>
              <a:srgbClr val="F3F3F3"/>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332" name="Shape 1332"/>
            <p:cNvSpPr/>
            <p:nvPr/>
          </p:nvSpPr>
          <p:spPr>
            <a:xfrm>
              <a:off x="4246847" y="1251474"/>
              <a:ext cx="770100" cy="674400"/>
            </a:xfrm>
            <a:custGeom>
              <a:avLst/>
              <a:gdLst/>
              <a:ahLst/>
              <a:cxnLst/>
              <a:rect l="0" t="0" r="0" b="0"/>
              <a:pathLst>
                <a:path w="120000" h="120000" extrusionOk="0">
                  <a:moveTo>
                    <a:pt x="110155" y="93633"/>
                  </a:moveTo>
                  <a:cubicBezTo>
                    <a:pt x="108111" y="93633"/>
                    <a:pt x="106589" y="94705"/>
                    <a:pt x="105591" y="96849"/>
                  </a:cubicBezTo>
                  <a:cubicBezTo>
                    <a:pt x="104593" y="98994"/>
                    <a:pt x="104094" y="101814"/>
                    <a:pt x="104094" y="105310"/>
                  </a:cubicBezTo>
                  <a:cubicBezTo>
                    <a:pt x="104094" y="108943"/>
                    <a:pt x="104620" y="111842"/>
                    <a:pt x="105672" y="114007"/>
                  </a:cubicBezTo>
                  <a:cubicBezTo>
                    <a:pt x="106724" y="116172"/>
                    <a:pt x="108266" y="117254"/>
                    <a:pt x="110298" y="117254"/>
                  </a:cubicBezTo>
                  <a:cubicBezTo>
                    <a:pt x="112366" y="117254"/>
                    <a:pt x="113896" y="116186"/>
                    <a:pt x="114889" y="114048"/>
                  </a:cubicBezTo>
                  <a:cubicBezTo>
                    <a:pt x="115881" y="111910"/>
                    <a:pt x="116377" y="109223"/>
                    <a:pt x="116377" y="105986"/>
                  </a:cubicBezTo>
                  <a:cubicBezTo>
                    <a:pt x="116377" y="102449"/>
                    <a:pt x="115869" y="99506"/>
                    <a:pt x="114853" y="97156"/>
                  </a:cubicBezTo>
                  <a:cubicBezTo>
                    <a:pt x="113837" y="94807"/>
                    <a:pt x="112271" y="93633"/>
                    <a:pt x="110155" y="93633"/>
                  </a:cubicBezTo>
                  <a:close/>
                  <a:moveTo>
                    <a:pt x="42827" y="93633"/>
                  </a:moveTo>
                  <a:cubicBezTo>
                    <a:pt x="40783" y="93633"/>
                    <a:pt x="39261" y="94705"/>
                    <a:pt x="38263" y="96849"/>
                  </a:cubicBezTo>
                  <a:cubicBezTo>
                    <a:pt x="37265" y="98994"/>
                    <a:pt x="36766" y="101814"/>
                    <a:pt x="36766" y="105310"/>
                  </a:cubicBezTo>
                  <a:cubicBezTo>
                    <a:pt x="36766" y="108943"/>
                    <a:pt x="37292" y="111842"/>
                    <a:pt x="38344" y="114007"/>
                  </a:cubicBezTo>
                  <a:cubicBezTo>
                    <a:pt x="39396" y="116172"/>
                    <a:pt x="40938" y="117254"/>
                    <a:pt x="42970" y="117254"/>
                  </a:cubicBezTo>
                  <a:cubicBezTo>
                    <a:pt x="45038" y="117254"/>
                    <a:pt x="46568" y="116186"/>
                    <a:pt x="47561" y="114048"/>
                  </a:cubicBezTo>
                  <a:cubicBezTo>
                    <a:pt x="48553" y="111910"/>
                    <a:pt x="49049" y="109223"/>
                    <a:pt x="49049" y="105986"/>
                  </a:cubicBezTo>
                  <a:cubicBezTo>
                    <a:pt x="49049" y="102449"/>
                    <a:pt x="48541" y="99506"/>
                    <a:pt x="47525" y="97156"/>
                  </a:cubicBezTo>
                  <a:cubicBezTo>
                    <a:pt x="46509" y="94807"/>
                    <a:pt x="44943" y="93633"/>
                    <a:pt x="42827" y="93633"/>
                  </a:cubicBezTo>
                  <a:close/>
                  <a:moveTo>
                    <a:pt x="110191" y="90908"/>
                  </a:moveTo>
                  <a:cubicBezTo>
                    <a:pt x="113251" y="90908"/>
                    <a:pt x="115573" y="92369"/>
                    <a:pt x="117157" y="95292"/>
                  </a:cubicBezTo>
                  <a:cubicBezTo>
                    <a:pt x="118741" y="98215"/>
                    <a:pt x="119533" y="101643"/>
                    <a:pt x="119533" y="105576"/>
                  </a:cubicBezTo>
                  <a:cubicBezTo>
                    <a:pt x="119533" y="109428"/>
                    <a:pt x="118720" y="112795"/>
                    <a:pt x="117094" y="115677"/>
                  </a:cubicBezTo>
                  <a:cubicBezTo>
                    <a:pt x="115469" y="118559"/>
                    <a:pt x="113197" y="119999"/>
                    <a:pt x="110280" y="119999"/>
                  </a:cubicBezTo>
                  <a:cubicBezTo>
                    <a:pt x="107459" y="119999"/>
                    <a:pt x="105206" y="118603"/>
                    <a:pt x="103520" y="115810"/>
                  </a:cubicBezTo>
                  <a:cubicBezTo>
                    <a:pt x="101834" y="113017"/>
                    <a:pt x="100992" y="109551"/>
                    <a:pt x="100992" y="105413"/>
                  </a:cubicBezTo>
                  <a:cubicBezTo>
                    <a:pt x="100992" y="101342"/>
                    <a:pt x="101793" y="97908"/>
                    <a:pt x="103394" y="95108"/>
                  </a:cubicBezTo>
                  <a:cubicBezTo>
                    <a:pt x="104996" y="92308"/>
                    <a:pt x="107262" y="90908"/>
                    <a:pt x="110191" y="90908"/>
                  </a:cubicBezTo>
                  <a:close/>
                  <a:moveTo>
                    <a:pt x="77280" y="90908"/>
                  </a:moveTo>
                  <a:lnTo>
                    <a:pt x="79467" y="90908"/>
                  </a:lnTo>
                  <a:lnTo>
                    <a:pt x="79467" y="116844"/>
                  </a:lnTo>
                  <a:lnTo>
                    <a:pt x="86335" y="116844"/>
                  </a:lnTo>
                  <a:lnTo>
                    <a:pt x="86335" y="119446"/>
                  </a:lnTo>
                  <a:lnTo>
                    <a:pt x="69193" y="119446"/>
                  </a:lnTo>
                  <a:lnTo>
                    <a:pt x="69193" y="116844"/>
                  </a:lnTo>
                  <a:lnTo>
                    <a:pt x="76545" y="116844"/>
                  </a:lnTo>
                  <a:lnTo>
                    <a:pt x="76545" y="95251"/>
                  </a:lnTo>
                  <a:cubicBezTo>
                    <a:pt x="74381" y="97832"/>
                    <a:pt x="72133" y="99847"/>
                    <a:pt x="69802" y="101295"/>
                  </a:cubicBezTo>
                  <a:lnTo>
                    <a:pt x="69802" y="97771"/>
                  </a:lnTo>
                  <a:cubicBezTo>
                    <a:pt x="73018" y="95845"/>
                    <a:pt x="75511" y="93557"/>
                    <a:pt x="77280" y="90908"/>
                  </a:cubicBezTo>
                  <a:close/>
                  <a:moveTo>
                    <a:pt x="42863" y="90908"/>
                  </a:moveTo>
                  <a:cubicBezTo>
                    <a:pt x="45923" y="90908"/>
                    <a:pt x="48245" y="92369"/>
                    <a:pt x="49829" y="95292"/>
                  </a:cubicBezTo>
                  <a:cubicBezTo>
                    <a:pt x="51413" y="98215"/>
                    <a:pt x="52205" y="101643"/>
                    <a:pt x="52205" y="105576"/>
                  </a:cubicBezTo>
                  <a:cubicBezTo>
                    <a:pt x="52205" y="109428"/>
                    <a:pt x="51392" y="112795"/>
                    <a:pt x="49766" y="115677"/>
                  </a:cubicBezTo>
                  <a:cubicBezTo>
                    <a:pt x="48141" y="118559"/>
                    <a:pt x="45869" y="119999"/>
                    <a:pt x="42952" y="119999"/>
                  </a:cubicBezTo>
                  <a:cubicBezTo>
                    <a:pt x="40131" y="119999"/>
                    <a:pt x="37878" y="118603"/>
                    <a:pt x="36192" y="115810"/>
                  </a:cubicBezTo>
                  <a:cubicBezTo>
                    <a:pt x="34506" y="113017"/>
                    <a:pt x="33664" y="109551"/>
                    <a:pt x="33664" y="105413"/>
                  </a:cubicBezTo>
                  <a:cubicBezTo>
                    <a:pt x="33664" y="101342"/>
                    <a:pt x="34464" y="97908"/>
                    <a:pt x="36066" y="95108"/>
                  </a:cubicBezTo>
                  <a:cubicBezTo>
                    <a:pt x="37668" y="92308"/>
                    <a:pt x="39934" y="90908"/>
                    <a:pt x="42863" y="90908"/>
                  </a:cubicBezTo>
                  <a:close/>
                  <a:moveTo>
                    <a:pt x="9952" y="90908"/>
                  </a:moveTo>
                  <a:lnTo>
                    <a:pt x="12139" y="90908"/>
                  </a:lnTo>
                  <a:lnTo>
                    <a:pt x="12139" y="116844"/>
                  </a:lnTo>
                  <a:lnTo>
                    <a:pt x="19007" y="116844"/>
                  </a:lnTo>
                  <a:lnTo>
                    <a:pt x="19007" y="119446"/>
                  </a:lnTo>
                  <a:lnTo>
                    <a:pt x="1865" y="119446"/>
                  </a:lnTo>
                  <a:lnTo>
                    <a:pt x="1865" y="116844"/>
                  </a:lnTo>
                  <a:lnTo>
                    <a:pt x="9217" y="116844"/>
                  </a:lnTo>
                  <a:lnTo>
                    <a:pt x="9217" y="95251"/>
                  </a:lnTo>
                  <a:cubicBezTo>
                    <a:pt x="7053" y="97832"/>
                    <a:pt x="4805" y="99847"/>
                    <a:pt x="2474" y="101295"/>
                  </a:cubicBezTo>
                  <a:lnTo>
                    <a:pt x="2474" y="97771"/>
                  </a:lnTo>
                  <a:cubicBezTo>
                    <a:pt x="5690" y="95845"/>
                    <a:pt x="8183" y="93557"/>
                    <a:pt x="9952" y="90908"/>
                  </a:cubicBezTo>
                  <a:close/>
                  <a:moveTo>
                    <a:pt x="76491" y="48178"/>
                  </a:moveTo>
                  <a:cubicBezTo>
                    <a:pt x="74447" y="48178"/>
                    <a:pt x="72925" y="49251"/>
                    <a:pt x="71927" y="51395"/>
                  </a:cubicBezTo>
                  <a:cubicBezTo>
                    <a:pt x="70929" y="53539"/>
                    <a:pt x="70430" y="56360"/>
                    <a:pt x="70430" y="59856"/>
                  </a:cubicBezTo>
                  <a:cubicBezTo>
                    <a:pt x="70430" y="63489"/>
                    <a:pt x="70956" y="66388"/>
                    <a:pt x="72008" y="68553"/>
                  </a:cubicBezTo>
                  <a:cubicBezTo>
                    <a:pt x="73060" y="70718"/>
                    <a:pt x="74602" y="71800"/>
                    <a:pt x="76634" y="71800"/>
                  </a:cubicBezTo>
                  <a:cubicBezTo>
                    <a:pt x="78702" y="71800"/>
                    <a:pt x="80232" y="70731"/>
                    <a:pt x="81225" y="68594"/>
                  </a:cubicBezTo>
                  <a:cubicBezTo>
                    <a:pt x="82217" y="66456"/>
                    <a:pt x="82713" y="63769"/>
                    <a:pt x="82713" y="60532"/>
                  </a:cubicBezTo>
                  <a:cubicBezTo>
                    <a:pt x="82713" y="56995"/>
                    <a:pt x="82205" y="54051"/>
                    <a:pt x="81189" y="51702"/>
                  </a:cubicBezTo>
                  <a:cubicBezTo>
                    <a:pt x="80173" y="49353"/>
                    <a:pt x="78607" y="48178"/>
                    <a:pt x="76491" y="48178"/>
                  </a:cubicBezTo>
                  <a:close/>
                  <a:moveTo>
                    <a:pt x="9163" y="48178"/>
                  </a:moveTo>
                  <a:cubicBezTo>
                    <a:pt x="7119" y="48178"/>
                    <a:pt x="5597" y="49251"/>
                    <a:pt x="4599" y="51395"/>
                  </a:cubicBezTo>
                  <a:cubicBezTo>
                    <a:pt x="3601" y="53539"/>
                    <a:pt x="3102" y="56360"/>
                    <a:pt x="3102" y="59856"/>
                  </a:cubicBezTo>
                  <a:cubicBezTo>
                    <a:pt x="3102" y="63489"/>
                    <a:pt x="3628" y="66388"/>
                    <a:pt x="4680" y="68553"/>
                  </a:cubicBezTo>
                  <a:cubicBezTo>
                    <a:pt x="5732" y="70718"/>
                    <a:pt x="7274" y="71800"/>
                    <a:pt x="9306" y="71800"/>
                  </a:cubicBezTo>
                  <a:cubicBezTo>
                    <a:pt x="11374" y="71800"/>
                    <a:pt x="12904" y="70731"/>
                    <a:pt x="13897" y="68594"/>
                  </a:cubicBezTo>
                  <a:cubicBezTo>
                    <a:pt x="14889" y="66456"/>
                    <a:pt x="15385" y="63769"/>
                    <a:pt x="15385" y="60532"/>
                  </a:cubicBezTo>
                  <a:cubicBezTo>
                    <a:pt x="15385" y="56995"/>
                    <a:pt x="14877" y="54051"/>
                    <a:pt x="13861" y="51702"/>
                  </a:cubicBezTo>
                  <a:cubicBezTo>
                    <a:pt x="12845" y="49353"/>
                    <a:pt x="11279" y="48178"/>
                    <a:pt x="9163" y="48178"/>
                  </a:cubicBezTo>
                  <a:close/>
                  <a:moveTo>
                    <a:pt x="110944" y="45454"/>
                  </a:moveTo>
                  <a:lnTo>
                    <a:pt x="113131" y="45454"/>
                  </a:lnTo>
                  <a:lnTo>
                    <a:pt x="113131" y="71390"/>
                  </a:lnTo>
                  <a:lnTo>
                    <a:pt x="120000" y="71390"/>
                  </a:lnTo>
                  <a:lnTo>
                    <a:pt x="120000" y="73992"/>
                  </a:lnTo>
                  <a:lnTo>
                    <a:pt x="102857" y="73992"/>
                  </a:lnTo>
                  <a:lnTo>
                    <a:pt x="102857" y="71390"/>
                  </a:lnTo>
                  <a:lnTo>
                    <a:pt x="110209" y="71390"/>
                  </a:lnTo>
                  <a:lnTo>
                    <a:pt x="110209" y="49797"/>
                  </a:lnTo>
                  <a:cubicBezTo>
                    <a:pt x="108045" y="52378"/>
                    <a:pt x="105797" y="54393"/>
                    <a:pt x="103466" y="55841"/>
                  </a:cubicBezTo>
                  <a:lnTo>
                    <a:pt x="103466" y="52317"/>
                  </a:lnTo>
                  <a:cubicBezTo>
                    <a:pt x="106682" y="50391"/>
                    <a:pt x="109175" y="48103"/>
                    <a:pt x="110944" y="45454"/>
                  </a:cubicBezTo>
                  <a:close/>
                  <a:moveTo>
                    <a:pt x="76527" y="45454"/>
                  </a:moveTo>
                  <a:cubicBezTo>
                    <a:pt x="79587" y="45454"/>
                    <a:pt x="81909" y="46915"/>
                    <a:pt x="83493" y="49838"/>
                  </a:cubicBezTo>
                  <a:cubicBezTo>
                    <a:pt x="85077" y="52761"/>
                    <a:pt x="85869" y="56189"/>
                    <a:pt x="85869" y="60122"/>
                  </a:cubicBezTo>
                  <a:cubicBezTo>
                    <a:pt x="85869" y="63974"/>
                    <a:pt x="85056" y="67341"/>
                    <a:pt x="83430" y="70223"/>
                  </a:cubicBezTo>
                  <a:cubicBezTo>
                    <a:pt x="81805" y="73105"/>
                    <a:pt x="79533" y="74545"/>
                    <a:pt x="76616" y="74545"/>
                  </a:cubicBezTo>
                  <a:cubicBezTo>
                    <a:pt x="73795" y="74545"/>
                    <a:pt x="71542" y="73149"/>
                    <a:pt x="69856" y="70356"/>
                  </a:cubicBezTo>
                  <a:cubicBezTo>
                    <a:pt x="68170" y="67563"/>
                    <a:pt x="67328" y="64097"/>
                    <a:pt x="67328" y="59959"/>
                  </a:cubicBezTo>
                  <a:cubicBezTo>
                    <a:pt x="67328" y="55888"/>
                    <a:pt x="68129" y="52454"/>
                    <a:pt x="69730" y="49653"/>
                  </a:cubicBezTo>
                  <a:cubicBezTo>
                    <a:pt x="71332" y="46854"/>
                    <a:pt x="73598" y="45454"/>
                    <a:pt x="76527" y="45454"/>
                  </a:cubicBezTo>
                  <a:close/>
                  <a:moveTo>
                    <a:pt x="43616" y="45454"/>
                  </a:moveTo>
                  <a:lnTo>
                    <a:pt x="45803" y="45454"/>
                  </a:lnTo>
                  <a:lnTo>
                    <a:pt x="45803" y="71390"/>
                  </a:lnTo>
                  <a:lnTo>
                    <a:pt x="52671" y="71390"/>
                  </a:lnTo>
                  <a:lnTo>
                    <a:pt x="52671" y="73992"/>
                  </a:lnTo>
                  <a:lnTo>
                    <a:pt x="35529" y="73992"/>
                  </a:lnTo>
                  <a:lnTo>
                    <a:pt x="35529" y="71390"/>
                  </a:lnTo>
                  <a:lnTo>
                    <a:pt x="42881" y="71390"/>
                  </a:lnTo>
                  <a:lnTo>
                    <a:pt x="42881" y="49797"/>
                  </a:lnTo>
                  <a:cubicBezTo>
                    <a:pt x="40717" y="52378"/>
                    <a:pt x="38469" y="54393"/>
                    <a:pt x="36138" y="55841"/>
                  </a:cubicBezTo>
                  <a:lnTo>
                    <a:pt x="36138" y="52317"/>
                  </a:lnTo>
                  <a:cubicBezTo>
                    <a:pt x="39354" y="50391"/>
                    <a:pt x="41847" y="48103"/>
                    <a:pt x="43616" y="45454"/>
                  </a:cubicBezTo>
                  <a:close/>
                  <a:moveTo>
                    <a:pt x="9199" y="45454"/>
                  </a:moveTo>
                  <a:cubicBezTo>
                    <a:pt x="12259" y="45454"/>
                    <a:pt x="14581" y="46915"/>
                    <a:pt x="16165" y="49838"/>
                  </a:cubicBezTo>
                  <a:cubicBezTo>
                    <a:pt x="17749" y="52761"/>
                    <a:pt x="18541" y="56189"/>
                    <a:pt x="18541" y="60122"/>
                  </a:cubicBezTo>
                  <a:cubicBezTo>
                    <a:pt x="18541" y="63974"/>
                    <a:pt x="17728" y="67341"/>
                    <a:pt x="16102" y="70223"/>
                  </a:cubicBezTo>
                  <a:cubicBezTo>
                    <a:pt x="14477" y="73105"/>
                    <a:pt x="12205" y="74545"/>
                    <a:pt x="9288" y="74545"/>
                  </a:cubicBezTo>
                  <a:cubicBezTo>
                    <a:pt x="6467" y="74545"/>
                    <a:pt x="4214" y="73149"/>
                    <a:pt x="2528" y="70356"/>
                  </a:cubicBezTo>
                  <a:cubicBezTo>
                    <a:pt x="842" y="67563"/>
                    <a:pt x="0" y="64097"/>
                    <a:pt x="0" y="59959"/>
                  </a:cubicBezTo>
                  <a:cubicBezTo>
                    <a:pt x="0" y="55888"/>
                    <a:pt x="800" y="52454"/>
                    <a:pt x="2402" y="49653"/>
                  </a:cubicBezTo>
                  <a:cubicBezTo>
                    <a:pt x="4004" y="46854"/>
                    <a:pt x="6270" y="45454"/>
                    <a:pt x="9199" y="45454"/>
                  </a:cubicBezTo>
                  <a:close/>
                  <a:moveTo>
                    <a:pt x="42827" y="2724"/>
                  </a:moveTo>
                  <a:cubicBezTo>
                    <a:pt x="40783" y="2724"/>
                    <a:pt x="39261" y="3797"/>
                    <a:pt x="38263" y="5941"/>
                  </a:cubicBezTo>
                  <a:cubicBezTo>
                    <a:pt x="37265" y="8085"/>
                    <a:pt x="36766" y="10906"/>
                    <a:pt x="36766" y="14402"/>
                  </a:cubicBezTo>
                  <a:cubicBezTo>
                    <a:pt x="36766" y="18035"/>
                    <a:pt x="37292" y="20934"/>
                    <a:pt x="38344" y="23099"/>
                  </a:cubicBezTo>
                  <a:cubicBezTo>
                    <a:pt x="39396" y="25264"/>
                    <a:pt x="40938" y="26346"/>
                    <a:pt x="42970" y="26346"/>
                  </a:cubicBezTo>
                  <a:cubicBezTo>
                    <a:pt x="45038" y="26346"/>
                    <a:pt x="46568" y="25277"/>
                    <a:pt x="47561" y="23140"/>
                  </a:cubicBezTo>
                  <a:cubicBezTo>
                    <a:pt x="48553" y="21002"/>
                    <a:pt x="49049" y="18315"/>
                    <a:pt x="49049" y="15078"/>
                  </a:cubicBezTo>
                  <a:cubicBezTo>
                    <a:pt x="49049" y="11541"/>
                    <a:pt x="48541" y="8597"/>
                    <a:pt x="47525" y="6248"/>
                  </a:cubicBezTo>
                  <a:cubicBezTo>
                    <a:pt x="46509" y="3899"/>
                    <a:pt x="44943" y="2724"/>
                    <a:pt x="42827" y="2724"/>
                  </a:cubicBezTo>
                  <a:close/>
                  <a:moveTo>
                    <a:pt x="110944" y="0"/>
                  </a:moveTo>
                  <a:lnTo>
                    <a:pt x="113131" y="0"/>
                  </a:lnTo>
                  <a:lnTo>
                    <a:pt x="113131" y="25936"/>
                  </a:lnTo>
                  <a:lnTo>
                    <a:pt x="120000" y="25936"/>
                  </a:lnTo>
                  <a:lnTo>
                    <a:pt x="120000" y="28538"/>
                  </a:lnTo>
                  <a:lnTo>
                    <a:pt x="102857" y="28538"/>
                  </a:lnTo>
                  <a:lnTo>
                    <a:pt x="102857" y="25936"/>
                  </a:lnTo>
                  <a:lnTo>
                    <a:pt x="110209" y="25936"/>
                  </a:lnTo>
                  <a:lnTo>
                    <a:pt x="110209" y="4343"/>
                  </a:lnTo>
                  <a:cubicBezTo>
                    <a:pt x="108045" y="6924"/>
                    <a:pt x="105797" y="8939"/>
                    <a:pt x="103466" y="10386"/>
                  </a:cubicBezTo>
                  <a:lnTo>
                    <a:pt x="103466" y="6863"/>
                  </a:lnTo>
                  <a:cubicBezTo>
                    <a:pt x="106682" y="4937"/>
                    <a:pt x="109175" y="2649"/>
                    <a:pt x="110944" y="0"/>
                  </a:cubicBezTo>
                  <a:close/>
                  <a:moveTo>
                    <a:pt x="77280" y="0"/>
                  </a:moveTo>
                  <a:lnTo>
                    <a:pt x="79467" y="0"/>
                  </a:lnTo>
                  <a:lnTo>
                    <a:pt x="79467" y="25936"/>
                  </a:lnTo>
                  <a:lnTo>
                    <a:pt x="86335" y="25936"/>
                  </a:lnTo>
                  <a:lnTo>
                    <a:pt x="86335" y="28538"/>
                  </a:lnTo>
                  <a:lnTo>
                    <a:pt x="69193" y="28538"/>
                  </a:lnTo>
                  <a:lnTo>
                    <a:pt x="69193" y="25936"/>
                  </a:lnTo>
                  <a:lnTo>
                    <a:pt x="76545" y="25936"/>
                  </a:lnTo>
                  <a:lnTo>
                    <a:pt x="76545" y="4343"/>
                  </a:lnTo>
                  <a:cubicBezTo>
                    <a:pt x="74381" y="6924"/>
                    <a:pt x="72133" y="8939"/>
                    <a:pt x="69802" y="10386"/>
                  </a:cubicBezTo>
                  <a:lnTo>
                    <a:pt x="69802" y="6863"/>
                  </a:lnTo>
                  <a:cubicBezTo>
                    <a:pt x="73018" y="4937"/>
                    <a:pt x="75511" y="2649"/>
                    <a:pt x="77280" y="0"/>
                  </a:cubicBezTo>
                  <a:close/>
                  <a:moveTo>
                    <a:pt x="42863" y="0"/>
                  </a:moveTo>
                  <a:cubicBezTo>
                    <a:pt x="45923" y="0"/>
                    <a:pt x="48245" y="1461"/>
                    <a:pt x="49829" y="4384"/>
                  </a:cubicBezTo>
                  <a:cubicBezTo>
                    <a:pt x="51413" y="7307"/>
                    <a:pt x="52205" y="10735"/>
                    <a:pt x="52205" y="14668"/>
                  </a:cubicBezTo>
                  <a:cubicBezTo>
                    <a:pt x="52205" y="18520"/>
                    <a:pt x="51392" y="21886"/>
                    <a:pt x="49766" y="24768"/>
                  </a:cubicBezTo>
                  <a:cubicBezTo>
                    <a:pt x="48141" y="27650"/>
                    <a:pt x="45869" y="29091"/>
                    <a:pt x="42952" y="29091"/>
                  </a:cubicBezTo>
                  <a:cubicBezTo>
                    <a:pt x="40131" y="29091"/>
                    <a:pt x="37878" y="27695"/>
                    <a:pt x="36192" y="24902"/>
                  </a:cubicBezTo>
                  <a:cubicBezTo>
                    <a:pt x="34506" y="22109"/>
                    <a:pt x="33664" y="18643"/>
                    <a:pt x="33664" y="14504"/>
                  </a:cubicBezTo>
                  <a:cubicBezTo>
                    <a:pt x="33664" y="10434"/>
                    <a:pt x="34464" y="6999"/>
                    <a:pt x="36066" y="4199"/>
                  </a:cubicBezTo>
                  <a:cubicBezTo>
                    <a:pt x="37668" y="1400"/>
                    <a:pt x="39934" y="0"/>
                    <a:pt x="42863" y="0"/>
                  </a:cubicBezTo>
                  <a:close/>
                  <a:moveTo>
                    <a:pt x="9952" y="0"/>
                  </a:moveTo>
                  <a:lnTo>
                    <a:pt x="12139" y="0"/>
                  </a:lnTo>
                  <a:lnTo>
                    <a:pt x="12139" y="25936"/>
                  </a:lnTo>
                  <a:lnTo>
                    <a:pt x="19007" y="25936"/>
                  </a:lnTo>
                  <a:lnTo>
                    <a:pt x="19007" y="28538"/>
                  </a:lnTo>
                  <a:lnTo>
                    <a:pt x="1865" y="28538"/>
                  </a:lnTo>
                  <a:lnTo>
                    <a:pt x="1865" y="25936"/>
                  </a:lnTo>
                  <a:lnTo>
                    <a:pt x="9217" y="25936"/>
                  </a:lnTo>
                  <a:lnTo>
                    <a:pt x="9217" y="4343"/>
                  </a:lnTo>
                  <a:cubicBezTo>
                    <a:pt x="7053" y="6924"/>
                    <a:pt x="4805" y="8939"/>
                    <a:pt x="2474" y="10386"/>
                  </a:cubicBezTo>
                  <a:lnTo>
                    <a:pt x="2474" y="6863"/>
                  </a:lnTo>
                  <a:cubicBezTo>
                    <a:pt x="5690" y="4937"/>
                    <a:pt x="8183" y="2649"/>
                    <a:pt x="9952" y="0"/>
                  </a:cubicBezTo>
                  <a:close/>
                </a:path>
              </a:pathLst>
            </a:custGeom>
            <a:solidFill>
              <a:srgbClr val="FF99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i="0" u="none" strike="noStrike" cap="none">
                <a:solidFill>
                  <a:schemeClr val="accent4"/>
                </a:solidFill>
                <a:latin typeface="+mn-ea"/>
                <a:ea typeface="+mn-ea"/>
                <a:cs typeface="Arial"/>
                <a:sym typeface="Arial"/>
              </a:endParaRPr>
            </a:p>
          </p:txBody>
        </p:sp>
      </p:grpSp>
      <p:sp>
        <p:nvSpPr>
          <p:cNvPr id="1333" name="Shape 1333"/>
          <p:cNvSpPr txBox="1"/>
          <p:nvPr/>
        </p:nvSpPr>
        <p:spPr>
          <a:xfrm>
            <a:off x="6168887" y="2374448"/>
            <a:ext cx="2454900" cy="1094100"/>
          </a:xfrm>
          <a:prstGeom prst="rect">
            <a:avLst/>
          </a:prstGeom>
          <a:noFill/>
          <a:ln>
            <a:noFill/>
          </a:ln>
        </p:spPr>
        <p:txBody>
          <a:bodyPr lIns="91400" tIns="45700" rIns="91400" bIns="45700" anchor="t" anchorCtr="0">
            <a:noAutofit/>
          </a:bodyPr>
          <a:lstStyle/>
          <a:p>
            <a:pPr marL="0" marR="0" lvl="0" indent="0" algn="ctr" rtl="0">
              <a:spcBef>
                <a:spcPts val="0"/>
              </a:spcBef>
              <a:spcAft>
                <a:spcPts val="0"/>
              </a:spcAft>
              <a:buSzPct val="25000"/>
              <a:buNone/>
            </a:pPr>
            <a:r>
              <a:rPr lang="en" sz="1600" b="1">
                <a:solidFill>
                  <a:schemeClr val="dk1"/>
                </a:solidFill>
                <a:latin typeface="+mn-ea"/>
                <a:ea typeface="+mn-ea"/>
              </a:rPr>
              <a:t>Applications</a:t>
            </a:r>
          </a:p>
        </p:txBody>
      </p:sp>
      <p:grpSp>
        <p:nvGrpSpPr>
          <p:cNvPr id="1334" name="Shape 1334"/>
          <p:cNvGrpSpPr/>
          <p:nvPr/>
        </p:nvGrpSpPr>
        <p:grpSpPr>
          <a:xfrm>
            <a:off x="6685024" y="910374"/>
            <a:ext cx="1356600" cy="1356600"/>
            <a:chOff x="6685024" y="910374"/>
            <a:chExt cx="1356600" cy="1356600"/>
          </a:xfrm>
        </p:grpSpPr>
        <p:sp>
          <p:nvSpPr>
            <p:cNvPr id="1335" name="Shape 1335"/>
            <p:cNvSpPr/>
            <p:nvPr/>
          </p:nvSpPr>
          <p:spPr>
            <a:xfrm>
              <a:off x="6685024" y="910374"/>
              <a:ext cx="1356600" cy="1356600"/>
            </a:xfrm>
            <a:prstGeom prst="ellipse">
              <a:avLst/>
            </a:prstGeom>
            <a:solidFill>
              <a:srgbClr val="F3F3F3"/>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336" name="Shape 1336"/>
            <p:cNvSpPr/>
            <p:nvPr/>
          </p:nvSpPr>
          <p:spPr>
            <a:xfrm>
              <a:off x="7072864" y="1263687"/>
              <a:ext cx="629100" cy="623700"/>
            </a:xfrm>
            <a:custGeom>
              <a:avLst/>
              <a:gdLst/>
              <a:ahLst/>
              <a:cxnLst/>
              <a:rect l="0" t="0" r="0" b="0"/>
              <a:pathLst>
                <a:path w="120000" h="120000" extrusionOk="0">
                  <a:moveTo>
                    <a:pt x="67010" y="71136"/>
                  </a:moveTo>
                  <a:lnTo>
                    <a:pt x="99314" y="71136"/>
                  </a:lnTo>
                  <a:cubicBezTo>
                    <a:pt x="103775" y="71136"/>
                    <a:pt x="107390" y="74782"/>
                    <a:pt x="107390" y="79280"/>
                  </a:cubicBezTo>
                  <a:lnTo>
                    <a:pt x="107390" y="111855"/>
                  </a:lnTo>
                  <a:cubicBezTo>
                    <a:pt x="107390" y="116353"/>
                    <a:pt x="103775" y="120000"/>
                    <a:pt x="99314" y="120000"/>
                  </a:cubicBezTo>
                  <a:lnTo>
                    <a:pt x="67010" y="120000"/>
                  </a:lnTo>
                  <a:cubicBezTo>
                    <a:pt x="62550" y="120000"/>
                    <a:pt x="58934" y="116353"/>
                    <a:pt x="58934" y="111855"/>
                  </a:cubicBezTo>
                  <a:lnTo>
                    <a:pt x="58934" y="79280"/>
                  </a:lnTo>
                  <a:cubicBezTo>
                    <a:pt x="58934" y="74782"/>
                    <a:pt x="62550" y="71136"/>
                    <a:pt x="67010" y="71136"/>
                  </a:cubicBezTo>
                  <a:close/>
                  <a:moveTo>
                    <a:pt x="8076" y="71136"/>
                  </a:moveTo>
                  <a:lnTo>
                    <a:pt x="40380" y="71136"/>
                  </a:lnTo>
                  <a:cubicBezTo>
                    <a:pt x="44841" y="71136"/>
                    <a:pt x="48456" y="74782"/>
                    <a:pt x="48456" y="79280"/>
                  </a:cubicBezTo>
                  <a:lnTo>
                    <a:pt x="48456" y="111855"/>
                  </a:lnTo>
                  <a:cubicBezTo>
                    <a:pt x="48456" y="116353"/>
                    <a:pt x="44841" y="120000"/>
                    <a:pt x="40380" y="120000"/>
                  </a:cubicBezTo>
                  <a:lnTo>
                    <a:pt x="8076" y="120000"/>
                  </a:lnTo>
                  <a:cubicBezTo>
                    <a:pt x="3615" y="120000"/>
                    <a:pt x="0" y="116353"/>
                    <a:pt x="0" y="111855"/>
                  </a:cubicBezTo>
                  <a:lnTo>
                    <a:pt x="0" y="79280"/>
                  </a:lnTo>
                  <a:cubicBezTo>
                    <a:pt x="0" y="74782"/>
                    <a:pt x="3615" y="71136"/>
                    <a:pt x="8076" y="71136"/>
                  </a:cubicBezTo>
                  <a:close/>
                  <a:moveTo>
                    <a:pt x="68214" y="17227"/>
                  </a:moveTo>
                  <a:cubicBezTo>
                    <a:pt x="65517" y="17227"/>
                    <a:pt x="63330" y="19432"/>
                    <a:pt x="63330" y="22152"/>
                  </a:cubicBezTo>
                  <a:lnTo>
                    <a:pt x="63330" y="52547"/>
                  </a:lnTo>
                  <a:cubicBezTo>
                    <a:pt x="63330" y="55267"/>
                    <a:pt x="65517" y="57472"/>
                    <a:pt x="68214" y="57472"/>
                  </a:cubicBezTo>
                  <a:lnTo>
                    <a:pt x="98356" y="57472"/>
                  </a:lnTo>
                  <a:cubicBezTo>
                    <a:pt x="101053" y="57472"/>
                    <a:pt x="103240" y="55267"/>
                    <a:pt x="103240" y="52547"/>
                  </a:cubicBezTo>
                  <a:lnTo>
                    <a:pt x="103240" y="48863"/>
                  </a:lnTo>
                  <a:lnTo>
                    <a:pt x="79619" y="48863"/>
                  </a:lnTo>
                  <a:cubicBezTo>
                    <a:pt x="75159" y="48863"/>
                    <a:pt x="71543" y="45217"/>
                    <a:pt x="71543" y="40719"/>
                  </a:cubicBezTo>
                  <a:lnTo>
                    <a:pt x="71543" y="17227"/>
                  </a:lnTo>
                  <a:close/>
                  <a:moveTo>
                    <a:pt x="8076" y="12794"/>
                  </a:moveTo>
                  <a:lnTo>
                    <a:pt x="40380" y="12794"/>
                  </a:lnTo>
                  <a:cubicBezTo>
                    <a:pt x="44841" y="12794"/>
                    <a:pt x="48456" y="16440"/>
                    <a:pt x="48456" y="20938"/>
                  </a:cubicBezTo>
                  <a:lnTo>
                    <a:pt x="48456" y="53514"/>
                  </a:lnTo>
                  <a:cubicBezTo>
                    <a:pt x="48456" y="58011"/>
                    <a:pt x="44841" y="61658"/>
                    <a:pt x="40380" y="61658"/>
                  </a:cubicBezTo>
                  <a:lnTo>
                    <a:pt x="8076" y="61658"/>
                  </a:lnTo>
                  <a:cubicBezTo>
                    <a:pt x="3615" y="61658"/>
                    <a:pt x="0" y="58011"/>
                    <a:pt x="0" y="53514"/>
                  </a:cubicBezTo>
                  <a:lnTo>
                    <a:pt x="0" y="20938"/>
                  </a:lnTo>
                  <a:cubicBezTo>
                    <a:pt x="0" y="16440"/>
                    <a:pt x="3615" y="12794"/>
                    <a:pt x="8076" y="12794"/>
                  </a:cubicBezTo>
                  <a:close/>
                  <a:moveTo>
                    <a:pt x="79619" y="0"/>
                  </a:moveTo>
                  <a:lnTo>
                    <a:pt x="111923" y="0"/>
                  </a:lnTo>
                  <a:cubicBezTo>
                    <a:pt x="116384" y="0"/>
                    <a:pt x="120000" y="3646"/>
                    <a:pt x="120000" y="8144"/>
                  </a:cubicBezTo>
                  <a:lnTo>
                    <a:pt x="120000" y="40719"/>
                  </a:lnTo>
                  <a:cubicBezTo>
                    <a:pt x="120000" y="45217"/>
                    <a:pt x="116384" y="48863"/>
                    <a:pt x="111923" y="48863"/>
                  </a:cubicBezTo>
                  <a:lnTo>
                    <a:pt x="107513" y="48863"/>
                  </a:lnTo>
                  <a:lnTo>
                    <a:pt x="107513" y="53637"/>
                  </a:lnTo>
                  <a:cubicBezTo>
                    <a:pt x="107513" y="58135"/>
                    <a:pt x="103897" y="61781"/>
                    <a:pt x="99437" y="61781"/>
                  </a:cubicBezTo>
                  <a:lnTo>
                    <a:pt x="67133" y="61781"/>
                  </a:lnTo>
                  <a:cubicBezTo>
                    <a:pt x="62672" y="61781"/>
                    <a:pt x="59056" y="58135"/>
                    <a:pt x="59056" y="53637"/>
                  </a:cubicBezTo>
                  <a:lnTo>
                    <a:pt x="59056" y="21062"/>
                  </a:lnTo>
                  <a:cubicBezTo>
                    <a:pt x="59056" y="16564"/>
                    <a:pt x="62672" y="12918"/>
                    <a:pt x="67133" y="12918"/>
                  </a:cubicBezTo>
                  <a:lnTo>
                    <a:pt x="71543" y="12918"/>
                  </a:lnTo>
                  <a:lnTo>
                    <a:pt x="71543" y="8144"/>
                  </a:lnTo>
                  <a:cubicBezTo>
                    <a:pt x="71543" y="3646"/>
                    <a:pt x="75159" y="0"/>
                    <a:pt x="79619" y="0"/>
                  </a:cubicBezTo>
                  <a:close/>
                </a:path>
              </a:pathLst>
            </a:custGeom>
            <a:solidFill>
              <a:srgbClr val="FF9900"/>
            </a:solidFill>
            <a:ln>
              <a:noFill/>
            </a:ln>
          </p:spPr>
          <p:txBody>
            <a:bodyPr lIns="68575" tIns="34275" rIns="68575" bIns="34275" anchor="t" anchorCtr="0">
              <a:noAutofit/>
            </a:bodyPr>
            <a:lstStyle/>
            <a:p>
              <a:pPr marL="0" marR="0" lvl="0" indent="0" algn="l" rtl="0">
                <a:spcBef>
                  <a:spcPts val="0"/>
                </a:spcBef>
                <a:spcAft>
                  <a:spcPts val="0"/>
                </a:spcAft>
                <a:buNone/>
              </a:pPr>
              <a:endParaRPr sz="1350">
                <a:solidFill>
                  <a:schemeClr val="dk1"/>
                </a:solidFill>
                <a:latin typeface="+mn-ea"/>
                <a:ea typeface="+mn-ea"/>
                <a:cs typeface="Arial"/>
                <a:sym typeface="Arial"/>
              </a:endParaRPr>
            </a:p>
          </p:txBody>
        </p:sp>
      </p:grpSp>
      <p:sp>
        <p:nvSpPr>
          <p:cNvPr id="1337" name="Shape 1337"/>
          <p:cNvSpPr txBox="1"/>
          <p:nvPr/>
        </p:nvSpPr>
        <p:spPr>
          <a:xfrm>
            <a:off x="660525" y="2771950"/>
            <a:ext cx="2274300" cy="573900"/>
          </a:xfrm>
          <a:prstGeom prst="rect">
            <a:avLst/>
          </a:prstGeom>
          <a:noFill/>
          <a:ln>
            <a:noFill/>
          </a:ln>
        </p:spPr>
        <p:txBody>
          <a:bodyPr lIns="91425" tIns="91425" rIns="91425" bIns="91425" anchor="t" anchorCtr="0">
            <a:noAutofit/>
          </a:bodyPr>
          <a:lstStyle/>
          <a:p>
            <a:pPr marL="457200" indent="-304800">
              <a:buClr>
                <a:srgbClr val="FF9900"/>
              </a:buClr>
              <a:buSzPct val="100000"/>
              <a:buFontTx/>
              <a:buChar char="●"/>
            </a:pPr>
            <a:r>
              <a:rPr lang="ja-JP" altLang="en-US" sz="1200" dirty="0">
                <a:latin typeface="+mn-ea"/>
                <a:ea typeface="+mn-ea"/>
              </a:rPr>
              <a:t>クラウド アプリケーションで誰が何をしている</a:t>
            </a:r>
            <a:r>
              <a:rPr lang="ja-JP" altLang="en-US" sz="1200" dirty="0" smtClean="0">
                <a:latin typeface="+mn-ea"/>
                <a:ea typeface="+mn-ea"/>
              </a:rPr>
              <a:t>か</a:t>
            </a:r>
            <a:endParaRPr lang="en"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marL="457200" indent="-304800">
              <a:buClr>
                <a:srgbClr val="FF9900"/>
              </a:buClr>
              <a:buSzPct val="100000"/>
              <a:buFontTx/>
              <a:buChar char="●"/>
            </a:pPr>
            <a:r>
              <a:rPr lang="ja-JP" altLang="en-US" sz="1200" dirty="0">
                <a:latin typeface="+mn-ea"/>
                <a:ea typeface="+mn-ea"/>
              </a:rPr>
              <a:t>アカウントの侵害をどのように検出する</a:t>
            </a:r>
            <a:r>
              <a:rPr lang="ja-JP" altLang="en-US" sz="1200" dirty="0" smtClean="0">
                <a:latin typeface="+mn-ea"/>
                <a:ea typeface="+mn-ea"/>
              </a:rPr>
              <a:t>か</a:t>
            </a:r>
            <a:endParaRPr lang="en"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marL="457200" lvl="0" indent="-304800">
              <a:buClr>
                <a:srgbClr val="FF9900"/>
              </a:buClr>
              <a:buSzPct val="100000"/>
              <a:buFontTx/>
              <a:buChar char="●"/>
            </a:pPr>
            <a:r>
              <a:rPr lang="ja-JP" altLang="en-US" sz="1200" dirty="0" smtClean="0">
                <a:latin typeface="+mn-ea"/>
                <a:ea typeface="+mn-ea"/>
              </a:rPr>
              <a:t>悪意</a:t>
            </a:r>
            <a:r>
              <a:rPr lang="ja-JP" altLang="en-US" sz="1200" dirty="0">
                <a:latin typeface="+mn-ea"/>
                <a:ea typeface="+mn-ea"/>
              </a:rPr>
              <a:t>のある内部関係者が情報を抜き出しているか </a:t>
            </a:r>
            <a:endParaRPr lang="en" sz="1200" dirty="0" smtClean="0">
              <a:solidFill>
                <a:srgbClr val="666666"/>
              </a:solidFill>
              <a:latin typeface="+mn-ea"/>
              <a:ea typeface="+mn-ea"/>
            </a:endParaRPr>
          </a:p>
          <a:p>
            <a:pPr lvl="0" rtl="0">
              <a:spcBef>
                <a:spcPts val="0"/>
              </a:spcBef>
              <a:buNone/>
            </a:pPr>
            <a:endParaRPr sz="1200" dirty="0">
              <a:solidFill>
                <a:srgbClr val="666666"/>
              </a:solidFill>
              <a:latin typeface="+mn-ea"/>
              <a:ea typeface="+mn-ea"/>
            </a:endParaRPr>
          </a:p>
        </p:txBody>
      </p:sp>
      <p:sp>
        <p:nvSpPr>
          <p:cNvPr id="1338" name="Shape 1338"/>
          <p:cNvSpPr txBox="1"/>
          <p:nvPr/>
        </p:nvSpPr>
        <p:spPr>
          <a:xfrm>
            <a:off x="3301602" y="2771950"/>
            <a:ext cx="2525400" cy="573900"/>
          </a:xfrm>
          <a:prstGeom prst="rect">
            <a:avLst/>
          </a:prstGeom>
          <a:noFill/>
          <a:ln>
            <a:noFill/>
          </a:ln>
        </p:spPr>
        <p:txBody>
          <a:bodyPr lIns="91425" tIns="91425" rIns="91425" bIns="91425" anchor="t" anchorCtr="0">
            <a:noAutofit/>
          </a:bodyPr>
          <a:lstStyle/>
          <a:p>
            <a:pPr marL="457200" indent="-304800">
              <a:buClr>
                <a:srgbClr val="FF9900"/>
              </a:buClr>
              <a:buSzPct val="100000"/>
              <a:buFontTx/>
              <a:buChar char="●"/>
            </a:pPr>
            <a:r>
              <a:rPr lang="ja-JP" altLang="en-US" sz="1200" dirty="0">
                <a:latin typeface="+mn-ea"/>
                <a:ea typeface="+mn-ea"/>
              </a:rPr>
              <a:t>クラウド内に有害なデータや規制されたデータがある</a:t>
            </a:r>
            <a:r>
              <a:rPr lang="ja-JP" altLang="en-US" sz="1200" dirty="0" smtClean="0">
                <a:latin typeface="+mn-ea"/>
                <a:ea typeface="+mn-ea"/>
              </a:rPr>
              <a:t>か</a:t>
            </a:r>
            <a:endParaRPr lang="en" sz="1200" dirty="0">
              <a:solidFill>
                <a:srgbClr val="666666"/>
              </a:solidFill>
              <a:latin typeface="+mn-ea"/>
              <a:ea typeface="+mn-ea"/>
            </a:endParaRPr>
          </a:p>
          <a:p>
            <a:pPr lvl="0"/>
            <a:endParaRPr lang="ja-JP" altLang="en-US" sz="1200" dirty="0">
              <a:latin typeface="+mn-ea"/>
              <a:ea typeface="+mn-ea"/>
            </a:endParaRPr>
          </a:p>
          <a:p>
            <a:pPr marL="457200" indent="-304800">
              <a:buClr>
                <a:srgbClr val="FF9900"/>
              </a:buClr>
              <a:buSzPct val="100000"/>
              <a:buFontTx/>
              <a:buChar char="●"/>
            </a:pPr>
            <a:r>
              <a:rPr lang="ja-JP" altLang="en-US" sz="1200" dirty="0" smtClean="0">
                <a:latin typeface="+mn-ea"/>
                <a:ea typeface="+mn-ea"/>
              </a:rPr>
              <a:t>ポリシー違反、データ漏えいをどのように検出するか</a:t>
            </a:r>
            <a:endParaRPr lang="en-US" altLang="ja-JP" sz="1200" dirty="0" smtClean="0">
              <a:latin typeface="+mn-ea"/>
              <a:ea typeface="+mn-ea"/>
            </a:endParaRPr>
          </a:p>
          <a:p>
            <a:pPr marL="152400">
              <a:buClr>
                <a:srgbClr val="FF9900"/>
              </a:buClr>
              <a:buSzPct val="100000"/>
            </a:pPr>
            <a:endParaRPr sz="1200" dirty="0">
              <a:solidFill>
                <a:srgbClr val="666666"/>
              </a:solidFill>
              <a:latin typeface="+mn-ea"/>
              <a:ea typeface="+mn-ea"/>
            </a:endParaRPr>
          </a:p>
          <a:p>
            <a:pPr marL="457200" indent="-304800">
              <a:buClr>
                <a:srgbClr val="FF9900"/>
              </a:buClr>
              <a:buSzPct val="100000"/>
              <a:buFontTx/>
              <a:buChar char="●"/>
            </a:pPr>
            <a:r>
              <a:rPr lang="ja-JP" altLang="en-US" sz="1200" dirty="0" smtClean="0">
                <a:latin typeface="+mn-ea"/>
                <a:ea typeface="+mn-ea"/>
              </a:rPr>
              <a:t>インシデント修復の自動化</a:t>
            </a:r>
            <a:endParaRPr lang="en"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p:txBody>
      </p:sp>
      <p:sp>
        <p:nvSpPr>
          <p:cNvPr id="1339" name="Shape 1339"/>
          <p:cNvSpPr txBox="1"/>
          <p:nvPr/>
        </p:nvSpPr>
        <p:spPr>
          <a:xfrm>
            <a:off x="6228949" y="2771960"/>
            <a:ext cx="2198100" cy="2024731"/>
          </a:xfrm>
          <a:prstGeom prst="rect">
            <a:avLst/>
          </a:prstGeom>
          <a:noFill/>
          <a:ln>
            <a:noFill/>
          </a:ln>
        </p:spPr>
        <p:txBody>
          <a:bodyPr lIns="91425" tIns="91425" rIns="91425" bIns="91425" anchor="t" anchorCtr="0">
            <a:noAutofit/>
          </a:bodyPr>
          <a:lstStyle/>
          <a:p>
            <a:pPr marL="457200" lvl="0" indent="-304800">
              <a:buClr>
                <a:srgbClr val="FF9900"/>
              </a:buClr>
              <a:buSzPct val="100000"/>
              <a:buChar char="●"/>
            </a:pPr>
            <a:r>
              <a:rPr lang="ja-JP" altLang="en-US" sz="1200" dirty="0" smtClean="0">
                <a:latin typeface="+mn-ea"/>
                <a:ea typeface="+mn-ea"/>
              </a:rPr>
              <a:t>アプリケーション利用とリスクをどのように監視するか</a:t>
            </a:r>
            <a:endParaRPr lang="en"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marL="457200" lvl="0" indent="-304800">
              <a:buClr>
                <a:srgbClr val="FF9900"/>
              </a:buClr>
              <a:buSzPct val="100000"/>
              <a:buChar char="●"/>
            </a:pPr>
            <a:r>
              <a:rPr lang="ja-JP" altLang="en-US" sz="1200" dirty="0" smtClean="0">
                <a:latin typeface="+mn-ea"/>
                <a:ea typeface="+mn-ea"/>
              </a:rPr>
              <a:t>接続された</a:t>
            </a:r>
            <a:r>
              <a:rPr lang="en-US" altLang="ja-JP" sz="1200" dirty="0" smtClean="0">
                <a:latin typeface="+mn-ea"/>
                <a:ea typeface="+mn-ea"/>
              </a:rPr>
              <a:t>3rd</a:t>
            </a:r>
            <a:r>
              <a:rPr lang="ja-JP" altLang="en-US" sz="1200" dirty="0" smtClean="0">
                <a:latin typeface="+mn-ea"/>
                <a:ea typeface="+mn-ea"/>
              </a:rPr>
              <a:t>パーティアプリがあるか</a:t>
            </a:r>
            <a:r>
              <a:rPr lang="en-US" altLang="ja-JP" sz="1200" dirty="0">
                <a:solidFill>
                  <a:srgbClr val="666666"/>
                </a:solidFill>
                <a:latin typeface="+mn-ea"/>
                <a:ea typeface="+mn-ea"/>
              </a:rPr>
              <a:t/>
            </a:r>
            <a:br>
              <a:rPr lang="en-US" altLang="ja-JP" sz="1200" dirty="0">
                <a:solidFill>
                  <a:srgbClr val="666666"/>
                </a:solidFill>
                <a:latin typeface="+mn-ea"/>
                <a:ea typeface="+mn-ea"/>
              </a:rPr>
            </a:br>
            <a:r>
              <a:rPr lang="ja-JP" altLang="en-US" sz="1200" dirty="0" smtClean="0">
                <a:solidFill>
                  <a:schemeClr val="tx1"/>
                </a:solidFill>
                <a:latin typeface="+mn-ea"/>
                <a:ea typeface="+mn-ea"/>
              </a:rPr>
              <a:t>（シャドー</a:t>
            </a:r>
            <a:r>
              <a:rPr lang="en-US" altLang="ja-JP" sz="1200" dirty="0" smtClean="0">
                <a:solidFill>
                  <a:schemeClr val="tx1"/>
                </a:solidFill>
                <a:latin typeface="+mn-ea"/>
                <a:ea typeface="+mn-ea"/>
              </a:rPr>
              <a:t>IT</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p>
            <a:pPr marL="152400" lvl="0">
              <a:buClr>
                <a:srgbClr val="FF9900"/>
              </a:buClr>
              <a:buSzPct val="100000"/>
            </a:pPr>
            <a:endParaRPr lang="en" sz="1200" dirty="0">
              <a:solidFill>
                <a:srgbClr val="666666"/>
              </a:solidFill>
              <a:latin typeface="+mn-ea"/>
              <a:ea typeface="+mn-ea"/>
            </a:endParaRPr>
          </a:p>
          <a:p>
            <a:pPr marL="457200" lvl="0" indent="-304800">
              <a:buClr>
                <a:srgbClr val="FF9900"/>
              </a:buClr>
              <a:buSzPct val="100000"/>
              <a:buChar char="●"/>
            </a:pPr>
            <a:r>
              <a:rPr lang="ja-JP" altLang="en-US" sz="1200" dirty="0" smtClean="0">
                <a:latin typeface="+mn-ea"/>
                <a:ea typeface="+mn-ea"/>
              </a:rPr>
              <a:t>どのように危険なアプリを取り消すか</a:t>
            </a:r>
            <a:endParaRPr lang="en"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a:p>
            <a:pPr lvl="0" rtl="0">
              <a:spcBef>
                <a:spcPts val="0"/>
              </a:spcBef>
              <a:buNone/>
            </a:pPr>
            <a:endParaRPr sz="1200" dirty="0">
              <a:solidFill>
                <a:srgbClr val="666666"/>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1000"/>
                                        <p:tgtEl>
                                          <p:spTgt spid="1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8"/>
                                        </p:tgtEl>
                                        <p:attrNameLst>
                                          <p:attrName>style.visibility</p:attrName>
                                        </p:attrNameLst>
                                      </p:cBhvr>
                                      <p:to>
                                        <p:strVal val="visible"/>
                                      </p:to>
                                    </p:set>
                                    <p:animEffect transition="in" filter="fade">
                                      <p:cBhvr>
                                        <p:cTn id="12" dur="1000"/>
                                        <p:tgtEl>
                                          <p:spTgt spid="1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9"/>
                                        </p:tgtEl>
                                        <p:attrNameLst>
                                          <p:attrName>style.visibility</p:attrName>
                                        </p:attrNameLst>
                                      </p:cBhvr>
                                      <p:to>
                                        <p:strVal val="visible"/>
                                      </p:to>
                                    </p:set>
                                    <p:animEffect transition="in" filter="fade">
                                      <p:cBhvr>
                                        <p:cTn id="17" dur="1000"/>
                                        <p:tgtEl>
                                          <p:spTgt spid="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Shape 1407"/>
          <p:cNvSpPr/>
          <p:nvPr/>
        </p:nvSpPr>
        <p:spPr>
          <a:xfrm>
            <a:off x="3425" y="582000"/>
            <a:ext cx="9140700" cy="4561500"/>
          </a:xfrm>
          <a:prstGeom prst="rect">
            <a:avLst/>
          </a:prstGeom>
          <a:gradFill>
            <a:gsLst>
              <a:gs pos="0">
                <a:schemeClr val="lt1"/>
              </a:gs>
              <a:gs pos="34000">
                <a:schemeClr val="lt1"/>
              </a:gs>
              <a:gs pos="100000">
                <a:srgbClr val="ABDFF2"/>
              </a:gs>
            </a:gsLst>
            <a:lin ang="16200038"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Shape 1408"/>
          <p:cNvSpPr/>
          <p:nvPr/>
        </p:nvSpPr>
        <p:spPr>
          <a:xfrm>
            <a:off x="2836962" y="1413237"/>
            <a:ext cx="2204400" cy="55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09" name="Shape 1409"/>
          <p:cNvSpPr/>
          <p:nvPr/>
        </p:nvSpPr>
        <p:spPr>
          <a:xfrm>
            <a:off x="2836962" y="1565637"/>
            <a:ext cx="2204400" cy="55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10" name="Shape 1410"/>
          <p:cNvSpPr/>
          <p:nvPr/>
        </p:nvSpPr>
        <p:spPr>
          <a:xfrm>
            <a:off x="2836962" y="1718037"/>
            <a:ext cx="2204400" cy="55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11" name="Shape 1411"/>
          <p:cNvSpPr/>
          <p:nvPr/>
        </p:nvSpPr>
        <p:spPr>
          <a:xfrm>
            <a:off x="2836962" y="1870437"/>
            <a:ext cx="2204400" cy="55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12" name="Shape 1412"/>
          <p:cNvSpPr/>
          <p:nvPr/>
        </p:nvSpPr>
        <p:spPr>
          <a:xfrm>
            <a:off x="2836962" y="2022837"/>
            <a:ext cx="2204400" cy="55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13" name="Shape 141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dirty="0" smtClean="0">
                <a:latin typeface="+mn-ea"/>
                <a:ea typeface="+mn-ea"/>
              </a:rPr>
              <a:t>CASB</a:t>
            </a:r>
            <a:r>
              <a:rPr lang="ja-JP" altLang="ja-JP" dirty="0">
                <a:latin typeface="+mn-ea"/>
                <a:ea typeface="+mn-ea"/>
              </a:rPr>
              <a:t> </a:t>
            </a:r>
            <a:r>
              <a:rPr lang="en" dirty="0" smtClean="0">
                <a:latin typeface="+mn-ea"/>
                <a:ea typeface="+mn-ea"/>
              </a:rPr>
              <a:t>API </a:t>
            </a:r>
            <a:r>
              <a:rPr lang="ja-JP" altLang="en-US" dirty="0" smtClean="0">
                <a:latin typeface="+mn-ea"/>
                <a:ea typeface="+mn-ea"/>
              </a:rPr>
              <a:t>アクセス</a:t>
            </a:r>
            <a:r>
              <a:rPr lang="en" dirty="0" smtClean="0">
                <a:latin typeface="+mn-ea"/>
                <a:ea typeface="+mn-ea"/>
              </a:rPr>
              <a:t> </a:t>
            </a:r>
            <a:r>
              <a:rPr lang="en" dirty="0">
                <a:latin typeface="+mn-ea"/>
                <a:ea typeface="+mn-ea"/>
              </a:rPr>
              <a:t>(Cloud to Cloud)</a:t>
            </a:r>
          </a:p>
        </p:txBody>
      </p:sp>
      <p:sp>
        <p:nvSpPr>
          <p:cNvPr id="1414" name="Shape 1414"/>
          <p:cNvSpPr txBox="1"/>
          <p:nvPr/>
        </p:nvSpPr>
        <p:spPr>
          <a:xfrm>
            <a:off x="-58625" y="4948950"/>
            <a:ext cx="2647500" cy="147000"/>
          </a:xfrm>
          <a:prstGeom prst="rect">
            <a:avLst/>
          </a:prstGeom>
          <a:noFill/>
          <a:ln>
            <a:noFill/>
          </a:ln>
        </p:spPr>
        <p:txBody>
          <a:bodyPr lIns="91425" tIns="91425" rIns="91425" bIns="91425" anchor="ctr" anchorCtr="0">
            <a:noAutofit/>
          </a:bodyPr>
          <a:lstStyle/>
          <a:p>
            <a:pPr lvl="0" rtl="0">
              <a:spcBef>
                <a:spcPts val="0"/>
              </a:spcBef>
              <a:buNone/>
            </a:pPr>
            <a:r>
              <a:rPr lang="en" sz="600">
                <a:solidFill>
                  <a:srgbClr val="374C72"/>
                </a:solidFill>
                <a:latin typeface="+mn-ea"/>
                <a:ea typeface="+mn-ea"/>
              </a:rPr>
              <a:t>CloudLock Confidential</a:t>
            </a:r>
          </a:p>
        </p:txBody>
      </p:sp>
      <p:sp>
        <p:nvSpPr>
          <p:cNvPr id="1415" name="Shape 1415"/>
          <p:cNvSpPr/>
          <p:nvPr/>
        </p:nvSpPr>
        <p:spPr>
          <a:xfrm>
            <a:off x="347275" y="624074"/>
            <a:ext cx="3433319" cy="2108592"/>
          </a:xfrm>
          <a:prstGeom prst="cloud">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pic>
        <p:nvPicPr>
          <p:cNvPr id="1416" name="Shape 1416"/>
          <p:cNvPicPr preferRelativeResize="0"/>
          <p:nvPr/>
        </p:nvPicPr>
        <p:blipFill>
          <a:blip r:embed="rId3">
            <a:alphaModFix/>
          </a:blip>
          <a:stretch>
            <a:fillRect/>
          </a:stretch>
        </p:blipFill>
        <p:spPr>
          <a:xfrm>
            <a:off x="783925" y="1028553"/>
            <a:ext cx="790814" cy="505200"/>
          </a:xfrm>
          <a:prstGeom prst="rect">
            <a:avLst/>
          </a:prstGeom>
          <a:noFill/>
          <a:ln>
            <a:noFill/>
          </a:ln>
        </p:spPr>
      </p:pic>
      <p:pic>
        <p:nvPicPr>
          <p:cNvPr id="1417" name="Shape 1417"/>
          <p:cNvPicPr preferRelativeResize="0"/>
          <p:nvPr/>
        </p:nvPicPr>
        <p:blipFill>
          <a:blip r:embed="rId4">
            <a:alphaModFix/>
          </a:blip>
          <a:stretch>
            <a:fillRect/>
          </a:stretch>
        </p:blipFill>
        <p:spPr>
          <a:xfrm>
            <a:off x="1664033" y="1164931"/>
            <a:ext cx="760499" cy="209798"/>
          </a:xfrm>
          <a:prstGeom prst="rect">
            <a:avLst/>
          </a:prstGeom>
          <a:noFill/>
          <a:ln>
            <a:noFill/>
          </a:ln>
        </p:spPr>
      </p:pic>
      <p:pic>
        <p:nvPicPr>
          <p:cNvPr id="1418" name="Shape 1418"/>
          <p:cNvPicPr preferRelativeResize="0"/>
          <p:nvPr/>
        </p:nvPicPr>
        <p:blipFill>
          <a:blip r:embed="rId5">
            <a:alphaModFix/>
          </a:blip>
          <a:stretch>
            <a:fillRect/>
          </a:stretch>
        </p:blipFill>
        <p:spPr>
          <a:xfrm>
            <a:off x="2550825" y="1104122"/>
            <a:ext cx="953650" cy="337909"/>
          </a:xfrm>
          <a:prstGeom prst="rect">
            <a:avLst/>
          </a:prstGeom>
          <a:noFill/>
          <a:ln>
            <a:noFill/>
          </a:ln>
        </p:spPr>
      </p:pic>
      <p:pic>
        <p:nvPicPr>
          <p:cNvPr id="1419" name="Shape 1419"/>
          <p:cNvPicPr preferRelativeResize="0"/>
          <p:nvPr/>
        </p:nvPicPr>
        <p:blipFill>
          <a:blip r:embed="rId6">
            <a:alphaModFix/>
          </a:blip>
          <a:stretch>
            <a:fillRect/>
          </a:stretch>
        </p:blipFill>
        <p:spPr>
          <a:xfrm>
            <a:off x="1931000" y="1582769"/>
            <a:ext cx="441574" cy="243639"/>
          </a:xfrm>
          <a:prstGeom prst="rect">
            <a:avLst/>
          </a:prstGeom>
          <a:noFill/>
          <a:ln>
            <a:noFill/>
          </a:ln>
        </p:spPr>
      </p:pic>
      <p:pic>
        <p:nvPicPr>
          <p:cNvPr id="1420" name="Shape 1420"/>
          <p:cNvPicPr preferRelativeResize="0"/>
          <p:nvPr/>
        </p:nvPicPr>
        <p:blipFill>
          <a:blip r:embed="rId7">
            <a:alphaModFix/>
          </a:blip>
          <a:stretch>
            <a:fillRect/>
          </a:stretch>
        </p:blipFill>
        <p:spPr>
          <a:xfrm>
            <a:off x="755538" y="1618557"/>
            <a:ext cx="953653" cy="209799"/>
          </a:xfrm>
          <a:prstGeom prst="rect">
            <a:avLst/>
          </a:prstGeom>
          <a:noFill/>
          <a:ln>
            <a:noFill/>
          </a:ln>
        </p:spPr>
      </p:pic>
      <p:pic>
        <p:nvPicPr>
          <p:cNvPr id="1421" name="Shape 1421"/>
          <p:cNvPicPr preferRelativeResize="0"/>
          <p:nvPr/>
        </p:nvPicPr>
        <p:blipFill>
          <a:blip r:embed="rId8">
            <a:alphaModFix/>
          </a:blip>
          <a:stretch>
            <a:fillRect/>
          </a:stretch>
        </p:blipFill>
        <p:spPr>
          <a:xfrm>
            <a:off x="1978602" y="1958974"/>
            <a:ext cx="858375" cy="343361"/>
          </a:xfrm>
          <a:prstGeom prst="rect">
            <a:avLst/>
          </a:prstGeom>
          <a:noFill/>
          <a:ln>
            <a:noFill/>
          </a:ln>
        </p:spPr>
      </p:pic>
      <p:pic>
        <p:nvPicPr>
          <p:cNvPr id="1422" name="Shape 1422"/>
          <p:cNvPicPr preferRelativeResize="0"/>
          <p:nvPr/>
        </p:nvPicPr>
        <p:blipFill>
          <a:blip r:embed="rId9">
            <a:alphaModFix/>
          </a:blip>
          <a:stretch>
            <a:fillRect/>
          </a:stretch>
        </p:blipFill>
        <p:spPr>
          <a:xfrm>
            <a:off x="2526723" y="1542186"/>
            <a:ext cx="858375" cy="359064"/>
          </a:xfrm>
          <a:prstGeom prst="rect">
            <a:avLst/>
          </a:prstGeom>
          <a:noFill/>
          <a:ln>
            <a:noFill/>
          </a:ln>
        </p:spPr>
      </p:pic>
      <p:sp>
        <p:nvSpPr>
          <p:cNvPr id="1423" name="Shape 1423"/>
          <p:cNvSpPr txBox="1"/>
          <p:nvPr/>
        </p:nvSpPr>
        <p:spPr>
          <a:xfrm>
            <a:off x="3779062" y="1493337"/>
            <a:ext cx="760500" cy="505199"/>
          </a:xfrm>
          <a:prstGeom prst="rect">
            <a:avLst/>
          </a:prstGeom>
          <a:noFill/>
          <a:ln>
            <a:noFill/>
          </a:ln>
        </p:spPr>
        <p:txBody>
          <a:bodyPr lIns="91425" tIns="91425" rIns="91425" bIns="91425" anchor="ctr" anchorCtr="0">
            <a:noAutofit/>
          </a:bodyPr>
          <a:lstStyle/>
          <a:p>
            <a:pPr lvl="0" algn="ctr" rtl="0">
              <a:spcBef>
                <a:spcPts val="0"/>
              </a:spcBef>
              <a:buNone/>
            </a:pPr>
            <a:r>
              <a:rPr lang="en">
                <a:latin typeface="+mn-ea"/>
                <a:ea typeface="+mn-ea"/>
              </a:rPr>
              <a:t>Public APIs</a:t>
            </a:r>
          </a:p>
        </p:txBody>
      </p:sp>
      <p:grpSp>
        <p:nvGrpSpPr>
          <p:cNvPr id="1424" name="Shape 1424"/>
          <p:cNvGrpSpPr/>
          <p:nvPr/>
        </p:nvGrpSpPr>
        <p:grpSpPr>
          <a:xfrm>
            <a:off x="238735" y="3799814"/>
            <a:ext cx="316929" cy="573092"/>
            <a:chOff x="390224" y="3578565"/>
            <a:chExt cx="316929" cy="573092"/>
          </a:xfrm>
        </p:grpSpPr>
        <p:pic>
          <p:nvPicPr>
            <p:cNvPr id="1425" name="Shape 1425"/>
            <p:cNvPicPr preferRelativeResize="0"/>
            <p:nvPr/>
          </p:nvPicPr>
          <p:blipFill>
            <a:blip r:embed="rId10">
              <a:alphaModFix/>
            </a:blip>
            <a:stretch>
              <a:fillRect/>
            </a:stretch>
          </p:blipFill>
          <p:spPr>
            <a:xfrm>
              <a:off x="390224" y="3769241"/>
              <a:ext cx="316929" cy="382416"/>
            </a:xfrm>
            <a:prstGeom prst="rect">
              <a:avLst/>
            </a:prstGeom>
            <a:noFill/>
            <a:ln>
              <a:noFill/>
            </a:ln>
          </p:spPr>
        </p:pic>
        <p:sp>
          <p:nvSpPr>
            <p:cNvPr id="1426" name="Shape 1426"/>
            <p:cNvSpPr/>
            <p:nvPr/>
          </p:nvSpPr>
          <p:spPr>
            <a:xfrm rot="5400000" flipH="1">
              <a:off x="478469" y="3590715"/>
              <a:ext cx="157500" cy="133200"/>
            </a:xfrm>
            <a:prstGeom prst="rightArrow">
              <a:avLst>
                <a:gd name="adj1" fmla="val 12652"/>
                <a:gd name="adj2" fmla="val 52430"/>
              </a:avLst>
            </a:prstGeom>
            <a:solidFill>
              <a:srgbClr val="657F9D"/>
            </a:solidFill>
            <a:ln w="19050" cap="flat" cmpd="sng">
              <a:solidFill>
                <a:srgbClr val="657F9D"/>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grpSp>
      <p:grpSp>
        <p:nvGrpSpPr>
          <p:cNvPr id="1427" name="Shape 1427"/>
          <p:cNvGrpSpPr/>
          <p:nvPr/>
        </p:nvGrpSpPr>
        <p:grpSpPr>
          <a:xfrm>
            <a:off x="853650" y="3802939"/>
            <a:ext cx="331173" cy="566822"/>
            <a:chOff x="924363" y="3578565"/>
            <a:chExt cx="331173" cy="566822"/>
          </a:xfrm>
        </p:grpSpPr>
        <p:pic>
          <p:nvPicPr>
            <p:cNvPr id="1428" name="Shape 1428"/>
            <p:cNvPicPr preferRelativeResize="0"/>
            <p:nvPr/>
          </p:nvPicPr>
          <p:blipFill>
            <a:blip r:embed="rId11">
              <a:alphaModFix/>
            </a:blip>
            <a:stretch>
              <a:fillRect/>
            </a:stretch>
          </p:blipFill>
          <p:spPr>
            <a:xfrm>
              <a:off x="924363" y="3769241"/>
              <a:ext cx="331173" cy="376146"/>
            </a:xfrm>
            <a:prstGeom prst="rect">
              <a:avLst/>
            </a:prstGeom>
            <a:noFill/>
            <a:ln>
              <a:noFill/>
            </a:ln>
          </p:spPr>
        </p:pic>
        <p:sp>
          <p:nvSpPr>
            <p:cNvPr id="1429" name="Shape 1429"/>
            <p:cNvSpPr/>
            <p:nvPr/>
          </p:nvSpPr>
          <p:spPr>
            <a:xfrm rot="5400000" flipH="1">
              <a:off x="1054775" y="3590715"/>
              <a:ext cx="157500" cy="133200"/>
            </a:xfrm>
            <a:prstGeom prst="rightArrow">
              <a:avLst>
                <a:gd name="adj1" fmla="val 12652"/>
                <a:gd name="adj2" fmla="val 52430"/>
              </a:avLst>
            </a:prstGeom>
            <a:solidFill>
              <a:srgbClr val="657F9D"/>
            </a:solidFill>
            <a:ln w="19050" cap="flat" cmpd="sng">
              <a:solidFill>
                <a:srgbClr val="657F9D"/>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grpSp>
      <p:grpSp>
        <p:nvGrpSpPr>
          <p:cNvPr id="1430" name="Shape 1430"/>
          <p:cNvGrpSpPr/>
          <p:nvPr/>
        </p:nvGrpSpPr>
        <p:grpSpPr>
          <a:xfrm>
            <a:off x="1420492" y="3799814"/>
            <a:ext cx="441564" cy="573092"/>
            <a:chOff x="1447736" y="3578565"/>
            <a:chExt cx="441564" cy="573092"/>
          </a:xfrm>
        </p:grpSpPr>
        <p:pic>
          <p:nvPicPr>
            <p:cNvPr id="1431" name="Shape 1431"/>
            <p:cNvPicPr preferRelativeResize="0"/>
            <p:nvPr/>
          </p:nvPicPr>
          <p:blipFill>
            <a:blip r:embed="rId12">
              <a:alphaModFix/>
            </a:blip>
            <a:stretch>
              <a:fillRect/>
            </a:stretch>
          </p:blipFill>
          <p:spPr>
            <a:xfrm>
              <a:off x="1447736" y="3769241"/>
              <a:ext cx="441564" cy="382416"/>
            </a:xfrm>
            <a:prstGeom prst="rect">
              <a:avLst/>
            </a:prstGeom>
            <a:noFill/>
            <a:ln>
              <a:noFill/>
            </a:ln>
          </p:spPr>
        </p:pic>
        <p:sp>
          <p:nvSpPr>
            <p:cNvPr id="1432" name="Shape 1432"/>
            <p:cNvSpPr/>
            <p:nvPr/>
          </p:nvSpPr>
          <p:spPr>
            <a:xfrm rot="5400000" flipH="1">
              <a:off x="1616478" y="3590715"/>
              <a:ext cx="157500" cy="133200"/>
            </a:xfrm>
            <a:prstGeom prst="rightArrow">
              <a:avLst>
                <a:gd name="adj1" fmla="val 12652"/>
                <a:gd name="adj2" fmla="val 52430"/>
              </a:avLst>
            </a:prstGeom>
            <a:solidFill>
              <a:srgbClr val="657F9D"/>
            </a:solidFill>
            <a:ln w="19050" cap="flat" cmpd="sng">
              <a:solidFill>
                <a:srgbClr val="657F9D"/>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grpSp>
      <p:sp>
        <p:nvSpPr>
          <p:cNvPr id="1433" name="Shape 1433"/>
          <p:cNvSpPr/>
          <p:nvPr/>
        </p:nvSpPr>
        <p:spPr>
          <a:xfrm>
            <a:off x="250562" y="3373449"/>
            <a:ext cx="1699200" cy="301800"/>
          </a:xfrm>
          <a:prstGeom prst="roundRect">
            <a:avLst>
              <a:gd name="adj" fmla="val 16667"/>
            </a:avLst>
          </a:prstGeom>
          <a:solidFill>
            <a:srgbClr val="192954"/>
          </a:solidFill>
          <a:ln>
            <a:noFill/>
          </a:ln>
        </p:spPr>
        <p:txBody>
          <a:bodyPr lIns="91425" tIns="91425" rIns="91425" bIns="91425" anchor="ctr" anchorCtr="0">
            <a:noAutofit/>
          </a:bodyPr>
          <a:lstStyle/>
          <a:p>
            <a:pPr lvl="0" algn="ctr" rtl="0">
              <a:spcBef>
                <a:spcPts val="0"/>
              </a:spcBef>
              <a:buNone/>
            </a:pPr>
            <a:r>
              <a:rPr lang="en" sz="1200" dirty="0">
                <a:solidFill>
                  <a:srgbClr val="FFFFFF"/>
                </a:solidFill>
                <a:latin typeface="+mn-ea"/>
                <a:ea typeface="+mn-ea"/>
                <a:cs typeface="Questrial"/>
                <a:sym typeface="Questrial"/>
              </a:rPr>
              <a:t>Cisco ASA </a:t>
            </a:r>
          </a:p>
        </p:txBody>
      </p:sp>
      <p:pic>
        <p:nvPicPr>
          <p:cNvPr id="1434" name="Shape 1434"/>
          <p:cNvPicPr preferRelativeResize="0"/>
          <p:nvPr/>
        </p:nvPicPr>
        <p:blipFill>
          <a:blip r:embed="rId10">
            <a:alphaModFix/>
          </a:blip>
          <a:stretch>
            <a:fillRect/>
          </a:stretch>
        </p:blipFill>
        <p:spPr>
          <a:xfrm>
            <a:off x="2185287" y="3983503"/>
            <a:ext cx="316929" cy="382416"/>
          </a:xfrm>
          <a:prstGeom prst="rect">
            <a:avLst/>
          </a:prstGeom>
          <a:noFill/>
          <a:ln>
            <a:noFill/>
          </a:ln>
        </p:spPr>
      </p:pic>
      <p:sp>
        <p:nvSpPr>
          <p:cNvPr id="1435" name="Shape 1435"/>
          <p:cNvSpPr/>
          <p:nvPr/>
        </p:nvSpPr>
        <p:spPr>
          <a:xfrm rot="5400000" flipH="1">
            <a:off x="1765025" y="3296456"/>
            <a:ext cx="1174500" cy="133200"/>
          </a:xfrm>
          <a:prstGeom prst="rightArrow">
            <a:avLst>
              <a:gd name="adj1" fmla="val 12652"/>
              <a:gd name="adj2" fmla="val 52430"/>
            </a:avLst>
          </a:prstGeom>
          <a:solidFill>
            <a:srgbClr val="657F9D"/>
          </a:solidFill>
          <a:ln w="19050" cap="flat" cmpd="sng">
            <a:solidFill>
              <a:srgbClr val="657F9D"/>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pic>
        <p:nvPicPr>
          <p:cNvPr id="1436" name="Shape 1436"/>
          <p:cNvPicPr preferRelativeResize="0"/>
          <p:nvPr/>
        </p:nvPicPr>
        <p:blipFill>
          <a:blip r:embed="rId11">
            <a:alphaModFix/>
          </a:blip>
          <a:stretch>
            <a:fillRect/>
          </a:stretch>
        </p:blipFill>
        <p:spPr>
          <a:xfrm>
            <a:off x="2847350" y="3986628"/>
            <a:ext cx="331173" cy="376146"/>
          </a:xfrm>
          <a:prstGeom prst="rect">
            <a:avLst/>
          </a:prstGeom>
          <a:noFill/>
          <a:ln>
            <a:noFill/>
          </a:ln>
        </p:spPr>
      </p:pic>
      <p:sp>
        <p:nvSpPr>
          <p:cNvPr id="1437" name="Shape 1437"/>
          <p:cNvSpPr/>
          <p:nvPr/>
        </p:nvSpPr>
        <p:spPr>
          <a:xfrm rot="5400000" flipH="1">
            <a:off x="2464475" y="3294781"/>
            <a:ext cx="1184100" cy="133200"/>
          </a:xfrm>
          <a:prstGeom prst="rightArrow">
            <a:avLst>
              <a:gd name="adj1" fmla="val 12652"/>
              <a:gd name="adj2" fmla="val 52430"/>
            </a:avLst>
          </a:prstGeom>
          <a:solidFill>
            <a:srgbClr val="657F9D"/>
          </a:solidFill>
          <a:ln w="19050" cap="flat" cmpd="sng">
            <a:solidFill>
              <a:srgbClr val="657F9D"/>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pic>
        <p:nvPicPr>
          <p:cNvPr id="1438" name="Shape 1438"/>
          <p:cNvPicPr preferRelativeResize="0"/>
          <p:nvPr/>
        </p:nvPicPr>
        <p:blipFill>
          <a:blip r:embed="rId12">
            <a:alphaModFix/>
          </a:blip>
          <a:stretch>
            <a:fillRect/>
          </a:stretch>
        </p:blipFill>
        <p:spPr>
          <a:xfrm>
            <a:off x="3523673" y="3983503"/>
            <a:ext cx="441564" cy="382416"/>
          </a:xfrm>
          <a:prstGeom prst="rect">
            <a:avLst/>
          </a:prstGeom>
          <a:noFill/>
          <a:ln>
            <a:noFill/>
          </a:ln>
        </p:spPr>
      </p:pic>
      <p:sp>
        <p:nvSpPr>
          <p:cNvPr id="1439" name="Shape 1439"/>
          <p:cNvSpPr/>
          <p:nvPr/>
        </p:nvSpPr>
        <p:spPr>
          <a:xfrm rot="5400000" flipH="1">
            <a:off x="3183925" y="3296456"/>
            <a:ext cx="1174500" cy="133200"/>
          </a:xfrm>
          <a:prstGeom prst="rightArrow">
            <a:avLst>
              <a:gd name="adj1" fmla="val 12652"/>
              <a:gd name="adj2" fmla="val 52430"/>
            </a:avLst>
          </a:prstGeom>
          <a:solidFill>
            <a:srgbClr val="657F9D"/>
          </a:solidFill>
          <a:ln w="19050" cap="flat" cmpd="sng">
            <a:solidFill>
              <a:srgbClr val="657F9D"/>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pic>
        <p:nvPicPr>
          <p:cNvPr id="1440" name="Shape 1440"/>
          <p:cNvPicPr preferRelativeResize="0"/>
          <p:nvPr/>
        </p:nvPicPr>
        <p:blipFill rotWithShape="1">
          <a:blip r:embed="rId13">
            <a:alphaModFix/>
          </a:blip>
          <a:srcRect r="36326"/>
          <a:stretch/>
        </p:blipFill>
        <p:spPr>
          <a:xfrm>
            <a:off x="840725" y="1952472"/>
            <a:ext cx="953699" cy="395700"/>
          </a:xfrm>
          <a:prstGeom prst="rect">
            <a:avLst/>
          </a:prstGeom>
          <a:noFill/>
          <a:ln>
            <a:noFill/>
          </a:ln>
        </p:spPr>
      </p:pic>
      <p:sp>
        <p:nvSpPr>
          <p:cNvPr id="1441" name="Shape 1441"/>
          <p:cNvSpPr/>
          <p:nvPr/>
        </p:nvSpPr>
        <p:spPr>
          <a:xfrm rot="5400000" flipH="1">
            <a:off x="363437" y="2927488"/>
            <a:ext cx="514800" cy="151500"/>
          </a:xfrm>
          <a:prstGeom prst="rightArrow">
            <a:avLst>
              <a:gd name="adj1" fmla="val 12652"/>
              <a:gd name="adj2" fmla="val 52430"/>
            </a:avLst>
          </a:prstGeom>
          <a:solidFill>
            <a:srgbClr val="B6D7A8"/>
          </a:solidFill>
          <a:ln w="19050" cap="flat" cmpd="sng">
            <a:solidFill>
              <a:srgbClr val="B6D7A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sp>
        <p:nvSpPr>
          <p:cNvPr id="1442" name="Shape 1442"/>
          <p:cNvSpPr/>
          <p:nvPr/>
        </p:nvSpPr>
        <p:spPr>
          <a:xfrm rot="5400000" flipH="1">
            <a:off x="811587" y="2928788"/>
            <a:ext cx="514800" cy="151500"/>
          </a:xfrm>
          <a:prstGeom prst="rightArrow">
            <a:avLst>
              <a:gd name="adj1" fmla="val 12652"/>
              <a:gd name="adj2" fmla="val 52430"/>
            </a:avLst>
          </a:prstGeom>
          <a:solidFill>
            <a:srgbClr val="B6D7A8"/>
          </a:solidFill>
          <a:ln w="19050" cap="flat" cmpd="sng">
            <a:solidFill>
              <a:srgbClr val="B6D7A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sp>
        <p:nvSpPr>
          <p:cNvPr id="1443" name="Shape 1443"/>
          <p:cNvSpPr/>
          <p:nvPr/>
        </p:nvSpPr>
        <p:spPr>
          <a:xfrm rot="5400000" flipH="1">
            <a:off x="1259737" y="2950975"/>
            <a:ext cx="514800" cy="151500"/>
          </a:xfrm>
          <a:prstGeom prst="rightArrow">
            <a:avLst>
              <a:gd name="adj1" fmla="val 12652"/>
              <a:gd name="adj2" fmla="val 52430"/>
            </a:avLst>
          </a:prstGeom>
          <a:solidFill>
            <a:srgbClr val="B6D7A8"/>
          </a:solidFill>
          <a:ln w="19050" cap="flat" cmpd="sng">
            <a:solidFill>
              <a:srgbClr val="B6D7A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mn-ea"/>
              <a:ea typeface="+mn-ea"/>
            </a:endParaRPr>
          </a:p>
        </p:txBody>
      </p:sp>
      <p:sp>
        <p:nvSpPr>
          <p:cNvPr id="1444" name="Shape 1444"/>
          <p:cNvSpPr txBox="1"/>
          <p:nvPr/>
        </p:nvSpPr>
        <p:spPr>
          <a:xfrm>
            <a:off x="29850" y="4395418"/>
            <a:ext cx="734700" cy="3510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800" dirty="0" smtClean="0">
                <a:solidFill>
                  <a:srgbClr val="666666"/>
                </a:solidFill>
                <a:latin typeface="+mn-ea"/>
                <a:ea typeface="+mn-ea"/>
              </a:rPr>
              <a:t>管理</a:t>
            </a:r>
            <a:endParaRPr lang="en-US" altLang="ja-JP" sz="800" dirty="0" smtClean="0">
              <a:solidFill>
                <a:srgbClr val="666666"/>
              </a:solidFill>
              <a:latin typeface="+mn-ea"/>
              <a:ea typeface="+mn-ea"/>
            </a:endParaRPr>
          </a:p>
          <a:p>
            <a:pPr lvl="0" algn="ctr" rtl="0">
              <a:spcBef>
                <a:spcPts val="0"/>
              </a:spcBef>
              <a:buNone/>
            </a:pPr>
            <a:r>
              <a:rPr lang="ja-JP" altLang="en-US" sz="800" dirty="0" smtClean="0">
                <a:solidFill>
                  <a:srgbClr val="666666"/>
                </a:solidFill>
                <a:latin typeface="+mn-ea"/>
                <a:ea typeface="+mn-ea"/>
              </a:rPr>
              <a:t>ユーザ</a:t>
            </a:r>
            <a:endParaRPr lang="en" sz="800" dirty="0">
              <a:solidFill>
                <a:srgbClr val="666666"/>
              </a:solidFill>
              <a:latin typeface="+mn-ea"/>
              <a:ea typeface="+mn-ea"/>
            </a:endParaRPr>
          </a:p>
        </p:txBody>
      </p:sp>
      <p:sp>
        <p:nvSpPr>
          <p:cNvPr id="1445" name="Shape 1445"/>
          <p:cNvSpPr txBox="1"/>
          <p:nvPr/>
        </p:nvSpPr>
        <p:spPr>
          <a:xfrm>
            <a:off x="651887" y="4395418"/>
            <a:ext cx="734700" cy="3510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800" dirty="0" smtClean="0">
                <a:solidFill>
                  <a:srgbClr val="666666"/>
                </a:solidFill>
                <a:latin typeface="+mn-ea"/>
                <a:ea typeface="+mn-ea"/>
              </a:rPr>
              <a:t>管理</a:t>
            </a:r>
            <a:endParaRPr lang="en-US" altLang="ja-JP" sz="800" dirty="0" smtClean="0">
              <a:solidFill>
                <a:srgbClr val="666666"/>
              </a:solidFill>
              <a:latin typeface="+mn-ea"/>
              <a:ea typeface="+mn-ea"/>
            </a:endParaRPr>
          </a:p>
          <a:p>
            <a:pPr lvl="0" algn="ctr" rtl="0">
              <a:spcBef>
                <a:spcPts val="0"/>
              </a:spcBef>
              <a:buNone/>
            </a:pPr>
            <a:r>
              <a:rPr lang="ja-JP" altLang="en-US" sz="800" dirty="0" smtClean="0">
                <a:solidFill>
                  <a:srgbClr val="666666"/>
                </a:solidFill>
                <a:latin typeface="+mn-ea"/>
                <a:ea typeface="+mn-ea"/>
              </a:rPr>
              <a:t>デバイス</a:t>
            </a:r>
            <a:endParaRPr lang="en" sz="800" dirty="0">
              <a:solidFill>
                <a:srgbClr val="666666"/>
              </a:solidFill>
              <a:latin typeface="+mn-ea"/>
              <a:ea typeface="+mn-ea"/>
            </a:endParaRPr>
          </a:p>
        </p:txBody>
      </p:sp>
      <p:sp>
        <p:nvSpPr>
          <p:cNvPr id="1446" name="Shape 1446"/>
          <p:cNvSpPr txBox="1"/>
          <p:nvPr/>
        </p:nvSpPr>
        <p:spPr>
          <a:xfrm>
            <a:off x="1245704" y="4395418"/>
            <a:ext cx="805112" cy="3510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800" dirty="0" smtClean="0">
                <a:solidFill>
                  <a:srgbClr val="666666"/>
                </a:solidFill>
                <a:latin typeface="+mn-ea"/>
                <a:ea typeface="+mn-ea"/>
              </a:rPr>
              <a:t>管理</a:t>
            </a:r>
            <a:endParaRPr lang="en-US" altLang="ja-JP" sz="800" dirty="0" smtClean="0">
              <a:solidFill>
                <a:srgbClr val="666666"/>
              </a:solidFill>
              <a:latin typeface="+mn-ea"/>
              <a:ea typeface="+mn-ea"/>
            </a:endParaRPr>
          </a:p>
          <a:p>
            <a:pPr lvl="0" algn="ctr" rtl="0">
              <a:spcBef>
                <a:spcPts val="0"/>
              </a:spcBef>
              <a:buNone/>
            </a:pPr>
            <a:r>
              <a:rPr lang="ja-JP" altLang="en-US" sz="800" dirty="0" smtClean="0">
                <a:solidFill>
                  <a:srgbClr val="666666"/>
                </a:solidFill>
                <a:latin typeface="+mn-ea"/>
                <a:ea typeface="+mn-ea"/>
              </a:rPr>
              <a:t>ネットワーク</a:t>
            </a:r>
            <a:endParaRPr lang="en" sz="800" dirty="0">
              <a:solidFill>
                <a:srgbClr val="666666"/>
              </a:solidFill>
              <a:latin typeface="+mn-ea"/>
              <a:ea typeface="+mn-ea"/>
            </a:endParaRPr>
          </a:p>
        </p:txBody>
      </p:sp>
      <p:sp>
        <p:nvSpPr>
          <p:cNvPr id="1447" name="Shape 1447"/>
          <p:cNvSpPr txBox="1"/>
          <p:nvPr/>
        </p:nvSpPr>
        <p:spPr>
          <a:xfrm>
            <a:off x="1917800" y="4405725"/>
            <a:ext cx="858300" cy="3510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800" dirty="0" smtClean="0">
                <a:solidFill>
                  <a:srgbClr val="666666"/>
                </a:solidFill>
                <a:latin typeface="+mn-ea"/>
                <a:ea typeface="+mn-ea"/>
              </a:rPr>
              <a:t>管理されない</a:t>
            </a:r>
            <a:r>
              <a:rPr lang="en-US" altLang="ja-JP" sz="800" dirty="0" smtClean="0">
                <a:solidFill>
                  <a:srgbClr val="666666"/>
                </a:solidFill>
                <a:latin typeface="+mn-ea"/>
                <a:ea typeface="+mn-ea"/>
              </a:rPr>
              <a:t/>
            </a:r>
            <a:br>
              <a:rPr lang="en-US" altLang="ja-JP" sz="800" dirty="0" smtClean="0">
                <a:solidFill>
                  <a:srgbClr val="666666"/>
                </a:solidFill>
                <a:latin typeface="+mn-ea"/>
                <a:ea typeface="+mn-ea"/>
              </a:rPr>
            </a:br>
            <a:r>
              <a:rPr lang="ja-JP" altLang="en-US" sz="800" dirty="0" smtClean="0">
                <a:solidFill>
                  <a:srgbClr val="666666"/>
                </a:solidFill>
                <a:latin typeface="+mn-ea"/>
                <a:ea typeface="+mn-ea"/>
              </a:rPr>
              <a:t>ユーザ</a:t>
            </a:r>
            <a:endParaRPr lang="en" sz="800" dirty="0">
              <a:solidFill>
                <a:srgbClr val="666666"/>
              </a:solidFill>
              <a:latin typeface="+mn-ea"/>
              <a:ea typeface="+mn-ea"/>
            </a:endParaRPr>
          </a:p>
        </p:txBody>
      </p:sp>
      <p:sp>
        <p:nvSpPr>
          <p:cNvPr id="1448" name="Shape 1448"/>
          <p:cNvSpPr txBox="1"/>
          <p:nvPr/>
        </p:nvSpPr>
        <p:spPr>
          <a:xfrm>
            <a:off x="2604350" y="4405725"/>
            <a:ext cx="858300" cy="3510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800" dirty="0" smtClean="0">
                <a:solidFill>
                  <a:srgbClr val="666666"/>
                </a:solidFill>
                <a:latin typeface="+mn-ea"/>
                <a:ea typeface="+mn-ea"/>
              </a:rPr>
              <a:t>管理されない</a:t>
            </a:r>
            <a:endParaRPr lang="en-US" altLang="ja-JP" sz="800" dirty="0" smtClean="0">
              <a:solidFill>
                <a:srgbClr val="666666"/>
              </a:solidFill>
              <a:latin typeface="+mn-ea"/>
              <a:ea typeface="+mn-ea"/>
            </a:endParaRPr>
          </a:p>
          <a:p>
            <a:pPr lvl="0" algn="ctr" rtl="0">
              <a:spcBef>
                <a:spcPts val="0"/>
              </a:spcBef>
              <a:buNone/>
            </a:pPr>
            <a:r>
              <a:rPr lang="ja-JP" altLang="en-US" sz="800" dirty="0" smtClean="0">
                <a:solidFill>
                  <a:srgbClr val="666666"/>
                </a:solidFill>
                <a:latin typeface="+mn-ea"/>
                <a:ea typeface="+mn-ea"/>
              </a:rPr>
              <a:t>デバイス</a:t>
            </a:r>
            <a:endParaRPr lang="en" sz="800" dirty="0">
              <a:solidFill>
                <a:srgbClr val="666666"/>
              </a:solidFill>
              <a:latin typeface="+mn-ea"/>
              <a:ea typeface="+mn-ea"/>
            </a:endParaRPr>
          </a:p>
        </p:txBody>
      </p:sp>
      <p:sp>
        <p:nvSpPr>
          <p:cNvPr id="1449" name="Shape 1449"/>
          <p:cNvSpPr txBox="1"/>
          <p:nvPr/>
        </p:nvSpPr>
        <p:spPr>
          <a:xfrm>
            <a:off x="3290900" y="4405725"/>
            <a:ext cx="858300" cy="3510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800" dirty="0" smtClean="0">
                <a:solidFill>
                  <a:srgbClr val="666666"/>
                </a:solidFill>
                <a:latin typeface="+mn-ea"/>
                <a:ea typeface="+mn-ea"/>
              </a:rPr>
              <a:t>管理されない</a:t>
            </a:r>
            <a:r>
              <a:rPr lang="en-US" altLang="ja-JP" sz="800" dirty="0" smtClean="0">
                <a:solidFill>
                  <a:srgbClr val="666666"/>
                </a:solidFill>
                <a:latin typeface="+mn-ea"/>
                <a:ea typeface="+mn-ea"/>
              </a:rPr>
              <a:t/>
            </a:r>
            <a:br>
              <a:rPr lang="en-US" altLang="ja-JP" sz="800" dirty="0" smtClean="0">
                <a:solidFill>
                  <a:srgbClr val="666666"/>
                </a:solidFill>
                <a:latin typeface="+mn-ea"/>
                <a:ea typeface="+mn-ea"/>
              </a:rPr>
            </a:br>
            <a:r>
              <a:rPr lang="ja-JP" altLang="en-US" sz="800" dirty="0" smtClean="0">
                <a:solidFill>
                  <a:srgbClr val="666666"/>
                </a:solidFill>
                <a:latin typeface="+mn-ea"/>
                <a:ea typeface="+mn-ea"/>
              </a:rPr>
              <a:t>ネットワーク</a:t>
            </a:r>
            <a:endParaRPr lang="en" sz="800" dirty="0">
              <a:solidFill>
                <a:srgbClr val="666666"/>
              </a:solidFill>
              <a:latin typeface="+mn-ea"/>
              <a:ea typeface="+mn-ea"/>
            </a:endParaRPr>
          </a:p>
        </p:txBody>
      </p:sp>
      <p:grpSp>
        <p:nvGrpSpPr>
          <p:cNvPr id="1450" name="Shape 1450"/>
          <p:cNvGrpSpPr/>
          <p:nvPr/>
        </p:nvGrpSpPr>
        <p:grpSpPr>
          <a:xfrm>
            <a:off x="5299150" y="2685126"/>
            <a:ext cx="3787448" cy="2425022"/>
            <a:chOff x="5299150" y="2685126"/>
            <a:chExt cx="3787448" cy="2425022"/>
          </a:xfrm>
        </p:grpSpPr>
        <p:sp>
          <p:nvSpPr>
            <p:cNvPr id="1451" name="Shape 1451"/>
            <p:cNvSpPr/>
            <p:nvPr/>
          </p:nvSpPr>
          <p:spPr>
            <a:xfrm>
              <a:off x="7158027" y="2685126"/>
              <a:ext cx="361200" cy="514800"/>
            </a:xfrm>
            <a:prstGeom prst="downArrow">
              <a:avLst>
                <a:gd name="adj1" fmla="val 50000"/>
                <a:gd name="adj2" fmla="val 50000"/>
              </a:avLst>
            </a:prstGeom>
            <a:solidFill>
              <a:srgbClr val="011B42"/>
            </a:solidFill>
            <a:ln w="9525" cap="flat" cmpd="sng">
              <a:solidFill>
                <a:srgbClr val="011B4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52" name="Shape 1452" descr="MACBOOKPRO.png"/>
            <p:cNvPicPr preferRelativeResize="0"/>
            <p:nvPr/>
          </p:nvPicPr>
          <p:blipFill rotWithShape="1">
            <a:blip r:embed="rId14">
              <a:alphaModFix/>
            </a:blip>
            <a:srcRect r="3222"/>
            <a:stretch/>
          </p:blipFill>
          <p:spPr>
            <a:xfrm>
              <a:off x="5299150" y="3239275"/>
              <a:ext cx="3787448" cy="1870874"/>
            </a:xfrm>
            <a:prstGeom prst="rect">
              <a:avLst/>
            </a:prstGeom>
            <a:noFill/>
            <a:ln>
              <a:noFill/>
            </a:ln>
          </p:spPr>
        </p:pic>
        <p:pic>
          <p:nvPicPr>
            <p:cNvPr id="1453" name="Shape 1453" descr="Screen Shot 2016-07-15 at 9.50.39 AM.png"/>
            <p:cNvPicPr preferRelativeResize="0"/>
            <p:nvPr/>
          </p:nvPicPr>
          <p:blipFill>
            <a:blip r:embed="rId15">
              <a:alphaModFix/>
            </a:blip>
            <a:stretch>
              <a:fillRect/>
            </a:stretch>
          </p:blipFill>
          <p:spPr>
            <a:xfrm>
              <a:off x="6014374" y="3360350"/>
              <a:ext cx="2450999" cy="1390025"/>
            </a:xfrm>
            <a:prstGeom prst="rect">
              <a:avLst/>
            </a:prstGeom>
            <a:noFill/>
            <a:ln>
              <a:noFill/>
            </a:ln>
          </p:spPr>
        </p:pic>
      </p:grpSp>
      <p:sp>
        <p:nvSpPr>
          <p:cNvPr id="1454" name="Shape 1454"/>
          <p:cNvSpPr/>
          <p:nvPr/>
        </p:nvSpPr>
        <p:spPr>
          <a:xfrm>
            <a:off x="4698487" y="1189146"/>
            <a:ext cx="1076700" cy="1102199"/>
          </a:xfrm>
          <a:prstGeom prst="roundRect">
            <a:avLst>
              <a:gd name="adj" fmla="val 9459"/>
            </a:avLst>
          </a:prstGeom>
          <a:solidFill>
            <a:srgbClr val="CC0000"/>
          </a:solidFill>
          <a:ln>
            <a:noFill/>
          </a:ln>
        </p:spPr>
        <p:txBody>
          <a:bodyPr lIns="91425" tIns="91425" rIns="91425" bIns="91425" anchor="ctr" anchorCtr="0">
            <a:noAutofit/>
          </a:bodyPr>
          <a:lstStyle/>
          <a:p>
            <a:pPr lvl="0" algn="ctr" rtl="0">
              <a:spcBef>
                <a:spcPts val="0"/>
              </a:spcBef>
              <a:buNone/>
            </a:pPr>
            <a:r>
              <a:rPr lang="en">
                <a:solidFill>
                  <a:srgbClr val="FFFFFF"/>
                </a:solidFill>
                <a:latin typeface="+mn-ea"/>
                <a:ea typeface="+mn-ea"/>
              </a:rPr>
              <a:t>ADMIN</a:t>
            </a:r>
          </a:p>
          <a:p>
            <a:pPr lvl="0" algn="ctr" rtl="0">
              <a:spcBef>
                <a:spcPts val="0"/>
              </a:spcBef>
              <a:buNone/>
            </a:pPr>
            <a:r>
              <a:rPr lang="en">
                <a:solidFill>
                  <a:srgbClr val="FFFFFF"/>
                </a:solidFill>
                <a:latin typeface="+mn-ea"/>
                <a:ea typeface="+mn-ea"/>
              </a:rPr>
              <a:t>OAUTH</a:t>
            </a:r>
          </a:p>
          <a:p>
            <a:pPr lvl="0" algn="ctr" rtl="0">
              <a:spcBef>
                <a:spcPts val="0"/>
              </a:spcBef>
              <a:buNone/>
            </a:pPr>
            <a:r>
              <a:rPr lang="en">
                <a:solidFill>
                  <a:srgbClr val="FFFFFF"/>
                </a:solidFill>
                <a:latin typeface="+mn-ea"/>
                <a:ea typeface="+mn-ea"/>
              </a:rPr>
              <a:t>ACCESS</a:t>
            </a:r>
          </a:p>
        </p:txBody>
      </p:sp>
      <p:grpSp>
        <p:nvGrpSpPr>
          <p:cNvPr id="1455" name="Shape 1455"/>
          <p:cNvGrpSpPr/>
          <p:nvPr/>
        </p:nvGrpSpPr>
        <p:grpSpPr>
          <a:xfrm>
            <a:off x="4698487" y="1189146"/>
            <a:ext cx="1942999" cy="1102199"/>
            <a:chOff x="4698487" y="1189146"/>
            <a:chExt cx="1942999" cy="1102199"/>
          </a:xfrm>
        </p:grpSpPr>
        <p:grpSp>
          <p:nvGrpSpPr>
            <p:cNvPr id="1456" name="Shape 1456"/>
            <p:cNvGrpSpPr/>
            <p:nvPr/>
          </p:nvGrpSpPr>
          <p:grpSpPr>
            <a:xfrm>
              <a:off x="5598987" y="1413237"/>
              <a:ext cx="1042500" cy="665399"/>
              <a:chOff x="5598987" y="1413237"/>
              <a:chExt cx="1042500" cy="665399"/>
            </a:xfrm>
          </p:grpSpPr>
          <p:sp>
            <p:nvSpPr>
              <p:cNvPr id="1457" name="Shape 1457"/>
              <p:cNvSpPr/>
              <p:nvPr/>
            </p:nvSpPr>
            <p:spPr>
              <a:xfrm>
                <a:off x="5598987" y="1413237"/>
                <a:ext cx="1042500" cy="55800"/>
              </a:xfrm>
              <a:prstGeom prst="rect">
                <a:avLst/>
              </a:prstGeom>
              <a:solidFill>
                <a:srgbClr val="82B835"/>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58" name="Shape 1458"/>
              <p:cNvSpPr/>
              <p:nvPr/>
            </p:nvSpPr>
            <p:spPr>
              <a:xfrm>
                <a:off x="5598987" y="1565637"/>
                <a:ext cx="1042500" cy="55800"/>
              </a:xfrm>
              <a:prstGeom prst="rect">
                <a:avLst/>
              </a:prstGeom>
              <a:solidFill>
                <a:srgbClr val="82B835"/>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59" name="Shape 1459"/>
              <p:cNvSpPr/>
              <p:nvPr/>
            </p:nvSpPr>
            <p:spPr>
              <a:xfrm>
                <a:off x="5598987" y="1718037"/>
                <a:ext cx="1042500" cy="55800"/>
              </a:xfrm>
              <a:prstGeom prst="rect">
                <a:avLst/>
              </a:prstGeom>
              <a:solidFill>
                <a:srgbClr val="82B835"/>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60" name="Shape 1460"/>
              <p:cNvSpPr/>
              <p:nvPr/>
            </p:nvSpPr>
            <p:spPr>
              <a:xfrm>
                <a:off x="5598987" y="1870437"/>
                <a:ext cx="1042500" cy="55800"/>
              </a:xfrm>
              <a:prstGeom prst="rect">
                <a:avLst/>
              </a:prstGeom>
              <a:solidFill>
                <a:srgbClr val="82B835"/>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61" name="Shape 1461"/>
              <p:cNvSpPr/>
              <p:nvPr/>
            </p:nvSpPr>
            <p:spPr>
              <a:xfrm>
                <a:off x="5598987" y="2022837"/>
                <a:ext cx="1042500" cy="55800"/>
              </a:xfrm>
              <a:prstGeom prst="rect">
                <a:avLst/>
              </a:prstGeom>
              <a:solidFill>
                <a:srgbClr val="82B835"/>
              </a:solidFill>
              <a:ln>
                <a:noFill/>
              </a:ln>
            </p:spPr>
            <p:txBody>
              <a:bodyPr lIns="91425" tIns="91425" rIns="91425" bIns="91425" anchor="ctr" anchorCtr="0">
                <a:noAutofit/>
              </a:bodyPr>
              <a:lstStyle/>
              <a:p>
                <a:pPr lvl="0">
                  <a:spcBef>
                    <a:spcPts val="0"/>
                  </a:spcBef>
                  <a:buNone/>
                </a:pPr>
                <a:endParaRPr>
                  <a:latin typeface="+mn-ea"/>
                  <a:ea typeface="+mn-ea"/>
                </a:endParaRPr>
              </a:p>
            </p:txBody>
          </p:sp>
        </p:grpSp>
        <p:sp>
          <p:nvSpPr>
            <p:cNvPr id="1462" name="Shape 1462"/>
            <p:cNvSpPr/>
            <p:nvPr/>
          </p:nvSpPr>
          <p:spPr>
            <a:xfrm>
              <a:off x="4698487" y="1189146"/>
              <a:ext cx="1076700" cy="1102199"/>
            </a:xfrm>
            <a:prstGeom prst="roundRect">
              <a:avLst>
                <a:gd name="adj" fmla="val 9459"/>
              </a:avLst>
            </a:prstGeom>
            <a:solidFill>
              <a:srgbClr val="82B835"/>
            </a:solidFill>
            <a:ln>
              <a:noFill/>
            </a:ln>
          </p:spPr>
          <p:txBody>
            <a:bodyPr lIns="91425" tIns="91425" rIns="91425" bIns="91425" anchor="t" anchorCtr="0">
              <a:noAutofit/>
            </a:bodyPr>
            <a:lstStyle/>
            <a:p>
              <a:pPr lvl="0" algn="ctr" rtl="0">
                <a:spcBef>
                  <a:spcPts val="0"/>
                </a:spcBef>
                <a:buNone/>
              </a:pPr>
              <a:r>
                <a:rPr lang="en" sz="1200">
                  <a:solidFill>
                    <a:srgbClr val="FFFFFF"/>
                  </a:solidFill>
                  <a:latin typeface="+mn-ea"/>
                  <a:ea typeface="+mn-ea"/>
                </a:rPr>
                <a:t>ADMIN</a:t>
              </a:r>
            </a:p>
            <a:p>
              <a:pPr lvl="0" algn="ctr" rtl="0">
                <a:spcBef>
                  <a:spcPts val="0"/>
                </a:spcBef>
                <a:buNone/>
              </a:pPr>
              <a:r>
                <a:rPr lang="en" sz="1200">
                  <a:solidFill>
                    <a:srgbClr val="FFFFFF"/>
                  </a:solidFill>
                  <a:latin typeface="+mn-ea"/>
                  <a:ea typeface="+mn-ea"/>
                </a:rPr>
                <a:t>OAUTH</a:t>
              </a:r>
            </a:p>
            <a:p>
              <a:pPr lvl="0" algn="ctr" rtl="0">
                <a:spcBef>
                  <a:spcPts val="0"/>
                </a:spcBef>
                <a:buNone/>
              </a:pPr>
              <a:r>
                <a:rPr lang="en" sz="1200">
                  <a:solidFill>
                    <a:srgbClr val="FFFFFF"/>
                  </a:solidFill>
                  <a:latin typeface="+mn-ea"/>
                  <a:ea typeface="+mn-ea"/>
                </a:rPr>
                <a:t>ACCESS</a:t>
              </a:r>
            </a:p>
          </p:txBody>
        </p:sp>
        <p:sp>
          <p:nvSpPr>
            <p:cNvPr id="1463" name="Shape 1463"/>
            <p:cNvSpPr/>
            <p:nvPr/>
          </p:nvSpPr>
          <p:spPr>
            <a:xfrm>
              <a:off x="4698500" y="1974350"/>
              <a:ext cx="1076700" cy="301800"/>
            </a:xfrm>
            <a:prstGeom prst="roundRect">
              <a:avLst>
                <a:gd name="adj" fmla="val 33383"/>
              </a:avLst>
            </a:prstGeom>
            <a:solidFill>
              <a:srgbClr val="FFFFFF"/>
            </a:solidFill>
            <a:ln w="19050" cap="flat" cmpd="sng">
              <a:solidFill>
                <a:srgbClr val="82B835"/>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200">
                <a:latin typeface="+mn-ea"/>
                <a:ea typeface="+mn-ea"/>
              </a:endParaRPr>
            </a:p>
          </p:txBody>
        </p:sp>
        <p:pic>
          <p:nvPicPr>
            <p:cNvPr id="1464" name="Shape 1464" descr="yes.png"/>
            <p:cNvPicPr preferRelativeResize="0"/>
            <p:nvPr/>
          </p:nvPicPr>
          <p:blipFill>
            <a:blip r:embed="rId16">
              <a:alphaModFix/>
            </a:blip>
            <a:stretch>
              <a:fillRect/>
            </a:stretch>
          </p:blipFill>
          <p:spPr>
            <a:xfrm>
              <a:off x="4749313" y="1989703"/>
              <a:ext cx="316949" cy="285893"/>
            </a:xfrm>
            <a:prstGeom prst="rect">
              <a:avLst/>
            </a:prstGeom>
            <a:noFill/>
            <a:ln>
              <a:noFill/>
            </a:ln>
          </p:spPr>
        </p:pic>
        <p:sp>
          <p:nvSpPr>
            <p:cNvPr id="1465" name="Shape 1465"/>
            <p:cNvSpPr txBox="1"/>
            <p:nvPr/>
          </p:nvSpPr>
          <p:spPr>
            <a:xfrm>
              <a:off x="4953611" y="2001831"/>
              <a:ext cx="858300" cy="243600"/>
            </a:xfrm>
            <a:prstGeom prst="rect">
              <a:avLst/>
            </a:prstGeom>
            <a:noFill/>
            <a:ln>
              <a:noFill/>
            </a:ln>
          </p:spPr>
          <p:txBody>
            <a:bodyPr lIns="91425" tIns="91425" rIns="91425" bIns="91425" anchor="ctr" anchorCtr="0">
              <a:noAutofit/>
            </a:bodyPr>
            <a:lstStyle/>
            <a:p>
              <a:pPr lvl="0" rtl="0">
                <a:spcBef>
                  <a:spcPts val="0"/>
                </a:spcBef>
                <a:buNone/>
              </a:pPr>
              <a:r>
                <a:rPr lang="en" sz="1000">
                  <a:solidFill>
                    <a:srgbClr val="82B835"/>
                  </a:solidFill>
                  <a:latin typeface="+mn-ea"/>
                  <a:ea typeface="+mn-ea"/>
                </a:rPr>
                <a:t>Authorized</a:t>
              </a:r>
            </a:p>
          </p:txBody>
        </p:sp>
      </p:grpSp>
      <p:sp>
        <p:nvSpPr>
          <p:cNvPr id="1466" name="Shape 1466"/>
          <p:cNvSpPr/>
          <p:nvPr/>
        </p:nvSpPr>
        <p:spPr>
          <a:xfrm>
            <a:off x="6174618" y="913149"/>
            <a:ext cx="2701188" cy="1665576"/>
          </a:xfrm>
          <a:prstGeom prst="cloud">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pic>
        <p:nvPicPr>
          <p:cNvPr id="1467" name="Shape 1467"/>
          <p:cNvPicPr preferRelativeResize="0"/>
          <p:nvPr/>
        </p:nvPicPr>
        <p:blipFill>
          <a:blip r:embed="rId17">
            <a:alphaModFix/>
          </a:blip>
          <a:stretch>
            <a:fillRect/>
          </a:stretch>
        </p:blipFill>
        <p:spPr>
          <a:xfrm>
            <a:off x="6587325" y="1600787"/>
            <a:ext cx="1924424" cy="290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5"/>
                                        </p:tgtEl>
                                        <p:attrNameLst>
                                          <p:attrName>style.visibility</p:attrName>
                                        </p:attrNameLst>
                                      </p:cBhvr>
                                      <p:to>
                                        <p:strVal val="visible"/>
                                      </p:to>
                                    </p:set>
                                    <p:animEffect transition="in" filter="fade">
                                      <p:cBhvr>
                                        <p:cTn id="7" dur="1000"/>
                                        <p:tgtEl>
                                          <p:spTgt spid="14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0"/>
                                        </p:tgtEl>
                                        <p:attrNameLst>
                                          <p:attrName>style.visibility</p:attrName>
                                        </p:attrNameLst>
                                      </p:cBhvr>
                                      <p:to>
                                        <p:strVal val="visible"/>
                                      </p:to>
                                    </p:set>
                                    <p:animEffect transition="in" filter="fade">
                                      <p:cBhvr>
                                        <p:cTn id="12" dur="1000"/>
                                        <p:tgtEl>
                                          <p:spTgt spid="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3" name="Shape 1473"/>
          <p:cNvSpPr/>
          <p:nvPr/>
        </p:nvSpPr>
        <p:spPr>
          <a:xfrm>
            <a:off x="1481925" y="1906300"/>
            <a:ext cx="6166200" cy="1076400"/>
          </a:xfrm>
          <a:prstGeom prst="roundRect">
            <a:avLst>
              <a:gd name="adj" fmla="val 4954"/>
            </a:avLst>
          </a:prstGeom>
          <a:solidFill>
            <a:srgbClr val="E1EDF6"/>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75" name="Shape 1475"/>
          <p:cNvSpPr/>
          <p:nvPr/>
        </p:nvSpPr>
        <p:spPr>
          <a:xfrm>
            <a:off x="6925" y="4302263"/>
            <a:ext cx="9144000" cy="875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76" name="Shape 1476"/>
          <p:cNvSpPr/>
          <p:nvPr/>
        </p:nvSpPr>
        <p:spPr>
          <a:xfrm rot="5400000">
            <a:off x="869050" y="2687387"/>
            <a:ext cx="875700" cy="2315400"/>
          </a:xfrm>
          <a:prstGeom prst="roundRect">
            <a:avLst>
              <a:gd name="adj" fmla="val 10335"/>
            </a:avLst>
          </a:prstGeom>
          <a:solidFill>
            <a:srgbClr val="EEEEE7"/>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77" name="Shape 1477"/>
          <p:cNvSpPr/>
          <p:nvPr/>
        </p:nvSpPr>
        <p:spPr>
          <a:xfrm>
            <a:off x="138650" y="3370062"/>
            <a:ext cx="2325600" cy="364200"/>
          </a:xfrm>
          <a:prstGeom prst="round2SameRect">
            <a:avLst>
              <a:gd name="adj1" fmla="val 16667"/>
              <a:gd name="adj2" fmla="val 0"/>
            </a:avLst>
          </a:prstGeom>
          <a:solidFill>
            <a:srgbClr val="C3D69E"/>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78" name="Shape 1478"/>
          <p:cNvSpPr/>
          <p:nvPr/>
        </p:nvSpPr>
        <p:spPr>
          <a:xfrm rot="5400000">
            <a:off x="7397550" y="1708750"/>
            <a:ext cx="1959600" cy="1255800"/>
          </a:xfrm>
          <a:prstGeom prst="roundRect">
            <a:avLst>
              <a:gd name="adj" fmla="val 7616"/>
            </a:avLst>
          </a:prstGeom>
          <a:solidFill>
            <a:srgbClr val="EEEEE6"/>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79" name="Shape 1479"/>
          <p:cNvSpPr/>
          <p:nvPr/>
        </p:nvSpPr>
        <p:spPr>
          <a:xfrm>
            <a:off x="7749445" y="1248075"/>
            <a:ext cx="1255800" cy="364200"/>
          </a:xfrm>
          <a:prstGeom prst="round2SameRect">
            <a:avLst>
              <a:gd name="adj1" fmla="val 16667"/>
              <a:gd name="adj2" fmla="val 0"/>
            </a:avLst>
          </a:prstGeom>
          <a:solidFill>
            <a:srgbClr val="F9BB77"/>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80" name="Shape 1480"/>
          <p:cNvSpPr/>
          <p:nvPr/>
        </p:nvSpPr>
        <p:spPr>
          <a:xfrm rot="5400000">
            <a:off x="-198546" y="1700392"/>
            <a:ext cx="1925700" cy="1255800"/>
          </a:xfrm>
          <a:prstGeom prst="roundRect">
            <a:avLst>
              <a:gd name="adj" fmla="val 7064"/>
            </a:avLst>
          </a:prstGeom>
          <a:solidFill>
            <a:srgbClr val="EEEEE6"/>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81" name="Shape 1481"/>
          <p:cNvSpPr/>
          <p:nvPr/>
        </p:nvSpPr>
        <p:spPr>
          <a:xfrm>
            <a:off x="138645" y="1248075"/>
            <a:ext cx="1255800" cy="364200"/>
          </a:xfrm>
          <a:prstGeom prst="round2SameRect">
            <a:avLst>
              <a:gd name="adj1" fmla="val 16667"/>
              <a:gd name="adj2" fmla="val 0"/>
            </a:avLst>
          </a:prstGeom>
          <a:solidFill>
            <a:srgbClr val="F9BB77"/>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82" name="Shape 148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dirty="0">
                <a:latin typeface="+mn-ea"/>
                <a:ea typeface="+mn-ea"/>
              </a:rPr>
              <a:t>CloudLock CyberSecurity </a:t>
            </a:r>
            <a:r>
              <a:rPr lang="en" dirty="0" smtClean="0">
                <a:latin typeface="+mn-ea"/>
                <a:ea typeface="+mn-ea"/>
              </a:rPr>
              <a:t>Fabric</a:t>
            </a:r>
            <a:endParaRPr lang="en" dirty="0">
              <a:latin typeface="+mn-ea"/>
              <a:ea typeface="+mn-ea"/>
            </a:endParaRPr>
          </a:p>
        </p:txBody>
      </p:sp>
      <p:sp>
        <p:nvSpPr>
          <p:cNvPr id="1484" name="Shape 1484"/>
          <p:cNvSpPr txBox="1"/>
          <p:nvPr/>
        </p:nvSpPr>
        <p:spPr>
          <a:xfrm>
            <a:off x="137311" y="1327382"/>
            <a:ext cx="1254000" cy="1875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900" b="1" dirty="0" smtClean="0">
                <a:solidFill>
                  <a:srgbClr val="7A4911"/>
                </a:solidFill>
                <a:latin typeface="+mn-ea"/>
                <a:ea typeface="+mn-ea"/>
                <a:cs typeface="Open Sans"/>
                <a:sym typeface="Open Sans"/>
              </a:rPr>
              <a:t>自家製</a:t>
            </a:r>
            <a:r>
              <a:rPr lang="en" sz="900" b="1" dirty="0" smtClean="0">
                <a:solidFill>
                  <a:srgbClr val="7A4911"/>
                </a:solidFill>
                <a:latin typeface="+mn-ea"/>
                <a:ea typeface="+mn-ea"/>
                <a:cs typeface="Open Sans"/>
                <a:sym typeface="Open Sans"/>
              </a:rPr>
              <a:t> </a:t>
            </a:r>
            <a:r>
              <a:rPr lang="en" sz="900" b="1" dirty="0">
                <a:solidFill>
                  <a:srgbClr val="7A4911"/>
                </a:solidFill>
                <a:latin typeface="+mn-ea"/>
                <a:ea typeface="+mn-ea"/>
                <a:cs typeface="Open Sans"/>
                <a:sym typeface="Open Sans"/>
              </a:rPr>
              <a:t>Apps</a:t>
            </a:r>
          </a:p>
        </p:txBody>
      </p:sp>
      <p:sp>
        <p:nvSpPr>
          <p:cNvPr id="1485" name="Shape 1485"/>
          <p:cNvSpPr txBox="1"/>
          <p:nvPr/>
        </p:nvSpPr>
        <p:spPr>
          <a:xfrm>
            <a:off x="174361" y="1906303"/>
            <a:ext cx="1179900" cy="494400"/>
          </a:xfrm>
          <a:prstGeom prst="rect">
            <a:avLst/>
          </a:prstGeom>
          <a:noFill/>
          <a:ln>
            <a:noFill/>
          </a:ln>
        </p:spPr>
        <p:txBody>
          <a:bodyPr lIns="91425" tIns="91425" rIns="91425" bIns="91425" anchor="ctr" anchorCtr="0">
            <a:noAutofit/>
          </a:bodyPr>
          <a:lstStyle/>
          <a:p>
            <a:pPr lvl="0" algn="ctr" rtl="0">
              <a:lnSpc>
                <a:spcPct val="200000"/>
              </a:lnSpc>
              <a:spcBef>
                <a:spcPts val="0"/>
              </a:spcBef>
              <a:buNone/>
            </a:pPr>
            <a:endParaRPr sz="800">
              <a:solidFill>
                <a:srgbClr val="7A4911"/>
              </a:solidFill>
              <a:latin typeface="+mn-ea"/>
              <a:ea typeface="+mn-ea"/>
              <a:cs typeface="Open Sans"/>
              <a:sym typeface="Open Sans"/>
            </a:endParaRPr>
          </a:p>
          <a:p>
            <a:pPr lvl="0" algn="ctr" rtl="0">
              <a:lnSpc>
                <a:spcPct val="200000"/>
              </a:lnSpc>
              <a:spcBef>
                <a:spcPts val="0"/>
              </a:spcBef>
              <a:buNone/>
            </a:pPr>
            <a:r>
              <a:rPr lang="en" sz="800">
                <a:solidFill>
                  <a:srgbClr val="7A4911"/>
                </a:solidFill>
                <a:latin typeface="+mn-ea"/>
                <a:ea typeface="+mn-ea"/>
                <a:cs typeface="Open Sans"/>
                <a:sym typeface="Open Sans"/>
              </a:rPr>
              <a:t>IT Apps</a:t>
            </a:r>
            <a:r>
              <a:rPr lang="en" sz="600">
                <a:solidFill>
                  <a:srgbClr val="7A4911"/>
                </a:solidFill>
                <a:latin typeface="+mn-ea"/>
                <a:ea typeface="+mn-ea"/>
                <a:cs typeface="Open Sans"/>
                <a:sym typeface="Open Sans"/>
              </a:rPr>
              <a:t/>
            </a:r>
            <a:br>
              <a:rPr lang="en" sz="600">
                <a:solidFill>
                  <a:srgbClr val="7A4911"/>
                </a:solidFill>
                <a:latin typeface="+mn-ea"/>
                <a:ea typeface="+mn-ea"/>
                <a:cs typeface="Open Sans"/>
                <a:sym typeface="Open Sans"/>
              </a:rPr>
            </a:br>
            <a:r>
              <a:rPr lang="en" sz="800">
                <a:solidFill>
                  <a:srgbClr val="7A4911"/>
                </a:solidFill>
                <a:latin typeface="+mn-ea"/>
                <a:ea typeface="+mn-ea"/>
                <a:cs typeface="Open Sans"/>
                <a:sym typeface="Open Sans"/>
              </a:rPr>
              <a:t>ISV Cloud Apps</a:t>
            </a:r>
          </a:p>
        </p:txBody>
      </p:sp>
      <p:sp>
        <p:nvSpPr>
          <p:cNvPr id="1486" name="Shape 1486"/>
          <p:cNvSpPr txBox="1"/>
          <p:nvPr/>
        </p:nvSpPr>
        <p:spPr>
          <a:xfrm>
            <a:off x="7918638" y="1341228"/>
            <a:ext cx="917400" cy="187500"/>
          </a:xfrm>
          <a:prstGeom prst="rect">
            <a:avLst/>
          </a:prstGeom>
          <a:noFill/>
          <a:ln>
            <a:noFill/>
          </a:ln>
        </p:spPr>
        <p:txBody>
          <a:bodyPr lIns="91425" tIns="91425" rIns="91425" bIns="91425" anchor="ctr" anchorCtr="0">
            <a:noAutofit/>
          </a:bodyPr>
          <a:lstStyle/>
          <a:p>
            <a:pPr lvl="0" algn="ctr" rtl="0">
              <a:spcBef>
                <a:spcPts val="0"/>
              </a:spcBef>
              <a:buNone/>
            </a:pPr>
            <a:r>
              <a:rPr lang="en" sz="900" b="1">
                <a:solidFill>
                  <a:srgbClr val="7A4911"/>
                </a:solidFill>
                <a:latin typeface="+mn-ea"/>
                <a:ea typeface="+mn-ea"/>
                <a:cs typeface="Open Sans"/>
                <a:sym typeface="Open Sans"/>
              </a:rPr>
              <a:t>Enterprise</a:t>
            </a:r>
          </a:p>
        </p:txBody>
      </p:sp>
      <p:sp>
        <p:nvSpPr>
          <p:cNvPr id="1487" name="Shape 1487"/>
          <p:cNvSpPr/>
          <p:nvPr/>
        </p:nvSpPr>
        <p:spPr>
          <a:xfrm rot="5400000">
            <a:off x="4133425" y="1853587"/>
            <a:ext cx="875700" cy="3992100"/>
          </a:xfrm>
          <a:prstGeom prst="roundRect">
            <a:avLst>
              <a:gd name="adj" fmla="val 10335"/>
            </a:avLst>
          </a:prstGeom>
          <a:solidFill>
            <a:srgbClr val="EEEEE7"/>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88" name="Shape 1488"/>
          <p:cNvSpPr/>
          <p:nvPr/>
        </p:nvSpPr>
        <p:spPr>
          <a:xfrm>
            <a:off x="2575950" y="3374612"/>
            <a:ext cx="3992100" cy="364200"/>
          </a:xfrm>
          <a:prstGeom prst="round2SameRect">
            <a:avLst>
              <a:gd name="adj1" fmla="val 16667"/>
              <a:gd name="adj2" fmla="val 0"/>
            </a:avLst>
          </a:prstGeom>
          <a:solidFill>
            <a:srgbClr val="C3D69E"/>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489" name="Shape 1489"/>
          <p:cNvSpPr txBox="1"/>
          <p:nvPr/>
        </p:nvSpPr>
        <p:spPr>
          <a:xfrm>
            <a:off x="3626328" y="3462962"/>
            <a:ext cx="1928400" cy="187500"/>
          </a:xfrm>
          <a:prstGeom prst="rect">
            <a:avLst/>
          </a:prstGeom>
          <a:noFill/>
          <a:ln>
            <a:noFill/>
          </a:ln>
        </p:spPr>
        <p:txBody>
          <a:bodyPr lIns="91425" tIns="91425" rIns="91425" bIns="91425" anchor="ctr" anchorCtr="0">
            <a:noAutofit/>
          </a:bodyPr>
          <a:lstStyle/>
          <a:p>
            <a:pPr lvl="0" algn="ctr" rtl="0">
              <a:spcBef>
                <a:spcPts val="0"/>
              </a:spcBef>
              <a:buNone/>
            </a:pPr>
            <a:r>
              <a:rPr lang="en" sz="900" b="1">
                <a:solidFill>
                  <a:srgbClr val="414D28"/>
                </a:solidFill>
                <a:latin typeface="+mn-ea"/>
                <a:ea typeface="+mn-ea"/>
                <a:cs typeface="Open Sans"/>
                <a:sym typeface="Open Sans"/>
              </a:rPr>
              <a:t>SaaS</a:t>
            </a:r>
          </a:p>
        </p:txBody>
      </p:sp>
      <p:pic>
        <p:nvPicPr>
          <p:cNvPr id="1490" name="Shape 1490"/>
          <p:cNvPicPr preferRelativeResize="0"/>
          <p:nvPr/>
        </p:nvPicPr>
        <p:blipFill>
          <a:blip r:embed="rId3">
            <a:alphaModFix/>
          </a:blip>
          <a:stretch>
            <a:fillRect/>
          </a:stretch>
        </p:blipFill>
        <p:spPr>
          <a:xfrm>
            <a:off x="598751" y="3845313"/>
            <a:ext cx="483526" cy="298657"/>
          </a:xfrm>
          <a:prstGeom prst="rect">
            <a:avLst/>
          </a:prstGeom>
          <a:noFill/>
          <a:ln>
            <a:noFill/>
          </a:ln>
        </p:spPr>
      </p:pic>
      <p:sp>
        <p:nvSpPr>
          <p:cNvPr id="1491" name="Shape 1491"/>
          <p:cNvSpPr txBox="1"/>
          <p:nvPr/>
        </p:nvSpPr>
        <p:spPr>
          <a:xfrm>
            <a:off x="571899" y="3847379"/>
            <a:ext cx="654000" cy="192900"/>
          </a:xfrm>
          <a:prstGeom prst="rect">
            <a:avLst/>
          </a:prstGeom>
          <a:noFill/>
          <a:ln>
            <a:noFill/>
          </a:ln>
        </p:spPr>
        <p:txBody>
          <a:bodyPr lIns="91425" tIns="91425" rIns="91425" bIns="91425" anchor="t" anchorCtr="0">
            <a:noAutofit/>
          </a:bodyPr>
          <a:lstStyle/>
          <a:p>
            <a:pPr lvl="0" rtl="0">
              <a:spcBef>
                <a:spcPts val="0"/>
              </a:spcBef>
              <a:buNone/>
            </a:pPr>
            <a:r>
              <a:rPr lang="en" sz="600" b="1" i="1">
                <a:solidFill>
                  <a:srgbClr val="FFFFFF"/>
                </a:solidFill>
                <a:latin typeface="+mn-ea"/>
                <a:ea typeface="+mn-ea"/>
                <a:cs typeface="Open Sans"/>
                <a:sym typeface="Open Sans"/>
              </a:rPr>
              <a:t>f</a:t>
            </a:r>
            <a:r>
              <a:rPr lang="en" sz="600" b="1">
                <a:solidFill>
                  <a:srgbClr val="FFFFFF"/>
                </a:solidFill>
                <a:latin typeface="+mn-ea"/>
                <a:ea typeface="+mn-ea"/>
                <a:cs typeface="Open Sans"/>
                <a:sym typeface="Open Sans"/>
              </a:rPr>
              <a:t>orce.com</a:t>
            </a:r>
          </a:p>
        </p:txBody>
      </p:sp>
      <p:pic>
        <p:nvPicPr>
          <p:cNvPr id="1492" name="Shape 1492">
            <a:hlinkClick r:id="rId4"/>
          </p:cNvPr>
          <p:cNvPicPr preferRelativeResize="0"/>
          <p:nvPr/>
        </p:nvPicPr>
        <p:blipFill rotWithShape="1">
          <a:blip r:embed="rId5">
            <a:alphaModFix/>
          </a:blip>
          <a:srcRect/>
          <a:stretch/>
        </p:blipFill>
        <p:spPr>
          <a:xfrm>
            <a:off x="1617775" y="3908091"/>
            <a:ext cx="501900" cy="183000"/>
          </a:xfrm>
          <a:prstGeom prst="rect">
            <a:avLst/>
          </a:prstGeom>
          <a:noFill/>
          <a:ln>
            <a:noFill/>
          </a:ln>
        </p:spPr>
      </p:pic>
      <p:pic>
        <p:nvPicPr>
          <p:cNvPr id="1493" name="Shape 1493"/>
          <p:cNvPicPr preferRelativeResize="0"/>
          <p:nvPr/>
        </p:nvPicPr>
        <p:blipFill>
          <a:blip r:embed="rId6">
            <a:alphaModFix/>
          </a:blip>
          <a:stretch>
            <a:fillRect/>
          </a:stretch>
        </p:blipFill>
        <p:spPr>
          <a:xfrm>
            <a:off x="3934600" y="4566082"/>
            <a:ext cx="295944" cy="405671"/>
          </a:xfrm>
          <a:prstGeom prst="rect">
            <a:avLst/>
          </a:prstGeom>
          <a:noFill/>
          <a:ln>
            <a:noFill/>
          </a:ln>
        </p:spPr>
      </p:pic>
      <p:pic>
        <p:nvPicPr>
          <p:cNvPr id="1494" name="Shape 1494"/>
          <p:cNvPicPr preferRelativeResize="0"/>
          <p:nvPr/>
        </p:nvPicPr>
        <p:blipFill>
          <a:blip r:embed="rId7">
            <a:alphaModFix/>
          </a:blip>
          <a:stretch>
            <a:fillRect/>
          </a:stretch>
        </p:blipFill>
        <p:spPr>
          <a:xfrm>
            <a:off x="4370862" y="4566082"/>
            <a:ext cx="309245" cy="399021"/>
          </a:xfrm>
          <a:prstGeom prst="rect">
            <a:avLst/>
          </a:prstGeom>
          <a:noFill/>
          <a:ln>
            <a:noFill/>
          </a:ln>
        </p:spPr>
      </p:pic>
      <p:pic>
        <p:nvPicPr>
          <p:cNvPr id="1495" name="Shape 1495"/>
          <p:cNvPicPr preferRelativeResize="0"/>
          <p:nvPr/>
        </p:nvPicPr>
        <p:blipFill>
          <a:blip r:embed="rId8">
            <a:alphaModFix/>
          </a:blip>
          <a:stretch>
            <a:fillRect/>
          </a:stretch>
        </p:blipFill>
        <p:spPr>
          <a:xfrm>
            <a:off x="4797072" y="4566082"/>
            <a:ext cx="412327" cy="405671"/>
          </a:xfrm>
          <a:prstGeom prst="rect">
            <a:avLst/>
          </a:prstGeom>
          <a:noFill/>
          <a:ln>
            <a:noFill/>
          </a:ln>
        </p:spPr>
      </p:pic>
      <p:pic>
        <p:nvPicPr>
          <p:cNvPr id="1496" name="Shape 1496"/>
          <p:cNvPicPr preferRelativeResize="0"/>
          <p:nvPr/>
        </p:nvPicPr>
        <p:blipFill>
          <a:blip r:embed="rId9">
            <a:alphaModFix/>
          </a:blip>
          <a:stretch>
            <a:fillRect/>
          </a:stretch>
        </p:blipFill>
        <p:spPr>
          <a:xfrm>
            <a:off x="3998289" y="4329105"/>
            <a:ext cx="112071" cy="203762"/>
          </a:xfrm>
          <a:prstGeom prst="rect">
            <a:avLst/>
          </a:prstGeom>
          <a:noFill/>
          <a:ln>
            <a:noFill/>
          </a:ln>
        </p:spPr>
      </p:pic>
      <p:pic>
        <p:nvPicPr>
          <p:cNvPr id="1497" name="Shape 1497"/>
          <p:cNvPicPr preferRelativeResize="0"/>
          <p:nvPr/>
        </p:nvPicPr>
        <p:blipFill>
          <a:blip r:embed="rId9">
            <a:alphaModFix/>
          </a:blip>
          <a:stretch>
            <a:fillRect/>
          </a:stretch>
        </p:blipFill>
        <p:spPr>
          <a:xfrm>
            <a:off x="4506778" y="4329105"/>
            <a:ext cx="112071" cy="203762"/>
          </a:xfrm>
          <a:prstGeom prst="rect">
            <a:avLst/>
          </a:prstGeom>
          <a:noFill/>
          <a:ln>
            <a:noFill/>
          </a:ln>
        </p:spPr>
      </p:pic>
      <p:pic>
        <p:nvPicPr>
          <p:cNvPr id="1498" name="Shape 1498"/>
          <p:cNvPicPr preferRelativeResize="0"/>
          <p:nvPr/>
        </p:nvPicPr>
        <p:blipFill>
          <a:blip r:embed="rId9">
            <a:alphaModFix/>
          </a:blip>
          <a:stretch>
            <a:fillRect/>
          </a:stretch>
        </p:blipFill>
        <p:spPr>
          <a:xfrm>
            <a:off x="4993401" y="4329105"/>
            <a:ext cx="112071" cy="203762"/>
          </a:xfrm>
          <a:prstGeom prst="rect">
            <a:avLst/>
          </a:prstGeom>
          <a:noFill/>
          <a:ln>
            <a:noFill/>
          </a:ln>
        </p:spPr>
      </p:pic>
      <p:sp>
        <p:nvSpPr>
          <p:cNvPr id="1499" name="Shape 1499"/>
          <p:cNvSpPr txBox="1"/>
          <p:nvPr/>
        </p:nvSpPr>
        <p:spPr>
          <a:xfrm>
            <a:off x="3757650" y="4931428"/>
            <a:ext cx="1628700" cy="251400"/>
          </a:xfrm>
          <a:prstGeom prst="rect">
            <a:avLst/>
          </a:prstGeom>
          <a:noFill/>
          <a:ln>
            <a:noFill/>
          </a:ln>
        </p:spPr>
        <p:txBody>
          <a:bodyPr lIns="91425" tIns="91425" rIns="91425" bIns="91425" anchor="ctr" anchorCtr="0">
            <a:noAutofit/>
          </a:bodyPr>
          <a:lstStyle/>
          <a:p>
            <a:pPr lvl="0" algn="ctr" rtl="0">
              <a:spcBef>
                <a:spcPts val="0"/>
              </a:spcBef>
              <a:buNone/>
            </a:pPr>
            <a:r>
              <a:rPr lang="en" sz="900">
                <a:solidFill>
                  <a:srgbClr val="6DA4CA"/>
                </a:solidFill>
                <a:latin typeface="+mn-ea"/>
                <a:ea typeface="+mn-ea"/>
                <a:cs typeface="Questrial"/>
                <a:sym typeface="Questrial"/>
              </a:rPr>
              <a:t>All End - Users</a:t>
            </a:r>
          </a:p>
        </p:txBody>
      </p:sp>
      <p:pic>
        <p:nvPicPr>
          <p:cNvPr id="1500" name="Shape 1500"/>
          <p:cNvPicPr preferRelativeResize="0"/>
          <p:nvPr/>
        </p:nvPicPr>
        <p:blipFill>
          <a:blip r:embed="rId10">
            <a:alphaModFix/>
          </a:blip>
          <a:stretch>
            <a:fillRect/>
          </a:stretch>
        </p:blipFill>
        <p:spPr>
          <a:xfrm>
            <a:off x="7734541" y="4937897"/>
            <a:ext cx="927667" cy="134149"/>
          </a:xfrm>
          <a:prstGeom prst="rect">
            <a:avLst/>
          </a:prstGeom>
          <a:noFill/>
          <a:ln>
            <a:noFill/>
          </a:ln>
        </p:spPr>
      </p:pic>
      <p:sp>
        <p:nvSpPr>
          <p:cNvPr id="1502" name="Shape 1502"/>
          <p:cNvSpPr txBox="1"/>
          <p:nvPr/>
        </p:nvSpPr>
        <p:spPr>
          <a:xfrm>
            <a:off x="404053" y="3458412"/>
            <a:ext cx="1928400" cy="187500"/>
          </a:xfrm>
          <a:prstGeom prst="rect">
            <a:avLst/>
          </a:prstGeom>
          <a:noFill/>
          <a:ln>
            <a:noFill/>
          </a:ln>
        </p:spPr>
        <p:txBody>
          <a:bodyPr lIns="91425" tIns="91425" rIns="91425" bIns="91425" anchor="ctr" anchorCtr="0">
            <a:noAutofit/>
          </a:bodyPr>
          <a:lstStyle/>
          <a:p>
            <a:pPr lvl="0" algn="ctr" rtl="0">
              <a:spcBef>
                <a:spcPts val="0"/>
              </a:spcBef>
              <a:buNone/>
            </a:pPr>
            <a:r>
              <a:rPr lang="en" sz="900" b="1">
                <a:solidFill>
                  <a:srgbClr val="414D28"/>
                </a:solidFill>
                <a:latin typeface="+mn-ea"/>
                <a:ea typeface="+mn-ea"/>
                <a:cs typeface="Open Sans"/>
                <a:sym typeface="Open Sans"/>
              </a:rPr>
              <a:t>PaaS and IaaS</a:t>
            </a:r>
          </a:p>
        </p:txBody>
      </p:sp>
      <p:pic>
        <p:nvPicPr>
          <p:cNvPr id="1503" name="Shape 1503" descr="anyy-app.png"/>
          <p:cNvPicPr preferRelativeResize="0"/>
          <p:nvPr/>
        </p:nvPicPr>
        <p:blipFill>
          <a:blip r:embed="rId11">
            <a:alphaModFix/>
          </a:blip>
          <a:stretch>
            <a:fillRect/>
          </a:stretch>
        </p:blipFill>
        <p:spPr>
          <a:xfrm>
            <a:off x="513361" y="2577062"/>
            <a:ext cx="501900" cy="339196"/>
          </a:xfrm>
          <a:prstGeom prst="rect">
            <a:avLst/>
          </a:prstGeom>
          <a:noFill/>
          <a:ln>
            <a:noFill/>
          </a:ln>
        </p:spPr>
      </p:pic>
      <p:grpSp>
        <p:nvGrpSpPr>
          <p:cNvPr id="1504" name="Shape 1504"/>
          <p:cNvGrpSpPr/>
          <p:nvPr/>
        </p:nvGrpSpPr>
        <p:grpSpPr>
          <a:xfrm>
            <a:off x="6691782" y="3370062"/>
            <a:ext cx="2311825" cy="914125"/>
            <a:chOff x="-2151250" y="428300"/>
            <a:chExt cx="2311825" cy="914125"/>
          </a:xfrm>
        </p:grpSpPr>
        <p:pic>
          <p:nvPicPr>
            <p:cNvPr id="1505" name="Shape 1505" descr="anyy-app.png"/>
            <p:cNvPicPr preferRelativeResize="0"/>
            <p:nvPr/>
          </p:nvPicPr>
          <p:blipFill>
            <a:blip r:embed="rId11">
              <a:alphaModFix/>
            </a:blip>
            <a:stretch>
              <a:fillRect/>
            </a:stretch>
          </p:blipFill>
          <p:spPr>
            <a:xfrm>
              <a:off x="-1771788" y="524523"/>
              <a:ext cx="501900" cy="339196"/>
            </a:xfrm>
            <a:prstGeom prst="rect">
              <a:avLst/>
            </a:prstGeom>
            <a:noFill/>
            <a:ln>
              <a:noFill/>
            </a:ln>
          </p:spPr>
        </p:pic>
        <p:sp>
          <p:nvSpPr>
            <p:cNvPr id="1506" name="Shape 1506"/>
            <p:cNvSpPr/>
            <p:nvPr/>
          </p:nvSpPr>
          <p:spPr>
            <a:xfrm rot="5400000">
              <a:off x="-1433024" y="-251175"/>
              <a:ext cx="875700" cy="2311500"/>
            </a:xfrm>
            <a:prstGeom prst="roundRect">
              <a:avLst>
                <a:gd name="adj" fmla="val 10335"/>
              </a:avLst>
            </a:prstGeom>
            <a:solidFill>
              <a:srgbClr val="EEEEE7"/>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507" name="Shape 1507"/>
            <p:cNvSpPr/>
            <p:nvPr/>
          </p:nvSpPr>
          <p:spPr>
            <a:xfrm>
              <a:off x="-2151250" y="428300"/>
              <a:ext cx="2311500" cy="364200"/>
            </a:xfrm>
            <a:prstGeom prst="round2SameRect">
              <a:avLst>
                <a:gd name="adj1" fmla="val 16667"/>
                <a:gd name="adj2" fmla="val 0"/>
              </a:avLst>
            </a:prstGeom>
            <a:solidFill>
              <a:srgbClr val="C3D69E"/>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508" name="Shape 1508"/>
            <p:cNvSpPr txBox="1"/>
            <p:nvPr/>
          </p:nvSpPr>
          <p:spPr>
            <a:xfrm>
              <a:off x="-1998358" y="517911"/>
              <a:ext cx="1928400" cy="187500"/>
            </a:xfrm>
            <a:prstGeom prst="rect">
              <a:avLst/>
            </a:prstGeom>
            <a:noFill/>
            <a:ln>
              <a:noFill/>
            </a:ln>
          </p:spPr>
          <p:txBody>
            <a:bodyPr lIns="91425" tIns="91425" rIns="91425" bIns="91425" anchor="ctr" anchorCtr="0">
              <a:noAutofit/>
            </a:bodyPr>
            <a:lstStyle/>
            <a:p>
              <a:pPr lvl="0" algn="ctr" rtl="0">
                <a:spcBef>
                  <a:spcPts val="0"/>
                </a:spcBef>
                <a:buNone/>
              </a:pPr>
              <a:r>
                <a:rPr lang="en" sz="900" b="1">
                  <a:solidFill>
                    <a:srgbClr val="414D28"/>
                  </a:solidFill>
                  <a:latin typeface="+mn-ea"/>
                  <a:ea typeface="+mn-ea"/>
                  <a:cs typeface="Open Sans"/>
                  <a:sym typeface="Open Sans"/>
                </a:rPr>
                <a:t>IDaaS</a:t>
              </a:r>
            </a:p>
          </p:txBody>
        </p:sp>
        <p:pic>
          <p:nvPicPr>
            <p:cNvPr id="1509" name="Shape 1509"/>
            <p:cNvPicPr preferRelativeResize="0"/>
            <p:nvPr/>
          </p:nvPicPr>
          <p:blipFill>
            <a:blip r:embed="rId12">
              <a:alphaModFix/>
            </a:blip>
            <a:stretch>
              <a:fillRect/>
            </a:stretch>
          </p:blipFill>
          <p:spPr>
            <a:xfrm>
              <a:off x="-642661" y="995448"/>
              <a:ext cx="433200" cy="124761"/>
            </a:xfrm>
            <a:prstGeom prst="rect">
              <a:avLst/>
            </a:prstGeom>
            <a:noFill/>
            <a:ln>
              <a:noFill/>
            </a:ln>
          </p:spPr>
        </p:pic>
      </p:grpSp>
      <p:pic>
        <p:nvPicPr>
          <p:cNvPr id="1510" name="Shape 1510"/>
          <p:cNvPicPr preferRelativeResize="0"/>
          <p:nvPr/>
        </p:nvPicPr>
        <p:blipFill>
          <a:blip r:embed="rId13">
            <a:alphaModFix/>
          </a:blip>
          <a:stretch>
            <a:fillRect/>
          </a:stretch>
        </p:blipFill>
        <p:spPr>
          <a:xfrm>
            <a:off x="8075228" y="2725499"/>
            <a:ext cx="679800" cy="124398"/>
          </a:xfrm>
          <a:prstGeom prst="rect">
            <a:avLst/>
          </a:prstGeom>
          <a:noFill/>
          <a:ln>
            <a:noFill/>
          </a:ln>
        </p:spPr>
      </p:pic>
      <p:pic>
        <p:nvPicPr>
          <p:cNvPr id="1511" name="Shape 1511"/>
          <p:cNvPicPr preferRelativeResize="0"/>
          <p:nvPr/>
        </p:nvPicPr>
        <p:blipFill>
          <a:blip r:embed="rId14">
            <a:alphaModFix/>
          </a:blip>
          <a:stretch>
            <a:fillRect/>
          </a:stretch>
        </p:blipFill>
        <p:spPr>
          <a:xfrm>
            <a:off x="8114228" y="1699962"/>
            <a:ext cx="601799" cy="191043"/>
          </a:xfrm>
          <a:prstGeom prst="rect">
            <a:avLst/>
          </a:prstGeom>
          <a:noFill/>
          <a:ln>
            <a:noFill/>
          </a:ln>
        </p:spPr>
      </p:pic>
      <p:pic>
        <p:nvPicPr>
          <p:cNvPr id="1512" name="Shape 1512"/>
          <p:cNvPicPr preferRelativeResize="0"/>
          <p:nvPr/>
        </p:nvPicPr>
        <p:blipFill>
          <a:blip r:embed="rId15">
            <a:alphaModFix/>
          </a:blip>
          <a:stretch>
            <a:fillRect/>
          </a:stretch>
        </p:blipFill>
        <p:spPr>
          <a:xfrm>
            <a:off x="8075290" y="2359127"/>
            <a:ext cx="679674" cy="216882"/>
          </a:xfrm>
          <a:prstGeom prst="rect">
            <a:avLst/>
          </a:prstGeom>
          <a:noFill/>
          <a:ln>
            <a:noFill/>
          </a:ln>
        </p:spPr>
      </p:pic>
      <p:pic>
        <p:nvPicPr>
          <p:cNvPr id="1513" name="Shape 1513"/>
          <p:cNvPicPr preferRelativeResize="0"/>
          <p:nvPr/>
        </p:nvPicPr>
        <p:blipFill>
          <a:blip r:embed="rId16">
            <a:alphaModFix/>
          </a:blip>
          <a:stretch>
            <a:fillRect/>
          </a:stretch>
        </p:blipFill>
        <p:spPr>
          <a:xfrm>
            <a:off x="8260515" y="1987697"/>
            <a:ext cx="309225" cy="234033"/>
          </a:xfrm>
          <a:prstGeom prst="rect">
            <a:avLst/>
          </a:prstGeom>
          <a:noFill/>
          <a:ln>
            <a:noFill/>
          </a:ln>
        </p:spPr>
      </p:pic>
      <p:pic>
        <p:nvPicPr>
          <p:cNvPr id="1514" name="Shape 1514"/>
          <p:cNvPicPr preferRelativeResize="0"/>
          <p:nvPr/>
        </p:nvPicPr>
        <p:blipFill>
          <a:blip r:embed="rId17">
            <a:alphaModFix/>
          </a:blip>
          <a:stretch>
            <a:fillRect/>
          </a:stretch>
        </p:blipFill>
        <p:spPr>
          <a:xfrm>
            <a:off x="8046878" y="3002244"/>
            <a:ext cx="736500" cy="144239"/>
          </a:xfrm>
          <a:prstGeom prst="rect">
            <a:avLst/>
          </a:prstGeom>
          <a:noFill/>
          <a:ln>
            <a:noFill/>
          </a:ln>
        </p:spPr>
      </p:pic>
      <p:sp>
        <p:nvSpPr>
          <p:cNvPr id="1515" name="Shape 1515"/>
          <p:cNvSpPr txBox="1"/>
          <p:nvPr/>
        </p:nvSpPr>
        <p:spPr>
          <a:xfrm>
            <a:off x="59950" y="4965125"/>
            <a:ext cx="2647500" cy="147000"/>
          </a:xfrm>
          <a:prstGeom prst="rect">
            <a:avLst/>
          </a:prstGeom>
          <a:noFill/>
          <a:ln>
            <a:noFill/>
          </a:ln>
        </p:spPr>
        <p:txBody>
          <a:bodyPr lIns="91425" tIns="91425" rIns="91425" bIns="91425" anchor="ctr" anchorCtr="0">
            <a:noAutofit/>
          </a:bodyPr>
          <a:lstStyle/>
          <a:p>
            <a:pPr lvl="0" rtl="0">
              <a:spcBef>
                <a:spcPts val="0"/>
              </a:spcBef>
              <a:buNone/>
            </a:pPr>
            <a:r>
              <a:rPr lang="en" sz="600">
                <a:solidFill>
                  <a:srgbClr val="374C72"/>
                </a:solidFill>
                <a:latin typeface="+mn-ea"/>
                <a:ea typeface="+mn-ea"/>
              </a:rPr>
              <a:t>CloudLock Confidential</a:t>
            </a:r>
          </a:p>
        </p:txBody>
      </p:sp>
      <p:pic>
        <p:nvPicPr>
          <p:cNvPr id="1516" name="Shape 1516" descr="google-app-logo.png">
            <a:hlinkClick r:id="rId18"/>
          </p:cNvPr>
          <p:cNvPicPr preferRelativeResize="0"/>
          <p:nvPr/>
        </p:nvPicPr>
        <p:blipFill>
          <a:blip r:embed="rId19">
            <a:alphaModFix/>
          </a:blip>
          <a:stretch>
            <a:fillRect/>
          </a:stretch>
        </p:blipFill>
        <p:spPr>
          <a:xfrm>
            <a:off x="3049451" y="3950704"/>
            <a:ext cx="601799" cy="150649"/>
          </a:xfrm>
          <a:prstGeom prst="rect">
            <a:avLst/>
          </a:prstGeom>
          <a:noFill/>
          <a:ln>
            <a:noFill/>
          </a:ln>
        </p:spPr>
      </p:pic>
      <p:pic>
        <p:nvPicPr>
          <p:cNvPr id="1517" name="Shape 1517">
            <a:hlinkClick r:id="rId20"/>
          </p:cNvPr>
          <p:cNvPicPr preferRelativeResize="0"/>
          <p:nvPr/>
        </p:nvPicPr>
        <p:blipFill>
          <a:blip r:embed="rId21">
            <a:alphaModFix/>
          </a:blip>
          <a:stretch>
            <a:fillRect/>
          </a:stretch>
        </p:blipFill>
        <p:spPr>
          <a:xfrm>
            <a:off x="4276490" y="3956800"/>
            <a:ext cx="501900" cy="138457"/>
          </a:xfrm>
          <a:prstGeom prst="rect">
            <a:avLst/>
          </a:prstGeom>
          <a:noFill/>
          <a:ln>
            <a:noFill/>
          </a:ln>
        </p:spPr>
      </p:pic>
      <p:pic>
        <p:nvPicPr>
          <p:cNvPr id="1518" name="Shape 1518">
            <a:hlinkClick r:id="rId22"/>
          </p:cNvPr>
          <p:cNvPicPr preferRelativeResize="0"/>
          <p:nvPr/>
        </p:nvPicPr>
        <p:blipFill>
          <a:blip r:embed="rId23">
            <a:alphaModFix/>
          </a:blip>
          <a:stretch>
            <a:fillRect/>
          </a:stretch>
        </p:blipFill>
        <p:spPr>
          <a:xfrm>
            <a:off x="2582875" y="3836424"/>
            <a:ext cx="501900" cy="320621"/>
          </a:xfrm>
          <a:prstGeom prst="rect">
            <a:avLst/>
          </a:prstGeom>
          <a:noFill/>
          <a:ln>
            <a:noFill/>
          </a:ln>
        </p:spPr>
      </p:pic>
      <p:pic>
        <p:nvPicPr>
          <p:cNvPr id="1519" name="Shape 1519">
            <a:hlinkClick r:id="rId24"/>
          </p:cNvPr>
          <p:cNvPicPr preferRelativeResize="0"/>
          <p:nvPr/>
        </p:nvPicPr>
        <p:blipFill>
          <a:blip r:embed="rId25">
            <a:alphaModFix/>
          </a:blip>
          <a:stretch>
            <a:fillRect/>
          </a:stretch>
        </p:blipFill>
        <p:spPr>
          <a:xfrm>
            <a:off x="4844425" y="3919406"/>
            <a:ext cx="601799" cy="213246"/>
          </a:xfrm>
          <a:prstGeom prst="rect">
            <a:avLst/>
          </a:prstGeom>
          <a:noFill/>
          <a:ln>
            <a:noFill/>
          </a:ln>
        </p:spPr>
      </p:pic>
      <p:pic>
        <p:nvPicPr>
          <p:cNvPr id="1520" name="Shape 1520">
            <a:hlinkClick r:id="rId26"/>
          </p:cNvPr>
          <p:cNvPicPr preferRelativeResize="0"/>
          <p:nvPr/>
        </p:nvPicPr>
        <p:blipFill>
          <a:blip r:embed="rId27">
            <a:alphaModFix/>
          </a:blip>
          <a:stretch>
            <a:fillRect/>
          </a:stretch>
        </p:blipFill>
        <p:spPr>
          <a:xfrm>
            <a:off x="5555949" y="3944385"/>
            <a:ext cx="295948" cy="163287"/>
          </a:xfrm>
          <a:prstGeom prst="rect">
            <a:avLst/>
          </a:prstGeom>
          <a:noFill/>
          <a:ln>
            <a:noFill/>
          </a:ln>
        </p:spPr>
      </p:pic>
      <p:pic>
        <p:nvPicPr>
          <p:cNvPr id="1521" name="Shape 1521"/>
          <p:cNvPicPr preferRelativeResize="0"/>
          <p:nvPr/>
        </p:nvPicPr>
        <p:blipFill>
          <a:blip r:embed="rId28">
            <a:alphaModFix/>
          </a:blip>
          <a:stretch>
            <a:fillRect/>
          </a:stretch>
        </p:blipFill>
        <p:spPr>
          <a:xfrm>
            <a:off x="5909900" y="3959827"/>
            <a:ext cx="601799" cy="132404"/>
          </a:xfrm>
          <a:prstGeom prst="rect">
            <a:avLst/>
          </a:prstGeom>
          <a:noFill/>
          <a:ln>
            <a:noFill/>
          </a:ln>
        </p:spPr>
      </p:pic>
      <p:pic>
        <p:nvPicPr>
          <p:cNvPr id="1522" name="Shape 1522"/>
          <p:cNvPicPr preferRelativeResize="0"/>
          <p:nvPr/>
        </p:nvPicPr>
        <p:blipFill rotWithShape="1">
          <a:blip r:embed="rId29">
            <a:alphaModFix/>
          </a:blip>
          <a:srcRect t="33966" b="34396"/>
          <a:stretch/>
        </p:blipFill>
        <p:spPr>
          <a:xfrm>
            <a:off x="3684940" y="3915104"/>
            <a:ext cx="501899" cy="158792"/>
          </a:xfrm>
          <a:prstGeom prst="rect">
            <a:avLst/>
          </a:prstGeom>
          <a:noFill/>
          <a:ln>
            <a:noFill/>
          </a:ln>
        </p:spPr>
      </p:pic>
      <p:grpSp>
        <p:nvGrpSpPr>
          <p:cNvPr id="1536" name="Shape 1536"/>
          <p:cNvGrpSpPr/>
          <p:nvPr/>
        </p:nvGrpSpPr>
        <p:grpSpPr>
          <a:xfrm>
            <a:off x="2118875" y="1165075"/>
            <a:ext cx="4927500" cy="438300"/>
            <a:chOff x="2118875" y="936475"/>
            <a:chExt cx="4927500" cy="438300"/>
          </a:xfrm>
        </p:grpSpPr>
        <p:sp>
          <p:nvSpPr>
            <p:cNvPr id="1537" name="Shape 1537"/>
            <p:cNvSpPr/>
            <p:nvPr/>
          </p:nvSpPr>
          <p:spPr>
            <a:xfrm>
              <a:off x="2957075" y="936475"/>
              <a:ext cx="736500" cy="438300"/>
            </a:xfrm>
            <a:prstGeom prst="rect">
              <a:avLst/>
            </a:prstGeom>
            <a:solidFill>
              <a:srgbClr val="6AA4C7"/>
            </a:solidFill>
            <a:ln w="9525" cap="flat" cmpd="sng">
              <a:solidFill>
                <a:srgbClr val="6AA4C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n-ea"/>
                  <a:ea typeface="+mn-ea"/>
                  <a:cs typeface="Questrial"/>
                  <a:sym typeface="Questrial"/>
                </a:rPr>
                <a:t>Sandbox</a:t>
              </a:r>
            </a:p>
          </p:txBody>
        </p:sp>
        <p:sp>
          <p:nvSpPr>
            <p:cNvPr id="1538" name="Shape 1538"/>
            <p:cNvSpPr/>
            <p:nvPr/>
          </p:nvSpPr>
          <p:spPr>
            <a:xfrm>
              <a:off x="2118875" y="936475"/>
              <a:ext cx="736500" cy="438300"/>
            </a:xfrm>
            <a:prstGeom prst="rect">
              <a:avLst/>
            </a:prstGeom>
            <a:solidFill>
              <a:srgbClr val="6AA4C7"/>
            </a:solidFill>
            <a:ln w="9525" cap="flat" cmpd="sng">
              <a:solidFill>
                <a:srgbClr val="6AA4C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n-ea"/>
                  <a:ea typeface="+mn-ea"/>
                  <a:cs typeface="Questrial"/>
                  <a:sym typeface="Questrial"/>
                </a:rPr>
                <a:t>NGFW</a:t>
              </a:r>
            </a:p>
          </p:txBody>
        </p:sp>
        <p:sp>
          <p:nvSpPr>
            <p:cNvPr id="1539" name="Shape 1539"/>
            <p:cNvSpPr/>
            <p:nvPr/>
          </p:nvSpPr>
          <p:spPr>
            <a:xfrm>
              <a:off x="4633475" y="936475"/>
              <a:ext cx="736500" cy="438300"/>
            </a:xfrm>
            <a:prstGeom prst="rect">
              <a:avLst/>
            </a:prstGeom>
            <a:solidFill>
              <a:srgbClr val="6AA4C7"/>
            </a:solidFill>
            <a:ln w="9525" cap="flat" cmpd="sng">
              <a:solidFill>
                <a:srgbClr val="6AA4C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n-ea"/>
                  <a:ea typeface="+mn-ea"/>
                  <a:cs typeface="Questrial"/>
                  <a:sym typeface="Questrial"/>
                </a:rPr>
                <a:t>EMM</a:t>
              </a:r>
            </a:p>
          </p:txBody>
        </p:sp>
        <p:sp>
          <p:nvSpPr>
            <p:cNvPr id="1540" name="Shape 1540"/>
            <p:cNvSpPr/>
            <p:nvPr/>
          </p:nvSpPr>
          <p:spPr>
            <a:xfrm>
              <a:off x="3795275" y="936475"/>
              <a:ext cx="736500" cy="438300"/>
            </a:xfrm>
            <a:prstGeom prst="rect">
              <a:avLst/>
            </a:prstGeom>
            <a:solidFill>
              <a:srgbClr val="6AA4C7"/>
            </a:solidFill>
            <a:ln w="9525" cap="flat" cmpd="sng">
              <a:solidFill>
                <a:srgbClr val="6AA4C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n-ea"/>
                  <a:ea typeface="+mn-ea"/>
                  <a:cs typeface="Questrial"/>
                  <a:sym typeface="Questrial"/>
                </a:rPr>
                <a:t>SWG</a:t>
              </a:r>
            </a:p>
          </p:txBody>
        </p:sp>
        <p:sp>
          <p:nvSpPr>
            <p:cNvPr id="1541" name="Shape 1541"/>
            <p:cNvSpPr/>
            <p:nvPr/>
          </p:nvSpPr>
          <p:spPr>
            <a:xfrm>
              <a:off x="5471675" y="936475"/>
              <a:ext cx="736500" cy="438300"/>
            </a:xfrm>
            <a:prstGeom prst="rect">
              <a:avLst/>
            </a:prstGeom>
            <a:solidFill>
              <a:srgbClr val="6AA4C7"/>
            </a:solidFill>
            <a:ln w="9525" cap="flat" cmpd="sng">
              <a:solidFill>
                <a:srgbClr val="6AA4C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n-ea"/>
                  <a:ea typeface="+mn-ea"/>
                  <a:cs typeface="Questrial"/>
                  <a:sym typeface="Questrial"/>
                </a:rPr>
                <a:t>DLP</a:t>
              </a:r>
            </a:p>
          </p:txBody>
        </p:sp>
        <p:sp>
          <p:nvSpPr>
            <p:cNvPr id="1542" name="Shape 1542"/>
            <p:cNvSpPr/>
            <p:nvPr/>
          </p:nvSpPr>
          <p:spPr>
            <a:xfrm>
              <a:off x="6309875" y="936475"/>
              <a:ext cx="736500" cy="438300"/>
            </a:xfrm>
            <a:prstGeom prst="rect">
              <a:avLst/>
            </a:prstGeom>
            <a:solidFill>
              <a:srgbClr val="6AA4C7"/>
            </a:solidFill>
            <a:ln w="9525" cap="flat" cmpd="sng">
              <a:solidFill>
                <a:srgbClr val="6AA4C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n-ea"/>
                  <a:ea typeface="+mn-ea"/>
                  <a:cs typeface="Questrial"/>
                  <a:sym typeface="Questrial"/>
                </a:rPr>
                <a:t>DNS</a:t>
              </a:r>
            </a:p>
          </p:txBody>
        </p:sp>
      </p:grpSp>
      <p:pic>
        <p:nvPicPr>
          <p:cNvPr id="1544" name="Shape 1544" descr="enterprize-api-logo.png"/>
          <p:cNvPicPr preferRelativeResize="0"/>
          <p:nvPr/>
        </p:nvPicPr>
        <p:blipFill>
          <a:blip r:embed="rId30">
            <a:alphaModFix/>
          </a:blip>
          <a:stretch>
            <a:fillRect/>
          </a:stretch>
        </p:blipFill>
        <p:spPr>
          <a:xfrm>
            <a:off x="6693512" y="2298652"/>
            <a:ext cx="899307" cy="253200"/>
          </a:xfrm>
          <a:prstGeom prst="rect">
            <a:avLst/>
          </a:prstGeom>
          <a:noFill/>
          <a:ln>
            <a:noFill/>
          </a:ln>
        </p:spPr>
      </p:pic>
      <p:sp>
        <p:nvSpPr>
          <p:cNvPr id="1546" name="Shape 1546"/>
          <p:cNvSpPr/>
          <p:nvPr/>
        </p:nvSpPr>
        <p:spPr>
          <a:xfrm>
            <a:off x="1558600" y="2455047"/>
            <a:ext cx="917400" cy="291600"/>
          </a:xfrm>
          <a:prstGeom prst="rect">
            <a:avLst/>
          </a:prstGeom>
          <a:noFill/>
          <a:ln>
            <a:noFill/>
          </a:ln>
        </p:spPr>
        <p:txBody>
          <a:bodyPr lIns="91425" tIns="91425" rIns="91425" bIns="91425" anchor="ctr" anchorCtr="0">
            <a:noAutofit/>
          </a:bodyPr>
          <a:lstStyle/>
          <a:p>
            <a:pPr lvl="0" algn="ctr" rtl="0">
              <a:spcBef>
                <a:spcPts val="0"/>
              </a:spcBef>
              <a:spcAft>
                <a:spcPts val="300"/>
              </a:spcAft>
              <a:buNone/>
            </a:pPr>
            <a:r>
              <a:rPr lang="en" sz="600">
                <a:solidFill>
                  <a:srgbClr val="073763"/>
                </a:solidFill>
                <a:latin typeface="+mn-ea"/>
                <a:ea typeface="+mn-ea"/>
              </a:rPr>
              <a:t>CyberDev </a:t>
            </a:r>
            <a:r>
              <a:rPr lang="en" sz="600">
                <a:solidFill>
                  <a:srgbClr val="FF8A00"/>
                </a:solidFill>
                <a:latin typeface="+mn-ea"/>
                <a:ea typeface="+mn-ea"/>
              </a:rPr>
              <a:t>APIs</a:t>
            </a:r>
          </a:p>
        </p:txBody>
      </p:sp>
      <p:pic>
        <p:nvPicPr>
          <p:cNvPr id="1547" name="Shape 1547"/>
          <p:cNvPicPr preferRelativeResize="0"/>
          <p:nvPr/>
        </p:nvPicPr>
        <p:blipFill>
          <a:blip r:embed="rId31">
            <a:alphaModFix/>
          </a:blip>
          <a:stretch>
            <a:fillRect/>
          </a:stretch>
        </p:blipFill>
        <p:spPr>
          <a:xfrm>
            <a:off x="1557257" y="2351632"/>
            <a:ext cx="920026" cy="133275"/>
          </a:xfrm>
          <a:prstGeom prst="rect">
            <a:avLst/>
          </a:prstGeom>
          <a:noFill/>
          <a:ln>
            <a:noFill/>
          </a:ln>
        </p:spPr>
      </p:pic>
      <p:pic>
        <p:nvPicPr>
          <p:cNvPr id="1548" name="Shape 1548"/>
          <p:cNvPicPr preferRelativeResize="0"/>
          <p:nvPr/>
        </p:nvPicPr>
        <p:blipFill>
          <a:blip r:embed="rId32">
            <a:alphaModFix/>
          </a:blip>
          <a:stretch>
            <a:fillRect/>
          </a:stretch>
        </p:blipFill>
        <p:spPr>
          <a:xfrm>
            <a:off x="7046373" y="3901874"/>
            <a:ext cx="548700" cy="185241"/>
          </a:xfrm>
          <a:prstGeom prst="rect">
            <a:avLst/>
          </a:prstGeom>
          <a:noFill/>
          <a:ln>
            <a:noFill/>
          </a:ln>
        </p:spPr>
      </p:pic>
      <p:sp>
        <p:nvSpPr>
          <p:cNvPr id="111" name="Shape 1382"/>
          <p:cNvSpPr/>
          <p:nvPr/>
        </p:nvSpPr>
        <p:spPr>
          <a:xfrm>
            <a:off x="2560469" y="1797001"/>
            <a:ext cx="4008900" cy="1519499"/>
          </a:xfrm>
          <a:prstGeom prst="roundRect">
            <a:avLst>
              <a:gd name="adj" fmla="val 5272"/>
            </a:avLst>
          </a:prstGeom>
          <a:solidFill>
            <a:srgbClr val="E1EDF6"/>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12" name="Shape 1384"/>
          <p:cNvSpPr txBox="1"/>
          <p:nvPr/>
        </p:nvSpPr>
        <p:spPr>
          <a:xfrm>
            <a:off x="5059149" y="2988108"/>
            <a:ext cx="927600" cy="257700"/>
          </a:xfrm>
          <a:prstGeom prst="rect">
            <a:avLst/>
          </a:prstGeom>
          <a:noFill/>
          <a:ln>
            <a:noFill/>
          </a:ln>
        </p:spPr>
        <p:txBody>
          <a:bodyPr lIns="91425" tIns="91425" rIns="91425" bIns="91425" anchor="t" anchorCtr="0">
            <a:noAutofit/>
          </a:bodyPr>
          <a:lstStyle/>
          <a:p>
            <a:pPr lvl="0" rtl="0">
              <a:spcBef>
                <a:spcPts val="0"/>
              </a:spcBef>
              <a:buNone/>
            </a:pPr>
            <a:r>
              <a:rPr lang="ja-JP" sz="1200">
                <a:solidFill>
                  <a:srgbClr val="38761D"/>
                </a:solidFill>
                <a:latin typeface="+mn-ea"/>
                <a:ea typeface="+mn-ea"/>
              </a:rPr>
              <a:t>購入</a:t>
            </a:r>
          </a:p>
        </p:txBody>
      </p:sp>
      <p:pic>
        <p:nvPicPr>
          <p:cNvPr id="113" name="Shape 1393"/>
          <p:cNvPicPr preferRelativeResize="0"/>
          <p:nvPr/>
        </p:nvPicPr>
        <p:blipFill>
          <a:blip r:embed="rId33">
            <a:alphaModFix/>
          </a:blip>
          <a:stretch>
            <a:fillRect/>
          </a:stretch>
        </p:blipFill>
        <p:spPr>
          <a:xfrm>
            <a:off x="3520117" y="1990221"/>
            <a:ext cx="2176163" cy="253200"/>
          </a:xfrm>
          <a:prstGeom prst="rect">
            <a:avLst/>
          </a:prstGeom>
          <a:noFill/>
          <a:ln>
            <a:noFill/>
          </a:ln>
        </p:spPr>
      </p:pic>
      <p:sp>
        <p:nvSpPr>
          <p:cNvPr id="114" name="Shape 1429"/>
          <p:cNvSpPr/>
          <p:nvPr/>
        </p:nvSpPr>
        <p:spPr>
          <a:xfrm>
            <a:off x="2554000" y="1797000"/>
            <a:ext cx="4006200" cy="1474800"/>
          </a:xfrm>
          <a:prstGeom prst="roundRect">
            <a:avLst>
              <a:gd name="adj" fmla="val 6131"/>
            </a:avLst>
          </a:prstGeom>
          <a:solidFill>
            <a:srgbClr val="B5D1E4"/>
          </a:solidFill>
          <a:ln>
            <a:noFill/>
          </a:ln>
        </p:spPr>
        <p:txBody>
          <a:bodyPr lIns="91425" tIns="91425" rIns="91425" bIns="91425" anchor="ctr" anchorCtr="0">
            <a:noAutofit/>
          </a:bodyPr>
          <a:lstStyle/>
          <a:p>
            <a:pPr lvl="0">
              <a:spcBef>
                <a:spcPts val="0"/>
              </a:spcBef>
              <a:buNone/>
            </a:pPr>
            <a:endParaRPr>
              <a:latin typeface="+mn-ea"/>
              <a:ea typeface="+mn-ea"/>
            </a:endParaRPr>
          </a:p>
        </p:txBody>
      </p:sp>
      <p:pic>
        <p:nvPicPr>
          <p:cNvPr id="115" name="Shape 1430"/>
          <p:cNvPicPr preferRelativeResize="0"/>
          <p:nvPr/>
        </p:nvPicPr>
        <p:blipFill>
          <a:blip r:embed="rId34">
            <a:alphaModFix/>
          </a:blip>
          <a:stretch>
            <a:fillRect/>
          </a:stretch>
        </p:blipFill>
        <p:spPr>
          <a:xfrm>
            <a:off x="3950191" y="2287099"/>
            <a:ext cx="438168" cy="438171"/>
          </a:xfrm>
          <a:prstGeom prst="rect">
            <a:avLst/>
          </a:prstGeom>
          <a:noFill/>
          <a:ln>
            <a:noFill/>
          </a:ln>
        </p:spPr>
      </p:pic>
      <p:pic>
        <p:nvPicPr>
          <p:cNvPr id="116" name="Shape 1431"/>
          <p:cNvPicPr preferRelativeResize="0"/>
          <p:nvPr/>
        </p:nvPicPr>
        <p:blipFill>
          <a:blip r:embed="rId35">
            <a:alphaModFix/>
          </a:blip>
          <a:stretch>
            <a:fillRect/>
          </a:stretch>
        </p:blipFill>
        <p:spPr>
          <a:xfrm>
            <a:off x="2601984" y="2287099"/>
            <a:ext cx="438168" cy="438171"/>
          </a:xfrm>
          <a:prstGeom prst="rect">
            <a:avLst/>
          </a:prstGeom>
          <a:noFill/>
          <a:ln>
            <a:noFill/>
          </a:ln>
        </p:spPr>
      </p:pic>
      <p:pic>
        <p:nvPicPr>
          <p:cNvPr id="117" name="Shape 1433"/>
          <p:cNvPicPr preferRelativeResize="0"/>
          <p:nvPr/>
        </p:nvPicPr>
        <p:blipFill>
          <a:blip r:embed="rId36">
            <a:alphaModFix/>
          </a:blip>
          <a:stretch>
            <a:fillRect/>
          </a:stretch>
        </p:blipFill>
        <p:spPr>
          <a:xfrm>
            <a:off x="3301418" y="2287099"/>
            <a:ext cx="438168" cy="438171"/>
          </a:xfrm>
          <a:prstGeom prst="rect">
            <a:avLst/>
          </a:prstGeom>
          <a:noFill/>
          <a:ln>
            <a:noFill/>
          </a:ln>
        </p:spPr>
      </p:pic>
      <p:pic>
        <p:nvPicPr>
          <p:cNvPr id="118" name="Shape 1434"/>
          <p:cNvPicPr preferRelativeResize="0"/>
          <p:nvPr/>
        </p:nvPicPr>
        <p:blipFill>
          <a:blip r:embed="rId37">
            <a:alphaModFix/>
          </a:blip>
          <a:stretch>
            <a:fillRect/>
          </a:stretch>
        </p:blipFill>
        <p:spPr>
          <a:xfrm>
            <a:off x="4670874" y="2287099"/>
            <a:ext cx="438168" cy="438171"/>
          </a:xfrm>
          <a:prstGeom prst="rect">
            <a:avLst/>
          </a:prstGeom>
          <a:noFill/>
          <a:ln>
            <a:noFill/>
          </a:ln>
        </p:spPr>
      </p:pic>
      <p:pic>
        <p:nvPicPr>
          <p:cNvPr id="119" name="Shape 1436"/>
          <p:cNvPicPr preferRelativeResize="0"/>
          <p:nvPr/>
        </p:nvPicPr>
        <p:blipFill>
          <a:blip r:embed="rId38">
            <a:alphaModFix/>
          </a:blip>
          <a:stretch>
            <a:fillRect/>
          </a:stretch>
        </p:blipFill>
        <p:spPr>
          <a:xfrm>
            <a:off x="5382102" y="2287099"/>
            <a:ext cx="438168" cy="438171"/>
          </a:xfrm>
          <a:prstGeom prst="rect">
            <a:avLst/>
          </a:prstGeom>
          <a:noFill/>
          <a:ln>
            <a:noFill/>
          </a:ln>
        </p:spPr>
      </p:pic>
      <p:sp>
        <p:nvSpPr>
          <p:cNvPr id="120" name="Shape 1437"/>
          <p:cNvSpPr txBox="1"/>
          <p:nvPr/>
        </p:nvSpPr>
        <p:spPr>
          <a:xfrm>
            <a:off x="5184113" y="2710211"/>
            <a:ext cx="831600" cy="261900"/>
          </a:xfrm>
          <a:prstGeom prst="rect">
            <a:avLst/>
          </a:prstGeom>
          <a:noFill/>
          <a:ln>
            <a:noFill/>
          </a:ln>
        </p:spPr>
        <p:txBody>
          <a:bodyPr lIns="91425" tIns="91425" rIns="91425" bIns="91425" anchor="ctr" anchorCtr="0">
            <a:noAutofit/>
          </a:bodyPr>
          <a:lstStyle/>
          <a:p>
            <a:pPr lvl="0" algn="ctr" rtl="0">
              <a:spcBef>
                <a:spcPts val="0"/>
              </a:spcBef>
              <a:buNone/>
            </a:pPr>
            <a:r>
              <a:rPr lang="ja-JP" sz="700" b="1">
                <a:latin typeface="+mn-ea"/>
                <a:ea typeface="+mn-ea"/>
                <a:sym typeface="Questrial"/>
              </a:rPr>
              <a:t>構成</a:t>
            </a:r>
          </a:p>
          <a:p>
            <a:pPr lvl="0" algn="ctr" rtl="0">
              <a:spcBef>
                <a:spcPts val="0"/>
              </a:spcBef>
              <a:buNone/>
            </a:pPr>
            <a:r>
              <a:rPr lang="ja-JP" sz="700" b="1">
                <a:latin typeface="+mn-ea"/>
                <a:ea typeface="+mn-ea"/>
                <a:sym typeface="Questrial"/>
              </a:rPr>
              <a:t>セキュリティ</a:t>
            </a:r>
          </a:p>
        </p:txBody>
      </p:sp>
      <p:pic>
        <p:nvPicPr>
          <p:cNvPr id="121" name="Shape 1438"/>
          <p:cNvPicPr preferRelativeResize="0"/>
          <p:nvPr/>
        </p:nvPicPr>
        <p:blipFill>
          <a:blip r:embed="rId39">
            <a:alphaModFix/>
          </a:blip>
          <a:stretch>
            <a:fillRect/>
          </a:stretch>
        </p:blipFill>
        <p:spPr>
          <a:xfrm>
            <a:off x="6033350" y="2287099"/>
            <a:ext cx="438168" cy="438171"/>
          </a:xfrm>
          <a:prstGeom prst="rect">
            <a:avLst/>
          </a:prstGeom>
          <a:noFill/>
          <a:ln>
            <a:noFill/>
          </a:ln>
        </p:spPr>
      </p:pic>
      <p:sp>
        <p:nvSpPr>
          <p:cNvPr id="122" name="Shape 1439"/>
          <p:cNvSpPr txBox="1"/>
          <p:nvPr/>
        </p:nvSpPr>
        <p:spPr>
          <a:xfrm>
            <a:off x="5887896" y="2710211"/>
            <a:ext cx="761700" cy="261900"/>
          </a:xfrm>
          <a:prstGeom prst="rect">
            <a:avLst/>
          </a:prstGeom>
          <a:noFill/>
          <a:ln>
            <a:noFill/>
          </a:ln>
        </p:spPr>
        <p:txBody>
          <a:bodyPr lIns="91425" tIns="91425" rIns="91425" bIns="91425" anchor="ctr" anchorCtr="0">
            <a:noAutofit/>
          </a:bodyPr>
          <a:lstStyle/>
          <a:p>
            <a:pPr lvl="0" algn="ctr" rtl="0">
              <a:spcBef>
                <a:spcPts val="0"/>
              </a:spcBef>
              <a:buNone/>
            </a:pPr>
            <a:r>
              <a:rPr lang="ja-JP" sz="700" b="1">
                <a:latin typeface="+mn-ea"/>
                <a:ea typeface="+mn-ea"/>
                <a:sym typeface="Questrial"/>
              </a:rPr>
              <a:t>一元化された</a:t>
            </a:r>
          </a:p>
          <a:p>
            <a:pPr lvl="0" algn="ctr" rtl="0">
              <a:spcBef>
                <a:spcPts val="0"/>
              </a:spcBef>
              <a:buNone/>
            </a:pPr>
            <a:r>
              <a:rPr lang="ja-JP" sz="700" b="1">
                <a:latin typeface="+mn-ea"/>
                <a:ea typeface="+mn-ea"/>
                <a:sym typeface="Questrial"/>
              </a:rPr>
              <a:t>監査</a:t>
            </a:r>
          </a:p>
        </p:txBody>
      </p:sp>
      <p:sp>
        <p:nvSpPr>
          <p:cNvPr id="123" name="Shape 1440"/>
          <p:cNvSpPr txBox="1"/>
          <p:nvPr/>
        </p:nvSpPr>
        <p:spPr>
          <a:xfrm>
            <a:off x="3770500" y="2710211"/>
            <a:ext cx="761700" cy="261900"/>
          </a:xfrm>
          <a:prstGeom prst="rect">
            <a:avLst/>
          </a:prstGeom>
          <a:noFill/>
          <a:ln>
            <a:noFill/>
          </a:ln>
        </p:spPr>
        <p:txBody>
          <a:bodyPr lIns="91425" tIns="91425" rIns="91425" bIns="91425" anchor="ctr" anchorCtr="0">
            <a:noAutofit/>
          </a:bodyPr>
          <a:lstStyle/>
          <a:p>
            <a:pPr lvl="0" algn="ctr" rtl="0">
              <a:spcBef>
                <a:spcPts val="0"/>
              </a:spcBef>
              <a:buNone/>
            </a:pPr>
            <a:r>
              <a:rPr lang="ja-JP" sz="700" b="1" dirty="0">
                <a:latin typeface="+mn-ea"/>
                <a:ea typeface="+mn-ea"/>
                <a:sym typeface="Questrial"/>
              </a:rPr>
              <a:t>DLP</a:t>
            </a:r>
          </a:p>
        </p:txBody>
      </p:sp>
      <p:sp>
        <p:nvSpPr>
          <p:cNvPr id="124" name="Shape 1441"/>
          <p:cNvSpPr txBox="1"/>
          <p:nvPr/>
        </p:nvSpPr>
        <p:spPr>
          <a:xfrm>
            <a:off x="3099951" y="2710211"/>
            <a:ext cx="839326" cy="261900"/>
          </a:xfrm>
          <a:prstGeom prst="rect">
            <a:avLst/>
          </a:prstGeom>
          <a:noFill/>
          <a:ln>
            <a:noFill/>
          </a:ln>
        </p:spPr>
        <p:txBody>
          <a:bodyPr lIns="91425" tIns="91425" rIns="91425" bIns="91425" anchor="ctr" anchorCtr="0">
            <a:noAutofit/>
          </a:bodyPr>
          <a:lstStyle/>
          <a:p>
            <a:pPr lvl="0" algn="ctr" rtl="0">
              <a:spcBef>
                <a:spcPts val="0"/>
              </a:spcBef>
              <a:buNone/>
            </a:pPr>
            <a:r>
              <a:rPr lang="ja-JP" sz="700" b="1" dirty="0">
                <a:latin typeface="+mn-ea"/>
                <a:ea typeface="+mn-ea"/>
                <a:sym typeface="Questrial"/>
              </a:rPr>
              <a:t>アプリケーション</a:t>
            </a:r>
          </a:p>
          <a:p>
            <a:pPr lvl="0" algn="ctr" rtl="0">
              <a:spcBef>
                <a:spcPts val="0"/>
              </a:spcBef>
              <a:buNone/>
            </a:pPr>
            <a:r>
              <a:rPr lang="ja-JP" sz="700" b="1" dirty="0">
                <a:latin typeface="+mn-ea"/>
                <a:ea typeface="+mn-ea"/>
                <a:sym typeface="Questrial"/>
              </a:rPr>
              <a:t>ファイアウォール</a:t>
            </a:r>
          </a:p>
        </p:txBody>
      </p:sp>
      <p:pic>
        <p:nvPicPr>
          <p:cNvPr id="125" name="Shape 1443"/>
          <p:cNvPicPr preferRelativeResize="0"/>
          <p:nvPr/>
        </p:nvPicPr>
        <p:blipFill>
          <a:blip r:embed="rId40">
            <a:alphaModFix/>
          </a:blip>
          <a:stretch>
            <a:fillRect/>
          </a:stretch>
        </p:blipFill>
        <p:spPr>
          <a:xfrm>
            <a:off x="4062550" y="3039786"/>
            <a:ext cx="808799" cy="243279"/>
          </a:xfrm>
          <a:prstGeom prst="rect">
            <a:avLst/>
          </a:prstGeom>
          <a:noFill/>
          <a:ln>
            <a:noFill/>
          </a:ln>
        </p:spPr>
      </p:pic>
      <p:pic>
        <p:nvPicPr>
          <p:cNvPr id="127" name="Shape 1445"/>
          <p:cNvPicPr preferRelativeResize="0"/>
          <p:nvPr/>
        </p:nvPicPr>
        <p:blipFill>
          <a:blip r:embed="rId40">
            <a:alphaModFix/>
          </a:blip>
          <a:stretch>
            <a:fillRect/>
          </a:stretch>
        </p:blipFill>
        <p:spPr>
          <a:xfrm>
            <a:off x="4083482" y="1855782"/>
            <a:ext cx="808799" cy="243279"/>
          </a:xfrm>
          <a:prstGeom prst="rect">
            <a:avLst/>
          </a:prstGeom>
          <a:noFill/>
          <a:ln>
            <a:noFill/>
          </a:ln>
        </p:spPr>
      </p:pic>
      <p:sp>
        <p:nvSpPr>
          <p:cNvPr id="128" name="Shape 1435"/>
          <p:cNvSpPr txBox="1"/>
          <p:nvPr/>
        </p:nvSpPr>
        <p:spPr>
          <a:xfrm>
            <a:off x="4516422" y="2710211"/>
            <a:ext cx="761700" cy="261900"/>
          </a:xfrm>
          <a:prstGeom prst="rect">
            <a:avLst/>
          </a:prstGeom>
          <a:noFill/>
          <a:ln>
            <a:noFill/>
          </a:ln>
        </p:spPr>
        <p:txBody>
          <a:bodyPr lIns="91425" tIns="91425" rIns="91425" bIns="91425" anchor="ctr" anchorCtr="0">
            <a:noAutofit/>
          </a:bodyPr>
          <a:lstStyle/>
          <a:p>
            <a:pPr lvl="0" algn="ctr" rtl="0">
              <a:spcBef>
                <a:spcPts val="0"/>
              </a:spcBef>
              <a:buNone/>
            </a:pPr>
            <a:r>
              <a:rPr lang="ja-JP" sz="700" b="1" dirty="0">
                <a:latin typeface="+mn-ea"/>
                <a:ea typeface="+mn-ea"/>
                <a:sym typeface="Questrial"/>
              </a:rPr>
              <a:t>暗号</a:t>
            </a:r>
            <a:r>
              <a:rPr lang="ja-JP" sz="700" b="1" dirty="0" smtClean="0">
                <a:latin typeface="+mn-ea"/>
                <a:ea typeface="+mn-ea"/>
                <a:sym typeface="Questrial"/>
              </a:rPr>
              <a:t>化管理</a:t>
            </a:r>
            <a:r>
              <a:rPr lang="ja-JP" sz="700" dirty="0" smtClean="0">
                <a:latin typeface="+mn-ea"/>
                <a:ea typeface="+mn-ea"/>
                <a:sym typeface="Questrial"/>
              </a:rPr>
              <a:t> </a:t>
            </a:r>
            <a:endParaRPr lang="ja-JP" sz="700" dirty="0">
              <a:latin typeface="+mn-ea"/>
              <a:ea typeface="+mn-ea"/>
              <a:sym typeface="Questrial"/>
            </a:endParaRPr>
          </a:p>
        </p:txBody>
      </p:sp>
      <p:sp>
        <p:nvSpPr>
          <p:cNvPr id="129" name="Shape 1432"/>
          <p:cNvSpPr txBox="1"/>
          <p:nvPr/>
        </p:nvSpPr>
        <p:spPr>
          <a:xfrm>
            <a:off x="2440037" y="2688439"/>
            <a:ext cx="672900" cy="261900"/>
          </a:xfrm>
          <a:prstGeom prst="rect">
            <a:avLst/>
          </a:prstGeom>
          <a:noFill/>
          <a:ln>
            <a:noFill/>
          </a:ln>
        </p:spPr>
        <p:txBody>
          <a:bodyPr lIns="91425" tIns="91425" rIns="91425" bIns="91425" anchor="ctr" anchorCtr="0">
            <a:noAutofit/>
          </a:bodyPr>
          <a:lstStyle/>
          <a:p>
            <a:pPr lvl="0" algn="l" rtl="0">
              <a:spcBef>
                <a:spcPts val="0"/>
              </a:spcBef>
              <a:buNone/>
            </a:pPr>
            <a:r>
              <a:rPr lang="ja-JP" dirty="0" smtClean="0">
                <a:latin typeface="+mn-ea"/>
                <a:ea typeface="+mn-ea"/>
              </a:rPr>
              <a:t>  </a:t>
            </a:r>
            <a:r>
              <a:rPr lang="ja-JP" sz="700" b="1" dirty="0">
                <a:latin typeface="+mn-ea"/>
                <a:ea typeface="+mn-ea"/>
                <a:sym typeface="Questrial"/>
              </a:rPr>
              <a:t>動作分析</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grpSp>
        <p:nvGrpSpPr>
          <p:cNvPr id="1299" name="Shape 1299"/>
          <p:cNvGrpSpPr/>
          <p:nvPr/>
        </p:nvGrpSpPr>
        <p:grpSpPr>
          <a:xfrm>
            <a:off x="22750" y="939925"/>
            <a:ext cx="9121200" cy="3570500"/>
            <a:chOff x="22750" y="1168525"/>
            <a:chExt cx="9121200" cy="3570500"/>
          </a:xfrm>
        </p:grpSpPr>
        <p:sp>
          <p:nvSpPr>
            <p:cNvPr id="1300" name="Shape 1300"/>
            <p:cNvSpPr/>
            <p:nvPr/>
          </p:nvSpPr>
          <p:spPr>
            <a:xfrm>
              <a:off x="22750" y="3474525"/>
              <a:ext cx="9121200" cy="1264500"/>
            </a:xfrm>
            <a:prstGeom prst="rect">
              <a:avLst/>
            </a:prstGeom>
            <a:solidFill>
              <a:srgbClr val="182442"/>
            </a:solidFill>
            <a:ln>
              <a:noFill/>
            </a:ln>
          </p:spPr>
          <p:txBody>
            <a:bodyPr lIns="91425" tIns="91425" rIns="91425" bIns="91425" anchor="ctr" anchorCtr="0">
              <a:noAutofit/>
            </a:bodyPr>
            <a:lstStyle/>
            <a:p>
              <a:pPr lvl="0">
                <a:spcBef>
                  <a:spcPts val="0"/>
                </a:spcBef>
                <a:buNone/>
              </a:pPr>
              <a:endParaRPr>
                <a:ea typeface="MS PGothic" panose="020B0600070205080204" pitchFamily="34" charset="-128"/>
              </a:endParaRPr>
            </a:p>
          </p:txBody>
        </p:sp>
        <p:pic>
          <p:nvPicPr>
            <p:cNvPr id="1301" name="Shape 1301" descr="clodlock logo.png"/>
            <p:cNvPicPr preferRelativeResize="0"/>
            <p:nvPr/>
          </p:nvPicPr>
          <p:blipFill>
            <a:blip r:embed="rId3">
              <a:alphaModFix/>
            </a:blip>
            <a:stretch>
              <a:fillRect/>
            </a:stretch>
          </p:blipFill>
          <p:spPr>
            <a:xfrm>
              <a:off x="1761249" y="3959099"/>
              <a:ext cx="5644200" cy="471425"/>
            </a:xfrm>
            <a:prstGeom prst="rect">
              <a:avLst/>
            </a:prstGeom>
            <a:noFill/>
            <a:ln>
              <a:noFill/>
            </a:ln>
          </p:spPr>
        </p:pic>
        <p:pic>
          <p:nvPicPr>
            <p:cNvPr id="1302" name="Shape 1302" descr="slide 5 rectagnle.png"/>
            <p:cNvPicPr preferRelativeResize="0"/>
            <p:nvPr/>
          </p:nvPicPr>
          <p:blipFill>
            <a:blip r:embed="rId4">
              <a:alphaModFix/>
            </a:blip>
            <a:stretch>
              <a:fillRect/>
            </a:stretch>
          </p:blipFill>
          <p:spPr>
            <a:xfrm>
              <a:off x="291693" y="1759537"/>
              <a:ext cx="2945281" cy="2201074"/>
            </a:xfrm>
            <a:prstGeom prst="rect">
              <a:avLst/>
            </a:prstGeom>
            <a:noFill/>
            <a:ln>
              <a:noFill/>
            </a:ln>
          </p:spPr>
        </p:pic>
        <p:sp>
          <p:nvSpPr>
            <p:cNvPr id="1303" name="Shape 1303"/>
            <p:cNvSpPr txBox="1"/>
            <p:nvPr/>
          </p:nvSpPr>
          <p:spPr>
            <a:xfrm>
              <a:off x="684000" y="2782750"/>
              <a:ext cx="2227800" cy="7242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b="1" dirty="0">
                  <a:solidFill>
                    <a:srgbClr val="676767"/>
                  </a:solidFill>
                  <a:ea typeface="MS PGothic" panose="020B0600070205080204" pitchFamily="34" charset="-128"/>
                </a:rPr>
                <a:t>クラウドでの </a:t>
              </a:r>
            </a:p>
            <a:p>
              <a:pPr lvl="0" algn="ctr" rtl="0">
                <a:lnSpc>
                  <a:spcPct val="115000"/>
                </a:lnSpc>
                <a:spcBef>
                  <a:spcPts val="0"/>
                </a:spcBef>
                <a:buNone/>
              </a:pPr>
              <a:r>
                <a:rPr lang="ja-JP" b="1" dirty="0">
                  <a:solidFill>
                    <a:srgbClr val="82B835"/>
                  </a:solidFill>
                  <a:ea typeface="MS PGothic" panose="020B0600070205080204" pitchFamily="34" charset="-128"/>
                </a:rPr>
                <a:t>ビジネス アプリケー</a:t>
              </a:r>
              <a:r>
                <a:rPr lang="ja-JP" b="1" dirty="0" smtClean="0">
                  <a:solidFill>
                    <a:srgbClr val="82B835"/>
                  </a:solidFill>
                  <a:ea typeface="MS PGothic" panose="020B0600070205080204" pitchFamily="34" charset="-128"/>
                </a:rPr>
                <a:t>ション</a:t>
              </a:r>
              <a:r>
                <a:rPr lang="ja-JP" b="1" dirty="0" smtClean="0">
                  <a:solidFill>
                    <a:srgbClr val="676767"/>
                  </a:solidFill>
                  <a:ea typeface="MS PGothic" panose="020B0600070205080204" pitchFamily="34" charset="-128"/>
                </a:rPr>
                <a:t>の使用</a:t>
              </a:r>
              <a:r>
                <a:rPr lang="ja-JP" b="1" dirty="0">
                  <a:solidFill>
                    <a:srgbClr val="676767"/>
                  </a:solidFill>
                  <a:ea typeface="MS PGothic" panose="020B0600070205080204" pitchFamily="34" charset="-128"/>
                </a:rPr>
                <a:t>を保護する</a:t>
              </a:r>
            </a:p>
          </p:txBody>
        </p:sp>
        <p:sp>
          <p:nvSpPr>
            <p:cNvPr id="1304" name="Shape 1304"/>
            <p:cNvSpPr/>
            <p:nvPr/>
          </p:nvSpPr>
          <p:spPr>
            <a:xfrm>
              <a:off x="1024200" y="1168525"/>
              <a:ext cx="1547400" cy="1547100"/>
            </a:xfrm>
            <a:prstGeom prst="ellipse">
              <a:avLst/>
            </a:prstGeom>
            <a:solidFill>
              <a:srgbClr val="82B835"/>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ja-JP" smtClean="0">
                  <a:ea typeface="MS PGothic" panose="020B0600070205080204" pitchFamily="34" charset="-128"/>
                </a:rPr>
                <a:t> </a:t>
              </a:r>
            </a:p>
          </p:txBody>
        </p:sp>
        <p:sp>
          <p:nvSpPr>
            <p:cNvPr id="1305" name="Shape 1305"/>
            <p:cNvSpPr txBox="1"/>
            <p:nvPr/>
          </p:nvSpPr>
          <p:spPr>
            <a:xfrm>
              <a:off x="1141650" y="1553575"/>
              <a:ext cx="1312500" cy="77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sz="1300" b="1">
                  <a:solidFill>
                    <a:srgbClr val="FFFFFF"/>
                  </a:solidFill>
                  <a:ea typeface="MS PGothic" panose="020B0600070205080204" pitchFamily="34" charset="-128"/>
                </a:rPr>
                <a:t>SaaS 用 </a:t>
              </a:r>
            </a:p>
            <a:p>
              <a:pPr lvl="0" algn="ctr" rtl="0">
                <a:lnSpc>
                  <a:spcPct val="115000"/>
                </a:lnSpc>
                <a:spcBef>
                  <a:spcPts val="0"/>
                </a:spcBef>
                <a:buNone/>
              </a:pPr>
              <a:r>
                <a:rPr lang="ja-JP" sz="1300" b="1">
                  <a:solidFill>
                    <a:srgbClr val="FFFFFF"/>
                  </a:solidFill>
                  <a:ea typeface="MS PGothic" panose="020B0600070205080204" pitchFamily="34" charset="-128"/>
                </a:rPr>
                <a:t>CASB</a:t>
              </a:r>
            </a:p>
          </p:txBody>
        </p:sp>
        <p:pic>
          <p:nvPicPr>
            <p:cNvPr id="1306" name="Shape 1306" descr="slide 5 rectagnle.png"/>
            <p:cNvPicPr preferRelativeResize="0"/>
            <p:nvPr/>
          </p:nvPicPr>
          <p:blipFill>
            <a:blip r:embed="rId4">
              <a:alphaModFix/>
            </a:blip>
            <a:stretch>
              <a:fillRect/>
            </a:stretch>
          </p:blipFill>
          <p:spPr>
            <a:xfrm>
              <a:off x="3099359" y="1759537"/>
              <a:ext cx="2945281" cy="2201074"/>
            </a:xfrm>
            <a:prstGeom prst="rect">
              <a:avLst/>
            </a:prstGeom>
            <a:noFill/>
            <a:ln>
              <a:noFill/>
            </a:ln>
          </p:spPr>
        </p:pic>
        <p:sp>
          <p:nvSpPr>
            <p:cNvPr id="1307" name="Shape 1307"/>
            <p:cNvSpPr txBox="1"/>
            <p:nvPr/>
          </p:nvSpPr>
          <p:spPr>
            <a:xfrm>
              <a:off x="3419553" y="2782737"/>
              <a:ext cx="2227800" cy="7242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b="1" dirty="0" smtClean="0">
                  <a:solidFill>
                    <a:srgbClr val="676767"/>
                  </a:solidFill>
                  <a:ea typeface="MS PGothic" panose="020B0600070205080204" pitchFamily="34" charset="-128"/>
                </a:rPr>
                <a:t>クラウドでの</a:t>
              </a:r>
              <a:r>
                <a:rPr lang="en-US" altLang="ja-JP" b="1" dirty="0" smtClean="0">
                  <a:solidFill>
                    <a:srgbClr val="676767"/>
                  </a:solidFill>
                  <a:ea typeface="MS PGothic" panose="020B0600070205080204" pitchFamily="34" charset="-128"/>
                </a:rPr>
                <a:t/>
              </a:r>
              <a:br>
                <a:rPr lang="en-US" altLang="ja-JP" b="1" dirty="0" smtClean="0">
                  <a:solidFill>
                    <a:srgbClr val="676767"/>
                  </a:solidFill>
                  <a:ea typeface="MS PGothic" panose="020B0600070205080204" pitchFamily="34" charset="-128"/>
                </a:rPr>
              </a:br>
              <a:r>
                <a:rPr lang="ja-JP" b="1" dirty="0" smtClean="0">
                  <a:solidFill>
                    <a:srgbClr val="108DD5"/>
                  </a:solidFill>
                  <a:ea typeface="MS PGothic" panose="020B0600070205080204" pitchFamily="34" charset="-128"/>
                </a:rPr>
                <a:t>重要</a:t>
              </a:r>
              <a:r>
                <a:rPr lang="ja-JP" b="1" dirty="0">
                  <a:solidFill>
                    <a:srgbClr val="108DD5"/>
                  </a:solidFill>
                  <a:ea typeface="MS PGothic" panose="020B0600070205080204" pitchFamily="34" charset="-128"/>
                </a:rPr>
                <a:t>なインフラストラクチャ</a:t>
              </a:r>
            </a:p>
            <a:p>
              <a:pPr lvl="0" algn="ctr" rtl="0">
                <a:lnSpc>
                  <a:spcPct val="115000"/>
                </a:lnSpc>
                <a:spcBef>
                  <a:spcPts val="0"/>
                </a:spcBef>
                <a:buNone/>
              </a:pPr>
              <a:r>
                <a:rPr lang="ja-JP" b="1" dirty="0">
                  <a:solidFill>
                    <a:srgbClr val="676767"/>
                  </a:solidFill>
                  <a:ea typeface="MS PGothic" panose="020B0600070205080204" pitchFamily="34" charset="-128"/>
                </a:rPr>
                <a:t>の使用を保護する</a:t>
              </a:r>
            </a:p>
          </p:txBody>
        </p:sp>
        <p:sp>
          <p:nvSpPr>
            <p:cNvPr id="1308" name="Shape 1308"/>
            <p:cNvSpPr/>
            <p:nvPr/>
          </p:nvSpPr>
          <p:spPr>
            <a:xfrm>
              <a:off x="3755275" y="1168525"/>
              <a:ext cx="1547400" cy="1547100"/>
            </a:xfrm>
            <a:prstGeom prst="ellipse">
              <a:avLst/>
            </a:prstGeom>
            <a:solidFill>
              <a:srgbClr val="108ED7"/>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ja-JP" smtClean="0">
                  <a:ea typeface="MS PGothic" panose="020B0600070205080204" pitchFamily="34" charset="-128"/>
                </a:rPr>
                <a:t> </a:t>
              </a:r>
            </a:p>
          </p:txBody>
        </p:sp>
        <p:sp>
          <p:nvSpPr>
            <p:cNvPr id="1309" name="Shape 1309"/>
            <p:cNvSpPr txBox="1"/>
            <p:nvPr/>
          </p:nvSpPr>
          <p:spPr>
            <a:xfrm>
              <a:off x="3872725" y="1553575"/>
              <a:ext cx="1312500" cy="77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sz="1300" b="1" dirty="0">
                  <a:solidFill>
                    <a:srgbClr val="FFFFFF"/>
                  </a:solidFill>
                  <a:ea typeface="MS PGothic" panose="020B0600070205080204" pitchFamily="34" charset="-128"/>
                </a:rPr>
                <a:t>IaaS/PaaS 用 CASB</a:t>
              </a:r>
            </a:p>
          </p:txBody>
        </p:sp>
        <p:pic>
          <p:nvPicPr>
            <p:cNvPr id="1310" name="Shape 1310" descr="slide 5 rectagnle.png"/>
            <p:cNvPicPr preferRelativeResize="0"/>
            <p:nvPr/>
          </p:nvPicPr>
          <p:blipFill>
            <a:blip r:embed="rId4">
              <a:alphaModFix/>
            </a:blip>
            <a:stretch>
              <a:fillRect/>
            </a:stretch>
          </p:blipFill>
          <p:spPr>
            <a:xfrm>
              <a:off x="5911231" y="1759537"/>
              <a:ext cx="2945281" cy="2201074"/>
            </a:xfrm>
            <a:prstGeom prst="rect">
              <a:avLst/>
            </a:prstGeom>
            <a:noFill/>
            <a:ln>
              <a:noFill/>
            </a:ln>
          </p:spPr>
        </p:pic>
        <p:sp>
          <p:nvSpPr>
            <p:cNvPr id="1311" name="Shape 1311"/>
            <p:cNvSpPr txBox="1"/>
            <p:nvPr/>
          </p:nvSpPr>
          <p:spPr>
            <a:xfrm>
              <a:off x="6224462" y="2782737"/>
              <a:ext cx="2227800" cy="7242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b="1">
                  <a:solidFill>
                    <a:srgbClr val="FF882F"/>
                  </a:solidFill>
                  <a:ea typeface="MS PGothic" panose="020B0600070205080204" pitchFamily="34" charset="-128"/>
                </a:rPr>
                <a:t>セキュリティ ワークフロー</a:t>
              </a:r>
              <a:r>
                <a:rPr lang="ja-JP" b="1">
                  <a:solidFill>
                    <a:srgbClr val="676767"/>
                  </a:solidFill>
                  <a:ea typeface="MS PGothic" panose="020B0600070205080204" pitchFamily="34" charset="-128"/>
                </a:rPr>
                <a:t>にクラウドを加える</a:t>
              </a:r>
            </a:p>
          </p:txBody>
        </p:sp>
        <p:sp>
          <p:nvSpPr>
            <p:cNvPr id="1312" name="Shape 1312"/>
            <p:cNvSpPr/>
            <p:nvPr/>
          </p:nvSpPr>
          <p:spPr>
            <a:xfrm>
              <a:off x="6564675" y="1168525"/>
              <a:ext cx="1547400" cy="1547100"/>
            </a:xfrm>
            <a:prstGeom prst="ellipse">
              <a:avLst/>
            </a:prstGeom>
            <a:solidFill>
              <a:srgbClr val="FF882F"/>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ja-JP" smtClean="0">
                  <a:ea typeface="MS PGothic" panose="020B0600070205080204" pitchFamily="34" charset="-128"/>
                </a:rPr>
                <a:t> </a:t>
              </a:r>
            </a:p>
          </p:txBody>
        </p:sp>
        <p:sp>
          <p:nvSpPr>
            <p:cNvPr id="1313" name="Shape 1313"/>
            <p:cNvSpPr txBox="1"/>
            <p:nvPr/>
          </p:nvSpPr>
          <p:spPr>
            <a:xfrm>
              <a:off x="6623475" y="1726068"/>
              <a:ext cx="1429800" cy="77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sz="1300" b="1" dirty="0">
                  <a:solidFill>
                    <a:srgbClr val="FFFFFF"/>
                  </a:solidFill>
                  <a:ea typeface="MS PGothic" panose="020B0600070205080204" pitchFamily="34" charset="-128"/>
                </a:rPr>
                <a:t>クラウド </a:t>
              </a:r>
              <a:r>
                <a:rPr lang="en-US" altLang="ja-JP" sz="1300" b="1" dirty="0" smtClean="0">
                  <a:solidFill>
                    <a:srgbClr val="FFFFFF"/>
                  </a:solidFill>
                  <a:ea typeface="MS PGothic" panose="020B0600070205080204" pitchFamily="34" charset="-128"/>
                </a:rPr>
                <a:t/>
              </a:r>
              <a:br>
                <a:rPr lang="en-US" altLang="ja-JP" sz="1300" b="1" dirty="0" smtClean="0">
                  <a:solidFill>
                    <a:srgbClr val="FFFFFF"/>
                  </a:solidFill>
                  <a:ea typeface="MS PGothic" panose="020B0600070205080204" pitchFamily="34" charset="-128"/>
                </a:rPr>
              </a:br>
              <a:r>
                <a:rPr lang="ja-JP" sz="1300" b="1" dirty="0" smtClean="0">
                  <a:solidFill>
                    <a:srgbClr val="FFFFFF"/>
                  </a:solidFill>
                  <a:ea typeface="MS PGothic" panose="020B0600070205080204" pitchFamily="34" charset="-128"/>
                </a:rPr>
                <a:t>セキュリティの</a:t>
              </a:r>
              <a:r>
                <a:rPr lang="en-US" altLang="ja-JP" sz="1300" b="1" dirty="0" smtClean="0">
                  <a:solidFill>
                    <a:srgbClr val="FFFFFF"/>
                  </a:solidFill>
                  <a:ea typeface="MS PGothic" panose="020B0600070205080204" pitchFamily="34" charset="-128"/>
                </a:rPr>
                <a:t/>
              </a:r>
              <a:br>
                <a:rPr lang="en-US" altLang="ja-JP" sz="1300" b="1" dirty="0" smtClean="0">
                  <a:solidFill>
                    <a:srgbClr val="FFFFFF"/>
                  </a:solidFill>
                  <a:ea typeface="MS PGothic" panose="020B0600070205080204" pitchFamily="34" charset="-128"/>
                </a:rPr>
              </a:br>
              <a:r>
                <a:rPr lang="ja-JP" sz="1300" b="1" dirty="0" smtClean="0">
                  <a:solidFill>
                    <a:srgbClr val="FFFFFF"/>
                  </a:solidFill>
                  <a:ea typeface="MS PGothic" panose="020B0600070205080204" pitchFamily="34" charset="-128"/>
                </a:rPr>
                <a:t>オーケストレー</a:t>
              </a:r>
              <a:r>
                <a:rPr lang="en-US" altLang="ja-JP" sz="1300" b="1" dirty="0" smtClean="0">
                  <a:solidFill>
                    <a:srgbClr val="FFFFFF"/>
                  </a:solidFill>
                  <a:ea typeface="MS PGothic" panose="020B0600070205080204" pitchFamily="34" charset="-128"/>
                </a:rPr>
                <a:t/>
              </a:r>
              <a:br>
                <a:rPr lang="en-US" altLang="ja-JP" sz="1300" b="1" dirty="0" smtClean="0">
                  <a:solidFill>
                    <a:srgbClr val="FFFFFF"/>
                  </a:solidFill>
                  <a:ea typeface="MS PGothic" panose="020B0600070205080204" pitchFamily="34" charset="-128"/>
                </a:rPr>
              </a:br>
              <a:r>
                <a:rPr lang="ja-JP" sz="1300" b="1" dirty="0" smtClean="0">
                  <a:solidFill>
                    <a:srgbClr val="FFFFFF"/>
                  </a:solidFill>
                  <a:ea typeface="MS PGothic" panose="020B0600070205080204" pitchFamily="34" charset="-128"/>
                </a:rPr>
                <a:t>ション</a:t>
              </a:r>
              <a:endParaRPr lang="ja-JP" sz="1300" b="1" dirty="0">
                <a:solidFill>
                  <a:srgbClr val="FFFFFF"/>
                </a:solidFill>
                <a:ea typeface="MS PGothic" panose="020B0600070205080204" pitchFamily="34" charset="-128"/>
              </a:endParaRPr>
            </a:p>
            <a:p>
              <a:pPr lvl="0" algn="ctr" rtl="0">
                <a:lnSpc>
                  <a:spcPct val="115000"/>
                </a:lnSpc>
                <a:spcBef>
                  <a:spcPts val="0"/>
                </a:spcBef>
                <a:buNone/>
              </a:pPr>
              <a:endParaRPr lang="ja-JP" sz="1300" b="1" dirty="0">
                <a:solidFill>
                  <a:srgbClr val="FFFFFF"/>
                </a:solidFill>
                <a:ea typeface="MS PGothic" panose="020B0600070205080204" pitchFamily="34" charset="-128"/>
              </a:endParaRPr>
            </a:p>
          </p:txBody>
        </p:sp>
      </p:grpSp>
      <p:sp>
        <p:nvSpPr>
          <p:cNvPr id="19" name="Shape 1578"/>
          <p:cNvSpPr txBox="1">
            <a:spLocks noGrp="1"/>
          </p:cNvSpPr>
          <p:nvPr>
            <p:ph type="title"/>
          </p:nvPr>
        </p:nvSpPr>
        <p:spPr>
          <a:prstGeom prst="rect">
            <a:avLst/>
          </a:prstGeom>
        </p:spPr>
        <p:txBody>
          <a:bodyPr lIns="91425" tIns="91425" rIns="91425" bIns="91425" anchor="ctr" anchorCtr="0">
            <a:noAutofit/>
          </a:bodyPr>
          <a:lstStyle/>
          <a:p>
            <a:pPr lvl="0" rtl="0">
              <a:lnSpc>
                <a:spcPct val="115000"/>
              </a:lnSpc>
              <a:spcBef>
                <a:spcPts val="0"/>
              </a:spcBef>
              <a:buNone/>
            </a:pPr>
            <a:r>
              <a:rPr lang="en" dirty="0">
                <a:latin typeface="+mn-ea"/>
                <a:ea typeface="+mn-ea"/>
              </a:rPr>
              <a:t>CloudLock </a:t>
            </a:r>
            <a:r>
              <a:rPr lang="ja-JP" altLang="en-US" dirty="0" smtClean="0">
                <a:latin typeface="+mn-ea"/>
                <a:ea typeface="+mn-ea"/>
              </a:rPr>
              <a:t>プラットフォーム</a:t>
            </a:r>
            <a:endParaRPr lang="en" dirty="0">
              <a:latin typeface="+mn-ea"/>
              <a:ea typeface="+mn-ea"/>
            </a:endParaRPr>
          </a:p>
        </p:txBody>
      </p:sp>
    </p:spTree>
    <p:extLst>
      <p:ext uri="{BB962C8B-B14F-4D97-AF65-F5344CB8AC3E}">
        <p14:creationId xmlns:p14="http://schemas.microsoft.com/office/powerpoint/2010/main" val="148171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Shape 1574"/>
          <p:cNvGrpSpPr/>
          <p:nvPr/>
        </p:nvGrpSpPr>
        <p:grpSpPr>
          <a:xfrm>
            <a:off x="125" y="3645706"/>
            <a:ext cx="9144000" cy="1469354"/>
            <a:chOff x="125" y="2951075"/>
            <a:chExt cx="9144000" cy="1929300"/>
          </a:xfrm>
        </p:grpSpPr>
        <p:sp>
          <p:nvSpPr>
            <p:cNvPr id="1575" name="Shape 1575"/>
            <p:cNvSpPr/>
            <p:nvPr/>
          </p:nvSpPr>
          <p:spPr>
            <a:xfrm>
              <a:off x="125" y="2951075"/>
              <a:ext cx="9144000" cy="1929300"/>
            </a:xfrm>
            <a:prstGeom prst="rect">
              <a:avLst/>
            </a:prstGeom>
            <a:solidFill>
              <a:srgbClr val="182442"/>
            </a:solidFill>
            <a:ln>
              <a:noFill/>
            </a:ln>
          </p:spPr>
          <p:txBody>
            <a:bodyPr lIns="91425" tIns="91425" rIns="91425" bIns="91425" anchor="ctr" anchorCtr="0">
              <a:noAutofit/>
            </a:bodyPr>
            <a:lstStyle/>
            <a:p>
              <a:pPr lvl="0">
                <a:spcBef>
                  <a:spcPts val="0"/>
                </a:spcBef>
                <a:buNone/>
              </a:pPr>
              <a:endParaRPr>
                <a:latin typeface="+mn-ea"/>
                <a:ea typeface="+mn-ea"/>
              </a:endParaRPr>
            </a:p>
          </p:txBody>
        </p:sp>
        <p:pic>
          <p:nvPicPr>
            <p:cNvPr id="1576" name="Shape 1576" descr="clodlock logo.png"/>
            <p:cNvPicPr preferRelativeResize="0"/>
            <p:nvPr/>
          </p:nvPicPr>
          <p:blipFill>
            <a:blip r:embed="rId3">
              <a:alphaModFix/>
            </a:blip>
            <a:stretch>
              <a:fillRect/>
            </a:stretch>
          </p:blipFill>
          <p:spPr>
            <a:xfrm>
              <a:off x="2680500" y="3337457"/>
              <a:ext cx="3782999" cy="454536"/>
            </a:xfrm>
            <a:prstGeom prst="rect">
              <a:avLst/>
            </a:prstGeom>
            <a:noFill/>
            <a:ln>
              <a:noFill/>
            </a:ln>
          </p:spPr>
        </p:pic>
      </p:grpSp>
      <p:sp>
        <p:nvSpPr>
          <p:cNvPr id="1578" name="Shape 1578"/>
          <p:cNvSpPr txBox="1">
            <a:spLocks noGrp="1"/>
          </p:cNvSpPr>
          <p:nvPr>
            <p:ph type="title"/>
          </p:nvPr>
        </p:nvSpPr>
        <p:spPr>
          <a:prstGeom prst="rect">
            <a:avLst/>
          </a:prstGeom>
        </p:spPr>
        <p:txBody>
          <a:bodyPr lIns="91425" tIns="91425" rIns="91425" bIns="91425" anchor="ctr" anchorCtr="0">
            <a:noAutofit/>
          </a:bodyPr>
          <a:lstStyle/>
          <a:p>
            <a:pPr lvl="0" rtl="0">
              <a:lnSpc>
                <a:spcPct val="115000"/>
              </a:lnSpc>
              <a:spcBef>
                <a:spcPts val="0"/>
              </a:spcBef>
              <a:buNone/>
            </a:pPr>
            <a:r>
              <a:rPr lang="en" dirty="0">
                <a:latin typeface="+mn-ea"/>
                <a:ea typeface="+mn-ea"/>
              </a:rPr>
              <a:t>CloudLock </a:t>
            </a:r>
            <a:r>
              <a:rPr lang="ja-JP" altLang="en-US" dirty="0" smtClean="0">
                <a:latin typeface="+mn-ea"/>
                <a:ea typeface="+mn-ea"/>
              </a:rPr>
              <a:t>プラットフォーム</a:t>
            </a:r>
            <a:endParaRPr lang="en" dirty="0">
              <a:latin typeface="+mn-ea"/>
              <a:ea typeface="+mn-ea"/>
            </a:endParaRPr>
          </a:p>
        </p:txBody>
      </p:sp>
      <p:grpSp>
        <p:nvGrpSpPr>
          <p:cNvPr id="1579" name="Shape 1579"/>
          <p:cNvGrpSpPr/>
          <p:nvPr/>
        </p:nvGrpSpPr>
        <p:grpSpPr>
          <a:xfrm>
            <a:off x="3741308" y="4316808"/>
            <a:ext cx="761700" cy="617777"/>
            <a:chOff x="3797258" y="4012008"/>
            <a:chExt cx="761700" cy="617777"/>
          </a:xfrm>
        </p:grpSpPr>
        <p:pic>
          <p:nvPicPr>
            <p:cNvPr id="1580" name="Shape 1580"/>
            <p:cNvPicPr preferRelativeResize="0"/>
            <p:nvPr/>
          </p:nvPicPr>
          <p:blipFill>
            <a:blip r:embed="rId4">
              <a:alphaModFix/>
            </a:blip>
            <a:stretch>
              <a:fillRect/>
            </a:stretch>
          </p:blipFill>
          <p:spPr>
            <a:xfrm>
              <a:off x="3974809" y="4012008"/>
              <a:ext cx="413426" cy="413441"/>
            </a:xfrm>
            <a:prstGeom prst="rect">
              <a:avLst/>
            </a:prstGeom>
            <a:noFill/>
            <a:ln>
              <a:noFill/>
            </a:ln>
          </p:spPr>
        </p:pic>
        <p:sp>
          <p:nvSpPr>
            <p:cNvPr id="1581" name="Shape 1581"/>
            <p:cNvSpPr txBox="1"/>
            <p:nvPr/>
          </p:nvSpPr>
          <p:spPr>
            <a:xfrm>
              <a:off x="3797258" y="4367886"/>
              <a:ext cx="761700" cy="261900"/>
            </a:xfrm>
            <a:prstGeom prst="rect">
              <a:avLst/>
            </a:prstGeom>
            <a:noFill/>
            <a:ln>
              <a:noFill/>
            </a:ln>
          </p:spPr>
          <p:txBody>
            <a:bodyPr lIns="91425" tIns="91425" rIns="91425" bIns="91425" anchor="ctr" anchorCtr="0">
              <a:noAutofit/>
            </a:bodyPr>
            <a:lstStyle/>
            <a:p>
              <a:pPr lvl="0" algn="ctr" rtl="0">
                <a:spcBef>
                  <a:spcPts val="0"/>
                </a:spcBef>
                <a:buNone/>
              </a:pPr>
              <a:r>
                <a:rPr lang="en" sz="700" b="1">
                  <a:solidFill>
                    <a:srgbClr val="FFFFFF"/>
                  </a:solidFill>
                  <a:latin typeface="+mn-ea"/>
                  <a:ea typeface="+mn-ea"/>
                  <a:cs typeface="Questrial"/>
                  <a:sym typeface="Questrial"/>
                </a:rPr>
                <a:t>DLP</a:t>
              </a:r>
            </a:p>
          </p:txBody>
        </p:sp>
      </p:grpSp>
      <p:grpSp>
        <p:nvGrpSpPr>
          <p:cNvPr id="1582" name="Shape 1582"/>
          <p:cNvGrpSpPr/>
          <p:nvPr/>
        </p:nvGrpSpPr>
        <p:grpSpPr>
          <a:xfrm>
            <a:off x="2270849" y="4298275"/>
            <a:ext cx="895200" cy="636299"/>
            <a:chOff x="2174399" y="3993475"/>
            <a:chExt cx="895200" cy="636299"/>
          </a:xfrm>
        </p:grpSpPr>
        <p:pic>
          <p:nvPicPr>
            <p:cNvPr id="1583" name="Shape 1583"/>
            <p:cNvPicPr preferRelativeResize="0"/>
            <p:nvPr/>
          </p:nvPicPr>
          <p:blipFill>
            <a:blip r:embed="rId5">
              <a:alphaModFix/>
            </a:blip>
            <a:stretch>
              <a:fillRect/>
            </a:stretch>
          </p:blipFill>
          <p:spPr>
            <a:xfrm>
              <a:off x="2425300" y="3993475"/>
              <a:ext cx="413426" cy="413441"/>
            </a:xfrm>
            <a:prstGeom prst="rect">
              <a:avLst/>
            </a:prstGeom>
            <a:noFill/>
            <a:ln>
              <a:noFill/>
            </a:ln>
          </p:spPr>
        </p:pic>
        <p:sp>
          <p:nvSpPr>
            <p:cNvPr id="1584" name="Shape 1584"/>
            <p:cNvSpPr txBox="1"/>
            <p:nvPr/>
          </p:nvSpPr>
          <p:spPr>
            <a:xfrm>
              <a:off x="2174399" y="4367875"/>
              <a:ext cx="895200" cy="261900"/>
            </a:xfrm>
            <a:prstGeom prst="rect">
              <a:avLst/>
            </a:prstGeom>
            <a:noFill/>
            <a:ln>
              <a:noFill/>
            </a:ln>
          </p:spPr>
          <p:txBody>
            <a:bodyPr lIns="91425" tIns="91425" rIns="91425" bIns="91425" anchor="ctr" anchorCtr="0">
              <a:noAutofit/>
            </a:bodyPr>
            <a:lstStyle/>
            <a:p>
              <a:pPr lvl="0" algn="ctr"/>
              <a:r>
                <a:rPr lang="ja-JP" altLang="en-US" sz="700" b="1" dirty="0">
                  <a:solidFill>
                    <a:srgbClr val="FFFFFF"/>
                  </a:solidFill>
                  <a:latin typeface="+mn-ea"/>
                  <a:ea typeface="+mn-ea"/>
                  <a:sym typeface="Questrial"/>
                </a:rPr>
                <a:t>ユーザ行動分析</a:t>
              </a:r>
              <a:endParaRPr lang="en" sz="700" b="1" dirty="0">
                <a:solidFill>
                  <a:srgbClr val="FFFFFF"/>
                </a:solidFill>
                <a:latin typeface="+mn-ea"/>
                <a:ea typeface="+mn-ea"/>
                <a:cs typeface="Questrial"/>
                <a:sym typeface="Questrial"/>
              </a:endParaRPr>
            </a:p>
          </p:txBody>
        </p:sp>
      </p:grpSp>
      <p:grpSp>
        <p:nvGrpSpPr>
          <p:cNvPr id="1585" name="Shape 1585"/>
          <p:cNvGrpSpPr/>
          <p:nvPr/>
        </p:nvGrpSpPr>
        <p:grpSpPr>
          <a:xfrm>
            <a:off x="6087296" y="4298275"/>
            <a:ext cx="761700" cy="636299"/>
            <a:chOff x="6143246" y="3993475"/>
            <a:chExt cx="761700" cy="636299"/>
          </a:xfrm>
        </p:grpSpPr>
        <p:pic>
          <p:nvPicPr>
            <p:cNvPr id="1586" name="Shape 1586"/>
            <p:cNvPicPr preferRelativeResize="0"/>
            <p:nvPr/>
          </p:nvPicPr>
          <p:blipFill>
            <a:blip r:embed="rId6">
              <a:alphaModFix/>
            </a:blip>
            <a:stretch>
              <a:fillRect/>
            </a:stretch>
          </p:blipFill>
          <p:spPr>
            <a:xfrm>
              <a:off x="6299073" y="3993475"/>
              <a:ext cx="413426" cy="413441"/>
            </a:xfrm>
            <a:prstGeom prst="rect">
              <a:avLst/>
            </a:prstGeom>
            <a:noFill/>
            <a:ln>
              <a:noFill/>
            </a:ln>
          </p:spPr>
        </p:pic>
        <p:sp>
          <p:nvSpPr>
            <p:cNvPr id="1587" name="Shape 1587"/>
            <p:cNvSpPr txBox="1"/>
            <p:nvPr/>
          </p:nvSpPr>
          <p:spPr>
            <a:xfrm>
              <a:off x="6143246" y="4367875"/>
              <a:ext cx="761700" cy="261900"/>
            </a:xfrm>
            <a:prstGeom prst="rect">
              <a:avLst/>
            </a:prstGeom>
            <a:noFill/>
            <a:ln>
              <a:noFill/>
            </a:ln>
          </p:spPr>
          <p:txBody>
            <a:bodyPr lIns="91425" tIns="91425" rIns="91425" bIns="91425" anchor="ctr" anchorCtr="0">
              <a:noAutofit/>
            </a:bodyPr>
            <a:lstStyle/>
            <a:p>
              <a:pPr lvl="0" algn="ctr"/>
              <a:r>
                <a:rPr lang="ja-JP" altLang="en-US" sz="700" b="1" dirty="0">
                  <a:solidFill>
                    <a:srgbClr val="FFFFFF"/>
                  </a:solidFill>
                  <a:latin typeface="+mn-ea"/>
                  <a:ea typeface="+mn-ea"/>
                  <a:sym typeface="Questrial"/>
                </a:rPr>
                <a:t>一元化された</a:t>
              </a:r>
            </a:p>
            <a:p>
              <a:pPr lvl="0" algn="ctr"/>
              <a:r>
                <a:rPr lang="ja-JP" altLang="en-US" sz="700" b="1" dirty="0">
                  <a:solidFill>
                    <a:srgbClr val="FFFFFF"/>
                  </a:solidFill>
                  <a:latin typeface="+mn-ea"/>
                  <a:ea typeface="+mn-ea"/>
                  <a:sym typeface="Questrial"/>
                </a:rPr>
                <a:t>監査</a:t>
              </a:r>
            </a:p>
          </p:txBody>
        </p:sp>
      </p:grpSp>
      <p:grpSp>
        <p:nvGrpSpPr>
          <p:cNvPr id="1588" name="Shape 1588"/>
          <p:cNvGrpSpPr/>
          <p:nvPr/>
        </p:nvGrpSpPr>
        <p:grpSpPr>
          <a:xfrm>
            <a:off x="5237871" y="4298275"/>
            <a:ext cx="831600" cy="636311"/>
            <a:chOff x="5293821" y="3993475"/>
            <a:chExt cx="831600" cy="636311"/>
          </a:xfrm>
        </p:grpSpPr>
        <p:pic>
          <p:nvPicPr>
            <p:cNvPr id="1589" name="Shape 1589"/>
            <p:cNvPicPr preferRelativeResize="0"/>
            <p:nvPr/>
          </p:nvPicPr>
          <p:blipFill>
            <a:blip r:embed="rId7">
              <a:alphaModFix/>
            </a:blip>
            <a:stretch>
              <a:fillRect/>
            </a:stretch>
          </p:blipFill>
          <p:spPr>
            <a:xfrm>
              <a:off x="5524319" y="3993475"/>
              <a:ext cx="413426" cy="413441"/>
            </a:xfrm>
            <a:prstGeom prst="rect">
              <a:avLst/>
            </a:prstGeom>
            <a:noFill/>
            <a:ln>
              <a:noFill/>
            </a:ln>
          </p:spPr>
        </p:pic>
        <p:sp>
          <p:nvSpPr>
            <p:cNvPr id="1590" name="Shape 1590"/>
            <p:cNvSpPr txBox="1"/>
            <p:nvPr/>
          </p:nvSpPr>
          <p:spPr>
            <a:xfrm>
              <a:off x="5293821" y="4367886"/>
              <a:ext cx="831600" cy="261900"/>
            </a:xfrm>
            <a:prstGeom prst="rect">
              <a:avLst/>
            </a:prstGeom>
            <a:noFill/>
            <a:ln>
              <a:noFill/>
            </a:ln>
          </p:spPr>
          <p:txBody>
            <a:bodyPr lIns="91425" tIns="91425" rIns="91425" bIns="91425" anchor="ctr" anchorCtr="0">
              <a:noAutofit/>
            </a:bodyPr>
            <a:lstStyle/>
            <a:p>
              <a:pPr lvl="0" algn="ctr" rtl="0">
                <a:spcBef>
                  <a:spcPts val="0"/>
                </a:spcBef>
                <a:buNone/>
              </a:pPr>
              <a:r>
                <a:rPr lang="en-US" altLang="ja-JP" sz="700" b="1" dirty="0" smtClean="0">
                  <a:solidFill>
                    <a:srgbClr val="FFFFFF"/>
                  </a:solidFill>
                  <a:latin typeface="+mn-ea"/>
                  <a:ea typeface="+mn-ea"/>
                  <a:cs typeface="Questrial"/>
                  <a:sym typeface="Questrial"/>
                </a:rPr>
                <a:t>Configuration</a:t>
              </a:r>
            </a:p>
            <a:p>
              <a:pPr lvl="0" algn="ctr" rtl="0">
                <a:spcBef>
                  <a:spcPts val="0"/>
                </a:spcBef>
                <a:buNone/>
              </a:pPr>
              <a:r>
                <a:rPr lang="ja-JP" altLang="en-US" sz="700" b="1" dirty="0" smtClean="0">
                  <a:solidFill>
                    <a:srgbClr val="FFFFFF"/>
                  </a:solidFill>
                  <a:latin typeface="+mn-ea"/>
                  <a:ea typeface="+mn-ea"/>
                  <a:cs typeface="Questrial"/>
                  <a:sym typeface="Questrial"/>
                </a:rPr>
                <a:t>セキュリティ</a:t>
              </a:r>
              <a:endParaRPr lang="en" sz="700" b="1" dirty="0">
                <a:solidFill>
                  <a:srgbClr val="FFFFFF"/>
                </a:solidFill>
                <a:latin typeface="+mn-ea"/>
                <a:ea typeface="+mn-ea"/>
                <a:cs typeface="Questrial"/>
                <a:sym typeface="Questrial"/>
              </a:endParaRPr>
            </a:p>
          </p:txBody>
        </p:sp>
      </p:grpSp>
      <p:grpSp>
        <p:nvGrpSpPr>
          <p:cNvPr id="1591" name="Shape 1591"/>
          <p:cNvGrpSpPr/>
          <p:nvPr/>
        </p:nvGrpSpPr>
        <p:grpSpPr>
          <a:xfrm>
            <a:off x="4461071" y="4298275"/>
            <a:ext cx="867300" cy="636299"/>
            <a:chOff x="4517021" y="3993475"/>
            <a:chExt cx="867300" cy="636299"/>
          </a:xfrm>
        </p:grpSpPr>
        <p:pic>
          <p:nvPicPr>
            <p:cNvPr id="1592" name="Shape 1592"/>
            <p:cNvPicPr preferRelativeResize="0"/>
            <p:nvPr/>
          </p:nvPicPr>
          <p:blipFill>
            <a:blip r:embed="rId8">
              <a:alphaModFix/>
            </a:blip>
            <a:stretch>
              <a:fillRect/>
            </a:stretch>
          </p:blipFill>
          <p:spPr>
            <a:xfrm>
              <a:off x="4749564" y="3993475"/>
              <a:ext cx="413426" cy="413441"/>
            </a:xfrm>
            <a:prstGeom prst="rect">
              <a:avLst/>
            </a:prstGeom>
            <a:noFill/>
            <a:ln>
              <a:noFill/>
            </a:ln>
          </p:spPr>
        </p:pic>
        <p:sp>
          <p:nvSpPr>
            <p:cNvPr id="1593" name="Shape 1593"/>
            <p:cNvSpPr txBox="1"/>
            <p:nvPr/>
          </p:nvSpPr>
          <p:spPr>
            <a:xfrm>
              <a:off x="4517021" y="4367875"/>
              <a:ext cx="867300" cy="261900"/>
            </a:xfrm>
            <a:prstGeom prst="rect">
              <a:avLst/>
            </a:prstGeom>
            <a:noFill/>
            <a:ln>
              <a:noFill/>
            </a:ln>
          </p:spPr>
          <p:txBody>
            <a:bodyPr lIns="91425" tIns="91425" rIns="91425" bIns="91425" anchor="ctr" anchorCtr="0">
              <a:noAutofit/>
            </a:bodyPr>
            <a:lstStyle/>
            <a:p>
              <a:pPr lvl="0" algn="ctr"/>
              <a:r>
                <a:rPr lang="ja-JP" altLang="en-US" sz="700" b="1" dirty="0">
                  <a:solidFill>
                    <a:srgbClr val="FFFFFF"/>
                  </a:solidFill>
                  <a:latin typeface="+mn-ea"/>
                  <a:ea typeface="+mn-ea"/>
                  <a:sym typeface="Questrial"/>
                </a:rPr>
                <a:t>暗号化</a:t>
              </a:r>
            </a:p>
            <a:p>
              <a:pPr lvl="0" algn="ctr"/>
              <a:r>
                <a:rPr lang="ja-JP" altLang="en-US" sz="700" b="1" dirty="0">
                  <a:solidFill>
                    <a:srgbClr val="FFFFFF"/>
                  </a:solidFill>
                  <a:latin typeface="+mn-ea"/>
                  <a:ea typeface="+mn-ea"/>
                  <a:sym typeface="Questrial"/>
                </a:rPr>
                <a:t>管理</a:t>
              </a:r>
              <a:r>
                <a:rPr lang="ja-JP" altLang="en-US" sz="700" dirty="0">
                  <a:solidFill>
                    <a:srgbClr val="FFFFFF"/>
                  </a:solidFill>
                  <a:latin typeface="+mn-ea"/>
                  <a:ea typeface="+mn-ea"/>
                  <a:sym typeface="Questrial"/>
                </a:rPr>
                <a:t> </a:t>
              </a:r>
            </a:p>
          </p:txBody>
        </p:sp>
      </p:grpSp>
      <p:grpSp>
        <p:nvGrpSpPr>
          <p:cNvPr id="1594" name="Shape 1594"/>
          <p:cNvGrpSpPr/>
          <p:nvPr/>
        </p:nvGrpSpPr>
        <p:grpSpPr>
          <a:xfrm>
            <a:off x="3030949" y="4298275"/>
            <a:ext cx="875206" cy="636311"/>
            <a:chOff x="3010699" y="3993475"/>
            <a:chExt cx="875206" cy="636311"/>
          </a:xfrm>
        </p:grpSpPr>
        <p:sp>
          <p:nvSpPr>
            <p:cNvPr id="1595" name="Shape 1595"/>
            <p:cNvSpPr txBox="1"/>
            <p:nvPr/>
          </p:nvSpPr>
          <p:spPr>
            <a:xfrm>
              <a:off x="3010699" y="4367886"/>
              <a:ext cx="875206" cy="261900"/>
            </a:xfrm>
            <a:prstGeom prst="rect">
              <a:avLst/>
            </a:prstGeom>
            <a:noFill/>
            <a:ln>
              <a:noFill/>
            </a:ln>
          </p:spPr>
          <p:txBody>
            <a:bodyPr lIns="91425" tIns="91425" rIns="91425" bIns="91425" anchor="ctr" anchorCtr="0">
              <a:noAutofit/>
            </a:bodyPr>
            <a:lstStyle/>
            <a:p>
              <a:pPr lvl="0" algn="ctr"/>
              <a:r>
                <a:rPr lang="ja-JP" altLang="en-US" sz="700" b="1" dirty="0">
                  <a:solidFill>
                    <a:srgbClr val="FFFFFF"/>
                  </a:solidFill>
                  <a:latin typeface="+mn-ea"/>
                  <a:ea typeface="+mn-ea"/>
                  <a:sym typeface="Questrial"/>
                </a:rPr>
                <a:t>アプリケーション</a:t>
              </a:r>
            </a:p>
            <a:p>
              <a:pPr lvl="0" algn="ctr"/>
              <a:r>
                <a:rPr lang="ja-JP" altLang="en-US" sz="700" b="1" dirty="0">
                  <a:solidFill>
                    <a:srgbClr val="FFFFFF"/>
                  </a:solidFill>
                  <a:latin typeface="+mn-ea"/>
                  <a:ea typeface="+mn-ea"/>
                  <a:sym typeface="Questrial"/>
                </a:rPr>
                <a:t>ファイアウォール</a:t>
              </a:r>
            </a:p>
          </p:txBody>
        </p:sp>
        <p:pic>
          <p:nvPicPr>
            <p:cNvPr id="1596" name="Shape 1596"/>
            <p:cNvPicPr preferRelativeResize="0"/>
            <p:nvPr/>
          </p:nvPicPr>
          <p:blipFill>
            <a:blip r:embed="rId9">
              <a:alphaModFix/>
            </a:blip>
            <a:stretch>
              <a:fillRect/>
            </a:stretch>
          </p:blipFill>
          <p:spPr>
            <a:xfrm>
              <a:off x="3200054" y="3993475"/>
              <a:ext cx="413426" cy="413441"/>
            </a:xfrm>
            <a:prstGeom prst="rect">
              <a:avLst/>
            </a:prstGeom>
            <a:noFill/>
            <a:ln>
              <a:noFill/>
            </a:ln>
          </p:spPr>
        </p:pic>
      </p:grpSp>
      <p:pic>
        <p:nvPicPr>
          <p:cNvPr id="1597" name="Shape 1597" descr="slide 5 rectagnle.png"/>
          <p:cNvPicPr preferRelativeResize="0"/>
          <p:nvPr/>
        </p:nvPicPr>
        <p:blipFill>
          <a:blip r:embed="rId10">
            <a:alphaModFix/>
          </a:blip>
          <a:stretch>
            <a:fillRect/>
          </a:stretch>
        </p:blipFill>
        <p:spPr>
          <a:xfrm>
            <a:off x="291868" y="1617087"/>
            <a:ext cx="2945281" cy="2201074"/>
          </a:xfrm>
          <a:prstGeom prst="rect">
            <a:avLst/>
          </a:prstGeom>
          <a:noFill/>
          <a:ln>
            <a:noFill/>
          </a:ln>
        </p:spPr>
      </p:pic>
      <p:sp>
        <p:nvSpPr>
          <p:cNvPr id="1598" name="Shape 1598"/>
          <p:cNvSpPr txBox="1"/>
          <p:nvPr/>
        </p:nvSpPr>
        <p:spPr>
          <a:xfrm>
            <a:off x="684175" y="2640300"/>
            <a:ext cx="2227800" cy="724200"/>
          </a:xfrm>
          <a:prstGeom prst="rect">
            <a:avLst/>
          </a:prstGeom>
          <a:noFill/>
          <a:ln>
            <a:noFill/>
          </a:ln>
        </p:spPr>
        <p:txBody>
          <a:bodyPr lIns="91425" tIns="91425" rIns="91425" bIns="91425" anchor="ctr" anchorCtr="0">
            <a:noAutofit/>
          </a:bodyPr>
          <a:lstStyle/>
          <a:p>
            <a:pPr lvl="0" algn="ctr">
              <a:lnSpc>
                <a:spcPct val="115000"/>
              </a:lnSpc>
            </a:pPr>
            <a:r>
              <a:rPr lang="ja-JP" altLang="en-US" b="1" dirty="0">
                <a:solidFill>
                  <a:srgbClr val="676767"/>
                </a:solidFill>
                <a:latin typeface="+mn-ea"/>
                <a:ea typeface="+mn-ea"/>
              </a:rPr>
              <a:t>クラウドでの </a:t>
            </a:r>
          </a:p>
          <a:p>
            <a:pPr lvl="0" algn="ctr">
              <a:lnSpc>
                <a:spcPct val="115000"/>
              </a:lnSpc>
            </a:pPr>
            <a:r>
              <a:rPr lang="ja-JP" altLang="en-US" b="1" dirty="0">
                <a:solidFill>
                  <a:srgbClr val="82B835"/>
                </a:solidFill>
                <a:latin typeface="+mn-ea"/>
                <a:ea typeface="+mn-ea"/>
              </a:rPr>
              <a:t>ビジネス アプリケーション</a:t>
            </a:r>
            <a:r>
              <a:rPr lang="ja-JP" altLang="en-US" b="1" dirty="0">
                <a:solidFill>
                  <a:srgbClr val="676767"/>
                </a:solidFill>
                <a:latin typeface="+mn-ea"/>
                <a:ea typeface="+mn-ea"/>
              </a:rPr>
              <a:t>の使用を保護する</a:t>
            </a:r>
          </a:p>
        </p:txBody>
      </p:sp>
      <p:grpSp>
        <p:nvGrpSpPr>
          <p:cNvPr id="1599" name="Shape 1599"/>
          <p:cNvGrpSpPr/>
          <p:nvPr/>
        </p:nvGrpSpPr>
        <p:grpSpPr>
          <a:xfrm>
            <a:off x="990809" y="1026075"/>
            <a:ext cx="1547399" cy="1547100"/>
            <a:chOff x="1024375" y="797475"/>
            <a:chExt cx="1547400" cy="1547100"/>
          </a:xfrm>
        </p:grpSpPr>
        <p:sp>
          <p:nvSpPr>
            <p:cNvPr id="1600" name="Shape 1600"/>
            <p:cNvSpPr/>
            <p:nvPr/>
          </p:nvSpPr>
          <p:spPr>
            <a:xfrm>
              <a:off x="1024375" y="797475"/>
              <a:ext cx="1547400" cy="1547100"/>
            </a:xfrm>
            <a:prstGeom prst="ellipse">
              <a:avLst/>
            </a:prstGeom>
            <a:solidFill>
              <a:srgbClr val="82B835"/>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mn-ea"/>
                  <a:ea typeface="+mn-ea"/>
                </a:rPr>
                <a:t> </a:t>
              </a:r>
            </a:p>
          </p:txBody>
        </p:sp>
        <p:sp>
          <p:nvSpPr>
            <p:cNvPr id="1601" name="Shape 1601"/>
            <p:cNvSpPr txBox="1"/>
            <p:nvPr/>
          </p:nvSpPr>
          <p:spPr>
            <a:xfrm>
              <a:off x="1141825" y="1182525"/>
              <a:ext cx="1312500" cy="77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1300" b="1">
                  <a:solidFill>
                    <a:srgbClr val="FFFFFF"/>
                  </a:solidFill>
                  <a:latin typeface="+mn-ea"/>
                  <a:ea typeface="+mn-ea"/>
                </a:rPr>
                <a:t>CASB for </a:t>
              </a:r>
            </a:p>
            <a:p>
              <a:pPr lvl="0" algn="ctr" rtl="0">
                <a:lnSpc>
                  <a:spcPct val="115000"/>
                </a:lnSpc>
                <a:spcBef>
                  <a:spcPts val="0"/>
                </a:spcBef>
                <a:buNone/>
              </a:pPr>
              <a:r>
                <a:rPr lang="en" sz="1300" b="1">
                  <a:solidFill>
                    <a:srgbClr val="FFFFFF"/>
                  </a:solidFill>
                  <a:latin typeface="+mn-ea"/>
                  <a:ea typeface="+mn-ea"/>
                </a:rPr>
                <a:t>SaaS</a:t>
              </a:r>
            </a:p>
          </p:txBody>
        </p:sp>
      </p:grpSp>
      <p:grpSp>
        <p:nvGrpSpPr>
          <p:cNvPr id="1602" name="Shape 1602"/>
          <p:cNvGrpSpPr/>
          <p:nvPr/>
        </p:nvGrpSpPr>
        <p:grpSpPr>
          <a:xfrm>
            <a:off x="990809" y="1026075"/>
            <a:ext cx="1547399" cy="1547100"/>
            <a:chOff x="1024375" y="797475"/>
            <a:chExt cx="1547400" cy="1547100"/>
          </a:xfrm>
        </p:grpSpPr>
        <p:sp>
          <p:nvSpPr>
            <p:cNvPr id="1603" name="Shape 1603"/>
            <p:cNvSpPr/>
            <p:nvPr/>
          </p:nvSpPr>
          <p:spPr>
            <a:xfrm>
              <a:off x="1024375" y="797475"/>
              <a:ext cx="1547400" cy="1547100"/>
            </a:xfrm>
            <a:prstGeom prst="ellipse">
              <a:avLst/>
            </a:prstGeom>
            <a:solidFill>
              <a:srgbClr val="FFFFFF"/>
            </a:solid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mn-ea"/>
                  <a:ea typeface="+mn-ea"/>
                </a:rPr>
                <a:t> </a:t>
              </a:r>
            </a:p>
          </p:txBody>
        </p:sp>
        <p:pic>
          <p:nvPicPr>
            <p:cNvPr id="1604" name="Shape 1604">
              <a:hlinkClick r:id="rId11"/>
            </p:cNvPr>
            <p:cNvPicPr preferRelativeResize="0"/>
            <p:nvPr/>
          </p:nvPicPr>
          <p:blipFill>
            <a:blip r:embed="rId12">
              <a:alphaModFix/>
            </a:blip>
            <a:stretch>
              <a:fillRect/>
            </a:stretch>
          </p:blipFill>
          <p:spPr>
            <a:xfrm>
              <a:off x="1800915" y="1129225"/>
              <a:ext cx="501900" cy="138457"/>
            </a:xfrm>
            <a:prstGeom prst="rect">
              <a:avLst/>
            </a:prstGeom>
            <a:noFill/>
            <a:ln>
              <a:noFill/>
            </a:ln>
          </p:spPr>
        </p:pic>
        <p:pic>
          <p:nvPicPr>
            <p:cNvPr id="1605" name="Shape 1605">
              <a:hlinkClick r:id="rId13"/>
            </p:cNvPr>
            <p:cNvPicPr preferRelativeResize="0"/>
            <p:nvPr/>
          </p:nvPicPr>
          <p:blipFill>
            <a:blip r:embed="rId14">
              <a:alphaModFix/>
            </a:blip>
            <a:stretch>
              <a:fillRect/>
            </a:stretch>
          </p:blipFill>
          <p:spPr>
            <a:xfrm>
              <a:off x="1247675" y="1038149"/>
              <a:ext cx="501900" cy="320621"/>
            </a:xfrm>
            <a:prstGeom prst="rect">
              <a:avLst/>
            </a:prstGeom>
            <a:noFill/>
            <a:ln>
              <a:noFill/>
            </a:ln>
          </p:spPr>
        </p:pic>
        <p:pic>
          <p:nvPicPr>
            <p:cNvPr id="1606" name="Shape 1606">
              <a:hlinkClick r:id="rId15"/>
            </p:cNvPr>
            <p:cNvPicPr preferRelativeResize="0"/>
            <p:nvPr/>
          </p:nvPicPr>
          <p:blipFill>
            <a:blip r:embed="rId16">
              <a:alphaModFix/>
            </a:blip>
            <a:stretch>
              <a:fillRect/>
            </a:stretch>
          </p:blipFill>
          <p:spPr>
            <a:xfrm>
              <a:off x="1136425" y="1417156"/>
              <a:ext cx="601799" cy="213246"/>
            </a:xfrm>
            <a:prstGeom prst="rect">
              <a:avLst/>
            </a:prstGeom>
            <a:noFill/>
            <a:ln>
              <a:noFill/>
            </a:ln>
          </p:spPr>
        </p:pic>
        <p:pic>
          <p:nvPicPr>
            <p:cNvPr id="1607" name="Shape 1607">
              <a:hlinkClick r:id="rId17"/>
            </p:cNvPr>
            <p:cNvPicPr preferRelativeResize="0"/>
            <p:nvPr/>
          </p:nvPicPr>
          <p:blipFill>
            <a:blip r:embed="rId18">
              <a:alphaModFix/>
            </a:blip>
            <a:stretch>
              <a:fillRect/>
            </a:stretch>
          </p:blipFill>
          <p:spPr>
            <a:xfrm>
              <a:off x="1650099" y="2013460"/>
              <a:ext cx="295948" cy="163287"/>
            </a:xfrm>
            <a:prstGeom prst="rect">
              <a:avLst/>
            </a:prstGeom>
            <a:noFill/>
            <a:ln>
              <a:noFill/>
            </a:ln>
          </p:spPr>
        </p:pic>
        <p:pic>
          <p:nvPicPr>
            <p:cNvPr id="1608" name="Shape 1608"/>
            <p:cNvPicPr preferRelativeResize="0"/>
            <p:nvPr/>
          </p:nvPicPr>
          <p:blipFill>
            <a:blip r:embed="rId19">
              <a:alphaModFix/>
            </a:blip>
            <a:stretch>
              <a:fillRect/>
            </a:stretch>
          </p:blipFill>
          <p:spPr>
            <a:xfrm>
              <a:off x="1750225" y="1732289"/>
              <a:ext cx="601799" cy="132404"/>
            </a:xfrm>
            <a:prstGeom prst="rect">
              <a:avLst/>
            </a:prstGeom>
            <a:noFill/>
            <a:ln>
              <a:noFill/>
            </a:ln>
          </p:spPr>
        </p:pic>
        <p:pic>
          <p:nvPicPr>
            <p:cNvPr id="1609" name="Shape 1609"/>
            <p:cNvPicPr preferRelativeResize="0"/>
            <p:nvPr/>
          </p:nvPicPr>
          <p:blipFill rotWithShape="1">
            <a:blip r:embed="rId20">
              <a:alphaModFix/>
            </a:blip>
            <a:srcRect t="33966" b="34396"/>
            <a:stretch/>
          </p:blipFill>
          <p:spPr>
            <a:xfrm>
              <a:off x="1232298" y="1735923"/>
              <a:ext cx="438150" cy="138629"/>
            </a:xfrm>
            <a:prstGeom prst="rect">
              <a:avLst/>
            </a:prstGeom>
            <a:noFill/>
            <a:ln>
              <a:noFill/>
            </a:ln>
          </p:spPr>
        </p:pic>
        <p:pic>
          <p:nvPicPr>
            <p:cNvPr id="1610" name="Shape 1610"/>
            <p:cNvPicPr preferRelativeResize="0"/>
            <p:nvPr/>
          </p:nvPicPr>
          <p:blipFill rotWithShape="1">
            <a:blip r:embed="rId21">
              <a:alphaModFix/>
            </a:blip>
            <a:srcRect r="36326"/>
            <a:stretch/>
          </p:blipFill>
          <p:spPr>
            <a:xfrm>
              <a:off x="1758475" y="1381750"/>
              <a:ext cx="679800" cy="282000"/>
            </a:xfrm>
            <a:prstGeom prst="rect">
              <a:avLst/>
            </a:prstGeom>
            <a:noFill/>
            <a:ln>
              <a:noFill/>
            </a:ln>
          </p:spPr>
        </p:pic>
      </p:grpSp>
      <p:sp>
        <p:nvSpPr>
          <p:cNvPr id="1611" name="Shape 1611"/>
          <p:cNvSpPr txBox="1"/>
          <p:nvPr/>
        </p:nvSpPr>
        <p:spPr>
          <a:xfrm>
            <a:off x="995525" y="631725"/>
            <a:ext cx="1788900" cy="264600"/>
          </a:xfrm>
          <a:prstGeom prst="rect">
            <a:avLst/>
          </a:prstGeom>
          <a:noFill/>
          <a:ln>
            <a:noFill/>
          </a:ln>
        </p:spPr>
        <p:txBody>
          <a:bodyPr lIns="91425" tIns="91425" rIns="91425" bIns="91425" anchor="t" anchorCtr="0">
            <a:noAutofit/>
          </a:bodyPr>
          <a:lstStyle/>
          <a:p>
            <a:pPr lvl="0" rtl="0">
              <a:spcBef>
                <a:spcPts val="0"/>
              </a:spcBef>
              <a:buNone/>
            </a:pPr>
            <a:r>
              <a:rPr lang="en" b="1">
                <a:latin typeface="+mn-ea"/>
                <a:ea typeface="+mn-ea"/>
              </a:rPr>
              <a:t>CASB for SaaS</a:t>
            </a:r>
          </a:p>
        </p:txBody>
      </p:sp>
      <p:grpSp>
        <p:nvGrpSpPr>
          <p:cNvPr id="1612" name="Shape 1612"/>
          <p:cNvGrpSpPr/>
          <p:nvPr/>
        </p:nvGrpSpPr>
        <p:grpSpPr>
          <a:xfrm>
            <a:off x="3099534" y="631725"/>
            <a:ext cx="2945281" cy="3186437"/>
            <a:chOff x="3099534" y="631725"/>
            <a:chExt cx="2945281" cy="3186437"/>
          </a:xfrm>
        </p:grpSpPr>
        <p:pic>
          <p:nvPicPr>
            <p:cNvPr id="1613" name="Shape 1613" descr="slide 5 rectagnle.png"/>
            <p:cNvPicPr preferRelativeResize="0"/>
            <p:nvPr/>
          </p:nvPicPr>
          <p:blipFill>
            <a:blip r:embed="rId10">
              <a:alphaModFix/>
            </a:blip>
            <a:stretch>
              <a:fillRect/>
            </a:stretch>
          </p:blipFill>
          <p:spPr>
            <a:xfrm>
              <a:off x="3099534" y="1617087"/>
              <a:ext cx="2945281" cy="2201074"/>
            </a:xfrm>
            <a:prstGeom prst="rect">
              <a:avLst/>
            </a:prstGeom>
            <a:noFill/>
            <a:ln>
              <a:noFill/>
            </a:ln>
          </p:spPr>
        </p:pic>
        <p:sp>
          <p:nvSpPr>
            <p:cNvPr id="1614" name="Shape 1614"/>
            <p:cNvSpPr txBox="1"/>
            <p:nvPr/>
          </p:nvSpPr>
          <p:spPr>
            <a:xfrm>
              <a:off x="3419728" y="2640287"/>
              <a:ext cx="2227800" cy="724200"/>
            </a:xfrm>
            <a:prstGeom prst="rect">
              <a:avLst/>
            </a:prstGeom>
            <a:noFill/>
            <a:ln>
              <a:noFill/>
            </a:ln>
          </p:spPr>
          <p:txBody>
            <a:bodyPr lIns="91425" tIns="91425" rIns="91425" bIns="91425" anchor="ctr" anchorCtr="0">
              <a:noAutofit/>
            </a:bodyPr>
            <a:lstStyle/>
            <a:p>
              <a:pPr lvl="0" algn="ctr">
                <a:lnSpc>
                  <a:spcPct val="115000"/>
                </a:lnSpc>
              </a:pPr>
              <a:r>
                <a:rPr lang="ja-JP" altLang="en-US" b="1" dirty="0">
                  <a:solidFill>
                    <a:srgbClr val="676767"/>
                  </a:solidFill>
                  <a:latin typeface="+mn-ea"/>
                  <a:ea typeface="+mn-ea"/>
                </a:rPr>
                <a:t>クラウドでの</a:t>
              </a:r>
              <a:r>
                <a:rPr lang="en-US" altLang="ja-JP" b="1" dirty="0">
                  <a:solidFill>
                    <a:srgbClr val="676767"/>
                  </a:solidFill>
                  <a:latin typeface="+mn-ea"/>
                  <a:ea typeface="+mn-ea"/>
                </a:rPr>
                <a:t/>
              </a:r>
              <a:br>
                <a:rPr lang="en-US" altLang="ja-JP" b="1" dirty="0">
                  <a:solidFill>
                    <a:srgbClr val="676767"/>
                  </a:solidFill>
                  <a:latin typeface="+mn-ea"/>
                  <a:ea typeface="+mn-ea"/>
                </a:rPr>
              </a:br>
              <a:r>
                <a:rPr lang="ja-JP" altLang="en-US" b="1" dirty="0">
                  <a:solidFill>
                    <a:srgbClr val="108DD5"/>
                  </a:solidFill>
                  <a:latin typeface="+mn-ea"/>
                  <a:ea typeface="+mn-ea"/>
                </a:rPr>
                <a:t>重要なインフラストラクチャ</a:t>
              </a:r>
            </a:p>
            <a:p>
              <a:pPr lvl="0" algn="ctr">
                <a:lnSpc>
                  <a:spcPct val="115000"/>
                </a:lnSpc>
              </a:pPr>
              <a:r>
                <a:rPr lang="ja-JP" altLang="en-US" b="1" dirty="0">
                  <a:solidFill>
                    <a:srgbClr val="676767"/>
                  </a:solidFill>
                  <a:latin typeface="+mn-ea"/>
                  <a:ea typeface="+mn-ea"/>
                </a:rPr>
                <a:t>の使用を保護する</a:t>
              </a:r>
            </a:p>
          </p:txBody>
        </p:sp>
        <p:grpSp>
          <p:nvGrpSpPr>
            <p:cNvPr id="1615" name="Shape 1615"/>
            <p:cNvGrpSpPr/>
            <p:nvPr/>
          </p:nvGrpSpPr>
          <p:grpSpPr>
            <a:xfrm>
              <a:off x="3798474" y="1026075"/>
              <a:ext cx="1547400" cy="1547100"/>
              <a:chOff x="3755450" y="797475"/>
              <a:chExt cx="1547400" cy="1547100"/>
            </a:xfrm>
          </p:grpSpPr>
          <p:sp>
            <p:nvSpPr>
              <p:cNvPr id="1616" name="Shape 1616"/>
              <p:cNvSpPr/>
              <p:nvPr/>
            </p:nvSpPr>
            <p:spPr>
              <a:xfrm>
                <a:off x="3755450" y="797475"/>
                <a:ext cx="1547400" cy="1547100"/>
              </a:xfrm>
              <a:prstGeom prst="ellipse">
                <a:avLst/>
              </a:prstGeom>
              <a:solidFill>
                <a:srgbClr val="108ED7"/>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mn-ea"/>
                    <a:ea typeface="+mn-ea"/>
                  </a:rPr>
                  <a:t> </a:t>
                </a:r>
              </a:p>
            </p:txBody>
          </p:sp>
          <p:sp>
            <p:nvSpPr>
              <p:cNvPr id="1617" name="Shape 1617"/>
              <p:cNvSpPr txBox="1"/>
              <p:nvPr/>
            </p:nvSpPr>
            <p:spPr>
              <a:xfrm>
                <a:off x="3872900" y="1182525"/>
                <a:ext cx="1312500" cy="77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1300" b="1">
                    <a:solidFill>
                      <a:srgbClr val="FFFFFF"/>
                    </a:solidFill>
                    <a:latin typeface="+mn-ea"/>
                    <a:ea typeface="+mn-ea"/>
                  </a:rPr>
                  <a:t>CASB for IaaS/PaaS</a:t>
                </a:r>
              </a:p>
            </p:txBody>
          </p:sp>
        </p:grpSp>
        <p:sp>
          <p:nvSpPr>
            <p:cNvPr id="1618" name="Shape 1618"/>
            <p:cNvSpPr/>
            <p:nvPr/>
          </p:nvSpPr>
          <p:spPr>
            <a:xfrm>
              <a:off x="3798474" y="1026075"/>
              <a:ext cx="1547400" cy="1547100"/>
            </a:xfrm>
            <a:prstGeom prst="ellipse">
              <a:avLst/>
            </a:prstGeom>
            <a:solidFill>
              <a:schemeClr val="lt1"/>
            </a:solid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mn-ea"/>
                  <a:ea typeface="+mn-ea"/>
                </a:rPr>
                <a:t> </a:t>
              </a:r>
            </a:p>
          </p:txBody>
        </p:sp>
        <p:pic>
          <p:nvPicPr>
            <p:cNvPr id="1619" name="Shape 1619">
              <a:hlinkClick r:id="rId22"/>
            </p:cNvPr>
            <p:cNvPicPr preferRelativeResize="0"/>
            <p:nvPr/>
          </p:nvPicPr>
          <p:blipFill rotWithShape="1">
            <a:blip r:embed="rId23">
              <a:alphaModFix/>
            </a:blip>
            <a:srcRect/>
            <a:stretch/>
          </p:blipFill>
          <p:spPr>
            <a:xfrm>
              <a:off x="4276149" y="1961352"/>
              <a:ext cx="595800" cy="217200"/>
            </a:xfrm>
            <a:prstGeom prst="rect">
              <a:avLst/>
            </a:prstGeom>
            <a:noFill/>
            <a:ln>
              <a:noFill/>
            </a:ln>
          </p:spPr>
        </p:pic>
        <p:pic>
          <p:nvPicPr>
            <p:cNvPr id="1620" name="Shape 1620"/>
            <p:cNvPicPr preferRelativeResize="0"/>
            <p:nvPr/>
          </p:nvPicPr>
          <p:blipFill>
            <a:blip r:embed="rId24">
              <a:alphaModFix/>
            </a:blip>
            <a:stretch>
              <a:fillRect/>
            </a:stretch>
          </p:blipFill>
          <p:spPr>
            <a:xfrm>
              <a:off x="4126449" y="1449510"/>
              <a:ext cx="895200" cy="346160"/>
            </a:xfrm>
            <a:prstGeom prst="rect">
              <a:avLst/>
            </a:prstGeom>
            <a:noFill/>
            <a:ln>
              <a:noFill/>
            </a:ln>
          </p:spPr>
        </p:pic>
        <p:sp>
          <p:nvSpPr>
            <p:cNvPr id="1621" name="Shape 1621"/>
            <p:cNvSpPr txBox="1"/>
            <p:nvPr/>
          </p:nvSpPr>
          <p:spPr>
            <a:xfrm>
              <a:off x="3741300" y="631725"/>
              <a:ext cx="2101500" cy="264600"/>
            </a:xfrm>
            <a:prstGeom prst="rect">
              <a:avLst/>
            </a:prstGeom>
            <a:noFill/>
            <a:ln>
              <a:noFill/>
            </a:ln>
          </p:spPr>
          <p:txBody>
            <a:bodyPr lIns="91425" tIns="91425" rIns="91425" bIns="91425" anchor="t" anchorCtr="0">
              <a:noAutofit/>
            </a:bodyPr>
            <a:lstStyle/>
            <a:p>
              <a:pPr lvl="0" rtl="0">
                <a:spcBef>
                  <a:spcPts val="0"/>
                </a:spcBef>
                <a:buNone/>
              </a:pPr>
              <a:r>
                <a:rPr lang="en" b="1">
                  <a:latin typeface="+mn-ea"/>
                  <a:ea typeface="+mn-ea"/>
                </a:rPr>
                <a:t>CASB for IaaS/PaaS</a:t>
              </a:r>
            </a:p>
          </p:txBody>
        </p:sp>
      </p:grpSp>
      <p:grpSp>
        <p:nvGrpSpPr>
          <p:cNvPr id="1622" name="Shape 1622"/>
          <p:cNvGrpSpPr/>
          <p:nvPr/>
        </p:nvGrpSpPr>
        <p:grpSpPr>
          <a:xfrm>
            <a:off x="5911406" y="631725"/>
            <a:ext cx="2945281" cy="3186437"/>
            <a:chOff x="5911406" y="631725"/>
            <a:chExt cx="2945281" cy="3186437"/>
          </a:xfrm>
        </p:grpSpPr>
        <p:pic>
          <p:nvPicPr>
            <p:cNvPr id="1623" name="Shape 1623" descr="slide 5 rectagnle.png"/>
            <p:cNvPicPr preferRelativeResize="0"/>
            <p:nvPr/>
          </p:nvPicPr>
          <p:blipFill>
            <a:blip r:embed="rId10">
              <a:alphaModFix/>
            </a:blip>
            <a:stretch>
              <a:fillRect/>
            </a:stretch>
          </p:blipFill>
          <p:spPr>
            <a:xfrm>
              <a:off x="5911406" y="1617087"/>
              <a:ext cx="2945281" cy="2201074"/>
            </a:xfrm>
            <a:prstGeom prst="rect">
              <a:avLst/>
            </a:prstGeom>
            <a:noFill/>
            <a:ln>
              <a:noFill/>
            </a:ln>
          </p:spPr>
        </p:pic>
        <p:sp>
          <p:nvSpPr>
            <p:cNvPr id="1624" name="Shape 1624"/>
            <p:cNvSpPr txBox="1"/>
            <p:nvPr/>
          </p:nvSpPr>
          <p:spPr>
            <a:xfrm>
              <a:off x="6224637" y="2640287"/>
              <a:ext cx="2227800" cy="724200"/>
            </a:xfrm>
            <a:prstGeom prst="rect">
              <a:avLst/>
            </a:prstGeom>
            <a:noFill/>
            <a:ln>
              <a:noFill/>
            </a:ln>
          </p:spPr>
          <p:txBody>
            <a:bodyPr lIns="91425" tIns="91425" rIns="91425" bIns="91425" anchor="ctr" anchorCtr="0">
              <a:noAutofit/>
            </a:bodyPr>
            <a:lstStyle/>
            <a:p>
              <a:pPr lvl="0" algn="ctr">
                <a:lnSpc>
                  <a:spcPct val="115000"/>
                </a:lnSpc>
              </a:pPr>
              <a:r>
                <a:rPr lang="ja-JP" altLang="en-US" b="1" dirty="0">
                  <a:solidFill>
                    <a:srgbClr val="FF882F"/>
                  </a:solidFill>
                  <a:latin typeface="+mn-ea"/>
                  <a:ea typeface="+mn-ea"/>
                </a:rPr>
                <a:t>セキュリティ ワークフロー</a:t>
              </a:r>
              <a:r>
                <a:rPr lang="ja-JP" altLang="en-US" b="1" dirty="0">
                  <a:solidFill>
                    <a:srgbClr val="676767"/>
                  </a:solidFill>
                  <a:latin typeface="+mn-ea"/>
                  <a:ea typeface="+mn-ea"/>
                </a:rPr>
                <a:t>にクラウドを加える</a:t>
              </a:r>
            </a:p>
          </p:txBody>
        </p:sp>
        <p:grpSp>
          <p:nvGrpSpPr>
            <p:cNvPr id="1625" name="Shape 1625"/>
            <p:cNvGrpSpPr/>
            <p:nvPr/>
          </p:nvGrpSpPr>
          <p:grpSpPr>
            <a:xfrm>
              <a:off x="6610346" y="1026075"/>
              <a:ext cx="1547400" cy="1547100"/>
              <a:chOff x="6610346" y="797475"/>
              <a:chExt cx="1547400" cy="1547100"/>
            </a:xfrm>
          </p:grpSpPr>
          <p:sp>
            <p:nvSpPr>
              <p:cNvPr id="1626" name="Shape 1626"/>
              <p:cNvSpPr/>
              <p:nvPr/>
            </p:nvSpPr>
            <p:spPr>
              <a:xfrm>
                <a:off x="6610346" y="797475"/>
                <a:ext cx="1547400" cy="1547100"/>
              </a:xfrm>
              <a:prstGeom prst="ellipse">
                <a:avLst/>
              </a:prstGeom>
              <a:solidFill>
                <a:srgbClr val="FF882F"/>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mn-ea"/>
                    <a:ea typeface="+mn-ea"/>
                  </a:rPr>
                  <a:t> </a:t>
                </a:r>
              </a:p>
            </p:txBody>
          </p:sp>
          <p:sp>
            <p:nvSpPr>
              <p:cNvPr id="1627" name="Shape 1627"/>
              <p:cNvSpPr txBox="1"/>
              <p:nvPr/>
            </p:nvSpPr>
            <p:spPr>
              <a:xfrm>
                <a:off x="6669146" y="1311475"/>
                <a:ext cx="1429800" cy="77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1300" b="1">
                    <a:solidFill>
                      <a:srgbClr val="FFFFFF"/>
                    </a:solidFill>
                    <a:latin typeface="+mn-ea"/>
                    <a:ea typeface="+mn-ea"/>
                  </a:rPr>
                  <a:t>Cloud Security Orchestration</a:t>
                </a:r>
              </a:p>
              <a:p>
                <a:pPr lvl="0" algn="ctr" rtl="0">
                  <a:lnSpc>
                    <a:spcPct val="115000"/>
                  </a:lnSpc>
                  <a:spcBef>
                    <a:spcPts val="0"/>
                  </a:spcBef>
                  <a:buNone/>
                </a:pPr>
                <a:endParaRPr sz="1300" b="1">
                  <a:solidFill>
                    <a:srgbClr val="FFFFFF"/>
                  </a:solidFill>
                  <a:latin typeface="+mn-ea"/>
                  <a:ea typeface="+mn-ea"/>
                </a:endParaRPr>
              </a:p>
            </p:txBody>
          </p:sp>
        </p:grpSp>
        <p:grpSp>
          <p:nvGrpSpPr>
            <p:cNvPr id="1628" name="Shape 1628"/>
            <p:cNvGrpSpPr/>
            <p:nvPr/>
          </p:nvGrpSpPr>
          <p:grpSpPr>
            <a:xfrm>
              <a:off x="6610346" y="1026075"/>
              <a:ext cx="1547400" cy="1547100"/>
              <a:chOff x="6564850" y="797475"/>
              <a:chExt cx="1547400" cy="1547100"/>
            </a:xfrm>
          </p:grpSpPr>
          <p:sp>
            <p:nvSpPr>
              <p:cNvPr id="1629" name="Shape 1629"/>
              <p:cNvSpPr/>
              <p:nvPr/>
            </p:nvSpPr>
            <p:spPr>
              <a:xfrm>
                <a:off x="6564850" y="797475"/>
                <a:ext cx="1547400" cy="1547100"/>
              </a:xfrm>
              <a:prstGeom prst="ellipse">
                <a:avLst/>
              </a:prstGeom>
              <a:solidFill>
                <a:srgbClr val="FFFFFF"/>
              </a:solidFill>
              <a:ln w="38100" cap="flat" cmpd="sng">
                <a:solidFill>
                  <a:srgbClr val="FF882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mn-ea"/>
                    <a:ea typeface="+mn-ea"/>
                  </a:rPr>
                  <a:t> </a:t>
                </a:r>
              </a:p>
            </p:txBody>
          </p:sp>
          <p:pic>
            <p:nvPicPr>
              <p:cNvPr id="1630" name="Shape 1630"/>
              <p:cNvPicPr preferRelativeResize="0"/>
              <p:nvPr/>
            </p:nvPicPr>
            <p:blipFill>
              <a:blip r:embed="rId25">
                <a:alphaModFix/>
              </a:blip>
              <a:stretch>
                <a:fillRect/>
              </a:stretch>
            </p:blipFill>
            <p:spPr>
              <a:xfrm>
                <a:off x="7037653" y="949387"/>
                <a:ext cx="601799" cy="191043"/>
              </a:xfrm>
              <a:prstGeom prst="rect">
                <a:avLst/>
              </a:prstGeom>
              <a:noFill/>
              <a:ln>
                <a:noFill/>
              </a:ln>
            </p:spPr>
          </p:pic>
        </p:grpSp>
        <p:pic>
          <p:nvPicPr>
            <p:cNvPr id="1631" name="Shape 1631" descr="C:\Users\jrazavian\Documents\Logos &amp;  Templates\VMware_AirWatch_Logo_Library_20160119\secondary_logo_vertical\RGB\trans_bg\VMware_AirWatch_vert_gray_trans_bg_rgb_500x278.png"/>
            <p:cNvPicPr preferRelativeResize="0"/>
            <p:nvPr/>
          </p:nvPicPr>
          <p:blipFill rotWithShape="1">
            <a:blip r:embed="rId26">
              <a:alphaModFix/>
            </a:blip>
            <a:srcRect/>
            <a:stretch/>
          </p:blipFill>
          <p:spPr>
            <a:xfrm>
              <a:off x="6777447" y="1633274"/>
              <a:ext cx="476100" cy="264599"/>
            </a:xfrm>
            <a:prstGeom prst="rect">
              <a:avLst/>
            </a:prstGeom>
            <a:noFill/>
            <a:ln>
              <a:noFill/>
            </a:ln>
          </p:spPr>
        </p:pic>
        <p:pic>
          <p:nvPicPr>
            <p:cNvPr id="1632" name="Shape 1632"/>
            <p:cNvPicPr preferRelativeResize="0"/>
            <p:nvPr/>
          </p:nvPicPr>
          <p:blipFill>
            <a:blip r:embed="rId27">
              <a:alphaModFix/>
            </a:blip>
            <a:stretch>
              <a:fillRect/>
            </a:stretch>
          </p:blipFill>
          <p:spPr>
            <a:xfrm>
              <a:off x="7091828" y="2205956"/>
              <a:ext cx="606600" cy="177540"/>
            </a:xfrm>
            <a:prstGeom prst="rect">
              <a:avLst/>
            </a:prstGeom>
            <a:noFill/>
            <a:ln>
              <a:noFill/>
            </a:ln>
          </p:spPr>
        </p:pic>
        <p:pic>
          <p:nvPicPr>
            <p:cNvPr id="1633" name="Shape 1633"/>
            <p:cNvPicPr preferRelativeResize="0"/>
            <p:nvPr/>
          </p:nvPicPr>
          <p:blipFill>
            <a:blip r:embed="rId28">
              <a:alphaModFix/>
            </a:blip>
            <a:stretch>
              <a:fillRect/>
            </a:stretch>
          </p:blipFill>
          <p:spPr>
            <a:xfrm>
              <a:off x="6808798" y="1938286"/>
              <a:ext cx="444751" cy="149875"/>
            </a:xfrm>
            <a:prstGeom prst="rect">
              <a:avLst/>
            </a:prstGeom>
            <a:noFill/>
            <a:ln>
              <a:noFill/>
            </a:ln>
          </p:spPr>
        </p:pic>
        <p:pic>
          <p:nvPicPr>
            <p:cNvPr id="1634" name="Shape 1634"/>
            <p:cNvPicPr preferRelativeResize="0"/>
            <p:nvPr/>
          </p:nvPicPr>
          <p:blipFill>
            <a:blip r:embed="rId29">
              <a:alphaModFix/>
            </a:blip>
            <a:stretch>
              <a:fillRect/>
            </a:stretch>
          </p:blipFill>
          <p:spPr>
            <a:xfrm>
              <a:off x="7015874" y="1431083"/>
              <a:ext cx="682550" cy="153626"/>
            </a:xfrm>
            <a:prstGeom prst="rect">
              <a:avLst/>
            </a:prstGeom>
            <a:noFill/>
            <a:ln>
              <a:noFill/>
            </a:ln>
          </p:spPr>
        </p:pic>
        <p:pic>
          <p:nvPicPr>
            <p:cNvPr id="1635" name="Shape 1635"/>
            <p:cNvPicPr preferRelativeResize="0"/>
            <p:nvPr/>
          </p:nvPicPr>
          <p:blipFill>
            <a:blip r:embed="rId30">
              <a:alphaModFix/>
            </a:blip>
            <a:stretch>
              <a:fillRect/>
            </a:stretch>
          </p:blipFill>
          <p:spPr>
            <a:xfrm>
              <a:off x="7314900" y="1700265"/>
              <a:ext cx="788625" cy="130584"/>
            </a:xfrm>
            <a:prstGeom prst="rect">
              <a:avLst/>
            </a:prstGeom>
            <a:noFill/>
            <a:ln>
              <a:noFill/>
            </a:ln>
          </p:spPr>
        </p:pic>
        <p:pic>
          <p:nvPicPr>
            <p:cNvPr id="1636" name="Shape 1636"/>
            <p:cNvPicPr preferRelativeResize="0"/>
            <p:nvPr/>
          </p:nvPicPr>
          <p:blipFill>
            <a:blip r:embed="rId31">
              <a:alphaModFix/>
            </a:blip>
            <a:stretch>
              <a:fillRect/>
            </a:stretch>
          </p:blipFill>
          <p:spPr>
            <a:xfrm>
              <a:off x="7379531" y="1975101"/>
              <a:ext cx="622244" cy="153625"/>
            </a:xfrm>
            <a:prstGeom prst="rect">
              <a:avLst/>
            </a:prstGeom>
            <a:noFill/>
            <a:ln>
              <a:noFill/>
            </a:ln>
          </p:spPr>
        </p:pic>
        <p:sp>
          <p:nvSpPr>
            <p:cNvPr id="1637" name="Shape 1637"/>
            <p:cNvSpPr txBox="1"/>
            <p:nvPr/>
          </p:nvSpPr>
          <p:spPr>
            <a:xfrm>
              <a:off x="6329525" y="631725"/>
              <a:ext cx="2101500" cy="264600"/>
            </a:xfrm>
            <a:prstGeom prst="rect">
              <a:avLst/>
            </a:prstGeom>
            <a:noFill/>
            <a:ln>
              <a:noFill/>
            </a:ln>
          </p:spPr>
          <p:txBody>
            <a:bodyPr lIns="91425" tIns="91425" rIns="91425" bIns="91425" anchor="t" anchorCtr="0">
              <a:noAutofit/>
            </a:bodyPr>
            <a:lstStyle/>
            <a:p>
              <a:pPr lvl="0" rtl="0">
                <a:spcBef>
                  <a:spcPts val="0"/>
                </a:spcBef>
                <a:buNone/>
              </a:pPr>
              <a:r>
                <a:rPr lang="en" b="1">
                  <a:latin typeface="+mn-ea"/>
                  <a:ea typeface="+mn-ea"/>
                </a:rPr>
                <a:t>CASB Orchestrations</a:t>
              </a:r>
            </a:p>
          </p:txBody>
        </p:sp>
      </p:grpSp>
    </p:spTree>
    <p:extLst>
      <p:ext uri="{BB962C8B-B14F-4D97-AF65-F5344CB8AC3E}">
        <p14:creationId xmlns:p14="http://schemas.microsoft.com/office/powerpoint/2010/main" val="3618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2"/>
                                        </p:tgtEl>
                                        <p:attrNameLst>
                                          <p:attrName>style.visibility</p:attrName>
                                        </p:attrNameLst>
                                      </p:cBhvr>
                                      <p:to>
                                        <p:strVal val="visible"/>
                                      </p:to>
                                    </p:set>
                                    <p:animEffect transition="in" filter="fade">
                                      <p:cBhvr>
                                        <p:cTn id="7" dur="1000"/>
                                        <p:tgtEl>
                                          <p:spTgt spid="1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2"/>
                                        </p:tgtEl>
                                        <p:attrNameLst>
                                          <p:attrName>style.visibility</p:attrName>
                                        </p:attrNameLst>
                                      </p:cBhvr>
                                      <p:to>
                                        <p:strVal val="visible"/>
                                      </p:to>
                                    </p:set>
                                    <p:animEffect transition="in" filter="fade">
                                      <p:cBhvr>
                                        <p:cTn id="12" dur="1000"/>
                                        <p:tgtEl>
                                          <p:spTgt spid="16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9"/>
                                        </p:tgtEl>
                                        <p:attrNameLst>
                                          <p:attrName>style.visibility</p:attrName>
                                        </p:attrNameLst>
                                      </p:cBhvr>
                                      <p:to>
                                        <p:strVal val="visible"/>
                                      </p:to>
                                    </p:set>
                                    <p:animEffect transition="in" filter="fade">
                                      <p:cBhvr>
                                        <p:cTn id="17" dur="1000"/>
                                        <p:tgtEl>
                                          <p:spTgt spid="1579"/>
                                        </p:tgtEl>
                                      </p:cBhvr>
                                    </p:animEffect>
                                  </p:childTnLst>
                                </p:cTn>
                              </p:par>
                              <p:par>
                                <p:cTn id="18" presetID="10" presetClass="entr" presetSubtype="0" fill="hold" nodeType="withEffect">
                                  <p:stCondLst>
                                    <p:cond delay="0"/>
                                  </p:stCondLst>
                                  <p:childTnLst>
                                    <p:set>
                                      <p:cBhvr>
                                        <p:cTn id="19" dur="1" fill="hold">
                                          <p:stCondLst>
                                            <p:cond delay="0"/>
                                          </p:stCondLst>
                                        </p:cTn>
                                        <p:tgtEl>
                                          <p:spTgt spid="1582"/>
                                        </p:tgtEl>
                                        <p:attrNameLst>
                                          <p:attrName>style.visibility</p:attrName>
                                        </p:attrNameLst>
                                      </p:cBhvr>
                                      <p:to>
                                        <p:strVal val="visible"/>
                                      </p:to>
                                    </p:set>
                                    <p:animEffect transition="in" filter="fade">
                                      <p:cBhvr>
                                        <p:cTn id="20" dur="1000"/>
                                        <p:tgtEl>
                                          <p:spTgt spid="1582"/>
                                        </p:tgtEl>
                                      </p:cBhvr>
                                    </p:animEffect>
                                  </p:childTnLst>
                                </p:cTn>
                              </p:par>
                              <p:par>
                                <p:cTn id="21" presetID="10" presetClass="entr" presetSubtype="0" fill="hold" nodeType="withEffect">
                                  <p:stCondLst>
                                    <p:cond delay="0"/>
                                  </p:stCondLst>
                                  <p:childTnLst>
                                    <p:set>
                                      <p:cBhvr>
                                        <p:cTn id="22" dur="1" fill="hold">
                                          <p:stCondLst>
                                            <p:cond delay="0"/>
                                          </p:stCondLst>
                                        </p:cTn>
                                        <p:tgtEl>
                                          <p:spTgt spid="1585"/>
                                        </p:tgtEl>
                                        <p:attrNameLst>
                                          <p:attrName>style.visibility</p:attrName>
                                        </p:attrNameLst>
                                      </p:cBhvr>
                                      <p:to>
                                        <p:strVal val="visible"/>
                                      </p:to>
                                    </p:set>
                                    <p:animEffect transition="in" filter="fade">
                                      <p:cBhvr>
                                        <p:cTn id="23" dur="1000"/>
                                        <p:tgtEl>
                                          <p:spTgt spid="1585"/>
                                        </p:tgtEl>
                                      </p:cBhvr>
                                    </p:animEffect>
                                  </p:childTnLst>
                                </p:cTn>
                              </p:par>
                              <p:par>
                                <p:cTn id="24" presetID="10" presetClass="entr" presetSubtype="0" fill="hold" nodeType="withEffect">
                                  <p:stCondLst>
                                    <p:cond delay="0"/>
                                  </p:stCondLst>
                                  <p:childTnLst>
                                    <p:set>
                                      <p:cBhvr>
                                        <p:cTn id="25" dur="1" fill="hold">
                                          <p:stCondLst>
                                            <p:cond delay="0"/>
                                          </p:stCondLst>
                                        </p:cTn>
                                        <p:tgtEl>
                                          <p:spTgt spid="1588"/>
                                        </p:tgtEl>
                                        <p:attrNameLst>
                                          <p:attrName>style.visibility</p:attrName>
                                        </p:attrNameLst>
                                      </p:cBhvr>
                                      <p:to>
                                        <p:strVal val="visible"/>
                                      </p:to>
                                    </p:set>
                                    <p:animEffect transition="in" filter="fade">
                                      <p:cBhvr>
                                        <p:cTn id="26" dur="1000"/>
                                        <p:tgtEl>
                                          <p:spTgt spid="1588"/>
                                        </p:tgtEl>
                                      </p:cBhvr>
                                    </p:animEffect>
                                  </p:childTnLst>
                                </p:cTn>
                              </p:par>
                              <p:par>
                                <p:cTn id="27" presetID="10" presetClass="entr" presetSubtype="0" fill="hold" nodeType="withEffect">
                                  <p:stCondLst>
                                    <p:cond delay="0"/>
                                  </p:stCondLst>
                                  <p:childTnLst>
                                    <p:set>
                                      <p:cBhvr>
                                        <p:cTn id="28" dur="1" fill="hold">
                                          <p:stCondLst>
                                            <p:cond delay="0"/>
                                          </p:stCondLst>
                                        </p:cTn>
                                        <p:tgtEl>
                                          <p:spTgt spid="1591"/>
                                        </p:tgtEl>
                                        <p:attrNameLst>
                                          <p:attrName>style.visibility</p:attrName>
                                        </p:attrNameLst>
                                      </p:cBhvr>
                                      <p:to>
                                        <p:strVal val="visible"/>
                                      </p:to>
                                    </p:set>
                                    <p:animEffect transition="in" filter="fade">
                                      <p:cBhvr>
                                        <p:cTn id="29" dur="1000"/>
                                        <p:tgtEl>
                                          <p:spTgt spid="1591"/>
                                        </p:tgtEl>
                                      </p:cBhvr>
                                    </p:animEffect>
                                  </p:childTnLst>
                                </p:cTn>
                              </p:par>
                              <p:par>
                                <p:cTn id="30" presetID="10" presetClass="entr" presetSubtype="0" fill="hold" nodeType="withEffect">
                                  <p:stCondLst>
                                    <p:cond delay="0"/>
                                  </p:stCondLst>
                                  <p:childTnLst>
                                    <p:set>
                                      <p:cBhvr>
                                        <p:cTn id="31" dur="1" fill="hold">
                                          <p:stCondLst>
                                            <p:cond delay="0"/>
                                          </p:stCondLst>
                                        </p:cTn>
                                        <p:tgtEl>
                                          <p:spTgt spid="1594"/>
                                        </p:tgtEl>
                                        <p:attrNameLst>
                                          <p:attrName>style.visibility</p:attrName>
                                        </p:attrNameLst>
                                      </p:cBhvr>
                                      <p:to>
                                        <p:strVal val="visible"/>
                                      </p:to>
                                    </p:set>
                                    <p:animEffect transition="in" filter="fade">
                                      <p:cBhvr>
                                        <p:cTn id="32" dur="1000"/>
                                        <p:tgtEl>
                                          <p:spTgt spid="1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ja-JP" altLang="en-US" dirty="0" smtClean="0"/>
              <a:t>シャドー</a:t>
            </a:r>
            <a:r>
              <a:rPr lang="en-US" altLang="ja-JP" dirty="0" smtClean="0"/>
              <a:t>IT</a:t>
            </a:r>
            <a:r>
              <a:rPr lang="ja-JP" altLang="en-US" dirty="0" smtClean="0"/>
              <a:t>アプリケーションのリスク</a:t>
            </a:r>
            <a:endParaRPr lang="en-US" dirty="0"/>
          </a:p>
        </p:txBody>
      </p:sp>
      <p:sp>
        <p:nvSpPr>
          <p:cNvPr id="12" name="Text Placeholder 11"/>
          <p:cNvSpPr>
            <a:spLocks noGrp="1"/>
          </p:cNvSpPr>
          <p:nvPr>
            <p:ph type="body" idx="4294967295"/>
          </p:nvPr>
        </p:nvSpPr>
        <p:spPr>
          <a:xfrm>
            <a:off x="279000" y="811213"/>
            <a:ext cx="8007750" cy="2763837"/>
          </a:xfrm>
        </p:spPr>
        <p:txBody>
          <a:bodyPr/>
          <a:lstStyle/>
          <a:p>
            <a:pPr marL="342900" indent="-342900">
              <a:buFont typeface="Arial"/>
              <a:buChar char="•"/>
            </a:pPr>
            <a:r>
              <a:rPr lang="ja-JP" altLang="en-US" sz="2000" dirty="0" smtClean="0">
                <a:latin typeface="+mn-ea"/>
                <a:ea typeface="+mn-ea"/>
              </a:rPr>
              <a:t>シャドー</a:t>
            </a:r>
            <a:r>
              <a:rPr lang="en-US" altLang="ja-JP" sz="2000" dirty="0" smtClean="0">
                <a:latin typeface="+mn-ea"/>
                <a:ea typeface="+mn-ea"/>
              </a:rPr>
              <a:t>IT</a:t>
            </a:r>
            <a:r>
              <a:rPr lang="ja-JP" altLang="en-US" sz="2000" dirty="0" smtClean="0">
                <a:latin typeface="+mn-ea"/>
                <a:ea typeface="+mn-ea"/>
              </a:rPr>
              <a:t>は、複数の方法でリスクを生む。潜在的な脅威は、ユーザ</a:t>
            </a:r>
            <a:r>
              <a:rPr lang="en-US" altLang="ja-JP" sz="2000" dirty="0" smtClean="0">
                <a:latin typeface="+mn-ea"/>
                <a:ea typeface="+mn-ea"/>
              </a:rPr>
              <a:t>ID</a:t>
            </a:r>
            <a:r>
              <a:rPr lang="ja-JP" altLang="en-US" sz="2000" dirty="0" smtClean="0">
                <a:latin typeface="+mn-ea"/>
                <a:ea typeface="+mn-ea"/>
              </a:rPr>
              <a:t>の侵害、データロス、マルウェアへの感染など。</a:t>
            </a:r>
            <a:endParaRPr lang="en-US" altLang="ja-JP" sz="2000" dirty="0" smtClean="0">
              <a:latin typeface="+mn-ea"/>
              <a:ea typeface="+mn-ea"/>
            </a:endParaRPr>
          </a:p>
          <a:p>
            <a:pPr marL="342900" indent="-342900">
              <a:buFont typeface="Arial"/>
              <a:buChar char="•"/>
            </a:pPr>
            <a:endParaRPr lang="en-US" sz="2000" dirty="0" smtClean="0">
              <a:latin typeface="+mn-ea"/>
              <a:ea typeface="+mn-ea"/>
            </a:endParaRPr>
          </a:p>
          <a:p>
            <a:pPr marL="342900" indent="-342900">
              <a:buFont typeface="Arial"/>
              <a:buChar char="•"/>
            </a:pPr>
            <a:r>
              <a:rPr lang="en-US" sz="2000" dirty="0" err="1" smtClean="0">
                <a:latin typeface="+mn-ea"/>
                <a:ea typeface="+mn-ea"/>
              </a:rPr>
              <a:t>CloudLock</a:t>
            </a:r>
            <a:r>
              <a:rPr lang="en-US" sz="2000" dirty="0" smtClean="0">
                <a:latin typeface="+mn-ea"/>
                <a:ea typeface="+mn-ea"/>
              </a:rPr>
              <a:t> </a:t>
            </a:r>
            <a:r>
              <a:rPr lang="en-US" sz="2000" dirty="0" err="1" smtClean="0">
                <a:latin typeface="+mn-ea"/>
                <a:ea typeface="+mn-ea"/>
              </a:rPr>
              <a:t>Cyber</a:t>
            </a:r>
            <a:r>
              <a:rPr lang="en-US" altLang="ja-JP" sz="2000" dirty="0" err="1" smtClean="0">
                <a:latin typeface="+mn-ea"/>
                <a:ea typeface="+mn-ea"/>
              </a:rPr>
              <a:t>S</a:t>
            </a:r>
            <a:r>
              <a:rPr lang="en-US" sz="2000" dirty="0" err="1" smtClean="0">
                <a:latin typeface="+mn-ea"/>
                <a:ea typeface="+mn-ea"/>
              </a:rPr>
              <a:t>ecurity</a:t>
            </a:r>
            <a:r>
              <a:rPr lang="en-US" sz="2000" dirty="0" smtClean="0">
                <a:latin typeface="+mn-ea"/>
                <a:ea typeface="+mn-ea"/>
              </a:rPr>
              <a:t> Report</a:t>
            </a:r>
            <a:r>
              <a:rPr lang="ja-JP" altLang="en-US" sz="2000" dirty="0">
                <a:latin typeface="+mn-ea"/>
                <a:ea typeface="+mn-ea"/>
              </a:rPr>
              <a:t> </a:t>
            </a:r>
            <a:r>
              <a:rPr lang="ja-JP" altLang="en-US" sz="2000" dirty="0" smtClean="0">
                <a:latin typeface="+mn-ea"/>
                <a:ea typeface="+mn-ea"/>
              </a:rPr>
              <a:t>によると、世の中のアプリケーションの中、</a:t>
            </a:r>
            <a:r>
              <a:rPr lang="en-US" sz="2000" dirty="0" smtClean="0">
                <a:latin typeface="+mn-ea"/>
                <a:ea typeface="+mn-ea"/>
              </a:rPr>
              <a:t>27% </a:t>
            </a:r>
            <a:r>
              <a:rPr lang="ja-JP" altLang="en-US" sz="2000" dirty="0" smtClean="0">
                <a:latin typeface="+mn-ea"/>
                <a:ea typeface="+mn-ea"/>
              </a:rPr>
              <a:t>はリスクがあると分析しており、ほとんどの組織では、多くのサードパーティアプリケーションがコーポレート</a:t>
            </a:r>
            <a:r>
              <a:rPr lang="en-US" altLang="ja-JP" sz="2000" dirty="0" smtClean="0">
                <a:latin typeface="+mn-ea"/>
                <a:ea typeface="+mn-ea"/>
              </a:rPr>
              <a:t> </a:t>
            </a:r>
            <a:r>
              <a:rPr lang="ja-JP" altLang="en-US" sz="2000" dirty="0" smtClean="0">
                <a:latin typeface="+mn-ea"/>
                <a:ea typeface="+mn-ea"/>
              </a:rPr>
              <a:t>　クレデンシャルで有効化されている</a:t>
            </a:r>
            <a:endParaRPr lang="en-US" sz="2000" dirty="0">
              <a:latin typeface="+mn-ea"/>
              <a:ea typeface="+mn-ea"/>
            </a:endParaRPr>
          </a:p>
        </p:txBody>
      </p:sp>
      <p:sp>
        <p:nvSpPr>
          <p:cNvPr id="13" name="Rounded Rectangle 12"/>
          <p:cNvSpPr/>
          <p:nvPr/>
        </p:nvSpPr>
        <p:spPr>
          <a:xfrm>
            <a:off x="1230922" y="4044462"/>
            <a:ext cx="6613770" cy="5666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solidFill>
                  <a:srgbClr val="FF6600"/>
                </a:solidFill>
              </a:rPr>
              <a:t>シャドー</a:t>
            </a:r>
            <a:r>
              <a:rPr lang="en-US" altLang="ja-JP" sz="2000" dirty="0" smtClean="0">
                <a:solidFill>
                  <a:srgbClr val="FF6600"/>
                </a:solidFill>
              </a:rPr>
              <a:t>IT</a:t>
            </a:r>
            <a:r>
              <a:rPr lang="ja-JP" altLang="en-US" sz="2000" dirty="0" smtClean="0">
                <a:solidFill>
                  <a:srgbClr val="FF6600"/>
                </a:solidFill>
              </a:rPr>
              <a:t>の可視化が重要となっている</a:t>
            </a:r>
            <a:endParaRPr lang="en-US" sz="2000" dirty="0">
              <a:solidFill>
                <a:srgbClr val="FF6600"/>
              </a:solidFill>
            </a:endParaRPr>
          </a:p>
        </p:txBody>
      </p:sp>
      <p:sp>
        <p:nvSpPr>
          <p:cNvPr id="14" name="Down Arrow 13"/>
          <p:cNvSpPr/>
          <p:nvPr/>
        </p:nvSpPr>
        <p:spPr>
          <a:xfrm>
            <a:off x="3976077" y="3575538"/>
            <a:ext cx="1045308" cy="322385"/>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047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60" name="Shape 1360"/>
          <p:cNvPicPr preferRelativeResize="0"/>
          <p:nvPr/>
        </p:nvPicPr>
        <p:blipFill>
          <a:blip r:embed="rId3">
            <a:alphaModFix/>
          </a:blip>
          <a:stretch>
            <a:fillRect/>
          </a:stretch>
        </p:blipFill>
        <p:spPr>
          <a:xfrm>
            <a:off x="710087" y="1398950"/>
            <a:ext cx="3854399" cy="2345600"/>
          </a:xfrm>
          <a:prstGeom prst="rect">
            <a:avLst/>
          </a:prstGeom>
          <a:noFill/>
          <a:ln>
            <a:noFill/>
          </a:ln>
        </p:spPr>
      </p:pic>
      <p:pic>
        <p:nvPicPr>
          <p:cNvPr id="1361" name="Shape 1361" descr="Screen Shot 2016-10-11 at 8.27.39 AM.png"/>
          <p:cNvPicPr preferRelativeResize="0"/>
          <p:nvPr/>
        </p:nvPicPr>
        <p:blipFill>
          <a:blip r:embed="rId4">
            <a:alphaModFix/>
          </a:blip>
          <a:stretch>
            <a:fillRect/>
          </a:stretch>
        </p:blipFill>
        <p:spPr>
          <a:xfrm>
            <a:off x="5200734" y="764037"/>
            <a:ext cx="3181575" cy="3615424"/>
          </a:xfrm>
          <a:prstGeom prst="rect">
            <a:avLst/>
          </a:prstGeom>
          <a:noFill/>
          <a:ln>
            <a:noFill/>
          </a:ln>
        </p:spPr>
      </p:pic>
      <p:sp>
        <p:nvSpPr>
          <p:cNvPr id="9" name="Title 10"/>
          <p:cNvSpPr txBox="1">
            <a:spLocks noGrp="1"/>
          </p:cNvSpPr>
          <p:nvPr>
            <p:ph type="title"/>
          </p:nvPr>
        </p:nvSpPr>
        <p:spPr>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Questrial"/>
              <a:buNone/>
              <a:defRPr sz="2800" b="0" i="0" u="none" strike="noStrike" cap="none">
                <a:solidFill>
                  <a:schemeClr val="lt1"/>
                </a:solidFill>
                <a:latin typeface="Questrial"/>
                <a:ea typeface="Questrial"/>
                <a:cs typeface="Questrial"/>
                <a:sym typeface="Questrial"/>
              </a:defRPr>
            </a:lvl1pPr>
            <a:lvl2pPr lvl="1" rtl="0">
              <a:spcBef>
                <a:spcPts val="0"/>
              </a:spcBef>
              <a:buClr>
                <a:schemeClr val="lt1"/>
              </a:buClr>
              <a:buSzPct val="100000"/>
              <a:buNone/>
              <a:defRPr sz="3600" b="1">
                <a:solidFill>
                  <a:schemeClr val="lt1"/>
                </a:solidFill>
              </a:defRPr>
            </a:lvl2pPr>
            <a:lvl3pPr lvl="2" rtl="0">
              <a:spcBef>
                <a:spcPts val="0"/>
              </a:spcBef>
              <a:buClr>
                <a:schemeClr val="lt1"/>
              </a:buClr>
              <a:buSzPct val="100000"/>
              <a:buNone/>
              <a:defRPr sz="3600" b="1">
                <a:solidFill>
                  <a:schemeClr val="lt1"/>
                </a:solidFill>
              </a:defRPr>
            </a:lvl3pPr>
            <a:lvl4pPr lvl="3" rtl="0">
              <a:spcBef>
                <a:spcPts val="0"/>
              </a:spcBef>
              <a:buClr>
                <a:schemeClr val="lt1"/>
              </a:buClr>
              <a:buSzPct val="100000"/>
              <a:buNone/>
              <a:defRPr sz="3600" b="1">
                <a:solidFill>
                  <a:schemeClr val="lt1"/>
                </a:solidFill>
              </a:defRPr>
            </a:lvl4pPr>
            <a:lvl5pPr lvl="4" rtl="0">
              <a:spcBef>
                <a:spcPts val="0"/>
              </a:spcBef>
              <a:buClr>
                <a:schemeClr val="lt1"/>
              </a:buClr>
              <a:buSzPct val="100000"/>
              <a:buNone/>
              <a:defRPr sz="3600" b="1">
                <a:solidFill>
                  <a:schemeClr val="lt1"/>
                </a:solidFill>
              </a:defRPr>
            </a:lvl5pPr>
            <a:lvl6pPr lvl="5" rtl="0">
              <a:spcBef>
                <a:spcPts val="0"/>
              </a:spcBef>
              <a:buClr>
                <a:schemeClr val="lt1"/>
              </a:buClr>
              <a:buSzPct val="100000"/>
              <a:buNone/>
              <a:defRPr sz="3600" b="1">
                <a:solidFill>
                  <a:schemeClr val="lt1"/>
                </a:solidFill>
              </a:defRPr>
            </a:lvl6pPr>
            <a:lvl7pPr lvl="6" rtl="0">
              <a:spcBef>
                <a:spcPts val="0"/>
              </a:spcBef>
              <a:buClr>
                <a:schemeClr val="lt1"/>
              </a:buClr>
              <a:buSzPct val="100000"/>
              <a:buNone/>
              <a:defRPr sz="3600" b="1">
                <a:solidFill>
                  <a:schemeClr val="lt1"/>
                </a:solidFill>
              </a:defRPr>
            </a:lvl7pPr>
            <a:lvl8pPr lvl="7" rtl="0">
              <a:spcBef>
                <a:spcPts val="0"/>
              </a:spcBef>
              <a:buClr>
                <a:schemeClr val="lt1"/>
              </a:buClr>
              <a:buSzPct val="100000"/>
              <a:buNone/>
              <a:defRPr sz="3600" b="1">
                <a:solidFill>
                  <a:schemeClr val="lt1"/>
                </a:solidFill>
              </a:defRPr>
            </a:lvl8pPr>
            <a:lvl9pPr lvl="8" rtl="0">
              <a:spcBef>
                <a:spcPts val="0"/>
              </a:spcBef>
              <a:buClr>
                <a:schemeClr val="lt1"/>
              </a:buClr>
              <a:buSzPct val="100000"/>
              <a:buNone/>
              <a:defRPr sz="3600" b="1">
                <a:solidFill>
                  <a:schemeClr val="lt1"/>
                </a:solidFill>
              </a:defRPr>
            </a:lvl9pPr>
          </a:lstStyle>
          <a:p>
            <a:r>
              <a:rPr lang="ja-JP" altLang="en-US" dirty="0" smtClean="0">
                <a:latin typeface="+mn-ea"/>
                <a:ea typeface="+mn-ea"/>
              </a:rPr>
              <a:t>シャドー</a:t>
            </a:r>
            <a:r>
              <a:rPr lang="en-US" altLang="ja-JP" dirty="0" smtClean="0">
                <a:latin typeface="+mn-ea"/>
                <a:ea typeface="+mn-ea"/>
              </a:rPr>
              <a:t>IT</a:t>
            </a:r>
            <a:r>
              <a:rPr lang="ja-JP" altLang="en-US" dirty="0" smtClean="0">
                <a:latin typeface="+mn-ea"/>
                <a:ea typeface="+mn-ea"/>
              </a:rPr>
              <a:t> 検出</a:t>
            </a:r>
            <a:r>
              <a:rPr lang="en-US" altLang="ja-JP" dirty="0" smtClean="0">
                <a:latin typeface="+mn-ea"/>
                <a:ea typeface="+mn-ea"/>
              </a:rPr>
              <a:t> : </a:t>
            </a:r>
            <a:r>
              <a:rPr lang="en-US" altLang="ja-JP" dirty="0" err="1" smtClean="0">
                <a:latin typeface="+mn-ea"/>
                <a:ea typeface="+mn-ea"/>
              </a:rPr>
              <a:t>OAuth</a:t>
            </a:r>
            <a:r>
              <a:rPr lang="ja-JP" altLang="en-US" dirty="0" smtClean="0">
                <a:latin typeface="+mn-ea"/>
                <a:ea typeface="+mn-ea"/>
              </a:rPr>
              <a:t>経由の接続</a:t>
            </a:r>
            <a:endParaRPr lang="en-US"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pic>
        <p:nvPicPr>
          <p:cNvPr id="1388" name="Shape 1388" descr="icon 2.jpg"/>
          <p:cNvPicPr preferRelativeResize="0"/>
          <p:nvPr/>
        </p:nvPicPr>
        <p:blipFill>
          <a:blip r:embed="rId3">
            <a:alphaModFix/>
          </a:blip>
          <a:stretch>
            <a:fillRect/>
          </a:stretch>
        </p:blipFill>
        <p:spPr>
          <a:xfrm>
            <a:off x="4767513" y="1038390"/>
            <a:ext cx="1083436" cy="1202044"/>
          </a:xfrm>
          <a:prstGeom prst="rect">
            <a:avLst/>
          </a:prstGeom>
          <a:noFill/>
          <a:ln>
            <a:noFill/>
          </a:ln>
        </p:spPr>
      </p:pic>
      <p:pic>
        <p:nvPicPr>
          <p:cNvPr id="1389" name="Shape 1389" descr="icon 3.jpg"/>
          <p:cNvPicPr preferRelativeResize="0"/>
          <p:nvPr/>
        </p:nvPicPr>
        <p:blipFill>
          <a:blip r:embed="rId4">
            <a:alphaModFix/>
          </a:blip>
          <a:stretch>
            <a:fillRect/>
          </a:stretch>
        </p:blipFill>
        <p:spPr>
          <a:xfrm>
            <a:off x="403400" y="2879389"/>
            <a:ext cx="1122977" cy="1217860"/>
          </a:xfrm>
          <a:prstGeom prst="rect">
            <a:avLst/>
          </a:prstGeom>
          <a:noFill/>
          <a:ln>
            <a:noFill/>
          </a:ln>
        </p:spPr>
      </p:pic>
      <p:pic>
        <p:nvPicPr>
          <p:cNvPr id="1390" name="Shape 1390" descr="icon 4.jpg"/>
          <p:cNvPicPr preferRelativeResize="0"/>
          <p:nvPr/>
        </p:nvPicPr>
        <p:blipFill>
          <a:blip r:embed="rId5">
            <a:alphaModFix/>
          </a:blip>
          <a:stretch>
            <a:fillRect/>
          </a:stretch>
        </p:blipFill>
        <p:spPr>
          <a:xfrm>
            <a:off x="4767513" y="2883343"/>
            <a:ext cx="1083436" cy="1209952"/>
          </a:xfrm>
          <a:prstGeom prst="rect">
            <a:avLst/>
          </a:prstGeom>
          <a:noFill/>
          <a:ln>
            <a:noFill/>
          </a:ln>
        </p:spPr>
      </p:pic>
      <p:sp>
        <p:nvSpPr>
          <p:cNvPr id="1391" name="Shape 1391"/>
          <p:cNvSpPr txBox="1"/>
          <p:nvPr/>
        </p:nvSpPr>
        <p:spPr>
          <a:xfrm>
            <a:off x="1757125" y="1000150"/>
            <a:ext cx="2742600" cy="1356600"/>
          </a:xfrm>
          <a:prstGeom prst="rect">
            <a:avLst/>
          </a:prstGeom>
          <a:noFill/>
          <a:ln>
            <a:noFill/>
          </a:ln>
        </p:spPr>
        <p:txBody>
          <a:bodyPr lIns="91425" tIns="91425" rIns="91425" bIns="91425" anchor="t" anchorCtr="0">
            <a:noAutofit/>
          </a:bodyPr>
          <a:lstStyle/>
          <a:p>
            <a:pPr lvl="0">
              <a:lnSpc>
                <a:spcPct val="115000"/>
              </a:lnSpc>
            </a:pPr>
            <a:r>
              <a:rPr lang="ja-JP" altLang="en-US" dirty="0" smtClean="0">
                <a:solidFill>
                  <a:srgbClr val="666666"/>
                </a:solidFill>
                <a:latin typeface="+mn-ea"/>
                <a:ea typeface="+mn-ea"/>
              </a:rPr>
              <a:t>全組織の</a:t>
            </a:r>
            <a:r>
              <a:rPr lang="en-US" altLang="ja-JP" dirty="0" smtClean="0">
                <a:solidFill>
                  <a:srgbClr val="666666"/>
                </a:solidFill>
                <a:latin typeface="+mn-ea"/>
                <a:ea typeface="+mn-ea"/>
              </a:rPr>
              <a:t> </a:t>
            </a:r>
            <a:r>
              <a:rPr lang="en" sz="2500" b="1" dirty="0" smtClean="0">
                <a:latin typeface="+mn-ea"/>
                <a:ea typeface="+mn-ea"/>
              </a:rPr>
              <a:t>44</a:t>
            </a:r>
            <a:r>
              <a:rPr lang="en" sz="2500" b="1" dirty="0" smtClean="0">
                <a:solidFill>
                  <a:srgbClr val="434343"/>
                </a:solidFill>
                <a:latin typeface="+mn-ea"/>
                <a:ea typeface="+mn-ea"/>
              </a:rPr>
              <a:t>%</a:t>
            </a:r>
            <a:r>
              <a:rPr lang="en-US" sz="2400" b="1" dirty="0" smtClean="0">
                <a:solidFill>
                  <a:srgbClr val="434343"/>
                </a:solidFill>
                <a:latin typeface="+mn-ea"/>
                <a:ea typeface="+mn-ea"/>
              </a:rPr>
              <a:t> </a:t>
            </a:r>
            <a:r>
              <a:rPr lang="ja-JP" altLang="en-US" dirty="0" smtClean="0">
                <a:solidFill>
                  <a:srgbClr val="666666"/>
                </a:solidFill>
                <a:latin typeface="+mn-ea"/>
                <a:ea typeface="+mn-ea"/>
              </a:rPr>
              <a:t>の従業員は、コーポレート クレデンシャルを</a:t>
            </a:r>
            <a:r>
              <a:rPr lang="en-US" altLang="ja-JP" dirty="0" smtClean="0">
                <a:solidFill>
                  <a:srgbClr val="666666"/>
                </a:solidFill>
                <a:latin typeface="+mn-ea"/>
                <a:ea typeface="+mn-ea"/>
              </a:rPr>
              <a:t/>
            </a:r>
            <a:br>
              <a:rPr lang="en-US" altLang="ja-JP" dirty="0" smtClean="0">
                <a:solidFill>
                  <a:srgbClr val="666666"/>
                </a:solidFill>
                <a:latin typeface="+mn-ea"/>
                <a:ea typeface="+mn-ea"/>
              </a:rPr>
            </a:br>
            <a:r>
              <a:rPr lang="ja-JP" altLang="en-US" dirty="0" smtClean="0">
                <a:solidFill>
                  <a:srgbClr val="666666"/>
                </a:solidFill>
                <a:latin typeface="+mn-ea"/>
                <a:ea typeface="+mn-ea"/>
              </a:rPr>
              <a:t>ポケモン</a:t>
            </a:r>
            <a:r>
              <a:rPr lang="en-US" altLang="ja-JP" dirty="0" smtClean="0">
                <a:solidFill>
                  <a:srgbClr val="666666"/>
                </a:solidFill>
                <a:latin typeface="+mn-ea"/>
                <a:ea typeface="+mn-ea"/>
              </a:rPr>
              <a:t>GO</a:t>
            </a:r>
            <a:r>
              <a:rPr lang="ja-JP" altLang="en-US" dirty="0" smtClean="0">
                <a:solidFill>
                  <a:srgbClr val="666666"/>
                </a:solidFill>
                <a:latin typeface="+mn-ea"/>
                <a:ea typeface="+mn-ea"/>
              </a:rPr>
              <a:t>のアクセスで利用</a:t>
            </a:r>
            <a:r>
              <a:rPr lang="en-US" altLang="ja-JP" dirty="0" smtClean="0">
                <a:solidFill>
                  <a:srgbClr val="666666"/>
                </a:solidFill>
                <a:latin typeface="+mn-ea"/>
                <a:ea typeface="+mn-ea"/>
              </a:rPr>
              <a:t/>
            </a:r>
            <a:br>
              <a:rPr lang="en-US" altLang="ja-JP" dirty="0" smtClean="0">
                <a:solidFill>
                  <a:srgbClr val="666666"/>
                </a:solidFill>
                <a:latin typeface="+mn-ea"/>
                <a:ea typeface="+mn-ea"/>
              </a:rPr>
            </a:br>
            <a:r>
              <a:rPr lang="ja-JP" altLang="en-US" dirty="0" smtClean="0">
                <a:solidFill>
                  <a:srgbClr val="666666"/>
                </a:solidFill>
                <a:latin typeface="+mn-ea"/>
                <a:ea typeface="+mn-ea"/>
              </a:rPr>
              <a:t>している</a:t>
            </a:r>
            <a:endParaRPr lang="en" sz="1200" dirty="0">
              <a:solidFill>
                <a:srgbClr val="666666"/>
              </a:solidFill>
              <a:latin typeface="+mn-ea"/>
              <a:ea typeface="+mn-ea"/>
            </a:endParaRPr>
          </a:p>
        </p:txBody>
      </p:sp>
      <p:sp>
        <p:nvSpPr>
          <p:cNvPr id="1392" name="Shape 1392"/>
          <p:cNvSpPr txBox="1"/>
          <p:nvPr/>
        </p:nvSpPr>
        <p:spPr>
          <a:xfrm>
            <a:off x="6042550" y="1000150"/>
            <a:ext cx="2583681" cy="1356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ja-JP" altLang="en-US" sz="1200" dirty="0" smtClean="0">
                <a:solidFill>
                  <a:srgbClr val="666666"/>
                </a:solidFill>
                <a:latin typeface="+mn-ea"/>
                <a:ea typeface="+mn-ea"/>
              </a:rPr>
              <a:t>平均で、</a:t>
            </a:r>
            <a:r>
              <a:rPr lang="en" dirty="0" smtClean="0">
                <a:solidFill>
                  <a:srgbClr val="434343"/>
                </a:solidFill>
                <a:latin typeface="+mn-ea"/>
                <a:ea typeface="+mn-ea"/>
              </a:rPr>
              <a:t> </a:t>
            </a:r>
            <a:r>
              <a:rPr lang="en" sz="2500" b="1" dirty="0">
                <a:latin typeface="+mn-ea"/>
                <a:ea typeface="+mn-ea"/>
              </a:rPr>
              <a:t>5.8</a:t>
            </a:r>
            <a:r>
              <a:rPr lang="en" sz="1800" dirty="0">
                <a:solidFill>
                  <a:srgbClr val="434343"/>
                </a:solidFill>
                <a:latin typeface="+mn-ea"/>
                <a:ea typeface="+mn-ea"/>
              </a:rPr>
              <a:t>%</a:t>
            </a:r>
            <a:r>
              <a:rPr lang="en" dirty="0">
                <a:solidFill>
                  <a:srgbClr val="666666"/>
                </a:solidFill>
                <a:latin typeface="+mn-ea"/>
                <a:ea typeface="+mn-ea"/>
              </a:rPr>
              <a:t> </a:t>
            </a:r>
            <a:r>
              <a:rPr lang="ja-JP" altLang="en-US" dirty="0" smtClean="0">
                <a:solidFill>
                  <a:srgbClr val="666666"/>
                </a:solidFill>
                <a:latin typeface="+mn-ea"/>
                <a:ea typeface="+mn-ea"/>
              </a:rPr>
              <a:t>の組織の　</a:t>
            </a:r>
            <a:r>
              <a:rPr lang="en-US" altLang="ja-JP" dirty="0" smtClean="0">
                <a:solidFill>
                  <a:srgbClr val="666666"/>
                </a:solidFill>
                <a:latin typeface="+mn-ea"/>
                <a:ea typeface="+mn-ea"/>
              </a:rPr>
              <a:t/>
            </a:r>
            <a:br>
              <a:rPr lang="en-US" altLang="ja-JP" dirty="0" smtClean="0">
                <a:solidFill>
                  <a:srgbClr val="666666"/>
                </a:solidFill>
                <a:latin typeface="+mn-ea"/>
                <a:ea typeface="+mn-ea"/>
              </a:rPr>
            </a:br>
            <a:r>
              <a:rPr lang="ja-JP" altLang="en-US" dirty="0" smtClean="0">
                <a:solidFill>
                  <a:srgbClr val="666666"/>
                </a:solidFill>
                <a:latin typeface="+mn-ea"/>
                <a:ea typeface="+mn-ea"/>
              </a:rPr>
              <a:t>従業員は、ポケモン</a:t>
            </a:r>
            <a:r>
              <a:rPr lang="en-US" altLang="ja-JP" dirty="0" smtClean="0">
                <a:solidFill>
                  <a:srgbClr val="666666"/>
                </a:solidFill>
                <a:latin typeface="+mn-ea"/>
                <a:ea typeface="+mn-ea"/>
              </a:rPr>
              <a:t>GO</a:t>
            </a:r>
            <a:r>
              <a:rPr lang="ja-JP" altLang="en-US" dirty="0" smtClean="0">
                <a:solidFill>
                  <a:srgbClr val="666666"/>
                </a:solidFill>
                <a:latin typeface="+mn-ea"/>
                <a:ea typeface="+mn-ea"/>
              </a:rPr>
              <a:t>を　</a:t>
            </a:r>
            <a:r>
              <a:rPr lang="en-US" altLang="ja-JP" dirty="0" smtClean="0">
                <a:solidFill>
                  <a:srgbClr val="666666"/>
                </a:solidFill>
                <a:latin typeface="+mn-ea"/>
                <a:ea typeface="+mn-ea"/>
              </a:rPr>
              <a:t/>
            </a:r>
            <a:br>
              <a:rPr lang="en-US" altLang="ja-JP" dirty="0" smtClean="0">
                <a:solidFill>
                  <a:srgbClr val="666666"/>
                </a:solidFill>
                <a:latin typeface="+mn-ea"/>
                <a:ea typeface="+mn-ea"/>
              </a:rPr>
            </a:br>
            <a:r>
              <a:rPr lang="ja-JP" altLang="en-US" dirty="0" smtClean="0">
                <a:solidFill>
                  <a:srgbClr val="666666"/>
                </a:solidFill>
                <a:latin typeface="+mn-ea"/>
                <a:ea typeface="+mn-ea"/>
              </a:rPr>
              <a:t>インストールしている</a:t>
            </a:r>
            <a:endParaRPr lang="en" sz="1200" dirty="0">
              <a:solidFill>
                <a:srgbClr val="666666"/>
              </a:solidFill>
              <a:latin typeface="+mn-ea"/>
              <a:ea typeface="+mn-ea"/>
            </a:endParaRPr>
          </a:p>
        </p:txBody>
      </p:sp>
      <p:sp>
        <p:nvSpPr>
          <p:cNvPr id="1393" name="Shape 1393"/>
          <p:cNvSpPr txBox="1"/>
          <p:nvPr/>
        </p:nvSpPr>
        <p:spPr>
          <a:xfrm>
            <a:off x="1757125" y="2917550"/>
            <a:ext cx="2211600" cy="1189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500" b="1" dirty="0" smtClean="0">
                <a:latin typeface="+mn-ea"/>
                <a:ea typeface="+mn-ea"/>
              </a:rPr>
              <a:t>12</a:t>
            </a:r>
            <a:r>
              <a:rPr lang="en" sz="1800" dirty="0">
                <a:solidFill>
                  <a:srgbClr val="434343"/>
                </a:solidFill>
                <a:latin typeface="+mn-ea"/>
                <a:ea typeface="+mn-ea"/>
              </a:rPr>
              <a:t>%</a:t>
            </a:r>
            <a:r>
              <a:rPr lang="en" dirty="0">
                <a:solidFill>
                  <a:srgbClr val="666666"/>
                </a:solidFill>
                <a:latin typeface="+mn-ea"/>
                <a:ea typeface="+mn-ea"/>
              </a:rPr>
              <a:t> </a:t>
            </a:r>
            <a:r>
              <a:rPr lang="ja-JP" altLang="en-US" dirty="0" smtClean="0">
                <a:solidFill>
                  <a:srgbClr val="666666"/>
                </a:solidFill>
                <a:latin typeface="+mn-ea"/>
                <a:ea typeface="+mn-ea"/>
              </a:rPr>
              <a:t>の機関のみアプリを禁止している</a:t>
            </a:r>
            <a:endParaRPr lang="en" sz="1200" dirty="0">
              <a:solidFill>
                <a:srgbClr val="666666"/>
              </a:solidFill>
              <a:latin typeface="+mn-ea"/>
              <a:ea typeface="+mn-ea"/>
            </a:endParaRPr>
          </a:p>
        </p:txBody>
      </p:sp>
      <p:sp>
        <p:nvSpPr>
          <p:cNvPr id="1394" name="Shape 1394"/>
          <p:cNvSpPr txBox="1"/>
          <p:nvPr/>
        </p:nvSpPr>
        <p:spPr>
          <a:xfrm>
            <a:off x="6042549" y="2917550"/>
            <a:ext cx="2509800" cy="1189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dirty="0">
                <a:solidFill>
                  <a:srgbClr val="666666"/>
                </a:solidFill>
                <a:latin typeface="+mn-ea"/>
                <a:ea typeface="+mn-ea"/>
              </a:rPr>
              <a:t>Top</a:t>
            </a:r>
            <a:r>
              <a:rPr lang="en" dirty="0">
                <a:solidFill>
                  <a:srgbClr val="666666"/>
                </a:solidFill>
                <a:latin typeface="+mn-ea"/>
                <a:ea typeface="+mn-ea"/>
              </a:rPr>
              <a:t> </a:t>
            </a:r>
            <a:r>
              <a:rPr lang="en" sz="2500" b="1" dirty="0">
                <a:latin typeface="+mn-ea"/>
                <a:ea typeface="+mn-ea"/>
              </a:rPr>
              <a:t>3</a:t>
            </a:r>
            <a:r>
              <a:rPr lang="en" dirty="0">
                <a:solidFill>
                  <a:srgbClr val="666666"/>
                </a:solidFill>
                <a:latin typeface="+mn-ea"/>
                <a:ea typeface="+mn-ea"/>
              </a:rPr>
              <a:t> </a:t>
            </a:r>
            <a:r>
              <a:rPr lang="ja-JP" altLang="en-US" dirty="0" smtClean="0">
                <a:solidFill>
                  <a:srgbClr val="666666"/>
                </a:solidFill>
                <a:latin typeface="+mn-ea"/>
                <a:ea typeface="+mn-ea"/>
              </a:rPr>
              <a:t>の影響を受ける業界は、エデュケーション、メディア、</a:t>
            </a:r>
            <a:r>
              <a:rPr lang="en-US" altLang="ja-JP" dirty="0" smtClean="0">
                <a:solidFill>
                  <a:srgbClr val="666666"/>
                </a:solidFill>
                <a:latin typeface="+mn-ea"/>
                <a:ea typeface="+mn-ea"/>
              </a:rPr>
              <a:t/>
            </a:r>
            <a:br>
              <a:rPr lang="en-US" altLang="ja-JP" dirty="0" smtClean="0">
                <a:solidFill>
                  <a:srgbClr val="666666"/>
                </a:solidFill>
                <a:latin typeface="+mn-ea"/>
                <a:ea typeface="+mn-ea"/>
              </a:rPr>
            </a:br>
            <a:r>
              <a:rPr lang="ja-JP" altLang="en-US" dirty="0" smtClean="0">
                <a:solidFill>
                  <a:srgbClr val="666666"/>
                </a:solidFill>
                <a:latin typeface="+mn-ea"/>
                <a:ea typeface="+mn-ea"/>
              </a:rPr>
              <a:t>テクノロジ</a:t>
            </a:r>
            <a:endParaRPr lang="en" sz="1200" dirty="0">
              <a:solidFill>
                <a:srgbClr val="666666"/>
              </a:solidFill>
              <a:latin typeface="+mn-ea"/>
              <a:ea typeface="+mn-ea"/>
            </a:endParaRPr>
          </a:p>
        </p:txBody>
      </p:sp>
      <p:pic>
        <p:nvPicPr>
          <p:cNvPr id="1395" name="Shape 1395" descr="icon 1.jpg"/>
          <p:cNvPicPr preferRelativeResize="0"/>
          <p:nvPr/>
        </p:nvPicPr>
        <p:blipFill>
          <a:blip r:embed="rId6">
            <a:alphaModFix/>
          </a:blip>
          <a:stretch>
            <a:fillRect/>
          </a:stretch>
        </p:blipFill>
        <p:spPr>
          <a:xfrm>
            <a:off x="423176" y="1036412"/>
            <a:ext cx="1083424" cy="1206000"/>
          </a:xfrm>
          <a:prstGeom prst="rect">
            <a:avLst/>
          </a:prstGeom>
          <a:noFill/>
          <a:ln>
            <a:noFill/>
          </a:ln>
        </p:spPr>
      </p:pic>
      <p:sp>
        <p:nvSpPr>
          <p:cNvPr id="2" name="Title 1"/>
          <p:cNvSpPr>
            <a:spLocks noGrp="1"/>
          </p:cNvSpPr>
          <p:nvPr>
            <p:ph type="title"/>
          </p:nvPr>
        </p:nvSpPr>
        <p:spPr/>
        <p:txBody>
          <a:bodyPr/>
          <a:lstStyle/>
          <a:p>
            <a:r>
              <a:rPr lang="ja-JP" altLang="en-US" dirty="0"/>
              <a:t>シャドー</a:t>
            </a:r>
            <a:r>
              <a:rPr lang="en-US" altLang="ja-JP" dirty="0"/>
              <a:t>IT</a:t>
            </a:r>
            <a:r>
              <a:rPr lang="ja-JP" altLang="en-US" dirty="0"/>
              <a:t> 検出</a:t>
            </a:r>
            <a:r>
              <a:rPr lang="en-US" altLang="ja-JP" dirty="0"/>
              <a:t> : </a:t>
            </a:r>
            <a:r>
              <a:rPr lang="en-US" altLang="ja-JP" dirty="0" err="1"/>
              <a:t>OAuth</a:t>
            </a:r>
            <a:r>
              <a:rPr lang="ja-JP" altLang="en-US" dirty="0"/>
              <a:t>経由の接続</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7" name="Shape 2447"/>
          <p:cNvSpPr txBox="1">
            <a:spLocks noGrp="1"/>
          </p:cNvSpPr>
          <p:nvPr>
            <p:ph type="body" idx="4294967295"/>
          </p:nvPr>
        </p:nvSpPr>
        <p:spPr>
          <a:xfrm>
            <a:off x="0" y="811213"/>
            <a:ext cx="4660900" cy="3792537"/>
          </a:xfrm>
          <a:prstGeom prst="rect">
            <a:avLst/>
          </a:prstGeom>
        </p:spPr>
        <p:txBody>
          <a:bodyPr lIns="91425" tIns="91425" rIns="91425" bIns="91425" anchor="t" anchorCtr="0">
            <a:noAutofit/>
          </a:bodyPr>
          <a:lstStyle/>
          <a:p>
            <a:pPr marL="222250" lvl="0" indent="6350" rtl="0">
              <a:lnSpc>
                <a:spcPct val="100000"/>
              </a:lnSpc>
              <a:spcBef>
                <a:spcPts val="0"/>
              </a:spcBef>
              <a:buClr>
                <a:srgbClr val="FF8A00"/>
              </a:buClr>
              <a:buFont typeface="Arial"/>
            </a:pPr>
            <a:r>
              <a:rPr lang="en-US" altLang="ja-JP" dirty="0" smtClean="0">
                <a:solidFill>
                  <a:srgbClr val="20343A"/>
                </a:solidFill>
                <a:latin typeface="+mn-lt"/>
                <a:ea typeface="ＭＳ Ｐゴシック"/>
                <a:cs typeface="ＭＳ Ｐゴシック"/>
                <a:sym typeface="Arial"/>
              </a:rPr>
              <a:t>NG</a:t>
            </a:r>
            <a:r>
              <a:rPr lang="ja-JP" dirty="0" smtClean="0">
                <a:solidFill>
                  <a:srgbClr val="20343A"/>
                </a:solidFill>
                <a:latin typeface="+mn-lt"/>
                <a:ea typeface="ＭＳ Ｐゴシック"/>
                <a:cs typeface="ＭＳ Ｐゴシック"/>
                <a:sym typeface="Arial"/>
              </a:rPr>
              <a:t>FW </a:t>
            </a:r>
            <a:r>
              <a:rPr lang="ja-JP" dirty="0">
                <a:solidFill>
                  <a:srgbClr val="20343A"/>
                </a:solidFill>
                <a:latin typeface="+mn-lt"/>
                <a:ea typeface="ＭＳ Ｐゴシック"/>
                <a:cs typeface="ＭＳ Ｐゴシック"/>
                <a:sym typeface="Arial"/>
              </a:rPr>
              <a:t>ログ ファイルの</a:t>
            </a:r>
            <a:r>
              <a:rPr lang="ja-JP" dirty="0" smtClean="0">
                <a:solidFill>
                  <a:srgbClr val="20343A"/>
                </a:solidFill>
                <a:latin typeface="+mn-lt"/>
                <a:ea typeface="ＭＳ Ｐゴシック"/>
                <a:cs typeface="ＭＳ Ｐゴシック"/>
                <a:sym typeface="Arial"/>
              </a:rPr>
              <a:t>収集</a:t>
            </a:r>
            <a:r>
              <a:rPr lang="en-US" altLang="ja-JP" dirty="0" smtClean="0">
                <a:solidFill>
                  <a:srgbClr val="20343A"/>
                </a:solidFill>
                <a:latin typeface="+mn-lt"/>
                <a:ea typeface="ＭＳ Ｐゴシック"/>
                <a:cs typeface="ＭＳ Ｐゴシック"/>
                <a:sym typeface="Arial"/>
              </a:rPr>
              <a:t/>
            </a:r>
            <a:br>
              <a:rPr lang="en-US" altLang="ja-JP" dirty="0" smtClean="0">
                <a:solidFill>
                  <a:srgbClr val="20343A"/>
                </a:solidFill>
                <a:latin typeface="+mn-lt"/>
                <a:ea typeface="ＭＳ Ｐゴシック"/>
                <a:cs typeface="ＭＳ Ｐゴシック"/>
                <a:sym typeface="Arial"/>
              </a:rPr>
            </a:br>
            <a:r>
              <a:rPr lang="ja-JP" dirty="0" smtClean="0">
                <a:solidFill>
                  <a:srgbClr val="20343A"/>
                </a:solidFill>
                <a:latin typeface="+mn-lt"/>
                <a:ea typeface="ＭＳ Ｐゴシック"/>
                <a:cs typeface="ＭＳ Ｐゴシック"/>
                <a:sym typeface="Arial"/>
              </a:rPr>
              <a:t>によって</a:t>
            </a:r>
            <a:r>
              <a:rPr lang="ja-JP" altLang="en-US" dirty="0" smtClean="0">
                <a:solidFill>
                  <a:srgbClr val="20343A"/>
                </a:solidFill>
                <a:latin typeface="+mn-lt"/>
                <a:ea typeface="ＭＳ Ｐゴシック"/>
                <a:cs typeface="ＭＳ Ｐゴシック"/>
                <a:sym typeface="Arial"/>
              </a:rPr>
              <a:t>、許可されていない</a:t>
            </a:r>
            <a:r>
              <a:rPr lang="en-US" altLang="ja-JP" dirty="0" smtClean="0">
                <a:solidFill>
                  <a:srgbClr val="20343A"/>
                </a:solidFill>
                <a:latin typeface="+mn-lt"/>
                <a:ea typeface="ＭＳ Ｐゴシック"/>
                <a:cs typeface="ＭＳ Ｐゴシック"/>
                <a:sym typeface="Arial"/>
              </a:rPr>
              <a:t/>
            </a:r>
            <a:br>
              <a:rPr lang="en-US" altLang="ja-JP" dirty="0" smtClean="0">
                <a:solidFill>
                  <a:srgbClr val="20343A"/>
                </a:solidFill>
                <a:latin typeface="+mn-lt"/>
                <a:ea typeface="ＭＳ Ｐゴシック"/>
                <a:cs typeface="ＭＳ Ｐゴシック"/>
                <a:sym typeface="Arial"/>
              </a:rPr>
            </a:br>
            <a:r>
              <a:rPr lang="ja-JP" altLang="en-US" dirty="0" smtClean="0">
                <a:solidFill>
                  <a:srgbClr val="20343A"/>
                </a:solidFill>
                <a:latin typeface="+mn-lt"/>
                <a:ea typeface="ＭＳ Ｐゴシック"/>
                <a:cs typeface="ＭＳ Ｐゴシック"/>
                <a:sym typeface="Arial"/>
              </a:rPr>
              <a:t>クラウドアプリケーションを検出</a:t>
            </a:r>
            <a:endParaRPr lang="en-US" altLang="ja-JP" dirty="0" smtClean="0">
              <a:latin typeface="+mn-lt"/>
              <a:ea typeface="ＭＳ Ｐゴシック"/>
              <a:cs typeface="ＭＳ Ｐゴシック"/>
            </a:endParaRPr>
          </a:p>
          <a:p>
            <a:pPr marL="457200" marR="0" lvl="0" indent="-228600" algn="l" rtl="0">
              <a:lnSpc>
                <a:spcPct val="115000"/>
              </a:lnSpc>
              <a:spcBef>
                <a:spcPts val="600"/>
              </a:spcBef>
              <a:spcAft>
                <a:spcPts val="0"/>
              </a:spcAft>
              <a:buClr>
                <a:srgbClr val="FF8A00"/>
              </a:buClr>
            </a:pPr>
            <a:endParaRPr lang="en-US" altLang="ja-JP" dirty="0" smtClean="0">
              <a:latin typeface="+mn-lt"/>
              <a:ea typeface="ＭＳ Ｐゴシック"/>
              <a:cs typeface="ＭＳ Ｐゴシック"/>
            </a:endParaRPr>
          </a:p>
          <a:p>
            <a:pPr marL="457200" marR="0" lvl="0" indent="-228600" algn="l" rtl="0">
              <a:lnSpc>
                <a:spcPct val="115000"/>
              </a:lnSpc>
              <a:spcBef>
                <a:spcPts val="600"/>
              </a:spcBef>
              <a:spcAft>
                <a:spcPts val="0"/>
              </a:spcAft>
              <a:buClr>
                <a:srgbClr val="FF8A00"/>
              </a:buClr>
            </a:pPr>
            <a:r>
              <a:rPr lang="ja-JP" altLang="en-US" dirty="0" smtClean="0">
                <a:latin typeface="+mn-lt"/>
                <a:ea typeface="ＭＳ Ｐゴシック"/>
                <a:cs typeface="ＭＳ Ｐゴシック"/>
              </a:rPr>
              <a:t>シャドー</a:t>
            </a:r>
            <a:r>
              <a:rPr lang="en-US" altLang="ja-JP" dirty="0" smtClean="0">
                <a:latin typeface="+mn-lt"/>
                <a:ea typeface="ＭＳ Ｐゴシック"/>
                <a:cs typeface="ＭＳ Ｐゴシック"/>
              </a:rPr>
              <a:t>IT</a:t>
            </a:r>
            <a:r>
              <a:rPr lang="ja-JP" altLang="en-US" dirty="0" smtClean="0">
                <a:latin typeface="+mn-lt"/>
                <a:ea typeface="ＭＳ Ｐゴシック"/>
                <a:cs typeface="ＭＳ Ｐゴシック"/>
              </a:rPr>
              <a:t>の</a:t>
            </a:r>
            <a:r>
              <a:rPr lang="ja-JP" dirty="0" smtClean="0">
                <a:latin typeface="+mn-lt"/>
                <a:ea typeface="ＭＳ Ｐゴシック"/>
                <a:cs typeface="ＭＳ Ｐゴシック"/>
              </a:rPr>
              <a:t>リスク要因：</a:t>
            </a:r>
          </a:p>
          <a:p>
            <a:pPr marL="914400" marR="0" lvl="1" indent="-228600" algn="l" rtl="0">
              <a:lnSpc>
                <a:spcPct val="115000"/>
              </a:lnSpc>
              <a:spcBef>
                <a:spcPts val="600"/>
              </a:spcBef>
              <a:spcAft>
                <a:spcPts val="0"/>
              </a:spcAft>
            </a:pPr>
            <a:r>
              <a:rPr lang="ja-JP" dirty="0" smtClean="0">
                <a:latin typeface="+mn-lt"/>
                <a:ea typeface="ＭＳ Ｐゴシック"/>
                <a:cs typeface="ＭＳ Ｐゴシック"/>
              </a:rPr>
              <a:t>データ漏えい </a:t>
            </a:r>
          </a:p>
          <a:p>
            <a:pPr marL="914400" marR="0" lvl="1" indent="-228600" algn="l" rtl="0">
              <a:lnSpc>
                <a:spcPct val="115000"/>
              </a:lnSpc>
              <a:spcBef>
                <a:spcPts val="600"/>
              </a:spcBef>
              <a:spcAft>
                <a:spcPts val="0"/>
              </a:spcAft>
            </a:pPr>
            <a:r>
              <a:rPr lang="ja-JP" dirty="0" smtClean="0">
                <a:latin typeface="+mn-lt"/>
                <a:ea typeface="ＭＳ Ｐゴシック"/>
                <a:cs typeface="ＭＳ Ｐゴシック"/>
              </a:rPr>
              <a:t>コンプライアンス違反</a:t>
            </a:r>
            <a:endParaRPr lang="en-US" altLang="ja-JP" dirty="0" smtClean="0">
              <a:latin typeface="+mn-lt"/>
              <a:ea typeface="ＭＳ Ｐゴシック"/>
              <a:cs typeface="ＭＳ Ｐゴシック"/>
            </a:endParaRPr>
          </a:p>
          <a:p>
            <a:pPr marL="914400" indent="-228600">
              <a:spcBef>
                <a:spcPts val="600"/>
              </a:spcBef>
            </a:pPr>
            <a:endParaRPr lang="en-US" altLang="ja-JP" dirty="0">
              <a:latin typeface="+mn-lt"/>
              <a:ea typeface="ＭＳ Ｐゴシック"/>
              <a:cs typeface="ＭＳ Ｐゴシック"/>
            </a:endParaRPr>
          </a:p>
        </p:txBody>
      </p:sp>
      <p:pic>
        <p:nvPicPr>
          <p:cNvPr id="2448" name="Shape 2448"/>
          <p:cNvPicPr preferRelativeResize="0"/>
          <p:nvPr/>
        </p:nvPicPr>
        <p:blipFill>
          <a:blip r:embed="rId3">
            <a:extLst>
              <a:ext uri="{28A0092B-C50C-407E-A947-70E740481C1C}">
                <a14:useLocalDpi xmlns:a14="http://schemas.microsoft.com/office/drawing/2010/main" val="0"/>
              </a:ext>
            </a:extLst>
          </a:blip>
          <a:stretch>
            <a:fillRect/>
          </a:stretch>
        </p:blipFill>
        <p:spPr>
          <a:xfrm>
            <a:off x="5058754" y="615450"/>
            <a:ext cx="3897065" cy="3976349"/>
          </a:xfrm>
          <a:prstGeom prst="rect">
            <a:avLst/>
          </a:prstGeom>
          <a:noFill/>
          <a:ln>
            <a:noFill/>
          </a:ln>
        </p:spPr>
      </p:pic>
      <p:sp>
        <p:nvSpPr>
          <p:cNvPr id="6" name="Title 10"/>
          <p:cNvSpPr txBox="1">
            <a:spLocks/>
          </p:cNvSpPr>
          <p:nvPr/>
        </p:nvSpPr>
        <p:spPr>
          <a:xfrm>
            <a:off x="279000" y="42676"/>
            <a:ext cx="8229600" cy="5052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Questrial"/>
              <a:buNone/>
              <a:defRPr sz="2800" b="0" i="0" u="none" strike="noStrike" cap="none">
                <a:solidFill>
                  <a:schemeClr val="lt1"/>
                </a:solidFill>
                <a:latin typeface="Questrial"/>
                <a:ea typeface="Questrial"/>
                <a:cs typeface="Questrial"/>
                <a:sym typeface="Questrial"/>
              </a:defRPr>
            </a:lvl1pPr>
            <a:lvl2pPr lvl="1" rtl="0">
              <a:spcBef>
                <a:spcPts val="0"/>
              </a:spcBef>
              <a:buClr>
                <a:schemeClr val="lt1"/>
              </a:buClr>
              <a:buSzPct val="100000"/>
              <a:buNone/>
              <a:defRPr sz="3600" b="1">
                <a:solidFill>
                  <a:schemeClr val="lt1"/>
                </a:solidFill>
              </a:defRPr>
            </a:lvl2pPr>
            <a:lvl3pPr lvl="2" rtl="0">
              <a:spcBef>
                <a:spcPts val="0"/>
              </a:spcBef>
              <a:buClr>
                <a:schemeClr val="lt1"/>
              </a:buClr>
              <a:buSzPct val="100000"/>
              <a:buNone/>
              <a:defRPr sz="3600" b="1">
                <a:solidFill>
                  <a:schemeClr val="lt1"/>
                </a:solidFill>
              </a:defRPr>
            </a:lvl3pPr>
            <a:lvl4pPr lvl="3" rtl="0">
              <a:spcBef>
                <a:spcPts val="0"/>
              </a:spcBef>
              <a:buClr>
                <a:schemeClr val="lt1"/>
              </a:buClr>
              <a:buSzPct val="100000"/>
              <a:buNone/>
              <a:defRPr sz="3600" b="1">
                <a:solidFill>
                  <a:schemeClr val="lt1"/>
                </a:solidFill>
              </a:defRPr>
            </a:lvl4pPr>
            <a:lvl5pPr lvl="4" rtl="0">
              <a:spcBef>
                <a:spcPts val="0"/>
              </a:spcBef>
              <a:buClr>
                <a:schemeClr val="lt1"/>
              </a:buClr>
              <a:buSzPct val="100000"/>
              <a:buNone/>
              <a:defRPr sz="3600" b="1">
                <a:solidFill>
                  <a:schemeClr val="lt1"/>
                </a:solidFill>
              </a:defRPr>
            </a:lvl5pPr>
            <a:lvl6pPr lvl="5" rtl="0">
              <a:spcBef>
                <a:spcPts val="0"/>
              </a:spcBef>
              <a:buClr>
                <a:schemeClr val="lt1"/>
              </a:buClr>
              <a:buSzPct val="100000"/>
              <a:buNone/>
              <a:defRPr sz="3600" b="1">
                <a:solidFill>
                  <a:schemeClr val="lt1"/>
                </a:solidFill>
              </a:defRPr>
            </a:lvl6pPr>
            <a:lvl7pPr lvl="6" rtl="0">
              <a:spcBef>
                <a:spcPts val="0"/>
              </a:spcBef>
              <a:buClr>
                <a:schemeClr val="lt1"/>
              </a:buClr>
              <a:buSzPct val="100000"/>
              <a:buNone/>
              <a:defRPr sz="3600" b="1">
                <a:solidFill>
                  <a:schemeClr val="lt1"/>
                </a:solidFill>
              </a:defRPr>
            </a:lvl7pPr>
            <a:lvl8pPr lvl="7" rtl="0">
              <a:spcBef>
                <a:spcPts val="0"/>
              </a:spcBef>
              <a:buClr>
                <a:schemeClr val="lt1"/>
              </a:buClr>
              <a:buSzPct val="100000"/>
              <a:buNone/>
              <a:defRPr sz="3600" b="1">
                <a:solidFill>
                  <a:schemeClr val="lt1"/>
                </a:solidFill>
              </a:defRPr>
            </a:lvl8pPr>
            <a:lvl9pPr lvl="8" rtl="0">
              <a:spcBef>
                <a:spcPts val="0"/>
              </a:spcBef>
              <a:buClr>
                <a:schemeClr val="lt1"/>
              </a:buClr>
              <a:buSzPct val="100000"/>
              <a:buNone/>
              <a:defRPr sz="3600" b="1">
                <a:solidFill>
                  <a:schemeClr val="lt1"/>
                </a:solidFill>
              </a:defRPr>
            </a:lvl9pPr>
          </a:lstStyle>
          <a:p>
            <a:r>
              <a:rPr lang="ja-JP" altLang="en-US" dirty="0" smtClean="0">
                <a:latin typeface="+mn-ea"/>
                <a:ea typeface="+mn-ea"/>
              </a:rPr>
              <a:t>シャドー</a:t>
            </a:r>
            <a:r>
              <a:rPr lang="en-US" altLang="ja-JP" dirty="0" smtClean="0">
                <a:latin typeface="+mn-ea"/>
                <a:ea typeface="+mn-ea"/>
              </a:rPr>
              <a:t>IT</a:t>
            </a:r>
            <a:r>
              <a:rPr lang="ja-JP" altLang="en-US" dirty="0" smtClean="0">
                <a:latin typeface="+mn-ea"/>
                <a:ea typeface="+mn-ea"/>
              </a:rPr>
              <a:t> 検出</a:t>
            </a:r>
            <a:r>
              <a:rPr lang="en-US" altLang="ja-JP" dirty="0" smtClean="0">
                <a:latin typeface="+mn-ea"/>
                <a:ea typeface="+mn-ea"/>
              </a:rPr>
              <a:t> : NGFW</a:t>
            </a:r>
            <a:r>
              <a:rPr lang="ja-JP" altLang="en-US" dirty="0" smtClean="0">
                <a:latin typeface="+mn-ea"/>
                <a:ea typeface="+mn-ea"/>
              </a:rPr>
              <a:t>連携</a:t>
            </a:r>
            <a:endParaRPr lang="en-US" dirty="0">
              <a:latin typeface="+mn-ea"/>
              <a:ea typeface="+mn-ea"/>
            </a:endParaRPr>
          </a:p>
        </p:txBody>
      </p:sp>
    </p:spTree>
    <p:extLst>
      <p:ext uri="{BB962C8B-B14F-4D97-AF65-F5344CB8AC3E}">
        <p14:creationId xmlns:p14="http://schemas.microsoft.com/office/powerpoint/2010/main" val="120621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sp>
        <p:nvSpPr>
          <p:cNvPr id="1694" name="Shape 1694"/>
          <p:cNvSpPr txBox="1">
            <a:spLocks noGrp="1"/>
          </p:cNvSpPr>
          <p:nvPr>
            <p:ph type="title"/>
          </p:nvPr>
        </p:nvSpPr>
        <p:spPr>
          <a:prstGeom prst="rect">
            <a:avLst/>
          </a:prstGeom>
        </p:spPr>
        <p:txBody>
          <a:bodyPr lIns="91425" tIns="91425" rIns="91425" bIns="91425" anchor="ctr" anchorCtr="0">
            <a:noAutofit/>
          </a:bodyPr>
          <a:lstStyle/>
          <a:p>
            <a:pPr lvl="0" rtl="0">
              <a:lnSpc>
                <a:spcPct val="115000"/>
              </a:lnSpc>
              <a:spcBef>
                <a:spcPts val="0"/>
              </a:spcBef>
              <a:buNone/>
            </a:pPr>
            <a:r>
              <a:rPr lang="ja-JP" smtClean="0">
                <a:ea typeface="MS PGothic" panose="020B0600070205080204" pitchFamily="34" charset="-128"/>
              </a:rPr>
              <a:t>CloudLock の差別化要因</a:t>
            </a:r>
          </a:p>
        </p:txBody>
      </p:sp>
      <p:pic>
        <p:nvPicPr>
          <p:cNvPr id="1695" name="Shape 1695" descr="5.png"/>
          <p:cNvPicPr preferRelativeResize="0"/>
          <p:nvPr/>
        </p:nvPicPr>
        <p:blipFill>
          <a:blip r:embed="rId3">
            <a:alphaModFix/>
          </a:blip>
          <a:stretch>
            <a:fillRect/>
          </a:stretch>
        </p:blipFill>
        <p:spPr>
          <a:xfrm>
            <a:off x="2287729" y="3306041"/>
            <a:ext cx="4634242" cy="1346624"/>
          </a:xfrm>
          <a:prstGeom prst="rect">
            <a:avLst/>
          </a:prstGeom>
          <a:noFill/>
          <a:ln>
            <a:noFill/>
          </a:ln>
        </p:spPr>
      </p:pic>
      <p:pic>
        <p:nvPicPr>
          <p:cNvPr id="1696" name="Shape 1696" descr="4.png"/>
          <p:cNvPicPr preferRelativeResize="0"/>
          <p:nvPr/>
        </p:nvPicPr>
        <p:blipFill>
          <a:blip r:embed="rId4">
            <a:alphaModFix/>
          </a:blip>
          <a:stretch>
            <a:fillRect/>
          </a:stretch>
        </p:blipFill>
        <p:spPr>
          <a:xfrm>
            <a:off x="5672386" y="1980501"/>
            <a:ext cx="3342338" cy="1346624"/>
          </a:xfrm>
          <a:prstGeom prst="rect">
            <a:avLst/>
          </a:prstGeom>
          <a:noFill/>
          <a:ln>
            <a:noFill/>
          </a:ln>
        </p:spPr>
      </p:pic>
      <p:pic>
        <p:nvPicPr>
          <p:cNvPr id="1697" name="Shape 1697" descr="3.png"/>
          <p:cNvPicPr preferRelativeResize="0"/>
          <p:nvPr/>
        </p:nvPicPr>
        <p:blipFill>
          <a:blip r:embed="rId5">
            <a:alphaModFix/>
          </a:blip>
          <a:stretch>
            <a:fillRect/>
          </a:stretch>
        </p:blipFill>
        <p:spPr>
          <a:xfrm>
            <a:off x="-64649" y="1976775"/>
            <a:ext cx="3584675" cy="1383099"/>
          </a:xfrm>
          <a:prstGeom prst="rect">
            <a:avLst/>
          </a:prstGeom>
          <a:noFill/>
          <a:ln>
            <a:noFill/>
          </a:ln>
        </p:spPr>
      </p:pic>
      <p:pic>
        <p:nvPicPr>
          <p:cNvPr id="1698" name="Shape 1698" descr="2.png"/>
          <p:cNvPicPr preferRelativeResize="0"/>
          <p:nvPr/>
        </p:nvPicPr>
        <p:blipFill>
          <a:blip r:embed="rId6">
            <a:alphaModFix/>
          </a:blip>
          <a:stretch>
            <a:fillRect/>
          </a:stretch>
        </p:blipFill>
        <p:spPr>
          <a:xfrm>
            <a:off x="5447999" y="654961"/>
            <a:ext cx="3245900" cy="1383077"/>
          </a:xfrm>
          <a:prstGeom prst="rect">
            <a:avLst/>
          </a:prstGeom>
          <a:noFill/>
          <a:ln>
            <a:noFill/>
          </a:ln>
        </p:spPr>
      </p:pic>
      <p:pic>
        <p:nvPicPr>
          <p:cNvPr id="1699" name="Shape 1699" descr="1.png"/>
          <p:cNvPicPr preferRelativeResize="0"/>
          <p:nvPr/>
        </p:nvPicPr>
        <p:blipFill>
          <a:blip r:embed="rId7">
            <a:alphaModFix/>
          </a:blip>
          <a:stretch>
            <a:fillRect/>
          </a:stretch>
        </p:blipFill>
        <p:spPr>
          <a:xfrm>
            <a:off x="706463" y="744524"/>
            <a:ext cx="2899487" cy="1346637"/>
          </a:xfrm>
          <a:prstGeom prst="rect">
            <a:avLst/>
          </a:prstGeom>
          <a:noFill/>
          <a:ln>
            <a:noFill/>
          </a:ln>
        </p:spPr>
      </p:pic>
      <p:grpSp>
        <p:nvGrpSpPr>
          <p:cNvPr id="1700" name="Shape 1700"/>
          <p:cNvGrpSpPr/>
          <p:nvPr/>
        </p:nvGrpSpPr>
        <p:grpSpPr>
          <a:xfrm>
            <a:off x="3348150" y="1043054"/>
            <a:ext cx="2447911" cy="2447911"/>
            <a:chOff x="3257049" y="1256799"/>
            <a:chExt cx="2629900" cy="2629900"/>
          </a:xfrm>
        </p:grpSpPr>
        <p:pic>
          <p:nvPicPr>
            <p:cNvPr id="1701" name="Shape 1701" descr="cicrle.png"/>
            <p:cNvPicPr preferRelativeResize="0"/>
            <p:nvPr/>
          </p:nvPicPr>
          <p:blipFill>
            <a:blip r:embed="rId8">
              <a:alphaModFix/>
            </a:blip>
            <a:stretch>
              <a:fillRect/>
            </a:stretch>
          </p:blipFill>
          <p:spPr>
            <a:xfrm>
              <a:off x="3257049" y="1256799"/>
              <a:ext cx="2629900" cy="2629900"/>
            </a:xfrm>
            <a:prstGeom prst="rect">
              <a:avLst/>
            </a:prstGeom>
            <a:noFill/>
            <a:ln>
              <a:noFill/>
            </a:ln>
          </p:spPr>
        </p:pic>
        <p:grpSp>
          <p:nvGrpSpPr>
            <p:cNvPr id="1702" name="Shape 1702"/>
            <p:cNvGrpSpPr/>
            <p:nvPr/>
          </p:nvGrpSpPr>
          <p:grpSpPr>
            <a:xfrm>
              <a:off x="3544599" y="2250712"/>
              <a:ext cx="2054800" cy="755801"/>
              <a:chOff x="3544599" y="2259325"/>
              <a:chExt cx="2054800" cy="755801"/>
            </a:xfrm>
          </p:grpSpPr>
          <p:pic>
            <p:nvPicPr>
              <p:cNvPr id="1703" name="Shape 1703" descr="clodlock logo.png"/>
              <p:cNvPicPr preferRelativeResize="0"/>
              <p:nvPr/>
            </p:nvPicPr>
            <p:blipFill rotWithShape="1">
              <a:blip r:embed="rId9">
                <a:alphaModFix/>
              </a:blip>
              <a:srcRect r="48794"/>
              <a:stretch/>
            </p:blipFill>
            <p:spPr>
              <a:xfrm>
                <a:off x="3544599" y="2259325"/>
                <a:ext cx="2054800" cy="335174"/>
              </a:xfrm>
              <a:prstGeom prst="rect">
                <a:avLst/>
              </a:prstGeom>
              <a:noFill/>
              <a:ln>
                <a:noFill/>
              </a:ln>
            </p:spPr>
          </p:pic>
          <p:sp>
            <p:nvSpPr>
              <p:cNvPr id="1704" name="Shape 1704"/>
              <p:cNvSpPr txBox="1"/>
              <p:nvPr/>
            </p:nvSpPr>
            <p:spPr>
              <a:xfrm>
                <a:off x="3780039" y="2602026"/>
                <a:ext cx="1583700" cy="4131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ja-JP" sz="1600">
                    <a:solidFill>
                      <a:srgbClr val="F2F2F2"/>
                    </a:solidFill>
                    <a:ea typeface="MS PGothic" panose="020B0600070205080204" pitchFamily="34" charset="-128"/>
                  </a:rPr>
                  <a:t>差別化要因</a:t>
                </a:r>
              </a:p>
            </p:txBody>
          </p:sp>
        </p:grpSp>
      </p:grpSp>
      <p:sp>
        <p:nvSpPr>
          <p:cNvPr id="1705" name="Shape 1705"/>
          <p:cNvSpPr txBox="1"/>
          <p:nvPr/>
        </p:nvSpPr>
        <p:spPr>
          <a:xfrm>
            <a:off x="1026161" y="1048508"/>
            <a:ext cx="2144940" cy="615885"/>
          </a:xfrm>
          <a:prstGeom prst="rect">
            <a:avLst/>
          </a:prstGeom>
          <a:noFill/>
          <a:ln>
            <a:noFill/>
          </a:ln>
        </p:spPr>
        <p:txBody>
          <a:bodyPr lIns="91425" tIns="91425" rIns="91425" bIns="91425" anchor="t" anchorCtr="0">
            <a:noAutofit/>
          </a:bodyPr>
          <a:lstStyle/>
          <a:p>
            <a:pPr lvl="0" algn="r">
              <a:lnSpc>
                <a:spcPct val="115000"/>
              </a:lnSpc>
              <a:buClr>
                <a:schemeClr val="dk1"/>
              </a:buClr>
              <a:buSzPct val="91666"/>
            </a:pPr>
            <a:r>
              <a:rPr lang="en" sz="1200" b="1" i="1" dirty="0">
                <a:solidFill>
                  <a:srgbClr val="676767"/>
                </a:solidFill>
              </a:rPr>
              <a:t>Cloud-Native</a:t>
            </a:r>
            <a:r>
              <a:rPr lang="ja-JP" sz="1200" b="1" i="1" dirty="0" smtClean="0">
                <a:solidFill>
                  <a:srgbClr val="676767"/>
                </a:solidFill>
                <a:ea typeface="MS PGothic" panose="020B0600070205080204" pitchFamily="34" charset="-128"/>
              </a:rPr>
              <a:t>：</a:t>
            </a:r>
            <a:r>
              <a:rPr lang="en-US" altLang="ja-JP" sz="1200" b="1" i="1" dirty="0" smtClean="0">
                <a:solidFill>
                  <a:srgbClr val="676767"/>
                </a:solidFill>
                <a:ea typeface="MS PGothic" panose="020B0600070205080204" pitchFamily="34" charset="-128"/>
              </a:rPr>
              <a:t/>
            </a:r>
            <a:br>
              <a:rPr lang="en-US" altLang="ja-JP" sz="1200" b="1" i="1" dirty="0" smtClean="0">
                <a:solidFill>
                  <a:srgbClr val="676767"/>
                </a:solidFill>
                <a:ea typeface="MS PGothic" panose="020B0600070205080204" pitchFamily="34" charset="-128"/>
              </a:rPr>
            </a:br>
            <a:r>
              <a:rPr lang="ja-JP" sz="1200" dirty="0" smtClean="0">
                <a:solidFill>
                  <a:srgbClr val="676767"/>
                </a:solidFill>
                <a:ea typeface="MS PGothic" panose="020B0600070205080204" pitchFamily="34" charset="-128"/>
              </a:rPr>
              <a:t>即時</a:t>
            </a:r>
            <a:r>
              <a:rPr lang="ja-JP" sz="1200" dirty="0">
                <a:solidFill>
                  <a:srgbClr val="676767"/>
                </a:solidFill>
                <a:ea typeface="MS PGothic" panose="020B0600070205080204" pitchFamily="34" charset="-128"/>
              </a:rPr>
              <a:t>にフル </a:t>
            </a:r>
            <a:r>
              <a:rPr lang="ja-JP" sz="1200" dirty="0" smtClean="0">
                <a:solidFill>
                  <a:srgbClr val="676767"/>
                </a:solidFill>
                <a:ea typeface="MS PGothic" panose="020B0600070205080204" pitchFamily="34" charset="-128"/>
              </a:rPr>
              <a:t>バリューが得</a:t>
            </a:r>
            <a:r>
              <a:rPr lang="ja-JP" sz="1200" dirty="0">
                <a:solidFill>
                  <a:srgbClr val="676767"/>
                </a:solidFill>
                <a:ea typeface="MS PGothic" panose="020B0600070205080204" pitchFamily="34" charset="-128"/>
              </a:rPr>
              <a:t>られ</a:t>
            </a:r>
            <a:r>
              <a:rPr lang="ja-JP" sz="1200" dirty="0" smtClean="0">
                <a:solidFill>
                  <a:srgbClr val="676767"/>
                </a:solidFill>
                <a:ea typeface="MS PGothic" panose="020B0600070205080204" pitchFamily="34" charset="-128"/>
              </a:rPr>
              <a:t>、</a:t>
            </a:r>
            <a:r>
              <a:rPr lang="en-US" altLang="ja-JP" sz="1200" dirty="0" smtClean="0">
                <a:solidFill>
                  <a:srgbClr val="676767"/>
                </a:solidFill>
                <a:ea typeface="MS PGothic" panose="020B0600070205080204" pitchFamily="34" charset="-128"/>
              </a:rPr>
              <a:t/>
            </a:r>
            <a:br>
              <a:rPr lang="en-US" altLang="ja-JP" sz="1200" dirty="0" smtClean="0">
                <a:solidFill>
                  <a:srgbClr val="676767"/>
                </a:solidFill>
                <a:ea typeface="MS PGothic" panose="020B0600070205080204" pitchFamily="34" charset="-128"/>
              </a:rPr>
            </a:br>
            <a:r>
              <a:rPr lang="ja-JP" sz="1200" dirty="0" smtClean="0">
                <a:solidFill>
                  <a:srgbClr val="676767"/>
                </a:solidFill>
                <a:ea typeface="MS PGothic" panose="020B0600070205080204" pitchFamily="34" charset="-128"/>
              </a:rPr>
              <a:t>中断</a:t>
            </a:r>
            <a:r>
              <a:rPr lang="ja-JP" sz="1200" dirty="0">
                <a:solidFill>
                  <a:srgbClr val="676767"/>
                </a:solidFill>
                <a:ea typeface="MS PGothic" panose="020B0600070205080204" pitchFamily="34" charset="-128"/>
              </a:rPr>
              <a:t>されない</a:t>
            </a:r>
          </a:p>
        </p:txBody>
      </p:sp>
      <p:sp>
        <p:nvSpPr>
          <p:cNvPr id="1706" name="Shape 1706"/>
          <p:cNvSpPr txBox="1"/>
          <p:nvPr/>
        </p:nvSpPr>
        <p:spPr>
          <a:xfrm>
            <a:off x="5792846" y="1083500"/>
            <a:ext cx="2835737" cy="508200"/>
          </a:xfrm>
          <a:prstGeom prst="rect">
            <a:avLst/>
          </a:prstGeom>
          <a:noFill/>
          <a:ln>
            <a:noFill/>
          </a:ln>
        </p:spPr>
        <p:txBody>
          <a:bodyPr lIns="91425" tIns="91425" rIns="91425" bIns="91425" anchor="t" anchorCtr="0">
            <a:noAutofit/>
          </a:bodyPr>
          <a:lstStyle/>
          <a:p>
            <a:pPr lvl="0">
              <a:lnSpc>
                <a:spcPct val="115000"/>
              </a:lnSpc>
            </a:pPr>
            <a:r>
              <a:rPr lang="en" sz="1200" b="1" i="1" dirty="0">
                <a:solidFill>
                  <a:srgbClr val="676767"/>
                </a:solidFill>
              </a:rPr>
              <a:t>Broadest Cloud Coverage</a:t>
            </a:r>
            <a:r>
              <a:rPr lang="ja-JP" sz="1200" b="1" i="1" dirty="0" smtClean="0">
                <a:solidFill>
                  <a:srgbClr val="676767"/>
                </a:solidFill>
                <a:ea typeface="MS PGothic" panose="020B0600070205080204" pitchFamily="34" charset="-128"/>
              </a:rPr>
              <a:t>：</a:t>
            </a:r>
            <a:endParaRPr lang="en-US" altLang="ja-JP" sz="1200" b="1" i="1" dirty="0" smtClean="0">
              <a:solidFill>
                <a:srgbClr val="676767"/>
              </a:solidFill>
              <a:ea typeface="MS PGothic" panose="020B0600070205080204" pitchFamily="34" charset="-128"/>
            </a:endParaRPr>
          </a:p>
          <a:p>
            <a:pPr lvl="0">
              <a:lnSpc>
                <a:spcPct val="115000"/>
              </a:lnSpc>
            </a:pPr>
            <a:r>
              <a:rPr lang="ja-JP" sz="1200" dirty="0" smtClean="0">
                <a:solidFill>
                  <a:srgbClr val="676767"/>
                </a:solidFill>
                <a:ea typeface="MS PGothic" panose="020B0600070205080204" pitchFamily="34" charset="-128"/>
              </a:rPr>
              <a:t>SaaS</a:t>
            </a:r>
            <a:r>
              <a:rPr lang="ja-JP" sz="1200" dirty="0">
                <a:solidFill>
                  <a:srgbClr val="676767"/>
                </a:solidFill>
                <a:ea typeface="MS PGothic" panose="020B0600070205080204" pitchFamily="34" charset="-128"/>
              </a:rPr>
              <a:t>、IaaS、PaaS に対応</a:t>
            </a:r>
          </a:p>
        </p:txBody>
      </p:sp>
      <p:sp>
        <p:nvSpPr>
          <p:cNvPr id="1707" name="Shape 1707"/>
          <p:cNvSpPr txBox="1"/>
          <p:nvPr/>
        </p:nvSpPr>
        <p:spPr>
          <a:xfrm>
            <a:off x="6000448" y="2363000"/>
            <a:ext cx="2762550" cy="447600"/>
          </a:xfrm>
          <a:prstGeom prst="rect">
            <a:avLst/>
          </a:prstGeom>
          <a:noFill/>
          <a:ln>
            <a:noFill/>
          </a:ln>
        </p:spPr>
        <p:txBody>
          <a:bodyPr lIns="91425" tIns="91425" rIns="91425" bIns="91425" anchor="t" anchorCtr="0">
            <a:noAutofit/>
          </a:bodyPr>
          <a:lstStyle/>
          <a:p>
            <a:pPr lvl="0">
              <a:lnSpc>
                <a:spcPct val="115000"/>
              </a:lnSpc>
              <a:buClr>
                <a:schemeClr val="dk1"/>
              </a:buClr>
              <a:buSzPct val="91666"/>
            </a:pPr>
            <a:r>
              <a:rPr lang="en" sz="1200" b="1" i="1" dirty="0">
                <a:solidFill>
                  <a:srgbClr val="676767"/>
                </a:solidFill>
              </a:rPr>
              <a:t>Most scalable platform</a:t>
            </a:r>
            <a:r>
              <a:rPr lang="ja-JP" sz="1200" b="1" i="1" dirty="0" smtClean="0">
                <a:solidFill>
                  <a:srgbClr val="676767"/>
                </a:solidFill>
                <a:ea typeface="MS PGothic" panose="020B0600070205080204" pitchFamily="34" charset="-128"/>
              </a:rPr>
              <a:t>：</a:t>
            </a:r>
            <a:endParaRPr lang="ja-JP" sz="1200" b="1" i="1" dirty="0">
              <a:solidFill>
                <a:srgbClr val="676767"/>
              </a:solidFill>
              <a:ea typeface="MS PGothic" panose="020B0600070205080204" pitchFamily="34" charset="-128"/>
            </a:endParaRPr>
          </a:p>
          <a:p>
            <a:pPr lvl="0" rtl="0">
              <a:lnSpc>
                <a:spcPct val="115000"/>
              </a:lnSpc>
              <a:spcBef>
                <a:spcPts val="0"/>
              </a:spcBef>
              <a:buNone/>
            </a:pPr>
            <a:r>
              <a:rPr lang="ja-JP" sz="1200" dirty="0">
                <a:solidFill>
                  <a:srgbClr val="676767"/>
                </a:solidFill>
                <a:ea typeface="MS PGothic" panose="020B0600070205080204" pitchFamily="34" charset="-128"/>
              </a:rPr>
              <a:t>最大の CASB カスタマー ベース</a:t>
            </a:r>
          </a:p>
        </p:txBody>
      </p:sp>
      <p:sp>
        <p:nvSpPr>
          <p:cNvPr id="1708" name="Shape 1708"/>
          <p:cNvSpPr txBox="1"/>
          <p:nvPr/>
        </p:nvSpPr>
        <p:spPr>
          <a:xfrm>
            <a:off x="220000" y="2287174"/>
            <a:ext cx="2951100" cy="598601"/>
          </a:xfrm>
          <a:prstGeom prst="rect">
            <a:avLst/>
          </a:prstGeom>
          <a:noFill/>
          <a:ln>
            <a:noFill/>
          </a:ln>
        </p:spPr>
        <p:txBody>
          <a:bodyPr lIns="91425" tIns="91425" rIns="91425" bIns="91425" anchor="t" anchorCtr="0">
            <a:noAutofit/>
          </a:bodyPr>
          <a:lstStyle/>
          <a:p>
            <a:pPr lvl="0" algn="r">
              <a:lnSpc>
                <a:spcPct val="115000"/>
              </a:lnSpc>
              <a:buClr>
                <a:schemeClr val="dk1"/>
              </a:buClr>
              <a:buSzPct val="91666"/>
            </a:pPr>
            <a:r>
              <a:rPr lang="en" sz="1200" b="1" i="1" dirty="0">
                <a:solidFill>
                  <a:srgbClr val="676767"/>
                </a:solidFill>
              </a:rPr>
              <a:t>Deepest coverage</a:t>
            </a:r>
            <a:r>
              <a:rPr lang="ja-JP" sz="1200" b="1" i="1" dirty="0" smtClean="0">
                <a:solidFill>
                  <a:srgbClr val="676767"/>
                </a:solidFill>
                <a:ea typeface="MS PGothic" panose="020B0600070205080204" pitchFamily="34" charset="-128"/>
              </a:rPr>
              <a:t>：</a:t>
            </a:r>
            <a:r>
              <a:rPr lang="en-US" altLang="ja-JP" sz="1200" b="1" i="1" dirty="0" smtClean="0">
                <a:solidFill>
                  <a:srgbClr val="676767"/>
                </a:solidFill>
                <a:ea typeface="MS PGothic" panose="020B0600070205080204" pitchFamily="34" charset="-128"/>
              </a:rPr>
              <a:t/>
            </a:r>
            <a:br>
              <a:rPr lang="en-US" altLang="ja-JP" sz="1200" b="1" i="1" dirty="0" smtClean="0">
                <a:solidFill>
                  <a:srgbClr val="676767"/>
                </a:solidFill>
                <a:ea typeface="MS PGothic" panose="020B0600070205080204" pitchFamily="34" charset="-128"/>
              </a:rPr>
            </a:br>
            <a:r>
              <a:rPr lang="ja-JP" sz="1200" dirty="0" smtClean="0">
                <a:solidFill>
                  <a:srgbClr val="676767"/>
                </a:solidFill>
                <a:ea typeface="MS PGothic" panose="020B0600070205080204" pitchFamily="34" charset="-128"/>
              </a:rPr>
              <a:t>遡及的</a:t>
            </a:r>
            <a:r>
              <a:rPr lang="ja-JP" sz="1200" dirty="0">
                <a:solidFill>
                  <a:srgbClr val="676767"/>
                </a:solidFill>
                <a:ea typeface="MS PGothic" panose="020B0600070205080204" pitchFamily="34" charset="-128"/>
              </a:rPr>
              <a:t>なセキュリティ分析</a:t>
            </a:r>
            <a:r>
              <a:rPr lang="ja-JP" sz="1200" dirty="0" smtClean="0">
                <a:solidFill>
                  <a:srgbClr val="676767"/>
                </a:solidFill>
                <a:ea typeface="MS PGothic" panose="020B0600070205080204" pitchFamily="34" charset="-128"/>
              </a:rPr>
              <a:t>、</a:t>
            </a:r>
            <a:r>
              <a:rPr lang="en-US" altLang="ja-JP" sz="1200" dirty="0" smtClean="0">
                <a:solidFill>
                  <a:srgbClr val="676767"/>
                </a:solidFill>
                <a:ea typeface="MS PGothic" panose="020B0600070205080204" pitchFamily="34" charset="-128"/>
              </a:rPr>
              <a:t/>
            </a:r>
            <a:br>
              <a:rPr lang="en-US" altLang="ja-JP" sz="1200" dirty="0" smtClean="0">
                <a:solidFill>
                  <a:srgbClr val="676767"/>
                </a:solidFill>
                <a:ea typeface="MS PGothic" panose="020B0600070205080204" pitchFamily="34" charset="-128"/>
              </a:rPr>
            </a:br>
            <a:r>
              <a:rPr lang="ja-JP" sz="1200" dirty="0" smtClean="0">
                <a:solidFill>
                  <a:srgbClr val="676767"/>
                </a:solidFill>
                <a:ea typeface="MS PGothic" panose="020B0600070205080204" pitchFamily="34" charset="-128"/>
              </a:rPr>
              <a:t>クラウド間</a:t>
            </a:r>
            <a:r>
              <a:rPr lang="ja-JP" sz="1200" dirty="0">
                <a:solidFill>
                  <a:srgbClr val="676767"/>
                </a:solidFill>
                <a:ea typeface="MS PGothic" panose="020B0600070205080204" pitchFamily="34" charset="-128"/>
              </a:rPr>
              <a:t>トラフィック</a:t>
            </a:r>
          </a:p>
          <a:p>
            <a:pPr lvl="0" rtl="0">
              <a:spcBef>
                <a:spcPts val="0"/>
              </a:spcBef>
              <a:buNone/>
            </a:pPr>
            <a:endParaRPr lang="ja-JP" dirty="0">
              <a:ea typeface="MS PGothic" panose="020B0600070205080204" pitchFamily="34" charset="-128"/>
            </a:endParaRPr>
          </a:p>
        </p:txBody>
      </p:sp>
      <p:sp>
        <p:nvSpPr>
          <p:cNvPr id="1709" name="Shape 1709"/>
          <p:cNvSpPr txBox="1"/>
          <p:nvPr/>
        </p:nvSpPr>
        <p:spPr>
          <a:xfrm>
            <a:off x="2683054" y="3595258"/>
            <a:ext cx="3777900" cy="567600"/>
          </a:xfrm>
          <a:prstGeom prst="rect">
            <a:avLst/>
          </a:prstGeom>
          <a:noFill/>
          <a:ln>
            <a:noFill/>
          </a:ln>
        </p:spPr>
        <p:txBody>
          <a:bodyPr lIns="91425" tIns="91425" rIns="91425" bIns="91425" anchor="t" anchorCtr="0">
            <a:noAutofit/>
          </a:bodyPr>
          <a:lstStyle/>
          <a:p>
            <a:pPr lvl="0" algn="ctr">
              <a:lnSpc>
                <a:spcPct val="115000"/>
              </a:lnSpc>
            </a:pPr>
            <a:r>
              <a:rPr lang="en" sz="1200" b="1" i="1" dirty="0">
                <a:solidFill>
                  <a:srgbClr val="676767"/>
                </a:solidFill>
              </a:rPr>
              <a:t>Smartest intelligence</a:t>
            </a:r>
            <a:r>
              <a:rPr lang="ja-JP" sz="1200" b="1" i="1" dirty="0" smtClean="0">
                <a:solidFill>
                  <a:srgbClr val="676767"/>
                </a:solidFill>
                <a:ea typeface="MS PGothic" panose="020B0600070205080204" pitchFamily="34" charset="-128"/>
              </a:rPr>
              <a:t>：</a:t>
            </a:r>
            <a:r>
              <a:rPr lang="en-US" altLang="ja-JP" sz="1200" b="1" i="1" dirty="0" smtClean="0">
                <a:solidFill>
                  <a:srgbClr val="676767"/>
                </a:solidFill>
                <a:ea typeface="MS PGothic" panose="020B0600070205080204" pitchFamily="34" charset="-128"/>
              </a:rPr>
              <a:t/>
            </a:r>
            <a:br>
              <a:rPr lang="en-US" altLang="ja-JP" sz="1200" b="1" i="1" dirty="0" smtClean="0">
                <a:solidFill>
                  <a:srgbClr val="676767"/>
                </a:solidFill>
                <a:ea typeface="MS PGothic" panose="020B0600070205080204" pitchFamily="34" charset="-128"/>
              </a:rPr>
            </a:br>
            <a:r>
              <a:rPr lang="ja-JP" sz="1200" dirty="0" smtClean="0">
                <a:solidFill>
                  <a:srgbClr val="676767"/>
                </a:solidFill>
                <a:ea typeface="MS PGothic" panose="020B0600070205080204" pitchFamily="34" charset="-128"/>
              </a:rPr>
              <a:t>CyberLab</a:t>
            </a:r>
            <a:r>
              <a:rPr lang="ja-JP" sz="1200" dirty="0">
                <a:solidFill>
                  <a:srgbClr val="676767"/>
                </a:solidFill>
                <a:ea typeface="MS PGothic" panose="020B0600070205080204" pitchFamily="34" charset="-128"/>
              </a:rPr>
              <a:t>、クラウド ソーシング コミュニティ</a:t>
            </a:r>
            <a:r>
              <a:rPr lang="ja-JP" sz="1200" dirty="0" smtClean="0">
                <a:solidFill>
                  <a:srgbClr val="676767"/>
                </a:solidFill>
                <a:ea typeface="MS PGothic" panose="020B0600070205080204" pitchFamily="34" charset="-128"/>
              </a:rPr>
              <a:t>の</a:t>
            </a:r>
            <a:r>
              <a:rPr lang="en-US" altLang="ja-JP" sz="1200" dirty="0" smtClean="0">
                <a:solidFill>
                  <a:srgbClr val="676767"/>
                </a:solidFill>
                <a:ea typeface="MS PGothic" panose="020B0600070205080204" pitchFamily="34" charset="-128"/>
              </a:rPr>
              <a:t/>
            </a:r>
            <a:br>
              <a:rPr lang="en-US" altLang="ja-JP" sz="1200" dirty="0" smtClean="0">
                <a:solidFill>
                  <a:srgbClr val="676767"/>
                </a:solidFill>
                <a:ea typeface="MS PGothic" panose="020B0600070205080204" pitchFamily="34" charset="-128"/>
              </a:rPr>
            </a:br>
            <a:r>
              <a:rPr lang="ja-JP" sz="1200" dirty="0" smtClean="0">
                <a:solidFill>
                  <a:srgbClr val="676767"/>
                </a:solidFill>
                <a:ea typeface="MS PGothic" panose="020B0600070205080204" pitchFamily="34" charset="-128"/>
              </a:rPr>
              <a:t>信頼性</a:t>
            </a:r>
            <a:r>
              <a:rPr lang="ja-JP" sz="1200" dirty="0">
                <a:solidFill>
                  <a:srgbClr val="676767"/>
                </a:solidFill>
                <a:ea typeface="MS PGothic" panose="020B0600070205080204" pitchFamily="34" charset="-128"/>
              </a:rPr>
              <a:t>評価</a:t>
            </a:r>
          </a:p>
        </p:txBody>
      </p:sp>
    </p:spTree>
    <p:extLst>
      <p:ext uri="{BB962C8B-B14F-4D97-AF65-F5344CB8AC3E}">
        <p14:creationId xmlns:p14="http://schemas.microsoft.com/office/powerpoint/2010/main" val="10814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4" name="Shape 119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How CloudLock Helps Organizations Trust in the Cloud</a:t>
            </a:r>
          </a:p>
          <a:p>
            <a:pPr lvl="0">
              <a:spcBef>
                <a:spcPts val="0"/>
              </a:spcBef>
              <a:buNone/>
            </a:pPr>
            <a:endParaRPr/>
          </a:p>
          <a:p>
            <a:pPr lvl="0">
              <a:spcBef>
                <a:spcPts val="0"/>
              </a:spcBef>
              <a:buNone/>
            </a:pPr>
            <a:r>
              <a:rPr lang="en"/>
              <a:t>Sales Engineering (SEVT)</a:t>
            </a:r>
          </a:p>
          <a:p>
            <a:pPr lvl="0" rtl="0">
              <a:spcBef>
                <a:spcPts val="0"/>
              </a:spcBef>
              <a:buNone/>
            </a:pPr>
            <a:r>
              <a:rPr lang="en" sz="1800">
                <a:solidFill>
                  <a:srgbClr val="657F9D"/>
                </a:solidFill>
              </a:rPr>
              <a:t>October 2016</a:t>
            </a:r>
          </a:p>
        </p:txBody>
      </p:sp>
      <p:sp>
        <p:nvSpPr>
          <p:cNvPr id="1193" name="Shape 1193"/>
          <p:cNvSpPr txBox="1">
            <a:spLocks noGrp="1"/>
          </p:cNvSpPr>
          <p:nvPr>
            <p:ph type="subTitle" idx="1"/>
          </p:nvPr>
        </p:nvSpPr>
        <p:spPr>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endParaRPr/>
          </a:p>
          <a:p>
            <a:pPr lvl="0" rtl="0">
              <a:spcBef>
                <a:spcPts val="0"/>
              </a:spcBef>
              <a:buClr>
                <a:schemeClr val="dk1"/>
              </a:buClr>
              <a:buSzPct val="61111"/>
              <a:buFont typeface="Arial"/>
              <a:buNone/>
            </a:pPr>
            <a:endParaRPr/>
          </a:p>
          <a:p>
            <a:pPr lvl="0" rtl="0">
              <a:spcBef>
                <a:spcPts val="0"/>
              </a:spcBef>
              <a:buClr>
                <a:schemeClr val="dk1"/>
              </a:buClr>
              <a:buSzPct val="61111"/>
              <a:buFont typeface="Arial"/>
              <a:buNone/>
            </a:pPr>
            <a:endParaRPr/>
          </a:p>
          <a:p>
            <a:pPr lvl="0" rtl="0">
              <a:spcBef>
                <a:spcPts val="0"/>
              </a:spcBef>
              <a:buNone/>
            </a:pPr>
            <a:endParaRPr/>
          </a:p>
        </p:txBody>
      </p:sp>
      <p:pic>
        <p:nvPicPr>
          <p:cNvPr id="1197" name="Shape 1197"/>
          <p:cNvPicPr preferRelativeResize="0"/>
          <p:nvPr/>
        </p:nvPicPr>
        <p:blipFill>
          <a:blip r:embed="rId3">
            <a:alphaModFix/>
          </a:blip>
          <a:stretch>
            <a:fillRect/>
          </a:stretch>
        </p:blipFill>
        <p:spPr>
          <a:xfrm>
            <a:off x="2277054" y="2101512"/>
            <a:ext cx="1917000" cy="107813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pic>
        <p:nvPicPr>
          <p:cNvPr id="1663" name="Shape 1663" descr="rectagnle.png"/>
          <p:cNvPicPr preferRelativeResize="0"/>
          <p:nvPr/>
        </p:nvPicPr>
        <p:blipFill>
          <a:blip r:embed="rId3">
            <a:alphaModFix/>
          </a:blip>
          <a:stretch>
            <a:fillRect/>
          </a:stretch>
        </p:blipFill>
        <p:spPr>
          <a:xfrm>
            <a:off x="5723062" y="1867750"/>
            <a:ext cx="2337575" cy="2256180"/>
          </a:xfrm>
          <a:prstGeom prst="rect">
            <a:avLst/>
          </a:prstGeom>
          <a:noFill/>
          <a:ln>
            <a:noFill/>
          </a:ln>
        </p:spPr>
      </p:pic>
      <p:pic>
        <p:nvPicPr>
          <p:cNvPr id="1664" name="Shape 1664" descr="rectagnle.png"/>
          <p:cNvPicPr preferRelativeResize="0"/>
          <p:nvPr/>
        </p:nvPicPr>
        <p:blipFill>
          <a:blip r:embed="rId3">
            <a:alphaModFix/>
          </a:blip>
          <a:stretch>
            <a:fillRect/>
          </a:stretch>
        </p:blipFill>
        <p:spPr>
          <a:xfrm>
            <a:off x="3450731" y="1867750"/>
            <a:ext cx="2337575" cy="2256180"/>
          </a:xfrm>
          <a:prstGeom prst="rect">
            <a:avLst/>
          </a:prstGeom>
          <a:noFill/>
          <a:ln>
            <a:noFill/>
          </a:ln>
        </p:spPr>
      </p:pic>
      <p:pic>
        <p:nvPicPr>
          <p:cNvPr id="1665" name="Shape 1665" descr="rectagnle.png"/>
          <p:cNvPicPr preferRelativeResize="0"/>
          <p:nvPr/>
        </p:nvPicPr>
        <p:blipFill>
          <a:blip r:embed="rId3">
            <a:alphaModFix/>
          </a:blip>
          <a:stretch>
            <a:fillRect/>
          </a:stretch>
        </p:blipFill>
        <p:spPr>
          <a:xfrm>
            <a:off x="1178400" y="1867750"/>
            <a:ext cx="2337575" cy="2256180"/>
          </a:xfrm>
          <a:prstGeom prst="rect">
            <a:avLst/>
          </a:prstGeom>
          <a:noFill/>
          <a:ln>
            <a:noFill/>
          </a:ln>
        </p:spPr>
      </p:pic>
      <p:sp>
        <p:nvSpPr>
          <p:cNvPr id="1666" name="Shape 1666"/>
          <p:cNvSpPr txBox="1">
            <a:spLocks noGrp="1"/>
          </p:cNvSpPr>
          <p:nvPr>
            <p:ph type="title"/>
          </p:nvPr>
        </p:nvSpPr>
        <p:spPr>
          <a:xfrm>
            <a:off x="279000" y="42676"/>
            <a:ext cx="8693550" cy="505200"/>
          </a:xfrm>
          <a:prstGeom prst="rect">
            <a:avLst/>
          </a:prstGeom>
        </p:spPr>
        <p:txBody>
          <a:bodyPr lIns="91425" tIns="91425" rIns="91425" bIns="91425" anchor="ctr" anchorCtr="0">
            <a:noAutofit/>
          </a:bodyPr>
          <a:lstStyle/>
          <a:p>
            <a:pPr lvl="0" rtl="0">
              <a:spcBef>
                <a:spcPts val="0"/>
              </a:spcBef>
              <a:buNone/>
            </a:pPr>
            <a:r>
              <a:rPr lang="ja-JP" dirty="0" smtClean="0">
                <a:ea typeface="MS PGothic" panose="020B0600070205080204" pitchFamily="34" charset="-128"/>
              </a:rPr>
              <a:t>CloudLock CyberLab と</a:t>
            </a:r>
            <a:r>
              <a:rPr lang="ja-JP" altLang="en-US" dirty="0">
                <a:ea typeface="MS PGothic" panose="020B0600070205080204" pitchFamily="34" charset="-128"/>
              </a:rPr>
              <a:t> </a:t>
            </a:r>
            <a:r>
              <a:rPr lang="ja-JP" dirty="0" smtClean="0">
                <a:ea typeface="MS PGothic" panose="020B0600070205080204" pitchFamily="34" charset="-128"/>
              </a:rPr>
              <a:t>最大のクラウド</a:t>
            </a:r>
            <a:r>
              <a:rPr lang="ja-JP" altLang="en-US" dirty="0" smtClean="0">
                <a:ea typeface="MS PGothic" panose="020B0600070205080204" pitchFamily="34" charset="-128"/>
              </a:rPr>
              <a:t>利用</a:t>
            </a:r>
            <a:r>
              <a:rPr lang="ja-JP" dirty="0" smtClean="0">
                <a:ea typeface="MS PGothic" panose="020B0600070205080204" pitchFamily="34" charset="-128"/>
              </a:rPr>
              <a:t>データセット </a:t>
            </a:r>
          </a:p>
        </p:txBody>
      </p:sp>
      <p:sp>
        <p:nvSpPr>
          <p:cNvPr id="1670" name="Shape 1670"/>
          <p:cNvSpPr txBox="1"/>
          <p:nvPr/>
        </p:nvSpPr>
        <p:spPr>
          <a:xfrm>
            <a:off x="1238400" y="655562"/>
            <a:ext cx="6667200" cy="701400"/>
          </a:xfrm>
          <a:prstGeom prst="rect">
            <a:avLst/>
          </a:prstGeom>
          <a:noFill/>
          <a:ln>
            <a:noFill/>
          </a:ln>
        </p:spPr>
        <p:txBody>
          <a:bodyPr lIns="91425" tIns="91425" rIns="91425" bIns="91425" anchor="ctr" anchorCtr="0">
            <a:noAutofit/>
          </a:bodyPr>
          <a:lstStyle/>
          <a:p>
            <a:pPr lvl="0" algn="ctr" rtl="0">
              <a:spcBef>
                <a:spcPts val="0"/>
              </a:spcBef>
              <a:buNone/>
            </a:pPr>
            <a:r>
              <a:rPr lang="ja-JP" sz="3000" b="1">
                <a:solidFill>
                  <a:srgbClr val="011B42"/>
                </a:solidFill>
                <a:ea typeface="MS PGothic" panose="020B0600070205080204" pitchFamily="34" charset="-128"/>
              </a:rPr>
              <a:t>CloudLock CyberLab</a:t>
            </a:r>
          </a:p>
        </p:txBody>
      </p:sp>
      <p:sp>
        <p:nvSpPr>
          <p:cNvPr id="1671" name="Shape 1671"/>
          <p:cNvSpPr txBox="1"/>
          <p:nvPr/>
        </p:nvSpPr>
        <p:spPr>
          <a:xfrm>
            <a:off x="1178399" y="1206687"/>
            <a:ext cx="6882237" cy="865500"/>
          </a:xfrm>
          <a:prstGeom prst="rect">
            <a:avLst/>
          </a:prstGeom>
          <a:noFill/>
          <a:ln>
            <a:noFill/>
          </a:ln>
        </p:spPr>
        <p:txBody>
          <a:bodyPr lIns="91425" tIns="91425" rIns="91425" bIns="91425" anchor="ctr" anchorCtr="0">
            <a:noAutofit/>
          </a:bodyPr>
          <a:lstStyle/>
          <a:p>
            <a:pPr lvl="0" algn="ctr" rtl="0">
              <a:spcBef>
                <a:spcPts val="0"/>
              </a:spcBef>
              <a:buNone/>
            </a:pPr>
            <a:r>
              <a:rPr lang="ja-JP" sz="1800" dirty="0">
                <a:solidFill>
                  <a:srgbClr val="999999"/>
                </a:solidFill>
                <a:ea typeface="MS PGothic" panose="020B0600070205080204" pitchFamily="34" charset="-128"/>
              </a:rPr>
              <a:t>イスラエル軍の脅威</a:t>
            </a:r>
            <a:r>
              <a:rPr lang="ja-JP" sz="1800" dirty="0" smtClean="0">
                <a:solidFill>
                  <a:srgbClr val="999999"/>
                </a:solidFill>
                <a:ea typeface="MS PGothic" panose="020B0600070205080204" pitchFamily="34" charset="-128"/>
              </a:rPr>
              <a:t>インテリジェンスと世界</a:t>
            </a:r>
            <a:r>
              <a:rPr lang="ja-JP" sz="1800" dirty="0">
                <a:solidFill>
                  <a:srgbClr val="999999"/>
                </a:solidFill>
                <a:ea typeface="MS PGothic" panose="020B0600070205080204" pitchFamily="34" charset="-128"/>
              </a:rPr>
              <a:t>最大の CASB </a:t>
            </a:r>
            <a:r>
              <a:rPr lang="en-US" altLang="ja-JP" sz="1800" dirty="0" smtClean="0">
                <a:solidFill>
                  <a:srgbClr val="999999"/>
                </a:solidFill>
                <a:ea typeface="MS PGothic" panose="020B0600070205080204" pitchFamily="34" charset="-128"/>
              </a:rPr>
              <a:t/>
            </a:r>
            <a:br>
              <a:rPr lang="en-US" altLang="ja-JP" sz="1800" dirty="0" smtClean="0">
                <a:solidFill>
                  <a:srgbClr val="999999"/>
                </a:solidFill>
                <a:ea typeface="MS PGothic" panose="020B0600070205080204" pitchFamily="34" charset="-128"/>
              </a:rPr>
            </a:br>
            <a:r>
              <a:rPr lang="ja-JP" sz="1800" dirty="0" smtClean="0">
                <a:solidFill>
                  <a:srgbClr val="999999"/>
                </a:solidFill>
                <a:ea typeface="MS PGothic" panose="020B0600070205080204" pitchFamily="34" charset="-128"/>
              </a:rPr>
              <a:t>および</a:t>
            </a:r>
            <a:r>
              <a:rPr lang="ja-JP" altLang="en-US" sz="1800" dirty="0">
                <a:solidFill>
                  <a:srgbClr val="999999"/>
                </a:solidFill>
                <a:ea typeface="MS PGothic" panose="020B0600070205080204" pitchFamily="34" charset="-128"/>
              </a:rPr>
              <a:t> </a:t>
            </a:r>
            <a:r>
              <a:rPr lang="ja-JP" sz="1800" dirty="0" smtClean="0">
                <a:solidFill>
                  <a:srgbClr val="999999"/>
                </a:solidFill>
                <a:ea typeface="MS PGothic" panose="020B0600070205080204" pitchFamily="34" charset="-128"/>
              </a:rPr>
              <a:t>クラウド </a:t>
            </a:r>
            <a:r>
              <a:rPr lang="ja-JP" sz="1800" dirty="0">
                <a:solidFill>
                  <a:srgbClr val="999999"/>
                </a:solidFill>
                <a:ea typeface="MS PGothic" panose="020B0600070205080204" pitchFamily="34" charset="-128"/>
              </a:rPr>
              <a:t>セキュリティ プラットフォームを結合</a:t>
            </a:r>
          </a:p>
        </p:txBody>
      </p:sp>
      <p:sp>
        <p:nvSpPr>
          <p:cNvPr id="1672" name="Shape 1672"/>
          <p:cNvSpPr txBox="1"/>
          <p:nvPr/>
        </p:nvSpPr>
        <p:spPr>
          <a:xfrm>
            <a:off x="1045028" y="3978368"/>
            <a:ext cx="2445232" cy="9675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ja-JP" sz="2400" b="1" dirty="0">
                <a:solidFill>
                  <a:srgbClr val="043F5E"/>
                </a:solidFill>
                <a:ea typeface="MS PGothic" panose="020B0600070205080204" pitchFamily="34" charset="-128"/>
              </a:rPr>
              <a:t>10 億以上</a:t>
            </a:r>
          </a:p>
          <a:p>
            <a:pPr lvl="0" algn="ctr" rtl="0">
              <a:lnSpc>
                <a:spcPct val="115000"/>
              </a:lnSpc>
              <a:spcBef>
                <a:spcPts val="0"/>
              </a:spcBef>
              <a:buClr>
                <a:schemeClr val="dk1"/>
              </a:buClr>
              <a:buSzPct val="55000"/>
              <a:buFont typeface="Arial"/>
              <a:buNone/>
            </a:pPr>
            <a:r>
              <a:rPr lang="ja-JP" sz="2000" dirty="0">
                <a:solidFill>
                  <a:srgbClr val="043F5E"/>
                </a:solidFill>
                <a:ea typeface="MS PGothic" panose="020B0600070205080204" pitchFamily="34" charset="-128"/>
              </a:rPr>
              <a:t>1 日のオブジェクト数</a:t>
            </a:r>
          </a:p>
        </p:txBody>
      </p:sp>
      <p:sp>
        <p:nvSpPr>
          <p:cNvPr id="1673" name="Shape 1673"/>
          <p:cNvSpPr txBox="1"/>
          <p:nvPr/>
        </p:nvSpPr>
        <p:spPr>
          <a:xfrm>
            <a:off x="3548633" y="3978368"/>
            <a:ext cx="1965775" cy="9675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ja-JP" sz="2400" b="1" dirty="0">
                <a:solidFill>
                  <a:srgbClr val="043F5E"/>
                </a:solidFill>
                <a:ea typeface="MS PGothic" panose="020B0600070205080204" pitchFamily="34" charset="-128"/>
              </a:rPr>
              <a:t>1,000 万以上 </a:t>
            </a:r>
          </a:p>
          <a:p>
            <a:pPr lvl="0" algn="ctr" rtl="0">
              <a:lnSpc>
                <a:spcPct val="115000"/>
              </a:lnSpc>
              <a:spcBef>
                <a:spcPts val="0"/>
              </a:spcBef>
              <a:buClr>
                <a:schemeClr val="dk1"/>
              </a:buClr>
              <a:buSzPct val="55000"/>
              <a:buFont typeface="Arial"/>
              <a:buNone/>
            </a:pPr>
            <a:r>
              <a:rPr lang="ja-JP" sz="2000" dirty="0">
                <a:solidFill>
                  <a:srgbClr val="043F5E"/>
                </a:solidFill>
                <a:ea typeface="MS PGothic" panose="020B0600070205080204" pitchFamily="34" charset="-128"/>
              </a:rPr>
              <a:t>1 日のユーザ数</a:t>
            </a:r>
          </a:p>
        </p:txBody>
      </p:sp>
      <p:sp>
        <p:nvSpPr>
          <p:cNvPr id="1674" name="Shape 1674"/>
          <p:cNvSpPr txBox="1"/>
          <p:nvPr/>
        </p:nvSpPr>
        <p:spPr>
          <a:xfrm>
            <a:off x="5730757" y="3978368"/>
            <a:ext cx="2248472" cy="9675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ja-JP" sz="2400" b="1" dirty="0">
                <a:solidFill>
                  <a:srgbClr val="043F5E"/>
                </a:solidFill>
                <a:ea typeface="MS PGothic" panose="020B0600070205080204" pitchFamily="34" charset="-128"/>
              </a:rPr>
              <a:t>16 万以上 </a:t>
            </a:r>
          </a:p>
          <a:p>
            <a:pPr lvl="0" algn="ctr" rtl="0">
              <a:lnSpc>
                <a:spcPct val="115000"/>
              </a:lnSpc>
              <a:spcBef>
                <a:spcPts val="0"/>
              </a:spcBef>
              <a:buClr>
                <a:schemeClr val="dk1"/>
              </a:buClr>
              <a:buSzPct val="55000"/>
              <a:buFont typeface="Arial"/>
              <a:buNone/>
            </a:pPr>
            <a:r>
              <a:rPr lang="ja-JP" sz="2000" dirty="0">
                <a:solidFill>
                  <a:srgbClr val="043F5E"/>
                </a:solidFill>
                <a:ea typeface="MS PGothic" panose="020B0600070205080204" pitchFamily="34" charset="-128"/>
              </a:rPr>
              <a:t>アプリケーション数</a:t>
            </a:r>
          </a:p>
        </p:txBody>
      </p:sp>
      <p:pic>
        <p:nvPicPr>
          <p:cNvPr id="1675" name="Shape 1675" descr="_01-Content-Classification.png"/>
          <p:cNvPicPr preferRelativeResize="0"/>
          <p:nvPr/>
        </p:nvPicPr>
        <p:blipFill>
          <a:blip r:embed="rId4">
            <a:alphaModFix/>
          </a:blip>
          <a:stretch>
            <a:fillRect/>
          </a:stretch>
        </p:blipFill>
        <p:spPr>
          <a:xfrm>
            <a:off x="2023384" y="2432337"/>
            <a:ext cx="582474" cy="620674"/>
          </a:xfrm>
          <a:prstGeom prst="rect">
            <a:avLst/>
          </a:prstGeom>
          <a:noFill/>
          <a:ln>
            <a:noFill/>
          </a:ln>
        </p:spPr>
      </p:pic>
      <p:sp>
        <p:nvSpPr>
          <p:cNvPr id="1676" name="Shape 1676"/>
          <p:cNvSpPr txBox="1"/>
          <p:nvPr/>
        </p:nvSpPr>
        <p:spPr>
          <a:xfrm>
            <a:off x="1454221" y="3055087"/>
            <a:ext cx="1621200" cy="701400"/>
          </a:xfrm>
          <a:prstGeom prst="rect">
            <a:avLst/>
          </a:prstGeom>
          <a:noFill/>
          <a:ln>
            <a:noFill/>
          </a:ln>
        </p:spPr>
        <p:txBody>
          <a:bodyPr lIns="91425" tIns="91425" rIns="91425" bIns="91425" anchor="ctr" anchorCtr="0">
            <a:noAutofit/>
          </a:bodyPr>
          <a:lstStyle/>
          <a:p>
            <a:pPr lvl="0" algn="ctr" rtl="0">
              <a:spcBef>
                <a:spcPts val="0"/>
              </a:spcBef>
              <a:buNone/>
            </a:pPr>
            <a:r>
              <a:rPr lang="ja-JP" sz="1200" dirty="0">
                <a:solidFill>
                  <a:srgbClr val="666666"/>
                </a:solidFill>
                <a:ea typeface="MS PGothic" panose="020B0600070205080204" pitchFamily="34" charset="-128"/>
              </a:rPr>
              <a:t>クラウド </a:t>
            </a:r>
            <a:r>
              <a:rPr lang="ja-JP" sz="1200" dirty="0" smtClean="0">
                <a:solidFill>
                  <a:srgbClr val="666666"/>
                </a:solidFill>
                <a:ea typeface="MS PGothic" panose="020B0600070205080204" pitchFamily="34" charset="-128"/>
              </a:rPr>
              <a:t>サイバーセキュリティ</a:t>
            </a:r>
            <a:r>
              <a:rPr lang="en-US" altLang="ja-JP" sz="1200" dirty="0" smtClean="0">
                <a:solidFill>
                  <a:srgbClr val="666666"/>
                </a:solidFill>
                <a:ea typeface="MS PGothic" panose="020B0600070205080204" pitchFamily="34" charset="-128"/>
              </a:rPr>
              <a:t> </a:t>
            </a:r>
            <a:r>
              <a:rPr lang="ja-JP" altLang="en-US" sz="1200" dirty="0" smtClean="0">
                <a:solidFill>
                  <a:srgbClr val="666666"/>
                </a:solidFill>
                <a:ea typeface="MS PGothic" panose="020B0600070205080204" pitchFamily="34" charset="-128"/>
              </a:rPr>
              <a:t>リサーチ</a:t>
            </a:r>
            <a:endParaRPr lang="ja-JP" sz="1200" dirty="0">
              <a:solidFill>
                <a:srgbClr val="666666"/>
              </a:solidFill>
              <a:ea typeface="MS PGothic" panose="020B0600070205080204" pitchFamily="34" charset="-128"/>
            </a:endParaRPr>
          </a:p>
        </p:txBody>
      </p:sp>
      <p:pic>
        <p:nvPicPr>
          <p:cNvPr id="1677" name="Shape 1677" descr="2.png"/>
          <p:cNvPicPr preferRelativeResize="0"/>
          <p:nvPr/>
        </p:nvPicPr>
        <p:blipFill>
          <a:blip r:embed="rId5">
            <a:alphaModFix/>
          </a:blip>
          <a:stretch>
            <a:fillRect/>
          </a:stretch>
        </p:blipFill>
        <p:spPr>
          <a:xfrm>
            <a:off x="4125840" y="2392800"/>
            <a:ext cx="809625" cy="561975"/>
          </a:xfrm>
          <a:prstGeom prst="rect">
            <a:avLst/>
          </a:prstGeom>
          <a:noFill/>
          <a:ln>
            <a:noFill/>
          </a:ln>
        </p:spPr>
      </p:pic>
      <p:sp>
        <p:nvSpPr>
          <p:cNvPr id="1678" name="Shape 1678"/>
          <p:cNvSpPr txBox="1"/>
          <p:nvPr/>
        </p:nvSpPr>
        <p:spPr>
          <a:xfrm>
            <a:off x="3720028" y="3055087"/>
            <a:ext cx="1621200" cy="701400"/>
          </a:xfrm>
          <a:prstGeom prst="rect">
            <a:avLst/>
          </a:prstGeom>
          <a:noFill/>
          <a:ln>
            <a:noFill/>
          </a:ln>
        </p:spPr>
        <p:txBody>
          <a:bodyPr lIns="91425" tIns="91425" rIns="91425" bIns="91425" anchor="ctr" anchorCtr="0">
            <a:noAutofit/>
          </a:bodyPr>
          <a:lstStyle/>
          <a:p>
            <a:pPr lvl="0" algn="ctr" rtl="0">
              <a:spcBef>
                <a:spcPts val="0"/>
              </a:spcBef>
              <a:buNone/>
            </a:pPr>
            <a:r>
              <a:rPr lang="ja-JP" altLang="en-US" sz="1200" dirty="0" smtClean="0">
                <a:solidFill>
                  <a:srgbClr val="666666"/>
                </a:solidFill>
                <a:ea typeface="MS PGothic" panose="020B0600070205080204" pitchFamily="34" charset="-128"/>
              </a:rPr>
              <a:t>違反・</a:t>
            </a:r>
            <a:r>
              <a:rPr lang="ja-JP" sz="1200" dirty="0" smtClean="0">
                <a:solidFill>
                  <a:srgbClr val="666666"/>
                </a:solidFill>
                <a:ea typeface="MS PGothic" panose="020B0600070205080204" pitchFamily="34" charset="-128"/>
              </a:rPr>
              <a:t>侵害調</a:t>
            </a:r>
            <a:r>
              <a:rPr lang="ja-JP" sz="1200" dirty="0">
                <a:solidFill>
                  <a:srgbClr val="666666"/>
                </a:solidFill>
                <a:ea typeface="MS PGothic" panose="020B0600070205080204" pitchFamily="34" charset="-128"/>
              </a:rPr>
              <a:t>査</a:t>
            </a:r>
          </a:p>
        </p:txBody>
      </p:sp>
      <p:sp>
        <p:nvSpPr>
          <p:cNvPr id="1679" name="Shape 1679"/>
          <p:cNvSpPr txBox="1"/>
          <p:nvPr/>
        </p:nvSpPr>
        <p:spPr>
          <a:xfrm>
            <a:off x="6005050" y="3055087"/>
            <a:ext cx="1621200" cy="701400"/>
          </a:xfrm>
          <a:prstGeom prst="rect">
            <a:avLst/>
          </a:prstGeom>
          <a:noFill/>
          <a:ln>
            <a:noFill/>
          </a:ln>
        </p:spPr>
        <p:txBody>
          <a:bodyPr lIns="91425" tIns="91425" rIns="91425" bIns="91425" anchor="ctr" anchorCtr="0">
            <a:noAutofit/>
          </a:bodyPr>
          <a:lstStyle/>
          <a:p>
            <a:pPr lvl="0" algn="ctr" rtl="0">
              <a:spcBef>
                <a:spcPts val="0"/>
              </a:spcBef>
              <a:buNone/>
            </a:pPr>
            <a:r>
              <a:rPr lang="ja-JP" sz="1200">
                <a:solidFill>
                  <a:srgbClr val="666666"/>
                </a:solidFill>
                <a:ea typeface="MS PGothic" panose="020B0600070205080204" pitchFamily="34" charset="-128"/>
              </a:rPr>
              <a:t>サイバーセキュリティ</a:t>
            </a:r>
          </a:p>
          <a:p>
            <a:pPr lvl="0" algn="ctr" rtl="0">
              <a:spcBef>
                <a:spcPts val="0"/>
              </a:spcBef>
              <a:buNone/>
            </a:pPr>
            <a:r>
              <a:rPr lang="ja-JP" sz="1200">
                <a:solidFill>
                  <a:srgbClr val="666666"/>
                </a:solidFill>
                <a:ea typeface="MS PGothic" panose="020B0600070205080204" pitchFamily="34" charset="-128"/>
              </a:rPr>
              <a:t>アセスメント</a:t>
            </a:r>
          </a:p>
        </p:txBody>
      </p:sp>
      <p:pic>
        <p:nvPicPr>
          <p:cNvPr id="1680" name="Shape 1680" descr="3.png"/>
          <p:cNvPicPr preferRelativeResize="0"/>
          <p:nvPr/>
        </p:nvPicPr>
        <p:blipFill>
          <a:blip r:embed="rId6">
            <a:alphaModFix/>
          </a:blip>
          <a:stretch>
            <a:fillRect/>
          </a:stretch>
        </p:blipFill>
        <p:spPr>
          <a:xfrm>
            <a:off x="6524425" y="2360170"/>
            <a:ext cx="582450" cy="627258"/>
          </a:xfrm>
          <a:prstGeom prst="rect">
            <a:avLst/>
          </a:prstGeom>
          <a:noFill/>
          <a:ln>
            <a:noFill/>
          </a:ln>
        </p:spPr>
      </p:pic>
    </p:spTree>
    <p:extLst>
      <p:ext uri="{BB962C8B-B14F-4D97-AF65-F5344CB8AC3E}">
        <p14:creationId xmlns:p14="http://schemas.microsoft.com/office/powerpoint/2010/main" val="301191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4" name="Shape 1904"/>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ja-JP" smtClean="0">
                <a:ea typeface="MS PGothic" panose="020B0600070205080204" pitchFamily="34" charset="-128"/>
              </a:rPr>
              <a:t>CloudLock サイバーセキュリティ脅威評価</a:t>
            </a:r>
          </a:p>
        </p:txBody>
      </p:sp>
      <p:sp>
        <p:nvSpPr>
          <p:cNvPr id="1905" name="Shape 1905"/>
          <p:cNvSpPr txBox="1">
            <a:spLocks noGrp="1"/>
          </p:cNvSpPr>
          <p:nvPr>
            <p:ph type="sldNum"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21</a:t>
            </a:fld>
            <a:endParaRPr lang="ja-JP">
              <a:ea typeface="MS PGothic" panose="020B0600070205080204" pitchFamily="34" charset="-128"/>
            </a:endParaRPr>
          </a:p>
        </p:txBody>
      </p:sp>
      <p:sp>
        <p:nvSpPr>
          <p:cNvPr id="1906" name="Shape 1906"/>
          <p:cNvSpPr txBox="1">
            <a:spLocks noGrp="1"/>
          </p:cNvSpPr>
          <p:nvPr>
            <p:ph type="sldNum" idx="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21</a:t>
            </a:fld>
            <a:endParaRPr lang="ja-JP">
              <a:ea typeface="MS PGothic" panose="020B0600070205080204" pitchFamily="34" charset="-128"/>
            </a:endParaRPr>
          </a:p>
        </p:txBody>
      </p:sp>
      <p:sp>
        <p:nvSpPr>
          <p:cNvPr id="1907" name="Shape 1907"/>
          <p:cNvSpPr txBox="1">
            <a:spLocks noGrp="1"/>
          </p:cNvSpPr>
          <p:nvPr>
            <p:ph type="sldNum" idx="4294967295"/>
          </p:nvPr>
        </p:nvSpPr>
        <p:spPr>
          <a:xfrm>
            <a:off x="8596313" y="4851400"/>
            <a:ext cx="547687" cy="2921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21</a:t>
            </a:fld>
            <a:endParaRPr lang="ja-JP">
              <a:ea typeface="MS PGothic" panose="020B0600070205080204" pitchFamily="34" charset="-128"/>
            </a:endParaRPr>
          </a:p>
        </p:txBody>
      </p:sp>
      <p:sp>
        <p:nvSpPr>
          <p:cNvPr id="1908" name="Shape 1908"/>
          <p:cNvSpPr txBox="1"/>
          <p:nvPr/>
        </p:nvSpPr>
        <p:spPr>
          <a:xfrm>
            <a:off x="854550" y="1135052"/>
            <a:ext cx="7434900" cy="2873400"/>
          </a:xfrm>
          <a:prstGeom prst="rect">
            <a:avLst/>
          </a:prstGeom>
          <a:solidFill>
            <a:srgbClr val="EFEFEF"/>
          </a:solidFill>
          <a:ln>
            <a:noFill/>
          </a:ln>
        </p:spPr>
        <p:txBody>
          <a:bodyPr lIns="91425" tIns="91425" rIns="91425" bIns="91425" anchor="ctr" anchorCtr="0">
            <a:noAutofit/>
          </a:bodyPr>
          <a:lstStyle/>
          <a:p>
            <a:pPr lvl="0" rtl="0">
              <a:lnSpc>
                <a:spcPct val="157142"/>
              </a:lnSpc>
              <a:spcBef>
                <a:spcPts val="0"/>
              </a:spcBef>
              <a:buNone/>
            </a:pPr>
            <a:r>
              <a:rPr lang="ja-JP" dirty="0">
                <a:solidFill>
                  <a:srgbClr val="666666"/>
                </a:solidFill>
                <a:latin typeface="Open Sans"/>
                <a:ea typeface="MS PGothic" panose="020B0600070205080204" pitchFamily="34" charset="-128"/>
                <a:sym typeface="Open Sans"/>
              </a:rPr>
              <a:t>すべてのクラウド サービスのリスクを明らかにします。</a:t>
            </a:r>
          </a:p>
          <a:p>
            <a:pPr marL="492125" lvl="0" indent="-249238" rtl="0">
              <a:lnSpc>
                <a:spcPct val="128571"/>
              </a:lnSpc>
              <a:spcBef>
                <a:spcPts val="0"/>
              </a:spcBef>
              <a:spcAft>
                <a:spcPts val="1100"/>
              </a:spcAft>
              <a:buClr>
                <a:srgbClr val="666666"/>
              </a:buClr>
              <a:buFont typeface="Symbol" panose="05050102010706020507" pitchFamily="18" charset="2"/>
              <a:buChar char=""/>
            </a:pPr>
            <a:r>
              <a:rPr lang="ja-JP" dirty="0">
                <a:solidFill>
                  <a:srgbClr val="666666"/>
                </a:solidFill>
                <a:latin typeface="Open Sans"/>
                <a:ea typeface="MS PGothic" panose="020B0600070205080204" pitchFamily="34" charset="-128"/>
                <a:sym typeface="Open Sans"/>
              </a:rPr>
              <a:t>利用されている SaaS、IaaS、PaaS、IDaaS</a:t>
            </a:r>
          </a:p>
          <a:p>
            <a:pPr marL="492125" lvl="0" indent="-249238" rtl="0">
              <a:lnSpc>
                <a:spcPct val="128571"/>
              </a:lnSpc>
              <a:spcBef>
                <a:spcPts val="0"/>
              </a:spcBef>
              <a:spcAft>
                <a:spcPts val="1100"/>
              </a:spcAft>
              <a:buClr>
                <a:srgbClr val="666666"/>
              </a:buClr>
              <a:buFont typeface="Symbol" panose="05050102010706020507" pitchFamily="18" charset="2"/>
              <a:buChar char=""/>
            </a:pPr>
            <a:r>
              <a:rPr lang="ja-JP" dirty="0">
                <a:solidFill>
                  <a:srgbClr val="666666"/>
                </a:solidFill>
                <a:latin typeface="Open Sans"/>
                <a:ea typeface="MS PGothic" panose="020B0600070205080204" pitchFamily="34" charset="-128"/>
                <a:sym typeface="Open Sans"/>
              </a:rPr>
              <a:t>侵害された可能性があるアカウント、クラウド マルウェア、またはデータ セキュリティ違反を明らかに</a:t>
            </a:r>
          </a:p>
          <a:p>
            <a:pPr marL="492125" lvl="0" indent="-249238" rtl="0">
              <a:lnSpc>
                <a:spcPct val="128571"/>
              </a:lnSpc>
              <a:spcBef>
                <a:spcPts val="0"/>
              </a:spcBef>
              <a:spcAft>
                <a:spcPts val="1100"/>
              </a:spcAft>
              <a:buClr>
                <a:srgbClr val="666666"/>
              </a:buClr>
              <a:buFont typeface="Symbol" panose="05050102010706020507" pitchFamily="18" charset="2"/>
              <a:buChar char=""/>
            </a:pPr>
            <a:r>
              <a:rPr lang="ja-JP" dirty="0">
                <a:solidFill>
                  <a:srgbClr val="666666"/>
                </a:solidFill>
                <a:latin typeface="Open Sans"/>
                <a:ea typeface="MS PGothic" panose="020B0600070205080204" pitchFamily="34" charset="-128"/>
                <a:sym typeface="Open Sans"/>
              </a:rPr>
              <a:t>社内または業界の規制（PCI、HIPAA、FERPA など）に対する順守状況を検証 </a:t>
            </a:r>
          </a:p>
          <a:p>
            <a:pPr marL="492125" lvl="0" indent="-249238" rtl="0">
              <a:lnSpc>
                <a:spcPct val="128571"/>
              </a:lnSpc>
              <a:spcBef>
                <a:spcPts val="0"/>
              </a:spcBef>
              <a:spcAft>
                <a:spcPts val="1100"/>
              </a:spcAft>
              <a:buClr>
                <a:srgbClr val="666666"/>
              </a:buClr>
              <a:buFont typeface="Symbol" panose="05050102010706020507" pitchFamily="18" charset="2"/>
              <a:buChar char=""/>
            </a:pPr>
            <a:r>
              <a:rPr lang="ja-JP" dirty="0">
                <a:solidFill>
                  <a:srgbClr val="666666"/>
                </a:solidFill>
                <a:latin typeface="Open Sans"/>
                <a:ea typeface="MS PGothic" panose="020B0600070205080204" pitchFamily="34" charset="-128"/>
                <a:sym typeface="Open Sans"/>
              </a:rPr>
              <a:t>組織の目標に応じたビジネス分析、マッピングの特定</a:t>
            </a:r>
          </a:p>
        </p:txBody>
      </p:sp>
    </p:spTree>
    <p:extLst>
      <p:ext uri="{BB962C8B-B14F-4D97-AF65-F5344CB8AC3E}">
        <p14:creationId xmlns:p14="http://schemas.microsoft.com/office/powerpoint/2010/main" val="2707550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1913" name="Shape 1913" descr="Screen Shot 2016-04-24 at 12.28.45 PM.png"/>
          <p:cNvPicPr preferRelativeResize="0"/>
          <p:nvPr/>
        </p:nvPicPr>
        <p:blipFill>
          <a:blip r:embed="rId3">
            <a:alphaModFix/>
          </a:blip>
          <a:stretch>
            <a:fillRect/>
          </a:stretch>
        </p:blipFill>
        <p:spPr>
          <a:xfrm>
            <a:off x="270886" y="857478"/>
            <a:ext cx="4021275" cy="1707374"/>
          </a:xfrm>
          <a:prstGeom prst="rect">
            <a:avLst/>
          </a:prstGeom>
          <a:noFill/>
          <a:ln w="9525" cap="flat" cmpd="sng">
            <a:solidFill>
              <a:srgbClr val="666666"/>
            </a:solidFill>
            <a:prstDash val="solid"/>
            <a:round/>
            <a:headEnd type="none" w="med" len="med"/>
            <a:tailEnd type="none" w="med" len="med"/>
          </a:ln>
        </p:spPr>
      </p:pic>
      <p:pic>
        <p:nvPicPr>
          <p:cNvPr id="1914" name="Shape 1914" descr="Screen Shot 2016-04-24 at 12.28.12 PM.png"/>
          <p:cNvPicPr preferRelativeResize="0"/>
          <p:nvPr/>
        </p:nvPicPr>
        <p:blipFill>
          <a:blip r:embed="rId4">
            <a:alphaModFix/>
          </a:blip>
          <a:stretch>
            <a:fillRect/>
          </a:stretch>
        </p:blipFill>
        <p:spPr>
          <a:xfrm>
            <a:off x="278949" y="2799974"/>
            <a:ext cx="4068900" cy="1718069"/>
          </a:xfrm>
          <a:prstGeom prst="rect">
            <a:avLst/>
          </a:prstGeom>
          <a:noFill/>
          <a:ln w="9525" cap="flat" cmpd="sng">
            <a:solidFill>
              <a:srgbClr val="666666"/>
            </a:solidFill>
            <a:prstDash val="solid"/>
            <a:round/>
            <a:headEnd type="none" w="med" len="med"/>
            <a:tailEnd type="none" w="med" len="med"/>
          </a:ln>
        </p:spPr>
      </p:pic>
      <p:pic>
        <p:nvPicPr>
          <p:cNvPr id="1915" name="Shape 1915" descr="Screen Shot 2016-04-24 at 12.27.42 PM.png"/>
          <p:cNvPicPr preferRelativeResize="0"/>
          <p:nvPr/>
        </p:nvPicPr>
        <p:blipFill>
          <a:blip r:embed="rId5">
            <a:alphaModFix/>
          </a:blip>
          <a:stretch>
            <a:fillRect/>
          </a:stretch>
        </p:blipFill>
        <p:spPr>
          <a:xfrm>
            <a:off x="4851824" y="2775516"/>
            <a:ext cx="4021298" cy="1766992"/>
          </a:xfrm>
          <a:prstGeom prst="rect">
            <a:avLst/>
          </a:prstGeom>
          <a:noFill/>
          <a:ln w="9525" cap="flat" cmpd="sng">
            <a:solidFill>
              <a:srgbClr val="666666"/>
            </a:solidFill>
            <a:prstDash val="solid"/>
            <a:round/>
            <a:headEnd type="none" w="med" len="med"/>
            <a:tailEnd type="none" w="med" len="med"/>
          </a:ln>
        </p:spPr>
      </p:pic>
      <p:pic>
        <p:nvPicPr>
          <p:cNvPr id="1916" name="Shape 1916" descr="Screen Shot 2016-04-24 at 12.27.12 PM.png"/>
          <p:cNvPicPr preferRelativeResize="0"/>
          <p:nvPr/>
        </p:nvPicPr>
        <p:blipFill>
          <a:blip r:embed="rId6">
            <a:alphaModFix/>
          </a:blip>
          <a:stretch>
            <a:fillRect/>
          </a:stretch>
        </p:blipFill>
        <p:spPr>
          <a:xfrm>
            <a:off x="4851824" y="861997"/>
            <a:ext cx="4021299" cy="1698343"/>
          </a:xfrm>
          <a:prstGeom prst="rect">
            <a:avLst/>
          </a:prstGeom>
          <a:noFill/>
          <a:ln w="9525" cap="flat" cmpd="sng">
            <a:solidFill>
              <a:srgbClr val="666666"/>
            </a:solidFill>
            <a:prstDash val="solid"/>
            <a:round/>
            <a:headEnd type="none" w="med" len="med"/>
            <a:tailEnd type="none" w="med" len="med"/>
          </a:ln>
        </p:spPr>
      </p:pic>
      <p:sp>
        <p:nvSpPr>
          <p:cNvPr id="1917" name="Shape 1917"/>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ja-JP" dirty="0" smtClean="0">
                <a:ea typeface="MS PGothic" panose="020B0600070205080204" pitchFamily="34" charset="-128"/>
              </a:rPr>
              <a:t>UEBA - 注目すべきアクティビティ - 地域別</a:t>
            </a:r>
          </a:p>
        </p:txBody>
      </p:sp>
      <p:sp>
        <p:nvSpPr>
          <p:cNvPr id="1919" name="Shape 1919"/>
          <p:cNvSpPr txBox="1">
            <a:spLocks noGrp="1"/>
          </p:cNvSpPr>
          <p:nvPr>
            <p:ph type="sldNum"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22</a:t>
            </a:fld>
            <a:endParaRPr lang="ja-JP">
              <a:ea typeface="MS PGothic" panose="020B0600070205080204" pitchFamily="34" charset="-128"/>
            </a:endParaRPr>
          </a:p>
        </p:txBody>
      </p:sp>
      <p:sp>
        <p:nvSpPr>
          <p:cNvPr id="1920" name="Shape 1920"/>
          <p:cNvSpPr txBox="1">
            <a:spLocks noGrp="1"/>
          </p:cNvSpPr>
          <p:nvPr>
            <p:ph type="sldNum" idx="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22</a:t>
            </a:fld>
            <a:endParaRPr lang="ja-JP">
              <a:ea typeface="MS PGothic" panose="020B0600070205080204" pitchFamily="34" charset="-128"/>
            </a:endParaRPr>
          </a:p>
        </p:txBody>
      </p:sp>
      <p:sp>
        <p:nvSpPr>
          <p:cNvPr id="1921" name="Shape 1921"/>
          <p:cNvSpPr txBox="1">
            <a:spLocks noGrp="1"/>
          </p:cNvSpPr>
          <p:nvPr>
            <p:ph type="sldNum" idx="4294967295"/>
          </p:nvPr>
        </p:nvSpPr>
        <p:spPr>
          <a:xfrm>
            <a:off x="8596313" y="4851400"/>
            <a:ext cx="547687" cy="2921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22</a:t>
            </a:fld>
            <a:endParaRPr lang="ja-JP">
              <a:ea typeface="MS PGothic" panose="020B0600070205080204" pitchFamily="34" charset="-128"/>
            </a:endParaRPr>
          </a:p>
        </p:txBody>
      </p:sp>
      <p:sp>
        <p:nvSpPr>
          <p:cNvPr id="1922" name="Shape 1922"/>
          <p:cNvSpPr/>
          <p:nvPr/>
        </p:nvSpPr>
        <p:spPr>
          <a:xfrm>
            <a:off x="270875" y="1789150"/>
            <a:ext cx="4021200" cy="414000"/>
          </a:xfrm>
          <a:prstGeom prst="rect">
            <a:avLst/>
          </a:prstGeom>
          <a:solidFill>
            <a:srgbClr val="FF8A00">
              <a:alpha val="74340"/>
            </a:srgbClr>
          </a:solidFill>
          <a:ln>
            <a:noFill/>
          </a:ln>
        </p:spPr>
        <p:txBody>
          <a:bodyPr lIns="91425" tIns="91425" rIns="91425" bIns="91425" anchor="ctr" anchorCtr="0">
            <a:noAutofit/>
          </a:bodyPr>
          <a:lstStyle/>
          <a:p>
            <a:pPr lvl="0" algn="ctr" rtl="0">
              <a:spcBef>
                <a:spcPts val="0"/>
              </a:spcBef>
              <a:buNone/>
            </a:pPr>
            <a:r>
              <a:rPr lang="ja-JP" sz="2400" b="1">
                <a:solidFill>
                  <a:srgbClr val="FFFFFF"/>
                </a:solidFill>
                <a:latin typeface="Questrial"/>
                <a:ea typeface="MS PGothic" panose="020B0600070205080204" pitchFamily="34" charset="-128"/>
                <a:sym typeface="Questrial"/>
              </a:rPr>
              <a:t>フィリピン</a:t>
            </a:r>
          </a:p>
        </p:txBody>
      </p:sp>
      <p:sp>
        <p:nvSpPr>
          <p:cNvPr id="1923" name="Shape 1923"/>
          <p:cNvSpPr/>
          <p:nvPr/>
        </p:nvSpPr>
        <p:spPr>
          <a:xfrm>
            <a:off x="4851875" y="1789150"/>
            <a:ext cx="4021200" cy="414000"/>
          </a:xfrm>
          <a:prstGeom prst="rect">
            <a:avLst/>
          </a:prstGeom>
          <a:solidFill>
            <a:srgbClr val="FF8A00">
              <a:alpha val="74340"/>
            </a:srgbClr>
          </a:solidFill>
          <a:ln>
            <a:noFill/>
          </a:ln>
        </p:spPr>
        <p:txBody>
          <a:bodyPr lIns="91425" tIns="91425" rIns="91425" bIns="91425" anchor="ctr" anchorCtr="0">
            <a:noAutofit/>
          </a:bodyPr>
          <a:lstStyle/>
          <a:p>
            <a:pPr lvl="0" algn="ctr" rtl="0">
              <a:spcBef>
                <a:spcPts val="0"/>
              </a:spcBef>
              <a:buNone/>
            </a:pPr>
            <a:r>
              <a:rPr lang="ja-JP" sz="2400" b="1">
                <a:solidFill>
                  <a:srgbClr val="FFFFFF"/>
                </a:solidFill>
                <a:latin typeface="Questrial"/>
                <a:ea typeface="MS PGothic" panose="020B0600070205080204" pitchFamily="34" charset="-128"/>
                <a:sym typeface="Questrial"/>
              </a:rPr>
              <a:t>ロシア連邦</a:t>
            </a:r>
          </a:p>
        </p:txBody>
      </p:sp>
      <p:sp>
        <p:nvSpPr>
          <p:cNvPr id="1924" name="Shape 1924"/>
          <p:cNvSpPr/>
          <p:nvPr/>
        </p:nvSpPr>
        <p:spPr>
          <a:xfrm>
            <a:off x="4851875" y="3728775"/>
            <a:ext cx="4021200" cy="414000"/>
          </a:xfrm>
          <a:prstGeom prst="rect">
            <a:avLst/>
          </a:prstGeom>
          <a:solidFill>
            <a:srgbClr val="FF8A00">
              <a:alpha val="74340"/>
            </a:srgbClr>
          </a:solidFill>
          <a:ln>
            <a:noFill/>
          </a:ln>
        </p:spPr>
        <p:txBody>
          <a:bodyPr lIns="91425" tIns="91425" rIns="91425" bIns="91425" anchor="ctr" anchorCtr="0">
            <a:noAutofit/>
          </a:bodyPr>
          <a:lstStyle/>
          <a:p>
            <a:pPr lvl="0" algn="ctr" rtl="0">
              <a:spcBef>
                <a:spcPts val="0"/>
              </a:spcBef>
              <a:buNone/>
            </a:pPr>
            <a:r>
              <a:rPr lang="ja-JP" sz="2400" b="1">
                <a:solidFill>
                  <a:srgbClr val="FFFFFF"/>
                </a:solidFill>
                <a:latin typeface="Questrial"/>
                <a:ea typeface="MS PGothic" panose="020B0600070205080204" pitchFamily="34" charset="-128"/>
                <a:sym typeface="Questrial"/>
              </a:rPr>
              <a:t>中国</a:t>
            </a:r>
          </a:p>
        </p:txBody>
      </p:sp>
      <p:sp>
        <p:nvSpPr>
          <p:cNvPr id="1925" name="Shape 1925"/>
          <p:cNvSpPr/>
          <p:nvPr/>
        </p:nvSpPr>
        <p:spPr>
          <a:xfrm>
            <a:off x="270875" y="3728775"/>
            <a:ext cx="4068900" cy="414000"/>
          </a:xfrm>
          <a:prstGeom prst="rect">
            <a:avLst/>
          </a:prstGeom>
          <a:solidFill>
            <a:srgbClr val="FF8A00">
              <a:alpha val="74340"/>
            </a:srgbClr>
          </a:solidFill>
          <a:ln>
            <a:noFill/>
          </a:ln>
        </p:spPr>
        <p:txBody>
          <a:bodyPr lIns="91425" tIns="91425" rIns="91425" bIns="91425" anchor="ctr" anchorCtr="0">
            <a:noAutofit/>
          </a:bodyPr>
          <a:lstStyle/>
          <a:p>
            <a:pPr lvl="0" algn="ctr" rtl="0">
              <a:spcBef>
                <a:spcPts val="0"/>
              </a:spcBef>
              <a:buNone/>
            </a:pPr>
            <a:r>
              <a:rPr lang="ja-JP" sz="2400" b="1">
                <a:solidFill>
                  <a:srgbClr val="FFFFFF"/>
                </a:solidFill>
                <a:latin typeface="Questrial"/>
                <a:ea typeface="MS PGothic" panose="020B0600070205080204" pitchFamily="34" charset="-128"/>
                <a:sym typeface="Questrial"/>
              </a:rPr>
              <a:t>ナイジェリア</a:t>
            </a:r>
          </a:p>
        </p:txBody>
      </p:sp>
      <p:sp>
        <p:nvSpPr>
          <p:cNvPr id="1926" name="Shape 1926"/>
          <p:cNvSpPr/>
          <p:nvPr/>
        </p:nvSpPr>
        <p:spPr>
          <a:xfrm>
            <a:off x="2059400" y="2304350"/>
            <a:ext cx="663600" cy="107400"/>
          </a:xfrm>
          <a:prstGeom prst="rect">
            <a:avLst/>
          </a:prstGeom>
          <a:solidFill>
            <a:srgbClr val="FFFFFF"/>
          </a:solidFill>
          <a:ln>
            <a:noFill/>
          </a:ln>
        </p:spPr>
        <p:txBody>
          <a:bodyPr lIns="91425" tIns="91425" rIns="91425" bIns="91425" anchor="ctr" anchorCtr="0">
            <a:noAutofit/>
          </a:bodyPr>
          <a:lstStyle/>
          <a:p>
            <a:pPr lvl="0" rtl="0">
              <a:spcBef>
                <a:spcPts val="0"/>
              </a:spcBef>
              <a:buClr>
                <a:srgbClr val="000000"/>
              </a:buClr>
              <a:buFont typeface="Arial"/>
              <a:buNone/>
            </a:pPr>
            <a:endParaRPr>
              <a:ea typeface="MS PGothic" panose="020B0600070205080204" pitchFamily="34" charset="-128"/>
            </a:endParaRPr>
          </a:p>
        </p:txBody>
      </p:sp>
      <p:sp>
        <p:nvSpPr>
          <p:cNvPr id="1927" name="Shape 1927"/>
          <p:cNvSpPr/>
          <p:nvPr/>
        </p:nvSpPr>
        <p:spPr>
          <a:xfrm>
            <a:off x="2059400" y="4275584"/>
            <a:ext cx="663600" cy="1074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ea typeface="MS PGothic" panose="020B0600070205080204" pitchFamily="34" charset="-128"/>
            </a:endParaRPr>
          </a:p>
        </p:txBody>
      </p:sp>
      <p:sp>
        <p:nvSpPr>
          <p:cNvPr id="1928" name="Shape 1928"/>
          <p:cNvSpPr/>
          <p:nvPr/>
        </p:nvSpPr>
        <p:spPr>
          <a:xfrm>
            <a:off x="6633075" y="4275584"/>
            <a:ext cx="663600" cy="1074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ea typeface="MS PGothic" panose="020B0600070205080204" pitchFamily="34" charset="-128"/>
            </a:endParaRPr>
          </a:p>
        </p:txBody>
      </p:sp>
      <p:sp>
        <p:nvSpPr>
          <p:cNvPr id="1929" name="Shape 1929"/>
          <p:cNvSpPr/>
          <p:nvPr/>
        </p:nvSpPr>
        <p:spPr>
          <a:xfrm>
            <a:off x="6633075" y="2309234"/>
            <a:ext cx="663600" cy="1074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ea typeface="MS PGothic" panose="020B0600070205080204" pitchFamily="34" charset="-128"/>
            </a:endParaRPr>
          </a:p>
        </p:txBody>
      </p:sp>
    </p:spTree>
    <p:extLst>
      <p:ext uri="{BB962C8B-B14F-4D97-AF65-F5344CB8AC3E}">
        <p14:creationId xmlns:p14="http://schemas.microsoft.com/office/powerpoint/2010/main" val="2867809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Shape 1934"/>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ja-JP" smtClean="0">
                <a:ea typeface="MS PGothic" panose="020B0600070205080204" pitchFamily="34" charset="-128"/>
              </a:rPr>
              <a:t>UEBA - 継続的なログイン チャレンジ</a:t>
            </a:r>
          </a:p>
        </p:txBody>
      </p:sp>
      <p:sp>
        <p:nvSpPr>
          <p:cNvPr id="1936" name="Shape 1936"/>
          <p:cNvSpPr txBox="1">
            <a:spLocks noGrp="1"/>
          </p:cNvSpPr>
          <p:nvPr>
            <p:ph type="sldNum"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23</a:t>
            </a:fld>
            <a:endParaRPr lang="ja-JP">
              <a:ea typeface="MS PGothic" panose="020B0600070205080204" pitchFamily="34" charset="-128"/>
            </a:endParaRPr>
          </a:p>
        </p:txBody>
      </p:sp>
      <p:sp>
        <p:nvSpPr>
          <p:cNvPr id="1937" name="Shape 1937"/>
          <p:cNvSpPr txBox="1">
            <a:spLocks noGrp="1"/>
          </p:cNvSpPr>
          <p:nvPr>
            <p:ph type="sldNum" idx="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23</a:t>
            </a:fld>
            <a:endParaRPr lang="ja-JP">
              <a:ea typeface="MS PGothic" panose="020B0600070205080204" pitchFamily="34" charset="-128"/>
            </a:endParaRPr>
          </a:p>
        </p:txBody>
      </p:sp>
      <p:sp>
        <p:nvSpPr>
          <p:cNvPr id="1938" name="Shape 1938"/>
          <p:cNvSpPr txBox="1">
            <a:spLocks noGrp="1"/>
          </p:cNvSpPr>
          <p:nvPr>
            <p:ph type="sldNum" idx="4294967295"/>
          </p:nvPr>
        </p:nvSpPr>
        <p:spPr>
          <a:xfrm>
            <a:off x="8596313" y="4851400"/>
            <a:ext cx="547687" cy="2921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ea typeface="MS PGothic" panose="020B0600070205080204" pitchFamily="34" charset="-128"/>
              </a:rPr>
              <a:t>23</a:t>
            </a:fld>
            <a:endParaRPr lang="ja-JP">
              <a:ea typeface="MS PGothic" panose="020B0600070205080204" pitchFamily="34" charset="-128"/>
            </a:endParaRPr>
          </a:p>
        </p:txBody>
      </p:sp>
      <p:pic>
        <p:nvPicPr>
          <p:cNvPr id="1939" name="Shape 1939"/>
          <p:cNvPicPr preferRelativeResize="0"/>
          <p:nvPr/>
        </p:nvPicPr>
        <p:blipFill>
          <a:blip r:embed="rId3">
            <a:extLst>
              <a:ext uri="{28A0092B-C50C-407E-A947-70E740481C1C}">
                <a14:useLocalDpi xmlns:a14="http://schemas.microsoft.com/office/drawing/2010/main" val="0"/>
              </a:ext>
            </a:extLst>
          </a:blip>
          <a:stretch>
            <a:fillRect/>
          </a:stretch>
        </p:blipFill>
        <p:spPr>
          <a:xfrm>
            <a:off x="130699" y="754256"/>
            <a:ext cx="3977199" cy="2165986"/>
          </a:xfrm>
          <a:prstGeom prst="rect">
            <a:avLst/>
          </a:prstGeom>
          <a:noFill/>
          <a:ln w="9525" cap="flat" cmpd="sng">
            <a:solidFill>
              <a:srgbClr val="666666"/>
            </a:solidFill>
            <a:prstDash val="solid"/>
            <a:round/>
            <a:headEnd type="none" w="med" len="med"/>
            <a:tailEnd type="none" w="med" len="med"/>
          </a:ln>
        </p:spPr>
      </p:pic>
      <p:pic>
        <p:nvPicPr>
          <p:cNvPr id="1940" name="Shape 1940"/>
          <p:cNvPicPr preferRelativeResize="0"/>
          <p:nvPr/>
        </p:nvPicPr>
        <p:blipFill>
          <a:blip r:embed="rId4">
            <a:extLst>
              <a:ext uri="{28A0092B-C50C-407E-A947-70E740481C1C}">
                <a14:useLocalDpi xmlns:a14="http://schemas.microsoft.com/office/drawing/2010/main" val="0"/>
              </a:ext>
            </a:extLst>
          </a:blip>
          <a:stretch>
            <a:fillRect/>
          </a:stretch>
        </p:blipFill>
        <p:spPr>
          <a:xfrm>
            <a:off x="4245970" y="2288610"/>
            <a:ext cx="4759474" cy="2483469"/>
          </a:xfrm>
          <a:prstGeom prst="rect">
            <a:avLst/>
          </a:prstGeom>
          <a:noFill/>
          <a:ln w="9525" cap="flat" cmpd="sng">
            <a:solidFill>
              <a:srgbClr val="666666"/>
            </a:solidFill>
            <a:prstDash val="solid"/>
            <a:round/>
            <a:headEnd type="none" w="med" len="med"/>
            <a:tailEnd type="none" w="med" len="med"/>
          </a:ln>
        </p:spPr>
      </p:pic>
      <p:sp>
        <p:nvSpPr>
          <p:cNvPr id="1941" name="Shape 1941"/>
          <p:cNvSpPr/>
          <p:nvPr/>
        </p:nvSpPr>
        <p:spPr>
          <a:xfrm>
            <a:off x="4245975" y="751150"/>
            <a:ext cx="4759500" cy="1440900"/>
          </a:xfrm>
          <a:prstGeom prst="rect">
            <a:avLst/>
          </a:prstGeom>
          <a:solidFill>
            <a:srgbClr val="80B606"/>
          </a:solidFill>
          <a:ln>
            <a:noFill/>
          </a:ln>
        </p:spPr>
        <p:txBody>
          <a:bodyPr lIns="91425" tIns="91425" rIns="91425" bIns="91425" anchor="ctr" anchorCtr="0">
            <a:noAutofit/>
          </a:bodyPr>
          <a:lstStyle/>
          <a:p>
            <a:pPr lvl="0" algn="ctr" rtl="0">
              <a:spcBef>
                <a:spcPts val="0"/>
              </a:spcBef>
              <a:buNone/>
            </a:pPr>
            <a:r>
              <a:rPr lang="ja-JP">
                <a:solidFill>
                  <a:srgbClr val="FFFFFF"/>
                </a:solidFill>
                <a:latin typeface="Questrial"/>
                <a:ea typeface="MS PGothic" panose="020B0600070205080204" pitchFamily="34" charset="-128"/>
                <a:sym typeface="Questrial"/>
              </a:rPr>
              <a:t>継続的に発生するユーザのログイン チャレンジは、アカウントが侵害されていることを示している（パスワードが知られているが、Google がログイン アクションの正当性を疑っている）</a:t>
            </a:r>
          </a:p>
        </p:txBody>
      </p:sp>
      <p:sp>
        <p:nvSpPr>
          <p:cNvPr id="1942" name="Shape 1942"/>
          <p:cNvSpPr/>
          <p:nvPr/>
        </p:nvSpPr>
        <p:spPr>
          <a:xfrm>
            <a:off x="1125100" y="3399225"/>
            <a:ext cx="1988400" cy="861000"/>
          </a:xfrm>
          <a:prstGeom prst="wedgeRectCallout">
            <a:avLst>
              <a:gd name="adj1" fmla="val 110286"/>
              <a:gd name="adj2" fmla="val -132227"/>
            </a:avLst>
          </a:prstGeom>
          <a:solidFill>
            <a:srgbClr val="FF0000"/>
          </a:solidFill>
          <a:ln>
            <a:noFill/>
          </a:ln>
        </p:spPr>
        <p:txBody>
          <a:bodyPr lIns="91425" tIns="91425" rIns="91425" bIns="91425" anchor="ctr" anchorCtr="0">
            <a:noAutofit/>
          </a:bodyPr>
          <a:lstStyle/>
          <a:p>
            <a:pPr lvl="0" algn="ctr" rtl="0">
              <a:spcBef>
                <a:spcPts val="0"/>
              </a:spcBef>
              <a:buNone/>
            </a:pPr>
            <a:r>
              <a:rPr lang="ja-JP" dirty="0">
                <a:solidFill>
                  <a:srgbClr val="FFFFFF"/>
                </a:solidFill>
                <a:latin typeface="Questrial"/>
                <a:ea typeface="MS PGothic" panose="020B0600070205080204" pitchFamily="34" charset="-128"/>
                <a:sym typeface="Questrial"/>
              </a:rPr>
              <a:t>継続的なログイン </a:t>
            </a:r>
            <a:r>
              <a:rPr lang="en-US" altLang="ja-JP" dirty="0" smtClean="0">
                <a:solidFill>
                  <a:srgbClr val="FFFFFF"/>
                </a:solidFill>
                <a:latin typeface="Questrial"/>
                <a:ea typeface="MS PGothic" panose="020B0600070205080204" pitchFamily="34" charset="-128"/>
                <a:sym typeface="Questrial"/>
              </a:rPr>
              <a:t/>
            </a:r>
            <a:br>
              <a:rPr lang="en-US" altLang="ja-JP" dirty="0" smtClean="0">
                <a:solidFill>
                  <a:srgbClr val="FFFFFF"/>
                </a:solidFill>
                <a:latin typeface="Questrial"/>
                <a:ea typeface="MS PGothic" panose="020B0600070205080204" pitchFamily="34" charset="-128"/>
                <a:sym typeface="Questrial"/>
              </a:rPr>
            </a:br>
            <a:r>
              <a:rPr lang="ja-JP" dirty="0" smtClean="0">
                <a:solidFill>
                  <a:srgbClr val="FFFFFF"/>
                </a:solidFill>
                <a:latin typeface="Questrial"/>
                <a:ea typeface="MS PGothic" panose="020B0600070205080204" pitchFamily="34" charset="-128"/>
                <a:sym typeface="Questrial"/>
              </a:rPr>
              <a:t>チャレンジ</a:t>
            </a:r>
            <a:endParaRPr lang="ja-JP" dirty="0">
              <a:solidFill>
                <a:srgbClr val="FFFFFF"/>
              </a:solidFill>
              <a:latin typeface="Questrial"/>
              <a:ea typeface="MS PGothic" panose="020B0600070205080204" pitchFamily="34" charset="-128"/>
              <a:sym typeface="Questrial"/>
            </a:endParaRPr>
          </a:p>
        </p:txBody>
      </p:sp>
      <p:sp>
        <p:nvSpPr>
          <p:cNvPr id="1943" name="Shape 1943"/>
          <p:cNvSpPr/>
          <p:nvPr/>
        </p:nvSpPr>
        <p:spPr>
          <a:xfrm>
            <a:off x="4245975" y="2395325"/>
            <a:ext cx="927000" cy="23001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ea typeface="MS PGothic" panose="020B0600070205080204" pitchFamily="34" charset="-128"/>
            </a:endParaRPr>
          </a:p>
        </p:txBody>
      </p:sp>
    </p:spTree>
    <p:extLst>
      <p:ext uri="{BB962C8B-B14F-4D97-AF65-F5344CB8AC3E}">
        <p14:creationId xmlns:p14="http://schemas.microsoft.com/office/powerpoint/2010/main" val="2200503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6" name="Shape 2446"/>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ja-JP" altLang="en-US" dirty="0" smtClean="0">
                <a:ea typeface="MS PGothic" panose="020B0600070205080204" pitchFamily="34" charset="-128"/>
              </a:rPr>
              <a:t>日本独自の辞書にも対応済み</a:t>
            </a:r>
            <a:endParaRPr lang="ja-JP" dirty="0" smtClean="0">
              <a:ea typeface="MS PGothic" panose="020B0600070205080204" pitchFamily="34" charset="-128"/>
            </a:endParaRPr>
          </a:p>
        </p:txBody>
      </p:sp>
      <p:sp>
        <p:nvSpPr>
          <p:cNvPr id="5" name="Shape 2464"/>
          <p:cNvSpPr txBox="1">
            <a:spLocks noGrp="1"/>
          </p:cNvSpPr>
          <p:nvPr>
            <p:ph type="sldNum" idx="2"/>
          </p:nvPr>
        </p:nvSpPr>
        <p:spPr>
          <a:prstGeom prst="rect">
            <a:avLst/>
          </a:prstGeom>
        </p:spPr>
        <p:txBody>
          <a:bodyPr lIns="91425" tIns="91425" rIns="91425" bIns="91425" anchor="ctr" anchorCtr="0">
            <a:noAutofit/>
          </a:bodyPr>
          <a:lstStyle/>
          <a:p>
            <a:pPr lvl="0" rtl="0">
              <a:spcBef>
                <a:spcPts val="0"/>
              </a:spcBef>
              <a:buNone/>
            </a:pPr>
            <a:r>
              <a:rPr lang="en" dirty="0" smtClean="0">
                <a:ea typeface="MS PGothic" panose="020B0600070205080204" pitchFamily="34" charset="-128"/>
              </a:rPr>
              <a:t>50</a:t>
            </a:r>
            <a:endParaRPr lang="ja-JP" dirty="0">
              <a:ea typeface="MS PGothic" panose="020B0600070205080204"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83" y="804862"/>
            <a:ext cx="57054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041083" y="3025140"/>
            <a:ext cx="2753677" cy="14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789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Shape 1734"/>
          <p:cNvSpPr/>
          <p:nvPr/>
        </p:nvSpPr>
        <p:spPr>
          <a:xfrm>
            <a:off x="1244400" y="753500"/>
            <a:ext cx="6462000" cy="763500"/>
          </a:xfrm>
          <a:prstGeom prst="roundRect">
            <a:avLst>
              <a:gd name="adj" fmla="val 11155"/>
            </a:avLst>
          </a:prstGeom>
          <a:solidFill>
            <a:srgbClr val="FFFFFF"/>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ea typeface="MS PGothic" panose="020B0600070205080204" pitchFamily="34" charset="-128"/>
            </a:endParaRPr>
          </a:p>
        </p:txBody>
      </p:sp>
      <p:sp>
        <p:nvSpPr>
          <p:cNvPr id="1735" name="Shape 1735"/>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ja-JP" dirty="0" smtClean="0">
                <a:ea typeface="MS PGothic" panose="020B0600070205080204" pitchFamily="34" charset="-128"/>
              </a:rPr>
              <a:t>3 つのステップで</a:t>
            </a:r>
            <a:r>
              <a:rPr lang="ja-JP" altLang="en-US" dirty="0" smtClean="0">
                <a:ea typeface="MS PGothic" panose="020B0600070205080204" pitchFamily="34" charset="-128"/>
              </a:rPr>
              <a:t>リード</a:t>
            </a:r>
            <a:r>
              <a:rPr lang="ja-JP" dirty="0" smtClean="0">
                <a:ea typeface="MS PGothic" panose="020B0600070205080204" pitchFamily="34" charset="-128"/>
              </a:rPr>
              <a:t>を確かめる</a:t>
            </a:r>
          </a:p>
        </p:txBody>
      </p:sp>
      <p:sp>
        <p:nvSpPr>
          <p:cNvPr id="1737" name="Shape 1737"/>
          <p:cNvSpPr/>
          <p:nvPr/>
        </p:nvSpPr>
        <p:spPr>
          <a:xfrm>
            <a:off x="1269600" y="4434249"/>
            <a:ext cx="1796700" cy="583799"/>
          </a:xfrm>
          <a:prstGeom prst="rect">
            <a:avLst/>
          </a:prstGeom>
          <a:solidFill>
            <a:srgbClr val="980000"/>
          </a:solidFill>
          <a:ln>
            <a:noFill/>
          </a:ln>
        </p:spPr>
        <p:txBody>
          <a:bodyPr lIns="91425" tIns="91425" rIns="91425" bIns="91425" anchor="t" anchorCtr="0">
            <a:noAutofit/>
          </a:bodyPr>
          <a:lstStyle/>
          <a:p>
            <a:pPr lvl="0" algn="ctr" rtl="0">
              <a:spcBef>
                <a:spcPts val="0"/>
              </a:spcBef>
              <a:buNone/>
            </a:pPr>
            <a:r>
              <a:rPr lang="ja-JP" altLang="en-US" dirty="0" smtClean="0">
                <a:solidFill>
                  <a:srgbClr val="FFFFFF"/>
                </a:solidFill>
                <a:ea typeface="MS PGothic" panose="020B0600070205080204" pitchFamily="34" charset="-128"/>
              </a:rPr>
              <a:t>利用を開始される</a:t>
            </a:r>
            <a:r>
              <a:rPr lang="en-US" altLang="ja-JP" dirty="0" smtClean="0">
                <a:solidFill>
                  <a:srgbClr val="FFFFFF"/>
                </a:solidFill>
                <a:ea typeface="MS PGothic" panose="020B0600070205080204" pitchFamily="34" charset="-128"/>
              </a:rPr>
              <a:t/>
            </a:r>
            <a:br>
              <a:rPr lang="en-US" altLang="ja-JP" dirty="0" smtClean="0">
                <a:solidFill>
                  <a:srgbClr val="FFFFFF"/>
                </a:solidFill>
                <a:ea typeface="MS PGothic" panose="020B0600070205080204" pitchFamily="34" charset="-128"/>
              </a:rPr>
            </a:br>
            <a:r>
              <a:rPr lang="ja-JP" altLang="en-US" dirty="0" smtClean="0">
                <a:solidFill>
                  <a:srgbClr val="FFFFFF"/>
                </a:solidFill>
                <a:ea typeface="MS PGothic" panose="020B0600070205080204" pitchFamily="34" charset="-128"/>
              </a:rPr>
              <a:t>タイミングでご提案</a:t>
            </a:r>
            <a:endParaRPr lang="ja-JP" dirty="0">
              <a:solidFill>
                <a:srgbClr val="FFFFFF"/>
              </a:solidFill>
              <a:ea typeface="MS PGothic" panose="020B0600070205080204" pitchFamily="34" charset="-128"/>
            </a:endParaRPr>
          </a:p>
        </p:txBody>
      </p:sp>
      <p:grpSp>
        <p:nvGrpSpPr>
          <p:cNvPr id="1738" name="Shape 1738"/>
          <p:cNvGrpSpPr/>
          <p:nvPr/>
        </p:nvGrpSpPr>
        <p:grpSpPr>
          <a:xfrm>
            <a:off x="680207" y="775174"/>
            <a:ext cx="691393" cy="3950974"/>
            <a:chOff x="680207" y="775174"/>
            <a:chExt cx="691393" cy="3950974"/>
          </a:xfrm>
        </p:grpSpPr>
        <p:cxnSp>
          <p:nvCxnSpPr>
            <p:cNvPr id="1739" name="Shape 1739"/>
            <p:cNvCxnSpPr>
              <a:stCxn id="1734" idx="1"/>
              <a:endCxn id="1737" idx="1"/>
            </p:cNvCxnSpPr>
            <p:nvPr/>
          </p:nvCxnSpPr>
          <p:spPr>
            <a:xfrm rot="10800000" flipH="1" flipV="1">
              <a:off x="1244400" y="1135249"/>
              <a:ext cx="25200" cy="3590899"/>
            </a:xfrm>
            <a:prstGeom prst="bentConnector3">
              <a:avLst>
                <a:gd name="adj1" fmla="val -907143"/>
              </a:avLst>
            </a:prstGeom>
            <a:noFill/>
            <a:ln w="19050" cap="flat" cmpd="sng">
              <a:solidFill>
                <a:srgbClr val="980000"/>
              </a:solidFill>
              <a:prstDash val="solid"/>
              <a:round/>
              <a:headEnd type="none" w="lg" len="lg"/>
              <a:tailEnd type="triangle" w="lg" len="lg"/>
            </a:ln>
          </p:spPr>
        </p:cxnSp>
        <p:sp>
          <p:nvSpPr>
            <p:cNvPr id="1740" name="Shape 1740"/>
            <p:cNvSpPr txBox="1"/>
            <p:nvPr/>
          </p:nvSpPr>
          <p:spPr>
            <a:xfrm>
              <a:off x="680207" y="775174"/>
              <a:ext cx="691393" cy="196987"/>
            </a:xfrm>
            <a:prstGeom prst="rect">
              <a:avLst/>
            </a:prstGeom>
            <a:noFill/>
            <a:ln>
              <a:noFill/>
            </a:ln>
          </p:spPr>
          <p:txBody>
            <a:bodyPr lIns="91425" tIns="91425" rIns="91425" bIns="91425" anchor="t" anchorCtr="0">
              <a:noAutofit/>
            </a:bodyPr>
            <a:lstStyle/>
            <a:p>
              <a:pPr lvl="0" rtl="0">
                <a:spcBef>
                  <a:spcPts val="0"/>
                </a:spcBef>
                <a:buNone/>
              </a:pPr>
              <a:r>
                <a:rPr lang="ja-JP" sz="1200" dirty="0">
                  <a:solidFill>
                    <a:srgbClr val="980000"/>
                  </a:solidFill>
                  <a:ea typeface="MS PGothic" panose="020B0600070205080204" pitchFamily="34" charset="-128"/>
                </a:rPr>
                <a:t>いいえ</a:t>
              </a:r>
            </a:p>
          </p:txBody>
        </p:sp>
      </p:grpSp>
      <p:sp>
        <p:nvSpPr>
          <p:cNvPr id="1741" name="Shape 1741"/>
          <p:cNvSpPr/>
          <p:nvPr/>
        </p:nvSpPr>
        <p:spPr>
          <a:xfrm>
            <a:off x="5963600" y="4434250"/>
            <a:ext cx="1796700" cy="390300"/>
          </a:xfrm>
          <a:prstGeom prst="rect">
            <a:avLst/>
          </a:prstGeom>
          <a:solidFill>
            <a:srgbClr val="82B835"/>
          </a:solidFill>
          <a:ln>
            <a:noFill/>
          </a:ln>
        </p:spPr>
        <p:txBody>
          <a:bodyPr lIns="91425" tIns="91425" rIns="91425" bIns="91425" anchor="t" anchorCtr="0">
            <a:noAutofit/>
          </a:bodyPr>
          <a:lstStyle/>
          <a:p>
            <a:pPr lvl="0" algn="ctr" rtl="0">
              <a:spcBef>
                <a:spcPts val="0"/>
              </a:spcBef>
              <a:buNone/>
            </a:pPr>
            <a:r>
              <a:rPr lang="ja-JP" altLang="en-US" dirty="0" smtClean="0">
                <a:solidFill>
                  <a:srgbClr val="FFFFFF"/>
                </a:solidFill>
                <a:ea typeface="MS PGothic" panose="020B0600070205080204" pitchFamily="34" charset="-128"/>
              </a:rPr>
              <a:t>導入見込みあり</a:t>
            </a:r>
            <a:endParaRPr lang="ja-JP" dirty="0">
              <a:solidFill>
                <a:srgbClr val="FFFFFF"/>
              </a:solidFill>
              <a:ea typeface="MS PGothic" panose="020B0600070205080204" pitchFamily="34" charset="-128"/>
            </a:endParaRPr>
          </a:p>
        </p:txBody>
      </p:sp>
      <p:grpSp>
        <p:nvGrpSpPr>
          <p:cNvPr id="1742" name="Shape 1742"/>
          <p:cNvGrpSpPr/>
          <p:nvPr/>
        </p:nvGrpSpPr>
        <p:grpSpPr>
          <a:xfrm>
            <a:off x="7706400" y="1856699"/>
            <a:ext cx="625282" cy="2772850"/>
            <a:chOff x="7706400" y="1856699"/>
            <a:chExt cx="625282" cy="2772850"/>
          </a:xfrm>
        </p:grpSpPr>
        <p:cxnSp>
          <p:nvCxnSpPr>
            <p:cNvPr id="1743" name="Shape 1743"/>
            <p:cNvCxnSpPr>
              <a:stCxn id="1744" idx="3"/>
              <a:endCxn id="1741" idx="3"/>
            </p:cNvCxnSpPr>
            <p:nvPr/>
          </p:nvCxnSpPr>
          <p:spPr>
            <a:xfrm>
              <a:off x="7706400" y="2222950"/>
              <a:ext cx="54000" cy="2406600"/>
            </a:xfrm>
            <a:prstGeom prst="bentConnector3">
              <a:avLst>
                <a:gd name="adj1" fmla="val 1170000"/>
              </a:avLst>
            </a:prstGeom>
            <a:noFill/>
            <a:ln w="19050" cap="flat" cmpd="sng">
              <a:solidFill>
                <a:srgbClr val="82B835"/>
              </a:solidFill>
              <a:prstDash val="solid"/>
              <a:round/>
              <a:headEnd type="none" w="lg" len="lg"/>
              <a:tailEnd type="triangle" w="lg" len="lg"/>
            </a:ln>
          </p:spPr>
        </p:cxnSp>
        <p:sp>
          <p:nvSpPr>
            <p:cNvPr id="1745" name="Shape 1745"/>
            <p:cNvSpPr txBox="1"/>
            <p:nvPr/>
          </p:nvSpPr>
          <p:spPr>
            <a:xfrm>
              <a:off x="7782982" y="1856699"/>
              <a:ext cx="548700" cy="189000"/>
            </a:xfrm>
            <a:prstGeom prst="rect">
              <a:avLst/>
            </a:prstGeom>
            <a:noFill/>
            <a:ln>
              <a:noFill/>
            </a:ln>
          </p:spPr>
          <p:txBody>
            <a:bodyPr lIns="91425" tIns="91425" rIns="91425" bIns="91425" anchor="t" anchorCtr="0">
              <a:noAutofit/>
            </a:bodyPr>
            <a:lstStyle/>
            <a:p>
              <a:pPr lvl="0" rtl="0">
                <a:spcBef>
                  <a:spcPts val="0"/>
                </a:spcBef>
                <a:buNone/>
              </a:pPr>
              <a:r>
                <a:rPr lang="ja-JP" sz="1200">
                  <a:solidFill>
                    <a:srgbClr val="82B835"/>
                  </a:solidFill>
                  <a:ea typeface="MS PGothic" panose="020B0600070205080204" pitchFamily="34" charset="-128"/>
                </a:rPr>
                <a:t>対応</a:t>
              </a:r>
            </a:p>
          </p:txBody>
        </p:sp>
      </p:grpSp>
      <p:sp>
        <p:nvSpPr>
          <p:cNvPr id="1746" name="Shape 1746"/>
          <p:cNvSpPr/>
          <p:nvPr/>
        </p:nvSpPr>
        <p:spPr>
          <a:xfrm>
            <a:off x="1787100" y="1151910"/>
            <a:ext cx="5376600" cy="279900"/>
          </a:xfrm>
          <a:prstGeom prst="rect">
            <a:avLst/>
          </a:prstGeom>
          <a:noFill/>
          <a:ln>
            <a:noFill/>
          </a:ln>
        </p:spPr>
        <p:txBody>
          <a:bodyPr lIns="91425" tIns="91425" rIns="91425" bIns="91425" anchor="ctr" anchorCtr="0">
            <a:noAutofit/>
          </a:bodyPr>
          <a:lstStyle/>
          <a:p>
            <a:pPr lvl="0">
              <a:spcBef>
                <a:spcPts val="0"/>
              </a:spcBef>
              <a:buNone/>
            </a:pPr>
            <a:endParaRPr>
              <a:ea typeface="MS PGothic" panose="020B0600070205080204" pitchFamily="34" charset="-128"/>
            </a:endParaRPr>
          </a:p>
        </p:txBody>
      </p:sp>
      <p:grpSp>
        <p:nvGrpSpPr>
          <p:cNvPr id="1747" name="Shape 1747"/>
          <p:cNvGrpSpPr/>
          <p:nvPr/>
        </p:nvGrpSpPr>
        <p:grpSpPr>
          <a:xfrm>
            <a:off x="1581480" y="1109424"/>
            <a:ext cx="5810944" cy="323099"/>
            <a:chOff x="1505280" y="1109424"/>
            <a:chExt cx="5810944" cy="323099"/>
          </a:xfrm>
        </p:grpSpPr>
        <p:pic>
          <p:nvPicPr>
            <p:cNvPr id="1748" name="Shape 1748"/>
            <p:cNvPicPr preferRelativeResize="0"/>
            <p:nvPr/>
          </p:nvPicPr>
          <p:blipFill>
            <a:blip r:embed="rId3">
              <a:alphaModFix/>
            </a:blip>
            <a:stretch>
              <a:fillRect/>
            </a:stretch>
          </p:blipFill>
          <p:spPr>
            <a:xfrm>
              <a:off x="1505280" y="1138085"/>
              <a:ext cx="452025" cy="288774"/>
            </a:xfrm>
            <a:prstGeom prst="rect">
              <a:avLst/>
            </a:prstGeom>
            <a:noFill/>
            <a:ln>
              <a:noFill/>
            </a:ln>
          </p:spPr>
        </p:pic>
        <p:pic>
          <p:nvPicPr>
            <p:cNvPr id="1749" name="Shape 1749"/>
            <p:cNvPicPr preferRelativeResize="0"/>
            <p:nvPr/>
          </p:nvPicPr>
          <p:blipFill>
            <a:blip r:embed="rId4">
              <a:alphaModFix/>
            </a:blip>
            <a:stretch>
              <a:fillRect/>
            </a:stretch>
          </p:blipFill>
          <p:spPr>
            <a:xfrm>
              <a:off x="2134299" y="1189953"/>
              <a:ext cx="601799" cy="165996"/>
            </a:xfrm>
            <a:prstGeom prst="rect">
              <a:avLst/>
            </a:prstGeom>
            <a:noFill/>
            <a:ln>
              <a:noFill/>
            </a:ln>
          </p:spPr>
        </p:pic>
        <p:pic>
          <p:nvPicPr>
            <p:cNvPr id="1750" name="Shape 1750"/>
            <p:cNvPicPr preferRelativeResize="0"/>
            <p:nvPr/>
          </p:nvPicPr>
          <p:blipFill>
            <a:blip r:embed="rId5">
              <a:alphaModFix/>
            </a:blip>
            <a:stretch>
              <a:fillRect/>
            </a:stretch>
          </p:blipFill>
          <p:spPr>
            <a:xfrm>
              <a:off x="2936777" y="1170086"/>
              <a:ext cx="295948" cy="163287"/>
            </a:xfrm>
            <a:prstGeom prst="rect">
              <a:avLst/>
            </a:prstGeom>
            <a:noFill/>
            <a:ln>
              <a:noFill/>
            </a:ln>
          </p:spPr>
        </p:pic>
        <p:pic>
          <p:nvPicPr>
            <p:cNvPr id="1751" name="Shape 1751"/>
            <p:cNvPicPr preferRelativeResize="0"/>
            <p:nvPr/>
          </p:nvPicPr>
          <p:blipFill>
            <a:blip r:embed="rId6">
              <a:alphaModFix/>
            </a:blip>
            <a:stretch>
              <a:fillRect/>
            </a:stretch>
          </p:blipFill>
          <p:spPr>
            <a:xfrm>
              <a:off x="3433424" y="1154100"/>
              <a:ext cx="642249" cy="227574"/>
            </a:xfrm>
            <a:prstGeom prst="rect">
              <a:avLst/>
            </a:prstGeom>
            <a:noFill/>
            <a:ln>
              <a:noFill/>
            </a:ln>
          </p:spPr>
        </p:pic>
        <p:pic>
          <p:nvPicPr>
            <p:cNvPr id="1752" name="Shape 1752"/>
            <p:cNvPicPr preferRelativeResize="0"/>
            <p:nvPr/>
          </p:nvPicPr>
          <p:blipFill>
            <a:blip r:embed="rId7">
              <a:alphaModFix/>
            </a:blip>
            <a:stretch>
              <a:fillRect/>
            </a:stretch>
          </p:blipFill>
          <p:spPr>
            <a:xfrm>
              <a:off x="5139453" y="1208853"/>
              <a:ext cx="601799" cy="132404"/>
            </a:xfrm>
            <a:prstGeom prst="rect">
              <a:avLst/>
            </a:prstGeom>
            <a:noFill/>
            <a:ln>
              <a:noFill/>
            </a:ln>
          </p:spPr>
        </p:pic>
        <p:pic>
          <p:nvPicPr>
            <p:cNvPr id="1753" name="Shape 1753"/>
            <p:cNvPicPr preferRelativeResize="0"/>
            <p:nvPr/>
          </p:nvPicPr>
          <p:blipFill>
            <a:blip r:embed="rId8">
              <a:alphaModFix/>
            </a:blip>
            <a:stretch>
              <a:fillRect/>
            </a:stretch>
          </p:blipFill>
          <p:spPr>
            <a:xfrm>
              <a:off x="5965289" y="1208153"/>
              <a:ext cx="548699" cy="157142"/>
            </a:xfrm>
            <a:prstGeom prst="rect">
              <a:avLst/>
            </a:prstGeom>
            <a:noFill/>
            <a:ln>
              <a:noFill/>
            </a:ln>
          </p:spPr>
        </p:pic>
        <p:pic>
          <p:nvPicPr>
            <p:cNvPr id="1754" name="Shape 1754"/>
            <p:cNvPicPr preferRelativeResize="0"/>
            <p:nvPr/>
          </p:nvPicPr>
          <p:blipFill rotWithShape="1">
            <a:blip r:embed="rId9">
              <a:alphaModFix/>
            </a:blip>
            <a:srcRect/>
            <a:stretch/>
          </p:blipFill>
          <p:spPr>
            <a:xfrm>
              <a:off x="6767524" y="1176925"/>
              <a:ext cx="548700" cy="200400"/>
            </a:xfrm>
            <a:prstGeom prst="rect">
              <a:avLst/>
            </a:prstGeom>
            <a:noFill/>
            <a:ln>
              <a:noFill/>
            </a:ln>
          </p:spPr>
        </p:pic>
        <p:pic>
          <p:nvPicPr>
            <p:cNvPr id="1755" name="Shape 1755"/>
            <p:cNvPicPr preferRelativeResize="0"/>
            <p:nvPr/>
          </p:nvPicPr>
          <p:blipFill rotWithShape="1">
            <a:blip r:embed="rId10">
              <a:alphaModFix/>
            </a:blip>
            <a:srcRect r="36326"/>
            <a:stretch/>
          </p:blipFill>
          <p:spPr>
            <a:xfrm>
              <a:off x="4159950" y="1109424"/>
              <a:ext cx="778824" cy="323099"/>
            </a:xfrm>
            <a:prstGeom prst="rect">
              <a:avLst/>
            </a:prstGeom>
            <a:noFill/>
            <a:ln>
              <a:noFill/>
            </a:ln>
          </p:spPr>
        </p:pic>
      </p:grpSp>
      <p:sp>
        <p:nvSpPr>
          <p:cNvPr id="1756" name="Shape 1756"/>
          <p:cNvSpPr txBox="1"/>
          <p:nvPr/>
        </p:nvSpPr>
        <p:spPr>
          <a:xfrm>
            <a:off x="1269600" y="732075"/>
            <a:ext cx="6436800" cy="390300"/>
          </a:xfrm>
          <a:prstGeom prst="rect">
            <a:avLst/>
          </a:prstGeom>
          <a:noFill/>
          <a:ln>
            <a:noFill/>
          </a:ln>
        </p:spPr>
        <p:txBody>
          <a:bodyPr lIns="91425" tIns="91425" rIns="91425" bIns="91425" anchor="t" anchorCtr="0">
            <a:noAutofit/>
          </a:bodyPr>
          <a:lstStyle/>
          <a:p>
            <a:pPr lvl="0" algn="ctr" rtl="0">
              <a:lnSpc>
                <a:spcPct val="200000"/>
              </a:lnSpc>
              <a:spcBef>
                <a:spcPts val="0"/>
              </a:spcBef>
              <a:buNone/>
            </a:pPr>
            <a:r>
              <a:rPr lang="ja-JP" sz="1300" dirty="0">
                <a:solidFill>
                  <a:schemeClr val="dk1"/>
                </a:solidFill>
                <a:ea typeface="MS PGothic" panose="020B0600070205080204" pitchFamily="34" charset="-128"/>
              </a:rPr>
              <a:t>パブリック クラウド アプリケーションまたは IaaS を使用または評価していますか。</a:t>
            </a:r>
          </a:p>
        </p:txBody>
      </p:sp>
      <p:grpSp>
        <p:nvGrpSpPr>
          <p:cNvPr id="1757" name="Shape 1757"/>
          <p:cNvGrpSpPr/>
          <p:nvPr/>
        </p:nvGrpSpPr>
        <p:grpSpPr>
          <a:xfrm>
            <a:off x="1244400" y="1490788"/>
            <a:ext cx="6462000" cy="1072061"/>
            <a:chOff x="1244400" y="1490788"/>
            <a:chExt cx="6462000" cy="1072061"/>
          </a:xfrm>
        </p:grpSpPr>
        <p:sp>
          <p:nvSpPr>
            <p:cNvPr id="1744" name="Shape 1744"/>
            <p:cNvSpPr/>
            <p:nvPr/>
          </p:nvSpPr>
          <p:spPr>
            <a:xfrm>
              <a:off x="1244400" y="1883050"/>
              <a:ext cx="6462000" cy="679800"/>
            </a:xfrm>
            <a:prstGeom prst="roundRect">
              <a:avLst>
                <a:gd name="adj" fmla="val 11155"/>
              </a:avLst>
            </a:prstGeom>
            <a:solidFill>
              <a:srgbClr val="FFFFFF"/>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ea typeface="MS PGothic" panose="020B0600070205080204" pitchFamily="34" charset="-128"/>
              </a:endParaRPr>
            </a:p>
          </p:txBody>
        </p:sp>
        <p:cxnSp>
          <p:nvCxnSpPr>
            <p:cNvPr id="1758" name="Shape 1758"/>
            <p:cNvCxnSpPr>
              <a:endCxn id="1744" idx="0"/>
            </p:cNvCxnSpPr>
            <p:nvPr/>
          </p:nvCxnSpPr>
          <p:spPr>
            <a:xfrm>
              <a:off x="4475100" y="1520050"/>
              <a:ext cx="300" cy="363000"/>
            </a:xfrm>
            <a:prstGeom prst="straightConnector1">
              <a:avLst/>
            </a:prstGeom>
            <a:noFill/>
            <a:ln w="19050" cap="flat" cmpd="sng">
              <a:solidFill>
                <a:srgbClr val="82B835"/>
              </a:solidFill>
              <a:prstDash val="solid"/>
              <a:round/>
              <a:headEnd type="none" w="lg" len="lg"/>
              <a:tailEnd type="triangle" w="lg" len="lg"/>
            </a:ln>
          </p:spPr>
        </p:cxnSp>
        <p:sp>
          <p:nvSpPr>
            <p:cNvPr id="1759" name="Shape 1759"/>
            <p:cNvSpPr txBox="1"/>
            <p:nvPr/>
          </p:nvSpPr>
          <p:spPr>
            <a:xfrm>
              <a:off x="4014425" y="1490788"/>
              <a:ext cx="548700" cy="189300"/>
            </a:xfrm>
            <a:prstGeom prst="rect">
              <a:avLst/>
            </a:prstGeom>
            <a:noFill/>
            <a:ln>
              <a:noFill/>
            </a:ln>
          </p:spPr>
          <p:txBody>
            <a:bodyPr lIns="91425" tIns="91425" rIns="91425" bIns="91425" anchor="t" anchorCtr="0">
              <a:noAutofit/>
            </a:bodyPr>
            <a:lstStyle/>
            <a:p>
              <a:pPr lvl="0" rtl="0">
                <a:spcBef>
                  <a:spcPts val="0"/>
                </a:spcBef>
                <a:buNone/>
              </a:pPr>
              <a:r>
                <a:rPr lang="ja-JP" sz="1200">
                  <a:solidFill>
                    <a:srgbClr val="82B835"/>
                  </a:solidFill>
                  <a:ea typeface="MS PGothic" panose="020B0600070205080204" pitchFamily="34" charset="-128"/>
                </a:rPr>
                <a:t>はい</a:t>
              </a:r>
            </a:p>
          </p:txBody>
        </p:sp>
        <p:sp>
          <p:nvSpPr>
            <p:cNvPr id="1760" name="Shape 1760"/>
            <p:cNvSpPr txBox="1"/>
            <p:nvPr/>
          </p:nvSpPr>
          <p:spPr>
            <a:xfrm>
              <a:off x="1836050" y="2025154"/>
              <a:ext cx="5376600" cy="390300"/>
            </a:xfrm>
            <a:prstGeom prst="rect">
              <a:avLst/>
            </a:prstGeom>
            <a:noFill/>
            <a:ln>
              <a:noFill/>
            </a:ln>
          </p:spPr>
          <p:txBody>
            <a:bodyPr lIns="91425" tIns="91425" rIns="91425" bIns="91425" anchor="t" anchorCtr="0">
              <a:noAutofit/>
            </a:bodyPr>
            <a:lstStyle/>
            <a:p>
              <a:pPr lvl="0" algn="ctr" rtl="0">
                <a:spcBef>
                  <a:spcPts val="0"/>
                </a:spcBef>
                <a:buNone/>
              </a:pPr>
              <a:r>
                <a:rPr lang="ja-JP" sz="1300">
                  <a:solidFill>
                    <a:schemeClr val="dk1"/>
                  </a:solidFill>
                  <a:ea typeface="MS PGothic" panose="020B0600070205080204" pitchFamily="34" charset="-128"/>
                </a:rPr>
                <a:t>CASB に関する取組みを実施または計画していますか。</a:t>
              </a:r>
            </a:p>
          </p:txBody>
        </p:sp>
      </p:grpSp>
      <p:grpSp>
        <p:nvGrpSpPr>
          <p:cNvPr id="1761" name="Shape 1761"/>
          <p:cNvGrpSpPr/>
          <p:nvPr/>
        </p:nvGrpSpPr>
        <p:grpSpPr>
          <a:xfrm>
            <a:off x="1244400" y="2562000"/>
            <a:ext cx="6462000" cy="1143850"/>
            <a:chOff x="1244400" y="2562000"/>
            <a:chExt cx="6462000" cy="1143850"/>
          </a:xfrm>
        </p:grpSpPr>
        <p:sp>
          <p:nvSpPr>
            <p:cNvPr id="1762" name="Shape 1762"/>
            <p:cNvSpPr/>
            <p:nvPr/>
          </p:nvSpPr>
          <p:spPr>
            <a:xfrm>
              <a:off x="1244400" y="3026050"/>
              <a:ext cx="6462000" cy="679800"/>
            </a:xfrm>
            <a:prstGeom prst="roundRect">
              <a:avLst>
                <a:gd name="adj" fmla="val 11155"/>
              </a:avLst>
            </a:prstGeom>
            <a:solidFill>
              <a:srgbClr val="FFFFFF"/>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ea typeface="MS PGothic" panose="020B0600070205080204" pitchFamily="34" charset="-128"/>
              </a:endParaRPr>
            </a:p>
          </p:txBody>
        </p:sp>
        <p:cxnSp>
          <p:nvCxnSpPr>
            <p:cNvPr id="1763" name="Shape 1763"/>
            <p:cNvCxnSpPr/>
            <p:nvPr/>
          </p:nvCxnSpPr>
          <p:spPr>
            <a:xfrm>
              <a:off x="4475250" y="2562000"/>
              <a:ext cx="9300" cy="450600"/>
            </a:xfrm>
            <a:prstGeom prst="straightConnector1">
              <a:avLst/>
            </a:prstGeom>
            <a:noFill/>
            <a:ln w="19050" cap="flat" cmpd="sng">
              <a:solidFill>
                <a:srgbClr val="980000"/>
              </a:solidFill>
              <a:prstDash val="solid"/>
              <a:round/>
              <a:headEnd type="none" w="lg" len="lg"/>
              <a:tailEnd type="triangle" w="lg" len="lg"/>
            </a:ln>
          </p:spPr>
        </p:cxnSp>
        <p:sp>
          <p:nvSpPr>
            <p:cNvPr id="1764" name="Shape 1764"/>
            <p:cNvSpPr txBox="1"/>
            <p:nvPr/>
          </p:nvSpPr>
          <p:spPr>
            <a:xfrm>
              <a:off x="3820886" y="2601874"/>
              <a:ext cx="718914" cy="245025"/>
            </a:xfrm>
            <a:prstGeom prst="rect">
              <a:avLst/>
            </a:prstGeom>
            <a:noFill/>
            <a:ln>
              <a:noFill/>
            </a:ln>
          </p:spPr>
          <p:txBody>
            <a:bodyPr lIns="91425" tIns="91425" rIns="91425" bIns="91425" anchor="t" anchorCtr="0">
              <a:noAutofit/>
            </a:bodyPr>
            <a:lstStyle/>
            <a:p>
              <a:pPr lvl="0" rtl="0">
                <a:spcBef>
                  <a:spcPts val="0"/>
                </a:spcBef>
                <a:buNone/>
              </a:pPr>
              <a:r>
                <a:rPr lang="ja-JP" sz="1200" dirty="0">
                  <a:solidFill>
                    <a:srgbClr val="980000"/>
                  </a:solidFill>
                  <a:ea typeface="MS PGothic" panose="020B0600070205080204" pitchFamily="34" charset="-128"/>
                </a:rPr>
                <a:t>非対応</a:t>
              </a:r>
            </a:p>
          </p:txBody>
        </p:sp>
        <p:sp>
          <p:nvSpPr>
            <p:cNvPr id="1765" name="Shape 1765"/>
            <p:cNvSpPr txBox="1"/>
            <p:nvPr/>
          </p:nvSpPr>
          <p:spPr>
            <a:xfrm>
              <a:off x="1269600" y="3077850"/>
              <a:ext cx="6436800" cy="281700"/>
            </a:xfrm>
            <a:prstGeom prst="rect">
              <a:avLst/>
            </a:prstGeom>
            <a:noFill/>
            <a:ln>
              <a:noFill/>
            </a:ln>
          </p:spPr>
          <p:txBody>
            <a:bodyPr lIns="91425" tIns="91425" rIns="91425" bIns="91425" anchor="t" anchorCtr="0">
              <a:noAutofit/>
            </a:bodyPr>
            <a:lstStyle/>
            <a:p>
              <a:pPr lvl="0" algn="ctr" rtl="0">
                <a:spcBef>
                  <a:spcPts val="0"/>
                </a:spcBef>
                <a:buClr>
                  <a:schemeClr val="dk1"/>
                </a:buClr>
                <a:buSzPct val="84615"/>
                <a:buFont typeface="Arial"/>
                <a:buNone/>
              </a:pPr>
              <a:r>
                <a:rPr lang="ja-JP" sz="1300" dirty="0">
                  <a:solidFill>
                    <a:schemeClr val="dk1"/>
                  </a:solidFill>
                  <a:ea typeface="MS PGothic" panose="020B0600070205080204" pitchFamily="34" charset="-128"/>
                </a:rPr>
                <a:t>クラウド内のデータとユーザを保護するために、セキュリティ対策を適用することは、 </a:t>
              </a:r>
              <a:endParaRPr lang="ja-JP" sz="1300" dirty="0" smtClean="0">
                <a:solidFill>
                  <a:schemeClr val="dk1"/>
                </a:solidFill>
                <a:ea typeface="MS PGothic" panose="020B0600070205080204" pitchFamily="34" charset="-128"/>
              </a:endParaRPr>
            </a:p>
            <a:p>
              <a:pPr lvl="0" algn="ctr" rtl="0">
                <a:spcBef>
                  <a:spcPts val="0"/>
                </a:spcBef>
                <a:buClr>
                  <a:schemeClr val="dk1"/>
                </a:buClr>
                <a:buSzPct val="84615"/>
                <a:buFont typeface="Arial"/>
                <a:buNone/>
              </a:pPr>
              <a:r>
                <a:rPr lang="ja-JP" sz="1300" dirty="0" smtClean="0">
                  <a:solidFill>
                    <a:schemeClr val="dk1"/>
                  </a:solidFill>
                  <a:ea typeface="MS PGothic" panose="020B0600070205080204" pitchFamily="34" charset="-128"/>
                </a:rPr>
                <a:t>組織にとって価値のあることですか。</a:t>
              </a:r>
              <a:endParaRPr lang="ja-JP" sz="1300" dirty="0">
                <a:solidFill>
                  <a:schemeClr val="dk1"/>
                </a:solidFill>
                <a:ea typeface="MS PGothic" panose="020B0600070205080204" pitchFamily="34" charset="-128"/>
              </a:endParaRPr>
            </a:p>
          </p:txBody>
        </p:sp>
      </p:grpSp>
      <p:grpSp>
        <p:nvGrpSpPr>
          <p:cNvPr id="1766" name="Shape 1766"/>
          <p:cNvGrpSpPr/>
          <p:nvPr/>
        </p:nvGrpSpPr>
        <p:grpSpPr>
          <a:xfrm>
            <a:off x="2167951" y="3695700"/>
            <a:ext cx="2307450" cy="738548"/>
            <a:chOff x="2167951" y="3695700"/>
            <a:chExt cx="2307450" cy="738548"/>
          </a:xfrm>
        </p:grpSpPr>
        <p:sp>
          <p:nvSpPr>
            <p:cNvPr id="1767" name="Shape 1767"/>
            <p:cNvSpPr txBox="1"/>
            <p:nvPr/>
          </p:nvSpPr>
          <p:spPr>
            <a:xfrm>
              <a:off x="3281665" y="3695700"/>
              <a:ext cx="706923" cy="189300"/>
            </a:xfrm>
            <a:prstGeom prst="rect">
              <a:avLst/>
            </a:prstGeom>
            <a:noFill/>
            <a:ln>
              <a:noFill/>
            </a:ln>
          </p:spPr>
          <p:txBody>
            <a:bodyPr lIns="91425" tIns="91425" rIns="91425" bIns="91425" anchor="t" anchorCtr="0">
              <a:noAutofit/>
            </a:bodyPr>
            <a:lstStyle/>
            <a:p>
              <a:pPr lvl="0" rtl="0">
                <a:spcBef>
                  <a:spcPts val="0"/>
                </a:spcBef>
                <a:buNone/>
              </a:pPr>
              <a:r>
                <a:rPr lang="ja-JP" sz="1200" dirty="0">
                  <a:solidFill>
                    <a:srgbClr val="980000"/>
                  </a:solidFill>
                  <a:ea typeface="MS PGothic" panose="020B0600070205080204" pitchFamily="34" charset="-128"/>
                </a:rPr>
                <a:t>非対応</a:t>
              </a:r>
            </a:p>
          </p:txBody>
        </p:sp>
        <p:cxnSp>
          <p:nvCxnSpPr>
            <p:cNvPr id="1768" name="Shape 1768"/>
            <p:cNvCxnSpPr>
              <a:stCxn id="1762" idx="2"/>
              <a:endCxn id="1737" idx="0"/>
            </p:cNvCxnSpPr>
            <p:nvPr/>
          </p:nvCxnSpPr>
          <p:spPr>
            <a:xfrm rot="5400000">
              <a:off x="2957476" y="2916324"/>
              <a:ext cx="728399" cy="2307450"/>
            </a:xfrm>
            <a:prstGeom prst="bentConnector3">
              <a:avLst>
                <a:gd name="adj1" fmla="val 50000"/>
              </a:avLst>
            </a:prstGeom>
            <a:noFill/>
            <a:ln w="19050" cap="flat" cmpd="sng">
              <a:solidFill>
                <a:srgbClr val="980000"/>
              </a:solidFill>
              <a:prstDash val="solid"/>
              <a:round/>
              <a:headEnd type="none" w="lg" len="lg"/>
              <a:tailEnd type="triangle" w="lg" len="lg"/>
            </a:ln>
          </p:spPr>
        </p:cxnSp>
      </p:grpSp>
      <p:grpSp>
        <p:nvGrpSpPr>
          <p:cNvPr id="1769" name="Shape 1769"/>
          <p:cNvGrpSpPr/>
          <p:nvPr/>
        </p:nvGrpSpPr>
        <p:grpSpPr>
          <a:xfrm>
            <a:off x="4475400" y="3695700"/>
            <a:ext cx="2386500" cy="738550"/>
            <a:chOff x="4475400" y="3695700"/>
            <a:chExt cx="2386500" cy="738550"/>
          </a:xfrm>
        </p:grpSpPr>
        <p:sp>
          <p:nvSpPr>
            <p:cNvPr id="1770" name="Shape 1770"/>
            <p:cNvSpPr txBox="1"/>
            <p:nvPr/>
          </p:nvSpPr>
          <p:spPr>
            <a:xfrm>
              <a:off x="5070862" y="3695700"/>
              <a:ext cx="548700" cy="189300"/>
            </a:xfrm>
            <a:prstGeom prst="rect">
              <a:avLst/>
            </a:prstGeom>
            <a:noFill/>
            <a:ln>
              <a:noFill/>
            </a:ln>
          </p:spPr>
          <p:txBody>
            <a:bodyPr lIns="91425" tIns="91425" rIns="91425" bIns="91425" anchor="t" anchorCtr="0">
              <a:noAutofit/>
            </a:bodyPr>
            <a:lstStyle/>
            <a:p>
              <a:pPr lvl="0" rtl="0">
                <a:spcBef>
                  <a:spcPts val="0"/>
                </a:spcBef>
                <a:buNone/>
              </a:pPr>
              <a:r>
                <a:rPr lang="ja-JP" sz="1200">
                  <a:solidFill>
                    <a:srgbClr val="82B835"/>
                  </a:solidFill>
                  <a:ea typeface="MS PGothic" panose="020B0600070205080204" pitchFamily="34" charset="-128"/>
                </a:rPr>
                <a:t>対応</a:t>
              </a:r>
            </a:p>
          </p:txBody>
        </p:sp>
        <p:cxnSp>
          <p:nvCxnSpPr>
            <p:cNvPr id="1771" name="Shape 1771"/>
            <p:cNvCxnSpPr>
              <a:stCxn id="1762" idx="2"/>
              <a:endCxn id="1741" idx="0"/>
            </p:cNvCxnSpPr>
            <p:nvPr/>
          </p:nvCxnSpPr>
          <p:spPr>
            <a:xfrm rot="-5400000" flipH="1">
              <a:off x="5304450" y="2876800"/>
              <a:ext cx="728400" cy="2386500"/>
            </a:xfrm>
            <a:prstGeom prst="bentConnector3">
              <a:avLst>
                <a:gd name="adj1" fmla="val 50000"/>
              </a:avLst>
            </a:prstGeom>
            <a:noFill/>
            <a:ln w="19050" cap="flat" cmpd="sng">
              <a:solidFill>
                <a:srgbClr val="82B835"/>
              </a:solidFill>
              <a:prstDash val="solid"/>
              <a:round/>
              <a:headEnd type="none" w="lg" len="lg"/>
              <a:tailEnd type="triangle" w="lg" len="lg"/>
            </a:ln>
          </p:spPr>
        </p:cxnSp>
      </p:grpSp>
    </p:spTree>
    <p:extLst>
      <p:ext uri="{BB962C8B-B14F-4D97-AF65-F5344CB8AC3E}">
        <p14:creationId xmlns:p14="http://schemas.microsoft.com/office/powerpoint/2010/main" val="17143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8"/>
                                        </p:tgtEl>
                                        <p:attrNameLst>
                                          <p:attrName>style.visibility</p:attrName>
                                        </p:attrNameLst>
                                      </p:cBhvr>
                                      <p:to>
                                        <p:strVal val="visible"/>
                                      </p:to>
                                    </p:set>
                                    <p:animEffect transition="in" filter="fade">
                                      <p:cBhvr>
                                        <p:cTn id="7" dur="1000"/>
                                        <p:tgtEl>
                                          <p:spTgt spid="17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7"/>
                                        </p:tgtEl>
                                        <p:attrNameLst>
                                          <p:attrName>style.visibility</p:attrName>
                                        </p:attrNameLst>
                                      </p:cBhvr>
                                      <p:to>
                                        <p:strVal val="visible"/>
                                      </p:to>
                                    </p:set>
                                    <p:animEffect transition="in" filter="fade">
                                      <p:cBhvr>
                                        <p:cTn id="12" dur="1000"/>
                                        <p:tgtEl>
                                          <p:spTgt spid="17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2"/>
                                        </p:tgtEl>
                                        <p:attrNameLst>
                                          <p:attrName>style.visibility</p:attrName>
                                        </p:attrNameLst>
                                      </p:cBhvr>
                                      <p:to>
                                        <p:strVal val="visible"/>
                                      </p:to>
                                    </p:set>
                                    <p:animEffect transition="in" filter="fade">
                                      <p:cBhvr>
                                        <p:cTn id="17" dur="1000"/>
                                        <p:tgtEl>
                                          <p:spTgt spid="17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1"/>
                                        </p:tgtEl>
                                        <p:attrNameLst>
                                          <p:attrName>style.visibility</p:attrName>
                                        </p:attrNameLst>
                                      </p:cBhvr>
                                      <p:to>
                                        <p:strVal val="visible"/>
                                      </p:to>
                                    </p:set>
                                    <p:animEffect transition="in" filter="fade">
                                      <p:cBhvr>
                                        <p:cTn id="22" dur="1000"/>
                                        <p:tgtEl>
                                          <p:spTgt spid="17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1000"/>
                                        <p:tgtEl>
                                          <p:spTgt spid="17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9"/>
                                        </p:tgtEl>
                                        <p:attrNameLst>
                                          <p:attrName>style.visibility</p:attrName>
                                        </p:attrNameLst>
                                      </p:cBhvr>
                                      <p:to>
                                        <p:strVal val="visible"/>
                                      </p:to>
                                    </p:set>
                                    <p:animEffect transition="in" filter="fade">
                                      <p:cBhvr>
                                        <p:cTn id="32" dur="10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Shape 1203"/>
          <p:cNvSpPr txBox="1">
            <a:spLocks noGrp="1"/>
          </p:cNvSpPr>
          <p:nvPr>
            <p:ph type="title"/>
          </p:nvPr>
        </p:nvSpPr>
        <p:spPr>
          <a:xfrm>
            <a:off x="279000" y="42676"/>
            <a:ext cx="8229600" cy="505200"/>
          </a:xfrm>
          <a:prstGeom prst="rect">
            <a:avLst/>
          </a:prstGeom>
        </p:spPr>
        <p:txBody>
          <a:bodyPr lIns="91425" tIns="91425" rIns="91425" bIns="91425" anchor="ctr" anchorCtr="0">
            <a:noAutofit/>
          </a:bodyPr>
          <a:lstStyle/>
          <a:p>
            <a:pPr lvl="0" rtl="0">
              <a:spcBef>
                <a:spcPts val="0"/>
              </a:spcBef>
              <a:buNone/>
            </a:pPr>
            <a:r>
              <a:rPr lang="en" dirty="0" smtClean="0"/>
              <a:t>CloudLock</a:t>
            </a:r>
            <a:r>
              <a:rPr lang="en-US" dirty="0" smtClean="0"/>
              <a:t>とは</a:t>
            </a:r>
            <a:r>
              <a:rPr lang="en" dirty="0" smtClean="0"/>
              <a:t>?  </a:t>
            </a:r>
            <a:endParaRPr lang="en" dirty="0"/>
          </a:p>
        </p:txBody>
      </p:sp>
      <p:sp>
        <p:nvSpPr>
          <p:cNvPr id="1206" name="Shape 1206"/>
          <p:cNvSpPr txBox="1"/>
          <p:nvPr/>
        </p:nvSpPr>
        <p:spPr>
          <a:xfrm>
            <a:off x="279000" y="751262"/>
            <a:ext cx="5016611" cy="3923513"/>
          </a:xfrm>
          <a:prstGeom prst="rect">
            <a:avLst/>
          </a:prstGeom>
          <a:noFill/>
          <a:ln>
            <a:noFill/>
          </a:ln>
        </p:spPr>
        <p:txBody>
          <a:bodyPr lIns="91425" tIns="91425" rIns="91425" bIns="91425" anchor="t" anchorCtr="0">
            <a:noAutofit/>
          </a:bodyPr>
          <a:lstStyle/>
          <a:p>
            <a:pPr marL="457200" lvl="0" indent="-419100" rtl="0">
              <a:spcBef>
                <a:spcPts val="0"/>
              </a:spcBef>
              <a:buClr>
                <a:srgbClr val="FF9900"/>
              </a:buClr>
              <a:buSzPct val="100000"/>
              <a:buChar char="●"/>
            </a:pPr>
            <a:r>
              <a:rPr lang="ja-JP" altLang="en-US" sz="2400" dirty="0" smtClean="0">
                <a:solidFill>
                  <a:srgbClr val="666666"/>
                </a:solidFill>
                <a:latin typeface="+mn-ea"/>
                <a:ea typeface="+mn-ea"/>
                <a:cs typeface="Arial" charset="0"/>
              </a:rPr>
              <a:t>社員数：約</a:t>
            </a:r>
            <a:r>
              <a:rPr lang="en" sz="2400" dirty="0" smtClean="0">
                <a:solidFill>
                  <a:srgbClr val="666666"/>
                </a:solidFill>
                <a:latin typeface="+mn-ea"/>
                <a:ea typeface="+mn-ea"/>
                <a:cs typeface="Arial" charset="0"/>
              </a:rPr>
              <a:t>150</a:t>
            </a:r>
            <a:r>
              <a:rPr lang="ja-JP" altLang="en-US" sz="2400" dirty="0" smtClean="0">
                <a:solidFill>
                  <a:srgbClr val="666666"/>
                </a:solidFill>
                <a:latin typeface="+mn-ea"/>
                <a:ea typeface="+mn-ea"/>
                <a:cs typeface="Arial" charset="0"/>
              </a:rPr>
              <a:t>名</a:t>
            </a:r>
            <a:endParaRPr lang="en" sz="2400" dirty="0">
              <a:solidFill>
                <a:srgbClr val="666666"/>
              </a:solidFill>
              <a:latin typeface="+mn-ea"/>
              <a:ea typeface="+mn-ea"/>
              <a:cs typeface="Arial" charset="0"/>
            </a:endParaRPr>
          </a:p>
          <a:p>
            <a:pPr marL="457200" lvl="0" indent="-419100" rtl="0">
              <a:spcBef>
                <a:spcPts val="0"/>
              </a:spcBef>
              <a:buClr>
                <a:srgbClr val="FF9900"/>
              </a:buClr>
              <a:buSzPct val="100000"/>
              <a:buChar char="●"/>
            </a:pPr>
            <a:r>
              <a:rPr lang="en-US" sz="2400" b="1" dirty="0" smtClean="0">
                <a:solidFill>
                  <a:schemeClr val="accent2"/>
                </a:solidFill>
                <a:latin typeface="+mn-ea"/>
                <a:ea typeface="+mn-ea"/>
                <a:cs typeface="Arial" charset="0"/>
              </a:rPr>
              <a:t>2009年</a:t>
            </a:r>
            <a:r>
              <a:rPr lang="ja-JP" altLang="en-US" sz="2400" b="1" dirty="0" smtClean="0">
                <a:solidFill>
                  <a:schemeClr val="accent2"/>
                </a:solidFill>
                <a:latin typeface="+mn-ea"/>
                <a:ea typeface="+mn-ea"/>
                <a:cs typeface="Arial" charset="0"/>
              </a:rPr>
              <a:t>スタートアップ</a:t>
            </a:r>
            <a:endParaRPr lang="en-US" sz="2400" b="1" dirty="0" smtClean="0">
              <a:solidFill>
                <a:schemeClr val="accent2"/>
              </a:solidFill>
              <a:latin typeface="+mn-ea"/>
              <a:ea typeface="+mn-ea"/>
              <a:cs typeface="Arial" charset="0"/>
            </a:endParaRPr>
          </a:p>
          <a:p>
            <a:pPr marL="457200" lvl="0" indent="-419100" rtl="0">
              <a:spcBef>
                <a:spcPts val="0"/>
              </a:spcBef>
              <a:buClr>
                <a:srgbClr val="FF9900"/>
              </a:buClr>
              <a:buSzPct val="100000"/>
              <a:buChar char="●"/>
            </a:pPr>
            <a:r>
              <a:rPr lang="en" sz="2400" b="1" dirty="0" smtClean="0">
                <a:solidFill>
                  <a:schemeClr val="accent2"/>
                </a:solidFill>
                <a:latin typeface="+mn-ea"/>
                <a:ea typeface="+mn-ea"/>
                <a:cs typeface="Arial" charset="0"/>
              </a:rPr>
              <a:t>IDF </a:t>
            </a:r>
            <a:r>
              <a:rPr lang="en" sz="2400" b="1" dirty="0">
                <a:solidFill>
                  <a:schemeClr val="accent2"/>
                </a:solidFill>
                <a:latin typeface="+mn-ea"/>
                <a:ea typeface="+mn-ea"/>
                <a:cs typeface="Arial" charset="0"/>
              </a:rPr>
              <a:t>Israeli Defense</a:t>
            </a:r>
            <a:r>
              <a:rPr lang="en" sz="2400" dirty="0">
                <a:solidFill>
                  <a:srgbClr val="666666"/>
                </a:solidFill>
                <a:latin typeface="+mn-ea"/>
                <a:ea typeface="+mn-ea"/>
                <a:cs typeface="Arial" charset="0"/>
              </a:rPr>
              <a:t> </a:t>
            </a:r>
            <a:r>
              <a:rPr lang="en" sz="2400" dirty="0" smtClean="0">
                <a:solidFill>
                  <a:srgbClr val="666666"/>
                </a:solidFill>
                <a:latin typeface="+mn-ea"/>
                <a:ea typeface="+mn-ea"/>
                <a:cs typeface="Arial" charset="0"/>
              </a:rPr>
              <a:t>intelligence</a:t>
            </a:r>
            <a:r>
              <a:rPr lang="ja-JP" altLang="en-US" sz="2400" dirty="0" smtClean="0">
                <a:solidFill>
                  <a:srgbClr val="666666"/>
                </a:solidFill>
                <a:latin typeface="+mn-ea"/>
                <a:ea typeface="+mn-ea"/>
                <a:cs typeface="Arial" charset="0"/>
              </a:rPr>
              <a:t>によって設立</a:t>
            </a:r>
            <a:endParaRPr lang="en" sz="2400" dirty="0">
              <a:solidFill>
                <a:srgbClr val="666666"/>
              </a:solidFill>
              <a:latin typeface="+mn-ea"/>
              <a:ea typeface="+mn-ea"/>
              <a:cs typeface="Arial" charset="0"/>
            </a:endParaRPr>
          </a:p>
          <a:p>
            <a:pPr marL="457200" lvl="0" indent="-419100" rtl="0">
              <a:spcBef>
                <a:spcPts val="0"/>
              </a:spcBef>
              <a:buClr>
                <a:srgbClr val="FF9900"/>
              </a:buClr>
              <a:buSzPct val="100000"/>
              <a:buChar char="●"/>
            </a:pPr>
            <a:r>
              <a:rPr lang="en" sz="2400" b="1" dirty="0" smtClean="0">
                <a:solidFill>
                  <a:schemeClr val="accent2"/>
                </a:solidFill>
                <a:latin typeface="+mn-ea"/>
                <a:ea typeface="+mn-ea"/>
                <a:cs typeface="Arial" charset="0"/>
              </a:rPr>
              <a:t>API </a:t>
            </a:r>
            <a:r>
              <a:rPr lang="ja-JP" altLang="en-US" sz="2400" b="1" dirty="0" smtClean="0">
                <a:solidFill>
                  <a:schemeClr val="accent2"/>
                </a:solidFill>
                <a:latin typeface="+mn-ea"/>
                <a:ea typeface="+mn-ea"/>
                <a:cs typeface="Arial" charset="0"/>
              </a:rPr>
              <a:t>アプローチ</a:t>
            </a:r>
            <a:r>
              <a:rPr lang="en" sz="2400" dirty="0" smtClean="0">
                <a:solidFill>
                  <a:srgbClr val="666666"/>
                </a:solidFill>
                <a:latin typeface="+mn-ea"/>
                <a:ea typeface="+mn-ea"/>
                <a:cs typeface="Arial" charset="0"/>
              </a:rPr>
              <a:t> </a:t>
            </a:r>
            <a:r>
              <a:rPr lang="ja-JP" altLang="en-US" sz="2400" dirty="0" smtClean="0">
                <a:solidFill>
                  <a:srgbClr val="666666"/>
                </a:solidFill>
                <a:latin typeface="+mn-ea"/>
                <a:ea typeface="+mn-ea"/>
                <a:cs typeface="Arial" charset="0"/>
              </a:rPr>
              <a:t>によるクラウド</a:t>
            </a:r>
            <a:r>
              <a:rPr lang="en-US" altLang="ja-JP" sz="2400" dirty="0" smtClean="0">
                <a:solidFill>
                  <a:srgbClr val="666666"/>
                </a:solidFill>
                <a:latin typeface="+mn-ea"/>
                <a:ea typeface="+mn-ea"/>
                <a:cs typeface="Arial" charset="0"/>
              </a:rPr>
              <a:t/>
            </a:r>
            <a:br>
              <a:rPr lang="en-US" altLang="ja-JP" sz="2400" dirty="0" smtClean="0">
                <a:solidFill>
                  <a:srgbClr val="666666"/>
                </a:solidFill>
                <a:latin typeface="+mn-ea"/>
                <a:ea typeface="+mn-ea"/>
                <a:cs typeface="Arial" charset="0"/>
              </a:rPr>
            </a:br>
            <a:r>
              <a:rPr lang="ja-JP" altLang="en-US" sz="2400" dirty="0" smtClean="0">
                <a:solidFill>
                  <a:srgbClr val="666666"/>
                </a:solidFill>
                <a:latin typeface="+mn-ea"/>
                <a:ea typeface="+mn-ea"/>
                <a:cs typeface="Arial" charset="0"/>
              </a:rPr>
              <a:t>アプリ監視のパイオニア</a:t>
            </a:r>
            <a:endParaRPr lang="en" sz="2400" dirty="0">
              <a:solidFill>
                <a:srgbClr val="666666"/>
              </a:solidFill>
              <a:latin typeface="+mn-ea"/>
              <a:ea typeface="+mn-ea"/>
              <a:cs typeface="Arial" charset="0"/>
            </a:endParaRPr>
          </a:p>
          <a:p>
            <a:pPr marL="457200" lvl="0" indent="-419100" rtl="0">
              <a:spcBef>
                <a:spcPts val="0"/>
              </a:spcBef>
              <a:buClr>
                <a:srgbClr val="FF9900"/>
              </a:buClr>
              <a:buSzPct val="100000"/>
              <a:buChar char="●"/>
            </a:pPr>
            <a:r>
              <a:rPr lang="ja-JP" altLang="en-US" sz="2400" dirty="0" smtClean="0">
                <a:solidFill>
                  <a:srgbClr val="666666"/>
                </a:solidFill>
                <a:latin typeface="+mn-ea"/>
                <a:ea typeface="+mn-ea"/>
                <a:cs typeface="Arial" charset="0"/>
              </a:rPr>
              <a:t>拠点はボストン</a:t>
            </a:r>
            <a:endParaRPr lang="en" sz="2400" dirty="0">
              <a:solidFill>
                <a:srgbClr val="666666"/>
              </a:solidFill>
              <a:latin typeface="+mn-ea"/>
              <a:ea typeface="+mn-ea"/>
              <a:cs typeface="Arial" charset="0"/>
            </a:endParaRPr>
          </a:p>
          <a:p>
            <a:pPr marL="914400" lvl="1" indent="-419100" rtl="0">
              <a:spcBef>
                <a:spcPts val="0"/>
              </a:spcBef>
              <a:buClr>
                <a:schemeClr val="accent2"/>
              </a:buClr>
              <a:buSzPct val="100000"/>
              <a:buChar char="○"/>
            </a:pPr>
            <a:r>
              <a:rPr lang="en" sz="2400" dirty="0">
                <a:solidFill>
                  <a:srgbClr val="666666"/>
                </a:solidFill>
                <a:latin typeface="+mn-ea"/>
                <a:ea typeface="+mn-ea"/>
                <a:cs typeface="Arial" charset="0"/>
              </a:rPr>
              <a:t>Waltham, MA</a:t>
            </a:r>
          </a:p>
          <a:p>
            <a:pPr marL="914400" lvl="1" indent="-419100" rtl="0">
              <a:spcBef>
                <a:spcPts val="0"/>
              </a:spcBef>
              <a:buClr>
                <a:schemeClr val="accent2"/>
              </a:buClr>
              <a:buSzPct val="100000"/>
              <a:buChar char="○"/>
            </a:pPr>
            <a:r>
              <a:rPr lang="en" sz="2400" dirty="0">
                <a:solidFill>
                  <a:srgbClr val="666666"/>
                </a:solidFill>
                <a:latin typeface="+mn-ea"/>
                <a:ea typeface="+mn-ea"/>
                <a:cs typeface="Arial" charset="0"/>
              </a:rPr>
              <a:t>Tel Aviv </a:t>
            </a:r>
            <a:r>
              <a:rPr lang="en" sz="2400" dirty="0" smtClean="0">
                <a:solidFill>
                  <a:srgbClr val="666666"/>
                </a:solidFill>
                <a:latin typeface="+mn-ea"/>
                <a:ea typeface="+mn-ea"/>
                <a:cs typeface="Arial" charset="0"/>
              </a:rPr>
              <a:t>R&amp;D</a:t>
            </a:r>
            <a:endParaRPr lang="en" sz="2400" dirty="0">
              <a:solidFill>
                <a:srgbClr val="666666"/>
              </a:solidFill>
              <a:latin typeface="+mn-ea"/>
              <a:ea typeface="+mn-ea"/>
              <a:cs typeface="Arial" charset="0"/>
            </a:endParaRPr>
          </a:p>
          <a:p>
            <a:pPr lvl="0" rtl="0">
              <a:spcBef>
                <a:spcPts val="0"/>
              </a:spcBef>
              <a:buNone/>
            </a:pPr>
            <a:endParaRPr sz="3000" dirty="0">
              <a:solidFill>
                <a:srgbClr val="666666"/>
              </a:solidFill>
              <a:latin typeface="+mn-ea"/>
              <a:ea typeface="+mn-ea"/>
              <a:cs typeface="Arial" charset="0"/>
            </a:endParaRPr>
          </a:p>
        </p:txBody>
      </p:sp>
      <p:pic>
        <p:nvPicPr>
          <p:cNvPr id="1207" name="Shape 1207"/>
          <p:cNvPicPr preferRelativeResize="0"/>
          <p:nvPr/>
        </p:nvPicPr>
        <p:blipFill>
          <a:blip r:embed="rId3">
            <a:alphaModFix/>
          </a:blip>
          <a:stretch>
            <a:fillRect/>
          </a:stretch>
        </p:blipFill>
        <p:spPr>
          <a:xfrm>
            <a:off x="6068750" y="751263"/>
            <a:ext cx="2296950" cy="3418075"/>
          </a:xfrm>
          <a:prstGeom prst="rect">
            <a:avLst/>
          </a:prstGeom>
          <a:noFill/>
          <a:ln>
            <a:noFill/>
          </a:ln>
        </p:spPr>
      </p:pic>
      <p:sp>
        <p:nvSpPr>
          <p:cNvPr id="2" name="TextBox 1"/>
          <p:cNvSpPr txBox="1"/>
          <p:nvPr/>
        </p:nvSpPr>
        <p:spPr>
          <a:xfrm>
            <a:off x="6304839" y="4305444"/>
            <a:ext cx="1813905" cy="369332"/>
          </a:xfrm>
          <a:prstGeom prst="rect">
            <a:avLst/>
          </a:prstGeom>
          <a:noFill/>
        </p:spPr>
        <p:txBody>
          <a:bodyPr wrap="none" rtlCol="0">
            <a:spAutoFit/>
          </a:bodyPr>
          <a:lstStyle/>
          <a:p>
            <a:r>
              <a:rPr lang="en-US" sz="1800" b="1" dirty="0" smtClean="0">
                <a:solidFill>
                  <a:srgbClr val="FF6600"/>
                </a:solidFill>
              </a:rPr>
              <a:t>Chicken Llama</a:t>
            </a:r>
            <a:endParaRPr lang="en-US" sz="1800" b="1" dirty="0">
              <a:solidFill>
                <a:srgbClr val="FF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3" name="Shape 1213"/>
          <p:cNvGrpSpPr/>
          <p:nvPr/>
        </p:nvGrpSpPr>
        <p:grpSpPr>
          <a:xfrm>
            <a:off x="495500" y="2640750"/>
            <a:ext cx="2558400" cy="2055300"/>
            <a:chOff x="495500" y="2640750"/>
            <a:chExt cx="2558400" cy="2055300"/>
          </a:xfrm>
        </p:grpSpPr>
        <p:sp>
          <p:nvSpPr>
            <p:cNvPr id="1214" name="Shape 1214"/>
            <p:cNvSpPr/>
            <p:nvPr/>
          </p:nvSpPr>
          <p:spPr>
            <a:xfrm>
              <a:off x="495500" y="2640750"/>
              <a:ext cx="2558400" cy="2055300"/>
            </a:xfrm>
            <a:prstGeom prst="trapezoid">
              <a:avLst>
                <a:gd name="adj" fmla="val 27358"/>
              </a:avLst>
            </a:prstGeom>
            <a:solidFill>
              <a:srgbClr val="D5F1A3"/>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15" name="Shape 1215"/>
            <p:cNvSpPr txBox="1"/>
            <p:nvPr/>
          </p:nvSpPr>
          <p:spPr>
            <a:xfrm>
              <a:off x="986300" y="3230600"/>
              <a:ext cx="1576800" cy="1153500"/>
            </a:xfrm>
            <a:prstGeom prst="rect">
              <a:avLst/>
            </a:prstGeom>
            <a:noFill/>
            <a:ln>
              <a:noFill/>
            </a:ln>
          </p:spPr>
          <p:txBody>
            <a:bodyPr lIns="91425" tIns="91425" rIns="91425" bIns="91425" anchor="t" anchorCtr="0">
              <a:noAutofit/>
            </a:bodyPr>
            <a:lstStyle/>
            <a:p>
              <a:pPr lvl="0" algn="ctr" rtl="0">
                <a:spcBef>
                  <a:spcPts val="0"/>
                </a:spcBef>
                <a:buNone/>
              </a:pPr>
              <a:r>
                <a:rPr lang="en" sz="1300" b="1" dirty="0">
                  <a:solidFill>
                    <a:srgbClr val="274E13"/>
                  </a:solidFill>
                  <a:latin typeface="+mn-ea"/>
                  <a:ea typeface="+mn-ea"/>
                  <a:cs typeface="Questrial"/>
                  <a:sym typeface="Questrial"/>
                </a:rPr>
                <a:t>CASB </a:t>
              </a:r>
              <a:r>
                <a:rPr lang="ja-JP" altLang="en-US" sz="1300" b="1" dirty="0" smtClean="0">
                  <a:solidFill>
                    <a:srgbClr val="274E13"/>
                  </a:solidFill>
                  <a:latin typeface="+mn-ea"/>
                  <a:ea typeface="+mn-ea"/>
                  <a:cs typeface="Questrial"/>
                  <a:sym typeface="Questrial"/>
                </a:rPr>
                <a:t>は、</a:t>
              </a:r>
              <a:endParaRPr lang="en-US" altLang="ja-JP" sz="1300" b="1" dirty="0" smtClean="0">
                <a:solidFill>
                  <a:srgbClr val="274E13"/>
                </a:solidFill>
                <a:latin typeface="+mn-ea"/>
                <a:ea typeface="+mn-ea"/>
                <a:cs typeface="Questrial"/>
                <a:sym typeface="Questrial"/>
              </a:endParaRPr>
            </a:p>
            <a:p>
              <a:pPr lvl="0" algn="ctr" rtl="0">
                <a:spcBef>
                  <a:spcPts val="0"/>
                </a:spcBef>
                <a:buNone/>
              </a:pPr>
              <a:r>
                <a:rPr lang="ja-JP" altLang="en-US" sz="1300" b="1" dirty="0" smtClean="0">
                  <a:solidFill>
                    <a:srgbClr val="274E13"/>
                  </a:solidFill>
                  <a:latin typeface="+mn-ea"/>
                  <a:ea typeface="+mn-ea"/>
                  <a:cs typeface="Questrial"/>
                  <a:sym typeface="Questrial"/>
                </a:rPr>
                <a:t>お客様の責任範囲</a:t>
              </a:r>
              <a:r>
                <a:rPr lang="en" sz="1300" dirty="0" smtClean="0">
                  <a:solidFill>
                    <a:srgbClr val="274E13"/>
                  </a:solidFill>
                  <a:latin typeface="+mn-ea"/>
                  <a:ea typeface="+mn-ea"/>
                  <a:cs typeface="Questrial"/>
                  <a:sym typeface="Questrial"/>
                </a:rPr>
                <a:t> </a:t>
              </a:r>
              <a:r>
                <a:rPr lang="ja-JP" altLang="en-US" sz="1300" dirty="0" smtClean="0">
                  <a:solidFill>
                    <a:srgbClr val="274E13"/>
                  </a:solidFill>
                  <a:latin typeface="+mn-ea"/>
                  <a:ea typeface="+mn-ea"/>
                  <a:cs typeface="Questrial"/>
                  <a:sym typeface="Questrial"/>
                </a:rPr>
                <a:t>クラウドサービス</a:t>
              </a:r>
              <a:r>
                <a:rPr lang="en-US" altLang="ja-JP" sz="1300" dirty="0" smtClean="0">
                  <a:solidFill>
                    <a:srgbClr val="274E13"/>
                  </a:solidFill>
                  <a:latin typeface="+mn-ea"/>
                  <a:ea typeface="+mn-ea"/>
                  <a:cs typeface="Questrial"/>
                  <a:sym typeface="Questrial"/>
                </a:rPr>
                <a:t/>
              </a:r>
              <a:br>
                <a:rPr lang="en-US" altLang="ja-JP" sz="1300" dirty="0" smtClean="0">
                  <a:solidFill>
                    <a:srgbClr val="274E13"/>
                  </a:solidFill>
                  <a:latin typeface="+mn-ea"/>
                  <a:ea typeface="+mn-ea"/>
                  <a:cs typeface="Questrial"/>
                  <a:sym typeface="Questrial"/>
                </a:rPr>
              </a:br>
              <a:r>
                <a:rPr lang="ja-JP" altLang="en-US" sz="1300" dirty="0" smtClean="0">
                  <a:solidFill>
                    <a:srgbClr val="274E13"/>
                  </a:solidFill>
                  <a:latin typeface="+mn-ea"/>
                  <a:ea typeface="+mn-ea"/>
                  <a:cs typeface="Questrial"/>
                  <a:sym typeface="Questrial"/>
                </a:rPr>
                <a:t>プロバイダの責任</a:t>
              </a:r>
              <a:r>
                <a:rPr lang="en-US" altLang="ja-JP" sz="1300" dirty="0" smtClean="0">
                  <a:solidFill>
                    <a:srgbClr val="274E13"/>
                  </a:solidFill>
                  <a:latin typeface="+mn-ea"/>
                  <a:ea typeface="+mn-ea"/>
                  <a:cs typeface="Questrial"/>
                  <a:sym typeface="Questrial"/>
                </a:rPr>
                <a:t/>
              </a:r>
              <a:br>
                <a:rPr lang="en-US" altLang="ja-JP" sz="1300" dirty="0" smtClean="0">
                  <a:solidFill>
                    <a:srgbClr val="274E13"/>
                  </a:solidFill>
                  <a:latin typeface="+mn-ea"/>
                  <a:ea typeface="+mn-ea"/>
                  <a:cs typeface="Questrial"/>
                  <a:sym typeface="Questrial"/>
                </a:rPr>
              </a:br>
              <a:r>
                <a:rPr lang="ja-JP" altLang="en-US" sz="1300" dirty="0" smtClean="0">
                  <a:solidFill>
                    <a:srgbClr val="274E13"/>
                  </a:solidFill>
                  <a:latin typeface="+mn-ea"/>
                  <a:ea typeface="+mn-ea"/>
                  <a:cs typeface="Questrial"/>
                  <a:sym typeface="Questrial"/>
                </a:rPr>
                <a:t>ではない</a:t>
              </a:r>
              <a:endParaRPr lang="en" sz="1300" dirty="0">
                <a:solidFill>
                  <a:srgbClr val="274E13"/>
                </a:solidFill>
                <a:latin typeface="+mn-ea"/>
                <a:ea typeface="+mn-ea"/>
                <a:cs typeface="Questrial"/>
                <a:sym typeface="Questrial"/>
              </a:endParaRPr>
            </a:p>
          </p:txBody>
        </p:sp>
      </p:grpSp>
      <p:sp>
        <p:nvSpPr>
          <p:cNvPr id="1217" name="Shape 1217"/>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dirty="0" smtClean="0">
                <a:latin typeface="+mn-ea"/>
                <a:ea typeface="+mn-ea"/>
              </a:rPr>
              <a:t>3</a:t>
            </a:r>
            <a:r>
              <a:rPr lang="ja-JP" altLang="en-US" dirty="0" smtClean="0">
                <a:latin typeface="+mn-ea"/>
                <a:ea typeface="+mn-ea"/>
              </a:rPr>
              <a:t>つの</a:t>
            </a:r>
            <a:r>
              <a:rPr lang="en" dirty="0" smtClean="0">
                <a:latin typeface="+mn-ea"/>
                <a:ea typeface="+mn-ea"/>
              </a:rPr>
              <a:t> </a:t>
            </a:r>
            <a:r>
              <a:rPr lang="ja-JP" altLang="en-US" dirty="0" smtClean="0">
                <a:latin typeface="+mn-ea"/>
                <a:ea typeface="+mn-ea"/>
              </a:rPr>
              <a:t>“</a:t>
            </a:r>
            <a:r>
              <a:rPr lang="en" dirty="0" smtClean="0">
                <a:latin typeface="+mn-ea"/>
                <a:ea typeface="+mn-ea"/>
              </a:rPr>
              <a:t>Why</a:t>
            </a:r>
            <a:r>
              <a:rPr lang="ja-JP" altLang="en-US" dirty="0" smtClean="0">
                <a:latin typeface="+mn-ea"/>
                <a:ea typeface="+mn-ea"/>
              </a:rPr>
              <a:t>“</a:t>
            </a:r>
            <a:endParaRPr lang="en" dirty="0">
              <a:latin typeface="+mn-ea"/>
              <a:ea typeface="+mn-ea"/>
            </a:endParaRPr>
          </a:p>
        </p:txBody>
      </p:sp>
      <p:sp>
        <p:nvSpPr>
          <p:cNvPr id="1220" name="Shape 1220"/>
          <p:cNvSpPr/>
          <p:nvPr/>
        </p:nvSpPr>
        <p:spPr>
          <a:xfrm>
            <a:off x="757250" y="885723"/>
            <a:ext cx="2034900" cy="2012400"/>
          </a:xfrm>
          <a:prstGeom prst="ellipse">
            <a:avLst/>
          </a:prstGeom>
          <a:solidFill>
            <a:schemeClr val="accent1"/>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rgbClr val="FFFFFF"/>
                </a:solidFill>
                <a:latin typeface="+mn-ea"/>
                <a:ea typeface="+mn-ea"/>
                <a:cs typeface="Questrial"/>
                <a:sym typeface="Questrial"/>
              </a:rPr>
              <a:t>Why do something?</a:t>
            </a:r>
          </a:p>
        </p:txBody>
      </p:sp>
      <p:grpSp>
        <p:nvGrpSpPr>
          <p:cNvPr id="1221" name="Shape 1221"/>
          <p:cNvGrpSpPr/>
          <p:nvPr/>
        </p:nvGrpSpPr>
        <p:grpSpPr>
          <a:xfrm>
            <a:off x="3290987" y="2640750"/>
            <a:ext cx="2558400" cy="2055300"/>
            <a:chOff x="3290987" y="2640750"/>
            <a:chExt cx="2558400" cy="2055300"/>
          </a:xfrm>
        </p:grpSpPr>
        <p:sp>
          <p:nvSpPr>
            <p:cNvPr id="1222" name="Shape 1222"/>
            <p:cNvSpPr/>
            <p:nvPr/>
          </p:nvSpPr>
          <p:spPr>
            <a:xfrm>
              <a:off x="3290987" y="2640750"/>
              <a:ext cx="2558400" cy="2055300"/>
            </a:xfrm>
            <a:prstGeom prst="trapezoid">
              <a:avLst>
                <a:gd name="adj" fmla="val 27973"/>
              </a:avLst>
            </a:prstGeom>
            <a:solidFill>
              <a:srgbClr val="FFC7A2"/>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23" name="Shape 1223"/>
            <p:cNvSpPr txBox="1"/>
            <p:nvPr/>
          </p:nvSpPr>
          <p:spPr>
            <a:xfrm>
              <a:off x="3764761" y="3290005"/>
              <a:ext cx="1621568" cy="921300"/>
            </a:xfrm>
            <a:prstGeom prst="rect">
              <a:avLst/>
            </a:prstGeom>
            <a:noFill/>
            <a:ln>
              <a:noFill/>
            </a:ln>
          </p:spPr>
          <p:txBody>
            <a:bodyPr lIns="91425" tIns="91425" rIns="91425" bIns="91425" anchor="t" anchorCtr="0">
              <a:noAutofit/>
            </a:bodyPr>
            <a:lstStyle/>
            <a:p>
              <a:pPr lvl="0" algn="ctr"/>
              <a:r>
                <a:rPr lang="en" sz="1300" dirty="0">
                  <a:solidFill>
                    <a:srgbClr val="7A4911"/>
                  </a:solidFill>
                  <a:latin typeface="+mn-ea"/>
                  <a:ea typeface="+mn-ea"/>
                  <a:cs typeface="Questrial"/>
                  <a:sym typeface="Questrial"/>
                </a:rPr>
                <a:t>CASB </a:t>
              </a:r>
              <a:r>
                <a:rPr lang="ja-JP" altLang="en-US" sz="1300" dirty="0" smtClean="0">
                  <a:solidFill>
                    <a:srgbClr val="7A4911"/>
                  </a:solidFill>
                  <a:latin typeface="+mn-ea"/>
                  <a:ea typeface="+mn-ea"/>
                  <a:cs typeface="Questrial"/>
                  <a:sym typeface="Questrial"/>
                </a:rPr>
                <a:t>は、</a:t>
              </a:r>
              <a:r>
                <a:rPr lang="en-US" altLang="ja-JP" sz="1300" dirty="0" smtClean="0">
                  <a:solidFill>
                    <a:srgbClr val="7A4911"/>
                  </a:solidFill>
                  <a:latin typeface="+mn-ea"/>
                  <a:ea typeface="+mn-ea"/>
                  <a:cs typeface="Questrial"/>
                  <a:sym typeface="Questrial"/>
                </a:rPr>
                <a:t>Gartner</a:t>
              </a:r>
              <a:r>
                <a:rPr lang="ja-JP" altLang="en-US" sz="1300" dirty="0" smtClean="0">
                  <a:solidFill>
                    <a:srgbClr val="7A4911"/>
                  </a:solidFill>
                  <a:latin typeface="+mn-ea"/>
                  <a:ea typeface="+mn-ea"/>
                  <a:cs typeface="Questrial"/>
                  <a:sym typeface="Questrial"/>
                </a:rPr>
                <a:t>が定義する</a:t>
              </a:r>
              <a:r>
                <a:rPr lang="en" sz="1300" b="1" dirty="0" smtClean="0">
                  <a:solidFill>
                    <a:srgbClr val="7A4911"/>
                  </a:solidFill>
                  <a:latin typeface="+mn-ea"/>
                  <a:ea typeface="+mn-ea"/>
                  <a:cs typeface="Questrial"/>
                  <a:sym typeface="Questrial"/>
                </a:rPr>
                <a:t>2016</a:t>
              </a:r>
              <a:r>
                <a:rPr lang="ja-JP" altLang="en-US" sz="1300" b="1" dirty="0" smtClean="0">
                  <a:solidFill>
                    <a:srgbClr val="7A4911"/>
                  </a:solidFill>
                  <a:latin typeface="+mn-ea"/>
                  <a:ea typeface="+mn-ea"/>
                  <a:cs typeface="Questrial"/>
                  <a:sym typeface="Questrial"/>
                </a:rPr>
                <a:t>年</a:t>
              </a:r>
              <a:endParaRPr lang="en" sz="1300" dirty="0">
                <a:solidFill>
                  <a:srgbClr val="7A4911"/>
                </a:solidFill>
                <a:latin typeface="+mn-ea"/>
                <a:ea typeface="+mn-ea"/>
                <a:cs typeface="Questrial"/>
                <a:sym typeface="Questrial"/>
              </a:endParaRPr>
            </a:p>
            <a:p>
              <a:pPr lvl="0" algn="ctr" rtl="0">
                <a:spcBef>
                  <a:spcPts val="0"/>
                </a:spcBef>
                <a:buClr>
                  <a:schemeClr val="dk1"/>
                </a:buClr>
                <a:buSzPct val="84615"/>
                <a:buFont typeface="Arial"/>
                <a:buNone/>
              </a:pPr>
              <a:r>
                <a:rPr lang="ja-JP" altLang="en-US" sz="1300" dirty="0" smtClean="0">
                  <a:solidFill>
                    <a:srgbClr val="7A4911"/>
                  </a:solidFill>
                  <a:latin typeface="+mn-ea"/>
                  <a:ea typeface="+mn-ea"/>
                  <a:cs typeface="Questrial"/>
                  <a:sym typeface="Questrial"/>
                </a:rPr>
                <a:t>情報セキュリティで</a:t>
              </a:r>
              <a:r>
                <a:rPr lang="en-US" altLang="ja-JP" sz="1300" dirty="0" smtClean="0">
                  <a:solidFill>
                    <a:srgbClr val="7A4911"/>
                  </a:solidFill>
                  <a:latin typeface="+mn-ea"/>
                  <a:ea typeface="+mn-ea"/>
                  <a:cs typeface="Questrial"/>
                  <a:sym typeface="Questrial"/>
                </a:rPr>
                <a:t> </a:t>
              </a:r>
              <a:r>
                <a:rPr lang="en" sz="1300" b="1" dirty="0" smtClean="0">
                  <a:solidFill>
                    <a:srgbClr val="7A4911"/>
                  </a:solidFill>
                  <a:latin typeface="+mn-ea"/>
                  <a:ea typeface="+mn-ea"/>
                  <a:cs typeface="Questrial"/>
                  <a:sym typeface="Questrial"/>
                </a:rPr>
                <a:t>#1 Priority</a:t>
              </a:r>
              <a:endParaRPr dirty="0">
                <a:latin typeface="+mn-ea"/>
                <a:ea typeface="+mn-ea"/>
                <a:cs typeface="Questrial"/>
                <a:sym typeface="Questrial"/>
              </a:endParaRPr>
            </a:p>
          </p:txBody>
        </p:sp>
      </p:grpSp>
      <p:sp>
        <p:nvSpPr>
          <p:cNvPr id="1224" name="Shape 1224"/>
          <p:cNvSpPr/>
          <p:nvPr/>
        </p:nvSpPr>
        <p:spPr>
          <a:xfrm>
            <a:off x="3552737" y="842875"/>
            <a:ext cx="2034900" cy="2012400"/>
          </a:xfrm>
          <a:prstGeom prst="ellipse">
            <a:avLst/>
          </a:prstGeom>
          <a:solidFill>
            <a:srgbClr val="FF882F"/>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rgbClr val="FFFFFF"/>
                </a:solidFill>
                <a:latin typeface="+mn-ea"/>
                <a:ea typeface="+mn-ea"/>
                <a:cs typeface="Questrial"/>
                <a:sym typeface="Questrial"/>
              </a:rPr>
              <a:t>Why Now?</a:t>
            </a:r>
          </a:p>
        </p:txBody>
      </p:sp>
      <p:grpSp>
        <p:nvGrpSpPr>
          <p:cNvPr id="1225" name="Shape 1225"/>
          <p:cNvGrpSpPr/>
          <p:nvPr/>
        </p:nvGrpSpPr>
        <p:grpSpPr>
          <a:xfrm>
            <a:off x="6086475" y="2640750"/>
            <a:ext cx="2558400" cy="2055300"/>
            <a:chOff x="6086475" y="2640750"/>
            <a:chExt cx="2558400" cy="2055300"/>
          </a:xfrm>
        </p:grpSpPr>
        <p:sp>
          <p:nvSpPr>
            <p:cNvPr id="1226" name="Shape 1226"/>
            <p:cNvSpPr/>
            <p:nvPr/>
          </p:nvSpPr>
          <p:spPr>
            <a:xfrm>
              <a:off x="6086475" y="2640750"/>
              <a:ext cx="2558400" cy="2055300"/>
            </a:xfrm>
            <a:prstGeom prst="trapezoid">
              <a:avLst>
                <a:gd name="adj" fmla="val 28014"/>
              </a:avLst>
            </a:prstGeom>
            <a:solidFill>
              <a:srgbClr val="A9D8FF"/>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27" name="Shape 1227"/>
            <p:cNvSpPr txBox="1"/>
            <p:nvPr/>
          </p:nvSpPr>
          <p:spPr>
            <a:xfrm>
              <a:off x="6429575" y="3004710"/>
              <a:ext cx="1871039" cy="921300"/>
            </a:xfrm>
            <a:prstGeom prst="rect">
              <a:avLst/>
            </a:prstGeom>
            <a:noFill/>
            <a:ln>
              <a:noFill/>
            </a:ln>
          </p:spPr>
          <p:txBody>
            <a:bodyPr lIns="91425" tIns="91425" rIns="91425" bIns="91425" anchor="t" anchorCtr="0">
              <a:noAutofit/>
            </a:bodyPr>
            <a:lstStyle/>
            <a:p>
              <a:pPr lvl="0" algn="ctr" rtl="0">
                <a:spcBef>
                  <a:spcPts val="0"/>
                </a:spcBef>
                <a:buClr>
                  <a:schemeClr val="dk1"/>
                </a:buClr>
                <a:buSzPct val="84615"/>
                <a:buFont typeface="Arial"/>
                <a:buNone/>
              </a:pPr>
              <a:r>
                <a:rPr lang="en-US" sz="1300" dirty="0" err="1" smtClean="0">
                  <a:solidFill>
                    <a:srgbClr val="073763"/>
                  </a:solidFill>
                  <a:latin typeface="+mn-ea"/>
                  <a:ea typeface="+mn-ea"/>
                  <a:cs typeface="Questrial"/>
                  <a:sym typeface="Questrial"/>
                </a:rPr>
                <a:t>SaaS</a:t>
              </a:r>
              <a:r>
                <a:rPr lang="en-US" sz="1300" dirty="0" smtClean="0">
                  <a:solidFill>
                    <a:srgbClr val="073763"/>
                  </a:solidFill>
                  <a:latin typeface="+mn-ea"/>
                  <a:ea typeface="+mn-ea"/>
                  <a:cs typeface="Questrial"/>
                  <a:sym typeface="Questrial"/>
                </a:rPr>
                <a:t>, </a:t>
              </a:r>
              <a:r>
                <a:rPr lang="en-US" sz="1300" dirty="0" err="1" smtClean="0">
                  <a:solidFill>
                    <a:srgbClr val="073763"/>
                  </a:solidFill>
                  <a:latin typeface="+mn-ea"/>
                  <a:ea typeface="+mn-ea"/>
                  <a:cs typeface="Questrial"/>
                  <a:sym typeface="Questrial"/>
                </a:rPr>
                <a:t>PaaS</a:t>
              </a:r>
              <a:r>
                <a:rPr lang="en-US" sz="1300" dirty="0" smtClean="0">
                  <a:solidFill>
                    <a:srgbClr val="073763"/>
                  </a:solidFill>
                  <a:latin typeface="+mn-ea"/>
                  <a:ea typeface="+mn-ea"/>
                  <a:cs typeface="Questrial"/>
                  <a:sym typeface="Questrial"/>
                </a:rPr>
                <a:t>, </a:t>
              </a:r>
              <a:r>
                <a:rPr lang="en-US" sz="1300" dirty="0" err="1" smtClean="0">
                  <a:solidFill>
                    <a:srgbClr val="073763"/>
                  </a:solidFill>
                  <a:latin typeface="+mn-ea"/>
                  <a:ea typeface="+mn-ea"/>
                  <a:cs typeface="Questrial"/>
                  <a:sym typeface="Questrial"/>
                </a:rPr>
                <a:t>IaaS</a:t>
              </a:r>
              <a:r>
                <a:rPr lang="ja-JP" altLang="en-US" sz="1300" dirty="0" smtClean="0">
                  <a:solidFill>
                    <a:srgbClr val="073763"/>
                  </a:solidFill>
                  <a:latin typeface="+mn-ea"/>
                  <a:ea typeface="+mn-ea"/>
                  <a:cs typeface="Questrial"/>
                  <a:sym typeface="Questrial"/>
                </a:rPr>
                <a:t>向け</a:t>
              </a:r>
              <a:endParaRPr lang="en-US" altLang="ja-JP" sz="1300" dirty="0" smtClean="0">
                <a:solidFill>
                  <a:srgbClr val="073763"/>
                </a:solidFill>
                <a:latin typeface="+mn-ea"/>
                <a:ea typeface="+mn-ea"/>
                <a:cs typeface="Questrial"/>
                <a:sym typeface="Questrial"/>
              </a:endParaRPr>
            </a:p>
            <a:p>
              <a:pPr lvl="0" algn="ctr" rtl="0">
                <a:spcBef>
                  <a:spcPts val="0"/>
                </a:spcBef>
                <a:buClr>
                  <a:schemeClr val="dk1"/>
                </a:buClr>
                <a:buSzPct val="84615"/>
                <a:buFont typeface="Arial"/>
                <a:buNone/>
              </a:pPr>
              <a:r>
                <a:rPr lang="en" sz="1300" b="1" i="1" dirty="0" smtClean="0">
                  <a:solidFill>
                    <a:srgbClr val="073763"/>
                  </a:solidFill>
                  <a:latin typeface="+mn-ea"/>
                  <a:ea typeface="+mn-ea"/>
                  <a:cs typeface="Questrial"/>
                  <a:sym typeface="Questrial"/>
                </a:rPr>
                <a:t>100</a:t>
              </a:r>
              <a:r>
                <a:rPr lang="en" sz="1300" b="1" i="1" dirty="0">
                  <a:solidFill>
                    <a:srgbClr val="073763"/>
                  </a:solidFill>
                  <a:latin typeface="+mn-ea"/>
                  <a:ea typeface="+mn-ea"/>
                  <a:cs typeface="Questrial"/>
                  <a:sym typeface="Questrial"/>
                </a:rPr>
                <a:t>%</a:t>
              </a:r>
              <a:r>
                <a:rPr lang="en" sz="1300" dirty="0">
                  <a:solidFill>
                    <a:srgbClr val="073763"/>
                  </a:solidFill>
                  <a:latin typeface="+mn-ea"/>
                  <a:ea typeface="+mn-ea"/>
                  <a:cs typeface="Questrial"/>
                  <a:sym typeface="Questrial"/>
                </a:rPr>
                <a:t> </a:t>
              </a:r>
              <a:r>
                <a:rPr lang="en" sz="1300" b="1" i="1" dirty="0">
                  <a:solidFill>
                    <a:srgbClr val="073763"/>
                  </a:solidFill>
                  <a:latin typeface="+mn-ea"/>
                  <a:ea typeface="+mn-ea"/>
                  <a:cs typeface="Questrial"/>
                  <a:sym typeface="Questrial"/>
                </a:rPr>
                <a:t>API CASB </a:t>
              </a:r>
              <a:r>
                <a:rPr lang="en" sz="1300" b="1" i="1" dirty="0" smtClean="0">
                  <a:solidFill>
                    <a:srgbClr val="073763"/>
                  </a:solidFill>
                  <a:latin typeface="+mn-ea"/>
                  <a:ea typeface="+mn-ea"/>
                  <a:cs typeface="Questrial"/>
                  <a:sym typeface="Questrial"/>
                </a:rPr>
                <a:t>Platform</a:t>
              </a:r>
              <a:r>
                <a:rPr lang="en-US" altLang="ja-JP" sz="1300" b="1" i="1" dirty="0" smtClean="0">
                  <a:solidFill>
                    <a:srgbClr val="073763"/>
                  </a:solidFill>
                  <a:latin typeface="+mn-ea"/>
                  <a:ea typeface="+mn-ea"/>
                  <a:cs typeface="Questrial"/>
                  <a:sym typeface="Questrial"/>
                </a:rPr>
                <a:t>,</a:t>
              </a:r>
              <a:r>
                <a:rPr lang="en" sz="1300" dirty="0" smtClean="0">
                  <a:solidFill>
                    <a:srgbClr val="073763"/>
                  </a:solidFill>
                  <a:latin typeface="+mn-ea"/>
                  <a:ea typeface="+mn-ea"/>
                  <a:cs typeface="Questrial"/>
                  <a:sym typeface="Questrial"/>
                </a:rPr>
                <a:t> </a:t>
              </a:r>
              <a:r>
                <a:rPr lang="en-US" sz="1300" dirty="0" smtClean="0">
                  <a:solidFill>
                    <a:srgbClr val="073763"/>
                  </a:solidFill>
                  <a:latin typeface="+mn-ea"/>
                  <a:ea typeface="+mn-ea"/>
                  <a:cs typeface="Questrial"/>
                  <a:sym typeface="Questrial"/>
                </a:rPr>
                <a:t>NGFW</a:t>
              </a:r>
              <a:r>
                <a:rPr lang="ja-JP" altLang="en-US" sz="1300" dirty="0" smtClean="0">
                  <a:solidFill>
                    <a:srgbClr val="073763"/>
                  </a:solidFill>
                  <a:latin typeface="+mn-ea"/>
                  <a:ea typeface="+mn-ea"/>
                  <a:cs typeface="Questrial"/>
                  <a:sym typeface="Questrial"/>
                </a:rPr>
                <a:t>や</a:t>
              </a:r>
              <a:r>
                <a:rPr lang="en-US" altLang="ja-JP" sz="1300" dirty="0" smtClean="0">
                  <a:solidFill>
                    <a:srgbClr val="073763"/>
                  </a:solidFill>
                  <a:latin typeface="+mn-ea"/>
                  <a:ea typeface="+mn-ea"/>
                  <a:cs typeface="Questrial"/>
                  <a:sym typeface="Questrial"/>
                </a:rPr>
                <a:t>Web</a:t>
              </a:r>
              <a:r>
                <a:rPr lang="ja-JP" altLang="en-US" sz="1300" dirty="0" smtClean="0">
                  <a:solidFill>
                    <a:srgbClr val="073763"/>
                  </a:solidFill>
                  <a:latin typeface="+mn-ea"/>
                  <a:ea typeface="+mn-ea"/>
                  <a:cs typeface="Questrial"/>
                  <a:sym typeface="Questrial"/>
                </a:rPr>
                <a:t>ゲートウェイの</a:t>
              </a:r>
              <a:r>
                <a:rPr lang="en-US" altLang="ja-JP" sz="1300" dirty="0" smtClean="0">
                  <a:solidFill>
                    <a:srgbClr val="073763"/>
                  </a:solidFill>
                  <a:latin typeface="+mn-ea"/>
                  <a:ea typeface="+mn-ea"/>
                  <a:cs typeface="Questrial"/>
                  <a:sym typeface="Questrial"/>
                </a:rPr>
                <a:t/>
              </a:r>
              <a:br>
                <a:rPr lang="en-US" altLang="ja-JP" sz="1300" dirty="0" smtClean="0">
                  <a:solidFill>
                    <a:srgbClr val="073763"/>
                  </a:solidFill>
                  <a:latin typeface="+mn-ea"/>
                  <a:ea typeface="+mn-ea"/>
                  <a:cs typeface="Questrial"/>
                  <a:sym typeface="Questrial"/>
                </a:rPr>
              </a:br>
              <a:r>
                <a:rPr lang="ja-JP" altLang="en-US" sz="1300" dirty="0" smtClean="0">
                  <a:solidFill>
                    <a:srgbClr val="073763"/>
                  </a:solidFill>
                  <a:latin typeface="+mn-ea"/>
                  <a:ea typeface="+mn-ea"/>
                  <a:cs typeface="Questrial"/>
                  <a:sym typeface="Questrial"/>
                </a:rPr>
                <a:t>オーケストレーション</a:t>
              </a:r>
              <a:r>
                <a:rPr lang="en" sz="1300" dirty="0" smtClean="0">
                  <a:solidFill>
                    <a:srgbClr val="073763"/>
                  </a:solidFill>
                  <a:latin typeface="+mn-ea"/>
                  <a:ea typeface="+mn-ea"/>
                  <a:cs typeface="Questrial"/>
                  <a:sym typeface="Questrial"/>
                </a:rPr>
                <a:t>,</a:t>
              </a:r>
              <a:endParaRPr lang="en" sz="1300" dirty="0">
                <a:solidFill>
                  <a:srgbClr val="073763"/>
                </a:solidFill>
                <a:latin typeface="+mn-ea"/>
                <a:ea typeface="+mn-ea"/>
                <a:cs typeface="Questrial"/>
                <a:sym typeface="Questrial"/>
              </a:endParaRPr>
            </a:p>
            <a:p>
              <a:pPr lvl="0" algn="ctr" rtl="0">
                <a:spcBef>
                  <a:spcPts val="0"/>
                </a:spcBef>
                <a:buClr>
                  <a:schemeClr val="dk1"/>
                </a:buClr>
                <a:buSzPct val="84615"/>
                <a:buFont typeface="Arial"/>
                <a:buNone/>
              </a:pPr>
              <a:r>
                <a:rPr lang="en-US" altLang="ja-JP" sz="1300" b="1" i="1" dirty="0" smtClean="0">
                  <a:solidFill>
                    <a:srgbClr val="073763"/>
                  </a:solidFill>
                  <a:latin typeface="+mn-ea"/>
                  <a:ea typeface="+mn-ea"/>
                  <a:cs typeface="Questrial"/>
                  <a:sym typeface="Questrial"/>
                </a:rPr>
                <a:t>CASB</a:t>
              </a:r>
              <a:r>
                <a:rPr lang="ja-JP" altLang="en-US" sz="1300" b="1" i="1" dirty="0" smtClean="0">
                  <a:solidFill>
                    <a:srgbClr val="073763"/>
                  </a:solidFill>
                  <a:latin typeface="+mn-ea"/>
                  <a:ea typeface="+mn-ea"/>
                  <a:cs typeface="Questrial"/>
                  <a:sym typeface="Questrial"/>
                </a:rPr>
                <a:t> で最大の脅威　インテリジェンス</a:t>
              </a:r>
              <a:r>
                <a:rPr lang="en-US" altLang="ja-JP" sz="1300" b="1" i="1" dirty="0" smtClean="0">
                  <a:solidFill>
                    <a:srgbClr val="073763"/>
                  </a:solidFill>
                  <a:latin typeface="+mn-ea"/>
                  <a:ea typeface="+mn-ea"/>
                  <a:cs typeface="Questrial"/>
                  <a:sym typeface="Questrial"/>
                </a:rPr>
                <a:t>(</a:t>
              </a:r>
              <a:r>
                <a:rPr lang="en" sz="1300" b="1" i="1" dirty="0" smtClean="0">
                  <a:solidFill>
                    <a:srgbClr val="073763"/>
                  </a:solidFill>
                  <a:latin typeface="+mn-ea"/>
                  <a:ea typeface="+mn-ea"/>
                  <a:cs typeface="Questrial"/>
                  <a:sym typeface="Questrial"/>
                </a:rPr>
                <a:t>CyberLab</a:t>
              </a:r>
              <a:r>
                <a:rPr lang="en-US" altLang="ja-JP" sz="1300" b="1" i="1" dirty="0" smtClean="0">
                  <a:solidFill>
                    <a:srgbClr val="073763"/>
                  </a:solidFill>
                  <a:latin typeface="+mn-ea"/>
                  <a:ea typeface="+mn-ea"/>
                  <a:cs typeface="Questrial"/>
                  <a:sym typeface="Questrial"/>
                </a:rPr>
                <a:t>)</a:t>
              </a:r>
              <a:endParaRPr lang="en" sz="1300" b="1" i="1" dirty="0">
                <a:solidFill>
                  <a:srgbClr val="073763"/>
                </a:solidFill>
                <a:latin typeface="+mn-ea"/>
                <a:ea typeface="+mn-ea"/>
                <a:cs typeface="Questrial"/>
                <a:sym typeface="Questrial"/>
              </a:endParaRPr>
            </a:p>
            <a:p>
              <a:pPr lvl="0" algn="ctr" rtl="0">
                <a:spcBef>
                  <a:spcPts val="0"/>
                </a:spcBef>
                <a:buNone/>
              </a:pPr>
              <a:endParaRPr b="1" i="1" dirty="0">
                <a:latin typeface="+mn-ea"/>
                <a:ea typeface="+mn-ea"/>
                <a:cs typeface="Questrial"/>
                <a:sym typeface="Questrial"/>
              </a:endParaRPr>
            </a:p>
          </p:txBody>
        </p:sp>
      </p:grpSp>
      <p:sp>
        <p:nvSpPr>
          <p:cNvPr id="1228" name="Shape 1228"/>
          <p:cNvSpPr/>
          <p:nvPr/>
        </p:nvSpPr>
        <p:spPr>
          <a:xfrm>
            <a:off x="6348225" y="842875"/>
            <a:ext cx="2034900" cy="2012400"/>
          </a:xfrm>
          <a:prstGeom prst="ellipse">
            <a:avLst/>
          </a:prstGeom>
          <a:solidFill>
            <a:schemeClr val="dk2"/>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rgbClr val="FFFFFF"/>
                </a:solidFill>
                <a:latin typeface="+mn-ea"/>
                <a:ea typeface="+mn-ea"/>
                <a:cs typeface="Questrial"/>
                <a:sym typeface="Questrial"/>
              </a:rPr>
              <a:t>Why CloudLock?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20"/>
                                        </p:tgtEl>
                                        <p:attrNameLst>
                                          <p:attrName>style.visibility</p:attrName>
                                        </p:attrNameLst>
                                      </p:cBhvr>
                                      <p:to>
                                        <p:strVal val="visible"/>
                                      </p:to>
                                    </p:set>
                                    <p:anim calcmode="lin" valueType="num">
                                      <p:cBhvr additive="base">
                                        <p:cTn id="7" dur="1000"/>
                                        <p:tgtEl>
                                          <p:spTgt spid="1220"/>
                                        </p:tgtEl>
                                        <p:attrNameLst>
                                          <p:attrName>ppt_w</p:attrName>
                                        </p:attrNameLst>
                                      </p:cBhvr>
                                      <p:tavLst>
                                        <p:tav tm="0">
                                          <p:val>
                                            <p:strVal val="0"/>
                                          </p:val>
                                        </p:tav>
                                        <p:tav tm="100000">
                                          <p:val>
                                            <p:strVal val="#ppt_w"/>
                                          </p:val>
                                        </p:tav>
                                      </p:tavLst>
                                    </p:anim>
                                    <p:anim calcmode="lin" valueType="num">
                                      <p:cBhvr additive="base">
                                        <p:cTn id="8" dur="1000"/>
                                        <p:tgtEl>
                                          <p:spTgt spid="122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224"/>
                                        </p:tgtEl>
                                        <p:attrNameLst>
                                          <p:attrName>style.visibility</p:attrName>
                                        </p:attrNameLst>
                                      </p:cBhvr>
                                      <p:to>
                                        <p:strVal val="visible"/>
                                      </p:to>
                                    </p:set>
                                    <p:anim calcmode="lin" valueType="num">
                                      <p:cBhvr additive="base">
                                        <p:cTn id="12" dur="1000"/>
                                        <p:tgtEl>
                                          <p:spTgt spid="1224"/>
                                        </p:tgtEl>
                                        <p:attrNameLst>
                                          <p:attrName>ppt_w</p:attrName>
                                        </p:attrNameLst>
                                      </p:cBhvr>
                                      <p:tavLst>
                                        <p:tav tm="0">
                                          <p:val>
                                            <p:strVal val="0"/>
                                          </p:val>
                                        </p:tav>
                                        <p:tav tm="100000">
                                          <p:val>
                                            <p:strVal val="#ppt_w"/>
                                          </p:val>
                                        </p:tav>
                                      </p:tavLst>
                                    </p:anim>
                                    <p:anim calcmode="lin" valueType="num">
                                      <p:cBhvr additive="base">
                                        <p:cTn id="13" dur="1000"/>
                                        <p:tgtEl>
                                          <p:spTgt spid="1224"/>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228"/>
                                        </p:tgtEl>
                                        <p:attrNameLst>
                                          <p:attrName>style.visibility</p:attrName>
                                        </p:attrNameLst>
                                      </p:cBhvr>
                                      <p:to>
                                        <p:strVal val="visible"/>
                                      </p:to>
                                    </p:set>
                                    <p:anim calcmode="lin" valueType="num">
                                      <p:cBhvr additive="base">
                                        <p:cTn id="17" dur="1000"/>
                                        <p:tgtEl>
                                          <p:spTgt spid="1228"/>
                                        </p:tgtEl>
                                        <p:attrNameLst>
                                          <p:attrName>ppt_w</p:attrName>
                                        </p:attrNameLst>
                                      </p:cBhvr>
                                      <p:tavLst>
                                        <p:tav tm="0">
                                          <p:val>
                                            <p:strVal val="0"/>
                                          </p:val>
                                        </p:tav>
                                        <p:tav tm="100000">
                                          <p:val>
                                            <p:strVal val="#ppt_w"/>
                                          </p:val>
                                        </p:tav>
                                      </p:tavLst>
                                    </p:anim>
                                    <p:anim calcmode="lin" valueType="num">
                                      <p:cBhvr additive="base">
                                        <p:cTn id="18" dur="1000"/>
                                        <p:tgtEl>
                                          <p:spTgt spid="1228"/>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13"/>
                                        </p:tgtEl>
                                        <p:attrNameLst>
                                          <p:attrName>style.visibility</p:attrName>
                                        </p:attrNameLst>
                                      </p:cBhvr>
                                      <p:to>
                                        <p:strVal val="visible"/>
                                      </p:to>
                                    </p:set>
                                    <p:animEffect transition="in" filter="fade">
                                      <p:cBhvr>
                                        <p:cTn id="23" dur="1000"/>
                                        <p:tgtEl>
                                          <p:spTgt spid="12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1"/>
                                        </p:tgtEl>
                                        <p:attrNameLst>
                                          <p:attrName>style.visibility</p:attrName>
                                        </p:attrNameLst>
                                      </p:cBhvr>
                                      <p:to>
                                        <p:strVal val="visible"/>
                                      </p:to>
                                    </p:set>
                                    <p:animEffect transition="in" filter="fade">
                                      <p:cBhvr>
                                        <p:cTn id="28" dur="1000"/>
                                        <p:tgtEl>
                                          <p:spTgt spid="12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5"/>
                                        </p:tgtEl>
                                        <p:attrNameLst>
                                          <p:attrName>style.visibility</p:attrName>
                                        </p:attrNameLst>
                                      </p:cBhvr>
                                      <p:to>
                                        <p:strVal val="visible"/>
                                      </p:to>
                                    </p:set>
                                    <p:animEffect transition="in" filter="fade">
                                      <p:cBhvr>
                                        <p:cTn id="33" dur="10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Shape 1233"/>
          <p:cNvSpPr txBox="1">
            <a:spLocks noGrp="1"/>
          </p:cNvSpPr>
          <p:nvPr>
            <p:ph type="title"/>
          </p:nvPr>
        </p:nvSpPr>
        <p:spPr>
          <a:xfrm>
            <a:off x="520975" y="42675"/>
            <a:ext cx="7987500" cy="505200"/>
          </a:xfrm>
          <a:prstGeom prst="rect">
            <a:avLst/>
          </a:prstGeom>
        </p:spPr>
        <p:txBody>
          <a:bodyPr lIns="91425" tIns="91425" rIns="91425" bIns="91425" anchor="ctr" anchorCtr="0">
            <a:noAutofit/>
          </a:bodyPr>
          <a:lstStyle/>
          <a:p>
            <a:pPr marL="0" lvl="0" indent="0" rtl="0">
              <a:spcBef>
                <a:spcPts val="0"/>
              </a:spcBef>
              <a:buNone/>
            </a:pPr>
            <a:r>
              <a:rPr lang="en" dirty="0" smtClean="0">
                <a:latin typeface="+mn-ea"/>
                <a:ea typeface="+mn-ea"/>
              </a:rPr>
              <a:t>CASB</a:t>
            </a:r>
            <a:r>
              <a:rPr lang="ja-JP" altLang="en-US" dirty="0" smtClean="0">
                <a:latin typeface="+mn-ea"/>
                <a:ea typeface="+mn-ea"/>
              </a:rPr>
              <a:t>って何</a:t>
            </a:r>
            <a:r>
              <a:rPr lang="en" dirty="0" smtClean="0">
                <a:latin typeface="+mn-ea"/>
                <a:ea typeface="+mn-ea"/>
              </a:rPr>
              <a:t>?</a:t>
            </a:r>
            <a:endParaRPr lang="en" dirty="0">
              <a:latin typeface="+mn-ea"/>
              <a:ea typeface="+mn-ea"/>
            </a:endParaRPr>
          </a:p>
        </p:txBody>
      </p:sp>
      <p:sp>
        <p:nvSpPr>
          <p:cNvPr id="1237" name="Shape 1237"/>
          <p:cNvSpPr/>
          <p:nvPr/>
        </p:nvSpPr>
        <p:spPr>
          <a:xfrm>
            <a:off x="321475" y="778825"/>
            <a:ext cx="8256425" cy="658800"/>
          </a:xfrm>
          <a:prstGeom prst="rect">
            <a:avLst/>
          </a:prstGeom>
          <a:solidFill>
            <a:srgbClr val="CFE2F3"/>
          </a:solidFill>
          <a:ln>
            <a:noFill/>
          </a:ln>
        </p:spPr>
        <p:txBody>
          <a:bodyPr lIns="91425" tIns="91425" rIns="91425" bIns="91425" anchor="ctr" anchorCtr="0">
            <a:noAutofit/>
          </a:bodyPr>
          <a:lstStyle/>
          <a:p>
            <a:pPr lvl="0" rtl="0">
              <a:spcBef>
                <a:spcPts val="0"/>
              </a:spcBef>
              <a:buNone/>
            </a:pPr>
            <a:r>
              <a:rPr lang="en" sz="1200" dirty="0" smtClean="0">
                <a:latin typeface="+mn-ea"/>
                <a:ea typeface="+mn-ea"/>
              </a:rPr>
              <a:t>CASB </a:t>
            </a:r>
            <a:r>
              <a:rPr lang="ja-JP" altLang="en-US" sz="1200" dirty="0" smtClean="0">
                <a:latin typeface="+mn-ea"/>
                <a:ea typeface="+mn-ea"/>
              </a:rPr>
              <a:t>は、クラウドアプリケーションやインフラストラクチャを保護するセキュリティソリューションです。</a:t>
            </a:r>
            <a:endParaRPr lang="en-US" altLang="ja-JP" sz="1200" dirty="0">
              <a:latin typeface="+mn-ea"/>
              <a:ea typeface="+mn-ea"/>
            </a:endParaRPr>
          </a:p>
          <a:p>
            <a:pPr lvl="0" rtl="0">
              <a:spcBef>
                <a:spcPts val="0"/>
              </a:spcBef>
              <a:buNone/>
            </a:pPr>
            <a:r>
              <a:rPr lang="ja-JP" altLang="en-US" sz="1200" dirty="0" smtClean="0">
                <a:latin typeface="+mn-ea"/>
                <a:ea typeface="+mn-ea"/>
              </a:rPr>
              <a:t>含まれるものは、</a:t>
            </a:r>
            <a:r>
              <a:rPr lang="en" sz="1200" dirty="0" smtClean="0">
                <a:latin typeface="+mn-ea"/>
                <a:ea typeface="+mn-ea"/>
              </a:rPr>
              <a:t>SaaS </a:t>
            </a:r>
            <a:r>
              <a:rPr lang="en" sz="1200" dirty="0">
                <a:latin typeface="+mn-ea"/>
                <a:ea typeface="+mn-ea"/>
              </a:rPr>
              <a:t>(e.g., Salesforce.com, Google Apps, </a:t>
            </a:r>
            <a:r>
              <a:rPr lang="en" sz="1200" dirty="0">
                <a:solidFill>
                  <a:srgbClr val="000000"/>
                </a:solidFill>
                <a:latin typeface="+mn-ea"/>
                <a:ea typeface="+mn-ea"/>
              </a:rPr>
              <a:t>Office 365,</a:t>
            </a:r>
            <a:r>
              <a:rPr lang="en" sz="1200" dirty="0">
                <a:latin typeface="+mn-ea"/>
                <a:ea typeface="+mn-ea"/>
              </a:rPr>
              <a:t> Box, Dropbox, ServiceNow, Slack) </a:t>
            </a:r>
            <a:r>
              <a:rPr lang="ja-JP" altLang="en-US" sz="1200" dirty="0" smtClean="0">
                <a:latin typeface="+mn-ea"/>
                <a:ea typeface="+mn-ea"/>
              </a:rPr>
              <a:t>や</a:t>
            </a:r>
            <a:r>
              <a:rPr lang="en" sz="1200" dirty="0" smtClean="0">
                <a:latin typeface="+mn-ea"/>
                <a:ea typeface="+mn-ea"/>
              </a:rPr>
              <a:t> </a:t>
            </a:r>
            <a:endParaRPr lang="en-US" sz="1200" dirty="0" smtClean="0">
              <a:latin typeface="+mn-ea"/>
              <a:ea typeface="+mn-ea"/>
            </a:endParaRPr>
          </a:p>
          <a:p>
            <a:pPr lvl="0" rtl="0">
              <a:spcBef>
                <a:spcPts val="0"/>
              </a:spcBef>
              <a:buNone/>
            </a:pPr>
            <a:r>
              <a:rPr lang="en" sz="1200" dirty="0" smtClean="0">
                <a:latin typeface="+mn-ea"/>
                <a:ea typeface="+mn-ea"/>
              </a:rPr>
              <a:t>IaaS/PaaS </a:t>
            </a:r>
            <a:r>
              <a:rPr lang="en" sz="1200" dirty="0">
                <a:latin typeface="+mn-ea"/>
                <a:ea typeface="+mn-ea"/>
              </a:rPr>
              <a:t>(e.g., Amazon Web Services, </a:t>
            </a:r>
            <a:r>
              <a:rPr lang="en" sz="1200" dirty="0" smtClean="0">
                <a:latin typeface="+mn-ea"/>
                <a:ea typeface="+mn-ea"/>
              </a:rPr>
              <a:t>Force.com)</a:t>
            </a:r>
            <a:r>
              <a:rPr lang="en-US" altLang="en-US" sz="1200" dirty="0">
                <a:latin typeface="+mn-ea"/>
                <a:ea typeface="+mn-ea"/>
              </a:rPr>
              <a:t> </a:t>
            </a:r>
            <a:r>
              <a:rPr lang="ja-JP" altLang="en-US" sz="1200" dirty="0" smtClean="0">
                <a:latin typeface="+mn-ea"/>
                <a:ea typeface="+mn-ea"/>
              </a:rPr>
              <a:t>です。</a:t>
            </a:r>
            <a:endParaRPr lang="en" sz="1200" dirty="0">
              <a:latin typeface="+mn-ea"/>
              <a:ea typeface="+mn-ea"/>
            </a:endParaRPr>
          </a:p>
        </p:txBody>
      </p:sp>
      <p:sp>
        <p:nvSpPr>
          <p:cNvPr id="1238" name="Shape 1238"/>
          <p:cNvSpPr txBox="1"/>
          <p:nvPr/>
        </p:nvSpPr>
        <p:spPr>
          <a:xfrm>
            <a:off x="279000" y="1512501"/>
            <a:ext cx="8298900" cy="1573799"/>
          </a:xfrm>
          <a:prstGeom prst="rect">
            <a:avLst/>
          </a:prstGeom>
          <a:noFill/>
          <a:ln>
            <a:noFill/>
          </a:ln>
        </p:spPr>
        <p:txBody>
          <a:bodyPr lIns="91425" tIns="91425" rIns="91425" bIns="91425" anchor="t" anchorCtr="0">
            <a:noAutofit/>
          </a:bodyPr>
          <a:lstStyle/>
          <a:p>
            <a:pPr lvl="0">
              <a:lnSpc>
                <a:spcPct val="115000"/>
              </a:lnSpc>
              <a:spcBef>
                <a:spcPts val="600"/>
              </a:spcBef>
              <a:spcAft>
                <a:spcPts val="1000"/>
              </a:spcAft>
            </a:pPr>
            <a:r>
              <a:rPr lang="ja-JP" altLang="en-US" sz="1800" dirty="0" smtClean="0">
                <a:solidFill>
                  <a:srgbClr val="434343"/>
                </a:solidFill>
                <a:latin typeface="+mn-ea"/>
                <a:ea typeface="+mn-ea"/>
              </a:rPr>
              <a:t>ガートナーの市場定義：</a:t>
            </a:r>
            <a:r>
              <a:rPr lang="en" sz="1800" dirty="0" smtClean="0">
                <a:solidFill>
                  <a:srgbClr val="434343"/>
                </a:solidFill>
                <a:latin typeface="+mn-ea"/>
                <a:ea typeface="+mn-ea"/>
              </a:rPr>
              <a:t> </a:t>
            </a:r>
            <a:r>
              <a:rPr lang="ja-JP" altLang="en-US" dirty="0" smtClean="0">
                <a:solidFill>
                  <a:srgbClr val="434343"/>
                </a:solidFill>
                <a:latin typeface="+mn-ea"/>
                <a:ea typeface="+mn-ea"/>
              </a:rPr>
              <a:t>“</a:t>
            </a:r>
            <a:r>
              <a:rPr lang="en" dirty="0" smtClean="0">
                <a:solidFill>
                  <a:srgbClr val="434343"/>
                </a:solidFill>
                <a:latin typeface="+mn-ea"/>
                <a:ea typeface="+mn-ea"/>
              </a:rPr>
              <a:t>Cloud </a:t>
            </a:r>
            <a:r>
              <a:rPr lang="ja-JP" altLang="ja-JP" dirty="0">
                <a:solidFill>
                  <a:srgbClr val="434343"/>
                </a:solidFill>
                <a:latin typeface="+mn-ea"/>
                <a:ea typeface="+mn-ea"/>
              </a:rPr>
              <a:t>A</a:t>
            </a:r>
            <a:r>
              <a:rPr lang="en" dirty="0" smtClean="0">
                <a:solidFill>
                  <a:srgbClr val="434343"/>
                </a:solidFill>
                <a:latin typeface="+mn-ea"/>
                <a:ea typeface="+mn-ea"/>
              </a:rPr>
              <a:t>ccess </a:t>
            </a:r>
            <a:r>
              <a:rPr lang="en-US" altLang="ja-JP" dirty="0">
                <a:solidFill>
                  <a:srgbClr val="434343"/>
                </a:solidFill>
                <a:latin typeface="+mn-ea"/>
                <a:ea typeface="+mn-ea"/>
              </a:rPr>
              <a:t>S</a:t>
            </a:r>
            <a:r>
              <a:rPr lang="en" dirty="0" smtClean="0">
                <a:solidFill>
                  <a:srgbClr val="434343"/>
                </a:solidFill>
                <a:latin typeface="+mn-ea"/>
                <a:ea typeface="+mn-ea"/>
              </a:rPr>
              <a:t>ecurity </a:t>
            </a:r>
            <a:r>
              <a:rPr lang="en-US" altLang="ja-JP" dirty="0">
                <a:solidFill>
                  <a:srgbClr val="434343"/>
                </a:solidFill>
                <a:latin typeface="+mn-ea"/>
                <a:ea typeface="+mn-ea"/>
              </a:rPr>
              <a:t>B</a:t>
            </a:r>
            <a:r>
              <a:rPr lang="en" dirty="0" smtClean="0">
                <a:solidFill>
                  <a:srgbClr val="434343"/>
                </a:solidFill>
                <a:latin typeface="+mn-ea"/>
                <a:ea typeface="+mn-ea"/>
              </a:rPr>
              <a:t>rokers </a:t>
            </a:r>
            <a:r>
              <a:rPr lang="en" dirty="0">
                <a:solidFill>
                  <a:srgbClr val="434343"/>
                </a:solidFill>
                <a:latin typeface="+mn-ea"/>
                <a:ea typeface="+mn-ea"/>
              </a:rPr>
              <a:t>(</a:t>
            </a:r>
            <a:r>
              <a:rPr lang="en" dirty="0" smtClean="0">
                <a:solidFill>
                  <a:srgbClr val="434343"/>
                </a:solidFill>
                <a:latin typeface="+mn-ea"/>
                <a:ea typeface="+mn-ea"/>
              </a:rPr>
              <a:t>CASB)</a:t>
            </a:r>
            <a:r>
              <a:rPr lang="ja-JP" altLang="en-US" dirty="0" smtClean="0">
                <a:solidFill>
                  <a:srgbClr val="434343"/>
                </a:solidFill>
                <a:latin typeface="+mn-ea"/>
                <a:ea typeface="+mn-ea"/>
              </a:rPr>
              <a:t>、クラウドサービスとモバイル利用の大幅な増加に起因するセキュリティギャップへの対処。　</a:t>
            </a:r>
            <a:r>
              <a:rPr lang="en-US" altLang="ja-JP" dirty="0" smtClean="0">
                <a:solidFill>
                  <a:srgbClr val="434343"/>
                </a:solidFill>
                <a:latin typeface="+mn-ea"/>
                <a:ea typeface="+mn-ea"/>
              </a:rPr>
              <a:t>CASB</a:t>
            </a:r>
            <a:r>
              <a:rPr lang="ja-JP" altLang="en-US" dirty="0" smtClean="0">
                <a:solidFill>
                  <a:srgbClr val="434343"/>
                </a:solidFill>
                <a:latin typeface="+mn-ea"/>
                <a:ea typeface="+mn-ea"/>
              </a:rPr>
              <a:t>は、</a:t>
            </a:r>
            <a:r>
              <a:rPr lang="en" dirty="0">
                <a:solidFill>
                  <a:srgbClr val="434343"/>
                </a:solidFill>
                <a:latin typeface="+mn-ea"/>
                <a:ea typeface="+mn-ea"/>
              </a:rPr>
              <a:t>Web application </a:t>
            </a:r>
            <a:r>
              <a:rPr lang="en" dirty="0" smtClean="0">
                <a:solidFill>
                  <a:srgbClr val="434343"/>
                </a:solidFill>
                <a:latin typeface="+mn-ea"/>
                <a:ea typeface="+mn-ea"/>
              </a:rPr>
              <a:t>firewall</a:t>
            </a:r>
            <a:r>
              <a:rPr lang="en-US" dirty="0" smtClean="0">
                <a:solidFill>
                  <a:srgbClr val="434343"/>
                </a:solidFill>
                <a:latin typeface="+mn-ea"/>
                <a:ea typeface="+mn-ea"/>
              </a:rPr>
              <a:t> (WAF),</a:t>
            </a:r>
            <a:r>
              <a:rPr lang="en" dirty="0" smtClean="0">
                <a:solidFill>
                  <a:srgbClr val="434343"/>
                </a:solidFill>
                <a:latin typeface="+mn-ea"/>
                <a:ea typeface="+mn-ea"/>
              </a:rPr>
              <a:t> </a:t>
            </a:r>
            <a:r>
              <a:rPr lang="en" dirty="0">
                <a:solidFill>
                  <a:srgbClr val="434343"/>
                </a:solidFill>
                <a:latin typeface="+mn-ea"/>
                <a:ea typeface="+mn-ea"/>
              </a:rPr>
              <a:t>secure Web </a:t>
            </a:r>
            <a:r>
              <a:rPr lang="en" dirty="0" smtClean="0">
                <a:solidFill>
                  <a:srgbClr val="434343"/>
                </a:solidFill>
                <a:latin typeface="+mn-ea"/>
                <a:ea typeface="+mn-ea"/>
              </a:rPr>
              <a:t>gateway </a:t>
            </a:r>
            <a:r>
              <a:rPr lang="en" dirty="0">
                <a:solidFill>
                  <a:srgbClr val="434343"/>
                </a:solidFill>
                <a:latin typeface="+mn-ea"/>
                <a:ea typeface="+mn-ea"/>
              </a:rPr>
              <a:t>(</a:t>
            </a:r>
            <a:r>
              <a:rPr lang="en" dirty="0" smtClean="0">
                <a:solidFill>
                  <a:srgbClr val="434343"/>
                </a:solidFill>
                <a:latin typeface="+mn-ea"/>
                <a:ea typeface="+mn-ea"/>
              </a:rPr>
              <a:t>SWG)</a:t>
            </a:r>
            <a:r>
              <a:rPr lang="en-US" dirty="0" smtClean="0">
                <a:solidFill>
                  <a:srgbClr val="434343"/>
                </a:solidFill>
                <a:latin typeface="+mn-ea"/>
                <a:ea typeface="+mn-ea"/>
              </a:rPr>
              <a:t>, </a:t>
            </a:r>
            <a:r>
              <a:rPr lang="ja-JP" altLang="en-US" dirty="0" smtClean="0">
                <a:solidFill>
                  <a:srgbClr val="434343"/>
                </a:solidFill>
                <a:latin typeface="+mn-ea"/>
                <a:ea typeface="+mn-ea"/>
              </a:rPr>
              <a:t>エンタープライズ</a:t>
            </a:r>
            <a:r>
              <a:rPr lang="en-US" dirty="0" smtClean="0">
                <a:solidFill>
                  <a:srgbClr val="434343"/>
                </a:solidFill>
                <a:latin typeface="+mn-ea"/>
                <a:ea typeface="+mn-ea"/>
              </a:rPr>
              <a:t>Firewall</a:t>
            </a:r>
            <a:r>
              <a:rPr lang="ja-JP" altLang="en-US" dirty="0" smtClean="0">
                <a:solidFill>
                  <a:srgbClr val="434343"/>
                </a:solidFill>
                <a:latin typeface="+mn-ea"/>
                <a:ea typeface="+mn-ea"/>
              </a:rPr>
              <a:t>などのセキュリティコントロールでは一般的に利用できない機能を提供する。</a:t>
            </a:r>
            <a:r>
              <a:rPr lang="en" dirty="0" smtClean="0">
                <a:solidFill>
                  <a:srgbClr val="434343"/>
                </a:solidFill>
                <a:latin typeface="+mn-ea"/>
                <a:ea typeface="+mn-ea"/>
              </a:rPr>
              <a:t> CASB</a:t>
            </a:r>
            <a:r>
              <a:rPr lang="ja-JP" altLang="en-US" dirty="0" smtClean="0">
                <a:solidFill>
                  <a:srgbClr val="434343"/>
                </a:solidFill>
                <a:latin typeface="+mn-ea"/>
                <a:ea typeface="+mn-ea"/>
              </a:rPr>
              <a:t>は、同時に複数クラウドサービスのシングル</a:t>
            </a:r>
            <a:r>
              <a:rPr lang="en-US" altLang="ja-JP" dirty="0" smtClean="0">
                <a:solidFill>
                  <a:srgbClr val="434343"/>
                </a:solidFill>
                <a:latin typeface="+mn-ea"/>
                <a:ea typeface="+mn-ea"/>
              </a:rPr>
              <a:t> </a:t>
            </a:r>
            <a:r>
              <a:rPr lang="ja-JP" altLang="en-US" dirty="0" smtClean="0">
                <a:solidFill>
                  <a:srgbClr val="434343"/>
                </a:solidFill>
                <a:latin typeface="+mn-ea"/>
                <a:ea typeface="+mn-ea"/>
              </a:rPr>
              <a:t>ポイント</a:t>
            </a:r>
            <a:r>
              <a:rPr lang="en-US" altLang="ja-JP" dirty="0" smtClean="0">
                <a:solidFill>
                  <a:srgbClr val="434343"/>
                </a:solidFill>
                <a:latin typeface="+mn-ea"/>
                <a:ea typeface="+mn-ea"/>
              </a:rPr>
              <a:t> </a:t>
            </a:r>
            <a:r>
              <a:rPr lang="ja-JP" altLang="en-US" dirty="0" smtClean="0">
                <a:solidFill>
                  <a:srgbClr val="434343"/>
                </a:solidFill>
                <a:latin typeface="+mn-ea"/>
                <a:ea typeface="+mn-ea"/>
              </a:rPr>
              <a:t>オブ</a:t>
            </a:r>
            <a:r>
              <a:rPr lang="en-US" altLang="ja-JP" dirty="0" smtClean="0">
                <a:solidFill>
                  <a:srgbClr val="434343"/>
                </a:solidFill>
                <a:latin typeface="+mn-ea"/>
                <a:ea typeface="+mn-ea"/>
              </a:rPr>
              <a:t> </a:t>
            </a:r>
            <a:r>
              <a:rPr lang="ja-JP" altLang="en-US" dirty="0" smtClean="0">
                <a:solidFill>
                  <a:srgbClr val="434343"/>
                </a:solidFill>
                <a:latin typeface="+mn-ea"/>
                <a:ea typeface="+mn-ea"/>
              </a:rPr>
              <a:t>コントロールを提供する”。</a:t>
            </a:r>
            <a:endParaRPr lang="en" dirty="0">
              <a:solidFill>
                <a:srgbClr val="434343"/>
              </a:solidFill>
              <a:latin typeface="+mn-ea"/>
              <a:ea typeface="+mn-ea"/>
            </a:endParaRPr>
          </a:p>
        </p:txBody>
      </p:sp>
      <p:sp>
        <p:nvSpPr>
          <p:cNvPr id="1239" name="Shape 1239"/>
          <p:cNvSpPr/>
          <p:nvPr/>
        </p:nvSpPr>
        <p:spPr>
          <a:xfrm>
            <a:off x="1246025" y="3256450"/>
            <a:ext cx="1388400" cy="1139400"/>
          </a:xfrm>
          <a:prstGeom prst="roundRect">
            <a:avLst>
              <a:gd name="adj" fmla="val 16667"/>
            </a:avLst>
          </a:prstGeom>
          <a:solidFill>
            <a:srgbClr val="657F9D"/>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40" name="Shape 1240"/>
          <p:cNvSpPr/>
          <p:nvPr/>
        </p:nvSpPr>
        <p:spPr>
          <a:xfrm>
            <a:off x="2953012" y="3275075"/>
            <a:ext cx="1388400" cy="1139400"/>
          </a:xfrm>
          <a:prstGeom prst="roundRect">
            <a:avLst>
              <a:gd name="adj" fmla="val 16667"/>
            </a:avLst>
          </a:prstGeom>
          <a:solidFill>
            <a:srgbClr val="657F9D"/>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41" name="Shape 1241"/>
          <p:cNvSpPr/>
          <p:nvPr/>
        </p:nvSpPr>
        <p:spPr>
          <a:xfrm>
            <a:off x="4660025" y="3298325"/>
            <a:ext cx="1388400" cy="1139400"/>
          </a:xfrm>
          <a:prstGeom prst="roundRect">
            <a:avLst>
              <a:gd name="adj" fmla="val 16667"/>
            </a:avLst>
          </a:prstGeom>
          <a:solidFill>
            <a:srgbClr val="657F9D"/>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42" name="Shape 1242"/>
          <p:cNvSpPr/>
          <p:nvPr/>
        </p:nvSpPr>
        <p:spPr>
          <a:xfrm>
            <a:off x="6367025" y="3275075"/>
            <a:ext cx="1388400" cy="1139400"/>
          </a:xfrm>
          <a:prstGeom prst="roundRect">
            <a:avLst>
              <a:gd name="adj" fmla="val 16667"/>
            </a:avLst>
          </a:prstGeom>
          <a:solidFill>
            <a:srgbClr val="657F9D"/>
          </a:solidFill>
          <a:ln>
            <a:noFill/>
          </a:ln>
        </p:spPr>
        <p:txBody>
          <a:bodyPr lIns="91425" tIns="91425" rIns="91425" bIns="91425" anchor="ctr" anchorCtr="0">
            <a:noAutofit/>
          </a:bodyPr>
          <a:lstStyle/>
          <a:p>
            <a:pPr lvl="0">
              <a:spcBef>
                <a:spcPts val="0"/>
              </a:spcBef>
              <a:buNone/>
            </a:pPr>
            <a:endParaRPr>
              <a:latin typeface="+mn-ea"/>
              <a:ea typeface="+mn-ea"/>
            </a:endParaRPr>
          </a:p>
        </p:txBody>
      </p:sp>
      <p:sp>
        <p:nvSpPr>
          <p:cNvPr id="1243" name="Shape 1243"/>
          <p:cNvSpPr txBox="1"/>
          <p:nvPr/>
        </p:nvSpPr>
        <p:spPr>
          <a:xfrm>
            <a:off x="1245975" y="3483075"/>
            <a:ext cx="1388399" cy="658800"/>
          </a:xfrm>
          <a:prstGeom prst="rect">
            <a:avLst/>
          </a:prstGeom>
          <a:noFill/>
          <a:ln>
            <a:noFill/>
          </a:ln>
        </p:spPr>
        <p:txBody>
          <a:bodyPr lIns="91425" tIns="91425" rIns="91425" bIns="91425" anchor="t" anchorCtr="0">
            <a:noAutofit/>
          </a:bodyPr>
          <a:lstStyle/>
          <a:p>
            <a:pPr lvl="0" algn="ctr" rtl="0">
              <a:spcBef>
                <a:spcPts val="0"/>
              </a:spcBef>
              <a:buNone/>
            </a:pPr>
            <a:r>
              <a:rPr lang="ja-JP" altLang="en-US" dirty="0" smtClean="0">
                <a:solidFill>
                  <a:srgbClr val="FFFFFF"/>
                </a:solidFill>
                <a:latin typeface="+mn-ea"/>
                <a:ea typeface="+mn-ea"/>
              </a:rPr>
              <a:t>データ</a:t>
            </a:r>
            <a:endParaRPr lang="en-US" altLang="ja-JP" dirty="0" smtClean="0">
              <a:solidFill>
                <a:srgbClr val="FFFFFF"/>
              </a:solidFill>
              <a:latin typeface="+mn-ea"/>
              <a:ea typeface="+mn-ea"/>
            </a:endParaRPr>
          </a:p>
          <a:p>
            <a:pPr lvl="0" algn="ctr" rtl="0">
              <a:spcBef>
                <a:spcPts val="0"/>
              </a:spcBef>
              <a:buNone/>
            </a:pPr>
            <a:r>
              <a:rPr lang="ja-JP" altLang="en-US" dirty="0" smtClean="0">
                <a:solidFill>
                  <a:srgbClr val="FFFFFF"/>
                </a:solidFill>
                <a:latin typeface="+mn-ea"/>
                <a:ea typeface="+mn-ea"/>
              </a:rPr>
              <a:t>セキュリティ</a:t>
            </a:r>
            <a:endParaRPr lang="en" dirty="0">
              <a:solidFill>
                <a:srgbClr val="FFFFFF"/>
              </a:solidFill>
              <a:latin typeface="+mn-ea"/>
              <a:ea typeface="+mn-ea"/>
            </a:endParaRPr>
          </a:p>
        </p:txBody>
      </p:sp>
      <p:sp>
        <p:nvSpPr>
          <p:cNvPr id="1244" name="Shape 1244"/>
          <p:cNvSpPr txBox="1"/>
          <p:nvPr/>
        </p:nvSpPr>
        <p:spPr>
          <a:xfrm>
            <a:off x="2953025" y="3483075"/>
            <a:ext cx="1378800" cy="6588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solidFill>
                  <a:srgbClr val="FFFFFF"/>
                </a:solidFill>
                <a:latin typeface="+mn-ea"/>
                <a:ea typeface="+mn-ea"/>
              </a:rPr>
              <a:t>見える化</a:t>
            </a:r>
            <a:endParaRPr lang="en-US" altLang="ja-JP" dirty="0" smtClean="0">
              <a:solidFill>
                <a:srgbClr val="FFFFFF"/>
              </a:solidFill>
              <a:latin typeface="+mn-ea"/>
              <a:ea typeface="+mn-ea"/>
            </a:endParaRPr>
          </a:p>
          <a:p>
            <a:pPr lvl="0" algn="ctr" rtl="0">
              <a:spcBef>
                <a:spcPts val="0"/>
              </a:spcBef>
              <a:buNone/>
            </a:pPr>
            <a:r>
              <a:rPr lang="ja-JP" altLang="en-US" dirty="0" smtClean="0">
                <a:solidFill>
                  <a:srgbClr val="FFFFFF"/>
                </a:solidFill>
                <a:latin typeface="+mn-ea"/>
                <a:ea typeface="+mn-ea"/>
              </a:rPr>
              <a:t>（可視性）</a:t>
            </a:r>
            <a:endParaRPr lang="en" dirty="0">
              <a:solidFill>
                <a:srgbClr val="FFFFFF"/>
              </a:solidFill>
              <a:latin typeface="+mn-ea"/>
              <a:ea typeface="+mn-ea"/>
            </a:endParaRPr>
          </a:p>
        </p:txBody>
      </p:sp>
      <p:sp>
        <p:nvSpPr>
          <p:cNvPr id="1245" name="Shape 1245"/>
          <p:cNvSpPr txBox="1"/>
          <p:nvPr/>
        </p:nvSpPr>
        <p:spPr>
          <a:xfrm>
            <a:off x="4657103" y="3483075"/>
            <a:ext cx="1378800" cy="658800"/>
          </a:xfrm>
          <a:prstGeom prst="rect">
            <a:avLst/>
          </a:prstGeom>
          <a:noFill/>
          <a:ln>
            <a:noFill/>
          </a:ln>
        </p:spPr>
        <p:txBody>
          <a:bodyPr lIns="91425" tIns="91425" rIns="91425" bIns="91425" anchor="ctr" anchorCtr="0">
            <a:noAutofit/>
          </a:bodyPr>
          <a:lstStyle/>
          <a:p>
            <a:pPr lvl="0" algn="ctr" rtl="0">
              <a:spcBef>
                <a:spcPts val="0"/>
              </a:spcBef>
              <a:buNone/>
            </a:pPr>
            <a:r>
              <a:rPr lang="ja-JP" altLang="en-US" spc="-150" dirty="0" smtClean="0">
                <a:solidFill>
                  <a:srgbClr val="FFFFFF"/>
                </a:solidFill>
                <a:latin typeface="+mn-ea"/>
                <a:ea typeface="+mn-ea"/>
              </a:rPr>
              <a:t>コンプライアンス</a:t>
            </a:r>
            <a:endParaRPr lang="en" spc="-150" dirty="0">
              <a:solidFill>
                <a:srgbClr val="FFFFFF"/>
              </a:solidFill>
              <a:latin typeface="+mn-ea"/>
              <a:ea typeface="+mn-ea"/>
            </a:endParaRPr>
          </a:p>
        </p:txBody>
      </p:sp>
      <p:sp>
        <p:nvSpPr>
          <p:cNvPr id="1246" name="Shape 1246"/>
          <p:cNvSpPr txBox="1"/>
          <p:nvPr/>
        </p:nvSpPr>
        <p:spPr>
          <a:xfrm>
            <a:off x="6368186" y="3483075"/>
            <a:ext cx="1378800" cy="6588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solidFill>
                  <a:srgbClr val="FFFFFF"/>
                </a:solidFill>
                <a:latin typeface="+mn-ea"/>
                <a:ea typeface="+mn-ea"/>
              </a:rPr>
              <a:t>脅威の予防</a:t>
            </a:r>
            <a:endParaRPr lang="en" dirty="0">
              <a:solidFill>
                <a:srgbClr val="FFFFFF"/>
              </a:solidFill>
              <a:latin typeface="+mn-ea"/>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grpSp>
        <p:nvGrpSpPr>
          <p:cNvPr id="1253" name="Shape 1253"/>
          <p:cNvGrpSpPr/>
          <p:nvPr/>
        </p:nvGrpSpPr>
        <p:grpSpPr>
          <a:xfrm>
            <a:off x="649499" y="653450"/>
            <a:ext cx="7813699" cy="4079175"/>
            <a:chOff x="573299" y="424850"/>
            <a:chExt cx="7813699" cy="4079175"/>
          </a:xfrm>
        </p:grpSpPr>
        <p:pic>
          <p:nvPicPr>
            <p:cNvPr id="1254" name="Shape 1254" descr="rectangle.png"/>
            <p:cNvPicPr preferRelativeResize="0"/>
            <p:nvPr/>
          </p:nvPicPr>
          <p:blipFill>
            <a:blip r:embed="rId3">
              <a:alphaModFix/>
            </a:blip>
            <a:stretch>
              <a:fillRect/>
            </a:stretch>
          </p:blipFill>
          <p:spPr>
            <a:xfrm>
              <a:off x="573299" y="971649"/>
              <a:ext cx="7813699" cy="1728550"/>
            </a:xfrm>
            <a:prstGeom prst="rect">
              <a:avLst/>
            </a:prstGeom>
            <a:noFill/>
            <a:ln>
              <a:noFill/>
            </a:ln>
          </p:spPr>
        </p:pic>
        <p:sp>
          <p:nvSpPr>
            <p:cNvPr id="1255" name="Shape 1255"/>
            <p:cNvSpPr/>
            <p:nvPr/>
          </p:nvSpPr>
          <p:spPr>
            <a:xfrm>
              <a:off x="3853825" y="424850"/>
              <a:ext cx="1198800" cy="1198500"/>
            </a:xfrm>
            <a:prstGeom prst="ellipse">
              <a:avLst/>
            </a:prstGeom>
            <a:solidFill>
              <a:srgbClr val="108ED7"/>
            </a:solid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a:t>
              </a:r>
            </a:p>
          </p:txBody>
        </p:sp>
        <p:cxnSp>
          <p:nvCxnSpPr>
            <p:cNvPr id="1256" name="Shape 1256"/>
            <p:cNvCxnSpPr/>
            <p:nvPr/>
          </p:nvCxnSpPr>
          <p:spPr>
            <a:xfrm>
              <a:off x="2245550" y="3975200"/>
              <a:ext cx="4582200" cy="0"/>
            </a:xfrm>
            <a:prstGeom prst="straightConnector1">
              <a:avLst/>
            </a:prstGeom>
            <a:noFill/>
            <a:ln w="9525" cap="flat" cmpd="sng">
              <a:solidFill>
                <a:srgbClr val="CDCDCD"/>
              </a:solidFill>
              <a:prstDash val="solid"/>
              <a:round/>
              <a:headEnd type="none" w="lg" len="lg"/>
              <a:tailEnd type="none" w="lg" len="lg"/>
            </a:ln>
          </p:spPr>
        </p:cxnSp>
        <p:sp>
          <p:nvSpPr>
            <p:cNvPr id="1257" name="Shape 1257"/>
            <p:cNvSpPr txBox="1"/>
            <p:nvPr/>
          </p:nvSpPr>
          <p:spPr>
            <a:xfrm>
              <a:off x="1146550" y="1576250"/>
              <a:ext cx="6667200" cy="701400"/>
            </a:xfrm>
            <a:prstGeom prst="rect">
              <a:avLst/>
            </a:prstGeom>
            <a:noFill/>
            <a:ln>
              <a:noFill/>
            </a:ln>
          </p:spPr>
          <p:txBody>
            <a:bodyPr lIns="91425" tIns="91425" rIns="91425" bIns="91425" anchor="ctr" anchorCtr="0">
              <a:noAutofit/>
            </a:bodyPr>
            <a:lstStyle/>
            <a:p>
              <a:pPr lvl="0" rtl="0">
                <a:spcBef>
                  <a:spcPts val="0"/>
                </a:spcBef>
                <a:buNone/>
              </a:pPr>
              <a:r>
                <a:rPr lang="en" sz="2400" b="1">
                  <a:solidFill>
                    <a:srgbClr val="011B42"/>
                  </a:solidFill>
                </a:rPr>
                <a:t>Technology for Information Security in 2016</a:t>
              </a:r>
              <a:r>
                <a:rPr lang="en" sz="2400" b="1">
                  <a:solidFill>
                    <a:schemeClr val="dk1"/>
                  </a:solidFill>
                </a:rPr>
                <a:t> </a:t>
              </a:r>
            </a:p>
          </p:txBody>
        </p:sp>
        <p:sp>
          <p:nvSpPr>
            <p:cNvPr id="1258" name="Shape 1258"/>
            <p:cNvSpPr txBox="1"/>
            <p:nvPr/>
          </p:nvSpPr>
          <p:spPr>
            <a:xfrm>
              <a:off x="2953050" y="2327650"/>
              <a:ext cx="3000000" cy="1155000"/>
            </a:xfrm>
            <a:prstGeom prst="rect">
              <a:avLst/>
            </a:prstGeom>
            <a:noFill/>
            <a:ln>
              <a:noFill/>
            </a:ln>
          </p:spPr>
          <p:txBody>
            <a:bodyPr lIns="91425" tIns="91425" rIns="91425" bIns="91425" anchor="ctr" anchorCtr="0">
              <a:noAutofit/>
            </a:bodyPr>
            <a:lstStyle/>
            <a:p>
              <a:pPr lvl="0" algn="ctr" rtl="0">
                <a:lnSpc>
                  <a:spcPct val="95000"/>
                </a:lnSpc>
                <a:spcBef>
                  <a:spcPts val="1100"/>
                </a:spcBef>
                <a:buNone/>
              </a:pPr>
              <a:r>
                <a:rPr lang="en" sz="6200">
                  <a:solidFill>
                    <a:srgbClr val="4D4D4D"/>
                  </a:solidFill>
                </a:rPr>
                <a:t>CASB</a:t>
              </a:r>
            </a:p>
          </p:txBody>
        </p:sp>
        <p:sp>
          <p:nvSpPr>
            <p:cNvPr id="1259" name="Shape 1259"/>
            <p:cNvSpPr txBox="1"/>
            <p:nvPr/>
          </p:nvSpPr>
          <p:spPr>
            <a:xfrm>
              <a:off x="2632450" y="3291125"/>
              <a:ext cx="3732600" cy="7695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1800">
                  <a:solidFill>
                    <a:srgbClr val="4D4D4D"/>
                  </a:solidFill>
                </a:rPr>
                <a:t>Cloud Access Security Broker</a:t>
              </a:r>
            </a:p>
          </p:txBody>
        </p:sp>
        <p:sp>
          <p:nvSpPr>
            <p:cNvPr id="1260" name="Shape 1260"/>
            <p:cNvSpPr txBox="1"/>
            <p:nvPr/>
          </p:nvSpPr>
          <p:spPr>
            <a:xfrm>
              <a:off x="2953050" y="4060625"/>
              <a:ext cx="3000000" cy="4434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i="1">
                  <a:solidFill>
                    <a:srgbClr val="A6A6A6"/>
                  </a:solidFill>
                </a:rPr>
                <a:t>Source: Gartner, 2016</a:t>
              </a:r>
            </a:p>
          </p:txBody>
        </p:sp>
        <p:sp>
          <p:nvSpPr>
            <p:cNvPr id="1261" name="Shape 1261"/>
            <p:cNvSpPr txBox="1"/>
            <p:nvPr/>
          </p:nvSpPr>
          <p:spPr>
            <a:xfrm>
              <a:off x="4176250" y="538650"/>
              <a:ext cx="462900" cy="614400"/>
            </a:xfrm>
            <a:prstGeom prst="rect">
              <a:avLst/>
            </a:prstGeom>
            <a:noFill/>
            <a:ln>
              <a:noFill/>
            </a:ln>
          </p:spPr>
          <p:txBody>
            <a:bodyPr lIns="91425" tIns="91425" rIns="91425" bIns="91425" anchor="t" anchorCtr="0">
              <a:noAutofit/>
            </a:bodyPr>
            <a:lstStyle/>
            <a:p>
              <a:pPr lvl="0" rtl="0">
                <a:spcBef>
                  <a:spcPts val="0"/>
                </a:spcBef>
                <a:buNone/>
              </a:pPr>
              <a:r>
                <a:rPr lang="en" sz="6000" b="1">
                  <a:solidFill>
                    <a:schemeClr val="lt1"/>
                  </a:solidFill>
                </a:rPr>
                <a:t>1</a:t>
              </a:r>
            </a:p>
          </p:txBody>
        </p:sp>
        <p:sp>
          <p:nvSpPr>
            <p:cNvPr id="1262" name="Shape 1262"/>
            <p:cNvSpPr txBox="1"/>
            <p:nvPr/>
          </p:nvSpPr>
          <p:spPr>
            <a:xfrm>
              <a:off x="4028300" y="584100"/>
              <a:ext cx="364200" cy="288300"/>
            </a:xfrm>
            <a:prstGeom prst="rect">
              <a:avLst/>
            </a:prstGeom>
            <a:noFill/>
            <a:ln>
              <a:noFill/>
            </a:ln>
          </p:spPr>
          <p:txBody>
            <a:bodyPr lIns="91425" tIns="91425" rIns="91425" bIns="91425" anchor="t" anchorCtr="0">
              <a:noAutofit/>
            </a:bodyPr>
            <a:lstStyle/>
            <a:p>
              <a:pPr lvl="0" rtl="0">
                <a:spcBef>
                  <a:spcPts val="0"/>
                </a:spcBef>
                <a:buNone/>
              </a:pPr>
              <a:r>
                <a:rPr lang="en" sz="2400">
                  <a:solidFill>
                    <a:schemeClr val="lt1"/>
                  </a:solidFill>
                </a:rPr>
                <a:t>#</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pic>
        <p:nvPicPr>
          <p:cNvPr id="1796" name="Shape 1796"/>
          <p:cNvPicPr preferRelativeResize="0"/>
          <p:nvPr/>
        </p:nvPicPr>
        <p:blipFill>
          <a:blip r:embed="rId3">
            <a:extLst>
              <a:ext uri="{28A0092B-C50C-407E-A947-70E740481C1C}">
                <a14:useLocalDpi xmlns:a14="http://schemas.microsoft.com/office/drawing/2010/main" val="0"/>
              </a:ext>
            </a:extLst>
          </a:blip>
          <a:stretch>
            <a:fillRect/>
          </a:stretch>
        </p:blipFill>
        <p:spPr>
          <a:xfrm>
            <a:off x="2524673" y="1445675"/>
            <a:ext cx="4171878" cy="2826725"/>
          </a:xfrm>
          <a:prstGeom prst="rect">
            <a:avLst/>
          </a:prstGeom>
          <a:noFill/>
          <a:ln>
            <a:noFill/>
          </a:ln>
        </p:spPr>
      </p:pic>
      <p:sp>
        <p:nvSpPr>
          <p:cNvPr id="1797" name="Shape 1797"/>
          <p:cNvSpPr/>
          <p:nvPr/>
        </p:nvSpPr>
        <p:spPr>
          <a:xfrm>
            <a:off x="287400" y="1276022"/>
            <a:ext cx="2021700" cy="2360100"/>
          </a:xfrm>
          <a:prstGeom prst="roundRect">
            <a:avLst>
              <a:gd name="adj" fmla="val 16667"/>
            </a:avLst>
          </a:prstGeom>
          <a:no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mn-ea"/>
              <a:ea typeface="+mn-ea"/>
            </a:endParaRPr>
          </a:p>
        </p:txBody>
      </p:sp>
      <p:sp>
        <p:nvSpPr>
          <p:cNvPr id="1798" name="Shape 1798"/>
          <p:cNvSpPr/>
          <p:nvPr/>
        </p:nvSpPr>
        <p:spPr>
          <a:xfrm>
            <a:off x="6993000" y="1349798"/>
            <a:ext cx="2021700" cy="2330400"/>
          </a:xfrm>
          <a:prstGeom prst="roundRect">
            <a:avLst>
              <a:gd name="adj" fmla="val 16667"/>
            </a:avLst>
          </a:prstGeom>
          <a:no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mn-ea"/>
              <a:ea typeface="+mn-ea"/>
            </a:endParaRPr>
          </a:p>
        </p:txBody>
      </p:sp>
      <p:sp>
        <p:nvSpPr>
          <p:cNvPr id="1799" name="Shape 1799"/>
          <p:cNvSpPr txBox="1">
            <a:spLocks noGrp="1"/>
          </p:cNvSpPr>
          <p:nvPr>
            <p:ph type="title"/>
          </p:nvPr>
        </p:nvSpPr>
        <p:spPr>
          <a:xfrm>
            <a:off x="279000" y="42676"/>
            <a:ext cx="8229600" cy="505200"/>
          </a:xfrm>
          <a:prstGeom prst="rect">
            <a:avLst/>
          </a:prstGeom>
        </p:spPr>
        <p:txBody>
          <a:bodyPr lIns="91425" tIns="91425" rIns="91425" bIns="91425" anchor="ctr" anchorCtr="0">
            <a:noAutofit/>
          </a:bodyPr>
          <a:lstStyle/>
          <a:p>
            <a:pPr lvl="0" rtl="0">
              <a:spcBef>
                <a:spcPts val="0"/>
              </a:spcBef>
              <a:buNone/>
            </a:pPr>
            <a:r>
              <a:rPr lang="ja-JP" dirty="0">
                <a:latin typeface="+mn-ea"/>
                <a:ea typeface="+mn-ea"/>
              </a:rPr>
              <a:t>CASB の市場浸透率は 2020 年までに 85 % に増加 </a:t>
            </a:r>
          </a:p>
        </p:txBody>
      </p:sp>
      <p:sp>
        <p:nvSpPr>
          <p:cNvPr id="1803" name="Shape 1803"/>
          <p:cNvSpPr txBox="1"/>
          <p:nvPr/>
        </p:nvSpPr>
        <p:spPr>
          <a:xfrm>
            <a:off x="16525" y="1359712"/>
            <a:ext cx="2517300" cy="545100"/>
          </a:xfrm>
          <a:prstGeom prst="rect">
            <a:avLst/>
          </a:prstGeom>
          <a:noFill/>
          <a:ln>
            <a:noFill/>
          </a:ln>
        </p:spPr>
        <p:txBody>
          <a:bodyPr lIns="91425" tIns="91425" rIns="91425" bIns="91425" anchor="t" anchorCtr="0">
            <a:noAutofit/>
          </a:bodyPr>
          <a:lstStyle/>
          <a:p>
            <a:pPr lvl="0" algn="ctr" rtl="0">
              <a:spcBef>
                <a:spcPts val="0"/>
              </a:spcBef>
              <a:buNone/>
            </a:pPr>
            <a:r>
              <a:rPr lang="ja-JP" sz="1000" b="1">
                <a:latin typeface="+mn-ea"/>
                <a:ea typeface="+mn-ea"/>
              </a:rPr>
              <a:t>2015 年の</a:t>
            </a:r>
            <a:r>
              <a:rPr>
                <a:latin typeface="+mn-ea"/>
                <a:ea typeface="+mn-ea"/>
              </a:rPr>
              <a:t/>
            </a:r>
            <a:br>
              <a:rPr>
                <a:latin typeface="+mn-ea"/>
                <a:ea typeface="+mn-ea"/>
              </a:rPr>
            </a:br>
            <a:r>
              <a:rPr lang="ja-JP" sz="1000" b="1">
                <a:latin typeface="+mn-ea"/>
                <a:ea typeface="+mn-ea"/>
              </a:rPr>
              <a:t>CASB の市場浸透率</a:t>
            </a:r>
            <a:r>
              <a:rPr>
                <a:latin typeface="+mn-ea"/>
                <a:ea typeface="+mn-ea"/>
              </a:rPr>
              <a:t/>
            </a:r>
            <a:br>
              <a:rPr>
                <a:latin typeface="+mn-ea"/>
                <a:ea typeface="+mn-ea"/>
              </a:rPr>
            </a:br>
            <a:endParaRPr lang="ja-JP" sz="1000" b="1">
              <a:latin typeface="+mn-ea"/>
              <a:ea typeface="+mn-ea"/>
            </a:endParaRPr>
          </a:p>
          <a:p>
            <a:pPr lvl="0" algn="ctr" rtl="0">
              <a:spcBef>
                <a:spcPts val="0"/>
              </a:spcBef>
              <a:buNone/>
            </a:pPr>
            <a:r>
              <a:rPr lang="ja-JP" sz="1000" b="1">
                <a:latin typeface="+mn-ea"/>
                <a:ea typeface="+mn-ea"/>
              </a:rPr>
              <a:t>5 %</a:t>
            </a:r>
          </a:p>
        </p:txBody>
      </p:sp>
      <p:sp>
        <p:nvSpPr>
          <p:cNvPr id="1804" name="Shape 1804"/>
          <p:cNvSpPr txBox="1"/>
          <p:nvPr/>
        </p:nvSpPr>
        <p:spPr>
          <a:xfrm>
            <a:off x="6715958" y="1433490"/>
            <a:ext cx="2517300" cy="545099"/>
          </a:xfrm>
          <a:prstGeom prst="rect">
            <a:avLst/>
          </a:prstGeom>
          <a:noFill/>
          <a:ln>
            <a:noFill/>
          </a:ln>
        </p:spPr>
        <p:txBody>
          <a:bodyPr lIns="91425" tIns="91425" rIns="91425" bIns="91425" anchor="t" anchorCtr="0">
            <a:noAutofit/>
          </a:bodyPr>
          <a:lstStyle/>
          <a:p>
            <a:pPr lvl="0" algn="ctr" rtl="0">
              <a:spcBef>
                <a:spcPts val="0"/>
              </a:spcBef>
              <a:buNone/>
            </a:pPr>
            <a:r>
              <a:rPr lang="ja-JP" sz="1000" b="1">
                <a:latin typeface="+mn-ea"/>
                <a:ea typeface="+mn-ea"/>
              </a:rPr>
              <a:t>2020 年の</a:t>
            </a:r>
          </a:p>
          <a:p>
            <a:pPr lvl="0" algn="ctr" rtl="0">
              <a:spcBef>
                <a:spcPts val="0"/>
              </a:spcBef>
              <a:buNone/>
            </a:pPr>
            <a:r>
              <a:rPr lang="ja-JP" sz="1000" b="1">
                <a:latin typeface="+mn-ea"/>
                <a:ea typeface="+mn-ea"/>
              </a:rPr>
              <a:t>CASB の市場浸透率</a:t>
            </a:r>
            <a:r>
              <a:rPr>
                <a:latin typeface="+mn-ea"/>
                <a:ea typeface="+mn-ea"/>
              </a:rPr>
              <a:t/>
            </a:r>
            <a:br>
              <a:rPr>
                <a:latin typeface="+mn-ea"/>
                <a:ea typeface="+mn-ea"/>
              </a:rPr>
            </a:br>
            <a:endParaRPr lang="ja-JP" sz="1000" b="1">
              <a:latin typeface="+mn-ea"/>
              <a:ea typeface="+mn-ea"/>
            </a:endParaRPr>
          </a:p>
          <a:p>
            <a:pPr lvl="0" algn="ctr" rtl="0">
              <a:spcBef>
                <a:spcPts val="0"/>
              </a:spcBef>
              <a:buNone/>
            </a:pPr>
            <a:r>
              <a:rPr lang="ja-JP" sz="1000" b="1">
                <a:latin typeface="+mn-ea"/>
                <a:ea typeface="+mn-ea"/>
              </a:rPr>
              <a:t>85 %</a:t>
            </a:r>
          </a:p>
        </p:txBody>
      </p:sp>
      <p:pic>
        <p:nvPicPr>
          <p:cNvPr id="1806" name="Shape 1806"/>
          <p:cNvPicPr preferRelativeResize="0"/>
          <p:nvPr/>
        </p:nvPicPr>
        <p:blipFill rotWithShape="1">
          <a:blip r:embed="rId4">
            <a:alphaModFix/>
          </a:blip>
          <a:srcRect l="30474" t="18476" r="30243" b="18292"/>
          <a:stretch/>
        </p:blipFill>
        <p:spPr>
          <a:xfrm flipH="1">
            <a:off x="591800" y="2049000"/>
            <a:ext cx="1405776" cy="1399192"/>
          </a:xfrm>
          <a:prstGeom prst="rect">
            <a:avLst/>
          </a:prstGeom>
          <a:noFill/>
          <a:ln>
            <a:noFill/>
          </a:ln>
        </p:spPr>
      </p:pic>
      <p:pic>
        <p:nvPicPr>
          <p:cNvPr id="1807" name="Shape 1807"/>
          <p:cNvPicPr preferRelativeResize="0"/>
          <p:nvPr/>
        </p:nvPicPr>
        <p:blipFill rotWithShape="1">
          <a:blip r:embed="rId5">
            <a:alphaModFix/>
          </a:blip>
          <a:srcRect l="30377" t="18558" r="30212" b="18532"/>
          <a:stretch/>
        </p:blipFill>
        <p:spPr>
          <a:xfrm flipH="1">
            <a:off x="7275799" y="2131032"/>
            <a:ext cx="1405776" cy="1387542"/>
          </a:xfrm>
          <a:prstGeom prst="rect">
            <a:avLst/>
          </a:prstGeom>
          <a:noFill/>
          <a:ln>
            <a:noFill/>
          </a:ln>
        </p:spPr>
      </p:pic>
      <p:sp>
        <p:nvSpPr>
          <p:cNvPr id="14" name="Shape 1276"/>
          <p:cNvSpPr txBox="1"/>
          <p:nvPr/>
        </p:nvSpPr>
        <p:spPr>
          <a:xfrm>
            <a:off x="1275175" y="4862526"/>
            <a:ext cx="4994100" cy="198600"/>
          </a:xfrm>
          <a:prstGeom prst="rect">
            <a:avLst/>
          </a:prstGeom>
          <a:noFill/>
          <a:ln>
            <a:noFill/>
          </a:ln>
        </p:spPr>
        <p:txBody>
          <a:bodyPr lIns="91425" tIns="91425" rIns="91425" bIns="91425" anchor="ctr" anchorCtr="0">
            <a:noAutofit/>
          </a:bodyPr>
          <a:lstStyle/>
          <a:p>
            <a:pPr lvl="0" rtl="0">
              <a:spcBef>
                <a:spcPts val="0"/>
              </a:spcBef>
              <a:buNone/>
            </a:pPr>
            <a:r>
              <a:rPr lang="en" sz="600">
                <a:solidFill>
                  <a:srgbClr val="666666"/>
                </a:solidFill>
                <a:latin typeface="Open Sans"/>
                <a:ea typeface="Open Sans"/>
                <a:cs typeface="Open Sans"/>
                <a:sym typeface="Open Sans"/>
              </a:rPr>
              <a:t>Source: 	Market Guide for Cloud Access Security Brokers (Gartner, Oct. </a:t>
            </a:r>
            <a:r>
              <a:rPr lang="en" sz="600" dirty="0">
                <a:solidFill>
                  <a:srgbClr val="666666"/>
                </a:solidFill>
                <a:latin typeface="Open Sans"/>
                <a:ea typeface="Open Sans"/>
                <a:cs typeface="Open Sans"/>
                <a:sym typeface="Open Sans"/>
              </a:rPr>
              <a:t>2015), </a:t>
            </a:r>
            <a:r>
              <a:rPr lang="en" sz="600" dirty="0" err="1">
                <a:solidFill>
                  <a:srgbClr val="666666"/>
                </a:solidFill>
                <a:latin typeface="Open Sans"/>
                <a:ea typeface="Open Sans"/>
                <a:cs typeface="Open Sans"/>
                <a:sym typeface="Open Sans"/>
              </a:rPr>
              <a:t>CloudLock</a:t>
            </a:r>
            <a:r>
              <a:rPr lang="en" sz="600" dirty="0">
                <a:solidFill>
                  <a:srgbClr val="666666"/>
                </a:solidFill>
                <a:latin typeface="Open Sans"/>
                <a:ea typeface="Open Sans"/>
                <a:cs typeface="Open Sans"/>
                <a:sym typeface="Open Sans"/>
              </a:rPr>
              <a:t> Estimates</a:t>
            </a:r>
            <a:br>
              <a:rPr lang="en" sz="600" dirty="0">
                <a:solidFill>
                  <a:srgbClr val="666666"/>
                </a:solidFill>
                <a:latin typeface="Open Sans"/>
                <a:ea typeface="Open Sans"/>
                <a:cs typeface="Open Sans"/>
                <a:sym typeface="Open Sans"/>
              </a:rPr>
            </a:br>
            <a:r>
              <a:rPr lang="en" sz="600" dirty="0">
                <a:solidFill>
                  <a:srgbClr val="666666"/>
                </a:solidFill>
                <a:latin typeface="Open Sans"/>
                <a:ea typeface="Open Sans"/>
                <a:cs typeface="Open Sans"/>
                <a:sym typeface="Open Sans"/>
              </a:rPr>
              <a:t>	“Forecast: Public Cloud Services, Worldwide, 2013-2019, 1Q15 Update” (Gartner, 2015)</a:t>
            </a:r>
          </a:p>
        </p:txBody>
      </p:sp>
    </p:spTree>
    <p:extLst>
      <p:ext uri="{BB962C8B-B14F-4D97-AF65-F5344CB8AC3E}">
        <p14:creationId xmlns:p14="http://schemas.microsoft.com/office/powerpoint/2010/main" val="153258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Shape 1284"/>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dirty="0">
                <a:latin typeface="+mn-ea"/>
                <a:ea typeface="+mn-ea"/>
              </a:rPr>
              <a:t>Cloud Shared Responsibility  - SaaS/PaaS/IaaS</a:t>
            </a:r>
          </a:p>
        </p:txBody>
      </p:sp>
      <p:sp>
        <p:nvSpPr>
          <p:cNvPr id="1288" name="Shape 1288"/>
          <p:cNvSpPr txBox="1"/>
          <p:nvPr/>
        </p:nvSpPr>
        <p:spPr>
          <a:xfrm>
            <a:off x="891251" y="4855449"/>
            <a:ext cx="6192024" cy="202687"/>
          </a:xfrm>
          <a:prstGeom prst="rect">
            <a:avLst/>
          </a:prstGeom>
          <a:noFill/>
          <a:ln>
            <a:noFill/>
          </a:ln>
        </p:spPr>
        <p:txBody>
          <a:bodyPr lIns="91425" tIns="91425" rIns="91425" bIns="91425" anchor="t" anchorCtr="0">
            <a:noAutofit/>
          </a:bodyPr>
          <a:lstStyle/>
          <a:p>
            <a:pPr lvl="0" rtl="0">
              <a:spcBef>
                <a:spcPts val="0"/>
              </a:spcBef>
              <a:buNone/>
            </a:pPr>
            <a:r>
              <a:rPr lang="en" sz="800">
                <a:latin typeface="+mn-ea"/>
                <a:ea typeface="+mn-ea"/>
              </a:rPr>
              <a:t>*Gartner Research Paper: Mind the SaaS Security Gaps Published: 19 May 2016</a:t>
            </a:r>
          </a:p>
        </p:txBody>
      </p:sp>
      <p:graphicFrame>
        <p:nvGraphicFramePr>
          <p:cNvPr id="16" name="Shape 1245"/>
          <p:cNvGraphicFramePr/>
          <p:nvPr>
            <p:extLst>
              <p:ext uri="{D42A27DB-BD31-4B8C-83A1-F6EECF244321}">
                <p14:modId xmlns:p14="http://schemas.microsoft.com/office/powerpoint/2010/main" val="1473197616"/>
              </p:ext>
            </p:extLst>
          </p:nvPr>
        </p:nvGraphicFramePr>
        <p:xfrm>
          <a:off x="3765212" y="660262"/>
          <a:ext cx="1276225" cy="3809640"/>
        </p:xfrm>
        <a:graphic>
          <a:graphicData uri="http://schemas.openxmlformats.org/drawingml/2006/table">
            <a:tbl>
              <a:tblPr>
                <a:noFill/>
              </a:tblPr>
              <a:tblGrid>
                <a:gridCol w="1276225"/>
              </a:tblGrid>
              <a:tr h="421325">
                <a:tc>
                  <a:txBody>
                    <a:bodyPr/>
                    <a:lstStyle/>
                    <a:p>
                      <a:pPr lvl="0" algn="ctr" rtl="0">
                        <a:spcBef>
                          <a:spcPts val="0"/>
                        </a:spcBef>
                        <a:buNone/>
                      </a:pPr>
                      <a:r>
                        <a:rPr lang="en" sz="900" b="1" baseline="0" dirty="0">
                          <a:solidFill>
                            <a:srgbClr val="FFFFFF"/>
                          </a:solidFill>
                          <a:ea typeface="MS PGothic" panose="020B0600070205080204" pitchFamily="34" charset="-128"/>
                        </a:rPr>
                        <a:t>Platform</a:t>
                      </a:r>
                    </a:p>
                    <a:p>
                      <a:pPr lvl="0" algn="ctr" rtl="0">
                        <a:spcBef>
                          <a:spcPts val="0"/>
                        </a:spcBef>
                        <a:buNone/>
                      </a:pPr>
                      <a:r>
                        <a:rPr lang="en" sz="900" b="1" baseline="0" dirty="0">
                          <a:solidFill>
                            <a:srgbClr val="FFFFFF"/>
                          </a:solidFill>
                          <a:ea typeface="MS PGothic" panose="020B0600070205080204" pitchFamily="34" charset="-128"/>
                        </a:rPr>
                        <a:t>as a Service（PaaS）</a:t>
                      </a:r>
                    </a:p>
                  </a:txBody>
                  <a:tcPr marL="0" marR="0" marT="91425" marB="9142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043F5E"/>
                    </a:solidFill>
                  </a:tcPr>
                </a:tc>
              </a:tr>
              <a:tr h="0">
                <a:tc>
                  <a:txBody>
                    <a:bodyPr/>
                    <a:lstStyle/>
                    <a:p>
                      <a:pPr lvl="0" algn="ctr" rtl="0">
                        <a:spcBef>
                          <a:spcPts val="0"/>
                        </a:spcBef>
                        <a:buNone/>
                      </a:pPr>
                      <a:r>
                        <a:rPr lang="en" sz="800" baseline="0">
                          <a:ea typeface="MS PGothic" panose="020B0600070205080204" pitchFamily="34" charset="-128"/>
                        </a:rPr>
                        <a:t>人</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データ</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アプリケーション</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ランタイム</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ミドルウェア サービス</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オペレーティング システム</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dirty="0">
                          <a:ea typeface="MS PGothic" panose="020B0600070205080204" pitchFamily="34" charset="-128"/>
                        </a:rPr>
                        <a:t>仮想ネットワーク</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ハイパーバイザ</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サーバ</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ストレージ</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dirty="0">
                          <a:ea typeface="MS PGothic" panose="020B0600070205080204" pitchFamily="34" charset="-128"/>
                        </a:rPr>
                        <a:t>物理ネットワーク</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bl>
          </a:graphicData>
        </a:graphic>
      </p:graphicFrame>
      <p:graphicFrame>
        <p:nvGraphicFramePr>
          <p:cNvPr id="17" name="Shape 1251"/>
          <p:cNvGraphicFramePr/>
          <p:nvPr>
            <p:extLst>
              <p:ext uri="{D42A27DB-BD31-4B8C-83A1-F6EECF244321}">
                <p14:modId xmlns:p14="http://schemas.microsoft.com/office/powerpoint/2010/main" val="1693365849"/>
              </p:ext>
            </p:extLst>
          </p:nvPr>
        </p:nvGraphicFramePr>
        <p:xfrm>
          <a:off x="2403812" y="660262"/>
          <a:ext cx="1276225" cy="3809640"/>
        </p:xfrm>
        <a:graphic>
          <a:graphicData uri="http://schemas.openxmlformats.org/drawingml/2006/table">
            <a:tbl>
              <a:tblPr>
                <a:noFill/>
              </a:tblPr>
              <a:tblGrid>
                <a:gridCol w="1276225"/>
              </a:tblGrid>
              <a:tr h="421325">
                <a:tc>
                  <a:txBody>
                    <a:bodyPr/>
                    <a:lstStyle/>
                    <a:p>
                      <a:pPr lvl="0" algn="ctr" rtl="0">
                        <a:spcBef>
                          <a:spcPts val="0"/>
                        </a:spcBef>
                        <a:buNone/>
                      </a:pPr>
                      <a:r>
                        <a:rPr lang="en" sz="900" b="1" baseline="0" dirty="0">
                          <a:solidFill>
                            <a:srgbClr val="FFFFFF"/>
                          </a:solidFill>
                          <a:ea typeface="MS PGothic" panose="020B0600070205080204" pitchFamily="34" charset="-128"/>
                        </a:rPr>
                        <a:t>Infrastructure</a:t>
                      </a:r>
                    </a:p>
                    <a:p>
                      <a:pPr lvl="0" algn="ctr" rtl="0">
                        <a:spcBef>
                          <a:spcPts val="0"/>
                        </a:spcBef>
                        <a:buNone/>
                      </a:pPr>
                      <a:r>
                        <a:rPr lang="en" sz="900" b="1" baseline="0" dirty="0">
                          <a:solidFill>
                            <a:srgbClr val="FFFFFF"/>
                          </a:solidFill>
                          <a:ea typeface="MS PGothic" panose="020B0600070205080204" pitchFamily="34" charset="-128"/>
                        </a:rPr>
                        <a:t>as a Service（IaaS）</a:t>
                      </a:r>
                    </a:p>
                  </a:txBody>
                  <a:tcPr marL="0" marR="0" marT="91425" marB="9142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043F5E"/>
                    </a:solidFill>
                  </a:tcPr>
                </a:tc>
              </a:tr>
              <a:tr h="0">
                <a:tc>
                  <a:txBody>
                    <a:bodyPr/>
                    <a:lstStyle/>
                    <a:p>
                      <a:pPr lvl="0" algn="ctr" rtl="0">
                        <a:spcBef>
                          <a:spcPts val="0"/>
                        </a:spcBef>
                        <a:buNone/>
                      </a:pPr>
                      <a:r>
                        <a:rPr lang="en" sz="800" baseline="0">
                          <a:ea typeface="MS PGothic" panose="020B0600070205080204" pitchFamily="34" charset="-128"/>
                        </a:rPr>
                        <a:t>人</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データ</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アプリケーション</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ランタイム</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ミドルウェア サービス</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dirty="0">
                          <a:ea typeface="MS PGothic" panose="020B0600070205080204" pitchFamily="34" charset="-128"/>
                        </a:rPr>
                        <a:t>オペレーティング システム</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dirty="0">
                          <a:ea typeface="MS PGothic" panose="020B0600070205080204" pitchFamily="34" charset="-128"/>
                        </a:rPr>
                        <a:t>仮想ネットワーク</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ハイパーバイザ</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サーバ</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ストレージ</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dirty="0">
                          <a:ea typeface="MS PGothic" panose="020B0600070205080204" pitchFamily="34" charset="-128"/>
                        </a:rPr>
                        <a:t>物理ネットワーク</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bl>
          </a:graphicData>
        </a:graphic>
      </p:graphicFrame>
      <p:graphicFrame>
        <p:nvGraphicFramePr>
          <p:cNvPr id="18" name="Shape 1252"/>
          <p:cNvGraphicFramePr/>
          <p:nvPr>
            <p:extLst>
              <p:ext uri="{D42A27DB-BD31-4B8C-83A1-F6EECF244321}">
                <p14:modId xmlns:p14="http://schemas.microsoft.com/office/powerpoint/2010/main" val="1946534099"/>
              </p:ext>
            </p:extLst>
          </p:nvPr>
        </p:nvGraphicFramePr>
        <p:xfrm>
          <a:off x="5126612" y="674375"/>
          <a:ext cx="1276225" cy="3773795"/>
        </p:xfrm>
        <a:graphic>
          <a:graphicData uri="http://schemas.openxmlformats.org/drawingml/2006/table">
            <a:tbl>
              <a:tblPr>
                <a:noFill/>
              </a:tblPr>
              <a:tblGrid>
                <a:gridCol w="1276225"/>
              </a:tblGrid>
              <a:tr h="421325">
                <a:tc>
                  <a:txBody>
                    <a:bodyPr/>
                    <a:lstStyle/>
                    <a:p>
                      <a:pPr lvl="0" algn="ctr" rtl="0">
                        <a:spcBef>
                          <a:spcPts val="0"/>
                        </a:spcBef>
                        <a:buNone/>
                      </a:pPr>
                      <a:r>
                        <a:rPr lang="en" sz="900" b="1" baseline="0" dirty="0">
                          <a:solidFill>
                            <a:srgbClr val="FFFFFF"/>
                          </a:solidFill>
                          <a:ea typeface="MS PGothic" panose="020B0600070205080204" pitchFamily="34" charset="-128"/>
                        </a:rPr>
                        <a:t>SaaS</a:t>
                      </a:r>
                    </a:p>
                  </a:txBody>
                  <a:tcPr marL="0" marR="0" marT="91425" marB="9142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043F5E"/>
                    </a:solidFill>
                  </a:tcPr>
                </a:tc>
              </a:tr>
              <a:tr h="0">
                <a:tc>
                  <a:txBody>
                    <a:bodyPr/>
                    <a:lstStyle/>
                    <a:p>
                      <a:pPr lvl="0" algn="ctr" rtl="0">
                        <a:spcBef>
                          <a:spcPts val="0"/>
                        </a:spcBef>
                        <a:buNone/>
                      </a:pPr>
                      <a:r>
                        <a:rPr lang="en" sz="800" baseline="0">
                          <a:ea typeface="MS PGothic" panose="020B0600070205080204" pitchFamily="34" charset="-128"/>
                        </a:rPr>
                        <a:t>人</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データ</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アプリケーション</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B4EB8E"/>
                    </a:solidFill>
                  </a:tcPr>
                </a:tc>
              </a:tr>
              <a:tr h="296350">
                <a:tc>
                  <a:txBody>
                    <a:bodyPr/>
                    <a:lstStyle/>
                    <a:p>
                      <a:pPr lvl="0" algn="ctr" rtl="0">
                        <a:spcBef>
                          <a:spcPts val="0"/>
                        </a:spcBef>
                        <a:buNone/>
                      </a:pPr>
                      <a:r>
                        <a:rPr lang="en" sz="800" baseline="0">
                          <a:ea typeface="MS PGothic" panose="020B0600070205080204" pitchFamily="34" charset="-128"/>
                        </a:rPr>
                        <a:t>ランタイム</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dirty="0">
                          <a:ea typeface="MS PGothic" panose="020B0600070205080204" pitchFamily="34" charset="-128"/>
                        </a:rPr>
                        <a:t>ミドルウェア サービス</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dirty="0">
                          <a:ea typeface="MS PGothic" panose="020B0600070205080204" pitchFamily="34" charset="-128"/>
                        </a:rPr>
                        <a:t>オペレーティング システム</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仮想ネットワーク</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ハイパーバイザ</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サーバ</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a:ea typeface="MS PGothic" panose="020B0600070205080204" pitchFamily="34" charset="-128"/>
                        </a:rPr>
                        <a:t>ストレージ</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r h="296350">
                <a:tc>
                  <a:txBody>
                    <a:bodyPr/>
                    <a:lstStyle/>
                    <a:p>
                      <a:pPr lvl="0" algn="ctr" rtl="0">
                        <a:spcBef>
                          <a:spcPts val="0"/>
                        </a:spcBef>
                        <a:buNone/>
                      </a:pPr>
                      <a:r>
                        <a:rPr lang="en" sz="800" baseline="0" dirty="0">
                          <a:ea typeface="MS PGothic" panose="020B0600070205080204" pitchFamily="34" charset="-128"/>
                        </a:rPr>
                        <a:t>物理ネットワーク</a:t>
                      </a:r>
                    </a:p>
                  </a:txBody>
                  <a:tcPr marL="0" marR="0"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bl>
          </a:graphicData>
        </a:graphic>
      </p:graphicFrame>
      <p:sp>
        <p:nvSpPr>
          <p:cNvPr id="19" name="Shape 1253"/>
          <p:cNvSpPr/>
          <p:nvPr/>
        </p:nvSpPr>
        <p:spPr>
          <a:xfrm>
            <a:off x="3048425" y="4513500"/>
            <a:ext cx="1276200" cy="331800"/>
          </a:xfrm>
          <a:prstGeom prst="rect">
            <a:avLst/>
          </a:prstGeom>
          <a:solidFill>
            <a:srgbClr val="E0FED4"/>
          </a:solidFill>
          <a:ln>
            <a:noFill/>
          </a:ln>
        </p:spPr>
        <p:txBody>
          <a:bodyPr lIns="91425" tIns="91425" rIns="91425" bIns="91425" anchor="ctr" anchorCtr="0">
            <a:noAutofit/>
          </a:bodyPr>
          <a:lstStyle/>
          <a:p>
            <a:pPr lvl="0" algn="ctr" rtl="0">
              <a:spcBef>
                <a:spcPts val="0"/>
              </a:spcBef>
              <a:buNone/>
            </a:pPr>
            <a:r>
              <a:rPr lang="ja-JP" altLang="en-US" sz="900" dirty="0" smtClean="0">
                <a:latin typeface="+mn-ea"/>
                <a:ea typeface="+mn-ea"/>
              </a:rPr>
              <a:t>クラウドサービス</a:t>
            </a:r>
            <a:r>
              <a:rPr lang="en-US" altLang="ja-JP" sz="900" dirty="0" smtClean="0">
                <a:latin typeface="+mn-ea"/>
                <a:ea typeface="+mn-ea"/>
              </a:rPr>
              <a:t/>
            </a:r>
            <a:br>
              <a:rPr lang="en-US" altLang="ja-JP" sz="900" dirty="0" smtClean="0">
                <a:latin typeface="+mn-ea"/>
                <a:ea typeface="+mn-ea"/>
              </a:rPr>
            </a:br>
            <a:r>
              <a:rPr lang="ja-JP" altLang="en-US" sz="900" dirty="0" smtClean="0">
                <a:latin typeface="+mn-ea"/>
                <a:ea typeface="+mn-ea"/>
              </a:rPr>
              <a:t>プロバイダの責任</a:t>
            </a:r>
            <a:endParaRPr lang="ja-JP" sz="900" dirty="0">
              <a:latin typeface="+mn-ea"/>
              <a:ea typeface="+mn-ea"/>
            </a:endParaRPr>
          </a:p>
        </p:txBody>
      </p:sp>
      <p:sp>
        <p:nvSpPr>
          <p:cNvPr id="20" name="Shape 1254"/>
          <p:cNvSpPr/>
          <p:nvPr/>
        </p:nvSpPr>
        <p:spPr>
          <a:xfrm>
            <a:off x="4535000" y="4513500"/>
            <a:ext cx="1276200" cy="331800"/>
          </a:xfrm>
          <a:prstGeom prst="rect">
            <a:avLst/>
          </a:prstGeom>
          <a:solidFill>
            <a:srgbClr val="EAEAEA"/>
          </a:solidFill>
          <a:ln>
            <a:noFill/>
          </a:ln>
        </p:spPr>
        <p:txBody>
          <a:bodyPr lIns="91425" tIns="91425" rIns="91425" bIns="91425" anchor="ctr" anchorCtr="0">
            <a:noAutofit/>
          </a:bodyPr>
          <a:lstStyle/>
          <a:p>
            <a:pPr lvl="0" algn="ctr" rtl="0">
              <a:spcBef>
                <a:spcPts val="0"/>
              </a:spcBef>
              <a:buNone/>
            </a:pPr>
            <a:r>
              <a:rPr lang="ja-JP" sz="900" dirty="0">
                <a:latin typeface="+mn-ea"/>
                <a:ea typeface="+mn-ea"/>
              </a:rPr>
              <a:t>お客</a:t>
            </a:r>
            <a:r>
              <a:rPr lang="ja-JP" sz="900" dirty="0" smtClean="0">
                <a:latin typeface="+mn-ea"/>
                <a:ea typeface="+mn-ea"/>
              </a:rPr>
              <a:t>様</a:t>
            </a:r>
            <a:r>
              <a:rPr lang="ja-JP" altLang="en-US" sz="900" dirty="0" smtClean="0">
                <a:latin typeface="+mn-ea"/>
                <a:ea typeface="+mn-ea"/>
              </a:rPr>
              <a:t>の責任</a:t>
            </a:r>
            <a:endParaRPr lang="ja-JP" sz="900" dirty="0">
              <a:latin typeface="+mn-ea"/>
              <a:ea typeface="+mn-ea"/>
            </a:endParaRPr>
          </a:p>
        </p:txBody>
      </p:sp>
      <p:pic>
        <p:nvPicPr>
          <p:cNvPr id="21" name="Shape 1255" descr="bg.png"/>
          <p:cNvPicPr preferRelativeResize="0"/>
          <p:nvPr/>
        </p:nvPicPr>
        <p:blipFill>
          <a:blip r:embed="rId3">
            <a:alphaModFix/>
          </a:blip>
          <a:stretch>
            <a:fillRect/>
          </a:stretch>
        </p:blipFill>
        <p:spPr>
          <a:xfrm>
            <a:off x="1548825" y="963450"/>
            <a:ext cx="5717599" cy="1235149"/>
          </a:xfrm>
          <a:prstGeom prst="rect">
            <a:avLst/>
          </a:prstGeom>
          <a:noFill/>
          <a:ln>
            <a:noFill/>
          </a:ln>
        </p:spPr>
      </p:pic>
      <p:graphicFrame>
        <p:nvGraphicFramePr>
          <p:cNvPr id="22" name="Shape 1256"/>
          <p:cNvGraphicFramePr/>
          <p:nvPr>
            <p:extLst>
              <p:ext uri="{D42A27DB-BD31-4B8C-83A1-F6EECF244321}">
                <p14:modId xmlns:p14="http://schemas.microsoft.com/office/powerpoint/2010/main" val="632723495"/>
              </p:ext>
            </p:extLst>
          </p:nvPr>
        </p:nvGraphicFramePr>
        <p:xfrm>
          <a:off x="3765212" y="1117462"/>
          <a:ext cx="1276225" cy="914310"/>
        </p:xfrm>
        <a:graphic>
          <a:graphicData uri="http://schemas.openxmlformats.org/drawingml/2006/table">
            <a:tbl>
              <a:tblPr>
                <a:noFill/>
              </a:tblPr>
              <a:tblGrid>
                <a:gridCol w="1276225"/>
              </a:tblGrid>
              <a:tr h="0">
                <a:tc>
                  <a:txBody>
                    <a:bodyPr/>
                    <a:lstStyle/>
                    <a:p>
                      <a:pPr lvl="0" algn="ctr" rtl="0">
                        <a:spcBef>
                          <a:spcPts val="0"/>
                        </a:spcBef>
                        <a:buNone/>
                      </a:pPr>
                      <a:r>
                        <a:rPr lang="en" sz="800" baseline="0" dirty="0">
                          <a:ea typeface="MS PGothic" panose="020B0600070205080204" pitchFamily="34" charset="-128"/>
                        </a:rPr>
                        <a:t>人</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dirty="0">
                          <a:ea typeface="MS PGothic" panose="020B0600070205080204" pitchFamily="34" charset="-128"/>
                        </a:rPr>
                        <a:t>データ</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dirty="0">
                          <a:ea typeface="MS PGothic" panose="020B0600070205080204" pitchFamily="34" charset="-128"/>
                        </a:rPr>
                        <a:t>アプリケーション</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bl>
          </a:graphicData>
        </a:graphic>
      </p:graphicFrame>
      <p:graphicFrame>
        <p:nvGraphicFramePr>
          <p:cNvPr id="23" name="Shape 1257"/>
          <p:cNvGraphicFramePr/>
          <p:nvPr>
            <p:extLst>
              <p:ext uri="{D42A27DB-BD31-4B8C-83A1-F6EECF244321}">
                <p14:modId xmlns:p14="http://schemas.microsoft.com/office/powerpoint/2010/main" val="1992244168"/>
              </p:ext>
            </p:extLst>
          </p:nvPr>
        </p:nvGraphicFramePr>
        <p:xfrm>
          <a:off x="5126612" y="1117475"/>
          <a:ext cx="1276225" cy="914310"/>
        </p:xfrm>
        <a:graphic>
          <a:graphicData uri="http://schemas.openxmlformats.org/drawingml/2006/table">
            <a:tbl>
              <a:tblPr>
                <a:noFill/>
              </a:tblPr>
              <a:tblGrid>
                <a:gridCol w="1276225"/>
              </a:tblGrid>
              <a:tr h="0">
                <a:tc>
                  <a:txBody>
                    <a:bodyPr/>
                    <a:lstStyle/>
                    <a:p>
                      <a:pPr lvl="0" algn="ctr" rtl="0">
                        <a:spcBef>
                          <a:spcPts val="0"/>
                        </a:spcBef>
                        <a:buNone/>
                      </a:pPr>
                      <a:r>
                        <a:rPr lang="en" sz="800" baseline="0" dirty="0">
                          <a:ea typeface="MS PGothic" panose="020B0600070205080204" pitchFamily="34" charset="-128"/>
                        </a:rPr>
                        <a:t>人</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データ</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dirty="0">
                          <a:ea typeface="MS PGothic" panose="020B0600070205080204" pitchFamily="34" charset="-128"/>
                        </a:rPr>
                        <a:t>アプリケーション</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0FED4"/>
                    </a:solidFill>
                  </a:tcPr>
                </a:tc>
              </a:tr>
            </a:tbl>
          </a:graphicData>
        </a:graphic>
      </p:graphicFrame>
      <p:graphicFrame>
        <p:nvGraphicFramePr>
          <p:cNvPr id="24" name="Shape 1258"/>
          <p:cNvGraphicFramePr/>
          <p:nvPr>
            <p:extLst>
              <p:ext uri="{D42A27DB-BD31-4B8C-83A1-F6EECF244321}">
                <p14:modId xmlns:p14="http://schemas.microsoft.com/office/powerpoint/2010/main" val="82707552"/>
              </p:ext>
            </p:extLst>
          </p:nvPr>
        </p:nvGraphicFramePr>
        <p:xfrm>
          <a:off x="2403812" y="1117462"/>
          <a:ext cx="1276225" cy="914310"/>
        </p:xfrm>
        <a:graphic>
          <a:graphicData uri="http://schemas.openxmlformats.org/drawingml/2006/table">
            <a:tbl>
              <a:tblPr>
                <a:noFill/>
              </a:tblPr>
              <a:tblGrid>
                <a:gridCol w="1276225"/>
              </a:tblGrid>
              <a:tr h="0">
                <a:tc>
                  <a:txBody>
                    <a:bodyPr/>
                    <a:lstStyle/>
                    <a:p>
                      <a:pPr lvl="0" algn="ctr" rtl="0">
                        <a:spcBef>
                          <a:spcPts val="0"/>
                        </a:spcBef>
                        <a:buNone/>
                      </a:pPr>
                      <a:r>
                        <a:rPr lang="en" sz="800" baseline="0" dirty="0">
                          <a:ea typeface="MS PGothic" panose="020B0600070205080204" pitchFamily="34" charset="-128"/>
                        </a:rPr>
                        <a:t>人</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a:ea typeface="MS PGothic" panose="020B0600070205080204" pitchFamily="34" charset="-128"/>
                        </a:rPr>
                        <a:t>データ</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r h="296350">
                <a:tc>
                  <a:txBody>
                    <a:bodyPr/>
                    <a:lstStyle/>
                    <a:p>
                      <a:pPr lvl="0" algn="ctr" rtl="0">
                        <a:spcBef>
                          <a:spcPts val="0"/>
                        </a:spcBef>
                        <a:buNone/>
                      </a:pPr>
                      <a:r>
                        <a:rPr lang="en" sz="800" baseline="0" dirty="0">
                          <a:ea typeface="MS PGothic" panose="020B0600070205080204" pitchFamily="34" charset="-128"/>
                        </a:rPr>
                        <a:t>アプリケーション</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EAEAE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Shape 1301"/>
          <p:cNvSpPr txBox="1">
            <a:spLocks noGrp="1"/>
          </p:cNvSpPr>
          <p:nvPr>
            <p:ph type="title"/>
          </p:nvPr>
        </p:nvSpPr>
        <p:spPr>
          <a:xfrm>
            <a:off x="278999" y="42676"/>
            <a:ext cx="8640875" cy="505200"/>
          </a:xfrm>
          <a:prstGeom prst="rect">
            <a:avLst/>
          </a:prstGeom>
        </p:spPr>
        <p:txBody>
          <a:bodyPr lIns="91425" tIns="91425" rIns="91425" bIns="91425" anchor="ctr" anchorCtr="0">
            <a:noAutofit/>
          </a:bodyPr>
          <a:lstStyle/>
          <a:p>
            <a:pPr lvl="0" rtl="0">
              <a:spcBef>
                <a:spcPts val="0"/>
              </a:spcBef>
              <a:buNone/>
            </a:pPr>
            <a:r>
              <a:rPr lang="ja-JP" altLang="en-US" dirty="0" smtClean="0">
                <a:latin typeface="+mn-ea"/>
                <a:ea typeface="+mn-ea"/>
              </a:rPr>
              <a:t>クラウドサービスプロバイダの不十分なセキュリティ対策</a:t>
            </a:r>
            <a:endParaRPr lang="en" dirty="0">
              <a:latin typeface="+mn-ea"/>
              <a:ea typeface="+mn-ea"/>
            </a:endParaRPr>
          </a:p>
        </p:txBody>
      </p:sp>
      <p:cxnSp>
        <p:nvCxnSpPr>
          <p:cNvPr id="1302" name="Shape 1302"/>
          <p:cNvCxnSpPr/>
          <p:nvPr/>
        </p:nvCxnSpPr>
        <p:spPr>
          <a:xfrm>
            <a:off x="3048000" y="765150"/>
            <a:ext cx="0" cy="3896700"/>
          </a:xfrm>
          <a:prstGeom prst="straightConnector1">
            <a:avLst/>
          </a:prstGeom>
          <a:noFill/>
          <a:ln w="9525" cap="flat" cmpd="sng">
            <a:solidFill>
              <a:schemeClr val="dk2"/>
            </a:solidFill>
            <a:prstDash val="dash"/>
            <a:round/>
            <a:headEnd type="none" w="lg" len="lg"/>
            <a:tailEnd type="none" w="lg" len="lg"/>
          </a:ln>
        </p:spPr>
      </p:cxnSp>
      <p:cxnSp>
        <p:nvCxnSpPr>
          <p:cNvPr id="1303" name="Shape 1303"/>
          <p:cNvCxnSpPr/>
          <p:nvPr/>
        </p:nvCxnSpPr>
        <p:spPr>
          <a:xfrm>
            <a:off x="6096000" y="765150"/>
            <a:ext cx="0" cy="3896700"/>
          </a:xfrm>
          <a:prstGeom prst="straightConnector1">
            <a:avLst/>
          </a:prstGeom>
          <a:noFill/>
          <a:ln w="9525" cap="flat" cmpd="sng">
            <a:solidFill>
              <a:schemeClr val="dk2"/>
            </a:solidFill>
            <a:prstDash val="dash"/>
            <a:round/>
            <a:headEnd type="none" w="lg" len="lg"/>
            <a:tailEnd type="none" w="lg" len="lg"/>
          </a:ln>
        </p:spPr>
      </p:cxnSp>
      <p:cxnSp>
        <p:nvCxnSpPr>
          <p:cNvPr id="1304" name="Shape 1304"/>
          <p:cNvCxnSpPr/>
          <p:nvPr/>
        </p:nvCxnSpPr>
        <p:spPr>
          <a:xfrm>
            <a:off x="240875" y="2713500"/>
            <a:ext cx="8679000" cy="0"/>
          </a:xfrm>
          <a:prstGeom prst="straightConnector1">
            <a:avLst/>
          </a:prstGeom>
          <a:noFill/>
          <a:ln w="9525" cap="flat" cmpd="sng">
            <a:solidFill>
              <a:schemeClr val="dk2"/>
            </a:solidFill>
            <a:prstDash val="dash"/>
            <a:round/>
            <a:headEnd type="none" w="lg" len="lg"/>
            <a:tailEnd type="none" w="lg" len="lg"/>
          </a:ln>
        </p:spPr>
      </p:cxnSp>
      <p:sp>
        <p:nvSpPr>
          <p:cNvPr id="1305" name="Shape 1305"/>
          <p:cNvSpPr/>
          <p:nvPr/>
        </p:nvSpPr>
        <p:spPr>
          <a:xfrm>
            <a:off x="237299" y="2190900"/>
            <a:ext cx="2729347" cy="3117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latin typeface="+mn-ea"/>
                <a:ea typeface="+mn-ea"/>
              </a:rPr>
              <a:t>シングルプラットフォームのみ</a:t>
            </a:r>
            <a:endParaRPr lang="en" dirty="0">
              <a:latin typeface="+mn-ea"/>
              <a:ea typeface="+mn-ea"/>
            </a:endParaRPr>
          </a:p>
        </p:txBody>
      </p:sp>
      <p:sp>
        <p:nvSpPr>
          <p:cNvPr id="1306" name="Shape 1306"/>
          <p:cNvSpPr/>
          <p:nvPr/>
        </p:nvSpPr>
        <p:spPr>
          <a:xfrm>
            <a:off x="3285300" y="2190900"/>
            <a:ext cx="2573400" cy="3117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latin typeface="+mn-ea"/>
                <a:ea typeface="+mn-ea"/>
              </a:rPr>
              <a:t>少ない問題の解決</a:t>
            </a:r>
            <a:endParaRPr lang="en" dirty="0">
              <a:latin typeface="+mn-ea"/>
              <a:ea typeface="+mn-ea"/>
            </a:endParaRPr>
          </a:p>
        </p:txBody>
      </p:sp>
      <p:sp>
        <p:nvSpPr>
          <p:cNvPr id="1307" name="Shape 1307"/>
          <p:cNvSpPr/>
          <p:nvPr/>
        </p:nvSpPr>
        <p:spPr>
          <a:xfrm>
            <a:off x="6333300" y="2190900"/>
            <a:ext cx="2573400" cy="3117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latin typeface="+mn-ea"/>
                <a:ea typeface="+mn-ea"/>
              </a:rPr>
              <a:t>不足するセキュリティの</a:t>
            </a:r>
            <a:r>
              <a:rPr lang="en-US" altLang="ja-JP" dirty="0" smtClean="0">
                <a:latin typeface="+mn-ea"/>
                <a:ea typeface="+mn-ea"/>
              </a:rPr>
              <a:t/>
            </a:r>
            <a:br>
              <a:rPr lang="en-US" altLang="ja-JP" dirty="0" smtClean="0">
                <a:latin typeface="+mn-ea"/>
                <a:ea typeface="+mn-ea"/>
              </a:rPr>
            </a:br>
            <a:r>
              <a:rPr lang="ja-JP" altLang="en-US" dirty="0" smtClean="0">
                <a:latin typeface="+mn-ea"/>
                <a:ea typeface="+mn-ea"/>
              </a:rPr>
              <a:t>専門と集中</a:t>
            </a:r>
            <a:endParaRPr lang="en" dirty="0">
              <a:latin typeface="+mn-ea"/>
              <a:ea typeface="+mn-ea"/>
            </a:endParaRPr>
          </a:p>
        </p:txBody>
      </p:sp>
      <p:sp>
        <p:nvSpPr>
          <p:cNvPr id="1308" name="Shape 1308"/>
          <p:cNvSpPr/>
          <p:nvPr/>
        </p:nvSpPr>
        <p:spPr>
          <a:xfrm>
            <a:off x="237300" y="4298025"/>
            <a:ext cx="2573400" cy="3117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latin typeface="+mn-ea"/>
                <a:ea typeface="+mn-ea"/>
              </a:rPr>
              <a:t>追加料金</a:t>
            </a:r>
            <a:endParaRPr lang="en" dirty="0">
              <a:latin typeface="+mn-ea"/>
              <a:ea typeface="+mn-ea"/>
            </a:endParaRPr>
          </a:p>
        </p:txBody>
      </p:sp>
      <p:sp>
        <p:nvSpPr>
          <p:cNvPr id="1309" name="Shape 1309"/>
          <p:cNvSpPr/>
          <p:nvPr/>
        </p:nvSpPr>
        <p:spPr>
          <a:xfrm>
            <a:off x="3285300" y="4298025"/>
            <a:ext cx="2573400" cy="3117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latin typeface="+mn-ea"/>
                <a:ea typeface="+mn-ea"/>
              </a:rPr>
              <a:t>インシデントマネージメントなし</a:t>
            </a:r>
            <a:endParaRPr lang="en" dirty="0">
              <a:latin typeface="+mn-ea"/>
              <a:ea typeface="+mn-ea"/>
            </a:endParaRPr>
          </a:p>
        </p:txBody>
      </p:sp>
      <p:sp>
        <p:nvSpPr>
          <p:cNvPr id="1310" name="Shape 1310"/>
          <p:cNvSpPr/>
          <p:nvPr/>
        </p:nvSpPr>
        <p:spPr>
          <a:xfrm>
            <a:off x="6333300" y="4298025"/>
            <a:ext cx="2573400" cy="311700"/>
          </a:xfrm>
          <a:prstGeom prst="rect">
            <a:avLst/>
          </a:prstGeom>
          <a:noFill/>
          <a:ln>
            <a:noFill/>
          </a:ln>
        </p:spPr>
        <p:txBody>
          <a:bodyPr lIns="91425" tIns="91425" rIns="91425" bIns="91425" anchor="ctr" anchorCtr="0">
            <a:noAutofit/>
          </a:bodyPr>
          <a:lstStyle/>
          <a:p>
            <a:pPr lvl="0" algn="ctr" rtl="0">
              <a:spcBef>
                <a:spcPts val="0"/>
              </a:spcBef>
              <a:buNone/>
            </a:pPr>
            <a:r>
              <a:rPr lang="ja-JP" altLang="en-US" dirty="0" smtClean="0">
                <a:latin typeface="+mn-ea"/>
                <a:ea typeface="+mn-ea"/>
              </a:rPr>
              <a:t>弱い修復機能</a:t>
            </a:r>
            <a:endParaRPr lang="en" dirty="0">
              <a:latin typeface="+mn-ea"/>
              <a:ea typeface="+mn-ea"/>
            </a:endParaRPr>
          </a:p>
        </p:txBody>
      </p:sp>
      <p:pic>
        <p:nvPicPr>
          <p:cNvPr id="1311" name="Shape 1311"/>
          <p:cNvPicPr preferRelativeResize="0"/>
          <p:nvPr/>
        </p:nvPicPr>
        <p:blipFill>
          <a:blip r:embed="rId3">
            <a:alphaModFix/>
          </a:blip>
          <a:stretch>
            <a:fillRect/>
          </a:stretch>
        </p:blipFill>
        <p:spPr>
          <a:xfrm>
            <a:off x="1323975" y="3201556"/>
            <a:ext cx="400050" cy="685800"/>
          </a:xfrm>
          <a:prstGeom prst="rect">
            <a:avLst/>
          </a:prstGeom>
          <a:noFill/>
          <a:ln>
            <a:noFill/>
          </a:ln>
        </p:spPr>
      </p:pic>
      <p:pic>
        <p:nvPicPr>
          <p:cNvPr id="1312" name="Shape 1312"/>
          <p:cNvPicPr preferRelativeResize="0"/>
          <p:nvPr/>
        </p:nvPicPr>
        <p:blipFill>
          <a:blip r:embed="rId4">
            <a:alphaModFix/>
          </a:blip>
          <a:stretch>
            <a:fillRect/>
          </a:stretch>
        </p:blipFill>
        <p:spPr>
          <a:xfrm>
            <a:off x="7186600" y="3196793"/>
            <a:ext cx="866775" cy="695325"/>
          </a:xfrm>
          <a:prstGeom prst="rect">
            <a:avLst/>
          </a:prstGeom>
          <a:noFill/>
          <a:ln>
            <a:noFill/>
          </a:ln>
        </p:spPr>
      </p:pic>
      <p:pic>
        <p:nvPicPr>
          <p:cNvPr id="1313" name="Shape 1313"/>
          <p:cNvPicPr preferRelativeResize="0"/>
          <p:nvPr/>
        </p:nvPicPr>
        <p:blipFill>
          <a:blip r:embed="rId5">
            <a:alphaModFix/>
          </a:blip>
          <a:stretch>
            <a:fillRect/>
          </a:stretch>
        </p:blipFill>
        <p:spPr>
          <a:xfrm>
            <a:off x="4052875" y="3163456"/>
            <a:ext cx="1038225" cy="762000"/>
          </a:xfrm>
          <a:prstGeom prst="rect">
            <a:avLst/>
          </a:prstGeom>
          <a:noFill/>
          <a:ln>
            <a:noFill/>
          </a:ln>
        </p:spPr>
      </p:pic>
      <p:pic>
        <p:nvPicPr>
          <p:cNvPr id="1314" name="Shape 1314"/>
          <p:cNvPicPr preferRelativeResize="0"/>
          <p:nvPr/>
        </p:nvPicPr>
        <p:blipFill>
          <a:blip r:embed="rId6">
            <a:alphaModFix/>
          </a:blip>
          <a:stretch>
            <a:fillRect/>
          </a:stretch>
        </p:blipFill>
        <p:spPr>
          <a:xfrm>
            <a:off x="7343762" y="1287537"/>
            <a:ext cx="552450" cy="657225"/>
          </a:xfrm>
          <a:prstGeom prst="rect">
            <a:avLst/>
          </a:prstGeom>
          <a:noFill/>
          <a:ln>
            <a:noFill/>
          </a:ln>
        </p:spPr>
      </p:pic>
      <p:pic>
        <p:nvPicPr>
          <p:cNvPr id="1315" name="Shape 1315"/>
          <p:cNvPicPr preferRelativeResize="0"/>
          <p:nvPr/>
        </p:nvPicPr>
        <p:blipFill>
          <a:blip r:embed="rId7">
            <a:alphaModFix/>
          </a:blip>
          <a:stretch>
            <a:fillRect/>
          </a:stretch>
        </p:blipFill>
        <p:spPr>
          <a:xfrm>
            <a:off x="4327675" y="1239912"/>
            <a:ext cx="542925" cy="752475"/>
          </a:xfrm>
          <a:prstGeom prst="rect">
            <a:avLst/>
          </a:prstGeom>
          <a:noFill/>
          <a:ln>
            <a:noFill/>
          </a:ln>
        </p:spPr>
      </p:pic>
      <p:pic>
        <p:nvPicPr>
          <p:cNvPr id="1316" name="Shape 1316"/>
          <p:cNvPicPr preferRelativeResize="0"/>
          <p:nvPr/>
        </p:nvPicPr>
        <p:blipFill>
          <a:blip r:embed="rId8">
            <a:alphaModFix/>
          </a:blip>
          <a:stretch>
            <a:fillRect/>
          </a:stretch>
        </p:blipFill>
        <p:spPr>
          <a:xfrm>
            <a:off x="1066800" y="1339925"/>
            <a:ext cx="914400" cy="552450"/>
          </a:xfrm>
          <a:prstGeom prst="rect">
            <a:avLst/>
          </a:prstGeom>
          <a:noFill/>
          <a:ln>
            <a:noFill/>
          </a:ln>
        </p:spPr>
      </p:pic>
      <p:sp>
        <p:nvSpPr>
          <p:cNvPr id="1317" name="Shape 1317"/>
          <p:cNvSpPr txBox="1"/>
          <p:nvPr/>
        </p:nvSpPr>
        <p:spPr>
          <a:xfrm>
            <a:off x="1362300" y="1449841"/>
            <a:ext cx="206100" cy="260400"/>
          </a:xfrm>
          <a:prstGeom prst="rect">
            <a:avLst/>
          </a:prstGeom>
          <a:noFill/>
          <a:ln>
            <a:noFill/>
          </a:ln>
        </p:spPr>
        <p:txBody>
          <a:bodyPr lIns="91425" tIns="91425" rIns="91425" bIns="91425" anchor="t" anchorCtr="0">
            <a:noAutofit/>
          </a:bodyPr>
          <a:lstStyle/>
          <a:p>
            <a:pPr lvl="0" rtl="0">
              <a:spcBef>
                <a:spcPts val="0"/>
              </a:spcBef>
              <a:buNone/>
            </a:pPr>
            <a:r>
              <a:rPr lang="en">
                <a:latin typeface="+mn-ea"/>
                <a:ea typeface="+mn-ea"/>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16003</TotalTime>
  <Words>1136</Words>
  <Application>Microsoft Macintosh PowerPoint</Application>
  <PresentationFormat>画面に合わせる (16:9)</PresentationFormat>
  <Paragraphs>305</Paragraphs>
  <Slides>26</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CiscoSans</vt:lpstr>
      <vt:lpstr>CiscoSans ExtraLight</vt:lpstr>
      <vt:lpstr>CiscoSans Thin</vt:lpstr>
      <vt:lpstr>MS PGothic</vt:lpstr>
      <vt:lpstr>ＭＳ Ｐゴシック</vt:lpstr>
      <vt:lpstr>Open Sans</vt:lpstr>
      <vt:lpstr>Questrial</vt:lpstr>
      <vt:lpstr>Symbol</vt:lpstr>
      <vt:lpstr>Arial</vt:lpstr>
      <vt:lpstr>biz</vt:lpstr>
      <vt:lpstr>CloudLock (CASB)とは</vt:lpstr>
      <vt:lpstr>How CloudLock Helps Organizations Trust in the Cloud  Sales Engineering (SEVT) October 2016</vt:lpstr>
      <vt:lpstr>CloudLockとは?  </vt:lpstr>
      <vt:lpstr>3つの “Why“</vt:lpstr>
      <vt:lpstr>CASBって何?</vt:lpstr>
      <vt:lpstr>PowerPoint プレゼンテーション</vt:lpstr>
      <vt:lpstr>CASB の市場浸透率は 2020 年までに 85 % に増加 </vt:lpstr>
      <vt:lpstr>Cloud Shared Responsibility  - SaaS/PaaS/IaaS</vt:lpstr>
      <vt:lpstr>クラウドサービスプロバイダの不十分なセキュリティ対策</vt:lpstr>
      <vt:lpstr>お客様が保護したいもの</vt:lpstr>
      <vt:lpstr>CASB API アクセス (Cloud to Cloud)</vt:lpstr>
      <vt:lpstr>CloudLock CyberSecurity Fabric</vt:lpstr>
      <vt:lpstr>CloudLock プラットフォーム</vt:lpstr>
      <vt:lpstr>CloudLock プラットフォーム</vt:lpstr>
      <vt:lpstr>シャドーITアプリケーションのリスク</vt:lpstr>
      <vt:lpstr>シャドーIT 検出 : OAuth経由の接続</vt:lpstr>
      <vt:lpstr>シャドーIT 検出 : OAuth経由の接続</vt:lpstr>
      <vt:lpstr>PowerPoint プレゼンテーション</vt:lpstr>
      <vt:lpstr>CloudLock の差別化要因</vt:lpstr>
      <vt:lpstr>CloudLock CyberLab と 最大のクラウド利用データセット </vt:lpstr>
      <vt:lpstr>CloudLock サイバーセキュリティ脅威評価</vt:lpstr>
      <vt:lpstr>UEBA - 注目すべきアクティビティ - 地域別</vt:lpstr>
      <vt:lpstr>UEBA - 継続的なログイン チャレンジ</vt:lpstr>
      <vt:lpstr>日本独自の辞書にも対応済み</vt:lpstr>
      <vt:lpstr>3 つのステップでリードを確かめる</vt:lpstr>
      <vt:lpstr>PowerPoint プレゼンテーション</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CloudLock Helps Organizations Trust in the Cloud  Sales Engineering (SEVT) October 2016</dc:title>
  <cp:lastModifiedBy>Microsoft Office ユーザー</cp:lastModifiedBy>
  <cp:revision>61</cp:revision>
  <dcterms:modified xsi:type="dcterms:W3CDTF">2016-12-13T11:25:44Z</dcterms:modified>
</cp:coreProperties>
</file>