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58"/>
  </p:notesMasterIdLst>
  <p:handoutMasterIdLst>
    <p:handoutMasterId r:id="rId59"/>
  </p:handoutMasterIdLst>
  <p:sldIdLst>
    <p:sldId id="256" r:id="rId2"/>
    <p:sldId id="395" r:id="rId3"/>
    <p:sldId id="393" r:id="rId4"/>
    <p:sldId id="397" r:id="rId5"/>
    <p:sldId id="270" r:id="rId6"/>
    <p:sldId id="360" r:id="rId7"/>
    <p:sldId id="361" r:id="rId8"/>
    <p:sldId id="362" r:id="rId9"/>
    <p:sldId id="363" r:id="rId10"/>
    <p:sldId id="364" r:id="rId11"/>
    <p:sldId id="365" r:id="rId12"/>
    <p:sldId id="367" r:id="rId13"/>
    <p:sldId id="368" r:id="rId14"/>
    <p:sldId id="369" r:id="rId15"/>
    <p:sldId id="398" r:id="rId16"/>
    <p:sldId id="351" r:id="rId17"/>
    <p:sldId id="357" r:id="rId18"/>
    <p:sldId id="353" r:id="rId19"/>
    <p:sldId id="354" r:id="rId20"/>
    <p:sldId id="414" r:id="rId21"/>
    <p:sldId id="415" r:id="rId22"/>
    <p:sldId id="416" r:id="rId23"/>
    <p:sldId id="417" r:id="rId24"/>
    <p:sldId id="418" r:id="rId25"/>
    <p:sldId id="419" r:id="rId26"/>
    <p:sldId id="402" r:id="rId27"/>
    <p:sldId id="404" r:id="rId28"/>
    <p:sldId id="373" r:id="rId29"/>
    <p:sldId id="399" r:id="rId30"/>
    <p:sldId id="400" r:id="rId31"/>
    <p:sldId id="412" r:id="rId32"/>
    <p:sldId id="375" r:id="rId33"/>
    <p:sldId id="298" r:id="rId34"/>
    <p:sldId id="301" r:id="rId35"/>
    <p:sldId id="302" r:id="rId36"/>
    <p:sldId id="307" r:id="rId37"/>
    <p:sldId id="309" r:id="rId38"/>
    <p:sldId id="311" r:id="rId39"/>
    <p:sldId id="314" r:id="rId40"/>
    <p:sldId id="317" r:id="rId41"/>
    <p:sldId id="320" r:id="rId42"/>
    <p:sldId id="380" r:id="rId43"/>
    <p:sldId id="379" r:id="rId44"/>
    <p:sldId id="381" r:id="rId45"/>
    <p:sldId id="326" r:id="rId46"/>
    <p:sldId id="388" r:id="rId47"/>
    <p:sldId id="387" r:id="rId48"/>
    <p:sldId id="327" r:id="rId49"/>
    <p:sldId id="384" r:id="rId50"/>
    <p:sldId id="386" r:id="rId51"/>
    <p:sldId id="411" r:id="rId52"/>
    <p:sldId id="389" r:id="rId53"/>
    <p:sldId id="413" r:id="rId54"/>
    <p:sldId id="263" r:id="rId55"/>
    <p:sldId id="391" r:id="rId56"/>
    <p:sldId id="396" r:id="rId5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Title" id="{57DC69AD-A26E-47D6-B65E-46E672F711FE}">
          <p14:sldIdLst>
            <p14:sldId id="256"/>
            <p14:sldId id="395"/>
            <p14:sldId id="393"/>
            <p14:sldId id="397"/>
            <p14:sldId id="270"/>
            <p14:sldId id="360"/>
            <p14:sldId id="361"/>
            <p14:sldId id="362"/>
            <p14:sldId id="363"/>
            <p14:sldId id="364"/>
            <p14:sldId id="365"/>
            <p14:sldId id="367"/>
            <p14:sldId id="368"/>
            <p14:sldId id="369"/>
            <p14:sldId id="398"/>
            <p14:sldId id="351"/>
            <p14:sldId id="357"/>
            <p14:sldId id="353"/>
            <p14:sldId id="354"/>
            <p14:sldId id="414"/>
            <p14:sldId id="415"/>
            <p14:sldId id="416"/>
            <p14:sldId id="417"/>
            <p14:sldId id="418"/>
            <p14:sldId id="419"/>
            <p14:sldId id="402"/>
            <p14:sldId id="404"/>
            <p14:sldId id="373"/>
            <p14:sldId id="399"/>
            <p14:sldId id="400"/>
            <p14:sldId id="412"/>
            <p14:sldId id="375"/>
            <p14:sldId id="298"/>
            <p14:sldId id="301"/>
            <p14:sldId id="302"/>
            <p14:sldId id="307"/>
            <p14:sldId id="309"/>
            <p14:sldId id="311"/>
            <p14:sldId id="314"/>
            <p14:sldId id="317"/>
            <p14:sldId id="320"/>
            <p14:sldId id="380"/>
            <p14:sldId id="379"/>
            <p14:sldId id="381"/>
            <p14:sldId id="326"/>
            <p14:sldId id="388"/>
            <p14:sldId id="387"/>
            <p14:sldId id="327"/>
            <p14:sldId id="384"/>
            <p14:sldId id="386"/>
            <p14:sldId id="411"/>
            <p14:sldId id="389"/>
            <p14:sldId id="413"/>
            <p14:sldId id="263"/>
            <p14:sldId id="391"/>
            <p14:sldId id="396"/>
          </p14:sldIdLst>
        </p14:section>
      </p14:sectionLst>
    </p:ext>
    <p:ext uri="{EFAFB233-063F-42B5-8137-9DF3F51BA10A}">
      <p15:sldGuideLst xmlns:p15="http://schemas.microsoft.com/office/powerpoint/2012/main">
        <p15:guide id="1" pos="3144"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596"/>
    <a:srgbClr val="049FD9"/>
    <a:srgbClr val="9891A0"/>
    <a:srgbClr val="B2D171"/>
    <a:srgbClr val="B8E1D0"/>
    <a:srgbClr val="86DBF2"/>
    <a:srgbClr val="1FAED4"/>
    <a:srgbClr val="72C059"/>
    <a:srgbClr val="26194B"/>
    <a:srgbClr val="11307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66" autoAdjust="0"/>
    <p:restoredTop sz="77239" autoAdjust="0"/>
  </p:normalViewPr>
  <p:slideViewPr>
    <p:cSldViewPr snapToGrid="0" snapToObjects="1" showGuides="1">
      <p:cViewPr>
        <p:scale>
          <a:sx n="100" d="100"/>
          <a:sy n="100" d="100"/>
        </p:scale>
        <p:origin x="864" y="392"/>
      </p:cViewPr>
      <p:guideLst>
        <p:guide pos="3144"/>
        <p:guide orient="horz" pos="1620"/>
      </p:guideLst>
    </p:cSldViewPr>
  </p:slideViewPr>
  <p:notesTextViewPr>
    <p:cViewPr>
      <p:scale>
        <a:sx n="100" d="100"/>
        <a:sy n="100" d="100"/>
      </p:scale>
      <p:origin x="0" y="0"/>
    </p:cViewPr>
  </p:notesTextViewPr>
  <p:sorterViewPr>
    <p:cViewPr>
      <p:scale>
        <a:sx n="180" d="100"/>
        <a:sy n="180" d="100"/>
      </p:scale>
      <p:origin x="0" y="12756"/>
    </p:cViewPr>
  </p:sorterViewPr>
  <p:notesViewPr>
    <p:cSldViewPr snapToGrid="0" snapToObjects="1" showGuides="1">
      <p:cViewPr varScale="1">
        <p:scale>
          <a:sx n="87" d="100"/>
          <a:sy n="87" d="100"/>
        </p:scale>
        <p:origin x="257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commentAuthors" Target="commentAuthors.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12/1/17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5</a:t>
            </a:fld>
            <a:endParaRPr lang="en-US"/>
          </a:p>
        </p:txBody>
      </p:sp>
    </p:spTree>
    <p:extLst>
      <p:ext uri="{BB962C8B-B14F-4D97-AF65-F5344CB8AC3E}">
        <p14:creationId xmlns:p14="http://schemas.microsoft.com/office/powerpoint/2010/main" val="205940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28</a:t>
            </a:fld>
            <a:endParaRPr lang="en-US"/>
          </a:p>
        </p:txBody>
      </p:sp>
    </p:spTree>
    <p:extLst>
      <p:ext uri="{BB962C8B-B14F-4D97-AF65-F5344CB8AC3E}">
        <p14:creationId xmlns:p14="http://schemas.microsoft.com/office/powerpoint/2010/main" val="56815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31</a:t>
            </a:fld>
            <a:endParaRPr lang="en-US" sz="1200">
              <a:latin typeface="Calibri" charset="0"/>
            </a:endParaRPr>
          </a:p>
        </p:txBody>
      </p:sp>
    </p:spTree>
    <p:extLst>
      <p:ext uri="{BB962C8B-B14F-4D97-AF65-F5344CB8AC3E}">
        <p14:creationId xmlns:p14="http://schemas.microsoft.com/office/powerpoint/2010/main" val="581907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386639-F046-4D04-8B63-FDF0F024FEF0}" type="slidenum">
              <a:rPr lang="en-US" altLang="en-US" smtClean="0"/>
              <a:pPr/>
              <a:t>32</a:t>
            </a:fld>
            <a:endParaRPr lang="en-US" altLang="en-US"/>
          </a:p>
        </p:txBody>
      </p:sp>
    </p:spTree>
    <p:extLst>
      <p:ext uri="{BB962C8B-B14F-4D97-AF65-F5344CB8AC3E}">
        <p14:creationId xmlns:p14="http://schemas.microsoft.com/office/powerpoint/2010/main" val="1027033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34</a:t>
            </a:fld>
            <a:endParaRPr lang="en-US" sz="1200">
              <a:latin typeface="Calibri" charset="0"/>
            </a:endParaRPr>
          </a:p>
        </p:txBody>
      </p:sp>
    </p:spTree>
    <p:extLst>
      <p:ext uri="{BB962C8B-B14F-4D97-AF65-F5344CB8AC3E}">
        <p14:creationId xmlns:p14="http://schemas.microsoft.com/office/powerpoint/2010/main" val="601764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36</a:t>
            </a:fld>
            <a:endParaRPr lang="en-US" sz="1200">
              <a:latin typeface="Calibri" charset="0"/>
            </a:endParaRPr>
          </a:p>
        </p:txBody>
      </p:sp>
    </p:spTree>
    <p:extLst>
      <p:ext uri="{BB962C8B-B14F-4D97-AF65-F5344CB8AC3E}">
        <p14:creationId xmlns:p14="http://schemas.microsoft.com/office/powerpoint/2010/main" val="1321103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37</a:t>
            </a:fld>
            <a:endParaRPr lang="en-US" sz="1200">
              <a:latin typeface="Calibri" charset="0"/>
            </a:endParaRPr>
          </a:p>
        </p:txBody>
      </p:sp>
    </p:spTree>
    <p:extLst>
      <p:ext uri="{BB962C8B-B14F-4D97-AF65-F5344CB8AC3E}">
        <p14:creationId xmlns:p14="http://schemas.microsoft.com/office/powerpoint/2010/main" val="261605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38</a:t>
            </a:fld>
            <a:endParaRPr lang="en-US" sz="1200">
              <a:latin typeface="Calibri" charset="0"/>
            </a:endParaRPr>
          </a:p>
        </p:txBody>
      </p:sp>
    </p:spTree>
    <p:extLst>
      <p:ext uri="{BB962C8B-B14F-4D97-AF65-F5344CB8AC3E}">
        <p14:creationId xmlns:p14="http://schemas.microsoft.com/office/powerpoint/2010/main" val="1126592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39</a:t>
            </a:fld>
            <a:endParaRPr lang="en-US" sz="1200">
              <a:latin typeface="Calibri" charset="0"/>
            </a:endParaRPr>
          </a:p>
        </p:txBody>
      </p:sp>
    </p:spTree>
    <p:extLst>
      <p:ext uri="{BB962C8B-B14F-4D97-AF65-F5344CB8AC3E}">
        <p14:creationId xmlns:p14="http://schemas.microsoft.com/office/powerpoint/2010/main" val="606606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40</a:t>
            </a:fld>
            <a:endParaRPr lang="en-US" sz="1200">
              <a:latin typeface="Calibri" charset="0"/>
            </a:endParaRPr>
          </a:p>
        </p:txBody>
      </p:sp>
    </p:spTree>
    <p:extLst>
      <p:ext uri="{BB962C8B-B14F-4D97-AF65-F5344CB8AC3E}">
        <p14:creationId xmlns:p14="http://schemas.microsoft.com/office/powerpoint/2010/main" val="256261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41</a:t>
            </a:fld>
            <a:endParaRPr lang="en-US" sz="1200">
              <a:latin typeface="Calibri" charset="0"/>
            </a:endParaRPr>
          </a:p>
        </p:txBody>
      </p:sp>
    </p:spTree>
    <p:extLst>
      <p:ext uri="{BB962C8B-B14F-4D97-AF65-F5344CB8AC3E}">
        <p14:creationId xmlns:p14="http://schemas.microsoft.com/office/powerpoint/2010/main" val="87111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6</a:t>
            </a:fld>
            <a:endParaRPr lang="en-US" dirty="0">
              <a:solidFill>
                <a:prstClr val="black"/>
              </a:solidFill>
              <a:latin typeface="Calibri"/>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2599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43</a:t>
            </a:fld>
            <a:endParaRPr lang="en-US" sz="1200">
              <a:latin typeface="Calibri" charset="0"/>
            </a:endParaRPr>
          </a:p>
        </p:txBody>
      </p:sp>
    </p:spTree>
    <p:extLst>
      <p:ext uri="{BB962C8B-B14F-4D97-AF65-F5344CB8AC3E}">
        <p14:creationId xmlns:p14="http://schemas.microsoft.com/office/powerpoint/2010/main" val="1988429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49</a:t>
            </a:fld>
            <a:endParaRPr lang="en-US" sz="1200">
              <a:latin typeface="Calibri" charset="0"/>
            </a:endParaRPr>
          </a:p>
        </p:txBody>
      </p:sp>
    </p:spTree>
    <p:extLst>
      <p:ext uri="{BB962C8B-B14F-4D97-AF65-F5344CB8AC3E}">
        <p14:creationId xmlns:p14="http://schemas.microsoft.com/office/powerpoint/2010/main" val="1823143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50</a:t>
            </a:fld>
            <a:endParaRPr lang="en-US" sz="1200">
              <a:latin typeface="Calibri" charset="0"/>
            </a:endParaRPr>
          </a:p>
        </p:txBody>
      </p:sp>
    </p:spTree>
    <p:extLst>
      <p:ext uri="{BB962C8B-B14F-4D97-AF65-F5344CB8AC3E}">
        <p14:creationId xmlns:p14="http://schemas.microsoft.com/office/powerpoint/2010/main" val="10405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51</a:t>
            </a:fld>
            <a:endParaRPr lang="en-US" sz="1200">
              <a:latin typeface="Calibri" charset="0"/>
            </a:endParaRPr>
          </a:p>
        </p:txBody>
      </p:sp>
    </p:spTree>
    <p:extLst>
      <p:ext uri="{BB962C8B-B14F-4D97-AF65-F5344CB8AC3E}">
        <p14:creationId xmlns:p14="http://schemas.microsoft.com/office/powerpoint/2010/main" val="1841565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52</a:t>
            </a:fld>
            <a:endParaRPr lang="en-US" sz="1200">
              <a:latin typeface="Calibri" charset="0"/>
            </a:endParaRPr>
          </a:p>
        </p:txBody>
      </p:sp>
    </p:spTree>
    <p:extLst>
      <p:ext uri="{BB962C8B-B14F-4D97-AF65-F5344CB8AC3E}">
        <p14:creationId xmlns:p14="http://schemas.microsoft.com/office/powerpoint/2010/main" val="75084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charset="0"/>
              </a:rPr>
              <a:pPr eaLnBrk="1" fontAlgn="base" hangingPunct="1">
                <a:spcBef>
                  <a:spcPct val="0"/>
                </a:spcBef>
                <a:spcAft>
                  <a:spcPct val="0"/>
                </a:spcAft>
              </a:pPr>
              <a:t>53</a:t>
            </a:fld>
            <a:endParaRPr lang="en-US" sz="1200">
              <a:latin typeface="Calibri" charset="0"/>
            </a:endParaRPr>
          </a:p>
        </p:txBody>
      </p:sp>
    </p:spTree>
    <p:extLst>
      <p:ext uri="{BB962C8B-B14F-4D97-AF65-F5344CB8AC3E}">
        <p14:creationId xmlns:p14="http://schemas.microsoft.com/office/powerpoint/2010/main" val="2074406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56</a:t>
            </a:fld>
            <a:endParaRPr lang="en-US"/>
          </a:p>
        </p:txBody>
      </p:sp>
    </p:spTree>
    <p:extLst>
      <p:ext uri="{BB962C8B-B14F-4D97-AF65-F5344CB8AC3E}">
        <p14:creationId xmlns:p14="http://schemas.microsoft.com/office/powerpoint/2010/main" val="97604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5EFCA-403C-4BA7-B674-7B132B1CD0E1}" type="slidenum">
              <a:rPr lang="en-US" smtClean="0"/>
              <a:pPr/>
              <a:t>12</a:t>
            </a:fld>
            <a:endParaRPr lang="en-US" dirty="0"/>
          </a:p>
        </p:txBody>
      </p:sp>
    </p:spTree>
    <p:extLst>
      <p:ext uri="{BB962C8B-B14F-4D97-AF65-F5344CB8AC3E}">
        <p14:creationId xmlns:p14="http://schemas.microsoft.com/office/powerpoint/2010/main" val="773417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203916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latin typeface="Calibri"/>
              </a:rPr>
              <a:pPr/>
              <a:t>19</a:t>
            </a:fld>
            <a:endParaRPr lang="en-US" dirty="0">
              <a:solidFill>
                <a:prstClr val="black"/>
              </a:solidFill>
              <a:latin typeface="Calibri"/>
            </a:endParaRPr>
          </a:p>
        </p:txBody>
      </p:sp>
    </p:spTree>
    <p:extLst>
      <p:ext uri="{BB962C8B-B14F-4D97-AF65-F5344CB8AC3E}">
        <p14:creationId xmlns:p14="http://schemas.microsoft.com/office/powerpoint/2010/main" val="139981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92A7765-7C3F-4AFE-AE23-6F09625D6EDA}" type="slidenum">
              <a:rPr lang="en-US" smtClean="0"/>
              <a:pPr>
                <a:defRPr/>
              </a:pPr>
              <a:t>22</a:t>
            </a:fld>
            <a:endParaRPr lang="ja-JP"/>
          </a:p>
        </p:txBody>
      </p:sp>
    </p:spTree>
    <p:extLst>
      <p:ext uri="{BB962C8B-B14F-4D97-AF65-F5344CB8AC3E}">
        <p14:creationId xmlns:p14="http://schemas.microsoft.com/office/powerpoint/2010/main" val="1964236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92A7765-7C3F-4AFE-AE23-6F09625D6EDA}" type="slidenum">
              <a:rPr lang="en-US" smtClean="0"/>
              <a:pPr>
                <a:defRPr/>
              </a:pPr>
              <a:t>23</a:t>
            </a:fld>
            <a:endParaRPr lang="ja-JP"/>
          </a:p>
        </p:txBody>
      </p:sp>
    </p:spTree>
    <p:extLst>
      <p:ext uri="{BB962C8B-B14F-4D97-AF65-F5344CB8AC3E}">
        <p14:creationId xmlns:p14="http://schemas.microsoft.com/office/powerpoint/2010/main" val="1880470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C972B2-9C35-0D4E-BF0C-E5357793061C}" type="slidenum">
              <a:rPr lang="en-US" smtClean="0"/>
              <a:t>25</a:t>
            </a:fld>
            <a:endParaRPr lang="en-US" dirty="0"/>
          </a:p>
        </p:txBody>
      </p:sp>
    </p:spTree>
    <p:extLst>
      <p:ext uri="{BB962C8B-B14F-4D97-AF65-F5344CB8AC3E}">
        <p14:creationId xmlns:p14="http://schemas.microsoft.com/office/powerpoint/2010/main" val="1789804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3C972B2-9C35-0D4E-BF0C-E5357793061C}" type="slidenum">
              <a:rPr lang="en-US" smtClean="0"/>
              <a:t>26</a:t>
            </a:fld>
            <a:endParaRPr lang="en-US"/>
          </a:p>
        </p:txBody>
      </p:sp>
    </p:spTree>
    <p:extLst>
      <p:ext uri="{BB962C8B-B14F-4D97-AF65-F5344CB8AC3E}">
        <p14:creationId xmlns:p14="http://schemas.microsoft.com/office/powerpoint/2010/main" val="292487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dirty="0" smtClean="0"/>
              <a:t>サブタイトル</a:t>
            </a:r>
            <a:endParaRPr lang="en-GB" dirty="0"/>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ja-JP" altLang="en-US" dirty="0" smtClean="0"/>
              <a:t>セッションタイトル</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テキスト ボックス 8"/>
          <p:cNvSpPr txBox="1"/>
          <p:nvPr userDrawn="1"/>
        </p:nvSpPr>
        <p:spPr>
          <a:xfrm>
            <a:off x="5727032" y="352268"/>
            <a:ext cx="3216443" cy="461665"/>
          </a:xfrm>
          <a:prstGeom prst="rect">
            <a:avLst/>
          </a:prstGeom>
          <a:noFill/>
        </p:spPr>
        <p:txBody>
          <a:bodyPr wrap="square" rtlCol="0">
            <a:spAutoFit/>
          </a:bodyPr>
          <a:lstStyle/>
          <a:p>
            <a:r>
              <a:rPr kumimoji="1" lang="en-US" altLang="ja-JP" sz="2400" dirty="0" smtClean="0">
                <a:latin typeface="+mn-ea"/>
                <a:ea typeface="+mn-ea"/>
              </a:rPr>
              <a:t>PSU</a:t>
            </a:r>
            <a:r>
              <a:rPr kumimoji="1" lang="ja-JP" altLang="en-US" sz="2400" dirty="0" smtClean="0">
                <a:latin typeface="+mn-ea"/>
                <a:ea typeface="+mn-ea"/>
              </a:rPr>
              <a:t> </a:t>
            </a:r>
            <a:r>
              <a:rPr kumimoji="1" lang="en-US" altLang="ja-JP" sz="2400" dirty="0" smtClean="0">
                <a:latin typeface="+mn-ea"/>
                <a:ea typeface="+mn-ea"/>
              </a:rPr>
              <a:t>Week</a:t>
            </a:r>
            <a:r>
              <a:rPr kumimoji="1" lang="en-US" altLang="ja-JP" sz="2400" baseline="0" dirty="0" smtClean="0">
                <a:latin typeface="+mn-ea"/>
                <a:ea typeface="+mn-ea"/>
              </a:rPr>
              <a:t> </a:t>
            </a:r>
            <a:r>
              <a:rPr kumimoji="1" lang="en-US" altLang="ja-JP" sz="2400" dirty="0" smtClean="0">
                <a:latin typeface="+mn-ea"/>
                <a:ea typeface="+mn-ea"/>
              </a:rPr>
              <a:t>2017</a:t>
            </a:r>
            <a:r>
              <a:rPr kumimoji="1" lang="en-US" altLang="ja-JP" sz="2400" baseline="0" dirty="0" smtClean="0">
                <a:latin typeface="+mn-ea"/>
                <a:ea typeface="+mn-ea"/>
              </a:rPr>
              <a:t> Nov</a:t>
            </a:r>
            <a:r>
              <a:rPr kumimoji="1" lang="en-US" altLang="ja-JP" sz="2400" dirty="0" smtClean="0">
                <a:latin typeface="+mn-ea"/>
                <a:ea typeface="+mn-ea"/>
              </a:rPr>
              <a:t>.</a:t>
            </a:r>
            <a:endParaRPr kumimoji="1" lang="ja-JP" altLang="en-US" sz="2400" dirty="0" smtClean="0">
              <a:latin typeface="+mn-ea"/>
              <a:ea typeface="+mn-ea"/>
            </a:endParaRPr>
          </a:p>
        </p:txBody>
      </p:sp>
    </p:spTree>
    <p:extLst>
      <p:ext uri="{BB962C8B-B14F-4D97-AF65-F5344CB8AC3E}">
        <p14:creationId xmlns:p14="http://schemas.microsoft.com/office/powerpoint/2010/main" val="21229423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2925" y="218947"/>
            <a:ext cx="8513064" cy="765432"/>
          </a:xfrm>
        </p:spPr>
        <p:txBody>
          <a:bodyPr/>
          <a:lstStyle>
            <a:lvl1pPr>
              <a:defRPr baseline="0"/>
            </a:lvl1pPr>
          </a:lstStyle>
          <a:p>
            <a:r>
              <a:rPr lang="en-US"/>
              <a:t>Click to edit Master title style</a:t>
            </a:r>
            <a:endParaRPr lang="en-US" dirty="0"/>
          </a:p>
        </p:txBody>
      </p:sp>
      <p:sp>
        <p:nvSpPr>
          <p:cNvPr id="5" name="Content Placeholder 4"/>
          <p:cNvSpPr>
            <a:spLocks noGrp="1"/>
          </p:cNvSpPr>
          <p:nvPr>
            <p:ph sz="quarter" idx="11"/>
          </p:nvPr>
        </p:nvSpPr>
        <p:spPr>
          <a:xfrm>
            <a:off x="352925" y="1077913"/>
            <a:ext cx="8513064" cy="33988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a:ea typeface="ＭＳ Ｐゴシック" charset="0"/>
              </a:rPr>
              <a:t>BRKSEC-3035</a:t>
            </a:r>
            <a:endParaRPr lang="en-US" dirty="0">
              <a:ea typeface="ＭＳ Ｐゴシック" charset="0"/>
            </a:endParaRPr>
          </a:p>
        </p:txBody>
      </p:sp>
    </p:spTree>
    <p:extLst>
      <p:ext uri="{BB962C8B-B14F-4D97-AF65-F5344CB8AC3E}">
        <p14:creationId xmlns:p14="http://schemas.microsoft.com/office/powerpoint/2010/main" val="165893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04670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823069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1" name="Title 1"/>
          <p:cNvSpPr>
            <a:spLocks noGrp="1"/>
          </p:cNvSpPr>
          <p:nvPr>
            <p:ph type="title"/>
          </p:nvPr>
        </p:nvSpPr>
        <p:spPr>
          <a:xfrm>
            <a:off x="356616" y="217715"/>
            <a:ext cx="8513064" cy="765432"/>
          </a:xfrm>
        </p:spPr>
        <p:txBody>
          <a:bodyPr/>
          <a:lstStyle/>
          <a:p>
            <a:r>
              <a:rPr lang="en-US"/>
              <a:t>Click to edit Master title style</a:t>
            </a:r>
            <a:endParaRPr lang="en-US" dirty="0"/>
          </a:p>
        </p:txBody>
      </p:sp>
    </p:spTree>
    <p:extLst>
      <p:ext uri="{BB962C8B-B14F-4D97-AF65-F5344CB8AC3E}">
        <p14:creationId xmlns:p14="http://schemas.microsoft.com/office/powerpoint/2010/main" val="180975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38790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991566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latin typeface="+mj-lt"/>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320454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48168127"/>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4451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68526" tIns="34270" rIns="68526" bIns="34270">
            <a:noAutofit/>
          </a:bodyPr>
          <a:lstStyle>
            <a:lvl1pPr marL="57098" indent="0">
              <a:lnSpc>
                <a:spcPct val="95000"/>
              </a:lnSpc>
              <a:spcBef>
                <a:spcPts val="1110"/>
              </a:spcBef>
              <a:buClr>
                <a:schemeClr val="tx1"/>
              </a:buClr>
              <a:buSzPct val="80000"/>
              <a:buFont typeface="Arial"/>
              <a:buNone/>
              <a:defRPr sz="2000" b="0" i="0">
                <a:solidFill>
                  <a:srgbClr val="676767"/>
                </a:solidFill>
                <a:latin typeface="+mn-lt"/>
                <a:cs typeface="CiscoSans ExtraLight"/>
              </a:defRPr>
            </a:lvl1pPr>
            <a:lvl2pPr marL="29186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5792" indent="0">
              <a:buClr>
                <a:schemeClr val="tx1"/>
              </a:buClr>
              <a:buSzPct val="80000"/>
              <a:buFont typeface="Arial"/>
              <a:buNone/>
              <a:defRPr sz="1600" b="0" i="0">
                <a:solidFill>
                  <a:srgbClr val="676767"/>
                </a:solidFill>
                <a:latin typeface="+mn-lt"/>
                <a:cs typeface="CiscoSans ExtraLight"/>
              </a:defRPr>
            </a:lvl3pPr>
            <a:lvl4pPr marL="739179" indent="0">
              <a:buClr>
                <a:schemeClr val="tx1"/>
              </a:buClr>
              <a:buSzPct val="80000"/>
              <a:buFont typeface="Arial"/>
              <a:buNone/>
              <a:defRPr sz="1400" b="0" i="0">
                <a:solidFill>
                  <a:srgbClr val="676767"/>
                </a:solidFill>
                <a:latin typeface="+mn-lt"/>
                <a:cs typeface="CiscoSans ExtraLight"/>
              </a:defRPr>
            </a:lvl4pPr>
            <a:lvl5pPr marL="913665"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7"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latin typeface="+mj-lt"/>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451695432"/>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smtClean="0"/>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latin typeface="+mj-lt"/>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368080302"/>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a:xfrm>
            <a:off x="457200" y="4767264"/>
            <a:ext cx="2133600" cy="273844"/>
          </a:xfrm>
          <a:prstGeom prst="rect">
            <a:avLst/>
          </a:prstGeom>
        </p:spPr>
        <p:txBody>
          <a:bodyPr/>
          <a:lstStyle/>
          <a:p>
            <a:pPr defTabSz="457189"/>
            <a:fld id="{5150FA8D-E29C-4066-96C1-8C66222387F1}" type="datetimeFigureOut">
              <a:rPr kumimoji="1" lang="ja-JP" altLang="en-US" smtClean="0">
                <a:solidFill>
                  <a:srgbClr val="676767"/>
                </a:solidFill>
                <a:cs typeface="ＭＳ Ｐゴシック" charset="0"/>
              </a:rPr>
              <a:pPr defTabSz="457189"/>
              <a:t>2017/12/1</a:t>
            </a:fld>
            <a:endParaRPr kumimoji="1" lang="ja-JP" altLang="en-US" dirty="0">
              <a:solidFill>
                <a:srgbClr val="676767"/>
              </a:solidFill>
              <a:cs typeface="ＭＳ Ｐゴシック" charset="0"/>
            </a:endParaRPr>
          </a:p>
        </p:txBody>
      </p:sp>
      <p:sp>
        <p:nvSpPr>
          <p:cNvPr id="4" name="フッター プレースホルダー 3"/>
          <p:cNvSpPr>
            <a:spLocks noGrp="1"/>
          </p:cNvSpPr>
          <p:nvPr>
            <p:ph type="ftr" sz="quarter" idx="11"/>
          </p:nvPr>
        </p:nvSpPr>
        <p:spPr>
          <a:xfrm>
            <a:off x="3124200" y="4767264"/>
            <a:ext cx="2895600" cy="273844"/>
          </a:xfrm>
          <a:prstGeom prst="rect">
            <a:avLst/>
          </a:prstGeom>
        </p:spPr>
        <p:txBody>
          <a:bodyPr/>
          <a:lstStyle/>
          <a:p>
            <a:pPr defTabSz="457189"/>
            <a:endParaRPr kumimoji="1" lang="ja-JP" altLang="en-US" dirty="0">
              <a:solidFill>
                <a:srgbClr val="676767"/>
              </a:solidFill>
              <a:cs typeface="ＭＳ Ｐゴシック" charset="0"/>
            </a:endParaRPr>
          </a:p>
        </p:txBody>
      </p:sp>
      <p:sp>
        <p:nvSpPr>
          <p:cNvPr id="5" name="スライド番号プレースホルダー 4"/>
          <p:cNvSpPr>
            <a:spLocks noGrp="1"/>
          </p:cNvSpPr>
          <p:nvPr>
            <p:ph type="sldNum" sz="quarter" idx="12"/>
          </p:nvPr>
        </p:nvSpPr>
        <p:spPr>
          <a:xfrm>
            <a:off x="6553200" y="4767264"/>
            <a:ext cx="2133600" cy="273844"/>
          </a:xfrm>
          <a:prstGeom prst="rect">
            <a:avLst/>
          </a:prstGeom>
        </p:spPr>
        <p:txBody>
          <a:bodyPr/>
          <a:lstStyle/>
          <a:p>
            <a:pPr defTabSz="457189"/>
            <a:fld id="{7BF7DB8B-5D9A-4FEB-8626-1215C43E1886}" type="slidenum">
              <a:rPr kumimoji="1" lang="ja-JP" altLang="en-US" smtClean="0">
                <a:solidFill>
                  <a:srgbClr val="676767"/>
                </a:solidFill>
                <a:cs typeface="ＭＳ Ｐゴシック" charset="0"/>
              </a:rPr>
              <a:pPr defTabSz="457189"/>
              <a:t>‹#›</a:t>
            </a:fld>
            <a:endParaRPr kumimoji="1" lang="ja-JP" altLang="en-US" dirty="0">
              <a:solidFill>
                <a:srgbClr val="676767"/>
              </a:solidFill>
              <a:cs typeface="ＭＳ Ｐゴシック" charset="0"/>
            </a:endParaRPr>
          </a:p>
        </p:txBody>
      </p:sp>
    </p:spTree>
    <p:extLst>
      <p:ext uri="{BB962C8B-B14F-4D97-AF65-F5344CB8AC3E}">
        <p14:creationId xmlns:p14="http://schemas.microsoft.com/office/powerpoint/2010/main" val="10636427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a:t>
            </a:r>
            <a:r>
              <a:rPr lang="en-US" sz="600" spc="20" baseline="0" dirty="0" smtClean="0">
                <a:solidFill>
                  <a:schemeClr val="bg2">
                    <a:lumMod val="65000"/>
                  </a:schemeClr>
                </a:solidFill>
                <a:latin typeface="+mn-lt"/>
                <a:ea typeface="+mn-ea"/>
                <a:cs typeface="CiscoSans Thin"/>
              </a:rPr>
              <a:t>Public</a:t>
            </a:r>
            <a:endParaRPr lang="en-US" sz="600" spc="20" baseline="0" dirty="0">
              <a:solidFill>
                <a:schemeClr val="bg2">
                  <a:lumMod val="65000"/>
                </a:schemeClr>
              </a:solidFill>
              <a:latin typeface="+mn-lt"/>
              <a:ea typeface="+mn-ea"/>
              <a:cs typeface="CiscoSans Thin"/>
            </a:endParaRPr>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9" r:id="rId4"/>
    <p:sldLayoutId id="2147483885" r:id="rId5"/>
    <p:sldLayoutId id="2147483887" r:id="rId6"/>
    <p:sldLayoutId id="2147483888" r:id="rId7"/>
    <p:sldLayoutId id="2147483889" r:id="rId8"/>
    <p:sldLayoutId id="2147483891" r:id="rId9"/>
    <p:sldLayoutId id="2147483892" r:id="rId10"/>
    <p:sldLayoutId id="2147483894" r:id="rId11"/>
    <p:sldLayoutId id="2147483895" r:id="rId12"/>
    <p:sldLayoutId id="2147483896" r:id="rId13"/>
  </p:sldLayoutIdLs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 Id="rId11" Type="http://schemas.openxmlformats.org/officeDocument/2006/relationships/image" Target="../media/image37.emf"/><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12.xml.rels><?xml version="1.0" encoding="UTF-8" standalone="yes"?>
<Relationships xmlns="http://schemas.openxmlformats.org/package/2006/relationships"><Relationship Id="rId9" Type="http://schemas.openxmlformats.org/officeDocument/2006/relationships/image" Target="../media/image53.png"/><Relationship Id="rId20" Type="http://schemas.openxmlformats.org/officeDocument/2006/relationships/image" Target="../media/image63.png"/><Relationship Id="rId21" Type="http://schemas.openxmlformats.org/officeDocument/2006/relationships/image" Target="../media/image64.png"/><Relationship Id="rId22" Type="http://schemas.openxmlformats.org/officeDocument/2006/relationships/image" Target="../media/image65.png"/><Relationship Id="rId23" Type="http://schemas.openxmlformats.org/officeDocument/2006/relationships/image" Target="../media/image37.emf"/><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emf"/><Relationship Id="rId13" Type="http://schemas.openxmlformats.org/officeDocument/2006/relationships/image" Target="../media/image57.emf"/><Relationship Id="rId14" Type="http://schemas.openxmlformats.org/officeDocument/2006/relationships/image" Target="../media/image58.png"/><Relationship Id="rId15" Type="http://schemas.openxmlformats.org/officeDocument/2006/relationships/image" Target="../media/image59.png"/><Relationship Id="rId16" Type="http://schemas.openxmlformats.org/officeDocument/2006/relationships/image" Target="../media/image60.png"/><Relationship Id="rId17" Type="http://schemas.openxmlformats.org/officeDocument/2006/relationships/image" Target="../media/image61.png"/><Relationship Id="rId18" Type="http://schemas.microsoft.com/office/2007/relationships/hdphoto" Target="../media/hdphoto2.wdp"/><Relationship Id="rId19"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49.png"/><Relationship Id="rId5" Type="http://schemas.microsoft.com/office/2007/relationships/hdphoto" Target="../media/hdphoto1.wdp"/><Relationship Id="rId6" Type="http://schemas.openxmlformats.org/officeDocument/2006/relationships/image" Target="../media/image50.emf"/><Relationship Id="rId7" Type="http://schemas.openxmlformats.org/officeDocument/2006/relationships/image" Target="../media/image51.emf"/><Relationship Id="rId8" Type="http://schemas.openxmlformats.org/officeDocument/2006/relationships/image" Target="../media/image5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8.xml"/><Relationship Id="rId2"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 Id="rId3"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4" Type="http://schemas.microsoft.com/office/2007/relationships/hdphoto" Target="../media/hdphoto3.wdp"/><Relationship Id="rId5" Type="http://schemas.openxmlformats.org/officeDocument/2006/relationships/image" Target="../media/image74.png"/><Relationship Id="rId6" Type="http://schemas.microsoft.com/office/2007/relationships/hdphoto" Target="../media/hdphoto4.wdp"/><Relationship Id="rId7" Type="http://schemas.openxmlformats.org/officeDocument/2006/relationships/image" Target="../media/image75.png"/><Relationship Id="rId8" Type="http://schemas.openxmlformats.org/officeDocument/2006/relationships/image" Target="../media/image76.tiff"/><Relationship Id="rId9" Type="http://schemas.openxmlformats.org/officeDocument/2006/relationships/image" Target="../media/image77.png"/><Relationship Id="rId10"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3.png"/><Relationship Id="rId5" Type="http://schemas.microsoft.com/office/2007/relationships/hdphoto" Target="../media/hdphoto3.wdp"/><Relationship Id="rId6" Type="http://schemas.openxmlformats.org/officeDocument/2006/relationships/image" Target="../media/image74.png"/><Relationship Id="rId7" Type="http://schemas.microsoft.com/office/2007/relationships/hdphoto" Target="../media/hdphoto4.wdp"/><Relationship Id="rId8" Type="http://schemas.openxmlformats.org/officeDocument/2006/relationships/image" Target="../media/image77.png"/><Relationship Id="rId9" Type="http://schemas.openxmlformats.org/officeDocument/2006/relationships/image" Target="../media/image75.png"/><Relationship Id="rId10" Type="http://schemas.openxmlformats.org/officeDocument/2006/relationships/image" Target="../media/image76.tiff"/><Relationship Id="rId11" Type="http://schemas.openxmlformats.org/officeDocument/2006/relationships/image" Target="../media/image79.tif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2.png"/><Relationship Id="rId3"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4.tiff"/><Relationship Id="rId4" Type="http://schemas.openxmlformats.org/officeDocument/2006/relationships/image" Target="../media/image85.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jpeg"/><Relationship Id="rId7" Type="http://schemas.openxmlformats.org/officeDocument/2006/relationships/image" Target="../media/image90.jpe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1.png"/><Relationship Id="rId3" Type="http://schemas.openxmlformats.org/officeDocument/2006/relationships/image" Target="../media/image9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4.xml"/><Relationship Id="rId2" Type="http://schemas.openxmlformats.org/officeDocument/2006/relationships/image" Target="../media/image9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9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7.png"/><Relationship Id="rId3" Type="http://schemas.openxmlformats.org/officeDocument/2006/relationships/image" Target="../media/image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0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8.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0.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5.xml"/><Relationship Id="rId2" Type="http://schemas.openxmlformats.org/officeDocument/2006/relationships/image" Target="../media/image11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1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19.png"/><Relationship Id="rId7" Type="http://schemas.openxmlformats.org/officeDocument/2006/relationships/image" Target="../media/image123.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png"/><Relationship Id="rId10" Type="http://schemas.openxmlformats.org/officeDocument/2006/relationships/image" Target="../media/image8.png"/><Relationship Id="rId11" Type="http://schemas.openxmlformats.org/officeDocument/2006/relationships/image" Target="../media/image9.emf"/><Relationship Id="rId12" Type="http://schemas.openxmlformats.org/officeDocument/2006/relationships/image" Target="../media/image10.jpe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jpeg"/><Relationship Id="rId18" Type="http://schemas.openxmlformats.org/officeDocument/2006/relationships/image" Target="../media/image16.emf"/><Relationship Id="rId19"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30.pn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9.xml.rels><?xml version="1.0" encoding="UTF-8" standalone="yes"?>
<Relationships xmlns="http://schemas.openxmlformats.org/package/2006/relationships"><Relationship Id="rId11" Type="http://schemas.openxmlformats.org/officeDocument/2006/relationships/image" Target="../media/image16.emf"/><Relationship Id="rId12" Type="http://schemas.openxmlformats.org/officeDocument/2006/relationships/image" Target="../media/image37.emf"/><Relationship Id="rId1" Type="http://schemas.openxmlformats.org/officeDocument/2006/relationships/slideLayout" Target="../slideLayouts/slideLayout4.xml"/><Relationship Id="rId2" Type="http://schemas.openxmlformats.org/officeDocument/2006/relationships/image" Target="../media/image28.emf"/><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emf"/><Relationship Id="rId7" Type="http://schemas.openxmlformats.org/officeDocument/2006/relationships/image" Target="../media/image33.emf"/><Relationship Id="rId8" Type="http://schemas.openxmlformats.org/officeDocument/2006/relationships/image" Target="../media/image34.emf"/><Relationship Id="rId9" Type="http://schemas.openxmlformats.org/officeDocument/2006/relationships/image" Target="../media/image35.emf"/><Relationship Id="rId10"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ja-JP" altLang="en-US" dirty="0" smtClean="0">
                <a:latin typeface="MS PGothic" charset="-128"/>
                <a:ea typeface="MS PGothic" charset="-128"/>
                <a:cs typeface="MS PGothic" charset="-128"/>
              </a:rPr>
              <a:t>坂本</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祐一</a:t>
            </a:r>
            <a:r>
              <a:rPr lang="en-US" altLang="ja-JP" dirty="0" smtClean="0">
                <a:latin typeface="MS PGothic" charset="-128"/>
                <a:ea typeface="MS PGothic" charset="-128"/>
                <a:cs typeface="MS PGothic" charset="-128"/>
              </a:rPr>
              <a:t> ( </a:t>
            </a:r>
            <a:r>
              <a:rPr lang="en-US" altLang="ja-JP" dirty="0" err="1" smtClean="0">
                <a:latin typeface="MS PGothic" charset="-128"/>
                <a:ea typeface="MS PGothic" charset="-128"/>
                <a:cs typeface="MS PGothic" charset="-128"/>
              </a:rPr>
              <a:t>ysakamot@cisco.com</a:t>
            </a:r>
            <a:r>
              <a:rPr lang="en-US" altLang="ja-JP" dirty="0" smtClean="0">
                <a:latin typeface="MS PGothic" charset="-128"/>
                <a:ea typeface="MS PGothic" charset="-128"/>
                <a:cs typeface="MS PGothic" charset="-128"/>
              </a:rPr>
              <a:t> )</a:t>
            </a:r>
            <a:endParaRPr lang="en-US" dirty="0">
              <a:latin typeface="MS PGothic" charset="-128"/>
              <a:ea typeface="MS PGothic" charset="-128"/>
              <a:cs typeface="MS PGothic" charset="-128"/>
            </a:endParaRPr>
          </a:p>
        </p:txBody>
      </p:sp>
      <p:sp>
        <p:nvSpPr>
          <p:cNvPr id="3" name="Text Placeholder 2"/>
          <p:cNvSpPr>
            <a:spLocks noGrp="1"/>
          </p:cNvSpPr>
          <p:nvPr>
            <p:ph type="body" sz="quarter" idx="11"/>
          </p:nvPr>
        </p:nvSpPr>
        <p:spPr/>
        <p:txBody>
          <a:bodyPr/>
          <a:lstStyle/>
          <a:p>
            <a:r>
              <a:rPr lang="ja-JP" altLang="en-US" dirty="0" smtClean="0">
                <a:latin typeface="MS PGothic" charset="-128"/>
                <a:ea typeface="MS PGothic" charset="-128"/>
                <a:cs typeface="MS PGothic" charset="-128"/>
              </a:rPr>
              <a:t>セキュリティ事業部</a:t>
            </a:r>
            <a:r>
              <a:rPr lang="en-US" altLang="ja-JP" dirty="0">
                <a:latin typeface="MS PGothic" charset="-128"/>
                <a:ea typeface="MS PGothic" charset="-128"/>
                <a:cs typeface="MS PGothic" charset="-128"/>
              </a:rPr>
              <a:t> </a:t>
            </a:r>
            <a:r>
              <a:rPr lang="ja-JP" altLang="en-US" dirty="0" smtClean="0">
                <a:latin typeface="MS PGothic" charset="-128"/>
                <a:ea typeface="MS PGothic" charset="-128"/>
                <a:cs typeface="MS PGothic" charset="-128"/>
              </a:rPr>
              <a:t>コンサルティングシステムズエンジニア</a:t>
            </a:r>
            <a:endParaRPr lang="en-US" dirty="0">
              <a:latin typeface="MS PGothic" charset="-128"/>
              <a:ea typeface="MS PGothic" charset="-128"/>
              <a:cs typeface="MS PGothic" charset="-128"/>
            </a:endParaRPr>
          </a:p>
        </p:txBody>
      </p:sp>
      <p:sp>
        <p:nvSpPr>
          <p:cNvPr id="4" name="Text Placeholder 3"/>
          <p:cNvSpPr>
            <a:spLocks noGrp="1"/>
          </p:cNvSpPr>
          <p:nvPr>
            <p:ph type="body" sz="quarter" idx="12"/>
          </p:nvPr>
        </p:nvSpPr>
        <p:spPr/>
        <p:txBody>
          <a:bodyPr/>
          <a:lstStyle/>
          <a:p>
            <a:r>
              <a:rPr lang="en-US" dirty="0" smtClean="0">
                <a:latin typeface="MS PGothic" charset="-128"/>
                <a:ea typeface="MS PGothic" charset="-128"/>
                <a:cs typeface="MS PGothic" charset="-128"/>
              </a:rPr>
              <a:t>2017</a:t>
            </a:r>
            <a:r>
              <a:rPr lang="ja-JP" altLang="en-US" dirty="0" smtClean="0">
                <a:latin typeface="MS PGothic" charset="-128"/>
                <a:ea typeface="MS PGothic" charset="-128"/>
                <a:cs typeface="MS PGothic" charset="-128"/>
              </a:rPr>
              <a:t>年</a:t>
            </a:r>
            <a:r>
              <a:rPr lang="en-US" altLang="ja-JP" dirty="0" smtClean="0">
                <a:latin typeface="MS PGothic" charset="-128"/>
                <a:ea typeface="MS PGothic" charset="-128"/>
                <a:cs typeface="MS PGothic" charset="-128"/>
              </a:rPr>
              <a:t>12</a:t>
            </a:r>
            <a:r>
              <a:rPr lang="ja-JP" altLang="en-US" dirty="0" smtClean="0">
                <a:latin typeface="MS PGothic" charset="-128"/>
                <a:ea typeface="MS PGothic" charset="-128"/>
                <a:cs typeface="MS PGothic" charset="-128"/>
              </a:rPr>
              <a:t>月１日</a:t>
            </a:r>
            <a:endParaRPr lang="en-US" dirty="0">
              <a:latin typeface="MS PGothic" charset="-128"/>
              <a:ea typeface="MS PGothic" charset="-128"/>
              <a:cs typeface="MS PGothic" charset="-128"/>
            </a:endParaRPr>
          </a:p>
        </p:txBody>
      </p:sp>
      <p:sp>
        <p:nvSpPr>
          <p:cNvPr id="6" name="Title 5"/>
          <p:cNvSpPr>
            <a:spLocks noGrp="1"/>
          </p:cNvSpPr>
          <p:nvPr>
            <p:ph type="ctrTitle"/>
          </p:nvPr>
        </p:nvSpPr>
        <p:spPr/>
        <p:txBody>
          <a:bodyPr/>
          <a:lstStyle/>
          <a:p>
            <a:r>
              <a:rPr lang="en-US" altLang="ja-JP" dirty="0" smtClean="0">
                <a:solidFill>
                  <a:schemeClr val="tx1"/>
                </a:solidFill>
                <a:latin typeface="+mn-ea"/>
                <a:ea typeface="+mn-ea"/>
              </a:rPr>
              <a:t>[</a:t>
            </a:r>
            <a:r>
              <a:rPr lang="en-US" altLang="ja-JP" dirty="0">
                <a:solidFill>
                  <a:schemeClr val="tx1"/>
                </a:solidFill>
                <a:latin typeface="+mn-ea"/>
                <a:ea typeface="+mn-ea"/>
              </a:rPr>
              <a:t>SEC-3] </a:t>
            </a:r>
            <a:r>
              <a:rPr lang="en-US" altLang="ja-JP" dirty="0" smtClean="0">
                <a:solidFill>
                  <a:schemeClr val="tx1"/>
                </a:solidFill>
                <a:latin typeface="+mn-ea"/>
                <a:ea typeface="+mn-ea"/>
              </a:rPr>
              <a:t/>
            </a:r>
            <a:br>
              <a:rPr lang="en-US" altLang="ja-JP" dirty="0" smtClean="0">
                <a:solidFill>
                  <a:schemeClr val="tx1"/>
                </a:solidFill>
                <a:latin typeface="+mn-ea"/>
                <a:ea typeface="+mn-ea"/>
              </a:rPr>
            </a:br>
            <a:r>
              <a:rPr lang="ja-JP" altLang="en-US" dirty="0" smtClean="0">
                <a:solidFill>
                  <a:schemeClr val="tx1"/>
                </a:solidFill>
                <a:latin typeface="MS PGothic" charset="-128"/>
                <a:ea typeface="MS PGothic" charset="-128"/>
                <a:cs typeface="MS PGothic" charset="-128"/>
              </a:rPr>
              <a:t>脅威</a:t>
            </a:r>
            <a:r>
              <a:rPr lang="ja-JP" altLang="en-US" dirty="0">
                <a:solidFill>
                  <a:schemeClr val="tx1"/>
                </a:solidFill>
                <a:latin typeface="MS PGothic" charset="-128"/>
                <a:ea typeface="MS PGothic" charset="-128"/>
                <a:cs typeface="MS PGothic" charset="-128"/>
              </a:rPr>
              <a:t>対策製品 </a:t>
            </a:r>
            <a:r>
              <a:rPr lang="en-US" altLang="ja-JP" dirty="0">
                <a:solidFill>
                  <a:schemeClr val="tx1"/>
                </a:solidFill>
                <a:latin typeface="MS PGothic" charset="-128"/>
                <a:ea typeface="MS PGothic" charset="-128"/>
                <a:cs typeface="MS PGothic" charset="-128"/>
              </a:rPr>
              <a:t>Firepower </a:t>
            </a:r>
            <a:r>
              <a:rPr lang="ja-JP" altLang="en-US" dirty="0" smtClean="0">
                <a:solidFill>
                  <a:schemeClr val="tx1"/>
                </a:solidFill>
                <a:latin typeface="MS PGothic" charset="-128"/>
                <a:ea typeface="MS PGothic" charset="-128"/>
                <a:cs typeface="MS PGothic" charset="-128"/>
              </a:rPr>
              <a:t>シリーズ </a:t>
            </a:r>
            <a:r>
              <a:rPr lang="ja-JP" altLang="en-US" dirty="0">
                <a:solidFill>
                  <a:schemeClr val="tx1"/>
                </a:solidFill>
                <a:latin typeface="MS PGothic" charset="-128"/>
                <a:ea typeface="MS PGothic" charset="-128"/>
                <a:cs typeface="MS PGothic" charset="-128"/>
              </a:rPr>
              <a:t>アップデート </a:t>
            </a:r>
            <a:endParaRPr lang="en-US" dirty="0">
              <a:solidFill>
                <a:schemeClr val="tx1"/>
              </a:solidFill>
              <a:latin typeface="MS PGothic" charset="-128"/>
              <a:ea typeface="MS PGothic" charset="-128"/>
              <a:cs typeface="MS PGothic" charset="-128"/>
            </a:endParaRPr>
          </a:p>
        </p:txBody>
      </p:sp>
    </p:spTree>
    <p:extLst>
      <p:ext uri="{BB962C8B-B14F-4D97-AF65-F5344CB8AC3E}">
        <p14:creationId xmlns:p14="http://schemas.microsoft.com/office/powerpoint/2010/main" val="1941633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creen Shot 2014-09-18 at 12.55.57.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88276" y="1779824"/>
            <a:ext cx="6693378" cy="3129294"/>
          </a:xfrm>
          <a:prstGeom prst="rect">
            <a:avLst/>
          </a:prstGeom>
          <a:ln>
            <a:noFill/>
          </a:ln>
          <a:effectLst>
            <a:outerShdw blurRad="292100" dist="139700" dir="2700000" algn="tl" rotWithShape="0">
              <a:srgbClr val="333333">
                <a:alpha val="65000"/>
              </a:srgbClr>
            </a:outerShdw>
          </a:effectLst>
        </p:spPr>
      </p:pic>
      <p:grpSp>
        <p:nvGrpSpPr>
          <p:cNvPr id="22" name="Group 21"/>
          <p:cNvGrpSpPr/>
          <p:nvPr/>
        </p:nvGrpSpPr>
        <p:grpSpPr>
          <a:xfrm>
            <a:off x="245693" y="1132928"/>
            <a:ext cx="7565515" cy="532329"/>
            <a:chOff x="0" y="1195402"/>
            <a:chExt cx="12188825" cy="980889"/>
          </a:xfrm>
        </p:grpSpPr>
        <p:pic>
          <p:nvPicPr>
            <p:cNvPr id="23" name="Picture 22" descr="Screen Shot 2014-09-18 at 12.59.55.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95402"/>
              <a:ext cx="12188825" cy="460729"/>
            </a:xfrm>
            <a:prstGeom prst="rect">
              <a:avLst/>
            </a:prstGeom>
          </p:spPr>
        </p:pic>
        <p:pic>
          <p:nvPicPr>
            <p:cNvPr id="24" name="Picture 23" descr="Screen Shot 2014-09-18 at 12.59.55.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681038"/>
              <a:ext cx="12188825" cy="495253"/>
            </a:xfrm>
            <a:prstGeom prst="rect">
              <a:avLst/>
            </a:prstGeom>
          </p:spPr>
        </p:pic>
      </p:grpSp>
      <p:sp>
        <p:nvSpPr>
          <p:cNvPr id="25" name="Rectangle 24"/>
          <p:cNvSpPr/>
          <p:nvPr/>
        </p:nvSpPr>
        <p:spPr>
          <a:xfrm>
            <a:off x="4093839" y="1459958"/>
            <a:ext cx="907919" cy="195963"/>
          </a:xfrm>
          <a:prstGeom prst="rect">
            <a:avLst/>
          </a:prstGeom>
          <a:noFill/>
          <a:ln w="38100" cmpd="sng">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en-US" dirty="0" smtClean="0">
              <a:solidFill>
                <a:srgbClr val="FFFFFF"/>
              </a:solidFill>
              <a:latin typeface="CiscoSansTT ExtraLight" charset="0"/>
              <a:ea typeface="ＭＳ Ｐゴシック" charset="-128"/>
              <a:cs typeface="メイリオ"/>
            </a:endParaRPr>
          </a:p>
        </p:txBody>
      </p:sp>
      <p:sp>
        <p:nvSpPr>
          <p:cNvPr id="26" name="Rectangular Callout 25"/>
          <p:cNvSpPr/>
          <p:nvPr/>
        </p:nvSpPr>
        <p:spPr bwMode="auto">
          <a:xfrm>
            <a:off x="5261557" y="1125370"/>
            <a:ext cx="3219241" cy="525969"/>
          </a:xfrm>
          <a:prstGeom prst="wedgeRectCallout">
            <a:avLst>
              <a:gd name="adj1" fmla="val -57187"/>
              <a:gd name="adj2" fmla="val 31246"/>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square" lIns="91368" tIns="45684" rIns="91368" bIns="45684" anchor="ctr">
            <a:spAutoFit/>
          </a:bodyPr>
          <a:lstStyle/>
          <a:p>
            <a:pPr algn="ctr">
              <a:lnSpc>
                <a:spcPct val="90000"/>
              </a:lnSpc>
              <a:spcBef>
                <a:spcPct val="50000"/>
              </a:spcBef>
              <a:defRPr/>
            </a:pPr>
            <a:r>
              <a:rPr lang="en-US" altLang="ja-JP" sz="1400" b="1" dirty="0">
                <a:solidFill>
                  <a:srgbClr val="000000"/>
                </a:solidFill>
                <a:latin typeface="CiscoSansTT ExtraLight" charset="0"/>
                <a:ea typeface="ＭＳ Ｐゴシック" charset="-128"/>
                <a:cs typeface="メイリオ"/>
              </a:rPr>
              <a:t>①</a:t>
            </a:r>
            <a:r>
              <a:rPr lang="ja-JP" altLang="en-US" sz="1400" b="1" dirty="0">
                <a:solidFill>
                  <a:srgbClr val="000000"/>
                </a:solidFill>
                <a:latin typeface="CiscoSansTT ExtraLight" charset="0"/>
                <a:ea typeface="ＭＳ Ｐゴシック" charset="-128"/>
                <a:cs typeface="メイリオ"/>
              </a:rPr>
              <a:t> ファイルをハッシュ値で特定</a:t>
            </a:r>
            <a:endParaRPr lang="en-US" altLang="ja-JP" sz="1400" b="1" dirty="0">
              <a:solidFill>
                <a:srgbClr val="000000"/>
              </a:solidFill>
              <a:latin typeface="CiscoSansTT ExtraLight" charset="0"/>
              <a:ea typeface="ＭＳ Ｐゴシック" charset="-128"/>
              <a:cs typeface="メイリオ"/>
            </a:endParaRPr>
          </a:p>
          <a:p>
            <a:pPr algn="ctr">
              <a:lnSpc>
                <a:spcPct val="90000"/>
              </a:lnSpc>
              <a:spcBef>
                <a:spcPct val="50000"/>
              </a:spcBef>
              <a:defRPr/>
            </a:pPr>
            <a:r>
              <a:rPr lang="ja-JP" altLang="en-US" sz="1100" dirty="0">
                <a:solidFill>
                  <a:srgbClr val="000000"/>
                </a:solidFill>
                <a:latin typeface="CiscoSansTT ExtraLight" charset="0"/>
                <a:ea typeface="ＭＳ Ｐゴシック" charset="-128"/>
                <a:cs typeface="メイリオ"/>
              </a:rPr>
              <a:t>（端末で検知したマルウェアも</a:t>
            </a:r>
            <a:r>
              <a:rPr lang="ja-JP" altLang="en-US" sz="1100" dirty="0" smtClean="0">
                <a:solidFill>
                  <a:srgbClr val="000000"/>
                </a:solidFill>
                <a:latin typeface="CiscoSansTT ExtraLight" charset="0"/>
                <a:ea typeface="ＭＳ Ｐゴシック" charset="-128"/>
                <a:cs typeface="メイリオ"/>
              </a:rPr>
              <a:t>ブロック可能</a:t>
            </a:r>
            <a:r>
              <a:rPr lang="ja-JP" altLang="en-US" sz="1100" dirty="0">
                <a:solidFill>
                  <a:srgbClr val="000000"/>
                </a:solidFill>
                <a:latin typeface="CiscoSansTT ExtraLight" charset="0"/>
                <a:ea typeface="ＭＳ Ｐゴシック" charset="-128"/>
                <a:cs typeface="メイリオ"/>
              </a:rPr>
              <a:t>）</a:t>
            </a:r>
            <a:endParaRPr lang="en-US" sz="1100" dirty="0">
              <a:solidFill>
                <a:srgbClr val="000000"/>
              </a:solidFill>
              <a:latin typeface="CiscoSansTT ExtraLight" charset="0"/>
              <a:ea typeface="ＭＳ Ｐゴシック" charset="-128"/>
              <a:cs typeface="メイリオ"/>
            </a:endParaRPr>
          </a:p>
        </p:txBody>
      </p:sp>
      <p:sp>
        <p:nvSpPr>
          <p:cNvPr id="27" name="Rectangular Callout 26"/>
          <p:cNvSpPr/>
          <p:nvPr/>
        </p:nvSpPr>
        <p:spPr bwMode="auto">
          <a:xfrm>
            <a:off x="3561393" y="2165512"/>
            <a:ext cx="3920062" cy="293265"/>
          </a:xfrm>
          <a:prstGeom prst="wedgeRectCallout">
            <a:avLst>
              <a:gd name="adj1" fmla="val -55264"/>
              <a:gd name="adj2" fmla="val 45913"/>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square" lIns="91368" tIns="45684" rIns="91368" bIns="45684" anchor="ctr">
            <a:spAutoFit/>
          </a:bodyPr>
          <a:lstStyle/>
          <a:p>
            <a:pPr algn="ctr">
              <a:lnSpc>
                <a:spcPct val="90000"/>
              </a:lnSpc>
              <a:spcBef>
                <a:spcPct val="50000"/>
              </a:spcBef>
              <a:defRPr/>
            </a:pPr>
            <a:r>
              <a:rPr lang="en-US" altLang="ja-JP" sz="1400" b="1" dirty="0">
                <a:solidFill>
                  <a:srgbClr val="000000"/>
                </a:solidFill>
                <a:latin typeface="CiscoSansTT ExtraLight" charset="0"/>
                <a:ea typeface="ＭＳ Ｐゴシック" charset="-128"/>
                <a:cs typeface="メイリオ"/>
              </a:rPr>
              <a:t>②</a:t>
            </a:r>
            <a:r>
              <a:rPr lang="ja-JP" altLang="en-US" sz="1400" b="1" dirty="0">
                <a:solidFill>
                  <a:srgbClr val="000000"/>
                </a:solidFill>
                <a:latin typeface="CiscoSansTT ExtraLight" charset="0"/>
                <a:ea typeface="ＭＳ Ｐゴシック" charset="-128"/>
                <a:cs typeface="メイリオ"/>
              </a:rPr>
              <a:t> 解析情報（サンドボックス含む）と連携</a:t>
            </a:r>
            <a:endParaRPr lang="en-US" sz="1400" b="1" dirty="0">
              <a:solidFill>
                <a:srgbClr val="000000"/>
              </a:solidFill>
              <a:latin typeface="CiscoSansTT ExtraLight" charset="0"/>
              <a:ea typeface="ＭＳ Ｐゴシック" charset="-128"/>
              <a:cs typeface="メイリオ"/>
            </a:endParaRPr>
          </a:p>
        </p:txBody>
      </p:sp>
      <p:pic>
        <p:nvPicPr>
          <p:cNvPr id="28" name="Picture 27" descr="Screen Shot 2014-09-18 at 13.02.5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05225" y="2591328"/>
            <a:ext cx="2269842" cy="1558090"/>
          </a:xfrm>
          <a:prstGeom prst="rect">
            <a:avLst/>
          </a:prstGeom>
          <a:ln>
            <a:solidFill>
              <a:schemeClr val="tx1">
                <a:lumMod val="50000"/>
                <a:lumOff val="50000"/>
              </a:schemeClr>
            </a:solidFill>
          </a:ln>
        </p:spPr>
      </p:pic>
      <p:sp>
        <p:nvSpPr>
          <p:cNvPr id="29" name="Rectangular Callout 28"/>
          <p:cNvSpPr/>
          <p:nvPr/>
        </p:nvSpPr>
        <p:spPr bwMode="auto">
          <a:xfrm>
            <a:off x="4373703" y="4471998"/>
            <a:ext cx="3611665" cy="293306"/>
          </a:xfrm>
          <a:prstGeom prst="wedgeRectCallout">
            <a:avLst>
              <a:gd name="adj1" fmla="val 1713"/>
              <a:gd name="adj2" fmla="val -139052"/>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square" lIns="91368" tIns="45684" rIns="91368" bIns="45684" anchor="ctr">
            <a:spAutoFit/>
          </a:bodyPr>
          <a:lstStyle/>
          <a:p>
            <a:pPr algn="ctr">
              <a:lnSpc>
                <a:spcPct val="90000"/>
              </a:lnSpc>
              <a:spcBef>
                <a:spcPct val="50000"/>
              </a:spcBef>
              <a:defRPr/>
            </a:pPr>
            <a:r>
              <a:rPr lang="en-US" altLang="ja-JP" sz="1400" b="1" dirty="0">
                <a:solidFill>
                  <a:srgbClr val="000000"/>
                </a:solidFill>
                <a:latin typeface="CiscoSansTT ExtraLight" charset="0"/>
                <a:ea typeface="ＭＳ Ｐゴシック" charset="-128"/>
                <a:cs typeface="メイリオ"/>
              </a:rPr>
              <a:t>③</a:t>
            </a:r>
            <a:r>
              <a:rPr lang="ja-JP" altLang="en-US" sz="1400" b="1" dirty="0">
                <a:solidFill>
                  <a:srgbClr val="000000"/>
                </a:solidFill>
                <a:latin typeface="CiscoSansTT ExtraLight" charset="0"/>
                <a:ea typeface="ＭＳ Ｐゴシック" charset="-128"/>
                <a:cs typeface="メイリオ"/>
              </a:rPr>
              <a:t> ネットワーク上での拡散状況を可視化</a:t>
            </a:r>
            <a:endParaRPr lang="en-US" sz="1400" b="1" dirty="0">
              <a:solidFill>
                <a:srgbClr val="000000"/>
              </a:solidFill>
              <a:latin typeface="CiscoSansTT ExtraLight" charset="0"/>
              <a:ea typeface="ＭＳ Ｐゴシック" charset="-128"/>
              <a:cs typeface="メイリオ"/>
            </a:endParaRPr>
          </a:p>
        </p:txBody>
      </p:sp>
      <p:sp>
        <p:nvSpPr>
          <p:cNvPr id="13" name="Rectangular Callout 12"/>
          <p:cNvSpPr/>
          <p:nvPr/>
        </p:nvSpPr>
        <p:spPr bwMode="auto">
          <a:xfrm flipH="1">
            <a:off x="245693" y="2323893"/>
            <a:ext cx="1705467" cy="534869"/>
          </a:xfrm>
          <a:prstGeom prst="wedgeRectCallout">
            <a:avLst>
              <a:gd name="adj1" fmla="val -55264"/>
              <a:gd name="adj2" fmla="val 45913"/>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square" lIns="91368" tIns="45684" rIns="91368" bIns="45684" anchor="ctr">
            <a:spAutoFit/>
          </a:bodyPr>
          <a:lstStyle/>
          <a:p>
            <a:pPr algn="ctr">
              <a:lnSpc>
                <a:spcPct val="90000"/>
              </a:lnSpc>
              <a:spcBef>
                <a:spcPct val="50000"/>
              </a:spcBef>
              <a:defRPr/>
            </a:pPr>
            <a:r>
              <a:rPr lang="en-US" altLang="ja-JP" sz="1400" b="1" dirty="0">
                <a:solidFill>
                  <a:srgbClr val="000000"/>
                </a:solidFill>
                <a:latin typeface="CiscoSansTT ExtraLight" charset="0"/>
                <a:ea typeface="ＭＳ Ｐゴシック" charset="-128"/>
                <a:cs typeface="メイリオ"/>
              </a:rPr>
              <a:t>④</a:t>
            </a:r>
            <a:r>
              <a:rPr lang="ja-JP" altLang="en-US" sz="1400" b="1" dirty="0">
                <a:solidFill>
                  <a:srgbClr val="000000"/>
                </a:solidFill>
                <a:latin typeface="CiscoSansTT ExtraLight" charset="0"/>
                <a:ea typeface="ＭＳ Ｐゴシック" charset="-128"/>
                <a:cs typeface="メイリオ"/>
              </a:rPr>
              <a:t> ユーザ名の特定</a:t>
            </a:r>
            <a:endParaRPr lang="en-US" altLang="ja-JP" sz="1400" b="1" dirty="0">
              <a:solidFill>
                <a:srgbClr val="000000"/>
              </a:solidFill>
              <a:latin typeface="CiscoSansTT ExtraLight" charset="0"/>
              <a:ea typeface="ＭＳ Ｐゴシック" charset="-128"/>
              <a:cs typeface="メイリオ"/>
            </a:endParaRPr>
          </a:p>
          <a:p>
            <a:pPr algn="ctr">
              <a:lnSpc>
                <a:spcPct val="90000"/>
              </a:lnSpc>
              <a:spcBef>
                <a:spcPct val="50000"/>
              </a:spcBef>
              <a:defRPr/>
            </a:pPr>
            <a:r>
              <a:rPr lang="ja-JP" altLang="en-US" sz="1100" dirty="0">
                <a:solidFill>
                  <a:srgbClr val="000000"/>
                </a:solidFill>
                <a:latin typeface="CiscoSansTT ExtraLight" charset="0"/>
                <a:ea typeface="ＭＳ Ｐゴシック" charset="-128"/>
                <a:cs typeface="メイリオ"/>
              </a:rPr>
              <a:t>（認証サーバと連携）</a:t>
            </a:r>
            <a:endParaRPr lang="en-US" sz="1100" dirty="0">
              <a:solidFill>
                <a:srgbClr val="000000"/>
              </a:solidFill>
              <a:latin typeface="CiscoSansTT ExtraLight" charset="0"/>
              <a:ea typeface="ＭＳ Ｐゴシック" charset="-128"/>
              <a:cs typeface="メイリオ"/>
            </a:endParaRPr>
          </a:p>
        </p:txBody>
      </p:sp>
      <p:sp>
        <p:nvSpPr>
          <p:cNvPr id="2" name="Title 1"/>
          <p:cNvSpPr>
            <a:spLocks noGrp="1"/>
          </p:cNvSpPr>
          <p:nvPr>
            <p:ph type="title"/>
          </p:nvPr>
        </p:nvSpPr>
        <p:spPr/>
        <p:txBody>
          <a:bodyPr/>
          <a:lstStyle/>
          <a:p>
            <a:r>
              <a:rPr lang="en-US" altLang="ja-JP" sz="2400" dirty="0" smtClean="0">
                <a:latin typeface="CiscoSansTT ExtraLight" charset="0"/>
                <a:ea typeface="ＭＳ Ｐゴシック" charset="-128"/>
              </a:rPr>
              <a:t>AMP4N (Advanced Malware Protection for Network)</a:t>
            </a:r>
            <a:r>
              <a:rPr lang="en-US" sz="2400" dirty="0" smtClean="0">
                <a:latin typeface="CiscoSansTT ExtraLight" charset="0"/>
                <a:ea typeface="ＭＳ Ｐゴシック" charset="-128"/>
              </a:rPr>
              <a:t/>
            </a:r>
            <a:br>
              <a:rPr lang="en-US" sz="2400" dirty="0" smtClean="0">
                <a:latin typeface="CiscoSansTT ExtraLight" charset="0"/>
                <a:ea typeface="ＭＳ Ｐゴシック" charset="-128"/>
              </a:rPr>
            </a:br>
            <a:r>
              <a:rPr lang="en-US" sz="2400" dirty="0" smtClean="0">
                <a:latin typeface="MS PGothic" charset="-128"/>
                <a:ea typeface="MS PGothic" charset="-128"/>
                <a:cs typeface="MS PGothic" charset="-128"/>
              </a:rPr>
              <a:t>マルウェアの可視化と制御</a:t>
            </a:r>
            <a:r>
              <a:rPr lang="ja-JP" altLang="en-US" sz="2400" dirty="0" smtClean="0">
                <a:latin typeface="MS PGothic" charset="-128"/>
                <a:ea typeface="MS PGothic" charset="-128"/>
                <a:cs typeface="MS PGothic" charset="-128"/>
              </a:rPr>
              <a:t>、トラッキング</a:t>
            </a:r>
            <a:endParaRPr lang="en-US" sz="2400" dirty="0">
              <a:latin typeface="MS PGothic" charset="-128"/>
              <a:ea typeface="MS PGothic" charset="-128"/>
              <a:cs typeface="MS PGothic" charset="-128"/>
            </a:endParaRPr>
          </a:p>
        </p:txBody>
      </p:sp>
    </p:spTree>
    <p:extLst>
      <p:ext uri="{BB962C8B-B14F-4D97-AF65-F5344CB8AC3E}">
        <p14:creationId xmlns:p14="http://schemas.microsoft.com/office/powerpoint/2010/main" val="1260413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6" descr="firepower-4100-her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3571" y="4106718"/>
            <a:ext cx="3332160" cy="162105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p:cNvPicPr>
            <a:picLocks noChangeAspect="1"/>
          </p:cNvPicPr>
          <p:nvPr/>
        </p:nvPicPr>
        <p:blipFill>
          <a:blip r:embed="rId3"/>
          <a:stretch>
            <a:fillRect/>
          </a:stretch>
        </p:blipFill>
        <p:spPr>
          <a:xfrm>
            <a:off x="2636680" y="1519184"/>
            <a:ext cx="2350138" cy="1636512"/>
          </a:xfrm>
          <a:prstGeom prst="rect">
            <a:avLst/>
          </a:prstGeom>
        </p:spPr>
      </p:pic>
      <p:sp>
        <p:nvSpPr>
          <p:cNvPr id="5" name="テキスト プレースホルダー 4"/>
          <p:cNvSpPr>
            <a:spLocks noGrp="1"/>
          </p:cNvSpPr>
          <p:nvPr>
            <p:ph type="body" sz="quarter" idx="10"/>
          </p:nvPr>
        </p:nvSpPr>
        <p:spPr>
          <a:xfrm>
            <a:off x="431235" y="1199604"/>
            <a:ext cx="8277344" cy="842100"/>
          </a:xfrm>
        </p:spPr>
        <p:txBody>
          <a:bodyPr/>
          <a:lstStyle/>
          <a:p>
            <a:pPr marL="57137" indent="0">
              <a:buNone/>
            </a:pPr>
            <a:r>
              <a:rPr lang="ja-JP" altLang="en-US" sz="1400" dirty="0">
                <a:latin typeface="CiscoSansTT ExtraLight" charset="0"/>
                <a:ea typeface="ＭＳ Ｐゴシック" charset="-128"/>
              </a:rPr>
              <a:t>一度調査したファイルを覚えておき、合致するマルウェアが見つかった場合に</a:t>
            </a:r>
            <a:br>
              <a:rPr lang="ja-JP" altLang="en-US" sz="1400" dirty="0">
                <a:latin typeface="CiscoSansTT ExtraLight" charset="0"/>
                <a:ea typeface="ＭＳ Ｐゴシック" charset="-128"/>
              </a:rPr>
            </a:br>
            <a:r>
              <a:rPr lang="ja-JP" altLang="en-US" sz="1400" dirty="0">
                <a:latin typeface="CiscoSansTT ExtraLight" charset="0"/>
                <a:ea typeface="ＭＳ Ｐゴシック" charset="-128"/>
              </a:rPr>
              <a:t>瞬時に</a:t>
            </a:r>
            <a:r>
              <a:rPr lang="ja-JP" altLang="en-US" sz="1400" dirty="0" smtClean="0">
                <a:latin typeface="CiscoSansTT ExtraLight" charset="0"/>
                <a:ea typeface="ＭＳ Ｐゴシック" charset="-128"/>
              </a:rPr>
              <a:t>そのファイルを見つける仕組み</a:t>
            </a:r>
            <a:endParaRPr lang="ja-JP" altLang="en-US" sz="1400" dirty="0">
              <a:latin typeface="CiscoSansTT ExtraLight" charset="0"/>
              <a:ea typeface="ＭＳ Ｐゴシック" charset="-128"/>
            </a:endParaRPr>
          </a:p>
          <a:p>
            <a:endParaRPr kumimoji="1" lang="ja-JP" altLang="en-US" sz="1400" dirty="0">
              <a:latin typeface="CiscoSansTT ExtraLight" charset="0"/>
              <a:ea typeface="ＭＳ Ｐゴシック" charset="-128"/>
            </a:endParaRPr>
          </a:p>
        </p:txBody>
      </p:sp>
      <p:sp>
        <p:nvSpPr>
          <p:cNvPr id="70" name="右矢印 69"/>
          <p:cNvSpPr/>
          <p:nvPr/>
        </p:nvSpPr>
        <p:spPr>
          <a:xfrm>
            <a:off x="623440" y="3334904"/>
            <a:ext cx="7282498" cy="449173"/>
          </a:xfrm>
          <a:prstGeom prst="rightArrow">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72" name="円柱 71"/>
          <p:cNvSpPr/>
          <p:nvPr/>
        </p:nvSpPr>
        <p:spPr>
          <a:xfrm>
            <a:off x="1596127" y="2119654"/>
            <a:ext cx="1184817" cy="873200"/>
          </a:xfrm>
          <a:prstGeom prst="can">
            <a:avLst>
              <a:gd name="adj" fmla="val 13116"/>
            </a:avLst>
          </a:prstGeom>
          <a:solidFill>
            <a:schemeClr val="bg1"/>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73" name="1 つの角を切り取った四角形 72"/>
          <p:cNvSpPr/>
          <p:nvPr/>
        </p:nvSpPr>
        <p:spPr>
          <a:xfrm>
            <a:off x="1889961" y="4033623"/>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3" name="1 つの角を切り取った四角形 82"/>
          <p:cNvSpPr/>
          <p:nvPr/>
        </p:nvSpPr>
        <p:spPr>
          <a:xfrm>
            <a:off x="2029867" y="4033623"/>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4" name="1 つの角を切り取った四角形 83"/>
          <p:cNvSpPr/>
          <p:nvPr/>
        </p:nvSpPr>
        <p:spPr>
          <a:xfrm>
            <a:off x="2162410" y="4033623"/>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5" name="1 つの角を切り取った四角形 84"/>
          <p:cNvSpPr/>
          <p:nvPr/>
        </p:nvSpPr>
        <p:spPr>
          <a:xfrm>
            <a:off x="2294953" y="4033623"/>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6" name="1 つの角を切り取った四角形 85"/>
          <p:cNvSpPr/>
          <p:nvPr/>
        </p:nvSpPr>
        <p:spPr>
          <a:xfrm>
            <a:off x="2427496" y="4033623"/>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7" name="1 つの角を切り取った四角形 86"/>
          <p:cNvSpPr/>
          <p:nvPr/>
        </p:nvSpPr>
        <p:spPr>
          <a:xfrm>
            <a:off x="1889956" y="4188257"/>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8" name="1 つの角を切り取った四角形 87"/>
          <p:cNvSpPr/>
          <p:nvPr/>
        </p:nvSpPr>
        <p:spPr>
          <a:xfrm>
            <a:off x="2029862" y="4188257"/>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89" name="1 つの角を切り取った四角形 88"/>
          <p:cNvSpPr/>
          <p:nvPr/>
        </p:nvSpPr>
        <p:spPr>
          <a:xfrm>
            <a:off x="2162405" y="4188257"/>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0" name="1 つの角を切り取った四角形 89"/>
          <p:cNvSpPr/>
          <p:nvPr/>
        </p:nvSpPr>
        <p:spPr>
          <a:xfrm>
            <a:off x="2294948" y="4188257"/>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1" name="1 つの角を切り取った四角形 90"/>
          <p:cNvSpPr/>
          <p:nvPr/>
        </p:nvSpPr>
        <p:spPr>
          <a:xfrm>
            <a:off x="2427491" y="4188257"/>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2" name="1 つの角を切り取った四角形 91"/>
          <p:cNvSpPr/>
          <p:nvPr/>
        </p:nvSpPr>
        <p:spPr>
          <a:xfrm>
            <a:off x="1889951" y="4342892"/>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3" name="1 つの角を切り取った四角形 92"/>
          <p:cNvSpPr/>
          <p:nvPr/>
        </p:nvSpPr>
        <p:spPr>
          <a:xfrm>
            <a:off x="2029857" y="4342892"/>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4" name="1 つの角を切り取った四角形 93"/>
          <p:cNvSpPr/>
          <p:nvPr/>
        </p:nvSpPr>
        <p:spPr>
          <a:xfrm>
            <a:off x="2162400" y="4342892"/>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5" name="1 つの角を切り取った四角形 94"/>
          <p:cNvSpPr/>
          <p:nvPr/>
        </p:nvSpPr>
        <p:spPr>
          <a:xfrm>
            <a:off x="2294943" y="4342892"/>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6" name="1 つの角を切り取った四角形 95"/>
          <p:cNvSpPr/>
          <p:nvPr/>
        </p:nvSpPr>
        <p:spPr>
          <a:xfrm>
            <a:off x="2427486" y="4342892"/>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7" name="1 つの角を切り取った四角形 96"/>
          <p:cNvSpPr/>
          <p:nvPr/>
        </p:nvSpPr>
        <p:spPr>
          <a:xfrm>
            <a:off x="1889956" y="4497523"/>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8" name="1 つの角を切り取った四角形 97"/>
          <p:cNvSpPr/>
          <p:nvPr/>
        </p:nvSpPr>
        <p:spPr>
          <a:xfrm>
            <a:off x="2029862" y="4497523"/>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99" name="1 つの角を切り取った四角形 98"/>
          <p:cNvSpPr/>
          <p:nvPr/>
        </p:nvSpPr>
        <p:spPr>
          <a:xfrm>
            <a:off x="2162405" y="4497523"/>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00" name="1 つの角を切り取った四角形 99"/>
          <p:cNvSpPr/>
          <p:nvPr/>
        </p:nvSpPr>
        <p:spPr>
          <a:xfrm>
            <a:off x="2294948" y="4497523"/>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01" name="1 つの角を切り取った四角形 100"/>
          <p:cNvSpPr/>
          <p:nvPr/>
        </p:nvSpPr>
        <p:spPr>
          <a:xfrm>
            <a:off x="2427491" y="4497523"/>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pic>
        <p:nvPicPr>
          <p:cNvPr id="102" name="図 101"/>
          <p:cNvPicPr>
            <a:picLocks noChangeAspect="1"/>
          </p:cNvPicPr>
          <p:nvPr/>
        </p:nvPicPr>
        <p:blipFill>
          <a:blip r:embed="rId4"/>
          <a:stretch>
            <a:fillRect/>
          </a:stretch>
        </p:blipFill>
        <p:spPr>
          <a:xfrm>
            <a:off x="1837716" y="2289503"/>
            <a:ext cx="331358" cy="303744"/>
          </a:xfrm>
          <a:prstGeom prst="rect">
            <a:avLst/>
          </a:prstGeom>
        </p:spPr>
      </p:pic>
      <p:pic>
        <p:nvPicPr>
          <p:cNvPr id="123" name="図 122"/>
          <p:cNvPicPr>
            <a:picLocks noChangeAspect="1"/>
          </p:cNvPicPr>
          <p:nvPr/>
        </p:nvPicPr>
        <p:blipFill>
          <a:blip r:embed="rId5"/>
          <a:stretch>
            <a:fillRect/>
          </a:stretch>
        </p:blipFill>
        <p:spPr>
          <a:xfrm>
            <a:off x="2178985" y="2289503"/>
            <a:ext cx="336880" cy="303744"/>
          </a:xfrm>
          <a:prstGeom prst="rect">
            <a:avLst/>
          </a:prstGeom>
        </p:spPr>
      </p:pic>
      <p:pic>
        <p:nvPicPr>
          <p:cNvPr id="124" name="図 123"/>
          <p:cNvPicPr>
            <a:picLocks noChangeAspect="1"/>
          </p:cNvPicPr>
          <p:nvPr/>
        </p:nvPicPr>
        <p:blipFill>
          <a:blip r:embed="rId6"/>
          <a:stretch>
            <a:fillRect/>
          </a:stretch>
        </p:blipFill>
        <p:spPr>
          <a:xfrm>
            <a:off x="1835381" y="2609189"/>
            <a:ext cx="333692" cy="300870"/>
          </a:xfrm>
          <a:prstGeom prst="rect">
            <a:avLst/>
          </a:prstGeom>
        </p:spPr>
      </p:pic>
      <p:pic>
        <p:nvPicPr>
          <p:cNvPr id="125" name="図 124"/>
          <p:cNvPicPr>
            <a:picLocks noChangeAspect="1"/>
          </p:cNvPicPr>
          <p:nvPr/>
        </p:nvPicPr>
        <p:blipFill>
          <a:blip r:embed="rId7"/>
          <a:stretch>
            <a:fillRect/>
          </a:stretch>
        </p:blipFill>
        <p:spPr>
          <a:xfrm>
            <a:off x="2173248" y="2609190"/>
            <a:ext cx="335039" cy="302084"/>
          </a:xfrm>
          <a:prstGeom prst="rect">
            <a:avLst/>
          </a:prstGeom>
        </p:spPr>
      </p:pic>
      <p:sp>
        <p:nvSpPr>
          <p:cNvPr id="126" name="正方形/長方形 125"/>
          <p:cNvSpPr/>
          <p:nvPr/>
        </p:nvSpPr>
        <p:spPr>
          <a:xfrm>
            <a:off x="1835381" y="2289503"/>
            <a:ext cx="343604" cy="307779"/>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27" name="正方形/長方形 126"/>
          <p:cNvSpPr/>
          <p:nvPr/>
        </p:nvSpPr>
        <p:spPr>
          <a:xfrm>
            <a:off x="1871762" y="4020386"/>
            <a:ext cx="688276" cy="617044"/>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28" name="二等辺三角形 127"/>
          <p:cNvSpPr/>
          <p:nvPr/>
        </p:nvSpPr>
        <p:spPr>
          <a:xfrm rot="5400000">
            <a:off x="3647789" y="2659141"/>
            <a:ext cx="247055" cy="222962"/>
          </a:xfrm>
          <a:prstGeom prst="triangl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29" name="二等辺三角形 128"/>
          <p:cNvSpPr/>
          <p:nvPr/>
        </p:nvSpPr>
        <p:spPr>
          <a:xfrm rot="5400000">
            <a:off x="3795057" y="2660254"/>
            <a:ext cx="247055" cy="222962"/>
          </a:xfrm>
          <a:prstGeom prst="triangl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30" name="二等辺三角形 129"/>
          <p:cNvSpPr/>
          <p:nvPr/>
        </p:nvSpPr>
        <p:spPr>
          <a:xfrm rot="5400000">
            <a:off x="3946008" y="2655460"/>
            <a:ext cx="247055" cy="222962"/>
          </a:xfrm>
          <a:prstGeom prst="triangl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31" name="円柱 130"/>
          <p:cNvSpPr/>
          <p:nvPr/>
        </p:nvSpPr>
        <p:spPr>
          <a:xfrm>
            <a:off x="4899357" y="2191897"/>
            <a:ext cx="1184817" cy="873200"/>
          </a:xfrm>
          <a:prstGeom prst="can">
            <a:avLst>
              <a:gd name="adj" fmla="val 13116"/>
            </a:avLst>
          </a:prstGeom>
          <a:solidFill>
            <a:schemeClr val="bg1"/>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pic>
        <p:nvPicPr>
          <p:cNvPr id="132" name="図 131"/>
          <p:cNvPicPr>
            <a:picLocks noChangeAspect="1"/>
          </p:cNvPicPr>
          <p:nvPr/>
        </p:nvPicPr>
        <p:blipFill>
          <a:blip r:embed="rId5"/>
          <a:stretch>
            <a:fillRect/>
          </a:stretch>
        </p:blipFill>
        <p:spPr>
          <a:xfrm>
            <a:off x="5482215" y="2361747"/>
            <a:ext cx="336880" cy="303744"/>
          </a:xfrm>
          <a:prstGeom prst="rect">
            <a:avLst/>
          </a:prstGeom>
        </p:spPr>
      </p:pic>
      <p:pic>
        <p:nvPicPr>
          <p:cNvPr id="134" name="図 133"/>
          <p:cNvPicPr>
            <a:picLocks noChangeAspect="1"/>
          </p:cNvPicPr>
          <p:nvPr/>
        </p:nvPicPr>
        <p:blipFill>
          <a:blip r:embed="rId8"/>
          <a:stretch>
            <a:fillRect/>
          </a:stretch>
        </p:blipFill>
        <p:spPr>
          <a:xfrm>
            <a:off x="5138610" y="2360939"/>
            <a:ext cx="333692" cy="300870"/>
          </a:xfrm>
          <a:prstGeom prst="rect">
            <a:avLst/>
          </a:prstGeom>
        </p:spPr>
      </p:pic>
      <p:sp>
        <p:nvSpPr>
          <p:cNvPr id="138" name="二等辺三角形 137"/>
          <p:cNvSpPr/>
          <p:nvPr/>
        </p:nvSpPr>
        <p:spPr>
          <a:xfrm rot="5400000">
            <a:off x="3713520" y="4189258"/>
            <a:ext cx="247055" cy="222962"/>
          </a:xfrm>
          <a:prstGeom prst="triangl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39" name="二等辺三角形 138"/>
          <p:cNvSpPr/>
          <p:nvPr/>
        </p:nvSpPr>
        <p:spPr>
          <a:xfrm rot="5400000">
            <a:off x="3860789" y="4190371"/>
            <a:ext cx="247055" cy="222962"/>
          </a:xfrm>
          <a:prstGeom prst="triangl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40" name="二等辺三角形 139"/>
          <p:cNvSpPr/>
          <p:nvPr/>
        </p:nvSpPr>
        <p:spPr>
          <a:xfrm rot="5400000">
            <a:off x="4011739" y="4185577"/>
            <a:ext cx="247055" cy="222962"/>
          </a:xfrm>
          <a:prstGeom prst="triangl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pic>
        <p:nvPicPr>
          <p:cNvPr id="141" name="図 140"/>
          <p:cNvPicPr>
            <a:picLocks noChangeAspect="1"/>
          </p:cNvPicPr>
          <p:nvPr/>
        </p:nvPicPr>
        <p:blipFill>
          <a:blip r:embed="rId9"/>
          <a:stretch>
            <a:fillRect/>
          </a:stretch>
        </p:blipFill>
        <p:spPr>
          <a:xfrm>
            <a:off x="5138609" y="2680788"/>
            <a:ext cx="338076" cy="304823"/>
          </a:xfrm>
          <a:prstGeom prst="rect">
            <a:avLst/>
          </a:prstGeom>
        </p:spPr>
      </p:pic>
      <p:pic>
        <p:nvPicPr>
          <p:cNvPr id="142" name="図 141"/>
          <p:cNvPicPr>
            <a:picLocks noChangeAspect="1"/>
          </p:cNvPicPr>
          <p:nvPr/>
        </p:nvPicPr>
        <p:blipFill>
          <a:blip r:embed="rId10"/>
          <a:stretch>
            <a:fillRect/>
          </a:stretch>
        </p:blipFill>
        <p:spPr>
          <a:xfrm>
            <a:off x="5484060" y="2674147"/>
            <a:ext cx="335034" cy="302081"/>
          </a:xfrm>
          <a:prstGeom prst="rect">
            <a:avLst/>
          </a:prstGeom>
        </p:spPr>
      </p:pic>
      <p:sp>
        <p:nvSpPr>
          <p:cNvPr id="143" name="1 つの角を切り取った四角形 142"/>
          <p:cNvSpPr/>
          <p:nvPr/>
        </p:nvSpPr>
        <p:spPr>
          <a:xfrm>
            <a:off x="6425867" y="1779640"/>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44" name="テキスト ボックス 143"/>
          <p:cNvSpPr txBox="1"/>
          <p:nvPr/>
        </p:nvSpPr>
        <p:spPr>
          <a:xfrm>
            <a:off x="6609958" y="1715757"/>
            <a:ext cx="1305963" cy="288541"/>
          </a:xfrm>
          <a:prstGeom prst="rect">
            <a:avLst/>
          </a:prstGeom>
          <a:noFill/>
        </p:spPr>
        <p:txBody>
          <a:bodyPr wrap="none" lIns="68589" tIns="34295" rIns="68589" bIns="34295" rtlCol="0">
            <a:spAutoFit/>
          </a:bodyPr>
          <a:lstStyle/>
          <a:p>
            <a:r>
              <a:rPr kumimoji="1" lang="ja-JP" altLang="en-US" sz="1400" dirty="0">
                <a:latin typeface="CiscoSansTT ExtraLight" charset="0"/>
                <a:ea typeface="ＭＳ Ｐゴシック" charset="-128"/>
              </a:rPr>
              <a:t>未知のファイル</a:t>
            </a:r>
          </a:p>
        </p:txBody>
      </p:sp>
      <p:sp>
        <p:nvSpPr>
          <p:cNvPr id="145" name="1 つの角を切り取った四角形 144"/>
          <p:cNvSpPr/>
          <p:nvPr/>
        </p:nvSpPr>
        <p:spPr>
          <a:xfrm>
            <a:off x="6433231" y="2029784"/>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46" name="テキスト ボックス 145"/>
          <p:cNvSpPr txBox="1"/>
          <p:nvPr/>
        </p:nvSpPr>
        <p:spPr>
          <a:xfrm>
            <a:off x="6604531" y="1961340"/>
            <a:ext cx="1374509" cy="288541"/>
          </a:xfrm>
          <a:prstGeom prst="rect">
            <a:avLst/>
          </a:prstGeom>
          <a:noFill/>
        </p:spPr>
        <p:txBody>
          <a:bodyPr wrap="none" lIns="68589" tIns="34295" rIns="68589" bIns="34295" rtlCol="0">
            <a:spAutoFit/>
          </a:bodyPr>
          <a:lstStyle/>
          <a:p>
            <a:r>
              <a:rPr kumimoji="1" lang="ja-JP" altLang="en-US" sz="1400" dirty="0">
                <a:latin typeface="CiscoSansTT ExtraLight" charset="0"/>
                <a:ea typeface="ＭＳ Ｐゴシック" charset="-128"/>
              </a:rPr>
              <a:t>クリーンファイル</a:t>
            </a:r>
          </a:p>
        </p:txBody>
      </p:sp>
      <p:sp>
        <p:nvSpPr>
          <p:cNvPr id="147" name="1 つの角を切り取った四角形 146"/>
          <p:cNvSpPr/>
          <p:nvPr/>
        </p:nvSpPr>
        <p:spPr>
          <a:xfrm>
            <a:off x="6433226" y="2258056"/>
            <a:ext cx="125179" cy="139907"/>
          </a:xfrm>
          <a:prstGeom prst="snip1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48" name="テキスト ボックス 147"/>
          <p:cNvSpPr txBox="1"/>
          <p:nvPr/>
        </p:nvSpPr>
        <p:spPr>
          <a:xfrm>
            <a:off x="6609958" y="2205629"/>
            <a:ext cx="958234" cy="288541"/>
          </a:xfrm>
          <a:prstGeom prst="rect">
            <a:avLst/>
          </a:prstGeom>
          <a:noFill/>
        </p:spPr>
        <p:txBody>
          <a:bodyPr wrap="none" lIns="68589" tIns="34295" rIns="68589" bIns="34295" rtlCol="0">
            <a:spAutoFit/>
          </a:bodyPr>
          <a:lstStyle/>
          <a:p>
            <a:r>
              <a:rPr kumimoji="1" lang="ja-JP" altLang="en-US" sz="1400" dirty="0">
                <a:latin typeface="CiscoSansTT ExtraLight" charset="0"/>
                <a:ea typeface="ＭＳ Ｐゴシック" charset="-128"/>
              </a:rPr>
              <a:t>マルウェア</a:t>
            </a:r>
          </a:p>
        </p:txBody>
      </p:sp>
      <p:sp>
        <p:nvSpPr>
          <p:cNvPr id="149" name="テキスト ボックス 148"/>
          <p:cNvSpPr txBox="1"/>
          <p:nvPr/>
        </p:nvSpPr>
        <p:spPr>
          <a:xfrm>
            <a:off x="5947115" y="1968937"/>
            <a:ext cx="552218" cy="565540"/>
          </a:xfrm>
          <a:prstGeom prst="rect">
            <a:avLst/>
          </a:prstGeom>
          <a:noFill/>
        </p:spPr>
        <p:txBody>
          <a:bodyPr wrap="none" lIns="68589" tIns="34295" rIns="68589" bIns="34295" rtlCol="0">
            <a:spAutoFit/>
          </a:bodyPr>
          <a:lstStyle/>
          <a:p>
            <a:r>
              <a:rPr kumimoji="1" lang="ja-JP" altLang="en-US" sz="3200" dirty="0">
                <a:solidFill>
                  <a:srgbClr val="FF0000"/>
                </a:solidFill>
                <a:latin typeface="CiscoSansTT ExtraLight" charset="0"/>
                <a:ea typeface="ＭＳ Ｐゴシック" charset="-128"/>
              </a:rPr>
              <a:t>！</a:t>
            </a:r>
          </a:p>
        </p:txBody>
      </p:sp>
      <p:sp>
        <p:nvSpPr>
          <p:cNvPr id="150" name="テキスト ボックス 149"/>
          <p:cNvSpPr txBox="1"/>
          <p:nvPr/>
        </p:nvSpPr>
        <p:spPr>
          <a:xfrm>
            <a:off x="7605778" y="3090136"/>
            <a:ext cx="600321" cy="346249"/>
          </a:xfrm>
          <a:prstGeom prst="rect">
            <a:avLst/>
          </a:prstGeom>
          <a:noFill/>
        </p:spPr>
        <p:txBody>
          <a:bodyPr wrap="none" lIns="68589" tIns="34295" rIns="68589" bIns="34295" rtlCol="0">
            <a:spAutoFit/>
          </a:bodyPr>
          <a:lstStyle/>
          <a:p>
            <a:r>
              <a:rPr kumimoji="1" lang="ja-JP" altLang="en-US" dirty="0" smtClean="0">
                <a:latin typeface="CiscoSansTT ExtraLight" charset="0"/>
                <a:ea typeface="ＭＳ Ｐゴシック" charset="-128"/>
              </a:rPr>
              <a:t>時間</a:t>
            </a:r>
            <a:endParaRPr kumimoji="1" lang="ja-JP" altLang="en-US" dirty="0">
              <a:latin typeface="CiscoSansTT ExtraLight" charset="0"/>
              <a:ea typeface="ＭＳ Ｐゴシック" charset="-128"/>
            </a:endParaRPr>
          </a:p>
        </p:txBody>
      </p:sp>
      <p:sp>
        <p:nvSpPr>
          <p:cNvPr id="151" name="正方形/長方形 150"/>
          <p:cNvSpPr/>
          <p:nvPr/>
        </p:nvSpPr>
        <p:spPr>
          <a:xfrm>
            <a:off x="1226761" y="3174299"/>
            <a:ext cx="5552554" cy="787314"/>
          </a:xfrm>
          <a:prstGeom prst="rect">
            <a:avLst/>
          </a:prstGeom>
          <a:solidFill>
            <a:schemeClr val="bg2"/>
          </a:solidFill>
          <a:ln>
            <a:solidFill>
              <a:srgbClr val="272A48"/>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52" name="1 つの角を切り取った四角形 151"/>
          <p:cNvSpPr/>
          <p:nvPr/>
        </p:nvSpPr>
        <p:spPr>
          <a:xfrm>
            <a:off x="1969496" y="3334903"/>
            <a:ext cx="197192" cy="240486"/>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grpSp>
        <p:nvGrpSpPr>
          <p:cNvPr id="2" name="Group 1"/>
          <p:cNvGrpSpPr/>
          <p:nvPr/>
        </p:nvGrpSpPr>
        <p:grpSpPr>
          <a:xfrm>
            <a:off x="1367660" y="3334903"/>
            <a:ext cx="5485294" cy="596345"/>
            <a:chOff x="1823071" y="4446538"/>
            <a:chExt cx="7311821" cy="795126"/>
          </a:xfrm>
        </p:grpSpPr>
        <p:sp>
          <p:nvSpPr>
            <p:cNvPr id="153" name="テキスト ボックス 152"/>
            <p:cNvSpPr txBox="1"/>
            <p:nvPr/>
          </p:nvSpPr>
          <p:spPr>
            <a:xfrm>
              <a:off x="1823071" y="4831295"/>
              <a:ext cx="7311821" cy="410369"/>
            </a:xfrm>
            <a:prstGeom prst="rect">
              <a:avLst/>
            </a:prstGeom>
            <a:noFill/>
          </p:spPr>
          <p:txBody>
            <a:bodyPr wrap="square" rtlCol="0">
              <a:spAutoFit/>
            </a:bodyPr>
            <a:lstStyle/>
            <a:p>
              <a:r>
                <a:rPr kumimoji="1" lang="ja-JP" altLang="en-US" sz="1400" dirty="0">
                  <a:latin typeface="CiscoSansTT ExtraLight" charset="0"/>
                  <a:ea typeface="ＭＳ Ｐゴシック" charset="-128"/>
                </a:rPr>
                <a:t>今日は未知のファイル　　でも　　数日後</a:t>
              </a:r>
              <a:r>
                <a:rPr kumimoji="1" lang="en-US" altLang="ja-JP" sz="1400" dirty="0">
                  <a:latin typeface="CiscoSansTT ExtraLight" charset="0"/>
                  <a:ea typeface="ＭＳ Ｐゴシック" charset="-128"/>
                </a:rPr>
                <a:t>/</a:t>
              </a:r>
              <a:r>
                <a:rPr kumimoji="1" lang="ja-JP" altLang="en-US" sz="1400" dirty="0">
                  <a:latin typeface="CiscoSansTT ExtraLight" charset="0"/>
                  <a:ea typeface="ＭＳ Ｐゴシック" charset="-128"/>
                </a:rPr>
                <a:t>数時間にマルウェアと分かる</a:t>
              </a:r>
            </a:p>
          </p:txBody>
        </p:sp>
        <p:sp>
          <p:nvSpPr>
            <p:cNvPr id="154" name="1 つの角を切り取った四角形 153"/>
            <p:cNvSpPr/>
            <p:nvPr/>
          </p:nvSpPr>
          <p:spPr>
            <a:xfrm>
              <a:off x="7047315" y="4446538"/>
              <a:ext cx="262854" cy="320648"/>
            </a:xfrm>
            <a:prstGeom prst="snip1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CiscoSansTT ExtraLight" charset="0"/>
                <a:ea typeface="ＭＳ Ｐゴシック" charset="-128"/>
              </a:endParaRPr>
            </a:p>
          </p:txBody>
        </p:sp>
        <p:cxnSp>
          <p:nvCxnSpPr>
            <p:cNvPr id="155" name="直線矢印コネクタ 154"/>
            <p:cNvCxnSpPr>
              <a:stCxn id="152" idx="0"/>
              <a:endCxn id="154" idx="2"/>
            </p:cNvCxnSpPr>
            <p:nvPr/>
          </p:nvCxnSpPr>
          <p:spPr>
            <a:xfrm>
              <a:off x="2888165" y="4606863"/>
              <a:ext cx="4159150" cy="0"/>
            </a:xfrm>
            <a:prstGeom prst="straightConnector1">
              <a:avLst/>
            </a:prstGeom>
            <a:ln>
              <a:gradFill flip="none" rotWithShape="1">
                <a:gsLst>
                  <a:gs pos="0">
                    <a:schemeClr val="accent4">
                      <a:lumMod val="75000"/>
                    </a:schemeClr>
                  </a:gs>
                  <a:gs pos="100000">
                    <a:srgbClr val="FF0000"/>
                  </a:gs>
                </a:gsLst>
                <a:lin ang="0" scaled="1"/>
                <a:tileRect/>
              </a:gradFill>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156" name="テキスト ボックス 155"/>
          <p:cNvSpPr txBox="1"/>
          <p:nvPr/>
        </p:nvSpPr>
        <p:spPr>
          <a:xfrm>
            <a:off x="6732651" y="4114366"/>
            <a:ext cx="2087769" cy="931034"/>
          </a:xfrm>
          <a:prstGeom prst="rect">
            <a:avLst/>
          </a:prstGeom>
          <a:solidFill>
            <a:schemeClr val="accent5">
              <a:lumMod val="60000"/>
              <a:lumOff val="40000"/>
            </a:schemeClr>
          </a:solidFill>
          <a:ln>
            <a:solidFill>
              <a:schemeClr val="tx1">
                <a:lumMod val="75000"/>
                <a:lumOff val="25000"/>
              </a:schemeClr>
            </a:solidFill>
          </a:ln>
          <a:effectLst>
            <a:outerShdw blurRad="50800" dist="38100" dir="2700000" algn="tl" rotWithShape="0">
              <a:srgbClr val="000000">
                <a:alpha val="43000"/>
              </a:srgbClr>
            </a:outerShdw>
          </a:effectLst>
        </p:spPr>
        <p:txBody>
          <a:bodyPr wrap="none" lIns="68589" tIns="34295" rIns="68589" bIns="34295" rtlCol="0">
            <a:spAutoFit/>
          </a:bodyPr>
          <a:lstStyle/>
          <a:p>
            <a:r>
              <a:rPr kumimoji="1" lang="ja-JP" altLang="en-US" sz="1400" dirty="0">
                <a:latin typeface="CiscoSansTT ExtraLight" charset="0"/>
                <a:ea typeface="ＭＳ Ｐゴシック" charset="-128"/>
              </a:rPr>
              <a:t>過去に見つけられなくても</a:t>
            </a:r>
            <a:endParaRPr kumimoji="1" lang="en-US" altLang="ja-JP" sz="1400" dirty="0">
              <a:latin typeface="CiscoSansTT ExtraLight" charset="0"/>
              <a:ea typeface="ＭＳ Ｐゴシック" charset="-128"/>
            </a:endParaRPr>
          </a:p>
          <a:p>
            <a:r>
              <a:rPr kumimoji="1" lang="ja-JP" altLang="en-US" sz="1400" dirty="0">
                <a:latin typeface="CiscoSansTT ExtraLight" charset="0"/>
                <a:ea typeface="ＭＳ Ｐゴシック" charset="-128"/>
              </a:rPr>
              <a:t>後になってマルウェアが</a:t>
            </a:r>
            <a:endParaRPr kumimoji="1" lang="en-US" altLang="ja-JP" sz="1400" dirty="0">
              <a:latin typeface="CiscoSansTT ExtraLight" charset="0"/>
              <a:ea typeface="ＭＳ Ｐゴシック" charset="-128"/>
            </a:endParaRPr>
          </a:p>
          <a:p>
            <a:r>
              <a:rPr kumimoji="1" lang="ja-JP" altLang="en-US" sz="1400" dirty="0">
                <a:latin typeface="CiscoSansTT ExtraLight" charset="0"/>
                <a:ea typeface="ＭＳ Ｐゴシック" charset="-128"/>
              </a:rPr>
              <a:t>見つかった場合に</a:t>
            </a:r>
            <a:endParaRPr kumimoji="1" lang="en-US" altLang="ja-JP" sz="1400" dirty="0">
              <a:latin typeface="CiscoSansTT ExtraLight" charset="0"/>
              <a:ea typeface="ＭＳ Ｐゴシック" charset="-128"/>
            </a:endParaRPr>
          </a:p>
          <a:p>
            <a:r>
              <a:rPr kumimoji="1" lang="ja-JP" altLang="en-US" sz="1400" dirty="0">
                <a:latin typeface="CiscoSansTT ExtraLight" charset="0"/>
                <a:ea typeface="ＭＳ Ｐゴシック" charset="-128"/>
              </a:rPr>
              <a:t>通知してくれる</a:t>
            </a:r>
          </a:p>
        </p:txBody>
      </p:sp>
      <p:sp>
        <p:nvSpPr>
          <p:cNvPr id="157" name="下矢印吹き出し 156"/>
          <p:cNvSpPr/>
          <p:nvPr/>
        </p:nvSpPr>
        <p:spPr>
          <a:xfrm>
            <a:off x="2560039" y="1629901"/>
            <a:ext cx="2636834" cy="618323"/>
          </a:xfrm>
          <a:prstGeom prst="downArrowCallout">
            <a:avLst/>
          </a:prstGeom>
          <a:solidFill>
            <a:schemeClr val="bg2"/>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kumimoji="1" lang="ja-JP" altLang="en-US" sz="1400" dirty="0">
                <a:latin typeface="CiscoSansTT ExtraLight" charset="0"/>
                <a:ea typeface="ＭＳ Ｐゴシック" charset="-128"/>
                <a:cs typeface="メイリオ"/>
              </a:rPr>
              <a:t>毎日</a:t>
            </a:r>
            <a:r>
              <a:rPr kumimoji="1" lang="en-US" altLang="ja-JP" sz="1400" dirty="0">
                <a:latin typeface="CiscoSansTT ExtraLight" charset="0"/>
                <a:ea typeface="ＭＳ Ｐゴシック" charset="-128"/>
                <a:cs typeface="メイリオ"/>
              </a:rPr>
              <a:t>100</a:t>
            </a:r>
            <a:r>
              <a:rPr kumimoji="1" lang="ja-JP" altLang="en-US" sz="1400" dirty="0">
                <a:latin typeface="CiscoSansTT ExtraLight" charset="0"/>
                <a:ea typeface="ＭＳ Ｐゴシック" charset="-128"/>
                <a:cs typeface="メイリオ"/>
              </a:rPr>
              <a:t>万＋の検体を解析</a:t>
            </a:r>
          </a:p>
        </p:txBody>
      </p:sp>
      <p:sp>
        <p:nvSpPr>
          <p:cNvPr id="6" name="Title 5"/>
          <p:cNvSpPr>
            <a:spLocks noGrp="1"/>
          </p:cNvSpPr>
          <p:nvPr>
            <p:ph type="title"/>
          </p:nvPr>
        </p:nvSpPr>
        <p:spPr/>
        <p:txBody>
          <a:bodyPr/>
          <a:lstStyle/>
          <a:p>
            <a:r>
              <a:rPr lang="en-US" altLang="ja-JP" sz="2400">
                <a:latin typeface="CiscoSansTT ExtraLight" charset="0"/>
                <a:ea typeface="ＭＳ Ｐゴシック" charset="-128"/>
              </a:rPr>
              <a:t>AMP4N (Advanced Malware Protection for Network</a:t>
            </a:r>
            <a:r>
              <a:rPr lang="en-US" altLang="ja-JP" sz="2400" smtClean="0">
                <a:latin typeface="CiscoSansTT ExtraLight" charset="0"/>
                <a:ea typeface="ＭＳ Ｐゴシック" charset="-128"/>
              </a:rPr>
              <a:t>)</a:t>
            </a:r>
            <a:r>
              <a:rPr lang="en-US" sz="2400" smtClean="0">
                <a:latin typeface="MS PGothic" charset="-128"/>
                <a:ea typeface="MS PGothic" charset="-128"/>
                <a:cs typeface="MS PGothic" charset="-128"/>
              </a:rPr>
              <a:t/>
            </a:r>
            <a:br>
              <a:rPr lang="en-US" sz="2400" smtClean="0">
                <a:latin typeface="MS PGothic" charset="-128"/>
                <a:ea typeface="MS PGothic" charset="-128"/>
                <a:cs typeface="MS PGothic" charset="-128"/>
              </a:rPr>
            </a:br>
            <a:r>
              <a:rPr lang="en-US" sz="2400" dirty="0" smtClean="0">
                <a:latin typeface="MS PGothic" charset="-128"/>
                <a:ea typeface="MS PGothic" charset="-128"/>
                <a:cs typeface="MS PGothic" charset="-128"/>
              </a:rPr>
              <a:t>クラウドリコール</a:t>
            </a:r>
            <a:endParaRPr lang="en-US" sz="2400" dirty="0">
              <a:latin typeface="MS PGothic" charset="-128"/>
              <a:ea typeface="MS PGothic" charset="-128"/>
              <a:cs typeface="MS PGothic" charset="-128"/>
            </a:endParaRPr>
          </a:p>
        </p:txBody>
      </p:sp>
      <p:sp>
        <p:nvSpPr>
          <p:cNvPr id="160" name="1 つの角を切り取った四角形 159"/>
          <p:cNvSpPr/>
          <p:nvPr/>
        </p:nvSpPr>
        <p:spPr>
          <a:xfrm>
            <a:off x="5217194" y="4048421"/>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1" name="1 つの角を切り取った四角形 160"/>
          <p:cNvSpPr/>
          <p:nvPr/>
        </p:nvSpPr>
        <p:spPr>
          <a:xfrm>
            <a:off x="5357100" y="4048421"/>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2" name="1 つの角を切り取った四角形 161"/>
          <p:cNvSpPr/>
          <p:nvPr/>
        </p:nvSpPr>
        <p:spPr>
          <a:xfrm>
            <a:off x="5489643" y="4048421"/>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3" name="1 つの角を切り取った四角形 162"/>
          <p:cNvSpPr/>
          <p:nvPr/>
        </p:nvSpPr>
        <p:spPr>
          <a:xfrm>
            <a:off x="5622186" y="4048421"/>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4" name="1 つの角を切り取った四角形 163"/>
          <p:cNvSpPr/>
          <p:nvPr/>
        </p:nvSpPr>
        <p:spPr>
          <a:xfrm>
            <a:off x="5754729" y="4048421"/>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5" name="1 つの角を切り取った四角形 164"/>
          <p:cNvSpPr/>
          <p:nvPr/>
        </p:nvSpPr>
        <p:spPr>
          <a:xfrm>
            <a:off x="5217189" y="4203055"/>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6" name="1 つの角を切り取った四角形 165"/>
          <p:cNvSpPr/>
          <p:nvPr/>
        </p:nvSpPr>
        <p:spPr>
          <a:xfrm>
            <a:off x="5357095" y="4203055"/>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7" name="1 つの角を切り取った四角形 166"/>
          <p:cNvSpPr/>
          <p:nvPr/>
        </p:nvSpPr>
        <p:spPr>
          <a:xfrm>
            <a:off x="5489638" y="4203055"/>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8" name="1 つの角を切り取った四角形 167"/>
          <p:cNvSpPr/>
          <p:nvPr/>
        </p:nvSpPr>
        <p:spPr>
          <a:xfrm>
            <a:off x="5622181" y="4203055"/>
            <a:ext cx="125179" cy="139907"/>
          </a:xfrm>
          <a:prstGeom prst="snip1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69" name="1 つの角を切り取った四角形 168"/>
          <p:cNvSpPr/>
          <p:nvPr/>
        </p:nvSpPr>
        <p:spPr>
          <a:xfrm>
            <a:off x="5754724" y="4203055"/>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0" name="1 つの角を切り取った四角形 169"/>
          <p:cNvSpPr/>
          <p:nvPr/>
        </p:nvSpPr>
        <p:spPr>
          <a:xfrm>
            <a:off x="5217184" y="4357690"/>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1" name="1 つの角を切り取った四角形 170"/>
          <p:cNvSpPr/>
          <p:nvPr/>
        </p:nvSpPr>
        <p:spPr>
          <a:xfrm>
            <a:off x="5357090" y="4357690"/>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2" name="1 つの角を切り取った四角形 171"/>
          <p:cNvSpPr/>
          <p:nvPr/>
        </p:nvSpPr>
        <p:spPr>
          <a:xfrm>
            <a:off x="5489633" y="4357690"/>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3" name="1 つの角を切り取った四角形 172"/>
          <p:cNvSpPr/>
          <p:nvPr/>
        </p:nvSpPr>
        <p:spPr>
          <a:xfrm>
            <a:off x="5622176" y="4357690"/>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4" name="1 つの角を切り取った四角形 173"/>
          <p:cNvSpPr/>
          <p:nvPr/>
        </p:nvSpPr>
        <p:spPr>
          <a:xfrm>
            <a:off x="5754719" y="4357690"/>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5" name="1 つの角を切り取った四角形 174"/>
          <p:cNvSpPr/>
          <p:nvPr/>
        </p:nvSpPr>
        <p:spPr>
          <a:xfrm>
            <a:off x="5217189" y="4512321"/>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6" name="1 つの角を切り取った四角形 175"/>
          <p:cNvSpPr/>
          <p:nvPr/>
        </p:nvSpPr>
        <p:spPr>
          <a:xfrm>
            <a:off x="5357095" y="4512321"/>
            <a:ext cx="125179" cy="139907"/>
          </a:xfrm>
          <a:prstGeom prst="snip1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7" name="1 つの角を切り取った四角形 176"/>
          <p:cNvSpPr/>
          <p:nvPr/>
        </p:nvSpPr>
        <p:spPr>
          <a:xfrm>
            <a:off x="5489638" y="4512321"/>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8" name="1 つの角を切り取った四角形 177"/>
          <p:cNvSpPr/>
          <p:nvPr/>
        </p:nvSpPr>
        <p:spPr>
          <a:xfrm>
            <a:off x="5622181" y="4512321"/>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79" name="1 つの角を切り取った四角形 178"/>
          <p:cNvSpPr/>
          <p:nvPr/>
        </p:nvSpPr>
        <p:spPr>
          <a:xfrm>
            <a:off x="5754724" y="4512321"/>
            <a:ext cx="125179" cy="139907"/>
          </a:xfrm>
          <a:prstGeom prst="snip1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sp>
        <p:nvSpPr>
          <p:cNvPr id="180" name="正方形/長方形 179"/>
          <p:cNvSpPr/>
          <p:nvPr/>
        </p:nvSpPr>
        <p:spPr>
          <a:xfrm>
            <a:off x="5198995" y="4035184"/>
            <a:ext cx="688276" cy="617044"/>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smtClean="0">
              <a:latin typeface="CiscoSansTT ExtraLight" charset="0"/>
              <a:ea typeface="ＭＳ Ｐゴシック" charset="-128"/>
            </a:endParaRPr>
          </a:p>
        </p:txBody>
      </p:sp>
      <p:grpSp>
        <p:nvGrpSpPr>
          <p:cNvPr id="182" name="Group 3"/>
          <p:cNvGrpSpPr/>
          <p:nvPr/>
        </p:nvGrpSpPr>
        <p:grpSpPr>
          <a:xfrm>
            <a:off x="5132873" y="2357712"/>
            <a:ext cx="1932878" cy="2287666"/>
            <a:chOff x="6842048" y="3143616"/>
            <a:chExt cx="2576500" cy="3050222"/>
          </a:xfrm>
        </p:grpSpPr>
        <p:sp>
          <p:nvSpPr>
            <p:cNvPr id="183" name="正方形/長方形 182"/>
            <p:cNvSpPr/>
            <p:nvPr/>
          </p:nvSpPr>
          <p:spPr>
            <a:xfrm>
              <a:off x="6842048" y="3143616"/>
              <a:ext cx="458020" cy="410372"/>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CiscoSansTT ExtraLight" charset="0"/>
                <a:ea typeface="ＭＳ Ｐゴシック" charset="-128"/>
              </a:endParaRPr>
            </a:p>
          </p:txBody>
        </p:sp>
        <p:sp>
          <p:nvSpPr>
            <p:cNvPr id="185" name="左カーブ矢印 184"/>
            <p:cNvSpPr/>
            <p:nvPr/>
          </p:nvSpPr>
          <p:spPr>
            <a:xfrm>
              <a:off x="8124337" y="3303327"/>
              <a:ext cx="1294211" cy="2890511"/>
            </a:xfrm>
            <a:prstGeom prst="curvedLeftArrow">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latin typeface="CiscoSansTT ExtraLight" charset="0"/>
                <a:ea typeface="ＭＳ Ｐゴシック" charset="-128"/>
              </a:endParaRPr>
            </a:p>
          </p:txBody>
        </p:sp>
      </p:grpSp>
      <p:sp>
        <p:nvSpPr>
          <p:cNvPr id="105" name="Rectangle 19"/>
          <p:cNvSpPr>
            <a:spLocks noChangeArrowheads="1"/>
          </p:cNvSpPr>
          <p:nvPr/>
        </p:nvSpPr>
        <p:spPr bwMode="auto">
          <a:xfrm flipH="1">
            <a:off x="2457879" y="2446939"/>
            <a:ext cx="2684910" cy="289779"/>
          </a:xfrm>
          <a:prstGeom prst="roundRect">
            <a:avLst>
              <a:gd name="adj" fmla="val 10785"/>
            </a:avLst>
          </a:prstGeom>
          <a:no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30" tIns="43200" rIns="68430" bIns="34216" rtlCol="0" anchor="ctr"/>
          <a:lstStyle/>
          <a:p>
            <a:pPr lvl="0" algn="ctr"/>
            <a:r>
              <a:rPr lang="en-US" b="1" smtClean="0">
                <a:solidFill>
                  <a:srgbClr val="FF0000"/>
                </a:solidFill>
              </a:rPr>
              <a:t>C</a:t>
            </a:r>
            <a:r>
              <a:rPr lang="en-US" sz="1000" b="1" smtClean="0">
                <a:solidFill>
                  <a:srgbClr val="FF0000"/>
                </a:solidFill>
              </a:rPr>
              <a:t>ollective </a:t>
            </a:r>
            <a:r>
              <a:rPr lang="en-US" b="1" smtClean="0">
                <a:solidFill>
                  <a:srgbClr val="FF0000"/>
                </a:solidFill>
              </a:rPr>
              <a:t>S</a:t>
            </a:r>
            <a:r>
              <a:rPr lang="en-US" sz="1000" b="1" smtClean="0">
                <a:solidFill>
                  <a:srgbClr val="FF0000"/>
                </a:solidFill>
              </a:rPr>
              <a:t>ecurity </a:t>
            </a:r>
            <a:r>
              <a:rPr lang="en-US" b="1" smtClean="0">
                <a:solidFill>
                  <a:srgbClr val="FF0000"/>
                </a:solidFill>
              </a:rPr>
              <a:t>I</a:t>
            </a:r>
            <a:r>
              <a:rPr lang="en-US" sz="1000" b="1" smtClean="0">
                <a:solidFill>
                  <a:srgbClr val="FF0000"/>
                </a:solidFill>
              </a:rPr>
              <a:t>ntelligence</a:t>
            </a:r>
            <a:endParaRPr lang="en-US" sz="2400" b="1" dirty="0">
              <a:solidFill>
                <a:srgbClr val="FF0000"/>
              </a:solidFill>
              <a:latin typeface="Arial"/>
              <a:ea typeface="MS PGothic" charset="0"/>
            </a:endParaRPr>
          </a:p>
        </p:txBody>
      </p:sp>
      <p:pic>
        <p:nvPicPr>
          <p:cNvPr id="106" name="Picture 8" descr="talos-title-logo.eps"/>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76162" y="2240677"/>
            <a:ext cx="804033" cy="175238"/>
          </a:xfrm>
          <a:prstGeom prst="rect">
            <a:avLst/>
          </a:prstGeom>
        </p:spPr>
      </p:pic>
    </p:spTree>
    <p:extLst>
      <p:ext uri="{BB962C8B-B14F-4D97-AF65-F5344CB8AC3E}">
        <p14:creationId xmlns:p14="http://schemas.microsoft.com/office/powerpoint/2010/main" val="985185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56"/>
                                        </p:tgtEl>
                                        <p:attrNameLst>
                                          <p:attrName>style.visibility</p:attrName>
                                        </p:attrNameLst>
                                      </p:cBhvr>
                                      <p:to>
                                        <p:strVal val="visible"/>
                                      </p:to>
                                    </p:set>
                                    <p:anim calcmode="lin" valueType="num">
                                      <p:cBhvr>
                                        <p:cTn id="12" dur="1000" fill="hold"/>
                                        <p:tgtEl>
                                          <p:spTgt spid="156"/>
                                        </p:tgtEl>
                                        <p:attrNameLst>
                                          <p:attrName>ppt_w</p:attrName>
                                        </p:attrNameLst>
                                      </p:cBhvr>
                                      <p:tavLst>
                                        <p:tav tm="0">
                                          <p:val>
                                            <p:strVal val="#ppt_w*0.70"/>
                                          </p:val>
                                        </p:tav>
                                        <p:tav tm="100000">
                                          <p:val>
                                            <p:strVal val="#ppt_w"/>
                                          </p:val>
                                        </p:tav>
                                      </p:tavLst>
                                    </p:anim>
                                    <p:anim calcmode="lin" valueType="num">
                                      <p:cBhvr>
                                        <p:cTn id="13" dur="1000" fill="hold"/>
                                        <p:tgtEl>
                                          <p:spTgt spid="156"/>
                                        </p:tgtEl>
                                        <p:attrNameLst>
                                          <p:attrName>ppt_h</p:attrName>
                                        </p:attrNameLst>
                                      </p:cBhvr>
                                      <p:tavLst>
                                        <p:tav tm="0">
                                          <p:val>
                                            <p:strVal val="#ppt_h"/>
                                          </p:val>
                                        </p:tav>
                                        <p:tav tm="100000">
                                          <p:val>
                                            <p:strVal val="#ppt_h"/>
                                          </p:val>
                                        </p:tav>
                                      </p:tavLst>
                                    </p:anim>
                                    <p:animEffect transition="in" filter="fade">
                                      <p:cBhvr>
                                        <p:cTn id="14" dur="1000"/>
                                        <p:tgtEl>
                                          <p:spTgt spid="15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wipe(up)">
                                      <p:cBhvr>
                                        <p:cTn id="19"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3"/>
          <a:stretch>
            <a:fillRect/>
          </a:stretch>
        </p:blipFill>
        <p:spPr>
          <a:xfrm>
            <a:off x="3619468" y="11295"/>
            <a:ext cx="2035152" cy="1417172"/>
          </a:xfrm>
          <a:prstGeom prst="rect">
            <a:avLst/>
          </a:prstGeom>
        </p:spPr>
      </p:pic>
      <p:sp>
        <p:nvSpPr>
          <p:cNvPr id="238" name="Title 3"/>
          <p:cNvSpPr>
            <a:spLocks noGrp="1"/>
          </p:cNvSpPr>
          <p:nvPr>
            <p:ph type="title"/>
          </p:nvPr>
        </p:nvSpPr>
        <p:spPr>
          <a:xfrm>
            <a:off x="272574" y="315913"/>
            <a:ext cx="8345488" cy="731837"/>
          </a:xfrm>
        </p:spPr>
        <p:txBody>
          <a:bodyPr/>
          <a:lstStyle/>
          <a:p>
            <a:r>
              <a:rPr lang="en-US" sz="2400" dirty="0" smtClean="0"/>
              <a:t>AMP Everywhere </a:t>
            </a:r>
            <a:br>
              <a:rPr lang="en-US" sz="2400" dirty="0" smtClean="0"/>
            </a:br>
            <a:r>
              <a:rPr lang="ja-JP" altLang="en-US" sz="2400" dirty="0" smtClean="0">
                <a:latin typeface="MS PGothic" charset="-128"/>
                <a:ea typeface="MS PGothic" charset="-128"/>
                <a:cs typeface="MS PGothic" charset="-128"/>
              </a:rPr>
              <a:t>アーキテクチャ</a:t>
            </a:r>
            <a:endParaRPr lang="en-US" sz="1200" dirty="0">
              <a:latin typeface="MS PGothic" charset="-128"/>
              <a:ea typeface="MS PGothic" charset="-128"/>
              <a:cs typeface="MS PGothic" charset="-128"/>
            </a:endParaRPr>
          </a:p>
        </p:txBody>
      </p:sp>
      <p:grpSp>
        <p:nvGrpSpPr>
          <p:cNvPr id="2" name="Group 129"/>
          <p:cNvGrpSpPr/>
          <p:nvPr/>
        </p:nvGrpSpPr>
        <p:grpSpPr>
          <a:xfrm>
            <a:off x="360507" y="528512"/>
            <a:ext cx="8638123" cy="6960064"/>
            <a:chOff x="176839" y="333375"/>
            <a:chExt cx="9141364" cy="7365545"/>
          </a:xfrm>
        </p:grpSpPr>
        <p:pic>
          <p:nvPicPr>
            <p:cNvPr id="3" name="Picture 2"/>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saturation sat="0"/>
                      </a14:imgEffect>
                      <a14:imgEffect>
                        <a14:brightnessContrast bright="-71000" contrast="-78000"/>
                      </a14:imgEffect>
                    </a14:imgLayer>
                  </a14:imgProps>
                </a:ext>
                <a:ext uri="{28A0092B-C50C-407E-A947-70E740481C1C}">
                  <a14:useLocalDpi xmlns:a14="http://schemas.microsoft.com/office/drawing/2010/main"/>
                </a:ext>
              </a:extLst>
            </a:blip>
            <a:srcRect/>
            <a:stretch>
              <a:fillRect/>
            </a:stretch>
          </p:blipFill>
          <p:spPr>
            <a:xfrm>
              <a:off x="359945" y="1444658"/>
              <a:ext cx="8565432" cy="3309220"/>
            </a:xfrm>
            <a:prstGeom prst="rect">
              <a:avLst/>
            </a:prstGeom>
          </p:spPr>
        </p:pic>
        <p:sp>
          <p:nvSpPr>
            <p:cNvPr id="5" name="TextBox 4"/>
            <p:cNvSpPr txBox="1"/>
            <p:nvPr/>
          </p:nvSpPr>
          <p:spPr bwMode="auto">
            <a:xfrm>
              <a:off x="2816857" y="497257"/>
              <a:ext cx="3724116" cy="553685"/>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rtlCol="0" anchor="t" anchorCtr="0" compatLnSpc="1">
              <a:prstTxWarp prst="textNoShape">
                <a:avLst/>
              </a:prstTxWarp>
              <a:spAutoFit/>
            </a:bodyPr>
            <a:lstStyle/>
            <a:p>
              <a:pPr algn="ctr" defTabSz="457200" fontAlgn="base">
                <a:spcAft>
                  <a:spcPct val="0"/>
                </a:spcAft>
              </a:pPr>
              <a:r>
                <a:rPr lang="en-US" altLang="ja-JP" sz="1400" b="1" dirty="0" smtClean="0">
                  <a:solidFill>
                    <a:schemeClr val="tx1">
                      <a:lumMod val="50000"/>
                    </a:schemeClr>
                  </a:solidFill>
                  <a:latin typeface="+mj-lt"/>
                </a:rPr>
                <a:t>AMP </a:t>
              </a:r>
            </a:p>
            <a:p>
              <a:pPr algn="ctr" defTabSz="457200" fontAlgn="base">
                <a:spcAft>
                  <a:spcPct val="0"/>
                </a:spcAft>
              </a:pPr>
              <a:r>
                <a:rPr lang="en-US" altLang="ja-JP" sz="1400" b="1" dirty="0" smtClean="0">
                  <a:solidFill>
                    <a:schemeClr val="tx1">
                      <a:lumMod val="50000"/>
                    </a:schemeClr>
                  </a:solidFill>
                  <a:latin typeface="+mj-lt"/>
                </a:rPr>
                <a:t>Threat Grid </a:t>
              </a:r>
              <a:r>
                <a:rPr lang="en-US" sz="1400" b="1" dirty="0" smtClean="0">
                  <a:solidFill>
                    <a:schemeClr val="tx1">
                      <a:lumMod val="50000"/>
                    </a:schemeClr>
                  </a:solidFill>
                  <a:latin typeface="+mj-lt"/>
                  <a:ea typeface="ＭＳ Ｐゴシック" charset="0"/>
                </a:rPr>
                <a:t>Cloud</a:t>
              </a:r>
              <a:endParaRPr lang="en-US" sz="1400" b="1" dirty="0">
                <a:solidFill>
                  <a:schemeClr val="tx1">
                    <a:lumMod val="50000"/>
                  </a:schemeClr>
                </a:solidFill>
                <a:latin typeface="+mj-lt"/>
                <a:ea typeface="ＭＳ Ｐゴシック" charset="0"/>
              </a:endParaRPr>
            </a:p>
          </p:txBody>
        </p:sp>
        <p:sp>
          <p:nvSpPr>
            <p:cNvPr id="12" name="Freeform 11"/>
            <p:cNvSpPr/>
            <p:nvPr/>
          </p:nvSpPr>
          <p:spPr>
            <a:xfrm>
              <a:off x="348343" y="1752600"/>
              <a:ext cx="8567057" cy="3091543"/>
            </a:xfrm>
            <a:custGeom>
              <a:avLst/>
              <a:gdLst>
                <a:gd name="connsiteX0" fmla="*/ 0 w 8567057"/>
                <a:gd name="connsiteY0" fmla="*/ 3091543 h 3091543"/>
                <a:gd name="connsiteX1" fmla="*/ 4212771 w 8567057"/>
                <a:gd name="connsiteY1" fmla="*/ 0 h 3091543"/>
                <a:gd name="connsiteX2" fmla="*/ 8567057 w 8567057"/>
                <a:gd name="connsiteY2" fmla="*/ 3080657 h 3091543"/>
              </a:gdLst>
              <a:ahLst/>
              <a:cxnLst>
                <a:cxn ang="0">
                  <a:pos x="connsiteX0" y="connsiteY0"/>
                </a:cxn>
                <a:cxn ang="0">
                  <a:pos x="connsiteX1" y="connsiteY1"/>
                </a:cxn>
                <a:cxn ang="0">
                  <a:pos x="connsiteX2" y="connsiteY2"/>
                </a:cxn>
              </a:cxnLst>
              <a:rect l="l" t="t" r="r" b="b"/>
              <a:pathLst>
                <a:path w="8567057" h="3091543">
                  <a:moveTo>
                    <a:pt x="0" y="3091543"/>
                  </a:moveTo>
                  <a:cubicBezTo>
                    <a:pt x="1392464" y="1546678"/>
                    <a:pt x="2784928" y="1814"/>
                    <a:pt x="4212771" y="0"/>
                  </a:cubicBezTo>
                  <a:cubicBezTo>
                    <a:pt x="5640614" y="-1814"/>
                    <a:pt x="8157028" y="2942771"/>
                    <a:pt x="8567057" y="3080657"/>
                  </a:cubicBezTo>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j-lt"/>
              </a:endParaRPr>
            </a:p>
          </p:txBody>
        </p:sp>
        <p:sp>
          <p:nvSpPr>
            <p:cNvPr id="19" name="Arc 18"/>
            <p:cNvSpPr/>
            <p:nvPr/>
          </p:nvSpPr>
          <p:spPr>
            <a:xfrm>
              <a:off x="304800" y="1450520"/>
              <a:ext cx="8610600" cy="6248400"/>
            </a:xfrm>
            <a:prstGeom prst="arc">
              <a:avLst>
                <a:gd name="adj1" fmla="val 10628174"/>
                <a:gd name="adj2" fmla="val 169457"/>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rgbClr val="435153"/>
                </a:solidFill>
                <a:latin typeface="+mj-lt"/>
              </a:endParaRPr>
            </a:p>
          </p:txBody>
        </p:sp>
        <p:sp>
          <p:nvSpPr>
            <p:cNvPr id="21" name="Freeform 15"/>
            <p:cNvSpPr>
              <a:spLocks noEditPoints="1"/>
            </p:cNvSpPr>
            <p:nvPr/>
          </p:nvSpPr>
          <p:spPr bwMode="auto">
            <a:xfrm>
              <a:off x="2865854" y="3279952"/>
              <a:ext cx="531835" cy="345551"/>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chemeClr val="tx1"/>
            </a:solidFill>
            <a:ln w="9525">
              <a:noFill/>
              <a:round/>
              <a:headEnd/>
              <a:tailEnd/>
            </a:ln>
            <a:effectLst/>
          </p:spPr>
          <p:txBody>
            <a:bodyPr vert="horz" wrap="square" lIns="91430" tIns="45715" rIns="91430" bIns="45715" numCol="1" anchor="t" anchorCtr="0" compatLnSpc="1">
              <a:prstTxWarp prst="textNoShape">
                <a:avLst/>
              </a:prstTxWarp>
            </a:bodyPr>
            <a:lstStyle/>
            <a:p>
              <a:endParaRPr lang="en-US" dirty="0">
                <a:solidFill>
                  <a:srgbClr val="FFFFFF"/>
                </a:solidFill>
                <a:latin typeface="+mj-lt"/>
              </a:endParaRPr>
            </a:p>
          </p:txBody>
        </p:sp>
        <p:sp>
          <p:nvSpPr>
            <p:cNvPr id="22" name="TextBox 21"/>
            <p:cNvSpPr txBox="1"/>
            <p:nvPr/>
          </p:nvSpPr>
          <p:spPr>
            <a:xfrm>
              <a:off x="2725645" y="3685460"/>
              <a:ext cx="813043" cy="215444"/>
            </a:xfrm>
            <a:prstGeom prst="rect">
              <a:avLst/>
            </a:prstGeom>
            <a:noFill/>
          </p:spPr>
          <p:txBody>
            <a:bodyPr wrap="none" rtlCol="0">
              <a:spAutoFit/>
            </a:bodyPr>
            <a:lstStyle/>
            <a:p>
              <a:pPr algn="ctr"/>
              <a:r>
                <a:rPr lang="en-US" sz="800" b="1" dirty="0">
                  <a:solidFill>
                    <a:srgbClr val="676767"/>
                  </a:solidFill>
                  <a:latin typeface="+mj-lt"/>
                </a:rPr>
                <a:t>Windows OS</a:t>
              </a:r>
            </a:p>
          </p:txBody>
        </p:sp>
        <p:grpSp>
          <p:nvGrpSpPr>
            <p:cNvPr id="11" name="Group 23"/>
            <p:cNvGrpSpPr/>
            <p:nvPr/>
          </p:nvGrpSpPr>
          <p:grpSpPr>
            <a:xfrm>
              <a:off x="3177990" y="3224550"/>
              <a:ext cx="100346" cy="127962"/>
              <a:chOff x="2353909" y="1220816"/>
              <a:chExt cx="152988" cy="184307"/>
            </a:xfrm>
          </p:grpSpPr>
          <p:sp>
            <p:nvSpPr>
              <p:cNvPr id="25" name="Rectangle 24"/>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26" name="Rectangle 25"/>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grpSp>
        <p:sp>
          <p:nvSpPr>
            <p:cNvPr id="30" name="TextBox 29"/>
            <p:cNvSpPr txBox="1"/>
            <p:nvPr/>
          </p:nvSpPr>
          <p:spPr>
            <a:xfrm>
              <a:off x="3222563" y="3685460"/>
              <a:ext cx="1522003" cy="358278"/>
            </a:xfrm>
            <a:prstGeom prst="rect">
              <a:avLst/>
            </a:prstGeom>
            <a:noFill/>
          </p:spPr>
          <p:txBody>
            <a:bodyPr wrap="none" rtlCol="0">
              <a:spAutoFit/>
            </a:bodyPr>
            <a:lstStyle/>
            <a:p>
              <a:pPr algn="ctr"/>
              <a:r>
                <a:rPr lang="en-US" sz="800" b="1" dirty="0">
                  <a:solidFill>
                    <a:srgbClr val="676767"/>
                  </a:solidFill>
                  <a:latin typeface="+mj-lt"/>
                </a:rPr>
                <a:t>  </a:t>
              </a:r>
              <a:r>
                <a:rPr lang="en-US" sz="800" b="1" dirty="0" smtClean="0">
                  <a:solidFill>
                    <a:srgbClr val="676767"/>
                  </a:solidFill>
                  <a:latin typeface="+mj-lt"/>
                </a:rPr>
                <a:t>iOS</a:t>
              </a:r>
            </a:p>
            <a:p>
              <a:pPr algn="ctr"/>
              <a:r>
                <a:rPr lang="en-US" sz="800" b="1" dirty="0" smtClean="0">
                  <a:solidFill>
                    <a:srgbClr val="676767"/>
                  </a:solidFill>
                  <a:latin typeface="+mj-lt"/>
                </a:rPr>
                <a:t>(Cisco Security Connector)</a:t>
              </a:r>
              <a:endParaRPr lang="en-US" sz="800" b="1" dirty="0">
                <a:solidFill>
                  <a:srgbClr val="676767"/>
                </a:solidFill>
                <a:latin typeface="+mj-lt"/>
              </a:endParaRPr>
            </a:p>
          </p:txBody>
        </p:sp>
        <p:grpSp>
          <p:nvGrpSpPr>
            <p:cNvPr id="13" name="Group 30"/>
            <p:cNvGrpSpPr/>
            <p:nvPr/>
          </p:nvGrpSpPr>
          <p:grpSpPr>
            <a:xfrm>
              <a:off x="3704802" y="3233915"/>
              <a:ext cx="481765" cy="401410"/>
              <a:chOff x="9372153" y="5559635"/>
              <a:chExt cx="775294" cy="646148"/>
            </a:xfrm>
          </p:grpSpPr>
          <p:pic>
            <p:nvPicPr>
              <p:cNvPr id="32" name="Picture 31" descr="Tablet.emf"/>
              <p:cNvPicPr>
                <a:picLocks noChangeAspect="1"/>
              </p:cNvPicPr>
              <p:nvPr/>
            </p:nvPicPr>
            <p:blipFill>
              <a:blip r:embed="rId6" cstate="print">
                <a:grayscl/>
                <a:extLst>
                  <a:ext uri="{28A0092B-C50C-407E-A947-70E740481C1C}">
                    <a14:useLocalDpi xmlns:a14="http://schemas.microsoft.com/office/drawing/2010/main"/>
                  </a:ext>
                </a:extLst>
              </a:blip>
              <a:stretch>
                <a:fillRect/>
              </a:stretch>
            </p:blipFill>
            <p:spPr>
              <a:xfrm rot="5400000">
                <a:off x="9629213" y="5687549"/>
                <a:ext cx="586502" cy="449966"/>
              </a:xfrm>
              <a:prstGeom prst="rect">
                <a:avLst/>
              </a:prstGeom>
              <a:noFill/>
              <a:ln>
                <a:noFill/>
              </a:ln>
            </p:spPr>
          </p:pic>
          <p:pic>
            <p:nvPicPr>
              <p:cNvPr id="33" name="Picture 32" descr="Smartphone.emf"/>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a:off x="9372153" y="5559635"/>
                <a:ext cx="286006" cy="437420"/>
              </a:xfrm>
              <a:prstGeom prst="rect">
                <a:avLst/>
              </a:prstGeom>
              <a:noFill/>
              <a:ln>
                <a:noFill/>
              </a:ln>
            </p:spPr>
          </p:pic>
        </p:grpSp>
        <p:sp>
          <p:nvSpPr>
            <p:cNvPr id="57" name="TextBox 56"/>
            <p:cNvSpPr txBox="1"/>
            <p:nvPr/>
          </p:nvSpPr>
          <p:spPr>
            <a:xfrm>
              <a:off x="5001063" y="3685460"/>
              <a:ext cx="678552" cy="215444"/>
            </a:xfrm>
            <a:prstGeom prst="rect">
              <a:avLst/>
            </a:prstGeom>
            <a:noFill/>
          </p:spPr>
          <p:txBody>
            <a:bodyPr wrap="square" rtlCol="0">
              <a:spAutoFit/>
            </a:bodyPr>
            <a:lstStyle/>
            <a:p>
              <a:pPr algn="ctr"/>
              <a:r>
                <a:rPr lang="en-US" sz="800" b="1" dirty="0">
                  <a:solidFill>
                    <a:srgbClr val="676767"/>
                  </a:solidFill>
                  <a:latin typeface="+mj-lt"/>
                </a:rPr>
                <a:t>MAC OS</a:t>
              </a:r>
            </a:p>
          </p:txBody>
        </p:sp>
        <p:pic>
          <p:nvPicPr>
            <p:cNvPr id="58" name="Picture 57" descr="Laptop.em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10788" y="3257413"/>
              <a:ext cx="668829" cy="405765"/>
            </a:xfrm>
            <a:prstGeom prst="rect">
              <a:avLst/>
            </a:prstGeom>
          </p:spPr>
        </p:pic>
        <p:sp>
          <p:nvSpPr>
            <p:cNvPr id="68" name="TextBox 67"/>
            <p:cNvSpPr txBox="1"/>
            <p:nvPr/>
          </p:nvSpPr>
          <p:spPr>
            <a:xfrm>
              <a:off x="5562600" y="3562350"/>
              <a:ext cx="1219200" cy="461665"/>
            </a:xfrm>
            <a:prstGeom prst="rect">
              <a:avLst/>
            </a:prstGeom>
            <a:noFill/>
          </p:spPr>
          <p:txBody>
            <a:bodyPr wrap="square" rtlCol="0">
              <a:spAutoFit/>
            </a:bodyPr>
            <a:lstStyle/>
            <a:p>
              <a:pPr algn="ctr"/>
              <a:r>
                <a:rPr lang="en-US" sz="800" b="1" dirty="0" err="1" smtClean="0">
                  <a:solidFill>
                    <a:srgbClr val="676767"/>
                  </a:solidFill>
                  <a:latin typeface="+mj-lt"/>
                </a:rPr>
                <a:t>CentOS</a:t>
              </a:r>
              <a:r>
                <a:rPr lang="en-US" sz="800" b="1" dirty="0" smtClean="0">
                  <a:solidFill>
                    <a:srgbClr val="676767"/>
                  </a:solidFill>
                  <a:latin typeface="+mj-lt"/>
                </a:rPr>
                <a:t>, Red Hat Linux for servers and datacenters</a:t>
              </a:r>
              <a:endParaRPr lang="en-US" sz="800" b="1" dirty="0">
                <a:solidFill>
                  <a:srgbClr val="676767"/>
                </a:solidFill>
                <a:latin typeface="+mj-lt"/>
              </a:endParaRPr>
            </a:p>
          </p:txBody>
        </p:sp>
        <p:pic>
          <p:nvPicPr>
            <p:cNvPr id="193" name="Picture 192" descr="LKK59132.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08513" y="1852642"/>
              <a:ext cx="1033315" cy="640080"/>
            </a:xfrm>
            <a:prstGeom prst="rect">
              <a:avLst/>
            </a:prstGeom>
            <a:noFill/>
            <a:ln>
              <a:noFill/>
            </a:ln>
          </p:spPr>
        </p:pic>
        <p:sp>
          <p:nvSpPr>
            <p:cNvPr id="195" name="Rounded Rectangle 194"/>
            <p:cNvSpPr/>
            <p:nvPr/>
          </p:nvSpPr>
          <p:spPr>
            <a:xfrm>
              <a:off x="6621737" y="2477876"/>
              <a:ext cx="1828800"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lnSpc>
                  <a:spcPct val="85000"/>
                </a:lnSpc>
                <a:spcBef>
                  <a:spcPct val="0"/>
                </a:spcBef>
                <a:spcAft>
                  <a:spcPct val="0"/>
                </a:spcAft>
              </a:pPr>
              <a:r>
                <a:rPr lang="en-US" sz="800" b="1" dirty="0" smtClean="0">
                  <a:solidFill>
                    <a:srgbClr val="435153"/>
                  </a:solidFill>
                  <a:latin typeface="+mj-lt"/>
                </a:rPr>
                <a:t>AMP on Web and </a:t>
              </a:r>
              <a:r>
                <a:rPr lang="en-US" sz="800" b="1" dirty="0">
                  <a:solidFill>
                    <a:srgbClr val="435153"/>
                  </a:solidFill>
                  <a:latin typeface="+mj-lt"/>
                </a:rPr>
                <a:t>Email Security Appliances</a:t>
              </a:r>
            </a:p>
          </p:txBody>
        </p:sp>
        <p:pic>
          <p:nvPicPr>
            <p:cNvPr id="196" name="Picture 19" descr="HKK06040_S670_small.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auto">
            <a:xfrm>
              <a:off x="6983773" y="2196094"/>
              <a:ext cx="1102904" cy="350023"/>
            </a:xfrm>
            <a:prstGeom prst="rect">
              <a:avLst/>
            </a:prstGeom>
            <a:noFill/>
            <a:ln>
              <a:noFill/>
            </a:ln>
          </p:spPr>
        </p:pic>
        <p:sp>
          <p:nvSpPr>
            <p:cNvPr id="203" name="Rectangle 202"/>
            <p:cNvSpPr/>
            <p:nvPr/>
          </p:nvSpPr>
          <p:spPr>
            <a:xfrm rot="3622272">
              <a:off x="4487943" y="1378119"/>
              <a:ext cx="90319" cy="8066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800" dirty="0">
                <a:solidFill>
                  <a:srgbClr val="FFFFFF"/>
                </a:solidFill>
                <a:latin typeface="+mj-lt"/>
              </a:endParaRPr>
            </a:p>
          </p:txBody>
        </p:sp>
        <p:sp>
          <p:nvSpPr>
            <p:cNvPr id="205" name="Rounded Rectangle 204"/>
            <p:cNvSpPr/>
            <p:nvPr/>
          </p:nvSpPr>
          <p:spPr>
            <a:xfrm>
              <a:off x="1003121" y="2138478"/>
              <a:ext cx="1828800"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lnSpc>
                  <a:spcPct val="85000"/>
                </a:lnSpc>
                <a:spcBef>
                  <a:spcPct val="0"/>
                </a:spcBef>
                <a:spcAft>
                  <a:spcPct val="0"/>
                </a:spcAft>
              </a:pPr>
              <a:r>
                <a:rPr lang="en-US" sz="800" b="1" dirty="0" smtClean="0">
                  <a:solidFill>
                    <a:srgbClr val="435153"/>
                  </a:solidFill>
                  <a:latin typeface="+mj-lt"/>
                </a:rPr>
                <a:t>AMP on ASA with Firepower</a:t>
              </a:r>
              <a:endParaRPr lang="en-US" sz="800" b="1" dirty="0">
                <a:solidFill>
                  <a:srgbClr val="435153"/>
                </a:solidFill>
                <a:latin typeface="+mj-lt"/>
              </a:endParaRPr>
            </a:p>
          </p:txBody>
        </p:sp>
        <p:sp>
          <p:nvSpPr>
            <p:cNvPr id="206" name="Rounded Rectangle 205"/>
            <p:cNvSpPr/>
            <p:nvPr/>
          </p:nvSpPr>
          <p:spPr>
            <a:xfrm>
              <a:off x="5341733" y="1852190"/>
              <a:ext cx="1828800"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lnSpc>
                  <a:spcPct val="85000"/>
                </a:lnSpc>
                <a:spcBef>
                  <a:spcPct val="0"/>
                </a:spcBef>
                <a:spcAft>
                  <a:spcPct val="0"/>
                </a:spcAft>
              </a:pPr>
              <a:r>
                <a:rPr lang="en-US" altLang="ja-JP" sz="800" b="1" dirty="0" smtClean="0">
                  <a:solidFill>
                    <a:srgbClr val="435153"/>
                  </a:solidFill>
                  <a:latin typeface="+mj-lt"/>
                </a:rPr>
                <a:t>AMP</a:t>
              </a:r>
              <a:r>
                <a:rPr lang="ja-JP" altLang="en-US" sz="800" b="1" dirty="0" smtClean="0">
                  <a:solidFill>
                    <a:srgbClr val="435153"/>
                  </a:solidFill>
                  <a:latin typeface="+mj-lt"/>
                </a:rPr>
                <a:t>プライベート</a:t>
              </a:r>
              <a:endParaRPr lang="en-US" altLang="ja-JP" sz="800" b="1" dirty="0" smtClean="0">
                <a:solidFill>
                  <a:srgbClr val="435153"/>
                </a:solidFill>
                <a:latin typeface="+mj-lt"/>
              </a:endParaRPr>
            </a:p>
            <a:p>
              <a:pPr algn="ctr" defTabSz="457200" fontAlgn="base">
                <a:lnSpc>
                  <a:spcPct val="85000"/>
                </a:lnSpc>
                <a:spcBef>
                  <a:spcPct val="0"/>
                </a:spcBef>
                <a:spcAft>
                  <a:spcPct val="0"/>
                </a:spcAft>
              </a:pPr>
              <a:r>
                <a:rPr lang="ja-JP" altLang="en-US" sz="800" b="1" dirty="0" smtClean="0">
                  <a:solidFill>
                    <a:srgbClr val="435153"/>
                  </a:solidFill>
                  <a:latin typeface="+mj-lt"/>
                </a:rPr>
                <a:t>アプライアンス</a:t>
              </a:r>
              <a:endParaRPr lang="en-US" sz="800" b="1" dirty="0">
                <a:solidFill>
                  <a:srgbClr val="435153"/>
                </a:solidFill>
                <a:latin typeface="+mj-lt"/>
              </a:endParaRPr>
            </a:p>
          </p:txBody>
        </p:sp>
        <p:sp>
          <p:nvSpPr>
            <p:cNvPr id="208" name="Rounded Rectangle 207"/>
            <p:cNvSpPr/>
            <p:nvPr/>
          </p:nvSpPr>
          <p:spPr>
            <a:xfrm>
              <a:off x="2236182" y="1720092"/>
              <a:ext cx="1941452"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800" b="1" dirty="0" smtClean="0">
                  <a:solidFill>
                    <a:srgbClr val="435153"/>
                  </a:solidFill>
                  <a:latin typeface="+mj-lt"/>
                </a:rPr>
                <a:t>AMP on Firepower NGIPS </a:t>
              </a:r>
              <a:r>
                <a:rPr lang="en-US" sz="800" b="1" dirty="0">
                  <a:solidFill>
                    <a:srgbClr val="435153"/>
                  </a:solidFill>
                  <a:latin typeface="+mj-lt"/>
                </a:rPr>
                <a:t>Appliance </a:t>
              </a:r>
            </a:p>
          </p:txBody>
        </p:sp>
        <p:pic>
          <p:nvPicPr>
            <p:cNvPr id="209" name="Picture 3" descr="SF8K2U.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bwMode="auto">
            <a:xfrm>
              <a:off x="2579162" y="1394936"/>
              <a:ext cx="997407" cy="383618"/>
            </a:xfrm>
            <a:prstGeom prst="rect">
              <a:avLst/>
            </a:prstGeom>
            <a:noFill/>
            <a:ln>
              <a:noFill/>
            </a:ln>
          </p:spPr>
        </p:pic>
        <p:sp>
          <p:nvSpPr>
            <p:cNvPr id="212" name="Rectangle 211"/>
            <p:cNvSpPr/>
            <p:nvPr/>
          </p:nvSpPr>
          <p:spPr>
            <a:xfrm rot="3622272" flipH="1" flipV="1">
              <a:off x="3374568" y="1280143"/>
              <a:ext cx="268707" cy="14797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800" dirty="0">
                <a:solidFill>
                  <a:srgbClr val="FFFFFF"/>
                </a:solidFill>
                <a:latin typeface="+mj-lt"/>
              </a:endParaRPr>
            </a:p>
          </p:txBody>
        </p:sp>
        <p:sp>
          <p:nvSpPr>
            <p:cNvPr id="222" name="Rounded Rectangle 221"/>
            <p:cNvSpPr/>
            <p:nvPr/>
          </p:nvSpPr>
          <p:spPr>
            <a:xfrm>
              <a:off x="7489403" y="3370215"/>
              <a:ext cx="1828800"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lnSpc>
                  <a:spcPct val="85000"/>
                </a:lnSpc>
                <a:spcBef>
                  <a:spcPct val="0"/>
                </a:spcBef>
                <a:spcAft>
                  <a:spcPct val="0"/>
                </a:spcAft>
              </a:pPr>
              <a:r>
                <a:rPr lang="en-US" sz="800" b="1" dirty="0" smtClean="0">
                  <a:solidFill>
                    <a:srgbClr val="435153"/>
                  </a:solidFill>
                  <a:latin typeface="+mj-lt"/>
                </a:rPr>
                <a:t>AMP on</a:t>
              </a:r>
              <a:r>
                <a:rPr lang="en-US" sz="800" b="1" dirty="0">
                  <a:solidFill>
                    <a:srgbClr val="435153"/>
                  </a:solidFill>
                  <a:latin typeface="+mj-lt"/>
                </a:rPr>
                <a:t> </a:t>
              </a:r>
              <a:r>
                <a:rPr lang="en-US" sz="800" b="1" dirty="0" smtClean="0">
                  <a:solidFill>
                    <a:srgbClr val="435153"/>
                  </a:solidFill>
                  <a:latin typeface="+mj-lt"/>
                </a:rPr>
                <a:t>Cloud Email Security</a:t>
              </a:r>
            </a:p>
            <a:p>
              <a:pPr algn="ctr" defTabSz="457200" fontAlgn="base">
                <a:lnSpc>
                  <a:spcPct val="85000"/>
                </a:lnSpc>
                <a:spcBef>
                  <a:spcPct val="0"/>
                </a:spcBef>
                <a:spcAft>
                  <a:spcPct val="0"/>
                </a:spcAft>
              </a:pPr>
              <a:r>
                <a:rPr lang="en-US" sz="800" b="1" dirty="0" smtClean="0">
                  <a:solidFill>
                    <a:srgbClr val="435153"/>
                  </a:solidFill>
                  <a:latin typeface="+mj-lt"/>
                </a:rPr>
                <a:t>/ Cisco Umbrella DNS</a:t>
              </a:r>
              <a:endParaRPr lang="en-US" sz="800" b="1" dirty="0">
                <a:solidFill>
                  <a:srgbClr val="435153"/>
                </a:solidFill>
                <a:latin typeface="+mj-lt"/>
              </a:endParaRPr>
            </a:p>
          </p:txBody>
        </p:sp>
        <p:pic>
          <p:nvPicPr>
            <p:cNvPr id="223" name="Picture 222" descr="Website.emf"/>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37624" y="3048852"/>
              <a:ext cx="289979" cy="251161"/>
            </a:xfrm>
            <a:prstGeom prst="rect">
              <a:avLst/>
            </a:prstGeom>
          </p:spPr>
        </p:pic>
        <p:pic>
          <p:nvPicPr>
            <p:cNvPr id="224" name="Picture 223" descr="Email.emf"/>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36662" y="3262458"/>
              <a:ext cx="258543" cy="152555"/>
            </a:xfrm>
            <a:prstGeom prst="rect">
              <a:avLst/>
            </a:prstGeom>
          </p:spPr>
        </p:pic>
        <p:sp>
          <p:nvSpPr>
            <p:cNvPr id="225" name="Freeform 224"/>
            <p:cNvSpPr>
              <a:spLocks/>
            </p:cNvSpPr>
            <p:nvPr/>
          </p:nvSpPr>
          <p:spPr bwMode="auto">
            <a:xfrm>
              <a:off x="8195203" y="3043645"/>
              <a:ext cx="941692" cy="381328"/>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182880" rIns="91424" bIns="45712" rtlCol="0" anchor="ctr"/>
            <a:lstStyle/>
            <a:p>
              <a:pPr algn="ctr" defTabSz="457200" fontAlgn="base">
                <a:spcBef>
                  <a:spcPct val="0"/>
                </a:spcBef>
                <a:spcAft>
                  <a:spcPct val="0"/>
                </a:spcAft>
              </a:pPr>
              <a:r>
                <a:rPr lang="en-US" sz="900" b="1" dirty="0" smtClean="0">
                  <a:solidFill>
                    <a:srgbClr val="435153"/>
                  </a:solidFill>
                  <a:latin typeface="+mj-lt"/>
                </a:rPr>
                <a:t>CES/</a:t>
              </a:r>
              <a:r>
                <a:rPr lang="en-US" sz="900" b="1" dirty="0" err="1" smtClean="0">
                  <a:solidFill>
                    <a:srgbClr val="435153"/>
                  </a:solidFill>
                  <a:latin typeface="+mj-lt"/>
                </a:rPr>
                <a:t>Ubrella</a:t>
              </a:r>
              <a:endParaRPr lang="en-US" sz="900" b="1" dirty="0">
                <a:solidFill>
                  <a:srgbClr val="435153"/>
                </a:solidFill>
                <a:latin typeface="+mj-lt"/>
              </a:endParaRPr>
            </a:p>
          </p:txBody>
        </p:sp>
        <p:sp>
          <p:nvSpPr>
            <p:cNvPr id="230" name="Rounded Rectangle 229"/>
            <p:cNvSpPr/>
            <p:nvPr/>
          </p:nvSpPr>
          <p:spPr>
            <a:xfrm>
              <a:off x="3740238" y="1572140"/>
              <a:ext cx="1828800"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4654">
                <a:defRPr/>
              </a:pPr>
              <a:r>
                <a:rPr lang="ja-JP" altLang="en-US" sz="800" b="1" dirty="0" smtClean="0">
                  <a:solidFill>
                    <a:srgbClr val="435153"/>
                  </a:solidFill>
                  <a:latin typeface="+mj-lt"/>
                </a:rPr>
                <a:t>　</a:t>
              </a:r>
              <a:r>
                <a:rPr lang="en-US" altLang="ja-JP" sz="800" b="1" dirty="0" err="1" smtClean="0">
                  <a:solidFill>
                    <a:srgbClr val="435153"/>
                  </a:solidFill>
                  <a:latin typeface="+mj-lt"/>
                </a:rPr>
                <a:t>ThreaGrid</a:t>
              </a:r>
              <a:r>
                <a:rPr lang="en-US" altLang="ja-JP" sz="800" b="1" dirty="0" smtClean="0">
                  <a:solidFill>
                    <a:srgbClr val="435153"/>
                  </a:solidFill>
                  <a:latin typeface="+mj-lt"/>
                </a:rPr>
                <a:t> </a:t>
              </a:r>
              <a:r>
                <a:rPr lang="ja-JP" altLang="en-US" sz="800" b="1" dirty="0" smtClean="0">
                  <a:solidFill>
                    <a:srgbClr val="435153"/>
                  </a:solidFill>
                  <a:latin typeface="+mj-lt"/>
                </a:rPr>
                <a:t>サンドボックス</a:t>
              </a:r>
              <a:endParaRPr lang="en-US" altLang="ja-JP" sz="800" b="1" dirty="0" smtClean="0">
                <a:solidFill>
                  <a:srgbClr val="435153"/>
                </a:solidFill>
                <a:latin typeface="+mj-lt"/>
              </a:endParaRPr>
            </a:p>
            <a:p>
              <a:pPr algn="ctr" defTabSz="884654">
                <a:defRPr/>
              </a:pPr>
              <a:r>
                <a:rPr lang="ja-JP" altLang="en-US" sz="800" b="1" dirty="0" smtClean="0">
                  <a:solidFill>
                    <a:srgbClr val="435153"/>
                  </a:solidFill>
                  <a:latin typeface="+mj-lt"/>
                </a:rPr>
                <a:t>オンプレ</a:t>
              </a:r>
              <a:endParaRPr lang="en-US" sz="800" b="1" dirty="0">
                <a:solidFill>
                  <a:srgbClr val="435153"/>
                </a:solidFill>
                <a:latin typeface="+mj-lt"/>
              </a:endParaRPr>
            </a:p>
          </p:txBody>
        </p:sp>
        <p:sp>
          <p:nvSpPr>
            <p:cNvPr id="231" name="Rounded Rectangle 230"/>
            <p:cNvSpPr/>
            <p:nvPr/>
          </p:nvSpPr>
          <p:spPr>
            <a:xfrm>
              <a:off x="261431" y="2810404"/>
              <a:ext cx="1828800" cy="457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800" b="1" dirty="0" smtClean="0">
                  <a:solidFill>
                    <a:srgbClr val="435153"/>
                  </a:solidFill>
                  <a:latin typeface="+mj-lt"/>
                </a:rPr>
                <a:t>AMP on Firepower 9K/4K/2K</a:t>
              </a:r>
              <a:endParaRPr lang="en-US" sz="800" b="1" dirty="0">
                <a:solidFill>
                  <a:srgbClr val="435153"/>
                </a:solidFill>
                <a:latin typeface="+mj-lt"/>
              </a:endParaRPr>
            </a:p>
          </p:txBody>
        </p:sp>
        <p:sp>
          <p:nvSpPr>
            <p:cNvPr id="232" name="Freeform 231"/>
            <p:cNvSpPr>
              <a:spLocks noChangeAspect="1"/>
            </p:cNvSpPr>
            <p:nvPr/>
          </p:nvSpPr>
          <p:spPr bwMode="auto">
            <a:xfrm>
              <a:off x="4129024" y="1140237"/>
              <a:ext cx="1145739" cy="511604"/>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182880" rIns="91424" bIns="45712" rtlCol="0" anchor="ctr"/>
            <a:lstStyle/>
            <a:p>
              <a:pPr algn="ctr" defTabSz="457200" fontAlgn="base">
                <a:spcBef>
                  <a:spcPct val="0"/>
                </a:spcBef>
                <a:spcAft>
                  <a:spcPct val="0"/>
                </a:spcAft>
              </a:pPr>
              <a:endParaRPr lang="en-US" sz="1000" dirty="0">
                <a:solidFill>
                  <a:srgbClr val="435153"/>
                </a:solidFill>
                <a:latin typeface="+mj-lt"/>
              </a:endParaRPr>
            </a:p>
          </p:txBody>
        </p:sp>
        <p:sp>
          <p:nvSpPr>
            <p:cNvPr id="240" name="Oval 239"/>
            <p:cNvSpPr/>
            <p:nvPr/>
          </p:nvSpPr>
          <p:spPr>
            <a:xfrm>
              <a:off x="2047875" y="2443270"/>
              <a:ext cx="5220032" cy="2185880"/>
            </a:xfrm>
            <a:prstGeom prst="ellipse">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mj-lt"/>
              </a:endParaRPr>
            </a:p>
          </p:txBody>
        </p:sp>
        <p:sp>
          <p:nvSpPr>
            <p:cNvPr id="7" name="Rounded Rectangle 6"/>
            <p:cNvSpPr/>
            <p:nvPr/>
          </p:nvSpPr>
          <p:spPr>
            <a:xfrm rot="1022444">
              <a:off x="5638530" y="2532043"/>
              <a:ext cx="1005842" cy="336748"/>
            </a:xfrm>
            <a:prstGeom prst="round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smtClean="0">
                  <a:solidFill>
                    <a:schemeClr val="bg2"/>
                  </a:solidFill>
                  <a:latin typeface="MS PGothic" charset="-128"/>
                  <a:ea typeface="MS PGothic" charset="-128"/>
                  <a:cs typeface="MS PGothic" charset="-128"/>
                </a:rPr>
                <a:t>エンドポイント</a:t>
              </a:r>
              <a:endParaRPr lang="en-US" sz="1000" b="1" dirty="0">
                <a:solidFill>
                  <a:schemeClr val="bg2"/>
                </a:solidFill>
                <a:latin typeface="MS PGothic" charset="-128"/>
                <a:ea typeface="MS PGothic" charset="-128"/>
                <a:cs typeface="MS PGothic" charset="-128"/>
              </a:endParaRPr>
            </a:p>
          </p:txBody>
        </p:sp>
        <p:sp>
          <p:nvSpPr>
            <p:cNvPr id="8" name="Rounded Rectangle 7"/>
            <p:cNvSpPr/>
            <p:nvPr/>
          </p:nvSpPr>
          <p:spPr>
            <a:xfrm rot="20847683">
              <a:off x="2592432" y="2544916"/>
              <a:ext cx="1026532" cy="336748"/>
            </a:xfrm>
            <a:prstGeom prst="round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smtClean="0">
                  <a:solidFill>
                    <a:schemeClr val="bg2"/>
                  </a:solidFill>
                  <a:latin typeface="MS PGothic" charset="-128"/>
                  <a:ea typeface="MS PGothic" charset="-128"/>
                  <a:cs typeface="MS PGothic" charset="-128"/>
                </a:rPr>
                <a:t>エンドポイント</a:t>
              </a:r>
              <a:endParaRPr lang="en-US" sz="1000" b="1" dirty="0">
                <a:solidFill>
                  <a:schemeClr val="bg2"/>
                </a:solidFill>
                <a:latin typeface="MS PGothic" charset="-128"/>
                <a:ea typeface="MS PGothic" charset="-128"/>
                <a:cs typeface="MS PGothic" charset="-128"/>
              </a:endParaRPr>
            </a:p>
          </p:txBody>
        </p:sp>
        <p:sp>
          <p:nvSpPr>
            <p:cNvPr id="118" name="Rounded Rectangle 117"/>
            <p:cNvSpPr/>
            <p:nvPr/>
          </p:nvSpPr>
          <p:spPr>
            <a:xfrm rot="17029271">
              <a:off x="-109635" y="4089125"/>
              <a:ext cx="954855" cy="381907"/>
            </a:xfrm>
            <a:prstGeom prst="round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smtClean="0">
                  <a:solidFill>
                    <a:schemeClr val="bg2"/>
                  </a:solidFill>
                  <a:latin typeface="MS PGothic" charset="-128"/>
                  <a:ea typeface="MS PGothic" charset="-128"/>
                  <a:cs typeface="MS PGothic" charset="-128"/>
                </a:rPr>
                <a:t>ネットワーク エッジ</a:t>
              </a:r>
              <a:endParaRPr lang="en-US" sz="1000" b="1" dirty="0">
                <a:solidFill>
                  <a:schemeClr val="bg2"/>
                </a:solidFill>
                <a:latin typeface="MS PGothic" charset="-128"/>
                <a:ea typeface="MS PGothic" charset="-128"/>
                <a:cs typeface="MS PGothic" charset="-128"/>
              </a:endParaRPr>
            </a:p>
          </p:txBody>
        </p:sp>
        <p:cxnSp>
          <p:nvCxnSpPr>
            <p:cNvPr id="9" name="Straight Connector 8"/>
            <p:cNvCxnSpPr/>
            <p:nvPr/>
          </p:nvCxnSpPr>
          <p:spPr>
            <a:xfrm flipV="1">
              <a:off x="7056142" y="1472451"/>
              <a:ext cx="152778" cy="512871"/>
            </a:xfrm>
            <a:prstGeom prst="line">
              <a:avLst/>
            </a:prstGeom>
            <a:ln w="19050">
              <a:solidFill>
                <a:schemeClr val="accent4"/>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7056142" y="1497433"/>
              <a:ext cx="1034592" cy="489299"/>
            </a:xfrm>
            <a:prstGeom prst="line">
              <a:avLst/>
            </a:prstGeom>
            <a:ln w="19050">
              <a:solidFill>
                <a:schemeClr val="accent4"/>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11" name="Picture 110" descr="Laptop.em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84406" y="893461"/>
              <a:ext cx="668829" cy="405765"/>
            </a:xfrm>
            <a:prstGeom prst="rect">
              <a:avLst/>
            </a:prstGeom>
          </p:spPr>
        </p:pic>
        <p:grpSp>
          <p:nvGrpSpPr>
            <p:cNvPr id="234" name="Group 111"/>
            <p:cNvGrpSpPr/>
            <p:nvPr/>
          </p:nvGrpSpPr>
          <p:grpSpPr>
            <a:xfrm>
              <a:off x="6902953" y="980516"/>
              <a:ext cx="481765" cy="401410"/>
              <a:chOff x="9372153" y="5559635"/>
              <a:chExt cx="775294" cy="646148"/>
            </a:xfrm>
          </p:grpSpPr>
          <p:pic>
            <p:nvPicPr>
              <p:cNvPr id="113" name="Picture 112" descr="Tablet.emf"/>
              <p:cNvPicPr>
                <a:picLocks noChangeAspect="1"/>
              </p:cNvPicPr>
              <p:nvPr/>
            </p:nvPicPr>
            <p:blipFill>
              <a:blip r:embed="rId6" cstate="print">
                <a:grayscl/>
                <a:extLst>
                  <a:ext uri="{28A0092B-C50C-407E-A947-70E740481C1C}">
                    <a14:useLocalDpi xmlns:a14="http://schemas.microsoft.com/office/drawing/2010/main"/>
                  </a:ext>
                </a:extLst>
              </a:blip>
              <a:stretch>
                <a:fillRect/>
              </a:stretch>
            </p:blipFill>
            <p:spPr>
              <a:xfrm rot="5400000">
                <a:off x="9629213" y="5687549"/>
                <a:ext cx="586502" cy="449966"/>
              </a:xfrm>
              <a:prstGeom prst="rect">
                <a:avLst/>
              </a:prstGeom>
              <a:noFill/>
              <a:ln>
                <a:noFill/>
              </a:ln>
            </p:spPr>
          </p:pic>
          <p:pic>
            <p:nvPicPr>
              <p:cNvPr id="114" name="Picture 113" descr="Smartphone.emf"/>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a:off x="9372153" y="5559635"/>
                <a:ext cx="286006" cy="437420"/>
              </a:xfrm>
              <a:prstGeom prst="rect">
                <a:avLst/>
              </a:prstGeom>
              <a:noFill/>
              <a:ln>
                <a:noFill/>
              </a:ln>
            </p:spPr>
          </p:pic>
        </p:grpSp>
        <p:sp>
          <p:nvSpPr>
            <p:cNvPr id="122" name="Rectangle 121"/>
            <p:cNvSpPr/>
            <p:nvPr/>
          </p:nvSpPr>
          <p:spPr>
            <a:xfrm rot="3622272">
              <a:off x="8432092" y="866536"/>
              <a:ext cx="90319" cy="8066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800" dirty="0">
                <a:solidFill>
                  <a:srgbClr val="FFFFFF"/>
                </a:solidFill>
                <a:latin typeface="+mj-lt"/>
              </a:endParaRPr>
            </a:p>
          </p:txBody>
        </p:sp>
        <p:grpSp>
          <p:nvGrpSpPr>
            <p:cNvPr id="241" name="Group 123"/>
            <p:cNvGrpSpPr/>
            <p:nvPr/>
          </p:nvGrpSpPr>
          <p:grpSpPr>
            <a:xfrm>
              <a:off x="7356636" y="896016"/>
              <a:ext cx="123247" cy="148478"/>
              <a:chOff x="2353909" y="1220816"/>
              <a:chExt cx="152988" cy="184307"/>
            </a:xfrm>
          </p:grpSpPr>
          <p:sp>
            <p:nvSpPr>
              <p:cNvPr id="125" name="Rectangle 124"/>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800" dirty="0">
                  <a:solidFill>
                    <a:srgbClr val="FFFFFF"/>
                  </a:solidFill>
                  <a:latin typeface="+mj-lt"/>
                </a:endParaRPr>
              </a:p>
            </p:txBody>
          </p:sp>
          <p:sp>
            <p:nvSpPr>
              <p:cNvPr id="126" name="Rectangle 125"/>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800" dirty="0">
                  <a:solidFill>
                    <a:srgbClr val="FFFFFF"/>
                  </a:solidFill>
                  <a:latin typeface="+mj-lt"/>
                </a:endParaRPr>
              </a:p>
            </p:txBody>
          </p:sp>
        </p:grpSp>
        <p:sp>
          <p:nvSpPr>
            <p:cNvPr id="143" name="Rounded Rectangle 142"/>
            <p:cNvSpPr/>
            <p:nvPr/>
          </p:nvSpPr>
          <p:spPr>
            <a:xfrm>
              <a:off x="3775370" y="2495550"/>
              <a:ext cx="1828800" cy="273151"/>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800" b="1" dirty="0" smtClean="0">
                  <a:solidFill>
                    <a:srgbClr val="435153"/>
                  </a:solidFill>
                  <a:latin typeface="+mj-lt"/>
                </a:rPr>
                <a:t>AMP for Endpoints</a:t>
              </a:r>
              <a:endParaRPr lang="en-US" sz="800" b="1" dirty="0">
                <a:solidFill>
                  <a:srgbClr val="435153"/>
                </a:solidFill>
                <a:latin typeface="+mj-lt"/>
              </a:endParaRPr>
            </a:p>
          </p:txBody>
        </p:sp>
        <p:sp>
          <p:nvSpPr>
            <p:cNvPr id="144" name="Rounded Rectangle 143"/>
            <p:cNvSpPr/>
            <p:nvPr/>
          </p:nvSpPr>
          <p:spPr>
            <a:xfrm rot="4480115">
              <a:off x="8346348" y="4119363"/>
              <a:ext cx="1006055" cy="360535"/>
            </a:xfrm>
            <a:prstGeom prst="round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altLang="ja-JP" sz="1000" b="1" smtClean="0">
                  <a:solidFill>
                    <a:schemeClr val="bg2"/>
                  </a:solidFill>
                  <a:latin typeface="MS PGothic" charset="-128"/>
                  <a:ea typeface="MS PGothic" charset="-128"/>
                  <a:cs typeface="MS PGothic" charset="-128"/>
                </a:rPr>
                <a:t>DC/Cloud</a:t>
              </a:r>
              <a:endParaRPr lang="en-US" altLang="ja-JP" sz="1000" b="1" dirty="0" smtClean="0">
                <a:solidFill>
                  <a:schemeClr val="bg2"/>
                </a:solidFill>
                <a:latin typeface="MS PGothic" charset="-128"/>
                <a:ea typeface="MS PGothic" charset="-128"/>
                <a:cs typeface="MS PGothic" charset="-128"/>
              </a:endParaRPr>
            </a:p>
          </p:txBody>
        </p:sp>
        <p:sp>
          <p:nvSpPr>
            <p:cNvPr id="145" name="Oval 144"/>
            <p:cNvSpPr/>
            <p:nvPr/>
          </p:nvSpPr>
          <p:spPr>
            <a:xfrm>
              <a:off x="6416033" y="415504"/>
              <a:ext cx="2668281" cy="1201572"/>
            </a:xfrm>
            <a:prstGeom prst="ellipse">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smtClean="0">
                <a:solidFill>
                  <a:srgbClr val="FFFFFF"/>
                </a:solidFill>
                <a:latin typeface="+mj-lt"/>
              </a:endParaRPr>
            </a:p>
          </p:txBody>
        </p:sp>
        <p:sp>
          <p:nvSpPr>
            <p:cNvPr id="148" name="Rounded Rectangle 147"/>
            <p:cNvSpPr/>
            <p:nvPr/>
          </p:nvSpPr>
          <p:spPr>
            <a:xfrm>
              <a:off x="6677796" y="577598"/>
              <a:ext cx="1828800" cy="273151"/>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800" b="1" dirty="0" smtClean="0">
                  <a:solidFill>
                    <a:srgbClr val="435153"/>
                  </a:solidFill>
                  <a:latin typeface="+mj-lt"/>
                </a:rPr>
                <a:t>AMP for Endpoints</a:t>
              </a:r>
              <a:endParaRPr lang="en-US" sz="800" b="1" dirty="0">
                <a:solidFill>
                  <a:srgbClr val="435153"/>
                </a:solidFill>
                <a:latin typeface="+mj-lt"/>
              </a:endParaRPr>
            </a:p>
          </p:txBody>
        </p:sp>
        <p:sp>
          <p:nvSpPr>
            <p:cNvPr id="149" name="Rounded Rectangle 148"/>
            <p:cNvSpPr/>
            <p:nvPr/>
          </p:nvSpPr>
          <p:spPr>
            <a:xfrm>
              <a:off x="6858000" y="333375"/>
              <a:ext cx="1381789" cy="207586"/>
            </a:xfrm>
            <a:prstGeom prst="round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ja-JP" altLang="en-US" sz="900" b="1" dirty="0" smtClean="0">
                  <a:solidFill>
                    <a:schemeClr val="bg2"/>
                  </a:solidFill>
                  <a:latin typeface="MS PGothic" charset="-128"/>
                  <a:ea typeface="MS PGothic" charset="-128"/>
                  <a:cs typeface="MS PGothic" charset="-128"/>
                </a:rPr>
                <a:t>リモート 端末</a:t>
              </a:r>
              <a:endParaRPr lang="en-US" sz="900" b="1" dirty="0">
                <a:solidFill>
                  <a:schemeClr val="bg2"/>
                </a:solidFill>
                <a:latin typeface="MS PGothic" charset="-128"/>
                <a:ea typeface="MS PGothic" charset="-128"/>
                <a:cs typeface="MS PGothic" charset="-128"/>
              </a:endParaRPr>
            </a:p>
          </p:txBody>
        </p:sp>
        <p:pic>
          <p:nvPicPr>
            <p:cNvPr id="119" name="Picture 2" descr="http://cdn.warer.com/media/AnyConnect-logo.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088982" y="4197120"/>
              <a:ext cx="260847" cy="260847"/>
            </a:xfrm>
            <a:prstGeom prst="rect">
              <a:avLst/>
            </a:prstGeom>
            <a:noFill/>
            <a:extLst>
              <a:ext uri="{909E8E84-426E-40dd-AFC4-6F175D3DCCD1}">
                <a14:hiddenFill xmlns:a14="http://schemas.microsoft.com/office/drawing/2010/main" xmlns="">
                  <a:solidFill>
                    <a:srgbClr val="FFFFFF"/>
                  </a:solidFill>
                </a14:hiddenFill>
              </a:ext>
            </a:extLst>
          </p:spPr>
        </p:pic>
        <p:sp>
          <p:nvSpPr>
            <p:cNvPr id="128" name="TextBox 127"/>
            <p:cNvSpPr txBox="1"/>
            <p:nvPr/>
          </p:nvSpPr>
          <p:spPr>
            <a:xfrm>
              <a:off x="4279176" y="4147506"/>
              <a:ext cx="2136857" cy="423420"/>
            </a:xfrm>
            <a:prstGeom prst="rect">
              <a:avLst/>
            </a:prstGeom>
            <a:noFill/>
          </p:spPr>
          <p:txBody>
            <a:bodyPr wrap="square" rtlCol="0">
              <a:spAutoFit/>
            </a:bodyPr>
            <a:lstStyle/>
            <a:p>
              <a:r>
                <a:rPr lang="en-US" sz="1000" dirty="0" err="1" smtClean="0">
                  <a:solidFill>
                    <a:srgbClr val="676767"/>
                  </a:solidFill>
                  <a:latin typeface="+mj-lt"/>
                </a:rPr>
                <a:t>Anyconnect</a:t>
              </a:r>
              <a:r>
                <a:rPr lang="en-US" sz="1000" dirty="0" smtClean="0">
                  <a:solidFill>
                    <a:srgbClr val="676767"/>
                  </a:solidFill>
                  <a:latin typeface="+mj-lt"/>
                </a:rPr>
                <a:t> </a:t>
              </a:r>
              <a:r>
                <a:rPr lang="ja-JP" altLang="en-US" sz="1000" dirty="0" smtClean="0">
                  <a:solidFill>
                    <a:srgbClr val="676767"/>
                  </a:solidFill>
                  <a:latin typeface="+mj-lt"/>
                </a:rPr>
                <a:t>から</a:t>
              </a:r>
              <a:r>
                <a:rPr lang="en-US" altLang="ja-JP" sz="1000" dirty="0" smtClean="0">
                  <a:solidFill>
                    <a:srgbClr val="676767"/>
                  </a:solidFill>
                  <a:latin typeface="+mj-lt"/>
                </a:rPr>
                <a:t> AMP4E agent</a:t>
              </a:r>
              <a:r>
                <a:rPr lang="ja-JP" altLang="en-US" sz="1000" dirty="0" smtClean="0">
                  <a:solidFill>
                    <a:srgbClr val="676767"/>
                  </a:solidFill>
                  <a:latin typeface="+mj-lt"/>
                </a:rPr>
                <a:t>を展開可能</a:t>
              </a:r>
              <a:endParaRPr lang="en-US" sz="1000" dirty="0">
                <a:solidFill>
                  <a:srgbClr val="676767"/>
                </a:solidFill>
                <a:latin typeface="+mj-lt"/>
              </a:endParaRPr>
            </a:p>
          </p:txBody>
        </p:sp>
        <p:sp>
          <p:nvSpPr>
            <p:cNvPr id="207" name="Freeform 25"/>
            <p:cNvSpPr>
              <a:spLocks noChangeAspect="1" noEditPoints="1"/>
            </p:cNvSpPr>
            <p:nvPr/>
          </p:nvSpPr>
          <p:spPr bwMode="auto">
            <a:xfrm>
              <a:off x="5836607" y="1385460"/>
              <a:ext cx="769555" cy="548196"/>
            </a:xfrm>
            <a:custGeom>
              <a:avLst/>
              <a:gdLst>
                <a:gd name="T0" fmla="*/ 79 w 471"/>
                <a:gd name="T1" fmla="*/ 102 h 312"/>
                <a:gd name="T2" fmla="*/ 115 w 471"/>
                <a:gd name="T3" fmla="*/ 69 h 312"/>
                <a:gd name="T4" fmla="*/ 169 w 471"/>
                <a:gd name="T5" fmla="*/ 58 h 312"/>
                <a:gd name="T6" fmla="*/ 381 w 471"/>
                <a:gd name="T7" fmla="*/ 99 h 312"/>
                <a:gd name="T8" fmla="*/ 178 w 471"/>
                <a:gd name="T9" fmla="*/ 40 h 312"/>
                <a:gd name="T10" fmla="*/ 186 w 471"/>
                <a:gd name="T11" fmla="*/ 37 h 312"/>
                <a:gd name="T12" fmla="*/ 326 w 471"/>
                <a:gd name="T13" fmla="*/ 17 h 312"/>
                <a:gd name="T14" fmla="*/ 295 w 471"/>
                <a:gd name="T15" fmla="*/ 8 h 312"/>
                <a:gd name="T16" fmla="*/ 288 w 471"/>
                <a:gd name="T17" fmla="*/ 2 h 312"/>
                <a:gd name="T18" fmla="*/ 377 w 471"/>
                <a:gd name="T19" fmla="*/ 107 h 312"/>
                <a:gd name="T20" fmla="*/ 393 w 471"/>
                <a:gd name="T21" fmla="*/ 118 h 312"/>
                <a:gd name="T22" fmla="*/ 421 w 471"/>
                <a:gd name="T23" fmla="*/ 155 h 312"/>
                <a:gd name="T24" fmla="*/ 381 w 471"/>
                <a:gd name="T25" fmla="*/ 308 h 312"/>
                <a:gd name="T26" fmla="*/ 309 w 471"/>
                <a:gd name="T27" fmla="*/ 308 h 312"/>
                <a:gd name="T28" fmla="*/ 280 w 471"/>
                <a:gd name="T29" fmla="*/ 312 h 312"/>
                <a:gd name="T30" fmla="*/ 220 w 471"/>
                <a:gd name="T31" fmla="*/ 308 h 312"/>
                <a:gd name="T32" fmla="*/ 168 w 471"/>
                <a:gd name="T33" fmla="*/ 312 h 312"/>
                <a:gd name="T34" fmla="*/ 140 w 471"/>
                <a:gd name="T35" fmla="*/ 308 h 312"/>
                <a:gd name="T36" fmla="*/ 100 w 471"/>
                <a:gd name="T37" fmla="*/ 308 h 312"/>
                <a:gd name="T38" fmla="*/ 51 w 471"/>
                <a:gd name="T39" fmla="*/ 296 h 312"/>
                <a:gd name="T40" fmla="*/ 42 w 471"/>
                <a:gd name="T41" fmla="*/ 295 h 312"/>
                <a:gd name="T42" fmla="*/ 464 w 471"/>
                <a:gd name="T43" fmla="*/ 265 h 312"/>
                <a:gd name="T44" fmla="*/ 463 w 471"/>
                <a:gd name="T45" fmla="*/ 256 h 312"/>
                <a:gd name="T46" fmla="*/ 467 w 471"/>
                <a:gd name="T47" fmla="*/ 237 h 312"/>
                <a:gd name="T48" fmla="*/ 470 w 471"/>
                <a:gd name="T49" fmla="*/ 217 h 312"/>
                <a:gd name="T50" fmla="*/ 7 w 471"/>
                <a:gd name="T51" fmla="*/ 175 h 312"/>
                <a:gd name="T52" fmla="*/ 13 w 471"/>
                <a:gd name="T53" fmla="*/ 169 h 312"/>
                <a:gd name="T54" fmla="*/ 46 w 471"/>
                <a:gd name="T55" fmla="*/ 131 h 312"/>
                <a:gd name="T56" fmla="*/ 261 w 471"/>
                <a:gd name="T57" fmla="*/ 161 h 312"/>
                <a:gd name="T58" fmla="*/ 149 w 471"/>
                <a:gd name="T59" fmla="*/ 172 h 312"/>
                <a:gd name="T60" fmla="*/ 79 w 471"/>
                <a:gd name="T61" fmla="*/ 234 h 312"/>
                <a:gd name="T62" fmla="*/ 393 w 471"/>
                <a:gd name="T63" fmla="*/ 169 h 312"/>
                <a:gd name="T64" fmla="*/ 164 w 471"/>
                <a:gd name="T65" fmla="*/ 175 h 312"/>
                <a:gd name="T66" fmla="*/ 184 w 471"/>
                <a:gd name="T67" fmla="*/ 176 h 312"/>
                <a:gd name="T68" fmla="*/ 224 w 471"/>
                <a:gd name="T69" fmla="*/ 154 h 312"/>
                <a:gd name="T70" fmla="*/ 278 w 471"/>
                <a:gd name="T71" fmla="*/ 189 h 312"/>
                <a:gd name="T72" fmla="*/ 307 w 471"/>
                <a:gd name="T73" fmla="*/ 189 h 312"/>
                <a:gd name="T74" fmla="*/ 385 w 471"/>
                <a:gd name="T75" fmla="*/ 286 h 312"/>
                <a:gd name="T76" fmla="*/ 349 w 471"/>
                <a:gd name="T77" fmla="*/ 289 h 312"/>
                <a:gd name="T78" fmla="*/ 325 w 471"/>
                <a:gd name="T79" fmla="*/ 293 h 312"/>
                <a:gd name="T80" fmla="*/ 277 w 471"/>
                <a:gd name="T81" fmla="*/ 289 h 312"/>
                <a:gd name="T82" fmla="*/ 237 w 471"/>
                <a:gd name="T83" fmla="*/ 293 h 312"/>
                <a:gd name="T84" fmla="*/ 213 w 471"/>
                <a:gd name="T85" fmla="*/ 289 h 312"/>
                <a:gd name="T86" fmla="*/ 157 w 471"/>
                <a:gd name="T87" fmla="*/ 289 h 312"/>
                <a:gd name="T88" fmla="*/ 133 w 471"/>
                <a:gd name="T89" fmla="*/ 293 h 312"/>
                <a:gd name="T90" fmla="*/ 101 w 471"/>
                <a:gd name="T91" fmla="*/ 293 h 312"/>
                <a:gd name="T92" fmla="*/ 93 w 471"/>
                <a:gd name="T93" fmla="*/ 260 h 312"/>
                <a:gd name="T94" fmla="*/ 89 w 471"/>
                <a:gd name="T95" fmla="*/ 252 h 312"/>
                <a:gd name="T96" fmla="*/ 89 w 471"/>
                <a:gd name="T97" fmla="*/ 236 h 312"/>
                <a:gd name="T98" fmla="*/ 358 w 471"/>
                <a:gd name="T99" fmla="*/ 231 h 312"/>
                <a:gd name="T100" fmla="*/ 334 w 471"/>
                <a:gd name="T101" fmla="*/ 227 h 312"/>
                <a:gd name="T102" fmla="*/ 278 w 471"/>
                <a:gd name="T103" fmla="*/ 227 h 312"/>
                <a:gd name="T104" fmla="*/ 254 w 471"/>
                <a:gd name="T105" fmla="*/ 231 h 312"/>
                <a:gd name="T106" fmla="*/ 206 w 471"/>
                <a:gd name="T107" fmla="*/ 227 h 312"/>
                <a:gd name="T108" fmla="*/ 166 w 471"/>
                <a:gd name="T109" fmla="*/ 231 h 312"/>
                <a:gd name="T110" fmla="*/ 142 w 471"/>
                <a:gd name="T111" fmla="*/ 227 h 312"/>
                <a:gd name="T112" fmla="*/ 150 w 471"/>
                <a:gd name="T113" fmla="*/ 248 h 312"/>
                <a:gd name="T114" fmla="*/ 234 w 471"/>
                <a:gd name="T115" fmla="*/ 272 h 312"/>
                <a:gd name="T116" fmla="*/ 291 w 471"/>
                <a:gd name="T117" fmla="*/ 248 h 312"/>
                <a:gd name="T118" fmla="*/ 126 w 471"/>
                <a:gd name="T119" fmla="*/ 279 h 312"/>
                <a:gd name="T120" fmla="*/ 141 w 471"/>
                <a:gd name="T121" fmla="*/ 24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1" h="312">
                  <a:moveTo>
                    <a:pt x="72" y="119"/>
                  </a:moveTo>
                  <a:cubicBezTo>
                    <a:pt x="70" y="116"/>
                    <a:pt x="70" y="116"/>
                    <a:pt x="70" y="116"/>
                  </a:cubicBezTo>
                  <a:cubicBezTo>
                    <a:pt x="72" y="115"/>
                    <a:pt x="74" y="115"/>
                    <a:pt x="75" y="114"/>
                  </a:cubicBezTo>
                  <a:cubicBezTo>
                    <a:pt x="76" y="113"/>
                    <a:pt x="76" y="111"/>
                    <a:pt x="77" y="110"/>
                  </a:cubicBezTo>
                  <a:cubicBezTo>
                    <a:pt x="80" y="111"/>
                    <a:pt x="80" y="111"/>
                    <a:pt x="80" y="111"/>
                  </a:cubicBezTo>
                  <a:cubicBezTo>
                    <a:pt x="80" y="113"/>
                    <a:pt x="79" y="115"/>
                    <a:pt x="79" y="117"/>
                  </a:cubicBezTo>
                  <a:cubicBezTo>
                    <a:pt x="78" y="118"/>
                    <a:pt x="78" y="118"/>
                    <a:pt x="78" y="118"/>
                  </a:cubicBezTo>
                  <a:cubicBezTo>
                    <a:pt x="77" y="118"/>
                    <a:pt x="77" y="118"/>
                    <a:pt x="77" y="118"/>
                  </a:cubicBezTo>
                  <a:cubicBezTo>
                    <a:pt x="75" y="118"/>
                    <a:pt x="73" y="119"/>
                    <a:pt x="72" y="119"/>
                  </a:cubicBezTo>
                  <a:close/>
                  <a:moveTo>
                    <a:pt x="88" y="94"/>
                  </a:moveTo>
                  <a:cubicBezTo>
                    <a:pt x="85" y="92"/>
                    <a:pt x="85" y="92"/>
                    <a:pt x="85" y="92"/>
                  </a:cubicBezTo>
                  <a:cubicBezTo>
                    <a:pt x="83" y="95"/>
                    <a:pt x="81" y="99"/>
                    <a:pt x="79" y="102"/>
                  </a:cubicBezTo>
                  <a:cubicBezTo>
                    <a:pt x="83" y="104"/>
                    <a:pt x="83" y="104"/>
                    <a:pt x="83" y="104"/>
                  </a:cubicBezTo>
                  <a:cubicBezTo>
                    <a:pt x="85" y="101"/>
                    <a:pt x="86" y="97"/>
                    <a:pt x="88" y="94"/>
                  </a:cubicBezTo>
                  <a:close/>
                  <a:moveTo>
                    <a:pt x="100" y="80"/>
                  </a:moveTo>
                  <a:cubicBezTo>
                    <a:pt x="97" y="77"/>
                    <a:pt x="97" y="77"/>
                    <a:pt x="97" y="77"/>
                  </a:cubicBezTo>
                  <a:cubicBezTo>
                    <a:pt x="95" y="80"/>
                    <a:pt x="92" y="83"/>
                    <a:pt x="89" y="86"/>
                  </a:cubicBezTo>
                  <a:cubicBezTo>
                    <a:pt x="93" y="88"/>
                    <a:pt x="93" y="88"/>
                    <a:pt x="93" y="88"/>
                  </a:cubicBezTo>
                  <a:cubicBezTo>
                    <a:pt x="95" y="85"/>
                    <a:pt x="97" y="82"/>
                    <a:pt x="100" y="80"/>
                  </a:cubicBezTo>
                  <a:close/>
                  <a:moveTo>
                    <a:pt x="115" y="69"/>
                  </a:moveTo>
                  <a:cubicBezTo>
                    <a:pt x="113" y="66"/>
                    <a:pt x="113" y="66"/>
                    <a:pt x="113" y="66"/>
                  </a:cubicBezTo>
                  <a:cubicBezTo>
                    <a:pt x="110" y="68"/>
                    <a:pt x="106" y="70"/>
                    <a:pt x="103" y="72"/>
                  </a:cubicBezTo>
                  <a:cubicBezTo>
                    <a:pt x="106" y="75"/>
                    <a:pt x="106" y="75"/>
                    <a:pt x="106" y="75"/>
                  </a:cubicBezTo>
                  <a:cubicBezTo>
                    <a:pt x="109" y="73"/>
                    <a:pt x="112" y="71"/>
                    <a:pt x="115" y="69"/>
                  </a:cubicBezTo>
                  <a:close/>
                  <a:moveTo>
                    <a:pt x="132" y="63"/>
                  </a:moveTo>
                  <a:cubicBezTo>
                    <a:pt x="132" y="59"/>
                    <a:pt x="132" y="59"/>
                    <a:pt x="132" y="59"/>
                  </a:cubicBezTo>
                  <a:cubicBezTo>
                    <a:pt x="128" y="60"/>
                    <a:pt x="124" y="61"/>
                    <a:pt x="120" y="63"/>
                  </a:cubicBezTo>
                  <a:cubicBezTo>
                    <a:pt x="122" y="66"/>
                    <a:pt x="122" y="66"/>
                    <a:pt x="122" y="66"/>
                  </a:cubicBezTo>
                  <a:cubicBezTo>
                    <a:pt x="125" y="65"/>
                    <a:pt x="129" y="64"/>
                    <a:pt x="132" y="63"/>
                  </a:cubicBezTo>
                  <a:close/>
                  <a:moveTo>
                    <a:pt x="151" y="62"/>
                  </a:moveTo>
                  <a:cubicBezTo>
                    <a:pt x="151" y="58"/>
                    <a:pt x="151" y="58"/>
                    <a:pt x="151" y="58"/>
                  </a:cubicBezTo>
                  <a:cubicBezTo>
                    <a:pt x="147" y="58"/>
                    <a:pt x="143" y="58"/>
                    <a:pt x="139" y="58"/>
                  </a:cubicBezTo>
                  <a:cubicBezTo>
                    <a:pt x="140" y="62"/>
                    <a:pt x="140" y="62"/>
                    <a:pt x="140" y="62"/>
                  </a:cubicBezTo>
                  <a:cubicBezTo>
                    <a:pt x="143" y="62"/>
                    <a:pt x="147" y="62"/>
                    <a:pt x="151" y="62"/>
                  </a:cubicBezTo>
                  <a:close/>
                  <a:moveTo>
                    <a:pt x="166" y="63"/>
                  </a:moveTo>
                  <a:cubicBezTo>
                    <a:pt x="167" y="62"/>
                    <a:pt x="168" y="60"/>
                    <a:pt x="169" y="58"/>
                  </a:cubicBezTo>
                  <a:cubicBezTo>
                    <a:pt x="166" y="56"/>
                    <a:pt x="166" y="56"/>
                    <a:pt x="166" y="56"/>
                  </a:cubicBezTo>
                  <a:cubicBezTo>
                    <a:pt x="165" y="58"/>
                    <a:pt x="164" y="59"/>
                    <a:pt x="163" y="60"/>
                  </a:cubicBezTo>
                  <a:cubicBezTo>
                    <a:pt x="162" y="60"/>
                    <a:pt x="160" y="59"/>
                    <a:pt x="159" y="59"/>
                  </a:cubicBezTo>
                  <a:cubicBezTo>
                    <a:pt x="158" y="63"/>
                    <a:pt x="158" y="63"/>
                    <a:pt x="158" y="63"/>
                  </a:cubicBezTo>
                  <a:cubicBezTo>
                    <a:pt x="160" y="63"/>
                    <a:pt x="162" y="64"/>
                    <a:pt x="164" y="64"/>
                  </a:cubicBezTo>
                  <a:cubicBezTo>
                    <a:pt x="165" y="65"/>
                    <a:pt x="165" y="65"/>
                    <a:pt x="165" y="65"/>
                  </a:cubicBezTo>
                  <a:lnTo>
                    <a:pt x="166" y="63"/>
                  </a:lnTo>
                  <a:close/>
                  <a:moveTo>
                    <a:pt x="381" y="99"/>
                  </a:moveTo>
                  <a:cubicBezTo>
                    <a:pt x="380" y="95"/>
                    <a:pt x="380" y="91"/>
                    <a:pt x="379" y="87"/>
                  </a:cubicBezTo>
                  <a:cubicBezTo>
                    <a:pt x="375" y="88"/>
                    <a:pt x="375" y="88"/>
                    <a:pt x="375" y="88"/>
                  </a:cubicBezTo>
                  <a:cubicBezTo>
                    <a:pt x="376" y="92"/>
                    <a:pt x="376" y="95"/>
                    <a:pt x="377" y="99"/>
                  </a:cubicBezTo>
                  <a:lnTo>
                    <a:pt x="381" y="99"/>
                  </a:lnTo>
                  <a:close/>
                  <a:moveTo>
                    <a:pt x="377" y="79"/>
                  </a:moveTo>
                  <a:cubicBezTo>
                    <a:pt x="375" y="75"/>
                    <a:pt x="374" y="71"/>
                    <a:pt x="372" y="68"/>
                  </a:cubicBezTo>
                  <a:cubicBezTo>
                    <a:pt x="368" y="69"/>
                    <a:pt x="368" y="69"/>
                    <a:pt x="368" y="69"/>
                  </a:cubicBezTo>
                  <a:cubicBezTo>
                    <a:pt x="370" y="73"/>
                    <a:pt x="371" y="76"/>
                    <a:pt x="373" y="80"/>
                  </a:cubicBezTo>
                  <a:lnTo>
                    <a:pt x="377" y="79"/>
                  </a:lnTo>
                  <a:close/>
                  <a:moveTo>
                    <a:pt x="369" y="60"/>
                  </a:moveTo>
                  <a:cubicBezTo>
                    <a:pt x="367" y="57"/>
                    <a:pt x="364" y="53"/>
                    <a:pt x="362" y="50"/>
                  </a:cubicBezTo>
                  <a:cubicBezTo>
                    <a:pt x="359" y="52"/>
                    <a:pt x="359" y="52"/>
                    <a:pt x="359" y="52"/>
                  </a:cubicBezTo>
                  <a:cubicBezTo>
                    <a:pt x="361" y="55"/>
                    <a:pt x="363" y="59"/>
                    <a:pt x="365" y="62"/>
                  </a:cubicBezTo>
                  <a:lnTo>
                    <a:pt x="369" y="60"/>
                  </a:lnTo>
                  <a:close/>
                  <a:moveTo>
                    <a:pt x="181" y="42"/>
                  </a:moveTo>
                  <a:cubicBezTo>
                    <a:pt x="178" y="40"/>
                    <a:pt x="178" y="40"/>
                    <a:pt x="178" y="40"/>
                  </a:cubicBezTo>
                  <a:cubicBezTo>
                    <a:pt x="175" y="43"/>
                    <a:pt x="172" y="46"/>
                    <a:pt x="170" y="49"/>
                  </a:cubicBezTo>
                  <a:cubicBezTo>
                    <a:pt x="173" y="52"/>
                    <a:pt x="173" y="52"/>
                    <a:pt x="173" y="52"/>
                  </a:cubicBezTo>
                  <a:cubicBezTo>
                    <a:pt x="176" y="49"/>
                    <a:pt x="178" y="45"/>
                    <a:pt x="181" y="42"/>
                  </a:cubicBezTo>
                  <a:close/>
                  <a:moveTo>
                    <a:pt x="357" y="43"/>
                  </a:moveTo>
                  <a:cubicBezTo>
                    <a:pt x="355" y="40"/>
                    <a:pt x="352" y="37"/>
                    <a:pt x="349" y="34"/>
                  </a:cubicBezTo>
                  <a:cubicBezTo>
                    <a:pt x="346" y="37"/>
                    <a:pt x="346" y="37"/>
                    <a:pt x="346" y="37"/>
                  </a:cubicBezTo>
                  <a:cubicBezTo>
                    <a:pt x="349" y="40"/>
                    <a:pt x="352" y="43"/>
                    <a:pt x="354" y="46"/>
                  </a:cubicBezTo>
                  <a:lnTo>
                    <a:pt x="357" y="43"/>
                  </a:lnTo>
                  <a:close/>
                  <a:moveTo>
                    <a:pt x="195" y="29"/>
                  </a:moveTo>
                  <a:cubicBezTo>
                    <a:pt x="192" y="26"/>
                    <a:pt x="192" y="26"/>
                    <a:pt x="192" y="26"/>
                  </a:cubicBezTo>
                  <a:cubicBezTo>
                    <a:pt x="189" y="28"/>
                    <a:pt x="186" y="31"/>
                    <a:pt x="183" y="34"/>
                  </a:cubicBezTo>
                  <a:cubicBezTo>
                    <a:pt x="186" y="37"/>
                    <a:pt x="186" y="37"/>
                    <a:pt x="186" y="37"/>
                  </a:cubicBezTo>
                  <a:cubicBezTo>
                    <a:pt x="189" y="34"/>
                    <a:pt x="192" y="31"/>
                    <a:pt x="195" y="29"/>
                  </a:cubicBezTo>
                  <a:close/>
                  <a:moveTo>
                    <a:pt x="343" y="29"/>
                  </a:moveTo>
                  <a:cubicBezTo>
                    <a:pt x="340" y="26"/>
                    <a:pt x="337" y="23"/>
                    <a:pt x="333" y="21"/>
                  </a:cubicBezTo>
                  <a:cubicBezTo>
                    <a:pt x="331" y="24"/>
                    <a:pt x="331" y="24"/>
                    <a:pt x="331" y="24"/>
                  </a:cubicBezTo>
                  <a:cubicBezTo>
                    <a:pt x="334" y="27"/>
                    <a:pt x="337" y="29"/>
                    <a:pt x="340" y="32"/>
                  </a:cubicBezTo>
                  <a:lnTo>
                    <a:pt x="343" y="29"/>
                  </a:lnTo>
                  <a:close/>
                  <a:moveTo>
                    <a:pt x="211" y="18"/>
                  </a:moveTo>
                  <a:cubicBezTo>
                    <a:pt x="209" y="14"/>
                    <a:pt x="209" y="14"/>
                    <a:pt x="209" y="14"/>
                  </a:cubicBezTo>
                  <a:cubicBezTo>
                    <a:pt x="206" y="16"/>
                    <a:pt x="202" y="19"/>
                    <a:pt x="199" y="21"/>
                  </a:cubicBezTo>
                  <a:cubicBezTo>
                    <a:pt x="201" y="24"/>
                    <a:pt x="201" y="24"/>
                    <a:pt x="201" y="24"/>
                  </a:cubicBezTo>
                  <a:cubicBezTo>
                    <a:pt x="204" y="22"/>
                    <a:pt x="208" y="20"/>
                    <a:pt x="211" y="18"/>
                  </a:cubicBezTo>
                  <a:close/>
                  <a:moveTo>
                    <a:pt x="326" y="17"/>
                  </a:moveTo>
                  <a:cubicBezTo>
                    <a:pt x="323" y="15"/>
                    <a:pt x="319" y="13"/>
                    <a:pt x="316" y="11"/>
                  </a:cubicBezTo>
                  <a:cubicBezTo>
                    <a:pt x="314" y="15"/>
                    <a:pt x="314" y="15"/>
                    <a:pt x="314" y="15"/>
                  </a:cubicBezTo>
                  <a:cubicBezTo>
                    <a:pt x="318" y="16"/>
                    <a:pt x="321" y="18"/>
                    <a:pt x="324" y="20"/>
                  </a:cubicBezTo>
                  <a:lnTo>
                    <a:pt x="326" y="17"/>
                  </a:lnTo>
                  <a:close/>
                  <a:moveTo>
                    <a:pt x="229" y="10"/>
                  </a:moveTo>
                  <a:cubicBezTo>
                    <a:pt x="228" y="6"/>
                    <a:pt x="228" y="6"/>
                    <a:pt x="228" y="6"/>
                  </a:cubicBezTo>
                  <a:cubicBezTo>
                    <a:pt x="224" y="8"/>
                    <a:pt x="220" y="9"/>
                    <a:pt x="217" y="11"/>
                  </a:cubicBezTo>
                  <a:cubicBezTo>
                    <a:pt x="218" y="14"/>
                    <a:pt x="218" y="14"/>
                    <a:pt x="218" y="14"/>
                  </a:cubicBezTo>
                  <a:cubicBezTo>
                    <a:pt x="222" y="13"/>
                    <a:pt x="226" y="11"/>
                    <a:pt x="229" y="10"/>
                  </a:cubicBezTo>
                  <a:close/>
                  <a:moveTo>
                    <a:pt x="308" y="8"/>
                  </a:moveTo>
                  <a:cubicBezTo>
                    <a:pt x="304" y="6"/>
                    <a:pt x="300" y="5"/>
                    <a:pt x="296" y="4"/>
                  </a:cubicBezTo>
                  <a:cubicBezTo>
                    <a:pt x="295" y="8"/>
                    <a:pt x="295" y="8"/>
                    <a:pt x="295" y="8"/>
                  </a:cubicBezTo>
                  <a:cubicBezTo>
                    <a:pt x="299" y="9"/>
                    <a:pt x="303" y="10"/>
                    <a:pt x="307" y="12"/>
                  </a:cubicBezTo>
                  <a:lnTo>
                    <a:pt x="308" y="8"/>
                  </a:lnTo>
                  <a:close/>
                  <a:moveTo>
                    <a:pt x="249" y="5"/>
                  </a:moveTo>
                  <a:cubicBezTo>
                    <a:pt x="248" y="1"/>
                    <a:pt x="248" y="1"/>
                    <a:pt x="248" y="1"/>
                  </a:cubicBezTo>
                  <a:cubicBezTo>
                    <a:pt x="244" y="2"/>
                    <a:pt x="240" y="3"/>
                    <a:pt x="236" y="4"/>
                  </a:cubicBezTo>
                  <a:cubicBezTo>
                    <a:pt x="237" y="8"/>
                    <a:pt x="237" y="8"/>
                    <a:pt x="237" y="8"/>
                  </a:cubicBezTo>
                  <a:cubicBezTo>
                    <a:pt x="241" y="7"/>
                    <a:pt x="245" y="6"/>
                    <a:pt x="249" y="5"/>
                  </a:cubicBezTo>
                  <a:close/>
                  <a:moveTo>
                    <a:pt x="288" y="2"/>
                  </a:moveTo>
                  <a:cubicBezTo>
                    <a:pt x="285" y="1"/>
                    <a:pt x="280" y="1"/>
                    <a:pt x="276" y="1"/>
                  </a:cubicBezTo>
                  <a:cubicBezTo>
                    <a:pt x="276" y="5"/>
                    <a:pt x="276" y="5"/>
                    <a:pt x="276" y="5"/>
                  </a:cubicBezTo>
                  <a:cubicBezTo>
                    <a:pt x="280" y="5"/>
                    <a:pt x="284" y="5"/>
                    <a:pt x="288" y="6"/>
                  </a:cubicBezTo>
                  <a:lnTo>
                    <a:pt x="288" y="2"/>
                  </a:lnTo>
                  <a:close/>
                  <a:moveTo>
                    <a:pt x="266" y="4"/>
                  </a:moveTo>
                  <a:cubicBezTo>
                    <a:pt x="268" y="4"/>
                    <a:pt x="268" y="4"/>
                    <a:pt x="268" y="4"/>
                  </a:cubicBezTo>
                  <a:cubicBezTo>
                    <a:pt x="268" y="0"/>
                    <a:pt x="268" y="0"/>
                    <a:pt x="268" y="0"/>
                  </a:cubicBezTo>
                  <a:cubicBezTo>
                    <a:pt x="266" y="0"/>
                    <a:pt x="266" y="0"/>
                    <a:pt x="266" y="0"/>
                  </a:cubicBezTo>
                  <a:cubicBezTo>
                    <a:pt x="263" y="0"/>
                    <a:pt x="259" y="0"/>
                    <a:pt x="256" y="1"/>
                  </a:cubicBezTo>
                  <a:cubicBezTo>
                    <a:pt x="256" y="5"/>
                    <a:pt x="256" y="5"/>
                    <a:pt x="256" y="5"/>
                  </a:cubicBezTo>
                  <a:cubicBezTo>
                    <a:pt x="260" y="4"/>
                    <a:pt x="263" y="4"/>
                    <a:pt x="266" y="4"/>
                  </a:cubicBezTo>
                  <a:close/>
                  <a:moveTo>
                    <a:pt x="386" y="114"/>
                  </a:moveTo>
                  <a:cubicBezTo>
                    <a:pt x="384" y="113"/>
                    <a:pt x="383" y="113"/>
                    <a:pt x="382" y="112"/>
                  </a:cubicBezTo>
                  <a:cubicBezTo>
                    <a:pt x="382" y="111"/>
                    <a:pt x="382" y="111"/>
                    <a:pt x="382" y="111"/>
                  </a:cubicBezTo>
                  <a:cubicBezTo>
                    <a:pt x="382" y="110"/>
                    <a:pt x="381" y="109"/>
                    <a:pt x="381" y="107"/>
                  </a:cubicBezTo>
                  <a:cubicBezTo>
                    <a:pt x="377" y="107"/>
                    <a:pt x="377" y="107"/>
                    <a:pt x="377" y="107"/>
                  </a:cubicBezTo>
                  <a:cubicBezTo>
                    <a:pt x="377" y="109"/>
                    <a:pt x="378" y="110"/>
                    <a:pt x="378" y="111"/>
                  </a:cubicBezTo>
                  <a:cubicBezTo>
                    <a:pt x="377" y="115"/>
                    <a:pt x="377" y="115"/>
                    <a:pt x="377" y="115"/>
                  </a:cubicBezTo>
                  <a:cubicBezTo>
                    <a:pt x="379" y="115"/>
                    <a:pt x="379" y="115"/>
                    <a:pt x="379" y="115"/>
                  </a:cubicBezTo>
                  <a:cubicBezTo>
                    <a:pt x="381" y="116"/>
                    <a:pt x="382" y="117"/>
                    <a:pt x="384" y="118"/>
                  </a:cubicBezTo>
                  <a:lnTo>
                    <a:pt x="386" y="114"/>
                  </a:lnTo>
                  <a:close/>
                  <a:moveTo>
                    <a:pt x="412" y="141"/>
                  </a:moveTo>
                  <a:cubicBezTo>
                    <a:pt x="411" y="138"/>
                    <a:pt x="409" y="134"/>
                    <a:pt x="406" y="131"/>
                  </a:cubicBezTo>
                  <a:cubicBezTo>
                    <a:pt x="403" y="134"/>
                    <a:pt x="403" y="134"/>
                    <a:pt x="403" y="134"/>
                  </a:cubicBezTo>
                  <a:cubicBezTo>
                    <a:pt x="405" y="137"/>
                    <a:pt x="407" y="140"/>
                    <a:pt x="409" y="143"/>
                  </a:cubicBezTo>
                  <a:lnTo>
                    <a:pt x="412" y="141"/>
                  </a:lnTo>
                  <a:close/>
                  <a:moveTo>
                    <a:pt x="401" y="125"/>
                  </a:moveTo>
                  <a:cubicBezTo>
                    <a:pt x="399" y="123"/>
                    <a:pt x="396" y="120"/>
                    <a:pt x="393" y="118"/>
                  </a:cubicBezTo>
                  <a:cubicBezTo>
                    <a:pt x="390" y="121"/>
                    <a:pt x="390" y="121"/>
                    <a:pt x="390" y="121"/>
                  </a:cubicBezTo>
                  <a:cubicBezTo>
                    <a:pt x="393" y="123"/>
                    <a:pt x="396" y="126"/>
                    <a:pt x="398" y="128"/>
                  </a:cubicBezTo>
                  <a:lnTo>
                    <a:pt x="401" y="125"/>
                  </a:lnTo>
                  <a:close/>
                  <a:moveTo>
                    <a:pt x="421" y="155"/>
                  </a:moveTo>
                  <a:cubicBezTo>
                    <a:pt x="420" y="154"/>
                    <a:pt x="418" y="154"/>
                    <a:pt x="417" y="153"/>
                  </a:cubicBezTo>
                  <a:cubicBezTo>
                    <a:pt x="416" y="152"/>
                    <a:pt x="416" y="150"/>
                    <a:pt x="415" y="148"/>
                  </a:cubicBezTo>
                  <a:cubicBezTo>
                    <a:pt x="412" y="150"/>
                    <a:pt x="412" y="150"/>
                    <a:pt x="412" y="150"/>
                  </a:cubicBezTo>
                  <a:cubicBezTo>
                    <a:pt x="412" y="151"/>
                    <a:pt x="413" y="153"/>
                    <a:pt x="413" y="155"/>
                  </a:cubicBezTo>
                  <a:cubicBezTo>
                    <a:pt x="413" y="156"/>
                    <a:pt x="413" y="156"/>
                    <a:pt x="413" y="156"/>
                  </a:cubicBezTo>
                  <a:cubicBezTo>
                    <a:pt x="414" y="157"/>
                    <a:pt x="414" y="157"/>
                    <a:pt x="414" y="157"/>
                  </a:cubicBezTo>
                  <a:cubicBezTo>
                    <a:pt x="416" y="157"/>
                    <a:pt x="418" y="158"/>
                    <a:pt x="420" y="159"/>
                  </a:cubicBezTo>
                  <a:lnTo>
                    <a:pt x="421" y="155"/>
                  </a:lnTo>
                  <a:close/>
                  <a:moveTo>
                    <a:pt x="401" y="312"/>
                  </a:moveTo>
                  <a:cubicBezTo>
                    <a:pt x="401" y="308"/>
                    <a:pt x="401" y="308"/>
                    <a:pt x="401" y="308"/>
                  </a:cubicBezTo>
                  <a:cubicBezTo>
                    <a:pt x="398" y="308"/>
                    <a:pt x="396" y="308"/>
                    <a:pt x="394" y="308"/>
                  </a:cubicBezTo>
                  <a:cubicBezTo>
                    <a:pt x="389" y="308"/>
                    <a:pt x="389" y="308"/>
                    <a:pt x="389" y="308"/>
                  </a:cubicBezTo>
                  <a:cubicBezTo>
                    <a:pt x="389" y="312"/>
                    <a:pt x="389" y="312"/>
                    <a:pt x="389" y="312"/>
                  </a:cubicBezTo>
                  <a:cubicBezTo>
                    <a:pt x="394" y="312"/>
                    <a:pt x="394" y="312"/>
                    <a:pt x="394" y="312"/>
                  </a:cubicBezTo>
                  <a:cubicBezTo>
                    <a:pt x="396" y="312"/>
                    <a:pt x="399" y="312"/>
                    <a:pt x="401" y="312"/>
                  </a:cubicBezTo>
                  <a:close/>
                  <a:moveTo>
                    <a:pt x="381" y="308"/>
                  </a:moveTo>
                  <a:cubicBezTo>
                    <a:pt x="369" y="308"/>
                    <a:pt x="369" y="308"/>
                    <a:pt x="369" y="308"/>
                  </a:cubicBezTo>
                  <a:cubicBezTo>
                    <a:pt x="369" y="312"/>
                    <a:pt x="369" y="312"/>
                    <a:pt x="369" y="312"/>
                  </a:cubicBezTo>
                  <a:cubicBezTo>
                    <a:pt x="381" y="312"/>
                    <a:pt x="381" y="312"/>
                    <a:pt x="381" y="312"/>
                  </a:cubicBezTo>
                  <a:lnTo>
                    <a:pt x="381" y="308"/>
                  </a:lnTo>
                  <a:close/>
                  <a:moveTo>
                    <a:pt x="361" y="308"/>
                  </a:moveTo>
                  <a:cubicBezTo>
                    <a:pt x="349" y="308"/>
                    <a:pt x="349" y="308"/>
                    <a:pt x="349" y="308"/>
                  </a:cubicBezTo>
                  <a:cubicBezTo>
                    <a:pt x="349" y="312"/>
                    <a:pt x="349" y="312"/>
                    <a:pt x="349" y="312"/>
                  </a:cubicBezTo>
                  <a:cubicBezTo>
                    <a:pt x="361" y="312"/>
                    <a:pt x="361" y="312"/>
                    <a:pt x="361" y="312"/>
                  </a:cubicBezTo>
                  <a:lnTo>
                    <a:pt x="361" y="308"/>
                  </a:lnTo>
                  <a:close/>
                  <a:moveTo>
                    <a:pt x="341" y="308"/>
                  </a:moveTo>
                  <a:cubicBezTo>
                    <a:pt x="329" y="308"/>
                    <a:pt x="329" y="308"/>
                    <a:pt x="329" y="308"/>
                  </a:cubicBezTo>
                  <a:cubicBezTo>
                    <a:pt x="329" y="312"/>
                    <a:pt x="329" y="312"/>
                    <a:pt x="329" y="312"/>
                  </a:cubicBezTo>
                  <a:cubicBezTo>
                    <a:pt x="341" y="312"/>
                    <a:pt x="341" y="312"/>
                    <a:pt x="341" y="312"/>
                  </a:cubicBezTo>
                  <a:lnTo>
                    <a:pt x="341" y="308"/>
                  </a:lnTo>
                  <a:close/>
                  <a:moveTo>
                    <a:pt x="321" y="308"/>
                  </a:moveTo>
                  <a:cubicBezTo>
                    <a:pt x="309" y="308"/>
                    <a:pt x="309" y="308"/>
                    <a:pt x="309" y="308"/>
                  </a:cubicBezTo>
                  <a:cubicBezTo>
                    <a:pt x="309" y="312"/>
                    <a:pt x="309" y="312"/>
                    <a:pt x="309" y="312"/>
                  </a:cubicBezTo>
                  <a:cubicBezTo>
                    <a:pt x="321" y="312"/>
                    <a:pt x="321" y="312"/>
                    <a:pt x="321" y="312"/>
                  </a:cubicBezTo>
                  <a:lnTo>
                    <a:pt x="321" y="308"/>
                  </a:lnTo>
                  <a:close/>
                  <a:moveTo>
                    <a:pt x="301" y="308"/>
                  </a:moveTo>
                  <a:cubicBezTo>
                    <a:pt x="288" y="308"/>
                    <a:pt x="288" y="308"/>
                    <a:pt x="288" y="308"/>
                  </a:cubicBezTo>
                  <a:cubicBezTo>
                    <a:pt x="288" y="312"/>
                    <a:pt x="288" y="312"/>
                    <a:pt x="288" y="312"/>
                  </a:cubicBezTo>
                  <a:cubicBezTo>
                    <a:pt x="301" y="312"/>
                    <a:pt x="301" y="312"/>
                    <a:pt x="301" y="312"/>
                  </a:cubicBezTo>
                  <a:lnTo>
                    <a:pt x="301" y="308"/>
                  </a:lnTo>
                  <a:close/>
                  <a:moveTo>
                    <a:pt x="280" y="308"/>
                  </a:moveTo>
                  <a:cubicBezTo>
                    <a:pt x="268" y="308"/>
                    <a:pt x="268" y="308"/>
                    <a:pt x="268" y="308"/>
                  </a:cubicBezTo>
                  <a:cubicBezTo>
                    <a:pt x="268" y="312"/>
                    <a:pt x="268" y="312"/>
                    <a:pt x="268" y="312"/>
                  </a:cubicBezTo>
                  <a:cubicBezTo>
                    <a:pt x="280" y="312"/>
                    <a:pt x="280" y="312"/>
                    <a:pt x="280" y="312"/>
                  </a:cubicBezTo>
                  <a:lnTo>
                    <a:pt x="280" y="308"/>
                  </a:lnTo>
                  <a:close/>
                  <a:moveTo>
                    <a:pt x="260" y="308"/>
                  </a:moveTo>
                  <a:cubicBezTo>
                    <a:pt x="248" y="308"/>
                    <a:pt x="248" y="308"/>
                    <a:pt x="248" y="308"/>
                  </a:cubicBezTo>
                  <a:cubicBezTo>
                    <a:pt x="248" y="312"/>
                    <a:pt x="248" y="312"/>
                    <a:pt x="248" y="312"/>
                  </a:cubicBezTo>
                  <a:cubicBezTo>
                    <a:pt x="260" y="312"/>
                    <a:pt x="260" y="312"/>
                    <a:pt x="260" y="312"/>
                  </a:cubicBezTo>
                  <a:lnTo>
                    <a:pt x="260" y="308"/>
                  </a:lnTo>
                  <a:close/>
                  <a:moveTo>
                    <a:pt x="240" y="308"/>
                  </a:moveTo>
                  <a:cubicBezTo>
                    <a:pt x="228" y="308"/>
                    <a:pt x="228" y="308"/>
                    <a:pt x="228" y="308"/>
                  </a:cubicBezTo>
                  <a:cubicBezTo>
                    <a:pt x="228" y="312"/>
                    <a:pt x="228" y="312"/>
                    <a:pt x="228" y="312"/>
                  </a:cubicBezTo>
                  <a:cubicBezTo>
                    <a:pt x="240" y="312"/>
                    <a:pt x="240" y="312"/>
                    <a:pt x="240" y="312"/>
                  </a:cubicBezTo>
                  <a:lnTo>
                    <a:pt x="240" y="308"/>
                  </a:lnTo>
                  <a:close/>
                  <a:moveTo>
                    <a:pt x="220" y="308"/>
                  </a:moveTo>
                  <a:cubicBezTo>
                    <a:pt x="208" y="308"/>
                    <a:pt x="208" y="308"/>
                    <a:pt x="208" y="308"/>
                  </a:cubicBezTo>
                  <a:cubicBezTo>
                    <a:pt x="208" y="312"/>
                    <a:pt x="208" y="312"/>
                    <a:pt x="208" y="312"/>
                  </a:cubicBezTo>
                  <a:cubicBezTo>
                    <a:pt x="220" y="312"/>
                    <a:pt x="220" y="312"/>
                    <a:pt x="220" y="312"/>
                  </a:cubicBezTo>
                  <a:lnTo>
                    <a:pt x="220" y="308"/>
                  </a:lnTo>
                  <a:close/>
                  <a:moveTo>
                    <a:pt x="200" y="308"/>
                  </a:moveTo>
                  <a:cubicBezTo>
                    <a:pt x="188" y="308"/>
                    <a:pt x="188" y="308"/>
                    <a:pt x="188" y="308"/>
                  </a:cubicBezTo>
                  <a:cubicBezTo>
                    <a:pt x="188" y="312"/>
                    <a:pt x="188" y="312"/>
                    <a:pt x="188" y="312"/>
                  </a:cubicBezTo>
                  <a:cubicBezTo>
                    <a:pt x="200" y="312"/>
                    <a:pt x="200" y="312"/>
                    <a:pt x="200" y="312"/>
                  </a:cubicBezTo>
                  <a:lnTo>
                    <a:pt x="200" y="308"/>
                  </a:lnTo>
                  <a:close/>
                  <a:moveTo>
                    <a:pt x="180" y="308"/>
                  </a:moveTo>
                  <a:cubicBezTo>
                    <a:pt x="168" y="308"/>
                    <a:pt x="168" y="308"/>
                    <a:pt x="168" y="308"/>
                  </a:cubicBezTo>
                  <a:cubicBezTo>
                    <a:pt x="168" y="312"/>
                    <a:pt x="168" y="312"/>
                    <a:pt x="168" y="312"/>
                  </a:cubicBezTo>
                  <a:cubicBezTo>
                    <a:pt x="180" y="312"/>
                    <a:pt x="180" y="312"/>
                    <a:pt x="180" y="312"/>
                  </a:cubicBezTo>
                  <a:lnTo>
                    <a:pt x="180" y="308"/>
                  </a:lnTo>
                  <a:close/>
                  <a:moveTo>
                    <a:pt x="160" y="308"/>
                  </a:moveTo>
                  <a:cubicBezTo>
                    <a:pt x="148" y="308"/>
                    <a:pt x="148" y="308"/>
                    <a:pt x="148" y="308"/>
                  </a:cubicBezTo>
                  <a:cubicBezTo>
                    <a:pt x="148" y="312"/>
                    <a:pt x="148" y="312"/>
                    <a:pt x="148" y="312"/>
                  </a:cubicBezTo>
                  <a:cubicBezTo>
                    <a:pt x="160" y="312"/>
                    <a:pt x="160" y="312"/>
                    <a:pt x="160" y="312"/>
                  </a:cubicBezTo>
                  <a:lnTo>
                    <a:pt x="160" y="308"/>
                  </a:lnTo>
                  <a:close/>
                  <a:moveTo>
                    <a:pt x="140" y="308"/>
                  </a:moveTo>
                  <a:cubicBezTo>
                    <a:pt x="128" y="308"/>
                    <a:pt x="128" y="308"/>
                    <a:pt x="128" y="308"/>
                  </a:cubicBezTo>
                  <a:cubicBezTo>
                    <a:pt x="128" y="312"/>
                    <a:pt x="128" y="312"/>
                    <a:pt x="128" y="312"/>
                  </a:cubicBezTo>
                  <a:cubicBezTo>
                    <a:pt x="140" y="312"/>
                    <a:pt x="140" y="312"/>
                    <a:pt x="140" y="312"/>
                  </a:cubicBezTo>
                  <a:lnTo>
                    <a:pt x="140" y="308"/>
                  </a:lnTo>
                  <a:close/>
                  <a:moveTo>
                    <a:pt x="120" y="308"/>
                  </a:moveTo>
                  <a:cubicBezTo>
                    <a:pt x="108" y="308"/>
                    <a:pt x="108" y="308"/>
                    <a:pt x="108" y="308"/>
                  </a:cubicBezTo>
                  <a:cubicBezTo>
                    <a:pt x="108" y="312"/>
                    <a:pt x="108" y="312"/>
                    <a:pt x="108" y="312"/>
                  </a:cubicBezTo>
                  <a:cubicBezTo>
                    <a:pt x="120" y="312"/>
                    <a:pt x="120" y="312"/>
                    <a:pt x="120" y="312"/>
                  </a:cubicBezTo>
                  <a:lnTo>
                    <a:pt x="120" y="308"/>
                  </a:lnTo>
                  <a:close/>
                  <a:moveTo>
                    <a:pt x="100" y="308"/>
                  </a:moveTo>
                  <a:cubicBezTo>
                    <a:pt x="95" y="308"/>
                    <a:pt x="95" y="308"/>
                    <a:pt x="95" y="308"/>
                  </a:cubicBezTo>
                  <a:cubicBezTo>
                    <a:pt x="92" y="308"/>
                    <a:pt x="90" y="308"/>
                    <a:pt x="88" y="308"/>
                  </a:cubicBezTo>
                  <a:cubicBezTo>
                    <a:pt x="88" y="312"/>
                    <a:pt x="88" y="312"/>
                    <a:pt x="88" y="312"/>
                  </a:cubicBezTo>
                  <a:cubicBezTo>
                    <a:pt x="90" y="312"/>
                    <a:pt x="92" y="312"/>
                    <a:pt x="95" y="312"/>
                  </a:cubicBezTo>
                  <a:cubicBezTo>
                    <a:pt x="100" y="312"/>
                    <a:pt x="100" y="312"/>
                    <a:pt x="100" y="312"/>
                  </a:cubicBezTo>
                  <a:lnTo>
                    <a:pt x="100" y="308"/>
                  </a:lnTo>
                  <a:close/>
                  <a:moveTo>
                    <a:pt x="80" y="307"/>
                  </a:moveTo>
                  <a:cubicBezTo>
                    <a:pt x="76" y="306"/>
                    <a:pt x="72" y="305"/>
                    <a:pt x="69" y="304"/>
                  </a:cubicBezTo>
                  <a:cubicBezTo>
                    <a:pt x="68" y="308"/>
                    <a:pt x="68" y="308"/>
                    <a:pt x="68" y="308"/>
                  </a:cubicBezTo>
                  <a:cubicBezTo>
                    <a:pt x="71" y="309"/>
                    <a:pt x="75" y="310"/>
                    <a:pt x="79" y="311"/>
                  </a:cubicBezTo>
                  <a:lnTo>
                    <a:pt x="80" y="307"/>
                  </a:lnTo>
                  <a:close/>
                  <a:moveTo>
                    <a:pt x="421" y="307"/>
                  </a:moveTo>
                  <a:cubicBezTo>
                    <a:pt x="420" y="303"/>
                    <a:pt x="420" y="303"/>
                    <a:pt x="420" y="303"/>
                  </a:cubicBezTo>
                  <a:cubicBezTo>
                    <a:pt x="416" y="305"/>
                    <a:pt x="412" y="306"/>
                    <a:pt x="408" y="307"/>
                  </a:cubicBezTo>
                  <a:cubicBezTo>
                    <a:pt x="409" y="311"/>
                    <a:pt x="409" y="311"/>
                    <a:pt x="409" y="311"/>
                  </a:cubicBezTo>
                  <a:cubicBezTo>
                    <a:pt x="413" y="310"/>
                    <a:pt x="417" y="309"/>
                    <a:pt x="421" y="307"/>
                  </a:cubicBezTo>
                  <a:close/>
                  <a:moveTo>
                    <a:pt x="61" y="302"/>
                  </a:moveTo>
                  <a:cubicBezTo>
                    <a:pt x="58" y="300"/>
                    <a:pt x="54" y="298"/>
                    <a:pt x="51" y="296"/>
                  </a:cubicBezTo>
                  <a:cubicBezTo>
                    <a:pt x="49" y="300"/>
                    <a:pt x="49" y="300"/>
                    <a:pt x="49" y="300"/>
                  </a:cubicBezTo>
                  <a:cubicBezTo>
                    <a:pt x="52" y="302"/>
                    <a:pt x="56" y="304"/>
                    <a:pt x="60" y="305"/>
                  </a:cubicBezTo>
                  <a:lnTo>
                    <a:pt x="61" y="302"/>
                  </a:lnTo>
                  <a:close/>
                  <a:moveTo>
                    <a:pt x="439" y="297"/>
                  </a:moveTo>
                  <a:cubicBezTo>
                    <a:pt x="437" y="294"/>
                    <a:pt x="437" y="294"/>
                    <a:pt x="437" y="294"/>
                  </a:cubicBezTo>
                  <a:cubicBezTo>
                    <a:pt x="433" y="296"/>
                    <a:pt x="430" y="298"/>
                    <a:pt x="427" y="300"/>
                  </a:cubicBezTo>
                  <a:cubicBezTo>
                    <a:pt x="429" y="304"/>
                    <a:pt x="429" y="304"/>
                    <a:pt x="429" y="304"/>
                  </a:cubicBezTo>
                  <a:cubicBezTo>
                    <a:pt x="432" y="302"/>
                    <a:pt x="436" y="300"/>
                    <a:pt x="439" y="297"/>
                  </a:cubicBezTo>
                  <a:close/>
                  <a:moveTo>
                    <a:pt x="44" y="292"/>
                  </a:moveTo>
                  <a:cubicBezTo>
                    <a:pt x="41" y="290"/>
                    <a:pt x="38" y="287"/>
                    <a:pt x="35" y="285"/>
                  </a:cubicBezTo>
                  <a:cubicBezTo>
                    <a:pt x="32" y="288"/>
                    <a:pt x="32" y="288"/>
                    <a:pt x="32" y="288"/>
                  </a:cubicBezTo>
                  <a:cubicBezTo>
                    <a:pt x="35" y="290"/>
                    <a:pt x="39" y="293"/>
                    <a:pt x="42" y="295"/>
                  </a:cubicBezTo>
                  <a:lnTo>
                    <a:pt x="44" y="292"/>
                  </a:lnTo>
                  <a:close/>
                  <a:moveTo>
                    <a:pt x="454" y="283"/>
                  </a:moveTo>
                  <a:cubicBezTo>
                    <a:pt x="450" y="280"/>
                    <a:pt x="450" y="280"/>
                    <a:pt x="450" y="280"/>
                  </a:cubicBezTo>
                  <a:cubicBezTo>
                    <a:pt x="448" y="283"/>
                    <a:pt x="445" y="286"/>
                    <a:pt x="443" y="289"/>
                  </a:cubicBezTo>
                  <a:cubicBezTo>
                    <a:pt x="445" y="292"/>
                    <a:pt x="445" y="292"/>
                    <a:pt x="445" y="292"/>
                  </a:cubicBezTo>
                  <a:cubicBezTo>
                    <a:pt x="448" y="289"/>
                    <a:pt x="451" y="286"/>
                    <a:pt x="454" y="283"/>
                  </a:cubicBezTo>
                  <a:close/>
                  <a:moveTo>
                    <a:pt x="29" y="279"/>
                  </a:moveTo>
                  <a:cubicBezTo>
                    <a:pt x="27" y="276"/>
                    <a:pt x="24" y="273"/>
                    <a:pt x="22" y="270"/>
                  </a:cubicBezTo>
                  <a:cubicBezTo>
                    <a:pt x="19" y="272"/>
                    <a:pt x="19" y="272"/>
                    <a:pt x="19" y="272"/>
                  </a:cubicBezTo>
                  <a:cubicBezTo>
                    <a:pt x="21" y="276"/>
                    <a:pt x="24" y="279"/>
                    <a:pt x="27" y="282"/>
                  </a:cubicBezTo>
                  <a:lnTo>
                    <a:pt x="29" y="279"/>
                  </a:lnTo>
                  <a:close/>
                  <a:moveTo>
                    <a:pt x="464" y="265"/>
                  </a:moveTo>
                  <a:cubicBezTo>
                    <a:pt x="461" y="263"/>
                    <a:pt x="461" y="263"/>
                    <a:pt x="461" y="263"/>
                  </a:cubicBezTo>
                  <a:cubicBezTo>
                    <a:pt x="459" y="267"/>
                    <a:pt x="457" y="271"/>
                    <a:pt x="455" y="274"/>
                  </a:cubicBezTo>
                  <a:cubicBezTo>
                    <a:pt x="458" y="276"/>
                    <a:pt x="458" y="276"/>
                    <a:pt x="458" y="276"/>
                  </a:cubicBezTo>
                  <a:cubicBezTo>
                    <a:pt x="461" y="272"/>
                    <a:pt x="463" y="269"/>
                    <a:pt x="464" y="265"/>
                  </a:cubicBezTo>
                  <a:close/>
                  <a:moveTo>
                    <a:pt x="18" y="263"/>
                  </a:moveTo>
                  <a:cubicBezTo>
                    <a:pt x="16" y="260"/>
                    <a:pt x="14" y="257"/>
                    <a:pt x="12" y="253"/>
                  </a:cubicBezTo>
                  <a:cubicBezTo>
                    <a:pt x="9" y="255"/>
                    <a:pt x="9" y="255"/>
                    <a:pt x="9" y="255"/>
                  </a:cubicBezTo>
                  <a:cubicBezTo>
                    <a:pt x="10" y="258"/>
                    <a:pt x="12" y="262"/>
                    <a:pt x="14" y="265"/>
                  </a:cubicBezTo>
                  <a:lnTo>
                    <a:pt x="18" y="263"/>
                  </a:lnTo>
                  <a:close/>
                  <a:moveTo>
                    <a:pt x="470" y="245"/>
                  </a:moveTo>
                  <a:cubicBezTo>
                    <a:pt x="466" y="245"/>
                    <a:pt x="466" y="245"/>
                    <a:pt x="466" y="245"/>
                  </a:cubicBezTo>
                  <a:cubicBezTo>
                    <a:pt x="466" y="249"/>
                    <a:pt x="465" y="252"/>
                    <a:pt x="463" y="256"/>
                  </a:cubicBezTo>
                  <a:cubicBezTo>
                    <a:pt x="467" y="257"/>
                    <a:pt x="467" y="257"/>
                    <a:pt x="467" y="257"/>
                  </a:cubicBezTo>
                  <a:cubicBezTo>
                    <a:pt x="468" y="254"/>
                    <a:pt x="469" y="249"/>
                    <a:pt x="470" y="245"/>
                  </a:cubicBezTo>
                  <a:close/>
                  <a:moveTo>
                    <a:pt x="9" y="246"/>
                  </a:moveTo>
                  <a:cubicBezTo>
                    <a:pt x="8" y="242"/>
                    <a:pt x="7" y="238"/>
                    <a:pt x="6" y="234"/>
                  </a:cubicBezTo>
                  <a:cubicBezTo>
                    <a:pt x="2" y="235"/>
                    <a:pt x="2" y="235"/>
                    <a:pt x="2" y="235"/>
                  </a:cubicBezTo>
                  <a:cubicBezTo>
                    <a:pt x="3" y="239"/>
                    <a:pt x="4" y="243"/>
                    <a:pt x="6" y="247"/>
                  </a:cubicBezTo>
                  <a:lnTo>
                    <a:pt x="9" y="246"/>
                  </a:lnTo>
                  <a:close/>
                  <a:moveTo>
                    <a:pt x="471" y="231"/>
                  </a:moveTo>
                  <a:cubicBezTo>
                    <a:pt x="471" y="229"/>
                    <a:pt x="471" y="227"/>
                    <a:pt x="471" y="225"/>
                  </a:cubicBezTo>
                  <a:cubicBezTo>
                    <a:pt x="467" y="225"/>
                    <a:pt x="467" y="225"/>
                    <a:pt x="467" y="225"/>
                  </a:cubicBezTo>
                  <a:cubicBezTo>
                    <a:pt x="467" y="227"/>
                    <a:pt x="467" y="229"/>
                    <a:pt x="467" y="231"/>
                  </a:cubicBezTo>
                  <a:cubicBezTo>
                    <a:pt x="467" y="233"/>
                    <a:pt x="467" y="235"/>
                    <a:pt x="467" y="237"/>
                  </a:cubicBezTo>
                  <a:cubicBezTo>
                    <a:pt x="471" y="237"/>
                    <a:pt x="471" y="237"/>
                    <a:pt x="471" y="237"/>
                  </a:cubicBezTo>
                  <a:cubicBezTo>
                    <a:pt x="471" y="235"/>
                    <a:pt x="471" y="233"/>
                    <a:pt x="471" y="231"/>
                  </a:cubicBezTo>
                  <a:close/>
                  <a:moveTo>
                    <a:pt x="5" y="227"/>
                  </a:moveTo>
                  <a:cubicBezTo>
                    <a:pt x="4" y="223"/>
                    <a:pt x="4" y="219"/>
                    <a:pt x="4" y="215"/>
                  </a:cubicBezTo>
                  <a:cubicBezTo>
                    <a:pt x="0" y="215"/>
                    <a:pt x="0" y="215"/>
                    <a:pt x="0" y="215"/>
                  </a:cubicBezTo>
                  <a:cubicBezTo>
                    <a:pt x="0" y="219"/>
                    <a:pt x="0" y="223"/>
                    <a:pt x="1" y="227"/>
                  </a:cubicBezTo>
                  <a:lnTo>
                    <a:pt x="5" y="227"/>
                  </a:lnTo>
                  <a:close/>
                  <a:moveTo>
                    <a:pt x="470" y="217"/>
                  </a:moveTo>
                  <a:cubicBezTo>
                    <a:pt x="470" y="213"/>
                    <a:pt x="469" y="209"/>
                    <a:pt x="467" y="205"/>
                  </a:cubicBezTo>
                  <a:cubicBezTo>
                    <a:pt x="463" y="206"/>
                    <a:pt x="463" y="206"/>
                    <a:pt x="463" y="206"/>
                  </a:cubicBezTo>
                  <a:cubicBezTo>
                    <a:pt x="465" y="210"/>
                    <a:pt x="466" y="214"/>
                    <a:pt x="466" y="217"/>
                  </a:cubicBezTo>
                  <a:lnTo>
                    <a:pt x="470" y="217"/>
                  </a:lnTo>
                  <a:close/>
                  <a:moveTo>
                    <a:pt x="5" y="195"/>
                  </a:moveTo>
                  <a:cubicBezTo>
                    <a:pt x="1" y="195"/>
                    <a:pt x="1" y="195"/>
                    <a:pt x="1" y="195"/>
                  </a:cubicBezTo>
                  <a:cubicBezTo>
                    <a:pt x="0" y="199"/>
                    <a:pt x="0" y="203"/>
                    <a:pt x="0" y="207"/>
                  </a:cubicBezTo>
                  <a:cubicBezTo>
                    <a:pt x="4" y="207"/>
                    <a:pt x="4" y="207"/>
                    <a:pt x="4" y="207"/>
                  </a:cubicBezTo>
                  <a:cubicBezTo>
                    <a:pt x="4" y="203"/>
                    <a:pt x="4" y="199"/>
                    <a:pt x="5" y="195"/>
                  </a:cubicBezTo>
                  <a:close/>
                  <a:moveTo>
                    <a:pt x="464" y="197"/>
                  </a:moveTo>
                  <a:cubicBezTo>
                    <a:pt x="463" y="193"/>
                    <a:pt x="461" y="190"/>
                    <a:pt x="459" y="186"/>
                  </a:cubicBezTo>
                  <a:cubicBezTo>
                    <a:pt x="455" y="188"/>
                    <a:pt x="455" y="188"/>
                    <a:pt x="455" y="188"/>
                  </a:cubicBezTo>
                  <a:cubicBezTo>
                    <a:pt x="457" y="192"/>
                    <a:pt x="459" y="195"/>
                    <a:pt x="461" y="199"/>
                  </a:cubicBezTo>
                  <a:lnTo>
                    <a:pt x="464" y="197"/>
                  </a:lnTo>
                  <a:close/>
                  <a:moveTo>
                    <a:pt x="10" y="176"/>
                  </a:moveTo>
                  <a:cubicBezTo>
                    <a:pt x="7" y="175"/>
                    <a:pt x="7" y="175"/>
                    <a:pt x="7" y="175"/>
                  </a:cubicBezTo>
                  <a:cubicBezTo>
                    <a:pt x="5" y="179"/>
                    <a:pt x="4" y="183"/>
                    <a:pt x="3" y="187"/>
                  </a:cubicBezTo>
                  <a:cubicBezTo>
                    <a:pt x="7" y="188"/>
                    <a:pt x="7" y="188"/>
                    <a:pt x="7" y="188"/>
                  </a:cubicBezTo>
                  <a:cubicBezTo>
                    <a:pt x="8" y="184"/>
                    <a:pt x="9" y="180"/>
                    <a:pt x="10" y="176"/>
                  </a:cubicBezTo>
                  <a:close/>
                  <a:moveTo>
                    <a:pt x="454" y="180"/>
                  </a:moveTo>
                  <a:cubicBezTo>
                    <a:pt x="451" y="176"/>
                    <a:pt x="449" y="173"/>
                    <a:pt x="446" y="170"/>
                  </a:cubicBezTo>
                  <a:cubicBezTo>
                    <a:pt x="443" y="173"/>
                    <a:pt x="443" y="173"/>
                    <a:pt x="443" y="173"/>
                  </a:cubicBezTo>
                  <a:cubicBezTo>
                    <a:pt x="446" y="176"/>
                    <a:pt x="448" y="179"/>
                    <a:pt x="451" y="182"/>
                  </a:cubicBezTo>
                  <a:lnTo>
                    <a:pt x="454" y="180"/>
                  </a:lnTo>
                  <a:close/>
                  <a:moveTo>
                    <a:pt x="19" y="159"/>
                  </a:moveTo>
                  <a:cubicBezTo>
                    <a:pt x="16" y="157"/>
                    <a:pt x="16" y="157"/>
                    <a:pt x="16" y="157"/>
                  </a:cubicBezTo>
                  <a:cubicBezTo>
                    <a:pt x="14" y="160"/>
                    <a:pt x="12" y="164"/>
                    <a:pt x="10" y="167"/>
                  </a:cubicBezTo>
                  <a:cubicBezTo>
                    <a:pt x="13" y="169"/>
                    <a:pt x="13" y="169"/>
                    <a:pt x="13" y="169"/>
                  </a:cubicBezTo>
                  <a:cubicBezTo>
                    <a:pt x="15" y="166"/>
                    <a:pt x="17" y="162"/>
                    <a:pt x="19" y="159"/>
                  </a:cubicBezTo>
                  <a:close/>
                  <a:moveTo>
                    <a:pt x="439" y="165"/>
                  </a:moveTo>
                  <a:cubicBezTo>
                    <a:pt x="436" y="163"/>
                    <a:pt x="433" y="160"/>
                    <a:pt x="429" y="158"/>
                  </a:cubicBezTo>
                  <a:cubicBezTo>
                    <a:pt x="427" y="162"/>
                    <a:pt x="427" y="162"/>
                    <a:pt x="427" y="162"/>
                  </a:cubicBezTo>
                  <a:cubicBezTo>
                    <a:pt x="430" y="164"/>
                    <a:pt x="434" y="166"/>
                    <a:pt x="437" y="168"/>
                  </a:cubicBezTo>
                  <a:lnTo>
                    <a:pt x="439" y="165"/>
                  </a:lnTo>
                  <a:close/>
                  <a:moveTo>
                    <a:pt x="31" y="143"/>
                  </a:moveTo>
                  <a:cubicBezTo>
                    <a:pt x="28" y="141"/>
                    <a:pt x="28" y="141"/>
                    <a:pt x="28" y="141"/>
                  </a:cubicBezTo>
                  <a:cubicBezTo>
                    <a:pt x="26" y="143"/>
                    <a:pt x="23" y="147"/>
                    <a:pt x="20" y="150"/>
                  </a:cubicBezTo>
                  <a:cubicBezTo>
                    <a:pt x="24" y="152"/>
                    <a:pt x="24" y="152"/>
                    <a:pt x="24" y="152"/>
                  </a:cubicBezTo>
                  <a:cubicBezTo>
                    <a:pt x="26" y="149"/>
                    <a:pt x="29" y="146"/>
                    <a:pt x="31" y="143"/>
                  </a:cubicBezTo>
                  <a:close/>
                  <a:moveTo>
                    <a:pt x="46" y="131"/>
                  </a:moveTo>
                  <a:cubicBezTo>
                    <a:pt x="44" y="128"/>
                    <a:pt x="44" y="128"/>
                    <a:pt x="44" y="128"/>
                  </a:cubicBezTo>
                  <a:cubicBezTo>
                    <a:pt x="41" y="130"/>
                    <a:pt x="38" y="132"/>
                    <a:pt x="34" y="135"/>
                  </a:cubicBezTo>
                  <a:cubicBezTo>
                    <a:pt x="37" y="138"/>
                    <a:pt x="37" y="138"/>
                    <a:pt x="37" y="138"/>
                  </a:cubicBezTo>
                  <a:cubicBezTo>
                    <a:pt x="40" y="135"/>
                    <a:pt x="43" y="133"/>
                    <a:pt x="46" y="131"/>
                  </a:cubicBezTo>
                  <a:close/>
                  <a:moveTo>
                    <a:pt x="64" y="122"/>
                  </a:moveTo>
                  <a:cubicBezTo>
                    <a:pt x="62" y="118"/>
                    <a:pt x="62" y="118"/>
                    <a:pt x="62" y="118"/>
                  </a:cubicBezTo>
                  <a:cubicBezTo>
                    <a:pt x="59" y="120"/>
                    <a:pt x="55" y="121"/>
                    <a:pt x="51" y="123"/>
                  </a:cubicBezTo>
                  <a:cubicBezTo>
                    <a:pt x="53" y="127"/>
                    <a:pt x="53" y="127"/>
                    <a:pt x="53" y="127"/>
                  </a:cubicBezTo>
                  <a:cubicBezTo>
                    <a:pt x="57" y="125"/>
                    <a:pt x="60" y="123"/>
                    <a:pt x="64" y="122"/>
                  </a:cubicBezTo>
                  <a:close/>
                  <a:moveTo>
                    <a:pt x="256" y="176"/>
                  </a:moveTo>
                  <a:cubicBezTo>
                    <a:pt x="265" y="176"/>
                    <a:pt x="265" y="176"/>
                    <a:pt x="265" y="176"/>
                  </a:cubicBezTo>
                  <a:cubicBezTo>
                    <a:pt x="261" y="161"/>
                    <a:pt x="261" y="161"/>
                    <a:pt x="261" y="161"/>
                  </a:cubicBezTo>
                  <a:lnTo>
                    <a:pt x="256" y="176"/>
                  </a:lnTo>
                  <a:close/>
                  <a:moveTo>
                    <a:pt x="184" y="160"/>
                  </a:moveTo>
                  <a:cubicBezTo>
                    <a:pt x="180" y="160"/>
                    <a:pt x="180" y="160"/>
                    <a:pt x="180" y="160"/>
                  </a:cubicBezTo>
                  <a:cubicBezTo>
                    <a:pt x="180" y="171"/>
                    <a:pt x="180" y="171"/>
                    <a:pt x="180" y="171"/>
                  </a:cubicBezTo>
                  <a:cubicBezTo>
                    <a:pt x="185" y="171"/>
                    <a:pt x="185" y="171"/>
                    <a:pt x="185" y="171"/>
                  </a:cubicBezTo>
                  <a:cubicBezTo>
                    <a:pt x="186" y="171"/>
                    <a:pt x="188" y="170"/>
                    <a:pt x="189" y="169"/>
                  </a:cubicBezTo>
                  <a:cubicBezTo>
                    <a:pt x="190" y="168"/>
                    <a:pt x="191" y="167"/>
                    <a:pt x="191" y="165"/>
                  </a:cubicBezTo>
                  <a:cubicBezTo>
                    <a:pt x="191" y="163"/>
                    <a:pt x="190" y="162"/>
                    <a:pt x="189" y="161"/>
                  </a:cubicBezTo>
                  <a:cubicBezTo>
                    <a:pt x="188" y="160"/>
                    <a:pt x="186" y="160"/>
                    <a:pt x="184" y="160"/>
                  </a:cubicBezTo>
                  <a:close/>
                  <a:moveTo>
                    <a:pt x="153" y="160"/>
                  </a:moveTo>
                  <a:cubicBezTo>
                    <a:pt x="149" y="160"/>
                    <a:pt x="149" y="160"/>
                    <a:pt x="149" y="160"/>
                  </a:cubicBezTo>
                  <a:cubicBezTo>
                    <a:pt x="149" y="172"/>
                    <a:pt x="149" y="172"/>
                    <a:pt x="149" y="172"/>
                  </a:cubicBezTo>
                  <a:cubicBezTo>
                    <a:pt x="153" y="172"/>
                    <a:pt x="153" y="172"/>
                    <a:pt x="153" y="172"/>
                  </a:cubicBezTo>
                  <a:cubicBezTo>
                    <a:pt x="155" y="172"/>
                    <a:pt x="157" y="171"/>
                    <a:pt x="158" y="170"/>
                  </a:cubicBezTo>
                  <a:cubicBezTo>
                    <a:pt x="159" y="169"/>
                    <a:pt x="160" y="168"/>
                    <a:pt x="160" y="166"/>
                  </a:cubicBezTo>
                  <a:cubicBezTo>
                    <a:pt x="160" y="164"/>
                    <a:pt x="159" y="162"/>
                    <a:pt x="158" y="161"/>
                  </a:cubicBezTo>
                  <a:cubicBezTo>
                    <a:pt x="157" y="160"/>
                    <a:pt x="155" y="160"/>
                    <a:pt x="153" y="160"/>
                  </a:cubicBezTo>
                  <a:close/>
                  <a:moveTo>
                    <a:pt x="446" y="232"/>
                  </a:moveTo>
                  <a:cubicBezTo>
                    <a:pt x="446" y="261"/>
                    <a:pt x="425" y="285"/>
                    <a:pt x="398" y="288"/>
                  </a:cubicBezTo>
                  <a:cubicBezTo>
                    <a:pt x="398" y="287"/>
                    <a:pt x="398" y="287"/>
                    <a:pt x="398" y="286"/>
                  </a:cubicBezTo>
                  <a:cubicBezTo>
                    <a:pt x="398" y="234"/>
                    <a:pt x="398" y="234"/>
                    <a:pt x="398" y="234"/>
                  </a:cubicBezTo>
                  <a:cubicBezTo>
                    <a:pt x="398" y="225"/>
                    <a:pt x="391" y="218"/>
                    <a:pt x="382" y="218"/>
                  </a:cubicBezTo>
                  <a:cubicBezTo>
                    <a:pt x="96" y="218"/>
                    <a:pt x="96" y="218"/>
                    <a:pt x="96" y="218"/>
                  </a:cubicBezTo>
                  <a:cubicBezTo>
                    <a:pt x="87" y="218"/>
                    <a:pt x="79" y="225"/>
                    <a:pt x="79" y="234"/>
                  </a:cubicBezTo>
                  <a:cubicBezTo>
                    <a:pt x="79" y="286"/>
                    <a:pt x="79" y="286"/>
                    <a:pt x="79" y="286"/>
                  </a:cubicBezTo>
                  <a:cubicBezTo>
                    <a:pt x="48" y="278"/>
                    <a:pt x="25" y="248"/>
                    <a:pt x="25" y="213"/>
                  </a:cubicBezTo>
                  <a:cubicBezTo>
                    <a:pt x="25" y="171"/>
                    <a:pt x="56" y="138"/>
                    <a:pt x="95" y="138"/>
                  </a:cubicBezTo>
                  <a:cubicBezTo>
                    <a:pt x="95" y="138"/>
                    <a:pt x="95" y="138"/>
                    <a:pt x="98" y="139"/>
                  </a:cubicBezTo>
                  <a:cubicBezTo>
                    <a:pt x="98" y="137"/>
                    <a:pt x="98" y="136"/>
                    <a:pt x="98" y="136"/>
                  </a:cubicBezTo>
                  <a:cubicBezTo>
                    <a:pt x="98" y="107"/>
                    <a:pt x="120" y="84"/>
                    <a:pt x="146" y="84"/>
                  </a:cubicBezTo>
                  <a:cubicBezTo>
                    <a:pt x="158" y="84"/>
                    <a:pt x="168" y="88"/>
                    <a:pt x="177" y="96"/>
                  </a:cubicBezTo>
                  <a:cubicBezTo>
                    <a:pt x="185" y="56"/>
                    <a:pt x="222" y="26"/>
                    <a:pt x="266" y="26"/>
                  </a:cubicBezTo>
                  <a:cubicBezTo>
                    <a:pt x="316" y="26"/>
                    <a:pt x="356" y="65"/>
                    <a:pt x="356" y="113"/>
                  </a:cubicBezTo>
                  <a:cubicBezTo>
                    <a:pt x="356" y="120"/>
                    <a:pt x="355" y="127"/>
                    <a:pt x="353" y="134"/>
                  </a:cubicBezTo>
                  <a:cubicBezTo>
                    <a:pt x="355" y="134"/>
                    <a:pt x="357" y="134"/>
                    <a:pt x="359" y="134"/>
                  </a:cubicBezTo>
                  <a:cubicBezTo>
                    <a:pt x="378" y="134"/>
                    <a:pt x="393" y="149"/>
                    <a:pt x="393" y="169"/>
                  </a:cubicBezTo>
                  <a:cubicBezTo>
                    <a:pt x="393" y="171"/>
                    <a:pt x="393" y="173"/>
                    <a:pt x="393" y="175"/>
                  </a:cubicBezTo>
                  <a:cubicBezTo>
                    <a:pt x="393" y="175"/>
                    <a:pt x="393" y="175"/>
                    <a:pt x="393" y="175"/>
                  </a:cubicBezTo>
                  <a:cubicBezTo>
                    <a:pt x="422" y="175"/>
                    <a:pt x="446" y="201"/>
                    <a:pt x="446" y="232"/>
                  </a:cubicBezTo>
                  <a:close/>
                  <a:moveTo>
                    <a:pt x="168" y="166"/>
                  </a:moveTo>
                  <a:cubicBezTo>
                    <a:pt x="168" y="162"/>
                    <a:pt x="167" y="159"/>
                    <a:pt x="164" y="157"/>
                  </a:cubicBezTo>
                  <a:cubicBezTo>
                    <a:pt x="162" y="155"/>
                    <a:pt x="158" y="154"/>
                    <a:pt x="153" y="154"/>
                  </a:cubicBezTo>
                  <a:cubicBezTo>
                    <a:pt x="141" y="154"/>
                    <a:pt x="141" y="154"/>
                    <a:pt x="141" y="154"/>
                  </a:cubicBezTo>
                  <a:cubicBezTo>
                    <a:pt x="141" y="189"/>
                    <a:pt x="141" y="189"/>
                    <a:pt x="141" y="189"/>
                  </a:cubicBezTo>
                  <a:cubicBezTo>
                    <a:pt x="149" y="189"/>
                    <a:pt x="149" y="189"/>
                    <a:pt x="149" y="189"/>
                  </a:cubicBezTo>
                  <a:cubicBezTo>
                    <a:pt x="149" y="177"/>
                    <a:pt x="149" y="177"/>
                    <a:pt x="149" y="177"/>
                  </a:cubicBezTo>
                  <a:cubicBezTo>
                    <a:pt x="153" y="177"/>
                    <a:pt x="153" y="177"/>
                    <a:pt x="153" y="177"/>
                  </a:cubicBezTo>
                  <a:cubicBezTo>
                    <a:pt x="158" y="177"/>
                    <a:pt x="162" y="177"/>
                    <a:pt x="164" y="175"/>
                  </a:cubicBezTo>
                  <a:cubicBezTo>
                    <a:pt x="167" y="173"/>
                    <a:pt x="168" y="170"/>
                    <a:pt x="168" y="166"/>
                  </a:cubicBezTo>
                  <a:close/>
                  <a:moveTo>
                    <a:pt x="201" y="189"/>
                  </a:moveTo>
                  <a:cubicBezTo>
                    <a:pt x="192" y="175"/>
                    <a:pt x="192" y="175"/>
                    <a:pt x="192" y="175"/>
                  </a:cubicBezTo>
                  <a:cubicBezTo>
                    <a:pt x="194" y="174"/>
                    <a:pt x="196" y="173"/>
                    <a:pt x="197" y="171"/>
                  </a:cubicBezTo>
                  <a:cubicBezTo>
                    <a:pt x="198" y="170"/>
                    <a:pt x="199" y="168"/>
                    <a:pt x="199" y="165"/>
                  </a:cubicBezTo>
                  <a:cubicBezTo>
                    <a:pt x="199" y="162"/>
                    <a:pt x="198" y="159"/>
                    <a:pt x="195" y="157"/>
                  </a:cubicBezTo>
                  <a:cubicBezTo>
                    <a:pt x="193" y="155"/>
                    <a:pt x="189" y="154"/>
                    <a:pt x="184" y="154"/>
                  </a:cubicBezTo>
                  <a:cubicBezTo>
                    <a:pt x="172" y="154"/>
                    <a:pt x="172" y="154"/>
                    <a:pt x="172" y="154"/>
                  </a:cubicBezTo>
                  <a:cubicBezTo>
                    <a:pt x="172" y="189"/>
                    <a:pt x="172" y="189"/>
                    <a:pt x="172" y="189"/>
                  </a:cubicBezTo>
                  <a:cubicBezTo>
                    <a:pt x="180" y="189"/>
                    <a:pt x="180" y="189"/>
                    <a:pt x="180" y="189"/>
                  </a:cubicBezTo>
                  <a:cubicBezTo>
                    <a:pt x="180" y="176"/>
                    <a:pt x="180" y="176"/>
                    <a:pt x="180" y="176"/>
                  </a:cubicBezTo>
                  <a:cubicBezTo>
                    <a:pt x="184" y="176"/>
                    <a:pt x="184" y="176"/>
                    <a:pt x="184" y="176"/>
                  </a:cubicBezTo>
                  <a:cubicBezTo>
                    <a:pt x="192" y="189"/>
                    <a:pt x="192" y="189"/>
                    <a:pt x="192" y="189"/>
                  </a:cubicBezTo>
                  <a:lnTo>
                    <a:pt x="201" y="189"/>
                  </a:lnTo>
                  <a:close/>
                  <a:moveTo>
                    <a:pt x="212" y="154"/>
                  </a:moveTo>
                  <a:cubicBezTo>
                    <a:pt x="204" y="154"/>
                    <a:pt x="204" y="154"/>
                    <a:pt x="204" y="154"/>
                  </a:cubicBezTo>
                  <a:cubicBezTo>
                    <a:pt x="204" y="189"/>
                    <a:pt x="204" y="189"/>
                    <a:pt x="204" y="189"/>
                  </a:cubicBezTo>
                  <a:cubicBezTo>
                    <a:pt x="212" y="189"/>
                    <a:pt x="212" y="189"/>
                    <a:pt x="212" y="189"/>
                  </a:cubicBezTo>
                  <a:lnTo>
                    <a:pt x="212" y="154"/>
                  </a:lnTo>
                  <a:close/>
                  <a:moveTo>
                    <a:pt x="236" y="189"/>
                  </a:moveTo>
                  <a:cubicBezTo>
                    <a:pt x="247" y="154"/>
                    <a:pt x="247" y="154"/>
                    <a:pt x="247" y="154"/>
                  </a:cubicBezTo>
                  <a:cubicBezTo>
                    <a:pt x="239" y="154"/>
                    <a:pt x="239" y="154"/>
                    <a:pt x="239" y="154"/>
                  </a:cubicBezTo>
                  <a:cubicBezTo>
                    <a:pt x="231" y="183"/>
                    <a:pt x="231" y="183"/>
                    <a:pt x="231" y="183"/>
                  </a:cubicBezTo>
                  <a:cubicBezTo>
                    <a:pt x="224" y="154"/>
                    <a:pt x="224" y="154"/>
                    <a:pt x="224" y="154"/>
                  </a:cubicBezTo>
                  <a:cubicBezTo>
                    <a:pt x="215" y="154"/>
                    <a:pt x="215" y="154"/>
                    <a:pt x="215" y="154"/>
                  </a:cubicBezTo>
                  <a:cubicBezTo>
                    <a:pt x="226" y="189"/>
                    <a:pt x="226" y="189"/>
                    <a:pt x="226" y="189"/>
                  </a:cubicBezTo>
                  <a:lnTo>
                    <a:pt x="236" y="189"/>
                  </a:lnTo>
                  <a:close/>
                  <a:moveTo>
                    <a:pt x="278" y="189"/>
                  </a:moveTo>
                  <a:cubicBezTo>
                    <a:pt x="265" y="154"/>
                    <a:pt x="265" y="154"/>
                    <a:pt x="265" y="154"/>
                  </a:cubicBezTo>
                  <a:cubicBezTo>
                    <a:pt x="256" y="154"/>
                    <a:pt x="256" y="154"/>
                    <a:pt x="256" y="154"/>
                  </a:cubicBezTo>
                  <a:cubicBezTo>
                    <a:pt x="244" y="189"/>
                    <a:pt x="244" y="189"/>
                    <a:pt x="244" y="189"/>
                  </a:cubicBezTo>
                  <a:cubicBezTo>
                    <a:pt x="252" y="189"/>
                    <a:pt x="252" y="189"/>
                    <a:pt x="252" y="189"/>
                  </a:cubicBezTo>
                  <a:cubicBezTo>
                    <a:pt x="254" y="181"/>
                    <a:pt x="254" y="181"/>
                    <a:pt x="254" y="181"/>
                  </a:cubicBezTo>
                  <a:cubicBezTo>
                    <a:pt x="267" y="181"/>
                    <a:pt x="267" y="181"/>
                    <a:pt x="267" y="181"/>
                  </a:cubicBezTo>
                  <a:cubicBezTo>
                    <a:pt x="269" y="189"/>
                    <a:pt x="269" y="189"/>
                    <a:pt x="269" y="189"/>
                  </a:cubicBezTo>
                  <a:lnTo>
                    <a:pt x="278" y="189"/>
                  </a:lnTo>
                  <a:close/>
                  <a:moveTo>
                    <a:pt x="304" y="154"/>
                  </a:moveTo>
                  <a:cubicBezTo>
                    <a:pt x="275" y="154"/>
                    <a:pt x="275" y="154"/>
                    <a:pt x="275" y="154"/>
                  </a:cubicBezTo>
                  <a:cubicBezTo>
                    <a:pt x="275" y="160"/>
                    <a:pt x="275" y="160"/>
                    <a:pt x="275" y="160"/>
                  </a:cubicBezTo>
                  <a:cubicBezTo>
                    <a:pt x="285" y="160"/>
                    <a:pt x="285" y="160"/>
                    <a:pt x="285" y="160"/>
                  </a:cubicBezTo>
                  <a:cubicBezTo>
                    <a:pt x="285" y="189"/>
                    <a:pt x="285" y="189"/>
                    <a:pt x="285" y="189"/>
                  </a:cubicBezTo>
                  <a:cubicBezTo>
                    <a:pt x="293" y="189"/>
                    <a:pt x="293" y="189"/>
                    <a:pt x="293" y="189"/>
                  </a:cubicBezTo>
                  <a:cubicBezTo>
                    <a:pt x="293" y="160"/>
                    <a:pt x="293" y="160"/>
                    <a:pt x="293" y="160"/>
                  </a:cubicBezTo>
                  <a:cubicBezTo>
                    <a:pt x="304" y="160"/>
                    <a:pt x="304" y="160"/>
                    <a:pt x="304" y="160"/>
                  </a:cubicBezTo>
                  <a:lnTo>
                    <a:pt x="304" y="154"/>
                  </a:lnTo>
                  <a:close/>
                  <a:moveTo>
                    <a:pt x="330" y="154"/>
                  </a:moveTo>
                  <a:cubicBezTo>
                    <a:pt x="307" y="154"/>
                    <a:pt x="307" y="154"/>
                    <a:pt x="307" y="154"/>
                  </a:cubicBezTo>
                  <a:cubicBezTo>
                    <a:pt x="307" y="189"/>
                    <a:pt x="307" y="189"/>
                    <a:pt x="307" y="189"/>
                  </a:cubicBezTo>
                  <a:cubicBezTo>
                    <a:pt x="330" y="189"/>
                    <a:pt x="330" y="189"/>
                    <a:pt x="330" y="189"/>
                  </a:cubicBezTo>
                  <a:cubicBezTo>
                    <a:pt x="330" y="183"/>
                    <a:pt x="330" y="183"/>
                    <a:pt x="330" y="183"/>
                  </a:cubicBezTo>
                  <a:cubicBezTo>
                    <a:pt x="315" y="183"/>
                    <a:pt x="315" y="183"/>
                    <a:pt x="315" y="183"/>
                  </a:cubicBezTo>
                  <a:cubicBezTo>
                    <a:pt x="315" y="174"/>
                    <a:pt x="315" y="174"/>
                    <a:pt x="315" y="174"/>
                  </a:cubicBezTo>
                  <a:cubicBezTo>
                    <a:pt x="329" y="174"/>
                    <a:pt x="329" y="174"/>
                    <a:pt x="329" y="174"/>
                  </a:cubicBezTo>
                  <a:cubicBezTo>
                    <a:pt x="329" y="169"/>
                    <a:pt x="329" y="169"/>
                    <a:pt x="329" y="169"/>
                  </a:cubicBezTo>
                  <a:cubicBezTo>
                    <a:pt x="315" y="169"/>
                    <a:pt x="315" y="169"/>
                    <a:pt x="315" y="169"/>
                  </a:cubicBezTo>
                  <a:cubicBezTo>
                    <a:pt x="315" y="160"/>
                    <a:pt x="315" y="160"/>
                    <a:pt x="315" y="160"/>
                  </a:cubicBezTo>
                  <a:cubicBezTo>
                    <a:pt x="330" y="160"/>
                    <a:pt x="330" y="160"/>
                    <a:pt x="330" y="160"/>
                  </a:cubicBezTo>
                  <a:lnTo>
                    <a:pt x="330" y="154"/>
                  </a:lnTo>
                  <a:close/>
                  <a:moveTo>
                    <a:pt x="389" y="287"/>
                  </a:moveTo>
                  <a:cubicBezTo>
                    <a:pt x="385" y="286"/>
                    <a:pt x="385" y="286"/>
                    <a:pt x="385" y="286"/>
                  </a:cubicBezTo>
                  <a:cubicBezTo>
                    <a:pt x="385" y="288"/>
                    <a:pt x="384" y="289"/>
                    <a:pt x="382" y="289"/>
                  </a:cubicBezTo>
                  <a:cubicBezTo>
                    <a:pt x="381" y="289"/>
                    <a:pt x="381" y="289"/>
                    <a:pt x="381" y="289"/>
                  </a:cubicBezTo>
                  <a:cubicBezTo>
                    <a:pt x="381" y="293"/>
                    <a:pt x="381" y="293"/>
                    <a:pt x="381" y="293"/>
                  </a:cubicBezTo>
                  <a:cubicBezTo>
                    <a:pt x="382" y="293"/>
                    <a:pt x="382" y="293"/>
                    <a:pt x="382" y="293"/>
                  </a:cubicBezTo>
                  <a:cubicBezTo>
                    <a:pt x="386" y="293"/>
                    <a:pt x="389" y="290"/>
                    <a:pt x="389" y="287"/>
                  </a:cubicBezTo>
                  <a:close/>
                  <a:moveTo>
                    <a:pt x="373" y="289"/>
                  </a:moveTo>
                  <a:cubicBezTo>
                    <a:pt x="365" y="289"/>
                    <a:pt x="365" y="289"/>
                    <a:pt x="365" y="289"/>
                  </a:cubicBezTo>
                  <a:cubicBezTo>
                    <a:pt x="365" y="293"/>
                    <a:pt x="365" y="293"/>
                    <a:pt x="365" y="293"/>
                  </a:cubicBezTo>
                  <a:cubicBezTo>
                    <a:pt x="373" y="293"/>
                    <a:pt x="373" y="293"/>
                    <a:pt x="373" y="293"/>
                  </a:cubicBezTo>
                  <a:lnTo>
                    <a:pt x="373" y="289"/>
                  </a:lnTo>
                  <a:close/>
                  <a:moveTo>
                    <a:pt x="357" y="289"/>
                  </a:moveTo>
                  <a:cubicBezTo>
                    <a:pt x="349" y="289"/>
                    <a:pt x="349" y="289"/>
                    <a:pt x="349" y="289"/>
                  </a:cubicBezTo>
                  <a:cubicBezTo>
                    <a:pt x="349" y="293"/>
                    <a:pt x="349" y="293"/>
                    <a:pt x="349" y="293"/>
                  </a:cubicBezTo>
                  <a:cubicBezTo>
                    <a:pt x="357" y="293"/>
                    <a:pt x="357" y="293"/>
                    <a:pt x="357" y="293"/>
                  </a:cubicBezTo>
                  <a:lnTo>
                    <a:pt x="357" y="289"/>
                  </a:lnTo>
                  <a:close/>
                  <a:moveTo>
                    <a:pt x="341" y="289"/>
                  </a:moveTo>
                  <a:cubicBezTo>
                    <a:pt x="333" y="289"/>
                    <a:pt x="333" y="289"/>
                    <a:pt x="333" y="289"/>
                  </a:cubicBezTo>
                  <a:cubicBezTo>
                    <a:pt x="333" y="293"/>
                    <a:pt x="333" y="293"/>
                    <a:pt x="333" y="293"/>
                  </a:cubicBezTo>
                  <a:cubicBezTo>
                    <a:pt x="341" y="293"/>
                    <a:pt x="341" y="293"/>
                    <a:pt x="341" y="293"/>
                  </a:cubicBezTo>
                  <a:lnTo>
                    <a:pt x="341" y="289"/>
                  </a:lnTo>
                  <a:close/>
                  <a:moveTo>
                    <a:pt x="325" y="289"/>
                  </a:moveTo>
                  <a:cubicBezTo>
                    <a:pt x="317" y="289"/>
                    <a:pt x="317" y="289"/>
                    <a:pt x="317" y="289"/>
                  </a:cubicBezTo>
                  <a:cubicBezTo>
                    <a:pt x="317" y="293"/>
                    <a:pt x="317" y="293"/>
                    <a:pt x="317" y="293"/>
                  </a:cubicBezTo>
                  <a:cubicBezTo>
                    <a:pt x="325" y="293"/>
                    <a:pt x="325" y="293"/>
                    <a:pt x="325" y="293"/>
                  </a:cubicBezTo>
                  <a:lnTo>
                    <a:pt x="325" y="289"/>
                  </a:lnTo>
                  <a:close/>
                  <a:moveTo>
                    <a:pt x="309" y="289"/>
                  </a:moveTo>
                  <a:cubicBezTo>
                    <a:pt x="301" y="289"/>
                    <a:pt x="301" y="289"/>
                    <a:pt x="301" y="289"/>
                  </a:cubicBezTo>
                  <a:cubicBezTo>
                    <a:pt x="301" y="293"/>
                    <a:pt x="301" y="293"/>
                    <a:pt x="301" y="293"/>
                  </a:cubicBezTo>
                  <a:cubicBezTo>
                    <a:pt x="309" y="293"/>
                    <a:pt x="309" y="293"/>
                    <a:pt x="309" y="293"/>
                  </a:cubicBezTo>
                  <a:lnTo>
                    <a:pt x="309" y="289"/>
                  </a:lnTo>
                  <a:close/>
                  <a:moveTo>
                    <a:pt x="293" y="289"/>
                  </a:moveTo>
                  <a:cubicBezTo>
                    <a:pt x="285" y="289"/>
                    <a:pt x="285" y="289"/>
                    <a:pt x="285" y="289"/>
                  </a:cubicBezTo>
                  <a:cubicBezTo>
                    <a:pt x="285" y="293"/>
                    <a:pt x="285" y="293"/>
                    <a:pt x="285" y="293"/>
                  </a:cubicBezTo>
                  <a:cubicBezTo>
                    <a:pt x="293" y="293"/>
                    <a:pt x="293" y="293"/>
                    <a:pt x="293" y="293"/>
                  </a:cubicBezTo>
                  <a:lnTo>
                    <a:pt x="293" y="289"/>
                  </a:lnTo>
                  <a:close/>
                  <a:moveTo>
                    <a:pt x="277" y="289"/>
                  </a:moveTo>
                  <a:cubicBezTo>
                    <a:pt x="269" y="289"/>
                    <a:pt x="269" y="289"/>
                    <a:pt x="269" y="289"/>
                  </a:cubicBezTo>
                  <a:cubicBezTo>
                    <a:pt x="269" y="293"/>
                    <a:pt x="269" y="293"/>
                    <a:pt x="269" y="293"/>
                  </a:cubicBezTo>
                  <a:cubicBezTo>
                    <a:pt x="277" y="293"/>
                    <a:pt x="277" y="293"/>
                    <a:pt x="277" y="293"/>
                  </a:cubicBezTo>
                  <a:lnTo>
                    <a:pt x="277" y="289"/>
                  </a:lnTo>
                  <a:close/>
                  <a:moveTo>
                    <a:pt x="261" y="289"/>
                  </a:moveTo>
                  <a:cubicBezTo>
                    <a:pt x="253" y="289"/>
                    <a:pt x="253" y="289"/>
                    <a:pt x="253" y="289"/>
                  </a:cubicBezTo>
                  <a:cubicBezTo>
                    <a:pt x="253" y="293"/>
                    <a:pt x="253" y="293"/>
                    <a:pt x="253" y="293"/>
                  </a:cubicBezTo>
                  <a:cubicBezTo>
                    <a:pt x="261" y="293"/>
                    <a:pt x="261" y="293"/>
                    <a:pt x="261" y="293"/>
                  </a:cubicBezTo>
                  <a:lnTo>
                    <a:pt x="261" y="289"/>
                  </a:lnTo>
                  <a:close/>
                  <a:moveTo>
                    <a:pt x="245" y="289"/>
                  </a:moveTo>
                  <a:cubicBezTo>
                    <a:pt x="237" y="289"/>
                    <a:pt x="237" y="289"/>
                    <a:pt x="237" y="289"/>
                  </a:cubicBezTo>
                  <a:cubicBezTo>
                    <a:pt x="237" y="293"/>
                    <a:pt x="237" y="293"/>
                    <a:pt x="237" y="293"/>
                  </a:cubicBezTo>
                  <a:cubicBezTo>
                    <a:pt x="245" y="293"/>
                    <a:pt x="245" y="293"/>
                    <a:pt x="245" y="293"/>
                  </a:cubicBezTo>
                  <a:lnTo>
                    <a:pt x="245" y="289"/>
                  </a:lnTo>
                  <a:close/>
                  <a:moveTo>
                    <a:pt x="229" y="289"/>
                  </a:moveTo>
                  <a:cubicBezTo>
                    <a:pt x="221" y="289"/>
                    <a:pt x="221" y="289"/>
                    <a:pt x="221" y="289"/>
                  </a:cubicBezTo>
                  <a:cubicBezTo>
                    <a:pt x="221" y="293"/>
                    <a:pt x="221" y="293"/>
                    <a:pt x="221" y="293"/>
                  </a:cubicBezTo>
                  <a:cubicBezTo>
                    <a:pt x="229" y="293"/>
                    <a:pt x="229" y="293"/>
                    <a:pt x="229" y="293"/>
                  </a:cubicBezTo>
                  <a:lnTo>
                    <a:pt x="229" y="289"/>
                  </a:lnTo>
                  <a:close/>
                  <a:moveTo>
                    <a:pt x="213" y="289"/>
                  </a:moveTo>
                  <a:cubicBezTo>
                    <a:pt x="205" y="289"/>
                    <a:pt x="205" y="289"/>
                    <a:pt x="205" y="289"/>
                  </a:cubicBezTo>
                  <a:cubicBezTo>
                    <a:pt x="205" y="293"/>
                    <a:pt x="205" y="293"/>
                    <a:pt x="205" y="293"/>
                  </a:cubicBezTo>
                  <a:cubicBezTo>
                    <a:pt x="213" y="293"/>
                    <a:pt x="213" y="293"/>
                    <a:pt x="213" y="293"/>
                  </a:cubicBezTo>
                  <a:lnTo>
                    <a:pt x="213" y="289"/>
                  </a:lnTo>
                  <a:close/>
                  <a:moveTo>
                    <a:pt x="197" y="289"/>
                  </a:moveTo>
                  <a:cubicBezTo>
                    <a:pt x="189" y="289"/>
                    <a:pt x="189" y="289"/>
                    <a:pt x="189" y="289"/>
                  </a:cubicBezTo>
                  <a:cubicBezTo>
                    <a:pt x="189" y="293"/>
                    <a:pt x="189" y="293"/>
                    <a:pt x="189" y="293"/>
                  </a:cubicBezTo>
                  <a:cubicBezTo>
                    <a:pt x="197" y="293"/>
                    <a:pt x="197" y="293"/>
                    <a:pt x="197" y="293"/>
                  </a:cubicBezTo>
                  <a:lnTo>
                    <a:pt x="197" y="289"/>
                  </a:lnTo>
                  <a:close/>
                  <a:moveTo>
                    <a:pt x="181" y="289"/>
                  </a:moveTo>
                  <a:cubicBezTo>
                    <a:pt x="173" y="289"/>
                    <a:pt x="173" y="289"/>
                    <a:pt x="173" y="289"/>
                  </a:cubicBezTo>
                  <a:cubicBezTo>
                    <a:pt x="173" y="293"/>
                    <a:pt x="173" y="293"/>
                    <a:pt x="173" y="293"/>
                  </a:cubicBezTo>
                  <a:cubicBezTo>
                    <a:pt x="181" y="293"/>
                    <a:pt x="181" y="293"/>
                    <a:pt x="181" y="293"/>
                  </a:cubicBezTo>
                  <a:lnTo>
                    <a:pt x="181" y="289"/>
                  </a:lnTo>
                  <a:close/>
                  <a:moveTo>
                    <a:pt x="165" y="289"/>
                  </a:moveTo>
                  <a:cubicBezTo>
                    <a:pt x="157" y="289"/>
                    <a:pt x="157" y="289"/>
                    <a:pt x="157" y="289"/>
                  </a:cubicBezTo>
                  <a:cubicBezTo>
                    <a:pt x="157" y="293"/>
                    <a:pt x="157" y="293"/>
                    <a:pt x="157" y="293"/>
                  </a:cubicBezTo>
                  <a:cubicBezTo>
                    <a:pt x="165" y="293"/>
                    <a:pt x="165" y="293"/>
                    <a:pt x="165" y="293"/>
                  </a:cubicBezTo>
                  <a:lnTo>
                    <a:pt x="165" y="289"/>
                  </a:lnTo>
                  <a:close/>
                  <a:moveTo>
                    <a:pt x="149" y="289"/>
                  </a:moveTo>
                  <a:cubicBezTo>
                    <a:pt x="141" y="289"/>
                    <a:pt x="141" y="289"/>
                    <a:pt x="141" y="289"/>
                  </a:cubicBezTo>
                  <a:cubicBezTo>
                    <a:pt x="141" y="293"/>
                    <a:pt x="141" y="293"/>
                    <a:pt x="141" y="293"/>
                  </a:cubicBezTo>
                  <a:cubicBezTo>
                    <a:pt x="149" y="293"/>
                    <a:pt x="149" y="293"/>
                    <a:pt x="149" y="293"/>
                  </a:cubicBezTo>
                  <a:lnTo>
                    <a:pt x="149" y="289"/>
                  </a:lnTo>
                  <a:close/>
                  <a:moveTo>
                    <a:pt x="133" y="289"/>
                  </a:moveTo>
                  <a:cubicBezTo>
                    <a:pt x="125" y="289"/>
                    <a:pt x="125" y="289"/>
                    <a:pt x="125" y="289"/>
                  </a:cubicBezTo>
                  <a:cubicBezTo>
                    <a:pt x="125" y="293"/>
                    <a:pt x="125" y="293"/>
                    <a:pt x="125" y="293"/>
                  </a:cubicBezTo>
                  <a:cubicBezTo>
                    <a:pt x="133" y="293"/>
                    <a:pt x="133" y="293"/>
                    <a:pt x="133" y="293"/>
                  </a:cubicBezTo>
                  <a:lnTo>
                    <a:pt x="133" y="289"/>
                  </a:lnTo>
                  <a:close/>
                  <a:moveTo>
                    <a:pt x="117" y="289"/>
                  </a:moveTo>
                  <a:cubicBezTo>
                    <a:pt x="109" y="289"/>
                    <a:pt x="109" y="289"/>
                    <a:pt x="109" y="289"/>
                  </a:cubicBezTo>
                  <a:cubicBezTo>
                    <a:pt x="109" y="293"/>
                    <a:pt x="109" y="293"/>
                    <a:pt x="109" y="293"/>
                  </a:cubicBezTo>
                  <a:cubicBezTo>
                    <a:pt x="117" y="293"/>
                    <a:pt x="117" y="293"/>
                    <a:pt x="117" y="293"/>
                  </a:cubicBezTo>
                  <a:lnTo>
                    <a:pt x="117" y="289"/>
                  </a:lnTo>
                  <a:close/>
                  <a:moveTo>
                    <a:pt x="101" y="289"/>
                  </a:moveTo>
                  <a:cubicBezTo>
                    <a:pt x="96" y="289"/>
                    <a:pt x="96" y="289"/>
                    <a:pt x="96" y="289"/>
                  </a:cubicBezTo>
                  <a:cubicBezTo>
                    <a:pt x="95" y="289"/>
                    <a:pt x="95" y="289"/>
                    <a:pt x="94" y="289"/>
                  </a:cubicBezTo>
                  <a:cubicBezTo>
                    <a:pt x="93" y="292"/>
                    <a:pt x="93" y="292"/>
                    <a:pt x="93" y="292"/>
                  </a:cubicBezTo>
                  <a:cubicBezTo>
                    <a:pt x="93" y="293"/>
                    <a:pt x="95" y="293"/>
                    <a:pt x="96" y="293"/>
                  </a:cubicBezTo>
                  <a:cubicBezTo>
                    <a:pt x="101" y="293"/>
                    <a:pt x="101" y="293"/>
                    <a:pt x="101" y="293"/>
                  </a:cubicBezTo>
                  <a:lnTo>
                    <a:pt x="101" y="289"/>
                  </a:lnTo>
                  <a:close/>
                  <a:moveTo>
                    <a:pt x="93" y="276"/>
                  </a:moveTo>
                  <a:cubicBezTo>
                    <a:pt x="89" y="276"/>
                    <a:pt x="89" y="276"/>
                    <a:pt x="89" y="276"/>
                  </a:cubicBezTo>
                  <a:cubicBezTo>
                    <a:pt x="89" y="284"/>
                    <a:pt x="89" y="284"/>
                    <a:pt x="89" y="284"/>
                  </a:cubicBezTo>
                  <a:cubicBezTo>
                    <a:pt x="93" y="284"/>
                    <a:pt x="93" y="284"/>
                    <a:pt x="93" y="284"/>
                  </a:cubicBezTo>
                  <a:lnTo>
                    <a:pt x="93" y="276"/>
                  </a:lnTo>
                  <a:close/>
                  <a:moveTo>
                    <a:pt x="389" y="271"/>
                  </a:moveTo>
                  <a:cubicBezTo>
                    <a:pt x="385" y="271"/>
                    <a:pt x="385" y="271"/>
                    <a:pt x="385" y="271"/>
                  </a:cubicBezTo>
                  <a:cubicBezTo>
                    <a:pt x="385" y="279"/>
                    <a:pt x="385" y="279"/>
                    <a:pt x="385" y="279"/>
                  </a:cubicBezTo>
                  <a:cubicBezTo>
                    <a:pt x="389" y="279"/>
                    <a:pt x="389" y="279"/>
                    <a:pt x="389" y="279"/>
                  </a:cubicBezTo>
                  <a:lnTo>
                    <a:pt x="389" y="271"/>
                  </a:lnTo>
                  <a:close/>
                  <a:moveTo>
                    <a:pt x="93" y="260"/>
                  </a:moveTo>
                  <a:cubicBezTo>
                    <a:pt x="89" y="260"/>
                    <a:pt x="89" y="260"/>
                    <a:pt x="89" y="260"/>
                  </a:cubicBezTo>
                  <a:cubicBezTo>
                    <a:pt x="89" y="268"/>
                    <a:pt x="89" y="268"/>
                    <a:pt x="89" y="268"/>
                  </a:cubicBezTo>
                  <a:cubicBezTo>
                    <a:pt x="93" y="268"/>
                    <a:pt x="93" y="268"/>
                    <a:pt x="93" y="268"/>
                  </a:cubicBezTo>
                  <a:lnTo>
                    <a:pt x="93" y="260"/>
                  </a:lnTo>
                  <a:close/>
                  <a:moveTo>
                    <a:pt x="389" y="255"/>
                  </a:moveTo>
                  <a:cubicBezTo>
                    <a:pt x="385" y="255"/>
                    <a:pt x="385" y="255"/>
                    <a:pt x="385" y="255"/>
                  </a:cubicBezTo>
                  <a:cubicBezTo>
                    <a:pt x="385" y="263"/>
                    <a:pt x="385" y="263"/>
                    <a:pt x="385" y="263"/>
                  </a:cubicBezTo>
                  <a:cubicBezTo>
                    <a:pt x="389" y="263"/>
                    <a:pt x="389" y="263"/>
                    <a:pt x="389" y="263"/>
                  </a:cubicBezTo>
                  <a:lnTo>
                    <a:pt x="389" y="255"/>
                  </a:lnTo>
                  <a:close/>
                  <a:moveTo>
                    <a:pt x="93" y="244"/>
                  </a:moveTo>
                  <a:cubicBezTo>
                    <a:pt x="89" y="244"/>
                    <a:pt x="89" y="244"/>
                    <a:pt x="89" y="244"/>
                  </a:cubicBezTo>
                  <a:cubicBezTo>
                    <a:pt x="89" y="252"/>
                    <a:pt x="89" y="252"/>
                    <a:pt x="89" y="252"/>
                  </a:cubicBezTo>
                  <a:cubicBezTo>
                    <a:pt x="93" y="252"/>
                    <a:pt x="93" y="252"/>
                    <a:pt x="93" y="252"/>
                  </a:cubicBezTo>
                  <a:lnTo>
                    <a:pt x="93" y="244"/>
                  </a:lnTo>
                  <a:close/>
                  <a:moveTo>
                    <a:pt x="389" y="239"/>
                  </a:moveTo>
                  <a:cubicBezTo>
                    <a:pt x="385" y="239"/>
                    <a:pt x="385" y="239"/>
                    <a:pt x="385" y="239"/>
                  </a:cubicBezTo>
                  <a:cubicBezTo>
                    <a:pt x="385" y="247"/>
                    <a:pt x="385" y="247"/>
                    <a:pt x="385" y="247"/>
                  </a:cubicBezTo>
                  <a:cubicBezTo>
                    <a:pt x="389" y="247"/>
                    <a:pt x="389" y="247"/>
                    <a:pt x="389" y="247"/>
                  </a:cubicBezTo>
                  <a:lnTo>
                    <a:pt x="389" y="239"/>
                  </a:lnTo>
                  <a:close/>
                  <a:moveTo>
                    <a:pt x="93" y="234"/>
                  </a:moveTo>
                  <a:cubicBezTo>
                    <a:pt x="93" y="233"/>
                    <a:pt x="94" y="231"/>
                    <a:pt x="95" y="231"/>
                  </a:cubicBezTo>
                  <a:cubicBezTo>
                    <a:pt x="93" y="227"/>
                    <a:pt x="93" y="227"/>
                    <a:pt x="93" y="227"/>
                  </a:cubicBezTo>
                  <a:cubicBezTo>
                    <a:pt x="91" y="228"/>
                    <a:pt x="89" y="231"/>
                    <a:pt x="89" y="234"/>
                  </a:cubicBezTo>
                  <a:cubicBezTo>
                    <a:pt x="89" y="236"/>
                    <a:pt x="89" y="236"/>
                    <a:pt x="89" y="236"/>
                  </a:cubicBezTo>
                  <a:cubicBezTo>
                    <a:pt x="93" y="236"/>
                    <a:pt x="93" y="236"/>
                    <a:pt x="93" y="236"/>
                  </a:cubicBezTo>
                  <a:lnTo>
                    <a:pt x="93" y="234"/>
                  </a:lnTo>
                  <a:close/>
                  <a:moveTo>
                    <a:pt x="388" y="230"/>
                  </a:moveTo>
                  <a:cubicBezTo>
                    <a:pt x="386" y="228"/>
                    <a:pt x="384" y="227"/>
                    <a:pt x="382" y="227"/>
                  </a:cubicBezTo>
                  <a:cubicBezTo>
                    <a:pt x="374" y="227"/>
                    <a:pt x="374" y="227"/>
                    <a:pt x="374" y="227"/>
                  </a:cubicBezTo>
                  <a:cubicBezTo>
                    <a:pt x="374" y="231"/>
                    <a:pt x="374" y="231"/>
                    <a:pt x="374" y="231"/>
                  </a:cubicBezTo>
                  <a:cubicBezTo>
                    <a:pt x="382" y="231"/>
                    <a:pt x="382" y="231"/>
                    <a:pt x="382" y="231"/>
                  </a:cubicBezTo>
                  <a:cubicBezTo>
                    <a:pt x="383" y="231"/>
                    <a:pt x="384" y="231"/>
                    <a:pt x="384" y="232"/>
                  </a:cubicBezTo>
                  <a:lnTo>
                    <a:pt x="388" y="230"/>
                  </a:lnTo>
                  <a:close/>
                  <a:moveTo>
                    <a:pt x="366" y="227"/>
                  </a:moveTo>
                  <a:cubicBezTo>
                    <a:pt x="358" y="227"/>
                    <a:pt x="358" y="227"/>
                    <a:pt x="358" y="227"/>
                  </a:cubicBezTo>
                  <a:cubicBezTo>
                    <a:pt x="358" y="231"/>
                    <a:pt x="358" y="231"/>
                    <a:pt x="358" y="231"/>
                  </a:cubicBezTo>
                  <a:cubicBezTo>
                    <a:pt x="366" y="231"/>
                    <a:pt x="366" y="231"/>
                    <a:pt x="366" y="231"/>
                  </a:cubicBezTo>
                  <a:lnTo>
                    <a:pt x="366" y="227"/>
                  </a:lnTo>
                  <a:close/>
                  <a:moveTo>
                    <a:pt x="350" y="227"/>
                  </a:moveTo>
                  <a:cubicBezTo>
                    <a:pt x="342" y="227"/>
                    <a:pt x="342" y="227"/>
                    <a:pt x="342" y="227"/>
                  </a:cubicBezTo>
                  <a:cubicBezTo>
                    <a:pt x="342" y="231"/>
                    <a:pt x="342" y="231"/>
                    <a:pt x="342" y="231"/>
                  </a:cubicBezTo>
                  <a:cubicBezTo>
                    <a:pt x="350" y="231"/>
                    <a:pt x="350" y="231"/>
                    <a:pt x="350" y="231"/>
                  </a:cubicBezTo>
                  <a:lnTo>
                    <a:pt x="350" y="227"/>
                  </a:lnTo>
                  <a:close/>
                  <a:moveTo>
                    <a:pt x="334" y="227"/>
                  </a:moveTo>
                  <a:cubicBezTo>
                    <a:pt x="326" y="227"/>
                    <a:pt x="326" y="227"/>
                    <a:pt x="326" y="227"/>
                  </a:cubicBezTo>
                  <a:cubicBezTo>
                    <a:pt x="326" y="231"/>
                    <a:pt x="326" y="231"/>
                    <a:pt x="326" y="231"/>
                  </a:cubicBezTo>
                  <a:cubicBezTo>
                    <a:pt x="334" y="231"/>
                    <a:pt x="334" y="231"/>
                    <a:pt x="334" y="231"/>
                  </a:cubicBezTo>
                  <a:lnTo>
                    <a:pt x="334" y="227"/>
                  </a:lnTo>
                  <a:close/>
                  <a:moveTo>
                    <a:pt x="318" y="227"/>
                  </a:moveTo>
                  <a:cubicBezTo>
                    <a:pt x="310" y="227"/>
                    <a:pt x="310" y="227"/>
                    <a:pt x="310" y="227"/>
                  </a:cubicBezTo>
                  <a:cubicBezTo>
                    <a:pt x="310" y="231"/>
                    <a:pt x="310" y="231"/>
                    <a:pt x="310" y="231"/>
                  </a:cubicBezTo>
                  <a:cubicBezTo>
                    <a:pt x="318" y="231"/>
                    <a:pt x="318" y="231"/>
                    <a:pt x="318" y="231"/>
                  </a:cubicBezTo>
                  <a:lnTo>
                    <a:pt x="318" y="227"/>
                  </a:lnTo>
                  <a:close/>
                  <a:moveTo>
                    <a:pt x="302" y="227"/>
                  </a:moveTo>
                  <a:cubicBezTo>
                    <a:pt x="294" y="227"/>
                    <a:pt x="294" y="227"/>
                    <a:pt x="294" y="227"/>
                  </a:cubicBezTo>
                  <a:cubicBezTo>
                    <a:pt x="294" y="231"/>
                    <a:pt x="294" y="231"/>
                    <a:pt x="294" y="231"/>
                  </a:cubicBezTo>
                  <a:cubicBezTo>
                    <a:pt x="302" y="231"/>
                    <a:pt x="302" y="231"/>
                    <a:pt x="302" y="231"/>
                  </a:cubicBezTo>
                  <a:lnTo>
                    <a:pt x="302" y="227"/>
                  </a:lnTo>
                  <a:close/>
                  <a:moveTo>
                    <a:pt x="286" y="227"/>
                  </a:moveTo>
                  <a:cubicBezTo>
                    <a:pt x="278" y="227"/>
                    <a:pt x="278" y="227"/>
                    <a:pt x="278" y="227"/>
                  </a:cubicBezTo>
                  <a:cubicBezTo>
                    <a:pt x="278" y="231"/>
                    <a:pt x="278" y="231"/>
                    <a:pt x="278" y="231"/>
                  </a:cubicBezTo>
                  <a:cubicBezTo>
                    <a:pt x="286" y="231"/>
                    <a:pt x="286" y="231"/>
                    <a:pt x="286" y="231"/>
                  </a:cubicBezTo>
                  <a:lnTo>
                    <a:pt x="286" y="227"/>
                  </a:lnTo>
                  <a:close/>
                  <a:moveTo>
                    <a:pt x="270" y="227"/>
                  </a:moveTo>
                  <a:cubicBezTo>
                    <a:pt x="262" y="227"/>
                    <a:pt x="262" y="227"/>
                    <a:pt x="262" y="227"/>
                  </a:cubicBezTo>
                  <a:cubicBezTo>
                    <a:pt x="262" y="231"/>
                    <a:pt x="262" y="231"/>
                    <a:pt x="262" y="231"/>
                  </a:cubicBezTo>
                  <a:cubicBezTo>
                    <a:pt x="270" y="231"/>
                    <a:pt x="270" y="231"/>
                    <a:pt x="270" y="231"/>
                  </a:cubicBezTo>
                  <a:lnTo>
                    <a:pt x="270" y="227"/>
                  </a:lnTo>
                  <a:close/>
                  <a:moveTo>
                    <a:pt x="254" y="227"/>
                  </a:moveTo>
                  <a:cubicBezTo>
                    <a:pt x="246" y="227"/>
                    <a:pt x="246" y="227"/>
                    <a:pt x="246" y="227"/>
                  </a:cubicBezTo>
                  <a:cubicBezTo>
                    <a:pt x="246" y="231"/>
                    <a:pt x="246" y="231"/>
                    <a:pt x="246" y="231"/>
                  </a:cubicBezTo>
                  <a:cubicBezTo>
                    <a:pt x="254" y="231"/>
                    <a:pt x="254" y="231"/>
                    <a:pt x="254" y="231"/>
                  </a:cubicBezTo>
                  <a:lnTo>
                    <a:pt x="254" y="227"/>
                  </a:lnTo>
                  <a:close/>
                  <a:moveTo>
                    <a:pt x="238" y="227"/>
                  </a:moveTo>
                  <a:cubicBezTo>
                    <a:pt x="230" y="227"/>
                    <a:pt x="230" y="227"/>
                    <a:pt x="230" y="227"/>
                  </a:cubicBezTo>
                  <a:cubicBezTo>
                    <a:pt x="230" y="231"/>
                    <a:pt x="230" y="231"/>
                    <a:pt x="230" y="231"/>
                  </a:cubicBezTo>
                  <a:cubicBezTo>
                    <a:pt x="238" y="231"/>
                    <a:pt x="238" y="231"/>
                    <a:pt x="238" y="231"/>
                  </a:cubicBezTo>
                  <a:lnTo>
                    <a:pt x="238" y="227"/>
                  </a:lnTo>
                  <a:close/>
                  <a:moveTo>
                    <a:pt x="222" y="227"/>
                  </a:moveTo>
                  <a:cubicBezTo>
                    <a:pt x="214" y="227"/>
                    <a:pt x="214" y="227"/>
                    <a:pt x="214" y="227"/>
                  </a:cubicBezTo>
                  <a:cubicBezTo>
                    <a:pt x="214" y="231"/>
                    <a:pt x="214" y="231"/>
                    <a:pt x="214" y="231"/>
                  </a:cubicBezTo>
                  <a:cubicBezTo>
                    <a:pt x="222" y="231"/>
                    <a:pt x="222" y="231"/>
                    <a:pt x="222" y="231"/>
                  </a:cubicBezTo>
                  <a:lnTo>
                    <a:pt x="222" y="227"/>
                  </a:lnTo>
                  <a:close/>
                  <a:moveTo>
                    <a:pt x="206" y="227"/>
                  </a:moveTo>
                  <a:cubicBezTo>
                    <a:pt x="198" y="227"/>
                    <a:pt x="198" y="227"/>
                    <a:pt x="198" y="227"/>
                  </a:cubicBezTo>
                  <a:cubicBezTo>
                    <a:pt x="198" y="231"/>
                    <a:pt x="198" y="231"/>
                    <a:pt x="198" y="231"/>
                  </a:cubicBezTo>
                  <a:cubicBezTo>
                    <a:pt x="206" y="231"/>
                    <a:pt x="206" y="231"/>
                    <a:pt x="206" y="231"/>
                  </a:cubicBezTo>
                  <a:lnTo>
                    <a:pt x="206" y="227"/>
                  </a:lnTo>
                  <a:close/>
                  <a:moveTo>
                    <a:pt x="190" y="227"/>
                  </a:moveTo>
                  <a:cubicBezTo>
                    <a:pt x="182" y="227"/>
                    <a:pt x="182" y="227"/>
                    <a:pt x="182" y="227"/>
                  </a:cubicBezTo>
                  <a:cubicBezTo>
                    <a:pt x="182" y="231"/>
                    <a:pt x="182" y="231"/>
                    <a:pt x="182" y="231"/>
                  </a:cubicBezTo>
                  <a:cubicBezTo>
                    <a:pt x="190" y="231"/>
                    <a:pt x="190" y="231"/>
                    <a:pt x="190" y="231"/>
                  </a:cubicBezTo>
                  <a:lnTo>
                    <a:pt x="190" y="227"/>
                  </a:lnTo>
                  <a:close/>
                  <a:moveTo>
                    <a:pt x="174" y="227"/>
                  </a:moveTo>
                  <a:cubicBezTo>
                    <a:pt x="166" y="227"/>
                    <a:pt x="166" y="227"/>
                    <a:pt x="166" y="227"/>
                  </a:cubicBezTo>
                  <a:cubicBezTo>
                    <a:pt x="166" y="231"/>
                    <a:pt x="166" y="231"/>
                    <a:pt x="166" y="231"/>
                  </a:cubicBezTo>
                  <a:cubicBezTo>
                    <a:pt x="174" y="231"/>
                    <a:pt x="174" y="231"/>
                    <a:pt x="174" y="231"/>
                  </a:cubicBezTo>
                  <a:lnTo>
                    <a:pt x="174" y="227"/>
                  </a:lnTo>
                  <a:close/>
                  <a:moveTo>
                    <a:pt x="158" y="227"/>
                  </a:moveTo>
                  <a:cubicBezTo>
                    <a:pt x="150" y="227"/>
                    <a:pt x="150" y="227"/>
                    <a:pt x="150" y="227"/>
                  </a:cubicBezTo>
                  <a:cubicBezTo>
                    <a:pt x="150" y="231"/>
                    <a:pt x="150" y="231"/>
                    <a:pt x="150" y="231"/>
                  </a:cubicBezTo>
                  <a:cubicBezTo>
                    <a:pt x="158" y="231"/>
                    <a:pt x="158" y="231"/>
                    <a:pt x="158" y="231"/>
                  </a:cubicBezTo>
                  <a:lnTo>
                    <a:pt x="158" y="227"/>
                  </a:lnTo>
                  <a:close/>
                  <a:moveTo>
                    <a:pt x="142" y="227"/>
                  </a:moveTo>
                  <a:cubicBezTo>
                    <a:pt x="134" y="227"/>
                    <a:pt x="134" y="227"/>
                    <a:pt x="134" y="227"/>
                  </a:cubicBezTo>
                  <a:cubicBezTo>
                    <a:pt x="134" y="231"/>
                    <a:pt x="134" y="231"/>
                    <a:pt x="134" y="231"/>
                  </a:cubicBezTo>
                  <a:cubicBezTo>
                    <a:pt x="142" y="231"/>
                    <a:pt x="142" y="231"/>
                    <a:pt x="142" y="231"/>
                  </a:cubicBezTo>
                  <a:lnTo>
                    <a:pt x="142" y="227"/>
                  </a:lnTo>
                  <a:close/>
                  <a:moveTo>
                    <a:pt x="126" y="227"/>
                  </a:moveTo>
                  <a:cubicBezTo>
                    <a:pt x="118" y="227"/>
                    <a:pt x="118" y="227"/>
                    <a:pt x="118" y="227"/>
                  </a:cubicBezTo>
                  <a:cubicBezTo>
                    <a:pt x="118" y="231"/>
                    <a:pt x="118" y="231"/>
                    <a:pt x="118" y="231"/>
                  </a:cubicBezTo>
                  <a:cubicBezTo>
                    <a:pt x="126" y="231"/>
                    <a:pt x="126" y="231"/>
                    <a:pt x="126" y="231"/>
                  </a:cubicBezTo>
                  <a:lnTo>
                    <a:pt x="126" y="227"/>
                  </a:lnTo>
                  <a:close/>
                  <a:moveTo>
                    <a:pt x="110" y="227"/>
                  </a:moveTo>
                  <a:cubicBezTo>
                    <a:pt x="102" y="227"/>
                    <a:pt x="102" y="227"/>
                    <a:pt x="102" y="227"/>
                  </a:cubicBezTo>
                  <a:cubicBezTo>
                    <a:pt x="102" y="231"/>
                    <a:pt x="102" y="231"/>
                    <a:pt x="102" y="231"/>
                  </a:cubicBezTo>
                  <a:cubicBezTo>
                    <a:pt x="110" y="231"/>
                    <a:pt x="110" y="231"/>
                    <a:pt x="110" y="231"/>
                  </a:cubicBezTo>
                  <a:lnTo>
                    <a:pt x="110" y="227"/>
                  </a:lnTo>
                  <a:close/>
                  <a:moveTo>
                    <a:pt x="193" y="248"/>
                  </a:moveTo>
                  <a:cubicBezTo>
                    <a:pt x="150" y="248"/>
                    <a:pt x="150" y="248"/>
                    <a:pt x="150" y="248"/>
                  </a:cubicBezTo>
                  <a:cubicBezTo>
                    <a:pt x="150" y="272"/>
                    <a:pt x="150" y="272"/>
                    <a:pt x="150" y="272"/>
                  </a:cubicBezTo>
                  <a:cubicBezTo>
                    <a:pt x="193" y="272"/>
                    <a:pt x="193" y="272"/>
                    <a:pt x="193" y="272"/>
                  </a:cubicBezTo>
                  <a:lnTo>
                    <a:pt x="193" y="248"/>
                  </a:lnTo>
                  <a:close/>
                  <a:moveTo>
                    <a:pt x="215" y="248"/>
                  </a:moveTo>
                  <a:cubicBezTo>
                    <a:pt x="204" y="248"/>
                    <a:pt x="204" y="248"/>
                    <a:pt x="204" y="248"/>
                  </a:cubicBezTo>
                  <a:cubicBezTo>
                    <a:pt x="204" y="272"/>
                    <a:pt x="204" y="272"/>
                    <a:pt x="204" y="272"/>
                  </a:cubicBezTo>
                  <a:cubicBezTo>
                    <a:pt x="215" y="272"/>
                    <a:pt x="215" y="272"/>
                    <a:pt x="215" y="272"/>
                  </a:cubicBezTo>
                  <a:lnTo>
                    <a:pt x="215" y="248"/>
                  </a:lnTo>
                  <a:close/>
                  <a:moveTo>
                    <a:pt x="234" y="248"/>
                  </a:moveTo>
                  <a:cubicBezTo>
                    <a:pt x="223" y="248"/>
                    <a:pt x="223" y="248"/>
                    <a:pt x="223" y="248"/>
                  </a:cubicBezTo>
                  <a:cubicBezTo>
                    <a:pt x="223" y="272"/>
                    <a:pt x="223" y="272"/>
                    <a:pt x="223" y="272"/>
                  </a:cubicBezTo>
                  <a:cubicBezTo>
                    <a:pt x="234" y="272"/>
                    <a:pt x="234" y="272"/>
                    <a:pt x="234" y="272"/>
                  </a:cubicBezTo>
                  <a:lnTo>
                    <a:pt x="234" y="248"/>
                  </a:lnTo>
                  <a:close/>
                  <a:moveTo>
                    <a:pt x="253" y="248"/>
                  </a:moveTo>
                  <a:cubicBezTo>
                    <a:pt x="242" y="248"/>
                    <a:pt x="242" y="248"/>
                    <a:pt x="242" y="248"/>
                  </a:cubicBezTo>
                  <a:cubicBezTo>
                    <a:pt x="242" y="272"/>
                    <a:pt x="242" y="272"/>
                    <a:pt x="242" y="272"/>
                  </a:cubicBezTo>
                  <a:cubicBezTo>
                    <a:pt x="253" y="272"/>
                    <a:pt x="253" y="272"/>
                    <a:pt x="253" y="272"/>
                  </a:cubicBezTo>
                  <a:lnTo>
                    <a:pt x="253" y="248"/>
                  </a:lnTo>
                  <a:close/>
                  <a:moveTo>
                    <a:pt x="272" y="248"/>
                  </a:moveTo>
                  <a:cubicBezTo>
                    <a:pt x="261" y="248"/>
                    <a:pt x="261" y="248"/>
                    <a:pt x="261" y="248"/>
                  </a:cubicBezTo>
                  <a:cubicBezTo>
                    <a:pt x="261" y="272"/>
                    <a:pt x="261" y="272"/>
                    <a:pt x="261" y="272"/>
                  </a:cubicBezTo>
                  <a:cubicBezTo>
                    <a:pt x="272" y="272"/>
                    <a:pt x="272" y="272"/>
                    <a:pt x="272" y="272"/>
                  </a:cubicBezTo>
                  <a:lnTo>
                    <a:pt x="272" y="248"/>
                  </a:lnTo>
                  <a:close/>
                  <a:moveTo>
                    <a:pt x="291" y="248"/>
                  </a:moveTo>
                  <a:cubicBezTo>
                    <a:pt x="280" y="248"/>
                    <a:pt x="280" y="248"/>
                    <a:pt x="280" y="248"/>
                  </a:cubicBezTo>
                  <a:cubicBezTo>
                    <a:pt x="280" y="272"/>
                    <a:pt x="280" y="272"/>
                    <a:pt x="280" y="272"/>
                  </a:cubicBezTo>
                  <a:cubicBezTo>
                    <a:pt x="291" y="272"/>
                    <a:pt x="291" y="272"/>
                    <a:pt x="291" y="272"/>
                  </a:cubicBezTo>
                  <a:lnTo>
                    <a:pt x="291" y="248"/>
                  </a:lnTo>
                  <a:close/>
                  <a:moveTo>
                    <a:pt x="361" y="260"/>
                  </a:moveTo>
                  <a:cubicBezTo>
                    <a:pt x="361" y="256"/>
                    <a:pt x="357" y="253"/>
                    <a:pt x="354" y="253"/>
                  </a:cubicBezTo>
                  <a:cubicBezTo>
                    <a:pt x="350" y="253"/>
                    <a:pt x="346" y="256"/>
                    <a:pt x="346" y="260"/>
                  </a:cubicBezTo>
                  <a:cubicBezTo>
                    <a:pt x="346" y="264"/>
                    <a:pt x="350" y="267"/>
                    <a:pt x="354" y="267"/>
                  </a:cubicBezTo>
                  <a:cubicBezTo>
                    <a:pt x="357" y="267"/>
                    <a:pt x="361" y="264"/>
                    <a:pt x="361" y="260"/>
                  </a:cubicBezTo>
                  <a:close/>
                  <a:moveTo>
                    <a:pt x="141" y="245"/>
                  </a:moveTo>
                  <a:cubicBezTo>
                    <a:pt x="141" y="245"/>
                    <a:pt x="141" y="245"/>
                    <a:pt x="141" y="256"/>
                  </a:cubicBezTo>
                  <a:cubicBezTo>
                    <a:pt x="141" y="266"/>
                    <a:pt x="135" y="275"/>
                    <a:pt x="126" y="279"/>
                  </a:cubicBezTo>
                  <a:cubicBezTo>
                    <a:pt x="116" y="275"/>
                    <a:pt x="110" y="266"/>
                    <a:pt x="110" y="256"/>
                  </a:cubicBezTo>
                  <a:cubicBezTo>
                    <a:pt x="110" y="256"/>
                    <a:pt x="110" y="256"/>
                    <a:pt x="110" y="245"/>
                  </a:cubicBezTo>
                  <a:cubicBezTo>
                    <a:pt x="110" y="245"/>
                    <a:pt x="110" y="245"/>
                    <a:pt x="116" y="243"/>
                  </a:cubicBezTo>
                  <a:cubicBezTo>
                    <a:pt x="116" y="243"/>
                    <a:pt x="116" y="243"/>
                    <a:pt x="116" y="245"/>
                  </a:cubicBezTo>
                  <a:cubicBezTo>
                    <a:pt x="116" y="245"/>
                    <a:pt x="116" y="245"/>
                    <a:pt x="122" y="244"/>
                  </a:cubicBezTo>
                  <a:cubicBezTo>
                    <a:pt x="122" y="244"/>
                    <a:pt x="122" y="244"/>
                    <a:pt x="122" y="242"/>
                  </a:cubicBezTo>
                  <a:cubicBezTo>
                    <a:pt x="122" y="242"/>
                    <a:pt x="122" y="242"/>
                    <a:pt x="126" y="241"/>
                  </a:cubicBezTo>
                  <a:cubicBezTo>
                    <a:pt x="126" y="241"/>
                    <a:pt x="126" y="241"/>
                    <a:pt x="129" y="242"/>
                  </a:cubicBezTo>
                  <a:cubicBezTo>
                    <a:pt x="129" y="242"/>
                    <a:pt x="129" y="242"/>
                    <a:pt x="129" y="244"/>
                  </a:cubicBezTo>
                  <a:cubicBezTo>
                    <a:pt x="129" y="244"/>
                    <a:pt x="129" y="244"/>
                    <a:pt x="136" y="245"/>
                  </a:cubicBezTo>
                  <a:cubicBezTo>
                    <a:pt x="136" y="245"/>
                    <a:pt x="136" y="245"/>
                    <a:pt x="136" y="243"/>
                  </a:cubicBezTo>
                  <a:lnTo>
                    <a:pt x="141" y="245"/>
                  </a:lnTo>
                  <a:close/>
                  <a:moveTo>
                    <a:pt x="137" y="250"/>
                  </a:moveTo>
                  <a:cubicBezTo>
                    <a:pt x="137" y="250"/>
                    <a:pt x="137" y="250"/>
                    <a:pt x="126" y="248"/>
                  </a:cubicBezTo>
                  <a:cubicBezTo>
                    <a:pt x="126" y="248"/>
                    <a:pt x="126" y="248"/>
                    <a:pt x="126" y="260"/>
                  </a:cubicBezTo>
                  <a:cubicBezTo>
                    <a:pt x="126" y="260"/>
                    <a:pt x="126" y="260"/>
                    <a:pt x="115" y="260"/>
                  </a:cubicBezTo>
                  <a:cubicBezTo>
                    <a:pt x="116" y="266"/>
                    <a:pt x="120" y="271"/>
                    <a:pt x="126" y="274"/>
                  </a:cubicBezTo>
                  <a:cubicBezTo>
                    <a:pt x="126" y="274"/>
                    <a:pt x="126" y="274"/>
                    <a:pt x="126" y="260"/>
                  </a:cubicBezTo>
                  <a:cubicBezTo>
                    <a:pt x="126" y="260"/>
                    <a:pt x="126" y="260"/>
                    <a:pt x="136" y="260"/>
                  </a:cubicBezTo>
                  <a:cubicBezTo>
                    <a:pt x="137" y="259"/>
                    <a:pt x="137" y="257"/>
                    <a:pt x="137" y="256"/>
                  </a:cubicBezTo>
                  <a:lnTo>
                    <a:pt x="137" y="25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7200" fontAlgn="base">
                <a:lnSpc>
                  <a:spcPct val="90000"/>
                </a:lnSpc>
                <a:spcBef>
                  <a:spcPct val="0"/>
                </a:spcBef>
                <a:spcAft>
                  <a:spcPct val="0"/>
                </a:spcAft>
              </a:pPr>
              <a:endParaRPr lang="en-US" sz="1800" dirty="0">
                <a:solidFill>
                  <a:srgbClr val="FFFFFF"/>
                </a:solidFill>
                <a:latin typeface="+mj-lt"/>
                <a:ea typeface="ＭＳ Ｐゴシック" charset="0"/>
              </a:endParaRPr>
            </a:p>
          </p:txBody>
        </p:sp>
        <p:grpSp>
          <p:nvGrpSpPr>
            <p:cNvPr id="244" name="Group 119"/>
            <p:cNvGrpSpPr/>
            <p:nvPr/>
          </p:nvGrpSpPr>
          <p:grpSpPr>
            <a:xfrm>
              <a:off x="5847342" y="3254500"/>
              <a:ext cx="610984" cy="305334"/>
              <a:chOff x="7947557" y="1309439"/>
              <a:chExt cx="610532" cy="305109"/>
            </a:xfrm>
          </p:grpSpPr>
          <p:pic>
            <p:nvPicPr>
              <p:cNvPr id="141" name="Picture 140" descr="logo.png"/>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8241636" y="1327429"/>
                <a:ext cx="316453" cy="287119"/>
              </a:xfrm>
              <a:prstGeom prst="rect">
                <a:avLst/>
              </a:prstGeom>
            </p:spPr>
          </p:pic>
          <p:pic>
            <p:nvPicPr>
              <p:cNvPr id="142" name="Picture 141" descr="logo_small.png"/>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947557" y="1309439"/>
                <a:ext cx="302638" cy="290358"/>
              </a:xfrm>
              <a:prstGeom prst="rect">
                <a:avLst/>
              </a:prstGeom>
            </p:spPr>
          </p:pic>
        </p:grpSp>
      </p:grpSp>
      <p:sp>
        <p:nvSpPr>
          <p:cNvPr id="129" name="Rounded Rectangle 128"/>
          <p:cNvSpPr/>
          <p:nvPr/>
        </p:nvSpPr>
        <p:spPr>
          <a:xfrm>
            <a:off x="-88900" y="3512972"/>
            <a:ext cx="1728123" cy="432031"/>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800" b="1" dirty="0" smtClean="0">
                <a:solidFill>
                  <a:srgbClr val="435153"/>
                </a:solidFill>
                <a:latin typeface="+mj-lt"/>
              </a:rPr>
              <a:t>AMP on Meraki MX</a:t>
            </a:r>
            <a:endParaRPr lang="en-US" sz="800" b="1" dirty="0">
              <a:solidFill>
                <a:srgbClr val="435153"/>
              </a:solidFill>
              <a:latin typeface="+mj-lt"/>
            </a:endParaRPr>
          </a:p>
        </p:txBody>
      </p:sp>
      <p:pic>
        <p:nvPicPr>
          <p:cNvPr id="246" name="Picture 245" descr="mx65w-mantle.jpg"/>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1071" r="100000">
                        <a14:foregroundMark x1="83249" y1="58069" x2="83249" y2="58069"/>
                        <a14:foregroundMark x1="57620" y1="58069" x2="57620" y2="58069"/>
                        <a14:foregroundMark x1="68640" y1="56916" x2="68640" y2="56916"/>
                        <a14:foregroundMark x1="74685" y1="56916" x2="74685" y2="56916"/>
                        <a14:foregroundMark x1="79723" y1="58069" x2="79723" y2="58069"/>
                        <a14:foregroundMark x1="75189" y1="15562" x2="75189" y2="15562"/>
                        <a14:foregroundMark x1="76196" y1="62680" x2="76196" y2="62680"/>
                        <a14:backgroundMark x1="87720" y1="64986" x2="87720" y2="64986"/>
                        <a14:backgroundMark x1="81738" y1="64986" x2="81738" y2="64986"/>
                      </a14:backgroundRemoval>
                    </a14:imgEffect>
                  </a14:imgLayer>
                </a14:imgProps>
              </a:ext>
              <a:ext uri="{28A0092B-C50C-407E-A947-70E740481C1C}">
                <a14:useLocalDpi xmlns:a14="http://schemas.microsoft.com/office/drawing/2010/main"/>
              </a:ext>
            </a:extLst>
          </a:blip>
          <a:stretch>
            <a:fillRect/>
          </a:stretch>
        </p:blipFill>
        <p:spPr>
          <a:xfrm>
            <a:off x="326824" y="3329658"/>
            <a:ext cx="800099" cy="349666"/>
          </a:xfrm>
          <a:prstGeom prst="rect">
            <a:avLst/>
          </a:prstGeom>
        </p:spPr>
      </p:pic>
      <p:pic>
        <p:nvPicPr>
          <p:cNvPr id="130"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26632" y="3208636"/>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0"/>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46547" y="2575760"/>
            <a:ext cx="2141967" cy="1369243"/>
          </a:xfrm>
          <a:prstGeom prst="rect">
            <a:avLst/>
          </a:prstGeom>
          <a:noFill/>
          <a:ln>
            <a:noFill/>
          </a:ln>
        </p:spPr>
      </p:pic>
      <p:pic>
        <p:nvPicPr>
          <p:cNvPr id="132" name="Picture 131"/>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176808" y="2689343"/>
            <a:ext cx="902584" cy="373260"/>
          </a:xfrm>
          <a:prstGeom prst="rect">
            <a:avLst/>
          </a:prstGeom>
          <a:noFill/>
          <a:ln>
            <a:noFill/>
          </a:ln>
        </p:spPr>
      </p:pic>
      <p:pic>
        <p:nvPicPr>
          <p:cNvPr id="134"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242842" y="2532453"/>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071619" y="1809020"/>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363695" y="1328636"/>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146565" y="1482359"/>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7574206" y="2200527"/>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343292" y="3039023"/>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126461" y="3183248"/>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797326" y="3192466"/>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5013214" y="3162593"/>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5816159" y="3172627"/>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7027259" y="1044191"/>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 descr="/Users/njito/Library/Group Containers/UBF8T346G9.Office/msoclip1/01/ADAF3FA9-9D48-8040-869A-789F1F775BEB.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117931" y="1037010"/>
            <a:ext cx="267505" cy="26750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274418" y="1504745"/>
            <a:ext cx="724068" cy="206877"/>
          </a:xfrm>
          <a:prstGeom prst="rect">
            <a:avLst/>
          </a:prstGeom>
        </p:spPr>
      </p:pic>
      <p:pic>
        <p:nvPicPr>
          <p:cNvPr id="82" name="Picture 8" descr="talos-title-logo.eps"/>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146967" y="282441"/>
            <a:ext cx="992171" cy="216243"/>
          </a:xfrm>
          <a:prstGeom prst="rect">
            <a:avLst/>
          </a:prstGeom>
        </p:spPr>
      </p:pic>
    </p:spTree>
    <p:extLst>
      <p:ext uri="{BB962C8B-B14F-4D97-AF65-F5344CB8AC3E}">
        <p14:creationId xmlns:p14="http://schemas.microsoft.com/office/powerpoint/2010/main" val="702287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Shot 2014-09-21 at 18.05.56.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19335" y="3040972"/>
            <a:ext cx="4007061" cy="1759895"/>
          </a:xfrm>
          <a:prstGeom prst="rect">
            <a:avLst/>
          </a:prstGeom>
          <a:ln>
            <a:noFill/>
          </a:ln>
          <a:effectLst>
            <a:outerShdw blurRad="292100" dist="139700" dir="2700000" algn="tl" rotWithShape="0">
              <a:srgbClr val="333333">
                <a:alpha val="65000"/>
              </a:srgbClr>
            </a:outerShdw>
          </a:effectLst>
        </p:spPr>
      </p:pic>
      <p:grpSp>
        <p:nvGrpSpPr>
          <p:cNvPr id="17" name="Group 16"/>
          <p:cNvGrpSpPr/>
          <p:nvPr/>
        </p:nvGrpSpPr>
        <p:grpSpPr>
          <a:xfrm>
            <a:off x="178154" y="1762696"/>
            <a:ext cx="5546044" cy="2811434"/>
            <a:chOff x="456530" y="1187140"/>
            <a:chExt cx="8431933" cy="4275478"/>
          </a:xfrm>
        </p:grpSpPr>
        <p:pic>
          <p:nvPicPr>
            <p:cNvPr id="18" name="Picture 17" descr="Screen Shot 2014-09-17 at 10.38.45.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6530" y="1187140"/>
              <a:ext cx="8306643" cy="4275478"/>
            </a:xfrm>
            <a:prstGeom prst="rect">
              <a:avLst/>
            </a:prstGeom>
          </p:spPr>
        </p:pic>
        <p:sp>
          <p:nvSpPr>
            <p:cNvPr id="19" name="Rectangular Callout 18"/>
            <p:cNvSpPr/>
            <p:nvPr/>
          </p:nvSpPr>
          <p:spPr>
            <a:xfrm>
              <a:off x="3887373" y="4694376"/>
              <a:ext cx="1972456" cy="270236"/>
            </a:xfrm>
            <a:prstGeom prst="wedgeRectCallout">
              <a:avLst>
                <a:gd name="adj1" fmla="val -51883"/>
                <a:gd name="adj2" fmla="val -118581"/>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600" dirty="0">
                  <a:solidFill>
                    <a:schemeClr val="bg2"/>
                  </a:solidFill>
                  <a:latin typeface="CiscoSansTT ExtraLight" charset="0"/>
                  <a:ea typeface="ＭＳ Ｐゴシック" charset="-128"/>
                  <a:cs typeface="メイリオ"/>
                </a:rPr>
                <a:t>サーバアプリケーション</a:t>
              </a:r>
              <a:endParaRPr lang="en-US" sz="600" dirty="0">
                <a:solidFill>
                  <a:schemeClr val="bg2"/>
                </a:solidFill>
                <a:latin typeface="CiscoSansTT ExtraLight" charset="0"/>
                <a:ea typeface="ＭＳ Ｐゴシック" charset="-128"/>
                <a:cs typeface="メイリオ"/>
              </a:endParaRPr>
            </a:p>
          </p:txBody>
        </p:sp>
        <p:sp>
          <p:nvSpPr>
            <p:cNvPr id="20" name="Rectangular Callout 19"/>
            <p:cNvSpPr/>
            <p:nvPr/>
          </p:nvSpPr>
          <p:spPr>
            <a:xfrm>
              <a:off x="7424205" y="3701507"/>
              <a:ext cx="1413758" cy="270236"/>
            </a:xfrm>
            <a:prstGeom prst="wedgeRectCallout">
              <a:avLst>
                <a:gd name="adj1" fmla="val -45680"/>
                <a:gd name="adj2" fmla="val -87141"/>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600" dirty="0">
                  <a:solidFill>
                    <a:schemeClr val="bg2"/>
                  </a:solidFill>
                  <a:latin typeface="CiscoSansTT ExtraLight" charset="0"/>
                  <a:ea typeface="ＭＳ Ｐゴシック" charset="-128"/>
                  <a:cs typeface="メイリオ"/>
                </a:rPr>
                <a:t>利用端末</a:t>
              </a:r>
              <a:r>
                <a:rPr lang="en-US" altLang="ja-JP" sz="600" dirty="0">
                  <a:solidFill>
                    <a:schemeClr val="bg2"/>
                  </a:solidFill>
                  <a:latin typeface="CiscoSansTT ExtraLight" charset="0"/>
                  <a:ea typeface="ＭＳ Ｐゴシック" charset="-128"/>
                  <a:cs typeface="メイリオ"/>
                </a:rPr>
                <a:t>OS</a:t>
              </a:r>
              <a:endParaRPr lang="en-US" sz="600" dirty="0">
                <a:solidFill>
                  <a:schemeClr val="bg2"/>
                </a:solidFill>
                <a:latin typeface="CiscoSansTT ExtraLight" charset="0"/>
                <a:ea typeface="ＭＳ Ｐゴシック" charset="-128"/>
                <a:cs typeface="メイリオ"/>
              </a:endParaRPr>
            </a:p>
          </p:txBody>
        </p:sp>
        <p:sp>
          <p:nvSpPr>
            <p:cNvPr id="21" name="Rectangular Callout 20"/>
            <p:cNvSpPr/>
            <p:nvPr/>
          </p:nvSpPr>
          <p:spPr>
            <a:xfrm>
              <a:off x="3961770" y="3277292"/>
              <a:ext cx="1888432" cy="270236"/>
            </a:xfrm>
            <a:prstGeom prst="wedgeRectCallout">
              <a:avLst>
                <a:gd name="adj1" fmla="val -39003"/>
                <a:gd name="adj2" fmla="val -125248"/>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600" dirty="0">
                  <a:solidFill>
                    <a:schemeClr val="bg2"/>
                  </a:solidFill>
                  <a:latin typeface="CiscoSansTT ExtraLight" charset="0"/>
                  <a:ea typeface="ＭＳ Ｐゴシック" charset="-128"/>
                  <a:cs typeface="メイリオ"/>
                </a:rPr>
                <a:t>Web</a:t>
              </a:r>
              <a:r>
                <a:rPr lang="ja-JP" altLang="en-US" sz="600" dirty="0">
                  <a:solidFill>
                    <a:schemeClr val="bg2"/>
                  </a:solidFill>
                  <a:latin typeface="CiscoSansTT ExtraLight" charset="0"/>
                  <a:ea typeface="ＭＳ Ｐゴシック" charset="-128"/>
                  <a:cs typeface="メイリオ"/>
                </a:rPr>
                <a:t>アプリケーション</a:t>
              </a:r>
              <a:endParaRPr lang="en-US" sz="600" dirty="0">
                <a:solidFill>
                  <a:schemeClr val="bg2"/>
                </a:solidFill>
                <a:latin typeface="CiscoSansTT ExtraLight" charset="0"/>
                <a:ea typeface="ＭＳ Ｐゴシック" charset="-128"/>
                <a:cs typeface="メイリオ"/>
              </a:endParaRPr>
            </a:p>
          </p:txBody>
        </p:sp>
        <p:sp>
          <p:nvSpPr>
            <p:cNvPr id="22" name="Rectangular Callout 21"/>
            <p:cNvSpPr/>
            <p:nvPr/>
          </p:nvSpPr>
          <p:spPr>
            <a:xfrm>
              <a:off x="6892191" y="4930567"/>
              <a:ext cx="1996272" cy="297095"/>
            </a:xfrm>
            <a:prstGeom prst="wedgeRectCallout">
              <a:avLst>
                <a:gd name="adj1" fmla="val -43410"/>
                <a:gd name="adj2" fmla="val -88136"/>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600" dirty="0">
                  <a:solidFill>
                    <a:schemeClr val="bg2"/>
                  </a:solidFill>
                  <a:latin typeface="CiscoSansTT ExtraLight" charset="0"/>
                  <a:ea typeface="ＭＳ Ｐゴシック" charset="-128"/>
                  <a:cs typeface="メイリオ"/>
                </a:rPr>
                <a:t>クライアントアプリケーション</a:t>
              </a:r>
              <a:endParaRPr lang="en-US" altLang="ja-JP" sz="600" dirty="0">
                <a:solidFill>
                  <a:schemeClr val="bg2"/>
                </a:solidFill>
                <a:latin typeface="CiscoSansTT ExtraLight" charset="0"/>
                <a:ea typeface="ＭＳ Ｐゴシック" charset="-128"/>
                <a:cs typeface="メイリオ"/>
              </a:endParaRPr>
            </a:p>
          </p:txBody>
        </p:sp>
        <p:sp>
          <p:nvSpPr>
            <p:cNvPr id="23" name="Rectangular Callout 22"/>
            <p:cNvSpPr/>
            <p:nvPr/>
          </p:nvSpPr>
          <p:spPr>
            <a:xfrm>
              <a:off x="1287499" y="2713082"/>
              <a:ext cx="1898976" cy="270236"/>
            </a:xfrm>
            <a:prstGeom prst="wedgeRectCallout">
              <a:avLst>
                <a:gd name="adj1" fmla="val -48138"/>
                <a:gd name="adj2" fmla="val -85248"/>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600" dirty="0">
                  <a:solidFill>
                    <a:schemeClr val="bg2"/>
                  </a:solidFill>
                  <a:latin typeface="CiscoSansTT ExtraLight" charset="0"/>
                  <a:ea typeface="ＭＳ Ｐゴシック" charset="-128"/>
                  <a:cs typeface="メイリオ"/>
                </a:rPr>
                <a:t>トップアプリケーション</a:t>
              </a:r>
              <a:endParaRPr lang="en-US" sz="600" dirty="0">
                <a:solidFill>
                  <a:schemeClr val="bg2"/>
                </a:solidFill>
                <a:latin typeface="CiscoSansTT ExtraLight" charset="0"/>
                <a:ea typeface="ＭＳ Ｐゴシック" charset="-128"/>
                <a:cs typeface="メイリオ"/>
              </a:endParaRPr>
            </a:p>
          </p:txBody>
        </p:sp>
        <p:sp>
          <p:nvSpPr>
            <p:cNvPr id="24" name="Rectangular Callout 23"/>
            <p:cNvSpPr/>
            <p:nvPr/>
          </p:nvSpPr>
          <p:spPr>
            <a:xfrm>
              <a:off x="1082935" y="3760568"/>
              <a:ext cx="2197709" cy="270236"/>
            </a:xfrm>
            <a:prstGeom prst="wedgeRectCallout">
              <a:avLst>
                <a:gd name="adj1" fmla="val -42672"/>
                <a:gd name="adj2" fmla="val -94775"/>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600" dirty="0">
                  <a:solidFill>
                    <a:schemeClr val="bg2"/>
                  </a:solidFill>
                  <a:latin typeface="CiscoSansTT ExtraLight" charset="0"/>
                  <a:ea typeface="ＭＳ Ｐゴシック" charset="-128"/>
                  <a:cs typeface="メイリオ"/>
                </a:rPr>
                <a:t>アプリケーションリスク統計</a:t>
              </a:r>
              <a:endParaRPr lang="en-US" sz="600" dirty="0">
                <a:solidFill>
                  <a:schemeClr val="bg2"/>
                </a:solidFill>
                <a:latin typeface="CiscoSansTT ExtraLight" charset="0"/>
                <a:ea typeface="ＭＳ Ｐゴシック" charset="-128"/>
                <a:cs typeface="メイリオ"/>
              </a:endParaRPr>
            </a:p>
          </p:txBody>
        </p:sp>
        <p:sp>
          <p:nvSpPr>
            <p:cNvPr id="25" name="Rectangular Callout 24"/>
            <p:cNvSpPr/>
            <p:nvPr/>
          </p:nvSpPr>
          <p:spPr>
            <a:xfrm>
              <a:off x="7450350" y="2377878"/>
              <a:ext cx="1183760" cy="270028"/>
            </a:xfrm>
            <a:prstGeom prst="wedgeRectCallout">
              <a:avLst>
                <a:gd name="adj1" fmla="val -42008"/>
                <a:gd name="adj2" fmla="val -87153"/>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600" dirty="0">
                  <a:solidFill>
                    <a:schemeClr val="bg2"/>
                  </a:solidFill>
                  <a:latin typeface="CiscoSansTT ExtraLight" charset="0"/>
                  <a:ea typeface="ＭＳ Ｐゴシック" charset="-128"/>
                  <a:cs typeface="メイリオ"/>
                </a:rPr>
                <a:t>利用ユーザ</a:t>
              </a:r>
              <a:endParaRPr lang="en-US" altLang="ja-JP" sz="600" dirty="0">
                <a:solidFill>
                  <a:schemeClr val="bg2"/>
                </a:solidFill>
                <a:latin typeface="CiscoSansTT ExtraLight" charset="0"/>
                <a:ea typeface="ＭＳ Ｐゴシック" charset="-128"/>
                <a:cs typeface="メイリオ"/>
              </a:endParaRPr>
            </a:p>
          </p:txBody>
        </p:sp>
        <p:sp>
          <p:nvSpPr>
            <p:cNvPr id="26" name="Rectangular Callout 25"/>
            <p:cNvSpPr/>
            <p:nvPr/>
          </p:nvSpPr>
          <p:spPr>
            <a:xfrm>
              <a:off x="1080880" y="4693879"/>
              <a:ext cx="2197709" cy="270236"/>
            </a:xfrm>
            <a:prstGeom prst="wedgeRectCallout">
              <a:avLst>
                <a:gd name="adj1" fmla="val -37986"/>
                <a:gd name="adj2" fmla="val -91599"/>
              </a:avLst>
            </a:prstGeom>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600" dirty="0">
                  <a:solidFill>
                    <a:schemeClr val="bg2"/>
                  </a:solidFill>
                  <a:latin typeface="CiscoSansTT ExtraLight" charset="0"/>
                  <a:ea typeface="ＭＳ Ｐゴシック" charset="-128"/>
                  <a:cs typeface="メイリオ"/>
                </a:rPr>
                <a:t>ビジネス関連性統計</a:t>
              </a:r>
              <a:endParaRPr lang="en-US" sz="600" dirty="0">
                <a:solidFill>
                  <a:schemeClr val="bg2"/>
                </a:solidFill>
                <a:latin typeface="CiscoSansTT ExtraLight" charset="0"/>
                <a:ea typeface="ＭＳ Ｐゴシック" charset="-128"/>
                <a:cs typeface="メイリオ"/>
              </a:endParaRPr>
            </a:p>
          </p:txBody>
        </p:sp>
      </p:grpSp>
      <p:sp>
        <p:nvSpPr>
          <p:cNvPr id="27" name="Text Placeholder 1"/>
          <p:cNvSpPr txBox="1">
            <a:spLocks/>
          </p:cNvSpPr>
          <p:nvPr/>
        </p:nvSpPr>
        <p:spPr>
          <a:xfrm>
            <a:off x="245457" y="1013851"/>
            <a:ext cx="8582751" cy="759281"/>
          </a:xfrm>
          <a:prstGeom prst="rect">
            <a:avLst/>
          </a:prstGeom>
        </p:spPr>
        <p:txBody>
          <a:bodyPr lIns="68562" tIns="34282" rIns="68562" bIns="34282"/>
          <a:lstStyle>
            <a:lvl1pPr marL="228591" indent="-228591" algn="l" defTabSz="914361"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916" indent="-287950" algn="l" defTabSz="914361"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99" indent="-228560" algn="l" defTabSz="914361"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882" indent="-228560" algn="l" defTabSz="914361"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866" indent="-228560" algn="l" defTabSz="914361"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798" indent="-228591" algn="l" defTabSz="91436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2" indent="-228560" algn="l" defTabSz="914361"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200267" indent="0" algn="l" defTabSz="914361"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ja-JP" altLang="en-US" sz="1600" dirty="0">
                <a:latin typeface="CiscoSansTT ExtraLight" charset="0"/>
                <a:ea typeface="ＭＳ Ｐゴシック" charset="-128"/>
                <a:cs typeface="メイリオ"/>
              </a:rPr>
              <a:t>利用されている</a:t>
            </a:r>
            <a:r>
              <a:rPr lang="en-US" altLang="ja-JP" sz="1600" dirty="0">
                <a:latin typeface="CiscoSansTT ExtraLight" charset="0"/>
                <a:ea typeface="ＭＳ Ｐゴシック" charset="-128"/>
                <a:cs typeface="メイリオ"/>
              </a:rPr>
              <a:t>Web</a:t>
            </a:r>
            <a:r>
              <a:rPr lang="ja-JP" altLang="en-US" sz="1600" dirty="0">
                <a:latin typeface="CiscoSansTT ExtraLight" charset="0"/>
                <a:ea typeface="ＭＳ Ｐゴシック" charset="-128"/>
                <a:cs typeface="メイリオ"/>
              </a:rPr>
              <a:t>アプリケーション、クライアントアプリケーション、サーバアプリケーション</a:t>
            </a:r>
            <a:r>
              <a:rPr lang="ja-JP" altLang="en-US" sz="1600" dirty="0" smtClean="0">
                <a:latin typeface="CiscoSansTT ExtraLight" charset="0"/>
                <a:ea typeface="ＭＳ Ｐゴシック" charset="-128"/>
                <a:cs typeface="メイリオ"/>
              </a:rPr>
              <a:t>、</a:t>
            </a:r>
            <a:r>
              <a:rPr lang="en-US" altLang="ja-JP" sz="1600" dirty="0" smtClean="0">
                <a:latin typeface="CiscoSansTT ExtraLight" charset="0"/>
                <a:ea typeface="ＭＳ Ｐゴシック" charset="-128"/>
                <a:cs typeface="メイリオ"/>
              </a:rPr>
              <a:t/>
            </a:r>
            <a:br>
              <a:rPr lang="en-US" altLang="ja-JP" sz="1600" dirty="0" smtClean="0">
                <a:latin typeface="CiscoSansTT ExtraLight" charset="0"/>
                <a:ea typeface="ＭＳ Ｐゴシック" charset="-128"/>
                <a:cs typeface="メイリオ"/>
              </a:rPr>
            </a:br>
            <a:r>
              <a:rPr lang="ja-JP" altLang="en-US" sz="1600" dirty="0" smtClean="0">
                <a:latin typeface="CiscoSansTT ExtraLight" charset="0"/>
                <a:ea typeface="ＭＳ Ｐゴシック" charset="-128"/>
                <a:cs typeface="メイリオ"/>
              </a:rPr>
              <a:t>利用量</a:t>
            </a:r>
            <a:r>
              <a:rPr lang="ja-JP" altLang="en-US" sz="1600" dirty="0">
                <a:latin typeface="CiscoSansTT ExtraLight" charset="0"/>
                <a:ea typeface="ＭＳ Ｐゴシック" charset="-128"/>
                <a:cs typeface="メイリオ"/>
              </a:rPr>
              <a:t>、リスク統計から、問題点を的確に捉え、アプリケーション制限を実施し、リスクを軽減することが</a:t>
            </a:r>
            <a:r>
              <a:rPr lang="ja-JP" altLang="en-US" sz="1600" dirty="0" smtClean="0">
                <a:latin typeface="CiscoSansTT ExtraLight" charset="0"/>
                <a:ea typeface="ＭＳ Ｐゴシック" charset="-128"/>
                <a:cs typeface="メイリオ"/>
              </a:rPr>
              <a:t>可能</a:t>
            </a:r>
            <a:endParaRPr lang="ja-JP" altLang="en-US" sz="1600" dirty="0">
              <a:latin typeface="CiscoSansTT ExtraLight" charset="0"/>
              <a:ea typeface="ＭＳ Ｐゴシック" charset="-128"/>
              <a:cs typeface="メイリオ"/>
            </a:endParaRPr>
          </a:p>
        </p:txBody>
      </p:sp>
      <p:sp>
        <p:nvSpPr>
          <p:cNvPr id="28" name="Text Placeholder 1"/>
          <p:cNvSpPr txBox="1">
            <a:spLocks/>
          </p:cNvSpPr>
          <p:nvPr/>
        </p:nvSpPr>
        <p:spPr>
          <a:xfrm>
            <a:off x="5890269" y="1765486"/>
            <a:ext cx="2776108" cy="1105445"/>
          </a:xfrm>
          <a:prstGeom prst="rect">
            <a:avLst/>
          </a:prstGeom>
        </p:spPr>
        <p:txBody>
          <a:bodyPr lIns="68562" tIns="34282" rIns="68562" bIns="34282"/>
          <a:lstStyle>
            <a:lvl1pPr marL="228591" indent="-228591" algn="l" defTabSz="914361"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916" indent="-287950" algn="l" defTabSz="914361"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99" indent="-228560" algn="l" defTabSz="914361"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882" indent="-228560" algn="l" defTabSz="914361"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866" indent="-228560" algn="l" defTabSz="914361"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798" indent="-228591" algn="l" defTabSz="91436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2" indent="-228560" algn="l" defTabSz="914361"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200267" indent="0" algn="l" defTabSz="914361"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ja-JP" sz="1200" dirty="0">
                <a:latin typeface="CiscoSansTT ExtraLight" charset="0"/>
                <a:ea typeface="ＭＳ Ｐゴシック" charset="-128"/>
                <a:cs typeface="メイリオ"/>
              </a:rPr>
              <a:t>3,000</a:t>
            </a:r>
            <a:r>
              <a:rPr lang="ja-JP" altLang="en-US" sz="1200" dirty="0">
                <a:latin typeface="CiscoSansTT ExtraLight" charset="0"/>
                <a:ea typeface="ＭＳ Ｐゴシック" charset="-128"/>
                <a:cs typeface="メイリオ"/>
              </a:rPr>
              <a:t>以上のアプリケーションから、利用状況をチェック</a:t>
            </a:r>
            <a:endParaRPr lang="en-US" altLang="ja-JP" sz="1200" dirty="0">
              <a:latin typeface="CiscoSansTT ExtraLight" charset="0"/>
              <a:ea typeface="ＭＳ Ｐゴシック" charset="-128"/>
              <a:cs typeface="メイリオ"/>
            </a:endParaRPr>
          </a:p>
          <a:p>
            <a:pPr marL="0" indent="0">
              <a:buNone/>
            </a:pPr>
            <a:r>
              <a:rPr lang="ja-JP" altLang="en-US" sz="1200" dirty="0">
                <a:latin typeface="CiscoSansTT ExtraLight" charset="0"/>
                <a:ea typeface="ＭＳ Ｐゴシック" charset="-128"/>
                <a:cs typeface="メイリオ"/>
              </a:rPr>
              <a:t>問題のあるアプリケーション、利用している端末を割り出し、利用の制限を実施し内在するリスクを軽減</a:t>
            </a:r>
          </a:p>
        </p:txBody>
      </p:sp>
      <p:sp>
        <p:nvSpPr>
          <p:cNvPr id="3" name="Title 2"/>
          <p:cNvSpPr>
            <a:spLocks noGrp="1"/>
          </p:cNvSpPr>
          <p:nvPr>
            <p:ph type="title"/>
          </p:nvPr>
        </p:nvSpPr>
        <p:spPr/>
        <p:txBody>
          <a:bodyPr/>
          <a:lstStyle/>
          <a:p>
            <a:r>
              <a:rPr lang="en-US" altLang="ja-JP" sz="2400" dirty="0" err="1" smtClean="0">
                <a:latin typeface="CiscoSansTT ExtraLight" charset="0"/>
                <a:ea typeface="ＭＳ Ｐゴシック" charset="-128"/>
              </a:rPr>
              <a:t>Applicatin</a:t>
            </a:r>
            <a:r>
              <a:rPr lang="en-US" altLang="ja-JP" sz="2400" dirty="0" smtClean="0">
                <a:latin typeface="CiscoSansTT ExtraLight" charset="0"/>
                <a:ea typeface="ＭＳ Ｐゴシック" charset="-128"/>
              </a:rPr>
              <a:t> Visibility Control</a:t>
            </a:r>
            <a:r>
              <a:rPr lang="en-US" sz="2400" dirty="0" smtClean="0">
                <a:latin typeface="CiscoSansTT ExtraLight" charset="0"/>
                <a:ea typeface="ＭＳ Ｐゴシック" charset="-128"/>
              </a:rPr>
              <a:t/>
            </a:r>
            <a:br>
              <a:rPr lang="en-US" sz="2400" dirty="0" smtClean="0">
                <a:latin typeface="CiscoSansTT ExtraLight" charset="0"/>
                <a:ea typeface="ＭＳ Ｐゴシック" charset="-128"/>
              </a:rPr>
            </a:br>
            <a:r>
              <a:rPr lang="en-US" sz="2400" dirty="0" smtClean="0">
                <a:latin typeface="CiscoSansTT ExtraLight" charset="0"/>
                <a:ea typeface="ＭＳ Ｐゴシック" charset="-128"/>
              </a:rPr>
              <a:t>アプリケーションの可視化と制御</a:t>
            </a:r>
            <a:endParaRPr lang="en-US" sz="2400" dirty="0">
              <a:latin typeface="CiscoSansTT ExtraLight" charset="0"/>
              <a:ea typeface="ＭＳ Ｐゴシック" charset="-128"/>
            </a:endParaRPr>
          </a:p>
        </p:txBody>
      </p:sp>
    </p:spTree>
    <p:extLst>
      <p:ext uri="{BB962C8B-B14F-4D97-AF65-F5344CB8AC3E}">
        <p14:creationId xmlns:p14="http://schemas.microsoft.com/office/powerpoint/2010/main" val="117121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437766" y="341313"/>
            <a:ext cx="8345488" cy="731837"/>
          </a:xfrm>
        </p:spPr>
        <p:txBody>
          <a:bodyPr/>
          <a:lstStyle/>
          <a:p>
            <a:r>
              <a:rPr kumimoji="1" lang="en-US" altLang="ja-JP" sz="2400" dirty="0" smtClean="0">
                <a:latin typeface="CiscoSansTT ExtraLight" charset="0"/>
                <a:ea typeface="ＭＳ Ｐゴシック" charset="-128"/>
              </a:rPr>
              <a:t>Custom Report</a:t>
            </a:r>
            <a:br>
              <a:rPr kumimoji="1" lang="en-US" altLang="ja-JP" sz="2400" dirty="0" smtClean="0">
                <a:latin typeface="CiscoSansTT ExtraLight" charset="0"/>
                <a:ea typeface="ＭＳ Ｐゴシック" charset="-128"/>
              </a:rPr>
            </a:br>
            <a:r>
              <a:rPr kumimoji="1" lang="ja-JP" altLang="en-US" sz="2400" dirty="0" smtClean="0">
                <a:latin typeface="CiscoSansTT ExtraLight" charset="0"/>
                <a:ea typeface="ＭＳ Ｐゴシック" charset="-128"/>
              </a:rPr>
              <a:t>レポート機能</a:t>
            </a:r>
            <a:endParaRPr kumimoji="1" lang="ja-JP" altLang="en-US" sz="2400" dirty="0">
              <a:latin typeface="CiscoSansTT ExtraLight" charset="0"/>
              <a:ea typeface="ＭＳ Ｐゴシック" charset="-128"/>
            </a:endParaRPr>
          </a:p>
        </p:txBody>
      </p:sp>
      <p:sp>
        <p:nvSpPr>
          <p:cNvPr id="5" name="テキスト プレースホルダー 4"/>
          <p:cNvSpPr>
            <a:spLocks noGrp="1"/>
          </p:cNvSpPr>
          <p:nvPr>
            <p:ph type="body" sz="quarter" idx="4294967295"/>
          </p:nvPr>
        </p:nvSpPr>
        <p:spPr>
          <a:xfrm>
            <a:off x="437766" y="964064"/>
            <a:ext cx="7885352" cy="3266034"/>
          </a:xfrm>
          <a:prstGeom prst="rect">
            <a:avLst/>
          </a:prstGeom>
        </p:spPr>
        <p:txBody>
          <a:bodyPr/>
          <a:lstStyle/>
          <a:p>
            <a:r>
              <a:rPr kumimoji="1" lang="ja-JP" altLang="en-US" sz="1800" dirty="0">
                <a:latin typeface="CiscoSansTT ExtraLight" charset="0"/>
                <a:ea typeface="ＭＳ Ｐゴシック" charset="-128"/>
              </a:rPr>
              <a:t>柔軟なレポート</a:t>
            </a:r>
            <a:r>
              <a:rPr kumimoji="1" lang="ja-JP" altLang="en-US" sz="1800" dirty="0" smtClean="0">
                <a:latin typeface="CiscoSansTT ExtraLight" charset="0"/>
                <a:ea typeface="ＭＳ Ｐゴシック" charset="-128"/>
              </a:rPr>
              <a:t>機能：</a:t>
            </a:r>
            <a:r>
              <a:rPr lang="ja-JP" altLang="en-US" sz="1600" dirty="0" smtClean="0">
                <a:latin typeface="CiscoSansTT ExtraLight" charset="0"/>
                <a:ea typeface="ＭＳ Ｐゴシック" charset="-128"/>
              </a:rPr>
              <a:t>レポートデザイナ</a:t>
            </a:r>
            <a:r>
              <a:rPr lang="ja-JP" altLang="en-US" sz="1600" dirty="0">
                <a:latin typeface="CiscoSansTT ExtraLight" charset="0"/>
                <a:ea typeface="ＭＳ Ｐゴシック" charset="-128"/>
              </a:rPr>
              <a:t>機能で</a:t>
            </a:r>
            <a:r>
              <a:rPr lang="ja-JP" altLang="en-US" sz="1600" dirty="0" smtClean="0">
                <a:latin typeface="CiscoSansTT ExtraLight" charset="0"/>
                <a:ea typeface="ＭＳ Ｐゴシック" charset="-128"/>
              </a:rPr>
              <a:t>フルカスタマイズ可能</a:t>
            </a:r>
            <a:endParaRPr kumimoji="1" lang="en-US" altLang="ja-JP" sz="1600" dirty="0">
              <a:latin typeface="CiscoSansTT ExtraLight" charset="0"/>
              <a:ea typeface="ＭＳ Ｐゴシック" charset="-128"/>
            </a:endParaRPr>
          </a:p>
          <a:p>
            <a:r>
              <a:rPr kumimoji="1" lang="ja-JP" altLang="en-US" sz="1800" dirty="0">
                <a:latin typeface="CiscoSansTT ExtraLight" charset="0"/>
                <a:ea typeface="ＭＳ Ｐゴシック" charset="-128"/>
              </a:rPr>
              <a:t>作成したレポートを任意のメールアドレスへ自動転送</a:t>
            </a:r>
            <a:endParaRPr kumimoji="1" lang="en-US" altLang="ja-JP" sz="1800" dirty="0">
              <a:latin typeface="CiscoSansTT ExtraLight" charset="0"/>
              <a:ea typeface="ＭＳ Ｐゴシック" charset="-128"/>
            </a:endParaRPr>
          </a:p>
          <a:p>
            <a:r>
              <a:rPr lang="en-US" altLang="ja-JP" sz="1800" dirty="0">
                <a:latin typeface="CiscoSansTT ExtraLight" charset="0"/>
                <a:ea typeface="ＭＳ Ｐゴシック" charset="-128"/>
              </a:rPr>
              <a:t>PDF</a:t>
            </a:r>
            <a:r>
              <a:rPr lang="ja-JP" altLang="en-US" sz="1800" dirty="0">
                <a:latin typeface="CiscoSansTT ExtraLight" charset="0"/>
                <a:ea typeface="ＭＳ Ｐゴシック" charset="-128"/>
              </a:rPr>
              <a:t>、</a:t>
            </a:r>
            <a:r>
              <a:rPr lang="en-US" altLang="ja-JP" sz="1800" dirty="0">
                <a:latin typeface="CiscoSansTT ExtraLight" charset="0"/>
                <a:ea typeface="ＭＳ Ｐゴシック" charset="-128"/>
              </a:rPr>
              <a:t>HTML</a:t>
            </a:r>
            <a:r>
              <a:rPr lang="ja-JP" altLang="en-US" sz="1800" dirty="0">
                <a:latin typeface="CiscoSansTT ExtraLight" charset="0"/>
                <a:ea typeface="ＭＳ Ｐゴシック" charset="-128"/>
              </a:rPr>
              <a:t>、</a:t>
            </a:r>
            <a:r>
              <a:rPr lang="en-US" altLang="ja-JP" sz="1800" dirty="0">
                <a:latin typeface="CiscoSansTT ExtraLight" charset="0"/>
                <a:ea typeface="ＭＳ Ｐゴシック" charset="-128"/>
              </a:rPr>
              <a:t>CSV</a:t>
            </a:r>
            <a:r>
              <a:rPr lang="ja-JP" altLang="en-US" sz="1800" dirty="0">
                <a:latin typeface="CiscoSansTT ExtraLight" charset="0"/>
                <a:ea typeface="ＭＳ Ｐゴシック" charset="-128"/>
              </a:rPr>
              <a:t>形式をサポート</a:t>
            </a:r>
            <a:endParaRPr lang="en-US" altLang="ja-JP" sz="1800" dirty="0">
              <a:latin typeface="CiscoSansTT ExtraLight" charset="0"/>
              <a:ea typeface="ＭＳ Ｐゴシック" charset="-128"/>
            </a:endParaRPr>
          </a:p>
        </p:txBody>
      </p:sp>
      <p:sp>
        <p:nvSpPr>
          <p:cNvPr id="6" name="Rectangular Callout 5"/>
          <p:cNvSpPr/>
          <p:nvPr/>
        </p:nvSpPr>
        <p:spPr bwMode="auto">
          <a:xfrm>
            <a:off x="5705665" y="2093300"/>
            <a:ext cx="1769793" cy="289262"/>
          </a:xfrm>
          <a:prstGeom prst="wedgeRectCallout">
            <a:avLst>
              <a:gd name="adj1" fmla="val -56716"/>
              <a:gd name="adj2" fmla="val 55162"/>
            </a:avLst>
          </a:prstGeom>
          <a:solidFill>
            <a:srgbClr val="167596"/>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lIns="121872" tIns="60936" rIns="121872" bIns="60936" anchor="ctr">
            <a:spAutoFit/>
          </a:bodyPr>
          <a:lstStyle/>
          <a:p>
            <a:pPr algn="ctr" defTabSz="609519">
              <a:lnSpc>
                <a:spcPct val="90000"/>
              </a:lnSpc>
              <a:spcBef>
                <a:spcPct val="50000"/>
              </a:spcBef>
              <a:defRPr/>
            </a:pPr>
            <a:r>
              <a:rPr lang="ja-JP" altLang="en-US" sz="1200" dirty="0" smtClean="0">
                <a:solidFill>
                  <a:srgbClr val="FFFFFF"/>
                </a:solidFill>
                <a:latin typeface="+mn-ea"/>
                <a:cs typeface="Arial"/>
              </a:rPr>
              <a:t>マルウェアレポート</a:t>
            </a:r>
            <a:endParaRPr lang="en-US" sz="1200" dirty="0">
              <a:solidFill>
                <a:srgbClr val="FFFFFF"/>
              </a:solidFill>
              <a:latin typeface="+mn-ea"/>
              <a:cs typeface="Arial"/>
            </a:endParaRPr>
          </a:p>
        </p:txBody>
      </p:sp>
      <p:sp>
        <p:nvSpPr>
          <p:cNvPr id="7" name="Rectangular Callout 6"/>
          <p:cNvSpPr/>
          <p:nvPr/>
        </p:nvSpPr>
        <p:spPr bwMode="auto">
          <a:xfrm>
            <a:off x="3577948" y="2116502"/>
            <a:ext cx="1785905" cy="297696"/>
          </a:xfrm>
          <a:prstGeom prst="wedgeRectCallout">
            <a:avLst>
              <a:gd name="adj1" fmla="val -56716"/>
              <a:gd name="adj2" fmla="val 55162"/>
            </a:avLst>
          </a:prstGeom>
          <a:solidFill>
            <a:srgbClr val="FFC000"/>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lIns="121872" tIns="60936" rIns="121872" bIns="60936" anchor="ctr">
            <a:spAutoFit/>
          </a:bodyPr>
          <a:lstStyle/>
          <a:p>
            <a:pPr algn="ctr" defTabSz="609519">
              <a:lnSpc>
                <a:spcPct val="90000"/>
              </a:lnSpc>
              <a:spcBef>
                <a:spcPct val="50000"/>
              </a:spcBef>
              <a:defRPr/>
            </a:pPr>
            <a:r>
              <a:rPr lang="ja-JP" altLang="en-US" sz="1200" dirty="0" smtClean="0">
                <a:solidFill>
                  <a:srgbClr val="FFFFFF"/>
                </a:solidFill>
                <a:latin typeface="+mn-ea"/>
                <a:cs typeface="Arial"/>
              </a:rPr>
              <a:t>アタックレポート</a:t>
            </a:r>
            <a:endParaRPr lang="en-US" sz="1200" dirty="0">
              <a:solidFill>
                <a:srgbClr val="FFFFFF"/>
              </a:solidFill>
              <a:latin typeface="+mn-ea"/>
              <a:cs typeface="Arial"/>
            </a:endParaRPr>
          </a:p>
        </p:txBody>
      </p:sp>
      <p:sp>
        <p:nvSpPr>
          <p:cNvPr id="8" name="Rectangular Callout 7"/>
          <p:cNvSpPr/>
          <p:nvPr/>
        </p:nvSpPr>
        <p:spPr bwMode="auto">
          <a:xfrm>
            <a:off x="1383424" y="2131954"/>
            <a:ext cx="1805137" cy="289262"/>
          </a:xfrm>
          <a:prstGeom prst="wedgeRectCallout">
            <a:avLst>
              <a:gd name="adj1" fmla="val -56716"/>
              <a:gd name="adj2" fmla="val 55162"/>
            </a:avLst>
          </a:prstGeom>
          <a:solidFill>
            <a:srgbClr val="049FD9"/>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square" lIns="121872" tIns="60936" rIns="121872" bIns="60936" anchor="ctr">
            <a:spAutoFit/>
          </a:bodyPr>
          <a:lstStyle/>
          <a:p>
            <a:pPr algn="ctr" defTabSz="609519">
              <a:lnSpc>
                <a:spcPct val="90000"/>
              </a:lnSpc>
              <a:spcBef>
                <a:spcPct val="50000"/>
              </a:spcBef>
              <a:defRPr/>
            </a:pPr>
            <a:r>
              <a:rPr lang="ja-JP" altLang="en-US" sz="1200" dirty="0" smtClean="0">
                <a:solidFill>
                  <a:srgbClr val="FFFFFF"/>
                </a:solidFill>
                <a:latin typeface="+mn-ea"/>
                <a:cs typeface="Arial"/>
              </a:rPr>
              <a:t>ネットワークレポート</a:t>
            </a:r>
            <a:endParaRPr lang="en-US" sz="1200" dirty="0">
              <a:solidFill>
                <a:srgbClr val="FFFFFF"/>
              </a:solidFill>
              <a:latin typeface="+mn-ea"/>
              <a:cs typeface="Aria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9091" y="2430076"/>
            <a:ext cx="1885511" cy="2342964"/>
          </a:xfrm>
          <a:prstGeom prst="rect">
            <a:avLst/>
          </a:prstGeom>
          <a:ln>
            <a:solidFill>
              <a:schemeClr val="tx1">
                <a:lumMod val="40000"/>
                <a:lumOff val="60000"/>
              </a:schemeClr>
            </a:solidFill>
          </a:ln>
        </p:spPr>
      </p:pic>
      <p:pic>
        <p:nvPicPr>
          <p:cNvPr id="10" name="Picture 9"/>
          <p:cNvPicPr>
            <a:picLocks noChangeAspect="1"/>
          </p:cNvPicPr>
          <p:nvPr/>
        </p:nvPicPr>
        <p:blipFill>
          <a:blip r:embed="rId3"/>
          <a:stretch>
            <a:fillRect/>
          </a:stretch>
        </p:blipFill>
        <p:spPr>
          <a:xfrm>
            <a:off x="3480923" y="2406873"/>
            <a:ext cx="1892304" cy="2342965"/>
          </a:xfrm>
          <a:prstGeom prst="rect">
            <a:avLst/>
          </a:prstGeom>
          <a:ln>
            <a:solidFill>
              <a:schemeClr val="tx1">
                <a:lumMod val="40000"/>
                <a:lumOff val="60000"/>
              </a:schemeClr>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92726" y="2406874"/>
            <a:ext cx="1882732" cy="2342964"/>
          </a:xfrm>
          <a:prstGeom prst="rect">
            <a:avLst/>
          </a:prstGeom>
          <a:ln>
            <a:solidFill>
              <a:schemeClr val="tx1">
                <a:lumMod val="40000"/>
                <a:lumOff val="60000"/>
              </a:schemeClr>
            </a:solidFill>
          </a:ln>
        </p:spPr>
      </p:pic>
    </p:spTree>
    <p:extLst>
      <p:ext uri="{BB962C8B-B14F-4D97-AF65-F5344CB8AC3E}">
        <p14:creationId xmlns:p14="http://schemas.microsoft.com/office/powerpoint/2010/main" val="21822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6425" y="915409"/>
            <a:ext cx="8615608" cy="2569946"/>
          </a:xfrm>
        </p:spPr>
        <p:txBody>
          <a:bodyPr/>
          <a:lstStyle/>
          <a:p>
            <a:r>
              <a:rPr lang="en-US" altLang="ja-JP" sz="4000" dirty="0">
                <a:latin typeface="MS PGothic" charset="-128"/>
                <a:ea typeface="MS PGothic" charset="-128"/>
                <a:cs typeface="MS PGothic" charset="-128"/>
              </a:rPr>
              <a:t>Cisco Firepower</a:t>
            </a:r>
            <a:r>
              <a:rPr lang="ja-JP" altLang="en-US" sz="4000" dirty="0">
                <a:latin typeface="MS PGothic" charset="-128"/>
                <a:ea typeface="MS PGothic" charset="-128"/>
                <a:cs typeface="MS PGothic" charset="-128"/>
              </a:rPr>
              <a:t>プラットフォーム</a:t>
            </a:r>
            <a:endParaRPr lang="en-US" sz="4000" dirty="0">
              <a:ea typeface="MS PGothic" panose="020B0600070205080204" pitchFamily="34" charset="-128"/>
            </a:endParaRPr>
          </a:p>
        </p:txBody>
      </p:sp>
    </p:spTree>
    <p:extLst>
      <p:ext uri="{BB962C8B-B14F-4D97-AF65-F5344CB8AC3E}">
        <p14:creationId xmlns:p14="http://schemas.microsoft.com/office/powerpoint/2010/main" val="1990241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36773" y="1315499"/>
            <a:ext cx="8717540" cy="3168210"/>
          </a:xfrm>
        </p:spPr>
        <p:txBody>
          <a:bodyPr/>
          <a:lstStyle/>
          <a:p>
            <a:r>
              <a:rPr lang="en-US" altLang="ja-JP" sz="1800" dirty="0" smtClean="0">
                <a:solidFill>
                  <a:srgbClr val="FF0000"/>
                </a:solidFill>
                <a:latin typeface="MS PGothic" charset="-128"/>
                <a:ea typeface="MS PGothic" charset="-128"/>
                <a:cs typeface="MS PGothic" charset="-128"/>
              </a:rPr>
              <a:t>Firepower </a:t>
            </a:r>
            <a:r>
              <a:rPr lang="en-US" sz="1800" dirty="0" smtClean="0">
                <a:solidFill>
                  <a:srgbClr val="FF0000"/>
                </a:solidFill>
                <a:latin typeface="MS PGothic" charset="-128"/>
                <a:ea typeface="MS PGothic" charset="-128"/>
                <a:cs typeface="MS PGothic" charset="-128"/>
              </a:rPr>
              <a:t>NGIPS (Firepower</a:t>
            </a:r>
            <a:r>
              <a:rPr lang="ja-JP" altLang="en-US" sz="1800" dirty="0" smtClean="0">
                <a:solidFill>
                  <a:srgbClr val="FF0000"/>
                </a:solidFill>
                <a:latin typeface="MS PGothic" charset="-128"/>
                <a:ea typeface="MS PGothic" charset="-128"/>
                <a:cs typeface="MS PGothic" charset="-128"/>
              </a:rPr>
              <a:t>単独アプライアンス</a:t>
            </a:r>
            <a:r>
              <a:rPr lang="en-US" altLang="ja-JP" sz="1800" dirty="0" smtClean="0">
                <a:solidFill>
                  <a:srgbClr val="FF0000"/>
                </a:solidFill>
                <a:latin typeface="MS PGothic" charset="-128"/>
                <a:ea typeface="MS PGothic" charset="-128"/>
                <a:cs typeface="MS PGothic" charset="-128"/>
              </a:rPr>
              <a:t>)</a:t>
            </a:r>
          </a:p>
          <a:p>
            <a:pPr marL="531703" lvl="2" indent="0">
              <a:buNone/>
            </a:pPr>
            <a:r>
              <a:rPr lang="en-US" altLang="ja-JP" i="1" dirty="0" err="1" smtClean="0">
                <a:latin typeface="MS PGothic" charset="-128"/>
                <a:ea typeface="MS PGothic" charset="-128"/>
                <a:cs typeface="MS PGothic" charset="-128"/>
              </a:rPr>
              <a:t>Sourcefire</a:t>
            </a:r>
            <a:r>
              <a:rPr lang="ja-JP" altLang="en-US" i="1" dirty="0" smtClean="0">
                <a:latin typeface="MS PGothic" charset="-128"/>
                <a:ea typeface="MS PGothic" charset="-128"/>
                <a:cs typeface="MS PGothic" charset="-128"/>
              </a:rPr>
              <a:t>時代から販売している</a:t>
            </a:r>
            <a:r>
              <a:rPr lang="en-US" altLang="ja-JP" i="1" dirty="0" smtClean="0">
                <a:latin typeface="MS PGothic" charset="-128"/>
                <a:ea typeface="MS PGothic" charset="-128"/>
                <a:cs typeface="MS PGothic" charset="-128"/>
              </a:rPr>
              <a:t>Firepower</a:t>
            </a:r>
            <a:r>
              <a:rPr lang="ja-JP" altLang="en-US" i="1" dirty="0" smtClean="0">
                <a:latin typeface="MS PGothic" charset="-128"/>
                <a:ea typeface="MS PGothic" charset="-128"/>
                <a:cs typeface="MS PGothic" charset="-128"/>
              </a:rPr>
              <a:t>専用機</a:t>
            </a:r>
            <a:endParaRPr lang="en-US" altLang="ja-JP" i="1" dirty="0" smtClean="0">
              <a:latin typeface="MS PGothic" charset="-128"/>
              <a:ea typeface="MS PGothic" charset="-128"/>
              <a:cs typeface="MS PGothic" charset="-128"/>
            </a:endParaRPr>
          </a:p>
          <a:p>
            <a:r>
              <a:rPr lang="en-US" sz="1800" dirty="0" smtClean="0">
                <a:solidFill>
                  <a:srgbClr val="FF0000"/>
                </a:solidFill>
                <a:latin typeface="MS PGothic" charset="-128"/>
                <a:ea typeface="MS PGothic" charset="-128"/>
                <a:cs typeface="MS PGothic" charset="-128"/>
              </a:rPr>
              <a:t>ASA with Firepower Services</a:t>
            </a:r>
          </a:p>
          <a:p>
            <a:pPr marL="531703" lvl="2" indent="0">
              <a:buNone/>
            </a:pPr>
            <a:r>
              <a:rPr lang="en-US" i="1" dirty="0" smtClean="0">
                <a:latin typeface="MS PGothic" charset="-128"/>
                <a:ea typeface="MS PGothic" charset="-128"/>
                <a:cs typeface="MS PGothic" charset="-128"/>
              </a:rPr>
              <a:t>Cisco ASA5500-X </a:t>
            </a:r>
            <a:r>
              <a:rPr lang="ja-JP" altLang="en-US" i="1" dirty="0" smtClean="0">
                <a:latin typeface="MS PGothic" charset="-128"/>
                <a:ea typeface="MS PGothic" charset="-128"/>
                <a:cs typeface="MS PGothic" charset="-128"/>
              </a:rPr>
              <a:t>と</a:t>
            </a:r>
            <a:r>
              <a:rPr lang="en-US" altLang="ja-JP" i="1" dirty="0" smtClean="0">
                <a:latin typeface="MS PGothic" charset="-128"/>
                <a:ea typeface="MS PGothic" charset="-128"/>
                <a:cs typeface="MS PGothic" charset="-128"/>
              </a:rPr>
              <a:t> Firepower module </a:t>
            </a:r>
            <a:r>
              <a:rPr lang="ja-JP" altLang="en-US" i="1" dirty="0" smtClean="0">
                <a:latin typeface="MS PGothic" charset="-128"/>
                <a:ea typeface="MS PGothic" charset="-128"/>
                <a:cs typeface="MS PGothic" charset="-128"/>
              </a:rPr>
              <a:t>のハイブリッド</a:t>
            </a:r>
            <a:endParaRPr lang="en-US" i="1" dirty="0" smtClean="0">
              <a:latin typeface="MS PGothic" charset="-128"/>
              <a:ea typeface="MS PGothic" charset="-128"/>
              <a:cs typeface="MS PGothic" charset="-128"/>
            </a:endParaRPr>
          </a:p>
          <a:p>
            <a:r>
              <a:rPr lang="en-US" sz="1800" dirty="0" smtClean="0">
                <a:solidFill>
                  <a:srgbClr val="FF0000"/>
                </a:solidFill>
                <a:latin typeface="MS PGothic" charset="-128"/>
                <a:ea typeface="MS PGothic" charset="-128"/>
                <a:cs typeface="MS PGothic" charset="-128"/>
              </a:rPr>
              <a:t>Firepower Threat Defense (</a:t>
            </a:r>
            <a:r>
              <a:rPr lang="ja-JP" altLang="en-US" sz="1800" dirty="0" smtClean="0">
                <a:solidFill>
                  <a:srgbClr val="FF0000"/>
                </a:solidFill>
                <a:latin typeface="MS PGothic" charset="-128"/>
                <a:ea typeface="MS PGothic" charset="-128"/>
                <a:cs typeface="MS PGothic" charset="-128"/>
              </a:rPr>
              <a:t>通称</a:t>
            </a:r>
            <a:r>
              <a:rPr lang="en-US" altLang="ja-JP" sz="1800" dirty="0" smtClean="0">
                <a:solidFill>
                  <a:srgbClr val="FF0000"/>
                </a:solidFill>
                <a:latin typeface="MS PGothic" charset="-128"/>
                <a:ea typeface="MS PGothic" charset="-128"/>
                <a:cs typeface="MS PGothic" charset="-128"/>
              </a:rPr>
              <a:t>FTD</a:t>
            </a:r>
            <a:r>
              <a:rPr lang="en-US" sz="1800" dirty="0" smtClean="0">
                <a:solidFill>
                  <a:srgbClr val="FF0000"/>
                </a:solidFill>
                <a:latin typeface="MS PGothic" charset="-128"/>
                <a:ea typeface="MS PGothic" charset="-128"/>
                <a:cs typeface="MS PGothic" charset="-128"/>
              </a:rPr>
              <a:t>)</a:t>
            </a:r>
          </a:p>
          <a:p>
            <a:pPr marL="531703" lvl="2" indent="0">
              <a:buNone/>
            </a:pPr>
            <a:r>
              <a:rPr lang="en-US" i="1" dirty="0" smtClean="0">
                <a:latin typeface="MS PGothic" charset="-128"/>
                <a:ea typeface="MS PGothic" charset="-128"/>
                <a:cs typeface="MS PGothic" charset="-128"/>
              </a:rPr>
              <a:t>Firepower </a:t>
            </a:r>
            <a:r>
              <a:rPr lang="ja-JP" altLang="en-US" i="1" dirty="0" smtClean="0">
                <a:latin typeface="MS PGothic" charset="-128"/>
                <a:ea typeface="MS PGothic" charset="-128"/>
                <a:cs typeface="MS PGothic" charset="-128"/>
              </a:rPr>
              <a:t>に</a:t>
            </a:r>
            <a:r>
              <a:rPr lang="en-US" altLang="ja-JP" i="1" dirty="0" smtClean="0">
                <a:latin typeface="MS PGothic" charset="-128"/>
                <a:ea typeface="MS PGothic" charset="-128"/>
                <a:cs typeface="MS PGothic" charset="-128"/>
              </a:rPr>
              <a:t> ASA</a:t>
            </a:r>
            <a:r>
              <a:rPr lang="ja-JP" altLang="en-US" i="1" dirty="0" smtClean="0">
                <a:latin typeface="MS PGothic" charset="-128"/>
                <a:ea typeface="MS PGothic" charset="-128"/>
                <a:cs typeface="MS PGothic" charset="-128"/>
              </a:rPr>
              <a:t>基本機能を統合した一体型ソフトウェア </a:t>
            </a:r>
            <a:endParaRPr lang="en-US" altLang="ja-JP" i="1" dirty="0" smtClean="0">
              <a:latin typeface="MS PGothic" charset="-128"/>
              <a:ea typeface="MS PGothic" charset="-128"/>
              <a:cs typeface="MS PGothic" charset="-128"/>
            </a:endParaRPr>
          </a:p>
          <a:p>
            <a:pPr marL="531703" lvl="2" indent="0">
              <a:buNone/>
            </a:pPr>
            <a:endParaRPr lang="en-US" altLang="ja-JP" i="1" dirty="0" smtClean="0">
              <a:latin typeface="MS PGothic" charset="-128"/>
              <a:ea typeface="MS PGothic" charset="-128"/>
              <a:cs typeface="MS PGothic" charset="-128"/>
            </a:endParaRPr>
          </a:p>
          <a:p>
            <a:r>
              <a:rPr lang="en-US" sz="1600" dirty="0">
                <a:solidFill>
                  <a:srgbClr val="00B050"/>
                </a:solidFill>
                <a:latin typeface="MS PGothic" charset="-128"/>
                <a:ea typeface="MS PGothic" charset="-128"/>
                <a:cs typeface="MS PGothic" charset="-128"/>
              </a:rPr>
              <a:t>Firepower </a:t>
            </a:r>
            <a:r>
              <a:rPr lang="en-US" altLang="ja-JP" sz="1600" dirty="0" smtClean="0">
                <a:solidFill>
                  <a:srgbClr val="00B050"/>
                </a:solidFill>
                <a:latin typeface="MS PGothic" charset="-128"/>
                <a:ea typeface="MS PGothic" charset="-128"/>
                <a:cs typeface="MS PGothic" charset="-128"/>
              </a:rPr>
              <a:t>Management Center (</a:t>
            </a:r>
            <a:r>
              <a:rPr lang="ja-JP" altLang="en-US" sz="1600" dirty="0" smtClean="0">
                <a:solidFill>
                  <a:srgbClr val="00B050"/>
                </a:solidFill>
                <a:latin typeface="MS PGothic" charset="-128"/>
                <a:ea typeface="MS PGothic" charset="-128"/>
                <a:cs typeface="MS PGothic" charset="-128"/>
              </a:rPr>
              <a:t>旧称</a:t>
            </a:r>
            <a:r>
              <a:rPr lang="en-US" altLang="ja-JP" sz="1600" dirty="0" smtClean="0">
                <a:solidFill>
                  <a:srgbClr val="00B050"/>
                </a:solidFill>
                <a:latin typeface="MS PGothic" charset="-128"/>
                <a:ea typeface="MS PGothic" charset="-128"/>
                <a:cs typeface="MS PGothic" charset="-128"/>
              </a:rPr>
              <a:t> </a:t>
            </a:r>
            <a:r>
              <a:rPr lang="en-US" altLang="ja-JP" sz="1600" dirty="0" err="1" smtClean="0">
                <a:solidFill>
                  <a:srgbClr val="00B050"/>
                </a:solidFill>
                <a:latin typeface="MS PGothic" charset="-128"/>
                <a:ea typeface="MS PGothic" charset="-128"/>
                <a:cs typeface="MS PGothic" charset="-128"/>
              </a:rPr>
              <a:t>FireSIGHT</a:t>
            </a:r>
            <a:r>
              <a:rPr lang="en-US" altLang="ja-JP" sz="1600" dirty="0" smtClean="0">
                <a:solidFill>
                  <a:srgbClr val="00B050"/>
                </a:solidFill>
                <a:latin typeface="MS PGothic" charset="-128"/>
                <a:ea typeface="MS PGothic" charset="-128"/>
                <a:cs typeface="MS PGothic" charset="-128"/>
              </a:rPr>
              <a:t> Management Center)</a:t>
            </a:r>
            <a:endParaRPr lang="en-US" sz="1600" dirty="0">
              <a:solidFill>
                <a:srgbClr val="00B050"/>
              </a:solidFill>
              <a:latin typeface="MS PGothic" charset="-128"/>
              <a:ea typeface="MS PGothic" charset="-128"/>
              <a:cs typeface="MS PGothic" charset="-128"/>
            </a:endParaRPr>
          </a:p>
          <a:p>
            <a:pPr marL="531703" lvl="2" indent="0">
              <a:buNone/>
            </a:pPr>
            <a:r>
              <a:rPr lang="en-US" altLang="ja-JP" i="1" dirty="0" smtClean="0">
                <a:latin typeface="MS PGothic" charset="-128"/>
                <a:ea typeface="MS PGothic" charset="-128"/>
                <a:cs typeface="MS PGothic" charset="-128"/>
              </a:rPr>
              <a:t>Firepower</a:t>
            </a:r>
            <a:r>
              <a:rPr lang="ja-JP" altLang="en-US" i="1" dirty="0" smtClean="0">
                <a:latin typeface="MS PGothic" charset="-128"/>
                <a:ea typeface="MS PGothic" charset="-128"/>
                <a:cs typeface="MS PGothic" charset="-128"/>
              </a:rPr>
              <a:t>製品の機能をフルに利用するための管理サーバ</a:t>
            </a:r>
            <a:endParaRPr lang="en-US" altLang="ja-JP" i="1" dirty="0" smtClean="0">
              <a:latin typeface="MS PGothic" charset="-128"/>
              <a:ea typeface="MS PGothic" charset="-128"/>
              <a:cs typeface="MS PGothic" charset="-128"/>
            </a:endParaRPr>
          </a:p>
          <a:p>
            <a:pPr marL="292040" lvl="1" indent="0">
              <a:buNone/>
            </a:pPr>
            <a:endParaRPr lang="en-US" sz="1600" dirty="0">
              <a:latin typeface="MS PGothic" charset="-128"/>
              <a:ea typeface="MS PGothic" charset="-128"/>
              <a:cs typeface="MS PGothic" charset="-128"/>
            </a:endParaRPr>
          </a:p>
        </p:txBody>
      </p:sp>
      <p:sp>
        <p:nvSpPr>
          <p:cNvPr id="2" name="Title 1"/>
          <p:cNvSpPr>
            <a:spLocks noGrp="1"/>
          </p:cNvSpPr>
          <p:nvPr>
            <p:ph type="title"/>
          </p:nvPr>
        </p:nvSpPr>
        <p:spPr/>
        <p:txBody>
          <a:bodyPr/>
          <a:lstStyle/>
          <a:p>
            <a:r>
              <a:rPr lang="en-US" altLang="ja-JP" dirty="0" smtClean="0">
                <a:ea typeface="MS PGothic" charset="-128"/>
                <a:cs typeface="MS PGothic" charset="-128"/>
              </a:rPr>
              <a:t>Cisco Firepower</a:t>
            </a:r>
            <a:r>
              <a:rPr lang="ja-JP" altLang="en-US" dirty="0" smtClean="0">
                <a:ea typeface="MS PGothic" charset="-128"/>
                <a:cs typeface="MS PGothic" charset="-128"/>
              </a:rPr>
              <a:t>シリーズ提供形態</a:t>
            </a:r>
            <a:endParaRPr lang="en-US" dirty="0">
              <a:ea typeface="MS PGothic" charset="-128"/>
              <a:cs typeface="MS PGothic" charset="-12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52095" y="1315499"/>
            <a:ext cx="2360998" cy="177074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32880" y="3498868"/>
            <a:ext cx="2362184" cy="1397581"/>
          </a:xfrm>
          <a:prstGeom prst="rect">
            <a:avLst/>
          </a:prstGeom>
        </p:spPr>
      </p:pic>
      <p:sp>
        <p:nvSpPr>
          <p:cNvPr id="7" name="TextBox 6"/>
          <p:cNvSpPr txBox="1"/>
          <p:nvPr/>
        </p:nvSpPr>
        <p:spPr>
          <a:xfrm>
            <a:off x="7031442" y="2096998"/>
            <a:ext cx="2321553" cy="584775"/>
          </a:xfrm>
          <a:prstGeom prst="rect">
            <a:avLst/>
          </a:prstGeom>
          <a:noFill/>
        </p:spPr>
        <p:txBody>
          <a:bodyPr wrap="square" rtlCol="0">
            <a:spAutoFit/>
          </a:bodyPr>
          <a:lstStyle/>
          <a:p>
            <a:r>
              <a:rPr lang="ja-JP" altLang="en-US" sz="1600" dirty="0">
                <a:solidFill>
                  <a:srgbClr val="4D4D4C"/>
                </a:solidFill>
                <a:latin typeface="MS PGothic" charset="-128"/>
                <a:ea typeface="MS PGothic" charset="-128"/>
                <a:cs typeface="MS PGothic" charset="-128"/>
              </a:rPr>
              <a:t>監視カメラ</a:t>
            </a:r>
            <a:r>
              <a:rPr lang="ja-JP" altLang="en-US" sz="1600" dirty="0" smtClean="0">
                <a:solidFill>
                  <a:srgbClr val="4D4D4C"/>
                </a:solidFill>
                <a:latin typeface="MS PGothic" charset="-128"/>
                <a:ea typeface="MS PGothic" charset="-128"/>
                <a:cs typeface="MS PGothic" charset="-128"/>
              </a:rPr>
              <a:t>／</a:t>
            </a:r>
            <a:endParaRPr lang="en-US" altLang="ja-JP" sz="1600" dirty="0" smtClean="0">
              <a:solidFill>
                <a:srgbClr val="4D4D4C"/>
              </a:solidFill>
              <a:latin typeface="MS PGothic" charset="-128"/>
              <a:ea typeface="MS PGothic" charset="-128"/>
              <a:cs typeface="MS PGothic" charset="-128"/>
            </a:endParaRPr>
          </a:p>
          <a:p>
            <a:r>
              <a:rPr lang="ja-JP" altLang="en-US" sz="1600" dirty="0" smtClean="0">
                <a:solidFill>
                  <a:srgbClr val="4D4D4C"/>
                </a:solidFill>
                <a:latin typeface="MS PGothic" charset="-128"/>
                <a:ea typeface="MS PGothic" charset="-128"/>
                <a:cs typeface="MS PGothic" charset="-128"/>
              </a:rPr>
              <a:t>センサー</a:t>
            </a:r>
            <a:endParaRPr lang="en-US" sz="1600" dirty="0">
              <a:solidFill>
                <a:srgbClr val="4D4D4C"/>
              </a:solidFill>
              <a:latin typeface="MS PGothic" charset="-128"/>
              <a:ea typeface="MS PGothic" charset="-128"/>
              <a:cs typeface="MS PGothic" charset="-128"/>
            </a:endParaRPr>
          </a:p>
        </p:txBody>
      </p:sp>
      <p:sp>
        <p:nvSpPr>
          <p:cNvPr id="8" name="TextBox 7"/>
          <p:cNvSpPr txBox="1"/>
          <p:nvPr/>
        </p:nvSpPr>
        <p:spPr>
          <a:xfrm>
            <a:off x="7031442" y="4118563"/>
            <a:ext cx="1824878" cy="584775"/>
          </a:xfrm>
          <a:prstGeom prst="rect">
            <a:avLst/>
          </a:prstGeom>
          <a:noFill/>
        </p:spPr>
        <p:txBody>
          <a:bodyPr wrap="square" rtlCol="0">
            <a:spAutoFit/>
          </a:bodyPr>
          <a:lstStyle/>
          <a:p>
            <a:r>
              <a:rPr lang="ja-JP" altLang="en-US" sz="1600" dirty="0">
                <a:solidFill>
                  <a:srgbClr val="4D4D4C"/>
                </a:solidFill>
                <a:latin typeface="MS PGothic" charset="-128"/>
                <a:ea typeface="MS PGothic" charset="-128"/>
                <a:cs typeface="MS PGothic" charset="-128"/>
              </a:rPr>
              <a:t>監視モニター</a:t>
            </a:r>
            <a:r>
              <a:rPr lang="ja-JP" altLang="en-US" sz="1600" dirty="0" smtClean="0">
                <a:solidFill>
                  <a:srgbClr val="4D4D4C"/>
                </a:solidFill>
                <a:latin typeface="MS PGothic" charset="-128"/>
                <a:ea typeface="MS PGothic" charset="-128"/>
                <a:cs typeface="MS PGothic" charset="-128"/>
              </a:rPr>
              <a:t>／</a:t>
            </a:r>
            <a:endParaRPr lang="en-US" altLang="ja-JP" sz="1600" dirty="0" smtClean="0">
              <a:solidFill>
                <a:srgbClr val="4D4D4C"/>
              </a:solidFill>
              <a:latin typeface="MS PGothic" charset="-128"/>
              <a:ea typeface="MS PGothic" charset="-128"/>
              <a:cs typeface="MS PGothic" charset="-128"/>
            </a:endParaRPr>
          </a:p>
          <a:p>
            <a:r>
              <a:rPr lang="ja-JP" altLang="en-US" sz="1600" dirty="0" smtClean="0">
                <a:solidFill>
                  <a:srgbClr val="4D4D4C"/>
                </a:solidFill>
                <a:latin typeface="MS PGothic" charset="-128"/>
                <a:ea typeface="MS PGothic" charset="-128"/>
                <a:cs typeface="MS PGothic" charset="-128"/>
              </a:rPr>
              <a:t>経験</a:t>
            </a:r>
            <a:r>
              <a:rPr lang="ja-JP" altLang="en-US" sz="1600" dirty="0">
                <a:solidFill>
                  <a:srgbClr val="4D4D4C"/>
                </a:solidFill>
                <a:latin typeface="MS PGothic" charset="-128"/>
                <a:ea typeface="MS PGothic" charset="-128"/>
                <a:cs typeface="MS PGothic" charset="-128"/>
              </a:rPr>
              <a:t>豊富な監視者</a:t>
            </a:r>
            <a:endParaRPr lang="en-US" sz="1600" dirty="0">
              <a:solidFill>
                <a:srgbClr val="4D4D4C"/>
              </a:solidFill>
              <a:latin typeface="MS PGothic" charset="-128"/>
              <a:ea typeface="MS PGothic" charset="-128"/>
              <a:cs typeface="MS PGothic" charset="-128"/>
            </a:endParaRPr>
          </a:p>
        </p:txBody>
      </p:sp>
    </p:spTree>
    <p:extLst>
      <p:ext uri="{BB962C8B-B14F-4D97-AF65-F5344CB8AC3E}">
        <p14:creationId xmlns:p14="http://schemas.microsoft.com/office/powerpoint/2010/main" val="191737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角丸四角形 21"/>
          <p:cNvSpPr/>
          <p:nvPr/>
        </p:nvSpPr>
        <p:spPr>
          <a:xfrm>
            <a:off x="7752989" y="3809797"/>
            <a:ext cx="928504" cy="38054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altLang="ja-JP" sz="750" b="1" dirty="0">
                <a:solidFill>
                  <a:srgbClr val="005073"/>
                </a:solidFill>
                <a:latin typeface="MS PGothic" charset="-128"/>
                <a:ea typeface="MS PGothic" charset="-128"/>
                <a:cs typeface="MS PGothic" charset="-128"/>
              </a:rPr>
              <a:t>Firepower </a:t>
            </a:r>
            <a:r>
              <a:rPr kumimoji="1" lang="ja-JP" altLang="en-US" sz="750" b="1" dirty="0" smtClean="0">
                <a:solidFill>
                  <a:srgbClr val="005073"/>
                </a:solidFill>
                <a:latin typeface="MS PGothic" charset="-128"/>
                <a:ea typeface="MS PGothic" charset="-128"/>
                <a:cs typeface="MS PGothic" charset="-128"/>
              </a:rPr>
              <a:t>　ファイアウォール</a:t>
            </a:r>
            <a:r>
              <a:rPr kumimoji="1" lang="en-US" altLang="ja-JP" sz="750" b="1" dirty="0" smtClean="0">
                <a:solidFill>
                  <a:srgbClr val="005073"/>
                </a:solidFill>
                <a:latin typeface="MS PGothic" charset="-128"/>
                <a:ea typeface="MS PGothic" charset="-128"/>
                <a:cs typeface="MS PGothic" charset="-128"/>
              </a:rPr>
              <a:t>(L3-L4 FW)</a:t>
            </a:r>
            <a:endParaRPr kumimoji="1" lang="ja-JP" altLang="en-US" sz="750" b="1" dirty="0">
              <a:solidFill>
                <a:srgbClr val="005073"/>
              </a:solidFill>
              <a:latin typeface="MS PGothic" charset="-128"/>
              <a:ea typeface="MS PGothic" charset="-128"/>
              <a:cs typeface="MS PGothic" charset="-128"/>
            </a:endParaRPr>
          </a:p>
        </p:txBody>
      </p:sp>
      <p:sp>
        <p:nvSpPr>
          <p:cNvPr id="4" name="角丸四角形 3"/>
          <p:cNvSpPr/>
          <p:nvPr/>
        </p:nvSpPr>
        <p:spPr>
          <a:xfrm>
            <a:off x="6680105" y="3396761"/>
            <a:ext cx="2093135" cy="344293"/>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altLang="ja-JP" sz="900" dirty="0">
                <a:solidFill>
                  <a:srgbClr val="005073"/>
                </a:solidFill>
                <a:latin typeface="MS PGothic" charset="-128"/>
                <a:ea typeface="MS PGothic" charset="-128"/>
                <a:cs typeface="MS PGothic" charset="-128"/>
              </a:rPr>
              <a:t>IPsec/SSL VPN</a:t>
            </a:r>
            <a:endParaRPr kumimoji="1" lang="ja-JP" altLang="en-US" sz="900" dirty="0">
              <a:solidFill>
                <a:srgbClr val="005073"/>
              </a:solidFill>
              <a:latin typeface="MS PGothic" charset="-128"/>
              <a:ea typeface="MS PGothic" charset="-128"/>
              <a:cs typeface="MS PGothic" charset="-128"/>
            </a:endParaRPr>
          </a:p>
        </p:txBody>
      </p:sp>
      <p:sp>
        <p:nvSpPr>
          <p:cNvPr id="5" name="角丸四角形 4"/>
          <p:cNvSpPr/>
          <p:nvPr/>
        </p:nvSpPr>
        <p:spPr>
          <a:xfrm>
            <a:off x="3650046" y="2936652"/>
            <a:ext cx="1914098" cy="38054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次世代ファイアウォール</a:t>
            </a:r>
            <a:endParaRPr kumimoji="1" lang="en-US" altLang="ja-JP" sz="900" dirty="0">
              <a:solidFill>
                <a:srgbClr val="005073"/>
              </a:solidFill>
              <a:latin typeface="MS PGothic" charset="-128"/>
              <a:ea typeface="MS PGothic" charset="-128"/>
              <a:cs typeface="MS PGothic" charset="-128"/>
            </a:endParaRPr>
          </a:p>
          <a:p>
            <a:pPr algn="ctr" defTabSz="685800" fontAlgn="auto">
              <a:spcBef>
                <a:spcPts val="0"/>
              </a:spcBef>
              <a:spcAft>
                <a:spcPts val="0"/>
              </a:spcAft>
            </a:pPr>
            <a:r>
              <a:rPr kumimoji="1" lang="ja-JP" altLang="en-US" sz="900" dirty="0" smtClean="0">
                <a:solidFill>
                  <a:srgbClr val="005073"/>
                </a:solidFill>
                <a:latin typeface="MS PGothic" charset="-128"/>
                <a:ea typeface="MS PGothic" charset="-128"/>
                <a:cs typeface="MS PGothic" charset="-128"/>
              </a:rPr>
              <a:t>（</a:t>
            </a:r>
            <a:r>
              <a:rPr kumimoji="1" lang="en-US" altLang="ja-JP" sz="900" dirty="0" smtClean="0">
                <a:solidFill>
                  <a:srgbClr val="005073"/>
                </a:solidFill>
                <a:latin typeface="MS PGothic" charset="-128"/>
                <a:ea typeface="MS PGothic" charset="-128"/>
                <a:cs typeface="MS PGothic" charset="-128"/>
              </a:rPr>
              <a:t>L7 FW)</a:t>
            </a:r>
            <a:endParaRPr kumimoji="1" lang="ja-JP" altLang="en-US" sz="900" dirty="0">
              <a:solidFill>
                <a:srgbClr val="005073"/>
              </a:solidFill>
              <a:latin typeface="MS PGothic" charset="-128"/>
              <a:ea typeface="MS PGothic" charset="-128"/>
              <a:cs typeface="MS PGothic" charset="-128"/>
            </a:endParaRPr>
          </a:p>
        </p:txBody>
      </p:sp>
      <p:sp>
        <p:nvSpPr>
          <p:cNvPr id="7" name="角丸四角形 6"/>
          <p:cNvSpPr/>
          <p:nvPr/>
        </p:nvSpPr>
        <p:spPr>
          <a:xfrm>
            <a:off x="3650046" y="2472436"/>
            <a:ext cx="1914098" cy="38054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次世代</a:t>
            </a:r>
            <a:r>
              <a:rPr kumimoji="1" lang="en-US" altLang="ja-JP" sz="900" dirty="0">
                <a:solidFill>
                  <a:srgbClr val="005073"/>
                </a:solidFill>
                <a:latin typeface="MS PGothic" charset="-128"/>
                <a:ea typeface="MS PGothic" charset="-128"/>
                <a:cs typeface="MS PGothic" charset="-128"/>
              </a:rPr>
              <a:t> </a:t>
            </a:r>
            <a:r>
              <a:rPr kumimoji="1" lang="en-US" altLang="ja-JP" sz="900" dirty="0" smtClean="0">
                <a:solidFill>
                  <a:srgbClr val="005073"/>
                </a:solidFill>
                <a:latin typeface="MS PGothic" charset="-128"/>
                <a:ea typeface="MS PGothic" charset="-128"/>
                <a:cs typeface="MS PGothic" charset="-128"/>
              </a:rPr>
              <a:t>IPS</a:t>
            </a:r>
          </a:p>
          <a:p>
            <a:pPr algn="ctr" defTabSz="685800" fontAlgn="auto">
              <a:spcBef>
                <a:spcPts val="0"/>
              </a:spcBef>
              <a:spcAft>
                <a:spcPts val="0"/>
              </a:spcAft>
            </a:pPr>
            <a:r>
              <a:rPr kumimoji="1" lang="ja-JP" altLang="en-US" sz="900" dirty="0" smtClean="0">
                <a:solidFill>
                  <a:srgbClr val="005073"/>
                </a:solidFill>
                <a:latin typeface="MS PGothic" charset="-128"/>
                <a:ea typeface="MS PGothic" charset="-128"/>
                <a:cs typeface="MS PGothic" charset="-128"/>
              </a:rPr>
              <a:t>セキュリティインテリジェンス</a:t>
            </a:r>
            <a:endParaRPr kumimoji="1" lang="en-US" altLang="ja-JP" sz="900" dirty="0">
              <a:solidFill>
                <a:srgbClr val="005073"/>
              </a:solidFill>
              <a:latin typeface="MS PGothic" charset="-128"/>
              <a:ea typeface="MS PGothic" charset="-128"/>
              <a:cs typeface="MS PGothic" charset="-128"/>
            </a:endParaRPr>
          </a:p>
        </p:txBody>
      </p:sp>
      <p:sp>
        <p:nvSpPr>
          <p:cNvPr id="8" name="角丸四角形 7"/>
          <p:cNvSpPr/>
          <p:nvPr/>
        </p:nvSpPr>
        <p:spPr>
          <a:xfrm>
            <a:off x="3650047" y="2016899"/>
            <a:ext cx="1914098" cy="38054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altLang="ja-JP" sz="900" dirty="0">
                <a:solidFill>
                  <a:srgbClr val="005073"/>
                </a:solidFill>
                <a:latin typeface="MS PGothic" charset="-128"/>
                <a:ea typeface="MS PGothic" charset="-128"/>
                <a:cs typeface="MS PGothic" charset="-128"/>
              </a:rPr>
              <a:t>Web</a:t>
            </a:r>
            <a:r>
              <a:rPr kumimoji="1" lang="ja-JP" altLang="en-US" sz="900" dirty="0">
                <a:solidFill>
                  <a:srgbClr val="005073"/>
                </a:solidFill>
                <a:latin typeface="MS PGothic" charset="-128"/>
                <a:ea typeface="MS PGothic" charset="-128"/>
                <a:cs typeface="MS PGothic" charset="-128"/>
              </a:rPr>
              <a:t>セキュリティ</a:t>
            </a:r>
            <a:endParaRPr kumimoji="1" lang="en-US" altLang="ja-JP" sz="900" dirty="0">
              <a:solidFill>
                <a:srgbClr val="005073"/>
              </a:solidFill>
              <a:latin typeface="MS PGothic" charset="-128"/>
              <a:ea typeface="MS PGothic" charset="-128"/>
              <a:cs typeface="MS PGothic" charset="-128"/>
            </a:endParaRPr>
          </a:p>
          <a:p>
            <a:pPr algn="ctr" defTabSz="685800" fontAlgn="auto">
              <a:spcBef>
                <a:spcPts val="0"/>
              </a:spcBef>
              <a:spcAft>
                <a:spcPts val="0"/>
              </a:spcAft>
            </a:pPr>
            <a:r>
              <a:rPr kumimoji="1" lang="en-US" altLang="ja-JP" sz="900" dirty="0">
                <a:solidFill>
                  <a:srgbClr val="005073"/>
                </a:solidFill>
                <a:latin typeface="MS PGothic" charset="-128"/>
                <a:ea typeface="MS PGothic" charset="-128"/>
                <a:cs typeface="MS PGothic" charset="-128"/>
              </a:rPr>
              <a:t>URL</a:t>
            </a:r>
            <a:r>
              <a:rPr kumimoji="1" lang="ja-JP" altLang="en-US" sz="900" dirty="0">
                <a:solidFill>
                  <a:srgbClr val="005073"/>
                </a:solidFill>
                <a:latin typeface="MS PGothic" charset="-128"/>
                <a:ea typeface="MS PGothic" charset="-128"/>
                <a:cs typeface="MS PGothic" charset="-128"/>
              </a:rPr>
              <a:t>フィルタ</a:t>
            </a:r>
            <a:endParaRPr kumimoji="1" lang="en-US" altLang="ja-JP" sz="900" dirty="0">
              <a:solidFill>
                <a:srgbClr val="005073"/>
              </a:solidFill>
              <a:latin typeface="MS PGothic" charset="-128"/>
              <a:ea typeface="MS PGothic" charset="-128"/>
              <a:cs typeface="MS PGothic" charset="-128"/>
            </a:endParaRPr>
          </a:p>
        </p:txBody>
      </p:sp>
      <p:sp>
        <p:nvSpPr>
          <p:cNvPr id="9" name="角丸四角形 8"/>
          <p:cNvSpPr/>
          <p:nvPr/>
        </p:nvSpPr>
        <p:spPr>
          <a:xfrm>
            <a:off x="3650046" y="1561366"/>
            <a:ext cx="1914098" cy="38054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高度なマルウェア対策</a:t>
            </a:r>
            <a:endParaRPr kumimoji="1" lang="en-US" altLang="ja-JP" sz="900" dirty="0">
              <a:solidFill>
                <a:srgbClr val="005073"/>
              </a:solidFill>
              <a:latin typeface="MS PGothic" charset="-128"/>
              <a:ea typeface="MS PGothic" charset="-128"/>
              <a:cs typeface="MS PGothic" charset="-128"/>
            </a:endParaRPr>
          </a:p>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a:t>
            </a:r>
            <a:r>
              <a:rPr kumimoji="1" lang="en-US" altLang="ja-JP" sz="900" dirty="0">
                <a:solidFill>
                  <a:srgbClr val="005073"/>
                </a:solidFill>
                <a:latin typeface="MS PGothic" charset="-128"/>
                <a:ea typeface="MS PGothic" charset="-128"/>
                <a:cs typeface="MS PGothic" charset="-128"/>
              </a:rPr>
              <a:t>AMP</a:t>
            </a:r>
            <a:r>
              <a:rPr kumimoji="1" lang="ja-JP" altLang="en-US" sz="900" dirty="0">
                <a:solidFill>
                  <a:srgbClr val="005073"/>
                </a:solidFill>
                <a:latin typeface="MS PGothic" charset="-128"/>
                <a:ea typeface="MS PGothic" charset="-128"/>
                <a:cs typeface="MS PGothic" charset="-128"/>
              </a:rPr>
              <a:t>）</a:t>
            </a:r>
            <a:endParaRPr kumimoji="1" lang="en-US" altLang="ja-JP" sz="900" dirty="0">
              <a:solidFill>
                <a:srgbClr val="005073"/>
              </a:solidFill>
              <a:latin typeface="MS PGothic" charset="-128"/>
              <a:ea typeface="MS PGothic" charset="-128"/>
              <a:cs typeface="MS PGothic" charset="-128"/>
            </a:endParaRPr>
          </a:p>
        </p:txBody>
      </p:sp>
      <p:sp>
        <p:nvSpPr>
          <p:cNvPr id="16" name="Freeform 690"/>
          <p:cNvSpPr>
            <a:spLocks noChangeAspect="1"/>
          </p:cNvSpPr>
          <p:nvPr/>
        </p:nvSpPr>
        <p:spPr bwMode="auto">
          <a:xfrm>
            <a:off x="6514592" y="3337647"/>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rgbClr val="7030A0"/>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18" name="Freeform 690"/>
          <p:cNvSpPr>
            <a:spLocks noChangeAspect="1"/>
          </p:cNvSpPr>
          <p:nvPr/>
        </p:nvSpPr>
        <p:spPr bwMode="auto">
          <a:xfrm>
            <a:off x="3484532" y="2882249"/>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rgbClr val="0070C0"/>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19" name="Freeform 690"/>
          <p:cNvSpPr>
            <a:spLocks noChangeAspect="1"/>
          </p:cNvSpPr>
          <p:nvPr/>
        </p:nvSpPr>
        <p:spPr bwMode="auto">
          <a:xfrm>
            <a:off x="3484532" y="2420389"/>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20" name="Freeform 690"/>
          <p:cNvSpPr>
            <a:spLocks noChangeAspect="1"/>
          </p:cNvSpPr>
          <p:nvPr/>
        </p:nvSpPr>
        <p:spPr bwMode="auto">
          <a:xfrm>
            <a:off x="3484532" y="1514033"/>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6"/>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21" name="Freeform 690"/>
          <p:cNvSpPr>
            <a:spLocks noChangeAspect="1"/>
          </p:cNvSpPr>
          <p:nvPr/>
        </p:nvSpPr>
        <p:spPr bwMode="auto">
          <a:xfrm>
            <a:off x="3484532" y="1967209"/>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5"/>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22" name="角丸四角形 21"/>
          <p:cNvSpPr/>
          <p:nvPr/>
        </p:nvSpPr>
        <p:spPr>
          <a:xfrm>
            <a:off x="775486" y="3818623"/>
            <a:ext cx="1914098" cy="38054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基本的なファイアウォール</a:t>
            </a:r>
            <a:endParaRPr kumimoji="1" lang="en-US" altLang="ja-JP" sz="900" dirty="0">
              <a:solidFill>
                <a:srgbClr val="005073"/>
              </a:solidFill>
              <a:latin typeface="MS PGothic" charset="-128"/>
              <a:ea typeface="MS PGothic" charset="-128"/>
              <a:cs typeface="MS PGothic" charset="-128"/>
            </a:endParaRPr>
          </a:p>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a:t>
            </a:r>
            <a:r>
              <a:rPr kumimoji="1" lang="en-US" altLang="ja-JP" sz="900" dirty="0" smtClean="0">
                <a:solidFill>
                  <a:srgbClr val="005073"/>
                </a:solidFill>
                <a:latin typeface="MS PGothic" charset="-128"/>
                <a:ea typeface="MS PGothic" charset="-128"/>
                <a:cs typeface="MS PGothic" charset="-128"/>
              </a:rPr>
              <a:t>L3-L4 FW</a:t>
            </a:r>
            <a:r>
              <a:rPr kumimoji="1" lang="ja-JP" altLang="en-US" sz="900" dirty="0" smtClean="0">
                <a:solidFill>
                  <a:srgbClr val="005073"/>
                </a:solidFill>
                <a:latin typeface="MS PGothic" charset="-128"/>
                <a:ea typeface="MS PGothic" charset="-128"/>
                <a:cs typeface="MS PGothic" charset="-128"/>
              </a:rPr>
              <a:t>）</a:t>
            </a:r>
            <a:endParaRPr kumimoji="1" lang="ja-JP" altLang="en-US" sz="900" dirty="0">
              <a:solidFill>
                <a:srgbClr val="005073"/>
              </a:solidFill>
              <a:latin typeface="MS PGothic" charset="-128"/>
              <a:ea typeface="MS PGothic" charset="-128"/>
              <a:cs typeface="MS PGothic" charset="-128"/>
            </a:endParaRPr>
          </a:p>
        </p:txBody>
      </p:sp>
      <p:sp>
        <p:nvSpPr>
          <p:cNvPr id="25" name="Freeform 690"/>
          <p:cNvSpPr>
            <a:spLocks noChangeAspect="1"/>
          </p:cNvSpPr>
          <p:nvPr/>
        </p:nvSpPr>
        <p:spPr bwMode="auto">
          <a:xfrm>
            <a:off x="609972" y="3761864"/>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r>
              <a:rPr kumimoji="1" lang="en-US" smtClean="0">
                <a:solidFill>
                  <a:srgbClr val="282828"/>
                </a:solidFill>
                <a:latin typeface="MS PGothic" charset="-128"/>
                <a:ea typeface="MS PGothic" charset="-128"/>
                <a:cs typeface="MS PGothic" charset="-128"/>
              </a:rPr>
              <a:t> </a:t>
            </a:r>
            <a:endParaRPr kumimoji="1" lang="en-US">
              <a:solidFill>
                <a:srgbClr val="282828"/>
              </a:solidFill>
              <a:latin typeface="MS PGothic" charset="-128"/>
              <a:ea typeface="MS PGothic" charset="-128"/>
              <a:cs typeface="MS PGothic" charset="-128"/>
            </a:endParaRPr>
          </a:p>
        </p:txBody>
      </p:sp>
      <p:sp>
        <p:nvSpPr>
          <p:cNvPr id="26" name="角丸四角形 25"/>
          <p:cNvSpPr/>
          <p:nvPr/>
        </p:nvSpPr>
        <p:spPr>
          <a:xfrm>
            <a:off x="6690118" y="2936652"/>
            <a:ext cx="2093135" cy="38054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次世代</a:t>
            </a:r>
            <a:r>
              <a:rPr kumimoji="1" lang="ja-JP" altLang="en-US" sz="900" dirty="0" smtClean="0">
                <a:solidFill>
                  <a:srgbClr val="005073"/>
                </a:solidFill>
                <a:latin typeface="MS PGothic" charset="-128"/>
                <a:ea typeface="MS PGothic" charset="-128"/>
                <a:cs typeface="MS PGothic" charset="-128"/>
              </a:rPr>
              <a:t>ファイアウォール</a:t>
            </a:r>
            <a:endParaRPr kumimoji="1" lang="en-US" altLang="ja-JP" sz="900" dirty="0" smtClean="0">
              <a:solidFill>
                <a:srgbClr val="005073"/>
              </a:solidFill>
              <a:latin typeface="MS PGothic" charset="-128"/>
              <a:ea typeface="MS PGothic" charset="-128"/>
              <a:cs typeface="MS PGothic" charset="-128"/>
            </a:endParaRPr>
          </a:p>
          <a:p>
            <a:pPr algn="ctr" defTabSz="685800" fontAlgn="auto">
              <a:spcBef>
                <a:spcPts val="0"/>
              </a:spcBef>
              <a:spcAft>
                <a:spcPts val="0"/>
              </a:spcAft>
            </a:pPr>
            <a:r>
              <a:rPr kumimoji="1" lang="ja-JP" altLang="en-US" sz="900" dirty="0" smtClean="0">
                <a:solidFill>
                  <a:srgbClr val="005073"/>
                </a:solidFill>
                <a:latin typeface="MS PGothic" charset="-128"/>
                <a:ea typeface="MS PGothic" charset="-128"/>
                <a:cs typeface="MS PGothic" charset="-128"/>
              </a:rPr>
              <a:t>（</a:t>
            </a:r>
            <a:r>
              <a:rPr kumimoji="1" lang="en-US" altLang="ja-JP" sz="900" dirty="0" smtClean="0">
                <a:solidFill>
                  <a:srgbClr val="005073"/>
                </a:solidFill>
                <a:latin typeface="MS PGothic" charset="-128"/>
                <a:ea typeface="MS PGothic" charset="-128"/>
                <a:cs typeface="MS PGothic" charset="-128"/>
              </a:rPr>
              <a:t>L7 FW)</a:t>
            </a:r>
            <a:endParaRPr kumimoji="1" lang="ja-JP" altLang="en-US" sz="900" dirty="0">
              <a:solidFill>
                <a:srgbClr val="005073"/>
              </a:solidFill>
              <a:latin typeface="MS PGothic" charset="-128"/>
              <a:ea typeface="MS PGothic" charset="-128"/>
              <a:cs typeface="MS PGothic" charset="-128"/>
            </a:endParaRPr>
          </a:p>
        </p:txBody>
      </p:sp>
      <p:sp>
        <p:nvSpPr>
          <p:cNvPr id="27" name="角丸四角形 26"/>
          <p:cNvSpPr/>
          <p:nvPr/>
        </p:nvSpPr>
        <p:spPr>
          <a:xfrm>
            <a:off x="6690118" y="2472436"/>
            <a:ext cx="2093135" cy="38054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次世代</a:t>
            </a:r>
            <a:r>
              <a:rPr kumimoji="1" lang="en-US" altLang="ja-JP" sz="900" dirty="0">
                <a:solidFill>
                  <a:srgbClr val="005073"/>
                </a:solidFill>
                <a:latin typeface="MS PGothic" charset="-128"/>
                <a:ea typeface="MS PGothic" charset="-128"/>
                <a:cs typeface="MS PGothic" charset="-128"/>
              </a:rPr>
              <a:t> IPS</a:t>
            </a:r>
          </a:p>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セキュリティインテリジェンス</a:t>
            </a:r>
            <a:endParaRPr kumimoji="1" lang="en-US" altLang="ja-JP" sz="900" dirty="0">
              <a:solidFill>
                <a:srgbClr val="005073"/>
              </a:solidFill>
              <a:latin typeface="MS PGothic" charset="-128"/>
              <a:ea typeface="MS PGothic" charset="-128"/>
              <a:cs typeface="MS PGothic" charset="-128"/>
            </a:endParaRPr>
          </a:p>
        </p:txBody>
      </p:sp>
      <p:sp>
        <p:nvSpPr>
          <p:cNvPr id="28" name="角丸四角形 27"/>
          <p:cNvSpPr/>
          <p:nvPr/>
        </p:nvSpPr>
        <p:spPr>
          <a:xfrm>
            <a:off x="6690119" y="2016899"/>
            <a:ext cx="2093135" cy="38054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altLang="ja-JP" sz="900" dirty="0">
                <a:solidFill>
                  <a:srgbClr val="005073"/>
                </a:solidFill>
                <a:latin typeface="MS PGothic" charset="-128"/>
                <a:ea typeface="MS PGothic" charset="-128"/>
                <a:cs typeface="MS PGothic" charset="-128"/>
              </a:rPr>
              <a:t>Web</a:t>
            </a:r>
            <a:r>
              <a:rPr kumimoji="1" lang="ja-JP" altLang="en-US" sz="900" dirty="0">
                <a:solidFill>
                  <a:srgbClr val="005073"/>
                </a:solidFill>
                <a:latin typeface="MS PGothic" charset="-128"/>
                <a:ea typeface="MS PGothic" charset="-128"/>
                <a:cs typeface="MS PGothic" charset="-128"/>
              </a:rPr>
              <a:t>セキュリティ</a:t>
            </a:r>
            <a:endParaRPr kumimoji="1" lang="en-US" altLang="ja-JP" sz="900" dirty="0">
              <a:solidFill>
                <a:srgbClr val="005073"/>
              </a:solidFill>
              <a:latin typeface="MS PGothic" charset="-128"/>
              <a:ea typeface="MS PGothic" charset="-128"/>
              <a:cs typeface="MS PGothic" charset="-128"/>
            </a:endParaRPr>
          </a:p>
          <a:p>
            <a:pPr algn="ctr" defTabSz="685800" fontAlgn="auto">
              <a:spcBef>
                <a:spcPts val="0"/>
              </a:spcBef>
              <a:spcAft>
                <a:spcPts val="0"/>
              </a:spcAft>
            </a:pPr>
            <a:r>
              <a:rPr kumimoji="1" lang="en-US" altLang="ja-JP" sz="900" dirty="0">
                <a:solidFill>
                  <a:srgbClr val="005073"/>
                </a:solidFill>
                <a:latin typeface="MS PGothic" charset="-128"/>
                <a:ea typeface="MS PGothic" charset="-128"/>
                <a:cs typeface="MS PGothic" charset="-128"/>
              </a:rPr>
              <a:t>URL</a:t>
            </a:r>
            <a:r>
              <a:rPr kumimoji="1" lang="ja-JP" altLang="en-US" sz="900" dirty="0">
                <a:solidFill>
                  <a:srgbClr val="005073"/>
                </a:solidFill>
                <a:latin typeface="MS PGothic" charset="-128"/>
                <a:ea typeface="MS PGothic" charset="-128"/>
                <a:cs typeface="MS PGothic" charset="-128"/>
              </a:rPr>
              <a:t>フィルタ</a:t>
            </a:r>
            <a:endParaRPr kumimoji="1" lang="en-US" altLang="ja-JP" sz="900" dirty="0">
              <a:solidFill>
                <a:srgbClr val="005073"/>
              </a:solidFill>
              <a:latin typeface="MS PGothic" charset="-128"/>
              <a:ea typeface="MS PGothic" charset="-128"/>
              <a:cs typeface="MS PGothic" charset="-128"/>
            </a:endParaRPr>
          </a:p>
        </p:txBody>
      </p:sp>
      <p:sp>
        <p:nvSpPr>
          <p:cNvPr id="29" name="角丸四角形 28"/>
          <p:cNvSpPr/>
          <p:nvPr/>
        </p:nvSpPr>
        <p:spPr>
          <a:xfrm>
            <a:off x="6690118" y="1561366"/>
            <a:ext cx="2093135" cy="38054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高度なマルウェア対策</a:t>
            </a:r>
            <a:endParaRPr kumimoji="1" lang="en-US" altLang="ja-JP" sz="900" dirty="0">
              <a:solidFill>
                <a:srgbClr val="005073"/>
              </a:solidFill>
              <a:latin typeface="MS PGothic" charset="-128"/>
              <a:ea typeface="MS PGothic" charset="-128"/>
              <a:cs typeface="MS PGothic" charset="-128"/>
            </a:endParaRPr>
          </a:p>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a:t>
            </a:r>
            <a:r>
              <a:rPr kumimoji="1" lang="en-US" altLang="ja-JP" sz="900" dirty="0">
                <a:solidFill>
                  <a:srgbClr val="005073"/>
                </a:solidFill>
                <a:latin typeface="MS PGothic" charset="-128"/>
                <a:ea typeface="MS PGothic" charset="-128"/>
                <a:cs typeface="MS PGothic" charset="-128"/>
              </a:rPr>
              <a:t>AMP</a:t>
            </a:r>
            <a:r>
              <a:rPr kumimoji="1" lang="ja-JP" altLang="en-US" sz="900" dirty="0">
                <a:solidFill>
                  <a:srgbClr val="005073"/>
                </a:solidFill>
                <a:latin typeface="MS PGothic" charset="-128"/>
                <a:ea typeface="MS PGothic" charset="-128"/>
                <a:cs typeface="MS PGothic" charset="-128"/>
              </a:rPr>
              <a:t>）</a:t>
            </a:r>
            <a:endParaRPr kumimoji="1" lang="en-US" altLang="ja-JP" sz="900" dirty="0">
              <a:solidFill>
                <a:srgbClr val="005073"/>
              </a:solidFill>
              <a:latin typeface="MS PGothic" charset="-128"/>
              <a:ea typeface="MS PGothic" charset="-128"/>
              <a:cs typeface="MS PGothic" charset="-128"/>
            </a:endParaRPr>
          </a:p>
        </p:txBody>
      </p:sp>
      <p:sp>
        <p:nvSpPr>
          <p:cNvPr id="30" name="Freeform 690"/>
          <p:cNvSpPr>
            <a:spLocks noChangeAspect="1"/>
          </p:cNvSpPr>
          <p:nvPr/>
        </p:nvSpPr>
        <p:spPr bwMode="auto">
          <a:xfrm>
            <a:off x="6524605" y="2882249"/>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rgbClr val="0070C0"/>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31" name="Freeform 690"/>
          <p:cNvSpPr>
            <a:spLocks noChangeAspect="1"/>
          </p:cNvSpPr>
          <p:nvPr/>
        </p:nvSpPr>
        <p:spPr bwMode="auto">
          <a:xfrm>
            <a:off x="6524605" y="2420389"/>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32" name="Freeform 690"/>
          <p:cNvSpPr>
            <a:spLocks noChangeAspect="1"/>
          </p:cNvSpPr>
          <p:nvPr/>
        </p:nvSpPr>
        <p:spPr bwMode="auto">
          <a:xfrm>
            <a:off x="6524605" y="1514033"/>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6"/>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33" name="Freeform 690"/>
          <p:cNvSpPr>
            <a:spLocks noChangeAspect="1"/>
          </p:cNvSpPr>
          <p:nvPr/>
        </p:nvSpPr>
        <p:spPr bwMode="auto">
          <a:xfrm>
            <a:off x="6524605" y="1967209"/>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5"/>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34" name="テキスト ボックス 33"/>
          <p:cNvSpPr txBox="1"/>
          <p:nvPr/>
        </p:nvSpPr>
        <p:spPr>
          <a:xfrm>
            <a:off x="556630" y="1021122"/>
            <a:ext cx="1348446" cy="338554"/>
          </a:xfrm>
          <a:prstGeom prst="rect">
            <a:avLst/>
          </a:prstGeom>
          <a:noFill/>
        </p:spPr>
        <p:txBody>
          <a:bodyPr wrap="none" rtlCol="0">
            <a:spAutoFit/>
          </a:bodyPr>
          <a:lstStyle/>
          <a:p>
            <a:pPr defTabSz="685800" fontAlgn="auto">
              <a:spcBef>
                <a:spcPts val="0"/>
              </a:spcBef>
              <a:spcAft>
                <a:spcPts val="0"/>
              </a:spcAft>
            </a:pPr>
            <a:r>
              <a:rPr kumimoji="1" lang="en-US" altLang="ja-JP" sz="1600" dirty="0" smtClean="0">
                <a:solidFill>
                  <a:srgbClr val="282828"/>
                </a:solidFill>
                <a:latin typeface="CiscoSansTT ExtraLight"/>
                <a:ea typeface=""/>
              </a:rPr>
              <a:t>ASA Firewall</a:t>
            </a:r>
          </a:p>
        </p:txBody>
      </p:sp>
      <p:sp>
        <p:nvSpPr>
          <p:cNvPr id="35" name="角丸四角形 34"/>
          <p:cNvSpPr/>
          <p:nvPr/>
        </p:nvSpPr>
        <p:spPr>
          <a:xfrm>
            <a:off x="542500" y="1487079"/>
            <a:ext cx="2292093" cy="3200673"/>
          </a:xfrm>
          <a:prstGeom prst="roundRect">
            <a:avLst>
              <a:gd name="adj" fmla="val 0"/>
            </a:avLst>
          </a:prstGeom>
          <a:noFill/>
          <a:ln>
            <a:solidFill>
              <a:schemeClr val="bg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ja-JP" altLang="en-US" sz="900" dirty="0">
              <a:solidFill>
                <a:srgbClr val="005073"/>
              </a:solidFill>
              <a:latin typeface="MS PGothic" charset="-128"/>
              <a:ea typeface="MS PGothic" charset="-128"/>
              <a:cs typeface="MS PGothic" charset="-128"/>
            </a:endParaRPr>
          </a:p>
        </p:txBody>
      </p:sp>
      <p:sp>
        <p:nvSpPr>
          <p:cNvPr id="36" name="テキスト ボックス 35"/>
          <p:cNvSpPr txBox="1"/>
          <p:nvPr/>
        </p:nvSpPr>
        <p:spPr>
          <a:xfrm>
            <a:off x="3407171" y="1013128"/>
            <a:ext cx="1476686" cy="338554"/>
          </a:xfrm>
          <a:prstGeom prst="rect">
            <a:avLst/>
          </a:prstGeom>
          <a:noFill/>
        </p:spPr>
        <p:txBody>
          <a:bodyPr wrap="none" rtlCol="0">
            <a:spAutoFit/>
          </a:bodyPr>
          <a:lstStyle/>
          <a:p>
            <a:pPr defTabSz="685800" fontAlgn="auto">
              <a:spcBef>
                <a:spcPts val="0"/>
              </a:spcBef>
              <a:spcAft>
                <a:spcPts val="0"/>
              </a:spcAft>
            </a:pPr>
            <a:r>
              <a:rPr kumimoji="1" lang="en-US" altLang="ja-JP" sz="1600" dirty="0" smtClean="0">
                <a:solidFill>
                  <a:srgbClr val="282828"/>
                </a:solidFill>
                <a:latin typeface="CiscoSansTT ExtraLight"/>
                <a:ea typeface=""/>
              </a:rPr>
              <a:t>Firepower</a:t>
            </a:r>
            <a:r>
              <a:rPr kumimoji="1" lang="ja-JP" altLang="en-US" sz="1600" dirty="0" smtClean="0">
                <a:solidFill>
                  <a:srgbClr val="282828"/>
                </a:solidFill>
                <a:latin typeface="CiscoSansTT ExtraLight"/>
                <a:ea typeface=""/>
              </a:rPr>
              <a:t> </a:t>
            </a:r>
            <a:r>
              <a:rPr kumimoji="1" lang="en-US" altLang="ja-JP" sz="1600" dirty="0" smtClean="0">
                <a:solidFill>
                  <a:srgbClr val="282828"/>
                </a:solidFill>
                <a:latin typeface="CiscoSansTT ExtraLight"/>
                <a:ea typeface=""/>
              </a:rPr>
              <a:t>IPS</a:t>
            </a:r>
          </a:p>
        </p:txBody>
      </p:sp>
      <p:sp>
        <p:nvSpPr>
          <p:cNvPr id="37" name="角丸四角形 36"/>
          <p:cNvSpPr/>
          <p:nvPr/>
        </p:nvSpPr>
        <p:spPr>
          <a:xfrm>
            <a:off x="3420473" y="1489321"/>
            <a:ext cx="2292093" cy="3198432"/>
          </a:xfrm>
          <a:prstGeom prst="roundRect">
            <a:avLst>
              <a:gd name="adj" fmla="val 0"/>
            </a:avLst>
          </a:prstGeom>
          <a:noFill/>
          <a:ln>
            <a:solidFill>
              <a:schemeClr val="bg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ja-JP" altLang="en-US" sz="900" dirty="0">
              <a:solidFill>
                <a:srgbClr val="005073"/>
              </a:solidFill>
              <a:latin typeface="MS PGothic" charset="-128"/>
              <a:ea typeface="MS PGothic" charset="-128"/>
              <a:cs typeface="MS PGothic" charset="-128"/>
            </a:endParaRPr>
          </a:p>
        </p:txBody>
      </p:sp>
      <p:sp>
        <p:nvSpPr>
          <p:cNvPr id="38" name="テキスト ボックス 37"/>
          <p:cNvSpPr txBox="1"/>
          <p:nvPr/>
        </p:nvSpPr>
        <p:spPr>
          <a:xfrm>
            <a:off x="6403492" y="1016009"/>
            <a:ext cx="2592376" cy="338554"/>
          </a:xfrm>
          <a:prstGeom prst="rect">
            <a:avLst/>
          </a:prstGeom>
          <a:noFill/>
        </p:spPr>
        <p:txBody>
          <a:bodyPr wrap="none" rtlCol="0">
            <a:spAutoFit/>
          </a:bodyPr>
          <a:lstStyle/>
          <a:p>
            <a:pPr defTabSz="685800" fontAlgn="auto">
              <a:spcBef>
                <a:spcPts val="0"/>
              </a:spcBef>
              <a:spcAft>
                <a:spcPts val="0"/>
              </a:spcAft>
            </a:pPr>
            <a:r>
              <a:rPr kumimoji="1" lang="en-US" altLang="ja-JP" sz="1600" dirty="0" smtClean="0">
                <a:solidFill>
                  <a:srgbClr val="282828"/>
                </a:solidFill>
                <a:latin typeface="CiscoSansTT ExtraLight"/>
                <a:ea typeface=""/>
              </a:rPr>
              <a:t>Firepower Threat Defense</a:t>
            </a:r>
          </a:p>
        </p:txBody>
      </p:sp>
      <p:sp>
        <p:nvSpPr>
          <p:cNvPr id="39" name="角丸四角形 38"/>
          <p:cNvSpPr/>
          <p:nvPr/>
        </p:nvSpPr>
        <p:spPr>
          <a:xfrm>
            <a:off x="6458017" y="1459560"/>
            <a:ext cx="2430531" cy="3228193"/>
          </a:xfrm>
          <a:prstGeom prst="roundRect">
            <a:avLst>
              <a:gd name="adj" fmla="val 0"/>
            </a:avLst>
          </a:prstGeom>
          <a:noFill/>
          <a:ln>
            <a:solidFill>
              <a:schemeClr val="bg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ja-JP" altLang="en-US" sz="900" dirty="0">
              <a:solidFill>
                <a:srgbClr val="005073"/>
              </a:solidFill>
              <a:latin typeface="MS PGothic" charset="-128"/>
              <a:ea typeface="MS PGothic" charset="-128"/>
              <a:cs typeface="MS PGothic" charset="-128"/>
            </a:endParaRPr>
          </a:p>
        </p:txBody>
      </p:sp>
      <p:grpSp>
        <p:nvGrpSpPr>
          <p:cNvPr id="40" name="Group 427"/>
          <p:cNvGrpSpPr>
            <a:grpSpLocks noChangeAspect="1"/>
          </p:cNvGrpSpPr>
          <p:nvPr/>
        </p:nvGrpSpPr>
        <p:grpSpPr>
          <a:xfrm>
            <a:off x="2906893" y="2754859"/>
            <a:ext cx="409826" cy="330419"/>
            <a:chOff x="1579728" y="2192901"/>
            <a:chExt cx="496986" cy="493986"/>
          </a:xfrm>
          <a:solidFill>
            <a:schemeClr val="accent2">
              <a:lumMod val="60000"/>
              <a:lumOff val="40000"/>
            </a:schemeClr>
          </a:solidFill>
        </p:grpSpPr>
        <p:sp>
          <p:nvSpPr>
            <p:cNvPr id="41" name="Freeform 664"/>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grp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42" name="Freeform 665"/>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grp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43" name="Rectangle 430"/>
            <p:cNvSpPr/>
            <p:nvPr/>
          </p:nvSpPr>
          <p:spPr>
            <a:xfrm>
              <a:off x="1759636" y="2367857"/>
              <a:ext cx="137160" cy="137160"/>
            </a:xfrm>
            <a:prstGeom prst="rect">
              <a:avLst/>
            </a:prstGeom>
            <a:grp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005073"/>
                </a:solidFill>
                <a:latin typeface="MS PGothic" charset="-128"/>
                <a:ea typeface="MS PGothic" charset="-128"/>
                <a:cs typeface="MS PGothic" charset="-128"/>
              </a:endParaRPr>
            </a:p>
          </p:txBody>
        </p:sp>
      </p:grpSp>
      <p:grpSp>
        <p:nvGrpSpPr>
          <p:cNvPr id="46" name="図形グループ 45"/>
          <p:cNvGrpSpPr/>
          <p:nvPr/>
        </p:nvGrpSpPr>
        <p:grpSpPr>
          <a:xfrm>
            <a:off x="5839769" y="2814086"/>
            <a:ext cx="489156" cy="324748"/>
            <a:chOff x="689803" y="2175492"/>
            <a:chExt cx="1046080" cy="521603"/>
          </a:xfrm>
          <a:solidFill>
            <a:schemeClr val="accent2">
              <a:lumMod val="60000"/>
              <a:lumOff val="40000"/>
            </a:schemeClr>
          </a:solidFill>
        </p:grpSpPr>
        <p:sp>
          <p:nvSpPr>
            <p:cNvPr id="44" name="Rounded Rectangle 29"/>
            <p:cNvSpPr/>
            <p:nvPr/>
          </p:nvSpPr>
          <p:spPr>
            <a:xfrm rot="16200000">
              <a:off x="1125060" y="1740235"/>
              <a:ext cx="175565" cy="1046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77" tIns="34289" rIns="68577" bIns="34289" rtlCol="0" anchor="ctr"/>
            <a:lstStyle/>
            <a:p>
              <a:pPr algn="ctr" defTabSz="685800" fontAlgn="auto">
                <a:spcBef>
                  <a:spcPts val="0"/>
                </a:spcBef>
                <a:spcAft>
                  <a:spcPts val="0"/>
                </a:spcAft>
              </a:pPr>
              <a:endParaRPr kumimoji="1" lang="en-US" sz="675" dirty="0">
                <a:solidFill>
                  <a:srgbClr val="005073"/>
                </a:solidFill>
                <a:latin typeface="MS PGothic" charset="-128"/>
                <a:ea typeface="MS PGothic" charset="-128"/>
                <a:cs typeface="MS PGothic" charset="-128"/>
              </a:endParaRPr>
            </a:p>
          </p:txBody>
        </p:sp>
        <p:sp>
          <p:nvSpPr>
            <p:cNvPr id="45" name="Rounded Rectangle 29"/>
            <p:cNvSpPr/>
            <p:nvPr/>
          </p:nvSpPr>
          <p:spPr>
            <a:xfrm rot="16200000">
              <a:off x="1125060" y="2086273"/>
              <a:ext cx="175565" cy="10460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77" tIns="34289" rIns="68577" bIns="34289" rtlCol="0" anchor="ctr"/>
            <a:lstStyle/>
            <a:p>
              <a:pPr algn="ctr" defTabSz="685800" fontAlgn="auto">
                <a:spcBef>
                  <a:spcPts val="0"/>
                </a:spcBef>
                <a:spcAft>
                  <a:spcPts val="0"/>
                </a:spcAft>
              </a:pPr>
              <a:endParaRPr kumimoji="1" lang="en-US" sz="675" dirty="0">
                <a:solidFill>
                  <a:srgbClr val="005073"/>
                </a:solidFill>
                <a:latin typeface="MS PGothic" charset="-128"/>
                <a:ea typeface="MS PGothic" charset="-128"/>
                <a:cs typeface="MS PGothic" charset="-128"/>
              </a:endParaRPr>
            </a:p>
          </p:txBody>
        </p:sp>
      </p:grpSp>
      <p:sp>
        <p:nvSpPr>
          <p:cNvPr id="47" name="角丸四角形 21"/>
          <p:cNvSpPr/>
          <p:nvPr/>
        </p:nvSpPr>
        <p:spPr>
          <a:xfrm>
            <a:off x="3647284" y="3809797"/>
            <a:ext cx="1914098" cy="38054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基本的なファイアウォール</a:t>
            </a:r>
            <a:endParaRPr kumimoji="1" lang="en-US" altLang="ja-JP" sz="900" dirty="0">
              <a:solidFill>
                <a:srgbClr val="005073"/>
              </a:solidFill>
              <a:latin typeface="MS PGothic" charset="-128"/>
              <a:ea typeface="MS PGothic" charset="-128"/>
              <a:cs typeface="MS PGothic" charset="-128"/>
            </a:endParaRPr>
          </a:p>
          <a:p>
            <a:pPr algn="ctr" defTabSz="685800" fontAlgn="auto">
              <a:spcBef>
                <a:spcPts val="0"/>
              </a:spcBef>
              <a:spcAft>
                <a:spcPts val="0"/>
              </a:spcAft>
            </a:pPr>
            <a:r>
              <a:rPr kumimoji="1" lang="ja-JP" altLang="en-US" sz="900" dirty="0">
                <a:solidFill>
                  <a:srgbClr val="005073"/>
                </a:solidFill>
                <a:latin typeface="MS PGothic" charset="-128"/>
                <a:ea typeface="MS PGothic" charset="-128"/>
                <a:cs typeface="MS PGothic" charset="-128"/>
              </a:rPr>
              <a:t>（</a:t>
            </a:r>
            <a:r>
              <a:rPr kumimoji="1" lang="en-US" altLang="ja-JP" sz="900" dirty="0" smtClean="0">
                <a:solidFill>
                  <a:srgbClr val="005073"/>
                </a:solidFill>
                <a:latin typeface="MS PGothic" charset="-128"/>
                <a:ea typeface="MS PGothic" charset="-128"/>
                <a:cs typeface="MS PGothic" charset="-128"/>
              </a:rPr>
              <a:t>L3-4 FW)</a:t>
            </a:r>
            <a:endParaRPr kumimoji="1" lang="ja-JP" altLang="en-US" sz="900" dirty="0">
              <a:solidFill>
                <a:srgbClr val="005073"/>
              </a:solidFill>
              <a:latin typeface="MS PGothic" charset="-128"/>
              <a:ea typeface="MS PGothic" charset="-128"/>
              <a:cs typeface="MS PGothic" charset="-128"/>
            </a:endParaRPr>
          </a:p>
        </p:txBody>
      </p:sp>
      <p:sp>
        <p:nvSpPr>
          <p:cNvPr id="48" name="Freeform 690"/>
          <p:cNvSpPr>
            <a:spLocks noChangeAspect="1"/>
          </p:cNvSpPr>
          <p:nvPr/>
        </p:nvSpPr>
        <p:spPr bwMode="auto">
          <a:xfrm>
            <a:off x="3484532" y="3807439"/>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lumMod val="75000"/>
            </a:schemeClr>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r>
              <a:rPr kumimoji="1" lang="en-US" smtClean="0">
                <a:solidFill>
                  <a:srgbClr val="282828"/>
                </a:solidFill>
                <a:latin typeface="MS PGothic" charset="-128"/>
                <a:ea typeface="MS PGothic" charset="-128"/>
                <a:cs typeface="MS PGothic" charset="-128"/>
              </a:rPr>
              <a:t> </a:t>
            </a:r>
            <a:endParaRPr kumimoji="1" lang="en-US">
              <a:solidFill>
                <a:srgbClr val="282828"/>
              </a:solidFill>
              <a:latin typeface="MS PGothic" charset="-128"/>
              <a:ea typeface="MS PGothic" charset="-128"/>
              <a:cs typeface="MS PGothic" charset="-128"/>
            </a:endParaRPr>
          </a:p>
        </p:txBody>
      </p:sp>
      <p:sp>
        <p:nvSpPr>
          <p:cNvPr id="51" name="角丸四角形 21"/>
          <p:cNvSpPr/>
          <p:nvPr/>
        </p:nvSpPr>
        <p:spPr>
          <a:xfrm>
            <a:off x="6701159" y="3818623"/>
            <a:ext cx="927901" cy="38054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altLang="ja-JP" sz="750" b="1" dirty="0">
                <a:solidFill>
                  <a:srgbClr val="005073"/>
                </a:solidFill>
                <a:latin typeface="MS PGothic" charset="-128"/>
                <a:ea typeface="MS PGothic" charset="-128"/>
                <a:cs typeface="MS PGothic" charset="-128"/>
              </a:rPr>
              <a:t>ASA</a:t>
            </a:r>
          </a:p>
          <a:p>
            <a:pPr algn="ctr" defTabSz="685800" fontAlgn="auto">
              <a:spcBef>
                <a:spcPts val="0"/>
              </a:spcBef>
              <a:spcAft>
                <a:spcPts val="0"/>
              </a:spcAft>
            </a:pPr>
            <a:r>
              <a:rPr kumimoji="1" lang="ja-JP" altLang="en-US" sz="750" b="1" dirty="0" smtClean="0">
                <a:solidFill>
                  <a:srgbClr val="005073"/>
                </a:solidFill>
                <a:latin typeface="MS PGothic" charset="-128"/>
                <a:ea typeface="MS PGothic" charset="-128"/>
                <a:cs typeface="MS PGothic" charset="-128"/>
              </a:rPr>
              <a:t>ファイアウォール</a:t>
            </a:r>
            <a:r>
              <a:rPr kumimoji="1" lang="en-US" altLang="ja-JP" sz="750" b="1" dirty="0" smtClean="0">
                <a:solidFill>
                  <a:srgbClr val="005073"/>
                </a:solidFill>
                <a:latin typeface="MS PGothic" charset="-128"/>
                <a:ea typeface="MS PGothic" charset="-128"/>
                <a:cs typeface="MS PGothic" charset="-128"/>
              </a:rPr>
              <a:t>(</a:t>
            </a:r>
            <a:r>
              <a:rPr kumimoji="1" lang="en-US" altLang="ja-JP" sz="750" b="1" dirty="0">
                <a:solidFill>
                  <a:srgbClr val="005073"/>
                </a:solidFill>
                <a:latin typeface="MS PGothic" charset="-128"/>
                <a:ea typeface="MS PGothic" charset="-128"/>
                <a:cs typeface="MS PGothic" charset="-128"/>
              </a:rPr>
              <a:t>L3-L4)</a:t>
            </a:r>
            <a:endParaRPr kumimoji="1" lang="ja-JP" altLang="en-US" sz="750" b="1" dirty="0">
              <a:solidFill>
                <a:srgbClr val="005073"/>
              </a:solidFill>
              <a:latin typeface="MS PGothic" charset="-128"/>
              <a:ea typeface="MS PGothic" charset="-128"/>
              <a:cs typeface="MS PGothic" charset="-128"/>
            </a:endParaRPr>
          </a:p>
        </p:txBody>
      </p:sp>
      <p:sp>
        <p:nvSpPr>
          <p:cNvPr id="17" name="Freeform 690"/>
          <p:cNvSpPr>
            <a:spLocks noChangeAspect="1"/>
          </p:cNvSpPr>
          <p:nvPr/>
        </p:nvSpPr>
        <p:spPr bwMode="auto">
          <a:xfrm>
            <a:off x="6524605" y="3900166"/>
            <a:ext cx="319289" cy="24683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sz="1050">
              <a:solidFill>
                <a:srgbClr val="282828"/>
              </a:solidFill>
              <a:latin typeface="MS PGothic" charset="-128"/>
              <a:ea typeface="MS PGothic" charset="-128"/>
              <a:cs typeface="MS PGothic" charset="-128"/>
            </a:endParaRPr>
          </a:p>
        </p:txBody>
      </p:sp>
      <p:sp>
        <p:nvSpPr>
          <p:cNvPr id="52" name="Freeform 690"/>
          <p:cNvSpPr>
            <a:spLocks noChangeAspect="1"/>
          </p:cNvSpPr>
          <p:nvPr/>
        </p:nvSpPr>
        <p:spPr bwMode="auto">
          <a:xfrm>
            <a:off x="7610253" y="3877216"/>
            <a:ext cx="319289" cy="24683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lumMod val="75000"/>
            </a:schemeClr>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r>
              <a:rPr kumimoji="1" lang="en-US" smtClean="0">
                <a:solidFill>
                  <a:srgbClr val="282828"/>
                </a:solidFill>
                <a:latin typeface="MS PGothic" charset="-128"/>
                <a:ea typeface="MS PGothic" charset="-128"/>
                <a:cs typeface="MS PGothic" charset="-128"/>
              </a:rPr>
              <a:t> </a:t>
            </a:r>
            <a:endParaRPr kumimoji="1" lang="en-US">
              <a:solidFill>
                <a:srgbClr val="282828"/>
              </a:solidFill>
              <a:latin typeface="MS PGothic" charset="-128"/>
              <a:ea typeface="MS PGothic" charset="-128"/>
              <a:cs typeface="MS PGothic" charset="-128"/>
            </a:endParaRPr>
          </a:p>
        </p:txBody>
      </p:sp>
      <p:sp>
        <p:nvSpPr>
          <p:cNvPr id="49" name="角丸四角形 22"/>
          <p:cNvSpPr/>
          <p:nvPr/>
        </p:nvSpPr>
        <p:spPr>
          <a:xfrm>
            <a:off x="775508" y="4286110"/>
            <a:ext cx="1914098" cy="344293"/>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altLang="ja-JP" sz="900" dirty="0">
                <a:solidFill>
                  <a:srgbClr val="005073"/>
                </a:solidFill>
                <a:latin typeface="MS PGothic" charset="-128"/>
                <a:ea typeface="MS PGothic" charset="-128"/>
                <a:cs typeface="MS PGothic" charset="-128"/>
              </a:rPr>
              <a:t>L3 </a:t>
            </a:r>
            <a:r>
              <a:rPr kumimoji="1" lang="ja-JP" altLang="en-US" sz="900" dirty="0">
                <a:solidFill>
                  <a:srgbClr val="005073"/>
                </a:solidFill>
                <a:latin typeface="MS PGothic" charset="-128"/>
                <a:ea typeface="MS PGothic" charset="-128"/>
                <a:cs typeface="MS PGothic" charset="-128"/>
              </a:rPr>
              <a:t>・</a:t>
            </a:r>
            <a:r>
              <a:rPr kumimoji="1" lang="en-US" altLang="ja-JP" sz="900" dirty="0">
                <a:solidFill>
                  <a:srgbClr val="005073"/>
                </a:solidFill>
                <a:latin typeface="MS PGothic" charset="-128"/>
                <a:ea typeface="MS PGothic" charset="-128"/>
                <a:cs typeface="MS PGothic" charset="-128"/>
              </a:rPr>
              <a:t>L2</a:t>
            </a:r>
            <a:r>
              <a:rPr kumimoji="1" lang="ja-JP" altLang="en-US" sz="900" dirty="0">
                <a:solidFill>
                  <a:srgbClr val="005073"/>
                </a:solidFill>
                <a:latin typeface="MS PGothic" charset="-128"/>
                <a:ea typeface="MS PGothic" charset="-128"/>
                <a:cs typeface="MS PGothic" charset="-128"/>
              </a:rPr>
              <a:t>モード</a:t>
            </a:r>
          </a:p>
        </p:txBody>
      </p:sp>
      <p:sp>
        <p:nvSpPr>
          <p:cNvPr id="50" name="Freeform 690"/>
          <p:cNvSpPr>
            <a:spLocks noChangeAspect="1"/>
          </p:cNvSpPr>
          <p:nvPr/>
        </p:nvSpPr>
        <p:spPr bwMode="auto">
          <a:xfrm>
            <a:off x="609994" y="4226996"/>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lumMod val="50000"/>
            </a:schemeClr>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54" name="角丸四角形 3"/>
          <p:cNvSpPr/>
          <p:nvPr/>
        </p:nvSpPr>
        <p:spPr>
          <a:xfrm>
            <a:off x="775486" y="3396761"/>
            <a:ext cx="1914098" cy="344293"/>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altLang="ja-JP" sz="900" dirty="0" smtClean="0">
                <a:solidFill>
                  <a:srgbClr val="005073"/>
                </a:solidFill>
                <a:latin typeface="MS PGothic" charset="-128"/>
                <a:ea typeface="MS PGothic" charset="-128"/>
                <a:cs typeface="MS PGothic" charset="-128"/>
              </a:rPr>
              <a:t>IPsec/SSL </a:t>
            </a:r>
            <a:r>
              <a:rPr kumimoji="1" lang="en-US" altLang="ja-JP" sz="900" dirty="0">
                <a:solidFill>
                  <a:srgbClr val="005073"/>
                </a:solidFill>
                <a:latin typeface="MS PGothic" charset="-128"/>
                <a:ea typeface="MS PGothic" charset="-128"/>
                <a:cs typeface="MS PGothic" charset="-128"/>
              </a:rPr>
              <a:t>VPN</a:t>
            </a:r>
            <a:endParaRPr kumimoji="1" lang="ja-JP" altLang="en-US" sz="900" dirty="0">
              <a:solidFill>
                <a:srgbClr val="005073"/>
              </a:solidFill>
              <a:latin typeface="MS PGothic" charset="-128"/>
              <a:ea typeface="MS PGothic" charset="-128"/>
              <a:cs typeface="MS PGothic" charset="-128"/>
            </a:endParaRPr>
          </a:p>
        </p:txBody>
      </p:sp>
      <p:sp>
        <p:nvSpPr>
          <p:cNvPr id="24" name="Freeform 690"/>
          <p:cNvSpPr>
            <a:spLocks noChangeAspect="1"/>
          </p:cNvSpPr>
          <p:nvPr/>
        </p:nvSpPr>
        <p:spPr bwMode="auto">
          <a:xfrm>
            <a:off x="599959" y="3337647"/>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rgbClr val="7030A0"/>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56" name="角丸四角形 22"/>
          <p:cNvSpPr/>
          <p:nvPr/>
        </p:nvSpPr>
        <p:spPr>
          <a:xfrm>
            <a:off x="3649563" y="4286110"/>
            <a:ext cx="1914098" cy="344293"/>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altLang="ja-JP" sz="900" dirty="0">
                <a:solidFill>
                  <a:srgbClr val="005073"/>
                </a:solidFill>
                <a:latin typeface="MS PGothic" charset="-128"/>
                <a:ea typeface="MS PGothic" charset="-128"/>
                <a:cs typeface="MS PGothic" charset="-128"/>
              </a:rPr>
              <a:t>L1</a:t>
            </a:r>
            <a:r>
              <a:rPr kumimoji="1" lang="ja-JP" altLang="en-US" sz="900" dirty="0">
                <a:solidFill>
                  <a:srgbClr val="005073"/>
                </a:solidFill>
                <a:latin typeface="MS PGothic" charset="-128"/>
                <a:ea typeface="MS PGothic" charset="-128"/>
                <a:cs typeface="MS PGothic" charset="-128"/>
              </a:rPr>
              <a:t>・</a:t>
            </a:r>
            <a:r>
              <a:rPr kumimoji="1" lang="en-US" altLang="ja-JP" sz="900" dirty="0">
                <a:solidFill>
                  <a:srgbClr val="005073"/>
                </a:solidFill>
                <a:latin typeface="MS PGothic" charset="-128"/>
                <a:ea typeface="MS PGothic" charset="-128"/>
                <a:cs typeface="MS PGothic" charset="-128"/>
              </a:rPr>
              <a:t>Passive </a:t>
            </a:r>
            <a:r>
              <a:rPr kumimoji="1" lang="ja-JP" altLang="en-US" sz="900" dirty="0">
                <a:solidFill>
                  <a:srgbClr val="005073"/>
                </a:solidFill>
                <a:latin typeface="MS PGothic" charset="-128"/>
                <a:ea typeface="MS PGothic" charset="-128"/>
                <a:cs typeface="MS PGothic" charset="-128"/>
              </a:rPr>
              <a:t>モード</a:t>
            </a:r>
            <a:endParaRPr kumimoji="1" lang="en-US" altLang="ja-JP" sz="900" dirty="0">
              <a:solidFill>
                <a:srgbClr val="005073"/>
              </a:solidFill>
              <a:latin typeface="MS PGothic" charset="-128"/>
              <a:ea typeface="MS PGothic" charset="-128"/>
              <a:cs typeface="MS PGothic" charset="-128"/>
            </a:endParaRPr>
          </a:p>
        </p:txBody>
      </p:sp>
      <p:sp>
        <p:nvSpPr>
          <p:cNvPr id="55" name="Freeform 690"/>
          <p:cNvSpPr>
            <a:spLocks noChangeAspect="1"/>
          </p:cNvSpPr>
          <p:nvPr/>
        </p:nvSpPr>
        <p:spPr bwMode="auto">
          <a:xfrm>
            <a:off x="3468260" y="4247274"/>
            <a:ext cx="425395" cy="328856"/>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2"/>
          </a:solidFill>
          <a:ln>
            <a:solidFill>
              <a:schemeClr val="tx2"/>
            </a:solid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a:solidFill>
                <a:srgbClr val="282828"/>
              </a:solidFill>
              <a:latin typeface="MS PGothic" charset="-128"/>
              <a:ea typeface="MS PGothic" charset="-128"/>
              <a:cs typeface="MS PGothic" charset="-128"/>
            </a:endParaRPr>
          </a:p>
        </p:txBody>
      </p:sp>
      <p:sp>
        <p:nvSpPr>
          <p:cNvPr id="58" name="角丸四角形 21"/>
          <p:cNvSpPr/>
          <p:nvPr/>
        </p:nvSpPr>
        <p:spPr>
          <a:xfrm>
            <a:off x="7771796" y="4272823"/>
            <a:ext cx="928504" cy="34433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altLang="ja-JP" sz="750" b="1" dirty="0">
                <a:solidFill>
                  <a:srgbClr val="005073"/>
                </a:solidFill>
                <a:latin typeface="MS PGothic" charset="-128"/>
                <a:ea typeface="MS PGothic" charset="-128"/>
                <a:cs typeface="MS PGothic" charset="-128"/>
              </a:rPr>
              <a:t>L1</a:t>
            </a:r>
            <a:r>
              <a:rPr kumimoji="1" lang="ja-JP" altLang="en-US" sz="750" b="1" dirty="0">
                <a:solidFill>
                  <a:srgbClr val="005073"/>
                </a:solidFill>
                <a:latin typeface="MS PGothic" charset="-128"/>
                <a:ea typeface="MS PGothic" charset="-128"/>
                <a:cs typeface="MS PGothic" charset="-128"/>
              </a:rPr>
              <a:t>・</a:t>
            </a:r>
            <a:r>
              <a:rPr kumimoji="1" lang="en-US" altLang="ja-JP" sz="750" b="1" dirty="0">
                <a:solidFill>
                  <a:srgbClr val="005073"/>
                </a:solidFill>
                <a:latin typeface="MS PGothic" charset="-128"/>
                <a:ea typeface="MS PGothic" charset="-128"/>
                <a:cs typeface="MS PGothic" charset="-128"/>
              </a:rPr>
              <a:t>Passive</a:t>
            </a:r>
            <a:r>
              <a:rPr kumimoji="1" lang="ja-JP" altLang="en-US" sz="750" b="1" dirty="0">
                <a:solidFill>
                  <a:srgbClr val="005073"/>
                </a:solidFill>
                <a:latin typeface="MS PGothic" charset="-128"/>
                <a:ea typeface="MS PGothic" charset="-128"/>
                <a:cs typeface="MS PGothic" charset="-128"/>
              </a:rPr>
              <a:t>モード</a:t>
            </a:r>
          </a:p>
        </p:txBody>
      </p:sp>
      <p:sp>
        <p:nvSpPr>
          <p:cNvPr id="59" name="角丸四角形 21"/>
          <p:cNvSpPr/>
          <p:nvPr/>
        </p:nvSpPr>
        <p:spPr>
          <a:xfrm>
            <a:off x="6719966" y="4281649"/>
            <a:ext cx="927901" cy="344330"/>
          </a:xfrm>
          <a:prstGeom prst="roundRect">
            <a:avLst/>
          </a:prstGeom>
          <a:no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altLang="ja-JP" sz="750" b="1" dirty="0">
                <a:solidFill>
                  <a:srgbClr val="005073"/>
                </a:solidFill>
                <a:latin typeface="MS PGothic" charset="-128"/>
                <a:ea typeface="MS PGothic" charset="-128"/>
                <a:cs typeface="MS PGothic" charset="-128"/>
              </a:rPr>
              <a:t>L3</a:t>
            </a:r>
            <a:r>
              <a:rPr kumimoji="1" lang="ja-JP" altLang="en-US" sz="750" b="1" dirty="0">
                <a:solidFill>
                  <a:srgbClr val="005073"/>
                </a:solidFill>
                <a:latin typeface="MS PGothic" charset="-128"/>
                <a:ea typeface="MS PGothic" charset="-128"/>
                <a:cs typeface="MS PGothic" charset="-128"/>
              </a:rPr>
              <a:t>・</a:t>
            </a:r>
            <a:r>
              <a:rPr kumimoji="1" lang="en-US" altLang="ja-JP" sz="750" b="1" dirty="0">
                <a:solidFill>
                  <a:srgbClr val="005073"/>
                </a:solidFill>
                <a:latin typeface="MS PGothic" charset="-128"/>
                <a:ea typeface="MS PGothic" charset="-128"/>
                <a:cs typeface="MS PGothic" charset="-128"/>
              </a:rPr>
              <a:t>L2</a:t>
            </a:r>
            <a:r>
              <a:rPr kumimoji="1" lang="ja-JP" altLang="en-US" sz="750" b="1" dirty="0">
                <a:solidFill>
                  <a:srgbClr val="005073"/>
                </a:solidFill>
                <a:latin typeface="MS PGothic" charset="-128"/>
                <a:ea typeface="MS PGothic" charset="-128"/>
                <a:cs typeface="MS PGothic" charset="-128"/>
              </a:rPr>
              <a:t>モード</a:t>
            </a:r>
          </a:p>
        </p:txBody>
      </p:sp>
      <p:sp>
        <p:nvSpPr>
          <p:cNvPr id="60" name="Freeform 690"/>
          <p:cNvSpPr>
            <a:spLocks noChangeAspect="1"/>
          </p:cNvSpPr>
          <p:nvPr/>
        </p:nvSpPr>
        <p:spPr bwMode="auto">
          <a:xfrm>
            <a:off x="6543412" y="4326982"/>
            <a:ext cx="319289" cy="24683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kumimoji="1" lang="en-US" sz="1050">
              <a:solidFill>
                <a:srgbClr val="282828"/>
              </a:solidFill>
              <a:latin typeface="MS PGothic" charset="-128"/>
              <a:ea typeface="MS PGothic" charset="-128"/>
              <a:cs typeface="MS PGothic" charset="-128"/>
            </a:endParaRPr>
          </a:p>
        </p:txBody>
      </p:sp>
      <p:sp>
        <p:nvSpPr>
          <p:cNvPr id="61" name="Freeform 690"/>
          <p:cNvSpPr>
            <a:spLocks noChangeAspect="1"/>
          </p:cNvSpPr>
          <p:nvPr/>
        </p:nvSpPr>
        <p:spPr bwMode="auto">
          <a:xfrm>
            <a:off x="7629060" y="4304032"/>
            <a:ext cx="319289" cy="24683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2"/>
          </a:solidFill>
          <a:ln>
            <a:solidFill>
              <a:schemeClr val="tx1"/>
            </a:solid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r>
              <a:rPr kumimoji="1" lang="en-US" smtClean="0">
                <a:solidFill>
                  <a:srgbClr val="282828"/>
                </a:solidFill>
                <a:latin typeface="MS PGothic" charset="-128"/>
                <a:ea typeface="MS PGothic" charset="-128"/>
                <a:cs typeface="MS PGothic" charset="-128"/>
              </a:rPr>
              <a:t> </a:t>
            </a:r>
            <a:endParaRPr kumimoji="1" lang="en-US">
              <a:solidFill>
                <a:srgbClr val="282828"/>
              </a:solidFill>
              <a:latin typeface="MS PGothic" charset="-128"/>
              <a:ea typeface="MS PGothic" charset="-128"/>
              <a:cs typeface="MS PGothic" charset="-128"/>
            </a:endParaRPr>
          </a:p>
        </p:txBody>
      </p:sp>
      <p:sp>
        <p:nvSpPr>
          <p:cNvPr id="62" name="Title 13"/>
          <p:cNvSpPr>
            <a:spLocks noGrp="1"/>
          </p:cNvSpPr>
          <p:nvPr>
            <p:ph type="title"/>
          </p:nvPr>
        </p:nvSpPr>
        <p:spPr>
          <a:xfrm>
            <a:off x="437766" y="341313"/>
            <a:ext cx="8345488" cy="731837"/>
          </a:xfrm>
        </p:spPr>
        <p:txBody>
          <a:bodyPr/>
          <a:lstStyle/>
          <a:p>
            <a:r>
              <a:rPr lang="en-US" altLang="ja-JP" dirty="0" smtClean="0">
                <a:ea typeface="MS PGothic" charset="-128"/>
                <a:cs typeface="MS PGothic" charset="-128"/>
              </a:rPr>
              <a:t>ASA</a:t>
            </a:r>
            <a:r>
              <a:rPr lang="en-US" altLang="ja-JP" dirty="0">
                <a:ea typeface="MS PGothic" charset="-128"/>
                <a:cs typeface="MS PGothic" charset="-128"/>
              </a:rPr>
              <a:t> </a:t>
            </a:r>
            <a:r>
              <a:rPr lang="en-US" altLang="ja-JP" dirty="0" smtClean="0">
                <a:ea typeface="MS PGothic" charset="-128"/>
                <a:cs typeface="MS PGothic" charset="-128"/>
              </a:rPr>
              <a:t>FW, Firepower IPS, FTD</a:t>
            </a:r>
            <a:r>
              <a:rPr lang="ja-JP" altLang="en-US" dirty="0" smtClean="0">
                <a:ea typeface="MS PGothic" charset="-128"/>
                <a:cs typeface="MS PGothic" charset="-128"/>
              </a:rPr>
              <a:t>の関係性</a:t>
            </a:r>
            <a:endParaRPr lang="en-US" dirty="0">
              <a:ea typeface="MS PGothic" charset="-128"/>
              <a:cs typeface="MS PGothic" charset="-128"/>
            </a:endParaRPr>
          </a:p>
        </p:txBody>
      </p:sp>
    </p:spTree>
    <p:extLst>
      <p:ext uri="{BB962C8B-B14F-4D97-AF65-F5344CB8AC3E}">
        <p14:creationId xmlns:p14="http://schemas.microsoft.com/office/powerpoint/2010/main" val="6759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581111" y="753515"/>
            <a:ext cx="1888691" cy="3985703"/>
          </a:xfrm>
          <a:prstGeom prst="rect">
            <a:avLst/>
          </a:prstGeom>
          <a:noFill/>
          <a:ln w="3175" cmpd="sng">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alibri"/>
              <a:cs typeface="Calibri"/>
            </a:endParaRPr>
          </a:p>
        </p:txBody>
      </p:sp>
      <p:sp>
        <p:nvSpPr>
          <p:cNvPr id="31" name="Rectangle 30"/>
          <p:cNvSpPr/>
          <p:nvPr/>
        </p:nvSpPr>
        <p:spPr>
          <a:xfrm>
            <a:off x="4516797" y="753515"/>
            <a:ext cx="4433310" cy="3985703"/>
          </a:xfrm>
          <a:prstGeom prst="rect">
            <a:avLst/>
          </a:prstGeom>
          <a:noFill/>
          <a:ln w="3175" cmpd="sng">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alibri"/>
              <a:cs typeface="Calibri"/>
            </a:endParaRPr>
          </a:p>
        </p:txBody>
      </p:sp>
      <p:sp>
        <p:nvSpPr>
          <p:cNvPr id="9" name="Rectangle 8"/>
          <p:cNvSpPr/>
          <p:nvPr/>
        </p:nvSpPr>
        <p:spPr>
          <a:xfrm>
            <a:off x="113993" y="753515"/>
            <a:ext cx="2435033" cy="3985703"/>
          </a:xfrm>
          <a:prstGeom prst="rect">
            <a:avLst/>
          </a:prstGeom>
          <a:noFill/>
          <a:ln w="3175" cmpd="sng">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alibri"/>
              <a:cs typeface="Calibri"/>
            </a:endParaRPr>
          </a:p>
        </p:txBody>
      </p:sp>
      <p:sp>
        <p:nvSpPr>
          <p:cNvPr id="2" name="Title 1"/>
          <p:cNvSpPr>
            <a:spLocks noGrp="1"/>
          </p:cNvSpPr>
          <p:nvPr>
            <p:ph type="title" idx="4294967295"/>
          </p:nvPr>
        </p:nvSpPr>
        <p:spPr>
          <a:xfrm>
            <a:off x="557212" y="52388"/>
            <a:ext cx="8586788" cy="628650"/>
          </a:xfrm>
        </p:spPr>
        <p:txBody>
          <a:bodyPr/>
          <a:lstStyle/>
          <a:p>
            <a:r>
              <a:rPr lang="en-US" altLang="ja-JP" dirty="0" smtClean="0">
                <a:solidFill>
                  <a:srgbClr val="343434"/>
                </a:solidFill>
                <a:ea typeface="+mn-ea"/>
                <a:cs typeface="Calibri"/>
              </a:rPr>
              <a:t>FTD OS </a:t>
            </a:r>
            <a:r>
              <a:rPr lang="ja-JP" altLang="en-US" dirty="0" smtClean="0">
                <a:solidFill>
                  <a:srgbClr val="343434"/>
                </a:solidFill>
                <a:ea typeface="+mn-ea"/>
                <a:cs typeface="Calibri"/>
              </a:rPr>
              <a:t>搭載ハードウェア</a:t>
            </a:r>
            <a:endParaRPr lang="en-US" dirty="0">
              <a:solidFill>
                <a:srgbClr val="343434"/>
              </a:solidFill>
              <a:ea typeface="+mn-ea"/>
              <a:cs typeface="Calibri"/>
            </a:endParaRPr>
          </a:p>
        </p:txBody>
      </p:sp>
      <p:sp>
        <p:nvSpPr>
          <p:cNvPr id="33" name="TextBox 32"/>
          <p:cNvSpPr txBox="1"/>
          <p:nvPr/>
        </p:nvSpPr>
        <p:spPr>
          <a:xfrm>
            <a:off x="1393091" y="4252238"/>
            <a:ext cx="1703874" cy="397749"/>
          </a:xfrm>
          <a:prstGeom prst="rect">
            <a:avLst/>
          </a:prstGeom>
          <a:gradFill>
            <a:gsLst>
              <a:gs pos="0">
                <a:srgbClr val="3EB549"/>
              </a:gs>
              <a:gs pos="100000">
                <a:srgbClr val="02928C"/>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4"/>
            <a:r>
              <a:rPr lang="en-US" dirty="0">
                <a:solidFill>
                  <a:schemeClr val="tx1">
                    <a:lumMod val="50000"/>
                  </a:schemeClr>
                </a:solidFill>
                <a:effectLst>
                  <a:outerShdw blurRad="38100" dist="38100" dir="2700000" algn="tl">
                    <a:srgbClr val="000000">
                      <a:alpha val="43137"/>
                    </a:srgbClr>
                  </a:outerShdw>
                </a:effectLst>
                <a:latin typeface="Calibri"/>
                <a:cs typeface="Calibri"/>
              </a:rPr>
              <a:t>Branch</a:t>
            </a:r>
          </a:p>
        </p:txBody>
      </p:sp>
      <p:sp>
        <p:nvSpPr>
          <p:cNvPr id="59" name="TextBox 58"/>
          <p:cNvSpPr txBox="1"/>
          <p:nvPr/>
        </p:nvSpPr>
        <p:spPr>
          <a:xfrm>
            <a:off x="3193762" y="4264772"/>
            <a:ext cx="1845894" cy="385215"/>
          </a:xfrm>
          <a:prstGeom prst="rect">
            <a:avLst/>
          </a:prstGeom>
          <a:gradFill>
            <a:gsLst>
              <a:gs pos="0">
                <a:srgbClr val="3EB549"/>
              </a:gs>
              <a:gs pos="100000">
                <a:srgbClr val="02928C"/>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4"/>
            <a:r>
              <a:rPr lang="en-US" sz="1200" dirty="0">
                <a:solidFill>
                  <a:schemeClr val="tx1">
                    <a:lumMod val="50000"/>
                  </a:schemeClr>
                </a:solidFill>
                <a:effectLst>
                  <a:outerShdw blurRad="38100" dist="38100" dir="2700000" algn="tl">
                    <a:srgbClr val="000000">
                      <a:alpha val="43137"/>
                    </a:srgbClr>
                  </a:outerShdw>
                </a:effectLst>
                <a:latin typeface="Calibri"/>
                <a:cs typeface="Calibri"/>
              </a:rPr>
              <a:t>Internet Edge</a:t>
            </a:r>
          </a:p>
        </p:txBody>
      </p:sp>
      <p:sp>
        <p:nvSpPr>
          <p:cNvPr id="37" name="TextBox 36"/>
          <p:cNvSpPr txBox="1"/>
          <p:nvPr/>
        </p:nvSpPr>
        <p:spPr>
          <a:xfrm>
            <a:off x="126525" y="4253735"/>
            <a:ext cx="1140548" cy="396252"/>
          </a:xfrm>
          <a:prstGeom prst="rect">
            <a:avLst/>
          </a:prstGeom>
          <a:gradFill>
            <a:gsLst>
              <a:gs pos="0">
                <a:srgbClr val="3EB549"/>
              </a:gs>
              <a:gs pos="100000">
                <a:srgbClr val="02928C"/>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4"/>
            <a:r>
              <a:rPr lang="en-US" sz="1200" dirty="0">
                <a:solidFill>
                  <a:schemeClr val="tx1">
                    <a:lumMod val="50000"/>
                  </a:schemeClr>
                </a:solidFill>
                <a:effectLst>
                  <a:outerShdw blurRad="38100" dist="38100" dir="2700000" algn="tl">
                    <a:srgbClr val="000000">
                      <a:alpha val="43137"/>
                    </a:srgbClr>
                  </a:outerShdw>
                </a:effectLst>
                <a:latin typeface="Calibri"/>
                <a:cs typeface="Calibri"/>
              </a:rPr>
              <a:t>SMB/SOHO</a:t>
            </a:r>
          </a:p>
        </p:txBody>
      </p:sp>
      <p:sp>
        <p:nvSpPr>
          <p:cNvPr id="46" name="TextBox 45"/>
          <p:cNvSpPr txBox="1"/>
          <p:nvPr/>
        </p:nvSpPr>
        <p:spPr>
          <a:xfrm>
            <a:off x="5140635" y="4264774"/>
            <a:ext cx="1979591" cy="397748"/>
          </a:xfrm>
          <a:prstGeom prst="rect">
            <a:avLst/>
          </a:prstGeom>
          <a:gradFill>
            <a:gsLst>
              <a:gs pos="0">
                <a:srgbClr val="3EB549"/>
              </a:gs>
              <a:gs pos="100000">
                <a:srgbClr val="02928C"/>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4"/>
            <a:r>
              <a:rPr lang="en-US" sz="1200" dirty="0">
                <a:solidFill>
                  <a:schemeClr val="tx1">
                    <a:lumMod val="50000"/>
                  </a:schemeClr>
                </a:solidFill>
                <a:effectLst>
                  <a:outerShdw blurRad="38100" dist="38100" dir="2700000" algn="tl">
                    <a:srgbClr val="000000">
                      <a:alpha val="43137"/>
                    </a:srgbClr>
                  </a:outerShdw>
                </a:effectLst>
                <a:latin typeface="Calibri"/>
                <a:cs typeface="Calibri"/>
              </a:rPr>
              <a:t>Data Center</a:t>
            </a:r>
          </a:p>
        </p:txBody>
      </p:sp>
      <p:pic>
        <p:nvPicPr>
          <p:cNvPr id="48" name="Picture 4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421187" y="2861349"/>
            <a:ext cx="943341" cy="544958"/>
          </a:xfrm>
          <a:prstGeom prst="rect">
            <a:avLst/>
          </a:prstGeom>
        </p:spPr>
      </p:pic>
      <p:sp>
        <p:nvSpPr>
          <p:cNvPr id="52" name="TextBox 51"/>
          <p:cNvSpPr txBox="1"/>
          <p:nvPr/>
        </p:nvSpPr>
        <p:spPr>
          <a:xfrm>
            <a:off x="7263487" y="4253737"/>
            <a:ext cx="1686620" cy="397748"/>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4"/>
            <a:r>
              <a:rPr lang="en-US" sz="1200" dirty="0">
                <a:solidFill>
                  <a:schemeClr val="tx1">
                    <a:lumMod val="50000"/>
                  </a:schemeClr>
                </a:solidFill>
                <a:effectLst>
                  <a:outerShdw blurRad="38100" dist="38100" dir="2700000" algn="tl">
                    <a:srgbClr val="000000">
                      <a:alpha val="43137"/>
                    </a:srgbClr>
                  </a:outerShdw>
                </a:effectLst>
                <a:latin typeface="Calibri"/>
                <a:cs typeface="Calibri"/>
              </a:rPr>
              <a:t>Service Provider</a:t>
            </a:r>
          </a:p>
        </p:txBody>
      </p:sp>
      <p:pic>
        <p:nvPicPr>
          <p:cNvPr id="55" name="Picture 54"/>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a:xfrm>
            <a:off x="1261597" y="2901618"/>
            <a:ext cx="1287429" cy="433135"/>
          </a:xfrm>
          <a:prstGeom prst="rect">
            <a:avLst/>
          </a:prstGeom>
        </p:spPr>
      </p:pic>
      <p:sp>
        <p:nvSpPr>
          <p:cNvPr id="36" name="TextBox 35"/>
          <p:cNvSpPr txBox="1"/>
          <p:nvPr/>
        </p:nvSpPr>
        <p:spPr>
          <a:xfrm>
            <a:off x="801893" y="3382213"/>
            <a:ext cx="1452164" cy="830997"/>
          </a:xfrm>
          <a:prstGeom prst="rect">
            <a:avLst/>
          </a:prstGeom>
          <a:noFill/>
        </p:spPr>
        <p:txBody>
          <a:bodyPr wrap="square" rtlCol="0">
            <a:spAutoFit/>
          </a:bodyPr>
          <a:lstStyle/>
          <a:p>
            <a:pPr defTabSz="685754"/>
            <a:r>
              <a:rPr lang="en-US" sz="1200" dirty="0">
                <a:solidFill>
                  <a:schemeClr val="tx1">
                    <a:lumMod val="50000"/>
                  </a:schemeClr>
                </a:solidFill>
                <a:latin typeface="MS PGothic" charset="-128"/>
                <a:ea typeface="MS PGothic" charset="-128"/>
                <a:cs typeface="MS PGothic" charset="-128"/>
              </a:rPr>
              <a:t>ASA </a:t>
            </a:r>
            <a:r>
              <a:rPr lang="en-US" sz="1200" dirty="0" smtClean="0">
                <a:solidFill>
                  <a:schemeClr val="tx1">
                    <a:lumMod val="50000"/>
                  </a:schemeClr>
                </a:solidFill>
                <a:latin typeface="MS PGothic" charset="-128"/>
                <a:ea typeface="MS PGothic" charset="-128"/>
                <a:cs typeface="MS PGothic" charset="-128"/>
              </a:rPr>
              <a:t>55</a:t>
            </a:r>
            <a:r>
              <a:rPr lang="en-US" altLang="ja-JP" sz="1200" dirty="0" smtClean="0">
                <a:solidFill>
                  <a:schemeClr val="tx1">
                    <a:lumMod val="50000"/>
                  </a:schemeClr>
                </a:solidFill>
                <a:latin typeface="MS PGothic" charset="-128"/>
                <a:ea typeface="MS PGothic" charset="-128"/>
                <a:cs typeface="MS PGothic" charset="-128"/>
              </a:rPr>
              <a:t>06</a:t>
            </a:r>
            <a:r>
              <a:rPr lang="en-US" sz="1200" dirty="0" smtClean="0">
                <a:solidFill>
                  <a:schemeClr val="tx1">
                    <a:lumMod val="50000"/>
                  </a:schemeClr>
                </a:solidFill>
                <a:latin typeface="MS PGothic" charset="-128"/>
                <a:ea typeface="MS PGothic" charset="-128"/>
                <a:cs typeface="MS PGothic" charset="-128"/>
              </a:rPr>
              <a:t>-X</a:t>
            </a:r>
            <a:endParaRPr lang="en-US" sz="1200" dirty="0">
              <a:solidFill>
                <a:schemeClr val="tx1">
                  <a:lumMod val="50000"/>
                </a:schemeClr>
              </a:solidFill>
              <a:latin typeface="MS PGothic" charset="-128"/>
              <a:ea typeface="MS PGothic" charset="-128"/>
              <a:cs typeface="MS PGothic" charset="-128"/>
            </a:endParaRPr>
          </a:p>
          <a:p>
            <a:pPr defTabSz="685754"/>
            <a:r>
              <a:rPr lang="en-US" sz="1200" dirty="0">
                <a:solidFill>
                  <a:schemeClr val="tx1">
                    <a:lumMod val="50000"/>
                  </a:schemeClr>
                </a:solidFill>
                <a:latin typeface="MS PGothic" charset="-128"/>
                <a:ea typeface="MS PGothic" charset="-128"/>
                <a:cs typeface="MS PGothic" charset="-128"/>
              </a:rPr>
              <a:t>ASA </a:t>
            </a:r>
            <a:r>
              <a:rPr lang="en-US" sz="1200" dirty="0" smtClean="0">
                <a:solidFill>
                  <a:schemeClr val="tx1">
                    <a:lumMod val="50000"/>
                  </a:schemeClr>
                </a:solidFill>
                <a:latin typeface="MS PGothic" charset="-128"/>
                <a:ea typeface="MS PGothic" charset="-128"/>
                <a:cs typeface="MS PGothic" charset="-128"/>
              </a:rPr>
              <a:t>55</a:t>
            </a:r>
            <a:r>
              <a:rPr lang="en-US" altLang="ja-JP" sz="1200" dirty="0" smtClean="0">
                <a:solidFill>
                  <a:schemeClr val="tx1">
                    <a:lumMod val="50000"/>
                  </a:schemeClr>
                </a:solidFill>
                <a:latin typeface="MS PGothic" charset="-128"/>
                <a:ea typeface="MS PGothic" charset="-128"/>
                <a:cs typeface="MS PGothic" charset="-128"/>
              </a:rPr>
              <a:t>08</a:t>
            </a:r>
            <a:r>
              <a:rPr lang="en-US" sz="1200" dirty="0" smtClean="0">
                <a:solidFill>
                  <a:schemeClr val="tx1">
                    <a:lumMod val="50000"/>
                  </a:schemeClr>
                </a:solidFill>
                <a:latin typeface="MS PGothic" charset="-128"/>
                <a:ea typeface="MS PGothic" charset="-128"/>
                <a:cs typeface="MS PGothic" charset="-128"/>
              </a:rPr>
              <a:t>-X</a:t>
            </a:r>
            <a:endParaRPr lang="en-US" sz="1200" dirty="0">
              <a:solidFill>
                <a:schemeClr val="tx1">
                  <a:lumMod val="50000"/>
                </a:schemeClr>
              </a:solidFill>
              <a:latin typeface="MS PGothic" charset="-128"/>
              <a:ea typeface="MS PGothic" charset="-128"/>
              <a:cs typeface="MS PGothic" charset="-128"/>
            </a:endParaRPr>
          </a:p>
          <a:p>
            <a:pPr defTabSz="685754"/>
            <a:r>
              <a:rPr lang="en-US" sz="1200" dirty="0">
                <a:solidFill>
                  <a:schemeClr val="tx1">
                    <a:lumMod val="50000"/>
                  </a:schemeClr>
                </a:solidFill>
                <a:latin typeface="MS PGothic" charset="-128"/>
                <a:ea typeface="MS PGothic" charset="-128"/>
                <a:cs typeface="MS PGothic" charset="-128"/>
              </a:rPr>
              <a:t>ASA </a:t>
            </a:r>
            <a:r>
              <a:rPr lang="en-US" sz="1200" dirty="0" smtClean="0">
                <a:solidFill>
                  <a:schemeClr val="tx1">
                    <a:lumMod val="50000"/>
                  </a:schemeClr>
                </a:solidFill>
                <a:latin typeface="MS PGothic" charset="-128"/>
                <a:ea typeface="MS PGothic" charset="-128"/>
                <a:cs typeface="MS PGothic" charset="-128"/>
              </a:rPr>
              <a:t>55</a:t>
            </a:r>
            <a:r>
              <a:rPr lang="en-US" altLang="ja-JP" sz="1200" dirty="0" smtClean="0">
                <a:solidFill>
                  <a:schemeClr val="tx1">
                    <a:lumMod val="50000"/>
                  </a:schemeClr>
                </a:solidFill>
                <a:latin typeface="MS PGothic" charset="-128"/>
                <a:ea typeface="MS PGothic" charset="-128"/>
                <a:cs typeface="MS PGothic" charset="-128"/>
              </a:rPr>
              <a:t>16</a:t>
            </a:r>
            <a:r>
              <a:rPr lang="en-US" sz="1200" dirty="0" smtClean="0">
                <a:solidFill>
                  <a:schemeClr val="tx1">
                    <a:lumMod val="50000"/>
                  </a:schemeClr>
                </a:solidFill>
                <a:latin typeface="MS PGothic" charset="-128"/>
                <a:ea typeface="MS PGothic" charset="-128"/>
                <a:cs typeface="MS PGothic" charset="-128"/>
              </a:rPr>
              <a:t>-X</a:t>
            </a:r>
            <a:endParaRPr lang="en-US" sz="1200" dirty="0">
              <a:solidFill>
                <a:schemeClr val="tx1">
                  <a:lumMod val="50000"/>
                </a:schemeClr>
              </a:solidFill>
              <a:latin typeface="MS PGothic" charset="-128"/>
              <a:ea typeface="MS PGothic" charset="-128"/>
              <a:cs typeface="MS PGothic" charset="-128"/>
            </a:endParaRPr>
          </a:p>
          <a:p>
            <a:pPr defTabSz="685754"/>
            <a:endParaRPr lang="en-US" sz="1200" dirty="0">
              <a:solidFill>
                <a:schemeClr val="tx1">
                  <a:lumMod val="50000"/>
                </a:schemeClr>
              </a:solidFill>
              <a:latin typeface="MS PGothic" charset="-128"/>
              <a:ea typeface="MS PGothic" charset="-128"/>
              <a:cs typeface="MS PGothic" charset="-128"/>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64122" y="1335798"/>
            <a:ext cx="1629355" cy="732387"/>
          </a:xfrm>
          <a:prstGeom prst="rect">
            <a:avLst/>
          </a:prstGeom>
        </p:spPr>
      </p:pic>
      <p:sp>
        <p:nvSpPr>
          <p:cNvPr id="21" name="Rectangle 20"/>
          <p:cNvSpPr/>
          <p:nvPr/>
        </p:nvSpPr>
        <p:spPr>
          <a:xfrm>
            <a:off x="6976419" y="1949278"/>
            <a:ext cx="1375698" cy="646331"/>
          </a:xfrm>
          <a:prstGeom prst="rect">
            <a:avLst/>
          </a:prstGeom>
        </p:spPr>
        <p:txBody>
          <a:bodyPr wrap="none">
            <a:spAutoFit/>
          </a:bodyPr>
          <a:lstStyle/>
          <a:p>
            <a:r>
              <a:rPr lang="en-US" sz="1200" dirty="0">
                <a:solidFill>
                  <a:schemeClr val="tx1">
                    <a:lumMod val="50000"/>
                  </a:schemeClr>
                </a:solidFill>
                <a:latin typeface="MS PGothic" charset="-128"/>
                <a:ea typeface="MS PGothic" charset="-128"/>
                <a:cs typeface="MS PGothic" charset="-128"/>
              </a:rPr>
              <a:t>FPR 9300 -SM-24</a:t>
            </a:r>
          </a:p>
          <a:p>
            <a:r>
              <a:rPr lang="en-US" sz="1200" dirty="0">
                <a:solidFill>
                  <a:schemeClr val="tx1">
                    <a:lumMod val="50000"/>
                  </a:schemeClr>
                </a:solidFill>
                <a:latin typeface="MS PGothic" charset="-128"/>
                <a:ea typeface="MS PGothic" charset="-128"/>
                <a:cs typeface="MS PGothic" charset="-128"/>
              </a:rPr>
              <a:t>FPR 9300 -SM-36</a:t>
            </a:r>
          </a:p>
          <a:p>
            <a:r>
              <a:rPr lang="en-US" sz="1200" dirty="0">
                <a:solidFill>
                  <a:schemeClr val="tx1">
                    <a:lumMod val="50000"/>
                  </a:schemeClr>
                </a:solidFill>
                <a:latin typeface="MS PGothic" charset="-128"/>
                <a:ea typeface="MS PGothic" charset="-128"/>
                <a:cs typeface="MS PGothic" charset="-128"/>
              </a:rPr>
              <a:t>FPR 9300 -</a:t>
            </a:r>
            <a:r>
              <a:rPr lang="en-US" sz="1200" dirty="0" smtClean="0">
                <a:solidFill>
                  <a:schemeClr val="tx1">
                    <a:lumMod val="50000"/>
                  </a:schemeClr>
                </a:solidFill>
                <a:latin typeface="MS PGothic" charset="-128"/>
                <a:ea typeface="MS PGothic" charset="-128"/>
                <a:cs typeface="MS PGothic" charset="-128"/>
              </a:rPr>
              <a:t>SM-44</a:t>
            </a:r>
            <a:endParaRPr lang="en-US" sz="1200" dirty="0">
              <a:solidFill>
                <a:schemeClr val="tx1">
                  <a:lumMod val="50000"/>
                </a:schemeClr>
              </a:solidFill>
              <a:latin typeface="MS PGothic" charset="-128"/>
              <a:ea typeface="MS PGothic" charset="-128"/>
              <a:cs typeface="MS PGothic" charset="-128"/>
            </a:endParaRPr>
          </a:p>
        </p:txBody>
      </p:sp>
      <p:grpSp>
        <p:nvGrpSpPr>
          <p:cNvPr id="22" name="Group 21"/>
          <p:cNvGrpSpPr/>
          <p:nvPr/>
        </p:nvGrpSpPr>
        <p:grpSpPr>
          <a:xfrm>
            <a:off x="2606152" y="1309010"/>
            <a:ext cx="1905613" cy="1437468"/>
            <a:chOff x="3078052" y="950021"/>
            <a:chExt cx="1905613" cy="1437468"/>
          </a:xfrm>
        </p:grpSpPr>
        <p:pic>
          <p:nvPicPr>
            <p:cNvPr id="23" name="Picture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78052" y="950021"/>
              <a:ext cx="1606470" cy="903640"/>
            </a:xfrm>
            <a:prstGeom prst="rect">
              <a:avLst/>
            </a:prstGeom>
          </p:spPr>
        </p:pic>
        <p:sp>
          <p:nvSpPr>
            <p:cNvPr id="24" name="Rectangle 23"/>
            <p:cNvSpPr/>
            <p:nvPr/>
          </p:nvSpPr>
          <p:spPr>
            <a:xfrm>
              <a:off x="3488062" y="1556492"/>
              <a:ext cx="1495603" cy="830997"/>
            </a:xfrm>
            <a:prstGeom prst="rect">
              <a:avLst/>
            </a:prstGeom>
            <a:noFill/>
          </p:spPr>
          <p:txBody>
            <a:bodyPr wrap="square">
              <a:spAutoFit/>
            </a:bodyPr>
            <a:lstStyle/>
            <a:p>
              <a:r>
                <a:rPr lang="en-US" sz="1200" dirty="0">
                  <a:solidFill>
                    <a:srgbClr val="343434"/>
                  </a:solidFill>
                  <a:latin typeface="MS PGothic" charset="-128"/>
                  <a:ea typeface="MS PGothic" charset="-128"/>
                  <a:cs typeface="MS PGothic" charset="-128"/>
                </a:rPr>
                <a:t>FPR 2110</a:t>
              </a:r>
            </a:p>
            <a:p>
              <a:r>
                <a:rPr lang="en-US" sz="1200" dirty="0">
                  <a:solidFill>
                    <a:srgbClr val="343434"/>
                  </a:solidFill>
                  <a:latin typeface="MS PGothic" charset="-128"/>
                  <a:ea typeface="MS PGothic" charset="-128"/>
                  <a:cs typeface="MS PGothic" charset="-128"/>
                </a:rPr>
                <a:t>FPR 2120</a:t>
              </a:r>
            </a:p>
            <a:p>
              <a:r>
                <a:rPr lang="en-US" sz="1200" dirty="0">
                  <a:solidFill>
                    <a:srgbClr val="343434"/>
                  </a:solidFill>
                  <a:latin typeface="MS PGothic" charset="-128"/>
                  <a:ea typeface="MS PGothic" charset="-128"/>
                  <a:cs typeface="MS PGothic" charset="-128"/>
                </a:rPr>
                <a:t>FPR 2130</a:t>
              </a:r>
            </a:p>
            <a:p>
              <a:r>
                <a:rPr lang="en-US" sz="1200" dirty="0">
                  <a:solidFill>
                    <a:srgbClr val="343434"/>
                  </a:solidFill>
                  <a:latin typeface="MS PGothic" charset="-128"/>
                  <a:ea typeface="MS PGothic" charset="-128"/>
                  <a:cs typeface="MS PGothic" charset="-128"/>
                </a:rPr>
                <a:t>FPR </a:t>
              </a:r>
              <a:r>
                <a:rPr lang="en-US" sz="1200" dirty="0" smtClean="0">
                  <a:solidFill>
                    <a:srgbClr val="343434"/>
                  </a:solidFill>
                  <a:latin typeface="MS PGothic" charset="-128"/>
                  <a:ea typeface="MS PGothic" charset="-128"/>
                  <a:cs typeface="MS PGothic" charset="-128"/>
                </a:rPr>
                <a:t>2140</a:t>
              </a:r>
              <a:endParaRPr lang="en-US" sz="1200" dirty="0">
                <a:solidFill>
                  <a:srgbClr val="343434"/>
                </a:solidFill>
                <a:latin typeface="MS PGothic" charset="-128"/>
                <a:ea typeface="MS PGothic" charset="-128"/>
                <a:cs typeface="MS PGothic" charset="-128"/>
              </a:endParaRPr>
            </a:p>
          </p:txBody>
        </p:sp>
      </p:grpSp>
      <p:pic>
        <p:nvPicPr>
          <p:cNvPr id="19" name="Picture 1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49675" y="1315016"/>
            <a:ext cx="1677174" cy="815922"/>
          </a:xfrm>
          <a:prstGeom prst="rect">
            <a:avLst/>
          </a:prstGeom>
        </p:spPr>
      </p:pic>
      <p:sp>
        <p:nvSpPr>
          <p:cNvPr id="25" name="Rectangle 24"/>
          <p:cNvSpPr/>
          <p:nvPr/>
        </p:nvSpPr>
        <p:spPr>
          <a:xfrm>
            <a:off x="5110273" y="1903400"/>
            <a:ext cx="1495603" cy="830997"/>
          </a:xfrm>
          <a:prstGeom prst="rect">
            <a:avLst/>
          </a:prstGeom>
          <a:noFill/>
        </p:spPr>
        <p:txBody>
          <a:bodyPr wrap="square">
            <a:spAutoFit/>
          </a:bodyPr>
          <a:lstStyle/>
          <a:p>
            <a:r>
              <a:rPr lang="en-US" sz="1200" dirty="0">
                <a:solidFill>
                  <a:srgbClr val="343434"/>
                </a:solidFill>
                <a:latin typeface="MS PGothic" charset="-128"/>
                <a:ea typeface="MS PGothic" charset="-128"/>
                <a:cs typeface="MS PGothic" charset="-128"/>
              </a:rPr>
              <a:t>FPR </a:t>
            </a:r>
            <a:r>
              <a:rPr lang="en-US" altLang="ja-JP" sz="1200" dirty="0" smtClean="0">
                <a:solidFill>
                  <a:srgbClr val="343434"/>
                </a:solidFill>
                <a:latin typeface="MS PGothic" charset="-128"/>
                <a:ea typeface="MS PGothic" charset="-128"/>
                <a:cs typeface="MS PGothic" charset="-128"/>
              </a:rPr>
              <a:t>4</a:t>
            </a:r>
            <a:r>
              <a:rPr lang="en-US" sz="1200" dirty="0" smtClean="0">
                <a:solidFill>
                  <a:srgbClr val="343434"/>
                </a:solidFill>
                <a:latin typeface="MS PGothic" charset="-128"/>
                <a:ea typeface="MS PGothic" charset="-128"/>
                <a:cs typeface="MS PGothic" charset="-128"/>
              </a:rPr>
              <a:t>110</a:t>
            </a:r>
            <a:endParaRPr lang="en-US" sz="1200" dirty="0">
              <a:solidFill>
                <a:srgbClr val="343434"/>
              </a:solidFill>
              <a:latin typeface="MS PGothic" charset="-128"/>
              <a:ea typeface="MS PGothic" charset="-128"/>
              <a:cs typeface="MS PGothic" charset="-128"/>
            </a:endParaRPr>
          </a:p>
          <a:p>
            <a:r>
              <a:rPr lang="en-US" sz="1200" dirty="0">
                <a:solidFill>
                  <a:srgbClr val="343434"/>
                </a:solidFill>
                <a:latin typeface="MS PGothic" charset="-128"/>
                <a:ea typeface="MS PGothic" charset="-128"/>
                <a:cs typeface="MS PGothic" charset="-128"/>
              </a:rPr>
              <a:t>FPR </a:t>
            </a:r>
            <a:r>
              <a:rPr lang="en-US" altLang="ja-JP" sz="1200" dirty="0" smtClean="0">
                <a:solidFill>
                  <a:srgbClr val="343434"/>
                </a:solidFill>
                <a:latin typeface="MS PGothic" charset="-128"/>
                <a:ea typeface="MS PGothic" charset="-128"/>
                <a:cs typeface="MS PGothic" charset="-128"/>
              </a:rPr>
              <a:t>4</a:t>
            </a:r>
            <a:r>
              <a:rPr lang="en-US" sz="1200" dirty="0" smtClean="0">
                <a:solidFill>
                  <a:srgbClr val="343434"/>
                </a:solidFill>
                <a:latin typeface="MS PGothic" charset="-128"/>
                <a:ea typeface="MS PGothic" charset="-128"/>
                <a:cs typeface="MS PGothic" charset="-128"/>
              </a:rPr>
              <a:t>120</a:t>
            </a:r>
            <a:endParaRPr lang="en-US" sz="1200" dirty="0">
              <a:solidFill>
                <a:srgbClr val="343434"/>
              </a:solidFill>
              <a:latin typeface="MS PGothic" charset="-128"/>
              <a:ea typeface="MS PGothic" charset="-128"/>
              <a:cs typeface="MS PGothic" charset="-128"/>
            </a:endParaRPr>
          </a:p>
          <a:p>
            <a:r>
              <a:rPr lang="en-US" sz="1200" dirty="0">
                <a:solidFill>
                  <a:srgbClr val="343434"/>
                </a:solidFill>
                <a:latin typeface="MS PGothic" charset="-128"/>
                <a:ea typeface="MS PGothic" charset="-128"/>
                <a:cs typeface="MS PGothic" charset="-128"/>
              </a:rPr>
              <a:t>FPR </a:t>
            </a:r>
            <a:r>
              <a:rPr lang="en-US" altLang="ja-JP" sz="1200" dirty="0" smtClean="0">
                <a:solidFill>
                  <a:srgbClr val="343434"/>
                </a:solidFill>
                <a:latin typeface="MS PGothic" charset="-128"/>
                <a:ea typeface="MS PGothic" charset="-128"/>
                <a:cs typeface="MS PGothic" charset="-128"/>
              </a:rPr>
              <a:t>4</a:t>
            </a:r>
            <a:r>
              <a:rPr lang="en-US" sz="1200" dirty="0" smtClean="0">
                <a:solidFill>
                  <a:srgbClr val="343434"/>
                </a:solidFill>
                <a:latin typeface="MS PGothic" charset="-128"/>
                <a:ea typeface="MS PGothic" charset="-128"/>
                <a:cs typeface="MS PGothic" charset="-128"/>
              </a:rPr>
              <a:t>1</a:t>
            </a:r>
            <a:r>
              <a:rPr lang="en-US" altLang="ja-JP" sz="1200" dirty="0" smtClean="0">
                <a:solidFill>
                  <a:srgbClr val="343434"/>
                </a:solidFill>
                <a:latin typeface="MS PGothic" charset="-128"/>
                <a:ea typeface="MS PGothic" charset="-128"/>
                <a:cs typeface="MS PGothic" charset="-128"/>
              </a:rPr>
              <a:t>4</a:t>
            </a:r>
            <a:r>
              <a:rPr lang="en-US" sz="1200" dirty="0" smtClean="0">
                <a:solidFill>
                  <a:srgbClr val="343434"/>
                </a:solidFill>
                <a:latin typeface="MS PGothic" charset="-128"/>
                <a:ea typeface="MS PGothic" charset="-128"/>
                <a:cs typeface="MS PGothic" charset="-128"/>
              </a:rPr>
              <a:t>0</a:t>
            </a:r>
            <a:endParaRPr lang="en-US" sz="1200" dirty="0">
              <a:solidFill>
                <a:srgbClr val="343434"/>
              </a:solidFill>
              <a:latin typeface="MS PGothic" charset="-128"/>
              <a:ea typeface="MS PGothic" charset="-128"/>
              <a:cs typeface="MS PGothic" charset="-128"/>
            </a:endParaRPr>
          </a:p>
          <a:p>
            <a:r>
              <a:rPr lang="en-US" sz="1200" dirty="0">
                <a:solidFill>
                  <a:srgbClr val="343434"/>
                </a:solidFill>
                <a:latin typeface="MS PGothic" charset="-128"/>
                <a:ea typeface="MS PGothic" charset="-128"/>
                <a:cs typeface="MS PGothic" charset="-128"/>
              </a:rPr>
              <a:t>FPR </a:t>
            </a:r>
            <a:r>
              <a:rPr lang="en-US" altLang="ja-JP" sz="1200" dirty="0" smtClean="0">
                <a:solidFill>
                  <a:srgbClr val="343434"/>
                </a:solidFill>
                <a:latin typeface="MS PGothic" charset="-128"/>
                <a:ea typeface="MS PGothic" charset="-128"/>
                <a:cs typeface="MS PGothic" charset="-128"/>
              </a:rPr>
              <a:t>4</a:t>
            </a:r>
            <a:r>
              <a:rPr lang="en-US" sz="1200" dirty="0" smtClean="0">
                <a:solidFill>
                  <a:srgbClr val="343434"/>
                </a:solidFill>
                <a:latin typeface="MS PGothic" charset="-128"/>
                <a:ea typeface="MS PGothic" charset="-128"/>
                <a:cs typeface="MS PGothic" charset="-128"/>
              </a:rPr>
              <a:t>1</a:t>
            </a:r>
            <a:r>
              <a:rPr lang="en-US" altLang="ja-JP" sz="1200" dirty="0" smtClean="0">
                <a:solidFill>
                  <a:srgbClr val="343434"/>
                </a:solidFill>
                <a:latin typeface="MS PGothic" charset="-128"/>
                <a:ea typeface="MS PGothic" charset="-128"/>
                <a:cs typeface="MS PGothic" charset="-128"/>
              </a:rPr>
              <a:t>5</a:t>
            </a:r>
            <a:r>
              <a:rPr lang="en-US" sz="1200" dirty="0" smtClean="0">
                <a:solidFill>
                  <a:srgbClr val="343434"/>
                </a:solidFill>
                <a:latin typeface="MS PGothic" charset="-128"/>
                <a:ea typeface="MS PGothic" charset="-128"/>
                <a:cs typeface="MS PGothic" charset="-128"/>
              </a:rPr>
              <a:t>0</a:t>
            </a:r>
            <a:endParaRPr lang="en-US" sz="1200" dirty="0">
              <a:solidFill>
                <a:srgbClr val="343434"/>
              </a:solidFill>
              <a:latin typeface="MS PGothic" charset="-128"/>
              <a:ea typeface="MS PGothic" charset="-128"/>
              <a:cs typeface="MS PGothic" charset="-128"/>
            </a:endParaRPr>
          </a:p>
        </p:txBody>
      </p:sp>
      <p:sp>
        <p:nvSpPr>
          <p:cNvPr id="29" name="TextBox 28"/>
          <p:cNvSpPr txBox="1"/>
          <p:nvPr/>
        </p:nvSpPr>
        <p:spPr>
          <a:xfrm>
            <a:off x="2882981" y="3352949"/>
            <a:ext cx="1452164" cy="646331"/>
          </a:xfrm>
          <a:prstGeom prst="rect">
            <a:avLst/>
          </a:prstGeom>
          <a:noFill/>
        </p:spPr>
        <p:txBody>
          <a:bodyPr wrap="square" rtlCol="0">
            <a:spAutoFit/>
          </a:bodyPr>
          <a:lstStyle/>
          <a:p>
            <a:pPr defTabSz="685754"/>
            <a:r>
              <a:rPr lang="en-US" sz="1200" dirty="0">
                <a:solidFill>
                  <a:schemeClr val="tx1">
                    <a:lumMod val="50000"/>
                  </a:schemeClr>
                </a:solidFill>
                <a:latin typeface="MS PGothic" charset="-128"/>
                <a:ea typeface="MS PGothic" charset="-128"/>
                <a:cs typeface="MS PGothic" charset="-128"/>
              </a:rPr>
              <a:t>ASA 5555-X</a:t>
            </a:r>
          </a:p>
          <a:p>
            <a:pPr defTabSz="685754"/>
            <a:r>
              <a:rPr lang="en-US" sz="1200" dirty="0">
                <a:solidFill>
                  <a:schemeClr val="tx1">
                    <a:lumMod val="50000"/>
                  </a:schemeClr>
                </a:solidFill>
                <a:latin typeface="MS PGothic" charset="-128"/>
                <a:ea typeface="MS PGothic" charset="-128"/>
                <a:cs typeface="MS PGothic" charset="-128"/>
              </a:rPr>
              <a:t>ASA 5545-X</a:t>
            </a:r>
          </a:p>
          <a:p>
            <a:pPr defTabSz="685754"/>
            <a:r>
              <a:rPr lang="en-US" sz="1200" dirty="0">
                <a:solidFill>
                  <a:schemeClr val="tx1">
                    <a:lumMod val="50000"/>
                  </a:schemeClr>
                </a:solidFill>
                <a:latin typeface="MS PGothic" charset="-128"/>
                <a:ea typeface="MS PGothic" charset="-128"/>
                <a:cs typeface="MS PGothic" charset="-128"/>
              </a:rPr>
              <a:t>ASA </a:t>
            </a:r>
            <a:r>
              <a:rPr lang="en-US" sz="1200" dirty="0" smtClean="0">
                <a:solidFill>
                  <a:schemeClr val="tx1">
                    <a:lumMod val="50000"/>
                  </a:schemeClr>
                </a:solidFill>
                <a:latin typeface="MS PGothic" charset="-128"/>
                <a:ea typeface="MS PGothic" charset="-128"/>
                <a:cs typeface="MS PGothic" charset="-128"/>
              </a:rPr>
              <a:t>5525-X</a:t>
            </a:r>
            <a:endParaRPr lang="en-US" sz="1200" dirty="0">
              <a:solidFill>
                <a:schemeClr val="tx1">
                  <a:lumMod val="50000"/>
                </a:schemeClr>
              </a:solidFill>
              <a:latin typeface="MS PGothic" charset="-128"/>
              <a:ea typeface="MS PGothic" charset="-128"/>
              <a:cs typeface="MS PGothic" charset="-128"/>
            </a:endParaRPr>
          </a:p>
        </p:txBody>
      </p:sp>
      <p:pic>
        <p:nvPicPr>
          <p:cNvPr id="30" name="Picture 2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757532" y="2932791"/>
            <a:ext cx="1455074" cy="526081"/>
          </a:xfrm>
          <a:prstGeom prst="rect">
            <a:avLst/>
          </a:prstGeom>
        </p:spPr>
      </p:pic>
    </p:spTree>
    <p:extLst>
      <p:ext uri="{BB962C8B-B14F-4D97-AF65-F5344CB8AC3E}">
        <p14:creationId xmlns:p14="http://schemas.microsoft.com/office/powerpoint/2010/main" val="18253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581111" y="753515"/>
            <a:ext cx="1888691" cy="3985703"/>
          </a:xfrm>
          <a:prstGeom prst="rect">
            <a:avLst/>
          </a:prstGeom>
          <a:noFill/>
          <a:ln w="3175" cmpd="sng">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alibri"/>
              <a:cs typeface="Calibri"/>
            </a:endParaRPr>
          </a:p>
        </p:txBody>
      </p:sp>
      <p:sp>
        <p:nvSpPr>
          <p:cNvPr id="31" name="Rectangle 30"/>
          <p:cNvSpPr/>
          <p:nvPr/>
        </p:nvSpPr>
        <p:spPr>
          <a:xfrm>
            <a:off x="4516797" y="753515"/>
            <a:ext cx="4433310" cy="3985703"/>
          </a:xfrm>
          <a:prstGeom prst="rect">
            <a:avLst/>
          </a:prstGeom>
          <a:noFill/>
          <a:ln w="3175" cmpd="sng">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alibri"/>
              <a:cs typeface="Calibri"/>
            </a:endParaRPr>
          </a:p>
        </p:txBody>
      </p:sp>
      <p:sp>
        <p:nvSpPr>
          <p:cNvPr id="9" name="Rectangle 8"/>
          <p:cNvSpPr/>
          <p:nvPr/>
        </p:nvSpPr>
        <p:spPr>
          <a:xfrm>
            <a:off x="113993" y="753515"/>
            <a:ext cx="2435033" cy="3985703"/>
          </a:xfrm>
          <a:prstGeom prst="rect">
            <a:avLst/>
          </a:prstGeom>
          <a:noFill/>
          <a:ln w="3175" cmpd="sng">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alibri"/>
              <a:cs typeface="Calibri"/>
            </a:endParaRPr>
          </a:p>
        </p:txBody>
      </p:sp>
      <p:sp>
        <p:nvSpPr>
          <p:cNvPr id="2" name="Title 1"/>
          <p:cNvSpPr>
            <a:spLocks noGrp="1"/>
          </p:cNvSpPr>
          <p:nvPr>
            <p:ph type="title" idx="4294967295"/>
          </p:nvPr>
        </p:nvSpPr>
        <p:spPr>
          <a:xfrm>
            <a:off x="557212" y="52388"/>
            <a:ext cx="8586788" cy="628650"/>
          </a:xfrm>
        </p:spPr>
        <p:txBody>
          <a:bodyPr/>
          <a:lstStyle/>
          <a:p>
            <a:r>
              <a:rPr lang="en-US" altLang="ja-JP" dirty="0" smtClean="0">
                <a:solidFill>
                  <a:srgbClr val="343434"/>
                </a:solidFill>
                <a:ea typeface="+mn-ea"/>
                <a:cs typeface="Calibri"/>
              </a:rPr>
              <a:t>(</a:t>
            </a:r>
            <a:r>
              <a:rPr lang="ja-JP" altLang="en-US" dirty="0" smtClean="0">
                <a:solidFill>
                  <a:srgbClr val="343434"/>
                </a:solidFill>
                <a:ea typeface="+mn-ea"/>
                <a:cs typeface="Calibri"/>
              </a:rPr>
              <a:t>ご参考</a:t>
            </a:r>
            <a:r>
              <a:rPr lang="en-US" altLang="ja-JP" dirty="0" smtClean="0">
                <a:solidFill>
                  <a:srgbClr val="343434"/>
                </a:solidFill>
                <a:ea typeface="+mn-ea"/>
                <a:cs typeface="Calibri"/>
              </a:rPr>
              <a:t>) ASA OS </a:t>
            </a:r>
            <a:r>
              <a:rPr lang="ja-JP" altLang="en-US" dirty="0" smtClean="0">
                <a:solidFill>
                  <a:srgbClr val="343434"/>
                </a:solidFill>
                <a:ea typeface="+mn-ea"/>
                <a:cs typeface="Calibri"/>
              </a:rPr>
              <a:t>搭載ハードウェア</a:t>
            </a:r>
            <a:endParaRPr lang="en-US" dirty="0">
              <a:solidFill>
                <a:srgbClr val="343434"/>
              </a:solidFill>
              <a:ea typeface="+mn-ea"/>
              <a:cs typeface="Calibri"/>
            </a:endParaRPr>
          </a:p>
        </p:txBody>
      </p:sp>
      <p:sp>
        <p:nvSpPr>
          <p:cNvPr id="86" name="TextBox 85"/>
          <p:cNvSpPr txBox="1"/>
          <p:nvPr/>
        </p:nvSpPr>
        <p:spPr>
          <a:xfrm>
            <a:off x="2882981" y="3352949"/>
            <a:ext cx="1452164" cy="646331"/>
          </a:xfrm>
          <a:prstGeom prst="rect">
            <a:avLst/>
          </a:prstGeom>
          <a:noFill/>
        </p:spPr>
        <p:txBody>
          <a:bodyPr wrap="square" rtlCol="0">
            <a:spAutoFit/>
          </a:bodyPr>
          <a:lstStyle/>
          <a:p>
            <a:pPr defTabSz="685754"/>
            <a:r>
              <a:rPr lang="en-US" sz="1200" dirty="0">
                <a:solidFill>
                  <a:schemeClr val="tx1">
                    <a:lumMod val="50000"/>
                  </a:schemeClr>
                </a:solidFill>
                <a:latin typeface="MS PGothic" charset="-128"/>
                <a:ea typeface="MS PGothic" charset="-128"/>
                <a:cs typeface="MS PGothic" charset="-128"/>
              </a:rPr>
              <a:t>ASA 5555-X</a:t>
            </a:r>
          </a:p>
          <a:p>
            <a:pPr defTabSz="685754"/>
            <a:r>
              <a:rPr lang="en-US" sz="1200" dirty="0">
                <a:solidFill>
                  <a:schemeClr val="tx1">
                    <a:lumMod val="50000"/>
                  </a:schemeClr>
                </a:solidFill>
                <a:latin typeface="MS PGothic" charset="-128"/>
                <a:ea typeface="MS PGothic" charset="-128"/>
                <a:cs typeface="MS PGothic" charset="-128"/>
              </a:rPr>
              <a:t>ASA 5545-X</a:t>
            </a:r>
          </a:p>
          <a:p>
            <a:pPr defTabSz="685754"/>
            <a:r>
              <a:rPr lang="en-US" sz="1200" dirty="0">
                <a:solidFill>
                  <a:schemeClr val="tx1">
                    <a:lumMod val="50000"/>
                  </a:schemeClr>
                </a:solidFill>
                <a:latin typeface="MS PGothic" charset="-128"/>
                <a:ea typeface="MS PGothic" charset="-128"/>
                <a:cs typeface="MS PGothic" charset="-128"/>
              </a:rPr>
              <a:t>ASA </a:t>
            </a:r>
            <a:r>
              <a:rPr lang="en-US" sz="1200" dirty="0" smtClean="0">
                <a:solidFill>
                  <a:schemeClr val="tx1">
                    <a:lumMod val="50000"/>
                  </a:schemeClr>
                </a:solidFill>
                <a:latin typeface="MS PGothic" charset="-128"/>
                <a:ea typeface="MS PGothic" charset="-128"/>
                <a:cs typeface="MS PGothic" charset="-128"/>
              </a:rPr>
              <a:t>5525-X</a:t>
            </a:r>
            <a:endParaRPr lang="en-US" sz="1200" dirty="0">
              <a:solidFill>
                <a:schemeClr val="tx1">
                  <a:lumMod val="50000"/>
                </a:schemeClr>
              </a:solidFill>
              <a:latin typeface="MS PGothic" charset="-128"/>
              <a:ea typeface="MS PGothic" charset="-128"/>
              <a:cs typeface="MS PGothic" charset="-128"/>
            </a:endParaRPr>
          </a:p>
        </p:txBody>
      </p:sp>
      <p:pic>
        <p:nvPicPr>
          <p:cNvPr id="87" name="Picture 8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57532" y="2932791"/>
            <a:ext cx="1455074" cy="526081"/>
          </a:xfrm>
          <a:prstGeom prst="rect">
            <a:avLst/>
          </a:prstGeom>
        </p:spPr>
      </p:pic>
      <p:sp>
        <p:nvSpPr>
          <p:cNvPr id="33" name="TextBox 32"/>
          <p:cNvSpPr txBox="1"/>
          <p:nvPr/>
        </p:nvSpPr>
        <p:spPr>
          <a:xfrm>
            <a:off x="1393091" y="4252238"/>
            <a:ext cx="1703874" cy="397749"/>
          </a:xfrm>
          <a:prstGeom prst="rect">
            <a:avLst/>
          </a:prstGeom>
          <a:gradFill>
            <a:gsLst>
              <a:gs pos="0">
                <a:srgbClr val="3EB549"/>
              </a:gs>
              <a:gs pos="100000">
                <a:srgbClr val="02928C"/>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4"/>
            <a:r>
              <a:rPr lang="en-US" dirty="0">
                <a:solidFill>
                  <a:schemeClr val="tx1">
                    <a:lumMod val="50000"/>
                  </a:schemeClr>
                </a:solidFill>
                <a:effectLst>
                  <a:outerShdw blurRad="38100" dist="38100" dir="2700000" algn="tl">
                    <a:srgbClr val="000000">
                      <a:alpha val="43137"/>
                    </a:srgbClr>
                  </a:outerShdw>
                </a:effectLst>
                <a:latin typeface="Calibri"/>
                <a:cs typeface="Calibri"/>
              </a:rPr>
              <a:t>Branch</a:t>
            </a:r>
          </a:p>
        </p:txBody>
      </p:sp>
      <p:sp>
        <p:nvSpPr>
          <p:cNvPr id="59" name="TextBox 58"/>
          <p:cNvSpPr txBox="1"/>
          <p:nvPr/>
        </p:nvSpPr>
        <p:spPr>
          <a:xfrm>
            <a:off x="3193762" y="4264772"/>
            <a:ext cx="1845894" cy="385215"/>
          </a:xfrm>
          <a:prstGeom prst="rect">
            <a:avLst/>
          </a:prstGeom>
          <a:gradFill>
            <a:gsLst>
              <a:gs pos="0">
                <a:srgbClr val="3EB549"/>
              </a:gs>
              <a:gs pos="100000">
                <a:srgbClr val="02928C"/>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4"/>
            <a:r>
              <a:rPr lang="en-US" sz="1200" dirty="0">
                <a:solidFill>
                  <a:schemeClr val="tx1">
                    <a:lumMod val="50000"/>
                  </a:schemeClr>
                </a:solidFill>
                <a:effectLst>
                  <a:outerShdw blurRad="38100" dist="38100" dir="2700000" algn="tl">
                    <a:srgbClr val="000000">
                      <a:alpha val="43137"/>
                    </a:srgbClr>
                  </a:outerShdw>
                </a:effectLst>
                <a:latin typeface="Calibri"/>
                <a:cs typeface="Calibri"/>
              </a:rPr>
              <a:t>Internet Edge</a:t>
            </a:r>
          </a:p>
        </p:txBody>
      </p:sp>
      <p:sp>
        <p:nvSpPr>
          <p:cNvPr id="37" name="TextBox 36"/>
          <p:cNvSpPr txBox="1"/>
          <p:nvPr/>
        </p:nvSpPr>
        <p:spPr>
          <a:xfrm>
            <a:off x="126525" y="4253735"/>
            <a:ext cx="1140548" cy="396252"/>
          </a:xfrm>
          <a:prstGeom prst="rect">
            <a:avLst/>
          </a:prstGeom>
          <a:gradFill>
            <a:gsLst>
              <a:gs pos="0">
                <a:srgbClr val="3EB549"/>
              </a:gs>
              <a:gs pos="100000">
                <a:srgbClr val="02928C"/>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4"/>
            <a:r>
              <a:rPr lang="en-US" sz="1200" dirty="0">
                <a:solidFill>
                  <a:schemeClr val="tx1">
                    <a:lumMod val="50000"/>
                  </a:schemeClr>
                </a:solidFill>
                <a:effectLst>
                  <a:outerShdw blurRad="38100" dist="38100" dir="2700000" algn="tl">
                    <a:srgbClr val="000000">
                      <a:alpha val="43137"/>
                    </a:srgbClr>
                  </a:outerShdw>
                </a:effectLst>
                <a:latin typeface="Calibri"/>
                <a:cs typeface="Calibri"/>
              </a:rPr>
              <a:t>SMB/SOHO</a:t>
            </a:r>
          </a:p>
        </p:txBody>
      </p:sp>
      <p:sp>
        <p:nvSpPr>
          <p:cNvPr id="46" name="TextBox 45"/>
          <p:cNvSpPr txBox="1"/>
          <p:nvPr/>
        </p:nvSpPr>
        <p:spPr>
          <a:xfrm>
            <a:off x="5140635" y="4264774"/>
            <a:ext cx="1979591" cy="397748"/>
          </a:xfrm>
          <a:prstGeom prst="rect">
            <a:avLst/>
          </a:prstGeom>
          <a:gradFill>
            <a:gsLst>
              <a:gs pos="0">
                <a:srgbClr val="3EB549"/>
              </a:gs>
              <a:gs pos="100000">
                <a:srgbClr val="02928C"/>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4"/>
            <a:r>
              <a:rPr lang="en-US" sz="1200" dirty="0">
                <a:solidFill>
                  <a:schemeClr val="tx1">
                    <a:lumMod val="50000"/>
                  </a:schemeClr>
                </a:solidFill>
                <a:effectLst>
                  <a:outerShdw blurRad="38100" dist="38100" dir="2700000" algn="tl">
                    <a:srgbClr val="000000">
                      <a:alpha val="43137"/>
                    </a:srgbClr>
                  </a:outerShdw>
                </a:effectLst>
                <a:latin typeface="Calibri"/>
                <a:cs typeface="Calibri"/>
              </a:rPr>
              <a:t>Data Center</a:t>
            </a:r>
          </a:p>
        </p:txBody>
      </p:sp>
      <p:pic>
        <p:nvPicPr>
          <p:cNvPr id="48" name="Picture 4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421187" y="2861349"/>
            <a:ext cx="943341" cy="544958"/>
          </a:xfrm>
          <a:prstGeom prst="rect">
            <a:avLst/>
          </a:prstGeom>
        </p:spPr>
      </p:pic>
      <p:sp>
        <p:nvSpPr>
          <p:cNvPr id="52" name="TextBox 51"/>
          <p:cNvSpPr txBox="1"/>
          <p:nvPr/>
        </p:nvSpPr>
        <p:spPr>
          <a:xfrm>
            <a:off x="7263487" y="4253737"/>
            <a:ext cx="1686620" cy="397748"/>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4"/>
            <a:r>
              <a:rPr lang="en-US" sz="1200" dirty="0">
                <a:solidFill>
                  <a:schemeClr val="tx1">
                    <a:lumMod val="50000"/>
                  </a:schemeClr>
                </a:solidFill>
                <a:effectLst>
                  <a:outerShdw blurRad="38100" dist="38100" dir="2700000" algn="tl">
                    <a:srgbClr val="000000">
                      <a:alpha val="43137"/>
                    </a:srgbClr>
                  </a:outerShdw>
                </a:effectLst>
                <a:latin typeface="Calibri"/>
                <a:cs typeface="Calibri"/>
              </a:rPr>
              <a:t>Service Provider</a:t>
            </a:r>
          </a:p>
        </p:txBody>
      </p:sp>
      <p:pic>
        <p:nvPicPr>
          <p:cNvPr id="55" name="Picture 54"/>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a:xfrm>
            <a:off x="1261597" y="2901618"/>
            <a:ext cx="1287429" cy="433135"/>
          </a:xfrm>
          <a:prstGeom prst="rect">
            <a:avLst/>
          </a:prstGeom>
        </p:spPr>
      </p:pic>
      <p:sp>
        <p:nvSpPr>
          <p:cNvPr id="36" name="TextBox 35"/>
          <p:cNvSpPr txBox="1"/>
          <p:nvPr/>
        </p:nvSpPr>
        <p:spPr>
          <a:xfrm>
            <a:off x="801893" y="3382213"/>
            <a:ext cx="1452164" cy="830997"/>
          </a:xfrm>
          <a:prstGeom prst="rect">
            <a:avLst/>
          </a:prstGeom>
          <a:noFill/>
        </p:spPr>
        <p:txBody>
          <a:bodyPr wrap="square" rtlCol="0">
            <a:spAutoFit/>
          </a:bodyPr>
          <a:lstStyle/>
          <a:p>
            <a:pPr defTabSz="685754"/>
            <a:r>
              <a:rPr lang="en-US" sz="1200" dirty="0">
                <a:solidFill>
                  <a:schemeClr val="tx1">
                    <a:lumMod val="50000"/>
                  </a:schemeClr>
                </a:solidFill>
                <a:latin typeface="MS PGothic" charset="-128"/>
                <a:ea typeface="MS PGothic" charset="-128"/>
                <a:cs typeface="MS PGothic" charset="-128"/>
              </a:rPr>
              <a:t>ASA </a:t>
            </a:r>
            <a:r>
              <a:rPr lang="en-US" sz="1200" dirty="0" smtClean="0">
                <a:solidFill>
                  <a:schemeClr val="tx1">
                    <a:lumMod val="50000"/>
                  </a:schemeClr>
                </a:solidFill>
                <a:latin typeface="MS PGothic" charset="-128"/>
                <a:ea typeface="MS PGothic" charset="-128"/>
                <a:cs typeface="MS PGothic" charset="-128"/>
              </a:rPr>
              <a:t>55</a:t>
            </a:r>
            <a:r>
              <a:rPr lang="en-US" altLang="ja-JP" sz="1200" dirty="0" smtClean="0">
                <a:solidFill>
                  <a:schemeClr val="tx1">
                    <a:lumMod val="50000"/>
                  </a:schemeClr>
                </a:solidFill>
                <a:latin typeface="MS PGothic" charset="-128"/>
                <a:ea typeface="MS PGothic" charset="-128"/>
                <a:cs typeface="MS PGothic" charset="-128"/>
              </a:rPr>
              <a:t>06</a:t>
            </a:r>
            <a:r>
              <a:rPr lang="en-US" sz="1200" dirty="0" smtClean="0">
                <a:solidFill>
                  <a:schemeClr val="tx1">
                    <a:lumMod val="50000"/>
                  </a:schemeClr>
                </a:solidFill>
                <a:latin typeface="MS PGothic" charset="-128"/>
                <a:ea typeface="MS PGothic" charset="-128"/>
                <a:cs typeface="MS PGothic" charset="-128"/>
              </a:rPr>
              <a:t>-X</a:t>
            </a:r>
            <a:endParaRPr lang="en-US" sz="1200" dirty="0">
              <a:solidFill>
                <a:schemeClr val="tx1">
                  <a:lumMod val="50000"/>
                </a:schemeClr>
              </a:solidFill>
              <a:latin typeface="MS PGothic" charset="-128"/>
              <a:ea typeface="MS PGothic" charset="-128"/>
              <a:cs typeface="MS PGothic" charset="-128"/>
            </a:endParaRPr>
          </a:p>
          <a:p>
            <a:pPr defTabSz="685754"/>
            <a:r>
              <a:rPr lang="en-US" sz="1200" dirty="0">
                <a:solidFill>
                  <a:schemeClr val="tx1">
                    <a:lumMod val="50000"/>
                  </a:schemeClr>
                </a:solidFill>
                <a:latin typeface="MS PGothic" charset="-128"/>
                <a:ea typeface="MS PGothic" charset="-128"/>
                <a:cs typeface="MS PGothic" charset="-128"/>
              </a:rPr>
              <a:t>ASA </a:t>
            </a:r>
            <a:r>
              <a:rPr lang="en-US" sz="1200" dirty="0" smtClean="0">
                <a:solidFill>
                  <a:schemeClr val="tx1">
                    <a:lumMod val="50000"/>
                  </a:schemeClr>
                </a:solidFill>
                <a:latin typeface="MS PGothic" charset="-128"/>
                <a:ea typeface="MS PGothic" charset="-128"/>
                <a:cs typeface="MS PGothic" charset="-128"/>
              </a:rPr>
              <a:t>55</a:t>
            </a:r>
            <a:r>
              <a:rPr lang="en-US" altLang="ja-JP" sz="1200" dirty="0" smtClean="0">
                <a:solidFill>
                  <a:schemeClr val="tx1">
                    <a:lumMod val="50000"/>
                  </a:schemeClr>
                </a:solidFill>
                <a:latin typeface="MS PGothic" charset="-128"/>
                <a:ea typeface="MS PGothic" charset="-128"/>
                <a:cs typeface="MS PGothic" charset="-128"/>
              </a:rPr>
              <a:t>08</a:t>
            </a:r>
            <a:r>
              <a:rPr lang="en-US" sz="1200" dirty="0" smtClean="0">
                <a:solidFill>
                  <a:schemeClr val="tx1">
                    <a:lumMod val="50000"/>
                  </a:schemeClr>
                </a:solidFill>
                <a:latin typeface="MS PGothic" charset="-128"/>
                <a:ea typeface="MS PGothic" charset="-128"/>
                <a:cs typeface="MS PGothic" charset="-128"/>
              </a:rPr>
              <a:t>-X</a:t>
            </a:r>
            <a:endParaRPr lang="en-US" sz="1200" dirty="0">
              <a:solidFill>
                <a:schemeClr val="tx1">
                  <a:lumMod val="50000"/>
                </a:schemeClr>
              </a:solidFill>
              <a:latin typeface="MS PGothic" charset="-128"/>
              <a:ea typeface="MS PGothic" charset="-128"/>
              <a:cs typeface="MS PGothic" charset="-128"/>
            </a:endParaRPr>
          </a:p>
          <a:p>
            <a:pPr defTabSz="685754"/>
            <a:r>
              <a:rPr lang="en-US" sz="1200" dirty="0">
                <a:solidFill>
                  <a:schemeClr val="tx1">
                    <a:lumMod val="50000"/>
                  </a:schemeClr>
                </a:solidFill>
                <a:latin typeface="MS PGothic" charset="-128"/>
                <a:ea typeface="MS PGothic" charset="-128"/>
                <a:cs typeface="MS PGothic" charset="-128"/>
              </a:rPr>
              <a:t>ASA </a:t>
            </a:r>
            <a:r>
              <a:rPr lang="en-US" sz="1200" dirty="0" smtClean="0">
                <a:solidFill>
                  <a:schemeClr val="tx1">
                    <a:lumMod val="50000"/>
                  </a:schemeClr>
                </a:solidFill>
                <a:latin typeface="MS PGothic" charset="-128"/>
                <a:ea typeface="MS PGothic" charset="-128"/>
                <a:cs typeface="MS PGothic" charset="-128"/>
              </a:rPr>
              <a:t>55</a:t>
            </a:r>
            <a:r>
              <a:rPr lang="en-US" altLang="ja-JP" sz="1200" dirty="0" smtClean="0">
                <a:solidFill>
                  <a:schemeClr val="tx1">
                    <a:lumMod val="50000"/>
                  </a:schemeClr>
                </a:solidFill>
                <a:latin typeface="MS PGothic" charset="-128"/>
                <a:ea typeface="MS PGothic" charset="-128"/>
                <a:cs typeface="MS PGothic" charset="-128"/>
              </a:rPr>
              <a:t>16</a:t>
            </a:r>
            <a:r>
              <a:rPr lang="en-US" sz="1200" dirty="0" smtClean="0">
                <a:solidFill>
                  <a:schemeClr val="tx1">
                    <a:lumMod val="50000"/>
                  </a:schemeClr>
                </a:solidFill>
                <a:latin typeface="MS PGothic" charset="-128"/>
                <a:ea typeface="MS PGothic" charset="-128"/>
                <a:cs typeface="MS PGothic" charset="-128"/>
              </a:rPr>
              <a:t>-X</a:t>
            </a:r>
            <a:endParaRPr lang="en-US" sz="1200" dirty="0">
              <a:solidFill>
                <a:schemeClr val="tx1">
                  <a:lumMod val="50000"/>
                </a:schemeClr>
              </a:solidFill>
              <a:latin typeface="MS PGothic" charset="-128"/>
              <a:ea typeface="MS PGothic" charset="-128"/>
              <a:cs typeface="MS PGothic" charset="-128"/>
            </a:endParaRPr>
          </a:p>
          <a:p>
            <a:pPr defTabSz="685754"/>
            <a:endParaRPr lang="en-US" sz="1200" dirty="0">
              <a:solidFill>
                <a:schemeClr val="tx1">
                  <a:lumMod val="50000"/>
                </a:schemeClr>
              </a:solidFill>
              <a:latin typeface="MS PGothic" charset="-128"/>
              <a:ea typeface="MS PGothic" charset="-128"/>
              <a:cs typeface="MS PGothic" charset="-128"/>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49675" y="1315016"/>
            <a:ext cx="1677174" cy="815922"/>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64122" y="1335798"/>
            <a:ext cx="1629355" cy="732387"/>
          </a:xfrm>
          <a:prstGeom prst="rect">
            <a:avLst/>
          </a:prstGeom>
        </p:spPr>
      </p:pic>
      <p:sp>
        <p:nvSpPr>
          <p:cNvPr id="21" name="Rectangle 20"/>
          <p:cNvSpPr/>
          <p:nvPr/>
        </p:nvSpPr>
        <p:spPr>
          <a:xfrm>
            <a:off x="6976419" y="1949278"/>
            <a:ext cx="1375698" cy="646331"/>
          </a:xfrm>
          <a:prstGeom prst="rect">
            <a:avLst/>
          </a:prstGeom>
        </p:spPr>
        <p:txBody>
          <a:bodyPr wrap="none">
            <a:spAutoFit/>
          </a:bodyPr>
          <a:lstStyle/>
          <a:p>
            <a:r>
              <a:rPr lang="en-US" sz="1200" dirty="0">
                <a:solidFill>
                  <a:schemeClr val="tx1">
                    <a:lumMod val="50000"/>
                  </a:schemeClr>
                </a:solidFill>
                <a:latin typeface="MS PGothic" charset="-128"/>
                <a:ea typeface="MS PGothic" charset="-128"/>
                <a:cs typeface="MS PGothic" charset="-128"/>
              </a:rPr>
              <a:t>FPR 9300 -SM-24</a:t>
            </a:r>
          </a:p>
          <a:p>
            <a:r>
              <a:rPr lang="en-US" sz="1200" dirty="0">
                <a:solidFill>
                  <a:schemeClr val="tx1">
                    <a:lumMod val="50000"/>
                  </a:schemeClr>
                </a:solidFill>
                <a:latin typeface="MS PGothic" charset="-128"/>
                <a:ea typeface="MS PGothic" charset="-128"/>
                <a:cs typeface="MS PGothic" charset="-128"/>
              </a:rPr>
              <a:t>FPR 9300 -SM-36</a:t>
            </a:r>
          </a:p>
          <a:p>
            <a:r>
              <a:rPr lang="en-US" sz="1200" dirty="0">
                <a:solidFill>
                  <a:schemeClr val="tx1">
                    <a:lumMod val="50000"/>
                  </a:schemeClr>
                </a:solidFill>
                <a:latin typeface="MS PGothic" charset="-128"/>
                <a:ea typeface="MS PGothic" charset="-128"/>
                <a:cs typeface="MS PGothic" charset="-128"/>
              </a:rPr>
              <a:t>FPR 9300 -</a:t>
            </a:r>
            <a:r>
              <a:rPr lang="en-US" sz="1200" dirty="0" smtClean="0">
                <a:solidFill>
                  <a:schemeClr val="tx1">
                    <a:lumMod val="50000"/>
                  </a:schemeClr>
                </a:solidFill>
                <a:latin typeface="MS PGothic" charset="-128"/>
                <a:ea typeface="MS PGothic" charset="-128"/>
                <a:cs typeface="MS PGothic" charset="-128"/>
              </a:rPr>
              <a:t>SM-44</a:t>
            </a:r>
            <a:endParaRPr lang="en-US" sz="1200" dirty="0">
              <a:solidFill>
                <a:schemeClr val="tx1">
                  <a:lumMod val="50000"/>
                </a:schemeClr>
              </a:solidFill>
              <a:latin typeface="MS PGothic" charset="-128"/>
              <a:ea typeface="MS PGothic" charset="-128"/>
              <a:cs typeface="MS PGothic" charset="-128"/>
            </a:endParaRPr>
          </a:p>
        </p:txBody>
      </p:sp>
      <p:grpSp>
        <p:nvGrpSpPr>
          <p:cNvPr id="22" name="Group 21"/>
          <p:cNvGrpSpPr/>
          <p:nvPr/>
        </p:nvGrpSpPr>
        <p:grpSpPr>
          <a:xfrm>
            <a:off x="2606152" y="1309010"/>
            <a:ext cx="1905613" cy="1437468"/>
            <a:chOff x="3078052" y="950021"/>
            <a:chExt cx="1905613" cy="1437468"/>
          </a:xfrm>
        </p:grpSpPr>
        <p:pic>
          <p:nvPicPr>
            <p:cNvPr id="23" name="Picture 2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78052" y="950021"/>
              <a:ext cx="1606470" cy="903640"/>
            </a:xfrm>
            <a:prstGeom prst="rect">
              <a:avLst/>
            </a:prstGeom>
          </p:spPr>
        </p:pic>
        <p:sp>
          <p:nvSpPr>
            <p:cNvPr id="24" name="Rectangle 23"/>
            <p:cNvSpPr/>
            <p:nvPr/>
          </p:nvSpPr>
          <p:spPr>
            <a:xfrm>
              <a:off x="3488062" y="1556492"/>
              <a:ext cx="1495603" cy="830997"/>
            </a:xfrm>
            <a:prstGeom prst="rect">
              <a:avLst/>
            </a:prstGeom>
            <a:noFill/>
          </p:spPr>
          <p:txBody>
            <a:bodyPr wrap="square">
              <a:spAutoFit/>
            </a:bodyPr>
            <a:lstStyle/>
            <a:p>
              <a:r>
                <a:rPr lang="en-US" sz="1200" dirty="0">
                  <a:solidFill>
                    <a:srgbClr val="343434"/>
                  </a:solidFill>
                  <a:latin typeface="MS PGothic" charset="-128"/>
                  <a:ea typeface="MS PGothic" charset="-128"/>
                  <a:cs typeface="MS PGothic" charset="-128"/>
                </a:rPr>
                <a:t>FPR 2110</a:t>
              </a:r>
            </a:p>
            <a:p>
              <a:r>
                <a:rPr lang="en-US" sz="1200" dirty="0">
                  <a:solidFill>
                    <a:srgbClr val="343434"/>
                  </a:solidFill>
                  <a:latin typeface="MS PGothic" charset="-128"/>
                  <a:ea typeface="MS PGothic" charset="-128"/>
                  <a:cs typeface="MS PGothic" charset="-128"/>
                </a:rPr>
                <a:t>FPR 2120</a:t>
              </a:r>
            </a:p>
            <a:p>
              <a:r>
                <a:rPr lang="en-US" sz="1200" dirty="0">
                  <a:solidFill>
                    <a:srgbClr val="343434"/>
                  </a:solidFill>
                  <a:latin typeface="MS PGothic" charset="-128"/>
                  <a:ea typeface="MS PGothic" charset="-128"/>
                  <a:cs typeface="MS PGothic" charset="-128"/>
                </a:rPr>
                <a:t>FPR 2130</a:t>
              </a:r>
            </a:p>
            <a:p>
              <a:r>
                <a:rPr lang="en-US" sz="1200" dirty="0">
                  <a:solidFill>
                    <a:srgbClr val="343434"/>
                  </a:solidFill>
                  <a:latin typeface="MS PGothic" charset="-128"/>
                  <a:ea typeface="MS PGothic" charset="-128"/>
                  <a:cs typeface="MS PGothic" charset="-128"/>
                </a:rPr>
                <a:t>FPR </a:t>
              </a:r>
              <a:r>
                <a:rPr lang="en-US" sz="1200" dirty="0" smtClean="0">
                  <a:solidFill>
                    <a:srgbClr val="343434"/>
                  </a:solidFill>
                  <a:latin typeface="MS PGothic" charset="-128"/>
                  <a:ea typeface="MS PGothic" charset="-128"/>
                  <a:cs typeface="MS PGothic" charset="-128"/>
                </a:rPr>
                <a:t>2140</a:t>
              </a:r>
              <a:endParaRPr lang="en-US" sz="1200" dirty="0">
                <a:solidFill>
                  <a:srgbClr val="343434"/>
                </a:solidFill>
                <a:latin typeface="MS PGothic" charset="-128"/>
                <a:ea typeface="MS PGothic" charset="-128"/>
                <a:cs typeface="MS PGothic" charset="-128"/>
              </a:endParaRPr>
            </a:p>
          </p:txBody>
        </p:sp>
      </p:grpSp>
      <p:pic>
        <p:nvPicPr>
          <p:cNvPr id="26" name="Picture 2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53586" y="2214411"/>
            <a:ext cx="1730900" cy="1730900"/>
          </a:xfrm>
          <a:prstGeom prst="rect">
            <a:avLst/>
          </a:prstGeom>
        </p:spPr>
      </p:pic>
      <p:sp>
        <p:nvSpPr>
          <p:cNvPr id="27" name="Text Box 10"/>
          <p:cNvSpPr txBox="1">
            <a:spLocks noChangeArrowheads="1"/>
          </p:cNvSpPr>
          <p:nvPr/>
        </p:nvSpPr>
        <p:spPr bwMode="auto">
          <a:xfrm>
            <a:off x="5434423" y="3286302"/>
            <a:ext cx="1685296" cy="937580"/>
          </a:xfrm>
          <a:prstGeom prst="rect">
            <a:avLst/>
          </a:prstGeom>
          <a:noFill/>
          <a:ln w="9525">
            <a:noFill/>
            <a:miter lim="800000"/>
            <a:headEnd/>
            <a:tailEnd/>
          </a:ln>
        </p:spPr>
        <p:txBody>
          <a:bodyPr wrap="square" lIns="68978" tIns="34488" rIns="68978" bIns="34488">
            <a:spAutoFit/>
          </a:bodyPr>
          <a:lstStyle/>
          <a:p>
            <a:pPr defTabSz="683973">
              <a:lnSpc>
                <a:spcPct val="80000"/>
              </a:lnSpc>
              <a:spcBef>
                <a:spcPct val="50000"/>
              </a:spcBef>
            </a:pPr>
            <a:r>
              <a:rPr lang="en-US" sz="1200" i="1" dirty="0">
                <a:solidFill>
                  <a:schemeClr val="tx1">
                    <a:lumMod val="50000"/>
                  </a:schemeClr>
                </a:solidFill>
                <a:latin typeface="MS PGothic" charset="-128"/>
                <a:ea typeface="MS PGothic" charset="-128"/>
                <a:cs typeface="MS PGothic" charset="-128"/>
              </a:rPr>
              <a:t>ASA 5585-X </a:t>
            </a:r>
            <a:r>
              <a:rPr lang="en-US" sz="1200" i="1" dirty="0" smtClean="0">
                <a:solidFill>
                  <a:schemeClr val="tx1">
                    <a:lumMod val="50000"/>
                  </a:schemeClr>
                </a:solidFill>
                <a:latin typeface="MS PGothic" charset="-128"/>
                <a:ea typeface="MS PGothic" charset="-128"/>
                <a:cs typeface="MS PGothic" charset="-128"/>
              </a:rPr>
              <a:t>SSP60</a:t>
            </a:r>
          </a:p>
          <a:p>
            <a:pPr defTabSz="683973">
              <a:lnSpc>
                <a:spcPct val="80000"/>
              </a:lnSpc>
              <a:spcBef>
                <a:spcPct val="50000"/>
              </a:spcBef>
            </a:pPr>
            <a:r>
              <a:rPr lang="en-US" sz="1200" i="1" dirty="0" smtClean="0">
                <a:solidFill>
                  <a:schemeClr val="tx1">
                    <a:lumMod val="50000"/>
                  </a:schemeClr>
                </a:solidFill>
                <a:latin typeface="MS PGothic" charset="-128"/>
                <a:ea typeface="MS PGothic" charset="-128"/>
                <a:cs typeface="MS PGothic" charset="-128"/>
              </a:rPr>
              <a:t>ASA </a:t>
            </a:r>
            <a:r>
              <a:rPr lang="en-US" sz="1200" i="1" dirty="0">
                <a:solidFill>
                  <a:schemeClr val="tx1">
                    <a:lumMod val="50000"/>
                  </a:schemeClr>
                </a:solidFill>
                <a:latin typeface="MS PGothic" charset="-128"/>
                <a:ea typeface="MS PGothic" charset="-128"/>
                <a:cs typeface="MS PGothic" charset="-128"/>
              </a:rPr>
              <a:t>5585-X SSP40</a:t>
            </a:r>
          </a:p>
          <a:p>
            <a:pPr defTabSz="683973">
              <a:lnSpc>
                <a:spcPct val="80000"/>
              </a:lnSpc>
              <a:spcBef>
                <a:spcPct val="50000"/>
              </a:spcBef>
            </a:pPr>
            <a:r>
              <a:rPr lang="en-US" sz="1200" i="1" dirty="0">
                <a:solidFill>
                  <a:schemeClr val="tx1">
                    <a:lumMod val="50000"/>
                  </a:schemeClr>
                </a:solidFill>
                <a:latin typeface="MS PGothic" charset="-128"/>
                <a:ea typeface="MS PGothic" charset="-128"/>
                <a:cs typeface="MS PGothic" charset="-128"/>
              </a:rPr>
              <a:t>ASA 5585-X SSP20</a:t>
            </a:r>
          </a:p>
          <a:p>
            <a:pPr defTabSz="683973">
              <a:lnSpc>
                <a:spcPct val="80000"/>
              </a:lnSpc>
              <a:spcBef>
                <a:spcPct val="50000"/>
              </a:spcBef>
            </a:pPr>
            <a:r>
              <a:rPr lang="en-US" sz="1200" i="1" dirty="0">
                <a:solidFill>
                  <a:schemeClr val="tx1">
                    <a:lumMod val="50000"/>
                  </a:schemeClr>
                </a:solidFill>
                <a:latin typeface="MS PGothic" charset="-128"/>
                <a:ea typeface="MS PGothic" charset="-128"/>
                <a:cs typeface="MS PGothic" charset="-128"/>
              </a:rPr>
              <a:t>ASA 5585-X </a:t>
            </a:r>
            <a:r>
              <a:rPr lang="en-US" sz="1200" i="1" dirty="0" smtClean="0">
                <a:solidFill>
                  <a:schemeClr val="tx1">
                    <a:lumMod val="50000"/>
                  </a:schemeClr>
                </a:solidFill>
                <a:latin typeface="MS PGothic" charset="-128"/>
                <a:ea typeface="MS PGothic" charset="-128"/>
                <a:cs typeface="MS PGothic" charset="-128"/>
              </a:rPr>
              <a:t>SSP10</a:t>
            </a:r>
            <a:endParaRPr lang="en-US" sz="1200" i="1" dirty="0">
              <a:solidFill>
                <a:schemeClr val="tx1">
                  <a:lumMod val="50000"/>
                </a:schemeClr>
              </a:solidFill>
              <a:latin typeface="MS PGothic" charset="-128"/>
              <a:ea typeface="MS PGothic" charset="-128"/>
              <a:cs typeface="MS PGothic" charset="-128"/>
            </a:endParaRPr>
          </a:p>
        </p:txBody>
      </p:sp>
      <p:sp>
        <p:nvSpPr>
          <p:cNvPr id="28" name="TextBox 27"/>
          <p:cNvSpPr txBox="1"/>
          <p:nvPr/>
        </p:nvSpPr>
        <p:spPr>
          <a:xfrm>
            <a:off x="6984486" y="3215263"/>
            <a:ext cx="3248135" cy="276999"/>
          </a:xfrm>
          <a:prstGeom prst="rect">
            <a:avLst/>
          </a:prstGeom>
          <a:noFill/>
        </p:spPr>
        <p:txBody>
          <a:bodyPr wrap="square" rtlCol="0">
            <a:spAutoFit/>
          </a:bodyPr>
          <a:lstStyle/>
          <a:p>
            <a:pPr defTabSz="685754"/>
            <a:r>
              <a:rPr lang="en-US" altLang="ja-JP" sz="1200" dirty="0" smtClean="0">
                <a:solidFill>
                  <a:schemeClr val="tx1">
                    <a:lumMod val="50000"/>
                  </a:schemeClr>
                </a:solidFill>
                <a:latin typeface="Calibri"/>
                <a:cs typeface="Calibri"/>
              </a:rPr>
              <a:t>※End of Sales</a:t>
            </a:r>
            <a:r>
              <a:rPr lang="ja-JP" altLang="en-US" sz="1200" dirty="0" smtClean="0">
                <a:solidFill>
                  <a:schemeClr val="tx1">
                    <a:lumMod val="50000"/>
                  </a:schemeClr>
                </a:solidFill>
                <a:latin typeface="Calibri"/>
                <a:cs typeface="Calibri"/>
              </a:rPr>
              <a:t>アナウンス済み</a:t>
            </a:r>
            <a:endParaRPr lang="en-US" sz="1200" dirty="0">
              <a:solidFill>
                <a:schemeClr val="tx1">
                  <a:lumMod val="50000"/>
                </a:schemeClr>
              </a:solidFill>
              <a:latin typeface="Calibri"/>
              <a:cs typeface="Calibri"/>
            </a:endParaRPr>
          </a:p>
        </p:txBody>
      </p:sp>
      <p:sp>
        <p:nvSpPr>
          <p:cNvPr id="25" name="Rectangle 24"/>
          <p:cNvSpPr/>
          <p:nvPr/>
        </p:nvSpPr>
        <p:spPr>
          <a:xfrm>
            <a:off x="5110273" y="1903400"/>
            <a:ext cx="1495603" cy="830997"/>
          </a:xfrm>
          <a:prstGeom prst="rect">
            <a:avLst/>
          </a:prstGeom>
          <a:noFill/>
        </p:spPr>
        <p:txBody>
          <a:bodyPr wrap="square">
            <a:spAutoFit/>
          </a:bodyPr>
          <a:lstStyle/>
          <a:p>
            <a:r>
              <a:rPr lang="en-US" sz="1200" dirty="0">
                <a:solidFill>
                  <a:srgbClr val="343434"/>
                </a:solidFill>
                <a:latin typeface="MS PGothic" charset="-128"/>
                <a:ea typeface="MS PGothic" charset="-128"/>
                <a:cs typeface="MS PGothic" charset="-128"/>
              </a:rPr>
              <a:t>FPR </a:t>
            </a:r>
            <a:r>
              <a:rPr lang="en-US" altLang="ja-JP" sz="1200" dirty="0" smtClean="0">
                <a:solidFill>
                  <a:srgbClr val="343434"/>
                </a:solidFill>
                <a:latin typeface="MS PGothic" charset="-128"/>
                <a:ea typeface="MS PGothic" charset="-128"/>
                <a:cs typeface="MS PGothic" charset="-128"/>
              </a:rPr>
              <a:t>4</a:t>
            </a:r>
            <a:r>
              <a:rPr lang="en-US" sz="1200" dirty="0" smtClean="0">
                <a:solidFill>
                  <a:srgbClr val="343434"/>
                </a:solidFill>
                <a:latin typeface="MS PGothic" charset="-128"/>
                <a:ea typeface="MS PGothic" charset="-128"/>
                <a:cs typeface="MS PGothic" charset="-128"/>
              </a:rPr>
              <a:t>110</a:t>
            </a:r>
            <a:endParaRPr lang="en-US" sz="1200" dirty="0">
              <a:solidFill>
                <a:srgbClr val="343434"/>
              </a:solidFill>
              <a:latin typeface="MS PGothic" charset="-128"/>
              <a:ea typeface="MS PGothic" charset="-128"/>
              <a:cs typeface="MS PGothic" charset="-128"/>
            </a:endParaRPr>
          </a:p>
          <a:p>
            <a:r>
              <a:rPr lang="en-US" sz="1200" dirty="0">
                <a:solidFill>
                  <a:srgbClr val="343434"/>
                </a:solidFill>
                <a:latin typeface="MS PGothic" charset="-128"/>
                <a:ea typeface="MS PGothic" charset="-128"/>
                <a:cs typeface="MS PGothic" charset="-128"/>
              </a:rPr>
              <a:t>FPR </a:t>
            </a:r>
            <a:r>
              <a:rPr lang="en-US" altLang="ja-JP" sz="1200" dirty="0" smtClean="0">
                <a:solidFill>
                  <a:srgbClr val="343434"/>
                </a:solidFill>
                <a:latin typeface="MS PGothic" charset="-128"/>
                <a:ea typeface="MS PGothic" charset="-128"/>
                <a:cs typeface="MS PGothic" charset="-128"/>
              </a:rPr>
              <a:t>4</a:t>
            </a:r>
            <a:r>
              <a:rPr lang="en-US" sz="1200" dirty="0" smtClean="0">
                <a:solidFill>
                  <a:srgbClr val="343434"/>
                </a:solidFill>
                <a:latin typeface="MS PGothic" charset="-128"/>
                <a:ea typeface="MS PGothic" charset="-128"/>
                <a:cs typeface="MS PGothic" charset="-128"/>
              </a:rPr>
              <a:t>120</a:t>
            </a:r>
            <a:endParaRPr lang="en-US" sz="1200" dirty="0">
              <a:solidFill>
                <a:srgbClr val="343434"/>
              </a:solidFill>
              <a:latin typeface="MS PGothic" charset="-128"/>
              <a:ea typeface="MS PGothic" charset="-128"/>
              <a:cs typeface="MS PGothic" charset="-128"/>
            </a:endParaRPr>
          </a:p>
          <a:p>
            <a:r>
              <a:rPr lang="en-US" sz="1200" dirty="0">
                <a:solidFill>
                  <a:srgbClr val="343434"/>
                </a:solidFill>
                <a:latin typeface="MS PGothic" charset="-128"/>
                <a:ea typeface="MS PGothic" charset="-128"/>
                <a:cs typeface="MS PGothic" charset="-128"/>
              </a:rPr>
              <a:t>FPR </a:t>
            </a:r>
            <a:r>
              <a:rPr lang="en-US" altLang="ja-JP" sz="1200" dirty="0" smtClean="0">
                <a:solidFill>
                  <a:srgbClr val="343434"/>
                </a:solidFill>
                <a:latin typeface="MS PGothic" charset="-128"/>
                <a:ea typeface="MS PGothic" charset="-128"/>
                <a:cs typeface="MS PGothic" charset="-128"/>
              </a:rPr>
              <a:t>4</a:t>
            </a:r>
            <a:r>
              <a:rPr lang="en-US" sz="1200" dirty="0" smtClean="0">
                <a:solidFill>
                  <a:srgbClr val="343434"/>
                </a:solidFill>
                <a:latin typeface="MS PGothic" charset="-128"/>
                <a:ea typeface="MS PGothic" charset="-128"/>
                <a:cs typeface="MS PGothic" charset="-128"/>
              </a:rPr>
              <a:t>1</a:t>
            </a:r>
            <a:r>
              <a:rPr lang="en-US" altLang="ja-JP" sz="1200" dirty="0" smtClean="0">
                <a:solidFill>
                  <a:srgbClr val="343434"/>
                </a:solidFill>
                <a:latin typeface="MS PGothic" charset="-128"/>
                <a:ea typeface="MS PGothic" charset="-128"/>
                <a:cs typeface="MS PGothic" charset="-128"/>
              </a:rPr>
              <a:t>4</a:t>
            </a:r>
            <a:r>
              <a:rPr lang="en-US" sz="1200" dirty="0" smtClean="0">
                <a:solidFill>
                  <a:srgbClr val="343434"/>
                </a:solidFill>
                <a:latin typeface="MS PGothic" charset="-128"/>
                <a:ea typeface="MS PGothic" charset="-128"/>
                <a:cs typeface="MS PGothic" charset="-128"/>
              </a:rPr>
              <a:t>0</a:t>
            </a:r>
            <a:endParaRPr lang="en-US" sz="1200" dirty="0">
              <a:solidFill>
                <a:srgbClr val="343434"/>
              </a:solidFill>
              <a:latin typeface="MS PGothic" charset="-128"/>
              <a:ea typeface="MS PGothic" charset="-128"/>
              <a:cs typeface="MS PGothic" charset="-128"/>
            </a:endParaRPr>
          </a:p>
          <a:p>
            <a:r>
              <a:rPr lang="en-US" sz="1200" dirty="0">
                <a:solidFill>
                  <a:srgbClr val="343434"/>
                </a:solidFill>
                <a:latin typeface="MS PGothic" charset="-128"/>
                <a:ea typeface="MS PGothic" charset="-128"/>
                <a:cs typeface="MS PGothic" charset="-128"/>
              </a:rPr>
              <a:t>FPR </a:t>
            </a:r>
            <a:r>
              <a:rPr lang="en-US" altLang="ja-JP" sz="1200" dirty="0" smtClean="0">
                <a:solidFill>
                  <a:srgbClr val="343434"/>
                </a:solidFill>
                <a:latin typeface="MS PGothic" charset="-128"/>
                <a:ea typeface="MS PGothic" charset="-128"/>
                <a:cs typeface="MS PGothic" charset="-128"/>
              </a:rPr>
              <a:t>4</a:t>
            </a:r>
            <a:r>
              <a:rPr lang="en-US" sz="1200" dirty="0" smtClean="0">
                <a:solidFill>
                  <a:srgbClr val="343434"/>
                </a:solidFill>
                <a:latin typeface="MS PGothic" charset="-128"/>
                <a:ea typeface="MS PGothic" charset="-128"/>
                <a:cs typeface="MS PGothic" charset="-128"/>
              </a:rPr>
              <a:t>1</a:t>
            </a:r>
            <a:r>
              <a:rPr lang="en-US" altLang="ja-JP" sz="1200" dirty="0" smtClean="0">
                <a:solidFill>
                  <a:srgbClr val="343434"/>
                </a:solidFill>
                <a:latin typeface="MS PGothic" charset="-128"/>
                <a:ea typeface="MS PGothic" charset="-128"/>
                <a:cs typeface="MS PGothic" charset="-128"/>
              </a:rPr>
              <a:t>5</a:t>
            </a:r>
            <a:r>
              <a:rPr lang="en-US" sz="1200" dirty="0" smtClean="0">
                <a:solidFill>
                  <a:srgbClr val="343434"/>
                </a:solidFill>
                <a:latin typeface="MS PGothic" charset="-128"/>
                <a:ea typeface="MS PGothic" charset="-128"/>
                <a:cs typeface="MS PGothic" charset="-128"/>
              </a:rPr>
              <a:t>0</a:t>
            </a:r>
            <a:endParaRPr lang="en-US" sz="1200" dirty="0">
              <a:solidFill>
                <a:srgbClr val="343434"/>
              </a:solidFill>
              <a:latin typeface="MS PGothic" charset="-128"/>
              <a:ea typeface="MS PGothic" charset="-128"/>
              <a:cs typeface="MS PGothic" charset="-128"/>
            </a:endParaRPr>
          </a:p>
        </p:txBody>
      </p:sp>
    </p:spTree>
    <p:extLst>
      <p:ext uri="{BB962C8B-B14F-4D97-AF65-F5344CB8AC3E}">
        <p14:creationId xmlns:p14="http://schemas.microsoft.com/office/powerpoint/2010/main" val="135184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0"/>
          </p:nvPr>
        </p:nvSpPr>
        <p:spPr>
          <a:xfrm>
            <a:off x="462301" y="1099433"/>
            <a:ext cx="8277344" cy="1366365"/>
          </a:xfrm>
        </p:spPr>
        <p:txBody>
          <a:bodyPr/>
          <a:lstStyle/>
          <a:p>
            <a:pPr marL="57136" indent="0">
              <a:buNone/>
            </a:pPr>
            <a:r>
              <a:rPr lang="ja-JP" altLang="en-US" sz="2400" dirty="0">
                <a:latin typeface="ＭＳ Ｐゴシック" panose="020B0600070205080204" pitchFamily="50" charset="-128"/>
                <a:ea typeface="ＭＳ Ｐゴシック" panose="020B0600070205080204" pitchFamily="50" charset="-128"/>
              </a:rPr>
              <a:t>本セッションでは</a:t>
            </a:r>
            <a:r>
              <a:rPr lang="ja-JP" altLang="en-US" sz="2400" dirty="0" smtClean="0">
                <a:latin typeface="ＭＳ Ｐゴシック" panose="020B0600070205080204" pitchFamily="50" charset="-128"/>
                <a:ea typeface="ＭＳ Ｐゴシック" panose="020B0600070205080204" pitchFamily="50" charset="-128"/>
              </a:rPr>
              <a:t>、</a:t>
            </a:r>
            <a:r>
              <a:rPr lang="en-US" altLang="ja-JP" sz="2400" dirty="0" smtClean="0">
                <a:latin typeface="ＭＳ Ｐゴシック" panose="020B0600070205080204" pitchFamily="50" charset="-128"/>
                <a:ea typeface="ＭＳ Ｐゴシック" panose="020B0600070205080204" pitchFamily="50" charset="-128"/>
              </a:rPr>
              <a:t>Firepower OS</a:t>
            </a:r>
            <a:r>
              <a:rPr lang="ja-JP" altLang="en-US" sz="2400" dirty="0" smtClean="0">
                <a:latin typeface="ＭＳ Ｐゴシック" panose="020B0600070205080204" pitchFamily="50" charset="-128"/>
                <a:ea typeface="ＭＳ Ｐゴシック" panose="020B0600070205080204" pitchFamily="50" charset="-128"/>
              </a:rPr>
              <a:t>が提供する脅威対策機能、</a:t>
            </a:r>
            <a:r>
              <a:rPr lang="en-US" altLang="ja-JP" sz="2400" dirty="0" smtClean="0">
                <a:latin typeface="ＭＳ Ｐゴシック" panose="020B0600070205080204" pitchFamily="50" charset="-128"/>
                <a:ea typeface="ＭＳ Ｐゴシック" panose="020B0600070205080204" pitchFamily="50" charset="-128"/>
              </a:rPr>
              <a:t>Firepower</a:t>
            </a:r>
            <a:r>
              <a:rPr lang="ja-JP" altLang="en-US" sz="2400" dirty="0" smtClean="0">
                <a:latin typeface="ＭＳ Ｐゴシック" panose="020B0600070205080204" pitchFamily="50" charset="-128"/>
                <a:ea typeface="ＭＳ Ｐゴシック" panose="020B0600070205080204" pitchFamily="50" charset="-128"/>
              </a:rPr>
              <a:t>ハードウェア、</a:t>
            </a:r>
            <a:r>
              <a:rPr lang="en-US" altLang="ja-JP" sz="2400" dirty="0" smtClean="0">
                <a:latin typeface="ＭＳ Ｐゴシック" panose="020B0600070205080204" pitchFamily="50" charset="-128"/>
                <a:ea typeface="ＭＳ Ｐゴシック" panose="020B0600070205080204" pitchFamily="50" charset="-128"/>
              </a:rPr>
              <a:t>Firepower Threat Defense</a:t>
            </a:r>
            <a:r>
              <a:rPr lang="en-US" altLang="ja-JP" sz="2400" dirty="0">
                <a:latin typeface="ＭＳ Ｐゴシック" panose="020B0600070205080204" pitchFamily="50" charset="-128"/>
                <a:ea typeface="ＭＳ Ｐゴシック" panose="020B0600070205080204" pitchFamily="50" charset="-128"/>
              </a:rPr>
              <a:t> </a:t>
            </a:r>
            <a:r>
              <a:rPr lang="en-US" altLang="ja-JP" sz="2400" dirty="0" smtClean="0">
                <a:latin typeface="ＭＳ Ｐゴシック" panose="020B0600070205080204" pitchFamily="50" charset="-128"/>
                <a:ea typeface="ＭＳ Ｐゴシック" panose="020B0600070205080204" pitchFamily="50" charset="-128"/>
              </a:rPr>
              <a:t>OS</a:t>
            </a:r>
            <a:r>
              <a:rPr lang="ja-JP" altLang="en-US" sz="2400" dirty="0" smtClean="0">
                <a:latin typeface="ＭＳ Ｐゴシック" panose="020B0600070205080204" pitchFamily="50" charset="-128"/>
                <a:ea typeface="ＭＳ Ｐゴシック" panose="020B0600070205080204" pitchFamily="50" charset="-128"/>
              </a:rPr>
              <a:t>アーキテクチャを中心に解説します。</a:t>
            </a:r>
            <a:endParaRPr lang="en-US" altLang="ja-JP" sz="2400" dirty="0" smtClean="0">
              <a:latin typeface="ＭＳ Ｐゴシック" panose="020B0600070205080204" pitchFamily="50" charset="-128"/>
              <a:ea typeface="ＭＳ Ｐゴシック" panose="020B0600070205080204" pitchFamily="50" charset="-128"/>
            </a:endParaRPr>
          </a:p>
          <a:p>
            <a:pPr marL="57136" indent="0">
              <a:buNone/>
            </a:pPr>
            <a:endParaRPr lang="en-US" altLang="ja-JP" sz="2400" dirty="0" smtClean="0">
              <a:latin typeface="ＭＳ Ｐゴシック" panose="020B0600070205080204" pitchFamily="50" charset="-128"/>
              <a:ea typeface="ＭＳ Ｐゴシック" panose="020B0600070205080204" pitchFamily="50" charset="-128"/>
            </a:endParaRPr>
          </a:p>
          <a:p>
            <a:pPr marL="57136" indent="0">
              <a:buNone/>
            </a:pPr>
            <a:endParaRPr lang="en-US" altLang="ja-JP" sz="2400" dirty="0" smtClean="0">
              <a:latin typeface="ＭＳ Ｐゴシック" panose="020B0600070205080204" pitchFamily="50" charset="-128"/>
              <a:ea typeface="ＭＳ Ｐゴシック" panose="020B0600070205080204" pitchFamily="50" charset="-128"/>
            </a:endParaRPr>
          </a:p>
        </p:txBody>
      </p:sp>
      <p:sp>
        <p:nvSpPr>
          <p:cNvPr id="2" name="タイトル 1"/>
          <p:cNvSpPr>
            <a:spLocks noGrp="1"/>
          </p:cNvSpPr>
          <p:nvPr>
            <p:ph type="title"/>
          </p:nvPr>
        </p:nvSpPr>
        <p:spPr/>
        <p:txBody>
          <a:bodyPr/>
          <a:lstStyle/>
          <a:p>
            <a:r>
              <a:rPr kumimoji="1" lang="ja-JP" altLang="en-US" dirty="0" smtClean="0">
                <a:latin typeface="ＭＳ Ｐゴシック" panose="020B0600070205080204" pitchFamily="50" charset="-128"/>
                <a:ea typeface="ＭＳ Ｐゴシック" panose="020B0600070205080204" pitchFamily="50" charset="-128"/>
              </a:rPr>
              <a:t>はじめに</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04918167"/>
      </p:ext>
    </p:extLst>
  </p:cSld>
  <p:clrMapOvr>
    <a:masterClrMapping/>
  </p:clrMapOvr>
  <mc:AlternateContent xmlns:mc="http://schemas.openxmlformats.org/markup-compatibility/2006" xmlns:p14="http://schemas.microsoft.com/office/powerpoint/2010/main">
    <mc:Choice Requires="p14">
      <p:transition spd="slow" p14:dur="2000" advTm="11943"/>
    </mc:Choice>
    <mc:Fallback xmlns="">
      <p:transition spd="slow" advTm="1194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68801" y="998719"/>
            <a:ext cx="6202385" cy="3490251"/>
          </a:xfrm>
          <a:prstGeom prst="rect">
            <a:avLst/>
          </a:prstGeom>
          <a:effectLst>
            <a:outerShdw blurRad="304800" dist="38100" dir="4500000" sx="103000" sy="103000" algn="tl" rotWithShape="0">
              <a:prstClr val="black">
                <a:alpha val="40000"/>
              </a:prstClr>
            </a:outerShdw>
          </a:effectLst>
        </p:spPr>
      </p:pic>
      <p:sp>
        <p:nvSpPr>
          <p:cNvPr id="64" name="TextBox 63"/>
          <p:cNvSpPr txBox="1"/>
          <p:nvPr/>
        </p:nvSpPr>
        <p:spPr>
          <a:xfrm>
            <a:off x="1338085" y="3784204"/>
            <a:ext cx="6237597" cy="984881"/>
          </a:xfrm>
          <a:prstGeom prst="rect">
            <a:avLst/>
          </a:prstGeom>
          <a:noFill/>
        </p:spPr>
        <p:txBody>
          <a:bodyPr wrap="none" lIns="91436" tIns="45718" rIns="91436" bIns="45718" rtlCol="0">
            <a:spAutoFit/>
          </a:bodyPr>
          <a:lstStyle/>
          <a:p>
            <a:r>
              <a:rPr lang="en-US" sz="1600" b="1" dirty="0">
                <a:solidFill>
                  <a:srgbClr val="FF0000"/>
                </a:solidFill>
                <a:latin typeface="+mn-lt"/>
                <a:ea typeface="ＭＳ Ｐゴシック"/>
                <a:cs typeface="ＭＳ Ｐゴシック"/>
              </a:rPr>
              <a:t>Security Modules</a:t>
            </a:r>
          </a:p>
          <a:p>
            <a:pPr marL="171443" indent="-171443">
              <a:buFont typeface="Arial" panose="020B0604020202020204" pitchFamily="34" charset="0"/>
              <a:buChar char="•"/>
            </a:pPr>
            <a:r>
              <a:rPr lang="ja-JP" altLang="en-US" sz="1400" dirty="0" smtClean="0">
                <a:latin typeface="+mn-lt"/>
                <a:ea typeface="ＭＳ Ｐゴシック"/>
                <a:cs typeface="ＭＳ Ｐゴシック"/>
              </a:rPr>
              <a:t>組み込み</a:t>
            </a:r>
            <a:r>
              <a:rPr lang="ja-JP" altLang="en-US" sz="1400" dirty="0">
                <a:latin typeface="+mn-lt"/>
                <a:ea typeface="ＭＳ Ｐゴシック"/>
                <a:cs typeface="ＭＳ Ｐゴシック"/>
              </a:rPr>
              <a:t>暗号化ハードウェアと</a:t>
            </a:r>
            <a:r>
              <a:rPr lang="en-US" altLang="ja-JP" sz="1400" dirty="0">
                <a:latin typeface="+mn-lt"/>
                <a:ea typeface="ＭＳ Ｐゴシック"/>
                <a:cs typeface="ＭＳ Ｐゴシック"/>
              </a:rPr>
              <a:t>Smart NIC</a:t>
            </a:r>
            <a:endParaRPr lang="en-US" sz="1400" dirty="0">
              <a:latin typeface="+mn-lt"/>
              <a:ea typeface="ＭＳ Ｐゴシック"/>
              <a:cs typeface="ＭＳ Ｐゴシック"/>
            </a:endParaRPr>
          </a:p>
          <a:p>
            <a:pPr marL="171443" indent="-171443">
              <a:buFont typeface="Arial" panose="020B0604020202020204" pitchFamily="34" charset="0"/>
              <a:buChar char="•"/>
            </a:pPr>
            <a:r>
              <a:rPr lang="en-US" sz="1400" dirty="0">
                <a:latin typeface="+mn-lt"/>
                <a:ea typeface="ＭＳ Ｐゴシック"/>
                <a:cs typeface="ＭＳ Ｐゴシック"/>
              </a:rPr>
              <a:t>Cisco (ASA, FTD) </a:t>
            </a:r>
            <a:r>
              <a:rPr lang="ja-JP" altLang="en-US" sz="1400" dirty="0" smtClean="0">
                <a:latin typeface="+mn-lt"/>
                <a:ea typeface="ＭＳ Ｐゴシック"/>
                <a:cs typeface="ＭＳ Ｐゴシック"/>
              </a:rPr>
              <a:t>とサードパーティ</a:t>
            </a:r>
            <a:r>
              <a:rPr lang="en-US" sz="1400" dirty="0" smtClean="0">
                <a:latin typeface="+mn-lt"/>
                <a:ea typeface="ＭＳ Ｐゴシック"/>
                <a:cs typeface="ＭＳ Ｐゴシック"/>
              </a:rPr>
              <a:t>(</a:t>
            </a:r>
            <a:r>
              <a:rPr lang="en-US" sz="1400" dirty="0" err="1">
                <a:latin typeface="+mn-lt"/>
                <a:ea typeface="ＭＳ Ｐゴシック"/>
                <a:cs typeface="ＭＳ Ｐゴシック"/>
              </a:rPr>
              <a:t>Radware</a:t>
            </a:r>
            <a:r>
              <a:rPr lang="en-US" sz="1400" dirty="0">
                <a:latin typeface="+mn-lt"/>
                <a:ea typeface="ＭＳ Ｐゴシック"/>
                <a:cs typeface="ＭＳ Ｐゴシック"/>
              </a:rPr>
              <a:t> DDoS) </a:t>
            </a:r>
            <a:r>
              <a:rPr lang="ja-JP" altLang="en-US" sz="1400" dirty="0" smtClean="0">
                <a:latin typeface="+mn-lt"/>
                <a:ea typeface="ＭＳ Ｐゴシック"/>
                <a:cs typeface="ＭＳ Ｐゴシック"/>
              </a:rPr>
              <a:t>アプリケーションが動作</a:t>
            </a:r>
            <a:endParaRPr lang="en-US" sz="1400" dirty="0">
              <a:latin typeface="+mn-lt"/>
              <a:ea typeface="ＭＳ Ｐゴシック"/>
              <a:cs typeface="ＭＳ Ｐゴシック"/>
            </a:endParaRPr>
          </a:p>
          <a:p>
            <a:pPr marL="171443" indent="-171443">
              <a:buFont typeface="Arial" panose="020B0604020202020204" pitchFamily="34" charset="0"/>
              <a:buChar char="•"/>
            </a:pPr>
            <a:r>
              <a:rPr lang="ja-JP" altLang="en-US" sz="1400" dirty="0">
                <a:latin typeface="+mn-lt"/>
                <a:ea typeface="ＭＳ Ｐゴシック"/>
                <a:cs typeface="ＭＳ Ｐゴシック"/>
              </a:rPr>
              <a:t>スタンドアローンと</a:t>
            </a:r>
            <a:r>
              <a:rPr lang="ja-JP" altLang="en-US" sz="1400" dirty="0" smtClean="0">
                <a:latin typeface="+mn-lt"/>
                <a:ea typeface="ＭＳ Ｐゴシック"/>
                <a:cs typeface="ＭＳ Ｐゴシック"/>
              </a:rPr>
              <a:t>シャーシ内</a:t>
            </a:r>
            <a:r>
              <a:rPr lang="en-US" altLang="ja-JP" sz="1400" dirty="0" smtClean="0">
                <a:latin typeface="+mn-lt"/>
                <a:ea typeface="ＭＳ Ｐゴシック"/>
                <a:cs typeface="ＭＳ Ｐゴシック"/>
              </a:rPr>
              <a:t>/</a:t>
            </a:r>
            <a:r>
              <a:rPr lang="ja-JP" altLang="en-US" sz="1400" dirty="0" smtClean="0">
                <a:latin typeface="+mn-lt"/>
                <a:ea typeface="ＭＳ Ｐゴシック"/>
                <a:cs typeface="ＭＳ Ｐゴシック"/>
              </a:rPr>
              <a:t>シャーシ間</a:t>
            </a:r>
            <a:r>
              <a:rPr lang="ja-JP" altLang="en-US" sz="1400" dirty="0">
                <a:latin typeface="+mn-lt"/>
                <a:ea typeface="ＭＳ Ｐゴシック"/>
                <a:cs typeface="ＭＳ Ｐゴシック"/>
              </a:rPr>
              <a:t>クラスタリング構成</a:t>
            </a:r>
            <a:endParaRPr lang="en-US" sz="1400" dirty="0">
              <a:latin typeface="+mn-lt"/>
              <a:ea typeface="ＭＳ Ｐゴシック"/>
              <a:cs typeface="ＭＳ Ｐゴシック"/>
            </a:endParaRPr>
          </a:p>
        </p:txBody>
      </p:sp>
      <p:sp>
        <p:nvSpPr>
          <p:cNvPr id="13" name="TextBox 12"/>
          <p:cNvSpPr txBox="1"/>
          <p:nvPr/>
        </p:nvSpPr>
        <p:spPr>
          <a:xfrm>
            <a:off x="427541" y="625161"/>
            <a:ext cx="3932479" cy="984881"/>
          </a:xfrm>
          <a:prstGeom prst="rect">
            <a:avLst/>
          </a:prstGeom>
          <a:noFill/>
        </p:spPr>
        <p:txBody>
          <a:bodyPr wrap="none" lIns="91436" tIns="45718" rIns="91436" bIns="45718" rtlCol="0">
            <a:spAutoFit/>
          </a:bodyPr>
          <a:lstStyle/>
          <a:p>
            <a:r>
              <a:rPr lang="en-US" sz="1600" b="1" dirty="0">
                <a:solidFill>
                  <a:srgbClr val="FF0000"/>
                </a:solidFill>
                <a:latin typeface="+mn-lt"/>
                <a:ea typeface="ＭＳ Ｐゴシック"/>
                <a:cs typeface="ＭＳ Ｐゴシック"/>
              </a:rPr>
              <a:t>Supervisor</a:t>
            </a:r>
          </a:p>
          <a:p>
            <a:pPr marL="171443" indent="-171443">
              <a:buFont typeface="Arial" panose="020B0604020202020204" pitchFamily="34" charset="0"/>
              <a:buChar char="•"/>
            </a:pPr>
            <a:r>
              <a:rPr lang="ja-JP" altLang="en-US" sz="1400" dirty="0">
                <a:latin typeface="+mn-lt"/>
                <a:ea typeface="ＭＳ Ｐゴシック"/>
                <a:cs typeface="ＭＳ Ｐゴシック"/>
              </a:rPr>
              <a:t>アプリケーションの導入とオーケストレーション</a:t>
            </a:r>
            <a:endParaRPr lang="en-US" sz="1400" dirty="0">
              <a:latin typeface="+mn-lt"/>
              <a:ea typeface="ＭＳ Ｐゴシック"/>
              <a:cs typeface="ＭＳ Ｐゴシック"/>
            </a:endParaRPr>
          </a:p>
          <a:p>
            <a:pPr marL="171443" indent="-171443">
              <a:buFont typeface="Arial" panose="020B0604020202020204" pitchFamily="34" charset="0"/>
              <a:buChar char="•"/>
            </a:pPr>
            <a:r>
              <a:rPr lang="ja-JP" altLang="en-US" sz="1400" dirty="0">
                <a:latin typeface="+mn-lt"/>
                <a:ea typeface="ＭＳ Ｐゴシック"/>
                <a:cs typeface="ＭＳ Ｐゴシック"/>
              </a:rPr>
              <a:t>ネットワーク接続とトラフィック分散</a:t>
            </a:r>
            <a:endParaRPr lang="en-US" sz="1400" dirty="0">
              <a:latin typeface="+mn-lt"/>
              <a:ea typeface="ＭＳ Ｐゴシック"/>
              <a:cs typeface="ＭＳ Ｐゴシック"/>
            </a:endParaRPr>
          </a:p>
          <a:p>
            <a:pPr marL="171443" indent="-171443">
              <a:buFont typeface="Arial" panose="020B0604020202020204" pitchFamily="34" charset="0"/>
              <a:buChar char="•"/>
            </a:pPr>
            <a:r>
              <a:rPr lang="en-US" sz="1400" dirty="0" smtClean="0">
                <a:latin typeface="+mn-lt"/>
                <a:ea typeface="ＭＳ Ｐゴシック"/>
                <a:cs typeface="ＭＳ Ｐゴシック"/>
              </a:rPr>
              <a:t>ASA &amp;FTD</a:t>
            </a:r>
            <a:r>
              <a:rPr lang="ja-JP" altLang="en-US" sz="1400" dirty="0" smtClean="0">
                <a:latin typeface="+mn-lt"/>
                <a:ea typeface="ＭＳ Ｐゴシック"/>
                <a:cs typeface="ＭＳ Ｐゴシック"/>
              </a:rPr>
              <a:t>の</a:t>
            </a:r>
            <a:r>
              <a:rPr lang="ja-JP" altLang="en-US" sz="1400" dirty="0">
                <a:latin typeface="+mn-lt"/>
                <a:ea typeface="ＭＳ Ｐゴシック"/>
                <a:cs typeface="ＭＳ Ｐゴシック"/>
              </a:rPr>
              <a:t>ためのクラスタリングベースレイヤ</a:t>
            </a:r>
            <a:endParaRPr lang="en-US" sz="1400" dirty="0">
              <a:latin typeface="+mn-lt"/>
              <a:ea typeface="ＭＳ Ｐゴシック"/>
              <a:cs typeface="ＭＳ Ｐゴシック"/>
            </a:endParaRPr>
          </a:p>
        </p:txBody>
      </p:sp>
      <p:cxnSp>
        <p:nvCxnSpPr>
          <p:cNvPr id="57" name="Straight Connector 56"/>
          <p:cNvCxnSpPr/>
          <p:nvPr/>
        </p:nvCxnSpPr>
        <p:spPr>
          <a:xfrm>
            <a:off x="1417986" y="3722655"/>
            <a:ext cx="4930111" cy="4001"/>
          </a:xfrm>
          <a:prstGeom prst="line">
            <a:avLst/>
          </a:prstGeom>
          <a:ln w="22225">
            <a:solidFill>
              <a:srgbClr val="3366FF"/>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ctrTitle"/>
          </p:nvPr>
        </p:nvSpPr>
        <p:spPr>
          <a:xfrm>
            <a:off x="259742" y="189939"/>
            <a:ext cx="8659976" cy="530374"/>
          </a:xfrm>
        </p:spPr>
        <p:txBody>
          <a:bodyPr/>
          <a:lstStyle/>
          <a:p>
            <a:r>
              <a:rPr lang="en-US" dirty="0" smtClean="0">
                <a:ea typeface="ＭＳ Ｐゴシック"/>
                <a:cs typeface="ＭＳ Ｐゴシック"/>
              </a:rPr>
              <a:t>Firepower 9300ハードウェア概要</a:t>
            </a:r>
            <a:endParaRPr lang="en-US" dirty="0">
              <a:ea typeface="ＭＳ Ｐゴシック"/>
              <a:cs typeface="ＭＳ Ｐゴシック"/>
            </a:endParaRPr>
          </a:p>
        </p:txBody>
      </p:sp>
      <p:grpSp>
        <p:nvGrpSpPr>
          <p:cNvPr id="2" name="Group 1"/>
          <p:cNvGrpSpPr>
            <a:grpSpLocks noChangeAspect="1"/>
          </p:cNvGrpSpPr>
          <p:nvPr/>
        </p:nvGrpSpPr>
        <p:grpSpPr>
          <a:xfrm rot="5400000">
            <a:off x="2298214" y="1853120"/>
            <a:ext cx="557231" cy="84525"/>
            <a:chOff x="2140144" y="1347823"/>
            <a:chExt cx="2281096" cy="345965"/>
          </a:xfrm>
        </p:grpSpPr>
        <p:cxnSp>
          <p:nvCxnSpPr>
            <p:cNvPr id="28" name="Straight Connector 27"/>
            <p:cNvCxnSpPr/>
            <p:nvPr/>
          </p:nvCxnSpPr>
          <p:spPr>
            <a:xfrm rot="16200000">
              <a:off x="3075947" y="585005"/>
              <a:ext cx="0" cy="1871606"/>
            </a:xfrm>
            <a:prstGeom prst="line">
              <a:avLst/>
            </a:prstGeom>
            <a:ln w="22225">
              <a:solidFill>
                <a:srgbClr val="3366FF"/>
              </a:solidFill>
            </a:ln>
          </p:spPr>
          <p:style>
            <a:lnRef idx="1">
              <a:schemeClr val="accent1"/>
            </a:lnRef>
            <a:fillRef idx="0">
              <a:schemeClr val="accent1"/>
            </a:fillRef>
            <a:effectRef idx="0">
              <a:schemeClr val="accent1"/>
            </a:effectRef>
            <a:fontRef idx="minor">
              <a:schemeClr val="tx1"/>
            </a:fontRef>
          </p:style>
        </p:cxnSp>
        <p:sp>
          <p:nvSpPr>
            <p:cNvPr id="29" name="Oval 28"/>
            <p:cNvSpPr>
              <a:spLocks noChangeAspect="1"/>
            </p:cNvSpPr>
            <p:nvPr/>
          </p:nvSpPr>
          <p:spPr>
            <a:xfrm>
              <a:off x="4071780" y="1347823"/>
              <a:ext cx="349460" cy="345965"/>
            </a:xfrm>
            <a:prstGeom prst="ellipse">
              <a:avLst/>
            </a:prstGeom>
            <a:solidFill>
              <a:srgbClr val="0070C0"/>
            </a:solidFill>
            <a:ln w="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ＭＳ Ｐゴシック"/>
                <a:cs typeface="ＭＳ Ｐゴシック"/>
              </a:endParaRPr>
            </a:p>
          </p:txBody>
        </p:sp>
      </p:grpSp>
      <p:grpSp>
        <p:nvGrpSpPr>
          <p:cNvPr id="36" name="Group 35"/>
          <p:cNvGrpSpPr>
            <a:grpSpLocks noChangeAspect="1"/>
          </p:cNvGrpSpPr>
          <p:nvPr/>
        </p:nvGrpSpPr>
        <p:grpSpPr>
          <a:xfrm rot="16200000" flipV="1">
            <a:off x="2160903" y="3178262"/>
            <a:ext cx="1005840" cy="86639"/>
            <a:chOff x="404192" y="1347823"/>
            <a:chExt cx="4017048" cy="345965"/>
          </a:xfrm>
        </p:grpSpPr>
        <p:cxnSp>
          <p:nvCxnSpPr>
            <p:cNvPr id="37" name="Straight Connector 36"/>
            <p:cNvCxnSpPr>
              <a:endCxn id="38" idx="2"/>
            </p:cNvCxnSpPr>
            <p:nvPr/>
          </p:nvCxnSpPr>
          <p:spPr>
            <a:xfrm rot="16200000">
              <a:off x="2237986" y="-312986"/>
              <a:ext cx="0" cy="3667588"/>
            </a:xfrm>
            <a:prstGeom prst="line">
              <a:avLst/>
            </a:prstGeom>
            <a:ln w="22225">
              <a:solidFill>
                <a:srgbClr val="3366FF"/>
              </a:solidFill>
            </a:ln>
          </p:spPr>
          <p:style>
            <a:lnRef idx="1">
              <a:schemeClr val="accent1"/>
            </a:lnRef>
            <a:fillRef idx="0">
              <a:schemeClr val="accent1"/>
            </a:fillRef>
            <a:effectRef idx="0">
              <a:schemeClr val="accent1"/>
            </a:effectRef>
            <a:fontRef idx="minor">
              <a:schemeClr val="tx1"/>
            </a:fontRef>
          </p:style>
        </p:cxnSp>
        <p:sp>
          <p:nvSpPr>
            <p:cNvPr id="38" name="Oval 37"/>
            <p:cNvSpPr>
              <a:spLocks noChangeAspect="1"/>
            </p:cNvSpPr>
            <p:nvPr/>
          </p:nvSpPr>
          <p:spPr>
            <a:xfrm>
              <a:off x="4071780" y="1347823"/>
              <a:ext cx="349460" cy="345965"/>
            </a:xfrm>
            <a:prstGeom prst="ellipse">
              <a:avLst/>
            </a:prstGeom>
            <a:solidFill>
              <a:srgbClr val="0070C0"/>
            </a:solidFill>
            <a:ln w="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ＭＳ Ｐゴシック"/>
                <a:cs typeface="ＭＳ Ｐゴシック"/>
              </a:endParaRPr>
            </a:p>
          </p:txBody>
        </p:sp>
      </p:grpSp>
      <p:grpSp>
        <p:nvGrpSpPr>
          <p:cNvPr id="43" name="Group 42"/>
          <p:cNvGrpSpPr>
            <a:grpSpLocks noChangeAspect="1"/>
          </p:cNvGrpSpPr>
          <p:nvPr/>
        </p:nvGrpSpPr>
        <p:grpSpPr>
          <a:xfrm rot="16200000" flipV="1">
            <a:off x="3380085" y="3322086"/>
            <a:ext cx="725447" cy="84525"/>
            <a:chOff x="1451535" y="1347823"/>
            <a:chExt cx="2969705" cy="345965"/>
          </a:xfrm>
        </p:grpSpPr>
        <p:cxnSp>
          <p:nvCxnSpPr>
            <p:cNvPr id="44" name="Straight Connector 43"/>
            <p:cNvCxnSpPr>
              <a:endCxn id="45" idx="2"/>
            </p:cNvCxnSpPr>
            <p:nvPr/>
          </p:nvCxnSpPr>
          <p:spPr>
            <a:xfrm rot="16200000">
              <a:off x="2761658" y="210685"/>
              <a:ext cx="0" cy="2620245"/>
            </a:xfrm>
            <a:prstGeom prst="line">
              <a:avLst/>
            </a:prstGeom>
            <a:ln w="22225">
              <a:solidFill>
                <a:srgbClr val="3366FF"/>
              </a:solidFill>
            </a:ln>
          </p:spPr>
          <p:style>
            <a:lnRef idx="1">
              <a:schemeClr val="accent1"/>
            </a:lnRef>
            <a:fillRef idx="0">
              <a:schemeClr val="accent1"/>
            </a:fillRef>
            <a:effectRef idx="0">
              <a:schemeClr val="accent1"/>
            </a:effectRef>
            <a:fontRef idx="minor">
              <a:schemeClr val="tx1"/>
            </a:fontRef>
          </p:style>
        </p:cxnSp>
        <p:sp>
          <p:nvSpPr>
            <p:cNvPr id="45" name="Oval 44"/>
            <p:cNvSpPr>
              <a:spLocks noChangeAspect="1"/>
            </p:cNvSpPr>
            <p:nvPr/>
          </p:nvSpPr>
          <p:spPr>
            <a:xfrm>
              <a:off x="4071780" y="1347823"/>
              <a:ext cx="349460" cy="345965"/>
            </a:xfrm>
            <a:prstGeom prst="ellipse">
              <a:avLst/>
            </a:prstGeom>
            <a:solidFill>
              <a:srgbClr val="0070C0"/>
            </a:solidFill>
            <a:ln w="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ＭＳ Ｐゴシック"/>
                <a:cs typeface="ＭＳ Ｐゴシック"/>
              </a:endParaRPr>
            </a:p>
          </p:txBody>
        </p:sp>
      </p:grpSp>
      <p:grpSp>
        <p:nvGrpSpPr>
          <p:cNvPr id="46" name="Group 45"/>
          <p:cNvGrpSpPr>
            <a:grpSpLocks noChangeAspect="1"/>
          </p:cNvGrpSpPr>
          <p:nvPr/>
        </p:nvGrpSpPr>
        <p:grpSpPr>
          <a:xfrm rot="16200000" flipV="1">
            <a:off x="4612554" y="3176418"/>
            <a:ext cx="1005840" cy="86639"/>
            <a:chOff x="404192" y="1347823"/>
            <a:chExt cx="4017048" cy="345965"/>
          </a:xfrm>
        </p:grpSpPr>
        <p:cxnSp>
          <p:nvCxnSpPr>
            <p:cNvPr id="47" name="Straight Connector 46"/>
            <p:cNvCxnSpPr>
              <a:endCxn id="48" idx="2"/>
            </p:cNvCxnSpPr>
            <p:nvPr/>
          </p:nvCxnSpPr>
          <p:spPr>
            <a:xfrm rot="16200000">
              <a:off x="2237986" y="-312986"/>
              <a:ext cx="0" cy="3667588"/>
            </a:xfrm>
            <a:prstGeom prst="line">
              <a:avLst/>
            </a:prstGeom>
            <a:ln w="22225">
              <a:solidFill>
                <a:srgbClr val="3366FF"/>
              </a:solidFill>
            </a:ln>
          </p:spPr>
          <p:style>
            <a:lnRef idx="1">
              <a:schemeClr val="accent1"/>
            </a:lnRef>
            <a:fillRef idx="0">
              <a:schemeClr val="accent1"/>
            </a:fillRef>
            <a:effectRef idx="0">
              <a:schemeClr val="accent1"/>
            </a:effectRef>
            <a:fontRef idx="minor">
              <a:schemeClr val="tx1"/>
            </a:fontRef>
          </p:style>
        </p:cxnSp>
        <p:sp>
          <p:nvSpPr>
            <p:cNvPr id="48" name="Oval 47"/>
            <p:cNvSpPr>
              <a:spLocks noChangeAspect="1"/>
            </p:cNvSpPr>
            <p:nvPr/>
          </p:nvSpPr>
          <p:spPr>
            <a:xfrm>
              <a:off x="4071780" y="1347823"/>
              <a:ext cx="349460" cy="345965"/>
            </a:xfrm>
            <a:prstGeom prst="ellipse">
              <a:avLst/>
            </a:prstGeom>
            <a:solidFill>
              <a:srgbClr val="0070C0"/>
            </a:solidFill>
            <a:ln w="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ＭＳ Ｐゴシック"/>
                <a:cs typeface="ＭＳ Ｐゴシック"/>
              </a:endParaRPr>
            </a:p>
          </p:txBody>
        </p:sp>
      </p:grpSp>
      <p:grpSp>
        <p:nvGrpSpPr>
          <p:cNvPr id="49" name="Group 48"/>
          <p:cNvGrpSpPr>
            <a:grpSpLocks noChangeAspect="1"/>
          </p:cNvGrpSpPr>
          <p:nvPr/>
        </p:nvGrpSpPr>
        <p:grpSpPr>
          <a:xfrm rot="5400000">
            <a:off x="5774489" y="1784437"/>
            <a:ext cx="694598" cy="84525"/>
            <a:chOff x="1577819" y="1320700"/>
            <a:chExt cx="2843425" cy="345965"/>
          </a:xfrm>
        </p:grpSpPr>
        <p:cxnSp>
          <p:nvCxnSpPr>
            <p:cNvPr id="50" name="Straight Connector 49"/>
            <p:cNvCxnSpPr>
              <a:endCxn id="54" idx="6"/>
            </p:cNvCxnSpPr>
            <p:nvPr/>
          </p:nvCxnSpPr>
          <p:spPr>
            <a:xfrm rot="16200000">
              <a:off x="2999530" y="71976"/>
              <a:ext cx="4" cy="2843425"/>
            </a:xfrm>
            <a:prstGeom prst="line">
              <a:avLst/>
            </a:prstGeom>
            <a:ln w="22225">
              <a:solidFill>
                <a:srgbClr val="3366FF"/>
              </a:solidFill>
            </a:ln>
          </p:spPr>
          <p:style>
            <a:lnRef idx="1">
              <a:schemeClr val="accent1"/>
            </a:lnRef>
            <a:fillRef idx="0">
              <a:schemeClr val="accent1"/>
            </a:fillRef>
            <a:effectRef idx="0">
              <a:schemeClr val="accent1"/>
            </a:effectRef>
            <a:fontRef idx="minor">
              <a:schemeClr val="tx1"/>
            </a:fontRef>
          </p:style>
        </p:cxnSp>
        <p:sp>
          <p:nvSpPr>
            <p:cNvPr id="54" name="Oval 53"/>
            <p:cNvSpPr>
              <a:spLocks noChangeAspect="1"/>
            </p:cNvSpPr>
            <p:nvPr/>
          </p:nvSpPr>
          <p:spPr>
            <a:xfrm>
              <a:off x="4071779" y="1320700"/>
              <a:ext cx="349461" cy="345965"/>
            </a:xfrm>
            <a:prstGeom prst="ellipse">
              <a:avLst/>
            </a:prstGeom>
            <a:solidFill>
              <a:srgbClr val="0070C0"/>
            </a:solidFill>
            <a:ln w="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ＭＳ Ｐゴシック"/>
                <a:cs typeface="ＭＳ Ｐゴシック"/>
              </a:endParaRPr>
            </a:p>
          </p:txBody>
        </p:sp>
      </p:grpSp>
      <p:cxnSp>
        <p:nvCxnSpPr>
          <p:cNvPr id="55" name="Straight Connector 54"/>
          <p:cNvCxnSpPr/>
          <p:nvPr/>
        </p:nvCxnSpPr>
        <p:spPr>
          <a:xfrm>
            <a:off x="1020422" y="1616766"/>
            <a:ext cx="3792509" cy="0"/>
          </a:xfrm>
          <a:prstGeom prst="line">
            <a:avLst/>
          </a:prstGeom>
          <a:ln w="2222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247674" y="1479399"/>
            <a:ext cx="3420163" cy="2"/>
          </a:xfrm>
          <a:prstGeom prst="line">
            <a:avLst/>
          </a:prstGeom>
          <a:ln w="22225">
            <a:solidFill>
              <a:srgbClr val="3366FF"/>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900945" y="723431"/>
            <a:ext cx="3607070" cy="769437"/>
          </a:xfrm>
          <a:prstGeom prst="rect">
            <a:avLst/>
          </a:prstGeom>
          <a:noFill/>
        </p:spPr>
        <p:txBody>
          <a:bodyPr wrap="none" lIns="91436" tIns="45718" rIns="91436" bIns="45718" rtlCol="0">
            <a:spAutoFit/>
          </a:bodyPr>
          <a:lstStyle/>
          <a:p>
            <a:r>
              <a:rPr lang="en-US" sz="1600" b="1" dirty="0">
                <a:solidFill>
                  <a:srgbClr val="FF0000"/>
                </a:solidFill>
                <a:latin typeface="+mn-lt"/>
                <a:ea typeface="ＭＳ Ｐゴシック"/>
                <a:cs typeface="ＭＳ Ｐゴシック"/>
              </a:rPr>
              <a:t>Network </a:t>
            </a:r>
            <a:r>
              <a:rPr lang="en-US" sz="1600" b="1" dirty="0" smtClean="0">
                <a:solidFill>
                  <a:srgbClr val="FF0000"/>
                </a:solidFill>
                <a:latin typeface="+mn-lt"/>
                <a:ea typeface="ＭＳ Ｐゴシック"/>
                <a:cs typeface="ＭＳ Ｐゴシック"/>
              </a:rPr>
              <a:t>Modules</a:t>
            </a:r>
          </a:p>
          <a:p>
            <a:pPr marL="171443" indent="-171443">
              <a:buFont typeface="Arial" panose="020B0604020202020204" pitchFamily="34" charset="0"/>
              <a:buChar char="•"/>
            </a:pPr>
            <a:r>
              <a:rPr lang="en-US" sz="1400" dirty="0" smtClean="0">
                <a:latin typeface="+mn-lt"/>
                <a:ea typeface="ＭＳ Ｐゴシック"/>
                <a:cs typeface="ＭＳ Ｐゴシック"/>
              </a:rPr>
              <a:t>1GE,10GE</a:t>
            </a:r>
            <a:r>
              <a:rPr lang="en-US" altLang="ja-JP" sz="1400" dirty="0" smtClean="0">
                <a:latin typeface="+mn-lt"/>
                <a:ea typeface="ＭＳ Ｐゴシック"/>
                <a:cs typeface="ＭＳ Ｐゴシック"/>
              </a:rPr>
              <a:t>,</a:t>
            </a:r>
            <a:r>
              <a:rPr lang="en-US" sz="1400" dirty="0" smtClean="0">
                <a:latin typeface="+mn-lt"/>
                <a:ea typeface="ＭＳ Ｐゴシック"/>
                <a:cs typeface="ＭＳ Ｐゴシック"/>
              </a:rPr>
              <a:t>40GE</a:t>
            </a:r>
            <a:r>
              <a:rPr lang="en-US" sz="1400" dirty="0">
                <a:latin typeface="+mn-lt"/>
                <a:ea typeface="ＭＳ Ｐゴシック"/>
                <a:cs typeface="ＭＳ Ｐゴシック"/>
              </a:rPr>
              <a:t>,</a:t>
            </a:r>
            <a:r>
              <a:rPr lang="en-US" sz="1400" dirty="0" smtClean="0">
                <a:latin typeface="+mn-lt"/>
                <a:ea typeface="ＭＳ Ｐゴシック"/>
                <a:cs typeface="ＭＳ Ｐゴシック"/>
              </a:rPr>
              <a:t>100GE</a:t>
            </a:r>
          </a:p>
          <a:p>
            <a:pPr marL="171443" indent="-171443">
              <a:buFont typeface="Arial" panose="020B0604020202020204" pitchFamily="34" charset="0"/>
              <a:buChar char="•"/>
            </a:pPr>
            <a:r>
              <a:rPr lang="en-US" altLang="ja-JP" sz="1400" dirty="0" smtClean="0">
                <a:latin typeface="+mn-lt"/>
                <a:ea typeface="ＭＳ Ｐゴシック"/>
                <a:cs typeface="ＭＳ Ｐゴシック"/>
              </a:rPr>
              <a:t>NGIPS</a:t>
            </a:r>
            <a:r>
              <a:rPr lang="ja-JP" altLang="en-US" sz="1400" dirty="0" smtClean="0">
                <a:latin typeface="+mn-lt"/>
                <a:ea typeface="ＭＳ Ｐゴシック"/>
                <a:cs typeface="ＭＳ Ｐゴシック"/>
              </a:rPr>
              <a:t>インライン</a:t>
            </a:r>
            <a:r>
              <a:rPr lang="ja-JP" altLang="en-US" sz="1400" dirty="0">
                <a:latin typeface="+mn-lt"/>
                <a:ea typeface="ＭＳ Ｐゴシック"/>
                <a:cs typeface="ＭＳ Ｐゴシック"/>
              </a:rPr>
              <a:t>時のハードウェアバイパス</a:t>
            </a:r>
            <a:endParaRPr lang="en-US" sz="1400" dirty="0">
              <a:latin typeface="+mn-lt"/>
              <a:ea typeface="ＭＳ Ｐゴシック"/>
              <a:cs typeface="ＭＳ Ｐゴシック"/>
            </a:endParaRPr>
          </a:p>
        </p:txBody>
      </p:sp>
      <p:sp>
        <p:nvSpPr>
          <p:cNvPr id="25" name="TextBox 24"/>
          <p:cNvSpPr txBox="1"/>
          <p:nvPr/>
        </p:nvSpPr>
        <p:spPr>
          <a:xfrm>
            <a:off x="1376042" y="2561306"/>
            <a:ext cx="646435" cy="346245"/>
          </a:xfrm>
          <a:prstGeom prst="rect">
            <a:avLst/>
          </a:prstGeom>
          <a:noFill/>
        </p:spPr>
        <p:txBody>
          <a:bodyPr wrap="none" lIns="91436" tIns="45718" rIns="91436" bIns="45718" rtlCol="0">
            <a:spAutoFit/>
          </a:bodyPr>
          <a:lstStyle/>
          <a:p>
            <a:pPr>
              <a:lnSpc>
                <a:spcPct val="90000"/>
              </a:lnSpc>
              <a:spcBef>
                <a:spcPts val="600"/>
              </a:spcBef>
            </a:pPr>
            <a:r>
              <a:rPr lang="en-US" dirty="0">
                <a:latin typeface="+mn-lt"/>
                <a:ea typeface="ＭＳ Ｐゴシック"/>
                <a:cs typeface="ＭＳ Ｐゴシック"/>
              </a:rPr>
              <a:t>3</a:t>
            </a:r>
            <a:r>
              <a:rPr lang="en-US" dirty="0" smtClean="0">
                <a:latin typeface="+mn-lt"/>
                <a:ea typeface="ＭＳ Ｐゴシック"/>
                <a:cs typeface="ＭＳ Ｐゴシック"/>
              </a:rPr>
              <a:t>RU</a:t>
            </a:r>
          </a:p>
        </p:txBody>
      </p:sp>
      <p:pic>
        <p:nvPicPr>
          <p:cNvPr id="4" name="Picture 3"/>
          <p:cNvPicPr>
            <a:picLocks noChangeAspect="1"/>
          </p:cNvPicPr>
          <p:nvPr/>
        </p:nvPicPr>
        <p:blipFill>
          <a:blip r:embed="rId3"/>
          <a:stretch>
            <a:fillRect/>
          </a:stretch>
        </p:blipFill>
        <p:spPr>
          <a:xfrm>
            <a:off x="7649546" y="175132"/>
            <a:ext cx="1018291" cy="897066"/>
          </a:xfrm>
          <a:prstGeom prst="rect">
            <a:avLst/>
          </a:prstGeom>
        </p:spPr>
      </p:pic>
    </p:spTree>
    <p:extLst>
      <p:ext uri="{BB962C8B-B14F-4D97-AF65-F5344CB8AC3E}">
        <p14:creationId xmlns:p14="http://schemas.microsoft.com/office/powerpoint/2010/main" val="1873509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ea typeface="ＭＳ Ｐゴシック"/>
                <a:cs typeface="ＭＳ Ｐゴシック"/>
              </a:rPr>
              <a:t>Firepower 4100</a:t>
            </a:r>
            <a:r>
              <a:rPr lang="ja-JP" altLang="en-US" dirty="0" smtClean="0">
                <a:ea typeface="ＭＳ Ｐゴシック"/>
                <a:cs typeface="ＭＳ Ｐゴシック"/>
              </a:rPr>
              <a:t>ハードウェア概要</a:t>
            </a:r>
            <a:endParaRPr lang="en-US" dirty="0">
              <a:ea typeface="ＭＳ Ｐゴシック"/>
              <a:cs typeface="ＭＳ Ｐゴシック"/>
            </a:endParaRPr>
          </a:p>
        </p:txBody>
      </p:sp>
      <p:sp>
        <p:nvSpPr>
          <p:cNvPr id="9" name="TextBox 8"/>
          <p:cNvSpPr txBox="1"/>
          <p:nvPr/>
        </p:nvSpPr>
        <p:spPr>
          <a:xfrm>
            <a:off x="58384" y="2646215"/>
            <a:ext cx="646435" cy="346245"/>
          </a:xfrm>
          <a:prstGeom prst="rect">
            <a:avLst/>
          </a:prstGeom>
          <a:noFill/>
        </p:spPr>
        <p:txBody>
          <a:bodyPr wrap="none" lIns="91436" tIns="45718" rIns="91436" bIns="45718" rtlCol="0">
            <a:spAutoFit/>
          </a:bodyPr>
          <a:lstStyle/>
          <a:p>
            <a:pPr>
              <a:lnSpc>
                <a:spcPct val="90000"/>
              </a:lnSpc>
              <a:spcBef>
                <a:spcPts val="600"/>
              </a:spcBef>
            </a:pPr>
            <a:r>
              <a:rPr lang="en-US" dirty="0">
                <a:latin typeface="+mn-lt"/>
                <a:ea typeface="ＭＳ Ｐゴシック"/>
                <a:cs typeface="ＭＳ Ｐゴシック"/>
              </a:rPr>
              <a:t>1</a:t>
            </a:r>
            <a:r>
              <a:rPr lang="en-US" dirty="0" smtClean="0">
                <a:latin typeface="+mn-lt"/>
                <a:ea typeface="ＭＳ Ｐゴシック"/>
                <a:cs typeface="ＭＳ Ｐゴシック"/>
              </a:rPr>
              <a:t>RU</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429" y="2457791"/>
            <a:ext cx="7618429" cy="7184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521842" y="926453"/>
            <a:ext cx="4014232" cy="1077214"/>
          </a:xfrm>
          <a:prstGeom prst="rect">
            <a:avLst/>
          </a:prstGeom>
          <a:noFill/>
        </p:spPr>
        <p:txBody>
          <a:bodyPr wrap="none" lIns="91436" tIns="45718" rIns="91436" bIns="45718" rtlCol="0">
            <a:spAutoFit/>
          </a:bodyPr>
          <a:lstStyle/>
          <a:p>
            <a:r>
              <a:rPr lang="en-US" sz="1600" b="1" dirty="0" smtClean="0">
                <a:solidFill>
                  <a:srgbClr val="FF0000"/>
                </a:solidFill>
                <a:latin typeface="+mn-lt"/>
                <a:ea typeface="ＭＳ Ｐゴシック"/>
                <a:cs typeface="ＭＳ Ｐゴシック"/>
              </a:rPr>
              <a:t>Supervisor </a:t>
            </a:r>
            <a:r>
              <a:rPr lang="ja-JP" altLang="en-US" sz="1600" b="1" dirty="0" smtClean="0">
                <a:solidFill>
                  <a:srgbClr val="FF0000"/>
                </a:solidFill>
                <a:latin typeface="+mn-lt"/>
                <a:ea typeface="ＭＳ Ｐゴシック"/>
                <a:cs typeface="ＭＳ Ｐゴシック"/>
              </a:rPr>
              <a:t>と</a:t>
            </a:r>
            <a:r>
              <a:rPr lang="en-US" sz="1600" b="1" dirty="0" smtClean="0">
                <a:solidFill>
                  <a:srgbClr val="FF0000"/>
                </a:solidFill>
                <a:latin typeface="+mn-lt"/>
                <a:ea typeface="ＭＳ Ｐゴシック"/>
                <a:cs typeface="ＭＳ Ｐゴシック"/>
              </a:rPr>
              <a:t> </a:t>
            </a:r>
            <a:r>
              <a:rPr lang="en-US" sz="1600" b="1" dirty="0">
                <a:solidFill>
                  <a:srgbClr val="FF0000"/>
                </a:solidFill>
                <a:latin typeface="+mn-lt"/>
                <a:ea typeface="ＭＳ Ｐゴシック"/>
                <a:cs typeface="ＭＳ Ｐゴシック"/>
              </a:rPr>
              <a:t>Security </a:t>
            </a:r>
            <a:r>
              <a:rPr lang="en-US" sz="1600" b="1" dirty="0" smtClean="0">
                <a:solidFill>
                  <a:srgbClr val="FF0000"/>
                </a:solidFill>
                <a:latin typeface="+mn-lt"/>
                <a:ea typeface="ＭＳ Ｐゴシック"/>
                <a:cs typeface="ＭＳ Ｐゴシック"/>
              </a:rPr>
              <a:t>Module</a:t>
            </a:r>
            <a:r>
              <a:rPr lang="ja-JP" altLang="en-US" sz="1600" b="1" dirty="0" smtClean="0">
                <a:solidFill>
                  <a:srgbClr val="FF0000"/>
                </a:solidFill>
                <a:latin typeface="+mn-lt"/>
                <a:ea typeface="ＭＳ Ｐゴシック"/>
                <a:cs typeface="ＭＳ Ｐゴシック"/>
              </a:rPr>
              <a:t>（ビルトイン）</a:t>
            </a:r>
            <a:endParaRPr lang="en-US" sz="1600" b="1" dirty="0">
              <a:solidFill>
                <a:srgbClr val="FF0000"/>
              </a:solidFill>
              <a:latin typeface="+mn-lt"/>
              <a:ea typeface="ＭＳ Ｐゴシック"/>
              <a:cs typeface="ＭＳ Ｐゴシック"/>
            </a:endParaRPr>
          </a:p>
          <a:p>
            <a:pPr marL="171443" indent="-171443">
              <a:buFont typeface="Arial" panose="020B0604020202020204" pitchFamily="34" charset="0"/>
              <a:buChar char="•"/>
            </a:pPr>
            <a:r>
              <a:rPr lang="en-US" altLang="ja-JP" sz="1600" dirty="0" smtClean="0">
                <a:latin typeface="+mn-lt"/>
                <a:ea typeface="ＭＳ Ｐゴシック"/>
                <a:cs typeface="ＭＳ Ｐゴシック"/>
              </a:rPr>
              <a:t>FP9300</a:t>
            </a:r>
            <a:r>
              <a:rPr lang="ja-JP" altLang="en-US" sz="1600" dirty="0" smtClean="0">
                <a:latin typeface="+mn-lt"/>
                <a:ea typeface="ＭＳ Ｐゴシック"/>
                <a:cs typeface="ＭＳ Ｐゴシック"/>
              </a:rPr>
              <a:t>と同じハードウェアとソフトウェア</a:t>
            </a:r>
            <a:endParaRPr lang="en-US" altLang="ja-JP" sz="1600" dirty="0" smtClean="0">
              <a:latin typeface="+mn-lt"/>
              <a:ea typeface="ＭＳ Ｐゴシック"/>
              <a:cs typeface="ＭＳ Ｐゴシック"/>
            </a:endParaRPr>
          </a:p>
          <a:p>
            <a:r>
              <a:rPr lang="ja-JP" altLang="en-US" sz="1600" dirty="0" smtClean="0">
                <a:latin typeface="+mn-lt"/>
                <a:ea typeface="ＭＳ Ｐゴシック"/>
                <a:cs typeface="ＭＳ Ｐゴシック"/>
              </a:rPr>
              <a:t>アーキテクチャ</a:t>
            </a:r>
            <a:endParaRPr lang="en-US" sz="1600" dirty="0">
              <a:latin typeface="+mn-lt"/>
              <a:ea typeface="ＭＳ Ｐゴシック"/>
              <a:cs typeface="ＭＳ Ｐゴシック"/>
            </a:endParaRPr>
          </a:p>
          <a:p>
            <a:pPr marL="171443" indent="-171443">
              <a:buFont typeface="Arial" panose="020B0604020202020204" pitchFamily="34" charset="0"/>
              <a:buChar char="•"/>
            </a:pPr>
            <a:r>
              <a:rPr lang="ja-JP" altLang="en-US" sz="1600" dirty="0" smtClean="0">
                <a:latin typeface="+mn-lt"/>
                <a:ea typeface="ＭＳ Ｐゴシック"/>
                <a:cs typeface="ＭＳ Ｐゴシック"/>
              </a:rPr>
              <a:t>固定構成</a:t>
            </a:r>
            <a:r>
              <a:rPr lang="en-US" sz="1600" dirty="0" smtClean="0">
                <a:latin typeface="+mn-lt"/>
                <a:ea typeface="ＭＳ Ｐゴシック"/>
                <a:cs typeface="ＭＳ Ｐゴシック"/>
              </a:rPr>
              <a:t> </a:t>
            </a:r>
            <a:r>
              <a:rPr lang="en-US" sz="1600" dirty="0">
                <a:latin typeface="+mn-lt"/>
                <a:ea typeface="ＭＳ Ｐゴシック"/>
                <a:cs typeface="ＭＳ Ｐゴシック"/>
              </a:rPr>
              <a:t>(4110, 4120, </a:t>
            </a:r>
            <a:r>
              <a:rPr lang="en-US" sz="1600" dirty="0" smtClean="0">
                <a:latin typeface="+mn-lt"/>
                <a:ea typeface="ＭＳ Ｐゴシック"/>
                <a:cs typeface="ＭＳ Ｐゴシック"/>
              </a:rPr>
              <a:t>4140</a:t>
            </a:r>
            <a:r>
              <a:rPr lang="en-US" sz="1600" dirty="0">
                <a:latin typeface="+mn-lt"/>
                <a:ea typeface="ＭＳ Ｐゴシック"/>
                <a:cs typeface="ＭＳ Ｐゴシック"/>
              </a:rPr>
              <a:t>, </a:t>
            </a:r>
            <a:r>
              <a:rPr lang="en-US" sz="1600" dirty="0" smtClean="0">
                <a:latin typeface="+mn-lt"/>
                <a:ea typeface="ＭＳ Ｐゴシック"/>
                <a:cs typeface="ＭＳ Ｐゴシック"/>
              </a:rPr>
              <a:t>4150)</a:t>
            </a:r>
            <a:endParaRPr lang="en-US" sz="1600" dirty="0">
              <a:latin typeface="+mn-lt"/>
              <a:ea typeface="ＭＳ Ｐゴシック"/>
              <a:cs typeface="ＭＳ Ｐゴシック"/>
            </a:endParaRPr>
          </a:p>
        </p:txBody>
      </p:sp>
      <p:grpSp>
        <p:nvGrpSpPr>
          <p:cNvPr id="11" name="Group 10"/>
          <p:cNvGrpSpPr>
            <a:grpSpLocks noChangeAspect="1"/>
          </p:cNvGrpSpPr>
          <p:nvPr/>
        </p:nvGrpSpPr>
        <p:grpSpPr>
          <a:xfrm rot="5400000">
            <a:off x="1860337" y="2241591"/>
            <a:ext cx="542639" cy="84525"/>
            <a:chOff x="2140144" y="1347825"/>
            <a:chExt cx="2221360" cy="345965"/>
          </a:xfrm>
        </p:grpSpPr>
        <p:cxnSp>
          <p:nvCxnSpPr>
            <p:cNvPr id="12" name="Straight Connector 11"/>
            <p:cNvCxnSpPr/>
            <p:nvPr/>
          </p:nvCxnSpPr>
          <p:spPr>
            <a:xfrm rot="16200000">
              <a:off x="3075947" y="585005"/>
              <a:ext cx="0" cy="1871606"/>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Oval 12"/>
            <p:cNvSpPr>
              <a:spLocks noChangeAspect="1"/>
            </p:cNvSpPr>
            <p:nvPr/>
          </p:nvSpPr>
          <p:spPr>
            <a:xfrm>
              <a:off x="4012045" y="1347825"/>
              <a:ext cx="349459" cy="345965"/>
            </a:xfrm>
            <a:prstGeom prst="ellipse">
              <a:avLst/>
            </a:prstGeom>
            <a:solidFill>
              <a:srgbClr val="0070C0"/>
            </a:solidFill>
            <a:ln w="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ＭＳ Ｐゴシック"/>
                <a:cs typeface="ＭＳ Ｐゴシック"/>
              </a:endParaRPr>
            </a:p>
          </p:txBody>
        </p:sp>
      </p:grpSp>
      <p:cxnSp>
        <p:nvCxnSpPr>
          <p:cNvPr id="14" name="Straight Connector 13"/>
          <p:cNvCxnSpPr/>
          <p:nvPr/>
        </p:nvCxnSpPr>
        <p:spPr>
          <a:xfrm>
            <a:off x="575250" y="2012533"/>
            <a:ext cx="3572544"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19780" y="994684"/>
            <a:ext cx="4071812" cy="1077214"/>
          </a:xfrm>
          <a:prstGeom prst="rect">
            <a:avLst/>
          </a:prstGeom>
          <a:noFill/>
        </p:spPr>
        <p:txBody>
          <a:bodyPr wrap="none" lIns="91436" tIns="45718" rIns="91436" bIns="45718" rtlCol="0">
            <a:spAutoFit/>
          </a:bodyPr>
          <a:lstStyle/>
          <a:p>
            <a:r>
              <a:rPr lang="en-US" sz="1600" b="1" dirty="0">
                <a:latin typeface="+mn-lt"/>
                <a:ea typeface="ＭＳ Ｐゴシック"/>
                <a:cs typeface="ＭＳ Ｐゴシック"/>
              </a:rPr>
              <a:t>Solid State </a:t>
            </a:r>
            <a:r>
              <a:rPr lang="en-US" sz="1600" b="1" dirty="0" smtClean="0">
                <a:latin typeface="+mn-lt"/>
                <a:ea typeface="ＭＳ Ｐゴシック"/>
                <a:cs typeface="ＭＳ Ｐゴシック"/>
              </a:rPr>
              <a:t>Drives</a:t>
            </a:r>
            <a:r>
              <a:rPr lang="en-US" sz="1600" b="1" dirty="0">
                <a:latin typeface="+mn-lt"/>
                <a:ea typeface="ＭＳ Ｐゴシック"/>
                <a:cs typeface="ＭＳ Ｐゴシック"/>
              </a:rPr>
              <a:t> </a:t>
            </a:r>
            <a:r>
              <a:rPr lang="en-US" sz="1600" b="1" dirty="0" smtClean="0">
                <a:latin typeface="+mn-lt"/>
                <a:ea typeface="ＭＳ Ｐゴシック"/>
                <a:cs typeface="ＭＳ Ｐゴシック"/>
              </a:rPr>
              <a:t>(SSD)</a:t>
            </a:r>
            <a:endParaRPr lang="en-US" sz="1600" b="1" dirty="0">
              <a:latin typeface="+mn-lt"/>
              <a:ea typeface="ＭＳ Ｐゴシック"/>
              <a:cs typeface="ＭＳ Ｐゴシック"/>
            </a:endParaRPr>
          </a:p>
          <a:p>
            <a:pPr marL="171443" indent="-171443">
              <a:buFont typeface="Arial" panose="020B0604020202020204" pitchFamily="34" charset="0"/>
              <a:buChar char="•"/>
            </a:pPr>
            <a:r>
              <a:rPr lang="ja-JP" altLang="en-US" sz="1600" dirty="0" smtClean="0">
                <a:latin typeface="+mn-lt"/>
                <a:ea typeface="ＭＳ Ｐゴシック"/>
                <a:cs typeface="ＭＳ Ｐゴシック"/>
              </a:rPr>
              <a:t>独立した管理</a:t>
            </a:r>
            <a:r>
              <a:rPr lang="en-US" sz="1600" dirty="0" smtClean="0">
                <a:latin typeface="+mn-lt"/>
                <a:ea typeface="ＭＳ Ｐゴシック"/>
                <a:cs typeface="ＭＳ Ｐゴシック"/>
              </a:rPr>
              <a:t> </a:t>
            </a:r>
            <a:r>
              <a:rPr lang="en-US" sz="1600" dirty="0">
                <a:latin typeface="+mn-lt"/>
                <a:ea typeface="ＭＳ Ｐゴシック"/>
                <a:cs typeface="ＭＳ Ｐゴシック"/>
              </a:rPr>
              <a:t>(no RAID)</a:t>
            </a:r>
          </a:p>
          <a:p>
            <a:pPr marL="171443" indent="-171443">
              <a:buFont typeface="Arial" panose="020B0604020202020204" pitchFamily="34" charset="0"/>
              <a:buChar char="•"/>
            </a:pPr>
            <a:r>
              <a:rPr lang="en-US" sz="1600" dirty="0" smtClean="0">
                <a:latin typeface="+mn-lt"/>
                <a:ea typeface="ＭＳ Ｐゴシック"/>
                <a:cs typeface="ＭＳ Ｐゴシック"/>
              </a:rPr>
              <a:t>Slot 1</a:t>
            </a:r>
            <a:r>
              <a:rPr lang="ja-JP" altLang="en-US" sz="1600" dirty="0" smtClean="0">
                <a:latin typeface="+mn-lt"/>
                <a:ea typeface="ＭＳ Ｐゴシック"/>
                <a:cs typeface="ＭＳ Ｐゴシック"/>
              </a:rPr>
              <a:t>：</a:t>
            </a:r>
            <a:r>
              <a:rPr lang="en-US" altLang="ja-JP" sz="1600" dirty="0" smtClean="0">
                <a:latin typeface="+mn-lt"/>
                <a:ea typeface="ＭＳ Ｐゴシック"/>
                <a:cs typeface="ＭＳ Ｐゴシック"/>
              </a:rPr>
              <a:t> AMP</a:t>
            </a:r>
            <a:r>
              <a:rPr lang="ja-JP" altLang="en-US" sz="1600" dirty="0" smtClean="0">
                <a:latin typeface="+mn-lt"/>
                <a:ea typeface="ＭＳ Ｐゴシック"/>
                <a:cs typeface="ＭＳ Ｐゴシック"/>
              </a:rPr>
              <a:t>ストレージで利用</a:t>
            </a:r>
            <a:endParaRPr lang="en-US" sz="1600" dirty="0">
              <a:latin typeface="+mn-lt"/>
              <a:ea typeface="ＭＳ Ｐゴシック"/>
              <a:cs typeface="ＭＳ Ｐゴシック"/>
            </a:endParaRPr>
          </a:p>
          <a:p>
            <a:pPr marL="171443" indent="-171443">
              <a:buFont typeface="Arial" panose="020B0604020202020204" pitchFamily="34" charset="0"/>
              <a:buChar char="•"/>
            </a:pPr>
            <a:r>
              <a:rPr lang="en-US" sz="1600" dirty="0" smtClean="0">
                <a:latin typeface="+mn-lt"/>
                <a:ea typeface="ＭＳ Ｐゴシック"/>
                <a:cs typeface="ＭＳ Ｐゴシック"/>
              </a:rPr>
              <a:t>Slot 2</a:t>
            </a:r>
            <a:r>
              <a:rPr lang="ja-JP" altLang="en-US" sz="1600" dirty="0" smtClean="0">
                <a:latin typeface="+mn-lt"/>
                <a:ea typeface="ＭＳ Ｐゴシック"/>
                <a:cs typeface="ＭＳ Ｐゴシック"/>
              </a:rPr>
              <a:t>：</a:t>
            </a:r>
            <a:r>
              <a:rPr lang="en-US" sz="1600" dirty="0" smtClean="0">
                <a:latin typeface="+mn-lt"/>
                <a:ea typeface="ＭＳ Ｐゴシック"/>
                <a:cs typeface="ＭＳ Ｐゴシック"/>
              </a:rPr>
              <a:t> </a:t>
            </a:r>
            <a:r>
              <a:rPr lang="ja-JP" altLang="en-US" sz="1600" dirty="0" smtClean="0">
                <a:latin typeface="+mn-lt"/>
                <a:ea typeface="ＭＳ Ｐゴシック"/>
                <a:cs typeface="ＭＳ Ｐゴシック"/>
              </a:rPr>
              <a:t>追加の</a:t>
            </a:r>
            <a:r>
              <a:rPr lang="en-US" sz="1600" dirty="0" smtClean="0">
                <a:latin typeface="+mn-lt"/>
                <a:ea typeface="ＭＳ Ｐゴシック"/>
                <a:cs typeface="ＭＳ Ｐゴシック"/>
              </a:rPr>
              <a:t>400GB AMP</a:t>
            </a:r>
            <a:r>
              <a:rPr lang="ja-JP" altLang="en-US" sz="1600" dirty="0" smtClean="0">
                <a:latin typeface="+mn-lt"/>
                <a:ea typeface="ＭＳ Ｐゴシック"/>
                <a:cs typeface="ＭＳ Ｐゴシック"/>
              </a:rPr>
              <a:t>ストレージ対応</a:t>
            </a:r>
            <a:endParaRPr lang="en-US" sz="1600" b="1" dirty="0">
              <a:latin typeface="+mn-lt"/>
              <a:ea typeface="ＭＳ Ｐゴシック"/>
              <a:cs typeface="ＭＳ Ｐゴシック"/>
            </a:endParaRPr>
          </a:p>
        </p:txBody>
      </p:sp>
      <p:grpSp>
        <p:nvGrpSpPr>
          <p:cNvPr id="16" name="Group 15"/>
          <p:cNvGrpSpPr>
            <a:grpSpLocks noChangeAspect="1"/>
          </p:cNvGrpSpPr>
          <p:nvPr/>
        </p:nvGrpSpPr>
        <p:grpSpPr>
          <a:xfrm rot="5400000">
            <a:off x="5929994" y="2265134"/>
            <a:ext cx="542639" cy="84525"/>
            <a:chOff x="2140144" y="1347825"/>
            <a:chExt cx="2221360" cy="345965"/>
          </a:xfrm>
        </p:grpSpPr>
        <p:cxnSp>
          <p:nvCxnSpPr>
            <p:cNvPr id="17" name="Straight Connector 16"/>
            <p:cNvCxnSpPr/>
            <p:nvPr/>
          </p:nvCxnSpPr>
          <p:spPr>
            <a:xfrm rot="16200000">
              <a:off x="3075947" y="585005"/>
              <a:ext cx="0" cy="1871606"/>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Oval 17"/>
            <p:cNvSpPr>
              <a:spLocks noChangeAspect="1"/>
            </p:cNvSpPr>
            <p:nvPr/>
          </p:nvSpPr>
          <p:spPr>
            <a:xfrm>
              <a:off x="4012045" y="1347825"/>
              <a:ext cx="349459" cy="345965"/>
            </a:xfrm>
            <a:prstGeom prst="ellipse">
              <a:avLst/>
            </a:prstGeom>
            <a:solidFill>
              <a:srgbClr val="0070C0"/>
            </a:solidFill>
            <a:ln w="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ＭＳ Ｐゴシック"/>
                <a:cs typeface="ＭＳ Ｐゴシック"/>
              </a:endParaRPr>
            </a:p>
          </p:txBody>
        </p:sp>
      </p:grpSp>
      <p:cxnSp>
        <p:nvCxnSpPr>
          <p:cNvPr id="19" name="Straight Connector 18"/>
          <p:cNvCxnSpPr/>
          <p:nvPr/>
        </p:nvCxnSpPr>
        <p:spPr>
          <a:xfrm>
            <a:off x="4663192" y="2033325"/>
            <a:ext cx="3779539" cy="2752"/>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663192" y="3725676"/>
            <a:ext cx="4113619" cy="1077214"/>
          </a:xfrm>
          <a:prstGeom prst="rect">
            <a:avLst/>
          </a:prstGeom>
          <a:noFill/>
        </p:spPr>
        <p:txBody>
          <a:bodyPr wrap="none" lIns="91436" tIns="45718" rIns="91436" bIns="45718" rtlCol="0">
            <a:spAutoFit/>
          </a:bodyPr>
          <a:lstStyle/>
          <a:p>
            <a:r>
              <a:rPr lang="en-US" sz="1600" b="1" dirty="0">
                <a:solidFill>
                  <a:srgbClr val="FF0000"/>
                </a:solidFill>
                <a:latin typeface="+mn-lt"/>
                <a:ea typeface="ＭＳ Ｐゴシック"/>
                <a:cs typeface="ＭＳ Ｐゴシック"/>
              </a:rPr>
              <a:t>Network Modules</a:t>
            </a:r>
          </a:p>
          <a:p>
            <a:pPr marL="171443" indent="-171443">
              <a:buFont typeface="Arial" panose="020B0604020202020204" pitchFamily="34" charset="0"/>
              <a:buChar char="•"/>
            </a:pPr>
            <a:r>
              <a:rPr lang="en-US" sz="1600" dirty="0">
                <a:latin typeface="+mn-lt"/>
                <a:ea typeface="ＭＳ Ｐゴシック"/>
                <a:cs typeface="ＭＳ Ｐゴシック"/>
              </a:rPr>
              <a:t>10GE/40GE (</a:t>
            </a:r>
            <a:r>
              <a:rPr lang="en-US" altLang="ja-JP" sz="1600" dirty="0" smtClean="0">
                <a:latin typeface="+mn-lt"/>
                <a:ea typeface="ＭＳ Ｐゴシック"/>
                <a:cs typeface="ＭＳ Ｐゴシック"/>
              </a:rPr>
              <a:t>FP</a:t>
            </a:r>
            <a:r>
              <a:rPr lang="en-US" sz="1600" dirty="0" smtClean="0">
                <a:latin typeface="+mn-lt"/>
                <a:ea typeface="ＭＳ Ｐゴシック"/>
                <a:cs typeface="ＭＳ Ｐゴシック"/>
              </a:rPr>
              <a:t>9300</a:t>
            </a:r>
            <a:r>
              <a:rPr lang="ja-JP" altLang="en-US" sz="1600" dirty="0" smtClean="0">
                <a:latin typeface="+mn-lt"/>
                <a:ea typeface="ＭＳ Ｐゴシック"/>
                <a:cs typeface="ＭＳ Ｐゴシック"/>
              </a:rPr>
              <a:t>と互換性あり</a:t>
            </a:r>
            <a:r>
              <a:rPr lang="en-US" altLang="ja-JP" sz="1600" dirty="0" smtClean="0">
                <a:latin typeface="+mn-lt"/>
                <a:ea typeface="ＭＳ Ｐゴシック"/>
                <a:cs typeface="ＭＳ Ｐゴシック"/>
              </a:rPr>
              <a:t>)</a:t>
            </a:r>
            <a:endParaRPr lang="en-US" sz="1600" dirty="0">
              <a:latin typeface="+mn-lt"/>
              <a:ea typeface="ＭＳ Ｐゴシック"/>
              <a:cs typeface="ＭＳ Ｐゴシック"/>
            </a:endParaRPr>
          </a:p>
          <a:p>
            <a:pPr marL="171443" indent="-171443">
              <a:buFont typeface="Arial" panose="020B0604020202020204" pitchFamily="34" charset="0"/>
              <a:buChar char="•"/>
            </a:pPr>
            <a:r>
              <a:rPr lang="en-US" altLang="ja-JP" sz="1600" dirty="0" smtClean="0">
                <a:latin typeface="+mn-lt"/>
                <a:ea typeface="ＭＳ Ｐゴシック"/>
                <a:cs typeface="ＭＳ Ｐゴシック"/>
              </a:rPr>
              <a:t>NGIPS</a:t>
            </a:r>
            <a:r>
              <a:rPr lang="ja-JP" altLang="en-US" sz="1600" dirty="0" smtClean="0">
                <a:latin typeface="+mn-lt"/>
                <a:ea typeface="ＭＳ Ｐゴシック"/>
                <a:cs typeface="ＭＳ Ｐゴシック"/>
              </a:rPr>
              <a:t>インライン時のハードウェアバイパス</a:t>
            </a:r>
            <a:endParaRPr lang="en-US" altLang="ja-JP" sz="1600" dirty="0" smtClean="0">
              <a:latin typeface="+mn-lt"/>
              <a:ea typeface="ＭＳ Ｐゴシック"/>
              <a:cs typeface="ＭＳ Ｐゴシック"/>
            </a:endParaRPr>
          </a:p>
          <a:p>
            <a:r>
              <a:rPr lang="ja-JP" altLang="ja-JP" sz="1600" dirty="0">
                <a:latin typeface="+mn-lt"/>
                <a:ea typeface="ＭＳ Ｐゴシック"/>
                <a:cs typeface="ＭＳ Ｐゴシック"/>
              </a:rPr>
              <a:t>　</a:t>
            </a:r>
            <a:r>
              <a:rPr lang="ja-JP" altLang="en-US" sz="1600" dirty="0" smtClean="0">
                <a:latin typeface="+mn-lt"/>
                <a:ea typeface="ＭＳ Ｐゴシック"/>
                <a:cs typeface="ＭＳ Ｐゴシック"/>
              </a:rPr>
              <a:t>　</a:t>
            </a:r>
            <a:r>
              <a:rPr lang="en-US" altLang="ja-JP" sz="1600" dirty="0" smtClean="0">
                <a:latin typeface="+mn-lt"/>
                <a:ea typeface="ＭＳ Ｐゴシック"/>
                <a:cs typeface="ＭＳ Ｐゴシック"/>
              </a:rPr>
              <a:t>(F</a:t>
            </a:r>
            <a:r>
              <a:rPr lang="en-US" sz="1600" dirty="0" smtClean="0">
                <a:latin typeface="+mn-lt"/>
                <a:ea typeface="ＭＳ Ｐゴシック"/>
                <a:cs typeface="ＭＳ Ｐゴシック"/>
              </a:rPr>
              <a:t>ail-to-</a:t>
            </a:r>
            <a:r>
              <a:rPr lang="en-US" altLang="ja-JP" sz="1600" dirty="0" smtClean="0">
                <a:latin typeface="+mn-lt"/>
                <a:ea typeface="ＭＳ Ｐゴシック"/>
                <a:cs typeface="ＭＳ Ｐゴシック"/>
              </a:rPr>
              <a:t>W</a:t>
            </a:r>
            <a:r>
              <a:rPr lang="en-US" sz="1600" dirty="0" smtClean="0">
                <a:latin typeface="+mn-lt"/>
                <a:ea typeface="ＭＳ Ｐゴシック"/>
                <a:cs typeface="ＭＳ Ｐゴシック"/>
              </a:rPr>
              <a:t>ire オプション</a:t>
            </a:r>
            <a:r>
              <a:rPr lang="en-US" sz="1600" dirty="0">
                <a:latin typeface="+mn-lt"/>
                <a:ea typeface="ＭＳ Ｐゴシック"/>
                <a:cs typeface="ＭＳ Ｐゴシック"/>
              </a:rPr>
              <a:t>)</a:t>
            </a:r>
          </a:p>
        </p:txBody>
      </p:sp>
      <p:cxnSp>
        <p:nvCxnSpPr>
          <p:cNvPr id="21" name="Straight Connector 20"/>
          <p:cNvCxnSpPr/>
          <p:nvPr/>
        </p:nvCxnSpPr>
        <p:spPr>
          <a:xfrm flipV="1">
            <a:off x="4743467" y="3725676"/>
            <a:ext cx="3466381" cy="6934"/>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2" name="Group 21"/>
          <p:cNvGrpSpPr>
            <a:grpSpLocks noChangeAspect="1"/>
          </p:cNvGrpSpPr>
          <p:nvPr/>
        </p:nvGrpSpPr>
        <p:grpSpPr>
          <a:xfrm rot="16200000" flipV="1">
            <a:off x="5839388" y="3338974"/>
            <a:ext cx="725447" cy="84525"/>
            <a:chOff x="1451535" y="1347823"/>
            <a:chExt cx="2969705" cy="345965"/>
          </a:xfrm>
        </p:grpSpPr>
        <p:cxnSp>
          <p:nvCxnSpPr>
            <p:cNvPr id="23" name="Straight Connector 22"/>
            <p:cNvCxnSpPr>
              <a:endCxn id="24" idx="2"/>
            </p:cNvCxnSpPr>
            <p:nvPr/>
          </p:nvCxnSpPr>
          <p:spPr>
            <a:xfrm rot="16200000">
              <a:off x="2761658" y="210685"/>
              <a:ext cx="0" cy="2620245"/>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4071780" y="1347823"/>
              <a:ext cx="349460" cy="345965"/>
            </a:xfrm>
            <a:prstGeom prst="ellipse">
              <a:avLst/>
            </a:prstGeom>
            <a:solidFill>
              <a:srgbClr val="0070C0"/>
            </a:solidFill>
            <a:ln w="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ＭＳ Ｐゴシック"/>
                <a:cs typeface="ＭＳ Ｐゴシック"/>
              </a:endParaRPr>
            </a:p>
          </p:txBody>
        </p:sp>
      </p:grpSp>
      <p:pic>
        <p:nvPicPr>
          <p:cNvPr id="2" name="Picture 1"/>
          <p:cNvPicPr>
            <a:picLocks noChangeAspect="1"/>
          </p:cNvPicPr>
          <p:nvPr/>
        </p:nvPicPr>
        <p:blipFill>
          <a:blip r:embed="rId3"/>
          <a:stretch>
            <a:fillRect/>
          </a:stretch>
        </p:blipFill>
        <p:spPr>
          <a:xfrm>
            <a:off x="7562641" y="81280"/>
            <a:ext cx="1181061" cy="1125351"/>
          </a:xfrm>
          <a:prstGeom prst="rect">
            <a:avLst/>
          </a:prstGeom>
        </p:spPr>
      </p:pic>
    </p:spTree>
    <p:extLst>
      <p:ext uri="{BB962C8B-B14F-4D97-AF65-F5344CB8AC3E}">
        <p14:creationId xmlns:p14="http://schemas.microsoft.com/office/powerpoint/2010/main" val="1673169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901" y="755944"/>
            <a:ext cx="8242760" cy="3762878"/>
          </a:xfrm>
          <a:prstGeom prst="rect">
            <a:avLst/>
          </a:prstGeom>
        </p:spPr>
      </p:pic>
      <p:sp>
        <p:nvSpPr>
          <p:cNvPr id="6" name="Title 5"/>
          <p:cNvSpPr>
            <a:spLocks noGrp="1"/>
          </p:cNvSpPr>
          <p:nvPr>
            <p:ph type="title"/>
          </p:nvPr>
        </p:nvSpPr>
        <p:spPr/>
        <p:txBody>
          <a:bodyPr/>
          <a:lstStyle/>
          <a:p>
            <a:pPr hangingPunct="0"/>
            <a:r>
              <a:rPr lang="en-US" altLang="ja-JP" dirty="0" smtClean="0"/>
              <a:t>Firepower 2100</a:t>
            </a:r>
            <a:r>
              <a:rPr lang="ja-JP" altLang="en-US" dirty="0" smtClean="0">
                <a:latin typeface="MS PGothic" charset="-128"/>
                <a:ea typeface="MS PGothic" charset="-128"/>
                <a:cs typeface="MS PGothic" charset="-128"/>
              </a:rPr>
              <a:t>ハードウェア概要</a:t>
            </a:r>
            <a:endParaRPr lang="ja-JP" altLang="en-US" dirty="0">
              <a:latin typeface="MS PGothic" charset="-128"/>
              <a:ea typeface="MS PGothic" charset="-128"/>
              <a:cs typeface="MS PGothic" charset="-128"/>
            </a:endParaRPr>
          </a:p>
        </p:txBody>
      </p:sp>
      <p:sp>
        <p:nvSpPr>
          <p:cNvPr id="26" name="TextBox 25"/>
          <p:cNvSpPr txBox="1"/>
          <p:nvPr/>
        </p:nvSpPr>
        <p:spPr>
          <a:xfrm>
            <a:off x="179005" y="2637383"/>
            <a:ext cx="593424" cy="313928"/>
          </a:xfrm>
          <a:prstGeom prst="rect">
            <a:avLst/>
          </a:prstGeom>
          <a:noFill/>
        </p:spPr>
        <p:txBody>
          <a:bodyPr wrap="none" lIns="91436" tIns="45718" rIns="91436" bIns="45718" rtlCol="0">
            <a:spAutoFit/>
          </a:bodyPr>
          <a:lstStyle/>
          <a:p>
            <a:pPr eaLnBrk="1">
              <a:lnSpc>
                <a:spcPct val="90000"/>
              </a:lnSpc>
              <a:spcBef>
                <a:spcPts val="600"/>
              </a:spcBef>
            </a:pPr>
            <a:r>
              <a:rPr lang="en-US" altLang="ja-JP" sz="1600"/>
              <a:t>1RU</a:t>
            </a:r>
            <a:endParaRPr lang="ja-JP" altLang="en-US"/>
          </a:p>
        </p:txBody>
      </p:sp>
      <p:sp>
        <p:nvSpPr>
          <p:cNvPr id="28" name="TextBox 27"/>
          <p:cNvSpPr txBox="1"/>
          <p:nvPr/>
        </p:nvSpPr>
        <p:spPr>
          <a:xfrm>
            <a:off x="321993" y="884221"/>
            <a:ext cx="4818543" cy="1169547"/>
          </a:xfrm>
          <a:prstGeom prst="rect">
            <a:avLst/>
          </a:prstGeom>
          <a:noFill/>
        </p:spPr>
        <p:txBody>
          <a:bodyPr wrap="square" lIns="91436" tIns="45718" rIns="91436" bIns="45718" rtlCol="0">
            <a:spAutoFit/>
          </a:bodyPr>
          <a:lstStyle/>
          <a:p>
            <a:pPr eaLnBrk="1"/>
            <a:r>
              <a:rPr lang="ja-JP" altLang="en-US" sz="1400" b="1" dirty="0" smtClean="0">
                <a:solidFill>
                  <a:srgbClr val="FF0000"/>
                </a:solidFill>
              </a:rPr>
              <a:t>統合セキュリティ プラットフォーム</a:t>
            </a:r>
            <a:endParaRPr lang="ja-JP" altLang="en-US" sz="1400" b="1" dirty="0">
              <a:solidFill>
                <a:srgbClr val="FF0000"/>
              </a:solidFill>
            </a:endParaRPr>
          </a:p>
          <a:p>
            <a:pPr marL="171443" indent="-171443" eaLnBrk="1">
              <a:buFont typeface="Arial" panose="020B0604020202020204" pitchFamily="34" charset="0"/>
              <a:buChar char="•"/>
            </a:pPr>
            <a:r>
              <a:rPr lang="en-US" altLang="ja-JP" sz="1400" dirty="0" smtClean="0"/>
              <a:t>NPU + CPU </a:t>
            </a:r>
            <a:r>
              <a:rPr lang="ja-JP" altLang="en-US" sz="1400" dirty="0" smtClean="0"/>
              <a:t>によるパフォーマンス重視のアーキテクチャ</a:t>
            </a:r>
            <a:endParaRPr lang="en-US" altLang="ja-JP" sz="1400" dirty="0" smtClean="0"/>
          </a:p>
          <a:p>
            <a:pPr marL="171443" indent="-171443" eaLnBrk="1">
              <a:buFont typeface="Arial" panose="020B0604020202020204" pitchFamily="34" charset="0"/>
              <a:buChar char="•"/>
            </a:pPr>
            <a:r>
              <a:rPr lang="en-US" altLang="ja-JP" sz="1400" dirty="0" smtClean="0"/>
              <a:t>ASA / FTD </a:t>
            </a:r>
            <a:r>
              <a:rPr lang="ja-JP" altLang="en-US" sz="1400" dirty="0" smtClean="0"/>
              <a:t>選択可能</a:t>
            </a:r>
            <a:endParaRPr lang="ja-JP" altLang="en-US" sz="1400" dirty="0"/>
          </a:p>
          <a:p>
            <a:pPr marL="171443" indent="-171443" eaLnBrk="1">
              <a:buFont typeface="Arial" panose="020B0604020202020204" pitchFamily="34" charset="0"/>
              <a:buChar char="•"/>
            </a:pPr>
            <a:r>
              <a:rPr lang="ja-JP" altLang="en-US" sz="1400" dirty="0"/>
              <a:t>固定構成（</a:t>
            </a:r>
            <a:r>
              <a:rPr lang="en-US" altLang="ja-JP" sz="1400" dirty="0"/>
              <a:t>2110</a:t>
            </a:r>
            <a:r>
              <a:rPr lang="ja-JP" altLang="en-US" sz="1400" dirty="0"/>
              <a:t>、</a:t>
            </a:r>
            <a:r>
              <a:rPr lang="en-US" altLang="ja-JP" sz="1400" dirty="0"/>
              <a:t>2120</a:t>
            </a:r>
            <a:r>
              <a:rPr lang="ja-JP" altLang="en-US" sz="1400" dirty="0"/>
              <a:t>、</a:t>
            </a:r>
            <a:r>
              <a:rPr lang="en-US" altLang="ja-JP" sz="1400" dirty="0"/>
              <a:t>2130</a:t>
            </a:r>
            <a:r>
              <a:rPr lang="ja-JP" altLang="en-US" sz="1400" dirty="0"/>
              <a:t>、</a:t>
            </a:r>
            <a:r>
              <a:rPr lang="en-US" altLang="ja-JP" sz="1400" dirty="0"/>
              <a:t>2140</a:t>
            </a:r>
            <a:r>
              <a:rPr lang="ja-JP" altLang="en-US" sz="1400" dirty="0"/>
              <a:t>）</a:t>
            </a:r>
          </a:p>
          <a:p>
            <a:pPr marL="171443" indent="-171443" eaLnBrk="1">
              <a:buFont typeface="Arial" panose="020B0604020202020204" pitchFamily="34" charset="0"/>
              <a:buChar char="•"/>
            </a:pPr>
            <a:r>
              <a:rPr lang="en-US" altLang="ja-JP" sz="1400" dirty="0" smtClean="0"/>
              <a:t>2130 </a:t>
            </a:r>
            <a:r>
              <a:rPr lang="ja-JP" altLang="en-US" sz="1400" dirty="0" smtClean="0"/>
              <a:t>および </a:t>
            </a:r>
            <a:r>
              <a:rPr lang="en-US" altLang="ja-JP" sz="1400" dirty="0" smtClean="0"/>
              <a:t>2140 </a:t>
            </a:r>
            <a:r>
              <a:rPr lang="ja-JP" altLang="en-US" sz="1400" dirty="0" smtClean="0"/>
              <a:t>のみデュアル冗長電源装置</a:t>
            </a:r>
            <a:endParaRPr lang="ja-JP" altLang="en-US" sz="1400" dirty="0"/>
          </a:p>
        </p:txBody>
      </p:sp>
      <p:grpSp>
        <p:nvGrpSpPr>
          <p:cNvPr id="29" name="Group 28"/>
          <p:cNvGrpSpPr>
            <a:grpSpLocks noChangeAspect="1"/>
          </p:cNvGrpSpPr>
          <p:nvPr/>
        </p:nvGrpSpPr>
        <p:grpSpPr>
          <a:xfrm rot="5400000">
            <a:off x="1860394" y="2232758"/>
            <a:ext cx="542639" cy="84525"/>
            <a:chOff x="2140144" y="1347825"/>
            <a:chExt cx="2221360" cy="345965"/>
          </a:xfrm>
        </p:grpSpPr>
        <p:cxnSp>
          <p:nvCxnSpPr>
            <p:cNvPr id="30" name="Straight Connector 29"/>
            <p:cNvCxnSpPr/>
            <p:nvPr/>
          </p:nvCxnSpPr>
          <p:spPr>
            <a:xfrm rot="16200000">
              <a:off x="3075947" y="585005"/>
              <a:ext cx="0" cy="1871606"/>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Oval 30"/>
            <p:cNvSpPr>
              <a:spLocks noChangeAspect="1"/>
            </p:cNvSpPr>
            <p:nvPr/>
          </p:nvSpPr>
          <p:spPr>
            <a:xfrm>
              <a:off x="4012045" y="1347825"/>
              <a:ext cx="349459" cy="345965"/>
            </a:xfrm>
            <a:prstGeom prst="ellipse">
              <a:avLst/>
            </a:prstGeom>
            <a:solidFill>
              <a:srgbClr val="0070C0"/>
            </a:solidFill>
            <a:ln w="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ja-JP" altLang="en-US">
                <a:latin typeface="+mj-lt"/>
              </a:endParaRPr>
            </a:p>
          </p:txBody>
        </p:sp>
      </p:grpSp>
      <p:cxnSp>
        <p:nvCxnSpPr>
          <p:cNvPr id="32" name="Straight Connector 31"/>
          <p:cNvCxnSpPr/>
          <p:nvPr/>
        </p:nvCxnSpPr>
        <p:spPr>
          <a:xfrm>
            <a:off x="381505" y="2006453"/>
            <a:ext cx="4361962"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106258" y="1287918"/>
            <a:ext cx="4133361" cy="738660"/>
          </a:xfrm>
          <a:prstGeom prst="rect">
            <a:avLst/>
          </a:prstGeom>
          <a:noFill/>
        </p:spPr>
        <p:txBody>
          <a:bodyPr wrap="square" lIns="91436" tIns="45718" rIns="91436" bIns="45718" rtlCol="0">
            <a:spAutoFit/>
          </a:bodyPr>
          <a:lstStyle/>
          <a:p>
            <a:pPr eaLnBrk="1"/>
            <a:r>
              <a:rPr lang="en-US" altLang="ja-JP" sz="1400" b="1" dirty="0" smtClean="0">
                <a:solidFill>
                  <a:schemeClr val="tx1">
                    <a:lumMod val="75000"/>
                    <a:lumOff val="25000"/>
                  </a:schemeClr>
                </a:solidFill>
              </a:rPr>
              <a:t>SFP/SFP+ </a:t>
            </a:r>
            <a:r>
              <a:rPr lang="ja-JP" altLang="en-US" sz="1400" b="1" dirty="0" smtClean="0">
                <a:solidFill>
                  <a:schemeClr val="tx1">
                    <a:lumMod val="75000"/>
                    <a:lumOff val="25000"/>
                  </a:schemeClr>
                </a:solidFill>
              </a:rPr>
              <a:t>データ インターフェイス</a:t>
            </a:r>
            <a:endParaRPr lang="ja-JP" altLang="en-US" sz="1400" b="1" dirty="0">
              <a:solidFill>
                <a:schemeClr val="tx1">
                  <a:lumMod val="75000"/>
                  <a:lumOff val="25000"/>
                </a:schemeClr>
              </a:solidFill>
            </a:endParaRPr>
          </a:p>
          <a:p>
            <a:pPr marL="171443" indent="-171443" eaLnBrk="1">
              <a:buFont typeface="Arial" panose="020B0604020202020204" pitchFamily="34" charset="0"/>
              <a:buChar char="•"/>
            </a:pPr>
            <a:r>
              <a:rPr lang="en-US" altLang="ja-JP" sz="1400" dirty="0" smtClean="0"/>
              <a:t>Firepower 2110 </a:t>
            </a:r>
            <a:r>
              <a:rPr lang="ja-JP" altLang="en-US" sz="1400" dirty="0" smtClean="0"/>
              <a:t>および </a:t>
            </a:r>
            <a:r>
              <a:rPr lang="en-US" altLang="ja-JP" sz="1400" dirty="0" smtClean="0"/>
              <a:t>2120 </a:t>
            </a:r>
            <a:r>
              <a:rPr lang="ja-JP" altLang="en-US" sz="1400" dirty="0" smtClean="0"/>
              <a:t>では </a:t>
            </a:r>
            <a:r>
              <a:rPr lang="en-US" altLang="ja-JP" sz="1400" dirty="0" smtClean="0"/>
              <a:t>4 X 1 GE</a:t>
            </a:r>
          </a:p>
          <a:p>
            <a:pPr marL="171443" indent="-171443" eaLnBrk="1">
              <a:buFont typeface="Arial" panose="020B0604020202020204" pitchFamily="34" charset="0"/>
              <a:buChar char="•"/>
            </a:pPr>
            <a:r>
              <a:rPr lang="en-US" altLang="ja-JP" sz="1400" dirty="0" smtClean="0"/>
              <a:t>Firepower 2130 </a:t>
            </a:r>
            <a:r>
              <a:rPr lang="ja-JP" altLang="en-US" sz="1400" dirty="0" smtClean="0"/>
              <a:t>および </a:t>
            </a:r>
            <a:r>
              <a:rPr lang="en-US" altLang="ja-JP" sz="1400" dirty="0" smtClean="0"/>
              <a:t>2140 </a:t>
            </a:r>
            <a:r>
              <a:rPr lang="ja-JP" altLang="en-US" sz="1400" dirty="0" smtClean="0"/>
              <a:t>では </a:t>
            </a:r>
            <a:r>
              <a:rPr lang="en-US" altLang="ja-JP" sz="1400" dirty="0" smtClean="0"/>
              <a:t>4 X 10 GE</a:t>
            </a:r>
            <a:endParaRPr lang="ja-JP" altLang="en-US" sz="1400" dirty="0"/>
          </a:p>
        </p:txBody>
      </p:sp>
      <p:grpSp>
        <p:nvGrpSpPr>
          <p:cNvPr id="34" name="Group 33"/>
          <p:cNvGrpSpPr>
            <a:grpSpLocks noChangeAspect="1"/>
          </p:cNvGrpSpPr>
          <p:nvPr/>
        </p:nvGrpSpPr>
        <p:grpSpPr>
          <a:xfrm rot="5400000">
            <a:off x="5256021" y="2430511"/>
            <a:ext cx="946395" cy="98278"/>
            <a:chOff x="1029465" y="1347825"/>
            <a:chExt cx="3332039" cy="345965"/>
          </a:xfrm>
        </p:grpSpPr>
        <p:cxnSp>
          <p:nvCxnSpPr>
            <p:cNvPr id="35" name="Straight Connector 34"/>
            <p:cNvCxnSpPr/>
            <p:nvPr/>
          </p:nvCxnSpPr>
          <p:spPr>
            <a:xfrm rot="16200000">
              <a:off x="2520608" y="29665"/>
              <a:ext cx="0" cy="2982285"/>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36" name="Oval 35"/>
            <p:cNvSpPr>
              <a:spLocks noChangeAspect="1"/>
            </p:cNvSpPr>
            <p:nvPr/>
          </p:nvSpPr>
          <p:spPr>
            <a:xfrm>
              <a:off x="4012045" y="1347825"/>
              <a:ext cx="349459" cy="345965"/>
            </a:xfrm>
            <a:prstGeom prst="ellipse">
              <a:avLst/>
            </a:prstGeom>
            <a:solidFill>
              <a:srgbClr val="0070C0"/>
            </a:solidFill>
            <a:ln w="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ja-JP" altLang="en-US">
                <a:latin typeface="+mj-lt"/>
              </a:endParaRPr>
            </a:p>
          </p:txBody>
        </p:sp>
      </p:grpSp>
      <p:cxnSp>
        <p:nvCxnSpPr>
          <p:cNvPr id="37" name="Straight Connector 36"/>
          <p:cNvCxnSpPr/>
          <p:nvPr/>
        </p:nvCxnSpPr>
        <p:spPr>
          <a:xfrm>
            <a:off x="5189674" y="2006453"/>
            <a:ext cx="2906327"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663192" y="3660282"/>
            <a:ext cx="4500248" cy="1169547"/>
          </a:xfrm>
          <a:prstGeom prst="rect">
            <a:avLst/>
          </a:prstGeom>
          <a:noFill/>
        </p:spPr>
        <p:txBody>
          <a:bodyPr wrap="square" lIns="91436" tIns="45718" rIns="91436" bIns="45718" rtlCol="0">
            <a:spAutoFit/>
          </a:bodyPr>
          <a:lstStyle/>
          <a:p>
            <a:r>
              <a:rPr lang="en-US" sz="1400" dirty="0">
                <a:solidFill>
                  <a:srgbClr val="FF0000"/>
                </a:solidFill>
                <a:ea typeface="ＭＳ Ｐゴシック"/>
                <a:cs typeface="ＭＳ Ｐゴシック"/>
              </a:rPr>
              <a:t>Network Modules</a:t>
            </a:r>
          </a:p>
          <a:p>
            <a:pPr marL="171443" indent="-171443" eaLnBrk="1">
              <a:buFont typeface="Arial" panose="020B0604020202020204" pitchFamily="34" charset="0"/>
              <a:buChar char="•"/>
            </a:pPr>
            <a:r>
              <a:rPr lang="en-US" altLang="ja-JP" sz="1400" dirty="0" smtClean="0">
                <a:solidFill>
                  <a:schemeClr val="bg1">
                    <a:lumMod val="50000"/>
                  </a:schemeClr>
                </a:solidFill>
              </a:rPr>
              <a:t>Firepower 2130 </a:t>
            </a:r>
            <a:r>
              <a:rPr lang="ja-JP" altLang="en-US" sz="1400" dirty="0" smtClean="0">
                <a:solidFill>
                  <a:schemeClr val="bg1">
                    <a:lumMod val="50000"/>
                  </a:schemeClr>
                </a:solidFill>
              </a:rPr>
              <a:t>および </a:t>
            </a:r>
            <a:r>
              <a:rPr lang="en-US" altLang="ja-JP" sz="1400" dirty="0" smtClean="0">
                <a:solidFill>
                  <a:schemeClr val="bg1">
                    <a:lumMod val="50000"/>
                  </a:schemeClr>
                </a:solidFill>
              </a:rPr>
              <a:t>2140 </a:t>
            </a:r>
            <a:r>
              <a:rPr lang="ja-JP" altLang="en-US" sz="1400" dirty="0" smtClean="0">
                <a:solidFill>
                  <a:schemeClr val="bg1">
                    <a:lumMod val="50000"/>
                  </a:schemeClr>
                </a:solidFill>
              </a:rPr>
              <a:t>のみ</a:t>
            </a:r>
            <a:endParaRPr lang="en-US" altLang="ja-JP" sz="1400" dirty="0" smtClean="0">
              <a:solidFill>
                <a:schemeClr val="bg1">
                  <a:lumMod val="50000"/>
                </a:schemeClr>
              </a:solidFill>
            </a:endParaRPr>
          </a:p>
          <a:p>
            <a:pPr marL="171443" indent="-171443" eaLnBrk="1">
              <a:buFont typeface="Arial" panose="020B0604020202020204" pitchFamily="34" charset="0"/>
              <a:buChar char="•"/>
            </a:pPr>
            <a:r>
              <a:rPr lang="en-US" altLang="ja-JP" sz="1400" dirty="0" smtClean="0">
                <a:solidFill>
                  <a:schemeClr val="bg1">
                    <a:lumMod val="50000"/>
                  </a:schemeClr>
                </a:solidFill>
              </a:rPr>
              <a:t>1/10GE </a:t>
            </a:r>
            <a:r>
              <a:rPr lang="ja-JP" altLang="en-US" sz="1400" dirty="0" smtClean="0">
                <a:solidFill>
                  <a:schemeClr val="bg1">
                    <a:lumMod val="50000"/>
                  </a:schemeClr>
                </a:solidFill>
              </a:rPr>
              <a:t>拡張モジュール</a:t>
            </a:r>
            <a:endParaRPr lang="en-US" altLang="ja-JP" sz="1400" dirty="0" smtClean="0">
              <a:solidFill>
                <a:schemeClr val="bg1">
                  <a:lumMod val="50000"/>
                </a:schemeClr>
              </a:solidFill>
            </a:endParaRPr>
          </a:p>
          <a:p>
            <a:pPr marL="171443" indent="-171443">
              <a:buFont typeface="Arial" panose="020B0604020202020204" pitchFamily="34" charset="0"/>
              <a:buChar char="•"/>
            </a:pPr>
            <a:r>
              <a:rPr lang="en-US" altLang="ja-JP" sz="1400" dirty="0">
                <a:ea typeface="ＭＳ Ｐゴシック"/>
                <a:cs typeface="ＭＳ Ｐゴシック"/>
              </a:rPr>
              <a:t>NGIPS</a:t>
            </a:r>
            <a:r>
              <a:rPr lang="ja-JP" altLang="en-US" sz="1400" dirty="0">
                <a:ea typeface="ＭＳ Ｐゴシック"/>
                <a:cs typeface="ＭＳ Ｐゴシック"/>
              </a:rPr>
              <a:t>インライン時のハードウェアバイパス</a:t>
            </a:r>
            <a:endParaRPr lang="en-US" altLang="ja-JP" sz="1400" dirty="0">
              <a:ea typeface="ＭＳ Ｐゴシック"/>
              <a:cs typeface="ＭＳ Ｐゴシック"/>
            </a:endParaRPr>
          </a:p>
          <a:p>
            <a:r>
              <a:rPr lang="ja-JP" altLang="ja-JP" sz="1400" dirty="0">
                <a:ea typeface="ＭＳ Ｐゴシック"/>
                <a:cs typeface="ＭＳ Ｐゴシック"/>
              </a:rPr>
              <a:t>　</a:t>
            </a:r>
            <a:r>
              <a:rPr lang="ja-JP" altLang="en-US" sz="1400" dirty="0">
                <a:ea typeface="ＭＳ Ｐゴシック"/>
                <a:cs typeface="ＭＳ Ｐゴシック"/>
              </a:rPr>
              <a:t>　</a:t>
            </a:r>
            <a:r>
              <a:rPr lang="en-US" altLang="ja-JP" sz="1400" dirty="0">
                <a:ea typeface="ＭＳ Ｐゴシック"/>
                <a:cs typeface="ＭＳ Ｐゴシック"/>
              </a:rPr>
              <a:t>(F</a:t>
            </a:r>
            <a:r>
              <a:rPr lang="en-US" sz="1400" dirty="0">
                <a:ea typeface="ＭＳ Ｐゴシック"/>
                <a:cs typeface="ＭＳ Ｐゴシック"/>
              </a:rPr>
              <a:t>ail-to-</a:t>
            </a:r>
            <a:r>
              <a:rPr lang="en-US" altLang="ja-JP" sz="1400" dirty="0">
                <a:ea typeface="ＭＳ Ｐゴシック"/>
                <a:cs typeface="ＭＳ Ｐゴシック"/>
              </a:rPr>
              <a:t>W</a:t>
            </a:r>
            <a:r>
              <a:rPr lang="en-US" sz="1400" dirty="0">
                <a:ea typeface="ＭＳ Ｐゴシック"/>
                <a:cs typeface="ＭＳ Ｐゴシック"/>
              </a:rPr>
              <a:t>ire </a:t>
            </a:r>
            <a:r>
              <a:rPr lang="en-US" sz="1400" dirty="0" smtClean="0">
                <a:ea typeface="ＭＳ Ｐゴシック"/>
                <a:cs typeface="ＭＳ Ｐゴシック"/>
              </a:rPr>
              <a:t>オプション</a:t>
            </a:r>
            <a:r>
              <a:rPr lang="ja-JP" altLang="en-US" sz="1400" dirty="0" smtClean="0">
                <a:ea typeface="ＭＳ Ｐゴシック"/>
                <a:cs typeface="ＭＳ Ｐゴシック"/>
              </a:rPr>
              <a:t>、</a:t>
            </a:r>
            <a:r>
              <a:rPr lang="en-US" altLang="ja-JP" sz="1400" dirty="0" smtClean="0">
                <a:ea typeface="ＭＳ Ｐゴシック"/>
                <a:cs typeface="ＭＳ Ｐゴシック"/>
              </a:rPr>
              <a:t>CY18 </a:t>
            </a:r>
            <a:r>
              <a:rPr lang="ja-JP" altLang="en-US" sz="1400" dirty="0" smtClean="0">
                <a:ea typeface="ＭＳ Ｐゴシック"/>
                <a:cs typeface="ＭＳ Ｐゴシック"/>
              </a:rPr>
              <a:t>対応予定</a:t>
            </a:r>
            <a:r>
              <a:rPr lang="en-US" sz="1400" dirty="0" smtClean="0">
                <a:ea typeface="ＭＳ Ｐゴシック"/>
                <a:cs typeface="ＭＳ Ｐゴシック"/>
              </a:rPr>
              <a:t>)</a:t>
            </a:r>
            <a:endParaRPr lang="en-US" sz="1400" dirty="0">
              <a:ea typeface="ＭＳ Ｐゴシック"/>
              <a:cs typeface="ＭＳ Ｐゴシック"/>
            </a:endParaRPr>
          </a:p>
        </p:txBody>
      </p:sp>
      <p:cxnSp>
        <p:nvCxnSpPr>
          <p:cNvPr id="39" name="Straight Connector 38"/>
          <p:cNvCxnSpPr/>
          <p:nvPr/>
        </p:nvCxnSpPr>
        <p:spPr>
          <a:xfrm flipV="1">
            <a:off x="4743467" y="3716843"/>
            <a:ext cx="3928194" cy="6935"/>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noChangeAspect="1"/>
          </p:cNvGrpSpPr>
          <p:nvPr/>
        </p:nvGrpSpPr>
        <p:grpSpPr>
          <a:xfrm rot="16200000" flipV="1">
            <a:off x="6541841" y="3311857"/>
            <a:ext cx="725447" cy="84525"/>
            <a:chOff x="1451535" y="1347823"/>
            <a:chExt cx="2969705" cy="345965"/>
          </a:xfrm>
        </p:grpSpPr>
        <p:cxnSp>
          <p:nvCxnSpPr>
            <p:cNvPr id="41" name="Straight Connector 40"/>
            <p:cNvCxnSpPr>
              <a:endCxn id="42" idx="2"/>
            </p:cNvCxnSpPr>
            <p:nvPr/>
          </p:nvCxnSpPr>
          <p:spPr>
            <a:xfrm rot="16200000">
              <a:off x="2761658" y="210685"/>
              <a:ext cx="0" cy="2620245"/>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42" name="Oval 41"/>
            <p:cNvSpPr>
              <a:spLocks noChangeAspect="1"/>
            </p:cNvSpPr>
            <p:nvPr/>
          </p:nvSpPr>
          <p:spPr>
            <a:xfrm>
              <a:off x="4071780" y="1347823"/>
              <a:ext cx="349460" cy="345965"/>
            </a:xfrm>
            <a:prstGeom prst="ellipse">
              <a:avLst/>
            </a:prstGeom>
            <a:solidFill>
              <a:srgbClr val="0070C0"/>
            </a:solidFill>
            <a:ln w="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ja-JP" altLang="en-US">
                <a:latin typeface="+mj-lt"/>
              </a:endParaRPr>
            </a:p>
          </p:txBody>
        </p:sp>
      </p:grpSp>
      <p:pic>
        <p:nvPicPr>
          <p:cNvPr id="50" name="Picture 2" descr="https://cdn2.iconfinder.com/data/icons/Siena/256/label_new%20re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0079" y="135944"/>
            <a:ext cx="697434" cy="69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316363"/>
      </p:ext>
    </p:extLst>
  </p:cSld>
  <p:clrMapOvr>
    <a:masterClrMapping/>
  </p:clrMapOvr>
  <mc:AlternateContent xmlns:mc="http://schemas.openxmlformats.org/markup-compatibility/2006" xmlns:p14="http://schemas.microsoft.com/office/powerpoint/2010/main">
    <mc:Choice Requires="p14">
      <p:transition p14:dur="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hangingPunct="0"/>
            <a:r>
              <a:rPr lang="ja-JP" altLang="en-US" smtClean="0">
                <a:latin typeface="MS PGothic" charset="-128"/>
                <a:ea typeface="MS PGothic" charset="-128"/>
                <a:cs typeface="MS PGothic" charset="-128"/>
              </a:rPr>
              <a:t>インターフェイス拡張モジュール</a:t>
            </a:r>
            <a:endParaRPr lang="ja-JP" altLang="en-US">
              <a:latin typeface="MS PGothic" charset="-128"/>
              <a:ea typeface="MS PGothic" charset="-128"/>
              <a:cs typeface="MS PGothic" charset="-128"/>
            </a:endParaRPr>
          </a:p>
        </p:txBody>
      </p:sp>
      <p:pic>
        <p:nvPicPr>
          <p:cNvPr id="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6292" y="1628250"/>
            <a:ext cx="1554875" cy="561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9012" y="2362834"/>
            <a:ext cx="1555670" cy="49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95757" y="1587151"/>
            <a:ext cx="1541146" cy="315481"/>
          </a:xfrm>
          <a:prstGeom prst="rect">
            <a:avLst/>
          </a:prstGeom>
          <a:noFill/>
        </p:spPr>
        <p:txBody>
          <a:bodyPr wrap="none" lIns="68589" tIns="34295" rIns="68589" bIns="34295" rtlCol="0">
            <a:spAutoFit/>
          </a:bodyPr>
          <a:lstStyle/>
          <a:p>
            <a:pPr eaLnBrk="1"/>
            <a:r>
              <a:rPr lang="en-US" altLang="ja-JP" sz="1600" b="1" dirty="0" smtClean="0">
                <a:solidFill>
                  <a:schemeClr val="accent5"/>
                </a:solidFill>
              </a:rPr>
              <a:t>8 X 10 GE SFP</a:t>
            </a:r>
            <a:endParaRPr lang="ja-JP" altLang="en-US" sz="1600" b="1" dirty="0">
              <a:solidFill>
                <a:schemeClr val="accent5"/>
              </a:solidFill>
            </a:endParaRPr>
          </a:p>
        </p:txBody>
      </p:sp>
      <p:pic>
        <p:nvPicPr>
          <p:cNvPr id="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7896" y="3211237"/>
            <a:ext cx="3539008" cy="408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995757" y="2266613"/>
            <a:ext cx="1541146" cy="315481"/>
          </a:xfrm>
          <a:prstGeom prst="rect">
            <a:avLst/>
          </a:prstGeom>
          <a:noFill/>
        </p:spPr>
        <p:txBody>
          <a:bodyPr wrap="none" lIns="68589" tIns="34295" rIns="68589" bIns="34295" rtlCol="0">
            <a:spAutoFit/>
          </a:bodyPr>
          <a:lstStyle/>
          <a:p>
            <a:pPr eaLnBrk="1"/>
            <a:r>
              <a:rPr lang="en-US" altLang="ja-JP" sz="1600" b="1" smtClean="0">
                <a:solidFill>
                  <a:schemeClr val="accent5"/>
                </a:solidFill>
              </a:rPr>
              <a:t>4 X 40 GE SFP</a:t>
            </a:r>
            <a:endParaRPr lang="ja-JP" altLang="en-US" sz="1600" b="1">
              <a:solidFill>
                <a:schemeClr val="accent5"/>
              </a:solidFill>
            </a:endParaRPr>
          </a:p>
        </p:txBody>
      </p:sp>
      <p:sp>
        <p:nvSpPr>
          <p:cNvPr id="8" name="TextBox 7"/>
          <p:cNvSpPr txBox="1"/>
          <p:nvPr/>
        </p:nvSpPr>
        <p:spPr>
          <a:xfrm>
            <a:off x="2010217" y="3022921"/>
            <a:ext cx="2096874" cy="315481"/>
          </a:xfrm>
          <a:prstGeom prst="rect">
            <a:avLst/>
          </a:prstGeom>
          <a:noFill/>
        </p:spPr>
        <p:txBody>
          <a:bodyPr wrap="none" lIns="68589" tIns="34295" rIns="68589" bIns="34295" rtlCol="0">
            <a:spAutoFit/>
          </a:bodyPr>
          <a:lstStyle/>
          <a:p>
            <a:pPr eaLnBrk="1"/>
            <a:r>
              <a:rPr lang="en-US" altLang="ja-JP" sz="1600" b="1" smtClean="0">
                <a:solidFill>
                  <a:schemeClr val="accent5"/>
                </a:solidFill>
              </a:rPr>
              <a:t>2 X 100 GE QSFP 28</a:t>
            </a:r>
            <a:endParaRPr lang="ja-JP" altLang="en-US" sz="1600" b="1">
              <a:solidFill>
                <a:schemeClr val="accent5"/>
              </a:solidFill>
            </a:endParaRPr>
          </a:p>
        </p:txBody>
      </p:sp>
      <p:pic>
        <p:nvPicPr>
          <p:cNvPr id="9" name="Picture 2" descr="C:\Users\aossipov\Pictures\Marylebone_10GSR.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03770" y="2344344"/>
            <a:ext cx="2115916" cy="636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ossipov\Pictures\Marylebone_10GSR.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03770" y="3177464"/>
            <a:ext cx="2115916" cy="6368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aossipov\Pictures\Harlesden (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03769" y="3894726"/>
            <a:ext cx="2115917" cy="6370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ossipov\Pictures\Marylebone_10GSR.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03770" y="1703248"/>
            <a:ext cx="2115916" cy="63687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973970" y="1773743"/>
            <a:ext cx="2459328" cy="307777"/>
          </a:xfrm>
          <a:prstGeom prst="rect">
            <a:avLst/>
          </a:prstGeom>
        </p:spPr>
        <p:txBody>
          <a:bodyPr wrap="none">
            <a:spAutoFit/>
          </a:bodyPr>
          <a:lstStyle/>
          <a:p>
            <a:pPr eaLnBrk="1"/>
            <a:r>
              <a:rPr lang="en-US" altLang="ja-JP" sz="1400" dirty="0"/>
              <a:t>Firepower 2100</a:t>
            </a:r>
            <a:r>
              <a:rPr lang="ja-JP" altLang="en-US" sz="1400" dirty="0"/>
              <a:t>、</a:t>
            </a:r>
            <a:r>
              <a:rPr lang="en-US" altLang="ja-JP" sz="1400" dirty="0"/>
              <a:t>4100</a:t>
            </a:r>
            <a:r>
              <a:rPr lang="ja-JP" altLang="en-US" sz="1400" dirty="0"/>
              <a:t>、</a:t>
            </a:r>
            <a:r>
              <a:rPr lang="en-US" altLang="ja-JP" sz="1400" dirty="0"/>
              <a:t>9300</a:t>
            </a:r>
          </a:p>
        </p:txBody>
      </p:sp>
      <p:sp>
        <p:nvSpPr>
          <p:cNvPr id="18" name="Rectangle 17"/>
          <p:cNvSpPr/>
          <p:nvPr/>
        </p:nvSpPr>
        <p:spPr>
          <a:xfrm>
            <a:off x="1980449" y="2452205"/>
            <a:ext cx="1943161" cy="307777"/>
          </a:xfrm>
          <a:prstGeom prst="rect">
            <a:avLst/>
          </a:prstGeom>
        </p:spPr>
        <p:txBody>
          <a:bodyPr wrap="none">
            <a:spAutoFit/>
          </a:bodyPr>
          <a:lstStyle/>
          <a:p>
            <a:pPr eaLnBrk="1"/>
            <a:r>
              <a:rPr lang="en-US" altLang="ja-JP" sz="1400" dirty="0"/>
              <a:t>Firepower 4100</a:t>
            </a:r>
            <a:r>
              <a:rPr lang="ja-JP" altLang="en-US" sz="1400" dirty="0"/>
              <a:t>、</a:t>
            </a:r>
            <a:r>
              <a:rPr lang="en-US" altLang="ja-JP" sz="1400" dirty="0"/>
              <a:t>9300</a:t>
            </a:r>
          </a:p>
        </p:txBody>
      </p:sp>
      <p:sp>
        <p:nvSpPr>
          <p:cNvPr id="19" name="Rectangle 18"/>
          <p:cNvSpPr/>
          <p:nvPr/>
        </p:nvSpPr>
        <p:spPr>
          <a:xfrm>
            <a:off x="1985597" y="3209759"/>
            <a:ext cx="1426994" cy="307777"/>
          </a:xfrm>
          <a:prstGeom prst="rect">
            <a:avLst/>
          </a:prstGeom>
        </p:spPr>
        <p:txBody>
          <a:bodyPr wrap="none">
            <a:spAutoFit/>
          </a:bodyPr>
          <a:lstStyle/>
          <a:p>
            <a:pPr eaLnBrk="1"/>
            <a:r>
              <a:rPr lang="en-US" altLang="ja-JP" sz="1400" dirty="0"/>
              <a:t>Firepower 9300</a:t>
            </a:r>
          </a:p>
        </p:txBody>
      </p:sp>
      <p:sp>
        <p:nvSpPr>
          <p:cNvPr id="25" name="TextBox 24"/>
          <p:cNvSpPr txBox="1"/>
          <p:nvPr/>
        </p:nvSpPr>
        <p:spPr>
          <a:xfrm>
            <a:off x="845954" y="1198396"/>
            <a:ext cx="2037737" cy="430887"/>
          </a:xfrm>
          <a:prstGeom prst="rect">
            <a:avLst/>
          </a:prstGeom>
          <a:noFill/>
        </p:spPr>
        <p:txBody>
          <a:bodyPr wrap="none" rtlCol="0">
            <a:spAutoFit/>
          </a:bodyPr>
          <a:lstStyle/>
          <a:p>
            <a:pPr eaLnBrk="1"/>
            <a:r>
              <a:rPr lang="ja-JP" altLang="en-US" sz="2200" dirty="0" smtClean="0">
                <a:solidFill>
                  <a:schemeClr val="tx2"/>
                </a:solidFill>
              </a:rPr>
              <a:t>標準モジュール</a:t>
            </a:r>
            <a:endParaRPr lang="ja-JP" altLang="en-US" sz="2200" dirty="0">
              <a:solidFill>
                <a:schemeClr val="tx2"/>
              </a:solidFill>
            </a:endParaRPr>
          </a:p>
        </p:txBody>
      </p:sp>
      <p:sp>
        <p:nvSpPr>
          <p:cNvPr id="29" name="TextBox 28"/>
          <p:cNvSpPr txBox="1"/>
          <p:nvPr/>
        </p:nvSpPr>
        <p:spPr>
          <a:xfrm>
            <a:off x="5071621" y="1198395"/>
            <a:ext cx="4226960" cy="430887"/>
          </a:xfrm>
          <a:prstGeom prst="rect">
            <a:avLst/>
          </a:prstGeom>
          <a:noFill/>
        </p:spPr>
        <p:txBody>
          <a:bodyPr wrap="square" rtlCol="0">
            <a:spAutoFit/>
          </a:bodyPr>
          <a:lstStyle/>
          <a:p>
            <a:pPr eaLnBrk="1"/>
            <a:r>
              <a:rPr lang="en-US" altLang="ja-JP" sz="2200" dirty="0" smtClean="0">
                <a:solidFill>
                  <a:schemeClr val="tx2"/>
                </a:solidFill>
              </a:rPr>
              <a:t>FTW(Fail-To-Wire)</a:t>
            </a:r>
            <a:r>
              <a:rPr lang="ja-JP" altLang="en-US" sz="2200" dirty="0" smtClean="0">
                <a:solidFill>
                  <a:schemeClr val="tx2"/>
                </a:solidFill>
              </a:rPr>
              <a:t>モジュール</a:t>
            </a:r>
            <a:endParaRPr lang="ja-JP" altLang="en-US" sz="2200" dirty="0">
              <a:solidFill>
                <a:schemeClr val="tx2"/>
              </a:solidFill>
            </a:endParaRPr>
          </a:p>
        </p:txBody>
      </p:sp>
      <p:sp>
        <p:nvSpPr>
          <p:cNvPr id="10" name="TextBox 9"/>
          <p:cNvSpPr txBox="1"/>
          <p:nvPr/>
        </p:nvSpPr>
        <p:spPr>
          <a:xfrm>
            <a:off x="5986112" y="2263578"/>
            <a:ext cx="1443362" cy="315481"/>
          </a:xfrm>
          <a:prstGeom prst="rect">
            <a:avLst/>
          </a:prstGeom>
          <a:noFill/>
        </p:spPr>
        <p:txBody>
          <a:bodyPr wrap="none" lIns="68589" tIns="34295" rIns="68589" bIns="34295" rtlCol="0">
            <a:spAutoFit/>
          </a:bodyPr>
          <a:lstStyle/>
          <a:p>
            <a:pPr eaLnBrk="1"/>
            <a:r>
              <a:rPr lang="en-US" altLang="ja-JP" sz="1600" b="1">
                <a:solidFill>
                  <a:schemeClr val="accent5"/>
                </a:solidFill>
              </a:rPr>
              <a:t>8 X 1 GE </a:t>
            </a:r>
            <a:r>
              <a:rPr lang="ja-JP" altLang="en-US" sz="1600" b="1">
                <a:solidFill>
                  <a:schemeClr val="accent5"/>
                </a:solidFill>
              </a:rPr>
              <a:t>銅線</a:t>
            </a:r>
          </a:p>
        </p:txBody>
      </p:sp>
      <p:sp>
        <p:nvSpPr>
          <p:cNvPr id="11" name="TextBox 10"/>
          <p:cNvSpPr txBox="1"/>
          <p:nvPr/>
        </p:nvSpPr>
        <p:spPr>
          <a:xfrm>
            <a:off x="5996272" y="3022530"/>
            <a:ext cx="2515771" cy="315481"/>
          </a:xfrm>
          <a:prstGeom prst="rect">
            <a:avLst/>
          </a:prstGeom>
          <a:noFill/>
        </p:spPr>
        <p:txBody>
          <a:bodyPr wrap="none" lIns="68589" tIns="34295" rIns="68589" bIns="34295" rtlCol="0">
            <a:spAutoFit/>
          </a:bodyPr>
          <a:lstStyle/>
          <a:p>
            <a:pPr eaLnBrk="1"/>
            <a:r>
              <a:rPr lang="en-US" altLang="ja-JP" sz="1600" b="1" dirty="0" smtClean="0">
                <a:solidFill>
                  <a:schemeClr val="accent5"/>
                </a:solidFill>
              </a:rPr>
              <a:t>6 X 10 GE SR/LR </a:t>
            </a:r>
            <a:r>
              <a:rPr lang="ja-JP" altLang="en-US" sz="1600" b="1" dirty="0" smtClean="0">
                <a:solidFill>
                  <a:schemeClr val="accent5"/>
                </a:solidFill>
              </a:rPr>
              <a:t>ファイバ</a:t>
            </a:r>
            <a:endParaRPr lang="ja-JP" altLang="en-US" sz="1600" b="1" dirty="0">
              <a:solidFill>
                <a:schemeClr val="accent5"/>
              </a:solidFill>
            </a:endParaRPr>
          </a:p>
        </p:txBody>
      </p:sp>
      <p:sp>
        <p:nvSpPr>
          <p:cNvPr id="14" name="TextBox 13"/>
          <p:cNvSpPr txBox="1"/>
          <p:nvPr/>
        </p:nvSpPr>
        <p:spPr>
          <a:xfrm>
            <a:off x="5996272" y="3757064"/>
            <a:ext cx="2299366" cy="315481"/>
          </a:xfrm>
          <a:prstGeom prst="rect">
            <a:avLst/>
          </a:prstGeom>
          <a:noFill/>
        </p:spPr>
        <p:txBody>
          <a:bodyPr wrap="none" lIns="68589" tIns="34295" rIns="68589" bIns="34295" rtlCol="0">
            <a:spAutoFit/>
          </a:bodyPr>
          <a:lstStyle/>
          <a:p>
            <a:pPr eaLnBrk="1"/>
            <a:r>
              <a:rPr lang="en-US" altLang="ja-JP" sz="1600" b="1" dirty="0" smtClean="0">
                <a:solidFill>
                  <a:schemeClr val="accent5"/>
                </a:solidFill>
              </a:rPr>
              <a:t>2 X 40 GE SR4 </a:t>
            </a:r>
            <a:r>
              <a:rPr lang="ja-JP" altLang="en-US" sz="1600" b="1" dirty="0" smtClean="0">
                <a:solidFill>
                  <a:schemeClr val="accent5"/>
                </a:solidFill>
              </a:rPr>
              <a:t>ファイバ</a:t>
            </a:r>
            <a:endParaRPr lang="ja-JP" altLang="en-US" sz="1600" b="1" dirty="0">
              <a:solidFill>
                <a:schemeClr val="accent5"/>
              </a:solidFill>
            </a:endParaRPr>
          </a:p>
        </p:txBody>
      </p:sp>
      <p:sp>
        <p:nvSpPr>
          <p:cNvPr id="16" name="TextBox 15"/>
          <p:cNvSpPr txBox="1"/>
          <p:nvPr/>
        </p:nvSpPr>
        <p:spPr>
          <a:xfrm>
            <a:off x="6006432" y="1589970"/>
            <a:ext cx="2060519" cy="315481"/>
          </a:xfrm>
          <a:prstGeom prst="rect">
            <a:avLst/>
          </a:prstGeom>
          <a:noFill/>
        </p:spPr>
        <p:txBody>
          <a:bodyPr wrap="none" lIns="68589" tIns="34295" rIns="68589" bIns="34295" rtlCol="0">
            <a:spAutoFit/>
          </a:bodyPr>
          <a:lstStyle/>
          <a:p>
            <a:pPr eaLnBrk="1"/>
            <a:r>
              <a:rPr lang="en-US" altLang="ja-JP" sz="1600" b="1">
                <a:solidFill>
                  <a:schemeClr val="accent5"/>
                </a:solidFill>
              </a:rPr>
              <a:t>6 X 1 GE SX </a:t>
            </a:r>
            <a:r>
              <a:rPr lang="ja-JP" altLang="en-US" sz="1600" b="1">
                <a:solidFill>
                  <a:schemeClr val="accent5"/>
                </a:solidFill>
              </a:rPr>
              <a:t>ファイバ</a:t>
            </a:r>
          </a:p>
        </p:txBody>
      </p:sp>
      <p:sp>
        <p:nvSpPr>
          <p:cNvPr id="21" name="Rectangle 20"/>
          <p:cNvSpPr/>
          <p:nvPr/>
        </p:nvSpPr>
        <p:spPr>
          <a:xfrm>
            <a:off x="5986112" y="1772850"/>
            <a:ext cx="1943161" cy="307777"/>
          </a:xfrm>
          <a:prstGeom prst="rect">
            <a:avLst/>
          </a:prstGeom>
        </p:spPr>
        <p:txBody>
          <a:bodyPr wrap="none">
            <a:spAutoFit/>
          </a:bodyPr>
          <a:lstStyle/>
          <a:p>
            <a:pPr eaLnBrk="1"/>
            <a:r>
              <a:rPr lang="en-US" altLang="ja-JP" sz="1400" dirty="0"/>
              <a:t>Firepower </a:t>
            </a:r>
            <a:r>
              <a:rPr lang="en-US" altLang="ja-JP" sz="1400" b="1" dirty="0" smtClean="0">
                <a:solidFill>
                  <a:schemeClr val="accent2"/>
                </a:solidFill>
              </a:rPr>
              <a:t>2100</a:t>
            </a:r>
            <a:r>
              <a:rPr lang="ja-JP" altLang="en-US" sz="1400" dirty="0" smtClean="0"/>
              <a:t>、</a:t>
            </a:r>
            <a:r>
              <a:rPr lang="en-US" altLang="ja-JP" sz="1400" b="1" dirty="0" smtClean="0"/>
              <a:t>4100</a:t>
            </a:r>
            <a:endParaRPr lang="ja-JP" altLang="en-US" sz="1400" b="1" dirty="0"/>
          </a:p>
        </p:txBody>
      </p:sp>
      <p:sp>
        <p:nvSpPr>
          <p:cNvPr id="22" name="Rectangle 21"/>
          <p:cNvSpPr/>
          <p:nvPr/>
        </p:nvSpPr>
        <p:spPr>
          <a:xfrm>
            <a:off x="5974048" y="2455602"/>
            <a:ext cx="1943161" cy="307777"/>
          </a:xfrm>
          <a:prstGeom prst="rect">
            <a:avLst/>
          </a:prstGeom>
        </p:spPr>
        <p:txBody>
          <a:bodyPr wrap="none">
            <a:spAutoFit/>
          </a:bodyPr>
          <a:lstStyle/>
          <a:p>
            <a:pPr eaLnBrk="1"/>
            <a:r>
              <a:rPr lang="en-US" altLang="ja-JP" sz="1400" dirty="0"/>
              <a:t>Firepower </a:t>
            </a:r>
            <a:r>
              <a:rPr lang="en-US" altLang="ja-JP" sz="1400" b="1" dirty="0" smtClean="0">
                <a:solidFill>
                  <a:schemeClr val="accent2"/>
                </a:solidFill>
              </a:rPr>
              <a:t>2100</a:t>
            </a:r>
            <a:r>
              <a:rPr lang="ja-JP" altLang="en-US" sz="1400" dirty="0" smtClean="0"/>
              <a:t>、</a:t>
            </a:r>
            <a:r>
              <a:rPr lang="en-US" altLang="ja-JP" sz="1400" b="1" dirty="0" smtClean="0"/>
              <a:t>4100</a:t>
            </a:r>
            <a:endParaRPr lang="ja-JP" altLang="en-US" sz="1400" b="1" dirty="0"/>
          </a:p>
        </p:txBody>
      </p:sp>
      <p:sp>
        <p:nvSpPr>
          <p:cNvPr id="23" name="Rectangle 22"/>
          <p:cNvSpPr/>
          <p:nvPr/>
        </p:nvSpPr>
        <p:spPr>
          <a:xfrm>
            <a:off x="5976877" y="3214554"/>
            <a:ext cx="2459328" cy="307777"/>
          </a:xfrm>
          <a:prstGeom prst="rect">
            <a:avLst/>
          </a:prstGeom>
        </p:spPr>
        <p:txBody>
          <a:bodyPr wrap="none">
            <a:spAutoFit/>
          </a:bodyPr>
          <a:lstStyle/>
          <a:p>
            <a:pPr eaLnBrk="1"/>
            <a:r>
              <a:rPr lang="en-US" altLang="ja-JP" sz="1400" dirty="0"/>
              <a:t>Firepower </a:t>
            </a:r>
            <a:r>
              <a:rPr lang="en-US" altLang="ja-JP" sz="1400" b="1" dirty="0" smtClean="0">
                <a:solidFill>
                  <a:schemeClr val="accent2"/>
                </a:solidFill>
              </a:rPr>
              <a:t>2100</a:t>
            </a:r>
            <a:r>
              <a:rPr lang="ja-JP" altLang="en-US" sz="1400" dirty="0" smtClean="0"/>
              <a:t>、</a:t>
            </a:r>
            <a:r>
              <a:rPr lang="en-US" altLang="ja-JP" sz="1400" dirty="0" smtClean="0"/>
              <a:t>4100</a:t>
            </a:r>
            <a:r>
              <a:rPr lang="ja-JP" altLang="en-US" sz="1400" dirty="0" smtClean="0"/>
              <a:t>、</a:t>
            </a:r>
            <a:r>
              <a:rPr lang="en-US" altLang="ja-JP" sz="1400" dirty="0" smtClean="0"/>
              <a:t>9300</a:t>
            </a:r>
            <a:endParaRPr lang="ja-JP" altLang="en-US" sz="1400" dirty="0"/>
          </a:p>
        </p:txBody>
      </p:sp>
      <p:sp>
        <p:nvSpPr>
          <p:cNvPr id="24" name="Rectangle 23"/>
          <p:cNvSpPr/>
          <p:nvPr/>
        </p:nvSpPr>
        <p:spPr>
          <a:xfrm>
            <a:off x="5976877" y="3942010"/>
            <a:ext cx="1943161" cy="307777"/>
          </a:xfrm>
          <a:prstGeom prst="rect">
            <a:avLst/>
          </a:prstGeom>
        </p:spPr>
        <p:txBody>
          <a:bodyPr wrap="none">
            <a:spAutoFit/>
          </a:bodyPr>
          <a:lstStyle/>
          <a:p>
            <a:pPr eaLnBrk="1"/>
            <a:r>
              <a:rPr lang="en-US" altLang="ja-JP" sz="1400" dirty="0"/>
              <a:t>Firepower 4100</a:t>
            </a:r>
            <a:r>
              <a:rPr lang="ja-JP" altLang="en-US" sz="1400" dirty="0"/>
              <a:t>、</a:t>
            </a:r>
            <a:r>
              <a:rPr lang="en-US" altLang="ja-JP" sz="1400" dirty="0"/>
              <a:t>9300</a:t>
            </a:r>
          </a:p>
        </p:txBody>
      </p:sp>
      <p:sp>
        <p:nvSpPr>
          <p:cNvPr id="32" name="Rounded Rectangle 31"/>
          <p:cNvSpPr/>
          <p:nvPr/>
        </p:nvSpPr>
        <p:spPr>
          <a:xfrm>
            <a:off x="6338682" y="2718506"/>
            <a:ext cx="1080160" cy="246888"/>
          </a:xfrm>
          <a:prstGeom prst="roundRect">
            <a:avLst/>
          </a:prstGeom>
          <a:solidFill>
            <a:srgbClr val="00B05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eaLnBrk="1"/>
            <a:r>
              <a:rPr lang="en-US" altLang="ja-JP" sz="1050" dirty="0" smtClean="0">
                <a:latin typeface="MS PGothic" charset="-128"/>
                <a:ea typeface="MS PGothic" charset="-128"/>
                <a:cs typeface="MS PGothic" charset="-128"/>
              </a:rPr>
              <a:t>CY18</a:t>
            </a:r>
            <a:r>
              <a:rPr lang="ja-JP" altLang="en-US" sz="1050" dirty="0" smtClean="0">
                <a:latin typeface="MS PGothic" charset="-128"/>
                <a:ea typeface="MS PGothic" charset="-128"/>
                <a:cs typeface="MS PGothic" charset="-128"/>
              </a:rPr>
              <a:t>対応予定</a:t>
            </a:r>
            <a:endParaRPr lang="en-US" altLang="ja-JP" sz="1050" dirty="0">
              <a:latin typeface="MS PGothic" charset="-128"/>
              <a:ea typeface="MS PGothic" charset="-128"/>
              <a:cs typeface="MS PGothic" charset="-128"/>
            </a:endParaRPr>
          </a:p>
        </p:txBody>
      </p:sp>
      <p:sp>
        <p:nvSpPr>
          <p:cNvPr id="31" name="Rounded Rectangle 30"/>
          <p:cNvSpPr/>
          <p:nvPr/>
        </p:nvSpPr>
        <p:spPr>
          <a:xfrm>
            <a:off x="6340251" y="2041344"/>
            <a:ext cx="1080160" cy="246888"/>
          </a:xfrm>
          <a:prstGeom prst="roundRect">
            <a:avLst/>
          </a:prstGeom>
          <a:solidFill>
            <a:srgbClr val="00B05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eaLnBrk="1"/>
            <a:r>
              <a:rPr lang="en-US" altLang="ja-JP" sz="1050" dirty="0" smtClean="0">
                <a:latin typeface="MS PGothic" charset="-128"/>
                <a:ea typeface="MS PGothic" charset="-128"/>
                <a:cs typeface="MS PGothic" charset="-128"/>
              </a:rPr>
              <a:t>CY18</a:t>
            </a:r>
            <a:r>
              <a:rPr lang="ja-JP" altLang="en-US" sz="1050" dirty="0" smtClean="0">
                <a:latin typeface="MS PGothic" charset="-128"/>
                <a:ea typeface="MS PGothic" charset="-128"/>
                <a:cs typeface="MS PGothic" charset="-128"/>
              </a:rPr>
              <a:t>対応予定</a:t>
            </a:r>
            <a:endParaRPr lang="en-US" altLang="ja-JP" sz="1050" dirty="0">
              <a:latin typeface="MS PGothic" charset="-128"/>
              <a:ea typeface="MS PGothic" charset="-128"/>
              <a:cs typeface="MS PGothic" charset="-128"/>
            </a:endParaRPr>
          </a:p>
        </p:txBody>
      </p:sp>
      <p:sp>
        <p:nvSpPr>
          <p:cNvPr id="36" name="Rounded Rectangle 35"/>
          <p:cNvSpPr/>
          <p:nvPr/>
        </p:nvSpPr>
        <p:spPr>
          <a:xfrm>
            <a:off x="6341820" y="3475793"/>
            <a:ext cx="1080160" cy="246888"/>
          </a:xfrm>
          <a:prstGeom prst="roundRect">
            <a:avLst/>
          </a:prstGeom>
          <a:solidFill>
            <a:srgbClr val="00B05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eaLnBrk="1"/>
            <a:r>
              <a:rPr lang="en-US" altLang="ja-JP" sz="1050" dirty="0" smtClean="0">
                <a:latin typeface="MS PGothic" charset="-128"/>
                <a:ea typeface="MS PGothic" charset="-128"/>
                <a:cs typeface="MS PGothic" charset="-128"/>
              </a:rPr>
              <a:t>CY18</a:t>
            </a:r>
            <a:r>
              <a:rPr lang="ja-JP" altLang="en-US" sz="1050" dirty="0" smtClean="0">
                <a:latin typeface="MS PGothic" charset="-128"/>
                <a:ea typeface="MS PGothic" charset="-128"/>
                <a:cs typeface="MS PGothic" charset="-128"/>
              </a:rPr>
              <a:t>対応予定</a:t>
            </a:r>
            <a:endParaRPr lang="en-US" altLang="ja-JP" sz="1050" dirty="0">
              <a:latin typeface="MS PGothic" charset="-128"/>
              <a:ea typeface="MS PGothic" charset="-128"/>
              <a:cs typeface="MS PGothic" charset="-128"/>
            </a:endParaRPr>
          </a:p>
        </p:txBody>
      </p:sp>
      <p:sp>
        <p:nvSpPr>
          <p:cNvPr id="20" name="TextBox 19"/>
          <p:cNvSpPr txBox="1"/>
          <p:nvPr/>
        </p:nvSpPr>
        <p:spPr>
          <a:xfrm>
            <a:off x="4769963" y="4257491"/>
            <a:ext cx="4446069" cy="646331"/>
          </a:xfrm>
          <a:prstGeom prst="rect">
            <a:avLst/>
          </a:prstGeom>
          <a:noFill/>
        </p:spPr>
        <p:txBody>
          <a:bodyPr wrap="square" rtlCol="0">
            <a:spAutoFit/>
          </a:bodyPr>
          <a:lstStyle/>
          <a:p>
            <a:r>
              <a:rPr lang="en-US" altLang="ja-JP" smtClean="0">
                <a:latin typeface="+mn-lt"/>
              </a:rPr>
              <a:t>※FTW</a:t>
            </a:r>
            <a:r>
              <a:rPr lang="ja-JP" altLang="en-US" dirty="0" smtClean="0">
                <a:latin typeface="+mn-lt"/>
              </a:rPr>
              <a:t>によるハードウェアバイパスは</a:t>
            </a:r>
            <a:r>
              <a:rPr lang="en-US" altLang="ja-JP" dirty="0" smtClean="0">
                <a:latin typeface="+mn-lt"/>
              </a:rPr>
              <a:t> NGIPS</a:t>
            </a:r>
            <a:r>
              <a:rPr lang="en-US" altLang="ja-JP" dirty="0">
                <a:latin typeface="+mn-lt"/>
              </a:rPr>
              <a:t> </a:t>
            </a:r>
            <a:r>
              <a:rPr lang="en-US" altLang="ja-JP" dirty="0" smtClean="0">
                <a:latin typeface="+mn-lt"/>
              </a:rPr>
              <a:t>(Inline/ Inline with Tap)</a:t>
            </a:r>
            <a:r>
              <a:rPr lang="ja-JP" altLang="en-US" dirty="0" smtClean="0">
                <a:latin typeface="+mn-lt"/>
              </a:rPr>
              <a:t>でのみ提供</a:t>
            </a:r>
            <a:endParaRPr lang="en-US" dirty="0" smtClean="0">
              <a:latin typeface="+mn-lt"/>
            </a:endParaRPr>
          </a:p>
        </p:txBody>
      </p:sp>
    </p:spTree>
    <p:extLst>
      <p:ext uri="{BB962C8B-B14F-4D97-AF65-F5344CB8AC3E}">
        <p14:creationId xmlns:p14="http://schemas.microsoft.com/office/powerpoint/2010/main" val="1799158102"/>
      </p:ext>
    </p:extLst>
  </p:cSld>
  <p:clrMapOvr>
    <a:masterClrMapping/>
  </p:clrMapOvr>
  <mc:AlternateContent xmlns:mc="http://schemas.openxmlformats.org/markup-compatibility/2006" xmlns:p14="http://schemas.microsoft.com/office/powerpoint/2010/main">
    <mc:Choice Requires="p14">
      <p:transition p14:dur="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FTW </a:t>
            </a:r>
            <a:r>
              <a:rPr lang="ja-JP" altLang="en-US" dirty="0" smtClean="0">
                <a:latin typeface="MS PGothic" charset="-128"/>
                <a:ea typeface="MS PGothic" charset="-128"/>
                <a:cs typeface="MS PGothic" charset="-128"/>
              </a:rPr>
              <a:t>動作モードと注意事項</a:t>
            </a:r>
            <a:endParaRPr lang="en-US" dirty="0">
              <a:latin typeface="MS PGothic" charset="-128"/>
              <a:ea typeface="MS PGothic" charset="-128"/>
              <a:cs typeface="MS PGothic" charset="-128"/>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5602" y="904434"/>
            <a:ext cx="3828843" cy="2163218"/>
          </a:xfrm>
          <a:prstGeom prst="rect">
            <a:avLst/>
          </a:prstGeom>
        </p:spPr>
      </p:pic>
      <p:sp>
        <p:nvSpPr>
          <p:cNvPr id="6" name="Rectangle 5"/>
          <p:cNvSpPr/>
          <p:nvPr/>
        </p:nvSpPr>
        <p:spPr>
          <a:xfrm>
            <a:off x="4206093" y="1297937"/>
            <a:ext cx="5127171" cy="1769715"/>
          </a:xfrm>
          <a:prstGeom prst="rect">
            <a:avLst/>
          </a:prstGeom>
        </p:spPr>
        <p:txBody>
          <a:bodyPr wrap="square">
            <a:spAutoFit/>
          </a:bodyPr>
          <a:lstStyle/>
          <a:p>
            <a:pPr marL="285750" indent="-285750">
              <a:spcBef>
                <a:spcPts val="600"/>
              </a:spcBef>
              <a:buClr>
                <a:schemeClr val="tx2"/>
              </a:buClr>
              <a:buFont typeface="Arial" panose="020B0604020202020204" pitchFamily="34" charset="0"/>
              <a:buChar char="•"/>
            </a:pPr>
            <a:r>
              <a:rPr lang="en-US" altLang="ja-JP" sz="1400" dirty="0" smtClean="0"/>
              <a:t>FTW</a:t>
            </a:r>
            <a:r>
              <a:rPr lang="ja-JP" altLang="en-US" sz="1400" dirty="0" smtClean="0"/>
              <a:t>搭載時</a:t>
            </a:r>
            <a:r>
              <a:rPr lang="en-US" altLang="ja-JP" sz="1400" dirty="0" smtClean="0"/>
              <a:t> Inline Pair</a:t>
            </a:r>
            <a:r>
              <a:rPr lang="ja-JP" altLang="en-US" sz="1400" dirty="0" smtClean="0"/>
              <a:t>設定と合わせて</a:t>
            </a:r>
            <a:r>
              <a:rPr lang="en-US" altLang="ja-JP" sz="1400" dirty="0" smtClean="0"/>
              <a:t> </a:t>
            </a:r>
            <a:r>
              <a:rPr lang="ja-JP" altLang="en-US" sz="1400" dirty="0" smtClean="0"/>
              <a:t>バイパスモード設定</a:t>
            </a:r>
            <a:endParaRPr lang="en-US" altLang="ja-JP" sz="1400" dirty="0" smtClean="0"/>
          </a:p>
          <a:p>
            <a:pPr marL="742950" lvl="1" indent="-285750">
              <a:spcBef>
                <a:spcPts val="600"/>
              </a:spcBef>
              <a:buClr>
                <a:schemeClr val="tx2"/>
              </a:buClr>
              <a:buFont typeface="Arial" panose="020B0604020202020204" pitchFamily="34" charset="0"/>
              <a:buChar char="•"/>
            </a:pPr>
            <a:r>
              <a:rPr lang="en-US" altLang="ja-JP" sz="1400" dirty="0" smtClean="0"/>
              <a:t>Disable: FTW</a:t>
            </a:r>
            <a:r>
              <a:rPr lang="ja-JP" altLang="en-US" sz="1400" dirty="0" smtClean="0"/>
              <a:t>処理せず通常処理</a:t>
            </a:r>
            <a:endParaRPr lang="en-US" altLang="ja-JP" sz="1400" dirty="0" smtClean="0"/>
          </a:p>
          <a:p>
            <a:pPr marL="742950" lvl="1" indent="-285750">
              <a:spcBef>
                <a:spcPts val="600"/>
              </a:spcBef>
              <a:buClr>
                <a:schemeClr val="tx2"/>
              </a:buClr>
              <a:buFont typeface="Arial" panose="020B0604020202020204" pitchFamily="34" charset="0"/>
              <a:buChar char="•"/>
            </a:pPr>
            <a:r>
              <a:rPr lang="en-US" altLang="ja-JP" sz="1400" dirty="0" smtClean="0"/>
              <a:t>Standby:</a:t>
            </a:r>
            <a:r>
              <a:rPr lang="en-US" altLang="ja-JP" sz="1400" dirty="0"/>
              <a:t> </a:t>
            </a:r>
            <a:r>
              <a:rPr lang="ja-JP" altLang="en-US" sz="1400" dirty="0" smtClean="0"/>
              <a:t>イベント発生時まで通常処理</a:t>
            </a:r>
            <a:endParaRPr lang="en-US" altLang="ja-JP" sz="1400" dirty="0" smtClean="0"/>
          </a:p>
          <a:p>
            <a:pPr marL="742950" lvl="1" indent="-285750">
              <a:spcBef>
                <a:spcPts val="600"/>
              </a:spcBef>
              <a:buClr>
                <a:schemeClr val="tx2"/>
              </a:buClr>
              <a:buFont typeface="Arial" panose="020B0604020202020204" pitchFamily="34" charset="0"/>
              <a:buChar char="•"/>
            </a:pPr>
            <a:r>
              <a:rPr lang="en-US" altLang="ja-JP" sz="1400" dirty="0" smtClean="0"/>
              <a:t>Bypass-Force: </a:t>
            </a:r>
            <a:r>
              <a:rPr lang="ja-JP" altLang="en-US" sz="1400" dirty="0" smtClean="0"/>
              <a:t>常時バイパス処理</a:t>
            </a:r>
            <a:endParaRPr lang="en-US" altLang="ja-JP" sz="1400" dirty="0"/>
          </a:p>
          <a:p>
            <a:pPr marL="285750" lvl="0" indent="-285750">
              <a:spcBef>
                <a:spcPts val="600"/>
              </a:spcBef>
              <a:buClr>
                <a:srgbClr val="005073"/>
              </a:buClr>
              <a:buFont typeface="Arial" panose="020B0604020202020204" pitchFamily="34" charset="0"/>
              <a:buChar char="•"/>
            </a:pPr>
            <a:r>
              <a:rPr lang="en-US" altLang="ja-JP" sz="1400" dirty="0">
                <a:solidFill>
                  <a:srgbClr val="282828"/>
                </a:solidFill>
              </a:rPr>
              <a:t>FTW</a:t>
            </a:r>
            <a:r>
              <a:rPr lang="ja-JP" altLang="en-US" sz="1400" dirty="0">
                <a:solidFill>
                  <a:srgbClr val="282828"/>
                </a:solidFill>
              </a:rPr>
              <a:t>搭載時</a:t>
            </a:r>
            <a:r>
              <a:rPr lang="en-US" altLang="ja-JP" sz="1400" dirty="0">
                <a:solidFill>
                  <a:srgbClr val="282828"/>
                </a:solidFill>
              </a:rPr>
              <a:t> Inline Pair</a:t>
            </a:r>
            <a:r>
              <a:rPr lang="ja-JP" altLang="en-US" sz="1400" dirty="0">
                <a:solidFill>
                  <a:srgbClr val="282828"/>
                </a:solidFill>
              </a:rPr>
              <a:t>設定と合わせて</a:t>
            </a:r>
            <a:r>
              <a:rPr lang="en-US" altLang="ja-JP" sz="1400" dirty="0">
                <a:solidFill>
                  <a:srgbClr val="282828"/>
                </a:solidFill>
              </a:rPr>
              <a:t> Bypass</a:t>
            </a:r>
            <a:r>
              <a:rPr lang="ja-JP" altLang="en-US" sz="1400" dirty="0">
                <a:solidFill>
                  <a:srgbClr val="282828"/>
                </a:solidFill>
              </a:rPr>
              <a:t>指定可能</a:t>
            </a:r>
            <a:endParaRPr lang="en-US" altLang="ja-JP" sz="1400" dirty="0">
              <a:solidFill>
                <a:srgbClr val="282828"/>
              </a:solidFill>
            </a:endParaRPr>
          </a:p>
          <a:p>
            <a:pPr marL="742950" lvl="1" indent="-285750">
              <a:spcBef>
                <a:spcPts val="600"/>
              </a:spcBef>
              <a:buClr>
                <a:schemeClr val="tx2"/>
              </a:buClr>
              <a:buFont typeface="Arial" panose="020B0604020202020204" pitchFamily="34" charset="0"/>
              <a:buChar char="•"/>
            </a:pPr>
            <a:endParaRPr lang="en-US" altLang="ja-JP" sz="1400" dirty="0" smtClean="0"/>
          </a:p>
        </p:txBody>
      </p:sp>
      <p:sp>
        <p:nvSpPr>
          <p:cNvPr id="7" name="Rectangle 5"/>
          <p:cNvSpPr/>
          <p:nvPr/>
        </p:nvSpPr>
        <p:spPr>
          <a:xfrm>
            <a:off x="356616" y="3259643"/>
            <a:ext cx="8829105" cy="1215717"/>
          </a:xfrm>
          <a:prstGeom prst="rect">
            <a:avLst/>
          </a:prstGeom>
        </p:spPr>
        <p:txBody>
          <a:bodyPr wrap="square">
            <a:spAutoFit/>
          </a:bodyPr>
          <a:lstStyle/>
          <a:p>
            <a:pPr>
              <a:spcBef>
                <a:spcPts val="600"/>
              </a:spcBef>
              <a:buClr>
                <a:schemeClr val="tx2"/>
              </a:buClr>
            </a:pPr>
            <a:r>
              <a:rPr lang="ja-JP" altLang="en-US" sz="1600" dirty="0" smtClean="0">
                <a:solidFill>
                  <a:srgbClr val="000000"/>
                </a:solidFill>
              </a:rPr>
              <a:t>推奨事項</a:t>
            </a:r>
            <a:endParaRPr lang="en-US" sz="1600" dirty="0" smtClean="0">
              <a:solidFill>
                <a:srgbClr val="000000"/>
              </a:solidFill>
            </a:endParaRPr>
          </a:p>
          <a:p>
            <a:pPr marL="285750" indent="-285750">
              <a:spcBef>
                <a:spcPts val="600"/>
              </a:spcBef>
              <a:buClr>
                <a:schemeClr val="tx2"/>
              </a:buClr>
              <a:buFont typeface="Arial" panose="020B0604020202020204" pitchFamily="34" charset="0"/>
              <a:buChar char="•"/>
            </a:pPr>
            <a:r>
              <a:rPr lang="en-US" altLang="ja-JP" sz="1400" dirty="0" smtClean="0">
                <a:solidFill>
                  <a:srgbClr val="000000"/>
                </a:solidFill>
              </a:rPr>
              <a:t>FTW Bypass</a:t>
            </a:r>
            <a:r>
              <a:rPr lang="ja-JP" altLang="en-US" sz="1400" dirty="0" smtClean="0">
                <a:solidFill>
                  <a:srgbClr val="000000"/>
                </a:solidFill>
              </a:rPr>
              <a:t>時の減衰</a:t>
            </a:r>
            <a:r>
              <a:rPr lang="en-US" altLang="ja-JP" sz="1400" dirty="0" smtClean="0">
                <a:solidFill>
                  <a:srgbClr val="000000"/>
                </a:solidFill>
              </a:rPr>
              <a:t>(Insertion loss)</a:t>
            </a:r>
            <a:r>
              <a:rPr lang="ja-JP" altLang="en-US" sz="1400" dirty="0" smtClean="0">
                <a:solidFill>
                  <a:srgbClr val="000000"/>
                </a:solidFill>
              </a:rPr>
              <a:t>を</a:t>
            </a:r>
            <a:r>
              <a:rPr lang="ja-JP" altLang="en-US" sz="1400" smtClean="0">
                <a:solidFill>
                  <a:srgbClr val="000000"/>
                </a:solidFill>
              </a:rPr>
              <a:t>考慮した設計</a:t>
            </a:r>
            <a:endParaRPr lang="en-US" altLang="ja-JP" sz="1400" dirty="0" smtClean="0">
              <a:solidFill>
                <a:srgbClr val="000000"/>
              </a:solidFill>
            </a:endParaRPr>
          </a:p>
          <a:p>
            <a:pPr marL="285750" indent="-285750">
              <a:spcBef>
                <a:spcPts val="600"/>
              </a:spcBef>
              <a:buClr>
                <a:schemeClr val="tx2"/>
              </a:buClr>
              <a:buFont typeface="Arial" panose="020B0604020202020204" pitchFamily="34" charset="0"/>
              <a:buChar char="•"/>
            </a:pPr>
            <a:r>
              <a:rPr lang="ja-JP" altLang="en-US" sz="1400" dirty="0" smtClean="0">
                <a:solidFill>
                  <a:srgbClr val="000000"/>
                </a:solidFill>
              </a:rPr>
              <a:t>隣接機器間のケーブル規格と距離設計</a:t>
            </a:r>
            <a:endParaRPr lang="en-US" altLang="ja-JP" sz="1400" dirty="0" smtClean="0">
              <a:solidFill>
                <a:srgbClr val="000000"/>
              </a:solidFill>
            </a:endParaRPr>
          </a:p>
          <a:p>
            <a:pPr>
              <a:spcBef>
                <a:spcPts val="600"/>
              </a:spcBef>
              <a:buClr>
                <a:schemeClr val="tx2"/>
              </a:buClr>
            </a:pPr>
            <a:r>
              <a:rPr lang="ja-JP" altLang="en-US" sz="1400" dirty="0" smtClean="0">
                <a:solidFill>
                  <a:srgbClr val="000000"/>
                </a:solidFill>
              </a:rPr>
              <a:t>ご参考）</a:t>
            </a:r>
            <a:r>
              <a:rPr lang="en-US" altLang="ja-JP" sz="1400" dirty="0" smtClean="0">
                <a:solidFill>
                  <a:srgbClr val="000000"/>
                </a:solidFill>
              </a:rPr>
              <a:t> </a:t>
            </a:r>
            <a:r>
              <a:rPr lang="en-US" altLang="ja-JP" sz="1400" dirty="0" smtClean="0"/>
              <a:t>Cisco </a:t>
            </a:r>
            <a:r>
              <a:rPr lang="en-US" altLang="ja-JP" sz="1400" dirty="0"/>
              <a:t>Firepower 4100 Series Hardware Installation </a:t>
            </a:r>
            <a:r>
              <a:rPr lang="en-US" altLang="ja-JP" sz="1400" dirty="0" smtClean="0"/>
              <a:t>Guide</a:t>
            </a:r>
            <a:endParaRPr lang="en-US" altLang="ja-JP" sz="1400" dirty="0"/>
          </a:p>
        </p:txBody>
      </p:sp>
      <p:pic>
        <p:nvPicPr>
          <p:cNvPr id="8" name="Picture 12" descr="mage result for ethernet optic cable ty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447" y="3464543"/>
            <a:ext cx="2614796" cy="93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6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5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fade">
                                      <p:cBhvr>
                                        <p:cTn id="4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7" y="122950"/>
            <a:ext cx="8345488" cy="731837"/>
          </a:xfrm>
        </p:spPr>
        <p:txBody>
          <a:bodyPr/>
          <a:lstStyle/>
          <a:p>
            <a:r>
              <a:rPr lang="en-US" dirty="0" smtClean="0"/>
              <a:t>Firepower 2100, 4100, 9300 </a:t>
            </a:r>
            <a:r>
              <a:rPr lang="ja-JP" altLang="en-US" dirty="0" smtClean="0"/>
              <a:t>の比較</a:t>
            </a:r>
            <a:endParaRPr lang="en-US" dirty="0"/>
          </a:p>
        </p:txBody>
      </p:sp>
      <p:graphicFrame>
        <p:nvGraphicFramePr>
          <p:cNvPr id="3" name="Table 2"/>
          <p:cNvGraphicFramePr>
            <a:graphicFrameLocks noGrp="1"/>
          </p:cNvGraphicFramePr>
          <p:nvPr>
            <p:extLst/>
          </p:nvPr>
        </p:nvGraphicFramePr>
        <p:xfrm>
          <a:off x="437767" y="854787"/>
          <a:ext cx="8276328" cy="3726069"/>
        </p:xfrm>
        <a:graphic>
          <a:graphicData uri="http://schemas.openxmlformats.org/drawingml/2006/table">
            <a:tbl>
              <a:tblPr firstRow="1" bandRow="1">
                <a:tableStyleId>{5C22544A-7EE6-4342-B048-85BDC9FD1C3A}</a:tableStyleId>
              </a:tblPr>
              <a:tblGrid>
                <a:gridCol w="2069082">
                  <a:extLst>
                    <a:ext uri="{9D8B030D-6E8A-4147-A177-3AD203B41FA5}">
                      <a16:colId xmlns="" xmlns:a16="http://schemas.microsoft.com/office/drawing/2014/main" val="20000"/>
                    </a:ext>
                  </a:extLst>
                </a:gridCol>
                <a:gridCol w="2069082">
                  <a:extLst>
                    <a:ext uri="{9D8B030D-6E8A-4147-A177-3AD203B41FA5}">
                      <a16:colId xmlns="" xmlns:a16="http://schemas.microsoft.com/office/drawing/2014/main" val="20001"/>
                    </a:ext>
                  </a:extLst>
                </a:gridCol>
                <a:gridCol w="2069082">
                  <a:extLst>
                    <a:ext uri="{9D8B030D-6E8A-4147-A177-3AD203B41FA5}">
                      <a16:colId xmlns="" xmlns:a16="http://schemas.microsoft.com/office/drawing/2014/main" val="20002"/>
                    </a:ext>
                  </a:extLst>
                </a:gridCol>
                <a:gridCol w="2069082">
                  <a:extLst>
                    <a:ext uri="{9D8B030D-6E8A-4147-A177-3AD203B41FA5}">
                      <a16:colId xmlns="" xmlns:a16="http://schemas.microsoft.com/office/drawing/2014/main" val="20003"/>
                    </a:ext>
                  </a:extLst>
                </a:gridCol>
              </a:tblGrid>
              <a:tr h="201640">
                <a:tc>
                  <a:txBody>
                    <a:bodyPr/>
                    <a:lstStyle/>
                    <a:p>
                      <a:r>
                        <a:rPr lang="en-US" dirty="0" smtClean="0">
                          <a:latin typeface="MS PGothic" charset="-128"/>
                          <a:ea typeface="MS PGothic" charset="-128"/>
                          <a:cs typeface="MS PGothic" charset="-128"/>
                        </a:rPr>
                        <a:t>Features</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FP</a:t>
                      </a:r>
                      <a:r>
                        <a:rPr lang="en-US" baseline="0" dirty="0" smtClean="0">
                          <a:latin typeface="MS PGothic" charset="-128"/>
                          <a:ea typeface="MS PGothic" charset="-128"/>
                          <a:cs typeface="MS PGothic" charset="-128"/>
                        </a:rPr>
                        <a:t> 2100</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FP 4100</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FP 9300</a:t>
                      </a:r>
                      <a:endParaRPr lang="en-US" dirty="0">
                        <a:latin typeface="MS PGothic" charset="-128"/>
                        <a:ea typeface="MS PGothic" charset="-128"/>
                        <a:cs typeface="MS PGothic" charset="-128"/>
                      </a:endParaRPr>
                    </a:p>
                  </a:txBody>
                  <a:tcPr anchor="ctr"/>
                </a:tc>
                <a:extLst>
                  <a:ext uri="{0D108BD9-81ED-4DB2-BD59-A6C34878D82A}">
                    <a16:rowId xmlns="" xmlns:a16="http://schemas.microsoft.com/office/drawing/2014/main" val="10000"/>
                  </a:ext>
                </a:extLst>
              </a:tr>
              <a:tr h="342789">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dirty="0" smtClean="0">
                          <a:latin typeface="MS PGothic" charset="-128"/>
                          <a:ea typeface="MS PGothic" charset="-128"/>
                          <a:cs typeface="MS PGothic" charset="-128"/>
                        </a:rPr>
                        <a:t>L3-4</a:t>
                      </a:r>
                      <a:r>
                        <a:rPr lang="en-US" dirty="0" smtClean="0">
                          <a:latin typeface="MS PGothic" charset="-128"/>
                          <a:ea typeface="MS PGothic" charset="-128"/>
                          <a:cs typeface="MS PGothic" charset="-128"/>
                        </a:rPr>
                        <a:t>F</a:t>
                      </a:r>
                      <a:r>
                        <a:rPr lang="en-US" altLang="ja-JP" dirty="0" smtClean="0">
                          <a:latin typeface="MS PGothic" charset="-128"/>
                          <a:ea typeface="MS PGothic" charset="-128"/>
                          <a:cs typeface="MS PGothic" charset="-128"/>
                        </a:rPr>
                        <a:t>W + L7FW </a:t>
                      </a:r>
                      <a:endParaRPr lang="en-US" dirty="0" smtClean="0">
                        <a:latin typeface="MS PGothic" charset="-128"/>
                        <a:ea typeface="MS PGothic" charset="-128"/>
                        <a:cs typeface="MS PGothic" charset="-128"/>
                      </a:endParaRPr>
                    </a:p>
                    <a:p>
                      <a:pPr marL="0" marR="0" indent="0" algn="l" defTabSz="685777" rtl="0" eaLnBrk="1" fontAlgn="auto" latinLnBrk="0" hangingPunct="1">
                        <a:lnSpc>
                          <a:spcPct val="100000"/>
                        </a:lnSpc>
                        <a:spcBef>
                          <a:spcPts val="0"/>
                        </a:spcBef>
                        <a:spcAft>
                          <a:spcPts val="0"/>
                        </a:spcAft>
                        <a:buClrTx/>
                        <a:buSzTx/>
                        <a:buFontTx/>
                        <a:buNone/>
                        <a:tabLst/>
                        <a:defRPr/>
                      </a:pPr>
                      <a:r>
                        <a:rPr lang="ja-JP" altLang="en-US" dirty="0" smtClean="0">
                          <a:latin typeface="MS PGothic" charset="-128"/>
                          <a:ea typeface="MS PGothic" charset="-128"/>
                          <a:cs typeface="MS PGothic" charset="-128"/>
                        </a:rPr>
                        <a:t>スループット</a:t>
                      </a:r>
                      <a:endParaRPr lang="en-US" dirty="0" smtClean="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 2 to 8</a:t>
                      </a:r>
                      <a:r>
                        <a:rPr lang="en-US" baseline="0" dirty="0" smtClean="0">
                          <a:latin typeface="MS PGothic" charset="-128"/>
                          <a:ea typeface="MS PGothic" charset="-128"/>
                          <a:cs typeface="MS PGothic" charset="-128"/>
                        </a:rPr>
                        <a:t> Gbps</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12 to 30</a:t>
                      </a:r>
                      <a:r>
                        <a:rPr lang="en-US" baseline="0" dirty="0" smtClean="0">
                          <a:latin typeface="MS PGothic" charset="-128"/>
                          <a:ea typeface="MS PGothic" charset="-128"/>
                          <a:cs typeface="MS PGothic" charset="-128"/>
                        </a:rPr>
                        <a:t> Gbps</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30 to 54 Gbps</a:t>
                      </a:r>
                      <a:endParaRPr lang="en-US" dirty="0">
                        <a:latin typeface="MS PGothic" charset="-128"/>
                        <a:ea typeface="MS PGothic" charset="-128"/>
                        <a:cs typeface="MS PGothic" charset="-128"/>
                      </a:endParaRPr>
                    </a:p>
                  </a:txBody>
                  <a:tcPr anchor="ctr"/>
                </a:tc>
                <a:extLst>
                  <a:ext uri="{0D108BD9-81ED-4DB2-BD59-A6C34878D82A}">
                    <a16:rowId xmlns="" xmlns:a16="http://schemas.microsoft.com/office/drawing/2014/main" val="10001"/>
                  </a:ext>
                </a:extLst>
              </a:tr>
              <a:tr h="342789">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dirty="0" smtClean="0">
                          <a:latin typeface="MS PGothic" charset="-128"/>
                          <a:ea typeface="MS PGothic" charset="-128"/>
                          <a:cs typeface="MS PGothic" charset="-128"/>
                        </a:rPr>
                        <a:t>L3-4</a:t>
                      </a:r>
                      <a:r>
                        <a:rPr lang="en-US" dirty="0" smtClean="0">
                          <a:latin typeface="MS PGothic" charset="-128"/>
                          <a:ea typeface="MS PGothic" charset="-128"/>
                          <a:cs typeface="MS PGothic" charset="-128"/>
                        </a:rPr>
                        <a:t>F</a:t>
                      </a:r>
                      <a:r>
                        <a:rPr lang="en-US" altLang="ja-JP" dirty="0" smtClean="0">
                          <a:latin typeface="MS PGothic" charset="-128"/>
                          <a:ea typeface="MS PGothic" charset="-128"/>
                          <a:cs typeface="MS PGothic" charset="-128"/>
                        </a:rPr>
                        <a:t>W + L7FW</a:t>
                      </a:r>
                      <a:r>
                        <a:rPr lang="en-US" altLang="ja-JP" baseline="0" dirty="0" smtClean="0">
                          <a:latin typeface="MS PGothic" charset="-128"/>
                          <a:ea typeface="MS PGothic" charset="-128"/>
                          <a:cs typeface="MS PGothic" charset="-128"/>
                        </a:rPr>
                        <a:t> + IPS</a:t>
                      </a:r>
                    </a:p>
                    <a:p>
                      <a:pPr marL="0" marR="0" indent="0" algn="l" defTabSz="685777" rtl="0" eaLnBrk="1" fontAlgn="auto" latinLnBrk="0" hangingPunct="1">
                        <a:lnSpc>
                          <a:spcPct val="100000"/>
                        </a:lnSpc>
                        <a:spcBef>
                          <a:spcPts val="0"/>
                        </a:spcBef>
                        <a:spcAft>
                          <a:spcPts val="0"/>
                        </a:spcAft>
                        <a:buClrTx/>
                        <a:buSzTx/>
                        <a:buFontTx/>
                        <a:buNone/>
                        <a:tabLst/>
                        <a:defRPr/>
                      </a:pPr>
                      <a:r>
                        <a:rPr lang="ja-JP" altLang="en-US" baseline="0" dirty="0" smtClean="0">
                          <a:latin typeface="MS PGothic" charset="-128"/>
                          <a:ea typeface="MS PGothic" charset="-128"/>
                          <a:cs typeface="MS PGothic" charset="-128"/>
                        </a:rPr>
                        <a:t>スループット</a:t>
                      </a:r>
                      <a:endParaRPr lang="en-US" dirty="0" smtClean="0">
                        <a:latin typeface="MS PGothic" charset="-128"/>
                        <a:ea typeface="MS PGothic" charset="-128"/>
                        <a:cs typeface="MS PGothic" charset="-128"/>
                      </a:endParaRPr>
                    </a:p>
                  </a:txBody>
                  <a:tcPr anchor="ct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dirty="0" smtClean="0">
                          <a:latin typeface="MS PGothic" charset="-128"/>
                          <a:ea typeface="MS PGothic" charset="-128"/>
                          <a:cs typeface="MS PGothic" charset="-128"/>
                        </a:rPr>
                        <a:t> 2 to 8</a:t>
                      </a:r>
                      <a:r>
                        <a:rPr lang="en-US" baseline="0" dirty="0" smtClean="0">
                          <a:latin typeface="MS PGothic" charset="-128"/>
                          <a:ea typeface="MS PGothic" charset="-128"/>
                          <a:cs typeface="MS PGothic" charset="-128"/>
                        </a:rPr>
                        <a:t> </a:t>
                      </a:r>
                      <a:r>
                        <a:rPr lang="en-US" baseline="0" dirty="0" err="1" smtClean="0">
                          <a:latin typeface="MS PGothic" charset="-128"/>
                          <a:ea typeface="MS PGothic" charset="-128"/>
                          <a:cs typeface="MS PGothic" charset="-128"/>
                        </a:rPr>
                        <a:t>Gbps</a:t>
                      </a:r>
                      <a:endParaRPr lang="en-US" dirty="0" smtClean="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10 to 24 Gbps</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24 to 53 Gbps</a:t>
                      </a:r>
                      <a:endParaRPr lang="en-US" dirty="0">
                        <a:latin typeface="MS PGothic" charset="-128"/>
                        <a:ea typeface="MS PGothic" charset="-128"/>
                        <a:cs typeface="MS PGothic" charset="-128"/>
                      </a:endParaRPr>
                    </a:p>
                  </a:txBody>
                  <a:tcPr anchor="ctr"/>
                </a:tc>
                <a:extLst>
                  <a:ext uri="{0D108BD9-81ED-4DB2-BD59-A6C34878D82A}">
                    <a16:rowId xmlns="" xmlns:a16="http://schemas.microsoft.com/office/drawing/2014/main" val="10002"/>
                  </a:ext>
                </a:extLst>
              </a:tr>
              <a:tr h="201640">
                <a:tc>
                  <a:txBody>
                    <a:bodyPr/>
                    <a:lstStyle/>
                    <a:p>
                      <a:r>
                        <a:rPr lang="ja-JP" altLang="en-US" strike="noStrike" dirty="0" smtClean="0">
                          <a:latin typeface="MS PGothic" charset="-128"/>
                          <a:ea typeface="MS PGothic" charset="-128"/>
                          <a:cs typeface="MS PGothic" charset="-128"/>
                        </a:rPr>
                        <a:t>インターフェース</a:t>
                      </a:r>
                      <a:endParaRPr lang="en-US" strike="noStrike"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1/10</a:t>
                      </a:r>
                      <a:r>
                        <a:rPr lang="en-US" baseline="0" dirty="0" smtClean="0">
                          <a:latin typeface="MS PGothic" charset="-128"/>
                          <a:ea typeface="MS PGothic" charset="-128"/>
                          <a:cs typeface="MS PGothic" charset="-128"/>
                        </a:rPr>
                        <a:t> Gbps</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1/10</a:t>
                      </a:r>
                      <a:r>
                        <a:rPr lang="en-US" baseline="0" dirty="0" smtClean="0">
                          <a:latin typeface="MS PGothic" charset="-128"/>
                          <a:ea typeface="MS PGothic" charset="-128"/>
                          <a:cs typeface="MS PGothic" charset="-128"/>
                        </a:rPr>
                        <a:t>/40 Gbps</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1/10</a:t>
                      </a:r>
                      <a:r>
                        <a:rPr lang="en-US" baseline="0" dirty="0" smtClean="0">
                          <a:latin typeface="MS PGothic" charset="-128"/>
                          <a:ea typeface="MS PGothic" charset="-128"/>
                          <a:cs typeface="MS PGothic" charset="-128"/>
                        </a:rPr>
                        <a:t>/ 40/100 Gbps</a:t>
                      </a:r>
                      <a:endParaRPr lang="en-US" dirty="0">
                        <a:latin typeface="MS PGothic" charset="-128"/>
                        <a:ea typeface="MS PGothic" charset="-128"/>
                        <a:cs typeface="MS PGothic" charset="-128"/>
                      </a:endParaRPr>
                    </a:p>
                  </a:txBody>
                  <a:tcPr anchor="ctr"/>
                </a:tc>
                <a:extLst>
                  <a:ext uri="{0D108BD9-81ED-4DB2-BD59-A6C34878D82A}">
                    <a16:rowId xmlns="" xmlns:a16="http://schemas.microsoft.com/office/drawing/2014/main" val="10003"/>
                  </a:ext>
                </a:extLst>
              </a:tr>
              <a:tr h="201640">
                <a:tc>
                  <a:txBody>
                    <a:bodyPr/>
                    <a:lstStyle/>
                    <a:p>
                      <a:r>
                        <a:rPr lang="ja-JP" altLang="en-US" dirty="0" smtClean="0">
                          <a:latin typeface="MS PGothic" charset="-128"/>
                          <a:ea typeface="MS PGothic" charset="-128"/>
                          <a:cs typeface="MS PGothic" charset="-128"/>
                        </a:rPr>
                        <a:t>ラックサイズ</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1 RU</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1 RU</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3 RU</a:t>
                      </a:r>
                      <a:endParaRPr lang="en-US" dirty="0">
                        <a:latin typeface="MS PGothic" charset="-128"/>
                        <a:ea typeface="MS PGothic" charset="-128"/>
                        <a:cs typeface="MS PGothic" charset="-128"/>
                      </a:endParaRPr>
                    </a:p>
                  </a:txBody>
                  <a:tcPr anchor="ctr"/>
                </a:tc>
                <a:extLst>
                  <a:ext uri="{0D108BD9-81ED-4DB2-BD59-A6C34878D82A}">
                    <a16:rowId xmlns="" xmlns:a16="http://schemas.microsoft.com/office/drawing/2014/main" val="10004"/>
                  </a:ext>
                </a:extLst>
              </a:tr>
              <a:tr h="201640">
                <a:tc>
                  <a:txBody>
                    <a:bodyPr/>
                    <a:lstStyle/>
                    <a:p>
                      <a:r>
                        <a:rPr lang="ja-JP" altLang="en-US" dirty="0" smtClean="0">
                          <a:latin typeface="MS PGothic" charset="-128"/>
                          <a:ea typeface="MS PGothic" charset="-128"/>
                          <a:cs typeface="MS PGothic" charset="-128"/>
                        </a:rPr>
                        <a:t>ハイアベイラビリティ</a:t>
                      </a:r>
                      <a:endParaRPr lang="en-US" dirty="0">
                        <a:latin typeface="MS PGothic" charset="-128"/>
                        <a:ea typeface="MS PGothic" charset="-128"/>
                        <a:cs typeface="MS PGothic" charset="-128"/>
                      </a:endParaRPr>
                    </a:p>
                  </a:txBody>
                  <a:tcPr anchor="ctr"/>
                </a:tc>
                <a:tc>
                  <a:txBody>
                    <a:bodyPr/>
                    <a:lstStyle/>
                    <a:p>
                      <a:r>
                        <a:rPr lang="en-US" altLang="ja-JP" dirty="0" smtClean="0">
                          <a:solidFill>
                            <a:schemeClr val="tx1"/>
                          </a:solidFill>
                          <a:latin typeface="MS PGothic" charset="-128"/>
                          <a:ea typeface="MS PGothic" charset="-128"/>
                          <a:cs typeface="MS PGothic" charset="-128"/>
                        </a:rPr>
                        <a:t>Yes</a:t>
                      </a:r>
                      <a:endParaRPr lang="en-US" dirty="0">
                        <a:solidFill>
                          <a:schemeClr val="tx1"/>
                        </a:solidFill>
                        <a:latin typeface="MS PGothic" charset="-128"/>
                        <a:ea typeface="MS PGothic" charset="-128"/>
                        <a:cs typeface="MS PGothic" charset="-128"/>
                      </a:endParaRPr>
                    </a:p>
                  </a:txBody>
                  <a:tcPr anchor="ctr"/>
                </a:tc>
                <a:tc>
                  <a:txBody>
                    <a:bodyPr/>
                    <a:lstStyle/>
                    <a:p>
                      <a:r>
                        <a:rPr lang="en-US" altLang="ja-JP" dirty="0" smtClean="0">
                          <a:latin typeface="MS PGothic" charset="-128"/>
                          <a:ea typeface="MS PGothic" charset="-128"/>
                          <a:cs typeface="MS PGothic" charset="-128"/>
                        </a:rPr>
                        <a:t>Yes</a:t>
                      </a:r>
                      <a:endParaRPr lang="en-US" dirty="0">
                        <a:latin typeface="MS PGothic" charset="-128"/>
                        <a:ea typeface="MS PGothic" charset="-128"/>
                        <a:cs typeface="MS PGothic" charset="-128"/>
                      </a:endParaRPr>
                    </a:p>
                  </a:txBody>
                  <a:tcPr anchor="ctr"/>
                </a:tc>
                <a:tc>
                  <a:txBody>
                    <a:bodyPr/>
                    <a:lstStyle/>
                    <a:p>
                      <a:r>
                        <a:rPr lang="en-US" altLang="ja-JP" dirty="0" smtClean="0">
                          <a:latin typeface="MS PGothic" charset="-128"/>
                          <a:ea typeface="MS PGothic" charset="-128"/>
                          <a:cs typeface="MS PGothic" charset="-128"/>
                        </a:rPr>
                        <a:t>Yes</a:t>
                      </a:r>
                      <a:endParaRPr lang="en-US" dirty="0">
                        <a:latin typeface="MS PGothic" charset="-128"/>
                        <a:ea typeface="MS PGothic" charset="-128"/>
                        <a:cs typeface="MS PGothic" charset="-128"/>
                      </a:endParaRPr>
                    </a:p>
                  </a:txBody>
                  <a:tcPr anchor="ctr"/>
                </a:tc>
              </a:tr>
              <a:tr h="201640">
                <a:tc>
                  <a:txBody>
                    <a:bodyPr/>
                    <a:lstStyle/>
                    <a:p>
                      <a:r>
                        <a:rPr lang="ja-JP" altLang="en-US" dirty="0" smtClean="0">
                          <a:latin typeface="MS PGothic" charset="-128"/>
                          <a:ea typeface="MS PGothic" charset="-128"/>
                          <a:cs typeface="MS PGothic" charset="-128"/>
                        </a:rPr>
                        <a:t>クラスタリング</a:t>
                      </a:r>
                      <a:endParaRPr lang="en-US" dirty="0">
                        <a:latin typeface="MS PGothic" charset="-128"/>
                        <a:ea typeface="MS PGothic" charset="-128"/>
                        <a:cs typeface="MS PGothic" charset="-128"/>
                      </a:endParaRPr>
                    </a:p>
                  </a:txBody>
                  <a:tcPr anchor="ctr"/>
                </a:tc>
                <a:tc>
                  <a:txBody>
                    <a:bodyPr/>
                    <a:lstStyle/>
                    <a:p>
                      <a:r>
                        <a:rPr lang="en-US" dirty="0" smtClean="0">
                          <a:solidFill>
                            <a:schemeClr val="tx1"/>
                          </a:solidFill>
                          <a:latin typeface="MS PGothic" charset="-128"/>
                          <a:ea typeface="MS PGothic" charset="-128"/>
                          <a:cs typeface="MS PGothic" charset="-128"/>
                        </a:rPr>
                        <a:t>&lt; Roadmap &gt;</a:t>
                      </a:r>
                      <a:endParaRPr lang="en-US" dirty="0">
                        <a:solidFill>
                          <a:schemeClr val="tx1"/>
                        </a:solidFill>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Yes (6.2)</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Yes</a:t>
                      </a:r>
                      <a:r>
                        <a:rPr lang="en-US" baseline="0" dirty="0" smtClean="0">
                          <a:latin typeface="MS PGothic" charset="-128"/>
                          <a:ea typeface="MS PGothic" charset="-128"/>
                          <a:cs typeface="MS PGothic" charset="-128"/>
                        </a:rPr>
                        <a:t> (6.2)</a:t>
                      </a:r>
                      <a:endParaRPr lang="en-US" dirty="0">
                        <a:latin typeface="MS PGothic" charset="-128"/>
                        <a:ea typeface="MS PGothic" charset="-128"/>
                        <a:cs typeface="MS PGothic" charset="-128"/>
                      </a:endParaRPr>
                    </a:p>
                  </a:txBody>
                  <a:tcPr anchor="ctr"/>
                </a:tc>
                <a:extLst>
                  <a:ext uri="{0D108BD9-81ED-4DB2-BD59-A6C34878D82A}">
                    <a16:rowId xmlns="" xmlns:a16="http://schemas.microsoft.com/office/drawing/2014/main" val="10005"/>
                  </a:ext>
                </a:extLst>
              </a:tr>
              <a:tr h="222488">
                <a:tc>
                  <a:txBody>
                    <a:bodyPr/>
                    <a:lstStyle/>
                    <a:p>
                      <a:r>
                        <a:rPr lang="en-US" altLang="ja-JP" baseline="0" dirty="0" smtClean="0">
                          <a:latin typeface="MS PGothic" charset="-128"/>
                          <a:ea typeface="MS PGothic" charset="-128"/>
                          <a:cs typeface="MS PGothic" charset="-128"/>
                        </a:rPr>
                        <a:t>3</a:t>
                      </a:r>
                      <a:r>
                        <a:rPr lang="en-US" altLang="ja-JP" baseline="30000" dirty="0" smtClean="0">
                          <a:latin typeface="MS PGothic" charset="-128"/>
                          <a:ea typeface="MS PGothic" charset="-128"/>
                          <a:cs typeface="MS PGothic" charset="-128"/>
                        </a:rPr>
                        <a:t>rd</a:t>
                      </a:r>
                      <a:r>
                        <a:rPr lang="ja-JP" altLang="en-US" baseline="0" dirty="0" smtClean="0">
                          <a:latin typeface="MS PGothic" charset="-128"/>
                          <a:ea typeface="MS PGothic" charset="-128"/>
                          <a:cs typeface="MS PGothic" charset="-128"/>
                        </a:rPr>
                        <a:t>　アプリケーション</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No</a:t>
                      </a:r>
                      <a:endParaRPr lang="en-US" dirty="0">
                        <a:latin typeface="MS PGothic" charset="-128"/>
                        <a:ea typeface="MS PGothic" charset="-128"/>
                        <a:cs typeface="MS PGothic" charset="-128"/>
                      </a:endParaRPr>
                    </a:p>
                  </a:txBody>
                  <a:tcPr anchor="ctr"/>
                </a:tc>
                <a:tc>
                  <a:txBody>
                    <a:bodyPr/>
                    <a:lstStyle/>
                    <a:p>
                      <a:r>
                        <a:rPr lang="en-US" dirty="0" smtClean="0">
                          <a:latin typeface="MS PGothic" charset="-128"/>
                          <a:ea typeface="MS PGothic" charset="-128"/>
                          <a:cs typeface="MS PGothic" charset="-128"/>
                        </a:rPr>
                        <a:t>Yes</a:t>
                      </a:r>
                      <a:r>
                        <a:rPr lang="en-US" baseline="0" dirty="0" smtClean="0">
                          <a:latin typeface="MS PGothic" charset="-128"/>
                          <a:ea typeface="MS PGothic" charset="-128"/>
                          <a:cs typeface="MS PGothic" charset="-128"/>
                        </a:rPr>
                        <a:t> (Radware DDoS)</a:t>
                      </a:r>
                      <a:endParaRPr lang="en-US" dirty="0">
                        <a:latin typeface="MS PGothic" charset="-128"/>
                        <a:ea typeface="MS PGothic" charset="-128"/>
                        <a:cs typeface="MS PGothic" charset="-128"/>
                      </a:endParaRPr>
                    </a:p>
                  </a:txBody>
                  <a:tcPr anchor="ct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dirty="0" smtClean="0">
                          <a:latin typeface="MS PGothic" charset="-128"/>
                          <a:ea typeface="MS PGothic" charset="-128"/>
                          <a:cs typeface="MS PGothic" charset="-128"/>
                        </a:rPr>
                        <a:t>Yes</a:t>
                      </a:r>
                      <a:r>
                        <a:rPr lang="en-US" baseline="0" dirty="0" smtClean="0">
                          <a:latin typeface="MS PGothic" charset="-128"/>
                          <a:ea typeface="MS PGothic" charset="-128"/>
                          <a:cs typeface="MS PGothic" charset="-128"/>
                        </a:rPr>
                        <a:t> (Radware DDoS)</a:t>
                      </a:r>
                      <a:endParaRPr lang="en-US" dirty="0" smtClean="0">
                        <a:latin typeface="MS PGothic" charset="-128"/>
                        <a:ea typeface="MS PGothic" charset="-128"/>
                        <a:cs typeface="MS PGothic" charset="-128"/>
                      </a:endParaRPr>
                    </a:p>
                  </a:txBody>
                  <a:tcPr anchor="ctr"/>
                </a:tc>
                <a:extLst>
                  <a:ext uri="{0D108BD9-81ED-4DB2-BD59-A6C34878D82A}">
                    <a16:rowId xmlns="" xmlns:a16="http://schemas.microsoft.com/office/drawing/2014/main" val="10006"/>
                  </a:ext>
                </a:extLst>
              </a:tr>
              <a:tr h="342789">
                <a:tc>
                  <a:txBody>
                    <a:bodyPr/>
                    <a:lstStyle/>
                    <a:p>
                      <a:r>
                        <a:rPr lang="ja-JP" altLang="en-US" dirty="0" smtClean="0">
                          <a:latin typeface="MS PGothic" charset="-128"/>
                          <a:ea typeface="MS PGothic" charset="-128"/>
                          <a:cs typeface="MS PGothic" charset="-128"/>
                        </a:rPr>
                        <a:t>筐体管理</a:t>
                      </a:r>
                      <a:endParaRPr lang="en-US" dirty="0">
                        <a:latin typeface="MS PGothic" charset="-128"/>
                        <a:ea typeface="MS PGothic" charset="-128"/>
                        <a:cs typeface="MS PGothic" charset="-128"/>
                      </a:endParaRPr>
                    </a:p>
                  </a:txBody>
                  <a:tcPr anchor="ctr"/>
                </a:tc>
                <a:tc>
                  <a:txBody>
                    <a:bodyPr/>
                    <a:lstStyle/>
                    <a:p>
                      <a:r>
                        <a:rPr lang="ja-JP" altLang="en-US" baseline="0" dirty="0" smtClean="0">
                          <a:latin typeface="MS PGothic" charset="-128"/>
                          <a:ea typeface="MS PGothic" charset="-128"/>
                          <a:cs typeface="MS PGothic" charset="-128"/>
                        </a:rPr>
                        <a:t>統合型</a:t>
                      </a:r>
                      <a:r>
                        <a:rPr lang="en-US" altLang="ja-JP" baseline="0" dirty="0" smtClean="0">
                          <a:latin typeface="MS PGothic" charset="-128"/>
                          <a:ea typeface="MS PGothic" charset="-128"/>
                          <a:cs typeface="MS PGothic" charset="-128"/>
                        </a:rPr>
                        <a:t>FXOS</a:t>
                      </a:r>
                      <a:endParaRPr lang="en-US" dirty="0">
                        <a:latin typeface="MS PGothic" charset="-128"/>
                        <a:ea typeface="MS PGothic" charset="-128"/>
                        <a:cs typeface="MS PGothic" charset="-128"/>
                      </a:endParaRPr>
                    </a:p>
                  </a:txBody>
                  <a:tcPr anchor="ctr"/>
                </a:tc>
                <a:tc>
                  <a:txBody>
                    <a:bodyPr/>
                    <a:lstStyle/>
                    <a:p>
                      <a:r>
                        <a:rPr lang="en-US" altLang="ja-JP" dirty="0" smtClean="0">
                          <a:latin typeface="MS PGothic" charset="-128"/>
                          <a:ea typeface="MS PGothic" charset="-128"/>
                          <a:cs typeface="MS PGothic" charset="-128"/>
                        </a:rPr>
                        <a:t>FXOS</a:t>
                      </a:r>
                      <a:endParaRPr lang="en-US" dirty="0">
                        <a:latin typeface="MS PGothic" charset="-128"/>
                        <a:ea typeface="MS PGothic" charset="-128"/>
                        <a:cs typeface="MS PGothic" charset="-128"/>
                      </a:endParaRPr>
                    </a:p>
                  </a:txBody>
                  <a:tcPr anchor="ct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dirty="0" smtClean="0">
                          <a:latin typeface="MS PGothic" charset="-128"/>
                          <a:ea typeface="MS PGothic" charset="-128"/>
                          <a:cs typeface="MS PGothic" charset="-128"/>
                        </a:rPr>
                        <a:t>FXOS</a:t>
                      </a:r>
                      <a:endParaRPr lang="en-US" dirty="0" smtClean="0">
                        <a:latin typeface="MS PGothic" charset="-128"/>
                        <a:ea typeface="MS PGothic" charset="-128"/>
                        <a:cs typeface="MS PGothic" charset="-128"/>
                      </a:endParaRPr>
                    </a:p>
                  </a:txBody>
                  <a:tcPr anchor="ctr"/>
                </a:tc>
                <a:extLst>
                  <a:ext uri="{0D108BD9-81ED-4DB2-BD59-A6C34878D82A}">
                    <a16:rowId xmlns="" xmlns:a16="http://schemas.microsoft.com/office/drawing/2014/main" val="10007"/>
                  </a:ext>
                </a:extLst>
              </a:tr>
              <a:tr h="342789">
                <a:tc>
                  <a:txBody>
                    <a:bodyPr/>
                    <a:lstStyle/>
                    <a:p>
                      <a:r>
                        <a:rPr lang="ja-JP" altLang="en-US" dirty="0" smtClean="0">
                          <a:latin typeface="MS PGothic" charset="-128"/>
                          <a:ea typeface="MS PGothic" charset="-128"/>
                          <a:cs typeface="MS PGothic" charset="-128"/>
                        </a:rPr>
                        <a:t>アプリケーション</a:t>
                      </a:r>
                      <a:endParaRPr lang="en-US" dirty="0">
                        <a:latin typeface="MS PGothic" charset="-128"/>
                        <a:ea typeface="MS PGothic" charset="-128"/>
                        <a:cs typeface="MS PGothic" charset="-128"/>
                      </a:endParaRPr>
                    </a:p>
                  </a:txBody>
                  <a:tcPr anchor="ct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dirty="0" smtClean="0">
                          <a:latin typeface="MS PGothic" charset="-128"/>
                          <a:ea typeface="MS PGothic" charset="-128"/>
                          <a:cs typeface="MS PGothic" charset="-128"/>
                        </a:rPr>
                        <a:t>FTD (NGFW/NGIPS)</a:t>
                      </a:r>
                    </a:p>
                    <a:p>
                      <a:pPr marL="0" marR="0" indent="0" algn="l" defTabSz="685777" rtl="0" eaLnBrk="1" fontAlgn="auto" latinLnBrk="0" hangingPunct="1">
                        <a:lnSpc>
                          <a:spcPct val="100000"/>
                        </a:lnSpc>
                        <a:spcBef>
                          <a:spcPts val="0"/>
                        </a:spcBef>
                        <a:spcAft>
                          <a:spcPts val="0"/>
                        </a:spcAft>
                        <a:buClrTx/>
                        <a:buSzTx/>
                        <a:buFontTx/>
                        <a:buNone/>
                        <a:tabLst/>
                        <a:defRPr/>
                      </a:pPr>
                      <a:r>
                        <a:rPr lang="en-US" altLang="ja-JP" dirty="0" smtClean="0">
                          <a:latin typeface="MS PGothic" charset="-128"/>
                          <a:ea typeface="MS PGothic" charset="-128"/>
                          <a:cs typeface="MS PGothic" charset="-128"/>
                        </a:rPr>
                        <a:t>ASA</a:t>
                      </a:r>
                    </a:p>
                  </a:txBody>
                  <a:tcPr anchor="ct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dirty="0" smtClean="0">
                          <a:latin typeface="MS PGothic" charset="-128"/>
                          <a:ea typeface="MS PGothic" charset="-128"/>
                          <a:cs typeface="MS PGothic" charset="-128"/>
                        </a:rPr>
                        <a:t>FTD (NGFW/NGIPS)</a:t>
                      </a:r>
                    </a:p>
                    <a:p>
                      <a:pPr marL="0" marR="0" indent="0" algn="l" defTabSz="685777" rtl="0" eaLnBrk="1" fontAlgn="auto" latinLnBrk="0" hangingPunct="1">
                        <a:lnSpc>
                          <a:spcPct val="100000"/>
                        </a:lnSpc>
                        <a:spcBef>
                          <a:spcPts val="0"/>
                        </a:spcBef>
                        <a:spcAft>
                          <a:spcPts val="0"/>
                        </a:spcAft>
                        <a:buClrTx/>
                        <a:buSzTx/>
                        <a:buFontTx/>
                        <a:buNone/>
                        <a:tabLst/>
                        <a:defRPr/>
                      </a:pPr>
                      <a:r>
                        <a:rPr lang="en-US" altLang="ja-JP" dirty="0" smtClean="0">
                          <a:latin typeface="MS PGothic" charset="-128"/>
                          <a:ea typeface="MS PGothic" charset="-128"/>
                          <a:cs typeface="MS PGothic" charset="-128"/>
                        </a:rPr>
                        <a:t>ASA</a:t>
                      </a:r>
                    </a:p>
                  </a:txBody>
                  <a:tcPr anchor="ct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dirty="0" smtClean="0">
                          <a:latin typeface="MS PGothic" charset="-128"/>
                          <a:ea typeface="MS PGothic" charset="-128"/>
                          <a:cs typeface="MS PGothic" charset="-128"/>
                        </a:rPr>
                        <a:t>FTD (NGFW/NGIPS)</a:t>
                      </a:r>
                    </a:p>
                    <a:p>
                      <a:pPr marL="0" marR="0" indent="0" algn="l" defTabSz="685777" rtl="0" eaLnBrk="1" fontAlgn="auto" latinLnBrk="0" hangingPunct="1">
                        <a:lnSpc>
                          <a:spcPct val="100000"/>
                        </a:lnSpc>
                        <a:spcBef>
                          <a:spcPts val="0"/>
                        </a:spcBef>
                        <a:spcAft>
                          <a:spcPts val="0"/>
                        </a:spcAft>
                        <a:buClrTx/>
                        <a:buSzTx/>
                        <a:buFontTx/>
                        <a:buNone/>
                        <a:tabLst/>
                        <a:defRPr/>
                      </a:pPr>
                      <a:r>
                        <a:rPr lang="en-US" dirty="0" smtClean="0">
                          <a:latin typeface="MS PGothic" charset="-128"/>
                          <a:ea typeface="MS PGothic" charset="-128"/>
                          <a:cs typeface="MS PGothic" charset="-128"/>
                        </a:rPr>
                        <a:t>ASA</a:t>
                      </a:r>
                    </a:p>
                  </a:txBody>
                  <a:tcPr anchor="ctr"/>
                </a:tc>
                <a:extLst>
                  <a:ext uri="{0D108BD9-81ED-4DB2-BD59-A6C34878D82A}">
                    <a16:rowId xmlns="" xmlns:a16="http://schemas.microsoft.com/office/drawing/2014/main" val="2680298749"/>
                  </a:ext>
                </a:extLst>
              </a:tr>
            </a:tbl>
          </a:graphicData>
        </a:graphic>
      </p:graphicFrame>
    </p:spTree>
    <p:extLst>
      <p:ext uri="{BB962C8B-B14F-4D97-AF65-F5344CB8AC3E}">
        <p14:creationId xmlns:p14="http://schemas.microsoft.com/office/powerpoint/2010/main" val="733396707"/>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2143" y="4166995"/>
            <a:ext cx="1677174" cy="815922"/>
          </a:xfrm>
          <a:prstGeom prst="rect">
            <a:avLst/>
          </a:prstGeom>
        </p:spPr>
      </p:pic>
      <p:sp>
        <p:nvSpPr>
          <p:cNvPr id="29" name="Text Placeholder 1"/>
          <p:cNvSpPr>
            <a:spLocks noGrp="1"/>
          </p:cNvSpPr>
          <p:nvPr>
            <p:ph type="body" sz="quarter" idx="10"/>
          </p:nvPr>
        </p:nvSpPr>
        <p:spPr>
          <a:xfrm>
            <a:off x="245456" y="1013966"/>
            <a:ext cx="8784244" cy="3266034"/>
          </a:xfrm>
        </p:spPr>
        <p:txBody>
          <a:bodyPr/>
          <a:lstStyle/>
          <a:p>
            <a:r>
              <a:rPr lang="en-US" altLang="ja-JP" sz="1800" dirty="0" smtClean="0">
                <a:latin typeface="MS PGothic" charset="-128"/>
                <a:ea typeface="MS PGothic" charset="-128"/>
                <a:cs typeface="MS PGothic" charset="-128"/>
              </a:rPr>
              <a:t>FPR</a:t>
            </a:r>
            <a:r>
              <a:rPr lang="ja-JP" altLang="en-US" sz="1800" dirty="0" smtClean="0">
                <a:latin typeface="MS PGothic" charset="-128"/>
                <a:ea typeface="MS PGothic" charset="-128"/>
                <a:cs typeface="MS PGothic" charset="-128"/>
              </a:rPr>
              <a:t>型番のみ搭載</a:t>
            </a:r>
            <a:r>
              <a:rPr lang="en-US" altLang="ja-JP" sz="1800" dirty="0" smtClean="0">
                <a:latin typeface="MS PGothic" charset="-128"/>
                <a:ea typeface="MS PGothic" charset="-128"/>
                <a:cs typeface="MS PGothic" charset="-128"/>
              </a:rPr>
              <a:t> (Firepower2100, 4100, 9300)</a:t>
            </a:r>
          </a:p>
          <a:p>
            <a:r>
              <a:rPr lang="ja-JP" altLang="en-US" sz="1800" dirty="0" smtClean="0">
                <a:latin typeface="MS PGothic" charset="-128"/>
                <a:ea typeface="MS PGothic" charset="-128"/>
                <a:cs typeface="MS PGothic" charset="-128"/>
              </a:rPr>
              <a:t>スーパーバイザ</a:t>
            </a:r>
            <a:r>
              <a:rPr lang="ja-JP" altLang="en-US" sz="1800" dirty="0">
                <a:latin typeface="MS PGothic" charset="-128"/>
                <a:ea typeface="MS PGothic" charset="-128"/>
                <a:cs typeface="MS PGothic" charset="-128"/>
              </a:rPr>
              <a:t>と</a:t>
            </a:r>
            <a:r>
              <a:rPr lang="ja-JP" altLang="en-US" sz="1800" dirty="0" smtClean="0">
                <a:latin typeface="MS PGothic" charset="-128"/>
                <a:ea typeface="MS PGothic" charset="-128"/>
                <a:cs typeface="MS PGothic" charset="-128"/>
              </a:rPr>
              <a:t>セキュリティエンジンは</a:t>
            </a:r>
            <a:r>
              <a:rPr lang="ja-JP" altLang="en-US" sz="1800" dirty="0">
                <a:latin typeface="MS PGothic" charset="-128"/>
                <a:ea typeface="MS PGothic" charset="-128"/>
                <a:cs typeface="MS PGothic" charset="-128"/>
              </a:rPr>
              <a:t>独立したソフトウェアで</a:t>
            </a:r>
            <a:r>
              <a:rPr lang="ja-JP" altLang="en-US" sz="1800" dirty="0" smtClean="0">
                <a:latin typeface="MS PGothic" charset="-128"/>
                <a:ea typeface="MS PGothic" charset="-128"/>
                <a:cs typeface="MS PGothic" charset="-128"/>
              </a:rPr>
              <a:t>動作</a:t>
            </a:r>
            <a:endParaRPr lang="en-US" altLang="ja-JP" sz="1800" dirty="0">
              <a:latin typeface="MS PGothic" charset="-128"/>
              <a:ea typeface="MS PGothic" charset="-128"/>
              <a:cs typeface="MS PGothic" charset="-128"/>
            </a:endParaRPr>
          </a:p>
          <a:p>
            <a:r>
              <a:rPr lang="ja-JP" altLang="en-US" sz="1800" dirty="0">
                <a:latin typeface="MS PGothic" charset="-128"/>
                <a:ea typeface="MS PGothic" charset="-128"/>
                <a:cs typeface="MS PGothic" charset="-128"/>
              </a:rPr>
              <a:t>全てのイメージは電子証明を保有し</a:t>
            </a:r>
            <a:r>
              <a:rPr lang="ja-JP" altLang="en-US" sz="1800" dirty="0" smtClean="0">
                <a:latin typeface="MS PGothic" charset="-128"/>
                <a:ea typeface="MS PGothic" charset="-128"/>
                <a:cs typeface="MS PGothic" charset="-128"/>
              </a:rPr>
              <a:t>、セキュアブート仕様</a:t>
            </a:r>
            <a:endParaRPr lang="en-US" sz="1800" dirty="0">
              <a:latin typeface="MS PGothic" charset="-128"/>
              <a:ea typeface="MS PGothic" charset="-128"/>
              <a:cs typeface="MS PGothic" charset="-128"/>
            </a:endParaRPr>
          </a:p>
          <a:p>
            <a:r>
              <a:rPr lang="ja-JP" altLang="en-US" sz="1800" dirty="0">
                <a:latin typeface="MS PGothic" charset="-128"/>
                <a:ea typeface="MS PGothic" charset="-128"/>
                <a:cs typeface="MS PGothic" charset="-128"/>
              </a:rPr>
              <a:t>セキュリティアプリケーションイメージは</a:t>
            </a:r>
            <a:r>
              <a:rPr lang="en-US" sz="1800" dirty="0">
                <a:latin typeface="MS PGothic" charset="-128"/>
                <a:ea typeface="MS PGothic" charset="-128"/>
                <a:cs typeface="MS PGothic" charset="-128"/>
              </a:rPr>
              <a:t>Cisco Secure Package (CSP) </a:t>
            </a:r>
            <a:r>
              <a:rPr lang="ja-JP" altLang="en-US" sz="1800" dirty="0">
                <a:latin typeface="MS PGothic" charset="-128"/>
                <a:ea typeface="MS PGothic" charset="-128"/>
                <a:cs typeface="MS PGothic" charset="-128"/>
              </a:rPr>
              <a:t>フォーマットで</a:t>
            </a:r>
            <a:r>
              <a:rPr lang="ja-JP" altLang="en-US" sz="1800" dirty="0" smtClean="0">
                <a:latin typeface="MS PGothic" charset="-128"/>
                <a:ea typeface="MS PGothic" charset="-128"/>
                <a:cs typeface="MS PGothic" charset="-128"/>
              </a:rPr>
              <a:t>提供</a:t>
            </a:r>
            <a:endParaRPr lang="en-US" sz="1800" dirty="0">
              <a:latin typeface="MS PGothic" charset="-128"/>
              <a:ea typeface="MS PGothic" charset="-128"/>
              <a:cs typeface="MS PGothic" charset="-128"/>
            </a:endParaRPr>
          </a:p>
          <a:p>
            <a:endParaRPr lang="en-US" sz="1800" dirty="0">
              <a:latin typeface="MS PGothic" charset="-128"/>
              <a:ea typeface="MS PGothic" charset="-128"/>
              <a:cs typeface="MS PGothic" charset="-128"/>
            </a:endParaRPr>
          </a:p>
          <a:p>
            <a:endParaRPr lang="en-US" sz="1800" dirty="0" smtClean="0">
              <a:latin typeface="MS PGothic" charset="-128"/>
              <a:ea typeface="MS PGothic" charset="-128"/>
              <a:cs typeface="MS PGothic" charset="-128"/>
            </a:endParaRPr>
          </a:p>
          <a:p>
            <a:endParaRPr lang="en-US" sz="1800" dirty="0" smtClean="0">
              <a:latin typeface="MS PGothic" charset="-128"/>
              <a:ea typeface="MS PGothic" charset="-128"/>
              <a:cs typeface="MS PGothic" charset="-128"/>
            </a:endParaRPr>
          </a:p>
          <a:p>
            <a:endParaRPr lang="en-US" sz="1800" dirty="0">
              <a:latin typeface="MS PGothic" charset="-128"/>
              <a:ea typeface="MS PGothic" charset="-128"/>
              <a:cs typeface="MS PGothic" charset="-128"/>
            </a:endParaRPr>
          </a:p>
        </p:txBody>
      </p:sp>
      <p:sp>
        <p:nvSpPr>
          <p:cNvPr id="15" name="Rectangle 14"/>
          <p:cNvSpPr/>
          <p:nvPr/>
        </p:nvSpPr>
        <p:spPr>
          <a:xfrm>
            <a:off x="4314650" y="3689889"/>
            <a:ext cx="4455068" cy="45857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400" dirty="0">
                <a:latin typeface="MS PGothic" charset="-128"/>
                <a:ea typeface="MS PGothic" charset="-128"/>
                <a:cs typeface="MS PGothic" charset="-128"/>
              </a:rPr>
              <a:t>Firepower </a:t>
            </a:r>
            <a:r>
              <a:rPr lang="en-US" sz="1400" dirty="0" err="1" smtClean="0">
                <a:latin typeface="MS PGothic" charset="-128"/>
                <a:ea typeface="MS PGothic" charset="-128"/>
                <a:cs typeface="MS PGothic" charset="-128"/>
              </a:rPr>
              <a:t>eXtensible</a:t>
            </a:r>
            <a:r>
              <a:rPr lang="en-US" sz="1400" dirty="0" smtClean="0">
                <a:latin typeface="MS PGothic" charset="-128"/>
                <a:ea typeface="MS PGothic" charset="-128"/>
                <a:cs typeface="MS PGothic" charset="-128"/>
              </a:rPr>
              <a:t> </a:t>
            </a:r>
            <a:r>
              <a:rPr lang="en-US" sz="1400" dirty="0">
                <a:latin typeface="MS PGothic" charset="-128"/>
                <a:ea typeface="MS PGothic" charset="-128"/>
                <a:cs typeface="MS PGothic" charset="-128"/>
              </a:rPr>
              <a:t>Operating System (FXOS)</a:t>
            </a:r>
          </a:p>
        </p:txBody>
      </p:sp>
      <p:sp>
        <p:nvSpPr>
          <p:cNvPr id="16" name="Rectangle 15"/>
          <p:cNvSpPr/>
          <p:nvPr/>
        </p:nvSpPr>
        <p:spPr>
          <a:xfrm>
            <a:off x="4314650" y="3421273"/>
            <a:ext cx="1360681" cy="188594"/>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400" dirty="0">
                <a:latin typeface="MS PGothic" charset="-128"/>
                <a:ea typeface="MS PGothic" charset="-128"/>
                <a:cs typeface="MS PGothic" charset="-128"/>
              </a:rPr>
              <a:t>FXOS</a:t>
            </a:r>
            <a:endParaRPr lang="en-US" sz="1600" dirty="0" smtClean="0">
              <a:latin typeface="MS PGothic" charset="-128"/>
              <a:ea typeface="MS PGothic" charset="-128"/>
              <a:cs typeface="MS PGothic" charset="-128"/>
            </a:endParaRPr>
          </a:p>
        </p:txBody>
      </p:sp>
      <p:sp>
        <p:nvSpPr>
          <p:cNvPr id="20" name="Rectangle 19"/>
          <p:cNvSpPr/>
          <p:nvPr/>
        </p:nvSpPr>
        <p:spPr>
          <a:xfrm>
            <a:off x="5838140" y="3421273"/>
            <a:ext cx="1360681" cy="188594"/>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400" dirty="0">
                <a:latin typeface="MS PGothic" charset="-128"/>
                <a:ea typeface="MS PGothic" charset="-128"/>
                <a:cs typeface="MS PGothic" charset="-128"/>
              </a:rPr>
              <a:t>FXOS</a:t>
            </a:r>
            <a:endParaRPr lang="en-US" sz="1600" dirty="0" smtClean="0">
              <a:latin typeface="MS PGothic" charset="-128"/>
              <a:ea typeface="MS PGothic" charset="-128"/>
              <a:cs typeface="MS PGothic" charset="-128"/>
            </a:endParaRPr>
          </a:p>
        </p:txBody>
      </p:sp>
      <p:sp>
        <p:nvSpPr>
          <p:cNvPr id="23" name="Rectangle 22"/>
          <p:cNvSpPr/>
          <p:nvPr/>
        </p:nvSpPr>
        <p:spPr>
          <a:xfrm>
            <a:off x="7409036" y="3421273"/>
            <a:ext cx="1360681" cy="188594"/>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400" dirty="0">
                <a:latin typeface="MS PGothic" charset="-128"/>
                <a:ea typeface="MS PGothic" charset="-128"/>
                <a:cs typeface="MS PGothic" charset="-128"/>
              </a:rPr>
              <a:t>FXOS</a:t>
            </a:r>
            <a:endParaRPr lang="en-US" sz="1600" dirty="0" smtClean="0">
              <a:latin typeface="MS PGothic" charset="-128"/>
              <a:ea typeface="MS PGothic" charset="-128"/>
              <a:cs typeface="MS PGothic" charset="-128"/>
            </a:endParaRPr>
          </a:p>
        </p:txBody>
      </p:sp>
      <p:sp>
        <p:nvSpPr>
          <p:cNvPr id="24" name="TextBox 23"/>
          <p:cNvSpPr txBox="1"/>
          <p:nvPr/>
        </p:nvSpPr>
        <p:spPr>
          <a:xfrm>
            <a:off x="6036160" y="4129966"/>
            <a:ext cx="869141" cy="276995"/>
          </a:xfrm>
          <a:prstGeom prst="rect">
            <a:avLst/>
          </a:prstGeom>
          <a:noFill/>
        </p:spPr>
        <p:txBody>
          <a:bodyPr wrap="none" lIns="91436" tIns="45718" rIns="91436" bIns="45718" rtlCol="0">
            <a:spAutoFit/>
          </a:bodyPr>
          <a:lstStyle/>
          <a:p>
            <a:r>
              <a:rPr lang="en-US" sz="1200" dirty="0">
                <a:latin typeface="MS PGothic" charset="-128"/>
                <a:ea typeface="MS PGothic" charset="-128"/>
                <a:cs typeface="MS PGothic" charset="-128"/>
              </a:rPr>
              <a:t>Supervisor</a:t>
            </a:r>
            <a:endParaRPr lang="en-US" sz="1100" dirty="0">
              <a:latin typeface="MS PGothic" charset="-128"/>
              <a:ea typeface="MS PGothic" charset="-128"/>
              <a:cs typeface="MS PGothic" charset="-128"/>
            </a:endParaRPr>
          </a:p>
        </p:txBody>
      </p:sp>
      <p:sp>
        <p:nvSpPr>
          <p:cNvPr id="25" name="Rectangle 24"/>
          <p:cNvSpPr/>
          <p:nvPr/>
        </p:nvSpPr>
        <p:spPr>
          <a:xfrm>
            <a:off x="4314650" y="3097898"/>
            <a:ext cx="1357597" cy="330993"/>
          </a:xfrm>
          <a:prstGeom prst="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400" dirty="0">
                <a:latin typeface="MS PGothic" charset="-128"/>
                <a:ea typeface="MS PGothic" charset="-128"/>
                <a:cs typeface="MS PGothic" charset="-128"/>
              </a:rPr>
              <a:t>ASA</a:t>
            </a:r>
          </a:p>
        </p:txBody>
      </p:sp>
      <p:sp>
        <p:nvSpPr>
          <p:cNvPr id="26" name="Rectangle 25"/>
          <p:cNvSpPr/>
          <p:nvPr/>
        </p:nvSpPr>
        <p:spPr>
          <a:xfrm>
            <a:off x="5838141" y="2872634"/>
            <a:ext cx="1360681" cy="562926"/>
          </a:xfrm>
          <a:prstGeom prst="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400" dirty="0">
                <a:latin typeface="MS PGothic" charset="-128"/>
                <a:ea typeface="MS PGothic" charset="-128"/>
                <a:cs typeface="MS PGothic" charset="-128"/>
              </a:rPr>
              <a:t>ASA</a:t>
            </a:r>
            <a:endParaRPr lang="en-US" sz="1600" dirty="0" smtClean="0">
              <a:latin typeface="MS PGothic" charset="-128"/>
              <a:ea typeface="MS PGothic" charset="-128"/>
              <a:cs typeface="MS PGothic" charset="-128"/>
            </a:endParaRPr>
          </a:p>
        </p:txBody>
      </p:sp>
      <p:sp>
        <p:nvSpPr>
          <p:cNvPr id="27" name="Rectangle 26"/>
          <p:cNvSpPr/>
          <p:nvPr/>
        </p:nvSpPr>
        <p:spPr>
          <a:xfrm>
            <a:off x="7409037" y="2872635"/>
            <a:ext cx="1360681" cy="548638"/>
          </a:xfrm>
          <a:prstGeom prst="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400" dirty="0">
                <a:latin typeface="MS PGothic" charset="-128"/>
                <a:ea typeface="MS PGothic" charset="-128"/>
                <a:cs typeface="MS PGothic" charset="-128"/>
              </a:rPr>
              <a:t>ASA</a:t>
            </a:r>
            <a:endParaRPr lang="en-US" sz="1600" dirty="0" smtClean="0">
              <a:latin typeface="MS PGothic" charset="-128"/>
              <a:ea typeface="MS PGothic" charset="-128"/>
              <a:cs typeface="MS PGothic" charset="-128"/>
            </a:endParaRPr>
          </a:p>
        </p:txBody>
      </p:sp>
      <p:sp>
        <p:nvSpPr>
          <p:cNvPr id="28" name="Rectangle 27"/>
          <p:cNvSpPr/>
          <p:nvPr/>
        </p:nvSpPr>
        <p:spPr>
          <a:xfrm>
            <a:off x="4314650" y="2872634"/>
            <a:ext cx="1360680" cy="231934"/>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400" dirty="0">
                <a:latin typeface="MS PGothic" charset="-128"/>
                <a:ea typeface="MS PGothic" charset="-128"/>
                <a:cs typeface="MS PGothic" charset="-128"/>
              </a:rPr>
              <a:t>DDoS</a:t>
            </a:r>
          </a:p>
        </p:txBody>
      </p:sp>
      <p:cxnSp>
        <p:nvCxnSpPr>
          <p:cNvPr id="31" name="Straight Arrow Connector 30"/>
          <p:cNvCxnSpPr>
            <a:endCxn id="24" idx="1"/>
          </p:cNvCxnSpPr>
          <p:nvPr/>
        </p:nvCxnSpPr>
        <p:spPr>
          <a:xfrm flipV="1">
            <a:off x="3549015" y="4268464"/>
            <a:ext cx="2487145" cy="115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6" idx="1"/>
          </p:cNvCxnSpPr>
          <p:nvPr/>
        </p:nvCxnSpPr>
        <p:spPr>
          <a:xfrm flipV="1">
            <a:off x="3549015" y="3515570"/>
            <a:ext cx="765634" cy="1402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15" idx="1"/>
          </p:cNvCxnSpPr>
          <p:nvPr/>
        </p:nvCxnSpPr>
        <p:spPr>
          <a:xfrm>
            <a:off x="3549014" y="3747234"/>
            <a:ext cx="765636" cy="1719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5" idx="3"/>
            <a:endCxn id="25" idx="1"/>
          </p:cNvCxnSpPr>
          <p:nvPr/>
        </p:nvCxnSpPr>
        <p:spPr>
          <a:xfrm>
            <a:off x="3670099" y="3260688"/>
            <a:ext cx="644551" cy="27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680342" y="2872634"/>
            <a:ext cx="614079" cy="1159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324893" y="3428058"/>
            <a:ext cx="4454921" cy="18859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400" dirty="0">
                <a:latin typeface="MS PGothic" charset="-128"/>
                <a:ea typeface="MS PGothic" charset="-128"/>
                <a:cs typeface="MS PGothic" charset="-128"/>
              </a:rPr>
              <a:t>FXOS</a:t>
            </a:r>
            <a:endParaRPr lang="en-US" sz="1600" dirty="0" smtClean="0">
              <a:latin typeface="MS PGothic" charset="-128"/>
              <a:ea typeface="MS PGothic" charset="-128"/>
              <a:cs typeface="MS PGothic" charset="-128"/>
            </a:endParaRPr>
          </a:p>
        </p:txBody>
      </p:sp>
      <p:sp>
        <p:nvSpPr>
          <p:cNvPr id="38" name="Rectangle 37"/>
          <p:cNvSpPr/>
          <p:nvPr/>
        </p:nvSpPr>
        <p:spPr>
          <a:xfrm>
            <a:off x="4324893" y="3104683"/>
            <a:ext cx="4444824" cy="330993"/>
          </a:xfrm>
          <a:prstGeom prst="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400" dirty="0" smtClean="0">
                <a:latin typeface="MS PGothic" charset="-128"/>
                <a:ea typeface="MS PGothic" charset="-128"/>
                <a:cs typeface="MS PGothic" charset="-128"/>
              </a:rPr>
              <a:t>ASA or FTD</a:t>
            </a:r>
            <a:endParaRPr lang="en-US" sz="1400" dirty="0">
              <a:latin typeface="MS PGothic" charset="-128"/>
              <a:ea typeface="MS PGothic" charset="-128"/>
              <a:cs typeface="MS PGothic" charset="-128"/>
            </a:endParaRPr>
          </a:p>
        </p:txBody>
      </p:sp>
      <p:sp>
        <p:nvSpPr>
          <p:cNvPr id="39" name="Rectangle 38"/>
          <p:cNvSpPr/>
          <p:nvPr/>
        </p:nvSpPr>
        <p:spPr>
          <a:xfrm>
            <a:off x="4324893" y="2879419"/>
            <a:ext cx="4454918" cy="231934"/>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400" dirty="0" smtClean="0">
                <a:latin typeface="MS PGothic" charset="-128"/>
                <a:ea typeface="MS PGothic" charset="-128"/>
                <a:cs typeface="MS PGothic" charset="-128"/>
              </a:rPr>
              <a:t>Defense Pro (</a:t>
            </a:r>
            <a:r>
              <a:rPr lang="ja-JP" altLang="en-US" sz="1400" dirty="0" smtClean="0">
                <a:latin typeface="MS PGothic" charset="-128"/>
                <a:ea typeface="MS PGothic" charset="-128"/>
                <a:cs typeface="MS PGothic" charset="-128"/>
              </a:rPr>
              <a:t>一部機種のみ対応</a:t>
            </a:r>
            <a:r>
              <a:rPr lang="en-US" altLang="ja-JP" sz="1400" dirty="0" smtClean="0">
                <a:latin typeface="MS PGothic" charset="-128"/>
                <a:ea typeface="MS PGothic" charset="-128"/>
                <a:cs typeface="MS PGothic" charset="-128"/>
              </a:rPr>
              <a:t>)</a:t>
            </a:r>
            <a:endParaRPr lang="en-US" sz="1400" dirty="0">
              <a:latin typeface="MS PGothic" charset="-128"/>
              <a:ea typeface="MS PGothic" charset="-128"/>
              <a:cs typeface="MS PGothic" charset="-128"/>
            </a:endParaRPr>
          </a:p>
        </p:txBody>
      </p:sp>
      <p:sp>
        <p:nvSpPr>
          <p:cNvPr id="40" name="TextBox 39"/>
          <p:cNvSpPr txBox="1"/>
          <p:nvPr/>
        </p:nvSpPr>
        <p:spPr>
          <a:xfrm>
            <a:off x="4590583" y="2559020"/>
            <a:ext cx="3760293" cy="276995"/>
          </a:xfrm>
          <a:prstGeom prst="rect">
            <a:avLst/>
          </a:prstGeom>
          <a:noFill/>
        </p:spPr>
        <p:txBody>
          <a:bodyPr wrap="square" lIns="91436" tIns="45718" rIns="91436" bIns="45718" rtlCol="0">
            <a:spAutoFit/>
          </a:bodyPr>
          <a:lstStyle/>
          <a:p>
            <a:pPr algn="ctr"/>
            <a:r>
              <a:rPr lang="en-US" sz="1200" dirty="0" smtClean="0">
                <a:latin typeface="MS PGothic" charset="-128"/>
                <a:ea typeface="MS PGothic" charset="-128"/>
                <a:cs typeface="MS PGothic" charset="-128"/>
              </a:rPr>
              <a:t>Security Engine</a:t>
            </a:r>
            <a:endParaRPr lang="en-US" sz="1200" dirty="0">
              <a:latin typeface="MS PGothic" charset="-128"/>
              <a:ea typeface="MS PGothic" charset="-128"/>
              <a:cs typeface="MS PGothic" charset="-128"/>
            </a:endParaRPr>
          </a:p>
        </p:txBody>
      </p:sp>
      <p:sp>
        <p:nvSpPr>
          <p:cNvPr id="2" name="Title 1"/>
          <p:cNvSpPr>
            <a:spLocks noGrp="1"/>
          </p:cNvSpPr>
          <p:nvPr>
            <p:ph type="title"/>
          </p:nvPr>
        </p:nvSpPr>
        <p:spPr/>
        <p:txBody>
          <a:bodyPr/>
          <a:lstStyle/>
          <a:p>
            <a:r>
              <a:rPr lang="en-US" altLang="ja-JP" dirty="0" smtClean="0">
                <a:latin typeface="MS PGothic" charset="-128"/>
                <a:ea typeface="MS PGothic" charset="-128"/>
                <a:cs typeface="MS PGothic" charset="-128"/>
              </a:rPr>
              <a:t>Firepower</a:t>
            </a:r>
            <a:r>
              <a:rPr lang="ja-JP" altLang="en-US" dirty="0" smtClean="0">
                <a:latin typeface="MS PGothic" charset="-128"/>
                <a:ea typeface="MS PGothic" charset="-128"/>
                <a:cs typeface="MS PGothic" charset="-128"/>
              </a:rPr>
              <a:t>プラットフォームソフトウェアアーキテクチャ</a:t>
            </a:r>
            <a:endParaRPr lang="en-US" dirty="0">
              <a:latin typeface="MS PGothic" charset="-128"/>
              <a:ea typeface="MS PGothic" charset="-128"/>
              <a:cs typeface="MS PGothic" charset="-128"/>
            </a:endParaRPr>
          </a:p>
        </p:txBody>
      </p:sp>
      <p:sp>
        <p:nvSpPr>
          <p:cNvPr id="41" name="TextBox 40"/>
          <p:cNvSpPr txBox="1"/>
          <p:nvPr/>
        </p:nvSpPr>
        <p:spPr>
          <a:xfrm>
            <a:off x="423323" y="4060713"/>
            <a:ext cx="3125692" cy="4077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wrap="square" lIns="68568" tIns="34285" rIns="68568" bIns="34285" rtlCol="0">
            <a:spAutoFit/>
          </a:bodyPr>
          <a:lstStyle/>
          <a:p>
            <a:pPr algn="ctr"/>
            <a:r>
              <a:rPr lang="ja-JP" altLang="en-US" sz="1050" dirty="0" smtClean="0">
                <a:solidFill>
                  <a:schemeClr val="tx1"/>
                </a:solidFill>
                <a:latin typeface="MS PGothic" charset="-128"/>
                <a:ea typeface="MS PGothic" charset="-128"/>
                <a:cs typeface="MS PGothic" charset="-128"/>
              </a:rPr>
              <a:t>スーパーバイザに</a:t>
            </a:r>
            <a:r>
              <a:rPr lang="en-US" altLang="ja-JP" sz="1050" dirty="0" smtClean="0">
                <a:solidFill>
                  <a:schemeClr val="tx1"/>
                </a:solidFill>
                <a:latin typeface="MS PGothic" charset="-128"/>
                <a:ea typeface="MS PGothic" charset="-128"/>
                <a:cs typeface="MS PGothic" charset="-128"/>
              </a:rPr>
              <a:t>CSP</a:t>
            </a:r>
            <a:r>
              <a:rPr lang="ja-JP" altLang="en-US" sz="1050" dirty="0" smtClean="0">
                <a:solidFill>
                  <a:schemeClr val="tx1"/>
                </a:solidFill>
                <a:latin typeface="MS PGothic" charset="-128"/>
                <a:ea typeface="MS PGothic" charset="-128"/>
                <a:cs typeface="MS PGothic" charset="-128"/>
              </a:rPr>
              <a:t>フォーマットのアプリケーションイメージが保持されている</a:t>
            </a:r>
            <a:endParaRPr lang="en-US" sz="1050" dirty="0">
              <a:solidFill>
                <a:schemeClr val="tx1"/>
              </a:solidFill>
              <a:latin typeface="MS PGothic" charset="-128"/>
              <a:ea typeface="MS PGothic" charset="-128"/>
              <a:cs typeface="MS PGothic" charset="-128"/>
            </a:endParaRPr>
          </a:p>
        </p:txBody>
      </p:sp>
      <p:sp>
        <p:nvSpPr>
          <p:cNvPr id="44" name="TextBox 43"/>
          <p:cNvSpPr txBox="1"/>
          <p:nvPr/>
        </p:nvSpPr>
        <p:spPr>
          <a:xfrm>
            <a:off x="423323" y="3527948"/>
            <a:ext cx="3125692" cy="4077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wrap="square" lIns="68568" tIns="34285" rIns="68568" bIns="34285" rtlCol="0">
            <a:spAutoFit/>
          </a:bodyPr>
          <a:lstStyle/>
          <a:p>
            <a:pPr algn="ctr"/>
            <a:r>
              <a:rPr lang="en-US" altLang="ja-JP" sz="1050" dirty="0" smtClean="0">
                <a:solidFill>
                  <a:schemeClr val="tx1"/>
                </a:solidFill>
                <a:latin typeface="MS PGothic" charset="-128"/>
                <a:ea typeface="MS PGothic" charset="-128"/>
                <a:cs typeface="MS PGothic" charset="-128"/>
              </a:rPr>
              <a:t>FXOS</a:t>
            </a:r>
            <a:r>
              <a:rPr lang="ja-JP" altLang="en-US" sz="1050" dirty="0" smtClean="0">
                <a:solidFill>
                  <a:schemeClr val="tx1"/>
                </a:solidFill>
                <a:latin typeface="MS PGothic" charset="-128"/>
                <a:ea typeface="MS PGothic" charset="-128"/>
                <a:cs typeface="MS PGothic" charset="-128"/>
              </a:rPr>
              <a:t>はスーパーバイザとモジュール上の</a:t>
            </a:r>
            <a:endParaRPr lang="en-US" altLang="ja-JP" sz="1050" dirty="0" smtClean="0">
              <a:solidFill>
                <a:schemeClr val="tx1"/>
              </a:solidFill>
              <a:latin typeface="MS PGothic" charset="-128"/>
              <a:ea typeface="MS PGothic" charset="-128"/>
              <a:cs typeface="MS PGothic" charset="-128"/>
            </a:endParaRPr>
          </a:p>
          <a:p>
            <a:pPr algn="ctr"/>
            <a:r>
              <a:rPr lang="ja-JP" altLang="en-US" sz="1050" dirty="0" smtClean="0">
                <a:solidFill>
                  <a:schemeClr val="tx1"/>
                </a:solidFill>
                <a:latin typeface="MS PGothic" charset="-128"/>
                <a:ea typeface="MS PGothic" charset="-128"/>
                <a:cs typeface="MS PGothic" charset="-128"/>
              </a:rPr>
              <a:t>エージェントをアップグレードする</a:t>
            </a:r>
            <a:endParaRPr lang="en-US" sz="1050" dirty="0">
              <a:solidFill>
                <a:schemeClr val="tx1"/>
              </a:solidFill>
              <a:latin typeface="MS PGothic" charset="-128"/>
              <a:ea typeface="MS PGothic" charset="-128"/>
              <a:cs typeface="MS PGothic" charset="-128"/>
            </a:endParaRPr>
          </a:p>
        </p:txBody>
      </p:sp>
      <p:sp>
        <p:nvSpPr>
          <p:cNvPr id="45" name="TextBox 44"/>
          <p:cNvSpPr txBox="1"/>
          <p:nvPr/>
        </p:nvSpPr>
        <p:spPr>
          <a:xfrm>
            <a:off x="437766" y="3141429"/>
            <a:ext cx="3232333" cy="23851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wrap="square" lIns="68568" tIns="34285" rIns="68568" bIns="34285" rtlCol="0">
            <a:spAutoFit/>
          </a:bodyPr>
          <a:lstStyle/>
          <a:p>
            <a:pPr algn="ctr"/>
            <a:r>
              <a:rPr lang="ja-JP" altLang="en-US" sz="1050" dirty="0" smtClean="0">
                <a:solidFill>
                  <a:schemeClr val="tx1"/>
                </a:solidFill>
                <a:latin typeface="MS PGothic" charset="-128"/>
                <a:ea typeface="MS PGothic" charset="-128"/>
                <a:cs typeface="MS PGothic" charset="-128"/>
              </a:rPr>
              <a:t>シスコからのプライマリアプリケーション</a:t>
            </a:r>
            <a:r>
              <a:rPr lang="en-US" sz="1050" dirty="0" smtClean="0">
                <a:solidFill>
                  <a:schemeClr val="tx1"/>
                </a:solidFill>
                <a:latin typeface="MS PGothic" charset="-128"/>
                <a:ea typeface="MS PGothic" charset="-128"/>
                <a:cs typeface="MS PGothic" charset="-128"/>
              </a:rPr>
              <a:t> </a:t>
            </a:r>
            <a:r>
              <a:rPr lang="en-US" sz="1050" dirty="0">
                <a:solidFill>
                  <a:schemeClr val="tx1"/>
                </a:solidFill>
                <a:latin typeface="MS PGothic" charset="-128"/>
                <a:ea typeface="MS PGothic" charset="-128"/>
                <a:cs typeface="MS PGothic" charset="-128"/>
              </a:rPr>
              <a:t>(</a:t>
            </a:r>
            <a:r>
              <a:rPr lang="en-US" sz="1050" b="1" dirty="0">
                <a:solidFill>
                  <a:srgbClr val="00B050"/>
                </a:solidFill>
                <a:latin typeface="MS PGothic" charset="-128"/>
                <a:ea typeface="MS PGothic" charset="-128"/>
                <a:cs typeface="MS PGothic" charset="-128"/>
              </a:rPr>
              <a:t>Native</a:t>
            </a:r>
            <a:r>
              <a:rPr lang="en-US" sz="1050" dirty="0" smtClean="0">
                <a:solidFill>
                  <a:schemeClr val="tx1"/>
                </a:solidFill>
                <a:latin typeface="MS PGothic" charset="-128"/>
                <a:ea typeface="MS PGothic" charset="-128"/>
                <a:cs typeface="MS PGothic" charset="-128"/>
              </a:rPr>
              <a:t>)</a:t>
            </a:r>
            <a:endParaRPr lang="en-US" sz="1050" dirty="0">
              <a:solidFill>
                <a:schemeClr val="tx1"/>
              </a:solidFill>
              <a:latin typeface="MS PGothic" charset="-128"/>
              <a:ea typeface="MS PGothic" charset="-128"/>
              <a:cs typeface="MS PGothic" charset="-128"/>
            </a:endParaRPr>
          </a:p>
        </p:txBody>
      </p:sp>
      <p:sp>
        <p:nvSpPr>
          <p:cNvPr id="46" name="TextBox 45"/>
          <p:cNvSpPr txBox="1"/>
          <p:nvPr/>
        </p:nvSpPr>
        <p:spPr>
          <a:xfrm>
            <a:off x="437766" y="2745383"/>
            <a:ext cx="3232333" cy="23851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wrap="square" lIns="68568" tIns="34285" rIns="68568" bIns="34285" rtlCol="0">
            <a:spAutoFit/>
          </a:bodyPr>
          <a:lstStyle/>
          <a:p>
            <a:pPr algn="ctr"/>
            <a:r>
              <a:rPr lang="ja-JP" altLang="en-US" sz="1050" dirty="0" smtClean="0">
                <a:solidFill>
                  <a:schemeClr val="tx1"/>
                </a:solidFill>
                <a:latin typeface="MS PGothic" charset="-128"/>
                <a:ea typeface="MS PGothic" charset="-128"/>
                <a:cs typeface="MS PGothic" charset="-128"/>
              </a:rPr>
              <a:t>サードパーティからのデコーダアプリケーション</a:t>
            </a:r>
            <a:r>
              <a:rPr lang="en-US" sz="1050" dirty="0" smtClean="0">
                <a:solidFill>
                  <a:schemeClr val="tx1"/>
                </a:solidFill>
                <a:latin typeface="MS PGothic" charset="-128"/>
                <a:ea typeface="MS PGothic" charset="-128"/>
                <a:cs typeface="MS PGothic" charset="-128"/>
              </a:rPr>
              <a:t> (</a:t>
            </a:r>
            <a:r>
              <a:rPr lang="en-US" sz="1050" b="1" dirty="0">
                <a:solidFill>
                  <a:srgbClr val="FFC000"/>
                </a:solidFill>
                <a:latin typeface="MS PGothic" charset="-128"/>
                <a:ea typeface="MS PGothic" charset="-128"/>
                <a:cs typeface="MS PGothic" charset="-128"/>
              </a:rPr>
              <a:t>KVM</a:t>
            </a:r>
            <a:r>
              <a:rPr lang="en-US" sz="1050" dirty="0">
                <a:solidFill>
                  <a:schemeClr val="tx1"/>
                </a:solidFill>
                <a:latin typeface="MS PGothic" charset="-128"/>
                <a:ea typeface="MS PGothic" charset="-128"/>
                <a:cs typeface="MS PGothic" charset="-128"/>
              </a:rPr>
              <a:t>)</a:t>
            </a:r>
          </a:p>
        </p:txBody>
      </p:sp>
    </p:spTree>
    <p:extLst>
      <p:ext uri="{BB962C8B-B14F-4D97-AF65-F5344CB8AC3E}">
        <p14:creationId xmlns:p14="http://schemas.microsoft.com/office/powerpoint/2010/main" val="3576545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Firepower Chassis Manager </a:t>
            </a:r>
            <a:endParaRPr kumimoji="1" lang="ja-JP" altLang="en-US" dirty="0"/>
          </a:p>
        </p:txBody>
      </p:sp>
      <p:pic>
        <p:nvPicPr>
          <p:cNvPr id="4" name="図 3"/>
          <p:cNvPicPr>
            <a:picLocks noChangeAspect="1"/>
          </p:cNvPicPr>
          <p:nvPr/>
        </p:nvPicPr>
        <p:blipFill>
          <a:blip r:embed="rId2"/>
          <a:stretch>
            <a:fillRect/>
          </a:stretch>
        </p:blipFill>
        <p:spPr>
          <a:xfrm>
            <a:off x="100584" y="1311691"/>
            <a:ext cx="5724144" cy="2398765"/>
          </a:xfrm>
          <a:prstGeom prst="rect">
            <a:avLst/>
          </a:prstGeom>
          <a:ln>
            <a:solidFill>
              <a:schemeClr val="accent1"/>
            </a:solidFill>
          </a:ln>
        </p:spPr>
      </p:pic>
      <p:sp>
        <p:nvSpPr>
          <p:cNvPr id="5" name="テキスト ボックス 4"/>
          <p:cNvSpPr txBox="1"/>
          <p:nvPr/>
        </p:nvSpPr>
        <p:spPr>
          <a:xfrm>
            <a:off x="437766" y="888484"/>
            <a:ext cx="4673074" cy="338554"/>
          </a:xfrm>
          <a:prstGeom prst="rect">
            <a:avLst/>
          </a:prstGeom>
          <a:noFill/>
        </p:spPr>
        <p:txBody>
          <a:bodyPr wrap="none" rtlCol="0">
            <a:spAutoFit/>
          </a:bodyPr>
          <a:lstStyle/>
          <a:p>
            <a:r>
              <a:rPr kumimoji="1" lang="en-US" altLang="ja-JP" sz="1600" dirty="0" smtClean="0"/>
              <a:t>FXOS</a:t>
            </a:r>
            <a:r>
              <a:rPr kumimoji="1" lang="ja-JP" altLang="en-US" sz="1600" dirty="0" smtClean="0"/>
              <a:t>をわかりやすい</a:t>
            </a:r>
            <a:r>
              <a:rPr kumimoji="1" lang="en-US" altLang="ja-JP" sz="1600" dirty="0" smtClean="0"/>
              <a:t>GUI</a:t>
            </a:r>
            <a:r>
              <a:rPr kumimoji="1" lang="ja-JP" altLang="en-US" sz="1600" dirty="0" smtClean="0"/>
              <a:t>で設定</a:t>
            </a:r>
            <a:r>
              <a:rPr kumimoji="1" lang="en-US" altLang="ja-JP" sz="1600" dirty="0" smtClean="0"/>
              <a:t> (</a:t>
            </a:r>
            <a:r>
              <a:rPr kumimoji="1" lang="ja-JP" altLang="en-US" sz="1600" dirty="0" smtClean="0"/>
              <a:t>日本語対応済み</a:t>
            </a:r>
            <a:r>
              <a:rPr kumimoji="1" lang="en-US" altLang="ja-JP" sz="1600" dirty="0" smtClean="0"/>
              <a:t>)</a:t>
            </a:r>
            <a:endParaRPr kumimoji="1" lang="ja-JP" altLang="en-US" sz="1600" dirty="0"/>
          </a:p>
        </p:txBody>
      </p:sp>
      <p:sp>
        <p:nvSpPr>
          <p:cNvPr id="6" name="テキスト ボックス 5"/>
          <p:cNvSpPr txBox="1"/>
          <p:nvPr/>
        </p:nvSpPr>
        <p:spPr>
          <a:xfrm>
            <a:off x="365760" y="3710456"/>
            <a:ext cx="1744388" cy="307777"/>
          </a:xfrm>
          <a:prstGeom prst="rect">
            <a:avLst/>
          </a:prstGeom>
          <a:noFill/>
        </p:spPr>
        <p:txBody>
          <a:bodyPr wrap="none" rtlCol="0">
            <a:spAutoFit/>
          </a:bodyPr>
          <a:lstStyle/>
          <a:p>
            <a:r>
              <a:rPr kumimoji="1" lang="ja-JP" altLang="en-US" sz="1400" dirty="0" smtClean="0"/>
              <a:t>インターフェイス設定</a:t>
            </a:r>
            <a:endParaRPr kumimoji="1" lang="ja-JP" altLang="en-US" sz="1400" dirty="0"/>
          </a:p>
        </p:txBody>
      </p:sp>
      <p:pic>
        <p:nvPicPr>
          <p:cNvPr id="7" name="図 6"/>
          <p:cNvPicPr>
            <a:picLocks noChangeAspect="1"/>
          </p:cNvPicPr>
          <p:nvPr/>
        </p:nvPicPr>
        <p:blipFill>
          <a:blip r:embed="rId3"/>
          <a:stretch>
            <a:fillRect/>
          </a:stretch>
        </p:blipFill>
        <p:spPr>
          <a:xfrm>
            <a:off x="1592990" y="2134265"/>
            <a:ext cx="6035040" cy="1814732"/>
          </a:xfrm>
          <a:prstGeom prst="rect">
            <a:avLst/>
          </a:prstGeom>
          <a:ln>
            <a:solidFill>
              <a:schemeClr val="accent1"/>
            </a:solidFill>
          </a:ln>
        </p:spPr>
      </p:pic>
      <p:sp>
        <p:nvSpPr>
          <p:cNvPr id="8" name="テキスト ボックス 7"/>
          <p:cNvSpPr txBox="1"/>
          <p:nvPr/>
        </p:nvSpPr>
        <p:spPr>
          <a:xfrm>
            <a:off x="3027816" y="3962158"/>
            <a:ext cx="1156086" cy="307777"/>
          </a:xfrm>
          <a:prstGeom prst="rect">
            <a:avLst/>
          </a:prstGeom>
          <a:noFill/>
        </p:spPr>
        <p:txBody>
          <a:bodyPr wrap="none" rtlCol="0">
            <a:spAutoFit/>
          </a:bodyPr>
          <a:lstStyle/>
          <a:p>
            <a:r>
              <a:rPr kumimoji="1" lang="ja-JP" altLang="en-US" sz="1400" smtClean="0"/>
              <a:t>イメージ管理</a:t>
            </a:r>
            <a:endParaRPr kumimoji="1" lang="ja-JP" altLang="en-US" sz="1400" dirty="0"/>
          </a:p>
        </p:txBody>
      </p:sp>
      <p:pic>
        <p:nvPicPr>
          <p:cNvPr id="9" name="図 8"/>
          <p:cNvPicPr>
            <a:picLocks noChangeAspect="1"/>
          </p:cNvPicPr>
          <p:nvPr/>
        </p:nvPicPr>
        <p:blipFill>
          <a:blip r:embed="rId4"/>
          <a:stretch>
            <a:fillRect/>
          </a:stretch>
        </p:blipFill>
        <p:spPr>
          <a:xfrm>
            <a:off x="3666744" y="2411415"/>
            <a:ext cx="5477256" cy="2667319"/>
          </a:xfrm>
          <a:prstGeom prst="rect">
            <a:avLst/>
          </a:prstGeom>
        </p:spPr>
      </p:pic>
      <p:sp>
        <p:nvSpPr>
          <p:cNvPr id="10" name="テキスト ボックス 9"/>
          <p:cNvSpPr txBox="1"/>
          <p:nvPr/>
        </p:nvSpPr>
        <p:spPr>
          <a:xfrm>
            <a:off x="5722248" y="4835723"/>
            <a:ext cx="2669320" cy="307777"/>
          </a:xfrm>
          <a:prstGeom prst="rect">
            <a:avLst/>
          </a:prstGeom>
          <a:noFill/>
        </p:spPr>
        <p:txBody>
          <a:bodyPr wrap="none" rtlCol="0">
            <a:spAutoFit/>
          </a:bodyPr>
          <a:lstStyle/>
          <a:p>
            <a:r>
              <a:rPr kumimoji="1" lang="ja-JP" altLang="en-US" sz="1400" dirty="0" smtClean="0"/>
              <a:t>アプリケーションプロビジョニング</a:t>
            </a:r>
            <a:endParaRPr kumimoji="1" lang="ja-JP" altLang="en-US" sz="1400" dirty="0"/>
          </a:p>
        </p:txBody>
      </p:sp>
    </p:spTree>
    <p:extLst>
      <p:ext uri="{BB962C8B-B14F-4D97-AF65-F5344CB8AC3E}">
        <p14:creationId xmlns:p14="http://schemas.microsoft.com/office/powerpoint/2010/main" val="1128106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92" y="341313"/>
            <a:ext cx="9005207" cy="731837"/>
          </a:xfrm>
        </p:spPr>
        <p:txBody>
          <a:bodyPr/>
          <a:lstStyle/>
          <a:p>
            <a:r>
              <a:rPr lang="en-US" sz="3000" dirty="0" smtClean="0">
                <a:latin typeface="CiscoSansTT ExtraLight" charset="0"/>
                <a:ea typeface="ＭＳ Ｐゴシック" charset="-128"/>
              </a:rPr>
              <a:t>Firepower Management Center</a:t>
            </a:r>
            <a:r>
              <a:rPr lang="ja-JP" altLang="en-US" sz="3000" dirty="0" smtClean="0">
                <a:latin typeface="CiscoSansTT ExtraLight" charset="0"/>
                <a:ea typeface="ＭＳ Ｐゴシック" charset="-128"/>
              </a:rPr>
              <a:t>プラットフォーム</a:t>
            </a:r>
            <a:endParaRPr lang="en-US" sz="3000" dirty="0">
              <a:latin typeface="MS PGothic" charset="-128"/>
              <a:ea typeface="MS PGothic" charset="-128"/>
              <a:cs typeface="MS PGothic" charset="-128"/>
            </a:endParaRPr>
          </a:p>
        </p:txBody>
      </p:sp>
      <p:sp>
        <p:nvSpPr>
          <p:cNvPr id="3" name="TextBox 2"/>
          <p:cNvSpPr txBox="1"/>
          <p:nvPr/>
        </p:nvSpPr>
        <p:spPr>
          <a:xfrm>
            <a:off x="63374" y="2476598"/>
            <a:ext cx="2056973" cy="1384995"/>
          </a:xfrm>
          <a:prstGeom prst="rect">
            <a:avLst/>
          </a:prstGeom>
          <a:noFill/>
        </p:spPr>
        <p:txBody>
          <a:bodyPr wrap="none" rtlCol="0">
            <a:spAutoFit/>
          </a:bodyPr>
          <a:lstStyle/>
          <a:p>
            <a:r>
              <a:rPr lang="en-US" altLang="ja-JP" sz="1200" b="1" dirty="0" smtClean="0">
                <a:latin typeface="CiscoSansTT ExtraLight" charset="0"/>
                <a:ea typeface="ＭＳ Ｐゴシック" charset="-128"/>
              </a:rPr>
              <a:t>FMC1000</a:t>
            </a:r>
            <a:endParaRPr lang="en-US" altLang="ja-JP" sz="1200" b="1" dirty="0">
              <a:latin typeface="CiscoSansTT ExtraLight" charset="0"/>
              <a:ea typeface="ＭＳ Ｐゴシック" charset="-128"/>
            </a:endParaRPr>
          </a:p>
          <a:p>
            <a:r>
              <a:rPr lang="ja-JP" altLang="en-US" sz="1200" dirty="0" smtClean="0">
                <a:latin typeface="CiscoSansTT ExtraLight" charset="0"/>
                <a:ea typeface="ＭＳ Ｐゴシック" charset="-128"/>
              </a:rPr>
              <a:t>最大</a:t>
            </a:r>
            <a:r>
              <a:rPr lang="en-US" altLang="ja-JP" sz="1200" dirty="0">
                <a:latin typeface="CiscoSansTT ExtraLight" charset="0"/>
                <a:ea typeface="ＭＳ Ｐゴシック" charset="-128"/>
              </a:rPr>
              <a:t>5</a:t>
            </a:r>
            <a:r>
              <a:rPr lang="en-US" altLang="ja-JP" sz="1200" dirty="0" smtClean="0">
                <a:latin typeface="CiscoSansTT ExtraLight" charset="0"/>
                <a:ea typeface="ＭＳ Ｐゴシック" charset="-128"/>
              </a:rPr>
              <a:t>0</a:t>
            </a:r>
            <a:r>
              <a:rPr lang="ja-JP" altLang="en-US" sz="1200" dirty="0">
                <a:latin typeface="CiscoSansTT ExtraLight" charset="0"/>
                <a:ea typeface="ＭＳ Ｐゴシック" charset="-128"/>
              </a:rPr>
              <a:t>個のセンサー管理</a:t>
            </a:r>
          </a:p>
          <a:p>
            <a:r>
              <a:rPr lang="ja-JP" altLang="en-US" sz="1200" dirty="0">
                <a:latin typeface="CiscoSansTT ExtraLight" charset="0"/>
                <a:ea typeface="ＭＳ Ｐゴシック" charset="-128"/>
              </a:rPr>
              <a:t>最大</a:t>
            </a:r>
            <a:r>
              <a:rPr lang="ja-JP" altLang="en-US" sz="1200" dirty="0" smtClean="0">
                <a:latin typeface="CiscoSansTT ExtraLight" charset="0"/>
                <a:ea typeface="ＭＳ Ｐゴシック" charset="-128"/>
              </a:rPr>
              <a:t>イベント数</a:t>
            </a:r>
            <a:r>
              <a:rPr lang="en-US" altLang="ja-JP" sz="1200" dirty="0">
                <a:latin typeface="CiscoSansTT ExtraLight" charset="0"/>
                <a:ea typeface="ＭＳ Ｐゴシック" charset="-128"/>
              </a:rPr>
              <a:t>6</a:t>
            </a:r>
            <a:r>
              <a:rPr lang="en-US" altLang="ja-JP" sz="1200" dirty="0" smtClean="0">
                <a:latin typeface="CiscoSansTT ExtraLight" charset="0"/>
                <a:ea typeface="ＭＳ Ｐゴシック" charset="-128"/>
              </a:rPr>
              <a:t>,000</a:t>
            </a:r>
            <a:r>
              <a:rPr lang="ja-JP" altLang="en-US" sz="1200" dirty="0">
                <a:latin typeface="CiscoSansTT ExtraLight" charset="0"/>
                <a:ea typeface="ＭＳ Ｐゴシック" charset="-128"/>
              </a:rPr>
              <a:t>万件</a:t>
            </a:r>
          </a:p>
          <a:p>
            <a:r>
              <a:rPr lang="en-US" altLang="ja-JP" sz="1200" dirty="0">
                <a:latin typeface="CiscoSansTT ExtraLight" charset="0"/>
                <a:ea typeface="ＭＳ Ｐゴシック" charset="-128"/>
              </a:rPr>
              <a:t>9</a:t>
            </a:r>
            <a:r>
              <a:rPr lang="en-US" altLang="ja-JP" sz="1200" dirty="0" smtClean="0">
                <a:latin typeface="CiscoSansTT ExtraLight" charset="0"/>
                <a:ea typeface="ＭＳ Ｐゴシック" charset="-128"/>
              </a:rPr>
              <a:t>00GB</a:t>
            </a:r>
            <a:r>
              <a:rPr lang="ja-JP" altLang="en-US" sz="1200" dirty="0">
                <a:latin typeface="CiscoSansTT ExtraLight" charset="0"/>
                <a:ea typeface="ＭＳ Ｐゴシック" charset="-128"/>
              </a:rPr>
              <a:t>のイベントストレージ</a:t>
            </a:r>
          </a:p>
          <a:p>
            <a:r>
              <a:rPr lang="ja-JP" altLang="en-US" sz="1200" dirty="0" smtClean="0">
                <a:latin typeface="CiscoSansTT ExtraLight" charset="0"/>
                <a:ea typeface="ＭＳ Ｐゴシック" charset="-128"/>
              </a:rPr>
              <a:t>最大</a:t>
            </a:r>
            <a:r>
              <a:rPr lang="en-US" altLang="ja-JP" sz="1200" dirty="0" smtClean="0">
                <a:latin typeface="CiscoSansTT ExtraLight" charset="0"/>
                <a:ea typeface="ＭＳ Ｐゴシック" charset="-128"/>
              </a:rPr>
              <a:t>5</a:t>
            </a:r>
            <a:r>
              <a:rPr lang="ja-JP" altLang="en-US" sz="1200" dirty="0" smtClean="0">
                <a:latin typeface="CiscoSansTT ExtraLight" charset="0"/>
                <a:ea typeface="ＭＳ Ｐゴシック" charset="-128"/>
              </a:rPr>
              <a:t>万ホスト、</a:t>
            </a:r>
            <a:r>
              <a:rPr lang="en-US" altLang="ja-JP" sz="1200" dirty="0" smtClean="0">
                <a:latin typeface="CiscoSansTT ExtraLight" charset="0"/>
                <a:ea typeface="ＭＳ Ｐゴシック" charset="-128"/>
              </a:rPr>
              <a:t>5</a:t>
            </a:r>
            <a:r>
              <a:rPr lang="ja-JP" altLang="en-US" sz="1200" dirty="0" smtClean="0">
                <a:latin typeface="CiscoSansTT ExtraLight" charset="0"/>
                <a:ea typeface="ＭＳ Ｐゴシック" charset="-128"/>
              </a:rPr>
              <a:t>万ユーザの</a:t>
            </a:r>
            <a:endParaRPr lang="en-US" altLang="ja-JP" sz="1200" dirty="0" smtClean="0">
              <a:latin typeface="CiscoSansTT ExtraLight" charset="0"/>
              <a:ea typeface="ＭＳ Ｐゴシック" charset="-128"/>
            </a:endParaRPr>
          </a:p>
          <a:p>
            <a:r>
              <a:rPr lang="ja-JP" altLang="en-US" sz="1200" dirty="0" smtClean="0">
                <a:latin typeface="CiscoSansTT ExtraLight" charset="0"/>
                <a:ea typeface="ＭＳ Ｐゴシック" charset="-128"/>
              </a:rPr>
              <a:t>ネットワークマップ</a:t>
            </a:r>
            <a:endParaRPr lang="en-US" altLang="ja-JP" sz="1200" dirty="0" smtClean="0">
              <a:latin typeface="CiscoSansTT ExtraLight" charset="0"/>
              <a:ea typeface="ＭＳ Ｐゴシック" charset="-128"/>
            </a:endParaRPr>
          </a:p>
          <a:p>
            <a:r>
              <a:rPr lang="en-US" altLang="ja-JP" sz="1200" dirty="0" err="1">
                <a:latin typeface="CiscoSansTT ExtraLight" charset="0"/>
                <a:ea typeface="ＭＳ Ｐゴシック" charset="-128"/>
              </a:rPr>
              <a:t>HA</a:t>
            </a:r>
            <a:r>
              <a:rPr lang="en-US" altLang="ja-JP" sz="1200" dirty="0" err="1" smtClean="0">
                <a:latin typeface="CiscoSansTT ExtraLight" charset="0"/>
                <a:ea typeface="ＭＳ Ｐゴシック" charset="-128"/>
              </a:rPr>
              <a:t>対応</a:t>
            </a:r>
            <a:endParaRPr lang="en-US" altLang="ja-JP" sz="1200" dirty="0">
              <a:latin typeface="CiscoSansTT ExtraLight" charset="0"/>
              <a:ea typeface="ＭＳ Ｐゴシック" charset="-128"/>
            </a:endParaRPr>
          </a:p>
        </p:txBody>
      </p:sp>
      <p:sp>
        <p:nvSpPr>
          <p:cNvPr id="4" name="TextBox 3"/>
          <p:cNvSpPr txBox="1"/>
          <p:nvPr/>
        </p:nvSpPr>
        <p:spPr>
          <a:xfrm>
            <a:off x="1999056" y="4002972"/>
            <a:ext cx="5033750" cy="369332"/>
          </a:xfrm>
          <a:prstGeom prst="rect">
            <a:avLst/>
          </a:prstGeom>
          <a:solidFill>
            <a:srgbClr val="C00000"/>
          </a:solidFill>
        </p:spPr>
        <p:txBody>
          <a:bodyPr wrap="none" rtlCol="0">
            <a:spAutoFit/>
          </a:bodyPr>
          <a:lstStyle/>
          <a:p>
            <a:r>
              <a:rPr lang="en-US" dirty="0" err="1" smtClean="0">
                <a:solidFill>
                  <a:schemeClr val="bg2"/>
                </a:solidFill>
                <a:latin typeface="CiscoSansTT ExtraLight" charset="0"/>
                <a:ea typeface="ＭＳ Ｐゴシック" charset="-128"/>
              </a:rPr>
              <a:t>Firepowerの機能を最大限に引き出す管理サーバ</a:t>
            </a:r>
            <a:endParaRPr lang="en-US" dirty="0">
              <a:solidFill>
                <a:schemeClr val="bg2"/>
              </a:solidFill>
              <a:latin typeface="CiscoSansTT ExtraLight" charset="0"/>
              <a:ea typeface="ＭＳ Ｐゴシック" charset="-128"/>
            </a:endParaRPr>
          </a:p>
        </p:txBody>
      </p:sp>
      <p:sp>
        <p:nvSpPr>
          <p:cNvPr id="6" name="TextBox 5"/>
          <p:cNvSpPr txBox="1"/>
          <p:nvPr/>
        </p:nvSpPr>
        <p:spPr>
          <a:xfrm>
            <a:off x="2425493" y="2484146"/>
            <a:ext cx="2258952" cy="1384995"/>
          </a:xfrm>
          <a:prstGeom prst="rect">
            <a:avLst/>
          </a:prstGeom>
          <a:noFill/>
        </p:spPr>
        <p:txBody>
          <a:bodyPr wrap="none" rtlCol="0">
            <a:spAutoFit/>
          </a:bodyPr>
          <a:lstStyle/>
          <a:p>
            <a:r>
              <a:rPr lang="en-US" altLang="ja-JP" sz="1200" b="1" dirty="0" smtClean="0">
                <a:latin typeface="CiscoSansTT ExtraLight" charset="0"/>
                <a:ea typeface="ＭＳ Ｐゴシック" charset="-128"/>
              </a:rPr>
              <a:t>FMC2500</a:t>
            </a:r>
            <a:endParaRPr lang="en-US" altLang="ja-JP" sz="1200" b="1" dirty="0">
              <a:latin typeface="CiscoSansTT ExtraLight" charset="0"/>
              <a:ea typeface="ＭＳ Ｐゴシック" charset="-128"/>
            </a:endParaRPr>
          </a:p>
          <a:p>
            <a:r>
              <a:rPr lang="ja-JP" altLang="en-US" sz="1200" dirty="0" smtClean="0">
                <a:latin typeface="CiscoSansTT ExtraLight" charset="0"/>
                <a:ea typeface="ＭＳ Ｐゴシック" charset="-128"/>
              </a:rPr>
              <a:t>最大</a:t>
            </a:r>
            <a:r>
              <a:rPr lang="en-US" altLang="ja-JP" sz="1200" dirty="0" smtClean="0">
                <a:latin typeface="CiscoSansTT ExtraLight" charset="0"/>
                <a:ea typeface="ＭＳ Ｐゴシック" charset="-128"/>
              </a:rPr>
              <a:t>300</a:t>
            </a:r>
            <a:r>
              <a:rPr lang="ja-JP" altLang="en-US" sz="1200" dirty="0" smtClean="0">
                <a:latin typeface="CiscoSansTT ExtraLight" charset="0"/>
                <a:ea typeface="ＭＳ Ｐゴシック" charset="-128"/>
              </a:rPr>
              <a:t>個</a:t>
            </a:r>
            <a:r>
              <a:rPr lang="ja-JP" altLang="en-US" sz="1200" dirty="0">
                <a:latin typeface="CiscoSansTT ExtraLight" charset="0"/>
                <a:ea typeface="ＭＳ Ｐゴシック" charset="-128"/>
              </a:rPr>
              <a:t>のセンサー管理</a:t>
            </a:r>
          </a:p>
          <a:p>
            <a:r>
              <a:rPr lang="ja-JP" altLang="en-US" sz="1200" dirty="0">
                <a:latin typeface="CiscoSansTT ExtraLight" charset="0"/>
                <a:ea typeface="ＭＳ Ｐゴシック" charset="-128"/>
              </a:rPr>
              <a:t>最大イベント</a:t>
            </a:r>
            <a:r>
              <a:rPr lang="ja-JP" altLang="en-US" sz="1200" dirty="0" smtClean="0">
                <a:latin typeface="CiscoSansTT ExtraLight" charset="0"/>
                <a:ea typeface="ＭＳ Ｐゴシック" charset="-128"/>
              </a:rPr>
              <a:t>数</a:t>
            </a:r>
            <a:r>
              <a:rPr lang="en-US" altLang="ja-JP" sz="1200" dirty="0" smtClean="0">
                <a:latin typeface="CiscoSansTT ExtraLight" charset="0"/>
                <a:ea typeface="ＭＳ Ｐゴシック" charset="-128"/>
              </a:rPr>
              <a:t>6,000</a:t>
            </a:r>
            <a:r>
              <a:rPr lang="ja-JP" altLang="en-US" sz="1200" dirty="0">
                <a:latin typeface="CiscoSansTT ExtraLight" charset="0"/>
                <a:ea typeface="ＭＳ Ｐゴシック" charset="-128"/>
              </a:rPr>
              <a:t>万件</a:t>
            </a:r>
          </a:p>
          <a:p>
            <a:r>
              <a:rPr lang="en-US" altLang="ja-JP" sz="1200" dirty="0" smtClean="0">
                <a:latin typeface="CiscoSansTT ExtraLight" charset="0"/>
                <a:ea typeface="ＭＳ Ｐゴシック" charset="-128"/>
              </a:rPr>
              <a:t>1.8TB</a:t>
            </a:r>
            <a:r>
              <a:rPr lang="ja-JP" altLang="en-US" sz="1200" dirty="0">
                <a:latin typeface="CiscoSansTT ExtraLight" charset="0"/>
                <a:ea typeface="ＭＳ Ｐゴシック" charset="-128"/>
              </a:rPr>
              <a:t>のイベントストレージ</a:t>
            </a:r>
          </a:p>
          <a:p>
            <a:r>
              <a:rPr lang="ja-JP" altLang="en-US" sz="1200" dirty="0">
                <a:latin typeface="CiscoSansTT ExtraLight" charset="0"/>
                <a:ea typeface="ＭＳ Ｐゴシック" charset="-128"/>
              </a:rPr>
              <a:t>最</a:t>
            </a:r>
            <a:r>
              <a:rPr lang="ja-JP" altLang="en-US" sz="1200" dirty="0" smtClean="0">
                <a:latin typeface="CiscoSansTT ExtraLight" charset="0"/>
                <a:ea typeface="ＭＳ Ｐゴシック" charset="-128"/>
              </a:rPr>
              <a:t>大</a:t>
            </a:r>
            <a:r>
              <a:rPr lang="en-US" altLang="ja-JP" sz="1200" dirty="0" smtClean="0">
                <a:latin typeface="CiscoSansTT ExtraLight" charset="0"/>
                <a:ea typeface="ＭＳ Ｐゴシック" charset="-128"/>
              </a:rPr>
              <a:t>15万</a:t>
            </a:r>
            <a:r>
              <a:rPr lang="ja-JP" altLang="en-US" sz="1200" dirty="0" smtClean="0">
                <a:latin typeface="CiscoSansTT ExtraLight" charset="0"/>
                <a:ea typeface="ＭＳ Ｐゴシック" charset="-128"/>
              </a:rPr>
              <a:t>ホ</a:t>
            </a:r>
            <a:r>
              <a:rPr lang="ja-JP" altLang="en-US" sz="1200" dirty="0">
                <a:latin typeface="CiscoSansTT ExtraLight" charset="0"/>
                <a:ea typeface="ＭＳ Ｐゴシック" charset="-128"/>
              </a:rPr>
              <a:t>スト</a:t>
            </a:r>
            <a:r>
              <a:rPr lang="ja-JP" altLang="en-US" sz="1200" dirty="0" smtClean="0">
                <a:latin typeface="CiscoSansTT ExtraLight" charset="0"/>
                <a:ea typeface="ＭＳ Ｐゴシック" charset="-128"/>
              </a:rPr>
              <a:t>、</a:t>
            </a:r>
            <a:r>
              <a:rPr lang="en-US" altLang="ja-JP" sz="1200" dirty="0" smtClean="0">
                <a:latin typeface="CiscoSansTT ExtraLight" charset="0"/>
                <a:ea typeface="ＭＳ Ｐゴシック" charset="-128"/>
              </a:rPr>
              <a:t>15万</a:t>
            </a:r>
            <a:r>
              <a:rPr lang="ja-JP" altLang="en-US" sz="1200" dirty="0" smtClean="0">
                <a:latin typeface="CiscoSansTT ExtraLight" charset="0"/>
                <a:ea typeface="ＭＳ Ｐゴシック" charset="-128"/>
              </a:rPr>
              <a:t>ユ</a:t>
            </a:r>
            <a:r>
              <a:rPr lang="ja-JP" altLang="en-US" sz="1200" dirty="0">
                <a:latin typeface="CiscoSansTT ExtraLight" charset="0"/>
                <a:ea typeface="ＭＳ Ｐゴシック" charset="-128"/>
              </a:rPr>
              <a:t>ーザ</a:t>
            </a:r>
            <a:r>
              <a:rPr lang="ja-JP" altLang="en-US" sz="1200" dirty="0" smtClean="0">
                <a:latin typeface="CiscoSansTT ExtraLight" charset="0"/>
                <a:ea typeface="ＭＳ Ｐゴシック" charset="-128"/>
              </a:rPr>
              <a:t>の</a:t>
            </a:r>
            <a:endParaRPr lang="en-US" altLang="ja-JP" sz="1200" dirty="0" smtClean="0">
              <a:latin typeface="CiscoSansTT ExtraLight" charset="0"/>
              <a:ea typeface="ＭＳ Ｐゴシック" charset="-128"/>
            </a:endParaRPr>
          </a:p>
          <a:p>
            <a:r>
              <a:rPr lang="ja-JP" altLang="en-US" sz="1200" dirty="0" smtClean="0">
                <a:latin typeface="CiscoSansTT ExtraLight" charset="0"/>
                <a:ea typeface="ＭＳ Ｐゴシック" charset="-128"/>
              </a:rPr>
              <a:t>ネ</a:t>
            </a:r>
            <a:r>
              <a:rPr lang="ja-JP" altLang="en-US" sz="1200" dirty="0">
                <a:latin typeface="CiscoSansTT ExtraLight" charset="0"/>
                <a:ea typeface="ＭＳ Ｐゴシック" charset="-128"/>
              </a:rPr>
              <a:t>ットワークマッ</a:t>
            </a:r>
            <a:r>
              <a:rPr lang="ja-JP" altLang="en-US" sz="1200" dirty="0" smtClean="0">
                <a:latin typeface="CiscoSansTT ExtraLight" charset="0"/>
                <a:ea typeface="ＭＳ Ｐゴシック" charset="-128"/>
              </a:rPr>
              <a:t>プ</a:t>
            </a:r>
            <a:endParaRPr lang="en-US" altLang="ja-JP" sz="1200" dirty="0" smtClean="0">
              <a:latin typeface="CiscoSansTT ExtraLight" charset="0"/>
              <a:ea typeface="ＭＳ Ｐゴシック" charset="-128"/>
            </a:endParaRPr>
          </a:p>
          <a:p>
            <a:r>
              <a:rPr lang="en-US" sz="1200" dirty="0" err="1" smtClean="0">
                <a:latin typeface="CiscoSansTT ExtraLight" charset="0"/>
                <a:ea typeface="ＭＳ Ｐゴシック" charset="-128"/>
              </a:rPr>
              <a:t>HA対応</a:t>
            </a:r>
            <a:endParaRPr lang="en-US" sz="1200" dirty="0">
              <a:latin typeface="CiscoSansTT ExtraLight" charset="0"/>
              <a:ea typeface="ＭＳ Ｐゴシック" charset="-128"/>
            </a:endParaRPr>
          </a:p>
        </p:txBody>
      </p:sp>
      <p:sp>
        <p:nvSpPr>
          <p:cNvPr id="7" name="TextBox 6"/>
          <p:cNvSpPr txBox="1"/>
          <p:nvPr/>
        </p:nvSpPr>
        <p:spPr>
          <a:xfrm>
            <a:off x="6879277" y="2559089"/>
            <a:ext cx="2110123" cy="1200329"/>
          </a:xfrm>
          <a:prstGeom prst="rect">
            <a:avLst/>
          </a:prstGeom>
          <a:noFill/>
        </p:spPr>
        <p:txBody>
          <a:bodyPr wrap="none" rtlCol="0">
            <a:spAutoFit/>
          </a:bodyPr>
          <a:lstStyle/>
          <a:p>
            <a:r>
              <a:rPr lang="en-US" altLang="ja-JP" sz="1200" b="1" dirty="0" smtClean="0">
                <a:latin typeface="CiscoSansTT ExtraLight" charset="0"/>
                <a:ea typeface="ＭＳ Ｐゴシック" charset="-128"/>
              </a:rPr>
              <a:t>Virtual FMC</a:t>
            </a:r>
            <a:endParaRPr lang="en-US" altLang="ja-JP" sz="1200" b="1" dirty="0">
              <a:latin typeface="CiscoSansTT ExtraLight" charset="0"/>
              <a:ea typeface="ＭＳ Ｐゴシック" charset="-128"/>
            </a:endParaRPr>
          </a:p>
          <a:p>
            <a:r>
              <a:rPr lang="ja-JP" altLang="en-US" sz="1200" dirty="0" smtClean="0">
                <a:latin typeface="CiscoSansTT ExtraLight" charset="0"/>
                <a:ea typeface="ＭＳ Ｐゴシック" charset="-128"/>
              </a:rPr>
              <a:t>最大</a:t>
            </a:r>
            <a:r>
              <a:rPr lang="en-US" altLang="ja-JP" sz="1200" dirty="0" smtClean="0">
                <a:latin typeface="CiscoSansTT ExtraLight" charset="0"/>
                <a:ea typeface="ＭＳ Ｐゴシック" charset="-128"/>
              </a:rPr>
              <a:t>25</a:t>
            </a:r>
            <a:r>
              <a:rPr lang="ja-JP" altLang="en-US" sz="1200" dirty="0" smtClean="0">
                <a:latin typeface="CiscoSansTT ExtraLight" charset="0"/>
                <a:ea typeface="ＭＳ Ｐゴシック" charset="-128"/>
              </a:rPr>
              <a:t>個</a:t>
            </a:r>
            <a:r>
              <a:rPr lang="ja-JP" altLang="en-US" sz="1200" dirty="0">
                <a:latin typeface="CiscoSansTT ExtraLight" charset="0"/>
                <a:ea typeface="ＭＳ Ｐゴシック" charset="-128"/>
              </a:rPr>
              <a:t>のセンサー管理</a:t>
            </a:r>
          </a:p>
          <a:p>
            <a:r>
              <a:rPr lang="ja-JP" altLang="en-US" sz="1200" dirty="0">
                <a:latin typeface="CiscoSansTT ExtraLight" charset="0"/>
                <a:ea typeface="ＭＳ Ｐゴシック" charset="-128"/>
              </a:rPr>
              <a:t>最大イベント</a:t>
            </a:r>
            <a:r>
              <a:rPr lang="ja-JP" altLang="en-US" sz="1200" dirty="0" smtClean="0">
                <a:latin typeface="CiscoSansTT ExtraLight" charset="0"/>
                <a:ea typeface="ＭＳ Ｐゴシック" charset="-128"/>
              </a:rPr>
              <a:t>数</a:t>
            </a:r>
            <a:r>
              <a:rPr lang="en-US" altLang="ja-JP" sz="1200" dirty="0" smtClean="0">
                <a:latin typeface="CiscoSansTT ExtraLight" charset="0"/>
                <a:ea typeface="ＭＳ Ｐゴシック" charset="-128"/>
              </a:rPr>
              <a:t>1,000万</a:t>
            </a:r>
            <a:r>
              <a:rPr lang="ja-JP" altLang="en-US" sz="1200" dirty="0" smtClean="0">
                <a:latin typeface="CiscoSansTT ExtraLight" charset="0"/>
                <a:ea typeface="ＭＳ Ｐゴシック" charset="-128"/>
              </a:rPr>
              <a:t>件</a:t>
            </a:r>
            <a:endParaRPr lang="ja-JP" altLang="en-US" sz="1200" dirty="0">
              <a:latin typeface="CiscoSansTT ExtraLight" charset="0"/>
              <a:ea typeface="ＭＳ Ｐゴシック" charset="-128"/>
            </a:endParaRPr>
          </a:p>
          <a:p>
            <a:r>
              <a:rPr lang="en-US" altLang="ja-JP" sz="1200" dirty="0" smtClean="0">
                <a:latin typeface="CiscoSansTT ExtraLight" charset="0"/>
                <a:ea typeface="ＭＳ Ｐゴシック" charset="-128"/>
              </a:rPr>
              <a:t>250GB</a:t>
            </a:r>
            <a:r>
              <a:rPr lang="ja-JP" altLang="en-US" sz="1200" dirty="0">
                <a:latin typeface="CiscoSansTT ExtraLight" charset="0"/>
                <a:ea typeface="ＭＳ Ｐゴシック" charset="-128"/>
              </a:rPr>
              <a:t>のイベントストレージ</a:t>
            </a:r>
          </a:p>
          <a:p>
            <a:r>
              <a:rPr lang="ja-JP" altLang="en-US" sz="1200" dirty="0" smtClean="0">
                <a:latin typeface="CiscoSansTT ExtraLight" charset="0"/>
                <a:ea typeface="ＭＳ Ｐゴシック" charset="-128"/>
              </a:rPr>
              <a:t>最大</a:t>
            </a:r>
            <a:r>
              <a:rPr lang="en-US" altLang="ja-JP" sz="1200" dirty="0" smtClean="0">
                <a:latin typeface="CiscoSansTT ExtraLight" charset="0"/>
                <a:ea typeface="ＭＳ Ｐゴシック" charset="-128"/>
              </a:rPr>
              <a:t>5万</a:t>
            </a:r>
            <a:r>
              <a:rPr lang="ja-JP" altLang="en-US" sz="1200" dirty="0" smtClean="0">
                <a:latin typeface="CiscoSansTT ExtraLight" charset="0"/>
                <a:ea typeface="ＭＳ Ｐゴシック" charset="-128"/>
              </a:rPr>
              <a:t>ホ</a:t>
            </a:r>
            <a:r>
              <a:rPr lang="ja-JP" altLang="en-US" sz="1200" dirty="0">
                <a:latin typeface="CiscoSansTT ExtraLight" charset="0"/>
                <a:ea typeface="ＭＳ Ｐゴシック" charset="-128"/>
              </a:rPr>
              <a:t>スト</a:t>
            </a:r>
            <a:r>
              <a:rPr lang="ja-JP" altLang="en-US" sz="1200" dirty="0" smtClean="0">
                <a:latin typeface="CiscoSansTT ExtraLight" charset="0"/>
                <a:ea typeface="ＭＳ Ｐゴシック" charset="-128"/>
              </a:rPr>
              <a:t>、</a:t>
            </a:r>
            <a:r>
              <a:rPr lang="en-US" altLang="ja-JP" sz="1200" dirty="0">
                <a:latin typeface="CiscoSansTT ExtraLight" charset="0"/>
                <a:ea typeface="ＭＳ Ｐゴシック" charset="-128"/>
              </a:rPr>
              <a:t>5</a:t>
            </a:r>
            <a:r>
              <a:rPr lang="en-US" altLang="ja-JP" sz="1200" dirty="0" smtClean="0">
                <a:latin typeface="CiscoSansTT ExtraLight" charset="0"/>
                <a:ea typeface="ＭＳ Ｐゴシック" charset="-128"/>
              </a:rPr>
              <a:t>万</a:t>
            </a:r>
            <a:r>
              <a:rPr lang="ja-JP" altLang="en-US" sz="1200" dirty="0" smtClean="0">
                <a:latin typeface="CiscoSansTT ExtraLight" charset="0"/>
                <a:ea typeface="ＭＳ Ｐゴシック" charset="-128"/>
              </a:rPr>
              <a:t>ユ</a:t>
            </a:r>
            <a:r>
              <a:rPr lang="ja-JP" altLang="en-US" sz="1200" dirty="0">
                <a:latin typeface="CiscoSansTT ExtraLight" charset="0"/>
                <a:ea typeface="ＭＳ Ｐゴシック" charset="-128"/>
              </a:rPr>
              <a:t>ーザ</a:t>
            </a:r>
            <a:r>
              <a:rPr lang="ja-JP" altLang="en-US" sz="1200" dirty="0" smtClean="0">
                <a:latin typeface="CiscoSansTT ExtraLight" charset="0"/>
                <a:ea typeface="ＭＳ Ｐゴシック" charset="-128"/>
              </a:rPr>
              <a:t>の</a:t>
            </a:r>
            <a:endParaRPr lang="en-US" altLang="ja-JP" sz="1200" dirty="0" smtClean="0">
              <a:latin typeface="CiscoSansTT ExtraLight" charset="0"/>
              <a:ea typeface="ＭＳ Ｐゴシック" charset="-128"/>
            </a:endParaRPr>
          </a:p>
          <a:p>
            <a:r>
              <a:rPr lang="ja-JP" altLang="en-US" sz="1200" dirty="0" smtClean="0">
                <a:latin typeface="CiscoSansTT ExtraLight" charset="0"/>
                <a:ea typeface="ＭＳ Ｐゴシック" charset="-128"/>
              </a:rPr>
              <a:t>ネ</a:t>
            </a:r>
            <a:r>
              <a:rPr lang="ja-JP" altLang="en-US" sz="1200" dirty="0">
                <a:latin typeface="CiscoSansTT ExtraLight" charset="0"/>
                <a:ea typeface="ＭＳ Ｐゴシック" charset="-128"/>
              </a:rPr>
              <a:t>ットワークマッ</a:t>
            </a:r>
            <a:r>
              <a:rPr lang="ja-JP" altLang="en-US" sz="1200" dirty="0" smtClean="0">
                <a:latin typeface="CiscoSansTT ExtraLight" charset="0"/>
                <a:ea typeface="ＭＳ Ｐゴシック" charset="-128"/>
              </a:rPr>
              <a:t>プ</a:t>
            </a:r>
            <a:endParaRPr lang="en-US" altLang="ja-JP" sz="1200" dirty="0" smtClean="0">
              <a:latin typeface="CiscoSansTT ExtraLight" charset="0"/>
              <a:ea typeface="ＭＳ Ｐゴシック" charset="-128"/>
            </a:endParaRPr>
          </a:p>
        </p:txBody>
      </p:sp>
      <p:sp>
        <p:nvSpPr>
          <p:cNvPr id="8" name="TextBox 7"/>
          <p:cNvSpPr txBox="1"/>
          <p:nvPr/>
        </p:nvSpPr>
        <p:spPr>
          <a:xfrm>
            <a:off x="4652385" y="2458292"/>
            <a:ext cx="2258952" cy="1384995"/>
          </a:xfrm>
          <a:prstGeom prst="rect">
            <a:avLst/>
          </a:prstGeom>
          <a:noFill/>
        </p:spPr>
        <p:txBody>
          <a:bodyPr wrap="none" rtlCol="0">
            <a:spAutoFit/>
          </a:bodyPr>
          <a:lstStyle/>
          <a:p>
            <a:r>
              <a:rPr lang="en-US" altLang="ja-JP" sz="1200" b="1" dirty="0" smtClean="0">
                <a:latin typeface="CiscoSansTT ExtraLight" charset="0"/>
                <a:ea typeface="ＭＳ Ｐゴシック" charset="-128"/>
              </a:rPr>
              <a:t>FMC4500</a:t>
            </a:r>
            <a:endParaRPr lang="en-US" altLang="ja-JP" sz="1200" b="1" dirty="0">
              <a:latin typeface="CiscoSansTT ExtraLight" charset="0"/>
              <a:ea typeface="ＭＳ Ｐゴシック" charset="-128"/>
            </a:endParaRPr>
          </a:p>
          <a:p>
            <a:r>
              <a:rPr lang="ja-JP" altLang="en-US" sz="1200" dirty="0" smtClean="0">
                <a:latin typeface="CiscoSansTT ExtraLight" charset="0"/>
                <a:ea typeface="ＭＳ Ｐゴシック" charset="-128"/>
              </a:rPr>
              <a:t>最大</a:t>
            </a:r>
            <a:r>
              <a:rPr lang="en-US" altLang="ja-JP" sz="1200" dirty="0" smtClean="0">
                <a:latin typeface="CiscoSansTT ExtraLight" charset="0"/>
                <a:ea typeface="ＭＳ Ｐゴシック" charset="-128"/>
              </a:rPr>
              <a:t>750</a:t>
            </a:r>
            <a:r>
              <a:rPr lang="ja-JP" altLang="en-US" sz="1200" dirty="0" smtClean="0">
                <a:latin typeface="CiscoSansTT ExtraLight" charset="0"/>
                <a:ea typeface="ＭＳ Ｐゴシック" charset="-128"/>
              </a:rPr>
              <a:t>個</a:t>
            </a:r>
            <a:r>
              <a:rPr lang="ja-JP" altLang="en-US" sz="1200" dirty="0">
                <a:latin typeface="CiscoSansTT ExtraLight" charset="0"/>
                <a:ea typeface="ＭＳ Ｐゴシック" charset="-128"/>
              </a:rPr>
              <a:t>のセンサー管理</a:t>
            </a:r>
          </a:p>
          <a:p>
            <a:r>
              <a:rPr lang="ja-JP" altLang="en-US" sz="1200" dirty="0">
                <a:latin typeface="CiscoSansTT ExtraLight" charset="0"/>
                <a:ea typeface="ＭＳ Ｐゴシック" charset="-128"/>
              </a:rPr>
              <a:t>最大イベント</a:t>
            </a:r>
            <a:r>
              <a:rPr lang="ja-JP" altLang="en-US" sz="1200" dirty="0" smtClean="0">
                <a:latin typeface="CiscoSansTT ExtraLight" charset="0"/>
                <a:ea typeface="ＭＳ Ｐゴシック" charset="-128"/>
              </a:rPr>
              <a:t>数</a:t>
            </a:r>
            <a:r>
              <a:rPr lang="en-US" altLang="ja-JP" sz="1200" dirty="0" smtClean="0">
                <a:latin typeface="CiscoSansTT ExtraLight" charset="0"/>
                <a:ea typeface="ＭＳ Ｐゴシック" charset="-128"/>
              </a:rPr>
              <a:t>3</a:t>
            </a:r>
            <a:r>
              <a:rPr lang="ja-JP" altLang="en-US" sz="1200" dirty="0" smtClean="0">
                <a:latin typeface="CiscoSansTT ExtraLight" charset="0"/>
                <a:ea typeface="ＭＳ Ｐゴシック" charset="-128"/>
              </a:rPr>
              <a:t>億件</a:t>
            </a:r>
            <a:endParaRPr lang="ja-JP" altLang="en-US" sz="1200" dirty="0">
              <a:latin typeface="CiscoSansTT ExtraLight" charset="0"/>
              <a:ea typeface="ＭＳ Ｐゴシック" charset="-128"/>
            </a:endParaRPr>
          </a:p>
          <a:p>
            <a:r>
              <a:rPr lang="en-US" altLang="ja-JP" sz="1200" dirty="0" smtClean="0">
                <a:latin typeface="CiscoSansTT ExtraLight" charset="0"/>
                <a:ea typeface="ＭＳ Ｐゴシック" charset="-128"/>
              </a:rPr>
              <a:t>3.2TB</a:t>
            </a:r>
            <a:r>
              <a:rPr lang="ja-JP" altLang="en-US" sz="1200" dirty="0">
                <a:latin typeface="CiscoSansTT ExtraLight" charset="0"/>
                <a:ea typeface="ＭＳ Ｐゴシック" charset="-128"/>
              </a:rPr>
              <a:t>のイベントストレージ</a:t>
            </a:r>
          </a:p>
          <a:p>
            <a:r>
              <a:rPr lang="ja-JP" altLang="en-US" sz="1200" dirty="0">
                <a:latin typeface="CiscoSansTT ExtraLight" charset="0"/>
                <a:ea typeface="ＭＳ Ｐゴシック" charset="-128"/>
              </a:rPr>
              <a:t>最</a:t>
            </a:r>
            <a:r>
              <a:rPr lang="ja-JP" altLang="en-US" sz="1200" dirty="0" smtClean="0">
                <a:latin typeface="CiscoSansTT ExtraLight" charset="0"/>
                <a:ea typeface="ＭＳ Ｐゴシック" charset="-128"/>
              </a:rPr>
              <a:t>大</a:t>
            </a:r>
            <a:r>
              <a:rPr lang="en-US" altLang="ja-JP" sz="1200" dirty="0" smtClean="0">
                <a:latin typeface="CiscoSansTT ExtraLight" charset="0"/>
                <a:ea typeface="ＭＳ Ｐゴシック" charset="-128"/>
              </a:rPr>
              <a:t>60万</a:t>
            </a:r>
            <a:r>
              <a:rPr lang="ja-JP" altLang="en-US" sz="1200" dirty="0" smtClean="0">
                <a:latin typeface="CiscoSansTT ExtraLight" charset="0"/>
                <a:ea typeface="ＭＳ Ｐゴシック" charset="-128"/>
              </a:rPr>
              <a:t>ホ</a:t>
            </a:r>
            <a:r>
              <a:rPr lang="ja-JP" altLang="en-US" sz="1200" dirty="0">
                <a:latin typeface="CiscoSansTT ExtraLight" charset="0"/>
                <a:ea typeface="ＭＳ Ｐゴシック" charset="-128"/>
              </a:rPr>
              <a:t>スト</a:t>
            </a:r>
            <a:r>
              <a:rPr lang="ja-JP" altLang="en-US" sz="1200" dirty="0" smtClean="0">
                <a:latin typeface="CiscoSansTT ExtraLight" charset="0"/>
                <a:ea typeface="ＭＳ Ｐゴシック" charset="-128"/>
              </a:rPr>
              <a:t>、</a:t>
            </a:r>
            <a:r>
              <a:rPr lang="en-US" altLang="ja-JP" sz="1200" dirty="0" smtClean="0">
                <a:latin typeface="CiscoSansTT ExtraLight" charset="0"/>
                <a:ea typeface="ＭＳ Ｐゴシック" charset="-128"/>
              </a:rPr>
              <a:t>60万</a:t>
            </a:r>
            <a:r>
              <a:rPr lang="ja-JP" altLang="en-US" sz="1200" dirty="0" smtClean="0">
                <a:latin typeface="CiscoSansTT ExtraLight" charset="0"/>
                <a:ea typeface="ＭＳ Ｐゴシック" charset="-128"/>
              </a:rPr>
              <a:t>ユ</a:t>
            </a:r>
            <a:r>
              <a:rPr lang="ja-JP" altLang="en-US" sz="1200" dirty="0">
                <a:latin typeface="CiscoSansTT ExtraLight" charset="0"/>
                <a:ea typeface="ＭＳ Ｐゴシック" charset="-128"/>
              </a:rPr>
              <a:t>ーザ</a:t>
            </a:r>
            <a:r>
              <a:rPr lang="ja-JP" altLang="en-US" sz="1200" dirty="0" smtClean="0">
                <a:latin typeface="CiscoSansTT ExtraLight" charset="0"/>
                <a:ea typeface="ＭＳ Ｐゴシック" charset="-128"/>
              </a:rPr>
              <a:t>の</a:t>
            </a:r>
            <a:endParaRPr lang="en-US" altLang="ja-JP" sz="1200" dirty="0" smtClean="0">
              <a:latin typeface="CiscoSansTT ExtraLight" charset="0"/>
              <a:ea typeface="ＭＳ Ｐゴシック" charset="-128"/>
            </a:endParaRPr>
          </a:p>
          <a:p>
            <a:r>
              <a:rPr lang="ja-JP" altLang="en-US" sz="1200" dirty="0" smtClean="0">
                <a:latin typeface="CiscoSansTT ExtraLight" charset="0"/>
                <a:ea typeface="ＭＳ Ｐゴシック" charset="-128"/>
              </a:rPr>
              <a:t>ネ</a:t>
            </a:r>
            <a:r>
              <a:rPr lang="ja-JP" altLang="en-US" sz="1200" dirty="0">
                <a:latin typeface="CiscoSansTT ExtraLight" charset="0"/>
                <a:ea typeface="ＭＳ Ｐゴシック" charset="-128"/>
              </a:rPr>
              <a:t>ットワークマッ</a:t>
            </a:r>
            <a:r>
              <a:rPr lang="ja-JP" altLang="en-US" sz="1200" dirty="0" smtClean="0">
                <a:latin typeface="CiscoSansTT ExtraLight" charset="0"/>
                <a:ea typeface="ＭＳ Ｐゴシック" charset="-128"/>
              </a:rPr>
              <a:t>プ</a:t>
            </a:r>
            <a:endParaRPr lang="en-US" altLang="ja-JP" sz="1200" dirty="0" smtClean="0">
              <a:latin typeface="CiscoSansTT ExtraLight" charset="0"/>
              <a:ea typeface="ＭＳ Ｐゴシック" charset="-128"/>
            </a:endParaRPr>
          </a:p>
          <a:p>
            <a:r>
              <a:rPr lang="en-US" sz="1200" dirty="0" err="1" smtClean="0">
                <a:latin typeface="CiscoSansTT ExtraLight" charset="0"/>
                <a:ea typeface="ＭＳ Ｐゴシック" charset="-128"/>
              </a:rPr>
              <a:t>HA対応</a:t>
            </a:r>
            <a:endParaRPr lang="en-US" sz="1200" dirty="0">
              <a:latin typeface="CiscoSansTT ExtraLight" charset="0"/>
              <a:ea typeface="ＭＳ Ｐゴシック" charset="-128"/>
            </a:endParaRPr>
          </a:p>
        </p:txBody>
      </p:sp>
      <p:pic>
        <p:nvPicPr>
          <p:cNvPr id="5" name="図 4"/>
          <p:cNvPicPr>
            <a:picLocks noChangeAspect="1"/>
          </p:cNvPicPr>
          <p:nvPr/>
        </p:nvPicPr>
        <p:blipFill>
          <a:blip r:embed="rId3"/>
          <a:stretch>
            <a:fillRect/>
          </a:stretch>
        </p:blipFill>
        <p:spPr>
          <a:xfrm>
            <a:off x="0" y="1008469"/>
            <a:ext cx="9061807" cy="1456826"/>
          </a:xfrm>
          <a:prstGeom prst="rect">
            <a:avLst/>
          </a:prstGeom>
        </p:spPr>
      </p:pic>
      <p:sp>
        <p:nvSpPr>
          <p:cNvPr id="9" name="テキスト ボックス 8"/>
          <p:cNvSpPr txBox="1"/>
          <p:nvPr/>
        </p:nvSpPr>
        <p:spPr>
          <a:xfrm>
            <a:off x="3394599" y="4615307"/>
            <a:ext cx="5594801" cy="338554"/>
          </a:xfrm>
          <a:prstGeom prst="rect">
            <a:avLst/>
          </a:prstGeom>
          <a:noFill/>
        </p:spPr>
        <p:txBody>
          <a:bodyPr wrap="none" rtlCol="0">
            <a:spAutoFit/>
          </a:bodyPr>
          <a:lstStyle/>
          <a:p>
            <a:r>
              <a:rPr kumimoji="1" lang="ja-JP" altLang="en-US" sz="1600" dirty="0" smtClean="0">
                <a:latin typeface="CiscoSansTT ExtraLight" charset="0"/>
                <a:ea typeface="ＭＳ Ｐゴシック" charset="-128"/>
              </a:rPr>
              <a:t>注</a:t>
            </a:r>
            <a:r>
              <a:rPr kumimoji="1" lang="en-US" altLang="ja-JP" sz="1600" dirty="0" smtClean="0">
                <a:latin typeface="CiscoSansTT ExtraLight" charset="0"/>
                <a:ea typeface="ＭＳ Ｐゴシック" charset="-128"/>
              </a:rPr>
              <a:t>1)</a:t>
            </a:r>
            <a:r>
              <a:rPr kumimoji="1" lang="ja-JP" altLang="en-US" sz="1600" dirty="0" smtClean="0">
                <a:latin typeface="CiscoSansTT ExtraLight" charset="0"/>
                <a:ea typeface="ＭＳ Ｐゴシック" charset="-128"/>
              </a:rPr>
              <a:t>旧モデルは販売終了</a:t>
            </a:r>
            <a:r>
              <a:rPr kumimoji="1" lang="en-US" altLang="ja-JP" sz="1600" dirty="0" smtClean="0">
                <a:latin typeface="CiscoSansTT ExtraLight" charset="0"/>
                <a:ea typeface="ＭＳ Ｐゴシック" charset="-128"/>
              </a:rPr>
              <a:t>   </a:t>
            </a:r>
            <a:r>
              <a:rPr kumimoji="1" lang="ja-JP" altLang="en-US" sz="1600" dirty="0" smtClean="0">
                <a:latin typeface="CiscoSansTT ExtraLight" charset="0"/>
                <a:ea typeface="ＭＳ Ｐゴシック" charset="-128"/>
              </a:rPr>
              <a:t>注</a:t>
            </a:r>
            <a:r>
              <a:rPr kumimoji="1" lang="en-US" altLang="ja-JP" sz="1600" dirty="0" smtClean="0">
                <a:latin typeface="CiscoSansTT ExtraLight" charset="0"/>
                <a:ea typeface="ＭＳ Ｐゴシック" charset="-128"/>
              </a:rPr>
              <a:t>2)</a:t>
            </a:r>
            <a:r>
              <a:rPr kumimoji="1" lang="ja-JP" altLang="en-US" sz="1600" dirty="0" smtClean="0">
                <a:latin typeface="CiscoSansTT ExtraLight" charset="0"/>
                <a:ea typeface="ＭＳ Ｐゴシック" charset="-128"/>
              </a:rPr>
              <a:t>新モデルは</a:t>
            </a:r>
            <a:r>
              <a:rPr kumimoji="1" lang="en-US" altLang="ja-JP" sz="1600" dirty="0" smtClean="0">
                <a:latin typeface="CiscoSansTT ExtraLight" charset="0"/>
                <a:ea typeface="ＭＳ Ｐゴシック" charset="-128"/>
              </a:rPr>
              <a:t>FP6.2</a:t>
            </a:r>
            <a:r>
              <a:rPr kumimoji="1" lang="ja-JP" altLang="en-US" sz="1600" dirty="0" smtClean="0">
                <a:latin typeface="CiscoSansTT ExtraLight" charset="0"/>
                <a:ea typeface="ＭＳ Ｐゴシック" charset="-128"/>
              </a:rPr>
              <a:t>以降で動作</a:t>
            </a:r>
            <a:r>
              <a:rPr kumimoji="1" lang="en-US" altLang="ja-JP" sz="1600" dirty="0" smtClean="0">
                <a:latin typeface="CiscoSansTT ExtraLight" charset="0"/>
                <a:ea typeface="ＭＳ Ｐゴシック" charset="-128"/>
              </a:rPr>
              <a:t> </a:t>
            </a:r>
            <a:endParaRPr kumimoji="1" lang="ja-JP" altLang="en-US" sz="1600" dirty="0" smtClean="0">
              <a:latin typeface="CiscoSansTT ExtraLight" charset="0"/>
              <a:ea typeface="ＭＳ Ｐゴシック" charset="-128"/>
            </a:endParaRPr>
          </a:p>
        </p:txBody>
      </p:sp>
    </p:spTree>
    <p:extLst>
      <p:ext uri="{BB962C8B-B14F-4D97-AF65-F5344CB8AC3E}">
        <p14:creationId xmlns:p14="http://schemas.microsoft.com/office/powerpoint/2010/main" val="98935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863" y="950589"/>
            <a:ext cx="8524917" cy="3260636"/>
          </a:xfrm>
        </p:spPr>
        <p:txBody>
          <a:bodyPr/>
          <a:lstStyle/>
          <a:p>
            <a:pPr marL="57150" indent="0">
              <a:buNone/>
            </a:pPr>
            <a:r>
              <a:rPr lang="en-US" altLang="ja-JP" sz="1800" dirty="0" smtClean="0">
                <a:latin typeface="MS PGothic" charset="-128"/>
                <a:ea typeface="MS PGothic" charset="-128"/>
                <a:cs typeface="MS PGothic" charset="-128"/>
              </a:rPr>
              <a:t>Firepower / FTD OS </a:t>
            </a:r>
            <a:r>
              <a:rPr lang="ja-JP" altLang="en-US" sz="1800" dirty="0" smtClean="0">
                <a:latin typeface="MS PGothic" charset="-128"/>
                <a:ea typeface="MS PGothic" charset="-128"/>
                <a:cs typeface="MS PGothic" charset="-128"/>
              </a:rPr>
              <a:t>のフル機能を引き出すために必要な管理サーバ</a:t>
            </a:r>
            <a:endParaRPr lang="en-US" altLang="ja-JP" sz="1800" dirty="0" smtClean="0">
              <a:latin typeface="MS PGothic" charset="-128"/>
              <a:ea typeface="MS PGothic" charset="-128"/>
              <a:cs typeface="MS PGothic" charset="-128"/>
            </a:endParaRPr>
          </a:p>
          <a:p>
            <a:r>
              <a:rPr lang="en-US" sz="1800" dirty="0" err="1" smtClean="0">
                <a:latin typeface="MS PGothic" charset="-128"/>
                <a:ea typeface="MS PGothic" charset="-128"/>
                <a:cs typeface="MS PGothic" charset="-128"/>
              </a:rPr>
              <a:t>従来通りFirepowerアプライアンスも</a:t>
            </a:r>
            <a:r>
              <a:rPr lang="en-US" sz="1800" dirty="0" smtClean="0">
                <a:latin typeface="MS PGothic" charset="-128"/>
                <a:ea typeface="MS PGothic" charset="-128"/>
                <a:cs typeface="MS PGothic" charset="-128"/>
              </a:rPr>
              <a:t> ASA with Firepower Services も管理可能</a:t>
            </a:r>
            <a:endParaRPr lang="en-US" sz="1800" dirty="0">
              <a:latin typeface="MS PGothic" charset="-128"/>
              <a:ea typeface="MS PGothic" charset="-128"/>
              <a:cs typeface="MS PGothic" charset="-128"/>
            </a:endParaRPr>
          </a:p>
          <a:p>
            <a:r>
              <a:rPr lang="en-US" altLang="ja-JP" sz="1800" dirty="0" smtClean="0">
                <a:latin typeface="MS PGothic" charset="-128"/>
                <a:ea typeface="MS PGothic" charset="-128"/>
                <a:cs typeface="MS PGothic" charset="-128"/>
              </a:rPr>
              <a:t>Access Control </a:t>
            </a:r>
            <a:r>
              <a:rPr lang="en-US" altLang="ja-JP" sz="1800" dirty="0" err="1" smtClean="0">
                <a:latin typeface="MS PGothic" charset="-128"/>
                <a:ea typeface="MS PGothic" charset="-128"/>
                <a:cs typeface="MS PGothic" charset="-128"/>
              </a:rPr>
              <a:t>Policyや</a:t>
            </a:r>
            <a:r>
              <a:rPr lang="en-US" altLang="ja-JP" sz="1800" dirty="0" smtClean="0">
                <a:latin typeface="MS PGothic" charset="-128"/>
                <a:ea typeface="MS PGothic" charset="-128"/>
                <a:cs typeface="MS PGothic" charset="-128"/>
              </a:rPr>
              <a:t> IPS Policy</a:t>
            </a:r>
            <a:r>
              <a:rPr lang="ja-JP" altLang="en-US" sz="1800" dirty="0" smtClean="0">
                <a:latin typeface="MS PGothic" charset="-128"/>
                <a:ea typeface="MS PGothic" charset="-128"/>
                <a:cs typeface="MS PGothic" charset="-128"/>
              </a:rPr>
              <a:t>や</a:t>
            </a:r>
            <a:r>
              <a:rPr lang="en-US" altLang="ja-JP" sz="1800" dirty="0" smtClean="0">
                <a:latin typeface="MS PGothic" charset="-128"/>
                <a:ea typeface="MS PGothic" charset="-128"/>
                <a:cs typeface="MS PGothic" charset="-128"/>
              </a:rPr>
              <a:t> File </a:t>
            </a:r>
            <a:r>
              <a:rPr lang="en-US" altLang="ja-JP" sz="1800" dirty="0" err="1" smtClean="0">
                <a:latin typeface="MS PGothic" charset="-128"/>
                <a:ea typeface="MS PGothic" charset="-128"/>
                <a:cs typeface="MS PGothic" charset="-128"/>
              </a:rPr>
              <a:t>Policyなど</a:t>
            </a:r>
            <a:r>
              <a:rPr lang="en-US" altLang="ja-JP" sz="1800" dirty="0" smtClean="0">
                <a:latin typeface="MS PGothic" charset="-128"/>
                <a:ea typeface="MS PGothic" charset="-128"/>
                <a:cs typeface="MS PGothic" charset="-128"/>
              </a:rPr>
              <a:t>、</a:t>
            </a:r>
            <a:r>
              <a:rPr lang="ja-JP" altLang="en-US" sz="1800" dirty="0" smtClean="0">
                <a:latin typeface="MS PGothic" charset="-128"/>
                <a:ea typeface="MS PGothic" charset="-128"/>
                <a:cs typeface="MS PGothic" charset="-128"/>
              </a:rPr>
              <a:t>複数筐体で</a:t>
            </a:r>
            <a:r>
              <a:rPr lang="en-US" altLang="ja-JP" sz="1800" dirty="0" smtClean="0">
                <a:latin typeface="MS PGothic" charset="-128"/>
                <a:ea typeface="MS PGothic" charset="-128"/>
                <a:cs typeface="MS PGothic" charset="-128"/>
              </a:rPr>
              <a:t>共有可能</a:t>
            </a:r>
          </a:p>
          <a:p>
            <a:endParaRPr lang="en-US" dirty="0" smtClean="0">
              <a:latin typeface="MS PGothic" charset="-128"/>
              <a:ea typeface="MS PGothic" charset="-128"/>
              <a:cs typeface="MS PGothic" charset="-128"/>
            </a:endParaRPr>
          </a:p>
        </p:txBody>
      </p:sp>
      <p:sp>
        <p:nvSpPr>
          <p:cNvPr id="3" name="Title 2"/>
          <p:cNvSpPr>
            <a:spLocks noGrp="1"/>
          </p:cNvSpPr>
          <p:nvPr>
            <p:ph type="title"/>
          </p:nvPr>
        </p:nvSpPr>
        <p:spPr>
          <a:xfrm>
            <a:off x="260864" y="303065"/>
            <a:ext cx="8314175" cy="728782"/>
          </a:xfrm>
        </p:spPr>
        <p:txBody>
          <a:bodyPr/>
          <a:lstStyle/>
          <a:p>
            <a:r>
              <a:rPr lang="en-US" dirty="0"/>
              <a:t>Firepower Management Center </a:t>
            </a:r>
            <a:r>
              <a:rPr lang="en-US" dirty="0" smtClean="0"/>
              <a:t>(FMC) </a:t>
            </a:r>
            <a:r>
              <a:rPr lang="en-US" dirty="0" smtClean="0">
                <a:latin typeface="MS PGothic" charset="-128"/>
                <a:ea typeface="MS PGothic" charset="-128"/>
                <a:cs typeface="MS PGothic" charset="-128"/>
              </a:rPr>
              <a:t>概要</a:t>
            </a:r>
            <a:endParaRPr lang="en-US" dirty="0">
              <a:latin typeface="MS PGothic" charset="-128"/>
              <a:ea typeface="MS PGothic" charset="-128"/>
              <a:cs typeface="MS PGothic"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41" y="2868481"/>
            <a:ext cx="5291244" cy="22240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686" y="3290231"/>
            <a:ext cx="3865829" cy="1705513"/>
          </a:xfrm>
          <a:prstGeom prst="rect">
            <a:avLst/>
          </a:prstGeom>
        </p:spPr>
      </p:pic>
      <p:cxnSp>
        <p:nvCxnSpPr>
          <p:cNvPr id="8" name="Straight Arrow Connector 7"/>
          <p:cNvCxnSpPr/>
          <p:nvPr/>
        </p:nvCxnSpPr>
        <p:spPr>
          <a:xfrm flipH="1">
            <a:off x="2742963" y="4119326"/>
            <a:ext cx="2039647"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54825" y="2427691"/>
            <a:ext cx="5794477" cy="461665"/>
          </a:xfrm>
          <a:prstGeom prst="rect">
            <a:avLst/>
          </a:prstGeom>
          <a:noFill/>
        </p:spPr>
        <p:txBody>
          <a:bodyPr wrap="square" rtlCol="0">
            <a:spAutoFit/>
          </a:bodyPr>
          <a:lstStyle/>
          <a:p>
            <a:r>
              <a:rPr lang="en-US" sz="1200" dirty="0" smtClean="0">
                <a:solidFill>
                  <a:schemeClr val="bg1"/>
                </a:solidFill>
                <a:latin typeface="+mn-lt"/>
                <a:ea typeface="ＭＳ Ｐゴシック"/>
                <a:cs typeface="ＭＳ Ｐゴシック"/>
              </a:rPr>
              <a:t>FTD on ASA5525, FP8140, FP Services on ASA5525,</a:t>
            </a:r>
          </a:p>
          <a:p>
            <a:r>
              <a:rPr lang="en-US" sz="1200" dirty="0" smtClean="0">
                <a:solidFill>
                  <a:schemeClr val="bg1"/>
                </a:solidFill>
                <a:latin typeface="+mn-lt"/>
                <a:ea typeface="ＭＳ Ｐゴシック"/>
                <a:cs typeface="ＭＳ Ｐゴシック"/>
              </a:rPr>
              <a:t>FP Virtualを1台のFMCで管理している例</a:t>
            </a:r>
            <a:endParaRPr lang="en-US" sz="1200" dirty="0">
              <a:solidFill>
                <a:schemeClr val="bg1"/>
              </a:solidFill>
              <a:latin typeface="+mn-lt"/>
              <a:ea typeface="ＭＳ Ｐゴシック"/>
              <a:cs typeface="ＭＳ Ｐゴシック"/>
            </a:endParaRPr>
          </a:p>
        </p:txBody>
      </p:sp>
    </p:spTree>
    <p:extLst>
      <p:ext uri="{BB962C8B-B14F-4D97-AF65-F5344CB8AC3E}">
        <p14:creationId xmlns:p14="http://schemas.microsoft.com/office/powerpoint/2010/main" val="12462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ja-JP" altLang="en-US" dirty="0" smtClean="0">
                <a:latin typeface="MS PGothic" charset="-128"/>
                <a:ea typeface="MS PGothic" charset="-128"/>
                <a:cs typeface="MS PGothic" charset="-128"/>
              </a:rPr>
              <a:t>脅威</a:t>
            </a:r>
            <a:r>
              <a:rPr lang="ja-JP" altLang="en-US" dirty="0">
                <a:latin typeface="MS PGothic" charset="-128"/>
                <a:ea typeface="MS PGothic" charset="-128"/>
                <a:cs typeface="MS PGothic" charset="-128"/>
              </a:rPr>
              <a:t>対策機能を提供</a:t>
            </a:r>
            <a:r>
              <a:rPr lang="ja-JP" altLang="en-US" dirty="0" smtClean="0">
                <a:latin typeface="MS PGothic" charset="-128"/>
                <a:ea typeface="MS PGothic" charset="-128"/>
                <a:cs typeface="MS PGothic" charset="-128"/>
              </a:rPr>
              <a:t>する</a:t>
            </a:r>
            <a:r>
              <a:rPr lang="en-US" altLang="ja-JP" dirty="0" smtClean="0">
                <a:latin typeface="MS PGothic" charset="-128"/>
                <a:ea typeface="MS PGothic" charset="-128"/>
                <a:cs typeface="MS PGothic" charset="-128"/>
              </a:rPr>
              <a:t>Cisco Firepower</a:t>
            </a:r>
          </a:p>
          <a:p>
            <a:r>
              <a:rPr lang="en-US" altLang="ja-JP" dirty="0" smtClean="0">
                <a:latin typeface="MS PGothic" charset="-128"/>
                <a:ea typeface="MS PGothic" charset="-128"/>
                <a:cs typeface="MS PGothic" charset="-128"/>
              </a:rPr>
              <a:t>Cisco </a:t>
            </a:r>
            <a:r>
              <a:rPr lang="en-US" altLang="ja-JP" dirty="0">
                <a:latin typeface="MS PGothic" charset="-128"/>
                <a:ea typeface="MS PGothic" charset="-128"/>
                <a:cs typeface="MS PGothic" charset="-128"/>
              </a:rPr>
              <a:t>Firepower</a:t>
            </a:r>
            <a:r>
              <a:rPr lang="ja-JP" altLang="en-US" dirty="0">
                <a:latin typeface="MS PGothic" charset="-128"/>
                <a:ea typeface="MS PGothic" charset="-128"/>
                <a:cs typeface="MS PGothic" charset="-128"/>
              </a:rPr>
              <a:t>プラットフォーム</a:t>
            </a:r>
            <a:endParaRPr lang="en-US" dirty="0">
              <a:latin typeface="MS PGothic" charset="-128"/>
              <a:ea typeface="MS PGothic" charset="-128"/>
              <a:cs typeface="MS PGothic" charset="-128"/>
            </a:endParaRPr>
          </a:p>
          <a:p>
            <a:r>
              <a:rPr lang="en-US" altLang="ja-JP" dirty="0" smtClean="0">
                <a:ea typeface="MS PGothic" panose="020B0600070205080204" pitchFamily="34" charset="-128"/>
              </a:rPr>
              <a:t>Firepower Threat Defense </a:t>
            </a:r>
            <a:r>
              <a:rPr lang="ja-JP" altLang="en-US" dirty="0" smtClean="0">
                <a:ea typeface="MS PGothic" panose="020B0600070205080204" pitchFamily="34" charset="-128"/>
              </a:rPr>
              <a:t>アーキテクチャ</a:t>
            </a:r>
            <a:endParaRPr lang="en-US" altLang="ja-JP" dirty="0" smtClean="0">
              <a:ea typeface="MS PGothic" panose="020B0600070205080204" pitchFamily="34" charset="-128"/>
            </a:endParaRPr>
          </a:p>
          <a:p>
            <a:r>
              <a:rPr lang="en-US" altLang="ja-JP" dirty="0">
                <a:ea typeface="MS PGothic" panose="020B0600070205080204" pitchFamily="34" charset="-128"/>
              </a:rPr>
              <a:t>Firepower Threat Defense </a:t>
            </a:r>
            <a:r>
              <a:rPr lang="ja-JP" altLang="en-US" dirty="0" smtClean="0">
                <a:ea typeface="MS PGothic" panose="020B0600070205080204" pitchFamily="34" charset="-128"/>
              </a:rPr>
              <a:t>パケットフローと機能</a:t>
            </a:r>
            <a:endParaRPr lang="en-US" altLang="ja-JP" dirty="0" smtClean="0">
              <a:ea typeface="MS PGothic" panose="020B0600070205080204" pitchFamily="34" charset="-128"/>
            </a:endParaRPr>
          </a:p>
          <a:p>
            <a:r>
              <a:rPr lang="ja-JP" altLang="en-US" dirty="0" smtClean="0">
                <a:ea typeface="MS PGothic" panose="020B0600070205080204" pitchFamily="34" charset="-128"/>
              </a:rPr>
              <a:t>まとめ</a:t>
            </a:r>
            <a:endParaRPr lang="en-US" dirty="0"/>
          </a:p>
        </p:txBody>
      </p:sp>
      <p:sp>
        <p:nvSpPr>
          <p:cNvPr id="3" name="Title 2"/>
          <p:cNvSpPr>
            <a:spLocks noGrp="1"/>
          </p:cNvSpPr>
          <p:nvPr>
            <p:ph type="title"/>
          </p:nvPr>
        </p:nvSpPr>
        <p:spPr/>
        <p:txBody>
          <a:bodyPr/>
          <a:lstStyle/>
          <a:p>
            <a:r>
              <a:rPr lang="ja-JP" altLang="en-US" dirty="0" smtClean="0">
                <a:latin typeface="MS PGothic" charset="-128"/>
                <a:ea typeface="MS PGothic" charset="-128"/>
                <a:cs typeface="MS PGothic" charset="-128"/>
              </a:rPr>
              <a:t>本日のアジェンダ</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0056536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89387"/>
            <a:ext cx="8345488" cy="731837"/>
          </a:xfrm>
        </p:spPr>
        <p:txBody>
          <a:bodyPr/>
          <a:lstStyle/>
          <a:p>
            <a:r>
              <a:rPr lang="en-US" dirty="0" smtClean="0"/>
              <a:t>Firepower Device Manager (FDM) </a:t>
            </a:r>
            <a:r>
              <a:rPr lang="en-US" dirty="0" err="1" smtClean="0">
                <a:latin typeface="MS PGothic" charset="-128"/>
                <a:ea typeface="MS PGothic" charset="-128"/>
                <a:cs typeface="MS PGothic" charset="-128"/>
              </a:rPr>
              <a:t>概要</a:t>
            </a:r>
            <a:endParaRPr lang="en-US" dirty="0">
              <a:latin typeface="MS PGothic" charset="-128"/>
              <a:ea typeface="MS PGothic" charset="-128"/>
              <a:cs typeface="MS PGothic" charset="-128"/>
            </a:endParaRPr>
          </a:p>
        </p:txBody>
      </p:sp>
      <p:pic>
        <p:nvPicPr>
          <p:cNvPr id="5" name="Picture 4"/>
          <p:cNvPicPr>
            <a:picLocks noChangeAspect="1"/>
          </p:cNvPicPr>
          <p:nvPr/>
        </p:nvPicPr>
        <p:blipFill>
          <a:blip r:embed="rId2"/>
          <a:stretch>
            <a:fillRect/>
          </a:stretch>
        </p:blipFill>
        <p:spPr>
          <a:xfrm>
            <a:off x="1469691" y="1409398"/>
            <a:ext cx="6354795" cy="3697335"/>
          </a:xfrm>
          <a:prstGeom prst="rect">
            <a:avLst/>
          </a:prstGeom>
          <a:solidFill>
            <a:schemeClr val="bg1"/>
          </a:solidFill>
          <a:ln>
            <a:solidFill>
              <a:schemeClr val="tx1"/>
            </a:solidFill>
          </a:ln>
        </p:spPr>
      </p:pic>
      <p:sp>
        <p:nvSpPr>
          <p:cNvPr id="7" name="TextBox 6"/>
          <p:cNvSpPr txBox="1"/>
          <p:nvPr/>
        </p:nvSpPr>
        <p:spPr>
          <a:xfrm>
            <a:off x="763127" y="713792"/>
            <a:ext cx="8609088" cy="677108"/>
          </a:xfrm>
          <a:prstGeom prst="rect">
            <a:avLst/>
          </a:prstGeom>
          <a:noFill/>
        </p:spPr>
        <p:txBody>
          <a:bodyPr wrap="none" rtlCol="0">
            <a:spAutoFit/>
          </a:bodyPr>
          <a:lstStyle/>
          <a:p>
            <a:r>
              <a:rPr lang="ja-JP" altLang="en-US" sz="2000" dirty="0" smtClean="0"/>
              <a:t>フリーで提供される</a:t>
            </a:r>
            <a:r>
              <a:rPr lang="en-US" altLang="ja-JP" sz="2000" dirty="0" err="1" smtClean="0"/>
              <a:t>OnBox</a:t>
            </a:r>
            <a:r>
              <a:rPr lang="ja-JP" altLang="en-US" sz="2000" dirty="0" smtClean="0"/>
              <a:t>の</a:t>
            </a:r>
            <a:r>
              <a:rPr lang="en-US" altLang="ja-JP" sz="2000" dirty="0" smtClean="0"/>
              <a:t>FTD</a:t>
            </a:r>
            <a:r>
              <a:rPr lang="ja-JP" altLang="en-US" sz="2000" dirty="0" smtClean="0"/>
              <a:t>ローカル管理ツール</a:t>
            </a:r>
            <a:endParaRPr lang="en-US" altLang="ja-JP" sz="2000" dirty="0" smtClean="0"/>
          </a:p>
          <a:p>
            <a:pPr marL="285750" indent="-285750">
              <a:buFont typeface="Arial"/>
              <a:buChar char="•"/>
            </a:pPr>
            <a:r>
              <a:rPr lang="en-US" dirty="0" smtClean="0"/>
              <a:t>Web</a:t>
            </a:r>
            <a:r>
              <a:rPr lang="ja-JP" altLang="en-US" dirty="0" smtClean="0"/>
              <a:t>ブラウザで</a:t>
            </a:r>
            <a:r>
              <a:rPr lang="en-US" altLang="ja-JP" dirty="0" smtClean="0"/>
              <a:t>FTD</a:t>
            </a:r>
            <a:r>
              <a:rPr lang="ja-JP" altLang="en-US" dirty="0" smtClean="0"/>
              <a:t>デバイスにアクセス、</a:t>
            </a:r>
            <a:r>
              <a:rPr lang="en-US" altLang="ja-JP" dirty="0"/>
              <a:t>ASA5555</a:t>
            </a:r>
            <a:r>
              <a:rPr lang="ja-JP" altLang="en-US" dirty="0" smtClean="0"/>
              <a:t>以下</a:t>
            </a:r>
            <a:r>
              <a:rPr lang="en-US" altLang="ja-JP" dirty="0" smtClean="0"/>
              <a:t>&amp;FP2100&amp;FTDv</a:t>
            </a:r>
            <a:r>
              <a:rPr lang="ja-JP" altLang="en-US" dirty="0" smtClean="0"/>
              <a:t>をサポート</a:t>
            </a:r>
            <a:endParaRPr lang="en-US" dirty="0"/>
          </a:p>
        </p:txBody>
      </p:sp>
      <p:sp>
        <p:nvSpPr>
          <p:cNvPr id="8" name="TextBox 7"/>
          <p:cNvSpPr txBox="1"/>
          <p:nvPr/>
        </p:nvSpPr>
        <p:spPr>
          <a:xfrm>
            <a:off x="280337" y="477416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51256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2621" y="1347788"/>
            <a:ext cx="8357024" cy="3168210"/>
          </a:xfrm>
        </p:spPr>
        <p:txBody>
          <a:bodyPr/>
          <a:lstStyle/>
          <a:p>
            <a:pPr marL="226961" lvl="1" indent="0">
              <a:spcBef>
                <a:spcPts val="300"/>
              </a:spcBef>
              <a:buNone/>
            </a:pPr>
            <a:r>
              <a:rPr lang="en-US" dirty="0" smtClean="0">
                <a:solidFill>
                  <a:srgbClr val="000000"/>
                </a:solidFill>
              </a:rPr>
              <a:t>4</a:t>
            </a:r>
            <a:r>
              <a:rPr lang="ja-JP" altLang="en-US" dirty="0" smtClean="0">
                <a:solidFill>
                  <a:srgbClr val="000000"/>
                </a:solidFill>
              </a:rPr>
              <a:t>種類のライセンス</a:t>
            </a:r>
            <a:endParaRPr lang="en-US" dirty="0" smtClean="0">
              <a:solidFill>
                <a:srgbClr val="000000"/>
              </a:solidFill>
            </a:endParaRPr>
          </a:p>
          <a:p>
            <a:pPr marL="569853" lvl="1" indent="-342892">
              <a:spcBef>
                <a:spcPts val="600"/>
              </a:spcBef>
              <a:buClr>
                <a:schemeClr val="tx2"/>
              </a:buClr>
              <a:buSzPct val="100000"/>
              <a:buFont typeface="+mj-lt"/>
              <a:buAutoNum type="arabicPeriod"/>
            </a:pPr>
            <a:r>
              <a:rPr lang="en-US" sz="1600" b="1" dirty="0" smtClean="0">
                <a:solidFill>
                  <a:srgbClr val="000000"/>
                </a:solidFill>
              </a:rPr>
              <a:t>Base License</a:t>
            </a:r>
            <a:r>
              <a:rPr lang="ja-JP" altLang="en-US" sz="1600" b="1" dirty="0" smtClean="0">
                <a:solidFill>
                  <a:srgbClr val="000000"/>
                </a:solidFill>
              </a:rPr>
              <a:t>　</a:t>
            </a:r>
            <a:endParaRPr lang="en-US" sz="1600" dirty="0" smtClean="0">
              <a:solidFill>
                <a:srgbClr val="000000"/>
              </a:solidFill>
            </a:endParaRPr>
          </a:p>
          <a:p>
            <a:pPr marL="466619" lvl="2" indent="0">
              <a:spcBef>
                <a:spcPts val="300"/>
              </a:spcBef>
              <a:buClr>
                <a:schemeClr val="tx2"/>
              </a:buClr>
              <a:buSzPct val="100000"/>
              <a:buNone/>
            </a:pPr>
            <a:r>
              <a:rPr lang="en-US" dirty="0" smtClean="0">
                <a:solidFill>
                  <a:srgbClr val="000000"/>
                </a:solidFill>
              </a:rPr>
              <a:t>- </a:t>
            </a:r>
            <a:r>
              <a:rPr lang="en-US" dirty="0" smtClean="0">
                <a:solidFill>
                  <a:srgbClr val="FC8604"/>
                </a:solidFill>
              </a:rPr>
              <a:t>Networking</a:t>
            </a:r>
            <a:r>
              <a:rPr lang="en-US" dirty="0">
                <a:solidFill>
                  <a:srgbClr val="000000"/>
                </a:solidFill>
              </a:rPr>
              <a:t>,</a:t>
            </a:r>
            <a:r>
              <a:rPr lang="en-US" dirty="0" smtClean="0">
                <a:solidFill>
                  <a:srgbClr val="000000"/>
                </a:solidFill>
              </a:rPr>
              <a:t> </a:t>
            </a:r>
            <a:r>
              <a:rPr lang="en-US" dirty="0" smtClean="0">
                <a:solidFill>
                  <a:srgbClr val="FC8604"/>
                </a:solidFill>
              </a:rPr>
              <a:t>Firewall, Application Visibility and Control</a:t>
            </a:r>
          </a:p>
          <a:p>
            <a:pPr marL="569853" lvl="1" indent="-342892">
              <a:spcBef>
                <a:spcPts val="300"/>
              </a:spcBef>
              <a:buClr>
                <a:schemeClr val="tx2"/>
              </a:buClr>
              <a:buSzPct val="100000"/>
              <a:buFont typeface="+mj-lt"/>
              <a:buAutoNum type="arabicPeriod"/>
            </a:pPr>
            <a:r>
              <a:rPr lang="en-US" sz="1600" b="1" dirty="0" smtClean="0">
                <a:solidFill>
                  <a:srgbClr val="000000"/>
                </a:solidFill>
              </a:rPr>
              <a:t>Threat</a:t>
            </a:r>
            <a:r>
              <a:rPr lang="en-US" sz="1600" dirty="0" smtClean="0">
                <a:solidFill>
                  <a:srgbClr val="000000"/>
                </a:solidFill>
              </a:rPr>
              <a:t> </a:t>
            </a:r>
            <a:r>
              <a:rPr lang="en-US" sz="1600" dirty="0">
                <a:solidFill>
                  <a:srgbClr val="000000"/>
                </a:solidFill>
              </a:rPr>
              <a:t>-</a:t>
            </a:r>
            <a:r>
              <a:rPr lang="en-US" sz="1600" dirty="0">
                <a:solidFill>
                  <a:srgbClr val="000000"/>
                </a:solidFill>
                <a:latin typeface="MS PGothic" charset="-128"/>
                <a:ea typeface="MS PGothic" charset="-128"/>
                <a:cs typeface="MS PGothic" charset="-128"/>
              </a:rPr>
              <a:t> </a:t>
            </a:r>
            <a:r>
              <a:rPr lang="ja-JP" altLang="en-US" sz="1600" dirty="0" smtClean="0">
                <a:solidFill>
                  <a:srgbClr val="000000"/>
                </a:solidFill>
                <a:latin typeface="MS PGothic" charset="-128"/>
                <a:ea typeface="MS PGothic" charset="-128"/>
                <a:cs typeface="MS PGothic" charset="-128"/>
              </a:rPr>
              <a:t>期間ライセンス</a:t>
            </a:r>
            <a:endParaRPr lang="en-US" sz="1600" dirty="0">
              <a:solidFill>
                <a:srgbClr val="000000"/>
              </a:solidFill>
              <a:latin typeface="MS PGothic" charset="-128"/>
              <a:ea typeface="MS PGothic" charset="-128"/>
              <a:cs typeface="MS PGothic" charset="-128"/>
            </a:endParaRPr>
          </a:p>
          <a:p>
            <a:pPr marL="466619" lvl="2" indent="0">
              <a:spcBef>
                <a:spcPts val="300"/>
              </a:spcBef>
              <a:buClr>
                <a:schemeClr val="tx2"/>
              </a:buClr>
              <a:buSzPct val="100000"/>
              <a:buNone/>
            </a:pPr>
            <a:r>
              <a:rPr lang="en-US" dirty="0" smtClean="0">
                <a:solidFill>
                  <a:srgbClr val="000000"/>
                </a:solidFill>
              </a:rPr>
              <a:t>- </a:t>
            </a:r>
            <a:r>
              <a:rPr lang="en-US" dirty="0" smtClean="0">
                <a:solidFill>
                  <a:srgbClr val="FC8604"/>
                </a:solidFill>
              </a:rPr>
              <a:t>IPS, Security Intelligence - SI (IP, DNS)</a:t>
            </a:r>
          </a:p>
          <a:p>
            <a:pPr marL="569853" lvl="1" indent="-342892">
              <a:spcBef>
                <a:spcPts val="300"/>
              </a:spcBef>
              <a:buClr>
                <a:schemeClr val="tx2"/>
              </a:buClr>
              <a:buSzPct val="100000"/>
              <a:buFont typeface="+mj-lt"/>
              <a:buAutoNum type="arabicPeriod"/>
            </a:pPr>
            <a:r>
              <a:rPr lang="en-US" sz="1600" b="1" dirty="0">
                <a:solidFill>
                  <a:srgbClr val="000000"/>
                </a:solidFill>
              </a:rPr>
              <a:t>Malware</a:t>
            </a:r>
            <a:r>
              <a:rPr lang="en-US" sz="1600" dirty="0">
                <a:solidFill>
                  <a:srgbClr val="000000"/>
                </a:solidFill>
              </a:rPr>
              <a:t> – </a:t>
            </a:r>
            <a:r>
              <a:rPr lang="en-US" altLang="ja-JP" sz="1600" dirty="0">
                <a:solidFill>
                  <a:srgbClr val="000000"/>
                </a:solidFill>
                <a:latin typeface="MS PGothic" charset="-128"/>
                <a:ea typeface="MS PGothic" charset="-128"/>
                <a:cs typeface="MS PGothic" charset="-128"/>
              </a:rPr>
              <a:t> </a:t>
            </a:r>
            <a:r>
              <a:rPr lang="ja-JP" altLang="en-US" sz="1600" dirty="0">
                <a:solidFill>
                  <a:srgbClr val="000000"/>
                </a:solidFill>
                <a:latin typeface="MS PGothic" charset="-128"/>
                <a:ea typeface="MS PGothic" charset="-128"/>
                <a:cs typeface="MS PGothic" charset="-128"/>
              </a:rPr>
              <a:t>期間ライセンス</a:t>
            </a:r>
            <a:endParaRPr lang="en-US" sz="1600" dirty="0" smtClean="0">
              <a:solidFill>
                <a:srgbClr val="000000"/>
              </a:solidFill>
            </a:endParaRPr>
          </a:p>
          <a:p>
            <a:pPr marL="466619" lvl="2" indent="0">
              <a:spcBef>
                <a:spcPts val="300"/>
              </a:spcBef>
              <a:buClr>
                <a:schemeClr val="tx2"/>
              </a:buClr>
              <a:buSzPct val="100000"/>
              <a:buNone/>
            </a:pPr>
            <a:r>
              <a:rPr lang="en-US" dirty="0" smtClean="0">
                <a:solidFill>
                  <a:srgbClr val="000000"/>
                </a:solidFill>
              </a:rPr>
              <a:t>- </a:t>
            </a:r>
            <a:r>
              <a:rPr lang="en-US" dirty="0" smtClean="0">
                <a:solidFill>
                  <a:srgbClr val="FC8604"/>
                </a:solidFill>
              </a:rPr>
              <a:t>AMP, AMP Threat-Grid Sandbox</a:t>
            </a:r>
          </a:p>
          <a:p>
            <a:pPr marL="569853" lvl="1" indent="-342892">
              <a:spcBef>
                <a:spcPts val="300"/>
              </a:spcBef>
              <a:buClr>
                <a:schemeClr val="tx2"/>
              </a:buClr>
              <a:buSzPct val="100000"/>
              <a:buFont typeface="+mj-lt"/>
              <a:buAutoNum type="arabicPeriod"/>
            </a:pPr>
            <a:r>
              <a:rPr lang="en-US" sz="1600" b="1" dirty="0" smtClean="0">
                <a:solidFill>
                  <a:srgbClr val="000000"/>
                </a:solidFill>
              </a:rPr>
              <a:t>URL </a:t>
            </a:r>
            <a:r>
              <a:rPr lang="en-US" sz="1600" b="1" dirty="0">
                <a:solidFill>
                  <a:srgbClr val="000000"/>
                </a:solidFill>
              </a:rPr>
              <a:t>Filtering </a:t>
            </a:r>
            <a:r>
              <a:rPr lang="en-US" sz="1600" dirty="0" smtClean="0">
                <a:solidFill>
                  <a:srgbClr val="000000"/>
                </a:solidFill>
              </a:rPr>
              <a:t>–</a:t>
            </a:r>
            <a:r>
              <a:rPr lang="en-US" altLang="ja-JP" sz="1600" dirty="0">
                <a:solidFill>
                  <a:srgbClr val="000000"/>
                </a:solidFill>
                <a:latin typeface="MS PGothic" charset="-128"/>
                <a:ea typeface="MS PGothic" charset="-128"/>
                <a:cs typeface="MS PGothic" charset="-128"/>
              </a:rPr>
              <a:t> </a:t>
            </a:r>
            <a:r>
              <a:rPr lang="ja-JP" altLang="en-US" sz="1600" dirty="0">
                <a:solidFill>
                  <a:srgbClr val="000000"/>
                </a:solidFill>
                <a:latin typeface="MS PGothic" charset="-128"/>
                <a:ea typeface="MS PGothic" charset="-128"/>
                <a:cs typeface="MS PGothic" charset="-128"/>
              </a:rPr>
              <a:t>期間ライセンス</a:t>
            </a:r>
            <a:endParaRPr lang="en-US" sz="1600" dirty="0">
              <a:solidFill>
                <a:srgbClr val="000000"/>
              </a:solidFill>
            </a:endParaRPr>
          </a:p>
          <a:p>
            <a:pPr marL="226961" lvl="1" indent="0">
              <a:spcBef>
                <a:spcPts val="300"/>
              </a:spcBef>
              <a:buClr>
                <a:schemeClr val="tx2"/>
              </a:buClr>
              <a:buSzPct val="100000"/>
              <a:buNone/>
            </a:pPr>
            <a:r>
              <a:rPr lang="en-US" sz="1600" dirty="0">
                <a:solidFill>
                  <a:srgbClr val="000000"/>
                </a:solidFill>
              </a:rPr>
              <a:t>    - </a:t>
            </a:r>
            <a:r>
              <a:rPr lang="en-US" sz="1600" dirty="0" smtClean="0">
                <a:solidFill>
                  <a:srgbClr val="FC8604"/>
                </a:solidFill>
              </a:rPr>
              <a:t>URL Category, Reputation-based </a:t>
            </a:r>
            <a:r>
              <a:rPr lang="en-US" sz="1600" dirty="0">
                <a:solidFill>
                  <a:srgbClr val="FC8604"/>
                </a:solidFill>
              </a:rPr>
              <a:t>URL </a:t>
            </a:r>
            <a:r>
              <a:rPr lang="en-US" sz="1600" dirty="0" smtClean="0">
                <a:solidFill>
                  <a:srgbClr val="FC8604"/>
                </a:solidFill>
              </a:rPr>
              <a:t>filtering</a:t>
            </a:r>
          </a:p>
          <a:p>
            <a:pPr marL="569853" lvl="1" indent="-342892">
              <a:spcBef>
                <a:spcPts val="1200"/>
              </a:spcBef>
              <a:buClr>
                <a:schemeClr val="tx2"/>
              </a:buClr>
              <a:buSzPct val="100000"/>
            </a:pPr>
            <a:r>
              <a:rPr lang="ja-JP" altLang="en-US" sz="1600" dirty="0" smtClean="0">
                <a:solidFill>
                  <a:srgbClr val="000000"/>
                </a:solidFill>
                <a:latin typeface="MS PGothic" charset="-128"/>
                <a:ea typeface="MS PGothic" charset="-128"/>
                <a:cs typeface="MS PGothic" charset="-128"/>
              </a:rPr>
              <a:t>筐体冗長時はそれぞれにライセンスが必要</a:t>
            </a:r>
            <a:endParaRPr lang="en-US" sz="1600" dirty="0">
              <a:solidFill>
                <a:srgbClr val="FF0000"/>
              </a:solidFill>
              <a:latin typeface="MS PGothic" charset="-128"/>
              <a:ea typeface="MS PGothic" charset="-128"/>
              <a:cs typeface="MS PGothic" charset="-128"/>
            </a:endParaRPr>
          </a:p>
        </p:txBody>
      </p:sp>
      <p:pic>
        <p:nvPicPr>
          <p:cNvPr id="2" name="Picture 1"/>
          <p:cNvPicPr>
            <a:picLocks noChangeAspect="1"/>
          </p:cNvPicPr>
          <p:nvPr/>
        </p:nvPicPr>
        <p:blipFill>
          <a:blip r:embed="rId3"/>
          <a:stretch>
            <a:fillRect/>
          </a:stretch>
        </p:blipFill>
        <p:spPr>
          <a:xfrm>
            <a:off x="6619204" y="2032577"/>
            <a:ext cx="1559626" cy="2404878"/>
          </a:xfrm>
          <a:prstGeom prst="rect">
            <a:avLst/>
          </a:prstGeom>
        </p:spPr>
      </p:pic>
      <p:sp>
        <p:nvSpPr>
          <p:cNvPr id="6" name="Title 2"/>
          <p:cNvSpPr>
            <a:spLocks noGrp="1"/>
          </p:cNvSpPr>
          <p:nvPr>
            <p:ph type="title"/>
          </p:nvPr>
        </p:nvSpPr>
        <p:spPr>
          <a:xfrm>
            <a:off x="352925" y="218947"/>
            <a:ext cx="8513064" cy="765432"/>
          </a:xfrm>
        </p:spPr>
        <p:txBody>
          <a:bodyPr/>
          <a:lstStyle/>
          <a:p>
            <a:r>
              <a:rPr lang="en-US" altLang="ja-JP" dirty="0" smtClean="0">
                <a:latin typeface="MS PGothic" charset="-128"/>
                <a:ea typeface="MS PGothic" charset="-128"/>
                <a:cs typeface="MS PGothic" charset="-128"/>
              </a:rPr>
              <a:t>FTD</a:t>
            </a:r>
            <a:r>
              <a:rPr lang="ja-JP" altLang="en-US" dirty="0" smtClean="0">
                <a:latin typeface="MS PGothic" charset="-128"/>
                <a:ea typeface="MS PGothic" charset="-128"/>
                <a:cs typeface="MS PGothic" charset="-128"/>
              </a:rPr>
              <a:t>ライセンスの種類</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514529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500"/>
                                        <p:tgtEl>
                                          <p:spTgt spid="4">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500"/>
                                        <p:tgtEl>
                                          <p:spTgt spid="4">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animEffect transition="in" filter="fade">
                                      <p:cBhvr>
                                        <p:cTn id="45"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latin typeface="MS PGothic" charset="-128"/>
                <a:ea typeface="MS PGothic" charset="-128"/>
                <a:cs typeface="MS PGothic" charset="-128"/>
              </a:rPr>
              <a:t>スマートライセンスの仕組み</a:t>
            </a:r>
            <a:endParaRPr lang="en-US" dirty="0">
              <a:latin typeface="MS PGothic" charset="-128"/>
              <a:ea typeface="MS PGothic" charset="-128"/>
              <a:cs typeface="MS PGothic" charset="-128"/>
            </a:endParaRPr>
          </a:p>
        </p:txBody>
      </p:sp>
      <p:sp>
        <p:nvSpPr>
          <p:cNvPr id="55" name="Text Placeholder 1"/>
          <p:cNvSpPr>
            <a:spLocks noGrp="1"/>
          </p:cNvSpPr>
          <p:nvPr>
            <p:ph sz="quarter" idx="11"/>
          </p:nvPr>
        </p:nvSpPr>
        <p:spPr/>
        <p:txBody>
          <a:bodyPr/>
          <a:lstStyle/>
          <a:p>
            <a:endParaRPr lang="en-US" sz="2000" dirty="0"/>
          </a:p>
          <a:p>
            <a:endParaRPr lang="en-US" sz="2000" dirty="0"/>
          </a:p>
          <a:p>
            <a:pPr lvl="1"/>
            <a:endParaRPr lang="en-US" sz="100" dirty="0"/>
          </a:p>
          <a:p>
            <a:pPr lvl="1"/>
            <a:endParaRPr lang="en-US" sz="100" dirty="0"/>
          </a:p>
          <a:p>
            <a:pPr lvl="1"/>
            <a:endParaRPr lang="en-US" sz="100" dirty="0"/>
          </a:p>
          <a:p>
            <a:endParaRPr lang="en-US" sz="2000" dirty="0"/>
          </a:p>
          <a:p>
            <a:endParaRPr lang="en-US" sz="2000" dirty="0"/>
          </a:p>
          <a:p>
            <a:endParaRPr lang="en-US" sz="2000" dirty="0"/>
          </a:p>
          <a:p>
            <a:endParaRPr lang="en-US" sz="1800" dirty="0"/>
          </a:p>
          <a:p>
            <a:r>
              <a:rPr lang="en-US" sz="1800" b="1" dirty="0">
                <a:solidFill>
                  <a:srgbClr val="7030A0"/>
                </a:solidFill>
              </a:rPr>
              <a:t>ASA</a:t>
            </a:r>
            <a:r>
              <a:rPr lang="en-US" sz="1800" dirty="0">
                <a:solidFill>
                  <a:srgbClr val="7030A0"/>
                </a:solidFill>
              </a:rPr>
              <a:t> </a:t>
            </a:r>
            <a:r>
              <a:rPr lang="en-US" sz="1800" dirty="0" smtClean="0"/>
              <a:t>: </a:t>
            </a:r>
            <a:r>
              <a:rPr lang="en-US" sz="1800" dirty="0"/>
              <a:t>Strong Encryption, Security Contexts, Carrier </a:t>
            </a:r>
            <a:r>
              <a:rPr lang="en-US" sz="1800" dirty="0" smtClean="0"/>
              <a:t>Inspections</a:t>
            </a:r>
            <a:r>
              <a:rPr lang="ja-JP" altLang="en-US" sz="1800" dirty="0" smtClean="0"/>
              <a:t>ライセンス</a:t>
            </a:r>
            <a:endParaRPr lang="en-US" sz="1800" dirty="0"/>
          </a:p>
          <a:p>
            <a:r>
              <a:rPr lang="en-US" sz="1800" b="1" dirty="0">
                <a:solidFill>
                  <a:srgbClr val="7030A0"/>
                </a:solidFill>
              </a:rPr>
              <a:t>FTD</a:t>
            </a:r>
            <a:r>
              <a:rPr lang="en-US" sz="1800" dirty="0">
                <a:solidFill>
                  <a:srgbClr val="7030A0"/>
                </a:solidFill>
              </a:rPr>
              <a:t> </a:t>
            </a:r>
            <a:r>
              <a:rPr lang="en-US" sz="1800" dirty="0"/>
              <a:t>entitlements: Threat, Malware, </a:t>
            </a:r>
            <a:r>
              <a:rPr lang="en-US" sz="1800" dirty="0" smtClean="0"/>
              <a:t>URL</a:t>
            </a:r>
            <a:r>
              <a:rPr lang="ja-JP" altLang="en-US" sz="1800" dirty="0" smtClean="0"/>
              <a:t>ライセンス</a:t>
            </a:r>
            <a:endParaRPr lang="en-US" sz="1050" dirty="0"/>
          </a:p>
        </p:txBody>
      </p:sp>
      <p:sp>
        <p:nvSpPr>
          <p:cNvPr id="6" name="Rectangle 5"/>
          <p:cNvSpPr/>
          <p:nvPr/>
        </p:nvSpPr>
        <p:spPr>
          <a:xfrm>
            <a:off x="1415227" y="2437523"/>
            <a:ext cx="3221173" cy="578988"/>
          </a:xfrm>
          <a:prstGeom prst="rect">
            <a:avLst/>
          </a:prstGeom>
          <a:solidFill>
            <a:schemeClr val="accent5">
              <a:lumMod val="20000"/>
              <a:lumOff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dirty="0" smtClean="0">
                <a:solidFill>
                  <a:schemeClr val="bg2">
                    <a:lumMod val="50000"/>
                  </a:schemeClr>
                </a:solidFill>
              </a:rPr>
              <a:t>Supervisor</a:t>
            </a:r>
            <a:r>
              <a:rPr lang="en-US" dirty="0">
                <a:solidFill>
                  <a:schemeClr val="bg2">
                    <a:lumMod val="50000"/>
                  </a:schemeClr>
                </a:solidFill>
              </a:rPr>
              <a:t> </a:t>
            </a:r>
            <a:r>
              <a:rPr lang="en-US" dirty="0" smtClean="0">
                <a:solidFill>
                  <a:schemeClr val="bg2">
                    <a:lumMod val="50000"/>
                  </a:schemeClr>
                </a:solidFill>
              </a:rPr>
              <a:t>(FXOS)</a:t>
            </a:r>
            <a:endParaRPr lang="en-US" dirty="0">
              <a:solidFill>
                <a:schemeClr val="bg2">
                  <a:lumMod val="50000"/>
                </a:schemeClr>
              </a:solidFill>
            </a:endParaRPr>
          </a:p>
        </p:txBody>
      </p:sp>
      <p:sp>
        <p:nvSpPr>
          <p:cNvPr id="7" name="Rectangle 6"/>
          <p:cNvSpPr/>
          <p:nvPr/>
        </p:nvSpPr>
        <p:spPr>
          <a:xfrm>
            <a:off x="3701156" y="1814282"/>
            <a:ext cx="960544" cy="352544"/>
          </a:xfrm>
          <a:prstGeom prst="rect">
            <a:avLst/>
          </a:prstGeom>
          <a:solidFill>
            <a:schemeClr val="accent5"/>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800" dirty="0">
                <a:solidFill>
                  <a:schemeClr val="bg2"/>
                </a:solidFill>
              </a:rPr>
              <a:t>ASA</a:t>
            </a:r>
            <a:endParaRPr lang="en-US" dirty="0">
              <a:solidFill>
                <a:schemeClr val="bg2"/>
              </a:solidFill>
            </a:endParaRPr>
          </a:p>
        </p:txBody>
      </p:sp>
      <p:sp>
        <p:nvSpPr>
          <p:cNvPr id="12" name="Rectangle 11"/>
          <p:cNvSpPr/>
          <p:nvPr/>
        </p:nvSpPr>
        <p:spPr>
          <a:xfrm>
            <a:off x="1606415" y="1820405"/>
            <a:ext cx="960544" cy="352544"/>
          </a:xfrm>
          <a:prstGeom prst="rect">
            <a:avLst/>
          </a:prstGeom>
          <a:solidFill>
            <a:srgbClr val="049FD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800" dirty="0">
                <a:solidFill>
                  <a:schemeClr val="bg2"/>
                </a:solidFill>
              </a:rPr>
              <a:t>FTD</a:t>
            </a:r>
            <a:endParaRPr lang="en-US" dirty="0">
              <a:solidFill>
                <a:schemeClr val="bg2"/>
              </a:solidFill>
            </a:endParaRPr>
          </a:p>
        </p:txBody>
      </p:sp>
      <p:sp>
        <p:nvSpPr>
          <p:cNvPr id="13" name="Rectangle 12"/>
          <p:cNvSpPr/>
          <p:nvPr/>
        </p:nvSpPr>
        <p:spPr>
          <a:xfrm>
            <a:off x="2611905" y="1813854"/>
            <a:ext cx="960544" cy="352544"/>
          </a:xfrm>
          <a:prstGeom prst="rect">
            <a:avLst/>
          </a:prstGeom>
          <a:solidFill>
            <a:srgbClr val="7030A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800" dirty="0">
                <a:solidFill>
                  <a:schemeClr val="bg2"/>
                </a:solidFill>
              </a:rPr>
              <a:t>DDoS</a:t>
            </a:r>
            <a:endParaRPr lang="en-US" dirty="0">
              <a:solidFill>
                <a:schemeClr val="bg2"/>
              </a:solidFill>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5174" y="1863788"/>
            <a:ext cx="1322715" cy="14259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5" name="TextBox 14"/>
          <p:cNvSpPr txBox="1"/>
          <p:nvPr/>
        </p:nvSpPr>
        <p:spPr>
          <a:xfrm>
            <a:off x="7306978" y="2496380"/>
            <a:ext cx="1539109" cy="480131"/>
          </a:xfrm>
          <a:prstGeom prst="rect">
            <a:avLst/>
          </a:prstGeom>
          <a:noFill/>
        </p:spPr>
        <p:txBody>
          <a:bodyPr wrap="square" rtlCol="0">
            <a:spAutoFit/>
          </a:bodyPr>
          <a:lstStyle/>
          <a:p>
            <a:pPr algn="ctr">
              <a:lnSpc>
                <a:spcPct val="90000"/>
              </a:lnSpc>
              <a:spcBef>
                <a:spcPts val="600"/>
              </a:spcBef>
            </a:pPr>
            <a:r>
              <a:rPr lang="en-US" sz="1400" dirty="0">
                <a:solidFill>
                  <a:schemeClr val="accent5"/>
                </a:solidFill>
              </a:rPr>
              <a:t>Cisco Smart Licensing</a:t>
            </a:r>
          </a:p>
        </p:txBody>
      </p:sp>
      <p:cxnSp>
        <p:nvCxnSpPr>
          <p:cNvPr id="17" name="Elbow Connector 16"/>
          <p:cNvCxnSpPr/>
          <p:nvPr/>
        </p:nvCxnSpPr>
        <p:spPr bwMode="auto">
          <a:xfrm flipV="1">
            <a:off x="4636401" y="2236436"/>
            <a:ext cx="3312416" cy="238731"/>
          </a:xfrm>
          <a:prstGeom prst="bentConnector3">
            <a:avLst>
              <a:gd name="adj1" fmla="val 19328"/>
            </a:avLst>
          </a:prstGeom>
          <a:solidFill>
            <a:srgbClr val="0183B7"/>
          </a:solidFill>
          <a:ln w="19050" cap="flat" cmpd="sng" algn="ctr">
            <a:solidFill>
              <a:srgbClr val="C00000"/>
            </a:solidFill>
            <a:prstDash val="solid"/>
            <a:round/>
            <a:headEnd type="triangle" w="med" len="med"/>
            <a:tailEnd type="triangle"/>
          </a:ln>
          <a:effectLst/>
        </p:spPr>
      </p:cxnSp>
      <p:cxnSp>
        <p:nvCxnSpPr>
          <p:cNvPr id="21" name="Elbow Connector 20"/>
          <p:cNvCxnSpPr/>
          <p:nvPr/>
        </p:nvCxnSpPr>
        <p:spPr bwMode="auto">
          <a:xfrm>
            <a:off x="4636401" y="2998156"/>
            <a:ext cx="885739" cy="512804"/>
          </a:xfrm>
          <a:prstGeom prst="bentConnector3">
            <a:avLst>
              <a:gd name="adj1" fmla="val 71030"/>
            </a:avLst>
          </a:prstGeom>
          <a:solidFill>
            <a:srgbClr val="0183B7"/>
          </a:solidFill>
          <a:ln w="19050" cap="flat" cmpd="sng" algn="ctr">
            <a:solidFill>
              <a:schemeClr val="accent3"/>
            </a:solidFill>
            <a:prstDash val="solid"/>
            <a:round/>
            <a:headEnd type="triangle" w="med" len="med"/>
            <a:tailEnd type="triangle"/>
          </a:ln>
          <a:effectLst/>
        </p:spPr>
      </p:cxnSp>
      <p:cxnSp>
        <p:nvCxnSpPr>
          <p:cNvPr id="24" name="Straight Arrow Connector 23"/>
          <p:cNvCxnSpPr/>
          <p:nvPr/>
        </p:nvCxnSpPr>
        <p:spPr bwMode="auto">
          <a:xfrm>
            <a:off x="4636401" y="2746644"/>
            <a:ext cx="2778773" cy="0"/>
          </a:xfrm>
          <a:prstGeom prst="straightConnector1">
            <a:avLst/>
          </a:prstGeom>
          <a:solidFill>
            <a:srgbClr val="0183B7"/>
          </a:solidFill>
          <a:ln w="19050" cap="flat" cmpd="sng" algn="ctr">
            <a:solidFill>
              <a:schemeClr val="accent4"/>
            </a:solidFill>
            <a:prstDash val="solid"/>
            <a:round/>
            <a:headEnd type="triangle" w="med" len="med"/>
            <a:tailEnd type="triangle"/>
          </a:ln>
          <a:effectLst/>
        </p:spPr>
      </p:cxnSp>
      <p:sp>
        <p:nvSpPr>
          <p:cNvPr id="31" name="Rectangle 30"/>
          <p:cNvSpPr/>
          <p:nvPr/>
        </p:nvSpPr>
        <p:spPr bwMode="auto">
          <a:xfrm>
            <a:off x="5522139" y="3254559"/>
            <a:ext cx="1354015" cy="414664"/>
          </a:xfrm>
          <a:prstGeom prst="rect">
            <a:avLst/>
          </a:prstGeom>
          <a:solidFill>
            <a:schemeClr val="accent2">
              <a:lumMod val="20000"/>
              <a:lumOff val="80000"/>
            </a:schemeClr>
          </a:solidFill>
          <a:ln w="12700" cap="flat">
            <a:noFill/>
            <a:miter lim="800000"/>
            <a:headEnd type="none" w="med" len="med"/>
            <a:tailEnd type="none" w="med" len="med"/>
          </a:ln>
        </p:spPr>
        <p:txBody>
          <a:bodyPr lIns="91440" tIns="45720" rIns="91440" bIns="45720" rtlCol="0" anchor="ctr"/>
          <a:lstStyle/>
          <a:p>
            <a:pPr algn="ctr" defTabSz="514350"/>
            <a:r>
              <a:rPr lang="en-US" sz="1200" dirty="0">
                <a:solidFill>
                  <a:schemeClr val="bg1"/>
                </a:solidFill>
                <a:ea typeface="Arial" pitchFamily="-107" charset="0"/>
                <a:cs typeface="Arial" pitchFamily="-107" charset="0"/>
                <a:sym typeface="Arial" pitchFamily="-107" charset="0"/>
              </a:rPr>
              <a:t>Satellite Connector</a:t>
            </a:r>
          </a:p>
        </p:txBody>
      </p:sp>
      <p:sp>
        <p:nvSpPr>
          <p:cNvPr id="32" name="Rectangle 31"/>
          <p:cNvSpPr/>
          <p:nvPr/>
        </p:nvSpPr>
        <p:spPr bwMode="auto">
          <a:xfrm>
            <a:off x="5744878" y="2543158"/>
            <a:ext cx="1380392" cy="414664"/>
          </a:xfrm>
          <a:prstGeom prst="rect">
            <a:avLst/>
          </a:prstGeom>
          <a:solidFill>
            <a:schemeClr val="bg2">
              <a:lumMod val="75000"/>
            </a:schemeClr>
          </a:solidFill>
          <a:ln w="12700" cap="flat">
            <a:noFill/>
            <a:miter lim="800000"/>
            <a:headEnd type="none" w="med" len="med"/>
            <a:tailEnd type="none" w="med" len="med"/>
          </a:ln>
        </p:spPr>
        <p:txBody>
          <a:bodyPr lIns="91440" tIns="45720" rIns="91440" bIns="45720" rtlCol="0" anchor="ctr"/>
          <a:lstStyle/>
          <a:p>
            <a:pPr algn="ctr" defTabSz="514350"/>
            <a:r>
              <a:rPr lang="en-US" sz="1200" dirty="0">
                <a:solidFill>
                  <a:schemeClr val="bg1"/>
                </a:solidFill>
                <a:ea typeface="Arial" pitchFamily="-107" charset="0"/>
                <a:cs typeface="Arial" pitchFamily="-107" charset="0"/>
                <a:sym typeface="Arial" pitchFamily="-107" charset="0"/>
              </a:rPr>
              <a:t>HTTP/HTTPS Proxy</a:t>
            </a:r>
          </a:p>
        </p:txBody>
      </p:sp>
      <p:cxnSp>
        <p:nvCxnSpPr>
          <p:cNvPr id="33" name="Elbow Connector 32"/>
          <p:cNvCxnSpPr>
            <a:stCxn id="31" idx="3"/>
          </p:cNvCxnSpPr>
          <p:nvPr/>
        </p:nvCxnSpPr>
        <p:spPr bwMode="auto">
          <a:xfrm flipV="1">
            <a:off x="6876154" y="3018847"/>
            <a:ext cx="1200379" cy="443044"/>
          </a:xfrm>
          <a:prstGeom prst="bentConnector3">
            <a:avLst>
              <a:gd name="adj1" fmla="val 99991"/>
            </a:avLst>
          </a:prstGeom>
          <a:solidFill>
            <a:srgbClr val="0183B7"/>
          </a:solidFill>
          <a:ln w="19050" cap="flat" cmpd="sng" algn="ctr">
            <a:solidFill>
              <a:srgbClr val="C00000"/>
            </a:solidFill>
            <a:prstDash val="sysDash"/>
            <a:round/>
            <a:headEnd type="triangle" w="med" len="med"/>
            <a:tailEnd type="triangle"/>
          </a:ln>
          <a:effectLst/>
        </p:spPr>
      </p:cxnSp>
      <p:cxnSp>
        <p:nvCxnSpPr>
          <p:cNvPr id="39" name="Straight Arrow Connector 38"/>
          <p:cNvCxnSpPr/>
          <p:nvPr/>
        </p:nvCxnSpPr>
        <p:spPr bwMode="auto">
          <a:xfrm>
            <a:off x="4213779" y="2149311"/>
            <a:ext cx="5354" cy="278469"/>
          </a:xfrm>
          <a:prstGeom prst="straightConnector1">
            <a:avLst/>
          </a:prstGeom>
          <a:solidFill>
            <a:srgbClr val="0183B7"/>
          </a:solidFill>
          <a:ln w="22225" cap="flat" cmpd="sng" algn="ctr">
            <a:solidFill>
              <a:schemeClr val="accent1"/>
            </a:solidFill>
            <a:prstDash val="solid"/>
            <a:round/>
            <a:headEnd type="triangle" w="med" len="med"/>
            <a:tailEnd type="triangle"/>
          </a:ln>
          <a:effectLst/>
        </p:spPr>
      </p:cxnSp>
      <p:sp>
        <p:nvSpPr>
          <p:cNvPr id="42" name="Oval 41"/>
          <p:cNvSpPr/>
          <p:nvPr/>
        </p:nvSpPr>
        <p:spPr bwMode="auto">
          <a:xfrm>
            <a:off x="4758267" y="2244903"/>
            <a:ext cx="216801" cy="203200"/>
          </a:xfrm>
          <a:prstGeom prst="ellipse">
            <a:avLst/>
          </a:prstGeom>
          <a:solidFill>
            <a:srgbClr val="C00000"/>
          </a:solidFill>
          <a:ln w="12700" cap="flat">
            <a:noFill/>
            <a:miter lim="800000"/>
            <a:headEnd type="none" w="med" len="med"/>
            <a:tailEnd type="none" w="med" len="med"/>
          </a:ln>
        </p:spPr>
        <p:txBody>
          <a:bodyPr lIns="91440" tIns="45720" rIns="91440" bIns="45720" rtlCol="0" anchor="ctr"/>
          <a:lstStyle/>
          <a:p>
            <a:pPr algn="ctr" defTabSz="514350"/>
            <a:r>
              <a:rPr lang="en-US" sz="1400" dirty="0">
                <a:solidFill>
                  <a:schemeClr val="bg1"/>
                </a:solidFill>
                <a:ea typeface="Arial" pitchFamily="-107" charset="0"/>
                <a:cs typeface="Arial" pitchFamily="-107" charset="0"/>
                <a:sym typeface="Arial" pitchFamily="-107" charset="0"/>
              </a:rPr>
              <a:t>1</a:t>
            </a:r>
          </a:p>
        </p:txBody>
      </p:sp>
      <p:sp>
        <p:nvSpPr>
          <p:cNvPr id="44" name="Oval 43"/>
          <p:cNvSpPr/>
          <p:nvPr/>
        </p:nvSpPr>
        <p:spPr bwMode="auto">
          <a:xfrm>
            <a:off x="4758267" y="2515837"/>
            <a:ext cx="216801" cy="203200"/>
          </a:xfrm>
          <a:prstGeom prst="ellipse">
            <a:avLst/>
          </a:prstGeom>
          <a:solidFill>
            <a:srgbClr val="FA661C"/>
          </a:solidFill>
          <a:ln w="12700" cap="flat">
            <a:noFill/>
            <a:miter lim="800000"/>
            <a:headEnd type="none" w="med" len="med"/>
            <a:tailEnd type="none" w="med" len="med"/>
          </a:ln>
        </p:spPr>
        <p:txBody>
          <a:bodyPr lIns="91440" tIns="45720" rIns="91440" bIns="45720" rtlCol="0" anchor="ctr"/>
          <a:lstStyle/>
          <a:p>
            <a:pPr algn="ctr" defTabSz="514350"/>
            <a:r>
              <a:rPr lang="en-US" sz="1400" dirty="0">
                <a:solidFill>
                  <a:schemeClr val="bg1"/>
                </a:solidFill>
                <a:ea typeface="Arial" pitchFamily="-107" charset="0"/>
                <a:cs typeface="Arial" pitchFamily="-107" charset="0"/>
                <a:sym typeface="Arial" pitchFamily="-107" charset="0"/>
              </a:rPr>
              <a:t>2</a:t>
            </a:r>
          </a:p>
        </p:txBody>
      </p:sp>
      <p:sp>
        <p:nvSpPr>
          <p:cNvPr id="45" name="Oval 44"/>
          <p:cNvSpPr/>
          <p:nvPr/>
        </p:nvSpPr>
        <p:spPr bwMode="auto">
          <a:xfrm>
            <a:off x="4766004" y="2776375"/>
            <a:ext cx="216801" cy="203200"/>
          </a:xfrm>
          <a:prstGeom prst="ellipse">
            <a:avLst/>
          </a:prstGeom>
          <a:solidFill>
            <a:srgbClr val="00B050"/>
          </a:solidFill>
          <a:ln w="12700" cap="flat">
            <a:noFill/>
            <a:miter lim="800000"/>
            <a:headEnd type="none" w="med" len="med"/>
            <a:tailEnd type="none" w="med" len="med"/>
          </a:ln>
        </p:spPr>
        <p:txBody>
          <a:bodyPr lIns="91440" tIns="45720" rIns="91440" bIns="45720" rtlCol="0" anchor="ctr"/>
          <a:lstStyle/>
          <a:p>
            <a:pPr algn="ctr" defTabSz="514350"/>
            <a:r>
              <a:rPr lang="en-US" sz="1400" dirty="0">
                <a:solidFill>
                  <a:schemeClr val="bg1"/>
                </a:solidFill>
                <a:ea typeface="Arial" pitchFamily="-107" charset="0"/>
                <a:cs typeface="Arial" pitchFamily="-107" charset="0"/>
                <a:sym typeface="Arial" pitchFamily="-107" charset="0"/>
              </a:rPr>
              <a:t>3</a:t>
            </a:r>
          </a:p>
        </p:txBody>
      </p:sp>
      <p:sp>
        <p:nvSpPr>
          <p:cNvPr id="2" name="Footer Placeholder 1"/>
          <p:cNvSpPr>
            <a:spLocks noGrp="1"/>
          </p:cNvSpPr>
          <p:nvPr>
            <p:ph type="ftr" sz="quarter" idx="3"/>
          </p:nvPr>
        </p:nvSpPr>
        <p:spPr/>
        <p:txBody>
          <a:bodyPr/>
          <a:lstStyle/>
          <a:p>
            <a:pPr defTabSz="610744"/>
            <a:r>
              <a:rPr lang="en-US">
                <a:ea typeface="ＭＳ Ｐゴシック" charset="0"/>
              </a:rPr>
              <a:t>BRKSEC-3035</a:t>
            </a:r>
            <a:endParaRPr lang="en-US" dirty="0">
              <a:ea typeface="ＭＳ Ｐゴシック" charset="0"/>
            </a:endParaRPr>
          </a:p>
        </p:txBody>
      </p:sp>
      <p:sp>
        <p:nvSpPr>
          <p:cNvPr id="4" name="Slide Number Placeholder 3"/>
          <p:cNvSpPr>
            <a:spLocks noGrp="1"/>
          </p:cNvSpPr>
          <p:nvPr>
            <p:ph type="sldNum" sz="quarter" idx="4"/>
          </p:nvPr>
        </p:nvSpPr>
        <p:spPr/>
        <p:txBody>
          <a:bodyPr/>
          <a:lstStyle/>
          <a:p>
            <a:fld id="{96A97DD0-5BE7-4856-A2A9-C42C6688E607}" type="slidenum">
              <a:rPr lang="en-US" smtClean="0"/>
              <a:pPr/>
              <a:t>32</a:t>
            </a:fld>
            <a:endParaRPr lang="en-US" dirty="0"/>
          </a:p>
        </p:txBody>
      </p:sp>
      <p:sp>
        <p:nvSpPr>
          <p:cNvPr id="25" name="Rectangle 24"/>
          <p:cNvSpPr/>
          <p:nvPr/>
        </p:nvSpPr>
        <p:spPr>
          <a:xfrm>
            <a:off x="1415227" y="1083520"/>
            <a:ext cx="1243813" cy="306000"/>
          </a:xfrm>
          <a:prstGeom prst="rect">
            <a:avLst/>
          </a:prstGeom>
          <a:solidFill>
            <a:srgbClr val="92D05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ja-JP" sz="1800" smtClean="0">
                <a:solidFill>
                  <a:schemeClr val="bg2"/>
                </a:solidFill>
              </a:rPr>
              <a:t>FMC</a:t>
            </a:r>
            <a:endParaRPr lang="en-US" dirty="0">
              <a:solidFill>
                <a:schemeClr val="bg2"/>
              </a:solidFill>
            </a:endParaRPr>
          </a:p>
        </p:txBody>
      </p:sp>
      <p:sp>
        <p:nvSpPr>
          <p:cNvPr id="8" name="TextBox 7"/>
          <p:cNvSpPr txBox="1"/>
          <p:nvPr/>
        </p:nvSpPr>
        <p:spPr>
          <a:xfrm>
            <a:off x="575037" y="3039477"/>
            <a:ext cx="4961454" cy="738664"/>
          </a:xfrm>
          <a:prstGeom prst="rect">
            <a:avLst/>
          </a:prstGeom>
          <a:noFill/>
        </p:spPr>
        <p:txBody>
          <a:bodyPr wrap="square" rtlCol="0">
            <a:spAutoFit/>
          </a:bodyPr>
          <a:lstStyle/>
          <a:p>
            <a:r>
              <a:rPr lang="ja-JP" altLang="en-US" sz="1400" dirty="0" smtClean="0">
                <a:latin typeface="+mn-lt"/>
              </a:rPr>
              <a:t>ライセンスサーバーからライセンスを取得</a:t>
            </a:r>
            <a:endParaRPr lang="en-US" altLang="ja-JP" sz="1400" dirty="0" smtClean="0">
              <a:latin typeface="+mn-lt"/>
            </a:endParaRPr>
          </a:p>
          <a:p>
            <a:r>
              <a:rPr lang="ja-JP" altLang="en-US" sz="1400" dirty="0" smtClean="0">
                <a:latin typeface="+mn-lt"/>
              </a:rPr>
              <a:t>・</a:t>
            </a:r>
            <a:r>
              <a:rPr lang="en-US" altLang="ja-JP" sz="1400" dirty="0" smtClean="0">
                <a:latin typeface="+mn-lt"/>
              </a:rPr>
              <a:t>ASA</a:t>
            </a:r>
            <a:r>
              <a:rPr lang="ja-JP" altLang="en-US" sz="1400" dirty="0" smtClean="0">
                <a:latin typeface="+mn-lt"/>
              </a:rPr>
              <a:t>は</a:t>
            </a:r>
            <a:r>
              <a:rPr lang="en-US" altLang="ja-JP" sz="1400" dirty="0" smtClean="0">
                <a:latin typeface="+mn-lt"/>
              </a:rPr>
              <a:t>FXOS</a:t>
            </a:r>
            <a:r>
              <a:rPr lang="ja-JP" altLang="en-US" sz="1400" dirty="0" smtClean="0">
                <a:latin typeface="+mn-lt"/>
              </a:rPr>
              <a:t>からライセンス取得</a:t>
            </a:r>
            <a:endParaRPr lang="en-US" altLang="ja-JP" sz="1400" dirty="0" smtClean="0">
              <a:latin typeface="+mn-lt"/>
            </a:endParaRPr>
          </a:p>
          <a:p>
            <a:r>
              <a:rPr lang="ja-JP" altLang="en-US" sz="1400" dirty="0" smtClean="0">
                <a:latin typeface="+mn-lt"/>
              </a:rPr>
              <a:t>・</a:t>
            </a:r>
            <a:r>
              <a:rPr lang="en-US" altLang="ja-JP" sz="1400" dirty="0" smtClean="0">
                <a:latin typeface="+mn-lt"/>
              </a:rPr>
              <a:t>FTD</a:t>
            </a:r>
            <a:r>
              <a:rPr lang="ja-JP" altLang="en-US" sz="1400" dirty="0" smtClean="0">
                <a:latin typeface="+mn-lt"/>
              </a:rPr>
              <a:t>は</a:t>
            </a:r>
            <a:r>
              <a:rPr lang="en-US" altLang="ja-JP" sz="1400" dirty="0" smtClean="0">
                <a:latin typeface="+mn-lt"/>
              </a:rPr>
              <a:t>FMC</a:t>
            </a:r>
            <a:r>
              <a:rPr lang="ja-JP" altLang="en-US" sz="1400" dirty="0" smtClean="0">
                <a:latin typeface="+mn-lt"/>
              </a:rPr>
              <a:t>からライセンス取得</a:t>
            </a:r>
            <a:endParaRPr lang="en-US" sz="1400" dirty="0" smtClean="0">
              <a:latin typeface="+mn-lt"/>
            </a:endParaRPr>
          </a:p>
        </p:txBody>
      </p:sp>
      <p:cxnSp>
        <p:nvCxnSpPr>
          <p:cNvPr id="30" name="Straight Arrow Connector 29"/>
          <p:cNvCxnSpPr/>
          <p:nvPr/>
        </p:nvCxnSpPr>
        <p:spPr bwMode="auto">
          <a:xfrm>
            <a:off x="2108905" y="1399195"/>
            <a:ext cx="0" cy="421210"/>
          </a:xfrm>
          <a:prstGeom prst="straightConnector1">
            <a:avLst/>
          </a:prstGeom>
          <a:solidFill>
            <a:srgbClr val="0183B7"/>
          </a:solidFill>
          <a:ln w="22225" cap="flat" cmpd="sng" algn="ctr">
            <a:solidFill>
              <a:schemeClr val="accent1"/>
            </a:solidFill>
            <a:prstDash val="solid"/>
            <a:round/>
            <a:headEnd type="triangle" w="med" len="med"/>
            <a:tailEnd type="triangle"/>
          </a:ln>
          <a:effectLst/>
        </p:spPr>
      </p:cxnSp>
      <p:sp>
        <p:nvSpPr>
          <p:cNvPr id="34" name="Oval 33"/>
          <p:cNvSpPr/>
          <p:nvPr/>
        </p:nvSpPr>
        <p:spPr bwMode="auto">
          <a:xfrm>
            <a:off x="2611396" y="923004"/>
            <a:ext cx="216801" cy="203200"/>
          </a:xfrm>
          <a:prstGeom prst="ellipse">
            <a:avLst/>
          </a:prstGeom>
          <a:solidFill>
            <a:srgbClr val="C00000"/>
          </a:solidFill>
          <a:ln w="12700" cap="flat">
            <a:noFill/>
            <a:miter lim="800000"/>
            <a:headEnd type="none" w="med" len="med"/>
            <a:tailEnd type="none" w="med" len="med"/>
          </a:ln>
        </p:spPr>
        <p:txBody>
          <a:bodyPr lIns="91440" tIns="45720" rIns="91440" bIns="45720" rtlCol="0" anchor="ctr"/>
          <a:lstStyle/>
          <a:p>
            <a:pPr algn="ctr" defTabSz="514350"/>
            <a:r>
              <a:rPr lang="en-US" sz="1400" dirty="0">
                <a:solidFill>
                  <a:schemeClr val="bg1"/>
                </a:solidFill>
                <a:ea typeface="Arial" pitchFamily="-107" charset="0"/>
                <a:cs typeface="Arial" pitchFamily="-107" charset="0"/>
                <a:sym typeface="Arial" pitchFamily="-107" charset="0"/>
              </a:rPr>
              <a:t>1</a:t>
            </a:r>
          </a:p>
        </p:txBody>
      </p:sp>
      <p:sp>
        <p:nvSpPr>
          <p:cNvPr id="35" name="Oval 34"/>
          <p:cNvSpPr/>
          <p:nvPr/>
        </p:nvSpPr>
        <p:spPr bwMode="auto">
          <a:xfrm>
            <a:off x="2611396" y="1118522"/>
            <a:ext cx="216801" cy="203200"/>
          </a:xfrm>
          <a:prstGeom prst="ellipse">
            <a:avLst/>
          </a:prstGeom>
          <a:solidFill>
            <a:srgbClr val="FA661C"/>
          </a:solidFill>
          <a:ln w="12700" cap="flat">
            <a:noFill/>
            <a:miter lim="800000"/>
            <a:headEnd type="none" w="med" len="med"/>
            <a:tailEnd type="none" w="med" len="med"/>
          </a:ln>
        </p:spPr>
        <p:txBody>
          <a:bodyPr lIns="91440" tIns="45720" rIns="91440" bIns="45720" rtlCol="0" anchor="ctr"/>
          <a:lstStyle/>
          <a:p>
            <a:pPr algn="ctr" defTabSz="514350"/>
            <a:r>
              <a:rPr lang="en-US" sz="1400" dirty="0">
                <a:solidFill>
                  <a:schemeClr val="bg1"/>
                </a:solidFill>
                <a:ea typeface="Arial" pitchFamily="-107" charset="0"/>
                <a:cs typeface="Arial" pitchFamily="-107" charset="0"/>
                <a:sym typeface="Arial" pitchFamily="-107" charset="0"/>
              </a:rPr>
              <a:t>2</a:t>
            </a:r>
          </a:p>
        </p:txBody>
      </p:sp>
      <p:sp>
        <p:nvSpPr>
          <p:cNvPr id="36" name="Oval 35"/>
          <p:cNvSpPr/>
          <p:nvPr/>
        </p:nvSpPr>
        <p:spPr bwMode="auto">
          <a:xfrm>
            <a:off x="2619133" y="1313071"/>
            <a:ext cx="216801" cy="203200"/>
          </a:xfrm>
          <a:prstGeom prst="ellipse">
            <a:avLst/>
          </a:prstGeom>
          <a:solidFill>
            <a:srgbClr val="00B050"/>
          </a:solidFill>
          <a:ln w="12700" cap="flat">
            <a:noFill/>
            <a:miter lim="800000"/>
            <a:headEnd type="none" w="med" len="med"/>
            <a:tailEnd type="none" w="med" len="med"/>
          </a:ln>
        </p:spPr>
        <p:txBody>
          <a:bodyPr lIns="91440" tIns="45720" rIns="91440" bIns="45720" rtlCol="0" anchor="ctr"/>
          <a:lstStyle/>
          <a:p>
            <a:pPr algn="ctr" defTabSz="514350"/>
            <a:r>
              <a:rPr lang="en-US" sz="1400" dirty="0">
                <a:solidFill>
                  <a:schemeClr val="bg1"/>
                </a:solidFill>
                <a:ea typeface="Arial" pitchFamily="-107" charset="0"/>
                <a:cs typeface="Arial" pitchFamily="-107" charset="0"/>
                <a:sym typeface="Arial" pitchFamily="-107" charset="0"/>
              </a:rPr>
              <a:t>3</a:t>
            </a:r>
          </a:p>
        </p:txBody>
      </p:sp>
    </p:spTree>
    <p:extLst>
      <p:ext uri="{BB962C8B-B14F-4D97-AF65-F5344CB8AC3E}">
        <p14:creationId xmlns:p14="http://schemas.microsoft.com/office/powerpoint/2010/main" val="893195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2" grpId="0" animBg="1"/>
      <p:bldP spid="44" grpId="0" animBg="1"/>
      <p:bldP spid="45"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6425" y="915409"/>
            <a:ext cx="8615608" cy="2569946"/>
          </a:xfrm>
        </p:spPr>
        <p:txBody>
          <a:bodyPr/>
          <a:lstStyle/>
          <a:p>
            <a:r>
              <a:rPr lang="en-US" altLang="ja-JP" sz="4000" dirty="0" smtClean="0">
                <a:ea typeface="MS PGothic" panose="020B0600070205080204" pitchFamily="34" charset="-128"/>
              </a:rPr>
              <a:t>FTD </a:t>
            </a:r>
            <a:r>
              <a:rPr lang="ja-JP" altLang="en-US" sz="4000" dirty="0" smtClean="0">
                <a:ea typeface="MS PGothic" panose="020B0600070205080204" pitchFamily="34" charset="-128"/>
              </a:rPr>
              <a:t>アーキテクチャ：</a:t>
            </a:r>
            <a:r>
              <a:rPr lang="en-US" altLang="ja-JP" sz="4000" dirty="0" smtClean="0">
                <a:ea typeface="MS PGothic" panose="020B0600070205080204" pitchFamily="34" charset="-128"/>
              </a:rPr>
              <a:t/>
            </a:r>
            <a:br>
              <a:rPr lang="en-US" altLang="ja-JP" sz="4000" dirty="0" smtClean="0">
                <a:ea typeface="MS PGothic" panose="020B0600070205080204" pitchFamily="34" charset="-128"/>
              </a:rPr>
            </a:br>
            <a:r>
              <a:rPr lang="ja-JP" altLang="en-US" sz="4000" dirty="0" smtClean="0">
                <a:ea typeface="MS PGothic" panose="020B0600070205080204" pitchFamily="34" charset="-128"/>
              </a:rPr>
              <a:t>デプロイメントモデル、インターフェースモード、</a:t>
            </a:r>
            <a:r>
              <a:rPr lang="en-US" altLang="ja-JP" sz="4000" dirty="0" smtClean="0">
                <a:ea typeface="MS PGothic" panose="020B0600070205080204" pitchFamily="34" charset="-128"/>
              </a:rPr>
              <a:t>High Availability</a:t>
            </a:r>
            <a:endParaRPr lang="en-US" sz="4000" dirty="0">
              <a:ea typeface="MS PGothic" panose="020B0600070205080204" pitchFamily="34" charset="-128"/>
            </a:endParaRPr>
          </a:p>
        </p:txBody>
      </p:sp>
    </p:spTree>
    <p:extLst>
      <p:ext uri="{BB962C8B-B14F-4D97-AF65-F5344CB8AC3E}">
        <p14:creationId xmlns:p14="http://schemas.microsoft.com/office/powerpoint/2010/main" val="426468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345488" cy="731837"/>
          </a:xfrm>
        </p:spPr>
        <p:txBody>
          <a:bodyPr/>
          <a:lstStyle/>
          <a:p>
            <a:r>
              <a:rPr lang="ja-JP" altLang="en-US" dirty="0" smtClean="0">
                <a:solidFill>
                  <a:schemeClr val="tx2"/>
                </a:solidFill>
                <a:latin typeface="MS PGothic" charset="-128"/>
                <a:ea typeface="MS PGothic" charset="-128"/>
                <a:cs typeface="MS PGothic" charset="-128"/>
              </a:rPr>
              <a:t>デプロイメントモードとインターフェイスモード</a:t>
            </a:r>
            <a:endParaRPr lang="en-US" dirty="0">
              <a:solidFill>
                <a:schemeClr val="tx2"/>
              </a:solidFill>
              <a:latin typeface="MS PGothic" charset="-128"/>
              <a:ea typeface="MS PGothic" charset="-128"/>
              <a:cs typeface="MS PGothic" charset="-128"/>
            </a:endParaRPr>
          </a:p>
        </p:txBody>
      </p:sp>
      <p:sp>
        <p:nvSpPr>
          <p:cNvPr id="4" name="Text Placeholder 3"/>
          <p:cNvSpPr>
            <a:spLocks noGrp="1"/>
          </p:cNvSpPr>
          <p:nvPr>
            <p:ph type="body" sz="quarter" idx="10"/>
          </p:nvPr>
        </p:nvSpPr>
        <p:spPr>
          <a:xfrm>
            <a:off x="382621" y="1224571"/>
            <a:ext cx="8357024" cy="3168210"/>
          </a:xfrm>
        </p:spPr>
        <p:txBody>
          <a:bodyPr/>
          <a:lstStyle/>
          <a:p>
            <a:pPr marL="226967" lvl="1" indent="0">
              <a:spcBef>
                <a:spcPts val="400"/>
              </a:spcBef>
              <a:buNone/>
            </a:pPr>
            <a:r>
              <a:rPr lang="en-US" dirty="0" smtClean="0">
                <a:solidFill>
                  <a:srgbClr val="000000"/>
                </a:solidFill>
              </a:rPr>
              <a:t>FTD </a:t>
            </a:r>
            <a:r>
              <a:rPr lang="ja-JP" altLang="en-US" dirty="0" smtClean="0">
                <a:solidFill>
                  <a:srgbClr val="000000"/>
                </a:solidFill>
              </a:rPr>
              <a:t>本体のモード</a:t>
            </a:r>
            <a:r>
              <a:rPr lang="en-US" dirty="0" smtClean="0">
                <a:solidFill>
                  <a:srgbClr val="000000"/>
                </a:solidFill>
              </a:rPr>
              <a:t>:</a:t>
            </a:r>
          </a:p>
          <a:p>
            <a:pPr marL="569867" lvl="1" indent="-342900">
              <a:spcBef>
                <a:spcPts val="400"/>
              </a:spcBef>
              <a:buClr>
                <a:schemeClr val="tx2"/>
              </a:buClr>
              <a:buSzPct val="100000"/>
            </a:pPr>
            <a:r>
              <a:rPr lang="en-US" b="1" dirty="0" smtClean="0">
                <a:solidFill>
                  <a:srgbClr val="000000"/>
                </a:solidFill>
              </a:rPr>
              <a:t>Routed</a:t>
            </a:r>
          </a:p>
          <a:p>
            <a:pPr marL="569867" lvl="1" indent="-342900">
              <a:spcBef>
                <a:spcPts val="400"/>
              </a:spcBef>
              <a:buClr>
                <a:schemeClr val="tx2"/>
              </a:buClr>
              <a:buSzPct val="100000"/>
            </a:pPr>
            <a:r>
              <a:rPr lang="en-US" dirty="0" smtClean="0">
                <a:solidFill>
                  <a:srgbClr val="9891A0"/>
                </a:solidFill>
              </a:rPr>
              <a:t>Transparent </a:t>
            </a:r>
          </a:p>
          <a:p>
            <a:pPr marL="226967" lvl="1" indent="0">
              <a:spcBef>
                <a:spcPts val="400"/>
              </a:spcBef>
              <a:buNone/>
            </a:pPr>
            <a:r>
              <a:rPr lang="en-US" dirty="0" smtClean="0">
                <a:solidFill>
                  <a:srgbClr val="000000"/>
                </a:solidFill>
              </a:rPr>
              <a:t>6</a:t>
            </a:r>
            <a:r>
              <a:rPr lang="ja-JP" altLang="en-US" dirty="0" smtClean="0">
                <a:solidFill>
                  <a:srgbClr val="000000"/>
                </a:solidFill>
              </a:rPr>
              <a:t>つのインターフェイスモード</a:t>
            </a:r>
            <a:r>
              <a:rPr lang="en-US" altLang="ja-JP" dirty="0" smtClean="0">
                <a:solidFill>
                  <a:srgbClr val="000000"/>
                </a:solidFill>
              </a:rPr>
              <a:t>:</a:t>
            </a:r>
            <a:endParaRPr lang="en-US" dirty="0" smtClean="0">
              <a:solidFill>
                <a:srgbClr val="000000"/>
              </a:solidFill>
            </a:endParaRPr>
          </a:p>
          <a:p>
            <a:pPr marL="512717" lvl="1" indent="-285750">
              <a:spcBef>
                <a:spcPts val="400"/>
              </a:spcBef>
              <a:buClr>
                <a:schemeClr val="tx2"/>
              </a:buClr>
              <a:buSzPct val="100000"/>
            </a:pPr>
            <a:r>
              <a:rPr lang="en-US" dirty="0" smtClean="0">
                <a:solidFill>
                  <a:schemeClr val="accent2">
                    <a:lumMod val="75000"/>
                  </a:schemeClr>
                </a:solidFill>
              </a:rPr>
              <a:t>Routed				</a:t>
            </a:r>
          </a:p>
          <a:p>
            <a:pPr marL="512717" lvl="1" indent="-285750">
              <a:spcBef>
                <a:spcPts val="400"/>
              </a:spcBef>
              <a:buClr>
                <a:schemeClr val="tx2"/>
              </a:buClr>
              <a:buSzPct val="100000"/>
            </a:pPr>
            <a:r>
              <a:rPr lang="en-US" dirty="0" smtClean="0">
                <a:solidFill>
                  <a:schemeClr val="accent2">
                    <a:lumMod val="75000"/>
                  </a:schemeClr>
                </a:solidFill>
              </a:rPr>
              <a:t>Transparent (BVI) </a:t>
            </a:r>
            <a:r>
              <a:rPr lang="en-US" dirty="0" smtClean="0">
                <a:solidFill>
                  <a:srgbClr val="000000"/>
                </a:solidFill>
              </a:rPr>
              <a:t>		</a:t>
            </a:r>
          </a:p>
          <a:p>
            <a:pPr marL="512717" lvl="1" indent="-285750">
              <a:spcBef>
                <a:spcPts val="400"/>
              </a:spcBef>
              <a:buClr>
                <a:schemeClr val="tx2"/>
              </a:buClr>
              <a:buSzPct val="100000"/>
            </a:pPr>
            <a:r>
              <a:rPr lang="en-US" dirty="0" smtClean="0">
                <a:solidFill>
                  <a:schemeClr val="accent6"/>
                </a:solidFill>
              </a:rPr>
              <a:t>Passive  			</a:t>
            </a:r>
            <a:endParaRPr lang="en-US" dirty="0">
              <a:solidFill>
                <a:schemeClr val="accent6"/>
              </a:solidFill>
            </a:endParaRPr>
          </a:p>
          <a:p>
            <a:pPr marL="512717" lvl="1" indent="-285750">
              <a:spcBef>
                <a:spcPts val="400"/>
              </a:spcBef>
              <a:buClr>
                <a:schemeClr val="tx2"/>
              </a:buClr>
              <a:buSzPct val="100000"/>
            </a:pPr>
            <a:r>
              <a:rPr lang="en-US" dirty="0" smtClean="0">
                <a:solidFill>
                  <a:schemeClr val="accent6"/>
                </a:solidFill>
              </a:rPr>
              <a:t>Passive (ERSPAN)		</a:t>
            </a:r>
          </a:p>
          <a:p>
            <a:pPr marL="512717" lvl="1" indent="-285750">
              <a:spcBef>
                <a:spcPts val="400"/>
              </a:spcBef>
              <a:buClr>
                <a:schemeClr val="tx2"/>
              </a:buClr>
              <a:buSzPct val="100000"/>
            </a:pPr>
            <a:r>
              <a:rPr lang="en-US" dirty="0" smtClean="0">
                <a:solidFill>
                  <a:schemeClr val="accent6"/>
                </a:solidFill>
              </a:rPr>
              <a:t>Inline pair			</a:t>
            </a:r>
          </a:p>
          <a:p>
            <a:pPr marL="512717" lvl="1" indent="-285750">
              <a:spcBef>
                <a:spcPts val="400"/>
              </a:spcBef>
              <a:buClr>
                <a:schemeClr val="tx2"/>
              </a:buClr>
              <a:buSzPct val="100000"/>
            </a:pPr>
            <a:r>
              <a:rPr lang="en-US" dirty="0" smtClean="0">
                <a:solidFill>
                  <a:schemeClr val="accent6"/>
                </a:solidFill>
              </a:rPr>
              <a:t>Inline pair with tap</a:t>
            </a:r>
            <a:r>
              <a:rPr lang="en-US" dirty="0" smtClean="0">
                <a:solidFill>
                  <a:srgbClr val="000000"/>
                </a:solidFill>
              </a:rPr>
              <a:t>		</a:t>
            </a:r>
          </a:p>
          <a:p>
            <a:pPr marL="226967" lvl="1" indent="0">
              <a:spcBef>
                <a:spcPts val="600"/>
              </a:spcBef>
              <a:buNone/>
            </a:pPr>
            <a:r>
              <a:rPr lang="en-US" sz="2300" dirty="0" smtClean="0">
                <a:solidFill>
                  <a:srgbClr val="000000"/>
                </a:solidFill>
              </a:rPr>
              <a:t>   </a:t>
            </a:r>
            <a:r>
              <a:rPr lang="ja-JP" altLang="en-US" b="1" dirty="0" smtClean="0">
                <a:solidFill>
                  <a:srgbClr val="000000"/>
                </a:solidFill>
              </a:rPr>
              <a:t>注意</a:t>
            </a:r>
            <a:r>
              <a:rPr lang="en-US" dirty="0" smtClean="0">
                <a:solidFill>
                  <a:srgbClr val="000000"/>
                </a:solidFill>
              </a:rPr>
              <a:t> – </a:t>
            </a:r>
            <a:r>
              <a:rPr lang="en-US" altLang="ja-JP" dirty="0" smtClean="0">
                <a:solidFill>
                  <a:srgbClr val="000000"/>
                </a:solidFill>
              </a:rPr>
              <a:t>1</a:t>
            </a:r>
            <a:r>
              <a:rPr lang="ja-JP" altLang="en-US" dirty="0" smtClean="0">
                <a:solidFill>
                  <a:srgbClr val="000000"/>
                </a:solidFill>
              </a:rPr>
              <a:t>つの</a:t>
            </a:r>
            <a:r>
              <a:rPr lang="en-US" altLang="ja-JP" dirty="0" smtClean="0">
                <a:solidFill>
                  <a:srgbClr val="000000"/>
                </a:solidFill>
              </a:rPr>
              <a:t>FTD</a:t>
            </a:r>
            <a:r>
              <a:rPr lang="ja-JP" altLang="en-US" dirty="0" smtClean="0">
                <a:solidFill>
                  <a:srgbClr val="000000"/>
                </a:solidFill>
              </a:rPr>
              <a:t>デバイス内で、インターフェイスモードは</a:t>
            </a:r>
            <a:r>
              <a:rPr lang="ja-JP" altLang="en-US" dirty="0" smtClean="0">
                <a:solidFill>
                  <a:srgbClr val="FF0000"/>
                </a:solidFill>
              </a:rPr>
              <a:t>混在可能</a:t>
            </a:r>
            <a:endParaRPr lang="en-US" dirty="0" smtClean="0">
              <a:solidFill>
                <a:srgbClr val="FF0000"/>
              </a:solidFill>
            </a:endParaRPr>
          </a:p>
          <a:p>
            <a:pPr marL="226967" lvl="1" indent="0">
              <a:spcBef>
                <a:spcPts val="1113"/>
              </a:spcBef>
              <a:buNone/>
            </a:pPr>
            <a:endParaRPr lang="en-US" sz="2300" dirty="0" smtClean="0">
              <a:solidFill>
                <a:schemeClr val="tx1"/>
              </a:solidFill>
            </a:endParaRPr>
          </a:p>
        </p:txBody>
      </p:sp>
      <p:grpSp>
        <p:nvGrpSpPr>
          <p:cNvPr id="26" name="Group 25"/>
          <p:cNvGrpSpPr/>
          <p:nvPr/>
        </p:nvGrpSpPr>
        <p:grpSpPr>
          <a:xfrm>
            <a:off x="2413583" y="1451022"/>
            <a:ext cx="5182033" cy="707886"/>
            <a:chOff x="2413583" y="1437581"/>
            <a:chExt cx="5182033" cy="707886"/>
          </a:xfrm>
        </p:grpSpPr>
        <p:grpSp>
          <p:nvGrpSpPr>
            <p:cNvPr id="25" name="Group 24"/>
            <p:cNvGrpSpPr/>
            <p:nvPr/>
          </p:nvGrpSpPr>
          <p:grpSpPr>
            <a:xfrm>
              <a:off x="2824846" y="1645471"/>
              <a:ext cx="4770770" cy="369332"/>
              <a:chOff x="2824846" y="1645471"/>
              <a:chExt cx="4770770" cy="369332"/>
            </a:xfrm>
          </p:grpSpPr>
          <p:sp>
            <p:nvSpPr>
              <p:cNvPr id="5" name="TextBox 4"/>
              <p:cNvSpPr txBox="1"/>
              <p:nvPr/>
            </p:nvSpPr>
            <p:spPr>
              <a:xfrm>
                <a:off x="4757980" y="1645471"/>
                <a:ext cx="2837636" cy="369332"/>
              </a:xfrm>
              <a:prstGeom prst="rect">
                <a:avLst/>
              </a:prstGeom>
              <a:solidFill>
                <a:schemeClr val="bg2"/>
              </a:solidFill>
              <a:ln w="31750">
                <a:solidFill>
                  <a:srgbClr val="000000"/>
                </a:solidFill>
              </a:ln>
            </p:spPr>
            <p:txBody>
              <a:bodyPr wrap="none" rtlCol="0">
                <a:spAutoFit/>
              </a:bodyPr>
              <a:lstStyle/>
              <a:p>
                <a:r>
                  <a:rPr lang="ja-JP" altLang="en-US" dirty="0" smtClean="0">
                    <a:solidFill>
                      <a:srgbClr val="000000"/>
                    </a:solidFill>
                  </a:rPr>
                  <a:t>初期設定時にどちらか選択</a:t>
                </a:r>
                <a:endParaRPr lang="en-US" dirty="0">
                  <a:solidFill>
                    <a:srgbClr val="000000"/>
                  </a:solidFill>
                </a:endParaRPr>
              </a:p>
            </p:txBody>
          </p:sp>
          <p:cxnSp>
            <p:nvCxnSpPr>
              <p:cNvPr id="7" name="Straight Arrow Connector 6"/>
              <p:cNvCxnSpPr>
                <a:stCxn id="5" idx="1"/>
              </p:cNvCxnSpPr>
              <p:nvPr/>
            </p:nvCxnSpPr>
            <p:spPr>
              <a:xfrm flipH="1">
                <a:off x="2824846" y="1830137"/>
                <a:ext cx="1933134" cy="10004"/>
              </a:xfrm>
              <a:prstGeom prst="straightConnector1">
                <a:avLst/>
              </a:prstGeom>
              <a:ln>
                <a:solidFill>
                  <a:srgbClr val="000000"/>
                </a:solidFill>
                <a:tailEnd type="triangle"/>
              </a:ln>
            </p:spPr>
            <p:style>
              <a:lnRef idx="3">
                <a:schemeClr val="dk1"/>
              </a:lnRef>
              <a:fillRef idx="0">
                <a:schemeClr val="dk1"/>
              </a:fillRef>
              <a:effectRef idx="2">
                <a:schemeClr val="dk1"/>
              </a:effectRef>
              <a:fontRef idx="minor">
                <a:schemeClr val="tx1"/>
              </a:fontRef>
            </p:style>
          </p:cxnSp>
        </p:grpSp>
        <p:sp>
          <p:nvSpPr>
            <p:cNvPr id="13" name="TextBox 12"/>
            <p:cNvSpPr txBox="1"/>
            <p:nvPr/>
          </p:nvSpPr>
          <p:spPr>
            <a:xfrm>
              <a:off x="2413583" y="1437581"/>
              <a:ext cx="411262" cy="707886"/>
            </a:xfrm>
            <a:prstGeom prst="rect">
              <a:avLst/>
            </a:prstGeom>
            <a:noFill/>
          </p:spPr>
          <p:txBody>
            <a:bodyPr wrap="square" rtlCol="0">
              <a:spAutoFit/>
            </a:bodyPr>
            <a:lstStyle/>
            <a:p>
              <a:r>
                <a:rPr lang="en-US" sz="4000" dirty="0">
                  <a:solidFill>
                    <a:srgbClr val="000000"/>
                  </a:solidFill>
                </a:rPr>
                <a:t>}</a:t>
              </a:r>
            </a:p>
          </p:txBody>
        </p:sp>
      </p:grpSp>
      <p:grpSp>
        <p:nvGrpSpPr>
          <p:cNvPr id="27" name="Group 26"/>
          <p:cNvGrpSpPr/>
          <p:nvPr/>
        </p:nvGrpSpPr>
        <p:grpSpPr>
          <a:xfrm>
            <a:off x="2824845" y="2426890"/>
            <a:ext cx="6213473" cy="707886"/>
            <a:chOff x="2824845" y="2426890"/>
            <a:chExt cx="6213473" cy="707886"/>
          </a:xfrm>
        </p:grpSpPr>
        <p:sp>
          <p:nvSpPr>
            <p:cNvPr id="14" name="TextBox 13"/>
            <p:cNvSpPr txBox="1"/>
            <p:nvPr/>
          </p:nvSpPr>
          <p:spPr>
            <a:xfrm>
              <a:off x="4757979" y="2624010"/>
              <a:ext cx="4280339" cy="369332"/>
            </a:xfrm>
            <a:prstGeom prst="rect">
              <a:avLst/>
            </a:prstGeom>
            <a:solidFill>
              <a:schemeClr val="bg2"/>
            </a:solidFill>
            <a:ln w="31750">
              <a:solidFill>
                <a:srgbClr val="000000"/>
              </a:solidFill>
            </a:ln>
          </p:spPr>
          <p:txBody>
            <a:bodyPr wrap="none" rtlCol="0">
              <a:spAutoFit/>
            </a:bodyPr>
            <a:lstStyle/>
            <a:p>
              <a:r>
                <a:rPr lang="en-US" dirty="0" smtClean="0">
                  <a:solidFill>
                    <a:srgbClr val="000000"/>
                  </a:solidFill>
                </a:rPr>
                <a:t>ASA</a:t>
              </a:r>
              <a:r>
                <a:rPr lang="ja-JP" altLang="en-US" dirty="0" smtClean="0">
                  <a:solidFill>
                    <a:srgbClr val="000000"/>
                  </a:solidFill>
                </a:rPr>
                <a:t>から継承したインターフェイスのモード</a:t>
              </a:r>
              <a:endParaRPr lang="en-US" dirty="0">
                <a:solidFill>
                  <a:srgbClr val="000000"/>
                </a:solidFill>
              </a:endParaRPr>
            </a:p>
          </p:txBody>
        </p:sp>
        <p:sp>
          <p:nvSpPr>
            <p:cNvPr id="15" name="TextBox 14"/>
            <p:cNvSpPr txBox="1"/>
            <p:nvPr/>
          </p:nvSpPr>
          <p:spPr>
            <a:xfrm>
              <a:off x="2824845" y="2426890"/>
              <a:ext cx="411262" cy="707886"/>
            </a:xfrm>
            <a:prstGeom prst="rect">
              <a:avLst/>
            </a:prstGeom>
            <a:noFill/>
          </p:spPr>
          <p:txBody>
            <a:bodyPr wrap="square" rtlCol="0">
              <a:spAutoFit/>
            </a:bodyPr>
            <a:lstStyle/>
            <a:p>
              <a:r>
                <a:rPr lang="en-US" sz="4000" dirty="0">
                  <a:solidFill>
                    <a:srgbClr val="000000"/>
                  </a:solidFill>
                </a:rPr>
                <a:t>}</a:t>
              </a:r>
            </a:p>
          </p:txBody>
        </p:sp>
        <p:cxnSp>
          <p:nvCxnSpPr>
            <p:cNvPr id="16" name="Straight Arrow Connector 15"/>
            <p:cNvCxnSpPr>
              <a:stCxn id="14" idx="1"/>
            </p:cNvCxnSpPr>
            <p:nvPr/>
          </p:nvCxnSpPr>
          <p:spPr>
            <a:xfrm flipH="1">
              <a:off x="3112579" y="2808676"/>
              <a:ext cx="1645400" cy="0"/>
            </a:xfrm>
            <a:prstGeom prst="straightConnector1">
              <a:avLst/>
            </a:prstGeom>
            <a:ln>
              <a:solidFill>
                <a:srgbClr val="000000"/>
              </a:solidFill>
              <a:tailEnd type="triangle"/>
            </a:ln>
          </p:spPr>
          <p:style>
            <a:lnRef idx="3">
              <a:schemeClr val="dk1"/>
            </a:lnRef>
            <a:fillRef idx="0">
              <a:schemeClr val="dk1"/>
            </a:fillRef>
            <a:effectRef idx="2">
              <a:schemeClr val="dk1"/>
            </a:effectRef>
            <a:fontRef idx="minor">
              <a:schemeClr val="tx1"/>
            </a:fontRef>
          </p:style>
        </p:cxnSp>
      </p:grpSp>
      <p:grpSp>
        <p:nvGrpSpPr>
          <p:cNvPr id="28" name="Group 27"/>
          <p:cNvGrpSpPr/>
          <p:nvPr/>
        </p:nvGrpSpPr>
        <p:grpSpPr>
          <a:xfrm>
            <a:off x="2732835" y="2780178"/>
            <a:ext cx="6095530" cy="1862048"/>
            <a:chOff x="2732835" y="2780178"/>
            <a:chExt cx="6095530" cy="1862048"/>
          </a:xfrm>
        </p:grpSpPr>
        <p:sp>
          <p:nvSpPr>
            <p:cNvPr id="19" name="TextBox 18"/>
            <p:cNvSpPr txBox="1"/>
            <p:nvPr/>
          </p:nvSpPr>
          <p:spPr>
            <a:xfrm>
              <a:off x="3983769" y="3516562"/>
              <a:ext cx="4844596" cy="369332"/>
            </a:xfrm>
            <a:prstGeom prst="rect">
              <a:avLst/>
            </a:prstGeom>
            <a:solidFill>
              <a:schemeClr val="bg2"/>
            </a:solidFill>
            <a:ln w="31750">
              <a:solidFill>
                <a:srgbClr val="000000"/>
              </a:solidFill>
            </a:ln>
          </p:spPr>
          <p:txBody>
            <a:bodyPr wrap="none" rtlCol="0">
              <a:spAutoFit/>
            </a:bodyPr>
            <a:lstStyle/>
            <a:p>
              <a:r>
                <a:rPr lang="en-US" altLang="ja-JP" dirty="0" smtClean="0">
                  <a:solidFill>
                    <a:srgbClr val="000000"/>
                  </a:solidFill>
                </a:rPr>
                <a:t>Firepower</a:t>
              </a:r>
              <a:r>
                <a:rPr lang="ja-JP" altLang="en-US" dirty="0" smtClean="0">
                  <a:solidFill>
                    <a:srgbClr val="000000"/>
                  </a:solidFill>
                </a:rPr>
                <a:t>から継承したインターフェイスのモード</a:t>
              </a:r>
              <a:endParaRPr lang="en-US" dirty="0">
                <a:solidFill>
                  <a:srgbClr val="000000"/>
                </a:solidFill>
              </a:endParaRPr>
            </a:p>
          </p:txBody>
        </p:sp>
        <p:sp>
          <p:nvSpPr>
            <p:cNvPr id="20" name="TextBox 19"/>
            <p:cNvSpPr txBox="1"/>
            <p:nvPr/>
          </p:nvSpPr>
          <p:spPr>
            <a:xfrm>
              <a:off x="2732835" y="2780178"/>
              <a:ext cx="411262" cy="1862048"/>
            </a:xfrm>
            <a:prstGeom prst="rect">
              <a:avLst/>
            </a:prstGeom>
            <a:noFill/>
          </p:spPr>
          <p:txBody>
            <a:bodyPr wrap="square" rtlCol="0">
              <a:spAutoFit/>
            </a:bodyPr>
            <a:lstStyle/>
            <a:p>
              <a:r>
                <a:rPr lang="en-US" sz="11500" dirty="0">
                  <a:solidFill>
                    <a:srgbClr val="000000"/>
                  </a:solidFill>
                  <a:latin typeface="Courier New" panose="02070309020205020404" pitchFamily="49" charset="0"/>
                  <a:cs typeface="Courier New" panose="02070309020205020404" pitchFamily="49" charset="0"/>
                </a:rPr>
                <a:t>}</a:t>
              </a:r>
            </a:p>
          </p:txBody>
        </p:sp>
        <p:cxnSp>
          <p:nvCxnSpPr>
            <p:cNvPr id="21" name="Straight Arrow Connector 20"/>
            <p:cNvCxnSpPr>
              <a:stCxn id="19" idx="1"/>
            </p:cNvCxnSpPr>
            <p:nvPr/>
          </p:nvCxnSpPr>
          <p:spPr>
            <a:xfrm flipH="1">
              <a:off x="3456123" y="3701228"/>
              <a:ext cx="527646" cy="0"/>
            </a:xfrm>
            <a:prstGeom prst="straightConnector1">
              <a:avLst/>
            </a:prstGeom>
            <a:ln>
              <a:solidFill>
                <a:srgbClr val="000000"/>
              </a:solidFill>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834475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2684" y="921760"/>
            <a:ext cx="8345488" cy="3168210"/>
          </a:xfrm>
        </p:spPr>
        <p:txBody>
          <a:bodyPr/>
          <a:lstStyle/>
          <a:p>
            <a:r>
              <a:rPr lang="en-US" sz="2000" dirty="0" smtClean="0">
                <a:latin typeface="CiscoSansTT ExtraLight" charset="0"/>
                <a:ea typeface="ＭＳ Ｐゴシック" charset="-128"/>
                <a:cs typeface="ＭＳ Ｐゴシック"/>
              </a:rPr>
              <a:t>FTD</a:t>
            </a:r>
            <a:r>
              <a:rPr lang="ja-JP" altLang="en-US" sz="2000" dirty="0" smtClean="0">
                <a:latin typeface="CiscoSansTT ExtraLight" charset="0"/>
                <a:ea typeface="ＭＳ Ｐゴシック" charset="-128"/>
                <a:cs typeface="ＭＳ Ｐゴシック"/>
              </a:rPr>
              <a:t>は、各々のインターフェースモードを変更することで</a:t>
            </a:r>
            <a:r>
              <a:rPr lang="en-US" sz="2000" dirty="0" smtClean="0">
                <a:latin typeface="CiscoSansTT ExtraLight" charset="0"/>
                <a:ea typeface="ＭＳ Ｐゴシック" charset="-128"/>
                <a:cs typeface="ＭＳ Ｐゴシック"/>
              </a:rPr>
              <a:t>NGFW</a:t>
            </a:r>
            <a:r>
              <a:rPr lang="ja-JP" altLang="en-US" sz="2000" dirty="0" smtClean="0">
                <a:latin typeface="CiscoSansTT ExtraLight" charset="0"/>
                <a:ea typeface="ＭＳ Ｐゴシック" charset="-128"/>
                <a:cs typeface="ＭＳ Ｐゴシック"/>
              </a:rPr>
              <a:t>（</a:t>
            </a:r>
            <a:r>
              <a:rPr lang="en-US" altLang="ja-JP" sz="2000" dirty="0" smtClean="0">
                <a:latin typeface="CiscoSansTT ExtraLight" charset="0"/>
                <a:ea typeface="ＭＳ Ｐゴシック" charset="-128"/>
                <a:cs typeface="ＭＳ Ｐゴシック"/>
              </a:rPr>
              <a:t>L2, L3</a:t>
            </a:r>
            <a:r>
              <a:rPr lang="ja-JP" altLang="en-US" sz="2000" dirty="0" smtClean="0">
                <a:latin typeface="CiscoSansTT ExtraLight" charset="0"/>
                <a:ea typeface="ＭＳ Ｐゴシック" charset="-128"/>
                <a:cs typeface="ＭＳ Ｐゴシック"/>
              </a:rPr>
              <a:t>モード）でも</a:t>
            </a:r>
            <a:r>
              <a:rPr lang="en-US" sz="2000" dirty="0" smtClean="0">
                <a:latin typeface="CiscoSansTT ExtraLight" charset="0"/>
                <a:ea typeface="ＭＳ Ｐゴシック" charset="-128"/>
                <a:cs typeface="ＭＳ Ｐゴシック"/>
              </a:rPr>
              <a:t>NGIPS</a:t>
            </a:r>
            <a:r>
              <a:rPr lang="ja-JP" altLang="en-US" sz="2000" dirty="0" smtClean="0">
                <a:latin typeface="CiscoSansTT ExtraLight" charset="0"/>
                <a:ea typeface="ＭＳ Ｐゴシック" charset="-128"/>
                <a:cs typeface="ＭＳ Ｐゴシック"/>
              </a:rPr>
              <a:t>（</a:t>
            </a:r>
            <a:r>
              <a:rPr lang="en-US" altLang="ja-JP" sz="2000" dirty="0" smtClean="0">
                <a:latin typeface="CiscoSansTT ExtraLight" charset="0"/>
                <a:ea typeface="ＭＳ Ｐゴシック" charset="-128"/>
                <a:cs typeface="ＭＳ Ｐゴシック"/>
              </a:rPr>
              <a:t>L1, Passive</a:t>
            </a:r>
            <a:r>
              <a:rPr lang="ja-JP" altLang="en-US" sz="2000" dirty="0" smtClean="0">
                <a:latin typeface="CiscoSansTT ExtraLight" charset="0"/>
                <a:ea typeface="ＭＳ Ｐゴシック" charset="-128"/>
                <a:cs typeface="ＭＳ Ｐゴシック"/>
              </a:rPr>
              <a:t>）でも利用可能</a:t>
            </a:r>
            <a:endParaRPr lang="en-US" sz="2000" dirty="0" smtClean="0">
              <a:latin typeface="CiscoSansTT ExtraLight" charset="0"/>
              <a:ea typeface="ＭＳ Ｐゴシック" charset="-128"/>
              <a:cs typeface="ＭＳ Ｐゴシック"/>
            </a:endParaRPr>
          </a:p>
        </p:txBody>
      </p:sp>
      <p:sp>
        <p:nvSpPr>
          <p:cNvPr id="3" name="Title 2"/>
          <p:cNvSpPr>
            <a:spLocks noGrp="1"/>
          </p:cNvSpPr>
          <p:nvPr>
            <p:ph type="title"/>
          </p:nvPr>
        </p:nvSpPr>
        <p:spPr/>
        <p:txBody>
          <a:bodyPr/>
          <a:lstStyle/>
          <a:p>
            <a:r>
              <a:rPr lang="en-US" altLang="ja-JP" dirty="0" smtClean="0">
                <a:latin typeface="CiscoSansTT ExtraLight" charset="0"/>
                <a:ea typeface="ＭＳ Ｐゴシック" charset="-128"/>
              </a:rPr>
              <a:t>FTD</a:t>
            </a:r>
            <a:r>
              <a:rPr lang="en-US" altLang="ja-JP" dirty="0">
                <a:latin typeface="CiscoSansTT ExtraLight" charset="0"/>
                <a:ea typeface="ＭＳ Ｐゴシック" charset="-128"/>
              </a:rPr>
              <a:t> </a:t>
            </a:r>
            <a:r>
              <a:rPr lang="ja-JP" altLang="en-US" dirty="0" smtClean="0">
                <a:latin typeface="CiscoSansTT ExtraLight" charset="0"/>
                <a:ea typeface="ＭＳ Ｐゴシック" charset="-128"/>
              </a:rPr>
              <a:t>インターフェースモードとネットワーク</a:t>
            </a:r>
            <a:endParaRPr lang="en-US" dirty="0">
              <a:latin typeface="CiscoSansTT ExtraLight" charset="0"/>
              <a:ea typeface="ＭＳ Ｐゴシック" charset="-128"/>
            </a:endParaRPr>
          </a:p>
        </p:txBody>
      </p:sp>
      <p:grpSp>
        <p:nvGrpSpPr>
          <p:cNvPr id="5" name="Group 4"/>
          <p:cNvGrpSpPr/>
          <p:nvPr/>
        </p:nvGrpSpPr>
        <p:grpSpPr>
          <a:xfrm>
            <a:off x="6572867" y="1598931"/>
            <a:ext cx="476964" cy="615391"/>
            <a:chOff x="5041483" y="400050"/>
            <a:chExt cx="476964" cy="615391"/>
          </a:xfrm>
          <a:solidFill>
            <a:srgbClr val="002855"/>
          </a:solidFill>
          <a:effectLst/>
        </p:grpSpPr>
        <p:grpSp>
          <p:nvGrpSpPr>
            <p:cNvPr id="6" name="Group 5"/>
            <p:cNvGrpSpPr/>
            <p:nvPr/>
          </p:nvGrpSpPr>
          <p:grpSpPr>
            <a:xfrm>
              <a:off x="5085740" y="400050"/>
              <a:ext cx="376690" cy="448058"/>
              <a:chOff x="5955690" y="857250"/>
              <a:chExt cx="376690" cy="448058"/>
            </a:xfrm>
            <a:grpFill/>
          </p:grpSpPr>
          <p:sp>
            <p:nvSpPr>
              <p:cNvPr id="8" name="Freeform 15"/>
              <p:cNvSpPr>
                <a:spLocks noChangeAspect="1" noEditPoints="1"/>
              </p:cNvSpPr>
              <p:nvPr/>
            </p:nvSpPr>
            <p:spPr bwMode="auto">
              <a:xfrm>
                <a:off x="5994084" y="911947"/>
                <a:ext cx="299542" cy="349899"/>
              </a:xfrm>
              <a:custGeom>
                <a:avLst/>
                <a:gdLst/>
                <a:ahLst/>
                <a:cxnLst>
                  <a:cxn ang="0">
                    <a:pos x="321" y="59"/>
                  </a:cxn>
                  <a:cxn ang="0">
                    <a:pos x="176" y="0"/>
                  </a:cxn>
                  <a:cxn ang="0">
                    <a:pos x="31" y="59"/>
                  </a:cxn>
                  <a:cxn ang="0">
                    <a:pos x="0" y="57"/>
                  </a:cxn>
                  <a:cxn ang="0">
                    <a:pos x="5" y="92"/>
                  </a:cxn>
                  <a:cxn ang="0">
                    <a:pos x="24" y="199"/>
                  </a:cxn>
                  <a:cxn ang="0">
                    <a:pos x="81" y="328"/>
                  </a:cxn>
                  <a:cxn ang="0">
                    <a:pos x="130" y="239"/>
                  </a:cxn>
                  <a:cxn ang="0">
                    <a:pos x="139" y="244"/>
                  </a:cxn>
                  <a:cxn ang="0">
                    <a:pos x="150" y="223"/>
                  </a:cxn>
                  <a:cxn ang="0">
                    <a:pos x="126" y="115"/>
                  </a:cxn>
                  <a:cxn ang="0">
                    <a:pos x="241" y="80"/>
                  </a:cxn>
                  <a:cxn ang="0">
                    <a:pos x="276" y="195"/>
                  </a:cxn>
                  <a:cxn ang="0">
                    <a:pos x="174" y="236"/>
                  </a:cxn>
                  <a:cxn ang="0">
                    <a:pos x="162" y="257"/>
                  </a:cxn>
                  <a:cxn ang="0">
                    <a:pos x="172" y="263"/>
                  </a:cxn>
                  <a:cxn ang="0">
                    <a:pos x="116" y="368"/>
                  </a:cxn>
                  <a:cxn ang="0">
                    <a:pos x="176" y="409"/>
                  </a:cxn>
                  <a:cxn ang="0">
                    <a:pos x="348" y="92"/>
                  </a:cxn>
                  <a:cxn ang="0">
                    <a:pos x="350" y="57"/>
                  </a:cxn>
                  <a:cxn ang="0">
                    <a:pos x="321" y="59"/>
                  </a:cxn>
                  <a:cxn ang="0">
                    <a:pos x="255" y="184"/>
                  </a:cxn>
                  <a:cxn ang="0">
                    <a:pos x="229" y="102"/>
                  </a:cxn>
                  <a:cxn ang="0">
                    <a:pos x="148" y="127"/>
                  </a:cxn>
                  <a:cxn ang="0">
                    <a:pos x="172" y="209"/>
                  </a:cxn>
                  <a:cxn ang="0">
                    <a:pos x="255" y="184"/>
                  </a:cxn>
                  <a:cxn ang="0">
                    <a:pos x="158" y="149"/>
                  </a:cxn>
                  <a:cxn ang="0">
                    <a:pos x="158" y="149"/>
                  </a:cxn>
                  <a:cxn ang="0">
                    <a:pos x="153" y="153"/>
                  </a:cxn>
                  <a:cxn ang="0">
                    <a:pos x="149" y="147"/>
                  </a:cxn>
                  <a:cxn ang="0">
                    <a:pos x="217" y="106"/>
                  </a:cxn>
                  <a:cxn ang="0">
                    <a:pos x="220" y="111"/>
                  </a:cxn>
                  <a:cxn ang="0">
                    <a:pos x="216" y="114"/>
                  </a:cxn>
                  <a:cxn ang="0">
                    <a:pos x="158" y="149"/>
                  </a:cxn>
                </a:cxnLst>
                <a:rect l="0" t="0" r="r" b="b"/>
                <a:pathLst>
                  <a:path w="350" h="409">
                    <a:moveTo>
                      <a:pt x="321" y="59"/>
                    </a:moveTo>
                    <a:cubicBezTo>
                      <a:pt x="238" y="59"/>
                      <a:pt x="194" y="19"/>
                      <a:pt x="176" y="0"/>
                    </a:cubicBezTo>
                    <a:cubicBezTo>
                      <a:pt x="159" y="19"/>
                      <a:pt x="112" y="59"/>
                      <a:pt x="31" y="59"/>
                    </a:cubicBezTo>
                    <a:cubicBezTo>
                      <a:pt x="20" y="59"/>
                      <a:pt x="11" y="57"/>
                      <a:pt x="0" y="57"/>
                    </a:cubicBezTo>
                    <a:cubicBezTo>
                      <a:pt x="2" y="65"/>
                      <a:pt x="2" y="76"/>
                      <a:pt x="5" y="92"/>
                    </a:cubicBezTo>
                    <a:cubicBezTo>
                      <a:pt x="7" y="120"/>
                      <a:pt x="11" y="159"/>
                      <a:pt x="24" y="199"/>
                    </a:cubicBezTo>
                    <a:cubicBezTo>
                      <a:pt x="36" y="243"/>
                      <a:pt x="54" y="289"/>
                      <a:pt x="81" y="328"/>
                    </a:cubicBezTo>
                    <a:cubicBezTo>
                      <a:pt x="85" y="321"/>
                      <a:pt x="96" y="300"/>
                      <a:pt x="130" y="239"/>
                    </a:cubicBezTo>
                    <a:cubicBezTo>
                      <a:pt x="139" y="244"/>
                      <a:pt x="139" y="244"/>
                      <a:pt x="139" y="244"/>
                    </a:cubicBezTo>
                    <a:cubicBezTo>
                      <a:pt x="150" y="223"/>
                      <a:pt x="150" y="223"/>
                      <a:pt x="150" y="223"/>
                    </a:cubicBezTo>
                    <a:cubicBezTo>
                      <a:pt x="117" y="199"/>
                      <a:pt x="106" y="153"/>
                      <a:pt x="126" y="115"/>
                    </a:cubicBezTo>
                    <a:cubicBezTo>
                      <a:pt x="148" y="74"/>
                      <a:pt x="199" y="58"/>
                      <a:pt x="241" y="80"/>
                    </a:cubicBezTo>
                    <a:cubicBezTo>
                      <a:pt x="282" y="102"/>
                      <a:pt x="298" y="154"/>
                      <a:pt x="276" y="195"/>
                    </a:cubicBezTo>
                    <a:cubicBezTo>
                      <a:pt x="256" y="232"/>
                      <a:pt x="213" y="248"/>
                      <a:pt x="174" y="236"/>
                    </a:cubicBezTo>
                    <a:cubicBezTo>
                      <a:pt x="162" y="257"/>
                      <a:pt x="162" y="257"/>
                      <a:pt x="162" y="257"/>
                    </a:cubicBezTo>
                    <a:cubicBezTo>
                      <a:pt x="172" y="263"/>
                      <a:pt x="172" y="263"/>
                      <a:pt x="172" y="263"/>
                    </a:cubicBezTo>
                    <a:cubicBezTo>
                      <a:pt x="172" y="263"/>
                      <a:pt x="163" y="281"/>
                      <a:pt x="116" y="368"/>
                    </a:cubicBezTo>
                    <a:cubicBezTo>
                      <a:pt x="133" y="384"/>
                      <a:pt x="153" y="398"/>
                      <a:pt x="176" y="409"/>
                    </a:cubicBezTo>
                    <a:cubicBezTo>
                      <a:pt x="304" y="350"/>
                      <a:pt x="339" y="177"/>
                      <a:pt x="348" y="92"/>
                    </a:cubicBezTo>
                    <a:cubicBezTo>
                      <a:pt x="350" y="76"/>
                      <a:pt x="350" y="65"/>
                      <a:pt x="350" y="57"/>
                    </a:cubicBezTo>
                    <a:cubicBezTo>
                      <a:pt x="339" y="57"/>
                      <a:pt x="330" y="59"/>
                      <a:pt x="321" y="59"/>
                    </a:cubicBezTo>
                    <a:close/>
                    <a:moveTo>
                      <a:pt x="255" y="184"/>
                    </a:moveTo>
                    <a:cubicBezTo>
                      <a:pt x="270" y="155"/>
                      <a:pt x="259" y="118"/>
                      <a:pt x="229" y="102"/>
                    </a:cubicBezTo>
                    <a:cubicBezTo>
                      <a:pt x="200" y="87"/>
                      <a:pt x="163" y="98"/>
                      <a:pt x="148" y="127"/>
                    </a:cubicBezTo>
                    <a:cubicBezTo>
                      <a:pt x="132" y="156"/>
                      <a:pt x="143" y="194"/>
                      <a:pt x="172" y="209"/>
                    </a:cubicBezTo>
                    <a:cubicBezTo>
                      <a:pt x="202" y="225"/>
                      <a:pt x="239" y="213"/>
                      <a:pt x="255" y="184"/>
                    </a:cubicBezTo>
                    <a:close/>
                    <a:moveTo>
                      <a:pt x="158" y="149"/>
                    </a:moveTo>
                    <a:cubicBezTo>
                      <a:pt x="158" y="149"/>
                      <a:pt x="158" y="149"/>
                      <a:pt x="158" y="149"/>
                    </a:cubicBezTo>
                    <a:cubicBezTo>
                      <a:pt x="157" y="151"/>
                      <a:pt x="155" y="153"/>
                      <a:pt x="153" y="153"/>
                    </a:cubicBezTo>
                    <a:cubicBezTo>
                      <a:pt x="150" y="152"/>
                      <a:pt x="149" y="149"/>
                      <a:pt x="149" y="147"/>
                    </a:cubicBezTo>
                    <a:cubicBezTo>
                      <a:pt x="158" y="119"/>
                      <a:pt x="187" y="100"/>
                      <a:pt x="217" y="106"/>
                    </a:cubicBezTo>
                    <a:cubicBezTo>
                      <a:pt x="220" y="106"/>
                      <a:pt x="221" y="109"/>
                      <a:pt x="220" y="111"/>
                    </a:cubicBezTo>
                    <a:cubicBezTo>
                      <a:pt x="220" y="114"/>
                      <a:pt x="218" y="115"/>
                      <a:pt x="216" y="114"/>
                    </a:cubicBezTo>
                    <a:cubicBezTo>
                      <a:pt x="190" y="111"/>
                      <a:pt x="166" y="125"/>
                      <a:pt x="158" y="149"/>
                    </a:cubicBezTo>
                    <a:close/>
                  </a:path>
                </a:pathLst>
              </a:custGeom>
              <a:grpFill/>
              <a:ln>
                <a:noFill/>
              </a:ln>
              <a:effectLst/>
            </p:spPr>
            <p:txBody>
              <a:bodyPr vert="horz" wrap="square" lIns="91440" tIns="45720" rIns="91440" bIns="45720" numCol="1" anchor="t" anchorCtr="0" compatLnSpc="1">
                <a:prstTxWarp prst="textNoShape">
                  <a:avLst/>
                </a:prstTxWarp>
              </a:bodyPr>
              <a:lstStyle/>
              <a:p>
                <a:endParaRPr lang="en-US" dirty="0">
                  <a:solidFill>
                    <a:srgbClr val="0096D6"/>
                  </a:solidFill>
                  <a:latin typeface="CiscoSansTT ExtraLight" charset="0"/>
                  <a:ea typeface="ＭＳ Ｐゴシック" charset="-128"/>
                  <a:cs typeface="ＭＳ Ｐゴシック"/>
                </a:endParaRPr>
              </a:p>
            </p:txBody>
          </p:sp>
          <p:sp>
            <p:nvSpPr>
              <p:cNvPr id="9" name="Freeform 14"/>
              <p:cNvSpPr>
                <a:spLocks noChangeAspect="1" noEditPoints="1"/>
              </p:cNvSpPr>
              <p:nvPr/>
            </p:nvSpPr>
            <p:spPr bwMode="auto">
              <a:xfrm>
                <a:off x="5955690" y="857250"/>
                <a:ext cx="376690" cy="448058"/>
              </a:xfrm>
              <a:custGeom>
                <a:avLst/>
                <a:gdLst/>
                <a:ahLst/>
                <a:cxnLst>
                  <a:cxn ang="0">
                    <a:pos x="428" y="77"/>
                  </a:cxn>
                  <a:cxn ang="0">
                    <a:pos x="385" y="79"/>
                  </a:cxn>
                  <a:cxn ang="0">
                    <a:pos x="264" y="47"/>
                  </a:cxn>
                  <a:cxn ang="0">
                    <a:pos x="239" y="25"/>
                  </a:cxn>
                  <a:cxn ang="0">
                    <a:pos x="231" y="18"/>
                  </a:cxn>
                  <a:cxn ang="0">
                    <a:pos x="231" y="15"/>
                  </a:cxn>
                  <a:cxn ang="0">
                    <a:pos x="221" y="0"/>
                  </a:cxn>
                  <a:cxn ang="0">
                    <a:pos x="212" y="15"/>
                  </a:cxn>
                  <a:cxn ang="0">
                    <a:pos x="209" y="18"/>
                  </a:cxn>
                  <a:cxn ang="0">
                    <a:pos x="57" y="79"/>
                  </a:cxn>
                  <a:cxn ang="0">
                    <a:pos x="13" y="77"/>
                  </a:cxn>
                  <a:cxn ang="0">
                    <a:pos x="0" y="77"/>
                  </a:cxn>
                  <a:cxn ang="0">
                    <a:pos x="0" y="89"/>
                  </a:cxn>
                  <a:cxn ang="0">
                    <a:pos x="28" y="269"/>
                  </a:cxn>
                  <a:cxn ang="0">
                    <a:pos x="217" y="524"/>
                  </a:cxn>
                  <a:cxn ang="0">
                    <a:pos x="221" y="524"/>
                  </a:cxn>
                  <a:cxn ang="0">
                    <a:pos x="226" y="524"/>
                  </a:cxn>
                  <a:cxn ang="0">
                    <a:pos x="415" y="269"/>
                  </a:cxn>
                  <a:cxn ang="0">
                    <a:pos x="440" y="89"/>
                  </a:cxn>
                  <a:cxn ang="0">
                    <a:pos x="440" y="77"/>
                  </a:cxn>
                  <a:cxn ang="0">
                    <a:pos x="428" y="77"/>
                  </a:cxn>
                  <a:cxn ang="0">
                    <a:pos x="415" y="141"/>
                  </a:cxn>
                  <a:cxn ang="0">
                    <a:pos x="221" y="499"/>
                  </a:cxn>
                  <a:cxn ang="0">
                    <a:pos x="50" y="262"/>
                  </a:cxn>
                  <a:cxn ang="0">
                    <a:pos x="28" y="141"/>
                  </a:cxn>
                  <a:cxn ang="0">
                    <a:pos x="23" y="101"/>
                  </a:cxn>
                  <a:cxn ang="0">
                    <a:pos x="57" y="104"/>
                  </a:cxn>
                  <a:cxn ang="0">
                    <a:pos x="221" y="37"/>
                  </a:cxn>
                  <a:cxn ang="0">
                    <a:pos x="385" y="104"/>
                  </a:cxn>
                  <a:cxn ang="0">
                    <a:pos x="418" y="101"/>
                  </a:cxn>
                  <a:cxn ang="0">
                    <a:pos x="415" y="141"/>
                  </a:cxn>
                </a:cxnLst>
                <a:rect l="0" t="0" r="r" b="b"/>
                <a:pathLst>
                  <a:path w="440" h="524">
                    <a:moveTo>
                      <a:pt x="428" y="77"/>
                    </a:moveTo>
                    <a:cubicBezTo>
                      <a:pt x="413" y="79"/>
                      <a:pt x="398" y="79"/>
                      <a:pt x="385" y="79"/>
                    </a:cubicBezTo>
                    <a:cubicBezTo>
                      <a:pt x="328" y="79"/>
                      <a:pt x="289" y="65"/>
                      <a:pt x="264" y="47"/>
                    </a:cubicBezTo>
                    <a:cubicBezTo>
                      <a:pt x="251" y="37"/>
                      <a:pt x="244" y="30"/>
                      <a:pt x="239" y="25"/>
                    </a:cubicBezTo>
                    <a:cubicBezTo>
                      <a:pt x="236" y="20"/>
                      <a:pt x="234" y="18"/>
                      <a:pt x="231" y="18"/>
                    </a:cubicBezTo>
                    <a:cubicBezTo>
                      <a:pt x="231" y="15"/>
                      <a:pt x="231" y="15"/>
                      <a:pt x="231" y="15"/>
                    </a:cubicBezTo>
                    <a:cubicBezTo>
                      <a:pt x="221" y="0"/>
                      <a:pt x="221" y="0"/>
                      <a:pt x="221" y="0"/>
                    </a:cubicBezTo>
                    <a:cubicBezTo>
                      <a:pt x="212" y="15"/>
                      <a:pt x="212" y="15"/>
                      <a:pt x="212" y="15"/>
                    </a:cubicBezTo>
                    <a:cubicBezTo>
                      <a:pt x="212" y="15"/>
                      <a:pt x="212" y="15"/>
                      <a:pt x="209" y="18"/>
                    </a:cubicBezTo>
                    <a:cubicBezTo>
                      <a:pt x="199" y="27"/>
                      <a:pt x="157" y="79"/>
                      <a:pt x="57" y="79"/>
                    </a:cubicBezTo>
                    <a:cubicBezTo>
                      <a:pt x="43" y="79"/>
                      <a:pt x="28" y="79"/>
                      <a:pt x="13" y="77"/>
                    </a:cubicBezTo>
                    <a:cubicBezTo>
                      <a:pt x="0" y="77"/>
                      <a:pt x="0" y="77"/>
                      <a:pt x="0" y="77"/>
                    </a:cubicBezTo>
                    <a:cubicBezTo>
                      <a:pt x="0" y="89"/>
                      <a:pt x="0" y="89"/>
                      <a:pt x="0" y="89"/>
                    </a:cubicBezTo>
                    <a:cubicBezTo>
                      <a:pt x="0" y="89"/>
                      <a:pt x="0" y="173"/>
                      <a:pt x="28" y="269"/>
                    </a:cubicBezTo>
                    <a:cubicBezTo>
                      <a:pt x="52" y="366"/>
                      <a:pt x="107" y="474"/>
                      <a:pt x="217" y="524"/>
                    </a:cubicBezTo>
                    <a:cubicBezTo>
                      <a:pt x="221" y="524"/>
                      <a:pt x="221" y="524"/>
                      <a:pt x="221" y="524"/>
                    </a:cubicBezTo>
                    <a:cubicBezTo>
                      <a:pt x="226" y="524"/>
                      <a:pt x="226" y="524"/>
                      <a:pt x="226" y="524"/>
                    </a:cubicBezTo>
                    <a:cubicBezTo>
                      <a:pt x="336" y="474"/>
                      <a:pt x="388" y="366"/>
                      <a:pt x="415" y="269"/>
                    </a:cubicBezTo>
                    <a:cubicBezTo>
                      <a:pt x="440" y="173"/>
                      <a:pt x="440" y="89"/>
                      <a:pt x="440" y="89"/>
                    </a:cubicBezTo>
                    <a:cubicBezTo>
                      <a:pt x="440" y="77"/>
                      <a:pt x="440" y="77"/>
                      <a:pt x="440" y="77"/>
                    </a:cubicBezTo>
                    <a:lnTo>
                      <a:pt x="428" y="77"/>
                    </a:lnTo>
                    <a:close/>
                    <a:moveTo>
                      <a:pt x="415" y="141"/>
                    </a:moveTo>
                    <a:cubicBezTo>
                      <a:pt x="405" y="237"/>
                      <a:pt x="365" y="432"/>
                      <a:pt x="221" y="499"/>
                    </a:cubicBezTo>
                    <a:cubicBezTo>
                      <a:pt x="125" y="455"/>
                      <a:pt x="75" y="356"/>
                      <a:pt x="50" y="262"/>
                    </a:cubicBezTo>
                    <a:cubicBezTo>
                      <a:pt x="35" y="218"/>
                      <a:pt x="30" y="173"/>
                      <a:pt x="28" y="141"/>
                    </a:cubicBezTo>
                    <a:cubicBezTo>
                      <a:pt x="25" y="124"/>
                      <a:pt x="25" y="111"/>
                      <a:pt x="23" y="101"/>
                    </a:cubicBezTo>
                    <a:cubicBezTo>
                      <a:pt x="35" y="101"/>
                      <a:pt x="45" y="104"/>
                      <a:pt x="57" y="104"/>
                    </a:cubicBezTo>
                    <a:cubicBezTo>
                      <a:pt x="149" y="104"/>
                      <a:pt x="202" y="60"/>
                      <a:pt x="221" y="37"/>
                    </a:cubicBezTo>
                    <a:cubicBezTo>
                      <a:pt x="241" y="60"/>
                      <a:pt x="291" y="104"/>
                      <a:pt x="385" y="104"/>
                    </a:cubicBezTo>
                    <a:cubicBezTo>
                      <a:pt x="395" y="104"/>
                      <a:pt x="405" y="101"/>
                      <a:pt x="418" y="101"/>
                    </a:cubicBezTo>
                    <a:cubicBezTo>
                      <a:pt x="418" y="111"/>
                      <a:pt x="418" y="124"/>
                      <a:pt x="415" y="141"/>
                    </a:cubicBezTo>
                    <a:close/>
                  </a:path>
                </a:pathLst>
              </a:custGeom>
              <a:grpFill/>
              <a:ln>
                <a:noFill/>
              </a:ln>
              <a:effectLst/>
            </p:spPr>
            <p:txBody>
              <a:bodyPr vert="horz" wrap="square" lIns="91440" tIns="45720" rIns="91440" bIns="45720" numCol="1" anchor="t" anchorCtr="0" compatLnSpc="1">
                <a:prstTxWarp prst="textNoShape">
                  <a:avLst/>
                </a:prstTxWarp>
              </a:bodyPr>
              <a:lstStyle/>
              <a:p>
                <a:endParaRPr lang="en-US" dirty="0">
                  <a:solidFill>
                    <a:srgbClr val="0096D6"/>
                  </a:solidFill>
                  <a:latin typeface="CiscoSansTT ExtraLight" charset="0"/>
                  <a:ea typeface="ＭＳ Ｐゴシック" charset="-128"/>
                  <a:cs typeface="ＭＳ Ｐゴシック"/>
                </a:endParaRPr>
              </a:p>
            </p:txBody>
          </p:sp>
        </p:grpSp>
        <p:sp>
          <p:nvSpPr>
            <p:cNvPr id="7" name="TextBox 6"/>
            <p:cNvSpPr txBox="1"/>
            <p:nvPr/>
          </p:nvSpPr>
          <p:spPr>
            <a:xfrm>
              <a:off x="5041483" y="842317"/>
              <a:ext cx="476964" cy="173124"/>
            </a:xfrm>
            <a:prstGeom prst="rect">
              <a:avLst/>
            </a:prstGeom>
            <a:noFill/>
          </p:spPr>
          <p:txBody>
            <a:bodyPr wrap="square" lIns="0" tIns="0" rIns="0" bIns="0" rtlCol="0">
              <a:spAutoFit/>
            </a:bodyPr>
            <a:lstStyle/>
            <a:p>
              <a:pPr algn="ctr"/>
              <a:r>
                <a:rPr lang="en-US" sz="1100" dirty="0">
                  <a:solidFill>
                    <a:srgbClr val="002855"/>
                  </a:solidFill>
                  <a:latin typeface="CiscoSansTT ExtraLight" charset="0"/>
                  <a:ea typeface="ＭＳ Ｐゴシック" charset="-128"/>
                  <a:cs typeface="ＭＳ Ｐゴシック"/>
                </a:rPr>
                <a:t>NGIPS</a:t>
              </a:r>
            </a:p>
          </p:txBody>
        </p:sp>
      </p:grpSp>
      <p:grpSp>
        <p:nvGrpSpPr>
          <p:cNvPr id="10" name="Group 9"/>
          <p:cNvGrpSpPr>
            <a:grpSpLocks noChangeAspect="1"/>
          </p:cNvGrpSpPr>
          <p:nvPr/>
        </p:nvGrpSpPr>
        <p:grpSpPr>
          <a:xfrm>
            <a:off x="2387440" y="1635802"/>
            <a:ext cx="743144" cy="577290"/>
            <a:chOff x="1061079" y="990229"/>
            <a:chExt cx="743144" cy="577290"/>
          </a:xfrm>
        </p:grpSpPr>
        <p:sp>
          <p:nvSpPr>
            <p:cNvPr id="11" name="TextBox 10"/>
            <p:cNvSpPr txBox="1"/>
            <p:nvPr/>
          </p:nvSpPr>
          <p:spPr>
            <a:xfrm>
              <a:off x="1061079" y="1394395"/>
              <a:ext cx="743144" cy="173124"/>
            </a:xfrm>
            <a:prstGeom prst="rect">
              <a:avLst/>
            </a:prstGeom>
            <a:noFill/>
          </p:spPr>
          <p:txBody>
            <a:bodyPr wrap="square" lIns="0" tIns="0" rIns="0" bIns="0" rtlCol="0">
              <a:spAutoFit/>
            </a:bodyPr>
            <a:lstStyle/>
            <a:p>
              <a:pPr algn="ctr"/>
              <a:r>
                <a:rPr lang="en-US" sz="1100" dirty="0">
                  <a:solidFill>
                    <a:srgbClr val="002855"/>
                  </a:solidFill>
                  <a:latin typeface="CiscoSansTT ExtraLight" charset="0"/>
                  <a:ea typeface="ＭＳ Ｐゴシック" charset="-128"/>
                  <a:cs typeface="ＭＳ Ｐゴシック"/>
                </a:rPr>
                <a:t>NGFW</a:t>
              </a:r>
            </a:p>
          </p:txBody>
        </p:sp>
        <p:grpSp>
          <p:nvGrpSpPr>
            <p:cNvPr id="12" name="Group 20"/>
            <p:cNvGrpSpPr>
              <a:grpSpLocks noChangeAspect="1"/>
            </p:cNvGrpSpPr>
            <p:nvPr/>
          </p:nvGrpSpPr>
          <p:grpSpPr bwMode="auto">
            <a:xfrm>
              <a:off x="1201294" y="990229"/>
              <a:ext cx="470387" cy="411454"/>
              <a:chOff x="1743" y="592"/>
              <a:chExt cx="2274" cy="2056"/>
            </a:xfrm>
            <a:solidFill>
              <a:srgbClr val="002855"/>
            </a:solidFill>
          </p:grpSpPr>
          <p:sp>
            <p:nvSpPr>
              <p:cNvPr id="13" name="Freeform 21"/>
              <p:cNvSpPr>
                <a:spLocks noEditPoints="1"/>
              </p:cNvSpPr>
              <p:nvPr/>
            </p:nvSpPr>
            <p:spPr bwMode="auto">
              <a:xfrm>
                <a:off x="2091" y="592"/>
                <a:ext cx="1592" cy="2056"/>
              </a:xfrm>
              <a:custGeom>
                <a:avLst/>
                <a:gdLst>
                  <a:gd name="T0" fmla="*/ 222 w 224"/>
                  <a:gd name="T1" fmla="*/ 30 h 289"/>
                  <a:gd name="T2" fmla="*/ 219 w 224"/>
                  <a:gd name="T3" fmla="*/ 26 h 289"/>
                  <a:gd name="T4" fmla="*/ 199 w 224"/>
                  <a:gd name="T5" fmla="*/ 22 h 289"/>
                  <a:gd name="T6" fmla="*/ 181 w 224"/>
                  <a:gd name="T7" fmla="*/ 18 h 289"/>
                  <a:gd name="T8" fmla="*/ 181 w 224"/>
                  <a:gd name="T9" fmla="*/ 34 h 289"/>
                  <a:gd name="T10" fmla="*/ 136 w 224"/>
                  <a:gd name="T11" fmla="*/ 22 h 289"/>
                  <a:gd name="T12" fmla="*/ 136 w 224"/>
                  <a:gd name="T13" fmla="*/ 7 h 289"/>
                  <a:gd name="T14" fmla="*/ 113 w 224"/>
                  <a:gd name="T15" fmla="*/ 1 h 289"/>
                  <a:gd name="T16" fmla="*/ 110 w 224"/>
                  <a:gd name="T17" fmla="*/ 0 h 289"/>
                  <a:gd name="T18" fmla="*/ 86 w 224"/>
                  <a:gd name="T19" fmla="*/ 7 h 289"/>
                  <a:gd name="T20" fmla="*/ 86 w 224"/>
                  <a:gd name="T21" fmla="*/ 23 h 289"/>
                  <a:gd name="T22" fmla="*/ 41 w 224"/>
                  <a:gd name="T23" fmla="*/ 34 h 289"/>
                  <a:gd name="T24" fmla="*/ 41 w 224"/>
                  <a:gd name="T25" fmla="*/ 18 h 289"/>
                  <a:gd name="T26" fmla="*/ 4 w 224"/>
                  <a:gd name="T27" fmla="*/ 26 h 289"/>
                  <a:gd name="T28" fmla="*/ 0 w 224"/>
                  <a:gd name="T29" fmla="*/ 31 h 289"/>
                  <a:gd name="T30" fmla="*/ 0 w 224"/>
                  <a:gd name="T31" fmla="*/ 114 h 289"/>
                  <a:gd name="T32" fmla="*/ 7 w 224"/>
                  <a:gd name="T33" fmla="*/ 163 h 289"/>
                  <a:gd name="T34" fmla="*/ 107 w 224"/>
                  <a:gd name="T35" fmla="*/ 288 h 289"/>
                  <a:gd name="T36" fmla="*/ 114 w 224"/>
                  <a:gd name="T37" fmla="*/ 289 h 289"/>
                  <a:gd name="T38" fmla="*/ 221 w 224"/>
                  <a:gd name="T39" fmla="*/ 131 h 289"/>
                  <a:gd name="T40" fmla="*/ 222 w 224"/>
                  <a:gd name="T41" fmla="*/ 30 h 289"/>
                  <a:gd name="T42" fmla="*/ 191 w 224"/>
                  <a:gd name="T43" fmla="*/ 128 h 289"/>
                  <a:gd name="T44" fmla="*/ 188 w 224"/>
                  <a:gd name="T45" fmla="*/ 145 h 289"/>
                  <a:gd name="T46" fmla="*/ 111 w 224"/>
                  <a:gd name="T47" fmla="*/ 145 h 289"/>
                  <a:gd name="T48" fmla="*/ 111 w 224"/>
                  <a:gd name="T49" fmla="*/ 253 h 289"/>
                  <a:gd name="T50" fmla="*/ 34 w 224"/>
                  <a:gd name="T51" fmla="*/ 145 h 289"/>
                  <a:gd name="T52" fmla="*/ 111 w 224"/>
                  <a:gd name="T53" fmla="*/ 145 h 289"/>
                  <a:gd name="T54" fmla="*/ 111 w 224"/>
                  <a:gd name="T55" fmla="*/ 50 h 289"/>
                  <a:gd name="T56" fmla="*/ 135 w 224"/>
                  <a:gd name="T57" fmla="*/ 56 h 289"/>
                  <a:gd name="T58" fmla="*/ 187 w 224"/>
                  <a:gd name="T59" fmla="*/ 69 h 289"/>
                  <a:gd name="T60" fmla="*/ 192 w 224"/>
                  <a:gd name="T61" fmla="*/ 75 h 289"/>
                  <a:gd name="T62" fmla="*/ 191 w 224"/>
                  <a:gd name="T63" fmla="*/ 12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289">
                    <a:moveTo>
                      <a:pt x="222" y="30"/>
                    </a:moveTo>
                    <a:cubicBezTo>
                      <a:pt x="222" y="28"/>
                      <a:pt x="221" y="27"/>
                      <a:pt x="219" y="26"/>
                    </a:cubicBezTo>
                    <a:cubicBezTo>
                      <a:pt x="212" y="25"/>
                      <a:pt x="206" y="23"/>
                      <a:pt x="199" y="22"/>
                    </a:cubicBezTo>
                    <a:cubicBezTo>
                      <a:pt x="193" y="21"/>
                      <a:pt x="188" y="19"/>
                      <a:pt x="181" y="18"/>
                    </a:cubicBezTo>
                    <a:cubicBezTo>
                      <a:pt x="181" y="34"/>
                      <a:pt x="181" y="34"/>
                      <a:pt x="181" y="34"/>
                    </a:cubicBezTo>
                    <a:cubicBezTo>
                      <a:pt x="166" y="30"/>
                      <a:pt x="151" y="26"/>
                      <a:pt x="136" y="22"/>
                    </a:cubicBezTo>
                    <a:cubicBezTo>
                      <a:pt x="136" y="7"/>
                      <a:pt x="136" y="7"/>
                      <a:pt x="136" y="7"/>
                    </a:cubicBezTo>
                    <a:cubicBezTo>
                      <a:pt x="129" y="5"/>
                      <a:pt x="121" y="3"/>
                      <a:pt x="113" y="1"/>
                    </a:cubicBezTo>
                    <a:cubicBezTo>
                      <a:pt x="112" y="0"/>
                      <a:pt x="111" y="0"/>
                      <a:pt x="110" y="0"/>
                    </a:cubicBezTo>
                    <a:cubicBezTo>
                      <a:pt x="102" y="2"/>
                      <a:pt x="94" y="5"/>
                      <a:pt x="86" y="7"/>
                    </a:cubicBezTo>
                    <a:cubicBezTo>
                      <a:pt x="86" y="23"/>
                      <a:pt x="86" y="23"/>
                      <a:pt x="86" y="23"/>
                    </a:cubicBezTo>
                    <a:cubicBezTo>
                      <a:pt x="71" y="26"/>
                      <a:pt x="56" y="30"/>
                      <a:pt x="41" y="34"/>
                    </a:cubicBezTo>
                    <a:cubicBezTo>
                      <a:pt x="41" y="18"/>
                      <a:pt x="41" y="18"/>
                      <a:pt x="41" y="18"/>
                    </a:cubicBezTo>
                    <a:cubicBezTo>
                      <a:pt x="28" y="21"/>
                      <a:pt x="16" y="24"/>
                      <a:pt x="4" y="26"/>
                    </a:cubicBezTo>
                    <a:cubicBezTo>
                      <a:pt x="1" y="27"/>
                      <a:pt x="0" y="28"/>
                      <a:pt x="0" y="31"/>
                    </a:cubicBezTo>
                    <a:cubicBezTo>
                      <a:pt x="0" y="59"/>
                      <a:pt x="0" y="86"/>
                      <a:pt x="0" y="114"/>
                    </a:cubicBezTo>
                    <a:cubicBezTo>
                      <a:pt x="0" y="130"/>
                      <a:pt x="2" y="147"/>
                      <a:pt x="7" y="163"/>
                    </a:cubicBezTo>
                    <a:cubicBezTo>
                      <a:pt x="22" y="220"/>
                      <a:pt x="55" y="262"/>
                      <a:pt x="107" y="288"/>
                    </a:cubicBezTo>
                    <a:cubicBezTo>
                      <a:pt x="109" y="289"/>
                      <a:pt x="112" y="289"/>
                      <a:pt x="114" y="289"/>
                    </a:cubicBezTo>
                    <a:cubicBezTo>
                      <a:pt x="179" y="256"/>
                      <a:pt x="214" y="202"/>
                      <a:pt x="221" y="131"/>
                    </a:cubicBezTo>
                    <a:cubicBezTo>
                      <a:pt x="224" y="98"/>
                      <a:pt x="222" y="64"/>
                      <a:pt x="222" y="30"/>
                    </a:cubicBezTo>
                    <a:close/>
                    <a:moveTo>
                      <a:pt x="191" y="128"/>
                    </a:moveTo>
                    <a:cubicBezTo>
                      <a:pt x="191" y="133"/>
                      <a:pt x="189" y="139"/>
                      <a:pt x="188" y="145"/>
                    </a:cubicBezTo>
                    <a:cubicBezTo>
                      <a:pt x="111" y="145"/>
                      <a:pt x="111" y="145"/>
                      <a:pt x="111" y="145"/>
                    </a:cubicBezTo>
                    <a:cubicBezTo>
                      <a:pt x="111" y="253"/>
                      <a:pt x="111" y="253"/>
                      <a:pt x="111" y="253"/>
                    </a:cubicBezTo>
                    <a:cubicBezTo>
                      <a:pt x="79" y="243"/>
                      <a:pt x="36" y="183"/>
                      <a:pt x="34" y="145"/>
                    </a:cubicBezTo>
                    <a:cubicBezTo>
                      <a:pt x="111" y="145"/>
                      <a:pt x="111" y="145"/>
                      <a:pt x="111" y="145"/>
                    </a:cubicBezTo>
                    <a:cubicBezTo>
                      <a:pt x="111" y="50"/>
                      <a:pt x="111" y="50"/>
                      <a:pt x="111" y="50"/>
                    </a:cubicBezTo>
                    <a:cubicBezTo>
                      <a:pt x="119" y="52"/>
                      <a:pt x="127" y="54"/>
                      <a:pt x="135" y="56"/>
                    </a:cubicBezTo>
                    <a:cubicBezTo>
                      <a:pt x="152" y="61"/>
                      <a:pt x="170" y="65"/>
                      <a:pt x="187" y="69"/>
                    </a:cubicBezTo>
                    <a:cubicBezTo>
                      <a:pt x="191" y="70"/>
                      <a:pt x="192" y="71"/>
                      <a:pt x="192" y="75"/>
                    </a:cubicBezTo>
                    <a:cubicBezTo>
                      <a:pt x="191" y="92"/>
                      <a:pt x="191" y="110"/>
                      <a:pt x="191"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14" name="Freeform 22"/>
              <p:cNvSpPr>
                <a:spLocks/>
              </p:cNvSpPr>
              <p:nvPr/>
            </p:nvSpPr>
            <p:spPr bwMode="auto">
              <a:xfrm>
                <a:off x="3335" y="2093"/>
                <a:ext cx="682" cy="313"/>
              </a:xfrm>
              <a:custGeom>
                <a:avLst/>
                <a:gdLst>
                  <a:gd name="T0" fmla="*/ 0 w 96"/>
                  <a:gd name="T1" fmla="*/ 44 h 44"/>
                  <a:gd name="T2" fmla="*/ 96 w 96"/>
                  <a:gd name="T3" fmla="*/ 44 h 44"/>
                  <a:gd name="T4" fmla="*/ 96 w 96"/>
                  <a:gd name="T5" fmla="*/ 0 h 44"/>
                  <a:gd name="T6" fmla="*/ 32 w 96"/>
                  <a:gd name="T7" fmla="*/ 0 h 44"/>
                  <a:gd name="T8" fmla="*/ 0 w 96"/>
                  <a:gd name="T9" fmla="*/ 44 h 44"/>
                </a:gdLst>
                <a:ahLst/>
                <a:cxnLst>
                  <a:cxn ang="0">
                    <a:pos x="T0" y="T1"/>
                  </a:cxn>
                  <a:cxn ang="0">
                    <a:pos x="T2" y="T3"/>
                  </a:cxn>
                  <a:cxn ang="0">
                    <a:pos x="T4" y="T5"/>
                  </a:cxn>
                  <a:cxn ang="0">
                    <a:pos x="T6" y="T7"/>
                  </a:cxn>
                  <a:cxn ang="0">
                    <a:pos x="T8" y="T9"/>
                  </a:cxn>
                </a:cxnLst>
                <a:rect l="0" t="0" r="r" b="b"/>
                <a:pathLst>
                  <a:path w="96" h="44">
                    <a:moveTo>
                      <a:pt x="0" y="44"/>
                    </a:moveTo>
                    <a:cubicBezTo>
                      <a:pt x="96" y="44"/>
                      <a:pt x="96" y="44"/>
                      <a:pt x="96" y="44"/>
                    </a:cubicBezTo>
                    <a:cubicBezTo>
                      <a:pt x="96" y="0"/>
                      <a:pt x="96" y="0"/>
                      <a:pt x="96" y="0"/>
                    </a:cubicBezTo>
                    <a:cubicBezTo>
                      <a:pt x="32" y="0"/>
                      <a:pt x="32" y="0"/>
                      <a:pt x="32" y="0"/>
                    </a:cubicBezTo>
                    <a:cubicBezTo>
                      <a:pt x="24" y="16"/>
                      <a:pt x="13" y="31"/>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15" name="Freeform 23"/>
              <p:cNvSpPr>
                <a:spLocks/>
              </p:cNvSpPr>
              <p:nvPr/>
            </p:nvSpPr>
            <p:spPr bwMode="auto">
              <a:xfrm>
                <a:off x="3726" y="941"/>
                <a:ext cx="291" cy="313"/>
              </a:xfrm>
              <a:custGeom>
                <a:avLst/>
                <a:gdLst>
                  <a:gd name="T0" fmla="*/ 0 w 41"/>
                  <a:gd name="T1" fmla="*/ 0 h 44"/>
                  <a:gd name="T2" fmla="*/ 0 w 41"/>
                  <a:gd name="T3" fmla="*/ 15 h 44"/>
                  <a:gd name="T4" fmla="*/ 0 w 41"/>
                  <a:gd name="T5" fmla="*/ 44 h 44"/>
                  <a:gd name="T6" fmla="*/ 41 w 41"/>
                  <a:gd name="T7" fmla="*/ 44 h 44"/>
                  <a:gd name="T8" fmla="*/ 41 w 41"/>
                  <a:gd name="T9" fmla="*/ 0 h 44"/>
                  <a:gd name="T10" fmla="*/ 0 w 41"/>
                  <a:gd name="T11" fmla="*/ 0 h 44"/>
                </a:gdLst>
                <a:ahLst/>
                <a:cxnLst>
                  <a:cxn ang="0">
                    <a:pos x="T0" y="T1"/>
                  </a:cxn>
                  <a:cxn ang="0">
                    <a:pos x="T2" y="T3"/>
                  </a:cxn>
                  <a:cxn ang="0">
                    <a:pos x="T4" y="T5"/>
                  </a:cxn>
                  <a:cxn ang="0">
                    <a:pos x="T6" y="T7"/>
                  </a:cxn>
                  <a:cxn ang="0">
                    <a:pos x="T8" y="T9"/>
                  </a:cxn>
                  <a:cxn ang="0">
                    <a:pos x="T10" y="T11"/>
                  </a:cxn>
                </a:cxnLst>
                <a:rect l="0" t="0" r="r" b="b"/>
                <a:pathLst>
                  <a:path w="41" h="44">
                    <a:moveTo>
                      <a:pt x="0" y="0"/>
                    </a:moveTo>
                    <a:cubicBezTo>
                      <a:pt x="0" y="5"/>
                      <a:pt x="0" y="10"/>
                      <a:pt x="0" y="15"/>
                    </a:cubicBezTo>
                    <a:cubicBezTo>
                      <a:pt x="0" y="24"/>
                      <a:pt x="0" y="34"/>
                      <a:pt x="0" y="44"/>
                    </a:cubicBezTo>
                    <a:cubicBezTo>
                      <a:pt x="41" y="44"/>
                      <a:pt x="41" y="44"/>
                      <a:pt x="41" y="44"/>
                    </a:cubicBezTo>
                    <a:cubicBezTo>
                      <a:pt x="41" y="0"/>
                      <a:pt x="41" y="0"/>
                      <a:pt x="4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16" name="Freeform 24"/>
              <p:cNvSpPr>
                <a:spLocks/>
              </p:cNvSpPr>
              <p:nvPr/>
            </p:nvSpPr>
            <p:spPr bwMode="auto">
              <a:xfrm>
                <a:off x="1743" y="2093"/>
                <a:ext cx="682" cy="313"/>
              </a:xfrm>
              <a:custGeom>
                <a:avLst/>
                <a:gdLst>
                  <a:gd name="T0" fmla="*/ 65 w 96"/>
                  <a:gd name="T1" fmla="*/ 0 h 44"/>
                  <a:gd name="T2" fmla="*/ 0 w 96"/>
                  <a:gd name="T3" fmla="*/ 0 h 44"/>
                  <a:gd name="T4" fmla="*/ 0 w 96"/>
                  <a:gd name="T5" fmla="*/ 44 h 44"/>
                  <a:gd name="T6" fmla="*/ 96 w 96"/>
                  <a:gd name="T7" fmla="*/ 44 h 44"/>
                  <a:gd name="T8" fmla="*/ 65 w 96"/>
                  <a:gd name="T9" fmla="*/ 0 h 44"/>
                </a:gdLst>
                <a:ahLst/>
                <a:cxnLst>
                  <a:cxn ang="0">
                    <a:pos x="T0" y="T1"/>
                  </a:cxn>
                  <a:cxn ang="0">
                    <a:pos x="T2" y="T3"/>
                  </a:cxn>
                  <a:cxn ang="0">
                    <a:pos x="T4" y="T5"/>
                  </a:cxn>
                  <a:cxn ang="0">
                    <a:pos x="T6" y="T7"/>
                  </a:cxn>
                  <a:cxn ang="0">
                    <a:pos x="T8" y="T9"/>
                  </a:cxn>
                </a:cxnLst>
                <a:rect l="0" t="0" r="r" b="b"/>
                <a:pathLst>
                  <a:path w="96" h="44">
                    <a:moveTo>
                      <a:pt x="65" y="0"/>
                    </a:moveTo>
                    <a:cubicBezTo>
                      <a:pt x="0" y="0"/>
                      <a:pt x="0" y="0"/>
                      <a:pt x="0" y="0"/>
                    </a:cubicBezTo>
                    <a:cubicBezTo>
                      <a:pt x="0" y="44"/>
                      <a:pt x="0" y="44"/>
                      <a:pt x="0" y="44"/>
                    </a:cubicBezTo>
                    <a:cubicBezTo>
                      <a:pt x="96" y="44"/>
                      <a:pt x="96" y="44"/>
                      <a:pt x="96" y="44"/>
                    </a:cubicBezTo>
                    <a:cubicBezTo>
                      <a:pt x="84" y="31"/>
                      <a:pt x="74" y="16"/>
                      <a:pt x="6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17" name="Freeform 25"/>
              <p:cNvSpPr>
                <a:spLocks/>
              </p:cNvSpPr>
              <p:nvPr/>
            </p:nvSpPr>
            <p:spPr bwMode="auto">
              <a:xfrm>
                <a:off x="3704" y="1325"/>
                <a:ext cx="313" cy="313"/>
              </a:xfrm>
              <a:custGeom>
                <a:avLst/>
                <a:gdLst>
                  <a:gd name="T0" fmla="*/ 2 w 44"/>
                  <a:gd name="T1" fmla="*/ 30 h 44"/>
                  <a:gd name="T2" fmla="*/ 0 w 44"/>
                  <a:gd name="T3" fmla="*/ 44 h 44"/>
                  <a:gd name="T4" fmla="*/ 44 w 44"/>
                  <a:gd name="T5" fmla="*/ 44 h 44"/>
                  <a:gd name="T6" fmla="*/ 44 w 44"/>
                  <a:gd name="T7" fmla="*/ 0 h 44"/>
                  <a:gd name="T8" fmla="*/ 3 w 44"/>
                  <a:gd name="T9" fmla="*/ 0 h 44"/>
                  <a:gd name="T10" fmla="*/ 2 w 44"/>
                  <a:gd name="T11" fmla="*/ 30 h 44"/>
                </a:gdLst>
                <a:ahLst/>
                <a:cxnLst>
                  <a:cxn ang="0">
                    <a:pos x="T0" y="T1"/>
                  </a:cxn>
                  <a:cxn ang="0">
                    <a:pos x="T2" y="T3"/>
                  </a:cxn>
                  <a:cxn ang="0">
                    <a:pos x="T4" y="T5"/>
                  </a:cxn>
                  <a:cxn ang="0">
                    <a:pos x="T6" y="T7"/>
                  </a:cxn>
                  <a:cxn ang="0">
                    <a:pos x="T8" y="T9"/>
                  </a:cxn>
                  <a:cxn ang="0">
                    <a:pos x="T10" y="T11"/>
                  </a:cxn>
                </a:cxnLst>
                <a:rect l="0" t="0" r="r" b="b"/>
                <a:pathLst>
                  <a:path w="44" h="44">
                    <a:moveTo>
                      <a:pt x="2" y="30"/>
                    </a:moveTo>
                    <a:cubicBezTo>
                      <a:pt x="1" y="34"/>
                      <a:pt x="1" y="39"/>
                      <a:pt x="0" y="44"/>
                    </a:cubicBezTo>
                    <a:cubicBezTo>
                      <a:pt x="44" y="44"/>
                      <a:pt x="44" y="44"/>
                      <a:pt x="44" y="44"/>
                    </a:cubicBezTo>
                    <a:cubicBezTo>
                      <a:pt x="44" y="0"/>
                      <a:pt x="44" y="0"/>
                      <a:pt x="44" y="0"/>
                    </a:cubicBezTo>
                    <a:cubicBezTo>
                      <a:pt x="3" y="0"/>
                      <a:pt x="3" y="0"/>
                      <a:pt x="3" y="0"/>
                    </a:cubicBezTo>
                    <a:cubicBezTo>
                      <a:pt x="3" y="10"/>
                      <a:pt x="3" y="20"/>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18" name="Freeform 26"/>
              <p:cNvSpPr>
                <a:spLocks/>
              </p:cNvSpPr>
              <p:nvPr/>
            </p:nvSpPr>
            <p:spPr bwMode="auto">
              <a:xfrm>
                <a:off x="3598" y="1709"/>
                <a:ext cx="419" cy="313"/>
              </a:xfrm>
              <a:custGeom>
                <a:avLst/>
                <a:gdLst>
                  <a:gd name="T0" fmla="*/ 0 w 59"/>
                  <a:gd name="T1" fmla="*/ 44 h 44"/>
                  <a:gd name="T2" fmla="*/ 59 w 59"/>
                  <a:gd name="T3" fmla="*/ 44 h 44"/>
                  <a:gd name="T4" fmla="*/ 59 w 59"/>
                  <a:gd name="T5" fmla="*/ 0 h 44"/>
                  <a:gd name="T6" fmla="*/ 13 w 59"/>
                  <a:gd name="T7" fmla="*/ 0 h 44"/>
                  <a:gd name="T8" fmla="*/ 0 w 59"/>
                  <a:gd name="T9" fmla="*/ 44 h 44"/>
                </a:gdLst>
                <a:ahLst/>
                <a:cxnLst>
                  <a:cxn ang="0">
                    <a:pos x="T0" y="T1"/>
                  </a:cxn>
                  <a:cxn ang="0">
                    <a:pos x="T2" y="T3"/>
                  </a:cxn>
                  <a:cxn ang="0">
                    <a:pos x="T4" y="T5"/>
                  </a:cxn>
                  <a:cxn ang="0">
                    <a:pos x="T6" y="T7"/>
                  </a:cxn>
                  <a:cxn ang="0">
                    <a:pos x="T8" y="T9"/>
                  </a:cxn>
                </a:cxnLst>
                <a:rect l="0" t="0" r="r" b="b"/>
                <a:pathLst>
                  <a:path w="59" h="44">
                    <a:moveTo>
                      <a:pt x="0" y="44"/>
                    </a:moveTo>
                    <a:cubicBezTo>
                      <a:pt x="59" y="44"/>
                      <a:pt x="59" y="44"/>
                      <a:pt x="59" y="44"/>
                    </a:cubicBezTo>
                    <a:cubicBezTo>
                      <a:pt x="59" y="0"/>
                      <a:pt x="59" y="0"/>
                      <a:pt x="59" y="0"/>
                    </a:cubicBezTo>
                    <a:cubicBezTo>
                      <a:pt x="13" y="0"/>
                      <a:pt x="13" y="0"/>
                      <a:pt x="13" y="0"/>
                    </a:cubicBezTo>
                    <a:cubicBezTo>
                      <a:pt x="10" y="15"/>
                      <a:pt x="6" y="30"/>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19" name="Freeform 27"/>
              <p:cNvSpPr>
                <a:spLocks/>
              </p:cNvSpPr>
              <p:nvPr/>
            </p:nvSpPr>
            <p:spPr bwMode="auto">
              <a:xfrm>
                <a:off x="1743" y="1709"/>
                <a:ext cx="426" cy="313"/>
              </a:xfrm>
              <a:custGeom>
                <a:avLst/>
                <a:gdLst>
                  <a:gd name="T0" fmla="*/ 48 w 60"/>
                  <a:gd name="T1" fmla="*/ 9 h 44"/>
                  <a:gd name="T2" fmla="*/ 46 w 60"/>
                  <a:gd name="T3" fmla="*/ 0 h 44"/>
                  <a:gd name="T4" fmla="*/ 0 w 60"/>
                  <a:gd name="T5" fmla="*/ 0 h 44"/>
                  <a:gd name="T6" fmla="*/ 0 w 60"/>
                  <a:gd name="T7" fmla="*/ 44 h 44"/>
                  <a:gd name="T8" fmla="*/ 60 w 60"/>
                  <a:gd name="T9" fmla="*/ 44 h 44"/>
                  <a:gd name="T10" fmla="*/ 48 w 60"/>
                  <a:gd name="T11" fmla="*/ 9 h 44"/>
                </a:gdLst>
                <a:ahLst/>
                <a:cxnLst>
                  <a:cxn ang="0">
                    <a:pos x="T0" y="T1"/>
                  </a:cxn>
                  <a:cxn ang="0">
                    <a:pos x="T2" y="T3"/>
                  </a:cxn>
                  <a:cxn ang="0">
                    <a:pos x="T4" y="T5"/>
                  </a:cxn>
                  <a:cxn ang="0">
                    <a:pos x="T6" y="T7"/>
                  </a:cxn>
                  <a:cxn ang="0">
                    <a:pos x="T8" y="T9"/>
                  </a:cxn>
                  <a:cxn ang="0">
                    <a:pos x="T10" y="T11"/>
                  </a:cxn>
                </a:cxnLst>
                <a:rect l="0" t="0" r="r" b="b"/>
                <a:pathLst>
                  <a:path w="60" h="44">
                    <a:moveTo>
                      <a:pt x="48" y="9"/>
                    </a:moveTo>
                    <a:cubicBezTo>
                      <a:pt x="47" y="6"/>
                      <a:pt x="46" y="3"/>
                      <a:pt x="46" y="0"/>
                    </a:cubicBezTo>
                    <a:cubicBezTo>
                      <a:pt x="0" y="0"/>
                      <a:pt x="0" y="0"/>
                      <a:pt x="0" y="0"/>
                    </a:cubicBezTo>
                    <a:cubicBezTo>
                      <a:pt x="0" y="44"/>
                      <a:pt x="0" y="44"/>
                      <a:pt x="0" y="44"/>
                    </a:cubicBezTo>
                    <a:cubicBezTo>
                      <a:pt x="60" y="44"/>
                      <a:pt x="60" y="44"/>
                      <a:pt x="60" y="44"/>
                    </a:cubicBezTo>
                    <a:cubicBezTo>
                      <a:pt x="55" y="33"/>
                      <a:pt x="51" y="21"/>
                      <a:pt x="4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20" name="Freeform 28"/>
              <p:cNvSpPr>
                <a:spLocks/>
              </p:cNvSpPr>
              <p:nvPr/>
            </p:nvSpPr>
            <p:spPr bwMode="auto">
              <a:xfrm>
                <a:off x="1743" y="941"/>
                <a:ext cx="291" cy="313"/>
              </a:xfrm>
              <a:custGeom>
                <a:avLst/>
                <a:gdLst>
                  <a:gd name="T0" fmla="*/ 41 w 41"/>
                  <a:gd name="T1" fmla="*/ 21 h 44"/>
                  <a:gd name="T2" fmla="*/ 41 w 41"/>
                  <a:gd name="T3" fmla="*/ 0 h 44"/>
                  <a:gd name="T4" fmla="*/ 0 w 41"/>
                  <a:gd name="T5" fmla="*/ 0 h 44"/>
                  <a:gd name="T6" fmla="*/ 0 w 41"/>
                  <a:gd name="T7" fmla="*/ 44 h 44"/>
                  <a:gd name="T8" fmla="*/ 41 w 41"/>
                  <a:gd name="T9" fmla="*/ 44 h 44"/>
                  <a:gd name="T10" fmla="*/ 41 w 41"/>
                  <a:gd name="T11" fmla="*/ 21 h 44"/>
                </a:gdLst>
                <a:ahLst/>
                <a:cxnLst>
                  <a:cxn ang="0">
                    <a:pos x="T0" y="T1"/>
                  </a:cxn>
                  <a:cxn ang="0">
                    <a:pos x="T2" y="T3"/>
                  </a:cxn>
                  <a:cxn ang="0">
                    <a:pos x="T4" y="T5"/>
                  </a:cxn>
                  <a:cxn ang="0">
                    <a:pos x="T6" y="T7"/>
                  </a:cxn>
                  <a:cxn ang="0">
                    <a:pos x="T8" y="T9"/>
                  </a:cxn>
                  <a:cxn ang="0">
                    <a:pos x="T10" y="T11"/>
                  </a:cxn>
                </a:cxnLst>
                <a:rect l="0" t="0" r="r" b="b"/>
                <a:pathLst>
                  <a:path w="41" h="44">
                    <a:moveTo>
                      <a:pt x="41" y="21"/>
                    </a:moveTo>
                    <a:cubicBezTo>
                      <a:pt x="41" y="14"/>
                      <a:pt x="41" y="7"/>
                      <a:pt x="41" y="0"/>
                    </a:cubicBezTo>
                    <a:cubicBezTo>
                      <a:pt x="0" y="0"/>
                      <a:pt x="0" y="0"/>
                      <a:pt x="0" y="0"/>
                    </a:cubicBezTo>
                    <a:cubicBezTo>
                      <a:pt x="0" y="44"/>
                      <a:pt x="0" y="44"/>
                      <a:pt x="0" y="44"/>
                    </a:cubicBezTo>
                    <a:cubicBezTo>
                      <a:pt x="41" y="44"/>
                      <a:pt x="41" y="44"/>
                      <a:pt x="41" y="44"/>
                    </a:cubicBezTo>
                    <a:cubicBezTo>
                      <a:pt x="41" y="36"/>
                      <a:pt x="41" y="28"/>
                      <a:pt x="4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21" name="Freeform 29"/>
              <p:cNvSpPr>
                <a:spLocks/>
              </p:cNvSpPr>
              <p:nvPr/>
            </p:nvSpPr>
            <p:spPr bwMode="auto">
              <a:xfrm>
                <a:off x="1743" y="1325"/>
                <a:ext cx="313" cy="313"/>
              </a:xfrm>
              <a:custGeom>
                <a:avLst/>
                <a:gdLst>
                  <a:gd name="T0" fmla="*/ 41 w 44"/>
                  <a:gd name="T1" fmla="*/ 12 h 44"/>
                  <a:gd name="T2" fmla="*/ 41 w 44"/>
                  <a:gd name="T3" fmla="*/ 0 h 44"/>
                  <a:gd name="T4" fmla="*/ 0 w 44"/>
                  <a:gd name="T5" fmla="*/ 0 h 44"/>
                  <a:gd name="T6" fmla="*/ 0 w 44"/>
                  <a:gd name="T7" fmla="*/ 44 h 44"/>
                  <a:gd name="T8" fmla="*/ 44 w 44"/>
                  <a:gd name="T9" fmla="*/ 44 h 44"/>
                  <a:gd name="T10" fmla="*/ 41 w 44"/>
                  <a:gd name="T11" fmla="*/ 12 h 44"/>
                </a:gdLst>
                <a:ahLst/>
                <a:cxnLst>
                  <a:cxn ang="0">
                    <a:pos x="T0" y="T1"/>
                  </a:cxn>
                  <a:cxn ang="0">
                    <a:pos x="T2" y="T3"/>
                  </a:cxn>
                  <a:cxn ang="0">
                    <a:pos x="T4" y="T5"/>
                  </a:cxn>
                  <a:cxn ang="0">
                    <a:pos x="T6" y="T7"/>
                  </a:cxn>
                  <a:cxn ang="0">
                    <a:pos x="T8" y="T9"/>
                  </a:cxn>
                  <a:cxn ang="0">
                    <a:pos x="T10" y="T11"/>
                  </a:cxn>
                </a:cxnLst>
                <a:rect l="0" t="0" r="r" b="b"/>
                <a:pathLst>
                  <a:path w="44" h="44">
                    <a:moveTo>
                      <a:pt x="41" y="12"/>
                    </a:moveTo>
                    <a:cubicBezTo>
                      <a:pt x="41" y="8"/>
                      <a:pt x="41" y="4"/>
                      <a:pt x="41" y="0"/>
                    </a:cubicBezTo>
                    <a:cubicBezTo>
                      <a:pt x="0" y="0"/>
                      <a:pt x="0" y="0"/>
                      <a:pt x="0" y="0"/>
                    </a:cubicBezTo>
                    <a:cubicBezTo>
                      <a:pt x="0" y="44"/>
                      <a:pt x="0" y="44"/>
                      <a:pt x="0" y="44"/>
                    </a:cubicBezTo>
                    <a:cubicBezTo>
                      <a:pt x="44" y="44"/>
                      <a:pt x="44" y="44"/>
                      <a:pt x="44" y="44"/>
                    </a:cubicBezTo>
                    <a:cubicBezTo>
                      <a:pt x="42" y="34"/>
                      <a:pt x="41" y="23"/>
                      <a:pt x="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grpSp>
      </p:grpSp>
      <p:cxnSp>
        <p:nvCxnSpPr>
          <p:cNvPr id="85" name="Straight Connector 84"/>
          <p:cNvCxnSpPr/>
          <p:nvPr/>
        </p:nvCxnSpPr>
        <p:spPr bwMode="auto">
          <a:xfrm>
            <a:off x="4517833" y="2069974"/>
            <a:ext cx="20726" cy="2969617"/>
          </a:xfrm>
          <a:prstGeom prst="line">
            <a:avLst/>
          </a:prstGeom>
          <a:solidFill>
            <a:srgbClr val="0183B7"/>
          </a:solidFill>
          <a:ln w="38100" cap="flat" cmpd="sng" algn="ctr">
            <a:solidFill>
              <a:schemeClr val="accent5"/>
            </a:solidFill>
            <a:prstDash val="solid"/>
            <a:round/>
            <a:headEnd type="none" w="med" len="med"/>
            <a:tailEnd type="none" w="med" len="med"/>
          </a:ln>
          <a:effectLst/>
        </p:spPr>
      </p:cxnSp>
      <p:cxnSp>
        <p:nvCxnSpPr>
          <p:cNvPr id="151" name="Straight Arrow Connector 150"/>
          <p:cNvCxnSpPr/>
          <p:nvPr/>
        </p:nvCxnSpPr>
        <p:spPr bwMode="auto">
          <a:xfrm>
            <a:off x="5941706" y="2892299"/>
            <a:ext cx="1921161" cy="0"/>
          </a:xfrm>
          <a:prstGeom prst="straightConnector1">
            <a:avLst/>
          </a:prstGeom>
          <a:solidFill>
            <a:srgbClr val="0183B7"/>
          </a:solidFill>
          <a:ln w="22225" cap="flat" cmpd="sng" algn="ctr">
            <a:solidFill>
              <a:schemeClr val="accent1"/>
            </a:solidFill>
            <a:prstDash val="solid"/>
            <a:round/>
            <a:headEnd type="none" w="med" len="med"/>
            <a:tailEnd type="none"/>
          </a:ln>
          <a:effectLst/>
        </p:spPr>
      </p:cxnSp>
      <p:sp>
        <p:nvSpPr>
          <p:cNvPr id="152" name="Rectangle 151"/>
          <p:cNvSpPr/>
          <p:nvPr/>
        </p:nvSpPr>
        <p:spPr bwMode="auto">
          <a:xfrm>
            <a:off x="6471172" y="2673740"/>
            <a:ext cx="837981" cy="386285"/>
          </a:xfrm>
          <a:prstGeom prst="rect">
            <a:avLst/>
          </a:prstGeom>
          <a:solidFill>
            <a:srgbClr val="7030A0"/>
          </a:solidFill>
          <a:ln w="12700" cap="flat">
            <a:noFill/>
            <a:miter lim="800000"/>
            <a:headEnd type="none" w="med" len="med"/>
            <a:tailEnd type="none" w="med" len="med"/>
          </a:ln>
        </p:spPr>
        <p:txBody>
          <a:bodyPr lIns="91432" tIns="45716" rIns="91432" bIns="45716" rtlCol="0" anchor="ctr"/>
          <a:lstStyle/>
          <a:p>
            <a:pPr algn="ctr" defTabSz="514295"/>
            <a:r>
              <a:rPr lang="en-US" dirty="0">
                <a:solidFill>
                  <a:schemeClr val="bg2"/>
                </a:solidFill>
                <a:ea typeface="Arial" pitchFamily="-107" charset="0"/>
                <a:cs typeface="Arial" pitchFamily="-107" charset="0"/>
                <a:sym typeface="Arial" pitchFamily="-107" charset="0"/>
              </a:rPr>
              <a:t>FTD</a:t>
            </a:r>
          </a:p>
        </p:txBody>
      </p:sp>
      <p:sp>
        <p:nvSpPr>
          <p:cNvPr id="153" name="TextBox 152"/>
          <p:cNvSpPr txBox="1"/>
          <p:nvPr/>
        </p:nvSpPr>
        <p:spPr>
          <a:xfrm>
            <a:off x="5249609" y="2725644"/>
            <a:ext cx="612652" cy="286224"/>
          </a:xfrm>
          <a:prstGeom prst="rect">
            <a:avLst/>
          </a:prstGeom>
          <a:noFill/>
        </p:spPr>
        <p:txBody>
          <a:bodyPr wrap="none" lIns="91432" tIns="45716" rIns="91432" bIns="45716" rtlCol="0">
            <a:spAutoFit/>
          </a:bodyPr>
          <a:lstStyle/>
          <a:p>
            <a:pPr>
              <a:lnSpc>
                <a:spcPct val="90000"/>
              </a:lnSpc>
              <a:spcBef>
                <a:spcPts val="600"/>
              </a:spcBef>
            </a:pPr>
            <a:r>
              <a:rPr lang="en-US" dirty="0"/>
              <a:t>Inline</a:t>
            </a:r>
          </a:p>
        </p:txBody>
      </p:sp>
      <p:cxnSp>
        <p:nvCxnSpPr>
          <p:cNvPr id="154" name="Straight Arrow Connector 153"/>
          <p:cNvCxnSpPr/>
          <p:nvPr/>
        </p:nvCxnSpPr>
        <p:spPr bwMode="auto">
          <a:xfrm>
            <a:off x="5935021" y="2731431"/>
            <a:ext cx="542822" cy="0"/>
          </a:xfrm>
          <a:prstGeom prst="straightConnector1">
            <a:avLst/>
          </a:prstGeom>
          <a:solidFill>
            <a:srgbClr val="0183B7"/>
          </a:solidFill>
          <a:ln w="28575" cap="flat" cmpd="sng" algn="ctr">
            <a:solidFill>
              <a:srgbClr val="00B050"/>
            </a:solidFill>
            <a:prstDash val="solid"/>
            <a:round/>
            <a:headEnd type="none" w="med" len="med"/>
            <a:tailEnd type="triangle"/>
          </a:ln>
          <a:effectLst/>
        </p:spPr>
      </p:cxnSp>
      <p:sp>
        <p:nvSpPr>
          <p:cNvPr id="155" name="TextBox 154"/>
          <p:cNvSpPr txBox="1"/>
          <p:nvPr/>
        </p:nvSpPr>
        <p:spPr>
          <a:xfrm>
            <a:off x="5928348" y="2877510"/>
            <a:ext cx="628682" cy="258524"/>
          </a:xfrm>
          <a:prstGeom prst="rect">
            <a:avLst/>
          </a:prstGeom>
          <a:noFill/>
        </p:spPr>
        <p:txBody>
          <a:bodyPr wrap="none" lIns="91432" tIns="45716" rIns="91432" bIns="45716" rtlCol="0">
            <a:spAutoFit/>
          </a:bodyPr>
          <a:lstStyle/>
          <a:p>
            <a:pPr>
              <a:lnSpc>
                <a:spcPct val="90000"/>
              </a:lnSpc>
              <a:spcBef>
                <a:spcPts val="600"/>
              </a:spcBef>
            </a:pPr>
            <a:r>
              <a:rPr lang="en-US" sz="1200" dirty="0"/>
              <a:t>Eth1/1</a:t>
            </a:r>
          </a:p>
        </p:txBody>
      </p:sp>
      <p:sp>
        <p:nvSpPr>
          <p:cNvPr id="156" name="TextBox 155"/>
          <p:cNvSpPr txBox="1"/>
          <p:nvPr/>
        </p:nvSpPr>
        <p:spPr>
          <a:xfrm>
            <a:off x="7267992" y="2877510"/>
            <a:ext cx="628682" cy="258524"/>
          </a:xfrm>
          <a:prstGeom prst="rect">
            <a:avLst/>
          </a:prstGeom>
          <a:noFill/>
        </p:spPr>
        <p:txBody>
          <a:bodyPr wrap="none" lIns="91432" tIns="45716" rIns="91432" bIns="45716" rtlCol="0">
            <a:spAutoFit/>
          </a:bodyPr>
          <a:lstStyle/>
          <a:p>
            <a:pPr>
              <a:lnSpc>
                <a:spcPct val="90000"/>
              </a:lnSpc>
              <a:spcBef>
                <a:spcPts val="600"/>
              </a:spcBef>
            </a:pPr>
            <a:r>
              <a:rPr lang="en-US" sz="1200" dirty="0"/>
              <a:t>Eth1/2</a:t>
            </a:r>
          </a:p>
        </p:txBody>
      </p:sp>
      <p:cxnSp>
        <p:nvCxnSpPr>
          <p:cNvPr id="157" name="Straight Arrow Connector 156"/>
          <p:cNvCxnSpPr/>
          <p:nvPr/>
        </p:nvCxnSpPr>
        <p:spPr bwMode="auto">
          <a:xfrm>
            <a:off x="5935030" y="2817086"/>
            <a:ext cx="542822" cy="0"/>
          </a:xfrm>
          <a:prstGeom prst="straightConnector1">
            <a:avLst/>
          </a:prstGeom>
          <a:solidFill>
            <a:srgbClr val="0183B7"/>
          </a:solidFill>
          <a:ln w="28575" cap="flat" cmpd="sng" algn="ctr">
            <a:solidFill>
              <a:srgbClr val="C00000"/>
            </a:solidFill>
            <a:prstDash val="solid"/>
            <a:round/>
            <a:headEnd type="none" w="med" len="med"/>
            <a:tailEnd type="triangle"/>
          </a:ln>
          <a:effectLst/>
        </p:spPr>
      </p:cxnSp>
      <p:cxnSp>
        <p:nvCxnSpPr>
          <p:cNvPr id="158" name="Straight Arrow Connector 157"/>
          <p:cNvCxnSpPr/>
          <p:nvPr/>
        </p:nvCxnSpPr>
        <p:spPr bwMode="auto">
          <a:xfrm>
            <a:off x="7309143" y="2731431"/>
            <a:ext cx="542822" cy="0"/>
          </a:xfrm>
          <a:prstGeom prst="straightConnector1">
            <a:avLst/>
          </a:prstGeom>
          <a:solidFill>
            <a:srgbClr val="0183B7"/>
          </a:solidFill>
          <a:ln w="28575" cap="flat" cmpd="sng" algn="ctr">
            <a:solidFill>
              <a:srgbClr val="00B050"/>
            </a:solidFill>
            <a:prstDash val="solid"/>
            <a:round/>
            <a:headEnd type="none" w="med" len="med"/>
            <a:tailEnd type="triangle"/>
          </a:ln>
          <a:effectLst/>
        </p:spPr>
      </p:cxnSp>
      <p:cxnSp>
        <p:nvCxnSpPr>
          <p:cNvPr id="159" name="Straight Arrow Connector 158"/>
          <p:cNvCxnSpPr/>
          <p:nvPr/>
        </p:nvCxnSpPr>
        <p:spPr bwMode="auto">
          <a:xfrm>
            <a:off x="5948849" y="3552837"/>
            <a:ext cx="1921161" cy="0"/>
          </a:xfrm>
          <a:prstGeom prst="straightConnector1">
            <a:avLst/>
          </a:prstGeom>
          <a:solidFill>
            <a:srgbClr val="0183B7"/>
          </a:solidFill>
          <a:ln w="22225" cap="flat" cmpd="sng" algn="ctr">
            <a:solidFill>
              <a:schemeClr val="accent1"/>
            </a:solidFill>
            <a:prstDash val="solid"/>
            <a:round/>
            <a:headEnd type="none" w="med" len="med"/>
            <a:tailEnd type="none"/>
          </a:ln>
          <a:effectLst/>
        </p:spPr>
      </p:cxnSp>
      <p:sp>
        <p:nvSpPr>
          <p:cNvPr id="160" name="Rectangle 159"/>
          <p:cNvSpPr/>
          <p:nvPr/>
        </p:nvSpPr>
        <p:spPr bwMode="auto">
          <a:xfrm>
            <a:off x="6478316" y="3334278"/>
            <a:ext cx="837981" cy="386285"/>
          </a:xfrm>
          <a:prstGeom prst="rect">
            <a:avLst/>
          </a:prstGeom>
          <a:solidFill>
            <a:srgbClr val="7030A0"/>
          </a:solidFill>
          <a:ln w="12700" cap="flat">
            <a:noFill/>
            <a:miter lim="800000"/>
            <a:headEnd type="none" w="med" len="med"/>
            <a:tailEnd type="none" w="med" len="med"/>
          </a:ln>
        </p:spPr>
        <p:txBody>
          <a:bodyPr lIns="91432" tIns="45716" rIns="91432" bIns="45716" rtlCol="0" anchor="ctr"/>
          <a:lstStyle/>
          <a:p>
            <a:pPr algn="ctr" defTabSz="514295"/>
            <a:r>
              <a:rPr lang="en-US" dirty="0">
                <a:solidFill>
                  <a:schemeClr val="bg2"/>
                </a:solidFill>
                <a:ea typeface="Arial" pitchFamily="-107" charset="0"/>
                <a:cs typeface="Arial" pitchFamily="-107" charset="0"/>
                <a:sym typeface="Arial" pitchFamily="-107" charset="0"/>
              </a:rPr>
              <a:t>FTD</a:t>
            </a:r>
          </a:p>
        </p:txBody>
      </p:sp>
      <p:sp>
        <p:nvSpPr>
          <p:cNvPr id="161" name="TextBox 160"/>
          <p:cNvSpPr txBox="1"/>
          <p:nvPr/>
        </p:nvSpPr>
        <p:spPr>
          <a:xfrm>
            <a:off x="4910306" y="3381082"/>
            <a:ext cx="946974" cy="286224"/>
          </a:xfrm>
          <a:prstGeom prst="rect">
            <a:avLst/>
          </a:prstGeom>
          <a:noFill/>
        </p:spPr>
        <p:txBody>
          <a:bodyPr wrap="none" lIns="91432" tIns="45716" rIns="91432" bIns="45716" rtlCol="0">
            <a:spAutoFit/>
          </a:bodyPr>
          <a:lstStyle/>
          <a:p>
            <a:pPr>
              <a:lnSpc>
                <a:spcPct val="90000"/>
              </a:lnSpc>
              <a:spcBef>
                <a:spcPts val="600"/>
              </a:spcBef>
            </a:pPr>
            <a:r>
              <a:rPr lang="en-US" dirty="0"/>
              <a:t>Inline Tap</a:t>
            </a:r>
          </a:p>
        </p:txBody>
      </p:sp>
      <p:cxnSp>
        <p:nvCxnSpPr>
          <p:cNvPr id="162" name="Straight Arrow Connector 161"/>
          <p:cNvCxnSpPr/>
          <p:nvPr/>
        </p:nvCxnSpPr>
        <p:spPr bwMode="auto">
          <a:xfrm>
            <a:off x="5943399" y="3386525"/>
            <a:ext cx="1898138" cy="0"/>
          </a:xfrm>
          <a:prstGeom prst="straightConnector1">
            <a:avLst/>
          </a:prstGeom>
          <a:solidFill>
            <a:srgbClr val="0183B7"/>
          </a:solidFill>
          <a:ln w="28575" cap="flat" cmpd="sng" algn="ctr">
            <a:solidFill>
              <a:srgbClr val="00B050"/>
            </a:solidFill>
            <a:prstDash val="solid"/>
            <a:round/>
            <a:headEnd type="none" w="med" len="med"/>
            <a:tailEnd type="triangle"/>
          </a:ln>
          <a:effectLst/>
        </p:spPr>
      </p:cxnSp>
      <p:sp>
        <p:nvSpPr>
          <p:cNvPr id="163" name="TextBox 162"/>
          <p:cNvSpPr txBox="1"/>
          <p:nvPr/>
        </p:nvSpPr>
        <p:spPr>
          <a:xfrm>
            <a:off x="5935492" y="3538049"/>
            <a:ext cx="628682" cy="258524"/>
          </a:xfrm>
          <a:prstGeom prst="rect">
            <a:avLst/>
          </a:prstGeom>
          <a:noFill/>
        </p:spPr>
        <p:txBody>
          <a:bodyPr wrap="none" lIns="91432" tIns="45716" rIns="91432" bIns="45716" rtlCol="0">
            <a:spAutoFit/>
          </a:bodyPr>
          <a:lstStyle/>
          <a:p>
            <a:pPr>
              <a:lnSpc>
                <a:spcPct val="90000"/>
              </a:lnSpc>
              <a:spcBef>
                <a:spcPts val="600"/>
              </a:spcBef>
            </a:pPr>
            <a:r>
              <a:rPr lang="en-US" sz="1200" dirty="0"/>
              <a:t>Eth1/1</a:t>
            </a:r>
          </a:p>
        </p:txBody>
      </p:sp>
      <p:sp>
        <p:nvSpPr>
          <p:cNvPr id="164" name="TextBox 163"/>
          <p:cNvSpPr txBox="1"/>
          <p:nvPr/>
        </p:nvSpPr>
        <p:spPr>
          <a:xfrm>
            <a:off x="7275136" y="3538049"/>
            <a:ext cx="628682" cy="258524"/>
          </a:xfrm>
          <a:prstGeom prst="rect">
            <a:avLst/>
          </a:prstGeom>
          <a:noFill/>
        </p:spPr>
        <p:txBody>
          <a:bodyPr wrap="none" lIns="91432" tIns="45716" rIns="91432" bIns="45716" rtlCol="0">
            <a:spAutoFit/>
          </a:bodyPr>
          <a:lstStyle/>
          <a:p>
            <a:pPr>
              <a:lnSpc>
                <a:spcPct val="90000"/>
              </a:lnSpc>
              <a:spcBef>
                <a:spcPts val="600"/>
              </a:spcBef>
            </a:pPr>
            <a:r>
              <a:rPr lang="en-US" sz="1200" dirty="0"/>
              <a:t>Eth1/2</a:t>
            </a:r>
          </a:p>
        </p:txBody>
      </p:sp>
      <p:cxnSp>
        <p:nvCxnSpPr>
          <p:cNvPr id="165" name="Straight Arrow Connector 164"/>
          <p:cNvCxnSpPr/>
          <p:nvPr/>
        </p:nvCxnSpPr>
        <p:spPr bwMode="auto">
          <a:xfrm>
            <a:off x="5942174" y="3477624"/>
            <a:ext cx="1904812" cy="0"/>
          </a:xfrm>
          <a:prstGeom prst="straightConnector1">
            <a:avLst/>
          </a:prstGeom>
          <a:solidFill>
            <a:srgbClr val="0183B7"/>
          </a:solidFill>
          <a:ln w="28575" cap="flat" cmpd="sng" algn="ctr">
            <a:solidFill>
              <a:srgbClr val="C00000"/>
            </a:solidFill>
            <a:prstDash val="solid"/>
            <a:round/>
            <a:headEnd type="none" w="med" len="med"/>
            <a:tailEnd type="triangle"/>
          </a:ln>
          <a:effectLst/>
        </p:spPr>
      </p:cxnSp>
      <p:sp>
        <p:nvSpPr>
          <p:cNvPr id="166" name="TextBox 165"/>
          <p:cNvSpPr txBox="1"/>
          <p:nvPr/>
        </p:nvSpPr>
        <p:spPr>
          <a:xfrm>
            <a:off x="5011520" y="4020065"/>
            <a:ext cx="813027" cy="286224"/>
          </a:xfrm>
          <a:prstGeom prst="rect">
            <a:avLst/>
          </a:prstGeom>
          <a:noFill/>
        </p:spPr>
        <p:txBody>
          <a:bodyPr wrap="none" lIns="91432" tIns="45716" rIns="91432" bIns="45716" rtlCol="0">
            <a:spAutoFit/>
          </a:bodyPr>
          <a:lstStyle/>
          <a:p>
            <a:pPr>
              <a:lnSpc>
                <a:spcPct val="90000"/>
              </a:lnSpc>
              <a:spcBef>
                <a:spcPts val="600"/>
              </a:spcBef>
            </a:pPr>
            <a:r>
              <a:rPr lang="en-US" dirty="0"/>
              <a:t>Passive</a:t>
            </a:r>
          </a:p>
        </p:txBody>
      </p:sp>
      <p:cxnSp>
        <p:nvCxnSpPr>
          <p:cNvPr id="167" name="Straight Arrow Connector 166"/>
          <p:cNvCxnSpPr/>
          <p:nvPr/>
        </p:nvCxnSpPr>
        <p:spPr bwMode="auto">
          <a:xfrm>
            <a:off x="1850957" y="2547030"/>
            <a:ext cx="1921161" cy="0"/>
          </a:xfrm>
          <a:prstGeom prst="straightConnector1">
            <a:avLst/>
          </a:prstGeom>
          <a:solidFill>
            <a:srgbClr val="0183B7"/>
          </a:solidFill>
          <a:ln w="22225" cap="flat" cmpd="sng" algn="ctr">
            <a:solidFill>
              <a:schemeClr val="accent1"/>
            </a:solidFill>
            <a:prstDash val="solid"/>
            <a:round/>
            <a:headEnd type="none" w="med" len="med"/>
            <a:tailEnd type="none"/>
          </a:ln>
          <a:effectLst/>
        </p:spPr>
      </p:cxnSp>
      <p:sp>
        <p:nvSpPr>
          <p:cNvPr id="168" name="TextBox 167"/>
          <p:cNvSpPr txBox="1"/>
          <p:nvPr/>
        </p:nvSpPr>
        <p:spPr>
          <a:xfrm>
            <a:off x="838496" y="2364646"/>
            <a:ext cx="761731" cy="286224"/>
          </a:xfrm>
          <a:prstGeom prst="rect">
            <a:avLst/>
          </a:prstGeom>
          <a:noFill/>
        </p:spPr>
        <p:txBody>
          <a:bodyPr wrap="none" lIns="91432" tIns="45716" rIns="91432" bIns="45716" rtlCol="0">
            <a:spAutoFit/>
          </a:bodyPr>
          <a:lstStyle/>
          <a:p>
            <a:pPr>
              <a:lnSpc>
                <a:spcPct val="90000"/>
              </a:lnSpc>
              <a:spcBef>
                <a:spcPts val="600"/>
              </a:spcBef>
            </a:pPr>
            <a:r>
              <a:rPr lang="en-US" dirty="0"/>
              <a:t>Routed</a:t>
            </a:r>
          </a:p>
        </p:txBody>
      </p:sp>
      <p:sp>
        <p:nvSpPr>
          <p:cNvPr id="169" name="TextBox 168"/>
          <p:cNvSpPr txBox="1"/>
          <p:nvPr/>
        </p:nvSpPr>
        <p:spPr>
          <a:xfrm>
            <a:off x="1837600" y="2532242"/>
            <a:ext cx="583798" cy="258524"/>
          </a:xfrm>
          <a:prstGeom prst="rect">
            <a:avLst/>
          </a:prstGeom>
          <a:noFill/>
        </p:spPr>
        <p:txBody>
          <a:bodyPr wrap="none" lIns="91432" tIns="45716" rIns="91432" bIns="45716" rtlCol="0">
            <a:spAutoFit/>
          </a:bodyPr>
          <a:lstStyle/>
          <a:p>
            <a:pPr>
              <a:lnSpc>
                <a:spcPct val="90000"/>
              </a:lnSpc>
              <a:spcBef>
                <a:spcPts val="600"/>
              </a:spcBef>
            </a:pPr>
            <a:r>
              <a:rPr lang="en-US" sz="1200" dirty="0">
                <a:solidFill>
                  <a:schemeClr val="accent3"/>
                </a:solidFill>
              </a:rPr>
              <a:t>inside</a:t>
            </a:r>
          </a:p>
        </p:txBody>
      </p:sp>
      <p:sp>
        <p:nvSpPr>
          <p:cNvPr id="170" name="TextBox 169"/>
          <p:cNvSpPr txBox="1"/>
          <p:nvPr/>
        </p:nvSpPr>
        <p:spPr>
          <a:xfrm>
            <a:off x="3177245" y="2532242"/>
            <a:ext cx="678375" cy="258524"/>
          </a:xfrm>
          <a:prstGeom prst="rect">
            <a:avLst/>
          </a:prstGeom>
          <a:noFill/>
        </p:spPr>
        <p:txBody>
          <a:bodyPr wrap="none" lIns="91432" tIns="45716" rIns="91432" bIns="45716" rtlCol="0">
            <a:spAutoFit/>
          </a:bodyPr>
          <a:lstStyle/>
          <a:p>
            <a:pPr>
              <a:lnSpc>
                <a:spcPct val="90000"/>
              </a:lnSpc>
              <a:spcBef>
                <a:spcPts val="600"/>
              </a:spcBef>
            </a:pPr>
            <a:r>
              <a:rPr lang="en-US" sz="1200" dirty="0">
                <a:solidFill>
                  <a:srgbClr val="FF0000"/>
                </a:solidFill>
              </a:rPr>
              <a:t>outside</a:t>
            </a:r>
          </a:p>
        </p:txBody>
      </p:sp>
      <p:cxnSp>
        <p:nvCxnSpPr>
          <p:cNvPr id="171" name="Straight Arrow Connector 170"/>
          <p:cNvCxnSpPr/>
          <p:nvPr/>
        </p:nvCxnSpPr>
        <p:spPr bwMode="auto">
          <a:xfrm flipV="1">
            <a:off x="2799411" y="2457370"/>
            <a:ext cx="0" cy="587351"/>
          </a:xfrm>
          <a:prstGeom prst="straightConnector1">
            <a:avLst/>
          </a:prstGeom>
          <a:solidFill>
            <a:srgbClr val="0183B7"/>
          </a:solidFill>
          <a:ln w="22225" cap="flat" cmpd="sng" algn="ctr">
            <a:solidFill>
              <a:schemeClr val="accent1"/>
            </a:solidFill>
            <a:prstDash val="solid"/>
            <a:round/>
            <a:headEnd type="none" w="med" len="med"/>
            <a:tailEnd type="none"/>
          </a:ln>
          <a:effectLst/>
        </p:spPr>
      </p:cxnSp>
      <p:sp>
        <p:nvSpPr>
          <p:cNvPr id="172" name="Rectangle 171"/>
          <p:cNvSpPr/>
          <p:nvPr/>
        </p:nvSpPr>
        <p:spPr bwMode="auto">
          <a:xfrm>
            <a:off x="2380424" y="2328471"/>
            <a:ext cx="837981" cy="386285"/>
          </a:xfrm>
          <a:prstGeom prst="rect">
            <a:avLst/>
          </a:prstGeom>
          <a:solidFill>
            <a:srgbClr val="7030A0"/>
          </a:solidFill>
          <a:ln w="12700" cap="flat">
            <a:noFill/>
            <a:miter lim="800000"/>
            <a:headEnd type="none" w="med" len="med"/>
            <a:tailEnd type="none" w="med" len="med"/>
          </a:ln>
        </p:spPr>
        <p:txBody>
          <a:bodyPr lIns="91432" tIns="45716" rIns="91432" bIns="45716" rtlCol="0" anchor="ctr"/>
          <a:lstStyle/>
          <a:p>
            <a:pPr algn="ctr" defTabSz="514295"/>
            <a:r>
              <a:rPr lang="en-US" dirty="0">
                <a:solidFill>
                  <a:schemeClr val="bg2"/>
                </a:solidFill>
                <a:ea typeface="Arial" pitchFamily="-107" charset="0"/>
                <a:cs typeface="Arial" pitchFamily="-107" charset="0"/>
                <a:sym typeface="Arial" pitchFamily="-107" charset="0"/>
              </a:rPr>
              <a:t>FTD</a:t>
            </a:r>
          </a:p>
        </p:txBody>
      </p:sp>
      <p:sp>
        <p:nvSpPr>
          <p:cNvPr id="173" name="TextBox 172"/>
          <p:cNvSpPr txBox="1"/>
          <p:nvPr/>
        </p:nvSpPr>
        <p:spPr>
          <a:xfrm>
            <a:off x="2343038" y="2720846"/>
            <a:ext cx="518074" cy="258524"/>
          </a:xfrm>
          <a:prstGeom prst="rect">
            <a:avLst/>
          </a:prstGeom>
          <a:noFill/>
        </p:spPr>
        <p:txBody>
          <a:bodyPr wrap="none" lIns="91432" tIns="45716" rIns="91432" bIns="45716" rtlCol="0">
            <a:spAutoFit/>
          </a:bodyPr>
          <a:lstStyle/>
          <a:p>
            <a:pPr>
              <a:lnSpc>
                <a:spcPct val="90000"/>
              </a:lnSpc>
              <a:spcBef>
                <a:spcPts val="600"/>
              </a:spcBef>
            </a:pPr>
            <a:r>
              <a:rPr lang="en-US" sz="1200" dirty="0">
                <a:solidFill>
                  <a:srgbClr val="FFC000"/>
                </a:solidFill>
              </a:rPr>
              <a:t>DMZ</a:t>
            </a:r>
          </a:p>
        </p:txBody>
      </p:sp>
      <p:cxnSp>
        <p:nvCxnSpPr>
          <p:cNvPr id="174" name="Straight Arrow Connector 173"/>
          <p:cNvCxnSpPr/>
          <p:nvPr/>
        </p:nvCxnSpPr>
        <p:spPr bwMode="auto">
          <a:xfrm>
            <a:off x="1833476" y="3383361"/>
            <a:ext cx="1921161" cy="0"/>
          </a:xfrm>
          <a:prstGeom prst="straightConnector1">
            <a:avLst/>
          </a:prstGeom>
          <a:solidFill>
            <a:srgbClr val="0183B7"/>
          </a:solidFill>
          <a:ln w="22225" cap="flat" cmpd="sng" algn="ctr">
            <a:solidFill>
              <a:schemeClr val="accent1"/>
            </a:solidFill>
            <a:prstDash val="solid"/>
            <a:round/>
            <a:headEnd type="none" w="med" len="med"/>
            <a:tailEnd type="none"/>
          </a:ln>
          <a:effectLst/>
        </p:spPr>
      </p:cxnSp>
      <p:sp>
        <p:nvSpPr>
          <p:cNvPr id="175" name="TextBox 174"/>
          <p:cNvSpPr txBox="1"/>
          <p:nvPr/>
        </p:nvSpPr>
        <p:spPr>
          <a:xfrm>
            <a:off x="458840" y="3209383"/>
            <a:ext cx="1141387" cy="286224"/>
          </a:xfrm>
          <a:prstGeom prst="rect">
            <a:avLst/>
          </a:prstGeom>
          <a:noFill/>
        </p:spPr>
        <p:txBody>
          <a:bodyPr wrap="none" lIns="91432" tIns="45716" rIns="91432" bIns="45716" rtlCol="0">
            <a:spAutoFit/>
          </a:bodyPr>
          <a:lstStyle/>
          <a:p>
            <a:pPr>
              <a:lnSpc>
                <a:spcPct val="90000"/>
              </a:lnSpc>
              <a:spcBef>
                <a:spcPts val="600"/>
              </a:spcBef>
            </a:pPr>
            <a:r>
              <a:rPr lang="en-US" dirty="0"/>
              <a:t>Transparent</a:t>
            </a:r>
          </a:p>
        </p:txBody>
      </p:sp>
      <p:sp>
        <p:nvSpPr>
          <p:cNvPr id="176" name="TextBox 175"/>
          <p:cNvSpPr txBox="1"/>
          <p:nvPr/>
        </p:nvSpPr>
        <p:spPr>
          <a:xfrm>
            <a:off x="1820119" y="3368573"/>
            <a:ext cx="583798" cy="258524"/>
          </a:xfrm>
          <a:prstGeom prst="rect">
            <a:avLst/>
          </a:prstGeom>
          <a:noFill/>
        </p:spPr>
        <p:txBody>
          <a:bodyPr wrap="none" lIns="91432" tIns="45716" rIns="91432" bIns="45716" rtlCol="0">
            <a:spAutoFit/>
          </a:bodyPr>
          <a:lstStyle/>
          <a:p>
            <a:pPr>
              <a:lnSpc>
                <a:spcPct val="90000"/>
              </a:lnSpc>
              <a:spcBef>
                <a:spcPts val="600"/>
              </a:spcBef>
            </a:pPr>
            <a:r>
              <a:rPr lang="en-US" sz="1200" dirty="0">
                <a:solidFill>
                  <a:schemeClr val="accent3"/>
                </a:solidFill>
              </a:rPr>
              <a:t>inside</a:t>
            </a:r>
          </a:p>
        </p:txBody>
      </p:sp>
      <p:sp>
        <p:nvSpPr>
          <p:cNvPr id="177" name="TextBox 176"/>
          <p:cNvSpPr txBox="1"/>
          <p:nvPr/>
        </p:nvSpPr>
        <p:spPr>
          <a:xfrm>
            <a:off x="3159761" y="3368573"/>
            <a:ext cx="678375" cy="258524"/>
          </a:xfrm>
          <a:prstGeom prst="rect">
            <a:avLst/>
          </a:prstGeom>
          <a:noFill/>
        </p:spPr>
        <p:txBody>
          <a:bodyPr wrap="none" lIns="91432" tIns="45716" rIns="91432" bIns="45716" rtlCol="0">
            <a:spAutoFit/>
          </a:bodyPr>
          <a:lstStyle/>
          <a:p>
            <a:pPr>
              <a:lnSpc>
                <a:spcPct val="90000"/>
              </a:lnSpc>
              <a:spcBef>
                <a:spcPts val="600"/>
              </a:spcBef>
            </a:pPr>
            <a:r>
              <a:rPr lang="en-US" sz="1200" dirty="0">
                <a:solidFill>
                  <a:srgbClr val="FF0000"/>
                </a:solidFill>
              </a:rPr>
              <a:t>outside</a:t>
            </a:r>
          </a:p>
        </p:txBody>
      </p:sp>
      <p:cxnSp>
        <p:nvCxnSpPr>
          <p:cNvPr id="178" name="Straight Arrow Connector 177"/>
          <p:cNvCxnSpPr/>
          <p:nvPr/>
        </p:nvCxnSpPr>
        <p:spPr bwMode="auto">
          <a:xfrm flipV="1">
            <a:off x="2781929" y="3293701"/>
            <a:ext cx="0" cy="587351"/>
          </a:xfrm>
          <a:prstGeom prst="straightConnector1">
            <a:avLst/>
          </a:prstGeom>
          <a:solidFill>
            <a:srgbClr val="0183B7"/>
          </a:solidFill>
          <a:ln w="22225" cap="flat" cmpd="sng" algn="ctr">
            <a:solidFill>
              <a:schemeClr val="accent1"/>
            </a:solidFill>
            <a:prstDash val="solid"/>
            <a:round/>
            <a:headEnd type="none" w="med" len="med"/>
            <a:tailEnd type="none"/>
          </a:ln>
          <a:effectLst/>
        </p:spPr>
      </p:cxnSp>
      <p:sp>
        <p:nvSpPr>
          <p:cNvPr id="179" name="Rectangle 178"/>
          <p:cNvSpPr/>
          <p:nvPr/>
        </p:nvSpPr>
        <p:spPr bwMode="auto">
          <a:xfrm>
            <a:off x="2362942" y="3164802"/>
            <a:ext cx="837981" cy="386285"/>
          </a:xfrm>
          <a:prstGeom prst="rect">
            <a:avLst/>
          </a:prstGeom>
          <a:solidFill>
            <a:srgbClr val="7030A0"/>
          </a:solidFill>
          <a:ln w="12700" cap="flat">
            <a:noFill/>
            <a:miter lim="800000"/>
            <a:headEnd type="none" w="med" len="med"/>
            <a:tailEnd type="none" w="med" len="med"/>
          </a:ln>
        </p:spPr>
        <p:txBody>
          <a:bodyPr lIns="91432" tIns="45716" rIns="91432" bIns="45716" rtlCol="0" anchor="ctr"/>
          <a:lstStyle/>
          <a:p>
            <a:pPr algn="ctr" defTabSz="514295"/>
            <a:r>
              <a:rPr lang="en-US" dirty="0">
                <a:solidFill>
                  <a:schemeClr val="bg2"/>
                </a:solidFill>
                <a:ea typeface="Arial" pitchFamily="-107" charset="0"/>
                <a:cs typeface="Arial" pitchFamily="-107" charset="0"/>
                <a:sym typeface="Arial" pitchFamily="-107" charset="0"/>
              </a:rPr>
              <a:t>FTD</a:t>
            </a:r>
          </a:p>
        </p:txBody>
      </p:sp>
      <p:sp>
        <p:nvSpPr>
          <p:cNvPr id="180" name="TextBox 179"/>
          <p:cNvSpPr txBox="1"/>
          <p:nvPr/>
        </p:nvSpPr>
        <p:spPr>
          <a:xfrm>
            <a:off x="2325554" y="3557177"/>
            <a:ext cx="518074" cy="258524"/>
          </a:xfrm>
          <a:prstGeom prst="rect">
            <a:avLst/>
          </a:prstGeom>
          <a:noFill/>
        </p:spPr>
        <p:txBody>
          <a:bodyPr wrap="none" lIns="91432" tIns="45716" rIns="91432" bIns="45716" rtlCol="0">
            <a:spAutoFit/>
          </a:bodyPr>
          <a:lstStyle/>
          <a:p>
            <a:pPr>
              <a:lnSpc>
                <a:spcPct val="90000"/>
              </a:lnSpc>
              <a:spcBef>
                <a:spcPts val="600"/>
              </a:spcBef>
            </a:pPr>
            <a:r>
              <a:rPr lang="en-US" sz="1200" dirty="0">
                <a:solidFill>
                  <a:srgbClr val="FFC000"/>
                </a:solidFill>
              </a:rPr>
              <a:t>DMZ</a:t>
            </a:r>
          </a:p>
        </p:txBody>
      </p:sp>
      <p:sp>
        <p:nvSpPr>
          <p:cNvPr id="181" name="TextBox 180"/>
          <p:cNvSpPr txBox="1"/>
          <p:nvPr/>
        </p:nvSpPr>
        <p:spPr>
          <a:xfrm>
            <a:off x="1565194" y="2322371"/>
            <a:ext cx="888369" cy="244674"/>
          </a:xfrm>
          <a:prstGeom prst="rect">
            <a:avLst/>
          </a:prstGeom>
          <a:noFill/>
        </p:spPr>
        <p:txBody>
          <a:bodyPr wrap="none" lIns="91432" tIns="45716" rIns="91432" bIns="45716" rtlCol="0">
            <a:spAutoFit/>
          </a:bodyPr>
          <a:lstStyle/>
          <a:p>
            <a:pPr>
              <a:lnSpc>
                <a:spcPct val="90000"/>
              </a:lnSpc>
              <a:spcBef>
                <a:spcPts val="600"/>
              </a:spcBef>
            </a:pPr>
            <a:r>
              <a:rPr lang="en-US" sz="1100" dirty="0">
                <a:solidFill>
                  <a:schemeClr val="accent3"/>
                </a:solidFill>
              </a:rPr>
              <a:t>10.1.1.0/24</a:t>
            </a:r>
          </a:p>
        </p:txBody>
      </p:sp>
      <p:sp>
        <p:nvSpPr>
          <p:cNvPr id="182" name="TextBox 181"/>
          <p:cNvSpPr txBox="1"/>
          <p:nvPr/>
        </p:nvSpPr>
        <p:spPr>
          <a:xfrm>
            <a:off x="3170572" y="2332802"/>
            <a:ext cx="888369" cy="244674"/>
          </a:xfrm>
          <a:prstGeom prst="rect">
            <a:avLst/>
          </a:prstGeom>
          <a:noFill/>
        </p:spPr>
        <p:txBody>
          <a:bodyPr wrap="none" lIns="91432" tIns="45716" rIns="91432" bIns="45716" rtlCol="0">
            <a:spAutoFit/>
          </a:bodyPr>
          <a:lstStyle/>
          <a:p>
            <a:pPr>
              <a:lnSpc>
                <a:spcPct val="90000"/>
              </a:lnSpc>
              <a:spcBef>
                <a:spcPts val="600"/>
              </a:spcBef>
            </a:pPr>
            <a:r>
              <a:rPr lang="en-US" sz="1100" dirty="0">
                <a:solidFill>
                  <a:srgbClr val="FF0000"/>
                </a:solidFill>
              </a:rPr>
              <a:t>10.1.2.0/24</a:t>
            </a:r>
          </a:p>
        </p:txBody>
      </p:sp>
      <p:sp>
        <p:nvSpPr>
          <p:cNvPr id="183" name="TextBox 182"/>
          <p:cNvSpPr txBox="1"/>
          <p:nvPr/>
        </p:nvSpPr>
        <p:spPr>
          <a:xfrm>
            <a:off x="2721865" y="2728102"/>
            <a:ext cx="888369" cy="244674"/>
          </a:xfrm>
          <a:prstGeom prst="rect">
            <a:avLst/>
          </a:prstGeom>
          <a:noFill/>
        </p:spPr>
        <p:txBody>
          <a:bodyPr wrap="none" lIns="91432" tIns="45716" rIns="91432" bIns="45716" rtlCol="0">
            <a:spAutoFit/>
          </a:bodyPr>
          <a:lstStyle/>
          <a:p>
            <a:pPr>
              <a:lnSpc>
                <a:spcPct val="90000"/>
              </a:lnSpc>
              <a:spcBef>
                <a:spcPts val="600"/>
              </a:spcBef>
            </a:pPr>
            <a:r>
              <a:rPr lang="en-US" sz="1100" dirty="0">
                <a:solidFill>
                  <a:schemeClr val="accent2"/>
                </a:solidFill>
              </a:rPr>
              <a:t>10.1.3.0/24</a:t>
            </a:r>
          </a:p>
        </p:txBody>
      </p:sp>
      <p:sp>
        <p:nvSpPr>
          <p:cNvPr id="184" name="Freeform 183"/>
          <p:cNvSpPr/>
          <p:nvPr/>
        </p:nvSpPr>
        <p:spPr bwMode="auto">
          <a:xfrm>
            <a:off x="2360339" y="3381890"/>
            <a:ext cx="433840" cy="170088"/>
          </a:xfrm>
          <a:custGeom>
            <a:avLst/>
            <a:gdLst>
              <a:gd name="connsiteX0" fmla="*/ 0 w 433840"/>
              <a:gd name="connsiteY0" fmla="*/ 21333 h 188195"/>
              <a:gd name="connsiteX1" fmla="*/ 153513 w 433840"/>
              <a:gd name="connsiteY1" fmla="*/ 14659 h 188195"/>
              <a:gd name="connsiteX2" fmla="*/ 433840 w 433840"/>
              <a:gd name="connsiteY2" fmla="*/ 188195 h 188195"/>
              <a:gd name="connsiteX0" fmla="*/ 0 w 433840"/>
              <a:gd name="connsiteY0" fmla="*/ 3226 h 170088"/>
              <a:gd name="connsiteX1" fmla="*/ 260304 w 433840"/>
              <a:gd name="connsiteY1" fmla="*/ 69971 h 170088"/>
              <a:gd name="connsiteX2" fmla="*/ 433840 w 433840"/>
              <a:gd name="connsiteY2" fmla="*/ 170088 h 170088"/>
            </a:gdLst>
            <a:ahLst/>
            <a:cxnLst>
              <a:cxn ang="0">
                <a:pos x="connsiteX0" y="connsiteY0"/>
              </a:cxn>
              <a:cxn ang="0">
                <a:pos x="connsiteX1" y="connsiteY1"/>
              </a:cxn>
              <a:cxn ang="0">
                <a:pos x="connsiteX2" y="connsiteY2"/>
              </a:cxn>
            </a:cxnLst>
            <a:rect l="l" t="t" r="r" b="b"/>
            <a:pathLst>
              <a:path w="433840" h="170088">
                <a:moveTo>
                  <a:pt x="0" y="3226"/>
                </a:moveTo>
                <a:cubicBezTo>
                  <a:pt x="40603" y="-14016"/>
                  <a:pt x="187997" y="42161"/>
                  <a:pt x="260304" y="69971"/>
                </a:cubicBezTo>
                <a:cubicBezTo>
                  <a:pt x="332611" y="97781"/>
                  <a:pt x="329830" y="97225"/>
                  <a:pt x="433840" y="170088"/>
                </a:cubicBezTo>
              </a:path>
            </a:pathLst>
          </a:custGeom>
          <a:solidFill>
            <a:schemeClr val="bg2"/>
          </a:solidFill>
          <a:ln w="22225" cap="flat">
            <a:solidFill>
              <a:schemeClr val="bg1"/>
            </a:solidFill>
            <a:prstDash val="sysDot"/>
            <a:miter lim="800000"/>
            <a:headEnd type="none" w="med" len="med"/>
            <a:tailEnd type="none" w="med" len="med"/>
          </a:ln>
        </p:spPr>
        <p:txBody>
          <a:bodyPr lIns="91432" tIns="45716" rIns="91432" bIns="45716" rtlCol="0" anchor="ctr"/>
          <a:lstStyle/>
          <a:p>
            <a:pPr algn="ctr"/>
            <a:endParaRPr lang="en-US" sz="1800" dirty="0"/>
          </a:p>
        </p:txBody>
      </p:sp>
      <p:sp>
        <p:nvSpPr>
          <p:cNvPr id="185" name="Freeform 184"/>
          <p:cNvSpPr/>
          <p:nvPr/>
        </p:nvSpPr>
        <p:spPr bwMode="auto">
          <a:xfrm>
            <a:off x="2773043" y="3392244"/>
            <a:ext cx="433839" cy="158624"/>
          </a:xfrm>
          <a:custGeom>
            <a:avLst/>
            <a:gdLst>
              <a:gd name="connsiteX0" fmla="*/ 0 w 433840"/>
              <a:gd name="connsiteY0" fmla="*/ 21333 h 188195"/>
              <a:gd name="connsiteX1" fmla="*/ 153513 w 433840"/>
              <a:gd name="connsiteY1" fmla="*/ 14659 h 188195"/>
              <a:gd name="connsiteX2" fmla="*/ 433840 w 433840"/>
              <a:gd name="connsiteY2" fmla="*/ 188195 h 188195"/>
              <a:gd name="connsiteX0" fmla="*/ 0 w 433840"/>
              <a:gd name="connsiteY0" fmla="*/ 3226 h 170088"/>
              <a:gd name="connsiteX1" fmla="*/ 260304 w 433840"/>
              <a:gd name="connsiteY1" fmla="*/ 69971 h 170088"/>
              <a:gd name="connsiteX2" fmla="*/ 433840 w 433840"/>
              <a:gd name="connsiteY2" fmla="*/ 170088 h 170088"/>
              <a:gd name="connsiteX0" fmla="*/ 0 w 440514"/>
              <a:gd name="connsiteY0" fmla="*/ 9040 h 75813"/>
              <a:gd name="connsiteX1" fmla="*/ 260304 w 440514"/>
              <a:gd name="connsiteY1" fmla="*/ 75785 h 75813"/>
              <a:gd name="connsiteX2" fmla="*/ 440514 w 440514"/>
              <a:gd name="connsiteY2" fmla="*/ 22390 h 75813"/>
              <a:gd name="connsiteX0" fmla="*/ 0 w 440514"/>
              <a:gd name="connsiteY0" fmla="*/ 186363 h 186363"/>
              <a:gd name="connsiteX1" fmla="*/ 260304 w 440514"/>
              <a:gd name="connsiteY1" fmla="*/ 79572 h 186363"/>
              <a:gd name="connsiteX2" fmla="*/ 440514 w 440514"/>
              <a:gd name="connsiteY2" fmla="*/ 26177 h 186363"/>
              <a:gd name="connsiteX0" fmla="*/ 0 w 440514"/>
              <a:gd name="connsiteY0" fmla="*/ 187521 h 187521"/>
              <a:gd name="connsiteX1" fmla="*/ 206909 w 440514"/>
              <a:gd name="connsiteY1" fmla="*/ 74056 h 187521"/>
              <a:gd name="connsiteX2" fmla="*/ 440514 w 440514"/>
              <a:gd name="connsiteY2" fmla="*/ 27335 h 187521"/>
              <a:gd name="connsiteX0" fmla="*/ 0 w 440514"/>
              <a:gd name="connsiteY0" fmla="*/ 186364 h 186364"/>
              <a:gd name="connsiteX1" fmla="*/ 180211 w 440514"/>
              <a:gd name="connsiteY1" fmla="*/ 79573 h 186364"/>
              <a:gd name="connsiteX2" fmla="*/ 440514 w 440514"/>
              <a:gd name="connsiteY2" fmla="*/ 26178 h 186364"/>
              <a:gd name="connsiteX0" fmla="*/ 0 w 433839"/>
              <a:gd name="connsiteY0" fmla="*/ 180670 h 180670"/>
              <a:gd name="connsiteX1" fmla="*/ 180211 w 433839"/>
              <a:gd name="connsiteY1" fmla="*/ 73879 h 180670"/>
              <a:gd name="connsiteX2" fmla="*/ 433839 w 433839"/>
              <a:gd name="connsiteY2" fmla="*/ 27158 h 180670"/>
              <a:gd name="connsiteX0" fmla="*/ 0 w 433839"/>
              <a:gd name="connsiteY0" fmla="*/ 153512 h 153512"/>
              <a:gd name="connsiteX1" fmla="*/ 180211 w 433839"/>
              <a:gd name="connsiteY1" fmla="*/ 46721 h 153512"/>
              <a:gd name="connsiteX2" fmla="*/ 433839 w 433839"/>
              <a:gd name="connsiteY2" fmla="*/ 0 h 153512"/>
              <a:gd name="connsiteX0" fmla="*/ 0 w 433839"/>
              <a:gd name="connsiteY0" fmla="*/ 158624 h 158624"/>
              <a:gd name="connsiteX1" fmla="*/ 180211 w 433839"/>
              <a:gd name="connsiteY1" fmla="*/ 51833 h 158624"/>
              <a:gd name="connsiteX2" fmla="*/ 433839 w 433839"/>
              <a:gd name="connsiteY2" fmla="*/ 5112 h 158624"/>
            </a:gdLst>
            <a:ahLst/>
            <a:cxnLst>
              <a:cxn ang="0">
                <a:pos x="connsiteX0" y="connsiteY0"/>
              </a:cxn>
              <a:cxn ang="0">
                <a:pos x="connsiteX1" y="connsiteY1"/>
              </a:cxn>
              <a:cxn ang="0">
                <a:pos x="connsiteX2" y="connsiteY2"/>
              </a:cxn>
            </a:cxnLst>
            <a:rect l="l" t="t" r="r" b="b"/>
            <a:pathLst>
              <a:path w="433839" h="158624">
                <a:moveTo>
                  <a:pt x="0" y="158624"/>
                </a:moveTo>
                <a:cubicBezTo>
                  <a:pt x="40603" y="141382"/>
                  <a:pt x="107905" y="77418"/>
                  <a:pt x="180211" y="51833"/>
                </a:cubicBezTo>
                <a:cubicBezTo>
                  <a:pt x="252518" y="26248"/>
                  <a:pt x="316480" y="-14356"/>
                  <a:pt x="433839" y="5112"/>
                </a:cubicBezTo>
              </a:path>
            </a:pathLst>
          </a:custGeom>
          <a:solidFill>
            <a:schemeClr val="bg2"/>
          </a:solidFill>
          <a:ln w="22225" cap="flat">
            <a:solidFill>
              <a:schemeClr val="bg1"/>
            </a:solidFill>
            <a:prstDash val="sysDot"/>
            <a:miter lim="800000"/>
            <a:headEnd type="none" w="med" len="med"/>
            <a:tailEnd type="none" w="med" len="med"/>
          </a:ln>
        </p:spPr>
        <p:txBody>
          <a:bodyPr lIns="91432" tIns="45716" rIns="91432" bIns="45716" rtlCol="0" anchor="ctr"/>
          <a:lstStyle/>
          <a:p>
            <a:pPr algn="ctr"/>
            <a:endParaRPr lang="en-US" sz="1800" dirty="0"/>
          </a:p>
        </p:txBody>
      </p:sp>
      <p:sp>
        <p:nvSpPr>
          <p:cNvPr id="186" name="Freeform 185"/>
          <p:cNvSpPr/>
          <p:nvPr/>
        </p:nvSpPr>
        <p:spPr bwMode="auto">
          <a:xfrm>
            <a:off x="2340946" y="3340858"/>
            <a:ext cx="854330" cy="48483"/>
          </a:xfrm>
          <a:custGeom>
            <a:avLst/>
            <a:gdLst>
              <a:gd name="connsiteX0" fmla="*/ 0 w 433840"/>
              <a:gd name="connsiteY0" fmla="*/ 21333 h 188195"/>
              <a:gd name="connsiteX1" fmla="*/ 153513 w 433840"/>
              <a:gd name="connsiteY1" fmla="*/ 14659 h 188195"/>
              <a:gd name="connsiteX2" fmla="*/ 433840 w 433840"/>
              <a:gd name="connsiteY2" fmla="*/ 188195 h 188195"/>
              <a:gd name="connsiteX0" fmla="*/ 0 w 433840"/>
              <a:gd name="connsiteY0" fmla="*/ 3226 h 170088"/>
              <a:gd name="connsiteX1" fmla="*/ 260304 w 433840"/>
              <a:gd name="connsiteY1" fmla="*/ 69971 h 170088"/>
              <a:gd name="connsiteX2" fmla="*/ 433840 w 433840"/>
              <a:gd name="connsiteY2" fmla="*/ 170088 h 170088"/>
              <a:gd name="connsiteX0" fmla="*/ 0 w 607375"/>
              <a:gd name="connsiteY0" fmla="*/ 1279 h 294955"/>
              <a:gd name="connsiteX1" fmla="*/ 433839 w 607375"/>
              <a:gd name="connsiteY1" fmla="*/ 194838 h 294955"/>
              <a:gd name="connsiteX2" fmla="*/ 607375 w 607375"/>
              <a:gd name="connsiteY2" fmla="*/ 294955 h 294955"/>
              <a:gd name="connsiteX0" fmla="*/ 0 w 854330"/>
              <a:gd name="connsiteY0" fmla="*/ 51453 h 245162"/>
              <a:gd name="connsiteX1" fmla="*/ 433839 w 854330"/>
              <a:gd name="connsiteY1" fmla="*/ 245012 h 245162"/>
              <a:gd name="connsiteX2" fmla="*/ 854330 w 854330"/>
              <a:gd name="connsiteY2" fmla="*/ 11406 h 245162"/>
              <a:gd name="connsiteX0" fmla="*/ 0 w 854330"/>
              <a:gd name="connsiteY0" fmla="*/ 193919 h 193919"/>
              <a:gd name="connsiteX1" fmla="*/ 407141 w 854330"/>
              <a:gd name="connsiteY1" fmla="*/ 360 h 193919"/>
              <a:gd name="connsiteX2" fmla="*/ 854330 w 854330"/>
              <a:gd name="connsiteY2" fmla="*/ 153872 h 193919"/>
            </a:gdLst>
            <a:ahLst/>
            <a:cxnLst>
              <a:cxn ang="0">
                <a:pos x="connsiteX0" y="connsiteY0"/>
              </a:cxn>
              <a:cxn ang="0">
                <a:pos x="connsiteX1" y="connsiteY1"/>
              </a:cxn>
              <a:cxn ang="0">
                <a:pos x="connsiteX2" y="connsiteY2"/>
              </a:cxn>
            </a:cxnLst>
            <a:rect l="l" t="t" r="r" b="b"/>
            <a:pathLst>
              <a:path w="854330" h="193919">
                <a:moveTo>
                  <a:pt x="0" y="193919"/>
                </a:moveTo>
                <a:cubicBezTo>
                  <a:pt x="40603" y="176677"/>
                  <a:pt x="264753" y="7034"/>
                  <a:pt x="407141" y="360"/>
                </a:cubicBezTo>
                <a:cubicBezTo>
                  <a:pt x="549529" y="-6314"/>
                  <a:pt x="750320" y="81009"/>
                  <a:pt x="854330" y="153872"/>
                </a:cubicBezTo>
              </a:path>
            </a:pathLst>
          </a:custGeom>
          <a:solidFill>
            <a:schemeClr val="bg2"/>
          </a:solidFill>
          <a:ln w="22225" cap="flat">
            <a:solidFill>
              <a:schemeClr val="bg1"/>
            </a:solidFill>
            <a:prstDash val="sysDot"/>
            <a:miter lim="800000"/>
            <a:headEnd type="none" w="med" len="med"/>
            <a:tailEnd type="none" w="med" len="med"/>
          </a:ln>
        </p:spPr>
        <p:txBody>
          <a:bodyPr lIns="91432" tIns="45716" rIns="91432" bIns="45716" rtlCol="0" anchor="ctr"/>
          <a:lstStyle/>
          <a:p>
            <a:pPr algn="ctr"/>
            <a:endParaRPr lang="en-US" sz="1800" dirty="0"/>
          </a:p>
        </p:txBody>
      </p:sp>
      <p:sp>
        <p:nvSpPr>
          <p:cNvPr id="187" name="TextBox 186"/>
          <p:cNvSpPr txBox="1"/>
          <p:nvPr/>
        </p:nvSpPr>
        <p:spPr>
          <a:xfrm>
            <a:off x="2813539" y="3620996"/>
            <a:ext cx="952489" cy="258524"/>
          </a:xfrm>
          <a:prstGeom prst="rect">
            <a:avLst/>
          </a:prstGeom>
          <a:noFill/>
        </p:spPr>
        <p:txBody>
          <a:bodyPr wrap="none" lIns="91432" tIns="45716" rIns="91432" bIns="45716" rtlCol="0">
            <a:spAutoFit/>
          </a:bodyPr>
          <a:lstStyle/>
          <a:p>
            <a:pPr>
              <a:lnSpc>
                <a:spcPct val="90000"/>
              </a:lnSpc>
              <a:spcBef>
                <a:spcPts val="600"/>
              </a:spcBef>
            </a:pPr>
            <a:r>
              <a:rPr lang="en-US" sz="1200" dirty="0">
                <a:solidFill>
                  <a:srgbClr val="7030A0"/>
                </a:solidFill>
              </a:rPr>
              <a:t>10.1.1.0/24</a:t>
            </a:r>
          </a:p>
        </p:txBody>
      </p:sp>
      <p:sp>
        <p:nvSpPr>
          <p:cNvPr id="188" name="&quot;No&quot; Symbol 187"/>
          <p:cNvSpPr>
            <a:spLocks noChangeAspect="1"/>
          </p:cNvSpPr>
          <p:nvPr/>
        </p:nvSpPr>
        <p:spPr bwMode="auto">
          <a:xfrm>
            <a:off x="6471170" y="2739597"/>
            <a:ext cx="156736" cy="156736"/>
          </a:xfrm>
          <a:prstGeom prst="noSmoking">
            <a:avLst/>
          </a:prstGeom>
          <a:solidFill>
            <a:srgbClr val="C00000"/>
          </a:solidFill>
          <a:ln w="12700" cap="flat">
            <a:noFill/>
            <a:miter lim="800000"/>
            <a:headEnd type="none" w="med" len="med"/>
            <a:tailEnd type="none" w="med" len="med"/>
          </a:ln>
        </p:spPr>
        <p:txBody>
          <a:bodyPr lIns="91432" tIns="45716" rIns="91432" bIns="45716" rtlCol="0" anchor="ctr"/>
          <a:lstStyle/>
          <a:p>
            <a:pPr algn="ctr" defTabSz="514295"/>
            <a:endParaRPr lang="en-US" dirty="0">
              <a:solidFill>
                <a:schemeClr val="bg1"/>
              </a:solidFill>
              <a:ea typeface="Arial" pitchFamily="-107" charset="0"/>
              <a:cs typeface="Arial" pitchFamily="-107" charset="0"/>
              <a:sym typeface="Arial" pitchFamily="-107" charset="0"/>
            </a:endParaRPr>
          </a:p>
        </p:txBody>
      </p:sp>
      <p:cxnSp>
        <p:nvCxnSpPr>
          <p:cNvPr id="189" name="Straight Arrow Connector 188"/>
          <p:cNvCxnSpPr/>
          <p:nvPr/>
        </p:nvCxnSpPr>
        <p:spPr bwMode="auto">
          <a:xfrm>
            <a:off x="5950944" y="4206593"/>
            <a:ext cx="914400" cy="0"/>
          </a:xfrm>
          <a:prstGeom prst="straightConnector1">
            <a:avLst/>
          </a:prstGeom>
          <a:solidFill>
            <a:srgbClr val="0183B7"/>
          </a:solidFill>
          <a:ln w="22225" cap="flat" cmpd="sng" algn="ctr">
            <a:solidFill>
              <a:schemeClr val="accent1"/>
            </a:solidFill>
            <a:prstDash val="solid"/>
            <a:round/>
            <a:headEnd type="none" w="med" len="med"/>
            <a:tailEnd type="none"/>
          </a:ln>
          <a:effectLst/>
        </p:spPr>
      </p:cxnSp>
      <p:sp>
        <p:nvSpPr>
          <p:cNvPr id="190" name="Rectangle 189"/>
          <p:cNvSpPr/>
          <p:nvPr/>
        </p:nvSpPr>
        <p:spPr bwMode="auto">
          <a:xfrm>
            <a:off x="6480412" y="3988034"/>
            <a:ext cx="837981" cy="386285"/>
          </a:xfrm>
          <a:prstGeom prst="rect">
            <a:avLst/>
          </a:prstGeom>
          <a:solidFill>
            <a:srgbClr val="7030A0"/>
          </a:solidFill>
          <a:ln w="12700" cap="flat">
            <a:noFill/>
            <a:miter lim="800000"/>
            <a:headEnd type="none" w="med" len="med"/>
            <a:tailEnd type="none" w="med" len="med"/>
          </a:ln>
        </p:spPr>
        <p:txBody>
          <a:bodyPr lIns="91432" tIns="45716" rIns="91432" bIns="45716" rtlCol="0" anchor="ctr"/>
          <a:lstStyle/>
          <a:p>
            <a:pPr algn="ctr" defTabSz="514295"/>
            <a:r>
              <a:rPr lang="en-US" dirty="0">
                <a:solidFill>
                  <a:schemeClr val="bg2"/>
                </a:solidFill>
                <a:ea typeface="Arial" pitchFamily="-107" charset="0"/>
                <a:cs typeface="Arial" pitchFamily="-107" charset="0"/>
                <a:sym typeface="Arial" pitchFamily="-107" charset="0"/>
              </a:rPr>
              <a:t>FTD</a:t>
            </a:r>
          </a:p>
        </p:txBody>
      </p:sp>
      <p:cxnSp>
        <p:nvCxnSpPr>
          <p:cNvPr id="191" name="Straight Arrow Connector 190"/>
          <p:cNvCxnSpPr/>
          <p:nvPr/>
        </p:nvCxnSpPr>
        <p:spPr bwMode="auto">
          <a:xfrm>
            <a:off x="5950944" y="4033607"/>
            <a:ext cx="797872" cy="0"/>
          </a:xfrm>
          <a:prstGeom prst="straightConnector1">
            <a:avLst/>
          </a:prstGeom>
          <a:solidFill>
            <a:srgbClr val="0183B7"/>
          </a:solidFill>
          <a:ln w="28575" cap="flat" cmpd="sng" algn="ctr">
            <a:solidFill>
              <a:srgbClr val="00B050"/>
            </a:solidFill>
            <a:prstDash val="sysDash"/>
            <a:round/>
            <a:headEnd type="none" w="med" len="med"/>
            <a:tailEnd type="triangle"/>
          </a:ln>
          <a:effectLst/>
        </p:spPr>
      </p:cxnSp>
      <p:sp>
        <p:nvSpPr>
          <p:cNvPr id="192" name="TextBox 191"/>
          <p:cNvSpPr txBox="1"/>
          <p:nvPr/>
        </p:nvSpPr>
        <p:spPr>
          <a:xfrm>
            <a:off x="5937588" y="4191803"/>
            <a:ext cx="628682" cy="258524"/>
          </a:xfrm>
          <a:prstGeom prst="rect">
            <a:avLst/>
          </a:prstGeom>
          <a:noFill/>
        </p:spPr>
        <p:txBody>
          <a:bodyPr wrap="none" lIns="91432" tIns="45716" rIns="91432" bIns="45716" rtlCol="0">
            <a:spAutoFit/>
          </a:bodyPr>
          <a:lstStyle/>
          <a:p>
            <a:pPr>
              <a:lnSpc>
                <a:spcPct val="90000"/>
              </a:lnSpc>
              <a:spcBef>
                <a:spcPts val="600"/>
              </a:spcBef>
            </a:pPr>
            <a:r>
              <a:rPr lang="en-US" sz="1200" dirty="0"/>
              <a:t>Eth1/1</a:t>
            </a:r>
          </a:p>
        </p:txBody>
      </p:sp>
      <p:cxnSp>
        <p:nvCxnSpPr>
          <p:cNvPr id="193" name="Straight Arrow Connector 192"/>
          <p:cNvCxnSpPr/>
          <p:nvPr/>
        </p:nvCxnSpPr>
        <p:spPr bwMode="auto">
          <a:xfrm>
            <a:off x="5944269" y="4131380"/>
            <a:ext cx="804546" cy="0"/>
          </a:xfrm>
          <a:prstGeom prst="straightConnector1">
            <a:avLst/>
          </a:prstGeom>
          <a:solidFill>
            <a:srgbClr val="0183B7"/>
          </a:solidFill>
          <a:ln w="28575" cap="flat" cmpd="sng" algn="ctr">
            <a:solidFill>
              <a:srgbClr val="C00000"/>
            </a:solidFill>
            <a:prstDash val="sysDash"/>
            <a:round/>
            <a:headEnd type="none" w="med" len="med"/>
            <a:tailEnd type="triangle"/>
          </a:ln>
          <a:effectLst/>
        </p:spPr>
      </p:cxnSp>
      <p:cxnSp>
        <p:nvCxnSpPr>
          <p:cNvPr id="194" name="Straight Arrow Connector 193"/>
          <p:cNvCxnSpPr/>
          <p:nvPr/>
        </p:nvCxnSpPr>
        <p:spPr bwMode="auto">
          <a:xfrm>
            <a:off x="1851187" y="4281863"/>
            <a:ext cx="1921161" cy="0"/>
          </a:xfrm>
          <a:prstGeom prst="straightConnector1">
            <a:avLst/>
          </a:prstGeom>
          <a:solidFill>
            <a:srgbClr val="0183B7"/>
          </a:solidFill>
          <a:ln w="22225" cap="flat" cmpd="sng" algn="ctr">
            <a:solidFill>
              <a:schemeClr val="accent1"/>
            </a:solidFill>
            <a:prstDash val="solid"/>
            <a:round/>
            <a:headEnd type="none" w="med" len="med"/>
            <a:tailEnd type="none"/>
          </a:ln>
          <a:effectLst/>
        </p:spPr>
      </p:cxnSp>
      <p:sp>
        <p:nvSpPr>
          <p:cNvPr id="195" name="TextBox 194"/>
          <p:cNvSpPr txBox="1"/>
          <p:nvPr/>
        </p:nvSpPr>
        <p:spPr>
          <a:xfrm>
            <a:off x="219923" y="3913326"/>
            <a:ext cx="1636089" cy="590923"/>
          </a:xfrm>
          <a:prstGeom prst="rect">
            <a:avLst/>
          </a:prstGeom>
          <a:noFill/>
        </p:spPr>
        <p:txBody>
          <a:bodyPr wrap="square" lIns="91432" tIns="45716" rIns="91432" bIns="45716" rtlCol="0">
            <a:spAutoFit/>
          </a:bodyPr>
          <a:lstStyle/>
          <a:p>
            <a:pPr algn="r">
              <a:lnSpc>
                <a:spcPct val="90000"/>
              </a:lnSpc>
              <a:spcBef>
                <a:spcPts val="600"/>
              </a:spcBef>
            </a:pPr>
            <a:r>
              <a:rPr lang="en-US" dirty="0" smtClean="0"/>
              <a:t>Routed + Transparent</a:t>
            </a:r>
            <a:endParaRPr lang="en-US" dirty="0"/>
          </a:p>
        </p:txBody>
      </p:sp>
      <p:sp>
        <p:nvSpPr>
          <p:cNvPr id="196" name="TextBox 195"/>
          <p:cNvSpPr txBox="1"/>
          <p:nvPr/>
        </p:nvSpPr>
        <p:spPr>
          <a:xfrm>
            <a:off x="1837829" y="4267074"/>
            <a:ext cx="583798" cy="258524"/>
          </a:xfrm>
          <a:prstGeom prst="rect">
            <a:avLst/>
          </a:prstGeom>
          <a:noFill/>
        </p:spPr>
        <p:txBody>
          <a:bodyPr wrap="none" lIns="91432" tIns="45716" rIns="91432" bIns="45716" rtlCol="0">
            <a:spAutoFit/>
          </a:bodyPr>
          <a:lstStyle/>
          <a:p>
            <a:pPr>
              <a:lnSpc>
                <a:spcPct val="90000"/>
              </a:lnSpc>
              <a:spcBef>
                <a:spcPts val="600"/>
              </a:spcBef>
            </a:pPr>
            <a:r>
              <a:rPr lang="en-US" sz="1200" dirty="0">
                <a:solidFill>
                  <a:schemeClr val="accent3"/>
                </a:solidFill>
              </a:rPr>
              <a:t>inside</a:t>
            </a:r>
          </a:p>
        </p:txBody>
      </p:sp>
      <p:sp>
        <p:nvSpPr>
          <p:cNvPr id="197" name="TextBox 196"/>
          <p:cNvSpPr txBox="1"/>
          <p:nvPr/>
        </p:nvSpPr>
        <p:spPr>
          <a:xfrm>
            <a:off x="3177473" y="4267074"/>
            <a:ext cx="678375" cy="258524"/>
          </a:xfrm>
          <a:prstGeom prst="rect">
            <a:avLst/>
          </a:prstGeom>
          <a:noFill/>
        </p:spPr>
        <p:txBody>
          <a:bodyPr wrap="none" lIns="91432" tIns="45716" rIns="91432" bIns="45716" rtlCol="0">
            <a:spAutoFit/>
          </a:bodyPr>
          <a:lstStyle/>
          <a:p>
            <a:pPr>
              <a:lnSpc>
                <a:spcPct val="90000"/>
              </a:lnSpc>
              <a:spcBef>
                <a:spcPts val="600"/>
              </a:spcBef>
            </a:pPr>
            <a:r>
              <a:rPr lang="en-US" sz="1200" dirty="0">
                <a:solidFill>
                  <a:srgbClr val="FF0000"/>
                </a:solidFill>
              </a:rPr>
              <a:t>outside</a:t>
            </a:r>
          </a:p>
        </p:txBody>
      </p:sp>
      <p:cxnSp>
        <p:nvCxnSpPr>
          <p:cNvPr id="198" name="Straight Arrow Connector 197"/>
          <p:cNvCxnSpPr/>
          <p:nvPr/>
        </p:nvCxnSpPr>
        <p:spPr bwMode="auto">
          <a:xfrm flipV="1">
            <a:off x="2799640" y="4192203"/>
            <a:ext cx="0" cy="587351"/>
          </a:xfrm>
          <a:prstGeom prst="straightConnector1">
            <a:avLst/>
          </a:prstGeom>
          <a:solidFill>
            <a:srgbClr val="0183B7"/>
          </a:solidFill>
          <a:ln w="22225" cap="flat" cmpd="sng" algn="ctr">
            <a:solidFill>
              <a:schemeClr val="accent1"/>
            </a:solidFill>
            <a:prstDash val="solid"/>
            <a:round/>
            <a:headEnd type="none" w="med" len="med"/>
            <a:tailEnd type="none"/>
          </a:ln>
          <a:effectLst/>
        </p:spPr>
      </p:cxnSp>
      <p:sp>
        <p:nvSpPr>
          <p:cNvPr id="199" name="Rectangle 198"/>
          <p:cNvSpPr/>
          <p:nvPr/>
        </p:nvSpPr>
        <p:spPr bwMode="auto">
          <a:xfrm>
            <a:off x="2380652" y="4063304"/>
            <a:ext cx="837981" cy="386285"/>
          </a:xfrm>
          <a:prstGeom prst="rect">
            <a:avLst/>
          </a:prstGeom>
          <a:solidFill>
            <a:srgbClr val="7030A0"/>
          </a:solidFill>
          <a:ln w="12700" cap="flat">
            <a:noFill/>
            <a:miter lim="800000"/>
            <a:headEnd type="none" w="med" len="med"/>
            <a:tailEnd type="none" w="med" len="med"/>
          </a:ln>
        </p:spPr>
        <p:txBody>
          <a:bodyPr lIns="91432" tIns="45716" rIns="91432" bIns="45716" rtlCol="0" anchor="ctr"/>
          <a:lstStyle/>
          <a:p>
            <a:pPr algn="ctr" defTabSz="514295"/>
            <a:r>
              <a:rPr lang="en-US" dirty="0">
                <a:solidFill>
                  <a:schemeClr val="bg2"/>
                </a:solidFill>
                <a:ea typeface="Arial" pitchFamily="-107" charset="0"/>
                <a:cs typeface="Arial" pitchFamily="-107" charset="0"/>
                <a:sym typeface="Arial" pitchFamily="-107" charset="0"/>
              </a:rPr>
              <a:t>FTD</a:t>
            </a:r>
          </a:p>
        </p:txBody>
      </p:sp>
      <p:sp>
        <p:nvSpPr>
          <p:cNvPr id="200" name="TextBox 199"/>
          <p:cNvSpPr txBox="1"/>
          <p:nvPr/>
        </p:nvSpPr>
        <p:spPr>
          <a:xfrm>
            <a:off x="2343266" y="4455678"/>
            <a:ext cx="518074" cy="258524"/>
          </a:xfrm>
          <a:prstGeom prst="rect">
            <a:avLst/>
          </a:prstGeom>
          <a:noFill/>
        </p:spPr>
        <p:txBody>
          <a:bodyPr wrap="none" lIns="91432" tIns="45716" rIns="91432" bIns="45716" rtlCol="0">
            <a:spAutoFit/>
          </a:bodyPr>
          <a:lstStyle/>
          <a:p>
            <a:pPr>
              <a:lnSpc>
                <a:spcPct val="90000"/>
              </a:lnSpc>
              <a:spcBef>
                <a:spcPts val="600"/>
              </a:spcBef>
            </a:pPr>
            <a:r>
              <a:rPr lang="en-US" sz="1200" dirty="0">
                <a:solidFill>
                  <a:srgbClr val="FFC000"/>
                </a:solidFill>
              </a:rPr>
              <a:t>DMZ</a:t>
            </a:r>
          </a:p>
        </p:txBody>
      </p:sp>
      <p:sp>
        <p:nvSpPr>
          <p:cNvPr id="201" name="Freeform 200"/>
          <p:cNvSpPr/>
          <p:nvPr/>
        </p:nvSpPr>
        <p:spPr bwMode="auto">
          <a:xfrm>
            <a:off x="2378049" y="4280392"/>
            <a:ext cx="433840" cy="170088"/>
          </a:xfrm>
          <a:custGeom>
            <a:avLst/>
            <a:gdLst>
              <a:gd name="connsiteX0" fmla="*/ 0 w 433840"/>
              <a:gd name="connsiteY0" fmla="*/ 21333 h 188195"/>
              <a:gd name="connsiteX1" fmla="*/ 153513 w 433840"/>
              <a:gd name="connsiteY1" fmla="*/ 14659 h 188195"/>
              <a:gd name="connsiteX2" fmla="*/ 433840 w 433840"/>
              <a:gd name="connsiteY2" fmla="*/ 188195 h 188195"/>
              <a:gd name="connsiteX0" fmla="*/ 0 w 433840"/>
              <a:gd name="connsiteY0" fmla="*/ 3226 h 170088"/>
              <a:gd name="connsiteX1" fmla="*/ 260304 w 433840"/>
              <a:gd name="connsiteY1" fmla="*/ 69971 h 170088"/>
              <a:gd name="connsiteX2" fmla="*/ 433840 w 433840"/>
              <a:gd name="connsiteY2" fmla="*/ 170088 h 170088"/>
            </a:gdLst>
            <a:ahLst/>
            <a:cxnLst>
              <a:cxn ang="0">
                <a:pos x="connsiteX0" y="connsiteY0"/>
              </a:cxn>
              <a:cxn ang="0">
                <a:pos x="connsiteX1" y="connsiteY1"/>
              </a:cxn>
              <a:cxn ang="0">
                <a:pos x="connsiteX2" y="connsiteY2"/>
              </a:cxn>
            </a:cxnLst>
            <a:rect l="l" t="t" r="r" b="b"/>
            <a:pathLst>
              <a:path w="433840" h="170088">
                <a:moveTo>
                  <a:pt x="0" y="3226"/>
                </a:moveTo>
                <a:cubicBezTo>
                  <a:pt x="40603" y="-14016"/>
                  <a:pt x="187997" y="42161"/>
                  <a:pt x="260304" y="69971"/>
                </a:cubicBezTo>
                <a:cubicBezTo>
                  <a:pt x="332611" y="97781"/>
                  <a:pt x="329830" y="97225"/>
                  <a:pt x="433840" y="170088"/>
                </a:cubicBezTo>
              </a:path>
            </a:pathLst>
          </a:custGeom>
          <a:solidFill>
            <a:schemeClr val="bg2"/>
          </a:solidFill>
          <a:ln w="22225" cap="flat">
            <a:solidFill>
              <a:schemeClr val="bg1"/>
            </a:solidFill>
            <a:prstDash val="sysDot"/>
            <a:miter lim="800000"/>
            <a:headEnd type="none" w="med" len="med"/>
            <a:tailEnd type="none" w="med" len="med"/>
          </a:ln>
        </p:spPr>
        <p:txBody>
          <a:bodyPr lIns="91432" tIns="45716" rIns="91432" bIns="45716" rtlCol="0" anchor="ctr"/>
          <a:lstStyle/>
          <a:p>
            <a:pPr algn="ctr"/>
            <a:endParaRPr lang="en-US" sz="1800" dirty="0"/>
          </a:p>
        </p:txBody>
      </p:sp>
      <p:sp>
        <p:nvSpPr>
          <p:cNvPr id="202" name="TextBox 201"/>
          <p:cNvSpPr txBox="1"/>
          <p:nvPr/>
        </p:nvSpPr>
        <p:spPr>
          <a:xfrm>
            <a:off x="1486959" y="4472069"/>
            <a:ext cx="952489" cy="258524"/>
          </a:xfrm>
          <a:prstGeom prst="rect">
            <a:avLst/>
          </a:prstGeom>
          <a:noFill/>
        </p:spPr>
        <p:txBody>
          <a:bodyPr wrap="none" lIns="91432" tIns="45716" rIns="91432" bIns="45716" rtlCol="0">
            <a:spAutoFit/>
          </a:bodyPr>
          <a:lstStyle/>
          <a:p>
            <a:pPr>
              <a:lnSpc>
                <a:spcPct val="90000"/>
              </a:lnSpc>
              <a:spcBef>
                <a:spcPts val="600"/>
              </a:spcBef>
            </a:pPr>
            <a:r>
              <a:rPr lang="en-US" sz="1200" dirty="0">
                <a:solidFill>
                  <a:srgbClr val="7030A0"/>
                </a:solidFill>
              </a:rPr>
              <a:t>10.1.1.0/24</a:t>
            </a:r>
          </a:p>
        </p:txBody>
      </p:sp>
      <p:sp>
        <p:nvSpPr>
          <p:cNvPr id="203" name="TextBox 202"/>
          <p:cNvSpPr txBox="1"/>
          <p:nvPr/>
        </p:nvSpPr>
        <p:spPr>
          <a:xfrm>
            <a:off x="3162628" y="4049494"/>
            <a:ext cx="888369" cy="244674"/>
          </a:xfrm>
          <a:prstGeom prst="rect">
            <a:avLst/>
          </a:prstGeom>
          <a:noFill/>
        </p:spPr>
        <p:txBody>
          <a:bodyPr wrap="none" lIns="91432" tIns="45716" rIns="91432" bIns="45716" rtlCol="0">
            <a:spAutoFit/>
          </a:bodyPr>
          <a:lstStyle/>
          <a:p>
            <a:pPr>
              <a:lnSpc>
                <a:spcPct val="90000"/>
              </a:lnSpc>
              <a:spcBef>
                <a:spcPts val="600"/>
              </a:spcBef>
            </a:pPr>
            <a:r>
              <a:rPr lang="en-US" sz="1100" dirty="0">
                <a:solidFill>
                  <a:srgbClr val="FF0000"/>
                </a:solidFill>
              </a:rPr>
              <a:t>10.1.2.0/24</a:t>
            </a:r>
          </a:p>
        </p:txBody>
      </p:sp>
      <p:sp>
        <p:nvSpPr>
          <p:cNvPr id="4" name="TextBox 3"/>
          <p:cNvSpPr txBox="1"/>
          <p:nvPr/>
        </p:nvSpPr>
        <p:spPr>
          <a:xfrm>
            <a:off x="4969156" y="4621447"/>
            <a:ext cx="3175747" cy="276999"/>
          </a:xfrm>
          <a:prstGeom prst="rect">
            <a:avLst/>
          </a:prstGeom>
          <a:noFill/>
        </p:spPr>
        <p:txBody>
          <a:bodyPr wrap="square" rtlCol="0">
            <a:spAutoFit/>
          </a:bodyPr>
          <a:lstStyle/>
          <a:p>
            <a:r>
              <a:rPr lang="en-US" altLang="ja-JP" sz="1200" dirty="0" smtClean="0">
                <a:latin typeface="+mn-lt"/>
              </a:rPr>
              <a:t>※NGIPS</a:t>
            </a:r>
            <a:r>
              <a:rPr lang="ja-JP" altLang="en-US" sz="1200" dirty="0" smtClean="0">
                <a:latin typeface="+mn-lt"/>
              </a:rPr>
              <a:t>のみ</a:t>
            </a:r>
            <a:r>
              <a:rPr lang="en-US" altLang="ja-JP" sz="1200" dirty="0" smtClean="0">
                <a:latin typeface="+mn-lt"/>
              </a:rPr>
              <a:t>FTW module</a:t>
            </a:r>
            <a:r>
              <a:rPr lang="ja-JP" altLang="en-US" sz="1200" dirty="0" smtClean="0">
                <a:latin typeface="+mn-lt"/>
              </a:rPr>
              <a:t>サポート</a:t>
            </a:r>
            <a:endParaRPr lang="en-US" sz="1200" dirty="0" smtClean="0">
              <a:latin typeface="+mn-lt"/>
            </a:endParaRPr>
          </a:p>
        </p:txBody>
      </p:sp>
      <p:sp>
        <p:nvSpPr>
          <p:cNvPr id="22" name="TextBox 21"/>
          <p:cNvSpPr txBox="1"/>
          <p:nvPr/>
        </p:nvSpPr>
        <p:spPr>
          <a:xfrm>
            <a:off x="3070889" y="1860653"/>
            <a:ext cx="1525948" cy="307777"/>
          </a:xfrm>
          <a:prstGeom prst="rect">
            <a:avLst/>
          </a:prstGeom>
          <a:noFill/>
        </p:spPr>
        <p:txBody>
          <a:bodyPr wrap="square" rtlCol="0">
            <a:spAutoFit/>
          </a:bodyPr>
          <a:lstStyle/>
          <a:p>
            <a:r>
              <a:rPr lang="en-US" altLang="ja-JP" sz="1400" dirty="0" smtClean="0">
                <a:latin typeface="+mn-lt"/>
              </a:rPr>
              <a:t>ASA</a:t>
            </a:r>
            <a:r>
              <a:rPr lang="ja-JP" altLang="en-US" sz="1400" dirty="0" smtClean="0">
                <a:latin typeface="+mn-lt"/>
              </a:rPr>
              <a:t>から継承</a:t>
            </a:r>
            <a:endParaRPr lang="en-US" sz="1400" dirty="0" smtClean="0">
              <a:latin typeface="+mn-lt"/>
            </a:endParaRPr>
          </a:p>
        </p:txBody>
      </p:sp>
      <p:sp>
        <p:nvSpPr>
          <p:cNvPr id="77" name="TextBox 76"/>
          <p:cNvSpPr txBox="1"/>
          <p:nvPr/>
        </p:nvSpPr>
        <p:spPr>
          <a:xfrm>
            <a:off x="4522694" y="1869523"/>
            <a:ext cx="1809692" cy="307777"/>
          </a:xfrm>
          <a:prstGeom prst="rect">
            <a:avLst/>
          </a:prstGeom>
          <a:noFill/>
        </p:spPr>
        <p:txBody>
          <a:bodyPr wrap="square" rtlCol="0">
            <a:spAutoFit/>
          </a:bodyPr>
          <a:lstStyle/>
          <a:p>
            <a:r>
              <a:rPr lang="en-US" altLang="ja-JP" sz="1400" dirty="0" smtClean="0">
                <a:latin typeface="+mn-lt"/>
              </a:rPr>
              <a:t>Firepower</a:t>
            </a:r>
            <a:r>
              <a:rPr lang="ja-JP" altLang="en-US" sz="1400" dirty="0" smtClean="0">
                <a:latin typeface="+mn-lt"/>
              </a:rPr>
              <a:t>から継承</a:t>
            </a:r>
            <a:endParaRPr lang="en-US" sz="1400" dirty="0" smtClean="0">
              <a:latin typeface="+mn-lt"/>
            </a:endParaRPr>
          </a:p>
        </p:txBody>
      </p:sp>
    </p:spTree>
    <p:extLst>
      <p:ext uri="{BB962C8B-B14F-4D97-AF65-F5344CB8AC3E}">
        <p14:creationId xmlns:p14="http://schemas.microsoft.com/office/powerpoint/2010/main" val="1328163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345488" cy="731837"/>
          </a:xfrm>
        </p:spPr>
        <p:txBody>
          <a:bodyPr/>
          <a:lstStyle/>
          <a:p>
            <a:r>
              <a:rPr lang="ja-JP" altLang="en-US" dirty="0" smtClean="0">
                <a:solidFill>
                  <a:schemeClr val="tx2"/>
                </a:solidFill>
                <a:latin typeface="MS PGothic" charset="-128"/>
                <a:ea typeface="MS PGothic" charset="-128"/>
                <a:cs typeface="MS PGothic" charset="-128"/>
              </a:rPr>
              <a:t>インターフェイスモード</a:t>
            </a:r>
            <a:r>
              <a:rPr lang="en-US" dirty="0" smtClean="0">
                <a:solidFill>
                  <a:schemeClr val="tx2"/>
                </a:solidFill>
                <a:latin typeface="MS PGothic" charset="-128"/>
                <a:ea typeface="MS PGothic" charset="-128"/>
                <a:cs typeface="MS PGothic" charset="-128"/>
              </a:rPr>
              <a:t>: </a:t>
            </a:r>
            <a:r>
              <a:rPr lang="en-US" dirty="0">
                <a:solidFill>
                  <a:schemeClr val="tx2"/>
                </a:solidFill>
              </a:rPr>
              <a:t>Routed</a:t>
            </a:r>
          </a:p>
        </p:txBody>
      </p:sp>
      <p:sp>
        <p:nvSpPr>
          <p:cNvPr id="4" name="Text Placeholder 3"/>
          <p:cNvSpPr>
            <a:spLocks noGrp="1"/>
          </p:cNvSpPr>
          <p:nvPr>
            <p:ph type="body" sz="quarter" idx="10"/>
          </p:nvPr>
        </p:nvSpPr>
        <p:spPr>
          <a:xfrm>
            <a:off x="354341" y="1073150"/>
            <a:ext cx="8357024" cy="3168210"/>
          </a:xfrm>
        </p:spPr>
        <p:txBody>
          <a:bodyPr/>
          <a:lstStyle/>
          <a:p>
            <a:pPr marL="512717" lvl="1" indent="-285750">
              <a:spcBef>
                <a:spcPts val="600"/>
              </a:spcBef>
              <a:buClr>
                <a:schemeClr val="tx2"/>
              </a:buClr>
              <a:buSzPct val="100000"/>
            </a:pPr>
            <a:r>
              <a:rPr lang="en-US" dirty="0" smtClean="0">
                <a:solidFill>
                  <a:srgbClr val="FF0000"/>
                </a:solidFill>
                <a:latin typeface="MS PGothic" charset="-128"/>
                <a:ea typeface="MS PGothic" charset="-128"/>
                <a:cs typeface="MS PGothic" charset="-128"/>
              </a:rPr>
              <a:t>Routed</a:t>
            </a:r>
            <a:r>
              <a:rPr lang="en-US" dirty="0">
                <a:solidFill>
                  <a:srgbClr val="FF0000"/>
                </a:solidFill>
                <a:latin typeface="MS PGothic" charset="-128"/>
                <a:ea typeface="MS PGothic" charset="-128"/>
                <a:cs typeface="MS PGothic" charset="-128"/>
              </a:rPr>
              <a:t> </a:t>
            </a:r>
            <a:r>
              <a:rPr lang="en-US" dirty="0" smtClean="0">
                <a:solidFill>
                  <a:srgbClr val="FF0000"/>
                </a:solidFill>
                <a:latin typeface="MS PGothic" charset="-128"/>
                <a:ea typeface="MS PGothic" charset="-128"/>
                <a:cs typeface="MS PGothic" charset="-128"/>
              </a:rPr>
              <a:t>Firewall</a:t>
            </a:r>
            <a:r>
              <a:rPr lang="ja-JP" altLang="en-US" dirty="0" smtClean="0">
                <a:solidFill>
                  <a:srgbClr val="000000"/>
                </a:solidFill>
                <a:latin typeface="MS PGothic" charset="-128"/>
                <a:ea typeface="MS PGothic" charset="-128"/>
                <a:cs typeface="MS PGothic" charset="-128"/>
              </a:rPr>
              <a:t>として動作しているときのみ利用可能</a:t>
            </a:r>
            <a:endParaRPr lang="en-US" b="1" dirty="0">
              <a:solidFill>
                <a:srgbClr val="000000"/>
              </a:solidFill>
              <a:latin typeface="MS PGothic" charset="-128"/>
              <a:ea typeface="MS PGothic" charset="-128"/>
              <a:cs typeface="MS PGothic" charset="-128"/>
            </a:endParaRPr>
          </a:p>
          <a:p>
            <a:pPr marL="512717" lvl="1" indent="-285750">
              <a:spcBef>
                <a:spcPts val="600"/>
              </a:spcBef>
              <a:buClr>
                <a:schemeClr val="tx2"/>
              </a:buClr>
              <a:buSzPct val="100000"/>
            </a:pPr>
            <a:r>
              <a:rPr lang="ja-JP" altLang="en-US" dirty="0" smtClean="0">
                <a:solidFill>
                  <a:srgbClr val="000000"/>
                </a:solidFill>
                <a:latin typeface="MS PGothic" charset="-128"/>
                <a:ea typeface="MS PGothic" charset="-128"/>
                <a:cs typeface="MS PGothic" charset="-128"/>
              </a:rPr>
              <a:t>従来の</a:t>
            </a:r>
            <a:r>
              <a:rPr lang="en-US" altLang="ja-JP" dirty="0" smtClean="0">
                <a:solidFill>
                  <a:srgbClr val="FF0000"/>
                </a:solidFill>
                <a:latin typeface="MS PGothic" charset="-128"/>
                <a:ea typeface="MS PGothic" charset="-128"/>
                <a:cs typeface="MS PGothic" charset="-128"/>
              </a:rPr>
              <a:t>L3 Firewall</a:t>
            </a:r>
            <a:r>
              <a:rPr lang="ja-JP" altLang="en-US" dirty="0" smtClean="0">
                <a:solidFill>
                  <a:srgbClr val="000000"/>
                </a:solidFill>
                <a:latin typeface="MS PGothic" charset="-128"/>
                <a:ea typeface="MS PGothic" charset="-128"/>
                <a:cs typeface="MS PGothic" charset="-128"/>
              </a:rPr>
              <a:t>と同じ</a:t>
            </a:r>
            <a:endParaRPr lang="en-US" b="1" dirty="0" smtClean="0">
              <a:solidFill>
                <a:srgbClr val="FC8604"/>
              </a:solidFill>
              <a:latin typeface="MS PGothic" charset="-128"/>
              <a:ea typeface="MS PGothic" charset="-128"/>
              <a:cs typeface="MS PGothic" charset="-128"/>
            </a:endParaRPr>
          </a:p>
          <a:p>
            <a:pPr marL="512717" lvl="1" indent="-285750">
              <a:spcBef>
                <a:spcPts val="600"/>
              </a:spcBef>
              <a:buClr>
                <a:schemeClr val="tx2"/>
              </a:buClr>
              <a:buSzPct val="100000"/>
            </a:pPr>
            <a:r>
              <a:rPr lang="en-US" dirty="0" smtClean="0">
                <a:solidFill>
                  <a:srgbClr val="000000"/>
                </a:solidFill>
                <a:latin typeface="MS PGothic" charset="-128"/>
                <a:ea typeface="MS PGothic" charset="-128"/>
                <a:cs typeface="MS PGothic" charset="-128"/>
              </a:rPr>
              <a:t>1</a:t>
            </a:r>
            <a:r>
              <a:rPr lang="ja-JP" altLang="en-US" dirty="0" smtClean="0">
                <a:solidFill>
                  <a:srgbClr val="000000"/>
                </a:solidFill>
                <a:latin typeface="MS PGothic" charset="-128"/>
                <a:ea typeface="MS PGothic" charset="-128"/>
                <a:cs typeface="MS PGothic" charset="-128"/>
              </a:rPr>
              <a:t>本以上の物理</a:t>
            </a:r>
            <a:r>
              <a:rPr lang="en-US" altLang="ja-JP" dirty="0" smtClean="0">
                <a:solidFill>
                  <a:srgbClr val="000000"/>
                </a:solidFill>
                <a:latin typeface="MS PGothic" charset="-128"/>
                <a:ea typeface="MS PGothic" charset="-128"/>
                <a:cs typeface="MS PGothic" charset="-128"/>
              </a:rPr>
              <a:t> or </a:t>
            </a:r>
            <a:r>
              <a:rPr lang="ja-JP" altLang="en-US" dirty="0" smtClean="0">
                <a:solidFill>
                  <a:srgbClr val="000000"/>
                </a:solidFill>
                <a:latin typeface="MS PGothic" charset="-128"/>
                <a:ea typeface="MS PGothic" charset="-128"/>
                <a:cs typeface="MS PGothic" charset="-128"/>
              </a:rPr>
              <a:t>論理</a:t>
            </a:r>
            <a:r>
              <a:rPr lang="en-US" altLang="ja-JP" dirty="0" smtClean="0">
                <a:solidFill>
                  <a:srgbClr val="000000"/>
                </a:solidFill>
                <a:latin typeface="MS PGothic" charset="-128"/>
                <a:ea typeface="MS PGothic" charset="-128"/>
                <a:cs typeface="MS PGothic" charset="-128"/>
              </a:rPr>
              <a:t> (VLAN) </a:t>
            </a:r>
            <a:r>
              <a:rPr lang="ja-JP" altLang="en-US" dirty="0" smtClean="0">
                <a:solidFill>
                  <a:srgbClr val="000000"/>
                </a:solidFill>
                <a:latin typeface="MS PGothic" charset="-128"/>
                <a:ea typeface="MS PGothic" charset="-128"/>
                <a:cs typeface="MS PGothic" charset="-128"/>
              </a:rPr>
              <a:t>のルーティング可能なインターフェイス</a:t>
            </a:r>
            <a:endParaRPr lang="en-US" dirty="0" smtClean="0">
              <a:solidFill>
                <a:srgbClr val="000000"/>
              </a:solidFill>
              <a:latin typeface="MS PGothic" charset="-128"/>
              <a:ea typeface="MS PGothic" charset="-128"/>
              <a:cs typeface="MS PGothic" charset="-128"/>
            </a:endParaRPr>
          </a:p>
          <a:p>
            <a:pPr marL="512717" lvl="1" indent="-285750">
              <a:spcBef>
                <a:spcPts val="600"/>
              </a:spcBef>
              <a:buClr>
                <a:schemeClr val="tx2"/>
              </a:buClr>
              <a:buSzPct val="100000"/>
            </a:pPr>
            <a:r>
              <a:rPr lang="en-US" dirty="0" smtClean="0">
                <a:solidFill>
                  <a:srgbClr val="000000"/>
                </a:solidFill>
                <a:latin typeface="MS PGothic" charset="-128"/>
                <a:ea typeface="MS PGothic" charset="-128"/>
                <a:cs typeface="MS PGothic" charset="-128"/>
              </a:rPr>
              <a:t>NA</a:t>
            </a:r>
            <a:r>
              <a:rPr lang="en-US" altLang="ja-JP" dirty="0" smtClean="0">
                <a:solidFill>
                  <a:srgbClr val="000000"/>
                </a:solidFill>
                <a:latin typeface="MS PGothic" charset="-128"/>
                <a:ea typeface="MS PGothic" charset="-128"/>
                <a:cs typeface="MS PGothic" charset="-128"/>
              </a:rPr>
              <a:t>T</a:t>
            </a:r>
            <a:r>
              <a:rPr lang="ja-JP" altLang="en-US" dirty="0" smtClean="0">
                <a:solidFill>
                  <a:srgbClr val="000000"/>
                </a:solidFill>
                <a:latin typeface="MS PGothic" charset="-128"/>
                <a:ea typeface="MS PGothic" charset="-128"/>
                <a:cs typeface="MS PGothic" charset="-128"/>
              </a:rPr>
              <a:t>や動的ルーティング等の設定が可能</a:t>
            </a:r>
            <a:endParaRPr lang="en-US" dirty="0" smtClean="0">
              <a:solidFill>
                <a:srgbClr val="000000"/>
              </a:solidFill>
              <a:latin typeface="MS PGothic" charset="-128"/>
              <a:ea typeface="MS PGothic" charset="-128"/>
              <a:cs typeface="MS PGothic" charset="-128"/>
            </a:endParaRPr>
          </a:p>
          <a:p>
            <a:pPr marL="512717" lvl="1" indent="-285750">
              <a:spcBef>
                <a:spcPts val="600"/>
              </a:spcBef>
              <a:buClr>
                <a:schemeClr val="tx2"/>
              </a:buClr>
              <a:buSzPct val="100000"/>
            </a:pPr>
            <a:r>
              <a:rPr lang="ja-JP" altLang="en-US" dirty="0" smtClean="0">
                <a:solidFill>
                  <a:srgbClr val="FF0000"/>
                </a:solidFill>
                <a:latin typeface="MS PGothic" charset="-128"/>
                <a:ea typeface="MS PGothic" charset="-128"/>
                <a:cs typeface="MS PGothic" charset="-128"/>
              </a:rPr>
              <a:t>ルートのルックアップ</a:t>
            </a:r>
            <a:r>
              <a:rPr lang="ja-JP" altLang="en-US" dirty="0" smtClean="0">
                <a:solidFill>
                  <a:srgbClr val="000000"/>
                </a:solidFill>
                <a:latin typeface="MS PGothic" charset="-128"/>
                <a:ea typeface="MS PGothic" charset="-128"/>
                <a:cs typeface="MS PGothic" charset="-128"/>
              </a:rPr>
              <a:t>に基いてパケットが転送される</a:t>
            </a:r>
            <a:endParaRPr lang="en-US" b="1" dirty="0" smtClean="0">
              <a:solidFill>
                <a:srgbClr val="FC8604"/>
              </a:solidFill>
              <a:latin typeface="MS PGothic" charset="-128"/>
              <a:ea typeface="MS PGothic" charset="-128"/>
              <a:cs typeface="MS PGothic" charset="-128"/>
            </a:endParaRPr>
          </a:p>
          <a:p>
            <a:pPr marL="512717" lvl="1" indent="-285750">
              <a:spcBef>
                <a:spcPts val="600"/>
              </a:spcBef>
              <a:buClr>
                <a:schemeClr val="tx2"/>
              </a:buClr>
              <a:buSzPct val="100000"/>
            </a:pPr>
            <a:r>
              <a:rPr lang="en-US" altLang="ja-JP" dirty="0" smtClean="0">
                <a:solidFill>
                  <a:srgbClr val="000000"/>
                </a:solidFill>
                <a:latin typeface="MS PGothic" charset="-128"/>
                <a:ea typeface="MS PGothic" charset="-128"/>
                <a:cs typeface="MS PGothic" charset="-128"/>
              </a:rPr>
              <a:t>ASA</a:t>
            </a:r>
            <a:r>
              <a:rPr lang="ja-JP" altLang="en-US" dirty="0" smtClean="0">
                <a:solidFill>
                  <a:srgbClr val="000000"/>
                </a:solidFill>
                <a:latin typeface="MS PGothic" charset="-128"/>
                <a:ea typeface="MS PGothic" charset="-128"/>
                <a:cs typeface="MS PGothic" charset="-128"/>
              </a:rPr>
              <a:t>の</a:t>
            </a:r>
            <a:r>
              <a:rPr lang="ja-JP" altLang="en-US" dirty="0" smtClean="0">
                <a:solidFill>
                  <a:srgbClr val="FF0000"/>
                </a:solidFill>
                <a:latin typeface="MS PGothic" charset="-128"/>
                <a:ea typeface="MS PGothic" charset="-128"/>
                <a:cs typeface="MS PGothic" charset="-128"/>
              </a:rPr>
              <a:t>全エンジン</a:t>
            </a:r>
            <a:r>
              <a:rPr lang="ja-JP" altLang="en-US" dirty="0" smtClean="0">
                <a:solidFill>
                  <a:srgbClr val="000000"/>
                </a:solidFill>
                <a:latin typeface="MS PGothic" charset="-128"/>
                <a:ea typeface="MS PGothic" charset="-128"/>
                <a:cs typeface="MS PGothic" charset="-128"/>
              </a:rPr>
              <a:t>でのチェック、および</a:t>
            </a:r>
            <a:r>
              <a:rPr lang="en-US" altLang="ja-JP" dirty="0" smtClean="0">
                <a:solidFill>
                  <a:srgbClr val="000000"/>
                </a:solidFill>
                <a:latin typeface="MS PGothic" charset="-128"/>
                <a:ea typeface="MS PGothic" charset="-128"/>
                <a:cs typeface="MS PGothic" charset="-128"/>
              </a:rPr>
              <a:t>Snort</a:t>
            </a:r>
            <a:r>
              <a:rPr lang="ja-JP" altLang="en-US" dirty="0" smtClean="0">
                <a:solidFill>
                  <a:srgbClr val="000000"/>
                </a:solidFill>
                <a:latin typeface="MS PGothic" charset="-128"/>
                <a:ea typeface="MS PGothic" charset="-128"/>
                <a:cs typeface="MS PGothic" charset="-128"/>
              </a:rPr>
              <a:t>の</a:t>
            </a:r>
            <a:r>
              <a:rPr lang="ja-JP" altLang="en-US" dirty="0" smtClean="0">
                <a:solidFill>
                  <a:srgbClr val="FF0000"/>
                </a:solidFill>
                <a:latin typeface="MS PGothic" charset="-128"/>
                <a:ea typeface="MS PGothic" charset="-128"/>
                <a:cs typeface="MS PGothic" charset="-128"/>
              </a:rPr>
              <a:t>全エンジン</a:t>
            </a:r>
            <a:r>
              <a:rPr lang="ja-JP" altLang="en-US" dirty="0" smtClean="0">
                <a:solidFill>
                  <a:srgbClr val="000000"/>
                </a:solidFill>
                <a:latin typeface="MS PGothic" charset="-128"/>
                <a:ea typeface="MS PGothic" charset="-128"/>
                <a:cs typeface="MS PGothic" charset="-128"/>
              </a:rPr>
              <a:t>でのチェックが適用される</a:t>
            </a:r>
            <a:endParaRPr lang="en-US" dirty="0">
              <a:solidFill>
                <a:srgbClr val="000000"/>
              </a:solidFill>
              <a:latin typeface="MS PGothic" charset="-128"/>
              <a:ea typeface="MS PGothic" charset="-128"/>
              <a:cs typeface="MS PGothic" charset="-128"/>
            </a:endParaRPr>
          </a:p>
          <a:p>
            <a:pPr marL="512717" lvl="1" indent="-285750">
              <a:spcBef>
                <a:spcPts val="600"/>
              </a:spcBef>
              <a:buClr>
                <a:schemeClr val="tx2"/>
              </a:buClr>
              <a:buSzPct val="100000"/>
            </a:pPr>
            <a:r>
              <a:rPr lang="ja-JP" altLang="en-US" dirty="0" smtClean="0">
                <a:solidFill>
                  <a:srgbClr val="000000"/>
                </a:solidFill>
                <a:latin typeface="MS PGothic" charset="-128"/>
                <a:ea typeface="MS PGothic" charset="-128"/>
                <a:cs typeface="MS PGothic" charset="-128"/>
              </a:rPr>
              <a:t>トラフィックを</a:t>
            </a:r>
            <a:r>
              <a:rPr lang="ja-JP" altLang="en-US" dirty="0" smtClean="0">
                <a:solidFill>
                  <a:srgbClr val="FF0000"/>
                </a:solidFill>
                <a:latin typeface="MS PGothic" charset="-128"/>
                <a:ea typeface="MS PGothic" charset="-128"/>
                <a:cs typeface="MS PGothic" charset="-128"/>
              </a:rPr>
              <a:t>実際に止める</a:t>
            </a:r>
            <a:r>
              <a:rPr lang="ja-JP" altLang="en-US" dirty="0" smtClean="0">
                <a:solidFill>
                  <a:srgbClr val="000000"/>
                </a:solidFill>
                <a:latin typeface="MS PGothic" charset="-128"/>
                <a:ea typeface="MS PGothic" charset="-128"/>
                <a:cs typeface="MS PGothic" charset="-128"/>
              </a:rPr>
              <a:t>ことが可能</a:t>
            </a:r>
            <a:endParaRPr lang="en-US" b="1" dirty="0">
              <a:solidFill>
                <a:srgbClr val="FC8604"/>
              </a:solidFill>
              <a:latin typeface="MS PGothic" charset="-128"/>
              <a:ea typeface="MS PGothic" charset="-128"/>
              <a:cs typeface="MS PGothic" charset="-128"/>
            </a:endParaRPr>
          </a:p>
          <a:p>
            <a:pPr marL="512717" lvl="1" indent="-285750">
              <a:spcBef>
                <a:spcPts val="1113"/>
              </a:spcBef>
              <a:buClr>
                <a:schemeClr val="tx2"/>
              </a:buClr>
              <a:buSzPct val="100000"/>
            </a:pPr>
            <a:endParaRPr lang="en-US" dirty="0">
              <a:solidFill>
                <a:schemeClr val="tx1"/>
              </a:solidFill>
              <a:latin typeface="MS PGothic" charset="-128"/>
              <a:ea typeface="MS PGothic" charset="-128"/>
              <a:cs typeface="MS PGothic" charset="-128"/>
            </a:endParaRPr>
          </a:p>
          <a:p>
            <a:pPr marL="512717" lvl="1" indent="-285750">
              <a:spcBef>
                <a:spcPts val="1113"/>
              </a:spcBef>
              <a:buClr>
                <a:schemeClr val="tx2"/>
              </a:buClr>
              <a:buSzPct val="100000"/>
            </a:pPr>
            <a:endParaRPr lang="en-US" dirty="0" smtClean="0">
              <a:solidFill>
                <a:schemeClr val="tx1"/>
              </a:solidFill>
              <a:latin typeface="MS PGothic" charset="-128"/>
              <a:ea typeface="MS PGothic" charset="-128"/>
              <a:cs typeface="MS PGothic" charset="-128"/>
            </a:endParaRPr>
          </a:p>
          <a:p>
            <a:pPr marL="226967" lvl="1" indent="0">
              <a:spcBef>
                <a:spcPts val="600"/>
              </a:spcBef>
              <a:buNone/>
            </a:pPr>
            <a:endParaRPr lang="en-US" sz="2300" dirty="0" smtClean="0">
              <a:solidFill>
                <a:schemeClr val="tx1"/>
              </a:solidFill>
              <a:latin typeface="MS PGothic" charset="-128"/>
              <a:ea typeface="MS PGothic" charset="-128"/>
              <a:cs typeface="MS PGothic" charset="-128"/>
            </a:endParaRPr>
          </a:p>
          <a:p>
            <a:pPr marL="226967" lvl="1" indent="0">
              <a:spcBef>
                <a:spcPts val="1113"/>
              </a:spcBef>
              <a:buNone/>
            </a:pPr>
            <a:endParaRPr lang="en-US" sz="2300" dirty="0" smtClean="0">
              <a:solidFill>
                <a:schemeClr val="tx1"/>
              </a:solidFill>
              <a:latin typeface="MS PGothic" charset="-128"/>
              <a:ea typeface="MS PGothic" charset="-128"/>
              <a:cs typeface="MS PGothic" charset="-128"/>
            </a:endParaRPr>
          </a:p>
        </p:txBody>
      </p:sp>
      <p:grpSp>
        <p:nvGrpSpPr>
          <p:cNvPr id="7" name="Group 6"/>
          <p:cNvGrpSpPr/>
          <p:nvPr/>
        </p:nvGrpSpPr>
        <p:grpSpPr>
          <a:xfrm>
            <a:off x="687103" y="3764266"/>
            <a:ext cx="8168808" cy="1358788"/>
            <a:chOff x="687103" y="3554057"/>
            <a:chExt cx="8168808" cy="1358788"/>
          </a:xfrm>
        </p:grpSpPr>
        <p:pic>
          <p:nvPicPr>
            <p:cNvPr id="2" name="Picture 1"/>
            <p:cNvPicPr>
              <a:picLocks noChangeAspect="1"/>
            </p:cNvPicPr>
            <p:nvPr/>
          </p:nvPicPr>
          <p:blipFill>
            <a:blip r:embed="rId3"/>
            <a:stretch>
              <a:fillRect/>
            </a:stretch>
          </p:blipFill>
          <p:spPr>
            <a:xfrm>
              <a:off x="687103" y="3626608"/>
              <a:ext cx="4599838" cy="980960"/>
            </a:xfrm>
            <a:prstGeom prst="rect">
              <a:avLst/>
            </a:prstGeom>
            <a:ln>
              <a:solidFill>
                <a:schemeClr val="accent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91423" y="3554057"/>
              <a:ext cx="3264488" cy="1358788"/>
            </a:xfrm>
            <a:prstGeom prst="rect">
              <a:avLst/>
            </a:prstGeom>
            <a:ln>
              <a:solidFill>
                <a:schemeClr val="tx2"/>
              </a:solidFill>
            </a:ln>
          </p:spPr>
        </p:pic>
      </p:grpSp>
    </p:spTree>
    <p:extLst>
      <p:ext uri="{BB962C8B-B14F-4D97-AF65-F5344CB8AC3E}">
        <p14:creationId xmlns:p14="http://schemas.microsoft.com/office/powerpoint/2010/main" val="30871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345488" cy="731837"/>
          </a:xfrm>
        </p:spPr>
        <p:txBody>
          <a:bodyPr/>
          <a:lstStyle/>
          <a:p>
            <a:r>
              <a:rPr lang="ja-JP" altLang="en-US" dirty="0" smtClean="0">
                <a:solidFill>
                  <a:schemeClr val="tx2"/>
                </a:solidFill>
                <a:latin typeface="MS PGothic" charset="-128"/>
                <a:ea typeface="MS PGothic" charset="-128"/>
                <a:cs typeface="MS PGothic" charset="-128"/>
              </a:rPr>
              <a:t>インターフェイスモード</a:t>
            </a:r>
            <a:r>
              <a:rPr lang="en-US" dirty="0" smtClean="0">
                <a:solidFill>
                  <a:schemeClr val="tx2"/>
                </a:solidFill>
                <a:latin typeface="MS PGothic" charset="-128"/>
                <a:ea typeface="MS PGothic" charset="-128"/>
                <a:cs typeface="MS PGothic" charset="-128"/>
              </a:rPr>
              <a:t>: </a:t>
            </a:r>
            <a:r>
              <a:rPr lang="en-US" altLang="ja-JP" dirty="0" smtClean="0">
                <a:ea typeface="MS PGothic" charset="-128"/>
                <a:cs typeface="MS PGothic" charset="-128"/>
              </a:rPr>
              <a:t>Transparent</a:t>
            </a:r>
            <a:endParaRPr lang="en-US" dirty="0">
              <a:solidFill>
                <a:schemeClr val="tx2"/>
              </a:solidFill>
              <a:ea typeface="MS PGothic" charset="-128"/>
              <a:cs typeface="MS PGothic" charset="-128"/>
            </a:endParaRPr>
          </a:p>
        </p:txBody>
      </p:sp>
      <p:sp>
        <p:nvSpPr>
          <p:cNvPr id="4" name="Text Placeholder 3"/>
          <p:cNvSpPr>
            <a:spLocks noGrp="1"/>
          </p:cNvSpPr>
          <p:nvPr>
            <p:ph type="body" sz="quarter" idx="10"/>
          </p:nvPr>
        </p:nvSpPr>
        <p:spPr>
          <a:xfrm>
            <a:off x="354342" y="1069238"/>
            <a:ext cx="8357024" cy="3168210"/>
          </a:xfrm>
        </p:spPr>
        <p:txBody>
          <a:bodyPr/>
          <a:lstStyle/>
          <a:p>
            <a:pPr marL="512717" lvl="1" indent="-285750">
              <a:spcBef>
                <a:spcPts val="600"/>
              </a:spcBef>
              <a:buClr>
                <a:schemeClr val="tx2"/>
              </a:buClr>
              <a:buSzPct val="100000"/>
            </a:pPr>
            <a:r>
              <a:rPr lang="ja-JP" altLang="en-US" dirty="0" smtClean="0">
                <a:solidFill>
                  <a:srgbClr val="000000"/>
                </a:solidFill>
                <a:latin typeface="MS PGothic" charset="-128"/>
                <a:ea typeface="MS PGothic" charset="-128"/>
                <a:cs typeface="MS PGothic" charset="-128"/>
              </a:rPr>
              <a:t>従来の</a:t>
            </a:r>
            <a:r>
              <a:rPr lang="en-US" altLang="ja-JP" dirty="0" smtClean="0">
                <a:solidFill>
                  <a:srgbClr val="FF0000"/>
                </a:solidFill>
                <a:latin typeface="MS PGothic" charset="-128"/>
                <a:ea typeface="MS PGothic" charset="-128"/>
                <a:cs typeface="MS PGothic" charset="-128"/>
              </a:rPr>
              <a:t>Transparent Firewall</a:t>
            </a:r>
            <a:r>
              <a:rPr lang="ja-JP" altLang="en-US" dirty="0" smtClean="0">
                <a:solidFill>
                  <a:srgbClr val="000000"/>
                </a:solidFill>
                <a:latin typeface="MS PGothic" charset="-128"/>
                <a:ea typeface="MS PGothic" charset="-128"/>
                <a:cs typeface="MS PGothic" charset="-128"/>
              </a:rPr>
              <a:t>と同じ</a:t>
            </a:r>
            <a:endParaRPr lang="en-US" b="1" dirty="0">
              <a:solidFill>
                <a:srgbClr val="FC8604"/>
              </a:solidFill>
              <a:latin typeface="MS PGothic" charset="-128"/>
              <a:ea typeface="MS PGothic" charset="-128"/>
              <a:cs typeface="MS PGothic" charset="-128"/>
            </a:endParaRPr>
          </a:p>
          <a:p>
            <a:pPr marL="512717" lvl="1" indent="-285750">
              <a:spcBef>
                <a:spcPts val="600"/>
              </a:spcBef>
              <a:buClr>
                <a:schemeClr val="tx2"/>
              </a:buClr>
              <a:buSzPct val="100000"/>
            </a:pPr>
            <a:r>
              <a:rPr lang="en-US" altLang="ja-JP" dirty="0" smtClean="0">
                <a:solidFill>
                  <a:srgbClr val="FF0000"/>
                </a:solidFill>
                <a:latin typeface="MS PGothic" charset="-128"/>
                <a:ea typeface="MS PGothic" charset="-128"/>
                <a:cs typeface="MS PGothic" charset="-128"/>
              </a:rPr>
              <a:t>2</a:t>
            </a:r>
            <a:r>
              <a:rPr lang="ja-JP" altLang="en-US" dirty="0" smtClean="0">
                <a:solidFill>
                  <a:srgbClr val="FF0000"/>
                </a:solidFill>
                <a:latin typeface="MS PGothic" charset="-128"/>
                <a:ea typeface="MS PGothic" charset="-128"/>
                <a:cs typeface="MS PGothic" charset="-128"/>
              </a:rPr>
              <a:t>つ以上</a:t>
            </a:r>
            <a:r>
              <a:rPr lang="ja-JP" altLang="en-US" dirty="0" smtClean="0">
                <a:solidFill>
                  <a:srgbClr val="000000"/>
                </a:solidFill>
                <a:latin typeface="MS PGothic" charset="-128"/>
                <a:ea typeface="MS PGothic" charset="-128"/>
                <a:cs typeface="MS PGothic" charset="-128"/>
              </a:rPr>
              <a:t>の物理</a:t>
            </a:r>
            <a:r>
              <a:rPr lang="en-US" altLang="ja-JP" dirty="0" smtClean="0">
                <a:solidFill>
                  <a:srgbClr val="000000"/>
                </a:solidFill>
                <a:latin typeface="MS PGothic" charset="-128"/>
                <a:ea typeface="MS PGothic" charset="-128"/>
                <a:cs typeface="MS PGothic" charset="-128"/>
              </a:rPr>
              <a:t> or </a:t>
            </a:r>
            <a:r>
              <a:rPr lang="ja-JP" altLang="en-US" dirty="0" smtClean="0">
                <a:solidFill>
                  <a:srgbClr val="000000"/>
                </a:solidFill>
                <a:latin typeface="MS PGothic" charset="-128"/>
                <a:ea typeface="MS PGothic" charset="-128"/>
                <a:cs typeface="MS PGothic" charset="-128"/>
              </a:rPr>
              <a:t>論理インターフェイスを</a:t>
            </a:r>
            <a:r>
              <a:rPr lang="en-US" altLang="ja-JP" dirty="0" smtClean="0">
                <a:solidFill>
                  <a:srgbClr val="000000"/>
                </a:solidFill>
                <a:latin typeface="MS PGothic" charset="-128"/>
                <a:ea typeface="MS PGothic" charset="-128"/>
                <a:cs typeface="MS PGothic" charset="-128"/>
              </a:rPr>
              <a:t>Bridge Group</a:t>
            </a:r>
            <a:r>
              <a:rPr lang="ja-JP" altLang="en-US" dirty="0" smtClean="0">
                <a:solidFill>
                  <a:srgbClr val="000000"/>
                </a:solidFill>
                <a:latin typeface="MS PGothic" charset="-128"/>
                <a:ea typeface="MS PGothic" charset="-128"/>
                <a:cs typeface="MS PGothic" charset="-128"/>
              </a:rPr>
              <a:t>にアサイン</a:t>
            </a:r>
            <a:endParaRPr lang="en-US" dirty="0" smtClean="0">
              <a:solidFill>
                <a:srgbClr val="000000"/>
              </a:solidFill>
              <a:latin typeface="MS PGothic" charset="-128"/>
              <a:ea typeface="MS PGothic" charset="-128"/>
              <a:cs typeface="MS PGothic" charset="-128"/>
            </a:endParaRPr>
          </a:p>
          <a:p>
            <a:pPr marL="512717" lvl="1" indent="-285750">
              <a:spcBef>
                <a:spcPts val="600"/>
              </a:spcBef>
              <a:buClr>
                <a:schemeClr val="tx2"/>
              </a:buClr>
              <a:buSzPct val="100000"/>
            </a:pPr>
            <a:r>
              <a:rPr lang="en-US" altLang="ja-JP" dirty="0">
                <a:solidFill>
                  <a:srgbClr val="000000"/>
                </a:solidFill>
                <a:latin typeface="MS PGothic" charset="-128"/>
                <a:ea typeface="MS PGothic" charset="-128"/>
                <a:cs typeface="MS PGothic" charset="-128"/>
              </a:rPr>
              <a:t>ASA</a:t>
            </a:r>
            <a:r>
              <a:rPr lang="ja-JP" altLang="en-US" dirty="0">
                <a:solidFill>
                  <a:srgbClr val="000000"/>
                </a:solidFill>
                <a:latin typeface="MS PGothic" charset="-128"/>
                <a:ea typeface="MS PGothic" charset="-128"/>
                <a:cs typeface="MS PGothic" charset="-128"/>
              </a:rPr>
              <a:t>の</a:t>
            </a:r>
            <a:r>
              <a:rPr lang="ja-JP" altLang="en-US" dirty="0">
                <a:solidFill>
                  <a:srgbClr val="FF0000"/>
                </a:solidFill>
                <a:latin typeface="MS PGothic" charset="-128"/>
                <a:ea typeface="MS PGothic" charset="-128"/>
                <a:cs typeface="MS PGothic" charset="-128"/>
              </a:rPr>
              <a:t>全エンジン</a:t>
            </a:r>
            <a:r>
              <a:rPr lang="ja-JP" altLang="en-US" dirty="0">
                <a:solidFill>
                  <a:srgbClr val="000000"/>
                </a:solidFill>
                <a:latin typeface="MS PGothic" charset="-128"/>
                <a:ea typeface="MS PGothic" charset="-128"/>
                <a:cs typeface="MS PGothic" charset="-128"/>
              </a:rPr>
              <a:t>でのチェック、および</a:t>
            </a:r>
            <a:r>
              <a:rPr lang="en-US" altLang="ja-JP" dirty="0">
                <a:solidFill>
                  <a:srgbClr val="000000"/>
                </a:solidFill>
                <a:latin typeface="MS PGothic" charset="-128"/>
                <a:ea typeface="MS PGothic" charset="-128"/>
                <a:cs typeface="MS PGothic" charset="-128"/>
              </a:rPr>
              <a:t>Snort</a:t>
            </a:r>
            <a:r>
              <a:rPr lang="ja-JP" altLang="en-US" dirty="0">
                <a:solidFill>
                  <a:srgbClr val="000000"/>
                </a:solidFill>
                <a:latin typeface="MS PGothic" charset="-128"/>
                <a:ea typeface="MS PGothic" charset="-128"/>
                <a:cs typeface="MS PGothic" charset="-128"/>
              </a:rPr>
              <a:t>の</a:t>
            </a:r>
            <a:r>
              <a:rPr lang="ja-JP" altLang="en-US" dirty="0">
                <a:solidFill>
                  <a:srgbClr val="FF0000"/>
                </a:solidFill>
                <a:latin typeface="MS PGothic" charset="-128"/>
                <a:ea typeface="MS PGothic" charset="-128"/>
                <a:cs typeface="MS PGothic" charset="-128"/>
              </a:rPr>
              <a:t>全エンジン</a:t>
            </a:r>
            <a:r>
              <a:rPr lang="ja-JP" altLang="en-US" dirty="0">
                <a:solidFill>
                  <a:srgbClr val="000000"/>
                </a:solidFill>
                <a:latin typeface="MS PGothic" charset="-128"/>
                <a:ea typeface="MS PGothic" charset="-128"/>
                <a:cs typeface="MS PGothic" charset="-128"/>
              </a:rPr>
              <a:t>でのチェックが適用される</a:t>
            </a:r>
            <a:endParaRPr lang="en-US" dirty="0" smtClean="0">
              <a:solidFill>
                <a:srgbClr val="000000"/>
              </a:solidFill>
              <a:latin typeface="MS PGothic" charset="-128"/>
              <a:ea typeface="MS PGothic" charset="-128"/>
              <a:cs typeface="MS PGothic" charset="-128"/>
            </a:endParaRPr>
          </a:p>
          <a:p>
            <a:pPr marL="512717" lvl="1" indent="-285750">
              <a:spcBef>
                <a:spcPts val="600"/>
              </a:spcBef>
              <a:buClr>
                <a:schemeClr val="tx2"/>
              </a:buClr>
              <a:buSzPct val="100000"/>
            </a:pPr>
            <a:r>
              <a:rPr lang="en-US" altLang="ja-JP" dirty="0" smtClean="0">
                <a:solidFill>
                  <a:srgbClr val="FF0000"/>
                </a:solidFill>
                <a:latin typeface="MS PGothic" charset="-128"/>
                <a:ea typeface="MS PGothic" charset="-128"/>
                <a:cs typeface="MS PGothic" charset="-128"/>
              </a:rPr>
              <a:t>CAM</a:t>
            </a:r>
            <a:r>
              <a:rPr lang="ja-JP" altLang="en-US" dirty="0" smtClean="0">
                <a:solidFill>
                  <a:srgbClr val="FF0000"/>
                </a:solidFill>
                <a:latin typeface="MS PGothic" charset="-128"/>
                <a:ea typeface="MS PGothic" charset="-128"/>
                <a:cs typeface="MS PGothic" charset="-128"/>
              </a:rPr>
              <a:t>テーブルのルックアップ</a:t>
            </a:r>
            <a:r>
              <a:rPr lang="ja-JP" altLang="en-US" dirty="0" smtClean="0">
                <a:solidFill>
                  <a:srgbClr val="000000"/>
                </a:solidFill>
                <a:latin typeface="MS PGothic" charset="-128"/>
                <a:ea typeface="MS PGothic" charset="-128"/>
                <a:cs typeface="MS PGothic" charset="-128"/>
              </a:rPr>
              <a:t>に基いてパケットが転送される</a:t>
            </a:r>
            <a:endParaRPr lang="en-US" b="1" dirty="0" smtClean="0">
              <a:solidFill>
                <a:srgbClr val="FC8604"/>
              </a:solidFill>
              <a:latin typeface="MS PGothic" charset="-128"/>
              <a:ea typeface="MS PGothic" charset="-128"/>
              <a:cs typeface="MS PGothic" charset="-128"/>
            </a:endParaRPr>
          </a:p>
          <a:p>
            <a:pPr marL="512717" lvl="1" indent="-285750">
              <a:spcBef>
                <a:spcPts val="600"/>
              </a:spcBef>
              <a:buClr>
                <a:schemeClr val="tx2"/>
              </a:buClr>
              <a:buSzPct val="100000"/>
            </a:pPr>
            <a:r>
              <a:rPr lang="en-US" dirty="0" smtClean="0">
                <a:solidFill>
                  <a:srgbClr val="000000"/>
                </a:solidFill>
                <a:latin typeface="MS PGothic" charset="-128"/>
                <a:ea typeface="MS PGothic" charset="-128"/>
                <a:cs typeface="MS PGothic" charset="-128"/>
              </a:rPr>
              <a:t>BVI</a:t>
            </a:r>
            <a:r>
              <a:rPr lang="ja-JP" altLang="en-US" dirty="0" smtClean="0">
                <a:solidFill>
                  <a:srgbClr val="000000"/>
                </a:solidFill>
                <a:latin typeface="MS PGothic" charset="-128"/>
                <a:ea typeface="MS PGothic" charset="-128"/>
                <a:cs typeface="MS PGothic" charset="-128"/>
              </a:rPr>
              <a:t>インターフェイスは</a:t>
            </a:r>
            <a:r>
              <a:rPr lang="en-US" altLang="ja-JP" dirty="0" smtClean="0">
                <a:solidFill>
                  <a:srgbClr val="000000"/>
                </a:solidFill>
                <a:latin typeface="MS PGothic" charset="-128"/>
                <a:ea typeface="MS PGothic" charset="-128"/>
                <a:cs typeface="MS PGothic" charset="-128"/>
              </a:rPr>
              <a:t>ARP</a:t>
            </a:r>
            <a:r>
              <a:rPr lang="ja-JP" altLang="en-US" dirty="0" smtClean="0">
                <a:solidFill>
                  <a:srgbClr val="000000"/>
                </a:solidFill>
                <a:latin typeface="MS PGothic" charset="-128"/>
                <a:ea typeface="MS PGothic" charset="-128"/>
                <a:cs typeface="MS PGothic" charset="-128"/>
              </a:rPr>
              <a:t>や</a:t>
            </a:r>
            <a:r>
              <a:rPr lang="en-US" altLang="ja-JP" dirty="0" smtClean="0">
                <a:solidFill>
                  <a:srgbClr val="000000"/>
                </a:solidFill>
                <a:latin typeface="MS PGothic" charset="-128"/>
                <a:ea typeface="MS PGothic" charset="-128"/>
                <a:cs typeface="MS PGothic" charset="-128"/>
              </a:rPr>
              <a:t>ICMP</a:t>
            </a:r>
            <a:r>
              <a:rPr lang="ja-JP" altLang="en-US" dirty="0" smtClean="0">
                <a:solidFill>
                  <a:srgbClr val="000000"/>
                </a:solidFill>
                <a:latin typeface="MS PGothic" charset="-128"/>
                <a:ea typeface="MS PGothic" charset="-128"/>
                <a:cs typeface="MS PGothic" charset="-128"/>
              </a:rPr>
              <a:t>によりネクストホップの</a:t>
            </a:r>
            <a:r>
              <a:rPr lang="en-US" altLang="ja-JP" dirty="0" smtClean="0">
                <a:solidFill>
                  <a:srgbClr val="000000"/>
                </a:solidFill>
                <a:latin typeface="MS PGothic" charset="-128"/>
                <a:ea typeface="MS PGothic" charset="-128"/>
                <a:cs typeface="MS PGothic" charset="-128"/>
              </a:rPr>
              <a:t>MAC</a:t>
            </a:r>
            <a:r>
              <a:rPr lang="ja-JP" altLang="en-US" dirty="0" smtClean="0">
                <a:solidFill>
                  <a:srgbClr val="000000"/>
                </a:solidFill>
                <a:latin typeface="MS PGothic" charset="-128"/>
                <a:ea typeface="MS PGothic" charset="-128"/>
                <a:cs typeface="MS PGothic" charset="-128"/>
              </a:rPr>
              <a:t>アドレスの解決で利用される</a:t>
            </a:r>
            <a:endParaRPr lang="en-US" dirty="0" smtClean="0">
              <a:solidFill>
                <a:srgbClr val="000000"/>
              </a:solidFill>
              <a:latin typeface="MS PGothic" charset="-128"/>
              <a:ea typeface="MS PGothic" charset="-128"/>
              <a:cs typeface="MS PGothic" charset="-128"/>
            </a:endParaRPr>
          </a:p>
          <a:p>
            <a:pPr marL="512717" lvl="1" indent="-285750">
              <a:spcBef>
                <a:spcPts val="600"/>
              </a:spcBef>
              <a:buClr>
                <a:schemeClr val="tx2"/>
              </a:buClr>
              <a:buSzPct val="100000"/>
            </a:pPr>
            <a:r>
              <a:rPr lang="ja-JP" altLang="en-US" dirty="0">
                <a:solidFill>
                  <a:srgbClr val="000000"/>
                </a:solidFill>
                <a:latin typeface="MS PGothic" charset="-128"/>
                <a:ea typeface="MS PGothic" charset="-128"/>
                <a:cs typeface="MS PGothic" charset="-128"/>
              </a:rPr>
              <a:t>トラフィックを</a:t>
            </a:r>
            <a:r>
              <a:rPr lang="ja-JP" altLang="en-US" dirty="0">
                <a:solidFill>
                  <a:srgbClr val="FF0000"/>
                </a:solidFill>
                <a:latin typeface="MS PGothic" charset="-128"/>
                <a:ea typeface="MS PGothic" charset="-128"/>
                <a:cs typeface="MS PGothic" charset="-128"/>
              </a:rPr>
              <a:t>実際に止める</a:t>
            </a:r>
            <a:r>
              <a:rPr lang="ja-JP" altLang="en-US" dirty="0">
                <a:solidFill>
                  <a:srgbClr val="000000"/>
                </a:solidFill>
                <a:latin typeface="MS PGothic" charset="-128"/>
                <a:ea typeface="MS PGothic" charset="-128"/>
                <a:cs typeface="MS PGothic" charset="-128"/>
              </a:rPr>
              <a:t>ことが可能</a:t>
            </a:r>
            <a:endParaRPr lang="en-US" altLang="ja-JP" b="1" dirty="0">
              <a:solidFill>
                <a:srgbClr val="FC8604"/>
              </a:solidFill>
              <a:latin typeface="MS PGothic" charset="-128"/>
              <a:ea typeface="MS PGothic" charset="-128"/>
              <a:cs typeface="MS PGothic" charset="-128"/>
            </a:endParaRPr>
          </a:p>
          <a:p>
            <a:pPr marL="226967" lvl="1" indent="0">
              <a:spcBef>
                <a:spcPts val="600"/>
              </a:spcBef>
              <a:buClr>
                <a:schemeClr val="tx2"/>
              </a:buClr>
              <a:buSzPct val="100000"/>
              <a:buNone/>
            </a:pPr>
            <a:endParaRPr lang="en-US" dirty="0">
              <a:solidFill>
                <a:schemeClr val="tx1"/>
              </a:solidFill>
              <a:latin typeface="MS PGothic" charset="-128"/>
              <a:ea typeface="MS PGothic" charset="-128"/>
              <a:cs typeface="MS PGothic" charset="-128"/>
            </a:endParaRPr>
          </a:p>
          <a:p>
            <a:pPr marL="512717" lvl="1" indent="-285750">
              <a:spcBef>
                <a:spcPts val="600"/>
              </a:spcBef>
              <a:buClr>
                <a:schemeClr val="tx2"/>
              </a:buClr>
              <a:buSzPct val="100000"/>
            </a:pPr>
            <a:endParaRPr lang="en-US" dirty="0">
              <a:solidFill>
                <a:schemeClr val="tx1"/>
              </a:solidFill>
              <a:latin typeface="MS PGothic" charset="-128"/>
              <a:ea typeface="MS PGothic" charset="-128"/>
              <a:cs typeface="MS PGothic" charset="-128"/>
            </a:endParaRPr>
          </a:p>
          <a:p>
            <a:pPr marL="512717" lvl="1" indent="-285750">
              <a:spcBef>
                <a:spcPts val="1113"/>
              </a:spcBef>
              <a:buClr>
                <a:schemeClr val="tx2"/>
              </a:buClr>
              <a:buSzPct val="100000"/>
            </a:pPr>
            <a:endParaRPr lang="en-US" dirty="0" smtClean="0">
              <a:solidFill>
                <a:schemeClr val="tx1"/>
              </a:solidFill>
              <a:latin typeface="MS PGothic" charset="-128"/>
              <a:ea typeface="MS PGothic" charset="-128"/>
              <a:cs typeface="MS PGothic" charset="-128"/>
            </a:endParaRPr>
          </a:p>
          <a:p>
            <a:pPr marL="226967" lvl="1" indent="0">
              <a:spcBef>
                <a:spcPts val="600"/>
              </a:spcBef>
              <a:buNone/>
            </a:pPr>
            <a:endParaRPr lang="en-US" sz="2300" dirty="0" smtClean="0">
              <a:solidFill>
                <a:schemeClr val="tx1"/>
              </a:solidFill>
              <a:latin typeface="MS PGothic" charset="-128"/>
              <a:ea typeface="MS PGothic" charset="-128"/>
              <a:cs typeface="MS PGothic" charset="-128"/>
            </a:endParaRPr>
          </a:p>
          <a:p>
            <a:pPr marL="226967" lvl="1" indent="0">
              <a:spcBef>
                <a:spcPts val="1113"/>
              </a:spcBef>
              <a:buNone/>
            </a:pPr>
            <a:endParaRPr lang="en-US" sz="2300" dirty="0" smtClean="0">
              <a:solidFill>
                <a:schemeClr val="tx1"/>
              </a:solidFill>
              <a:latin typeface="MS PGothic" charset="-128"/>
              <a:ea typeface="MS PGothic" charset="-128"/>
              <a:cs typeface="MS PGothic" charset="-128"/>
            </a:endParaRPr>
          </a:p>
        </p:txBody>
      </p:sp>
      <p:pic>
        <p:nvPicPr>
          <p:cNvPr id="5" name="Picture 4"/>
          <p:cNvPicPr>
            <a:picLocks noChangeAspect="1"/>
          </p:cNvPicPr>
          <p:nvPr/>
        </p:nvPicPr>
        <p:blipFill>
          <a:blip r:embed="rId3"/>
          <a:stretch>
            <a:fillRect/>
          </a:stretch>
        </p:blipFill>
        <p:spPr>
          <a:xfrm>
            <a:off x="702455" y="3944668"/>
            <a:ext cx="4447389" cy="1141762"/>
          </a:xfrm>
          <a:prstGeom prst="rect">
            <a:avLst/>
          </a:prstGeom>
          <a:ln>
            <a:solidFill>
              <a:schemeClr val="accent1"/>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38652" y="3911339"/>
            <a:ext cx="2778034" cy="1152341"/>
          </a:xfrm>
          <a:prstGeom prst="rect">
            <a:avLst/>
          </a:prstGeom>
        </p:spPr>
      </p:pic>
      <p:sp>
        <p:nvSpPr>
          <p:cNvPr id="6" name="正方形/長方形 8"/>
          <p:cNvSpPr/>
          <p:nvPr/>
        </p:nvSpPr>
        <p:spPr>
          <a:xfrm>
            <a:off x="1484415" y="4623177"/>
            <a:ext cx="890650" cy="15294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 name="正方形/長方形 9"/>
          <p:cNvSpPr/>
          <p:nvPr/>
        </p:nvSpPr>
        <p:spPr>
          <a:xfrm>
            <a:off x="3406241" y="4623177"/>
            <a:ext cx="890650" cy="15294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937231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345488" cy="731837"/>
          </a:xfrm>
        </p:spPr>
        <p:txBody>
          <a:bodyPr/>
          <a:lstStyle/>
          <a:p>
            <a:r>
              <a:rPr lang="ja-JP" altLang="en-US" dirty="0" smtClean="0">
                <a:latin typeface="MS PGothic" charset="-128"/>
                <a:ea typeface="MS PGothic" charset="-128"/>
                <a:cs typeface="MS PGothic" charset="-128"/>
              </a:rPr>
              <a:t>インターフェイスモード</a:t>
            </a:r>
            <a:r>
              <a:rPr lang="en-US" dirty="0" smtClean="0">
                <a:solidFill>
                  <a:schemeClr val="tx2"/>
                </a:solidFill>
                <a:latin typeface="MS PGothic" charset="-128"/>
                <a:ea typeface="MS PGothic" charset="-128"/>
                <a:cs typeface="MS PGothic" charset="-128"/>
              </a:rPr>
              <a:t>: </a:t>
            </a:r>
            <a:r>
              <a:rPr lang="en-US" dirty="0" smtClean="0">
                <a:solidFill>
                  <a:schemeClr val="tx2"/>
                </a:solidFill>
                <a:ea typeface="MS PGothic" charset="-128"/>
                <a:cs typeface="MS PGothic" charset="-128"/>
              </a:rPr>
              <a:t>Inline Pair</a:t>
            </a:r>
            <a:endParaRPr lang="en-US" dirty="0">
              <a:solidFill>
                <a:schemeClr val="tx2"/>
              </a:solidFill>
              <a:ea typeface="MS PGothic" charset="-128"/>
              <a:cs typeface="MS PGothic" charset="-128"/>
            </a:endParaRPr>
          </a:p>
        </p:txBody>
      </p:sp>
      <p:sp>
        <p:nvSpPr>
          <p:cNvPr id="4" name="Text Placeholder 3"/>
          <p:cNvSpPr>
            <a:spLocks noGrp="1"/>
          </p:cNvSpPr>
          <p:nvPr>
            <p:ph type="body" sz="quarter" idx="10"/>
          </p:nvPr>
        </p:nvSpPr>
        <p:spPr>
          <a:xfrm>
            <a:off x="382621" y="1224571"/>
            <a:ext cx="8357024" cy="3168210"/>
          </a:xfrm>
        </p:spPr>
        <p:txBody>
          <a:bodyPr/>
          <a:lstStyle/>
          <a:p>
            <a:pPr marL="226967" lvl="1" indent="0">
              <a:spcBef>
                <a:spcPts val="600"/>
              </a:spcBef>
              <a:buNone/>
            </a:pPr>
            <a:endParaRPr lang="en-US" sz="2300" dirty="0" smtClean="0">
              <a:solidFill>
                <a:schemeClr val="tx1"/>
              </a:solidFill>
            </a:endParaRPr>
          </a:p>
          <a:p>
            <a:pPr marL="226967" lvl="1" indent="0">
              <a:spcBef>
                <a:spcPts val="1113"/>
              </a:spcBef>
              <a:buNone/>
            </a:pPr>
            <a:endParaRPr lang="en-US" sz="2300" dirty="0" smtClean="0">
              <a:solidFill>
                <a:schemeClr val="tx1"/>
              </a:solidFill>
            </a:endParaRPr>
          </a:p>
        </p:txBody>
      </p:sp>
      <p:sp>
        <p:nvSpPr>
          <p:cNvPr id="6" name="Rectangle 5"/>
          <p:cNvSpPr/>
          <p:nvPr/>
        </p:nvSpPr>
        <p:spPr>
          <a:xfrm>
            <a:off x="625981" y="1093440"/>
            <a:ext cx="8217359" cy="3208571"/>
          </a:xfrm>
          <a:prstGeom prst="rect">
            <a:avLst/>
          </a:prstGeom>
        </p:spPr>
        <p:txBody>
          <a:bodyPr wrap="square">
            <a:spAutoFit/>
          </a:bodyPr>
          <a:lstStyle/>
          <a:p>
            <a:pPr marL="285750" indent="-285750">
              <a:spcBef>
                <a:spcPts val="300"/>
              </a:spcBef>
              <a:buClr>
                <a:schemeClr val="tx2"/>
              </a:buClr>
              <a:buFont typeface="Arial" panose="020B0604020202020204" pitchFamily="34" charset="0"/>
              <a:buChar char="•"/>
            </a:pPr>
            <a:r>
              <a:rPr lang="en-US" dirty="0" smtClean="0">
                <a:solidFill>
                  <a:srgbClr val="000000"/>
                </a:solidFill>
              </a:rPr>
              <a:t>2</a:t>
            </a:r>
            <a:r>
              <a:rPr lang="ja-JP" altLang="en-US" dirty="0" smtClean="0">
                <a:solidFill>
                  <a:srgbClr val="000000"/>
                </a:solidFill>
              </a:rPr>
              <a:t>つの物理インターフェイスが内部的にブリッジになる</a:t>
            </a:r>
            <a:endParaRPr lang="en-US" dirty="0" smtClean="0">
              <a:solidFill>
                <a:srgbClr val="000000"/>
              </a:solidFill>
            </a:endParaRPr>
          </a:p>
          <a:p>
            <a:pPr marL="285750" indent="-285750">
              <a:spcBef>
                <a:spcPts val="300"/>
              </a:spcBef>
              <a:buClr>
                <a:schemeClr val="tx2"/>
              </a:buClr>
              <a:buFont typeface="Arial" panose="020B0604020202020204" pitchFamily="34" charset="0"/>
              <a:buChar char="•"/>
            </a:pPr>
            <a:r>
              <a:rPr lang="ja-JP" altLang="en-US" dirty="0" smtClean="0">
                <a:solidFill>
                  <a:srgbClr val="000000"/>
                </a:solidFill>
              </a:rPr>
              <a:t>従来の</a:t>
            </a:r>
            <a:r>
              <a:rPr lang="en-US" altLang="ja-JP" dirty="0" smtClean="0">
                <a:solidFill>
                  <a:srgbClr val="FF0000"/>
                </a:solidFill>
              </a:rPr>
              <a:t>Inline IPS</a:t>
            </a:r>
            <a:r>
              <a:rPr lang="ja-JP" altLang="en-US" dirty="0" smtClean="0">
                <a:solidFill>
                  <a:srgbClr val="000000"/>
                </a:solidFill>
              </a:rPr>
              <a:t>と同じ</a:t>
            </a:r>
            <a:endParaRPr lang="en-US" b="1" dirty="0" smtClean="0">
              <a:solidFill>
                <a:srgbClr val="FC8604"/>
              </a:solidFill>
            </a:endParaRPr>
          </a:p>
          <a:p>
            <a:pPr marL="285750" indent="-285750">
              <a:spcBef>
                <a:spcPts val="300"/>
              </a:spcBef>
              <a:buClr>
                <a:schemeClr val="tx2"/>
              </a:buClr>
              <a:buFont typeface="Arial" panose="020B0604020202020204" pitchFamily="34" charset="0"/>
              <a:buChar char="•"/>
            </a:pPr>
            <a:r>
              <a:rPr lang="en-US" dirty="0" smtClean="0">
                <a:solidFill>
                  <a:srgbClr val="FF0000"/>
                </a:solidFill>
              </a:rPr>
              <a:t>Routed</a:t>
            </a:r>
            <a:r>
              <a:rPr lang="ja-JP" altLang="en-US" dirty="0" smtClean="0">
                <a:solidFill>
                  <a:srgbClr val="000000"/>
                </a:solidFill>
              </a:rPr>
              <a:t>でも</a:t>
            </a:r>
            <a:r>
              <a:rPr lang="en-US" altLang="ja-JP" dirty="0" smtClean="0">
                <a:solidFill>
                  <a:srgbClr val="FF0000"/>
                </a:solidFill>
              </a:rPr>
              <a:t>Transparent</a:t>
            </a:r>
            <a:r>
              <a:rPr lang="ja-JP" altLang="en-US" dirty="0" smtClean="0">
                <a:solidFill>
                  <a:srgbClr val="000000"/>
                </a:solidFill>
              </a:rPr>
              <a:t>でもどちらのデプロイメントモードでも利用可能</a:t>
            </a:r>
            <a:endParaRPr lang="en-US" dirty="0" smtClean="0">
              <a:solidFill>
                <a:srgbClr val="000000"/>
              </a:solidFill>
            </a:endParaRPr>
          </a:p>
          <a:p>
            <a:pPr marL="285750" indent="-285750">
              <a:spcBef>
                <a:spcPts val="300"/>
              </a:spcBef>
              <a:buClr>
                <a:schemeClr val="tx2"/>
              </a:buClr>
              <a:buFont typeface="Arial" panose="020B0604020202020204" pitchFamily="34" charset="0"/>
              <a:buChar char="•"/>
            </a:pPr>
            <a:r>
              <a:rPr lang="en-US" altLang="ja-JP" dirty="0" smtClean="0">
                <a:solidFill>
                  <a:srgbClr val="000000"/>
                </a:solidFill>
              </a:rPr>
              <a:t>NAT</a:t>
            </a:r>
            <a:r>
              <a:rPr lang="ja-JP" altLang="en-US" dirty="0" smtClean="0">
                <a:solidFill>
                  <a:srgbClr val="000000"/>
                </a:solidFill>
              </a:rPr>
              <a:t>やルーティング、</a:t>
            </a:r>
            <a:r>
              <a:rPr lang="en-US" altLang="ja-JP" dirty="0" smtClean="0">
                <a:solidFill>
                  <a:srgbClr val="000000"/>
                </a:solidFill>
              </a:rPr>
              <a:t>L3/L4 ACL</a:t>
            </a:r>
            <a:r>
              <a:rPr lang="ja-JP" altLang="en-US" dirty="0" smtClean="0">
                <a:solidFill>
                  <a:srgbClr val="000000"/>
                </a:solidFill>
              </a:rPr>
              <a:t>等の、</a:t>
            </a:r>
            <a:r>
              <a:rPr lang="en-US" altLang="ja-JP" dirty="0" smtClean="0">
                <a:solidFill>
                  <a:srgbClr val="000000"/>
                </a:solidFill>
              </a:rPr>
              <a:t>ASA</a:t>
            </a:r>
            <a:r>
              <a:rPr lang="ja-JP" altLang="en-US" dirty="0" smtClean="0">
                <a:solidFill>
                  <a:srgbClr val="000000"/>
                </a:solidFill>
              </a:rPr>
              <a:t>のほとんどの機能は、</a:t>
            </a:r>
            <a:r>
              <a:rPr lang="en-US" altLang="ja-JP" dirty="0" smtClean="0">
                <a:solidFill>
                  <a:srgbClr val="000000"/>
                </a:solidFill>
              </a:rPr>
              <a:t>Inline Pair</a:t>
            </a:r>
            <a:r>
              <a:rPr lang="ja-JP" altLang="en-US" dirty="0" smtClean="0">
                <a:solidFill>
                  <a:srgbClr val="000000"/>
                </a:solidFill>
              </a:rPr>
              <a:t>を通るトラフィックには</a:t>
            </a:r>
            <a:r>
              <a:rPr lang="ja-JP" altLang="en-US" dirty="0" smtClean="0">
                <a:solidFill>
                  <a:srgbClr val="FF0000"/>
                </a:solidFill>
              </a:rPr>
              <a:t>無効</a:t>
            </a:r>
            <a:endParaRPr lang="en-US" dirty="0" smtClean="0">
              <a:solidFill>
                <a:srgbClr val="000000"/>
              </a:solidFill>
            </a:endParaRPr>
          </a:p>
          <a:p>
            <a:pPr marL="285750" lvl="1" indent="-285750">
              <a:spcBef>
                <a:spcPts val="300"/>
              </a:spcBef>
              <a:buClr>
                <a:schemeClr val="tx2"/>
              </a:buClr>
              <a:buFont typeface="Arial" panose="020B0604020202020204" pitchFamily="34" charset="0"/>
              <a:buChar char="•"/>
            </a:pPr>
            <a:r>
              <a:rPr lang="en-US" altLang="ja-JP" dirty="0" smtClean="0">
                <a:solidFill>
                  <a:srgbClr val="000000"/>
                </a:solidFill>
              </a:rPr>
              <a:t>ASA</a:t>
            </a:r>
            <a:r>
              <a:rPr lang="ja-JP" altLang="en-US" dirty="0" smtClean="0">
                <a:solidFill>
                  <a:srgbClr val="000000"/>
                </a:solidFill>
              </a:rPr>
              <a:t>エンジンでのチェックは</a:t>
            </a:r>
            <a:r>
              <a:rPr lang="ja-JP" altLang="en-US" dirty="0" smtClean="0">
                <a:solidFill>
                  <a:srgbClr val="FF0000"/>
                </a:solidFill>
              </a:rPr>
              <a:t>ほとんど行われず</a:t>
            </a:r>
            <a:r>
              <a:rPr lang="ja-JP" altLang="en-US" dirty="0" smtClean="0">
                <a:solidFill>
                  <a:srgbClr val="000000"/>
                </a:solidFill>
              </a:rPr>
              <a:t>、</a:t>
            </a:r>
            <a:r>
              <a:rPr lang="en-US" altLang="ja-JP" dirty="0">
                <a:solidFill>
                  <a:srgbClr val="000000"/>
                </a:solidFill>
              </a:rPr>
              <a:t>Snort</a:t>
            </a:r>
            <a:r>
              <a:rPr lang="ja-JP" altLang="en-US" dirty="0">
                <a:solidFill>
                  <a:srgbClr val="000000"/>
                </a:solidFill>
              </a:rPr>
              <a:t>の</a:t>
            </a:r>
            <a:r>
              <a:rPr lang="ja-JP" altLang="en-US" dirty="0">
                <a:solidFill>
                  <a:srgbClr val="FF0000"/>
                </a:solidFill>
              </a:rPr>
              <a:t>全エンジン</a:t>
            </a:r>
            <a:r>
              <a:rPr lang="ja-JP" altLang="en-US" dirty="0">
                <a:solidFill>
                  <a:srgbClr val="000000"/>
                </a:solidFill>
              </a:rPr>
              <a:t>でのチェックが適用</a:t>
            </a:r>
            <a:r>
              <a:rPr lang="ja-JP" altLang="en-US" dirty="0" smtClean="0">
                <a:solidFill>
                  <a:srgbClr val="000000"/>
                </a:solidFill>
              </a:rPr>
              <a:t>される</a:t>
            </a:r>
            <a:endParaRPr lang="en-US" dirty="0" smtClean="0">
              <a:solidFill>
                <a:srgbClr val="000000"/>
              </a:solidFill>
            </a:endParaRPr>
          </a:p>
          <a:p>
            <a:pPr marL="285750" lvl="1" indent="-285750">
              <a:spcBef>
                <a:spcPts val="300"/>
              </a:spcBef>
              <a:buClr>
                <a:schemeClr val="tx2"/>
              </a:buClr>
              <a:buFont typeface="Arial" panose="020B0604020202020204" pitchFamily="34" charset="0"/>
              <a:buChar char="•"/>
            </a:pPr>
            <a:r>
              <a:rPr lang="ja-JP" altLang="en-US" dirty="0">
                <a:solidFill>
                  <a:srgbClr val="000000"/>
                </a:solidFill>
              </a:rPr>
              <a:t>トラフィックを</a:t>
            </a:r>
            <a:r>
              <a:rPr lang="ja-JP" altLang="en-US" dirty="0">
                <a:solidFill>
                  <a:srgbClr val="FF0000"/>
                </a:solidFill>
              </a:rPr>
              <a:t>実際に止める</a:t>
            </a:r>
            <a:r>
              <a:rPr lang="ja-JP" altLang="en-US" dirty="0">
                <a:solidFill>
                  <a:srgbClr val="000000"/>
                </a:solidFill>
              </a:rPr>
              <a:t>ことが可能</a:t>
            </a:r>
            <a:endParaRPr lang="en-US" b="1" dirty="0">
              <a:solidFill>
                <a:srgbClr val="FC8604"/>
              </a:solidFill>
            </a:endParaRPr>
          </a:p>
          <a:p>
            <a:pPr marL="285750" indent="-285750">
              <a:spcBef>
                <a:spcPts val="600"/>
              </a:spcBef>
              <a:buClr>
                <a:schemeClr val="tx2"/>
              </a:buClr>
              <a:buFont typeface="Arial" panose="020B0604020202020204" pitchFamily="34" charset="0"/>
              <a:buChar char="•"/>
            </a:pPr>
            <a:endParaRPr lang="en-US" dirty="0"/>
          </a:p>
          <a:p>
            <a:pPr marL="285750" indent="-285750">
              <a:spcBef>
                <a:spcPts val="600"/>
              </a:spcBef>
              <a:buClr>
                <a:schemeClr val="tx2"/>
              </a:buClr>
              <a:buFont typeface="Arial" panose="020B0604020202020204" pitchFamily="34" charset="0"/>
              <a:buChar char="•"/>
            </a:pPr>
            <a:endParaRPr lang="en-US" dirty="0"/>
          </a:p>
        </p:txBody>
      </p:sp>
      <p:grpSp>
        <p:nvGrpSpPr>
          <p:cNvPr id="8" name="Group 7"/>
          <p:cNvGrpSpPr/>
          <p:nvPr/>
        </p:nvGrpSpPr>
        <p:grpSpPr>
          <a:xfrm>
            <a:off x="719247" y="3649032"/>
            <a:ext cx="8064007" cy="1305564"/>
            <a:chOff x="651412" y="3810396"/>
            <a:chExt cx="8064007" cy="1305564"/>
          </a:xfrm>
        </p:grpSpPr>
        <p:pic>
          <p:nvPicPr>
            <p:cNvPr id="2" name="Picture 1"/>
            <p:cNvPicPr>
              <a:picLocks noChangeAspect="1"/>
            </p:cNvPicPr>
            <p:nvPr/>
          </p:nvPicPr>
          <p:blipFill>
            <a:blip r:embed="rId3"/>
            <a:stretch>
              <a:fillRect/>
            </a:stretch>
          </p:blipFill>
          <p:spPr>
            <a:xfrm>
              <a:off x="651412" y="3971830"/>
              <a:ext cx="4523056" cy="1144130"/>
            </a:xfrm>
            <a:prstGeom prst="rect">
              <a:avLst/>
            </a:prstGeom>
            <a:noFill/>
            <a:ln>
              <a:solidFill>
                <a:schemeClr val="tx2"/>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67485" y="3810396"/>
              <a:ext cx="3147934" cy="1305564"/>
            </a:xfrm>
            <a:prstGeom prst="rect">
              <a:avLst/>
            </a:prstGeom>
            <a:ln>
              <a:solidFill>
                <a:srgbClr val="000000"/>
              </a:solidFill>
            </a:ln>
          </p:spPr>
        </p:pic>
      </p:grpSp>
      <p:sp>
        <p:nvSpPr>
          <p:cNvPr id="9" name="正方形/長方形 8"/>
          <p:cNvSpPr/>
          <p:nvPr/>
        </p:nvSpPr>
        <p:spPr>
          <a:xfrm>
            <a:off x="1484415" y="4504641"/>
            <a:ext cx="890650" cy="15294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 name="正方形/長方形 9"/>
          <p:cNvSpPr/>
          <p:nvPr/>
        </p:nvSpPr>
        <p:spPr>
          <a:xfrm>
            <a:off x="3406241" y="4504641"/>
            <a:ext cx="890650" cy="15294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965393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345488" cy="731837"/>
          </a:xfrm>
        </p:spPr>
        <p:txBody>
          <a:bodyPr/>
          <a:lstStyle/>
          <a:p>
            <a:r>
              <a:rPr lang="ja-JP" altLang="en-US" dirty="0">
                <a:latin typeface="MS PGothic" charset="-128"/>
                <a:ea typeface="MS PGothic" charset="-128"/>
                <a:cs typeface="MS PGothic" charset="-128"/>
              </a:rPr>
              <a:t>インターフェイスモード</a:t>
            </a:r>
            <a:r>
              <a:rPr lang="en-US" dirty="0" smtClean="0">
                <a:solidFill>
                  <a:schemeClr val="tx2"/>
                </a:solidFill>
                <a:latin typeface="MS PGothic" charset="-128"/>
                <a:ea typeface="MS PGothic" charset="-128"/>
                <a:cs typeface="MS PGothic" charset="-128"/>
              </a:rPr>
              <a:t>: </a:t>
            </a:r>
            <a:r>
              <a:rPr lang="en-US" dirty="0">
                <a:solidFill>
                  <a:schemeClr val="tx2"/>
                </a:solidFill>
                <a:ea typeface="MS PGothic" charset="-128"/>
                <a:cs typeface="MS PGothic" charset="-128"/>
              </a:rPr>
              <a:t>Inline Pair with Tap</a:t>
            </a:r>
          </a:p>
        </p:txBody>
      </p:sp>
      <p:sp>
        <p:nvSpPr>
          <p:cNvPr id="4" name="Text Placeholder 3"/>
          <p:cNvSpPr>
            <a:spLocks noGrp="1"/>
          </p:cNvSpPr>
          <p:nvPr>
            <p:ph type="body" sz="quarter" idx="10"/>
          </p:nvPr>
        </p:nvSpPr>
        <p:spPr>
          <a:xfrm>
            <a:off x="382621" y="1224571"/>
            <a:ext cx="8357024" cy="3168210"/>
          </a:xfrm>
        </p:spPr>
        <p:txBody>
          <a:bodyPr/>
          <a:lstStyle/>
          <a:p>
            <a:pPr marL="226967" lvl="1" indent="0">
              <a:spcBef>
                <a:spcPts val="600"/>
              </a:spcBef>
              <a:buNone/>
            </a:pPr>
            <a:endParaRPr lang="en-US" sz="2300" dirty="0" smtClean="0">
              <a:solidFill>
                <a:schemeClr val="tx1"/>
              </a:solidFill>
            </a:endParaRPr>
          </a:p>
          <a:p>
            <a:pPr marL="226967" lvl="1" indent="0">
              <a:spcBef>
                <a:spcPts val="1113"/>
              </a:spcBef>
              <a:buNone/>
            </a:pPr>
            <a:endParaRPr lang="en-US" sz="2300" dirty="0" smtClean="0">
              <a:solidFill>
                <a:schemeClr val="tx1"/>
              </a:solidFill>
            </a:endParaRPr>
          </a:p>
        </p:txBody>
      </p:sp>
      <p:sp>
        <p:nvSpPr>
          <p:cNvPr id="6" name="Rectangle 5"/>
          <p:cNvSpPr/>
          <p:nvPr/>
        </p:nvSpPr>
        <p:spPr>
          <a:xfrm>
            <a:off x="522285" y="1187709"/>
            <a:ext cx="8217359" cy="2693045"/>
          </a:xfrm>
          <a:prstGeom prst="rect">
            <a:avLst/>
          </a:prstGeom>
        </p:spPr>
        <p:txBody>
          <a:bodyPr wrap="square">
            <a:spAutoFit/>
          </a:bodyPr>
          <a:lstStyle/>
          <a:p>
            <a:pPr marL="285750" indent="-285750">
              <a:spcBef>
                <a:spcPts val="600"/>
              </a:spcBef>
              <a:buClr>
                <a:schemeClr val="tx2"/>
              </a:buClr>
              <a:buFont typeface="Arial" panose="020B0604020202020204" pitchFamily="34" charset="0"/>
              <a:buChar char="•"/>
            </a:pPr>
            <a:r>
              <a:rPr lang="en-US" altLang="ja-JP" dirty="0">
                <a:solidFill>
                  <a:srgbClr val="000000"/>
                </a:solidFill>
              </a:rPr>
              <a:t>2</a:t>
            </a:r>
            <a:r>
              <a:rPr lang="ja-JP" altLang="en-US" dirty="0">
                <a:solidFill>
                  <a:srgbClr val="000000"/>
                </a:solidFill>
              </a:rPr>
              <a:t>つの物理インターフェイスが内部的にブリッジに</a:t>
            </a:r>
            <a:r>
              <a:rPr lang="ja-JP" altLang="en-US" dirty="0" smtClean="0">
                <a:solidFill>
                  <a:srgbClr val="000000"/>
                </a:solidFill>
              </a:rPr>
              <a:t>なる</a:t>
            </a:r>
            <a:endParaRPr lang="en-US" dirty="0" smtClean="0">
              <a:solidFill>
                <a:srgbClr val="000000"/>
              </a:solidFill>
            </a:endParaRPr>
          </a:p>
          <a:p>
            <a:pPr marL="285750" indent="-285750">
              <a:spcBef>
                <a:spcPts val="600"/>
              </a:spcBef>
              <a:buClr>
                <a:schemeClr val="tx2"/>
              </a:buClr>
              <a:buFont typeface="Arial" panose="020B0604020202020204" pitchFamily="34" charset="0"/>
              <a:buChar char="•"/>
            </a:pPr>
            <a:r>
              <a:rPr lang="en-US" altLang="ja-JP" dirty="0">
                <a:solidFill>
                  <a:srgbClr val="FF0000"/>
                </a:solidFill>
              </a:rPr>
              <a:t>Routed</a:t>
            </a:r>
            <a:r>
              <a:rPr lang="ja-JP" altLang="en-US" dirty="0">
                <a:solidFill>
                  <a:srgbClr val="000000"/>
                </a:solidFill>
              </a:rPr>
              <a:t>でも</a:t>
            </a:r>
            <a:r>
              <a:rPr lang="en-US" altLang="ja-JP" dirty="0">
                <a:solidFill>
                  <a:srgbClr val="FF0000"/>
                </a:solidFill>
              </a:rPr>
              <a:t>Transparent</a:t>
            </a:r>
            <a:r>
              <a:rPr lang="ja-JP" altLang="en-US" dirty="0">
                <a:solidFill>
                  <a:srgbClr val="000000"/>
                </a:solidFill>
              </a:rPr>
              <a:t>でもどちらのデプロイメントモードでも利用</a:t>
            </a:r>
            <a:r>
              <a:rPr lang="ja-JP" altLang="en-US" dirty="0" smtClean="0">
                <a:solidFill>
                  <a:srgbClr val="000000"/>
                </a:solidFill>
              </a:rPr>
              <a:t>可能</a:t>
            </a:r>
            <a:endParaRPr lang="en-US" dirty="0" smtClean="0">
              <a:solidFill>
                <a:srgbClr val="000000"/>
              </a:solidFill>
            </a:endParaRPr>
          </a:p>
          <a:p>
            <a:pPr marL="285750" indent="-285750">
              <a:spcBef>
                <a:spcPts val="600"/>
              </a:spcBef>
              <a:buClr>
                <a:schemeClr val="tx2"/>
              </a:buClr>
              <a:buFont typeface="Arial" panose="020B0604020202020204" pitchFamily="34" charset="0"/>
              <a:buChar char="•"/>
            </a:pPr>
            <a:r>
              <a:rPr lang="en-US" altLang="ja-JP" dirty="0">
                <a:solidFill>
                  <a:srgbClr val="000000"/>
                </a:solidFill>
              </a:rPr>
              <a:t>NAT</a:t>
            </a:r>
            <a:r>
              <a:rPr lang="ja-JP" altLang="en-US" dirty="0">
                <a:solidFill>
                  <a:srgbClr val="000000"/>
                </a:solidFill>
              </a:rPr>
              <a:t>やルーティング、</a:t>
            </a:r>
            <a:r>
              <a:rPr lang="en-US" altLang="ja-JP" dirty="0">
                <a:solidFill>
                  <a:srgbClr val="000000"/>
                </a:solidFill>
              </a:rPr>
              <a:t>L3/L4 ACL</a:t>
            </a:r>
            <a:r>
              <a:rPr lang="ja-JP" altLang="en-US" dirty="0">
                <a:solidFill>
                  <a:srgbClr val="000000"/>
                </a:solidFill>
              </a:rPr>
              <a:t>等の、</a:t>
            </a:r>
            <a:r>
              <a:rPr lang="en-US" altLang="ja-JP" dirty="0">
                <a:solidFill>
                  <a:srgbClr val="000000"/>
                </a:solidFill>
              </a:rPr>
              <a:t>ASA</a:t>
            </a:r>
            <a:r>
              <a:rPr lang="ja-JP" altLang="en-US" dirty="0">
                <a:solidFill>
                  <a:srgbClr val="000000"/>
                </a:solidFill>
              </a:rPr>
              <a:t>のほとんどの機能は、</a:t>
            </a:r>
            <a:r>
              <a:rPr lang="en-US" altLang="ja-JP" dirty="0">
                <a:solidFill>
                  <a:srgbClr val="000000"/>
                </a:solidFill>
              </a:rPr>
              <a:t>Inline Pair</a:t>
            </a:r>
            <a:r>
              <a:rPr lang="ja-JP" altLang="en-US" dirty="0">
                <a:solidFill>
                  <a:srgbClr val="000000"/>
                </a:solidFill>
              </a:rPr>
              <a:t>を通るトラフィックには</a:t>
            </a:r>
            <a:r>
              <a:rPr lang="ja-JP" altLang="en-US" dirty="0">
                <a:solidFill>
                  <a:srgbClr val="FF0000"/>
                </a:solidFill>
              </a:rPr>
              <a:t>無効</a:t>
            </a:r>
            <a:endParaRPr lang="en-US" dirty="0">
              <a:solidFill>
                <a:srgbClr val="000000"/>
              </a:solidFill>
            </a:endParaRPr>
          </a:p>
          <a:p>
            <a:pPr marL="285750" indent="-285750">
              <a:spcBef>
                <a:spcPts val="600"/>
              </a:spcBef>
              <a:buClr>
                <a:schemeClr val="tx2"/>
              </a:buClr>
              <a:buFont typeface="Arial" panose="020B0604020202020204" pitchFamily="34" charset="0"/>
              <a:buChar char="•"/>
            </a:pPr>
            <a:r>
              <a:rPr lang="en-US" altLang="ja-JP" dirty="0">
                <a:solidFill>
                  <a:srgbClr val="000000"/>
                </a:solidFill>
              </a:rPr>
              <a:t>ASA</a:t>
            </a:r>
            <a:r>
              <a:rPr lang="ja-JP" altLang="en-US" dirty="0">
                <a:solidFill>
                  <a:srgbClr val="000000"/>
                </a:solidFill>
              </a:rPr>
              <a:t>エンジンでのチェックは</a:t>
            </a:r>
            <a:r>
              <a:rPr lang="ja-JP" altLang="en-US" dirty="0">
                <a:solidFill>
                  <a:srgbClr val="FF0000"/>
                </a:solidFill>
              </a:rPr>
              <a:t>ほとんど行われず</a:t>
            </a:r>
            <a:r>
              <a:rPr lang="ja-JP" altLang="en-US" dirty="0">
                <a:solidFill>
                  <a:srgbClr val="000000"/>
                </a:solidFill>
              </a:rPr>
              <a:t>、</a:t>
            </a:r>
            <a:r>
              <a:rPr lang="en-US" altLang="ja-JP" dirty="0">
                <a:solidFill>
                  <a:srgbClr val="000000"/>
                </a:solidFill>
              </a:rPr>
              <a:t>Snort</a:t>
            </a:r>
            <a:r>
              <a:rPr lang="ja-JP" altLang="en-US" dirty="0">
                <a:solidFill>
                  <a:srgbClr val="000000"/>
                </a:solidFill>
              </a:rPr>
              <a:t>の</a:t>
            </a:r>
            <a:r>
              <a:rPr lang="ja-JP" altLang="en-US" dirty="0">
                <a:solidFill>
                  <a:srgbClr val="FF0000"/>
                </a:solidFill>
              </a:rPr>
              <a:t>全エンジン</a:t>
            </a:r>
            <a:r>
              <a:rPr lang="ja-JP" altLang="en-US" dirty="0">
                <a:solidFill>
                  <a:srgbClr val="000000"/>
                </a:solidFill>
              </a:rPr>
              <a:t>でのチェックが適用される</a:t>
            </a:r>
            <a:endParaRPr lang="en-US" dirty="0" smtClean="0">
              <a:solidFill>
                <a:srgbClr val="000000"/>
              </a:solidFill>
            </a:endParaRPr>
          </a:p>
          <a:p>
            <a:pPr marL="285750" lvl="1" indent="-285750">
              <a:spcBef>
                <a:spcPts val="600"/>
              </a:spcBef>
              <a:buClr>
                <a:schemeClr val="tx2"/>
              </a:buClr>
              <a:buFont typeface="Arial" panose="020B0604020202020204" pitchFamily="34" charset="0"/>
              <a:buChar char="•"/>
            </a:pPr>
            <a:r>
              <a:rPr lang="ja-JP" altLang="en-US" dirty="0">
                <a:solidFill>
                  <a:srgbClr val="000000"/>
                </a:solidFill>
              </a:rPr>
              <a:t>トラフィックを</a:t>
            </a:r>
            <a:r>
              <a:rPr lang="ja-JP" altLang="en-US" dirty="0">
                <a:solidFill>
                  <a:srgbClr val="FF0000"/>
                </a:solidFill>
              </a:rPr>
              <a:t>実際に止める</a:t>
            </a:r>
            <a:r>
              <a:rPr lang="ja-JP" altLang="en-US" dirty="0">
                <a:solidFill>
                  <a:srgbClr val="000000"/>
                </a:solidFill>
              </a:rPr>
              <a:t>こと</a:t>
            </a:r>
            <a:r>
              <a:rPr lang="ja-JP" altLang="en-US" dirty="0" smtClean="0">
                <a:solidFill>
                  <a:srgbClr val="000000"/>
                </a:solidFill>
              </a:rPr>
              <a:t>ができない</a:t>
            </a:r>
            <a:endParaRPr lang="en-US" dirty="0"/>
          </a:p>
          <a:p>
            <a:pPr marL="285750" indent="-285750">
              <a:spcBef>
                <a:spcPts val="600"/>
              </a:spcBef>
              <a:buClr>
                <a:schemeClr val="tx2"/>
              </a:buClr>
              <a:buFont typeface="Arial" panose="020B0604020202020204" pitchFamily="34" charset="0"/>
              <a:buChar char="•"/>
            </a:pPr>
            <a:endParaRPr lang="en-US" dirty="0"/>
          </a:p>
        </p:txBody>
      </p:sp>
      <p:grpSp>
        <p:nvGrpSpPr>
          <p:cNvPr id="9" name="Group 8"/>
          <p:cNvGrpSpPr/>
          <p:nvPr/>
        </p:nvGrpSpPr>
        <p:grpSpPr>
          <a:xfrm>
            <a:off x="651412" y="3603117"/>
            <a:ext cx="8007679" cy="1347173"/>
            <a:chOff x="651412" y="3518593"/>
            <a:chExt cx="8007679" cy="1347173"/>
          </a:xfrm>
        </p:grpSpPr>
        <p:pic>
          <p:nvPicPr>
            <p:cNvPr id="2" name="Picture 1"/>
            <p:cNvPicPr>
              <a:picLocks noChangeAspect="1"/>
            </p:cNvPicPr>
            <p:nvPr/>
          </p:nvPicPr>
          <p:blipFill>
            <a:blip r:embed="rId3"/>
            <a:stretch>
              <a:fillRect/>
            </a:stretch>
          </p:blipFill>
          <p:spPr>
            <a:xfrm>
              <a:off x="651412" y="3518593"/>
              <a:ext cx="4523056" cy="1144130"/>
            </a:xfrm>
            <a:prstGeom prst="rect">
              <a:avLst/>
            </a:prstGeom>
            <a:noFill/>
            <a:ln>
              <a:solidFill>
                <a:schemeClr val="tx2"/>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43259" y="3518593"/>
              <a:ext cx="3215832" cy="1347173"/>
            </a:xfrm>
            <a:prstGeom prst="rect">
              <a:avLst/>
            </a:prstGeom>
            <a:ln>
              <a:solidFill>
                <a:schemeClr val="tx2"/>
              </a:solidFill>
            </a:ln>
          </p:spPr>
        </p:pic>
      </p:grpSp>
      <p:sp>
        <p:nvSpPr>
          <p:cNvPr id="8" name="正方形/長方形 7"/>
          <p:cNvSpPr/>
          <p:nvPr/>
        </p:nvSpPr>
        <p:spPr>
          <a:xfrm>
            <a:off x="1484415" y="4300454"/>
            <a:ext cx="890650" cy="15294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 name="正方形/長方形 10"/>
          <p:cNvSpPr/>
          <p:nvPr/>
        </p:nvSpPr>
        <p:spPr>
          <a:xfrm>
            <a:off x="3406241" y="4300454"/>
            <a:ext cx="890650" cy="15294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113243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6425" y="915409"/>
            <a:ext cx="8615608" cy="2569946"/>
          </a:xfrm>
        </p:spPr>
        <p:txBody>
          <a:bodyPr/>
          <a:lstStyle/>
          <a:p>
            <a:r>
              <a:rPr lang="en-US" altLang="ja-JP" sz="4000" dirty="0">
                <a:latin typeface="MS PGothic" charset="-128"/>
                <a:ea typeface="MS PGothic" charset="-128"/>
                <a:cs typeface="MS PGothic" charset="-128"/>
              </a:rPr>
              <a:t/>
            </a:r>
            <a:br>
              <a:rPr lang="en-US" altLang="ja-JP" sz="4000" dirty="0">
                <a:latin typeface="MS PGothic" charset="-128"/>
                <a:ea typeface="MS PGothic" charset="-128"/>
                <a:cs typeface="MS PGothic" charset="-128"/>
              </a:rPr>
            </a:br>
            <a:r>
              <a:rPr lang="ja-JP" altLang="en-US" sz="4000" dirty="0" smtClean="0">
                <a:latin typeface="MS PGothic" charset="-128"/>
                <a:ea typeface="MS PGothic" charset="-128"/>
                <a:cs typeface="MS PGothic" charset="-128"/>
              </a:rPr>
              <a:t>脅威</a:t>
            </a:r>
            <a:r>
              <a:rPr lang="ja-JP" altLang="en-US" sz="4000" dirty="0">
                <a:latin typeface="MS PGothic" charset="-128"/>
                <a:ea typeface="MS PGothic" charset="-128"/>
                <a:cs typeface="MS PGothic" charset="-128"/>
              </a:rPr>
              <a:t>対策機能を提供する</a:t>
            </a:r>
            <a:r>
              <a:rPr lang="en-US" altLang="ja-JP" sz="4000" dirty="0">
                <a:latin typeface="MS PGothic" charset="-128"/>
                <a:ea typeface="MS PGothic" charset="-128"/>
                <a:cs typeface="MS PGothic" charset="-128"/>
              </a:rPr>
              <a:t/>
            </a:r>
            <a:br>
              <a:rPr lang="en-US" altLang="ja-JP" sz="4000" dirty="0">
                <a:latin typeface="MS PGothic" charset="-128"/>
                <a:ea typeface="MS PGothic" charset="-128"/>
                <a:cs typeface="MS PGothic" charset="-128"/>
              </a:rPr>
            </a:br>
            <a:r>
              <a:rPr lang="en-US" altLang="ja-JP" sz="4000" dirty="0">
                <a:latin typeface="MS PGothic" charset="-128"/>
                <a:ea typeface="MS PGothic" charset="-128"/>
                <a:cs typeface="MS PGothic" charset="-128"/>
              </a:rPr>
              <a:t>Cisco </a:t>
            </a:r>
            <a:r>
              <a:rPr lang="en-US" altLang="ja-JP" sz="4000" dirty="0" smtClean="0">
                <a:latin typeface="MS PGothic" charset="-128"/>
                <a:ea typeface="MS PGothic" charset="-128"/>
                <a:cs typeface="MS PGothic" charset="-128"/>
              </a:rPr>
              <a:t>Firepower</a:t>
            </a:r>
            <a:endParaRPr lang="en-US" sz="4000" dirty="0">
              <a:ea typeface="MS PGothic" panose="020B0600070205080204" pitchFamily="34" charset="-128"/>
            </a:endParaRPr>
          </a:p>
        </p:txBody>
      </p:sp>
    </p:spTree>
    <p:extLst>
      <p:ext uri="{BB962C8B-B14F-4D97-AF65-F5344CB8AC3E}">
        <p14:creationId xmlns:p14="http://schemas.microsoft.com/office/powerpoint/2010/main" val="259827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345488" cy="731837"/>
          </a:xfrm>
        </p:spPr>
        <p:txBody>
          <a:bodyPr/>
          <a:lstStyle/>
          <a:p>
            <a:r>
              <a:rPr lang="ja-JP" altLang="en-US" dirty="0" smtClean="0">
                <a:latin typeface="MS PGothic" charset="-128"/>
                <a:ea typeface="MS PGothic" charset="-128"/>
                <a:cs typeface="MS PGothic" charset="-128"/>
              </a:rPr>
              <a:t>インターフェイスモード</a:t>
            </a:r>
            <a:r>
              <a:rPr lang="en-US" dirty="0" smtClean="0">
                <a:solidFill>
                  <a:schemeClr val="tx2"/>
                </a:solidFill>
                <a:latin typeface="MS PGothic" charset="-128"/>
                <a:ea typeface="MS PGothic" charset="-128"/>
                <a:cs typeface="MS PGothic" charset="-128"/>
              </a:rPr>
              <a:t>: </a:t>
            </a:r>
            <a:r>
              <a:rPr lang="en-US" dirty="0" smtClean="0">
                <a:solidFill>
                  <a:schemeClr val="tx2"/>
                </a:solidFill>
                <a:ea typeface="MS PGothic" charset="-128"/>
                <a:cs typeface="MS PGothic" charset="-128"/>
              </a:rPr>
              <a:t>Passive</a:t>
            </a:r>
            <a:endParaRPr lang="en-US" dirty="0">
              <a:solidFill>
                <a:schemeClr val="tx2"/>
              </a:solidFill>
              <a:ea typeface="MS PGothic" charset="-128"/>
              <a:cs typeface="MS PGothic" charset="-128"/>
            </a:endParaRPr>
          </a:p>
        </p:txBody>
      </p:sp>
      <p:sp>
        <p:nvSpPr>
          <p:cNvPr id="4" name="Text Placeholder 3"/>
          <p:cNvSpPr>
            <a:spLocks noGrp="1"/>
          </p:cNvSpPr>
          <p:nvPr>
            <p:ph type="body" sz="quarter" idx="10"/>
          </p:nvPr>
        </p:nvSpPr>
        <p:spPr>
          <a:xfrm>
            <a:off x="382621" y="1224571"/>
            <a:ext cx="8357024" cy="3168210"/>
          </a:xfrm>
        </p:spPr>
        <p:txBody>
          <a:bodyPr/>
          <a:lstStyle/>
          <a:p>
            <a:pPr marL="226967" lvl="1" indent="0">
              <a:spcBef>
                <a:spcPts val="600"/>
              </a:spcBef>
              <a:buNone/>
            </a:pPr>
            <a:endParaRPr lang="en-US" sz="2300" dirty="0" smtClean="0">
              <a:solidFill>
                <a:schemeClr val="tx1"/>
              </a:solidFill>
            </a:endParaRPr>
          </a:p>
          <a:p>
            <a:pPr marL="226967" lvl="1" indent="0">
              <a:spcBef>
                <a:spcPts val="1113"/>
              </a:spcBef>
              <a:buNone/>
            </a:pPr>
            <a:endParaRPr lang="en-US" sz="2300" dirty="0" smtClean="0">
              <a:solidFill>
                <a:schemeClr val="tx1"/>
              </a:solidFill>
            </a:endParaRPr>
          </a:p>
        </p:txBody>
      </p:sp>
      <p:sp>
        <p:nvSpPr>
          <p:cNvPr id="6" name="Rectangle 5"/>
          <p:cNvSpPr/>
          <p:nvPr/>
        </p:nvSpPr>
        <p:spPr>
          <a:xfrm>
            <a:off x="522285" y="1187709"/>
            <a:ext cx="8217359" cy="2769989"/>
          </a:xfrm>
          <a:prstGeom prst="rect">
            <a:avLst/>
          </a:prstGeom>
        </p:spPr>
        <p:txBody>
          <a:bodyPr wrap="square">
            <a:spAutoFit/>
          </a:bodyPr>
          <a:lstStyle/>
          <a:p>
            <a:pPr marL="285750" indent="-285750">
              <a:spcBef>
                <a:spcPts val="600"/>
              </a:spcBef>
              <a:buClr>
                <a:schemeClr val="tx2"/>
              </a:buClr>
              <a:buFont typeface="Arial" panose="020B0604020202020204" pitchFamily="34" charset="0"/>
              <a:buChar char="•"/>
            </a:pPr>
            <a:r>
              <a:rPr lang="ja-JP" altLang="en-US" dirty="0" smtClean="0">
                <a:solidFill>
                  <a:srgbClr val="000000"/>
                </a:solidFill>
              </a:rPr>
              <a:t>スニファーとして</a:t>
            </a:r>
            <a:r>
              <a:rPr lang="en-US" altLang="ja-JP" dirty="0" smtClean="0">
                <a:solidFill>
                  <a:srgbClr val="000000"/>
                </a:solidFill>
              </a:rPr>
              <a:t>1</a:t>
            </a:r>
            <a:r>
              <a:rPr lang="ja-JP" altLang="en-US" dirty="0" smtClean="0">
                <a:solidFill>
                  <a:srgbClr val="000000"/>
                </a:solidFill>
              </a:rPr>
              <a:t>つの物理インターフェイスが稼働</a:t>
            </a:r>
            <a:endParaRPr lang="en-US" dirty="0" smtClean="0">
              <a:solidFill>
                <a:srgbClr val="000000"/>
              </a:solidFill>
            </a:endParaRPr>
          </a:p>
          <a:p>
            <a:pPr marL="285750" indent="-285750">
              <a:spcBef>
                <a:spcPts val="600"/>
              </a:spcBef>
              <a:buClr>
                <a:schemeClr val="tx2"/>
              </a:buClr>
              <a:buFont typeface="Arial" panose="020B0604020202020204" pitchFamily="34" charset="0"/>
              <a:buChar char="•"/>
            </a:pPr>
            <a:r>
              <a:rPr lang="ja-JP" altLang="en-US" dirty="0" smtClean="0">
                <a:solidFill>
                  <a:srgbClr val="000000"/>
                </a:solidFill>
              </a:rPr>
              <a:t>従来の</a:t>
            </a:r>
            <a:r>
              <a:rPr lang="en-US" altLang="ja-JP" dirty="0" smtClean="0">
                <a:solidFill>
                  <a:srgbClr val="FF0000"/>
                </a:solidFill>
              </a:rPr>
              <a:t>IDS</a:t>
            </a:r>
            <a:r>
              <a:rPr lang="ja-JP" altLang="en-US" dirty="0" smtClean="0">
                <a:solidFill>
                  <a:srgbClr val="000000"/>
                </a:solidFill>
              </a:rPr>
              <a:t>と同じ</a:t>
            </a:r>
            <a:endParaRPr lang="en-US" b="1" dirty="0" smtClean="0">
              <a:solidFill>
                <a:srgbClr val="FC8604"/>
              </a:solidFill>
            </a:endParaRPr>
          </a:p>
          <a:p>
            <a:pPr marL="285750" indent="-285750">
              <a:spcBef>
                <a:spcPts val="600"/>
              </a:spcBef>
              <a:buClr>
                <a:schemeClr val="tx2"/>
              </a:buClr>
              <a:buFont typeface="Arial" panose="020B0604020202020204" pitchFamily="34" charset="0"/>
              <a:buChar char="•"/>
            </a:pPr>
            <a:r>
              <a:rPr lang="en-US" altLang="ja-JP" dirty="0">
                <a:solidFill>
                  <a:srgbClr val="FF0000"/>
                </a:solidFill>
              </a:rPr>
              <a:t>Routed</a:t>
            </a:r>
            <a:r>
              <a:rPr lang="ja-JP" altLang="en-US" dirty="0">
                <a:solidFill>
                  <a:srgbClr val="000000"/>
                </a:solidFill>
              </a:rPr>
              <a:t>でも</a:t>
            </a:r>
            <a:r>
              <a:rPr lang="en-US" altLang="ja-JP" dirty="0">
                <a:solidFill>
                  <a:srgbClr val="FF0000"/>
                </a:solidFill>
              </a:rPr>
              <a:t>Transparent</a:t>
            </a:r>
            <a:r>
              <a:rPr lang="ja-JP" altLang="en-US" dirty="0">
                <a:solidFill>
                  <a:srgbClr val="000000"/>
                </a:solidFill>
              </a:rPr>
              <a:t>でもどちらのデプロイメントモードでも利用</a:t>
            </a:r>
            <a:r>
              <a:rPr lang="ja-JP" altLang="en-US" dirty="0" smtClean="0">
                <a:solidFill>
                  <a:srgbClr val="000000"/>
                </a:solidFill>
              </a:rPr>
              <a:t>可能</a:t>
            </a:r>
            <a:endParaRPr lang="en-US" dirty="0" smtClean="0">
              <a:solidFill>
                <a:srgbClr val="000000"/>
              </a:solidFill>
            </a:endParaRPr>
          </a:p>
          <a:p>
            <a:pPr marL="285750" indent="-285750">
              <a:spcBef>
                <a:spcPts val="600"/>
              </a:spcBef>
              <a:buClr>
                <a:schemeClr val="tx2"/>
              </a:buClr>
              <a:buFont typeface="Arial" panose="020B0604020202020204" pitchFamily="34" charset="0"/>
              <a:buChar char="•"/>
            </a:pPr>
            <a:r>
              <a:rPr lang="en-US" altLang="ja-JP" dirty="0">
                <a:solidFill>
                  <a:srgbClr val="000000"/>
                </a:solidFill>
              </a:rPr>
              <a:t>ASA</a:t>
            </a:r>
            <a:r>
              <a:rPr lang="ja-JP" altLang="en-US" dirty="0">
                <a:solidFill>
                  <a:srgbClr val="000000"/>
                </a:solidFill>
              </a:rPr>
              <a:t>エンジンでのチェックは</a:t>
            </a:r>
            <a:r>
              <a:rPr lang="ja-JP" altLang="en-US" dirty="0">
                <a:solidFill>
                  <a:srgbClr val="FF0000"/>
                </a:solidFill>
              </a:rPr>
              <a:t>ほとんど行われず</a:t>
            </a:r>
            <a:r>
              <a:rPr lang="ja-JP" altLang="en-US" dirty="0" smtClean="0">
                <a:solidFill>
                  <a:srgbClr val="000000"/>
                </a:solidFill>
              </a:rPr>
              <a:t>、実際のトラフィックから</a:t>
            </a:r>
            <a:r>
              <a:rPr lang="ja-JP" altLang="en-US" dirty="0" smtClean="0">
                <a:solidFill>
                  <a:srgbClr val="FF0000"/>
                </a:solidFill>
              </a:rPr>
              <a:t>コピーされたパケット</a:t>
            </a:r>
            <a:r>
              <a:rPr lang="ja-JP" altLang="en-US" dirty="0" smtClean="0">
                <a:solidFill>
                  <a:srgbClr val="000000"/>
                </a:solidFill>
              </a:rPr>
              <a:t>に対して</a:t>
            </a:r>
            <a:r>
              <a:rPr lang="en-US" altLang="ja-JP" dirty="0" smtClean="0">
                <a:solidFill>
                  <a:srgbClr val="000000"/>
                </a:solidFill>
              </a:rPr>
              <a:t>Snort</a:t>
            </a:r>
            <a:r>
              <a:rPr lang="ja-JP" altLang="en-US" dirty="0">
                <a:solidFill>
                  <a:srgbClr val="000000"/>
                </a:solidFill>
              </a:rPr>
              <a:t>の</a:t>
            </a:r>
            <a:r>
              <a:rPr lang="ja-JP" altLang="en-US" dirty="0">
                <a:solidFill>
                  <a:srgbClr val="FF0000"/>
                </a:solidFill>
              </a:rPr>
              <a:t>全エンジン</a:t>
            </a:r>
            <a:r>
              <a:rPr lang="ja-JP" altLang="en-US" dirty="0">
                <a:solidFill>
                  <a:srgbClr val="000000"/>
                </a:solidFill>
              </a:rPr>
              <a:t>でのチェックが適用</a:t>
            </a:r>
            <a:r>
              <a:rPr lang="ja-JP" altLang="en-US" dirty="0" smtClean="0">
                <a:solidFill>
                  <a:srgbClr val="000000"/>
                </a:solidFill>
              </a:rPr>
              <a:t>される</a:t>
            </a:r>
            <a:endParaRPr lang="en-US" dirty="0" smtClean="0">
              <a:solidFill>
                <a:srgbClr val="000000"/>
              </a:solidFill>
            </a:endParaRPr>
          </a:p>
          <a:p>
            <a:pPr marL="285750" lvl="1" indent="-285750">
              <a:spcBef>
                <a:spcPts val="600"/>
              </a:spcBef>
              <a:buClr>
                <a:schemeClr val="tx2"/>
              </a:buClr>
              <a:buFont typeface="Arial" panose="020B0604020202020204" pitchFamily="34" charset="0"/>
              <a:buChar char="•"/>
            </a:pPr>
            <a:r>
              <a:rPr lang="ja-JP" altLang="en-US" dirty="0">
                <a:solidFill>
                  <a:srgbClr val="000000"/>
                </a:solidFill>
              </a:rPr>
              <a:t>トラフィックを</a:t>
            </a:r>
            <a:r>
              <a:rPr lang="ja-JP" altLang="en-US" dirty="0">
                <a:solidFill>
                  <a:srgbClr val="FF0000"/>
                </a:solidFill>
              </a:rPr>
              <a:t>実際に止める</a:t>
            </a:r>
            <a:r>
              <a:rPr lang="ja-JP" altLang="en-US" dirty="0">
                <a:solidFill>
                  <a:srgbClr val="000000"/>
                </a:solidFill>
              </a:rPr>
              <a:t>ことができない</a:t>
            </a:r>
            <a:endParaRPr lang="en-US" b="1" dirty="0">
              <a:solidFill>
                <a:srgbClr val="FC8604"/>
              </a:solidFill>
            </a:endParaRPr>
          </a:p>
          <a:p>
            <a:pPr marL="285750" indent="-285750">
              <a:spcBef>
                <a:spcPts val="600"/>
              </a:spcBef>
              <a:buClr>
                <a:schemeClr val="tx2"/>
              </a:buClr>
              <a:buFont typeface="Arial" panose="020B0604020202020204" pitchFamily="34" charset="0"/>
              <a:buChar char="•"/>
            </a:pPr>
            <a:endParaRPr lang="en-US" dirty="0"/>
          </a:p>
          <a:p>
            <a:pPr marL="285750" indent="-285750">
              <a:spcBef>
                <a:spcPts val="600"/>
              </a:spcBef>
              <a:buClr>
                <a:schemeClr val="tx2"/>
              </a:buClr>
              <a:buFont typeface="Arial" panose="020B0604020202020204" pitchFamily="34" charset="0"/>
              <a:buChar char="•"/>
            </a:pPr>
            <a:endParaRPr lang="en-US" dirty="0"/>
          </a:p>
        </p:txBody>
      </p:sp>
      <p:grpSp>
        <p:nvGrpSpPr>
          <p:cNvPr id="7" name="Group 6"/>
          <p:cNvGrpSpPr/>
          <p:nvPr/>
        </p:nvGrpSpPr>
        <p:grpSpPr>
          <a:xfrm>
            <a:off x="614160" y="3271656"/>
            <a:ext cx="8033608" cy="1601202"/>
            <a:chOff x="619711" y="2717442"/>
            <a:chExt cx="8033608" cy="1601202"/>
          </a:xfrm>
        </p:grpSpPr>
        <p:pic>
          <p:nvPicPr>
            <p:cNvPr id="5" name="Picture 4"/>
            <p:cNvPicPr>
              <a:picLocks noChangeAspect="1"/>
            </p:cNvPicPr>
            <p:nvPr/>
          </p:nvPicPr>
          <p:blipFill>
            <a:blip r:embed="rId3"/>
            <a:stretch>
              <a:fillRect/>
            </a:stretch>
          </p:blipFill>
          <p:spPr>
            <a:xfrm>
              <a:off x="619711" y="2717442"/>
              <a:ext cx="3941422" cy="1601202"/>
            </a:xfrm>
            <a:prstGeom prst="rect">
              <a:avLst/>
            </a:prstGeom>
            <a:ln>
              <a:solidFill>
                <a:schemeClr val="tx2"/>
              </a:solidFill>
            </a:ln>
          </p:spPr>
        </p:pic>
        <p:pic>
          <p:nvPicPr>
            <p:cNvPr id="2" name="Picture 1"/>
            <p:cNvPicPr>
              <a:picLocks noChangeAspect="1"/>
            </p:cNvPicPr>
            <p:nvPr/>
          </p:nvPicPr>
          <p:blipFill>
            <a:blip r:embed="rId4"/>
            <a:stretch>
              <a:fillRect/>
            </a:stretch>
          </p:blipFill>
          <p:spPr>
            <a:xfrm>
              <a:off x="4798223" y="3049476"/>
              <a:ext cx="3855096" cy="1242143"/>
            </a:xfrm>
            <a:prstGeom prst="rect">
              <a:avLst/>
            </a:prstGeom>
            <a:ln>
              <a:solidFill>
                <a:schemeClr val="tx2"/>
              </a:solidFill>
            </a:ln>
          </p:spPr>
        </p:pic>
      </p:grpSp>
    </p:spTree>
    <p:extLst>
      <p:ext uri="{BB962C8B-B14F-4D97-AF65-F5344CB8AC3E}">
        <p14:creationId xmlns:p14="http://schemas.microsoft.com/office/powerpoint/2010/main" val="885738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345488" cy="731837"/>
          </a:xfrm>
        </p:spPr>
        <p:txBody>
          <a:bodyPr/>
          <a:lstStyle/>
          <a:p>
            <a:r>
              <a:rPr lang="ja-JP" altLang="en-US" dirty="0" smtClean="0">
                <a:solidFill>
                  <a:schemeClr val="tx2"/>
                </a:solidFill>
                <a:latin typeface="MS PGothic" charset="-128"/>
                <a:ea typeface="MS PGothic" charset="-128"/>
                <a:cs typeface="MS PGothic" charset="-128"/>
              </a:rPr>
              <a:t>インターフェイスモード</a:t>
            </a:r>
            <a:r>
              <a:rPr lang="en-US" dirty="0" smtClean="0">
                <a:solidFill>
                  <a:schemeClr val="tx2"/>
                </a:solidFill>
                <a:latin typeface="MS PGothic" charset="-128"/>
                <a:ea typeface="MS PGothic" charset="-128"/>
                <a:cs typeface="MS PGothic" charset="-128"/>
              </a:rPr>
              <a:t>: </a:t>
            </a:r>
            <a:r>
              <a:rPr lang="en-US" dirty="0" smtClean="0">
                <a:solidFill>
                  <a:schemeClr val="tx2"/>
                </a:solidFill>
                <a:ea typeface="MS PGothic" charset="-128"/>
                <a:cs typeface="MS PGothic" charset="-128"/>
              </a:rPr>
              <a:t>Passive (ERSPAN)</a:t>
            </a:r>
            <a:endParaRPr lang="en-US" dirty="0">
              <a:solidFill>
                <a:schemeClr val="tx2"/>
              </a:solidFill>
              <a:ea typeface="MS PGothic" charset="-128"/>
              <a:cs typeface="MS PGothic" charset="-128"/>
            </a:endParaRPr>
          </a:p>
        </p:txBody>
      </p:sp>
      <p:sp>
        <p:nvSpPr>
          <p:cNvPr id="4" name="Text Placeholder 3"/>
          <p:cNvSpPr>
            <a:spLocks noGrp="1"/>
          </p:cNvSpPr>
          <p:nvPr>
            <p:ph type="body" sz="quarter" idx="10"/>
          </p:nvPr>
        </p:nvSpPr>
        <p:spPr>
          <a:xfrm>
            <a:off x="382621" y="1224571"/>
            <a:ext cx="8357024" cy="3168210"/>
          </a:xfrm>
        </p:spPr>
        <p:txBody>
          <a:bodyPr/>
          <a:lstStyle/>
          <a:p>
            <a:pPr marL="226967" lvl="1" indent="0">
              <a:spcBef>
                <a:spcPts val="600"/>
              </a:spcBef>
              <a:buNone/>
            </a:pPr>
            <a:endParaRPr lang="en-US" sz="2300" dirty="0" smtClean="0">
              <a:solidFill>
                <a:schemeClr val="tx1"/>
              </a:solidFill>
            </a:endParaRPr>
          </a:p>
          <a:p>
            <a:pPr marL="226967" lvl="1" indent="0">
              <a:spcBef>
                <a:spcPts val="1113"/>
              </a:spcBef>
              <a:buNone/>
            </a:pPr>
            <a:endParaRPr lang="en-US" sz="2300" dirty="0" smtClean="0">
              <a:solidFill>
                <a:schemeClr val="tx1"/>
              </a:solidFill>
            </a:endParaRPr>
          </a:p>
        </p:txBody>
      </p:sp>
      <p:sp>
        <p:nvSpPr>
          <p:cNvPr id="6" name="Rectangle 5"/>
          <p:cNvSpPr/>
          <p:nvPr/>
        </p:nvSpPr>
        <p:spPr>
          <a:xfrm>
            <a:off x="522285" y="1187709"/>
            <a:ext cx="8217359" cy="3754874"/>
          </a:xfrm>
          <a:prstGeom prst="rect">
            <a:avLst/>
          </a:prstGeom>
        </p:spPr>
        <p:txBody>
          <a:bodyPr wrap="square">
            <a:spAutoFit/>
          </a:bodyPr>
          <a:lstStyle/>
          <a:p>
            <a:pPr marL="285750" indent="-285750">
              <a:spcBef>
                <a:spcPts val="600"/>
              </a:spcBef>
              <a:buClr>
                <a:schemeClr val="tx2"/>
              </a:buClr>
              <a:buFont typeface="Arial" panose="020B0604020202020204" pitchFamily="34" charset="0"/>
              <a:buChar char="•"/>
            </a:pPr>
            <a:r>
              <a:rPr lang="ja-JP" altLang="en-US" dirty="0">
                <a:solidFill>
                  <a:srgbClr val="000000"/>
                </a:solidFill>
              </a:rPr>
              <a:t>スニファーとして</a:t>
            </a:r>
            <a:r>
              <a:rPr lang="en-US" altLang="ja-JP" dirty="0">
                <a:solidFill>
                  <a:srgbClr val="000000"/>
                </a:solidFill>
              </a:rPr>
              <a:t>1</a:t>
            </a:r>
            <a:r>
              <a:rPr lang="ja-JP" altLang="en-US" dirty="0">
                <a:solidFill>
                  <a:srgbClr val="000000"/>
                </a:solidFill>
              </a:rPr>
              <a:t>つの物理インターフェイスが</a:t>
            </a:r>
            <a:r>
              <a:rPr lang="ja-JP" altLang="en-US" dirty="0" smtClean="0">
                <a:solidFill>
                  <a:srgbClr val="000000"/>
                </a:solidFill>
              </a:rPr>
              <a:t>稼働</a:t>
            </a:r>
            <a:endParaRPr lang="en-US" dirty="0" smtClean="0">
              <a:solidFill>
                <a:srgbClr val="000000"/>
              </a:solidFill>
            </a:endParaRPr>
          </a:p>
          <a:p>
            <a:pPr marL="285750" indent="-285750">
              <a:spcBef>
                <a:spcPts val="600"/>
              </a:spcBef>
              <a:buClr>
                <a:schemeClr val="tx2"/>
              </a:buClr>
              <a:buFont typeface="Arial" panose="020B0604020202020204" pitchFamily="34" charset="0"/>
              <a:buChar char="•"/>
            </a:pPr>
            <a:r>
              <a:rPr lang="ja-JP" altLang="en-US" dirty="0">
                <a:solidFill>
                  <a:srgbClr val="000000"/>
                </a:solidFill>
              </a:rPr>
              <a:t>従来の</a:t>
            </a:r>
            <a:r>
              <a:rPr lang="en-US" altLang="ja-JP" dirty="0">
                <a:solidFill>
                  <a:srgbClr val="FF0000"/>
                </a:solidFill>
              </a:rPr>
              <a:t>IDS</a:t>
            </a:r>
            <a:r>
              <a:rPr lang="ja-JP" altLang="en-US" dirty="0">
                <a:solidFill>
                  <a:srgbClr val="000000"/>
                </a:solidFill>
              </a:rPr>
              <a:t>と</a:t>
            </a:r>
            <a:r>
              <a:rPr lang="ja-JP" altLang="en-US" dirty="0" smtClean="0">
                <a:solidFill>
                  <a:srgbClr val="000000"/>
                </a:solidFill>
              </a:rPr>
              <a:t>同じ</a:t>
            </a:r>
            <a:endParaRPr lang="en-US" b="1" dirty="0" smtClean="0">
              <a:solidFill>
                <a:srgbClr val="FC8604"/>
              </a:solidFill>
            </a:endParaRPr>
          </a:p>
          <a:p>
            <a:pPr marL="285750" indent="-285750">
              <a:spcBef>
                <a:spcPts val="600"/>
              </a:spcBef>
              <a:buClr>
                <a:schemeClr val="tx2"/>
              </a:buClr>
              <a:buFont typeface="Arial" panose="020B0604020202020204" pitchFamily="34" charset="0"/>
              <a:buChar char="•"/>
            </a:pPr>
            <a:r>
              <a:rPr lang="en-US" dirty="0" smtClean="0">
                <a:solidFill>
                  <a:srgbClr val="FF0000"/>
                </a:solidFill>
              </a:rPr>
              <a:t>Routed</a:t>
            </a:r>
            <a:r>
              <a:rPr lang="ja-JP" altLang="en-US" dirty="0" smtClean="0">
                <a:solidFill>
                  <a:srgbClr val="000000"/>
                </a:solidFill>
              </a:rPr>
              <a:t>モードでのみ有効</a:t>
            </a:r>
            <a:endParaRPr lang="en-US" dirty="0" smtClean="0">
              <a:solidFill>
                <a:srgbClr val="000000"/>
              </a:solidFill>
            </a:endParaRPr>
          </a:p>
          <a:p>
            <a:pPr marL="285750" indent="-285750">
              <a:spcBef>
                <a:spcPts val="600"/>
              </a:spcBef>
              <a:buClr>
                <a:schemeClr val="tx2"/>
              </a:buClr>
              <a:buFont typeface="Arial" panose="020B0604020202020204" pitchFamily="34" charset="0"/>
              <a:buChar char="•"/>
            </a:pPr>
            <a:r>
              <a:rPr lang="ja-JP" altLang="en-US" dirty="0" smtClean="0">
                <a:solidFill>
                  <a:srgbClr val="000000"/>
                </a:solidFill>
              </a:rPr>
              <a:t>キャプチャするポイントと</a:t>
            </a:r>
            <a:r>
              <a:rPr lang="en-US" altLang="ja-JP" dirty="0" smtClean="0">
                <a:solidFill>
                  <a:srgbClr val="000000"/>
                </a:solidFill>
              </a:rPr>
              <a:t>FTD</a:t>
            </a:r>
            <a:r>
              <a:rPr lang="ja-JP" altLang="en-US" dirty="0" smtClean="0">
                <a:solidFill>
                  <a:srgbClr val="000000"/>
                </a:solidFill>
              </a:rPr>
              <a:t>のインターフェイスの間に</a:t>
            </a:r>
            <a:r>
              <a:rPr lang="en-US" altLang="ja-JP" dirty="0" smtClean="0">
                <a:solidFill>
                  <a:srgbClr val="000000"/>
                </a:solidFill>
              </a:rPr>
              <a:t>GRE</a:t>
            </a:r>
            <a:r>
              <a:rPr lang="ja-JP" altLang="en-US" dirty="0" smtClean="0">
                <a:solidFill>
                  <a:srgbClr val="000000"/>
                </a:solidFill>
              </a:rPr>
              <a:t>トンネルを確立</a:t>
            </a:r>
            <a:endParaRPr lang="en-US" dirty="0" smtClean="0">
              <a:solidFill>
                <a:srgbClr val="000000"/>
              </a:solidFill>
            </a:endParaRPr>
          </a:p>
          <a:p>
            <a:pPr marL="285750" indent="-285750">
              <a:spcBef>
                <a:spcPts val="600"/>
              </a:spcBef>
              <a:buClr>
                <a:schemeClr val="tx2"/>
              </a:buClr>
              <a:buFont typeface="Arial" panose="020B0604020202020204" pitchFamily="34" charset="0"/>
              <a:buChar char="•"/>
            </a:pPr>
            <a:endParaRPr lang="en-US" b="1" dirty="0" smtClean="0">
              <a:solidFill>
                <a:srgbClr val="FC8604"/>
              </a:solidFill>
            </a:endParaRPr>
          </a:p>
          <a:p>
            <a:pPr marL="285750" indent="-285750">
              <a:spcBef>
                <a:spcPts val="600"/>
              </a:spcBef>
              <a:buClr>
                <a:schemeClr val="tx2"/>
              </a:buClr>
              <a:buFont typeface="Arial" panose="020B0604020202020204" pitchFamily="34" charset="0"/>
              <a:buChar char="•"/>
            </a:pPr>
            <a:endParaRPr lang="en-US" b="1" dirty="0">
              <a:solidFill>
                <a:srgbClr val="FC8604"/>
              </a:solidFill>
            </a:endParaRPr>
          </a:p>
          <a:p>
            <a:pPr marL="285750" indent="-285750">
              <a:spcBef>
                <a:spcPts val="600"/>
              </a:spcBef>
              <a:buClr>
                <a:schemeClr val="tx2"/>
              </a:buClr>
              <a:buFont typeface="Arial" panose="020B0604020202020204" pitchFamily="34" charset="0"/>
              <a:buChar char="•"/>
            </a:pPr>
            <a:endParaRPr lang="en-US" b="1" dirty="0" smtClean="0">
              <a:solidFill>
                <a:srgbClr val="FC8604"/>
              </a:solidFill>
            </a:endParaRPr>
          </a:p>
          <a:p>
            <a:pPr marL="285750" indent="-285750">
              <a:spcBef>
                <a:spcPts val="0"/>
              </a:spcBef>
              <a:buClr>
                <a:schemeClr val="tx2"/>
              </a:buClr>
              <a:buFont typeface="Arial" panose="020B0604020202020204" pitchFamily="34" charset="0"/>
              <a:buChar char="•"/>
            </a:pPr>
            <a:r>
              <a:rPr lang="en-US" altLang="ja-JP" dirty="0">
                <a:solidFill>
                  <a:srgbClr val="000000"/>
                </a:solidFill>
              </a:rPr>
              <a:t>ASA</a:t>
            </a:r>
            <a:r>
              <a:rPr lang="ja-JP" altLang="en-US" dirty="0">
                <a:solidFill>
                  <a:srgbClr val="000000"/>
                </a:solidFill>
              </a:rPr>
              <a:t>エンジンでのチェックは</a:t>
            </a:r>
            <a:r>
              <a:rPr lang="ja-JP" altLang="en-US" dirty="0">
                <a:solidFill>
                  <a:srgbClr val="FF0000"/>
                </a:solidFill>
              </a:rPr>
              <a:t>ほとんど行われず</a:t>
            </a:r>
            <a:r>
              <a:rPr lang="ja-JP" altLang="en-US" dirty="0">
                <a:solidFill>
                  <a:srgbClr val="000000"/>
                </a:solidFill>
              </a:rPr>
              <a:t>、実際のトラフィックから</a:t>
            </a:r>
            <a:r>
              <a:rPr lang="ja-JP" altLang="en-US" dirty="0">
                <a:solidFill>
                  <a:srgbClr val="FF0000"/>
                </a:solidFill>
              </a:rPr>
              <a:t>コピーされたパケット</a:t>
            </a:r>
            <a:r>
              <a:rPr lang="ja-JP" altLang="en-US" dirty="0">
                <a:solidFill>
                  <a:srgbClr val="000000"/>
                </a:solidFill>
              </a:rPr>
              <a:t>に対して</a:t>
            </a:r>
            <a:r>
              <a:rPr lang="en-US" altLang="ja-JP" dirty="0">
                <a:solidFill>
                  <a:srgbClr val="000000"/>
                </a:solidFill>
              </a:rPr>
              <a:t>Snort</a:t>
            </a:r>
            <a:r>
              <a:rPr lang="ja-JP" altLang="en-US" dirty="0">
                <a:solidFill>
                  <a:srgbClr val="000000"/>
                </a:solidFill>
              </a:rPr>
              <a:t>の</a:t>
            </a:r>
            <a:r>
              <a:rPr lang="ja-JP" altLang="en-US" dirty="0">
                <a:solidFill>
                  <a:srgbClr val="FF0000"/>
                </a:solidFill>
              </a:rPr>
              <a:t>全エンジン</a:t>
            </a:r>
            <a:r>
              <a:rPr lang="ja-JP" altLang="en-US" dirty="0">
                <a:solidFill>
                  <a:srgbClr val="000000"/>
                </a:solidFill>
              </a:rPr>
              <a:t>でのチェックが適用される</a:t>
            </a:r>
            <a:endParaRPr lang="en-US" dirty="0" smtClean="0">
              <a:solidFill>
                <a:srgbClr val="000000"/>
              </a:solidFill>
            </a:endParaRPr>
          </a:p>
          <a:p>
            <a:pPr marL="285750" lvl="1" indent="-285750">
              <a:spcBef>
                <a:spcPts val="600"/>
              </a:spcBef>
              <a:buClr>
                <a:schemeClr val="tx2"/>
              </a:buClr>
              <a:buFont typeface="Arial" panose="020B0604020202020204" pitchFamily="34" charset="0"/>
              <a:buChar char="•"/>
            </a:pPr>
            <a:r>
              <a:rPr lang="ja-JP" altLang="en-US" dirty="0">
                <a:solidFill>
                  <a:srgbClr val="000000"/>
                </a:solidFill>
              </a:rPr>
              <a:t>トラフィックを</a:t>
            </a:r>
            <a:r>
              <a:rPr lang="ja-JP" altLang="en-US" dirty="0">
                <a:solidFill>
                  <a:srgbClr val="FF0000"/>
                </a:solidFill>
              </a:rPr>
              <a:t>実際に止める</a:t>
            </a:r>
            <a:r>
              <a:rPr lang="ja-JP" altLang="en-US" dirty="0">
                <a:solidFill>
                  <a:srgbClr val="000000"/>
                </a:solidFill>
              </a:rPr>
              <a:t>ことが</a:t>
            </a:r>
            <a:r>
              <a:rPr lang="ja-JP" altLang="en-US" dirty="0" smtClean="0">
                <a:solidFill>
                  <a:srgbClr val="000000"/>
                </a:solidFill>
              </a:rPr>
              <a:t>できない</a:t>
            </a:r>
            <a:endParaRPr lang="en-US" dirty="0"/>
          </a:p>
          <a:p>
            <a:pPr marL="285750" indent="-285750">
              <a:spcBef>
                <a:spcPts val="600"/>
              </a:spcBef>
              <a:buClr>
                <a:schemeClr val="tx2"/>
              </a:buClr>
              <a:buFont typeface="Arial" panose="020B0604020202020204" pitchFamily="34" charset="0"/>
              <a:buChar char="•"/>
            </a:pPr>
            <a:endParaRPr lang="en-US" dirty="0"/>
          </a:p>
        </p:txBody>
      </p:sp>
      <p:pic>
        <p:nvPicPr>
          <p:cNvPr id="2" name="Picture 1"/>
          <p:cNvPicPr>
            <a:picLocks noChangeAspect="1"/>
          </p:cNvPicPr>
          <p:nvPr/>
        </p:nvPicPr>
        <p:blipFill>
          <a:blip r:embed="rId3"/>
          <a:stretch>
            <a:fillRect/>
          </a:stretch>
        </p:blipFill>
        <p:spPr>
          <a:xfrm>
            <a:off x="1704823" y="2603017"/>
            <a:ext cx="5261190" cy="899868"/>
          </a:xfrm>
          <a:prstGeom prst="rect">
            <a:avLst/>
          </a:prstGeom>
          <a:ln>
            <a:solidFill>
              <a:schemeClr val="tx2"/>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87484" y="4190712"/>
            <a:ext cx="2957057" cy="952788"/>
          </a:xfrm>
          <a:prstGeom prst="rect">
            <a:avLst/>
          </a:prstGeom>
          <a:ln>
            <a:solidFill>
              <a:schemeClr val="tx2"/>
            </a:solidFill>
          </a:ln>
        </p:spPr>
      </p:pic>
    </p:spTree>
    <p:extLst>
      <p:ext uri="{BB962C8B-B14F-4D97-AF65-F5344CB8AC3E}">
        <p14:creationId xmlns:p14="http://schemas.microsoft.com/office/powerpoint/2010/main" val="1185531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FTD</a:t>
            </a:r>
            <a:r>
              <a:rPr lang="en-US" altLang="ja-JP" dirty="0" smtClean="0"/>
              <a:t>(NGFW) </a:t>
            </a:r>
            <a:r>
              <a:rPr lang="en-US" dirty="0" smtClean="0"/>
              <a:t>High Availability</a:t>
            </a:r>
            <a:endParaRPr lang="en-US" dirty="0">
              <a:latin typeface="MS PGothic" charset="-128"/>
              <a:ea typeface="MS PGothic" charset="-128"/>
              <a:cs typeface="MS PGothic" charset="-128"/>
            </a:endParaRPr>
          </a:p>
        </p:txBody>
      </p:sp>
      <p:pic>
        <p:nvPicPr>
          <p:cNvPr id="29" name="Picture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2299" y="1016734"/>
            <a:ext cx="610602" cy="610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10650" y="1016734"/>
            <a:ext cx="610602" cy="610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 name="Picture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2008" y="2546490"/>
            <a:ext cx="610602" cy="610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 name="Picture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20359" y="2546490"/>
            <a:ext cx="610602" cy="610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5" name="Straight Connector 34"/>
          <p:cNvCxnSpPr>
            <a:stCxn id="25" idx="2"/>
            <a:endCxn id="12" idx="2"/>
          </p:cNvCxnSpPr>
          <p:nvPr/>
        </p:nvCxnSpPr>
        <p:spPr>
          <a:xfrm flipH="1">
            <a:off x="1376630" y="2119018"/>
            <a:ext cx="707964"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1" idx="0"/>
            <a:endCxn id="29" idx="2"/>
          </p:cNvCxnSpPr>
          <p:nvPr/>
        </p:nvCxnSpPr>
        <p:spPr>
          <a:xfrm flipH="1" flipV="1">
            <a:off x="1137600" y="1627275"/>
            <a:ext cx="9709" cy="919215"/>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2" idx="0"/>
            <a:endCxn id="30" idx="2"/>
          </p:cNvCxnSpPr>
          <p:nvPr/>
        </p:nvCxnSpPr>
        <p:spPr>
          <a:xfrm flipH="1" flipV="1">
            <a:off x="2315951" y="1627275"/>
            <a:ext cx="9709" cy="919215"/>
          </a:xfrm>
          <a:prstGeom prst="line">
            <a:avLst/>
          </a:prstGeom>
          <a:ln w="22225">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p:cNvGrpSpPr>
            <a:grpSpLocks noChangeAspect="1"/>
          </p:cNvGrpSpPr>
          <p:nvPr/>
        </p:nvGrpSpPr>
        <p:grpSpPr>
          <a:xfrm>
            <a:off x="766028" y="1895480"/>
            <a:ext cx="743144" cy="577290"/>
            <a:chOff x="1061079" y="990229"/>
            <a:chExt cx="743144" cy="577290"/>
          </a:xfrm>
        </p:grpSpPr>
        <p:sp>
          <p:nvSpPr>
            <p:cNvPr id="5" name="TextBox 4"/>
            <p:cNvSpPr txBox="1"/>
            <p:nvPr/>
          </p:nvSpPr>
          <p:spPr>
            <a:xfrm>
              <a:off x="1061079" y="1394395"/>
              <a:ext cx="743144" cy="173124"/>
            </a:xfrm>
            <a:prstGeom prst="rect">
              <a:avLst/>
            </a:prstGeom>
            <a:noFill/>
          </p:spPr>
          <p:txBody>
            <a:bodyPr wrap="square" lIns="0" tIns="0" rIns="0" bIns="0" rtlCol="0">
              <a:spAutoFit/>
            </a:bodyPr>
            <a:lstStyle/>
            <a:p>
              <a:pPr algn="ctr"/>
              <a:r>
                <a:rPr lang="en-US" sz="1100" dirty="0">
                  <a:solidFill>
                    <a:srgbClr val="002855"/>
                  </a:solidFill>
                  <a:latin typeface="CiscoSansTT ExtraLight" charset="0"/>
                  <a:ea typeface="ＭＳ Ｐゴシック" charset="-128"/>
                  <a:cs typeface="ＭＳ Ｐゴシック"/>
                </a:rPr>
                <a:t>NGFW</a:t>
              </a:r>
            </a:p>
          </p:txBody>
        </p:sp>
        <p:grpSp>
          <p:nvGrpSpPr>
            <p:cNvPr id="6" name="Group 20"/>
            <p:cNvGrpSpPr>
              <a:grpSpLocks noChangeAspect="1"/>
            </p:cNvGrpSpPr>
            <p:nvPr/>
          </p:nvGrpSpPr>
          <p:grpSpPr bwMode="auto">
            <a:xfrm>
              <a:off x="1201294" y="990229"/>
              <a:ext cx="470387" cy="411454"/>
              <a:chOff x="1743" y="592"/>
              <a:chExt cx="2274" cy="2056"/>
            </a:xfrm>
            <a:solidFill>
              <a:srgbClr val="002855"/>
            </a:solidFill>
          </p:grpSpPr>
          <p:sp>
            <p:nvSpPr>
              <p:cNvPr id="7" name="Freeform 21"/>
              <p:cNvSpPr>
                <a:spLocks noEditPoints="1"/>
              </p:cNvSpPr>
              <p:nvPr/>
            </p:nvSpPr>
            <p:spPr bwMode="auto">
              <a:xfrm>
                <a:off x="2091" y="592"/>
                <a:ext cx="1592" cy="2056"/>
              </a:xfrm>
              <a:custGeom>
                <a:avLst/>
                <a:gdLst>
                  <a:gd name="T0" fmla="*/ 222 w 224"/>
                  <a:gd name="T1" fmla="*/ 30 h 289"/>
                  <a:gd name="T2" fmla="*/ 219 w 224"/>
                  <a:gd name="T3" fmla="*/ 26 h 289"/>
                  <a:gd name="T4" fmla="*/ 199 w 224"/>
                  <a:gd name="T5" fmla="*/ 22 h 289"/>
                  <a:gd name="T6" fmla="*/ 181 w 224"/>
                  <a:gd name="T7" fmla="*/ 18 h 289"/>
                  <a:gd name="T8" fmla="*/ 181 w 224"/>
                  <a:gd name="T9" fmla="*/ 34 h 289"/>
                  <a:gd name="T10" fmla="*/ 136 w 224"/>
                  <a:gd name="T11" fmla="*/ 22 h 289"/>
                  <a:gd name="T12" fmla="*/ 136 w 224"/>
                  <a:gd name="T13" fmla="*/ 7 h 289"/>
                  <a:gd name="T14" fmla="*/ 113 w 224"/>
                  <a:gd name="T15" fmla="*/ 1 h 289"/>
                  <a:gd name="T16" fmla="*/ 110 w 224"/>
                  <a:gd name="T17" fmla="*/ 0 h 289"/>
                  <a:gd name="T18" fmla="*/ 86 w 224"/>
                  <a:gd name="T19" fmla="*/ 7 h 289"/>
                  <a:gd name="T20" fmla="*/ 86 w 224"/>
                  <a:gd name="T21" fmla="*/ 23 h 289"/>
                  <a:gd name="T22" fmla="*/ 41 w 224"/>
                  <a:gd name="T23" fmla="*/ 34 h 289"/>
                  <a:gd name="T24" fmla="*/ 41 w 224"/>
                  <a:gd name="T25" fmla="*/ 18 h 289"/>
                  <a:gd name="T26" fmla="*/ 4 w 224"/>
                  <a:gd name="T27" fmla="*/ 26 h 289"/>
                  <a:gd name="T28" fmla="*/ 0 w 224"/>
                  <a:gd name="T29" fmla="*/ 31 h 289"/>
                  <a:gd name="T30" fmla="*/ 0 w 224"/>
                  <a:gd name="T31" fmla="*/ 114 h 289"/>
                  <a:gd name="T32" fmla="*/ 7 w 224"/>
                  <a:gd name="T33" fmla="*/ 163 h 289"/>
                  <a:gd name="T34" fmla="*/ 107 w 224"/>
                  <a:gd name="T35" fmla="*/ 288 h 289"/>
                  <a:gd name="T36" fmla="*/ 114 w 224"/>
                  <a:gd name="T37" fmla="*/ 289 h 289"/>
                  <a:gd name="T38" fmla="*/ 221 w 224"/>
                  <a:gd name="T39" fmla="*/ 131 h 289"/>
                  <a:gd name="T40" fmla="*/ 222 w 224"/>
                  <a:gd name="T41" fmla="*/ 30 h 289"/>
                  <a:gd name="T42" fmla="*/ 191 w 224"/>
                  <a:gd name="T43" fmla="*/ 128 h 289"/>
                  <a:gd name="T44" fmla="*/ 188 w 224"/>
                  <a:gd name="T45" fmla="*/ 145 h 289"/>
                  <a:gd name="T46" fmla="*/ 111 w 224"/>
                  <a:gd name="T47" fmla="*/ 145 h 289"/>
                  <a:gd name="T48" fmla="*/ 111 w 224"/>
                  <a:gd name="T49" fmla="*/ 253 h 289"/>
                  <a:gd name="T50" fmla="*/ 34 w 224"/>
                  <a:gd name="T51" fmla="*/ 145 h 289"/>
                  <a:gd name="T52" fmla="*/ 111 w 224"/>
                  <a:gd name="T53" fmla="*/ 145 h 289"/>
                  <a:gd name="T54" fmla="*/ 111 w 224"/>
                  <a:gd name="T55" fmla="*/ 50 h 289"/>
                  <a:gd name="T56" fmla="*/ 135 w 224"/>
                  <a:gd name="T57" fmla="*/ 56 h 289"/>
                  <a:gd name="T58" fmla="*/ 187 w 224"/>
                  <a:gd name="T59" fmla="*/ 69 h 289"/>
                  <a:gd name="T60" fmla="*/ 192 w 224"/>
                  <a:gd name="T61" fmla="*/ 75 h 289"/>
                  <a:gd name="T62" fmla="*/ 191 w 224"/>
                  <a:gd name="T63" fmla="*/ 12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289">
                    <a:moveTo>
                      <a:pt x="222" y="30"/>
                    </a:moveTo>
                    <a:cubicBezTo>
                      <a:pt x="222" y="28"/>
                      <a:pt x="221" y="27"/>
                      <a:pt x="219" y="26"/>
                    </a:cubicBezTo>
                    <a:cubicBezTo>
                      <a:pt x="212" y="25"/>
                      <a:pt x="206" y="23"/>
                      <a:pt x="199" y="22"/>
                    </a:cubicBezTo>
                    <a:cubicBezTo>
                      <a:pt x="193" y="21"/>
                      <a:pt x="188" y="19"/>
                      <a:pt x="181" y="18"/>
                    </a:cubicBezTo>
                    <a:cubicBezTo>
                      <a:pt x="181" y="34"/>
                      <a:pt x="181" y="34"/>
                      <a:pt x="181" y="34"/>
                    </a:cubicBezTo>
                    <a:cubicBezTo>
                      <a:pt x="166" y="30"/>
                      <a:pt x="151" y="26"/>
                      <a:pt x="136" y="22"/>
                    </a:cubicBezTo>
                    <a:cubicBezTo>
                      <a:pt x="136" y="7"/>
                      <a:pt x="136" y="7"/>
                      <a:pt x="136" y="7"/>
                    </a:cubicBezTo>
                    <a:cubicBezTo>
                      <a:pt x="129" y="5"/>
                      <a:pt x="121" y="3"/>
                      <a:pt x="113" y="1"/>
                    </a:cubicBezTo>
                    <a:cubicBezTo>
                      <a:pt x="112" y="0"/>
                      <a:pt x="111" y="0"/>
                      <a:pt x="110" y="0"/>
                    </a:cubicBezTo>
                    <a:cubicBezTo>
                      <a:pt x="102" y="2"/>
                      <a:pt x="94" y="5"/>
                      <a:pt x="86" y="7"/>
                    </a:cubicBezTo>
                    <a:cubicBezTo>
                      <a:pt x="86" y="23"/>
                      <a:pt x="86" y="23"/>
                      <a:pt x="86" y="23"/>
                    </a:cubicBezTo>
                    <a:cubicBezTo>
                      <a:pt x="71" y="26"/>
                      <a:pt x="56" y="30"/>
                      <a:pt x="41" y="34"/>
                    </a:cubicBezTo>
                    <a:cubicBezTo>
                      <a:pt x="41" y="18"/>
                      <a:pt x="41" y="18"/>
                      <a:pt x="41" y="18"/>
                    </a:cubicBezTo>
                    <a:cubicBezTo>
                      <a:pt x="28" y="21"/>
                      <a:pt x="16" y="24"/>
                      <a:pt x="4" y="26"/>
                    </a:cubicBezTo>
                    <a:cubicBezTo>
                      <a:pt x="1" y="27"/>
                      <a:pt x="0" y="28"/>
                      <a:pt x="0" y="31"/>
                    </a:cubicBezTo>
                    <a:cubicBezTo>
                      <a:pt x="0" y="59"/>
                      <a:pt x="0" y="86"/>
                      <a:pt x="0" y="114"/>
                    </a:cubicBezTo>
                    <a:cubicBezTo>
                      <a:pt x="0" y="130"/>
                      <a:pt x="2" y="147"/>
                      <a:pt x="7" y="163"/>
                    </a:cubicBezTo>
                    <a:cubicBezTo>
                      <a:pt x="22" y="220"/>
                      <a:pt x="55" y="262"/>
                      <a:pt x="107" y="288"/>
                    </a:cubicBezTo>
                    <a:cubicBezTo>
                      <a:pt x="109" y="289"/>
                      <a:pt x="112" y="289"/>
                      <a:pt x="114" y="289"/>
                    </a:cubicBezTo>
                    <a:cubicBezTo>
                      <a:pt x="179" y="256"/>
                      <a:pt x="214" y="202"/>
                      <a:pt x="221" y="131"/>
                    </a:cubicBezTo>
                    <a:cubicBezTo>
                      <a:pt x="224" y="98"/>
                      <a:pt x="222" y="64"/>
                      <a:pt x="222" y="30"/>
                    </a:cubicBezTo>
                    <a:close/>
                    <a:moveTo>
                      <a:pt x="191" y="128"/>
                    </a:moveTo>
                    <a:cubicBezTo>
                      <a:pt x="191" y="133"/>
                      <a:pt x="189" y="139"/>
                      <a:pt x="188" y="145"/>
                    </a:cubicBezTo>
                    <a:cubicBezTo>
                      <a:pt x="111" y="145"/>
                      <a:pt x="111" y="145"/>
                      <a:pt x="111" y="145"/>
                    </a:cubicBezTo>
                    <a:cubicBezTo>
                      <a:pt x="111" y="253"/>
                      <a:pt x="111" y="253"/>
                      <a:pt x="111" y="253"/>
                    </a:cubicBezTo>
                    <a:cubicBezTo>
                      <a:pt x="79" y="243"/>
                      <a:pt x="36" y="183"/>
                      <a:pt x="34" y="145"/>
                    </a:cubicBezTo>
                    <a:cubicBezTo>
                      <a:pt x="111" y="145"/>
                      <a:pt x="111" y="145"/>
                      <a:pt x="111" y="145"/>
                    </a:cubicBezTo>
                    <a:cubicBezTo>
                      <a:pt x="111" y="50"/>
                      <a:pt x="111" y="50"/>
                      <a:pt x="111" y="50"/>
                    </a:cubicBezTo>
                    <a:cubicBezTo>
                      <a:pt x="119" y="52"/>
                      <a:pt x="127" y="54"/>
                      <a:pt x="135" y="56"/>
                    </a:cubicBezTo>
                    <a:cubicBezTo>
                      <a:pt x="152" y="61"/>
                      <a:pt x="170" y="65"/>
                      <a:pt x="187" y="69"/>
                    </a:cubicBezTo>
                    <a:cubicBezTo>
                      <a:pt x="191" y="70"/>
                      <a:pt x="192" y="71"/>
                      <a:pt x="192" y="75"/>
                    </a:cubicBezTo>
                    <a:cubicBezTo>
                      <a:pt x="191" y="92"/>
                      <a:pt x="191" y="110"/>
                      <a:pt x="191"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8" name="Freeform 22"/>
              <p:cNvSpPr>
                <a:spLocks/>
              </p:cNvSpPr>
              <p:nvPr/>
            </p:nvSpPr>
            <p:spPr bwMode="auto">
              <a:xfrm>
                <a:off x="3335" y="2093"/>
                <a:ext cx="682" cy="313"/>
              </a:xfrm>
              <a:custGeom>
                <a:avLst/>
                <a:gdLst>
                  <a:gd name="T0" fmla="*/ 0 w 96"/>
                  <a:gd name="T1" fmla="*/ 44 h 44"/>
                  <a:gd name="T2" fmla="*/ 96 w 96"/>
                  <a:gd name="T3" fmla="*/ 44 h 44"/>
                  <a:gd name="T4" fmla="*/ 96 w 96"/>
                  <a:gd name="T5" fmla="*/ 0 h 44"/>
                  <a:gd name="T6" fmla="*/ 32 w 96"/>
                  <a:gd name="T7" fmla="*/ 0 h 44"/>
                  <a:gd name="T8" fmla="*/ 0 w 96"/>
                  <a:gd name="T9" fmla="*/ 44 h 44"/>
                </a:gdLst>
                <a:ahLst/>
                <a:cxnLst>
                  <a:cxn ang="0">
                    <a:pos x="T0" y="T1"/>
                  </a:cxn>
                  <a:cxn ang="0">
                    <a:pos x="T2" y="T3"/>
                  </a:cxn>
                  <a:cxn ang="0">
                    <a:pos x="T4" y="T5"/>
                  </a:cxn>
                  <a:cxn ang="0">
                    <a:pos x="T6" y="T7"/>
                  </a:cxn>
                  <a:cxn ang="0">
                    <a:pos x="T8" y="T9"/>
                  </a:cxn>
                </a:cxnLst>
                <a:rect l="0" t="0" r="r" b="b"/>
                <a:pathLst>
                  <a:path w="96" h="44">
                    <a:moveTo>
                      <a:pt x="0" y="44"/>
                    </a:moveTo>
                    <a:cubicBezTo>
                      <a:pt x="96" y="44"/>
                      <a:pt x="96" y="44"/>
                      <a:pt x="96" y="44"/>
                    </a:cubicBezTo>
                    <a:cubicBezTo>
                      <a:pt x="96" y="0"/>
                      <a:pt x="96" y="0"/>
                      <a:pt x="96" y="0"/>
                    </a:cubicBezTo>
                    <a:cubicBezTo>
                      <a:pt x="32" y="0"/>
                      <a:pt x="32" y="0"/>
                      <a:pt x="32" y="0"/>
                    </a:cubicBezTo>
                    <a:cubicBezTo>
                      <a:pt x="24" y="16"/>
                      <a:pt x="13" y="31"/>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9" name="Freeform 23"/>
              <p:cNvSpPr>
                <a:spLocks/>
              </p:cNvSpPr>
              <p:nvPr/>
            </p:nvSpPr>
            <p:spPr bwMode="auto">
              <a:xfrm>
                <a:off x="3726" y="941"/>
                <a:ext cx="291" cy="313"/>
              </a:xfrm>
              <a:custGeom>
                <a:avLst/>
                <a:gdLst>
                  <a:gd name="T0" fmla="*/ 0 w 41"/>
                  <a:gd name="T1" fmla="*/ 0 h 44"/>
                  <a:gd name="T2" fmla="*/ 0 w 41"/>
                  <a:gd name="T3" fmla="*/ 15 h 44"/>
                  <a:gd name="T4" fmla="*/ 0 w 41"/>
                  <a:gd name="T5" fmla="*/ 44 h 44"/>
                  <a:gd name="T6" fmla="*/ 41 w 41"/>
                  <a:gd name="T7" fmla="*/ 44 h 44"/>
                  <a:gd name="T8" fmla="*/ 41 w 41"/>
                  <a:gd name="T9" fmla="*/ 0 h 44"/>
                  <a:gd name="T10" fmla="*/ 0 w 41"/>
                  <a:gd name="T11" fmla="*/ 0 h 44"/>
                </a:gdLst>
                <a:ahLst/>
                <a:cxnLst>
                  <a:cxn ang="0">
                    <a:pos x="T0" y="T1"/>
                  </a:cxn>
                  <a:cxn ang="0">
                    <a:pos x="T2" y="T3"/>
                  </a:cxn>
                  <a:cxn ang="0">
                    <a:pos x="T4" y="T5"/>
                  </a:cxn>
                  <a:cxn ang="0">
                    <a:pos x="T6" y="T7"/>
                  </a:cxn>
                  <a:cxn ang="0">
                    <a:pos x="T8" y="T9"/>
                  </a:cxn>
                  <a:cxn ang="0">
                    <a:pos x="T10" y="T11"/>
                  </a:cxn>
                </a:cxnLst>
                <a:rect l="0" t="0" r="r" b="b"/>
                <a:pathLst>
                  <a:path w="41" h="44">
                    <a:moveTo>
                      <a:pt x="0" y="0"/>
                    </a:moveTo>
                    <a:cubicBezTo>
                      <a:pt x="0" y="5"/>
                      <a:pt x="0" y="10"/>
                      <a:pt x="0" y="15"/>
                    </a:cubicBezTo>
                    <a:cubicBezTo>
                      <a:pt x="0" y="24"/>
                      <a:pt x="0" y="34"/>
                      <a:pt x="0" y="44"/>
                    </a:cubicBezTo>
                    <a:cubicBezTo>
                      <a:pt x="41" y="44"/>
                      <a:pt x="41" y="44"/>
                      <a:pt x="41" y="44"/>
                    </a:cubicBezTo>
                    <a:cubicBezTo>
                      <a:pt x="41" y="0"/>
                      <a:pt x="41" y="0"/>
                      <a:pt x="4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10" name="Freeform 24"/>
              <p:cNvSpPr>
                <a:spLocks/>
              </p:cNvSpPr>
              <p:nvPr/>
            </p:nvSpPr>
            <p:spPr bwMode="auto">
              <a:xfrm>
                <a:off x="1743" y="2093"/>
                <a:ext cx="682" cy="313"/>
              </a:xfrm>
              <a:custGeom>
                <a:avLst/>
                <a:gdLst>
                  <a:gd name="T0" fmla="*/ 65 w 96"/>
                  <a:gd name="T1" fmla="*/ 0 h 44"/>
                  <a:gd name="T2" fmla="*/ 0 w 96"/>
                  <a:gd name="T3" fmla="*/ 0 h 44"/>
                  <a:gd name="T4" fmla="*/ 0 w 96"/>
                  <a:gd name="T5" fmla="*/ 44 h 44"/>
                  <a:gd name="T6" fmla="*/ 96 w 96"/>
                  <a:gd name="T7" fmla="*/ 44 h 44"/>
                  <a:gd name="T8" fmla="*/ 65 w 96"/>
                  <a:gd name="T9" fmla="*/ 0 h 44"/>
                </a:gdLst>
                <a:ahLst/>
                <a:cxnLst>
                  <a:cxn ang="0">
                    <a:pos x="T0" y="T1"/>
                  </a:cxn>
                  <a:cxn ang="0">
                    <a:pos x="T2" y="T3"/>
                  </a:cxn>
                  <a:cxn ang="0">
                    <a:pos x="T4" y="T5"/>
                  </a:cxn>
                  <a:cxn ang="0">
                    <a:pos x="T6" y="T7"/>
                  </a:cxn>
                  <a:cxn ang="0">
                    <a:pos x="T8" y="T9"/>
                  </a:cxn>
                </a:cxnLst>
                <a:rect l="0" t="0" r="r" b="b"/>
                <a:pathLst>
                  <a:path w="96" h="44">
                    <a:moveTo>
                      <a:pt x="65" y="0"/>
                    </a:moveTo>
                    <a:cubicBezTo>
                      <a:pt x="0" y="0"/>
                      <a:pt x="0" y="0"/>
                      <a:pt x="0" y="0"/>
                    </a:cubicBezTo>
                    <a:cubicBezTo>
                      <a:pt x="0" y="44"/>
                      <a:pt x="0" y="44"/>
                      <a:pt x="0" y="44"/>
                    </a:cubicBezTo>
                    <a:cubicBezTo>
                      <a:pt x="96" y="44"/>
                      <a:pt x="96" y="44"/>
                      <a:pt x="96" y="44"/>
                    </a:cubicBezTo>
                    <a:cubicBezTo>
                      <a:pt x="84" y="31"/>
                      <a:pt x="74" y="16"/>
                      <a:pt x="6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11" name="Freeform 25"/>
              <p:cNvSpPr>
                <a:spLocks/>
              </p:cNvSpPr>
              <p:nvPr/>
            </p:nvSpPr>
            <p:spPr bwMode="auto">
              <a:xfrm>
                <a:off x="3704" y="1325"/>
                <a:ext cx="313" cy="313"/>
              </a:xfrm>
              <a:custGeom>
                <a:avLst/>
                <a:gdLst>
                  <a:gd name="T0" fmla="*/ 2 w 44"/>
                  <a:gd name="T1" fmla="*/ 30 h 44"/>
                  <a:gd name="T2" fmla="*/ 0 w 44"/>
                  <a:gd name="T3" fmla="*/ 44 h 44"/>
                  <a:gd name="T4" fmla="*/ 44 w 44"/>
                  <a:gd name="T5" fmla="*/ 44 h 44"/>
                  <a:gd name="T6" fmla="*/ 44 w 44"/>
                  <a:gd name="T7" fmla="*/ 0 h 44"/>
                  <a:gd name="T8" fmla="*/ 3 w 44"/>
                  <a:gd name="T9" fmla="*/ 0 h 44"/>
                  <a:gd name="T10" fmla="*/ 2 w 44"/>
                  <a:gd name="T11" fmla="*/ 30 h 44"/>
                </a:gdLst>
                <a:ahLst/>
                <a:cxnLst>
                  <a:cxn ang="0">
                    <a:pos x="T0" y="T1"/>
                  </a:cxn>
                  <a:cxn ang="0">
                    <a:pos x="T2" y="T3"/>
                  </a:cxn>
                  <a:cxn ang="0">
                    <a:pos x="T4" y="T5"/>
                  </a:cxn>
                  <a:cxn ang="0">
                    <a:pos x="T6" y="T7"/>
                  </a:cxn>
                  <a:cxn ang="0">
                    <a:pos x="T8" y="T9"/>
                  </a:cxn>
                  <a:cxn ang="0">
                    <a:pos x="T10" y="T11"/>
                  </a:cxn>
                </a:cxnLst>
                <a:rect l="0" t="0" r="r" b="b"/>
                <a:pathLst>
                  <a:path w="44" h="44">
                    <a:moveTo>
                      <a:pt x="2" y="30"/>
                    </a:moveTo>
                    <a:cubicBezTo>
                      <a:pt x="1" y="34"/>
                      <a:pt x="1" y="39"/>
                      <a:pt x="0" y="44"/>
                    </a:cubicBezTo>
                    <a:cubicBezTo>
                      <a:pt x="44" y="44"/>
                      <a:pt x="44" y="44"/>
                      <a:pt x="44" y="44"/>
                    </a:cubicBezTo>
                    <a:cubicBezTo>
                      <a:pt x="44" y="0"/>
                      <a:pt x="44" y="0"/>
                      <a:pt x="44" y="0"/>
                    </a:cubicBezTo>
                    <a:cubicBezTo>
                      <a:pt x="3" y="0"/>
                      <a:pt x="3" y="0"/>
                      <a:pt x="3" y="0"/>
                    </a:cubicBezTo>
                    <a:cubicBezTo>
                      <a:pt x="3" y="10"/>
                      <a:pt x="3" y="20"/>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12" name="Freeform 26"/>
              <p:cNvSpPr>
                <a:spLocks/>
              </p:cNvSpPr>
              <p:nvPr/>
            </p:nvSpPr>
            <p:spPr bwMode="auto">
              <a:xfrm>
                <a:off x="3598" y="1709"/>
                <a:ext cx="419" cy="313"/>
              </a:xfrm>
              <a:custGeom>
                <a:avLst/>
                <a:gdLst>
                  <a:gd name="T0" fmla="*/ 0 w 59"/>
                  <a:gd name="T1" fmla="*/ 44 h 44"/>
                  <a:gd name="T2" fmla="*/ 59 w 59"/>
                  <a:gd name="T3" fmla="*/ 44 h 44"/>
                  <a:gd name="T4" fmla="*/ 59 w 59"/>
                  <a:gd name="T5" fmla="*/ 0 h 44"/>
                  <a:gd name="T6" fmla="*/ 13 w 59"/>
                  <a:gd name="T7" fmla="*/ 0 h 44"/>
                  <a:gd name="T8" fmla="*/ 0 w 59"/>
                  <a:gd name="T9" fmla="*/ 44 h 44"/>
                </a:gdLst>
                <a:ahLst/>
                <a:cxnLst>
                  <a:cxn ang="0">
                    <a:pos x="T0" y="T1"/>
                  </a:cxn>
                  <a:cxn ang="0">
                    <a:pos x="T2" y="T3"/>
                  </a:cxn>
                  <a:cxn ang="0">
                    <a:pos x="T4" y="T5"/>
                  </a:cxn>
                  <a:cxn ang="0">
                    <a:pos x="T6" y="T7"/>
                  </a:cxn>
                  <a:cxn ang="0">
                    <a:pos x="T8" y="T9"/>
                  </a:cxn>
                </a:cxnLst>
                <a:rect l="0" t="0" r="r" b="b"/>
                <a:pathLst>
                  <a:path w="59" h="44">
                    <a:moveTo>
                      <a:pt x="0" y="44"/>
                    </a:moveTo>
                    <a:cubicBezTo>
                      <a:pt x="59" y="44"/>
                      <a:pt x="59" y="44"/>
                      <a:pt x="59" y="44"/>
                    </a:cubicBezTo>
                    <a:cubicBezTo>
                      <a:pt x="59" y="0"/>
                      <a:pt x="59" y="0"/>
                      <a:pt x="59" y="0"/>
                    </a:cubicBezTo>
                    <a:cubicBezTo>
                      <a:pt x="13" y="0"/>
                      <a:pt x="13" y="0"/>
                      <a:pt x="13" y="0"/>
                    </a:cubicBezTo>
                    <a:cubicBezTo>
                      <a:pt x="10" y="15"/>
                      <a:pt x="6" y="30"/>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13" name="Freeform 27"/>
              <p:cNvSpPr>
                <a:spLocks/>
              </p:cNvSpPr>
              <p:nvPr/>
            </p:nvSpPr>
            <p:spPr bwMode="auto">
              <a:xfrm>
                <a:off x="1743" y="1709"/>
                <a:ext cx="426" cy="313"/>
              </a:xfrm>
              <a:custGeom>
                <a:avLst/>
                <a:gdLst>
                  <a:gd name="T0" fmla="*/ 48 w 60"/>
                  <a:gd name="T1" fmla="*/ 9 h 44"/>
                  <a:gd name="T2" fmla="*/ 46 w 60"/>
                  <a:gd name="T3" fmla="*/ 0 h 44"/>
                  <a:gd name="T4" fmla="*/ 0 w 60"/>
                  <a:gd name="T5" fmla="*/ 0 h 44"/>
                  <a:gd name="T6" fmla="*/ 0 w 60"/>
                  <a:gd name="T7" fmla="*/ 44 h 44"/>
                  <a:gd name="T8" fmla="*/ 60 w 60"/>
                  <a:gd name="T9" fmla="*/ 44 h 44"/>
                  <a:gd name="T10" fmla="*/ 48 w 60"/>
                  <a:gd name="T11" fmla="*/ 9 h 44"/>
                </a:gdLst>
                <a:ahLst/>
                <a:cxnLst>
                  <a:cxn ang="0">
                    <a:pos x="T0" y="T1"/>
                  </a:cxn>
                  <a:cxn ang="0">
                    <a:pos x="T2" y="T3"/>
                  </a:cxn>
                  <a:cxn ang="0">
                    <a:pos x="T4" y="T5"/>
                  </a:cxn>
                  <a:cxn ang="0">
                    <a:pos x="T6" y="T7"/>
                  </a:cxn>
                  <a:cxn ang="0">
                    <a:pos x="T8" y="T9"/>
                  </a:cxn>
                  <a:cxn ang="0">
                    <a:pos x="T10" y="T11"/>
                  </a:cxn>
                </a:cxnLst>
                <a:rect l="0" t="0" r="r" b="b"/>
                <a:pathLst>
                  <a:path w="60" h="44">
                    <a:moveTo>
                      <a:pt x="48" y="9"/>
                    </a:moveTo>
                    <a:cubicBezTo>
                      <a:pt x="47" y="6"/>
                      <a:pt x="46" y="3"/>
                      <a:pt x="46" y="0"/>
                    </a:cubicBezTo>
                    <a:cubicBezTo>
                      <a:pt x="0" y="0"/>
                      <a:pt x="0" y="0"/>
                      <a:pt x="0" y="0"/>
                    </a:cubicBezTo>
                    <a:cubicBezTo>
                      <a:pt x="0" y="44"/>
                      <a:pt x="0" y="44"/>
                      <a:pt x="0" y="44"/>
                    </a:cubicBezTo>
                    <a:cubicBezTo>
                      <a:pt x="60" y="44"/>
                      <a:pt x="60" y="44"/>
                      <a:pt x="60" y="44"/>
                    </a:cubicBezTo>
                    <a:cubicBezTo>
                      <a:pt x="55" y="33"/>
                      <a:pt x="51" y="21"/>
                      <a:pt x="4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14" name="Freeform 28"/>
              <p:cNvSpPr>
                <a:spLocks/>
              </p:cNvSpPr>
              <p:nvPr/>
            </p:nvSpPr>
            <p:spPr bwMode="auto">
              <a:xfrm>
                <a:off x="1743" y="941"/>
                <a:ext cx="291" cy="313"/>
              </a:xfrm>
              <a:custGeom>
                <a:avLst/>
                <a:gdLst>
                  <a:gd name="T0" fmla="*/ 41 w 41"/>
                  <a:gd name="T1" fmla="*/ 21 h 44"/>
                  <a:gd name="T2" fmla="*/ 41 w 41"/>
                  <a:gd name="T3" fmla="*/ 0 h 44"/>
                  <a:gd name="T4" fmla="*/ 0 w 41"/>
                  <a:gd name="T5" fmla="*/ 0 h 44"/>
                  <a:gd name="T6" fmla="*/ 0 w 41"/>
                  <a:gd name="T7" fmla="*/ 44 h 44"/>
                  <a:gd name="T8" fmla="*/ 41 w 41"/>
                  <a:gd name="T9" fmla="*/ 44 h 44"/>
                  <a:gd name="T10" fmla="*/ 41 w 41"/>
                  <a:gd name="T11" fmla="*/ 21 h 44"/>
                </a:gdLst>
                <a:ahLst/>
                <a:cxnLst>
                  <a:cxn ang="0">
                    <a:pos x="T0" y="T1"/>
                  </a:cxn>
                  <a:cxn ang="0">
                    <a:pos x="T2" y="T3"/>
                  </a:cxn>
                  <a:cxn ang="0">
                    <a:pos x="T4" y="T5"/>
                  </a:cxn>
                  <a:cxn ang="0">
                    <a:pos x="T6" y="T7"/>
                  </a:cxn>
                  <a:cxn ang="0">
                    <a:pos x="T8" y="T9"/>
                  </a:cxn>
                  <a:cxn ang="0">
                    <a:pos x="T10" y="T11"/>
                  </a:cxn>
                </a:cxnLst>
                <a:rect l="0" t="0" r="r" b="b"/>
                <a:pathLst>
                  <a:path w="41" h="44">
                    <a:moveTo>
                      <a:pt x="41" y="21"/>
                    </a:moveTo>
                    <a:cubicBezTo>
                      <a:pt x="41" y="14"/>
                      <a:pt x="41" y="7"/>
                      <a:pt x="41" y="0"/>
                    </a:cubicBezTo>
                    <a:cubicBezTo>
                      <a:pt x="0" y="0"/>
                      <a:pt x="0" y="0"/>
                      <a:pt x="0" y="0"/>
                    </a:cubicBezTo>
                    <a:cubicBezTo>
                      <a:pt x="0" y="44"/>
                      <a:pt x="0" y="44"/>
                      <a:pt x="0" y="44"/>
                    </a:cubicBezTo>
                    <a:cubicBezTo>
                      <a:pt x="41" y="44"/>
                      <a:pt x="41" y="44"/>
                      <a:pt x="41" y="44"/>
                    </a:cubicBezTo>
                    <a:cubicBezTo>
                      <a:pt x="41" y="36"/>
                      <a:pt x="41" y="28"/>
                      <a:pt x="4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15" name="Freeform 29"/>
              <p:cNvSpPr>
                <a:spLocks/>
              </p:cNvSpPr>
              <p:nvPr/>
            </p:nvSpPr>
            <p:spPr bwMode="auto">
              <a:xfrm>
                <a:off x="1743" y="1325"/>
                <a:ext cx="313" cy="313"/>
              </a:xfrm>
              <a:custGeom>
                <a:avLst/>
                <a:gdLst>
                  <a:gd name="T0" fmla="*/ 41 w 44"/>
                  <a:gd name="T1" fmla="*/ 12 h 44"/>
                  <a:gd name="T2" fmla="*/ 41 w 44"/>
                  <a:gd name="T3" fmla="*/ 0 h 44"/>
                  <a:gd name="T4" fmla="*/ 0 w 44"/>
                  <a:gd name="T5" fmla="*/ 0 h 44"/>
                  <a:gd name="T6" fmla="*/ 0 w 44"/>
                  <a:gd name="T7" fmla="*/ 44 h 44"/>
                  <a:gd name="T8" fmla="*/ 44 w 44"/>
                  <a:gd name="T9" fmla="*/ 44 h 44"/>
                  <a:gd name="T10" fmla="*/ 41 w 44"/>
                  <a:gd name="T11" fmla="*/ 12 h 44"/>
                </a:gdLst>
                <a:ahLst/>
                <a:cxnLst>
                  <a:cxn ang="0">
                    <a:pos x="T0" y="T1"/>
                  </a:cxn>
                  <a:cxn ang="0">
                    <a:pos x="T2" y="T3"/>
                  </a:cxn>
                  <a:cxn ang="0">
                    <a:pos x="T4" y="T5"/>
                  </a:cxn>
                  <a:cxn ang="0">
                    <a:pos x="T6" y="T7"/>
                  </a:cxn>
                  <a:cxn ang="0">
                    <a:pos x="T8" y="T9"/>
                  </a:cxn>
                  <a:cxn ang="0">
                    <a:pos x="T10" y="T11"/>
                  </a:cxn>
                </a:cxnLst>
                <a:rect l="0" t="0" r="r" b="b"/>
                <a:pathLst>
                  <a:path w="44" h="44">
                    <a:moveTo>
                      <a:pt x="41" y="12"/>
                    </a:moveTo>
                    <a:cubicBezTo>
                      <a:pt x="41" y="8"/>
                      <a:pt x="41" y="4"/>
                      <a:pt x="41" y="0"/>
                    </a:cubicBezTo>
                    <a:cubicBezTo>
                      <a:pt x="0" y="0"/>
                      <a:pt x="0" y="0"/>
                      <a:pt x="0" y="0"/>
                    </a:cubicBezTo>
                    <a:cubicBezTo>
                      <a:pt x="0" y="44"/>
                      <a:pt x="0" y="44"/>
                      <a:pt x="0" y="44"/>
                    </a:cubicBezTo>
                    <a:cubicBezTo>
                      <a:pt x="44" y="44"/>
                      <a:pt x="44" y="44"/>
                      <a:pt x="44" y="44"/>
                    </a:cubicBezTo>
                    <a:cubicBezTo>
                      <a:pt x="42" y="34"/>
                      <a:pt x="41" y="23"/>
                      <a:pt x="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grpSp>
      </p:grpSp>
      <p:grpSp>
        <p:nvGrpSpPr>
          <p:cNvPr id="16" name="Group 15"/>
          <p:cNvGrpSpPr>
            <a:grpSpLocks noChangeAspect="1"/>
          </p:cNvGrpSpPr>
          <p:nvPr/>
        </p:nvGrpSpPr>
        <p:grpSpPr>
          <a:xfrm>
            <a:off x="1944379" y="1895480"/>
            <a:ext cx="743144" cy="577290"/>
            <a:chOff x="1061079" y="990229"/>
            <a:chExt cx="743144" cy="577290"/>
          </a:xfrm>
        </p:grpSpPr>
        <p:sp>
          <p:nvSpPr>
            <p:cNvPr id="17" name="TextBox 16"/>
            <p:cNvSpPr txBox="1"/>
            <p:nvPr/>
          </p:nvSpPr>
          <p:spPr>
            <a:xfrm>
              <a:off x="1061079" y="1394395"/>
              <a:ext cx="743144" cy="173124"/>
            </a:xfrm>
            <a:prstGeom prst="rect">
              <a:avLst/>
            </a:prstGeom>
            <a:noFill/>
          </p:spPr>
          <p:txBody>
            <a:bodyPr wrap="square" lIns="0" tIns="0" rIns="0" bIns="0" rtlCol="0">
              <a:spAutoFit/>
            </a:bodyPr>
            <a:lstStyle/>
            <a:p>
              <a:pPr algn="ctr"/>
              <a:r>
                <a:rPr lang="en-US" sz="1100" dirty="0">
                  <a:solidFill>
                    <a:srgbClr val="002855"/>
                  </a:solidFill>
                  <a:latin typeface="CiscoSansTT ExtraLight" charset="0"/>
                  <a:ea typeface="ＭＳ Ｐゴシック" charset="-128"/>
                  <a:cs typeface="ＭＳ Ｐゴシック"/>
                </a:rPr>
                <a:t>NGFW</a:t>
              </a:r>
            </a:p>
          </p:txBody>
        </p:sp>
        <p:grpSp>
          <p:nvGrpSpPr>
            <p:cNvPr id="18" name="Group 20"/>
            <p:cNvGrpSpPr>
              <a:grpSpLocks noChangeAspect="1"/>
            </p:cNvGrpSpPr>
            <p:nvPr/>
          </p:nvGrpSpPr>
          <p:grpSpPr bwMode="auto">
            <a:xfrm>
              <a:off x="1201294" y="990229"/>
              <a:ext cx="470387" cy="411454"/>
              <a:chOff x="1743" y="592"/>
              <a:chExt cx="2274" cy="2056"/>
            </a:xfrm>
            <a:solidFill>
              <a:srgbClr val="002855"/>
            </a:solidFill>
          </p:grpSpPr>
          <p:sp>
            <p:nvSpPr>
              <p:cNvPr id="19" name="Freeform 21"/>
              <p:cNvSpPr>
                <a:spLocks noEditPoints="1"/>
              </p:cNvSpPr>
              <p:nvPr/>
            </p:nvSpPr>
            <p:spPr bwMode="auto">
              <a:xfrm>
                <a:off x="2091" y="592"/>
                <a:ext cx="1592" cy="2056"/>
              </a:xfrm>
              <a:custGeom>
                <a:avLst/>
                <a:gdLst>
                  <a:gd name="T0" fmla="*/ 222 w 224"/>
                  <a:gd name="T1" fmla="*/ 30 h 289"/>
                  <a:gd name="T2" fmla="*/ 219 w 224"/>
                  <a:gd name="T3" fmla="*/ 26 h 289"/>
                  <a:gd name="T4" fmla="*/ 199 w 224"/>
                  <a:gd name="T5" fmla="*/ 22 h 289"/>
                  <a:gd name="T6" fmla="*/ 181 w 224"/>
                  <a:gd name="T7" fmla="*/ 18 h 289"/>
                  <a:gd name="T8" fmla="*/ 181 w 224"/>
                  <a:gd name="T9" fmla="*/ 34 h 289"/>
                  <a:gd name="T10" fmla="*/ 136 w 224"/>
                  <a:gd name="T11" fmla="*/ 22 h 289"/>
                  <a:gd name="T12" fmla="*/ 136 w 224"/>
                  <a:gd name="T13" fmla="*/ 7 h 289"/>
                  <a:gd name="T14" fmla="*/ 113 w 224"/>
                  <a:gd name="T15" fmla="*/ 1 h 289"/>
                  <a:gd name="T16" fmla="*/ 110 w 224"/>
                  <a:gd name="T17" fmla="*/ 0 h 289"/>
                  <a:gd name="T18" fmla="*/ 86 w 224"/>
                  <a:gd name="T19" fmla="*/ 7 h 289"/>
                  <a:gd name="T20" fmla="*/ 86 w 224"/>
                  <a:gd name="T21" fmla="*/ 23 h 289"/>
                  <a:gd name="T22" fmla="*/ 41 w 224"/>
                  <a:gd name="T23" fmla="*/ 34 h 289"/>
                  <a:gd name="T24" fmla="*/ 41 w 224"/>
                  <a:gd name="T25" fmla="*/ 18 h 289"/>
                  <a:gd name="T26" fmla="*/ 4 w 224"/>
                  <a:gd name="T27" fmla="*/ 26 h 289"/>
                  <a:gd name="T28" fmla="*/ 0 w 224"/>
                  <a:gd name="T29" fmla="*/ 31 h 289"/>
                  <a:gd name="T30" fmla="*/ 0 w 224"/>
                  <a:gd name="T31" fmla="*/ 114 h 289"/>
                  <a:gd name="T32" fmla="*/ 7 w 224"/>
                  <a:gd name="T33" fmla="*/ 163 h 289"/>
                  <a:gd name="T34" fmla="*/ 107 w 224"/>
                  <a:gd name="T35" fmla="*/ 288 h 289"/>
                  <a:gd name="T36" fmla="*/ 114 w 224"/>
                  <a:gd name="T37" fmla="*/ 289 h 289"/>
                  <a:gd name="T38" fmla="*/ 221 w 224"/>
                  <a:gd name="T39" fmla="*/ 131 h 289"/>
                  <a:gd name="T40" fmla="*/ 222 w 224"/>
                  <a:gd name="T41" fmla="*/ 30 h 289"/>
                  <a:gd name="T42" fmla="*/ 191 w 224"/>
                  <a:gd name="T43" fmla="*/ 128 h 289"/>
                  <a:gd name="T44" fmla="*/ 188 w 224"/>
                  <a:gd name="T45" fmla="*/ 145 h 289"/>
                  <a:gd name="T46" fmla="*/ 111 w 224"/>
                  <a:gd name="T47" fmla="*/ 145 h 289"/>
                  <a:gd name="T48" fmla="*/ 111 w 224"/>
                  <a:gd name="T49" fmla="*/ 253 h 289"/>
                  <a:gd name="T50" fmla="*/ 34 w 224"/>
                  <a:gd name="T51" fmla="*/ 145 h 289"/>
                  <a:gd name="T52" fmla="*/ 111 w 224"/>
                  <a:gd name="T53" fmla="*/ 145 h 289"/>
                  <a:gd name="T54" fmla="*/ 111 w 224"/>
                  <a:gd name="T55" fmla="*/ 50 h 289"/>
                  <a:gd name="T56" fmla="*/ 135 w 224"/>
                  <a:gd name="T57" fmla="*/ 56 h 289"/>
                  <a:gd name="T58" fmla="*/ 187 w 224"/>
                  <a:gd name="T59" fmla="*/ 69 h 289"/>
                  <a:gd name="T60" fmla="*/ 192 w 224"/>
                  <a:gd name="T61" fmla="*/ 75 h 289"/>
                  <a:gd name="T62" fmla="*/ 191 w 224"/>
                  <a:gd name="T63" fmla="*/ 12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289">
                    <a:moveTo>
                      <a:pt x="222" y="30"/>
                    </a:moveTo>
                    <a:cubicBezTo>
                      <a:pt x="222" y="28"/>
                      <a:pt x="221" y="27"/>
                      <a:pt x="219" y="26"/>
                    </a:cubicBezTo>
                    <a:cubicBezTo>
                      <a:pt x="212" y="25"/>
                      <a:pt x="206" y="23"/>
                      <a:pt x="199" y="22"/>
                    </a:cubicBezTo>
                    <a:cubicBezTo>
                      <a:pt x="193" y="21"/>
                      <a:pt x="188" y="19"/>
                      <a:pt x="181" y="18"/>
                    </a:cubicBezTo>
                    <a:cubicBezTo>
                      <a:pt x="181" y="34"/>
                      <a:pt x="181" y="34"/>
                      <a:pt x="181" y="34"/>
                    </a:cubicBezTo>
                    <a:cubicBezTo>
                      <a:pt x="166" y="30"/>
                      <a:pt x="151" y="26"/>
                      <a:pt x="136" y="22"/>
                    </a:cubicBezTo>
                    <a:cubicBezTo>
                      <a:pt x="136" y="7"/>
                      <a:pt x="136" y="7"/>
                      <a:pt x="136" y="7"/>
                    </a:cubicBezTo>
                    <a:cubicBezTo>
                      <a:pt x="129" y="5"/>
                      <a:pt x="121" y="3"/>
                      <a:pt x="113" y="1"/>
                    </a:cubicBezTo>
                    <a:cubicBezTo>
                      <a:pt x="112" y="0"/>
                      <a:pt x="111" y="0"/>
                      <a:pt x="110" y="0"/>
                    </a:cubicBezTo>
                    <a:cubicBezTo>
                      <a:pt x="102" y="2"/>
                      <a:pt x="94" y="5"/>
                      <a:pt x="86" y="7"/>
                    </a:cubicBezTo>
                    <a:cubicBezTo>
                      <a:pt x="86" y="23"/>
                      <a:pt x="86" y="23"/>
                      <a:pt x="86" y="23"/>
                    </a:cubicBezTo>
                    <a:cubicBezTo>
                      <a:pt x="71" y="26"/>
                      <a:pt x="56" y="30"/>
                      <a:pt x="41" y="34"/>
                    </a:cubicBezTo>
                    <a:cubicBezTo>
                      <a:pt x="41" y="18"/>
                      <a:pt x="41" y="18"/>
                      <a:pt x="41" y="18"/>
                    </a:cubicBezTo>
                    <a:cubicBezTo>
                      <a:pt x="28" y="21"/>
                      <a:pt x="16" y="24"/>
                      <a:pt x="4" y="26"/>
                    </a:cubicBezTo>
                    <a:cubicBezTo>
                      <a:pt x="1" y="27"/>
                      <a:pt x="0" y="28"/>
                      <a:pt x="0" y="31"/>
                    </a:cubicBezTo>
                    <a:cubicBezTo>
                      <a:pt x="0" y="59"/>
                      <a:pt x="0" y="86"/>
                      <a:pt x="0" y="114"/>
                    </a:cubicBezTo>
                    <a:cubicBezTo>
                      <a:pt x="0" y="130"/>
                      <a:pt x="2" y="147"/>
                      <a:pt x="7" y="163"/>
                    </a:cubicBezTo>
                    <a:cubicBezTo>
                      <a:pt x="22" y="220"/>
                      <a:pt x="55" y="262"/>
                      <a:pt x="107" y="288"/>
                    </a:cubicBezTo>
                    <a:cubicBezTo>
                      <a:pt x="109" y="289"/>
                      <a:pt x="112" y="289"/>
                      <a:pt x="114" y="289"/>
                    </a:cubicBezTo>
                    <a:cubicBezTo>
                      <a:pt x="179" y="256"/>
                      <a:pt x="214" y="202"/>
                      <a:pt x="221" y="131"/>
                    </a:cubicBezTo>
                    <a:cubicBezTo>
                      <a:pt x="224" y="98"/>
                      <a:pt x="222" y="64"/>
                      <a:pt x="222" y="30"/>
                    </a:cubicBezTo>
                    <a:close/>
                    <a:moveTo>
                      <a:pt x="191" y="128"/>
                    </a:moveTo>
                    <a:cubicBezTo>
                      <a:pt x="191" y="133"/>
                      <a:pt x="189" y="139"/>
                      <a:pt x="188" y="145"/>
                    </a:cubicBezTo>
                    <a:cubicBezTo>
                      <a:pt x="111" y="145"/>
                      <a:pt x="111" y="145"/>
                      <a:pt x="111" y="145"/>
                    </a:cubicBezTo>
                    <a:cubicBezTo>
                      <a:pt x="111" y="253"/>
                      <a:pt x="111" y="253"/>
                      <a:pt x="111" y="253"/>
                    </a:cubicBezTo>
                    <a:cubicBezTo>
                      <a:pt x="79" y="243"/>
                      <a:pt x="36" y="183"/>
                      <a:pt x="34" y="145"/>
                    </a:cubicBezTo>
                    <a:cubicBezTo>
                      <a:pt x="111" y="145"/>
                      <a:pt x="111" y="145"/>
                      <a:pt x="111" y="145"/>
                    </a:cubicBezTo>
                    <a:cubicBezTo>
                      <a:pt x="111" y="50"/>
                      <a:pt x="111" y="50"/>
                      <a:pt x="111" y="50"/>
                    </a:cubicBezTo>
                    <a:cubicBezTo>
                      <a:pt x="119" y="52"/>
                      <a:pt x="127" y="54"/>
                      <a:pt x="135" y="56"/>
                    </a:cubicBezTo>
                    <a:cubicBezTo>
                      <a:pt x="152" y="61"/>
                      <a:pt x="170" y="65"/>
                      <a:pt x="187" y="69"/>
                    </a:cubicBezTo>
                    <a:cubicBezTo>
                      <a:pt x="191" y="70"/>
                      <a:pt x="192" y="71"/>
                      <a:pt x="192" y="75"/>
                    </a:cubicBezTo>
                    <a:cubicBezTo>
                      <a:pt x="191" y="92"/>
                      <a:pt x="191" y="110"/>
                      <a:pt x="191"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20" name="Freeform 22"/>
              <p:cNvSpPr>
                <a:spLocks/>
              </p:cNvSpPr>
              <p:nvPr/>
            </p:nvSpPr>
            <p:spPr bwMode="auto">
              <a:xfrm>
                <a:off x="3335" y="2093"/>
                <a:ext cx="682" cy="313"/>
              </a:xfrm>
              <a:custGeom>
                <a:avLst/>
                <a:gdLst>
                  <a:gd name="T0" fmla="*/ 0 w 96"/>
                  <a:gd name="T1" fmla="*/ 44 h 44"/>
                  <a:gd name="T2" fmla="*/ 96 w 96"/>
                  <a:gd name="T3" fmla="*/ 44 h 44"/>
                  <a:gd name="T4" fmla="*/ 96 w 96"/>
                  <a:gd name="T5" fmla="*/ 0 h 44"/>
                  <a:gd name="T6" fmla="*/ 32 w 96"/>
                  <a:gd name="T7" fmla="*/ 0 h 44"/>
                  <a:gd name="T8" fmla="*/ 0 w 96"/>
                  <a:gd name="T9" fmla="*/ 44 h 44"/>
                </a:gdLst>
                <a:ahLst/>
                <a:cxnLst>
                  <a:cxn ang="0">
                    <a:pos x="T0" y="T1"/>
                  </a:cxn>
                  <a:cxn ang="0">
                    <a:pos x="T2" y="T3"/>
                  </a:cxn>
                  <a:cxn ang="0">
                    <a:pos x="T4" y="T5"/>
                  </a:cxn>
                  <a:cxn ang="0">
                    <a:pos x="T6" y="T7"/>
                  </a:cxn>
                  <a:cxn ang="0">
                    <a:pos x="T8" y="T9"/>
                  </a:cxn>
                </a:cxnLst>
                <a:rect l="0" t="0" r="r" b="b"/>
                <a:pathLst>
                  <a:path w="96" h="44">
                    <a:moveTo>
                      <a:pt x="0" y="44"/>
                    </a:moveTo>
                    <a:cubicBezTo>
                      <a:pt x="96" y="44"/>
                      <a:pt x="96" y="44"/>
                      <a:pt x="96" y="44"/>
                    </a:cubicBezTo>
                    <a:cubicBezTo>
                      <a:pt x="96" y="0"/>
                      <a:pt x="96" y="0"/>
                      <a:pt x="96" y="0"/>
                    </a:cubicBezTo>
                    <a:cubicBezTo>
                      <a:pt x="32" y="0"/>
                      <a:pt x="32" y="0"/>
                      <a:pt x="32" y="0"/>
                    </a:cubicBezTo>
                    <a:cubicBezTo>
                      <a:pt x="24" y="16"/>
                      <a:pt x="13" y="31"/>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21" name="Freeform 23"/>
              <p:cNvSpPr>
                <a:spLocks/>
              </p:cNvSpPr>
              <p:nvPr/>
            </p:nvSpPr>
            <p:spPr bwMode="auto">
              <a:xfrm>
                <a:off x="3726" y="941"/>
                <a:ext cx="291" cy="313"/>
              </a:xfrm>
              <a:custGeom>
                <a:avLst/>
                <a:gdLst>
                  <a:gd name="T0" fmla="*/ 0 w 41"/>
                  <a:gd name="T1" fmla="*/ 0 h 44"/>
                  <a:gd name="T2" fmla="*/ 0 w 41"/>
                  <a:gd name="T3" fmla="*/ 15 h 44"/>
                  <a:gd name="T4" fmla="*/ 0 w 41"/>
                  <a:gd name="T5" fmla="*/ 44 h 44"/>
                  <a:gd name="T6" fmla="*/ 41 w 41"/>
                  <a:gd name="T7" fmla="*/ 44 h 44"/>
                  <a:gd name="T8" fmla="*/ 41 w 41"/>
                  <a:gd name="T9" fmla="*/ 0 h 44"/>
                  <a:gd name="T10" fmla="*/ 0 w 41"/>
                  <a:gd name="T11" fmla="*/ 0 h 44"/>
                </a:gdLst>
                <a:ahLst/>
                <a:cxnLst>
                  <a:cxn ang="0">
                    <a:pos x="T0" y="T1"/>
                  </a:cxn>
                  <a:cxn ang="0">
                    <a:pos x="T2" y="T3"/>
                  </a:cxn>
                  <a:cxn ang="0">
                    <a:pos x="T4" y="T5"/>
                  </a:cxn>
                  <a:cxn ang="0">
                    <a:pos x="T6" y="T7"/>
                  </a:cxn>
                  <a:cxn ang="0">
                    <a:pos x="T8" y="T9"/>
                  </a:cxn>
                  <a:cxn ang="0">
                    <a:pos x="T10" y="T11"/>
                  </a:cxn>
                </a:cxnLst>
                <a:rect l="0" t="0" r="r" b="b"/>
                <a:pathLst>
                  <a:path w="41" h="44">
                    <a:moveTo>
                      <a:pt x="0" y="0"/>
                    </a:moveTo>
                    <a:cubicBezTo>
                      <a:pt x="0" y="5"/>
                      <a:pt x="0" y="10"/>
                      <a:pt x="0" y="15"/>
                    </a:cubicBezTo>
                    <a:cubicBezTo>
                      <a:pt x="0" y="24"/>
                      <a:pt x="0" y="34"/>
                      <a:pt x="0" y="44"/>
                    </a:cubicBezTo>
                    <a:cubicBezTo>
                      <a:pt x="41" y="44"/>
                      <a:pt x="41" y="44"/>
                      <a:pt x="41" y="44"/>
                    </a:cubicBezTo>
                    <a:cubicBezTo>
                      <a:pt x="41" y="0"/>
                      <a:pt x="41" y="0"/>
                      <a:pt x="4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22" name="Freeform 24"/>
              <p:cNvSpPr>
                <a:spLocks/>
              </p:cNvSpPr>
              <p:nvPr/>
            </p:nvSpPr>
            <p:spPr bwMode="auto">
              <a:xfrm>
                <a:off x="1743" y="2093"/>
                <a:ext cx="682" cy="313"/>
              </a:xfrm>
              <a:custGeom>
                <a:avLst/>
                <a:gdLst>
                  <a:gd name="T0" fmla="*/ 65 w 96"/>
                  <a:gd name="T1" fmla="*/ 0 h 44"/>
                  <a:gd name="T2" fmla="*/ 0 w 96"/>
                  <a:gd name="T3" fmla="*/ 0 h 44"/>
                  <a:gd name="T4" fmla="*/ 0 w 96"/>
                  <a:gd name="T5" fmla="*/ 44 h 44"/>
                  <a:gd name="T6" fmla="*/ 96 w 96"/>
                  <a:gd name="T7" fmla="*/ 44 h 44"/>
                  <a:gd name="T8" fmla="*/ 65 w 96"/>
                  <a:gd name="T9" fmla="*/ 0 h 44"/>
                </a:gdLst>
                <a:ahLst/>
                <a:cxnLst>
                  <a:cxn ang="0">
                    <a:pos x="T0" y="T1"/>
                  </a:cxn>
                  <a:cxn ang="0">
                    <a:pos x="T2" y="T3"/>
                  </a:cxn>
                  <a:cxn ang="0">
                    <a:pos x="T4" y="T5"/>
                  </a:cxn>
                  <a:cxn ang="0">
                    <a:pos x="T6" y="T7"/>
                  </a:cxn>
                  <a:cxn ang="0">
                    <a:pos x="T8" y="T9"/>
                  </a:cxn>
                </a:cxnLst>
                <a:rect l="0" t="0" r="r" b="b"/>
                <a:pathLst>
                  <a:path w="96" h="44">
                    <a:moveTo>
                      <a:pt x="65" y="0"/>
                    </a:moveTo>
                    <a:cubicBezTo>
                      <a:pt x="0" y="0"/>
                      <a:pt x="0" y="0"/>
                      <a:pt x="0" y="0"/>
                    </a:cubicBezTo>
                    <a:cubicBezTo>
                      <a:pt x="0" y="44"/>
                      <a:pt x="0" y="44"/>
                      <a:pt x="0" y="44"/>
                    </a:cubicBezTo>
                    <a:cubicBezTo>
                      <a:pt x="96" y="44"/>
                      <a:pt x="96" y="44"/>
                      <a:pt x="96" y="44"/>
                    </a:cubicBezTo>
                    <a:cubicBezTo>
                      <a:pt x="84" y="31"/>
                      <a:pt x="74" y="16"/>
                      <a:pt x="6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23" name="Freeform 25"/>
              <p:cNvSpPr>
                <a:spLocks/>
              </p:cNvSpPr>
              <p:nvPr/>
            </p:nvSpPr>
            <p:spPr bwMode="auto">
              <a:xfrm>
                <a:off x="3704" y="1325"/>
                <a:ext cx="313" cy="313"/>
              </a:xfrm>
              <a:custGeom>
                <a:avLst/>
                <a:gdLst>
                  <a:gd name="T0" fmla="*/ 2 w 44"/>
                  <a:gd name="T1" fmla="*/ 30 h 44"/>
                  <a:gd name="T2" fmla="*/ 0 w 44"/>
                  <a:gd name="T3" fmla="*/ 44 h 44"/>
                  <a:gd name="T4" fmla="*/ 44 w 44"/>
                  <a:gd name="T5" fmla="*/ 44 h 44"/>
                  <a:gd name="T6" fmla="*/ 44 w 44"/>
                  <a:gd name="T7" fmla="*/ 0 h 44"/>
                  <a:gd name="T8" fmla="*/ 3 w 44"/>
                  <a:gd name="T9" fmla="*/ 0 h 44"/>
                  <a:gd name="T10" fmla="*/ 2 w 44"/>
                  <a:gd name="T11" fmla="*/ 30 h 44"/>
                </a:gdLst>
                <a:ahLst/>
                <a:cxnLst>
                  <a:cxn ang="0">
                    <a:pos x="T0" y="T1"/>
                  </a:cxn>
                  <a:cxn ang="0">
                    <a:pos x="T2" y="T3"/>
                  </a:cxn>
                  <a:cxn ang="0">
                    <a:pos x="T4" y="T5"/>
                  </a:cxn>
                  <a:cxn ang="0">
                    <a:pos x="T6" y="T7"/>
                  </a:cxn>
                  <a:cxn ang="0">
                    <a:pos x="T8" y="T9"/>
                  </a:cxn>
                  <a:cxn ang="0">
                    <a:pos x="T10" y="T11"/>
                  </a:cxn>
                </a:cxnLst>
                <a:rect l="0" t="0" r="r" b="b"/>
                <a:pathLst>
                  <a:path w="44" h="44">
                    <a:moveTo>
                      <a:pt x="2" y="30"/>
                    </a:moveTo>
                    <a:cubicBezTo>
                      <a:pt x="1" y="34"/>
                      <a:pt x="1" y="39"/>
                      <a:pt x="0" y="44"/>
                    </a:cubicBezTo>
                    <a:cubicBezTo>
                      <a:pt x="44" y="44"/>
                      <a:pt x="44" y="44"/>
                      <a:pt x="44" y="44"/>
                    </a:cubicBezTo>
                    <a:cubicBezTo>
                      <a:pt x="44" y="0"/>
                      <a:pt x="44" y="0"/>
                      <a:pt x="44" y="0"/>
                    </a:cubicBezTo>
                    <a:cubicBezTo>
                      <a:pt x="3" y="0"/>
                      <a:pt x="3" y="0"/>
                      <a:pt x="3" y="0"/>
                    </a:cubicBezTo>
                    <a:cubicBezTo>
                      <a:pt x="3" y="10"/>
                      <a:pt x="3" y="20"/>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24" name="Freeform 26"/>
              <p:cNvSpPr>
                <a:spLocks/>
              </p:cNvSpPr>
              <p:nvPr/>
            </p:nvSpPr>
            <p:spPr bwMode="auto">
              <a:xfrm>
                <a:off x="3598" y="1709"/>
                <a:ext cx="419" cy="313"/>
              </a:xfrm>
              <a:custGeom>
                <a:avLst/>
                <a:gdLst>
                  <a:gd name="T0" fmla="*/ 0 w 59"/>
                  <a:gd name="T1" fmla="*/ 44 h 44"/>
                  <a:gd name="T2" fmla="*/ 59 w 59"/>
                  <a:gd name="T3" fmla="*/ 44 h 44"/>
                  <a:gd name="T4" fmla="*/ 59 w 59"/>
                  <a:gd name="T5" fmla="*/ 0 h 44"/>
                  <a:gd name="T6" fmla="*/ 13 w 59"/>
                  <a:gd name="T7" fmla="*/ 0 h 44"/>
                  <a:gd name="T8" fmla="*/ 0 w 59"/>
                  <a:gd name="T9" fmla="*/ 44 h 44"/>
                </a:gdLst>
                <a:ahLst/>
                <a:cxnLst>
                  <a:cxn ang="0">
                    <a:pos x="T0" y="T1"/>
                  </a:cxn>
                  <a:cxn ang="0">
                    <a:pos x="T2" y="T3"/>
                  </a:cxn>
                  <a:cxn ang="0">
                    <a:pos x="T4" y="T5"/>
                  </a:cxn>
                  <a:cxn ang="0">
                    <a:pos x="T6" y="T7"/>
                  </a:cxn>
                  <a:cxn ang="0">
                    <a:pos x="T8" y="T9"/>
                  </a:cxn>
                </a:cxnLst>
                <a:rect l="0" t="0" r="r" b="b"/>
                <a:pathLst>
                  <a:path w="59" h="44">
                    <a:moveTo>
                      <a:pt x="0" y="44"/>
                    </a:moveTo>
                    <a:cubicBezTo>
                      <a:pt x="59" y="44"/>
                      <a:pt x="59" y="44"/>
                      <a:pt x="59" y="44"/>
                    </a:cubicBezTo>
                    <a:cubicBezTo>
                      <a:pt x="59" y="0"/>
                      <a:pt x="59" y="0"/>
                      <a:pt x="59" y="0"/>
                    </a:cubicBezTo>
                    <a:cubicBezTo>
                      <a:pt x="13" y="0"/>
                      <a:pt x="13" y="0"/>
                      <a:pt x="13" y="0"/>
                    </a:cubicBezTo>
                    <a:cubicBezTo>
                      <a:pt x="10" y="15"/>
                      <a:pt x="6" y="30"/>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25" name="Freeform 27"/>
              <p:cNvSpPr>
                <a:spLocks/>
              </p:cNvSpPr>
              <p:nvPr/>
            </p:nvSpPr>
            <p:spPr bwMode="auto">
              <a:xfrm>
                <a:off x="1743" y="1709"/>
                <a:ext cx="426" cy="313"/>
              </a:xfrm>
              <a:custGeom>
                <a:avLst/>
                <a:gdLst>
                  <a:gd name="T0" fmla="*/ 48 w 60"/>
                  <a:gd name="T1" fmla="*/ 9 h 44"/>
                  <a:gd name="T2" fmla="*/ 46 w 60"/>
                  <a:gd name="T3" fmla="*/ 0 h 44"/>
                  <a:gd name="T4" fmla="*/ 0 w 60"/>
                  <a:gd name="T5" fmla="*/ 0 h 44"/>
                  <a:gd name="T6" fmla="*/ 0 w 60"/>
                  <a:gd name="T7" fmla="*/ 44 h 44"/>
                  <a:gd name="T8" fmla="*/ 60 w 60"/>
                  <a:gd name="T9" fmla="*/ 44 h 44"/>
                  <a:gd name="T10" fmla="*/ 48 w 60"/>
                  <a:gd name="T11" fmla="*/ 9 h 44"/>
                </a:gdLst>
                <a:ahLst/>
                <a:cxnLst>
                  <a:cxn ang="0">
                    <a:pos x="T0" y="T1"/>
                  </a:cxn>
                  <a:cxn ang="0">
                    <a:pos x="T2" y="T3"/>
                  </a:cxn>
                  <a:cxn ang="0">
                    <a:pos x="T4" y="T5"/>
                  </a:cxn>
                  <a:cxn ang="0">
                    <a:pos x="T6" y="T7"/>
                  </a:cxn>
                  <a:cxn ang="0">
                    <a:pos x="T8" y="T9"/>
                  </a:cxn>
                  <a:cxn ang="0">
                    <a:pos x="T10" y="T11"/>
                  </a:cxn>
                </a:cxnLst>
                <a:rect l="0" t="0" r="r" b="b"/>
                <a:pathLst>
                  <a:path w="60" h="44">
                    <a:moveTo>
                      <a:pt x="48" y="9"/>
                    </a:moveTo>
                    <a:cubicBezTo>
                      <a:pt x="47" y="6"/>
                      <a:pt x="46" y="3"/>
                      <a:pt x="46" y="0"/>
                    </a:cubicBezTo>
                    <a:cubicBezTo>
                      <a:pt x="0" y="0"/>
                      <a:pt x="0" y="0"/>
                      <a:pt x="0" y="0"/>
                    </a:cubicBezTo>
                    <a:cubicBezTo>
                      <a:pt x="0" y="44"/>
                      <a:pt x="0" y="44"/>
                      <a:pt x="0" y="44"/>
                    </a:cubicBezTo>
                    <a:cubicBezTo>
                      <a:pt x="60" y="44"/>
                      <a:pt x="60" y="44"/>
                      <a:pt x="60" y="44"/>
                    </a:cubicBezTo>
                    <a:cubicBezTo>
                      <a:pt x="55" y="33"/>
                      <a:pt x="51" y="21"/>
                      <a:pt x="4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26" name="Freeform 28"/>
              <p:cNvSpPr>
                <a:spLocks/>
              </p:cNvSpPr>
              <p:nvPr/>
            </p:nvSpPr>
            <p:spPr bwMode="auto">
              <a:xfrm>
                <a:off x="1743" y="941"/>
                <a:ext cx="291" cy="313"/>
              </a:xfrm>
              <a:custGeom>
                <a:avLst/>
                <a:gdLst>
                  <a:gd name="T0" fmla="*/ 41 w 41"/>
                  <a:gd name="T1" fmla="*/ 21 h 44"/>
                  <a:gd name="T2" fmla="*/ 41 w 41"/>
                  <a:gd name="T3" fmla="*/ 0 h 44"/>
                  <a:gd name="T4" fmla="*/ 0 w 41"/>
                  <a:gd name="T5" fmla="*/ 0 h 44"/>
                  <a:gd name="T6" fmla="*/ 0 w 41"/>
                  <a:gd name="T7" fmla="*/ 44 h 44"/>
                  <a:gd name="T8" fmla="*/ 41 w 41"/>
                  <a:gd name="T9" fmla="*/ 44 h 44"/>
                  <a:gd name="T10" fmla="*/ 41 w 41"/>
                  <a:gd name="T11" fmla="*/ 21 h 44"/>
                </a:gdLst>
                <a:ahLst/>
                <a:cxnLst>
                  <a:cxn ang="0">
                    <a:pos x="T0" y="T1"/>
                  </a:cxn>
                  <a:cxn ang="0">
                    <a:pos x="T2" y="T3"/>
                  </a:cxn>
                  <a:cxn ang="0">
                    <a:pos x="T4" y="T5"/>
                  </a:cxn>
                  <a:cxn ang="0">
                    <a:pos x="T6" y="T7"/>
                  </a:cxn>
                  <a:cxn ang="0">
                    <a:pos x="T8" y="T9"/>
                  </a:cxn>
                  <a:cxn ang="0">
                    <a:pos x="T10" y="T11"/>
                  </a:cxn>
                </a:cxnLst>
                <a:rect l="0" t="0" r="r" b="b"/>
                <a:pathLst>
                  <a:path w="41" h="44">
                    <a:moveTo>
                      <a:pt x="41" y="21"/>
                    </a:moveTo>
                    <a:cubicBezTo>
                      <a:pt x="41" y="14"/>
                      <a:pt x="41" y="7"/>
                      <a:pt x="41" y="0"/>
                    </a:cubicBezTo>
                    <a:cubicBezTo>
                      <a:pt x="0" y="0"/>
                      <a:pt x="0" y="0"/>
                      <a:pt x="0" y="0"/>
                    </a:cubicBezTo>
                    <a:cubicBezTo>
                      <a:pt x="0" y="44"/>
                      <a:pt x="0" y="44"/>
                      <a:pt x="0" y="44"/>
                    </a:cubicBezTo>
                    <a:cubicBezTo>
                      <a:pt x="41" y="44"/>
                      <a:pt x="41" y="44"/>
                      <a:pt x="41" y="44"/>
                    </a:cubicBezTo>
                    <a:cubicBezTo>
                      <a:pt x="41" y="36"/>
                      <a:pt x="41" y="28"/>
                      <a:pt x="4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sp>
            <p:nvSpPr>
              <p:cNvPr id="27" name="Freeform 29"/>
              <p:cNvSpPr>
                <a:spLocks/>
              </p:cNvSpPr>
              <p:nvPr/>
            </p:nvSpPr>
            <p:spPr bwMode="auto">
              <a:xfrm>
                <a:off x="1743" y="1325"/>
                <a:ext cx="313" cy="313"/>
              </a:xfrm>
              <a:custGeom>
                <a:avLst/>
                <a:gdLst>
                  <a:gd name="T0" fmla="*/ 41 w 44"/>
                  <a:gd name="T1" fmla="*/ 12 h 44"/>
                  <a:gd name="T2" fmla="*/ 41 w 44"/>
                  <a:gd name="T3" fmla="*/ 0 h 44"/>
                  <a:gd name="T4" fmla="*/ 0 w 44"/>
                  <a:gd name="T5" fmla="*/ 0 h 44"/>
                  <a:gd name="T6" fmla="*/ 0 w 44"/>
                  <a:gd name="T7" fmla="*/ 44 h 44"/>
                  <a:gd name="T8" fmla="*/ 44 w 44"/>
                  <a:gd name="T9" fmla="*/ 44 h 44"/>
                  <a:gd name="T10" fmla="*/ 41 w 44"/>
                  <a:gd name="T11" fmla="*/ 12 h 44"/>
                </a:gdLst>
                <a:ahLst/>
                <a:cxnLst>
                  <a:cxn ang="0">
                    <a:pos x="T0" y="T1"/>
                  </a:cxn>
                  <a:cxn ang="0">
                    <a:pos x="T2" y="T3"/>
                  </a:cxn>
                  <a:cxn ang="0">
                    <a:pos x="T4" y="T5"/>
                  </a:cxn>
                  <a:cxn ang="0">
                    <a:pos x="T6" y="T7"/>
                  </a:cxn>
                  <a:cxn ang="0">
                    <a:pos x="T8" y="T9"/>
                  </a:cxn>
                  <a:cxn ang="0">
                    <a:pos x="T10" y="T11"/>
                  </a:cxn>
                </a:cxnLst>
                <a:rect l="0" t="0" r="r" b="b"/>
                <a:pathLst>
                  <a:path w="44" h="44">
                    <a:moveTo>
                      <a:pt x="41" y="12"/>
                    </a:moveTo>
                    <a:cubicBezTo>
                      <a:pt x="41" y="8"/>
                      <a:pt x="41" y="4"/>
                      <a:pt x="41" y="0"/>
                    </a:cubicBezTo>
                    <a:cubicBezTo>
                      <a:pt x="0" y="0"/>
                      <a:pt x="0" y="0"/>
                      <a:pt x="0" y="0"/>
                    </a:cubicBezTo>
                    <a:cubicBezTo>
                      <a:pt x="0" y="44"/>
                      <a:pt x="0" y="44"/>
                      <a:pt x="0" y="44"/>
                    </a:cubicBezTo>
                    <a:cubicBezTo>
                      <a:pt x="44" y="44"/>
                      <a:pt x="44" y="44"/>
                      <a:pt x="44" y="44"/>
                    </a:cubicBezTo>
                    <a:cubicBezTo>
                      <a:pt x="42" y="34"/>
                      <a:pt x="41" y="23"/>
                      <a:pt x="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latin typeface="CiscoSansTT ExtraLight" charset="0"/>
                  <a:ea typeface="ＭＳ Ｐゴシック" charset="-128"/>
                  <a:cs typeface="ＭＳ Ｐゴシック"/>
                </a:endParaRPr>
              </a:p>
            </p:txBody>
          </p:sp>
        </p:grpSp>
      </p:grpSp>
      <p:cxnSp>
        <p:nvCxnSpPr>
          <p:cNvPr id="50" name="Straight Connector 49"/>
          <p:cNvCxnSpPr/>
          <p:nvPr/>
        </p:nvCxnSpPr>
        <p:spPr>
          <a:xfrm flipH="1">
            <a:off x="1376630" y="2912439"/>
            <a:ext cx="707964"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376630" y="1349165"/>
            <a:ext cx="707964"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347776" y="1901411"/>
            <a:ext cx="797013" cy="261610"/>
          </a:xfrm>
          <a:prstGeom prst="rect">
            <a:avLst/>
          </a:prstGeom>
          <a:noFill/>
        </p:spPr>
        <p:txBody>
          <a:bodyPr wrap="none" rtlCol="0">
            <a:spAutoFit/>
          </a:bodyPr>
          <a:lstStyle/>
          <a:p>
            <a:r>
              <a:rPr lang="en-US" sz="1100" b="1" dirty="0" smtClean="0">
                <a:solidFill>
                  <a:schemeClr val="accent1"/>
                </a:solidFill>
              </a:rPr>
              <a:t>HA Links</a:t>
            </a:r>
            <a:endParaRPr lang="en-US" sz="1100" b="1" dirty="0">
              <a:solidFill>
                <a:schemeClr val="accent1"/>
              </a:solidFill>
            </a:endParaRPr>
          </a:p>
        </p:txBody>
      </p:sp>
      <p:sp>
        <p:nvSpPr>
          <p:cNvPr id="53" name="Rectangle 52"/>
          <p:cNvSpPr/>
          <p:nvPr/>
        </p:nvSpPr>
        <p:spPr bwMode="auto">
          <a:xfrm>
            <a:off x="1146021" y="1747211"/>
            <a:ext cx="183366" cy="154974"/>
          </a:xfrm>
          <a:prstGeom prst="rect">
            <a:avLst/>
          </a:prstGeom>
          <a:solidFill>
            <a:srgbClr val="00B050"/>
          </a:solidFill>
          <a:ln w="12700" cap="flat">
            <a:noFill/>
            <a:miter lim="800000"/>
            <a:headEnd type="none" w="med" len="med"/>
            <a:tailEnd type="none" w="med" len="med"/>
          </a:ln>
        </p:spPr>
        <p:txBody>
          <a:bodyPr lIns="91440" tIns="45720" rIns="91440" bIns="45720" rtlCol="0" anchor="ctr"/>
          <a:lstStyle/>
          <a:p>
            <a:pPr algn="ctr" defTabSz="514350"/>
            <a:r>
              <a:rPr lang="en-US" sz="800" dirty="0">
                <a:solidFill>
                  <a:schemeClr val="bg1"/>
                </a:solidFill>
                <a:ea typeface="Arial" pitchFamily="-107" charset="0"/>
                <a:cs typeface="Arial" pitchFamily="-107" charset="0"/>
                <a:sym typeface="Arial" pitchFamily="-107" charset="0"/>
              </a:rPr>
              <a:t>A</a:t>
            </a:r>
          </a:p>
        </p:txBody>
      </p:sp>
      <p:sp>
        <p:nvSpPr>
          <p:cNvPr id="54" name="Rectangle 53"/>
          <p:cNvSpPr/>
          <p:nvPr/>
        </p:nvSpPr>
        <p:spPr bwMode="auto">
          <a:xfrm>
            <a:off x="2355159" y="1747211"/>
            <a:ext cx="183366" cy="154974"/>
          </a:xfrm>
          <a:prstGeom prst="rect">
            <a:avLst/>
          </a:prstGeom>
          <a:solidFill>
            <a:srgbClr val="FF0000"/>
          </a:solidFill>
          <a:ln w="12700" cap="flat">
            <a:noFill/>
            <a:miter lim="800000"/>
            <a:headEnd type="none" w="med" len="med"/>
            <a:tailEnd type="none" w="med" len="med"/>
          </a:ln>
        </p:spPr>
        <p:txBody>
          <a:bodyPr lIns="91440" tIns="45720" rIns="91440" bIns="45720" rtlCol="0" anchor="ctr"/>
          <a:lstStyle/>
          <a:p>
            <a:pPr algn="ctr" defTabSz="514350"/>
            <a:r>
              <a:rPr lang="en-US" sz="800" dirty="0">
                <a:solidFill>
                  <a:schemeClr val="bg1"/>
                </a:solidFill>
                <a:ea typeface="Arial" pitchFamily="-107" charset="0"/>
                <a:cs typeface="Arial" pitchFamily="-107" charset="0"/>
                <a:sym typeface="Arial" pitchFamily="-107" charset="0"/>
              </a:rPr>
              <a:t>S</a:t>
            </a:r>
          </a:p>
        </p:txBody>
      </p:sp>
      <p:pic>
        <p:nvPicPr>
          <p:cNvPr id="91" name="Picture 9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4998" y="1299326"/>
            <a:ext cx="3971667" cy="892097"/>
          </a:xfrm>
          <a:prstGeom prst="rect">
            <a:avLst/>
          </a:prstGeom>
          <a:ln>
            <a:solidFill>
              <a:schemeClr val="tx2"/>
            </a:solidFill>
          </a:ln>
        </p:spPr>
      </p:pic>
      <p:pic>
        <p:nvPicPr>
          <p:cNvPr id="93" name="Picture 92"/>
          <p:cNvPicPr>
            <a:picLocks noChangeAspect="1"/>
          </p:cNvPicPr>
          <p:nvPr/>
        </p:nvPicPr>
        <p:blipFill>
          <a:blip r:embed="rId4"/>
          <a:stretch>
            <a:fillRect/>
          </a:stretch>
        </p:blipFill>
        <p:spPr>
          <a:xfrm>
            <a:off x="589572" y="3228382"/>
            <a:ext cx="5537851" cy="1531029"/>
          </a:xfrm>
          <a:prstGeom prst="rect">
            <a:avLst/>
          </a:prstGeom>
          <a:ln>
            <a:solidFill>
              <a:schemeClr val="tx2"/>
            </a:solidFill>
          </a:ln>
        </p:spPr>
      </p:pic>
      <p:pic>
        <p:nvPicPr>
          <p:cNvPr id="92" name="Picture 9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89001" y="2314815"/>
            <a:ext cx="2383978" cy="1152123"/>
          </a:xfrm>
          <a:prstGeom prst="rect">
            <a:avLst/>
          </a:prstGeom>
          <a:ln>
            <a:solidFill>
              <a:schemeClr val="tx2"/>
            </a:solidFill>
          </a:ln>
        </p:spPr>
      </p:pic>
      <p:sp>
        <p:nvSpPr>
          <p:cNvPr id="94" name="TextBox 93"/>
          <p:cNvSpPr txBox="1"/>
          <p:nvPr/>
        </p:nvSpPr>
        <p:spPr>
          <a:xfrm>
            <a:off x="6624975" y="3776777"/>
            <a:ext cx="1353864" cy="230832"/>
          </a:xfrm>
          <a:prstGeom prst="rect">
            <a:avLst/>
          </a:prstGeom>
          <a:noFill/>
          <a:ln w="31750">
            <a:solidFill>
              <a:srgbClr val="000000"/>
            </a:solidFill>
          </a:ln>
        </p:spPr>
        <p:txBody>
          <a:bodyPr wrap="square" rtlCol="0">
            <a:spAutoFit/>
          </a:bodyPr>
          <a:lstStyle/>
          <a:p>
            <a:r>
              <a:rPr lang="en-US" altLang="ja-JP" sz="900" dirty="0" smtClean="0">
                <a:solidFill>
                  <a:srgbClr val="000000"/>
                </a:solidFill>
                <a:latin typeface="+mj-lt"/>
              </a:rPr>
              <a:t>Failover </a:t>
            </a:r>
            <a:r>
              <a:rPr lang="ja-JP" altLang="en-US" sz="900" dirty="0" smtClean="0">
                <a:solidFill>
                  <a:srgbClr val="000000"/>
                </a:solidFill>
                <a:latin typeface="+mj-lt"/>
              </a:rPr>
              <a:t>解除</a:t>
            </a:r>
            <a:endParaRPr lang="en-US" sz="900" dirty="0">
              <a:solidFill>
                <a:srgbClr val="000000"/>
              </a:solidFill>
              <a:latin typeface="+mj-lt"/>
            </a:endParaRPr>
          </a:p>
        </p:txBody>
      </p:sp>
      <p:sp>
        <p:nvSpPr>
          <p:cNvPr id="95" name="TextBox 94"/>
          <p:cNvSpPr txBox="1"/>
          <p:nvPr/>
        </p:nvSpPr>
        <p:spPr>
          <a:xfrm>
            <a:off x="6624975" y="3463734"/>
            <a:ext cx="1353864" cy="230832"/>
          </a:xfrm>
          <a:prstGeom prst="rect">
            <a:avLst/>
          </a:prstGeom>
          <a:noFill/>
          <a:ln w="31750">
            <a:solidFill>
              <a:srgbClr val="000000"/>
            </a:solidFill>
          </a:ln>
        </p:spPr>
        <p:txBody>
          <a:bodyPr wrap="square" rtlCol="0">
            <a:spAutoFit/>
          </a:bodyPr>
          <a:lstStyle/>
          <a:p>
            <a:r>
              <a:rPr lang="en-US" altLang="ja-JP" sz="900" dirty="0" smtClean="0">
                <a:solidFill>
                  <a:srgbClr val="000000"/>
                </a:solidFill>
                <a:latin typeface="+mj-lt"/>
              </a:rPr>
              <a:t>Active </a:t>
            </a:r>
            <a:r>
              <a:rPr lang="ja-JP" altLang="en-US" sz="900" dirty="0" smtClean="0">
                <a:solidFill>
                  <a:srgbClr val="000000"/>
                </a:solidFill>
                <a:latin typeface="+mj-lt"/>
              </a:rPr>
              <a:t>ピア切り替え</a:t>
            </a:r>
            <a:endParaRPr lang="en-US" sz="900" dirty="0">
              <a:solidFill>
                <a:srgbClr val="000000"/>
              </a:solidFill>
              <a:latin typeface="+mj-lt"/>
            </a:endParaRPr>
          </a:p>
        </p:txBody>
      </p:sp>
      <p:sp>
        <p:nvSpPr>
          <p:cNvPr id="96" name="TextBox 95"/>
          <p:cNvSpPr txBox="1"/>
          <p:nvPr/>
        </p:nvSpPr>
        <p:spPr>
          <a:xfrm>
            <a:off x="6624975" y="2605148"/>
            <a:ext cx="2154353" cy="784830"/>
          </a:xfrm>
          <a:prstGeom prst="rect">
            <a:avLst/>
          </a:prstGeom>
          <a:noFill/>
          <a:ln w="31750">
            <a:solidFill>
              <a:srgbClr val="000000"/>
            </a:solidFill>
          </a:ln>
        </p:spPr>
        <p:txBody>
          <a:bodyPr wrap="square" rtlCol="0">
            <a:spAutoFit/>
          </a:bodyPr>
          <a:lstStyle/>
          <a:p>
            <a:r>
              <a:rPr lang="ja-JP" altLang="en-US" sz="900" dirty="0" smtClean="0">
                <a:solidFill>
                  <a:srgbClr val="000000"/>
                </a:solidFill>
                <a:latin typeface="+mj-lt"/>
              </a:rPr>
              <a:t>フェイルオーバー設定変更</a:t>
            </a:r>
            <a:r>
              <a:rPr lang="en-US" sz="900" dirty="0" smtClean="0">
                <a:solidFill>
                  <a:srgbClr val="000000"/>
                </a:solidFill>
                <a:latin typeface="+mj-lt"/>
              </a:rPr>
              <a:t>:</a:t>
            </a:r>
          </a:p>
          <a:p>
            <a:pPr marL="171450" indent="-171450">
              <a:buFont typeface="Arial" panose="020B0604020202020204" pitchFamily="34" charset="0"/>
              <a:buChar char="•"/>
            </a:pPr>
            <a:r>
              <a:rPr lang="en-US" altLang="ja-JP" sz="900" dirty="0" smtClean="0">
                <a:solidFill>
                  <a:srgbClr val="000000"/>
                </a:solidFill>
                <a:latin typeface="+mj-lt"/>
              </a:rPr>
              <a:t>Standby IP</a:t>
            </a:r>
            <a:endParaRPr lang="en-US" sz="900" dirty="0" smtClean="0">
              <a:solidFill>
                <a:srgbClr val="000000"/>
              </a:solidFill>
              <a:latin typeface="+mj-lt"/>
            </a:endParaRPr>
          </a:p>
          <a:p>
            <a:pPr marL="171450" indent="-171450">
              <a:buFont typeface="Arial" panose="020B0604020202020204" pitchFamily="34" charset="0"/>
              <a:buChar char="•"/>
            </a:pPr>
            <a:r>
              <a:rPr lang="ja-JP" altLang="en-US" sz="900" dirty="0" smtClean="0">
                <a:solidFill>
                  <a:srgbClr val="000000"/>
                </a:solidFill>
                <a:latin typeface="+mj-lt"/>
              </a:rPr>
              <a:t>フェイルオーバー基準</a:t>
            </a:r>
            <a:r>
              <a:rPr lang="en-US" sz="900" dirty="0" smtClean="0">
                <a:solidFill>
                  <a:srgbClr val="000000"/>
                </a:solidFill>
                <a:latin typeface="+mj-lt"/>
              </a:rPr>
              <a:t> (unit, interface poll/hold times)</a:t>
            </a:r>
          </a:p>
          <a:p>
            <a:pPr marL="171450" indent="-171450">
              <a:buFont typeface="Arial" panose="020B0604020202020204" pitchFamily="34" charset="0"/>
              <a:buChar char="•"/>
            </a:pPr>
            <a:r>
              <a:rPr lang="en-US" sz="900" dirty="0" smtClean="0">
                <a:solidFill>
                  <a:srgbClr val="000000"/>
                </a:solidFill>
                <a:latin typeface="+mj-lt"/>
              </a:rPr>
              <a:t>Virtual MACs </a:t>
            </a:r>
            <a:r>
              <a:rPr lang="ja-JP" altLang="en-US" sz="900" dirty="0" smtClean="0">
                <a:solidFill>
                  <a:srgbClr val="000000"/>
                </a:solidFill>
                <a:latin typeface="+mj-lt"/>
              </a:rPr>
              <a:t>など</a:t>
            </a:r>
            <a:endParaRPr lang="en-US" sz="900" dirty="0" smtClean="0">
              <a:solidFill>
                <a:srgbClr val="000000"/>
              </a:solidFill>
              <a:latin typeface="+mj-lt"/>
            </a:endParaRPr>
          </a:p>
        </p:txBody>
      </p:sp>
      <p:cxnSp>
        <p:nvCxnSpPr>
          <p:cNvPr id="98" name="Straight Arrow Connector 97"/>
          <p:cNvCxnSpPr>
            <a:stCxn id="96" idx="1"/>
          </p:cNvCxnSpPr>
          <p:nvPr/>
        </p:nvCxnSpPr>
        <p:spPr>
          <a:xfrm flipH="1">
            <a:off x="5476973" y="2997563"/>
            <a:ext cx="1148002" cy="99633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5748433" y="3872290"/>
            <a:ext cx="876542" cy="22124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95" idx="1"/>
          </p:cNvCxnSpPr>
          <p:nvPr/>
        </p:nvCxnSpPr>
        <p:spPr>
          <a:xfrm flipH="1">
            <a:off x="5572979" y="3579150"/>
            <a:ext cx="1051996" cy="44899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564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2621" y="1215144"/>
            <a:ext cx="8357024" cy="2409782"/>
          </a:xfrm>
        </p:spPr>
        <p:txBody>
          <a:bodyPr/>
          <a:lstStyle/>
          <a:p>
            <a:pPr marL="226967" lvl="1" indent="0">
              <a:spcBef>
                <a:spcPts val="600"/>
              </a:spcBef>
              <a:buNone/>
            </a:pPr>
            <a:endParaRPr lang="en-US" dirty="0">
              <a:solidFill>
                <a:srgbClr val="000000"/>
              </a:solidFill>
              <a:latin typeface="Arial" charset="0"/>
              <a:cs typeface="ＭＳ Ｐゴシック" charset="0"/>
            </a:endParaRPr>
          </a:p>
          <a:p>
            <a:pPr marL="226967" lvl="1" indent="0">
              <a:spcBef>
                <a:spcPts val="1113"/>
              </a:spcBef>
              <a:buNone/>
            </a:pPr>
            <a:endParaRPr lang="en-US" sz="2300" dirty="0" smtClean="0">
              <a:solidFill>
                <a:schemeClr val="tx1"/>
              </a:solidFill>
            </a:endParaRPr>
          </a:p>
        </p:txBody>
      </p:sp>
      <p:sp>
        <p:nvSpPr>
          <p:cNvPr id="6" name="Rectangle 5"/>
          <p:cNvSpPr/>
          <p:nvPr/>
        </p:nvSpPr>
        <p:spPr>
          <a:xfrm>
            <a:off x="382621" y="2492200"/>
            <a:ext cx="8829105" cy="2677656"/>
          </a:xfrm>
          <a:prstGeom prst="rect">
            <a:avLst/>
          </a:prstGeom>
        </p:spPr>
        <p:txBody>
          <a:bodyPr wrap="square">
            <a:spAutoFit/>
          </a:bodyPr>
          <a:lstStyle/>
          <a:p>
            <a:pPr>
              <a:spcBef>
                <a:spcPts val="600"/>
              </a:spcBef>
              <a:buClr>
                <a:schemeClr val="tx2"/>
              </a:buClr>
            </a:pPr>
            <a:r>
              <a:rPr lang="ja-JP" altLang="en-US" sz="1600" dirty="0" smtClean="0">
                <a:solidFill>
                  <a:srgbClr val="000000"/>
                </a:solidFill>
              </a:rPr>
              <a:t>推奨事項</a:t>
            </a:r>
            <a:endParaRPr lang="en-US" sz="1600" dirty="0" smtClean="0">
              <a:solidFill>
                <a:srgbClr val="000000"/>
              </a:solidFill>
            </a:endParaRPr>
          </a:p>
          <a:p>
            <a:pPr marL="285750" indent="-285750">
              <a:spcBef>
                <a:spcPts val="600"/>
              </a:spcBef>
              <a:buClr>
                <a:schemeClr val="tx2"/>
              </a:buClr>
              <a:buFont typeface="Arial" panose="020B0604020202020204" pitchFamily="34" charset="0"/>
              <a:buChar char="•"/>
            </a:pPr>
            <a:r>
              <a:rPr lang="en-US" altLang="ja-JP" sz="1400" dirty="0">
                <a:solidFill>
                  <a:srgbClr val="000000"/>
                </a:solidFill>
              </a:rPr>
              <a:t>NGFW(Routed, Transparent mode)</a:t>
            </a:r>
            <a:r>
              <a:rPr lang="ja-JP" altLang="en-US" sz="1400" dirty="0">
                <a:solidFill>
                  <a:srgbClr val="000000"/>
                </a:solidFill>
              </a:rPr>
              <a:t>での</a:t>
            </a:r>
            <a:r>
              <a:rPr lang="ja-JP" altLang="en-US" sz="1400" dirty="0" smtClean="0">
                <a:solidFill>
                  <a:srgbClr val="000000"/>
                </a:solidFill>
              </a:rPr>
              <a:t>利用シナリオ</a:t>
            </a:r>
            <a:endParaRPr lang="en-US" altLang="ja-JP" sz="1400" b="1" dirty="0" smtClean="0">
              <a:solidFill>
                <a:srgbClr val="FC8604"/>
              </a:solidFill>
            </a:endParaRPr>
          </a:p>
          <a:p>
            <a:pPr marL="285750" indent="-285750">
              <a:spcBef>
                <a:spcPts val="600"/>
              </a:spcBef>
              <a:buClr>
                <a:schemeClr val="tx2"/>
              </a:buClr>
              <a:buFont typeface="Arial" panose="020B0604020202020204" pitchFamily="34" charset="0"/>
              <a:buChar char="•"/>
            </a:pPr>
            <a:r>
              <a:rPr lang="ja-JP" altLang="en-US" sz="1400" b="1" dirty="0" smtClean="0">
                <a:solidFill>
                  <a:srgbClr val="FC8604"/>
                </a:solidFill>
              </a:rPr>
              <a:t>最も高い帯域を持つインターフェース</a:t>
            </a:r>
            <a:r>
              <a:rPr lang="en-US" altLang="ja-JP" sz="1400" b="1" dirty="0" smtClean="0">
                <a:solidFill>
                  <a:srgbClr val="FC8604"/>
                </a:solidFill>
              </a:rPr>
              <a:t> (w/ </a:t>
            </a:r>
            <a:r>
              <a:rPr lang="ja-JP" altLang="en-US" sz="1400" b="1" dirty="0" smtClean="0">
                <a:solidFill>
                  <a:srgbClr val="FC8604"/>
                </a:solidFill>
              </a:rPr>
              <a:t>ポートチャネル</a:t>
            </a:r>
            <a:r>
              <a:rPr lang="en-US" altLang="ja-JP" sz="1400" b="1" dirty="0" smtClean="0">
                <a:solidFill>
                  <a:srgbClr val="FC8604"/>
                </a:solidFill>
              </a:rPr>
              <a:t>)</a:t>
            </a:r>
            <a:r>
              <a:rPr lang="en-US" sz="1400" dirty="0" smtClean="0">
                <a:solidFill>
                  <a:srgbClr val="000000"/>
                </a:solidFill>
              </a:rPr>
              <a:t> </a:t>
            </a:r>
            <a:r>
              <a:rPr lang="ja-JP" altLang="en-US" sz="1400" dirty="0" smtClean="0">
                <a:solidFill>
                  <a:srgbClr val="000000"/>
                </a:solidFill>
              </a:rPr>
              <a:t>を</a:t>
            </a:r>
            <a:r>
              <a:rPr lang="en-US" sz="1400" dirty="0" smtClean="0">
                <a:solidFill>
                  <a:srgbClr val="000000"/>
                </a:solidFill>
              </a:rPr>
              <a:t> </a:t>
            </a:r>
            <a:r>
              <a:rPr lang="en-US" sz="1400" dirty="0" err="1" smtClean="0">
                <a:solidFill>
                  <a:srgbClr val="000000"/>
                </a:solidFill>
              </a:rPr>
              <a:t>Stateful</a:t>
            </a:r>
            <a:r>
              <a:rPr lang="en-US" sz="1400" dirty="0" smtClean="0">
                <a:solidFill>
                  <a:srgbClr val="000000"/>
                </a:solidFill>
              </a:rPr>
              <a:t> failover link</a:t>
            </a:r>
            <a:r>
              <a:rPr lang="ja-JP" altLang="en-US" sz="1400" dirty="0" smtClean="0">
                <a:solidFill>
                  <a:srgbClr val="000000"/>
                </a:solidFill>
              </a:rPr>
              <a:t>とする</a:t>
            </a:r>
            <a:endParaRPr lang="en-US" sz="1400" dirty="0" smtClean="0">
              <a:solidFill>
                <a:srgbClr val="000000"/>
              </a:solidFill>
            </a:endParaRPr>
          </a:p>
          <a:p>
            <a:pPr marL="285750" indent="-285750">
              <a:spcBef>
                <a:spcPts val="600"/>
              </a:spcBef>
              <a:buClr>
                <a:schemeClr val="tx2"/>
              </a:buClr>
              <a:buFont typeface="Arial" panose="020B0604020202020204" pitchFamily="34" charset="0"/>
              <a:buChar char="•"/>
            </a:pPr>
            <a:r>
              <a:rPr lang="en-US" sz="1400" b="1" dirty="0" smtClean="0">
                <a:solidFill>
                  <a:srgbClr val="FC8604"/>
                </a:solidFill>
              </a:rPr>
              <a:t>Active/Standby </a:t>
            </a:r>
            <a:r>
              <a:rPr lang="en-US" sz="1400" b="1" dirty="0">
                <a:solidFill>
                  <a:srgbClr val="FC8604"/>
                </a:solidFill>
              </a:rPr>
              <a:t>IPs </a:t>
            </a:r>
            <a:r>
              <a:rPr lang="ja-JP" altLang="en-US" sz="1400" dirty="0" smtClean="0">
                <a:solidFill>
                  <a:srgbClr val="000000"/>
                </a:solidFill>
              </a:rPr>
              <a:t>データ用インターフェースを設定する</a:t>
            </a:r>
            <a:endParaRPr lang="en-US" sz="1400" dirty="0">
              <a:solidFill>
                <a:srgbClr val="000000"/>
              </a:solidFill>
            </a:endParaRPr>
          </a:p>
          <a:p>
            <a:pPr marL="285750" indent="-285750">
              <a:spcBef>
                <a:spcPts val="600"/>
              </a:spcBef>
              <a:buClr>
                <a:schemeClr val="tx2"/>
              </a:buClr>
              <a:buFont typeface="Arial" panose="020B0604020202020204" pitchFamily="34" charset="0"/>
              <a:buChar char="•"/>
            </a:pPr>
            <a:r>
              <a:rPr lang="en-US" sz="1400" b="1" dirty="0" smtClean="0">
                <a:solidFill>
                  <a:srgbClr val="FC8604"/>
                </a:solidFill>
              </a:rPr>
              <a:t>Virtual MAC</a:t>
            </a:r>
            <a:r>
              <a:rPr lang="en-US" sz="1400" dirty="0" smtClean="0">
                <a:solidFill>
                  <a:srgbClr val="000000"/>
                </a:solidFill>
              </a:rPr>
              <a:t> </a:t>
            </a:r>
            <a:r>
              <a:rPr lang="ja-JP" altLang="en-US" sz="1400" dirty="0" smtClean="0">
                <a:solidFill>
                  <a:srgbClr val="000000"/>
                </a:solidFill>
              </a:rPr>
              <a:t>アドレスを設定する</a:t>
            </a:r>
            <a:r>
              <a:rPr lang="en-US" altLang="ja-JP" sz="1400" dirty="0" smtClean="0">
                <a:solidFill>
                  <a:srgbClr val="000000"/>
                </a:solidFill>
              </a:rPr>
              <a:t>(</a:t>
            </a:r>
            <a:r>
              <a:rPr lang="ja-JP" altLang="en-US" sz="1400" dirty="0" smtClean="0">
                <a:solidFill>
                  <a:srgbClr val="000000"/>
                </a:solidFill>
              </a:rPr>
              <a:t>ネットワーク事情による</a:t>
            </a:r>
            <a:r>
              <a:rPr lang="en-US" altLang="ja-JP" sz="1400" dirty="0" smtClean="0">
                <a:solidFill>
                  <a:srgbClr val="000000"/>
                </a:solidFill>
              </a:rPr>
              <a:t>ARP</a:t>
            </a:r>
            <a:r>
              <a:rPr lang="ja-JP" altLang="en-US" sz="1400" dirty="0" smtClean="0">
                <a:solidFill>
                  <a:srgbClr val="000000"/>
                </a:solidFill>
              </a:rPr>
              <a:t>影響を極小化</a:t>
            </a:r>
            <a:r>
              <a:rPr lang="en-US" altLang="ja-JP" sz="1400" dirty="0" smtClean="0">
                <a:solidFill>
                  <a:srgbClr val="000000"/>
                </a:solidFill>
              </a:rPr>
              <a:t>)</a:t>
            </a:r>
            <a:endParaRPr lang="en-US" sz="1400" dirty="0">
              <a:solidFill>
                <a:srgbClr val="000000"/>
              </a:solidFill>
            </a:endParaRPr>
          </a:p>
          <a:p>
            <a:pPr marL="285750" indent="-285750">
              <a:spcBef>
                <a:spcPts val="600"/>
              </a:spcBef>
              <a:buClr>
                <a:schemeClr val="tx2"/>
              </a:buClr>
              <a:buFont typeface="Arial" panose="020B0604020202020204" pitchFamily="34" charset="0"/>
              <a:buChar char="•"/>
            </a:pPr>
            <a:r>
              <a:rPr lang="en-US" altLang="ja-JP" sz="1400" dirty="0" smtClean="0">
                <a:solidFill>
                  <a:srgbClr val="000000"/>
                </a:solidFill>
              </a:rPr>
              <a:t>(Transparent mode</a:t>
            </a:r>
            <a:r>
              <a:rPr lang="ja-JP" altLang="en-US" sz="1400" dirty="0" smtClean="0">
                <a:solidFill>
                  <a:srgbClr val="000000"/>
                </a:solidFill>
              </a:rPr>
              <a:t>時</a:t>
            </a:r>
            <a:r>
              <a:rPr lang="en-US" altLang="ja-JP" sz="1400" dirty="0" smtClean="0">
                <a:solidFill>
                  <a:srgbClr val="000000"/>
                </a:solidFill>
              </a:rPr>
              <a:t>) </a:t>
            </a:r>
            <a:r>
              <a:rPr lang="en-US" sz="1400" dirty="0" smtClean="0">
                <a:solidFill>
                  <a:srgbClr val="000000"/>
                </a:solidFill>
              </a:rPr>
              <a:t>Spanning-Tree </a:t>
            </a:r>
            <a:r>
              <a:rPr lang="ja-JP" altLang="en-US" sz="1400" b="1" dirty="0" smtClean="0">
                <a:solidFill>
                  <a:srgbClr val="FC8604"/>
                </a:solidFill>
              </a:rPr>
              <a:t>ポートファスト</a:t>
            </a:r>
            <a:r>
              <a:rPr lang="en-US" sz="1400" dirty="0" smtClean="0">
                <a:solidFill>
                  <a:srgbClr val="FC8604"/>
                </a:solidFill>
              </a:rPr>
              <a:t> </a:t>
            </a:r>
            <a:r>
              <a:rPr lang="ja-JP" altLang="en-US" sz="1400" dirty="0" smtClean="0">
                <a:solidFill>
                  <a:srgbClr val="000000"/>
                </a:solidFill>
              </a:rPr>
              <a:t>を隣接スイッチで設定する</a:t>
            </a:r>
            <a:endParaRPr lang="en-US" sz="1400" dirty="0" smtClean="0">
              <a:solidFill>
                <a:srgbClr val="000000"/>
              </a:solidFill>
            </a:endParaRPr>
          </a:p>
          <a:p>
            <a:pPr marL="285750" indent="-285750">
              <a:spcBef>
                <a:spcPts val="600"/>
              </a:spcBef>
              <a:buClr>
                <a:schemeClr val="tx2"/>
              </a:buClr>
              <a:buFont typeface="Arial" panose="020B0604020202020204" pitchFamily="34" charset="0"/>
              <a:buChar char="•"/>
            </a:pPr>
            <a:r>
              <a:rPr lang="en-US" altLang="ja-JP" sz="1400" dirty="0" err="1" smtClean="0">
                <a:solidFill>
                  <a:srgbClr val="000000"/>
                </a:solidFill>
              </a:rPr>
              <a:t>Stateful</a:t>
            </a:r>
            <a:r>
              <a:rPr lang="en-US" altLang="ja-JP" sz="1400" dirty="0" smtClean="0">
                <a:solidFill>
                  <a:srgbClr val="000000"/>
                </a:solidFill>
              </a:rPr>
              <a:t> failover link</a:t>
            </a:r>
            <a:r>
              <a:rPr lang="ja-JP" altLang="en-US" sz="1400" dirty="0" smtClean="0">
                <a:solidFill>
                  <a:srgbClr val="000000"/>
                </a:solidFill>
              </a:rPr>
              <a:t>の遅延は</a:t>
            </a:r>
            <a:r>
              <a:rPr lang="en-US" altLang="ja-JP" sz="1400" dirty="0" smtClean="0">
                <a:solidFill>
                  <a:srgbClr val="000000"/>
                </a:solidFill>
              </a:rPr>
              <a:t> 10ms</a:t>
            </a:r>
            <a:r>
              <a:rPr lang="ja-JP" altLang="en-US" sz="1400" dirty="0" smtClean="0">
                <a:solidFill>
                  <a:srgbClr val="000000"/>
                </a:solidFill>
              </a:rPr>
              <a:t>以下とする</a:t>
            </a:r>
            <a:endParaRPr lang="en-US" sz="1400" dirty="0" smtClean="0">
              <a:solidFill>
                <a:srgbClr val="000000"/>
              </a:solidFill>
            </a:endParaRPr>
          </a:p>
          <a:p>
            <a:pPr marL="285750" indent="-285750">
              <a:spcBef>
                <a:spcPts val="600"/>
              </a:spcBef>
              <a:buClr>
                <a:schemeClr val="tx2"/>
              </a:buClr>
              <a:buFont typeface="Arial" panose="020B0604020202020204" pitchFamily="34" charset="0"/>
              <a:buChar char="•"/>
            </a:pPr>
            <a:r>
              <a:rPr lang="ja-JP" altLang="en-US" sz="1400" b="1" dirty="0" smtClean="0">
                <a:solidFill>
                  <a:srgbClr val="FC8604"/>
                </a:solidFill>
              </a:rPr>
              <a:t>異なるスイッチを</a:t>
            </a:r>
            <a:r>
              <a:rPr lang="en-US" sz="1400" b="1" dirty="0" smtClean="0">
                <a:solidFill>
                  <a:srgbClr val="FC8604"/>
                </a:solidFill>
              </a:rPr>
              <a:t> </a:t>
            </a:r>
            <a:r>
              <a:rPr lang="ja-JP" altLang="en-US" sz="1400" dirty="0" smtClean="0">
                <a:solidFill>
                  <a:srgbClr val="000000"/>
                </a:solidFill>
              </a:rPr>
              <a:t>データ用とマネージメント用で利用する（</a:t>
            </a:r>
            <a:r>
              <a:rPr lang="en-US" altLang="ja-JP" sz="1400" dirty="0" smtClean="0">
                <a:solidFill>
                  <a:srgbClr val="000000"/>
                </a:solidFill>
              </a:rPr>
              <a:t>Single Point Failure</a:t>
            </a:r>
            <a:r>
              <a:rPr lang="ja-JP" altLang="en-US" sz="1400" dirty="0" smtClean="0">
                <a:solidFill>
                  <a:srgbClr val="000000"/>
                </a:solidFill>
              </a:rPr>
              <a:t>回避）</a:t>
            </a:r>
            <a:endParaRPr lang="en-US" altLang="ja-JP" sz="1400" dirty="0" smtClean="0">
              <a:solidFill>
                <a:srgbClr val="000000"/>
              </a:solidFill>
            </a:endParaRPr>
          </a:p>
          <a:p>
            <a:pPr marL="285750" indent="-285750">
              <a:spcBef>
                <a:spcPts val="600"/>
              </a:spcBef>
              <a:buClr>
                <a:schemeClr val="tx2"/>
              </a:buClr>
              <a:buFont typeface="Arial" panose="020B0604020202020204" pitchFamily="34" charset="0"/>
              <a:buChar char="•"/>
            </a:pPr>
            <a:endParaRPr lang="en-US" sz="1400" dirty="0" smtClean="0">
              <a:solidFill>
                <a:srgbClr val="000000"/>
              </a:solidFill>
            </a:endParaRPr>
          </a:p>
        </p:txBody>
      </p:sp>
      <p:sp>
        <p:nvSpPr>
          <p:cNvPr id="7" name="Title 2"/>
          <p:cNvSpPr>
            <a:spLocks noGrp="1"/>
          </p:cNvSpPr>
          <p:nvPr>
            <p:ph type="title"/>
          </p:nvPr>
        </p:nvSpPr>
        <p:spPr>
          <a:xfrm>
            <a:off x="437766" y="341313"/>
            <a:ext cx="8345488" cy="731837"/>
          </a:xfrm>
        </p:spPr>
        <p:txBody>
          <a:bodyPr/>
          <a:lstStyle/>
          <a:p>
            <a:r>
              <a:rPr lang="en-US" dirty="0">
                <a:solidFill>
                  <a:schemeClr val="tx2"/>
                </a:solidFill>
              </a:rPr>
              <a:t>FTD </a:t>
            </a:r>
            <a:r>
              <a:rPr lang="en-US" dirty="0" smtClean="0">
                <a:solidFill>
                  <a:schemeClr val="tx2"/>
                </a:solidFill>
              </a:rPr>
              <a:t>High Availability </a:t>
            </a:r>
            <a:r>
              <a:rPr lang="en-US" dirty="0" smtClean="0">
                <a:solidFill>
                  <a:schemeClr val="tx2"/>
                </a:solidFill>
                <a:latin typeface="MS PGothic" charset="-128"/>
                <a:ea typeface="MS PGothic" charset="-128"/>
                <a:cs typeface="MS PGothic" charset="-128"/>
              </a:rPr>
              <a:t>(</a:t>
            </a:r>
            <a:r>
              <a:rPr lang="ja-JP" altLang="en-US" dirty="0" smtClean="0">
                <a:solidFill>
                  <a:schemeClr val="tx2"/>
                </a:solidFill>
                <a:latin typeface="MS PGothic" charset="-128"/>
                <a:ea typeface="MS PGothic" charset="-128"/>
                <a:cs typeface="MS PGothic" charset="-128"/>
              </a:rPr>
              <a:t>フェイルオーバー</a:t>
            </a:r>
            <a:r>
              <a:rPr lang="en-US" dirty="0" smtClean="0">
                <a:solidFill>
                  <a:schemeClr val="tx2"/>
                </a:solidFill>
                <a:latin typeface="MS PGothic" charset="-128"/>
                <a:ea typeface="MS PGothic" charset="-128"/>
                <a:cs typeface="MS PGothic" charset="-128"/>
              </a:rPr>
              <a:t>)</a:t>
            </a:r>
            <a:endParaRPr lang="en-US" dirty="0">
              <a:solidFill>
                <a:schemeClr val="tx2"/>
              </a:solidFill>
              <a:latin typeface="MS PGothic" charset="-128"/>
              <a:ea typeface="MS PGothic" charset="-128"/>
              <a:cs typeface="MS PGothic" charset="-128"/>
            </a:endParaRPr>
          </a:p>
        </p:txBody>
      </p:sp>
      <p:sp>
        <p:nvSpPr>
          <p:cNvPr id="8" name="Rectangle 7"/>
          <p:cNvSpPr/>
          <p:nvPr/>
        </p:nvSpPr>
        <p:spPr>
          <a:xfrm>
            <a:off x="363766" y="963202"/>
            <a:ext cx="8648257" cy="1477328"/>
          </a:xfrm>
          <a:prstGeom prst="rect">
            <a:avLst/>
          </a:prstGeom>
        </p:spPr>
        <p:txBody>
          <a:bodyPr wrap="square">
            <a:spAutoFit/>
          </a:bodyPr>
          <a:lstStyle/>
          <a:p>
            <a:pPr marL="285750" indent="-285750">
              <a:spcBef>
                <a:spcPts val="600"/>
              </a:spcBef>
              <a:buClr>
                <a:schemeClr val="tx2"/>
              </a:buClr>
              <a:buFont typeface="Arial" panose="020B0604020202020204" pitchFamily="34" charset="0"/>
              <a:buChar char="•"/>
            </a:pPr>
            <a:r>
              <a:rPr lang="en-US" altLang="ja-JP" sz="1400" dirty="0" smtClean="0"/>
              <a:t>FTD </a:t>
            </a:r>
            <a:r>
              <a:rPr lang="ja-JP" altLang="en-US" sz="1400" dirty="0" smtClean="0"/>
              <a:t>は</a:t>
            </a:r>
            <a:r>
              <a:rPr lang="en-US" altLang="ja-JP" sz="1400" dirty="0" smtClean="0"/>
              <a:t> Active/ Standby </a:t>
            </a:r>
            <a:r>
              <a:rPr lang="ja-JP" altLang="en-US" sz="1400" dirty="0" smtClean="0"/>
              <a:t>フェイルオーバー機構を</a:t>
            </a:r>
            <a:r>
              <a:rPr lang="en-US" altLang="ja-JP" sz="1400" dirty="0" smtClean="0"/>
              <a:t> ASA OS</a:t>
            </a:r>
            <a:r>
              <a:rPr lang="ja-JP" altLang="en-US" sz="1400" dirty="0" smtClean="0"/>
              <a:t>機能から継承</a:t>
            </a:r>
            <a:endParaRPr lang="en-US" altLang="ja-JP" sz="1400" dirty="0" smtClean="0"/>
          </a:p>
          <a:p>
            <a:pPr>
              <a:spcBef>
                <a:spcPts val="600"/>
              </a:spcBef>
              <a:buClr>
                <a:schemeClr val="tx2"/>
              </a:buClr>
            </a:pPr>
            <a:r>
              <a:rPr lang="ja-JP" altLang="en-US" sz="1400" dirty="0" smtClean="0"/>
              <a:t>基本動作：　セッション情報共有、</a:t>
            </a:r>
            <a:r>
              <a:rPr lang="en-US" altLang="ja-JP" sz="1400" dirty="0" smtClean="0"/>
              <a:t>IP/MAC</a:t>
            </a:r>
            <a:r>
              <a:rPr lang="ja-JP" altLang="en-US" sz="1400" dirty="0" smtClean="0"/>
              <a:t>アドレスが</a:t>
            </a:r>
            <a:r>
              <a:rPr lang="en-US" altLang="ja-JP" sz="1400" dirty="0" smtClean="0"/>
              <a:t> Active/ Standby</a:t>
            </a:r>
            <a:r>
              <a:rPr lang="ja-JP" altLang="en-US" sz="1400" dirty="0" smtClean="0"/>
              <a:t>でスワップ、</a:t>
            </a:r>
            <a:r>
              <a:rPr lang="en-US" altLang="ja-JP" sz="1400" dirty="0" smtClean="0"/>
              <a:t>Standby</a:t>
            </a:r>
            <a:r>
              <a:rPr lang="ja-JP" altLang="en-US" sz="1400" dirty="0" smtClean="0"/>
              <a:t>側は通信不可</a:t>
            </a:r>
            <a:endParaRPr lang="en-US" altLang="ja-JP" sz="1400" dirty="0" smtClean="0"/>
          </a:p>
          <a:p>
            <a:pPr>
              <a:spcBef>
                <a:spcPts val="600"/>
              </a:spcBef>
              <a:buClr>
                <a:schemeClr val="tx2"/>
              </a:buClr>
            </a:pPr>
            <a:r>
              <a:rPr lang="ja-JP" altLang="en-US" sz="1400" dirty="0" smtClean="0"/>
              <a:t>対応機種：</a:t>
            </a:r>
            <a:r>
              <a:rPr lang="en-US" sz="1400" dirty="0" smtClean="0"/>
              <a:t>SA5500-X</a:t>
            </a:r>
            <a:r>
              <a:rPr lang="ja-JP" altLang="en-US" sz="1400" dirty="0" smtClean="0"/>
              <a:t>、</a:t>
            </a:r>
            <a:r>
              <a:rPr lang="en-US" altLang="ja-JP" sz="1400" dirty="0" smtClean="0"/>
              <a:t>FP2100, </a:t>
            </a:r>
            <a:r>
              <a:rPr lang="en-US" sz="1400" dirty="0" smtClean="0"/>
              <a:t>FP4100, FP9300 (</a:t>
            </a:r>
            <a:r>
              <a:rPr lang="en-US" sz="1400" b="1" dirty="0" smtClean="0"/>
              <a:t>inter-chassis</a:t>
            </a:r>
            <a:r>
              <a:rPr lang="ja-JP" altLang="en-US" sz="1400" dirty="0" smtClean="0"/>
              <a:t>異なるシャーシのブレード間</a:t>
            </a:r>
            <a:r>
              <a:rPr lang="en-US" sz="1400" dirty="0" smtClean="0"/>
              <a:t>)</a:t>
            </a:r>
            <a:r>
              <a:rPr lang="ja-JP" altLang="en-US" sz="1400" dirty="0" smtClean="0"/>
              <a:t>、</a:t>
            </a:r>
            <a:r>
              <a:rPr lang="en-US" sz="1400" dirty="0" err="1" smtClean="0"/>
              <a:t>vFTD</a:t>
            </a:r>
            <a:r>
              <a:rPr lang="en-US" sz="1400" dirty="0" smtClean="0"/>
              <a:t> on </a:t>
            </a:r>
            <a:r>
              <a:rPr lang="en-US" sz="1400" dirty="0" err="1" smtClean="0"/>
              <a:t>ESXi</a:t>
            </a:r>
            <a:endParaRPr lang="en-US" sz="1400" dirty="0"/>
          </a:p>
          <a:p>
            <a:pPr marL="285750" indent="-285750">
              <a:spcBef>
                <a:spcPts val="600"/>
              </a:spcBef>
              <a:buClr>
                <a:schemeClr val="tx2"/>
              </a:buClr>
              <a:buFont typeface="Arial" panose="020B0604020202020204" pitchFamily="34" charset="0"/>
              <a:buChar char="•"/>
            </a:pPr>
            <a:r>
              <a:rPr lang="en-US" altLang="ja-JP" sz="1400" dirty="0" smtClean="0"/>
              <a:t>FMC</a:t>
            </a:r>
            <a:r>
              <a:rPr lang="ja-JP" altLang="en-US" sz="1400" dirty="0" smtClean="0"/>
              <a:t>から両方のデバイス登録が必要</a:t>
            </a:r>
            <a:endParaRPr lang="en-US" altLang="ja-JP" sz="1400" dirty="0" smtClean="0"/>
          </a:p>
          <a:p>
            <a:pPr marL="285750" indent="-285750">
              <a:spcBef>
                <a:spcPts val="600"/>
              </a:spcBef>
              <a:buClr>
                <a:schemeClr val="tx2"/>
              </a:buClr>
              <a:buFont typeface="Arial" panose="020B0604020202020204" pitchFamily="34" charset="0"/>
              <a:buChar char="•"/>
            </a:pPr>
            <a:r>
              <a:rPr lang="en-US" altLang="ja-JP" sz="1400" dirty="0" smtClean="0"/>
              <a:t>FMC </a:t>
            </a:r>
            <a:r>
              <a:rPr lang="ja-JP" altLang="en-US" sz="1400" dirty="0" smtClean="0"/>
              <a:t>と接続しているマネージメント</a:t>
            </a:r>
            <a:r>
              <a:rPr lang="en-US" altLang="ja-JP" sz="1400" dirty="0" smtClean="0"/>
              <a:t>IP</a:t>
            </a:r>
            <a:r>
              <a:rPr lang="ja-JP" altLang="en-US" sz="1400" dirty="0" smtClean="0"/>
              <a:t>のみ、</a:t>
            </a:r>
            <a:r>
              <a:rPr lang="en-US" altLang="ja-JP" sz="1400" dirty="0" smtClean="0"/>
              <a:t> Active/ Standby</a:t>
            </a:r>
            <a:r>
              <a:rPr lang="ja-JP" altLang="en-US" sz="1400" dirty="0" smtClean="0"/>
              <a:t>フェイルオーバー時</a:t>
            </a:r>
            <a:r>
              <a:rPr lang="en-US" altLang="ja-JP" sz="1400" dirty="0" smtClean="0"/>
              <a:t> IP</a:t>
            </a:r>
            <a:r>
              <a:rPr lang="ja-JP" altLang="en-US" sz="1400" dirty="0" smtClean="0"/>
              <a:t>が入れ替わらない</a:t>
            </a:r>
            <a:endParaRPr lang="en-US" sz="1200" dirty="0"/>
          </a:p>
        </p:txBody>
      </p:sp>
    </p:spTree>
    <p:extLst>
      <p:ext uri="{BB962C8B-B14F-4D97-AF65-F5344CB8AC3E}">
        <p14:creationId xmlns:p14="http://schemas.microsoft.com/office/powerpoint/2010/main" val="1321037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fade">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fade">
                                      <p:cBhvr>
                                        <p:cTn id="57" dur="500"/>
                                        <p:tgtEl>
                                          <p:spTgt spid="8">
                                            <p:txEl>
                                              <p:pRg st="2" end="2"/>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8">
                                            <p:txEl>
                                              <p:pRg st="3" end="3"/>
                                            </p:txEl>
                                          </p:spTgt>
                                        </p:tgtEl>
                                        <p:attrNameLst>
                                          <p:attrName>style.visibility</p:attrName>
                                        </p:attrNameLst>
                                      </p:cBhvr>
                                      <p:to>
                                        <p:strVal val="visible"/>
                                      </p:to>
                                    </p:set>
                                    <p:animEffect transition="in" filter="fade">
                                      <p:cBhvr>
                                        <p:cTn id="60" dur="500"/>
                                        <p:tgtEl>
                                          <p:spTgt spid="8">
                                            <p:txEl>
                                              <p:pRg st="3" end="3"/>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8">
                                            <p:txEl>
                                              <p:pRg st="4" end="4"/>
                                            </p:txEl>
                                          </p:spTgt>
                                        </p:tgtEl>
                                        <p:attrNameLst>
                                          <p:attrName>style.visibility</p:attrName>
                                        </p:attrNameLst>
                                      </p:cBhvr>
                                      <p:to>
                                        <p:strVal val="visible"/>
                                      </p:to>
                                    </p:set>
                                    <p:animEffect transition="in" filter="fade">
                                      <p:cBhvr>
                                        <p:cTn id="6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6425" y="915409"/>
            <a:ext cx="8615608" cy="2569946"/>
          </a:xfrm>
        </p:spPr>
        <p:txBody>
          <a:bodyPr/>
          <a:lstStyle/>
          <a:p>
            <a:r>
              <a:rPr lang="en-US" altLang="ja-JP" sz="4000" dirty="0" smtClean="0">
                <a:ea typeface="MS PGothic" panose="020B0600070205080204" pitchFamily="34" charset="-128"/>
              </a:rPr>
              <a:t>FTD </a:t>
            </a:r>
            <a:r>
              <a:rPr lang="ja-JP" altLang="en-US" sz="4000" dirty="0" smtClean="0">
                <a:ea typeface="MS PGothic" panose="020B0600070205080204" pitchFamily="34" charset="-128"/>
              </a:rPr>
              <a:t>パケットフロー</a:t>
            </a:r>
            <a:r>
              <a:rPr lang="en-US" altLang="ja-JP" sz="4000" dirty="0" smtClean="0">
                <a:ea typeface="MS PGothic" panose="020B0600070205080204" pitchFamily="34" charset="-128"/>
              </a:rPr>
              <a:t>&amp;</a:t>
            </a:r>
            <a:r>
              <a:rPr lang="ja-JP" altLang="en-US" sz="4000" dirty="0" smtClean="0">
                <a:ea typeface="MS PGothic" panose="020B0600070205080204" pitchFamily="34" charset="-128"/>
              </a:rPr>
              <a:t>機能：</a:t>
            </a:r>
            <a:r>
              <a:rPr lang="en-US" altLang="ja-JP" sz="4000" dirty="0" smtClean="0">
                <a:ea typeface="MS PGothic" panose="020B0600070205080204" pitchFamily="34" charset="-128"/>
              </a:rPr>
              <a:t/>
            </a:r>
            <a:br>
              <a:rPr lang="en-US" altLang="ja-JP" sz="4000" dirty="0" smtClean="0">
                <a:ea typeface="MS PGothic" panose="020B0600070205080204" pitchFamily="34" charset="-128"/>
              </a:rPr>
            </a:br>
            <a:r>
              <a:rPr lang="en-US" altLang="ja-JP" sz="4000" dirty="0" err="1" smtClean="0">
                <a:ea typeface="MS PGothic" panose="020B0600070205080204" pitchFamily="34" charset="-128"/>
              </a:rPr>
              <a:t>Prefilter,Secuirty</a:t>
            </a:r>
            <a:r>
              <a:rPr lang="en-US" altLang="ja-JP" sz="4000" dirty="0" smtClean="0">
                <a:ea typeface="MS PGothic" panose="020B0600070205080204" pitchFamily="34" charset="-128"/>
              </a:rPr>
              <a:t> Intelligence,</a:t>
            </a:r>
            <a:br>
              <a:rPr lang="en-US" altLang="ja-JP" sz="4000" dirty="0" smtClean="0">
                <a:ea typeface="MS PGothic" panose="020B0600070205080204" pitchFamily="34" charset="-128"/>
              </a:rPr>
            </a:br>
            <a:r>
              <a:rPr lang="en-US" altLang="ja-JP" sz="4000" dirty="0" smtClean="0">
                <a:ea typeface="MS PGothic" panose="020B0600070205080204" pitchFamily="34" charset="-128"/>
              </a:rPr>
              <a:t> L7 ACL(Access Control Policy)</a:t>
            </a:r>
            <a:endParaRPr lang="en-US" sz="4000" dirty="0">
              <a:ea typeface="MS PGothic" panose="020B0600070205080204" pitchFamily="34" charset="-128"/>
            </a:endParaRPr>
          </a:p>
        </p:txBody>
      </p:sp>
    </p:spTree>
    <p:extLst>
      <p:ext uri="{BB962C8B-B14F-4D97-AF65-F5344CB8AC3E}">
        <p14:creationId xmlns:p14="http://schemas.microsoft.com/office/powerpoint/2010/main" val="41118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004851" y="4208024"/>
            <a:ext cx="7307403" cy="4713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tLang="ja-JP" dirty="0" smtClean="0"/>
              <a:t>FTD </a:t>
            </a:r>
            <a:r>
              <a:rPr lang="ja-JP" altLang="en-US" dirty="0" smtClean="0">
                <a:latin typeface="MS PGothic" charset="-128"/>
                <a:ea typeface="MS PGothic" charset="-128"/>
                <a:cs typeface="MS PGothic" charset="-128"/>
              </a:rPr>
              <a:t>アクセスコントロール</a:t>
            </a:r>
            <a:endParaRPr lang="en-US" dirty="0">
              <a:latin typeface="MS PGothic" charset="-128"/>
              <a:ea typeface="MS PGothic" charset="-128"/>
              <a:cs typeface="MS PGothic" charset="-128"/>
            </a:endParaRPr>
          </a:p>
        </p:txBody>
      </p:sp>
      <p:cxnSp>
        <p:nvCxnSpPr>
          <p:cNvPr id="12" name="Straight Connector 11"/>
          <p:cNvCxnSpPr/>
          <p:nvPr/>
        </p:nvCxnSpPr>
        <p:spPr>
          <a:xfrm>
            <a:off x="1004851" y="3865495"/>
            <a:ext cx="7307403" cy="4713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62391" y="3026193"/>
            <a:ext cx="3792326" cy="1844914"/>
          </a:xfrm>
          <a:prstGeom prst="rect">
            <a:avLst/>
          </a:prstGeom>
        </p:spPr>
      </p:pic>
      <p:sp>
        <p:nvSpPr>
          <p:cNvPr id="13" name="TextBox 12"/>
          <p:cNvSpPr txBox="1"/>
          <p:nvPr/>
        </p:nvSpPr>
        <p:spPr>
          <a:xfrm>
            <a:off x="6507578" y="3975979"/>
            <a:ext cx="2645095" cy="261610"/>
          </a:xfrm>
          <a:prstGeom prst="rect">
            <a:avLst/>
          </a:prstGeom>
          <a:noFill/>
        </p:spPr>
        <p:txBody>
          <a:bodyPr wrap="square" rtlCol="0">
            <a:spAutoFit/>
          </a:bodyPr>
          <a:lstStyle/>
          <a:p>
            <a:r>
              <a:rPr lang="en-US" altLang="ja-JP" sz="1100" dirty="0" smtClean="0">
                <a:latin typeface="+mn-lt"/>
              </a:rPr>
              <a:t>Inline Pair-2</a:t>
            </a:r>
            <a:endParaRPr lang="en-US" sz="1100" dirty="0" smtClean="0">
              <a:latin typeface="+mn-lt"/>
            </a:endParaRPr>
          </a:p>
        </p:txBody>
      </p:sp>
      <p:sp>
        <p:nvSpPr>
          <p:cNvPr id="14" name="TextBox 13"/>
          <p:cNvSpPr txBox="1"/>
          <p:nvPr/>
        </p:nvSpPr>
        <p:spPr>
          <a:xfrm>
            <a:off x="1837130" y="3942389"/>
            <a:ext cx="2645095" cy="261610"/>
          </a:xfrm>
          <a:prstGeom prst="rect">
            <a:avLst/>
          </a:prstGeom>
          <a:noFill/>
        </p:spPr>
        <p:txBody>
          <a:bodyPr wrap="square" rtlCol="0">
            <a:spAutoFit/>
          </a:bodyPr>
          <a:lstStyle/>
          <a:p>
            <a:r>
              <a:rPr lang="en-US" altLang="ja-JP" sz="1100" dirty="0" smtClean="0">
                <a:latin typeface="+mn-lt"/>
              </a:rPr>
              <a:t>Inline Pair-2</a:t>
            </a:r>
            <a:endParaRPr lang="en-US" sz="1100" dirty="0" smtClean="0">
              <a:latin typeface="+mn-lt"/>
            </a:endParaRPr>
          </a:p>
        </p:txBody>
      </p:sp>
      <p:sp>
        <p:nvSpPr>
          <p:cNvPr id="15" name="TextBox 14"/>
          <p:cNvSpPr txBox="1"/>
          <p:nvPr/>
        </p:nvSpPr>
        <p:spPr>
          <a:xfrm>
            <a:off x="1837131" y="3618025"/>
            <a:ext cx="2645095" cy="261610"/>
          </a:xfrm>
          <a:prstGeom prst="rect">
            <a:avLst/>
          </a:prstGeom>
          <a:noFill/>
        </p:spPr>
        <p:txBody>
          <a:bodyPr wrap="square" rtlCol="0">
            <a:spAutoFit/>
          </a:bodyPr>
          <a:lstStyle/>
          <a:p>
            <a:r>
              <a:rPr lang="en-US" altLang="ja-JP" sz="1100" dirty="0" smtClean="0">
                <a:latin typeface="+mn-lt"/>
              </a:rPr>
              <a:t>Inline</a:t>
            </a:r>
            <a:r>
              <a:rPr lang="en-US" altLang="ja-JP" sz="1100" dirty="0">
                <a:latin typeface="+mn-lt"/>
              </a:rPr>
              <a:t> </a:t>
            </a:r>
            <a:r>
              <a:rPr lang="en-US" altLang="ja-JP" sz="1100" dirty="0" smtClean="0">
                <a:latin typeface="+mn-lt"/>
              </a:rPr>
              <a:t>Pair-1</a:t>
            </a:r>
            <a:endParaRPr lang="en-US" sz="1100" dirty="0" smtClean="0">
              <a:latin typeface="+mn-lt"/>
            </a:endParaRPr>
          </a:p>
        </p:txBody>
      </p:sp>
      <p:sp>
        <p:nvSpPr>
          <p:cNvPr id="16" name="TextBox 15"/>
          <p:cNvSpPr txBox="1"/>
          <p:nvPr/>
        </p:nvSpPr>
        <p:spPr>
          <a:xfrm>
            <a:off x="6524997" y="3637248"/>
            <a:ext cx="2645095" cy="261610"/>
          </a:xfrm>
          <a:prstGeom prst="rect">
            <a:avLst/>
          </a:prstGeom>
          <a:noFill/>
        </p:spPr>
        <p:txBody>
          <a:bodyPr wrap="square" rtlCol="0">
            <a:spAutoFit/>
          </a:bodyPr>
          <a:lstStyle/>
          <a:p>
            <a:r>
              <a:rPr lang="en-US" altLang="ja-JP" sz="1100" dirty="0" smtClean="0">
                <a:latin typeface="+mn-lt"/>
              </a:rPr>
              <a:t>Inline Pair-1</a:t>
            </a:r>
            <a:endParaRPr lang="en-US" sz="1100" dirty="0" smtClean="0">
              <a:latin typeface="+mn-lt"/>
            </a:endParaRPr>
          </a:p>
        </p:txBody>
      </p:sp>
      <p:sp>
        <p:nvSpPr>
          <p:cNvPr id="23" name="TextBox 22"/>
          <p:cNvSpPr txBox="1"/>
          <p:nvPr/>
        </p:nvSpPr>
        <p:spPr>
          <a:xfrm>
            <a:off x="907245" y="4314267"/>
            <a:ext cx="9483365" cy="523220"/>
          </a:xfrm>
          <a:prstGeom prst="rect">
            <a:avLst/>
          </a:prstGeom>
          <a:noFill/>
        </p:spPr>
        <p:txBody>
          <a:bodyPr wrap="square" rtlCol="0">
            <a:spAutoFit/>
          </a:bodyPr>
          <a:lstStyle/>
          <a:p>
            <a:r>
              <a:rPr lang="ja-JP" altLang="en-US" sz="1400" dirty="0" smtClean="0">
                <a:latin typeface="+mn-lt"/>
              </a:rPr>
              <a:t>異なるセグメント、インターフェースモードに対して、共通のアクセスコントロールポリシー</a:t>
            </a:r>
            <a:endParaRPr lang="en-US" altLang="ja-JP" sz="1400" dirty="0" smtClean="0">
              <a:latin typeface="+mn-lt"/>
            </a:endParaRPr>
          </a:p>
          <a:p>
            <a:r>
              <a:rPr lang="ja-JP" altLang="en-US" sz="1400" dirty="0" smtClean="0">
                <a:latin typeface="+mn-lt"/>
              </a:rPr>
              <a:t>１つのアクセスコントロールポリシーに対して、複数</a:t>
            </a:r>
            <a:r>
              <a:rPr lang="en-US" altLang="ja-JP" sz="1400" dirty="0" smtClean="0">
                <a:latin typeface="+mn-lt"/>
              </a:rPr>
              <a:t>FTD</a:t>
            </a:r>
            <a:r>
              <a:rPr lang="ja-JP" altLang="en-US" sz="1400" dirty="0" smtClean="0">
                <a:latin typeface="+mn-lt"/>
              </a:rPr>
              <a:t>を紐付け可能</a:t>
            </a:r>
            <a:endParaRPr lang="en-US" sz="1400" dirty="0" smtClean="0">
              <a:latin typeface="+mn-lt"/>
            </a:endParaRPr>
          </a:p>
        </p:txBody>
      </p:sp>
      <p:pic>
        <p:nvPicPr>
          <p:cNvPr id="26" name="Picture 2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437" y="840091"/>
            <a:ext cx="7554688" cy="2566145"/>
          </a:xfrm>
          <a:prstGeom prst="rect">
            <a:avLst/>
          </a:prstGeom>
        </p:spPr>
      </p:pic>
      <p:sp>
        <p:nvSpPr>
          <p:cNvPr id="28" name="Rectangle 27"/>
          <p:cNvSpPr/>
          <p:nvPr/>
        </p:nvSpPr>
        <p:spPr>
          <a:xfrm>
            <a:off x="865414" y="1677971"/>
            <a:ext cx="7715250" cy="311084"/>
          </a:xfrm>
          <a:prstGeom prst="rect">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 name="Rectangle 28"/>
          <p:cNvSpPr/>
          <p:nvPr/>
        </p:nvSpPr>
        <p:spPr>
          <a:xfrm>
            <a:off x="865414" y="2145190"/>
            <a:ext cx="7715249" cy="817654"/>
          </a:xfrm>
          <a:prstGeom prst="rect">
            <a:avLst/>
          </a:prstGeom>
          <a:noFill/>
          <a:ln>
            <a:solidFill>
              <a:srgbClr val="1675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 name="TextBox 31"/>
          <p:cNvSpPr txBox="1"/>
          <p:nvPr/>
        </p:nvSpPr>
        <p:spPr>
          <a:xfrm>
            <a:off x="215062" y="3581313"/>
            <a:ext cx="1428750" cy="261610"/>
          </a:xfrm>
          <a:prstGeom prst="rect">
            <a:avLst/>
          </a:prstGeom>
          <a:noFill/>
        </p:spPr>
        <p:txBody>
          <a:bodyPr wrap="square" rtlCol="0">
            <a:spAutoFit/>
          </a:bodyPr>
          <a:lstStyle/>
          <a:p>
            <a:r>
              <a:rPr lang="en-US" sz="1050" smtClean="0">
                <a:latin typeface="+mn-lt"/>
              </a:rPr>
              <a:t>VLAN100,200,300</a:t>
            </a:r>
            <a:endParaRPr lang="en-US" sz="1050" dirty="0" smtClean="0">
              <a:latin typeface="+mn-lt"/>
            </a:endParaRPr>
          </a:p>
        </p:txBody>
      </p:sp>
      <p:sp>
        <p:nvSpPr>
          <p:cNvPr id="33" name="TextBox 32"/>
          <p:cNvSpPr txBox="1"/>
          <p:nvPr/>
        </p:nvSpPr>
        <p:spPr>
          <a:xfrm>
            <a:off x="206278" y="3975979"/>
            <a:ext cx="1428750" cy="261610"/>
          </a:xfrm>
          <a:prstGeom prst="rect">
            <a:avLst/>
          </a:prstGeom>
          <a:noFill/>
        </p:spPr>
        <p:txBody>
          <a:bodyPr wrap="square" rtlCol="0">
            <a:spAutoFit/>
          </a:bodyPr>
          <a:lstStyle/>
          <a:p>
            <a:r>
              <a:rPr lang="en-US" sz="1050" dirty="0" smtClean="0">
                <a:latin typeface="+mn-lt"/>
              </a:rPr>
              <a:t>VLAN700, Tag</a:t>
            </a:r>
            <a:r>
              <a:rPr lang="ja-JP" altLang="en-US" sz="1050" dirty="0" smtClean="0">
                <a:latin typeface="+mn-lt"/>
              </a:rPr>
              <a:t>なし</a:t>
            </a:r>
            <a:endParaRPr lang="en-US" sz="1050" dirty="0" smtClean="0">
              <a:latin typeface="+mn-lt"/>
            </a:endParaRPr>
          </a:p>
        </p:txBody>
      </p:sp>
      <p:cxnSp>
        <p:nvCxnSpPr>
          <p:cNvPr id="35" name="Straight Arrow Connector 34"/>
          <p:cNvCxnSpPr/>
          <p:nvPr/>
        </p:nvCxnSpPr>
        <p:spPr>
          <a:xfrm>
            <a:off x="579664" y="1677971"/>
            <a:ext cx="0" cy="134822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31193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FMC </a:t>
            </a:r>
            <a:r>
              <a:rPr lang="ja-JP" altLang="en-US" dirty="0" smtClean="0">
                <a:latin typeface="MS PGothic" charset="-128"/>
                <a:ea typeface="MS PGothic" charset="-128"/>
                <a:cs typeface="MS PGothic" charset="-128"/>
              </a:rPr>
              <a:t>から設定可能なポリシー</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7766" y="1160292"/>
            <a:ext cx="5824241" cy="1900968"/>
          </a:xfrm>
          <a:prstGeom prst="rect">
            <a:avLst/>
          </a:prstGeom>
        </p:spPr>
      </p:pic>
      <p:sp>
        <p:nvSpPr>
          <p:cNvPr id="4" name="TextBox 3"/>
          <p:cNvSpPr txBox="1"/>
          <p:nvPr/>
        </p:nvSpPr>
        <p:spPr>
          <a:xfrm>
            <a:off x="437766" y="3148402"/>
            <a:ext cx="9483365" cy="1600438"/>
          </a:xfrm>
          <a:prstGeom prst="rect">
            <a:avLst/>
          </a:prstGeom>
          <a:noFill/>
        </p:spPr>
        <p:txBody>
          <a:bodyPr wrap="square" rtlCol="0">
            <a:spAutoFit/>
          </a:bodyPr>
          <a:lstStyle/>
          <a:p>
            <a:pPr marL="285750" indent="-285750">
              <a:buFont typeface="Arial" charset="0"/>
              <a:buChar char="•"/>
            </a:pPr>
            <a:r>
              <a:rPr lang="en-US" altLang="ja-JP" sz="1400" dirty="0" smtClean="0">
                <a:latin typeface="+mn-lt"/>
              </a:rPr>
              <a:t>Access Control: FTD</a:t>
            </a:r>
            <a:r>
              <a:rPr lang="ja-JP" altLang="en-US" sz="1400" dirty="0" smtClean="0">
                <a:latin typeface="+mn-lt"/>
              </a:rPr>
              <a:t>筐体内のルール群をまとめ、他のポリシー全てと紐づく根本となるポリシー</a:t>
            </a:r>
            <a:endParaRPr lang="en-US" altLang="ja-JP" sz="1400" dirty="0" smtClean="0">
              <a:latin typeface="+mn-lt"/>
            </a:endParaRPr>
          </a:p>
          <a:p>
            <a:pPr marL="285750" indent="-285750">
              <a:buFont typeface="Arial" charset="0"/>
              <a:buChar char="•"/>
            </a:pPr>
            <a:r>
              <a:rPr lang="en-US" altLang="ja-JP" sz="1400" dirty="0" smtClean="0">
                <a:latin typeface="+mn-lt"/>
              </a:rPr>
              <a:t>Intrusion: IPS</a:t>
            </a:r>
            <a:r>
              <a:rPr lang="ja-JP" altLang="en-US" sz="1400" dirty="0" smtClean="0">
                <a:latin typeface="+mn-lt"/>
              </a:rPr>
              <a:t>機能に関連するポリシー</a:t>
            </a:r>
            <a:endParaRPr lang="en-US" altLang="ja-JP" sz="1400" dirty="0" smtClean="0">
              <a:latin typeface="+mn-lt"/>
            </a:endParaRPr>
          </a:p>
          <a:p>
            <a:pPr marL="285750" indent="-285750">
              <a:buFont typeface="Arial" charset="0"/>
              <a:buChar char="•"/>
            </a:pPr>
            <a:r>
              <a:rPr lang="en-US" altLang="ja-JP" sz="1400" dirty="0" smtClean="0">
                <a:latin typeface="+mn-lt"/>
              </a:rPr>
              <a:t>Malware &amp; File: AMP</a:t>
            </a:r>
            <a:r>
              <a:rPr lang="ja-JP" altLang="en-US" sz="1400" dirty="0" smtClean="0">
                <a:latin typeface="+mn-lt"/>
              </a:rPr>
              <a:t>機能に関連するポリシー</a:t>
            </a:r>
            <a:endParaRPr lang="en-US" sz="1400" dirty="0" smtClean="0">
              <a:latin typeface="+mn-lt"/>
            </a:endParaRPr>
          </a:p>
          <a:p>
            <a:pPr marL="285750" indent="-285750">
              <a:buFont typeface="Arial" charset="0"/>
              <a:buChar char="•"/>
            </a:pPr>
            <a:r>
              <a:rPr lang="en-US" altLang="ja-JP" sz="1400" dirty="0" smtClean="0">
                <a:latin typeface="+mn-lt"/>
              </a:rPr>
              <a:t>DNS: </a:t>
            </a:r>
            <a:r>
              <a:rPr lang="ja-JP" altLang="en-US" sz="1400" dirty="0" smtClean="0">
                <a:latin typeface="+mn-lt"/>
              </a:rPr>
              <a:t>セキュリティインテリジェンス</a:t>
            </a:r>
            <a:r>
              <a:rPr lang="en-US" altLang="ja-JP" sz="1400" dirty="0" smtClean="0">
                <a:latin typeface="+mn-lt"/>
              </a:rPr>
              <a:t>(DNS)</a:t>
            </a:r>
            <a:r>
              <a:rPr lang="ja-JP" altLang="en-US" sz="1400" dirty="0" smtClean="0">
                <a:latin typeface="+mn-lt"/>
              </a:rPr>
              <a:t>や</a:t>
            </a:r>
            <a:r>
              <a:rPr lang="en-US" altLang="ja-JP" sz="1400" dirty="0" smtClean="0">
                <a:latin typeface="+mn-lt"/>
              </a:rPr>
              <a:t>DNS</a:t>
            </a:r>
            <a:r>
              <a:rPr lang="ja-JP" altLang="en-US" sz="1400" dirty="0" smtClean="0">
                <a:latin typeface="+mn-lt"/>
              </a:rPr>
              <a:t>に関連するポリシー</a:t>
            </a:r>
            <a:endParaRPr lang="en-US" altLang="ja-JP" sz="1400" dirty="0" smtClean="0">
              <a:latin typeface="+mn-lt"/>
            </a:endParaRPr>
          </a:p>
          <a:p>
            <a:pPr marL="285750" indent="-285750">
              <a:buFont typeface="Arial" charset="0"/>
              <a:buChar char="•"/>
            </a:pPr>
            <a:r>
              <a:rPr lang="en-US" altLang="ja-JP" sz="1400" dirty="0" smtClean="0">
                <a:latin typeface="+mn-lt"/>
              </a:rPr>
              <a:t>Identity: AD</a:t>
            </a:r>
            <a:r>
              <a:rPr lang="ja-JP" altLang="en-US" sz="1400" dirty="0" smtClean="0">
                <a:latin typeface="+mn-lt"/>
              </a:rPr>
              <a:t>連携に関連するポリシー</a:t>
            </a:r>
            <a:endParaRPr lang="en-US" altLang="ja-JP" sz="1400" dirty="0" smtClean="0">
              <a:latin typeface="+mn-lt"/>
            </a:endParaRPr>
          </a:p>
          <a:p>
            <a:pPr marL="285750" indent="-285750">
              <a:buFont typeface="Arial" charset="0"/>
              <a:buChar char="•"/>
            </a:pPr>
            <a:r>
              <a:rPr lang="en-US" altLang="ja-JP" sz="1400" dirty="0" smtClean="0">
                <a:latin typeface="+mn-lt"/>
              </a:rPr>
              <a:t>SSL: SSL</a:t>
            </a:r>
            <a:r>
              <a:rPr lang="ja-JP" altLang="en-US" sz="1400" dirty="0" smtClean="0">
                <a:latin typeface="+mn-lt"/>
              </a:rPr>
              <a:t>通信復号化に関連するポリシー</a:t>
            </a:r>
            <a:endParaRPr lang="en-US" sz="1400" dirty="0">
              <a:latin typeface="+mn-lt"/>
            </a:endParaRPr>
          </a:p>
          <a:p>
            <a:pPr marL="285750" indent="-285750">
              <a:buFont typeface="Arial" charset="0"/>
              <a:buChar char="•"/>
            </a:pPr>
            <a:r>
              <a:rPr lang="en-US" altLang="ja-JP" sz="1400" dirty="0" err="1" smtClean="0">
                <a:latin typeface="+mn-lt"/>
              </a:rPr>
              <a:t>Prefilter</a:t>
            </a:r>
            <a:r>
              <a:rPr lang="en-US" altLang="ja-JP" sz="1400" dirty="0" smtClean="0">
                <a:latin typeface="+mn-lt"/>
              </a:rPr>
              <a:t>: Access Control</a:t>
            </a:r>
            <a:r>
              <a:rPr lang="ja-JP" altLang="en-US" sz="1400" dirty="0" smtClean="0">
                <a:latin typeface="+mn-lt"/>
              </a:rPr>
              <a:t>の前段で機能するポリシー</a:t>
            </a:r>
            <a:endParaRPr lang="en-US" sz="1400" dirty="0" smtClean="0">
              <a:latin typeface="+mn-lt"/>
            </a:endParaRPr>
          </a:p>
        </p:txBody>
      </p:sp>
      <p:sp>
        <p:nvSpPr>
          <p:cNvPr id="5" name="Rectangle 4"/>
          <p:cNvSpPr/>
          <p:nvPr/>
        </p:nvSpPr>
        <p:spPr>
          <a:xfrm>
            <a:off x="437764" y="2774000"/>
            <a:ext cx="1031805" cy="287260"/>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437765" y="1592342"/>
            <a:ext cx="1031805" cy="1181658"/>
          </a:xfrm>
          <a:prstGeom prst="rect">
            <a:avLst/>
          </a:prstGeom>
          <a:solidFill>
            <a:schemeClr val="bg1">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921010" y="2500284"/>
            <a:ext cx="1209893" cy="307777"/>
          </a:xfrm>
          <a:prstGeom prst="rect">
            <a:avLst/>
          </a:prstGeom>
        </p:spPr>
        <p:txBody>
          <a:bodyPr wrap="square">
            <a:spAutoFit/>
          </a:bodyPr>
          <a:lstStyle/>
          <a:p>
            <a:r>
              <a:rPr lang="en-US" altLang="ja-JP" sz="1400" dirty="0" smtClean="0">
                <a:solidFill>
                  <a:srgbClr val="049FD9"/>
                </a:solidFill>
              </a:rPr>
              <a:t>Snort</a:t>
            </a:r>
            <a:endParaRPr lang="en-US" sz="1400" dirty="0">
              <a:solidFill>
                <a:srgbClr val="049FD9"/>
              </a:solidFill>
            </a:endParaRPr>
          </a:p>
        </p:txBody>
      </p:sp>
      <p:sp>
        <p:nvSpPr>
          <p:cNvPr id="10" name="Rectangle 9"/>
          <p:cNvSpPr/>
          <p:nvPr/>
        </p:nvSpPr>
        <p:spPr>
          <a:xfrm>
            <a:off x="955224" y="2772619"/>
            <a:ext cx="1209893" cy="307777"/>
          </a:xfrm>
          <a:prstGeom prst="rect">
            <a:avLst/>
          </a:prstGeom>
        </p:spPr>
        <p:txBody>
          <a:bodyPr wrap="square">
            <a:spAutoFit/>
          </a:bodyPr>
          <a:lstStyle/>
          <a:p>
            <a:r>
              <a:rPr lang="en-US" altLang="ja-JP" sz="1400" dirty="0" smtClean="0">
                <a:solidFill>
                  <a:srgbClr val="FF0000"/>
                </a:solidFill>
              </a:rPr>
              <a:t>Lina</a:t>
            </a:r>
            <a:endParaRPr lang="en-US" sz="1400" dirty="0">
              <a:solidFill>
                <a:srgbClr val="FF0000"/>
              </a:solidFill>
            </a:endParaRPr>
          </a:p>
        </p:txBody>
      </p:sp>
      <p:sp>
        <p:nvSpPr>
          <p:cNvPr id="11" name="Rectangle 10"/>
          <p:cNvSpPr/>
          <p:nvPr/>
        </p:nvSpPr>
        <p:spPr>
          <a:xfrm>
            <a:off x="437764" y="1611110"/>
            <a:ext cx="1031805" cy="250347"/>
          </a:xfrm>
          <a:prstGeom prst="rect">
            <a:avLst/>
          </a:prstGeom>
          <a:noFill/>
          <a:ln>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819428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FTD </a:t>
            </a:r>
            <a:r>
              <a:rPr lang="ja-JP" altLang="en-US" dirty="0" smtClean="0">
                <a:latin typeface="MS PGothic" charset="-128"/>
                <a:ea typeface="MS PGothic" charset="-128"/>
                <a:cs typeface="MS PGothic" charset="-128"/>
              </a:rPr>
              <a:t>アクセスコントロールとパケットフロー</a:t>
            </a:r>
            <a:endParaRPr lang="en-US" dirty="0">
              <a:latin typeface="MS PGothic" charset="-128"/>
              <a:ea typeface="MS PGothic" charset="-128"/>
              <a:cs typeface="MS PGothic" charset="-12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0262" y="1073150"/>
            <a:ext cx="8540496" cy="1475883"/>
          </a:xfrm>
          <a:prstGeom prst="rect">
            <a:avLst/>
          </a:prstGeom>
        </p:spPr>
      </p:pic>
      <p:sp>
        <p:nvSpPr>
          <p:cNvPr id="5" name="Rectangle 4"/>
          <p:cNvSpPr/>
          <p:nvPr/>
        </p:nvSpPr>
        <p:spPr>
          <a:xfrm>
            <a:off x="340262" y="1885361"/>
            <a:ext cx="3241924" cy="471340"/>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4159688" y="1885361"/>
            <a:ext cx="4721070" cy="471340"/>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extBox 6"/>
          <p:cNvSpPr txBox="1"/>
          <p:nvPr/>
        </p:nvSpPr>
        <p:spPr>
          <a:xfrm>
            <a:off x="340262" y="1619726"/>
            <a:ext cx="1329179" cy="276999"/>
          </a:xfrm>
          <a:prstGeom prst="rect">
            <a:avLst/>
          </a:prstGeom>
          <a:noFill/>
        </p:spPr>
        <p:txBody>
          <a:bodyPr wrap="square" rtlCol="0">
            <a:spAutoFit/>
          </a:bodyPr>
          <a:lstStyle/>
          <a:p>
            <a:r>
              <a:rPr lang="en-US" altLang="ja-JP" sz="1200" dirty="0" smtClean="0">
                <a:solidFill>
                  <a:schemeClr val="accent6"/>
                </a:solidFill>
                <a:latin typeface="+mn-lt"/>
              </a:rPr>
              <a:t>Lina(ASA)</a:t>
            </a:r>
            <a:endParaRPr lang="en-US" sz="1200" dirty="0" smtClean="0">
              <a:solidFill>
                <a:schemeClr val="accent6"/>
              </a:solidFill>
              <a:latin typeface="+mn-lt"/>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2391" y="3026193"/>
            <a:ext cx="3792326" cy="1844914"/>
          </a:xfrm>
          <a:prstGeom prst="rect">
            <a:avLst/>
          </a:prstGeom>
        </p:spPr>
      </p:pic>
      <p:sp>
        <p:nvSpPr>
          <p:cNvPr id="29" name="TextBox 28"/>
          <p:cNvSpPr txBox="1"/>
          <p:nvPr/>
        </p:nvSpPr>
        <p:spPr>
          <a:xfrm>
            <a:off x="437766" y="2673372"/>
            <a:ext cx="9483365" cy="523220"/>
          </a:xfrm>
          <a:prstGeom prst="rect">
            <a:avLst/>
          </a:prstGeom>
          <a:noFill/>
        </p:spPr>
        <p:txBody>
          <a:bodyPr wrap="square" rtlCol="0">
            <a:spAutoFit/>
          </a:bodyPr>
          <a:lstStyle/>
          <a:p>
            <a:r>
              <a:rPr lang="en-US" altLang="ja-JP" sz="1400" dirty="0" smtClean="0">
                <a:latin typeface="+mn-lt"/>
              </a:rPr>
              <a:t>Snort: Firepower OS</a:t>
            </a:r>
            <a:r>
              <a:rPr lang="ja-JP" altLang="en-US" sz="1400" dirty="0" smtClean="0">
                <a:latin typeface="+mn-lt"/>
              </a:rPr>
              <a:t>と同等の機能を提供するパート</a:t>
            </a:r>
            <a:endParaRPr lang="en-US" altLang="ja-JP" sz="1400" dirty="0" smtClean="0">
              <a:latin typeface="+mn-lt"/>
            </a:endParaRPr>
          </a:p>
          <a:p>
            <a:r>
              <a:rPr lang="en-US" altLang="ja-JP" sz="1400" dirty="0" smtClean="0">
                <a:latin typeface="+mn-lt"/>
              </a:rPr>
              <a:t>Lina: ASA OS</a:t>
            </a:r>
            <a:r>
              <a:rPr lang="ja-JP" altLang="en-US" sz="1400" dirty="0" smtClean="0">
                <a:latin typeface="+mn-lt"/>
              </a:rPr>
              <a:t>と同等の機能を提供するパート</a:t>
            </a:r>
            <a:endParaRPr lang="en-US" altLang="ja-JP" sz="1400" dirty="0" smtClean="0">
              <a:latin typeface="+mn-lt"/>
            </a:endParaRPr>
          </a:p>
        </p:txBody>
      </p:sp>
      <p:sp>
        <p:nvSpPr>
          <p:cNvPr id="30" name="Rectangle 29"/>
          <p:cNvSpPr/>
          <p:nvPr/>
        </p:nvSpPr>
        <p:spPr>
          <a:xfrm>
            <a:off x="3578706" y="1091025"/>
            <a:ext cx="511602" cy="1319220"/>
          </a:xfrm>
          <a:prstGeom prst="rect">
            <a:avLst/>
          </a:prstGeom>
          <a:solidFill>
            <a:schemeClr val="bg1">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Rectangle 30"/>
          <p:cNvSpPr/>
          <p:nvPr/>
        </p:nvSpPr>
        <p:spPr>
          <a:xfrm>
            <a:off x="4090308" y="1087000"/>
            <a:ext cx="4790450" cy="674022"/>
          </a:xfrm>
          <a:prstGeom prst="rect">
            <a:avLst/>
          </a:prstGeom>
          <a:solidFill>
            <a:schemeClr val="bg1">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7280186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0896" y="923544"/>
            <a:ext cx="8540496" cy="1475883"/>
          </a:xfrm>
          <a:prstGeom prst="rect">
            <a:avLst/>
          </a:prstGeom>
        </p:spPr>
      </p:pic>
      <p:sp>
        <p:nvSpPr>
          <p:cNvPr id="2" name="Title 1"/>
          <p:cNvSpPr>
            <a:spLocks noGrp="1"/>
          </p:cNvSpPr>
          <p:nvPr>
            <p:ph type="title"/>
          </p:nvPr>
        </p:nvSpPr>
        <p:spPr/>
        <p:txBody>
          <a:bodyPr/>
          <a:lstStyle/>
          <a:p>
            <a:r>
              <a:rPr lang="en-US" altLang="ja-JP" dirty="0" err="1" smtClean="0"/>
              <a:t>Prefilter</a:t>
            </a:r>
            <a:r>
              <a:rPr lang="en-US" altLang="ja-JP" dirty="0" smtClean="0"/>
              <a:t> </a:t>
            </a:r>
            <a:r>
              <a:rPr lang="ja-JP" altLang="en-US" dirty="0" smtClean="0">
                <a:latin typeface="MS PGothic" charset="-128"/>
                <a:ea typeface="MS PGothic" charset="-128"/>
                <a:cs typeface="MS PGothic" charset="-128"/>
              </a:rPr>
              <a:t>ポリシーの役割</a:t>
            </a:r>
            <a:endParaRPr lang="en-US" dirty="0">
              <a:latin typeface="MS PGothic" charset="-128"/>
              <a:ea typeface="MS PGothic" charset="-128"/>
              <a:cs typeface="MS PGothic" charset="-128"/>
            </a:endParaRPr>
          </a:p>
        </p:txBody>
      </p:sp>
      <p:sp>
        <p:nvSpPr>
          <p:cNvPr id="4" name="Rectangle 3"/>
          <p:cNvSpPr/>
          <p:nvPr/>
        </p:nvSpPr>
        <p:spPr>
          <a:xfrm>
            <a:off x="2205872" y="1725102"/>
            <a:ext cx="678730" cy="499621"/>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437766" y="2463282"/>
            <a:ext cx="8568730" cy="2054409"/>
          </a:xfrm>
          <a:prstGeom prst="rect">
            <a:avLst/>
          </a:prstGeom>
        </p:spPr>
        <p:txBody>
          <a:bodyPr wrap="square">
            <a:spAutoFit/>
          </a:bodyPr>
          <a:lstStyle/>
          <a:p>
            <a:pPr marL="285750" indent="-285750">
              <a:spcBef>
                <a:spcPts val="300"/>
              </a:spcBef>
              <a:buClr>
                <a:schemeClr val="tx2"/>
              </a:buClr>
              <a:buFont typeface="Arial" panose="020B0604020202020204" pitchFamily="34" charset="0"/>
              <a:buChar char="•"/>
            </a:pPr>
            <a:r>
              <a:rPr lang="en-US" altLang="ja-JP" sz="1400" dirty="0" err="1" smtClean="0">
                <a:solidFill>
                  <a:srgbClr val="000000"/>
                </a:solidFill>
              </a:rPr>
              <a:t>Prefilter</a:t>
            </a:r>
            <a:r>
              <a:rPr lang="en-US" altLang="ja-JP" sz="1400" dirty="0" smtClean="0">
                <a:solidFill>
                  <a:srgbClr val="000000"/>
                </a:solidFill>
              </a:rPr>
              <a:t> </a:t>
            </a:r>
            <a:r>
              <a:rPr lang="ja-JP" altLang="en-US" sz="1400" dirty="0" smtClean="0">
                <a:solidFill>
                  <a:srgbClr val="000000"/>
                </a:solidFill>
              </a:rPr>
              <a:t>ポリシーは主に</a:t>
            </a:r>
            <a:r>
              <a:rPr lang="en-US" altLang="ja-JP" sz="1400" dirty="0" smtClean="0">
                <a:solidFill>
                  <a:srgbClr val="000000"/>
                </a:solidFill>
              </a:rPr>
              <a:t>2</a:t>
            </a:r>
            <a:r>
              <a:rPr lang="ja-JP" altLang="en-US" sz="1400" dirty="0" smtClean="0">
                <a:solidFill>
                  <a:srgbClr val="000000"/>
                </a:solidFill>
              </a:rPr>
              <a:t>つの役割を提供</a:t>
            </a:r>
            <a:endParaRPr lang="en-US" sz="1400" dirty="0" smtClean="0">
              <a:solidFill>
                <a:srgbClr val="000000"/>
              </a:solidFill>
            </a:endParaRPr>
          </a:p>
          <a:p>
            <a:pPr marL="800100" lvl="1" indent="-342900">
              <a:spcBef>
                <a:spcPts val="300"/>
              </a:spcBef>
              <a:buClr>
                <a:schemeClr val="tx2"/>
              </a:buClr>
              <a:buFont typeface="+mj-lt"/>
              <a:buAutoNum type="arabicPeriod"/>
            </a:pPr>
            <a:r>
              <a:rPr lang="ja-JP" altLang="en-US" sz="1400" dirty="0" smtClean="0">
                <a:solidFill>
                  <a:srgbClr val="000000"/>
                </a:solidFill>
              </a:rPr>
              <a:t>トンネル内のパケットに対するインスペクション処理</a:t>
            </a:r>
            <a:endParaRPr lang="en-US" sz="1400" dirty="0" smtClean="0">
              <a:solidFill>
                <a:srgbClr val="000000"/>
              </a:solidFill>
            </a:endParaRPr>
          </a:p>
          <a:p>
            <a:pPr marL="1257300" lvl="2" indent="-342900">
              <a:spcBef>
                <a:spcPts val="300"/>
              </a:spcBef>
              <a:buClr>
                <a:schemeClr val="tx2"/>
              </a:buClr>
              <a:buFont typeface="Arial" panose="020B0604020202020204" pitchFamily="34" charset="0"/>
              <a:buChar char="•"/>
            </a:pPr>
            <a:r>
              <a:rPr lang="en-US" sz="1400" dirty="0" smtClean="0">
                <a:solidFill>
                  <a:srgbClr val="000000"/>
                </a:solidFill>
              </a:rPr>
              <a:t>GRE</a:t>
            </a:r>
            <a:r>
              <a:rPr lang="ja-JP" altLang="en-US" sz="1400" dirty="0" smtClean="0">
                <a:solidFill>
                  <a:srgbClr val="000000"/>
                </a:solidFill>
              </a:rPr>
              <a:t>、</a:t>
            </a:r>
            <a:r>
              <a:rPr lang="en-US" sz="1400" dirty="0" smtClean="0">
                <a:solidFill>
                  <a:srgbClr val="000000"/>
                </a:solidFill>
              </a:rPr>
              <a:t>IP-in-IP</a:t>
            </a:r>
            <a:r>
              <a:rPr lang="ja-JP" altLang="en-US" sz="1400" dirty="0" smtClean="0">
                <a:solidFill>
                  <a:srgbClr val="000000"/>
                </a:solidFill>
              </a:rPr>
              <a:t>、</a:t>
            </a:r>
            <a:r>
              <a:rPr lang="en-US" sz="1400" dirty="0" smtClean="0">
                <a:solidFill>
                  <a:srgbClr val="000000"/>
                </a:solidFill>
              </a:rPr>
              <a:t>IPv6-in-IP</a:t>
            </a:r>
            <a:r>
              <a:rPr lang="ja-JP" altLang="en-US" sz="1400" dirty="0" smtClean="0">
                <a:solidFill>
                  <a:srgbClr val="000000"/>
                </a:solidFill>
              </a:rPr>
              <a:t>、</a:t>
            </a:r>
            <a:r>
              <a:rPr lang="en-US" sz="1400" dirty="0" err="1" smtClean="0">
                <a:solidFill>
                  <a:srgbClr val="000000"/>
                </a:solidFill>
              </a:rPr>
              <a:t>Teredo</a:t>
            </a:r>
            <a:r>
              <a:rPr lang="en-US" sz="1400" dirty="0" smtClean="0">
                <a:solidFill>
                  <a:srgbClr val="000000"/>
                </a:solidFill>
              </a:rPr>
              <a:t> </a:t>
            </a:r>
            <a:r>
              <a:rPr lang="en-US" sz="1400" dirty="0">
                <a:solidFill>
                  <a:srgbClr val="000000"/>
                </a:solidFill>
              </a:rPr>
              <a:t>Port 3544</a:t>
            </a:r>
          </a:p>
          <a:p>
            <a:pPr marL="800100" lvl="1" indent="-342900">
              <a:spcBef>
                <a:spcPts val="300"/>
              </a:spcBef>
              <a:buClr>
                <a:schemeClr val="tx2"/>
              </a:buClr>
              <a:buFont typeface="+mj-lt"/>
              <a:buAutoNum type="arabicPeriod"/>
            </a:pPr>
            <a:r>
              <a:rPr lang="en-US" altLang="ja-JP" sz="1400" dirty="0" smtClean="0">
                <a:solidFill>
                  <a:srgbClr val="000000"/>
                </a:solidFill>
              </a:rPr>
              <a:t>Snort </a:t>
            </a:r>
            <a:r>
              <a:rPr lang="ja-JP" altLang="en-US" sz="1400" dirty="0" smtClean="0">
                <a:solidFill>
                  <a:srgbClr val="000000"/>
                </a:solidFill>
              </a:rPr>
              <a:t>処理前のアクセスコントロール</a:t>
            </a:r>
            <a:endParaRPr lang="en-US" sz="1400" dirty="0">
              <a:solidFill>
                <a:srgbClr val="000000"/>
              </a:solidFill>
            </a:endParaRPr>
          </a:p>
          <a:p>
            <a:pPr marL="1200150" lvl="2" indent="-285750">
              <a:spcBef>
                <a:spcPts val="600"/>
              </a:spcBef>
              <a:buClr>
                <a:schemeClr val="tx2"/>
              </a:buClr>
              <a:buFont typeface="Arial" panose="020B0604020202020204" pitchFamily="34" charset="0"/>
              <a:buChar char="•"/>
            </a:pPr>
            <a:endParaRPr lang="en-US" sz="1400" dirty="0" smtClean="0">
              <a:solidFill>
                <a:srgbClr val="000000"/>
              </a:solidFill>
            </a:endParaRPr>
          </a:p>
          <a:p>
            <a:pPr marL="285750" indent="-285750">
              <a:spcBef>
                <a:spcPts val="600"/>
              </a:spcBef>
              <a:buClr>
                <a:schemeClr val="tx2"/>
              </a:buClr>
              <a:buFont typeface="Arial" panose="020B0604020202020204" pitchFamily="34" charset="0"/>
              <a:buChar char="•"/>
            </a:pPr>
            <a:endParaRPr lang="en-US" sz="1400" dirty="0">
              <a:solidFill>
                <a:srgbClr val="000000"/>
              </a:solidFill>
            </a:endParaRPr>
          </a:p>
          <a:p>
            <a:pPr>
              <a:spcBef>
                <a:spcPts val="1200"/>
              </a:spcBef>
              <a:buClr>
                <a:schemeClr val="tx2"/>
              </a:buClr>
            </a:pPr>
            <a:endParaRPr lang="en-US" sz="1600" dirty="0"/>
          </a:p>
        </p:txBody>
      </p:sp>
      <p:sp>
        <p:nvSpPr>
          <p:cNvPr id="9" name="TextBox 8"/>
          <p:cNvSpPr txBox="1"/>
          <p:nvPr/>
        </p:nvSpPr>
        <p:spPr>
          <a:xfrm>
            <a:off x="340262" y="1563164"/>
            <a:ext cx="1329179" cy="276999"/>
          </a:xfrm>
          <a:prstGeom prst="rect">
            <a:avLst/>
          </a:prstGeom>
          <a:noFill/>
        </p:spPr>
        <p:txBody>
          <a:bodyPr wrap="square" rtlCol="0">
            <a:spAutoFit/>
          </a:bodyPr>
          <a:lstStyle/>
          <a:p>
            <a:r>
              <a:rPr lang="en-US" altLang="ja-JP" sz="1200" dirty="0" smtClean="0">
                <a:solidFill>
                  <a:schemeClr val="accent6"/>
                </a:solidFill>
                <a:latin typeface="+mn-lt"/>
              </a:rPr>
              <a:t>Lina(ASA)</a:t>
            </a:r>
            <a:endParaRPr lang="en-US" sz="1200" dirty="0" smtClean="0">
              <a:solidFill>
                <a:schemeClr val="accent6"/>
              </a:solidFill>
              <a:latin typeface="+mn-lt"/>
            </a:endParaRPr>
          </a:p>
        </p:txBody>
      </p:sp>
    </p:spTree>
    <p:extLst>
      <p:ext uri="{BB962C8B-B14F-4D97-AF65-F5344CB8AC3E}">
        <p14:creationId xmlns:p14="http://schemas.microsoft.com/office/powerpoint/2010/main" val="141652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2621" y="1224571"/>
            <a:ext cx="8357024" cy="1176565"/>
          </a:xfrm>
        </p:spPr>
        <p:txBody>
          <a:bodyPr/>
          <a:lstStyle/>
          <a:p>
            <a:pPr marL="226967" lvl="1" indent="0">
              <a:spcBef>
                <a:spcPts val="600"/>
              </a:spcBef>
              <a:buNone/>
            </a:pPr>
            <a:endParaRPr lang="en-US" sz="2300" dirty="0" smtClean="0">
              <a:solidFill>
                <a:schemeClr val="tx1"/>
              </a:solidFill>
            </a:endParaRPr>
          </a:p>
          <a:p>
            <a:pPr marL="226967" lvl="1" indent="0">
              <a:spcBef>
                <a:spcPts val="1113"/>
              </a:spcBef>
              <a:buNone/>
            </a:pPr>
            <a:endParaRPr lang="en-US" sz="2300" dirty="0" smtClean="0">
              <a:solidFill>
                <a:schemeClr val="tx1"/>
              </a:solidFill>
            </a:endParaRPr>
          </a:p>
        </p:txBody>
      </p:sp>
      <p:sp>
        <p:nvSpPr>
          <p:cNvPr id="6" name="Rectangle 5"/>
          <p:cNvSpPr/>
          <p:nvPr/>
        </p:nvSpPr>
        <p:spPr>
          <a:xfrm>
            <a:off x="437766" y="2463282"/>
            <a:ext cx="8345488" cy="3754874"/>
          </a:xfrm>
          <a:prstGeom prst="rect">
            <a:avLst/>
          </a:prstGeom>
        </p:spPr>
        <p:txBody>
          <a:bodyPr wrap="square">
            <a:spAutoFit/>
          </a:bodyPr>
          <a:lstStyle/>
          <a:p>
            <a:pPr marL="285750" lvl="1" indent="-285750">
              <a:spcBef>
                <a:spcPts val="300"/>
              </a:spcBef>
              <a:buClr>
                <a:schemeClr val="tx2"/>
              </a:buClr>
              <a:buFont typeface="Arial" panose="020B0604020202020204" pitchFamily="34" charset="0"/>
              <a:buChar char="•"/>
            </a:pPr>
            <a:r>
              <a:rPr lang="en-US" altLang="ja-JP" sz="1400" dirty="0">
                <a:solidFill>
                  <a:srgbClr val="000000"/>
                </a:solidFill>
              </a:rPr>
              <a:t>Snort </a:t>
            </a:r>
            <a:r>
              <a:rPr lang="ja-JP" altLang="en-US" sz="1400" dirty="0" smtClean="0">
                <a:solidFill>
                  <a:srgbClr val="000000"/>
                </a:solidFill>
              </a:rPr>
              <a:t>処理前のアクセスコントロール、</a:t>
            </a:r>
            <a:r>
              <a:rPr lang="en-US" altLang="ja-JP" sz="1400" dirty="0" smtClean="0">
                <a:solidFill>
                  <a:srgbClr val="000000"/>
                </a:solidFill>
              </a:rPr>
              <a:t>3</a:t>
            </a:r>
            <a:r>
              <a:rPr lang="ja-JP" altLang="en-US" sz="1400" dirty="0" smtClean="0">
                <a:solidFill>
                  <a:srgbClr val="000000"/>
                </a:solidFill>
              </a:rPr>
              <a:t>つのアクション</a:t>
            </a:r>
            <a:endParaRPr lang="en-US" sz="1400" dirty="0">
              <a:solidFill>
                <a:srgbClr val="000000"/>
              </a:solidFill>
            </a:endParaRPr>
          </a:p>
          <a:p>
            <a:pPr marL="285750" indent="-285750">
              <a:spcBef>
                <a:spcPts val="300"/>
              </a:spcBef>
              <a:buClr>
                <a:schemeClr val="tx2"/>
              </a:buClr>
              <a:buFont typeface="Arial" panose="020B0604020202020204" pitchFamily="34" charset="0"/>
              <a:buChar char="•"/>
            </a:pPr>
            <a:endParaRPr lang="en-US" sz="1400" dirty="0">
              <a:solidFill>
                <a:srgbClr val="000000"/>
              </a:solidFill>
            </a:endParaRPr>
          </a:p>
          <a:p>
            <a:pPr marL="285750" indent="-285750">
              <a:spcBef>
                <a:spcPts val="300"/>
              </a:spcBef>
              <a:buClr>
                <a:schemeClr val="tx2"/>
              </a:buClr>
              <a:buFont typeface="Arial" panose="020B0604020202020204" pitchFamily="34" charset="0"/>
              <a:buChar char="•"/>
            </a:pPr>
            <a:endParaRPr lang="en-US" sz="1400" dirty="0" smtClean="0">
              <a:solidFill>
                <a:srgbClr val="000000"/>
              </a:solidFill>
            </a:endParaRPr>
          </a:p>
          <a:p>
            <a:pPr marL="285750" indent="-285750">
              <a:spcBef>
                <a:spcPts val="300"/>
              </a:spcBef>
              <a:buClr>
                <a:schemeClr val="tx2"/>
              </a:buClr>
              <a:buFont typeface="Arial" panose="020B0604020202020204" pitchFamily="34" charset="0"/>
              <a:buChar char="•"/>
            </a:pPr>
            <a:endParaRPr lang="en-US" sz="1400" dirty="0">
              <a:solidFill>
                <a:srgbClr val="000000"/>
              </a:solidFill>
            </a:endParaRPr>
          </a:p>
          <a:p>
            <a:pPr marL="285750" indent="-285750">
              <a:spcBef>
                <a:spcPts val="300"/>
              </a:spcBef>
              <a:buClr>
                <a:schemeClr val="tx2"/>
              </a:buClr>
              <a:buFont typeface="Arial" panose="020B0604020202020204" pitchFamily="34" charset="0"/>
              <a:buChar char="•"/>
            </a:pPr>
            <a:endParaRPr lang="en-US" sz="1400" dirty="0" smtClean="0">
              <a:solidFill>
                <a:srgbClr val="000000"/>
              </a:solidFill>
            </a:endParaRPr>
          </a:p>
          <a:p>
            <a:pPr marL="285750" indent="-285750">
              <a:spcBef>
                <a:spcPts val="300"/>
              </a:spcBef>
              <a:buClr>
                <a:schemeClr val="tx2"/>
              </a:buClr>
              <a:buFont typeface="Arial" panose="020B0604020202020204" pitchFamily="34" charset="0"/>
              <a:buChar char="•"/>
            </a:pPr>
            <a:endParaRPr lang="en-US" sz="1400" dirty="0">
              <a:solidFill>
                <a:srgbClr val="000000"/>
              </a:solidFill>
            </a:endParaRPr>
          </a:p>
          <a:p>
            <a:pPr marL="800100" lvl="1" indent="-342900">
              <a:spcBef>
                <a:spcPts val="300"/>
              </a:spcBef>
              <a:buClr>
                <a:schemeClr val="tx2"/>
              </a:buClr>
              <a:buFont typeface="+mj-lt"/>
              <a:buAutoNum type="arabicPeriod"/>
            </a:pPr>
            <a:r>
              <a:rPr lang="en-US" sz="1400" dirty="0" smtClean="0">
                <a:solidFill>
                  <a:srgbClr val="000000"/>
                </a:solidFill>
              </a:rPr>
              <a:t>Block – </a:t>
            </a:r>
            <a:r>
              <a:rPr lang="ja-JP" altLang="en-US" sz="1400" dirty="0" smtClean="0">
                <a:solidFill>
                  <a:srgbClr val="000000"/>
                </a:solidFill>
              </a:rPr>
              <a:t>パケットをドロップ処理　</a:t>
            </a:r>
            <a:r>
              <a:rPr lang="en-US" altLang="ja-JP" sz="1400" dirty="0" smtClean="0">
                <a:solidFill>
                  <a:srgbClr val="000000"/>
                </a:solidFill>
              </a:rPr>
              <a:t>(L4</a:t>
            </a:r>
            <a:r>
              <a:rPr lang="ja-JP" altLang="en-US" sz="1400" dirty="0" smtClean="0">
                <a:solidFill>
                  <a:srgbClr val="000000"/>
                </a:solidFill>
              </a:rPr>
              <a:t>レベルで判定できる</a:t>
            </a:r>
            <a:r>
              <a:rPr lang="en-US" altLang="ja-JP" sz="1400" dirty="0" smtClean="0">
                <a:solidFill>
                  <a:srgbClr val="000000"/>
                </a:solidFill>
              </a:rPr>
              <a:t> Deny</a:t>
            </a:r>
            <a:r>
              <a:rPr lang="ja-JP" altLang="en-US" sz="1400" dirty="0" smtClean="0">
                <a:solidFill>
                  <a:srgbClr val="000000"/>
                </a:solidFill>
              </a:rPr>
              <a:t>アクセスリスト</a:t>
            </a:r>
            <a:r>
              <a:rPr lang="en-US" altLang="ja-JP" sz="1400" dirty="0" smtClean="0">
                <a:solidFill>
                  <a:srgbClr val="000000"/>
                </a:solidFill>
              </a:rPr>
              <a:t> </a:t>
            </a:r>
            <a:r>
              <a:rPr lang="ja-JP" altLang="en-US" sz="1400" dirty="0" smtClean="0">
                <a:solidFill>
                  <a:srgbClr val="000000"/>
                </a:solidFill>
              </a:rPr>
              <a:t>など</a:t>
            </a:r>
            <a:r>
              <a:rPr lang="en-US" altLang="ja-JP" sz="1400" dirty="0" smtClean="0">
                <a:solidFill>
                  <a:srgbClr val="000000"/>
                </a:solidFill>
              </a:rPr>
              <a:t>)</a:t>
            </a:r>
            <a:endParaRPr lang="en-US" sz="1400" dirty="0" smtClean="0">
              <a:solidFill>
                <a:srgbClr val="000000"/>
              </a:solidFill>
            </a:endParaRPr>
          </a:p>
          <a:p>
            <a:pPr marL="800100" lvl="1" indent="-342900">
              <a:spcBef>
                <a:spcPts val="300"/>
              </a:spcBef>
              <a:buClr>
                <a:schemeClr val="tx2"/>
              </a:buClr>
              <a:buFont typeface="+mj-lt"/>
              <a:buAutoNum type="arabicPeriod"/>
            </a:pPr>
            <a:r>
              <a:rPr lang="en-US" sz="1400" dirty="0" err="1" smtClean="0">
                <a:solidFill>
                  <a:srgbClr val="000000"/>
                </a:solidFill>
              </a:rPr>
              <a:t>Fastpath</a:t>
            </a:r>
            <a:r>
              <a:rPr lang="en-US" sz="1400" dirty="0" smtClean="0">
                <a:solidFill>
                  <a:srgbClr val="000000"/>
                </a:solidFill>
              </a:rPr>
              <a:t> – </a:t>
            </a:r>
            <a:r>
              <a:rPr lang="en-US" altLang="ja-JP" sz="1400" dirty="0" smtClean="0">
                <a:solidFill>
                  <a:srgbClr val="000000"/>
                </a:solidFill>
              </a:rPr>
              <a:t>Snort</a:t>
            </a:r>
            <a:r>
              <a:rPr lang="ja-JP" altLang="en-US" sz="1400" dirty="0" smtClean="0">
                <a:solidFill>
                  <a:srgbClr val="000000"/>
                </a:solidFill>
              </a:rPr>
              <a:t>側へパケットを渡さずバイパス処理</a:t>
            </a:r>
            <a:r>
              <a:rPr lang="en-US" altLang="ja-JP" sz="1400" dirty="0" smtClean="0">
                <a:solidFill>
                  <a:srgbClr val="000000"/>
                </a:solidFill>
              </a:rPr>
              <a:t> (</a:t>
            </a:r>
            <a:r>
              <a:rPr lang="ja-JP" altLang="en-US" sz="1400" dirty="0" smtClean="0">
                <a:solidFill>
                  <a:srgbClr val="000000"/>
                </a:solidFill>
              </a:rPr>
              <a:t>監視通信、夜間のバッチ処理</a:t>
            </a:r>
            <a:r>
              <a:rPr lang="en-US" altLang="ja-JP" sz="1400" dirty="0" smtClean="0">
                <a:solidFill>
                  <a:srgbClr val="000000"/>
                </a:solidFill>
              </a:rPr>
              <a:t> </a:t>
            </a:r>
            <a:r>
              <a:rPr lang="ja-JP" altLang="en-US" sz="1400" dirty="0" smtClean="0">
                <a:solidFill>
                  <a:srgbClr val="000000"/>
                </a:solidFill>
              </a:rPr>
              <a:t>など</a:t>
            </a:r>
            <a:r>
              <a:rPr lang="en-US" altLang="ja-JP" sz="1400" dirty="0" smtClean="0">
                <a:solidFill>
                  <a:srgbClr val="000000"/>
                </a:solidFill>
              </a:rPr>
              <a:t>)</a:t>
            </a:r>
            <a:endParaRPr lang="en-US" sz="1400" dirty="0" smtClean="0">
              <a:solidFill>
                <a:srgbClr val="000000"/>
              </a:solidFill>
            </a:endParaRPr>
          </a:p>
          <a:p>
            <a:pPr marL="800100" lvl="1" indent="-342900">
              <a:spcBef>
                <a:spcPts val="300"/>
              </a:spcBef>
              <a:buClr>
                <a:schemeClr val="tx2"/>
              </a:buClr>
              <a:buFont typeface="+mj-lt"/>
              <a:buAutoNum type="arabicPeriod"/>
            </a:pPr>
            <a:r>
              <a:rPr lang="en-US" sz="1400" dirty="0">
                <a:solidFill>
                  <a:srgbClr val="000000"/>
                </a:solidFill>
              </a:rPr>
              <a:t>Analyze – </a:t>
            </a:r>
            <a:r>
              <a:rPr lang="en-US" altLang="ja-JP" sz="1400" dirty="0" smtClean="0">
                <a:solidFill>
                  <a:srgbClr val="000000"/>
                </a:solidFill>
              </a:rPr>
              <a:t>Snort</a:t>
            </a:r>
            <a:r>
              <a:rPr lang="ja-JP" altLang="en-US" sz="1400" dirty="0" smtClean="0">
                <a:solidFill>
                  <a:srgbClr val="000000"/>
                </a:solidFill>
              </a:rPr>
              <a:t>側へパケットを通過処理</a:t>
            </a:r>
            <a:r>
              <a:rPr lang="en-US" altLang="ja-JP" sz="1400" dirty="0" smtClean="0">
                <a:solidFill>
                  <a:srgbClr val="000000"/>
                </a:solidFill>
              </a:rPr>
              <a:t> (</a:t>
            </a:r>
            <a:r>
              <a:rPr lang="ja-JP" altLang="en-US" sz="1400" dirty="0" smtClean="0">
                <a:solidFill>
                  <a:srgbClr val="000000"/>
                </a:solidFill>
              </a:rPr>
              <a:t>デフォルト設定</a:t>
            </a:r>
            <a:r>
              <a:rPr lang="en-US" altLang="ja-JP" sz="1400" dirty="0" smtClean="0">
                <a:solidFill>
                  <a:srgbClr val="000000"/>
                </a:solidFill>
              </a:rPr>
              <a:t>)</a:t>
            </a:r>
            <a:endParaRPr lang="en-US" sz="1400" dirty="0" smtClean="0">
              <a:solidFill>
                <a:srgbClr val="000000"/>
              </a:solidFill>
            </a:endParaRPr>
          </a:p>
          <a:p>
            <a:pPr marL="285750" indent="-285750">
              <a:spcBef>
                <a:spcPts val="300"/>
              </a:spcBef>
              <a:buClr>
                <a:schemeClr val="tx2"/>
              </a:buClr>
              <a:buFont typeface="Arial" panose="020B0604020202020204" pitchFamily="34" charset="0"/>
              <a:buChar char="•"/>
            </a:pPr>
            <a:endParaRPr lang="en-US" sz="1400" dirty="0">
              <a:solidFill>
                <a:srgbClr val="000000"/>
              </a:solidFill>
            </a:endParaRPr>
          </a:p>
          <a:p>
            <a:pPr marL="285750" indent="-285750">
              <a:spcBef>
                <a:spcPts val="300"/>
              </a:spcBef>
              <a:buClr>
                <a:schemeClr val="tx2"/>
              </a:buClr>
              <a:buFont typeface="Arial" panose="020B0604020202020204" pitchFamily="34" charset="0"/>
              <a:buChar char="•"/>
            </a:pPr>
            <a:endParaRPr lang="en-US" sz="1400" dirty="0" smtClean="0">
              <a:solidFill>
                <a:srgbClr val="000000"/>
              </a:solidFill>
            </a:endParaRPr>
          </a:p>
          <a:p>
            <a:pPr marL="285750" indent="-285750">
              <a:spcBef>
                <a:spcPts val="300"/>
              </a:spcBef>
              <a:buClr>
                <a:schemeClr val="tx2"/>
              </a:buClr>
              <a:buFont typeface="Arial" panose="020B0604020202020204" pitchFamily="34" charset="0"/>
              <a:buChar char="•"/>
            </a:pPr>
            <a:endParaRPr lang="en-US" sz="1400" dirty="0">
              <a:solidFill>
                <a:srgbClr val="000000"/>
              </a:solidFill>
            </a:endParaRPr>
          </a:p>
          <a:p>
            <a:pPr marL="285750" indent="-285750">
              <a:spcBef>
                <a:spcPts val="300"/>
              </a:spcBef>
              <a:buClr>
                <a:schemeClr val="tx2"/>
              </a:buClr>
              <a:buFont typeface="Arial" panose="020B0604020202020204" pitchFamily="34" charset="0"/>
              <a:buChar char="•"/>
            </a:pPr>
            <a:endParaRPr lang="en-US" sz="1400" dirty="0" smtClean="0">
              <a:solidFill>
                <a:srgbClr val="000000"/>
              </a:solidFill>
            </a:endParaRPr>
          </a:p>
          <a:p>
            <a:pPr>
              <a:spcBef>
                <a:spcPts val="1200"/>
              </a:spcBef>
              <a:buClr>
                <a:schemeClr val="tx2"/>
              </a:buClr>
            </a:pPr>
            <a:endParaRPr lang="en-US" sz="1600" dirty="0"/>
          </a:p>
        </p:txBody>
      </p:sp>
      <p:pic>
        <p:nvPicPr>
          <p:cNvPr id="5" name="Picture 4"/>
          <p:cNvPicPr>
            <a:picLocks noChangeAspect="1"/>
          </p:cNvPicPr>
          <p:nvPr/>
        </p:nvPicPr>
        <p:blipFill>
          <a:blip r:embed="rId3"/>
          <a:stretch>
            <a:fillRect/>
          </a:stretch>
        </p:blipFill>
        <p:spPr>
          <a:xfrm>
            <a:off x="921275" y="2733572"/>
            <a:ext cx="4907626" cy="1180078"/>
          </a:xfrm>
          <a:prstGeom prst="rect">
            <a:avLst/>
          </a:prstGeom>
          <a:ln>
            <a:solidFill>
              <a:srgbClr val="0070C0"/>
            </a:solidFill>
          </a:ln>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0896" y="923544"/>
            <a:ext cx="8540496" cy="147588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0896" y="923544"/>
            <a:ext cx="8540496" cy="147588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0896" y="923544"/>
            <a:ext cx="8540496" cy="1475883"/>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0896" y="923544"/>
            <a:ext cx="8540496" cy="1475883"/>
          </a:xfrm>
          <a:prstGeom prst="rect">
            <a:avLst/>
          </a:prstGeom>
        </p:spPr>
      </p:pic>
      <p:sp>
        <p:nvSpPr>
          <p:cNvPr id="10" name="TextBox 9"/>
          <p:cNvSpPr txBox="1"/>
          <p:nvPr/>
        </p:nvSpPr>
        <p:spPr>
          <a:xfrm>
            <a:off x="340262" y="1563164"/>
            <a:ext cx="1329179" cy="276999"/>
          </a:xfrm>
          <a:prstGeom prst="rect">
            <a:avLst/>
          </a:prstGeom>
          <a:noFill/>
        </p:spPr>
        <p:txBody>
          <a:bodyPr wrap="square" rtlCol="0">
            <a:spAutoFit/>
          </a:bodyPr>
          <a:lstStyle/>
          <a:p>
            <a:r>
              <a:rPr lang="en-US" altLang="ja-JP" sz="1200" dirty="0" smtClean="0">
                <a:solidFill>
                  <a:schemeClr val="accent6"/>
                </a:solidFill>
                <a:latin typeface="+mn-lt"/>
              </a:rPr>
              <a:t>Lina(ASA)</a:t>
            </a:r>
            <a:endParaRPr lang="en-US" sz="1200" dirty="0" smtClean="0">
              <a:solidFill>
                <a:schemeClr val="accent6"/>
              </a:solidFill>
              <a:latin typeface="+mn-lt"/>
            </a:endParaRPr>
          </a:p>
        </p:txBody>
      </p:sp>
      <p:sp>
        <p:nvSpPr>
          <p:cNvPr id="11" name="Rectangle 10"/>
          <p:cNvSpPr/>
          <p:nvPr/>
        </p:nvSpPr>
        <p:spPr>
          <a:xfrm>
            <a:off x="2205872" y="1725102"/>
            <a:ext cx="678730" cy="499621"/>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Title 1"/>
          <p:cNvSpPr>
            <a:spLocks noGrp="1"/>
          </p:cNvSpPr>
          <p:nvPr>
            <p:ph type="title"/>
          </p:nvPr>
        </p:nvSpPr>
        <p:spPr>
          <a:xfrm>
            <a:off x="437766" y="341313"/>
            <a:ext cx="8345488" cy="731837"/>
          </a:xfrm>
        </p:spPr>
        <p:txBody>
          <a:bodyPr/>
          <a:lstStyle/>
          <a:p>
            <a:r>
              <a:rPr lang="en-US" altLang="ja-JP" dirty="0" err="1" smtClean="0"/>
              <a:t>Prefilter</a:t>
            </a:r>
            <a:r>
              <a:rPr lang="en-US" altLang="ja-JP" dirty="0" smtClean="0"/>
              <a:t> </a:t>
            </a:r>
            <a:r>
              <a:rPr lang="ja-JP" altLang="en-US" dirty="0" smtClean="0">
                <a:latin typeface="MS PGothic" charset="-128"/>
                <a:ea typeface="MS PGothic" charset="-128"/>
                <a:cs typeface="MS PGothic" charset="-128"/>
              </a:rPr>
              <a:t>ポリシーの役割</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1227369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fade">
                                      <p:cBhvr>
                                        <p:cTn id="12" dur="500"/>
                                        <p:tgtEl>
                                          <p:spTgt spid="6">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fade">
                                      <p:cBhvr>
                                        <p:cTn id="25" dur="500"/>
                                        <p:tgtEl>
                                          <p:spTgt spid="6">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500"/>
                                        <p:tgtEl>
                                          <p:spTgt spid="6">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rapezoid 56"/>
          <p:cNvSpPr/>
          <p:nvPr/>
        </p:nvSpPr>
        <p:spPr>
          <a:xfrm rot="9651459">
            <a:off x="2791187" y="1931572"/>
            <a:ext cx="2127401" cy="2840165"/>
          </a:xfrm>
          <a:prstGeom prst="trapezoid">
            <a:avLst>
              <a:gd name="adj" fmla="val 42426"/>
            </a:avLst>
          </a:prstGeom>
          <a:gradFill flip="none" rotWithShape="1">
            <a:gsLst>
              <a:gs pos="0">
                <a:schemeClr val="tx1">
                  <a:lumMod val="50000"/>
                  <a:lumOff val="50000"/>
                  <a:alpha val="50000"/>
                </a:schemeClr>
              </a:gs>
              <a:gs pos="9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56" name="Trapezoid 55"/>
          <p:cNvSpPr/>
          <p:nvPr/>
        </p:nvSpPr>
        <p:spPr>
          <a:xfrm rot="11860295">
            <a:off x="4278496" y="1902369"/>
            <a:ext cx="2127401" cy="2840165"/>
          </a:xfrm>
          <a:prstGeom prst="trapezoid">
            <a:avLst>
              <a:gd name="adj" fmla="val 42426"/>
            </a:avLst>
          </a:prstGeom>
          <a:gradFill flip="none" rotWithShape="1">
            <a:gsLst>
              <a:gs pos="0">
                <a:schemeClr val="tx1">
                  <a:lumMod val="50000"/>
                  <a:lumOff val="50000"/>
                  <a:alpha val="50000"/>
                </a:schemeClr>
              </a:gs>
              <a:gs pos="9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55" name="Trapezoid 54"/>
          <p:cNvSpPr/>
          <p:nvPr/>
        </p:nvSpPr>
        <p:spPr>
          <a:xfrm rot="13657166">
            <a:off x="5620854" y="2051677"/>
            <a:ext cx="2767822" cy="3008747"/>
          </a:xfrm>
          <a:prstGeom prst="trapezoid">
            <a:avLst>
              <a:gd name="adj" fmla="val 42426"/>
            </a:avLst>
          </a:prstGeom>
          <a:gradFill flip="none" rotWithShape="1">
            <a:gsLst>
              <a:gs pos="0">
                <a:schemeClr val="tx1">
                  <a:lumMod val="50000"/>
                  <a:lumOff val="50000"/>
                  <a:alpha val="50000"/>
                </a:schemeClr>
              </a:gs>
              <a:gs pos="9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54" name="Trapezoid 53"/>
          <p:cNvSpPr/>
          <p:nvPr/>
        </p:nvSpPr>
        <p:spPr>
          <a:xfrm rot="12141958">
            <a:off x="4443325" y="3608834"/>
            <a:ext cx="2110775" cy="1404156"/>
          </a:xfrm>
          <a:prstGeom prst="trapezoid">
            <a:avLst>
              <a:gd name="adj" fmla="val 56366"/>
            </a:avLst>
          </a:prstGeom>
          <a:gradFill flip="none" rotWithShape="1">
            <a:gsLst>
              <a:gs pos="0">
                <a:schemeClr val="tx1">
                  <a:lumMod val="50000"/>
                  <a:lumOff val="50000"/>
                  <a:alpha val="50000"/>
                </a:schemeClr>
              </a:gs>
              <a:gs pos="9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53" name="Trapezoid 52"/>
          <p:cNvSpPr/>
          <p:nvPr/>
        </p:nvSpPr>
        <p:spPr>
          <a:xfrm rot="9406613">
            <a:off x="2659277" y="3508084"/>
            <a:ext cx="2067195" cy="1404156"/>
          </a:xfrm>
          <a:prstGeom prst="trapezoid">
            <a:avLst>
              <a:gd name="adj" fmla="val 56366"/>
            </a:avLst>
          </a:prstGeom>
          <a:gradFill flip="none" rotWithShape="1">
            <a:gsLst>
              <a:gs pos="0">
                <a:schemeClr val="tx1">
                  <a:lumMod val="50000"/>
                  <a:lumOff val="50000"/>
                  <a:alpha val="50000"/>
                </a:schemeClr>
              </a:gs>
              <a:gs pos="9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52" name="Trapezoid 51"/>
          <p:cNvSpPr/>
          <p:nvPr/>
        </p:nvSpPr>
        <p:spPr>
          <a:xfrm rot="7909527">
            <a:off x="871573" y="2041429"/>
            <a:ext cx="2767822" cy="3008747"/>
          </a:xfrm>
          <a:prstGeom prst="trapezoid">
            <a:avLst>
              <a:gd name="adj" fmla="val 42426"/>
            </a:avLst>
          </a:prstGeom>
          <a:gradFill flip="none" rotWithShape="1">
            <a:gsLst>
              <a:gs pos="0">
                <a:schemeClr val="tx1">
                  <a:lumMod val="50000"/>
                  <a:lumOff val="50000"/>
                  <a:alpha val="50000"/>
                </a:schemeClr>
              </a:gs>
              <a:gs pos="90000">
                <a:srgbClr val="FFFFFF">
                  <a:alpha val="0"/>
                </a:srgb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43" name="Rounded Rectangle 42"/>
          <p:cNvSpPr/>
          <p:nvPr/>
        </p:nvSpPr>
        <p:spPr>
          <a:xfrm>
            <a:off x="2382222" y="2699989"/>
            <a:ext cx="2061397" cy="1440864"/>
          </a:xfrm>
          <a:prstGeom prst="roundRect">
            <a:avLst>
              <a:gd name="adj" fmla="val 7492"/>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42" name="Rounded Rectangle 41"/>
          <p:cNvSpPr/>
          <p:nvPr/>
        </p:nvSpPr>
        <p:spPr>
          <a:xfrm>
            <a:off x="4787611" y="2704044"/>
            <a:ext cx="2061397" cy="1440864"/>
          </a:xfrm>
          <a:prstGeom prst="roundRect">
            <a:avLst>
              <a:gd name="adj" fmla="val 7492"/>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41" name="Rounded Rectangle 40"/>
          <p:cNvSpPr/>
          <p:nvPr/>
        </p:nvSpPr>
        <p:spPr>
          <a:xfrm>
            <a:off x="7000297" y="1472931"/>
            <a:ext cx="2061397" cy="2165362"/>
          </a:xfrm>
          <a:prstGeom prst="roundRect">
            <a:avLst>
              <a:gd name="adj" fmla="val 7492"/>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40" name="Rounded Rectangle 39"/>
          <p:cNvSpPr/>
          <p:nvPr/>
        </p:nvSpPr>
        <p:spPr>
          <a:xfrm>
            <a:off x="4758891" y="923750"/>
            <a:ext cx="2061397" cy="1468473"/>
          </a:xfrm>
          <a:prstGeom prst="roundRect">
            <a:avLst>
              <a:gd name="adj" fmla="val 7492"/>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39" name="Rounded Rectangle 38"/>
          <p:cNvSpPr/>
          <p:nvPr/>
        </p:nvSpPr>
        <p:spPr>
          <a:xfrm>
            <a:off x="2370518" y="918329"/>
            <a:ext cx="2061397" cy="1468473"/>
          </a:xfrm>
          <a:prstGeom prst="roundRect">
            <a:avLst>
              <a:gd name="adj" fmla="val 7492"/>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38" name="Rounded Rectangle 37"/>
          <p:cNvSpPr/>
          <p:nvPr/>
        </p:nvSpPr>
        <p:spPr>
          <a:xfrm>
            <a:off x="184060" y="1575496"/>
            <a:ext cx="1993033" cy="2053244"/>
          </a:xfrm>
          <a:prstGeom prst="roundRect">
            <a:avLst>
              <a:gd name="adj" fmla="val 7492"/>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2" name="Title 1"/>
          <p:cNvSpPr>
            <a:spLocks noGrp="1"/>
          </p:cNvSpPr>
          <p:nvPr>
            <p:ph type="ctrTitle"/>
          </p:nvPr>
        </p:nvSpPr>
        <p:spPr>
          <a:xfrm>
            <a:off x="437766" y="225405"/>
            <a:ext cx="8514402" cy="731837"/>
          </a:xfrm>
        </p:spPr>
        <p:txBody>
          <a:bodyPr/>
          <a:lstStyle/>
          <a:p>
            <a:r>
              <a:rPr lang="en-US" dirty="0" smtClean="0">
                <a:latin typeface="CiscoSansTT ExtraLight" charset="0"/>
                <a:ea typeface="ＭＳ Ｐゴシック" charset="-128"/>
              </a:rPr>
              <a:t>Cisco Firepower</a:t>
            </a:r>
            <a:r>
              <a:rPr lang="ja-JP" altLang="en-US" dirty="0" smtClean="0">
                <a:latin typeface="CiscoSansTT ExtraLight" charset="0"/>
                <a:ea typeface="ＭＳ Ｐゴシック" charset="-128"/>
              </a:rPr>
              <a:t>シリーズが提供する脅威対策</a:t>
            </a:r>
            <a:endParaRPr lang="en-US" dirty="0">
              <a:latin typeface="CiscoSansTT ExtraLight" charset="0"/>
              <a:ea typeface="ＭＳ Ｐゴシック" charset="-128"/>
            </a:endParaRPr>
          </a:p>
        </p:txBody>
      </p:sp>
      <p:sp>
        <p:nvSpPr>
          <p:cNvPr id="4" name="Rounded Rectangle 3"/>
          <p:cNvSpPr/>
          <p:nvPr/>
        </p:nvSpPr>
        <p:spPr>
          <a:xfrm>
            <a:off x="184055" y="1371301"/>
            <a:ext cx="1991384" cy="487775"/>
          </a:xfrm>
          <a:prstGeom prst="roundRect">
            <a:avLst/>
          </a:prstGeom>
          <a:solidFill>
            <a:srgbClr val="0070C0"/>
          </a:solidFill>
          <a:ln/>
        </p:spPr>
        <p:style>
          <a:lnRef idx="0">
            <a:schemeClr val="accent5"/>
          </a:lnRef>
          <a:fillRef idx="3">
            <a:schemeClr val="accent5"/>
          </a:fillRef>
          <a:effectRef idx="3">
            <a:schemeClr val="accent5"/>
          </a:effectRef>
          <a:fontRef idx="minor">
            <a:schemeClr val="lt1"/>
          </a:fontRef>
        </p:style>
        <p:txBody>
          <a:bodyPr lIns="91412" tIns="45706" rIns="91412" bIns="45706" rtlCol="0" anchor="ctr"/>
          <a:lstStyle/>
          <a:p>
            <a:pPr algn="ctr"/>
            <a:r>
              <a:rPr lang="ja-JP" altLang="en-US" sz="1600" dirty="0" smtClean="0">
                <a:solidFill>
                  <a:schemeClr val="bg2"/>
                </a:solidFill>
                <a:latin typeface="CiscoSansTT ExtraLight" charset="0"/>
                <a:ea typeface="ＭＳ Ｐゴシック" charset="-128"/>
              </a:rPr>
              <a:t>次世代</a:t>
            </a:r>
            <a:r>
              <a:rPr lang="en-US" altLang="ja-JP" sz="1600" dirty="0" smtClean="0">
                <a:solidFill>
                  <a:schemeClr val="bg2"/>
                </a:solidFill>
                <a:latin typeface="CiscoSansTT ExtraLight" charset="0"/>
                <a:ea typeface="ＭＳ Ｐゴシック" charset="-128"/>
              </a:rPr>
              <a:t>Firewall</a:t>
            </a:r>
            <a:r>
              <a:rPr lang="ja-JP" altLang="en-US" sz="1600" dirty="0" smtClean="0">
                <a:solidFill>
                  <a:schemeClr val="bg2"/>
                </a:solidFill>
                <a:latin typeface="CiscoSansTT ExtraLight" charset="0"/>
                <a:ea typeface="ＭＳ Ｐゴシック" charset="-128"/>
              </a:rPr>
              <a:t>機能</a:t>
            </a:r>
            <a:endParaRPr lang="en-US" sz="1600" dirty="0">
              <a:solidFill>
                <a:schemeClr val="bg2"/>
              </a:solidFill>
              <a:latin typeface="CiscoSansTT ExtraLight" charset="0"/>
              <a:ea typeface="ＭＳ Ｐゴシック" charset="-128"/>
            </a:endParaRPr>
          </a:p>
        </p:txBody>
      </p:sp>
      <p:grpSp>
        <p:nvGrpSpPr>
          <p:cNvPr id="25" name="Group 24"/>
          <p:cNvGrpSpPr/>
          <p:nvPr/>
        </p:nvGrpSpPr>
        <p:grpSpPr>
          <a:xfrm>
            <a:off x="316545" y="1884099"/>
            <a:ext cx="1523997" cy="1024150"/>
            <a:chOff x="712252" y="2169399"/>
            <a:chExt cx="1245315" cy="793335"/>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85354" y="2169399"/>
              <a:ext cx="599124" cy="2322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11789" y="2452334"/>
              <a:ext cx="235877" cy="21285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140" y="2714618"/>
              <a:ext cx="518496" cy="20700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4365" y="2544157"/>
              <a:ext cx="283917" cy="25645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2252" y="2211940"/>
              <a:ext cx="631373" cy="427726"/>
            </a:xfrm>
            <a:prstGeom prst="rect">
              <a:avLst/>
            </a:prstGeom>
          </p:spPr>
        </p:pic>
        <p:pic>
          <p:nvPicPr>
            <p:cNvPr id="11" name="Picture 10" descr="large_clea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8897" y="2583386"/>
              <a:ext cx="187584" cy="169438"/>
            </a:xfrm>
            <a:prstGeom prst="rect">
              <a:avLst/>
            </a:prstGeom>
          </p:spPr>
        </p:pic>
        <p:pic>
          <p:nvPicPr>
            <p:cNvPr id="12" name="Picture 11" descr="large_maliciou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72573" y="2522960"/>
              <a:ext cx="187584" cy="169438"/>
            </a:xfrm>
            <a:prstGeom prst="rect">
              <a:avLst/>
            </a:prstGeom>
          </p:spPr>
        </p:pic>
        <p:pic>
          <p:nvPicPr>
            <p:cNvPr id="13" name="Picture 12" descr="large_clea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28436" y="2793296"/>
              <a:ext cx="187584" cy="169438"/>
            </a:xfrm>
            <a:prstGeom prst="rect">
              <a:avLst/>
            </a:prstGeom>
          </p:spPr>
        </p:pic>
        <p:pic>
          <p:nvPicPr>
            <p:cNvPr id="14" name="Picture 13" descr="large_maliciou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95632" y="2277378"/>
              <a:ext cx="187584" cy="169438"/>
            </a:xfrm>
            <a:prstGeom prst="rect">
              <a:avLst/>
            </a:prstGeom>
          </p:spPr>
        </p:pic>
        <p:pic>
          <p:nvPicPr>
            <p:cNvPr id="15" name="Picture 14" descr="large_maliciou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62312" y="2750063"/>
              <a:ext cx="187584" cy="169438"/>
            </a:xfrm>
            <a:prstGeom prst="rect">
              <a:avLst/>
            </a:prstGeom>
          </p:spPr>
        </p:pic>
        <p:pic>
          <p:nvPicPr>
            <p:cNvPr id="18" name="Picture 2" descr="Z:\Training\Cisco Templates\2010_Updated Templates\New Cisco Brand\Kubrik Icons\256 Pixel Size\search_1068_256.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flipH="1">
              <a:off x="1289297" y="2345363"/>
              <a:ext cx="668270" cy="60378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ounded Rectangle 19"/>
          <p:cNvSpPr/>
          <p:nvPr/>
        </p:nvSpPr>
        <p:spPr>
          <a:xfrm>
            <a:off x="2379728" y="831451"/>
            <a:ext cx="2059691" cy="487775"/>
          </a:xfrm>
          <a:prstGeom prst="roundRect">
            <a:avLst/>
          </a:prstGeom>
          <a:solidFill>
            <a:srgbClr val="0070C0"/>
          </a:solidFill>
          <a:ln/>
        </p:spPr>
        <p:style>
          <a:lnRef idx="0">
            <a:schemeClr val="accent5"/>
          </a:lnRef>
          <a:fillRef idx="3">
            <a:schemeClr val="accent5"/>
          </a:fillRef>
          <a:effectRef idx="3">
            <a:schemeClr val="accent5"/>
          </a:effectRef>
          <a:fontRef idx="minor">
            <a:schemeClr val="lt1"/>
          </a:fontRef>
        </p:style>
        <p:txBody>
          <a:bodyPr lIns="91412" tIns="45706" rIns="91412" bIns="45706" rtlCol="0" anchor="ctr"/>
          <a:lstStyle/>
          <a:p>
            <a:pPr algn="ctr"/>
            <a:r>
              <a:rPr lang="ja-JP" altLang="en-US" sz="1600" dirty="0" smtClean="0">
                <a:solidFill>
                  <a:schemeClr val="bg2"/>
                </a:solidFill>
                <a:latin typeface="CiscoSansTT ExtraLight" charset="0"/>
                <a:ea typeface="ＭＳ Ｐゴシック" charset="-128"/>
              </a:rPr>
              <a:t>最も使われている</a:t>
            </a:r>
            <a:r>
              <a:rPr lang="en-US" altLang="ja-JP" sz="1600" dirty="0" smtClean="0">
                <a:solidFill>
                  <a:schemeClr val="bg2"/>
                </a:solidFill>
                <a:latin typeface="CiscoSansTT ExtraLight" charset="0"/>
                <a:ea typeface="ＭＳ Ｐゴシック" charset="-128"/>
              </a:rPr>
              <a:t>IPS</a:t>
            </a:r>
            <a:r>
              <a:rPr lang="ja-JP" altLang="en-US" sz="1600" dirty="0">
                <a:solidFill>
                  <a:schemeClr val="bg2"/>
                </a:solidFill>
                <a:latin typeface="CiscoSansTT ExtraLight" charset="0"/>
                <a:ea typeface="ＭＳ Ｐゴシック" charset="-128"/>
              </a:rPr>
              <a:t>エンジン</a:t>
            </a:r>
            <a:endParaRPr lang="en-US" sz="1600" dirty="0">
              <a:solidFill>
                <a:schemeClr val="bg2"/>
              </a:solidFill>
              <a:latin typeface="CiscoSansTT ExtraLight" charset="0"/>
              <a:ea typeface="ＭＳ Ｐゴシック" charset="-128"/>
            </a:endParaRPr>
          </a:p>
        </p:txBody>
      </p:sp>
      <p:sp>
        <p:nvSpPr>
          <p:cNvPr id="21" name="Rounded Rectangle 20"/>
          <p:cNvSpPr/>
          <p:nvPr/>
        </p:nvSpPr>
        <p:spPr>
          <a:xfrm>
            <a:off x="7004943" y="1372396"/>
            <a:ext cx="2059691" cy="487775"/>
          </a:xfrm>
          <a:prstGeom prst="roundRect">
            <a:avLst/>
          </a:prstGeom>
          <a:solidFill>
            <a:srgbClr val="0070C0"/>
          </a:solidFill>
          <a:ln/>
        </p:spPr>
        <p:style>
          <a:lnRef idx="0">
            <a:schemeClr val="accent5"/>
          </a:lnRef>
          <a:fillRef idx="3">
            <a:schemeClr val="accent5"/>
          </a:fillRef>
          <a:effectRef idx="3">
            <a:schemeClr val="accent5"/>
          </a:effectRef>
          <a:fontRef idx="minor">
            <a:schemeClr val="lt1"/>
          </a:fontRef>
        </p:style>
        <p:txBody>
          <a:bodyPr lIns="91412" tIns="45706" rIns="91412" bIns="45706" rtlCol="0" anchor="ctr"/>
          <a:lstStyle/>
          <a:p>
            <a:pPr algn="ctr"/>
            <a:r>
              <a:rPr lang="ja-JP" altLang="en-US" sz="1600" dirty="0">
                <a:solidFill>
                  <a:schemeClr val="bg2"/>
                </a:solidFill>
                <a:latin typeface="CiscoSansTT ExtraLight" charset="0"/>
                <a:ea typeface="ＭＳ Ｐゴシック" charset="-128"/>
              </a:rPr>
              <a:t>高度なマルウェア</a:t>
            </a:r>
            <a:endParaRPr lang="en-US" altLang="ja-JP" sz="1600" dirty="0">
              <a:solidFill>
                <a:schemeClr val="bg2"/>
              </a:solidFill>
              <a:latin typeface="CiscoSansTT ExtraLight" charset="0"/>
              <a:ea typeface="ＭＳ Ｐゴシック" charset="-128"/>
            </a:endParaRPr>
          </a:p>
          <a:p>
            <a:pPr algn="ctr"/>
            <a:r>
              <a:rPr lang="ja-JP" altLang="en-US" sz="1600" dirty="0">
                <a:solidFill>
                  <a:schemeClr val="bg2"/>
                </a:solidFill>
                <a:latin typeface="CiscoSansTT ExtraLight" charset="0"/>
                <a:ea typeface="ＭＳ Ｐゴシック" charset="-128"/>
              </a:rPr>
              <a:t>防御</a:t>
            </a:r>
            <a:endParaRPr lang="en-US" sz="1600" dirty="0">
              <a:solidFill>
                <a:schemeClr val="bg2"/>
              </a:solidFill>
              <a:latin typeface="CiscoSansTT ExtraLight" charset="0"/>
              <a:ea typeface="ＭＳ Ｐゴシック" charset="-128"/>
            </a:endParaRPr>
          </a:p>
        </p:txBody>
      </p:sp>
      <p:sp>
        <p:nvSpPr>
          <p:cNvPr id="22" name="Rounded Rectangle 21"/>
          <p:cNvSpPr/>
          <p:nvPr/>
        </p:nvSpPr>
        <p:spPr>
          <a:xfrm>
            <a:off x="4782461" y="2553828"/>
            <a:ext cx="2059691" cy="487775"/>
          </a:xfrm>
          <a:prstGeom prst="roundRect">
            <a:avLst/>
          </a:prstGeom>
          <a:solidFill>
            <a:srgbClr val="0070C0"/>
          </a:solidFill>
          <a:ln/>
        </p:spPr>
        <p:style>
          <a:lnRef idx="0">
            <a:schemeClr val="accent5"/>
          </a:lnRef>
          <a:fillRef idx="3">
            <a:schemeClr val="accent5"/>
          </a:fillRef>
          <a:effectRef idx="3">
            <a:schemeClr val="accent5"/>
          </a:effectRef>
          <a:fontRef idx="minor">
            <a:schemeClr val="lt1"/>
          </a:fontRef>
        </p:style>
        <p:txBody>
          <a:bodyPr lIns="91412" tIns="45706" rIns="91412" bIns="45706" rtlCol="0" anchor="ctr"/>
          <a:lstStyle/>
          <a:p>
            <a:pPr algn="ctr"/>
            <a:r>
              <a:rPr lang="ja-JP" altLang="en-US" sz="1600" dirty="0" smtClean="0">
                <a:solidFill>
                  <a:schemeClr val="bg2"/>
                </a:solidFill>
                <a:latin typeface="CiscoSansTT ExtraLight" charset="0"/>
                <a:ea typeface="ＭＳ Ｐゴシック" charset="-128"/>
              </a:rPr>
              <a:t>脅威情報フィルター</a:t>
            </a:r>
            <a:endParaRPr lang="en-US" sz="1600" dirty="0">
              <a:solidFill>
                <a:schemeClr val="bg2"/>
              </a:solidFill>
              <a:latin typeface="CiscoSansTT ExtraLight" charset="0"/>
              <a:ea typeface="ＭＳ Ｐゴシック" charset="-128"/>
            </a:endParaRPr>
          </a:p>
        </p:txBody>
      </p:sp>
      <p:pic>
        <p:nvPicPr>
          <p:cNvPr id="23" name="図 29" descr="Snort.eps"/>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903722" y="1439233"/>
            <a:ext cx="1192988" cy="647916"/>
          </a:xfrm>
          <a:prstGeom prst="rect">
            <a:avLst/>
          </a:prstGeom>
        </p:spPr>
      </p:pic>
      <p:pic>
        <p:nvPicPr>
          <p:cNvPr id="24" name="Picture 10" descr="http://www.mtechpro.com/images/sourcefire/malware.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629350" y="1946244"/>
            <a:ext cx="730384" cy="77126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70757" y="2957249"/>
            <a:ext cx="2153424" cy="900218"/>
          </a:xfrm>
          <a:prstGeom prst="rect">
            <a:avLst/>
          </a:prstGeom>
          <a:noFill/>
        </p:spPr>
        <p:txBody>
          <a:bodyPr wrap="square" lIns="91412" tIns="45706" rIns="91412" bIns="45706" rtlCol="0">
            <a:spAutoFit/>
          </a:bodyPr>
          <a:lstStyle/>
          <a:p>
            <a:pPr marL="285666" indent="-285666">
              <a:buFont typeface="Wingdings" charset="2"/>
              <a:buChar char="ü"/>
            </a:pPr>
            <a:r>
              <a:rPr lang="ja-JP" altLang="en-US" sz="1050" dirty="0">
                <a:latin typeface="CiscoSansTT ExtraLight" charset="0"/>
                <a:ea typeface="ＭＳ Ｐゴシック" charset="-128"/>
              </a:rPr>
              <a:t>アプリケーション制御</a:t>
            </a:r>
            <a:endParaRPr lang="en-US" altLang="ja-JP" sz="1050" dirty="0">
              <a:latin typeface="CiscoSansTT ExtraLight" charset="0"/>
              <a:ea typeface="ＭＳ Ｐゴシック" charset="-128"/>
            </a:endParaRPr>
          </a:p>
          <a:p>
            <a:pPr marL="285666" indent="-285666">
              <a:buFont typeface="Wingdings" charset="2"/>
              <a:buChar char="ü"/>
            </a:pPr>
            <a:r>
              <a:rPr lang="ja-JP" altLang="en-US" sz="1050" dirty="0">
                <a:latin typeface="CiscoSansTT ExtraLight" charset="0"/>
                <a:ea typeface="ＭＳ Ｐゴシック" charset="-128"/>
              </a:rPr>
              <a:t>ユーザ制御</a:t>
            </a:r>
            <a:endParaRPr lang="en-US" altLang="ja-JP" sz="1050" dirty="0">
              <a:latin typeface="CiscoSansTT ExtraLight" charset="0"/>
              <a:ea typeface="ＭＳ Ｐゴシック" charset="-128"/>
            </a:endParaRPr>
          </a:p>
          <a:p>
            <a:pPr marL="285666" indent="-285666">
              <a:buFont typeface="Wingdings" charset="2"/>
              <a:buChar char="ü"/>
            </a:pPr>
            <a:r>
              <a:rPr lang="en-US" altLang="ja-JP" sz="1050" dirty="0">
                <a:latin typeface="CiscoSansTT ExtraLight" charset="0"/>
                <a:ea typeface="ＭＳ Ｐゴシック" charset="-128"/>
              </a:rPr>
              <a:t>URL</a:t>
            </a:r>
            <a:r>
              <a:rPr lang="ja-JP" altLang="en-US" sz="1050" dirty="0" smtClean="0">
                <a:latin typeface="CiscoSansTT ExtraLight" charset="0"/>
                <a:ea typeface="ＭＳ Ｐゴシック" charset="-128"/>
              </a:rPr>
              <a:t>フィルター</a:t>
            </a:r>
            <a:endParaRPr lang="en-US" altLang="ja-JP" sz="1050" dirty="0" smtClean="0">
              <a:latin typeface="CiscoSansTT ExtraLight" charset="0"/>
              <a:ea typeface="ＭＳ Ｐゴシック" charset="-128"/>
            </a:endParaRPr>
          </a:p>
          <a:p>
            <a:pPr marL="285666" indent="-285666">
              <a:buFont typeface="Wingdings" charset="2"/>
              <a:buChar char="ü"/>
            </a:pPr>
            <a:r>
              <a:rPr lang="en-US" altLang="ja-JP" sz="1050" dirty="0" smtClean="0">
                <a:latin typeface="CiscoSansTT ExtraLight" charset="0"/>
                <a:ea typeface="ＭＳ Ｐゴシック" charset="-128"/>
              </a:rPr>
              <a:t>Geo Location</a:t>
            </a:r>
            <a:r>
              <a:rPr lang="ja-JP" altLang="en-US" sz="1050" dirty="0" smtClean="0">
                <a:latin typeface="CiscoSansTT ExtraLight" charset="0"/>
                <a:ea typeface="ＭＳ Ｐゴシック" charset="-128"/>
              </a:rPr>
              <a:t>フィルター</a:t>
            </a:r>
            <a:endParaRPr lang="en-US" altLang="ja-JP" sz="1050" dirty="0">
              <a:latin typeface="CiscoSansTT ExtraLight" charset="0"/>
              <a:ea typeface="ＭＳ Ｐゴシック" charset="-128"/>
            </a:endParaRPr>
          </a:p>
          <a:p>
            <a:endParaRPr lang="en-US" altLang="ja-JP" sz="1050" dirty="0">
              <a:latin typeface="CiscoSansTT ExtraLight" charset="0"/>
              <a:ea typeface="ＭＳ Ｐゴシック" charset="-128"/>
            </a:endParaRPr>
          </a:p>
        </p:txBody>
      </p:sp>
      <p:sp>
        <p:nvSpPr>
          <p:cNvPr id="27" name="TextBox 26"/>
          <p:cNvSpPr txBox="1"/>
          <p:nvPr/>
        </p:nvSpPr>
        <p:spPr>
          <a:xfrm>
            <a:off x="6948722" y="2741408"/>
            <a:ext cx="2269341" cy="738635"/>
          </a:xfrm>
          <a:prstGeom prst="rect">
            <a:avLst/>
          </a:prstGeom>
          <a:noFill/>
        </p:spPr>
        <p:txBody>
          <a:bodyPr wrap="square" lIns="91412" tIns="45706" rIns="91412" bIns="45706" rtlCol="0">
            <a:spAutoFit/>
          </a:bodyPr>
          <a:lstStyle/>
          <a:p>
            <a:pPr marL="285666" indent="-285666">
              <a:buFont typeface="Wingdings" charset="2"/>
              <a:buChar char="ü"/>
            </a:pPr>
            <a:r>
              <a:rPr lang="ja-JP" altLang="en-US" sz="1050" dirty="0" smtClean="0">
                <a:latin typeface="CiscoSansTT ExtraLight" charset="0"/>
                <a:ea typeface="ＭＳ Ｐゴシック" charset="-128"/>
              </a:rPr>
              <a:t>シグネチャレス</a:t>
            </a:r>
            <a:r>
              <a:rPr lang="en-US" altLang="en-US" sz="1050" dirty="0" smtClean="0">
                <a:latin typeface="CiscoSansTT ExtraLight" charset="0"/>
                <a:ea typeface="ＭＳ Ｐゴシック" charset="-128"/>
              </a:rPr>
              <a:t>マルウェア検知</a:t>
            </a:r>
            <a:endParaRPr lang="en-US" altLang="ja-JP" sz="1050" dirty="0">
              <a:latin typeface="CiscoSansTT ExtraLight" charset="0"/>
              <a:ea typeface="ＭＳ Ｐゴシック" charset="-128"/>
            </a:endParaRPr>
          </a:p>
          <a:p>
            <a:pPr marL="285666" indent="-285666">
              <a:buFont typeface="Wingdings" charset="2"/>
              <a:buChar char="ü"/>
            </a:pPr>
            <a:r>
              <a:rPr lang="ja-JP" altLang="en-US" sz="1050" dirty="0" smtClean="0">
                <a:latin typeface="CiscoSansTT ExtraLight" charset="0"/>
                <a:ea typeface="ＭＳ Ｐゴシック" charset="-128"/>
              </a:rPr>
              <a:t>マルウェアトラッキング</a:t>
            </a:r>
            <a:endParaRPr lang="en-US" altLang="ja-JP" sz="1050" dirty="0">
              <a:latin typeface="CiscoSansTT ExtraLight" charset="0"/>
              <a:ea typeface="ＭＳ Ｐゴシック" charset="-128"/>
            </a:endParaRPr>
          </a:p>
          <a:p>
            <a:pPr marL="285666" indent="-285666">
              <a:buFont typeface="Wingdings" charset="2"/>
              <a:buChar char="ü"/>
            </a:pPr>
            <a:r>
              <a:rPr lang="ja-JP" altLang="en-US" sz="1050" dirty="0" smtClean="0">
                <a:latin typeface="CiscoSansTT ExtraLight" charset="0"/>
                <a:ea typeface="ＭＳ Ｐゴシック" charset="-128"/>
              </a:rPr>
              <a:t>クラウドリコール</a:t>
            </a:r>
            <a:endParaRPr lang="en-US" altLang="ja-JP" sz="1050" dirty="0" smtClean="0">
              <a:latin typeface="CiscoSansTT ExtraLight" charset="0"/>
              <a:ea typeface="ＭＳ Ｐゴシック" charset="-128"/>
            </a:endParaRPr>
          </a:p>
          <a:p>
            <a:pPr marL="285666" indent="-285666">
              <a:buFont typeface="Wingdings" charset="2"/>
              <a:buChar char="ü"/>
            </a:pPr>
            <a:r>
              <a:rPr lang="ja-JP" altLang="en-US" sz="1050" dirty="0" smtClean="0">
                <a:latin typeface="CiscoSansTT ExtraLight" charset="0"/>
                <a:ea typeface="ＭＳ Ｐゴシック" charset="-128"/>
              </a:rPr>
              <a:t>スレッドグリッドサンドボックス</a:t>
            </a:r>
            <a:endParaRPr lang="en-US" altLang="ja-JP" sz="1050" dirty="0">
              <a:latin typeface="CiscoSansTT ExtraLight" charset="0"/>
              <a:ea typeface="ＭＳ Ｐゴシック" charset="-128"/>
            </a:endParaRPr>
          </a:p>
        </p:txBody>
      </p:sp>
      <p:sp>
        <p:nvSpPr>
          <p:cNvPr id="29" name="Rounded Rectangle 28"/>
          <p:cNvSpPr/>
          <p:nvPr/>
        </p:nvSpPr>
        <p:spPr>
          <a:xfrm>
            <a:off x="2394362" y="2558206"/>
            <a:ext cx="2059691" cy="487775"/>
          </a:xfrm>
          <a:prstGeom prst="roundRect">
            <a:avLst/>
          </a:prstGeom>
          <a:solidFill>
            <a:srgbClr val="0070C0"/>
          </a:solidFill>
          <a:ln/>
        </p:spPr>
        <p:style>
          <a:lnRef idx="0">
            <a:schemeClr val="accent5"/>
          </a:lnRef>
          <a:fillRef idx="3">
            <a:schemeClr val="accent5"/>
          </a:fillRef>
          <a:effectRef idx="3">
            <a:schemeClr val="accent5"/>
          </a:effectRef>
          <a:fontRef idx="minor">
            <a:schemeClr val="lt1"/>
          </a:fontRef>
        </p:style>
        <p:txBody>
          <a:bodyPr lIns="91412" tIns="45706" rIns="91412" bIns="45706" rtlCol="0" anchor="ctr"/>
          <a:lstStyle/>
          <a:p>
            <a:pPr algn="ctr"/>
            <a:r>
              <a:rPr lang="ja-JP" altLang="en-US" sz="1600" dirty="0">
                <a:solidFill>
                  <a:schemeClr val="bg2"/>
                </a:solidFill>
                <a:latin typeface="CiscoSansTT ExtraLight" charset="0"/>
                <a:ea typeface="ＭＳ Ｐゴシック" charset="-128"/>
              </a:rPr>
              <a:t>運用の</a:t>
            </a:r>
            <a:r>
              <a:rPr lang="ja-JP" altLang="en-US" sz="1600" dirty="0" smtClean="0">
                <a:solidFill>
                  <a:schemeClr val="bg2"/>
                </a:solidFill>
                <a:latin typeface="CiscoSansTT ExtraLight" charset="0"/>
                <a:ea typeface="ＭＳ Ｐゴシック" charset="-128"/>
              </a:rPr>
              <a:t>自動化</a:t>
            </a:r>
            <a:endParaRPr lang="en-US" altLang="ja-JP" sz="1600" dirty="0" smtClean="0">
              <a:solidFill>
                <a:schemeClr val="bg2"/>
              </a:solidFill>
              <a:latin typeface="CiscoSansTT ExtraLight" charset="0"/>
              <a:ea typeface="ＭＳ Ｐゴシック" charset="-128"/>
            </a:endParaRPr>
          </a:p>
          <a:p>
            <a:pPr algn="ctr"/>
            <a:r>
              <a:rPr lang="ja-JP" altLang="en-US" sz="1600" dirty="0" smtClean="0">
                <a:solidFill>
                  <a:schemeClr val="bg2"/>
                </a:solidFill>
                <a:latin typeface="CiscoSansTT ExtraLight" charset="0"/>
                <a:ea typeface="ＭＳ Ｐゴシック" charset="-128"/>
              </a:rPr>
              <a:t>＆イベント解析</a:t>
            </a:r>
            <a:endParaRPr lang="en-US" sz="1600" dirty="0">
              <a:solidFill>
                <a:schemeClr val="bg2"/>
              </a:solidFill>
              <a:latin typeface="CiscoSansTT ExtraLight" charset="0"/>
              <a:ea typeface="ＭＳ Ｐゴシック" charset="-128"/>
            </a:endParaRPr>
          </a:p>
        </p:txBody>
      </p:sp>
      <p:sp>
        <p:nvSpPr>
          <p:cNvPr id="30" name="TextBox 29"/>
          <p:cNvSpPr txBox="1"/>
          <p:nvPr/>
        </p:nvSpPr>
        <p:spPr>
          <a:xfrm>
            <a:off x="2348560" y="3599540"/>
            <a:ext cx="2189290" cy="577053"/>
          </a:xfrm>
          <a:prstGeom prst="rect">
            <a:avLst/>
          </a:prstGeom>
          <a:noFill/>
        </p:spPr>
        <p:txBody>
          <a:bodyPr wrap="square" lIns="91412" tIns="45706" rIns="91412" bIns="45706" rtlCol="0">
            <a:spAutoFit/>
          </a:bodyPr>
          <a:lstStyle/>
          <a:p>
            <a:pPr marL="285666" indent="-285666">
              <a:buFont typeface="Wingdings" charset="2"/>
              <a:buChar char="ü"/>
            </a:pPr>
            <a:r>
              <a:rPr lang="ja-JP" altLang="en-US" sz="1050" dirty="0">
                <a:latin typeface="CiscoSansTT ExtraLight" charset="0"/>
                <a:ea typeface="ＭＳ Ｐゴシック" charset="-128"/>
              </a:rPr>
              <a:t>自動</a:t>
            </a:r>
            <a:r>
              <a:rPr lang="ja-JP" altLang="en-US" sz="1050" dirty="0" smtClean="0">
                <a:latin typeface="CiscoSansTT ExtraLight" charset="0"/>
                <a:ea typeface="ＭＳ Ｐゴシック" charset="-128"/>
              </a:rPr>
              <a:t>チューニング、インパクト解析、インシデント相関分析</a:t>
            </a:r>
            <a:endParaRPr lang="en-US" altLang="ja-JP" sz="1050" dirty="0" smtClean="0">
              <a:latin typeface="CiscoSansTT ExtraLight" charset="0"/>
              <a:ea typeface="ＭＳ Ｐゴシック" charset="-128"/>
            </a:endParaRPr>
          </a:p>
          <a:p>
            <a:pPr marL="285666" indent="-285666">
              <a:buFont typeface="Wingdings" charset="2"/>
              <a:buChar char="ü"/>
            </a:pPr>
            <a:r>
              <a:rPr lang="ja-JP" altLang="en-US" sz="1050" dirty="0" smtClean="0">
                <a:latin typeface="CiscoSansTT ExtraLight" charset="0"/>
                <a:ea typeface="ＭＳ Ｐゴシック" charset="-128"/>
              </a:rPr>
              <a:t>端末隔離機能</a:t>
            </a:r>
            <a:r>
              <a:rPr lang="en-US" altLang="ja-JP" sz="1050" dirty="0" smtClean="0">
                <a:latin typeface="CiscoSansTT ExtraLight" charset="0"/>
                <a:ea typeface="ＭＳ Ｐゴシック" charset="-128"/>
              </a:rPr>
              <a:t>(</a:t>
            </a:r>
            <a:r>
              <a:rPr lang="en-US" altLang="ja-JP" sz="1050" dirty="0" err="1" smtClean="0">
                <a:latin typeface="CiscoSansTT ExtraLight" charset="0"/>
                <a:ea typeface="ＭＳ Ｐゴシック" charset="-128"/>
              </a:rPr>
              <a:t>CiscoISE</a:t>
            </a:r>
            <a:r>
              <a:rPr lang="ja-JP" altLang="en-US" sz="1050" dirty="0" smtClean="0">
                <a:latin typeface="CiscoSansTT ExtraLight" charset="0"/>
                <a:ea typeface="ＭＳ Ｐゴシック" charset="-128"/>
              </a:rPr>
              <a:t>連携</a:t>
            </a:r>
            <a:r>
              <a:rPr lang="en-US" altLang="ja-JP" sz="1050" dirty="0" smtClean="0">
                <a:latin typeface="CiscoSansTT ExtraLight" charset="0"/>
                <a:ea typeface="ＭＳ Ｐゴシック" charset="-128"/>
              </a:rPr>
              <a:t>)</a:t>
            </a:r>
            <a:endParaRPr lang="en-US" altLang="ja-JP" sz="1050" dirty="0">
              <a:latin typeface="CiscoSansTT ExtraLight" charset="0"/>
              <a:ea typeface="ＭＳ Ｐゴシック" charset="-128"/>
            </a:endParaRPr>
          </a:p>
        </p:txBody>
      </p:sp>
      <p:sp>
        <p:nvSpPr>
          <p:cNvPr id="31" name="Rounded Rectangle 30"/>
          <p:cNvSpPr/>
          <p:nvPr/>
        </p:nvSpPr>
        <p:spPr>
          <a:xfrm>
            <a:off x="4760012" y="847166"/>
            <a:ext cx="2059691" cy="487775"/>
          </a:xfrm>
          <a:prstGeom prst="roundRect">
            <a:avLst/>
          </a:prstGeom>
          <a:solidFill>
            <a:srgbClr val="0070C0"/>
          </a:solidFill>
          <a:ln/>
        </p:spPr>
        <p:style>
          <a:lnRef idx="0">
            <a:schemeClr val="accent5"/>
          </a:lnRef>
          <a:fillRef idx="3">
            <a:schemeClr val="accent5"/>
          </a:fillRef>
          <a:effectRef idx="3">
            <a:schemeClr val="accent5"/>
          </a:effectRef>
          <a:fontRef idx="minor">
            <a:schemeClr val="lt1"/>
          </a:fontRef>
        </p:style>
        <p:txBody>
          <a:bodyPr lIns="91412" tIns="45706" rIns="91412" bIns="45706" rtlCol="0" anchor="ctr"/>
          <a:lstStyle/>
          <a:p>
            <a:pPr algn="ctr"/>
            <a:r>
              <a:rPr lang="ja-JP" altLang="en-US" sz="1600" dirty="0">
                <a:solidFill>
                  <a:schemeClr val="bg2"/>
                </a:solidFill>
                <a:latin typeface="CiscoSansTT ExtraLight" charset="0"/>
                <a:ea typeface="ＭＳ Ｐゴシック" charset="-128"/>
              </a:rPr>
              <a:t>ネットワークとホストの可視化</a:t>
            </a:r>
            <a:endParaRPr lang="en-US" sz="1600" dirty="0">
              <a:solidFill>
                <a:schemeClr val="bg2"/>
              </a:solidFill>
              <a:latin typeface="CiscoSansTT ExtraLight" charset="0"/>
              <a:ea typeface="ＭＳ Ｐゴシック" charset="-128"/>
            </a:endParaRPr>
          </a:p>
        </p:txBody>
      </p:sp>
      <p:sp>
        <p:nvSpPr>
          <p:cNvPr id="36" name="Freeform 59"/>
          <p:cNvSpPr>
            <a:spLocks noEditPoints="1"/>
          </p:cNvSpPr>
          <p:nvPr/>
        </p:nvSpPr>
        <p:spPr bwMode="auto">
          <a:xfrm>
            <a:off x="5270344" y="1454433"/>
            <a:ext cx="950665" cy="577777"/>
          </a:xfrm>
          <a:custGeom>
            <a:avLst/>
            <a:gdLst>
              <a:gd name="T0" fmla="*/ 188 w 850"/>
              <a:gd name="T1" fmla="*/ 157 h 493"/>
              <a:gd name="T2" fmla="*/ 63 w 850"/>
              <a:gd name="T3" fmla="*/ 184 h 493"/>
              <a:gd name="T4" fmla="*/ 202 w 850"/>
              <a:gd name="T5" fmla="*/ 142 h 493"/>
              <a:gd name="T6" fmla="*/ 0 w 850"/>
              <a:gd name="T7" fmla="*/ 124 h 493"/>
              <a:gd name="T8" fmla="*/ 202 w 850"/>
              <a:gd name="T9" fmla="*/ 142 h 493"/>
              <a:gd name="T10" fmla="*/ 569 w 850"/>
              <a:gd name="T11" fmla="*/ 257 h 493"/>
              <a:gd name="T12" fmla="*/ 731 w 850"/>
              <a:gd name="T13" fmla="*/ 217 h 493"/>
              <a:gd name="T14" fmla="*/ 492 w 850"/>
              <a:gd name="T15" fmla="*/ 270 h 493"/>
              <a:gd name="T16" fmla="*/ 225 w 850"/>
              <a:gd name="T17" fmla="*/ 310 h 493"/>
              <a:gd name="T18" fmla="*/ 496 w 850"/>
              <a:gd name="T19" fmla="*/ 105 h 493"/>
              <a:gd name="T20" fmla="*/ 555 w 850"/>
              <a:gd name="T21" fmla="*/ 0 h 493"/>
              <a:gd name="T22" fmla="*/ 614 w 850"/>
              <a:gd name="T23" fmla="*/ 105 h 493"/>
              <a:gd name="T24" fmla="*/ 546 w 850"/>
              <a:gd name="T25" fmla="*/ 176 h 493"/>
              <a:gd name="T26" fmla="*/ 509 w 850"/>
              <a:gd name="T27" fmla="*/ 69 h 493"/>
              <a:gd name="T28" fmla="*/ 601 w 850"/>
              <a:gd name="T29" fmla="*/ 69 h 493"/>
              <a:gd name="T30" fmla="*/ 509 w 850"/>
              <a:gd name="T31" fmla="*/ 69 h 493"/>
              <a:gd name="T32" fmla="*/ 384 w 850"/>
              <a:gd name="T33" fmla="*/ 248 h 493"/>
              <a:gd name="T34" fmla="*/ 535 w 850"/>
              <a:gd name="T35" fmla="*/ 183 h 493"/>
              <a:gd name="T36" fmla="*/ 411 w 850"/>
              <a:gd name="T37" fmla="*/ 139 h 493"/>
              <a:gd name="T38" fmla="*/ 192 w 850"/>
              <a:gd name="T39" fmla="*/ 208 h 493"/>
              <a:gd name="T40" fmla="*/ 850 w 850"/>
              <a:gd name="T41" fmla="*/ 143 h 493"/>
              <a:gd name="T42" fmla="*/ 789 w 850"/>
              <a:gd name="T43" fmla="*/ 250 h 493"/>
              <a:gd name="T44" fmla="*/ 722 w 850"/>
              <a:gd name="T45" fmla="*/ 179 h 493"/>
              <a:gd name="T46" fmla="*/ 780 w 850"/>
              <a:gd name="T47" fmla="*/ 74 h 493"/>
              <a:gd name="T48" fmla="*/ 826 w 850"/>
              <a:gd name="T49" fmla="*/ 143 h 493"/>
              <a:gd name="T50" fmla="*/ 735 w 850"/>
              <a:gd name="T51" fmla="*/ 143 h 493"/>
              <a:gd name="T52" fmla="*/ 826 w 850"/>
              <a:gd name="T53" fmla="*/ 143 h 493"/>
              <a:gd name="T54" fmla="*/ 112 w 850"/>
              <a:gd name="T55" fmla="*/ 384 h 493"/>
              <a:gd name="T56" fmla="*/ 112 w 850"/>
              <a:gd name="T57" fmla="*/ 195 h 493"/>
              <a:gd name="T58" fmla="*/ 170 w 850"/>
              <a:gd name="T59" fmla="*/ 290 h 493"/>
              <a:gd name="T60" fmla="*/ 54 w 850"/>
              <a:gd name="T61" fmla="*/ 290 h 493"/>
              <a:gd name="T62" fmla="*/ 170 w 850"/>
              <a:gd name="T63" fmla="*/ 290 h 493"/>
              <a:gd name="T64" fmla="*/ 753 w 850"/>
              <a:gd name="T65" fmla="*/ 413 h 493"/>
              <a:gd name="T66" fmla="*/ 686 w 850"/>
              <a:gd name="T67" fmla="*/ 483 h 493"/>
              <a:gd name="T68" fmla="*/ 625 w 850"/>
              <a:gd name="T69" fmla="*/ 376 h 493"/>
              <a:gd name="T70" fmla="*/ 764 w 850"/>
              <a:gd name="T71" fmla="*/ 376 h 493"/>
              <a:gd name="T72" fmla="*/ 694 w 850"/>
              <a:gd name="T73" fmla="*/ 330 h 493"/>
              <a:gd name="T74" fmla="*/ 694 w 850"/>
              <a:gd name="T75" fmla="*/ 422 h 493"/>
              <a:gd name="T76" fmla="*/ 112 w 850"/>
              <a:gd name="T77" fmla="*/ 258 h 493"/>
              <a:gd name="T78" fmla="*/ 112 w 850"/>
              <a:gd name="T79" fmla="*/ 321 h 493"/>
              <a:gd name="T80" fmla="*/ 112 w 850"/>
              <a:gd name="T81" fmla="*/ 258 h 493"/>
              <a:gd name="T82" fmla="*/ 516 w 850"/>
              <a:gd name="T83" fmla="*/ 385 h 493"/>
              <a:gd name="T84" fmla="*/ 354 w 850"/>
              <a:gd name="T85" fmla="*/ 332 h 493"/>
              <a:gd name="T86" fmla="*/ 192 w 850"/>
              <a:gd name="T87" fmla="*/ 372 h 493"/>
              <a:gd name="T88" fmla="*/ 366 w 850"/>
              <a:gd name="T89" fmla="*/ 425 h 493"/>
              <a:gd name="T90" fmla="*/ 540 w 850"/>
              <a:gd name="T91" fmla="*/ 490 h 493"/>
              <a:gd name="T92" fmla="*/ 645 w 850"/>
              <a:gd name="T93" fmla="*/ 45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0" h="493">
                <a:moveTo>
                  <a:pt x="39" y="161"/>
                </a:moveTo>
                <a:cubicBezTo>
                  <a:pt x="85" y="136"/>
                  <a:pt x="141" y="134"/>
                  <a:pt x="188" y="157"/>
                </a:cubicBezTo>
                <a:cubicBezTo>
                  <a:pt x="165" y="181"/>
                  <a:pt x="165" y="181"/>
                  <a:pt x="165" y="181"/>
                </a:cubicBezTo>
                <a:cubicBezTo>
                  <a:pt x="132" y="169"/>
                  <a:pt x="95" y="170"/>
                  <a:pt x="63" y="184"/>
                </a:cubicBezTo>
                <a:lnTo>
                  <a:pt x="39" y="161"/>
                </a:lnTo>
                <a:close/>
                <a:moveTo>
                  <a:pt x="202" y="142"/>
                </a:moveTo>
                <a:cubicBezTo>
                  <a:pt x="225" y="118"/>
                  <a:pt x="225" y="118"/>
                  <a:pt x="225" y="118"/>
                </a:cubicBezTo>
                <a:cubicBezTo>
                  <a:pt x="155" y="78"/>
                  <a:pt x="68" y="80"/>
                  <a:pt x="0" y="124"/>
                </a:cubicBezTo>
                <a:cubicBezTo>
                  <a:pt x="24" y="147"/>
                  <a:pt x="24" y="147"/>
                  <a:pt x="24" y="147"/>
                </a:cubicBezTo>
                <a:cubicBezTo>
                  <a:pt x="78" y="115"/>
                  <a:pt x="146" y="113"/>
                  <a:pt x="202" y="142"/>
                </a:cubicBezTo>
                <a:close/>
                <a:moveTo>
                  <a:pt x="516" y="310"/>
                </a:moveTo>
                <a:cubicBezTo>
                  <a:pt x="569" y="257"/>
                  <a:pt x="569" y="257"/>
                  <a:pt x="569" y="257"/>
                </a:cubicBezTo>
                <a:cubicBezTo>
                  <a:pt x="759" y="257"/>
                  <a:pt x="759" y="257"/>
                  <a:pt x="759" y="257"/>
                </a:cubicBezTo>
                <a:cubicBezTo>
                  <a:pt x="731" y="217"/>
                  <a:pt x="731" y="217"/>
                  <a:pt x="731" y="217"/>
                </a:cubicBezTo>
                <a:cubicBezTo>
                  <a:pt x="544" y="217"/>
                  <a:pt x="544" y="217"/>
                  <a:pt x="544" y="217"/>
                </a:cubicBezTo>
                <a:cubicBezTo>
                  <a:pt x="492" y="270"/>
                  <a:pt x="492" y="270"/>
                  <a:pt x="492" y="270"/>
                </a:cubicBezTo>
                <a:cubicBezTo>
                  <a:pt x="225" y="270"/>
                  <a:pt x="225" y="270"/>
                  <a:pt x="225" y="270"/>
                </a:cubicBezTo>
                <a:cubicBezTo>
                  <a:pt x="227" y="283"/>
                  <a:pt x="227" y="297"/>
                  <a:pt x="225" y="310"/>
                </a:cubicBezTo>
                <a:lnTo>
                  <a:pt x="516" y="310"/>
                </a:lnTo>
                <a:close/>
                <a:moveTo>
                  <a:pt x="496" y="105"/>
                </a:moveTo>
                <a:cubicBezTo>
                  <a:pt x="490" y="95"/>
                  <a:pt x="486" y="82"/>
                  <a:pt x="486" y="69"/>
                </a:cubicBezTo>
                <a:cubicBezTo>
                  <a:pt x="486" y="31"/>
                  <a:pt x="517" y="0"/>
                  <a:pt x="555" y="0"/>
                </a:cubicBezTo>
                <a:cubicBezTo>
                  <a:pt x="593" y="0"/>
                  <a:pt x="624" y="31"/>
                  <a:pt x="624" y="69"/>
                </a:cubicBezTo>
                <a:cubicBezTo>
                  <a:pt x="624" y="82"/>
                  <a:pt x="620" y="95"/>
                  <a:pt x="614" y="105"/>
                </a:cubicBezTo>
                <a:cubicBezTo>
                  <a:pt x="564" y="176"/>
                  <a:pt x="564" y="176"/>
                  <a:pt x="564" y="176"/>
                </a:cubicBezTo>
                <a:cubicBezTo>
                  <a:pt x="558" y="185"/>
                  <a:pt x="552" y="185"/>
                  <a:pt x="546" y="176"/>
                </a:cubicBezTo>
                <a:lnTo>
                  <a:pt x="496" y="105"/>
                </a:lnTo>
                <a:close/>
                <a:moveTo>
                  <a:pt x="509" y="69"/>
                </a:moveTo>
                <a:cubicBezTo>
                  <a:pt x="509" y="95"/>
                  <a:pt x="530" y="115"/>
                  <a:pt x="555" y="115"/>
                </a:cubicBezTo>
                <a:cubicBezTo>
                  <a:pt x="580" y="115"/>
                  <a:pt x="601" y="95"/>
                  <a:pt x="601" y="69"/>
                </a:cubicBezTo>
                <a:cubicBezTo>
                  <a:pt x="601" y="44"/>
                  <a:pt x="580" y="23"/>
                  <a:pt x="555" y="23"/>
                </a:cubicBezTo>
                <a:cubicBezTo>
                  <a:pt x="530" y="23"/>
                  <a:pt x="509" y="44"/>
                  <a:pt x="509" y="69"/>
                </a:cubicBezTo>
                <a:close/>
                <a:moveTo>
                  <a:pt x="219" y="248"/>
                </a:moveTo>
                <a:cubicBezTo>
                  <a:pt x="384" y="248"/>
                  <a:pt x="384" y="248"/>
                  <a:pt x="384" y="248"/>
                </a:cubicBezTo>
                <a:cubicBezTo>
                  <a:pt x="434" y="183"/>
                  <a:pt x="434" y="183"/>
                  <a:pt x="434" y="183"/>
                </a:cubicBezTo>
                <a:cubicBezTo>
                  <a:pt x="535" y="183"/>
                  <a:pt x="535" y="183"/>
                  <a:pt x="535" y="183"/>
                </a:cubicBezTo>
                <a:cubicBezTo>
                  <a:pt x="503" y="139"/>
                  <a:pt x="503" y="139"/>
                  <a:pt x="503" y="139"/>
                </a:cubicBezTo>
                <a:cubicBezTo>
                  <a:pt x="411" y="139"/>
                  <a:pt x="411" y="139"/>
                  <a:pt x="411" y="139"/>
                </a:cubicBezTo>
                <a:cubicBezTo>
                  <a:pt x="356" y="208"/>
                  <a:pt x="356" y="208"/>
                  <a:pt x="356" y="208"/>
                </a:cubicBezTo>
                <a:cubicBezTo>
                  <a:pt x="192" y="208"/>
                  <a:pt x="192" y="208"/>
                  <a:pt x="192" y="208"/>
                </a:cubicBezTo>
                <a:cubicBezTo>
                  <a:pt x="204" y="220"/>
                  <a:pt x="213" y="233"/>
                  <a:pt x="219" y="248"/>
                </a:cubicBezTo>
                <a:close/>
                <a:moveTo>
                  <a:pt x="850" y="143"/>
                </a:moveTo>
                <a:cubicBezTo>
                  <a:pt x="850" y="156"/>
                  <a:pt x="846" y="169"/>
                  <a:pt x="839" y="179"/>
                </a:cubicBezTo>
                <a:cubicBezTo>
                  <a:pt x="789" y="250"/>
                  <a:pt x="789" y="250"/>
                  <a:pt x="789" y="250"/>
                </a:cubicBezTo>
                <a:cubicBezTo>
                  <a:pt x="783" y="259"/>
                  <a:pt x="778" y="259"/>
                  <a:pt x="772" y="250"/>
                </a:cubicBezTo>
                <a:cubicBezTo>
                  <a:pt x="722" y="179"/>
                  <a:pt x="722" y="179"/>
                  <a:pt x="722" y="179"/>
                </a:cubicBezTo>
                <a:cubicBezTo>
                  <a:pt x="715" y="169"/>
                  <a:pt x="711" y="156"/>
                  <a:pt x="711" y="143"/>
                </a:cubicBezTo>
                <a:cubicBezTo>
                  <a:pt x="711" y="105"/>
                  <a:pt x="742" y="74"/>
                  <a:pt x="780" y="74"/>
                </a:cubicBezTo>
                <a:cubicBezTo>
                  <a:pt x="819" y="74"/>
                  <a:pt x="850" y="105"/>
                  <a:pt x="850" y="143"/>
                </a:cubicBezTo>
                <a:close/>
                <a:moveTo>
                  <a:pt x="826" y="143"/>
                </a:moveTo>
                <a:cubicBezTo>
                  <a:pt x="826" y="118"/>
                  <a:pt x="806" y="97"/>
                  <a:pt x="780" y="97"/>
                </a:cubicBezTo>
                <a:cubicBezTo>
                  <a:pt x="755" y="97"/>
                  <a:pt x="735" y="118"/>
                  <a:pt x="735" y="143"/>
                </a:cubicBezTo>
                <a:cubicBezTo>
                  <a:pt x="735" y="169"/>
                  <a:pt x="755" y="189"/>
                  <a:pt x="780" y="189"/>
                </a:cubicBezTo>
                <a:cubicBezTo>
                  <a:pt x="806" y="189"/>
                  <a:pt x="826" y="169"/>
                  <a:pt x="826" y="143"/>
                </a:cubicBezTo>
                <a:close/>
                <a:moveTo>
                  <a:pt x="207" y="290"/>
                </a:moveTo>
                <a:cubicBezTo>
                  <a:pt x="207" y="342"/>
                  <a:pt x="164" y="384"/>
                  <a:pt x="112" y="384"/>
                </a:cubicBezTo>
                <a:cubicBezTo>
                  <a:pt x="60" y="384"/>
                  <a:pt x="17" y="342"/>
                  <a:pt x="17" y="290"/>
                </a:cubicBezTo>
                <a:cubicBezTo>
                  <a:pt x="17" y="237"/>
                  <a:pt x="60" y="195"/>
                  <a:pt x="112" y="195"/>
                </a:cubicBezTo>
                <a:cubicBezTo>
                  <a:pt x="164" y="195"/>
                  <a:pt x="207" y="237"/>
                  <a:pt x="207" y="290"/>
                </a:cubicBezTo>
                <a:close/>
                <a:moveTo>
                  <a:pt x="170" y="290"/>
                </a:moveTo>
                <a:cubicBezTo>
                  <a:pt x="170" y="258"/>
                  <a:pt x="144" y="232"/>
                  <a:pt x="112" y="232"/>
                </a:cubicBezTo>
                <a:cubicBezTo>
                  <a:pt x="80" y="232"/>
                  <a:pt x="54" y="258"/>
                  <a:pt x="54" y="290"/>
                </a:cubicBezTo>
                <a:cubicBezTo>
                  <a:pt x="54" y="322"/>
                  <a:pt x="80" y="347"/>
                  <a:pt x="112" y="347"/>
                </a:cubicBezTo>
                <a:cubicBezTo>
                  <a:pt x="144" y="347"/>
                  <a:pt x="170" y="322"/>
                  <a:pt x="170" y="290"/>
                </a:cubicBezTo>
                <a:close/>
                <a:moveTo>
                  <a:pt x="764" y="376"/>
                </a:moveTo>
                <a:cubicBezTo>
                  <a:pt x="764" y="390"/>
                  <a:pt x="760" y="402"/>
                  <a:pt x="753" y="413"/>
                </a:cubicBezTo>
                <a:cubicBezTo>
                  <a:pt x="703" y="483"/>
                  <a:pt x="703" y="483"/>
                  <a:pt x="703" y="483"/>
                </a:cubicBezTo>
                <a:cubicBezTo>
                  <a:pt x="697" y="492"/>
                  <a:pt x="692" y="493"/>
                  <a:pt x="686" y="483"/>
                </a:cubicBezTo>
                <a:cubicBezTo>
                  <a:pt x="636" y="413"/>
                  <a:pt x="636" y="413"/>
                  <a:pt x="636" y="413"/>
                </a:cubicBezTo>
                <a:cubicBezTo>
                  <a:pt x="629" y="402"/>
                  <a:pt x="625" y="390"/>
                  <a:pt x="625" y="376"/>
                </a:cubicBezTo>
                <a:cubicBezTo>
                  <a:pt x="625" y="338"/>
                  <a:pt x="656" y="307"/>
                  <a:pt x="694" y="307"/>
                </a:cubicBezTo>
                <a:cubicBezTo>
                  <a:pt x="733" y="307"/>
                  <a:pt x="764" y="338"/>
                  <a:pt x="764" y="376"/>
                </a:cubicBezTo>
                <a:close/>
                <a:moveTo>
                  <a:pt x="740" y="376"/>
                </a:moveTo>
                <a:cubicBezTo>
                  <a:pt x="740" y="351"/>
                  <a:pt x="720" y="330"/>
                  <a:pt x="694" y="330"/>
                </a:cubicBezTo>
                <a:cubicBezTo>
                  <a:pt x="669" y="330"/>
                  <a:pt x="649" y="351"/>
                  <a:pt x="649" y="376"/>
                </a:cubicBezTo>
                <a:cubicBezTo>
                  <a:pt x="649" y="402"/>
                  <a:pt x="669" y="422"/>
                  <a:pt x="694" y="422"/>
                </a:cubicBezTo>
                <a:cubicBezTo>
                  <a:pt x="720" y="422"/>
                  <a:pt x="740" y="402"/>
                  <a:pt x="740" y="376"/>
                </a:cubicBezTo>
                <a:close/>
                <a:moveTo>
                  <a:pt x="112" y="258"/>
                </a:moveTo>
                <a:cubicBezTo>
                  <a:pt x="95" y="258"/>
                  <a:pt x="81" y="272"/>
                  <a:pt x="81" y="290"/>
                </a:cubicBezTo>
                <a:cubicBezTo>
                  <a:pt x="81" y="307"/>
                  <a:pt x="95" y="321"/>
                  <a:pt x="112" y="321"/>
                </a:cubicBezTo>
                <a:cubicBezTo>
                  <a:pt x="129" y="321"/>
                  <a:pt x="143" y="307"/>
                  <a:pt x="143" y="290"/>
                </a:cubicBezTo>
                <a:cubicBezTo>
                  <a:pt x="143" y="272"/>
                  <a:pt x="129" y="258"/>
                  <a:pt x="112" y="258"/>
                </a:cubicBezTo>
                <a:close/>
                <a:moveTo>
                  <a:pt x="565" y="450"/>
                </a:moveTo>
                <a:cubicBezTo>
                  <a:pt x="516" y="385"/>
                  <a:pt x="516" y="385"/>
                  <a:pt x="516" y="385"/>
                </a:cubicBezTo>
                <a:cubicBezTo>
                  <a:pt x="465" y="385"/>
                  <a:pt x="442" y="385"/>
                  <a:pt x="391" y="385"/>
                </a:cubicBezTo>
                <a:cubicBezTo>
                  <a:pt x="354" y="332"/>
                  <a:pt x="354" y="332"/>
                  <a:pt x="354" y="332"/>
                </a:cubicBezTo>
                <a:cubicBezTo>
                  <a:pt x="218" y="332"/>
                  <a:pt x="218" y="332"/>
                  <a:pt x="218" y="332"/>
                </a:cubicBezTo>
                <a:cubicBezTo>
                  <a:pt x="212" y="347"/>
                  <a:pt x="203" y="360"/>
                  <a:pt x="192" y="372"/>
                </a:cubicBezTo>
                <a:cubicBezTo>
                  <a:pt x="329" y="372"/>
                  <a:pt x="329" y="372"/>
                  <a:pt x="329" y="372"/>
                </a:cubicBezTo>
                <a:cubicBezTo>
                  <a:pt x="366" y="425"/>
                  <a:pt x="366" y="425"/>
                  <a:pt x="366" y="425"/>
                </a:cubicBezTo>
                <a:cubicBezTo>
                  <a:pt x="417" y="425"/>
                  <a:pt x="440" y="425"/>
                  <a:pt x="492" y="425"/>
                </a:cubicBezTo>
                <a:cubicBezTo>
                  <a:pt x="540" y="490"/>
                  <a:pt x="540" y="490"/>
                  <a:pt x="540" y="490"/>
                </a:cubicBezTo>
                <a:cubicBezTo>
                  <a:pt x="673" y="490"/>
                  <a:pt x="673" y="490"/>
                  <a:pt x="673" y="490"/>
                </a:cubicBezTo>
                <a:cubicBezTo>
                  <a:pt x="645" y="450"/>
                  <a:pt x="645" y="450"/>
                  <a:pt x="645" y="450"/>
                </a:cubicBezTo>
                <a:lnTo>
                  <a:pt x="565" y="450"/>
                </a:lnTo>
                <a:close/>
              </a:path>
            </a:pathLst>
          </a:custGeom>
          <a:solidFill>
            <a:schemeClr val="tx2">
              <a:lumMod val="60000"/>
              <a:lumOff val="40000"/>
            </a:schemeClr>
          </a:solidFill>
          <a:ln>
            <a:noFill/>
          </a:ln>
          <a:effectLst>
            <a:outerShdw blurRad="38100" dist="25400" dir="5400000" algn="t" rotWithShape="0">
              <a:prstClr val="black">
                <a:alpha val="20000"/>
              </a:prstClr>
            </a:outerShdw>
          </a:effectLst>
        </p:spPr>
        <p:txBody>
          <a:bodyPr vert="horz" wrap="square" lIns="91388" tIns="45694" rIns="91388" bIns="45694" numCol="1" anchor="t" anchorCtr="0" compatLnSpc="1">
            <a:prstTxWarp prst="textNoShape">
              <a:avLst/>
            </a:prstTxWarp>
          </a:bodyPr>
          <a:lstStyle/>
          <a:p>
            <a:pPr defTabSz="685520">
              <a:defRPr/>
            </a:pPr>
            <a:endParaRPr lang="en-US" sz="1500" kern="0" dirty="0">
              <a:solidFill>
                <a:srgbClr val="000000"/>
              </a:solidFill>
              <a:latin typeface="CiscoSansTT ExtraLight" charset="0"/>
              <a:ea typeface="ＭＳ Ｐゴシック" charset="-128"/>
            </a:endParaRPr>
          </a:p>
        </p:txBody>
      </p:sp>
      <p:sp>
        <p:nvSpPr>
          <p:cNvPr id="37" name="TextBox 36"/>
          <p:cNvSpPr txBox="1"/>
          <p:nvPr/>
        </p:nvSpPr>
        <p:spPr>
          <a:xfrm>
            <a:off x="4748626" y="2089430"/>
            <a:ext cx="2233651" cy="253887"/>
          </a:xfrm>
          <a:prstGeom prst="rect">
            <a:avLst/>
          </a:prstGeom>
          <a:noFill/>
        </p:spPr>
        <p:txBody>
          <a:bodyPr wrap="square" lIns="91412" tIns="45706" rIns="91412" bIns="45706" rtlCol="0">
            <a:spAutoFit/>
          </a:bodyPr>
          <a:lstStyle/>
          <a:p>
            <a:pPr marL="285666" indent="-285666">
              <a:buFont typeface="Wingdings" charset="2"/>
              <a:buChar char="ü"/>
            </a:pPr>
            <a:r>
              <a:rPr lang="ja-JP" altLang="en-US" sz="1050" dirty="0" smtClean="0">
                <a:latin typeface="CiscoSansTT ExtraLight" charset="0"/>
                <a:ea typeface="ＭＳ Ｐゴシック" charset="-128"/>
              </a:rPr>
              <a:t>ネットワークとホスト学習</a:t>
            </a:r>
            <a:endParaRPr lang="en-US" altLang="ja-JP" sz="1050" dirty="0">
              <a:latin typeface="CiscoSansTT ExtraLight" charset="0"/>
              <a:ea typeface="ＭＳ Ｐゴシック" charset="-128"/>
            </a:endParaRPr>
          </a:p>
        </p:txBody>
      </p:sp>
      <p:pic>
        <p:nvPicPr>
          <p:cNvPr id="48" name="Picture 3" descr="Y:\Training\Cisco Templates\2010_Updated Templates\New Cisco Brand\Kubrik Icons\256 Pixel Size\Proxy_ping_1214_256.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506713" y="3118040"/>
            <a:ext cx="510393" cy="510393"/>
          </a:xfrm>
          <a:prstGeom prst="rect">
            <a:avLst/>
          </a:prstGeom>
          <a:noFill/>
        </p:spPr>
      </p:pic>
      <p:grpSp>
        <p:nvGrpSpPr>
          <p:cNvPr id="49" name="Group 48"/>
          <p:cNvGrpSpPr/>
          <p:nvPr/>
        </p:nvGrpSpPr>
        <p:grpSpPr>
          <a:xfrm>
            <a:off x="2815414" y="3065485"/>
            <a:ext cx="689187" cy="591773"/>
            <a:chOff x="1911770" y="3861429"/>
            <a:chExt cx="1342508" cy="1223314"/>
          </a:xfrm>
        </p:grpSpPr>
        <p:pic>
          <p:nvPicPr>
            <p:cNvPr id="50" name="Picture 3" descr="Y:\Training\Cisco Templates\2010_Updated Templates\New Cisco Brand\Kubrik Icons\256 Pixel Size\settings_0016_256.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911770" y="4371956"/>
              <a:ext cx="712788" cy="712787"/>
            </a:xfrm>
            <a:prstGeom prst="rect">
              <a:avLst/>
            </a:prstGeom>
            <a:noFill/>
          </p:spPr>
        </p:pic>
        <p:pic>
          <p:nvPicPr>
            <p:cNvPr id="51" name="Picture 3" descr="Y:\Training\Cisco Templates\2010_Updated Templates\New Cisco Brand\Kubrik Icons\256 Pixel Size\settings_0016_256.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343639" y="3861429"/>
              <a:ext cx="910639" cy="910640"/>
            </a:xfrm>
            <a:prstGeom prst="rect">
              <a:avLst/>
            </a:prstGeom>
            <a:noFill/>
          </p:spPr>
        </p:pic>
      </p:grpSp>
      <p:pic>
        <p:nvPicPr>
          <p:cNvPr id="60" name="Picture 59" descr="ASA w FPS Family (including Kenton).png"/>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3690127" y="4328128"/>
            <a:ext cx="2137528" cy="713893"/>
          </a:xfrm>
          <a:prstGeom prst="rect">
            <a:avLst/>
          </a:prstGeom>
        </p:spPr>
      </p:pic>
      <p:pic>
        <p:nvPicPr>
          <p:cNvPr id="61" name="Picture 60" descr="LKK59132.png"/>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899335" y="4283247"/>
            <a:ext cx="1429977" cy="715174"/>
          </a:xfrm>
          <a:prstGeom prst="rect">
            <a:avLst/>
          </a:prstGeom>
          <a:effectLst/>
        </p:spPr>
      </p:pic>
      <p:sp>
        <p:nvSpPr>
          <p:cNvPr id="59" name="TextBox 58"/>
          <p:cNvSpPr txBox="1"/>
          <p:nvPr/>
        </p:nvSpPr>
        <p:spPr>
          <a:xfrm>
            <a:off x="4741781" y="3582090"/>
            <a:ext cx="2224034" cy="415470"/>
          </a:xfrm>
          <a:prstGeom prst="rect">
            <a:avLst/>
          </a:prstGeom>
          <a:noFill/>
        </p:spPr>
        <p:txBody>
          <a:bodyPr wrap="square" lIns="91412" tIns="45706" rIns="91412" bIns="45706" rtlCol="0">
            <a:spAutoFit/>
          </a:bodyPr>
          <a:lstStyle/>
          <a:p>
            <a:pPr marL="285666" indent="-285666">
              <a:buFont typeface="Wingdings" charset="2"/>
              <a:buChar char="ü"/>
            </a:pPr>
            <a:r>
              <a:rPr lang="en-US" altLang="ja-JP" sz="1050" dirty="0" smtClean="0">
                <a:latin typeface="CiscoSansTT ExtraLight" charset="0"/>
                <a:ea typeface="ＭＳ Ｐゴシック" charset="-128"/>
              </a:rPr>
              <a:t>Cisco</a:t>
            </a:r>
            <a:r>
              <a:rPr lang="ja-JP" altLang="en-US" sz="1050" dirty="0" smtClean="0">
                <a:latin typeface="CiscoSansTT ExtraLight" charset="0"/>
                <a:ea typeface="ＭＳ Ｐゴシック" charset="-128"/>
              </a:rPr>
              <a:t>提供脅威情報活用</a:t>
            </a:r>
            <a:endParaRPr lang="en-US" altLang="ja-JP" sz="1050" dirty="0" smtClean="0">
              <a:latin typeface="CiscoSansTT ExtraLight" charset="0"/>
              <a:ea typeface="ＭＳ Ｐゴシック" charset="-128"/>
            </a:endParaRPr>
          </a:p>
          <a:p>
            <a:pPr marL="285666" indent="-285666">
              <a:buFont typeface="Wingdings" charset="2"/>
              <a:buChar char="ü"/>
            </a:pPr>
            <a:r>
              <a:rPr lang="en-US" altLang="ja-JP" sz="1050" dirty="0" smtClean="0">
                <a:latin typeface="CiscoSansTT ExtraLight" charset="0"/>
                <a:ea typeface="ＭＳ Ｐゴシック" charset="-128"/>
              </a:rPr>
              <a:t>3rd</a:t>
            </a:r>
            <a:r>
              <a:rPr lang="ja-JP" altLang="en-US" sz="1050" dirty="0" smtClean="0">
                <a:latin typeface="CiscoSansTT ExtraLight" charset="0"/>
                <a:ea typeface="ＭＳ Ｐゴシック" charset="-128"/>
              </a:rPr>
              <a:t>パーティとの脅威情報連携</a:t>
            </a:r>
            <a:endParaRPr lang="en-US" altLang="ja-JP" sz="1050" dirty="0">
              <a:latin typeface="CiscoSansTT ExtraLight" charset="0"/>
              <a:ea typeface="ＭＳ Ｐゴシック" charset="-128"/>
            </a:endParaRPr>
          </a:p>
        </p:txBody>
      </p:sp>
      <p:pic>
        <p:nvPicPr>
          <p:cNvPr id="58" name="Picture 57"/>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5622154" y="3143455"/>
            <a:ext cx="360970" cy="458530"/>
          </a:xfrm>
          <a:prstGeom prst="rect">
            <a:avLst/>
          </a:prstGeom>
        </p:spPr>
      </p:pic>
      <p:sp>
        <p:nvSpPr>
          <p:cNvPr id="3" name="Rectangle 2"/>
          <p:cNvSpPr/>
          <p:nvPr/>
        </p:nvSpPr>
        <p:spPr>
          <a:xfrm>
            <a:off x="2424869" y="2104540"/>
            <a:ext cx="1999265" cy="253916"/>
          </a:xfrm>
          <a:prstGeom prst="rect">
            <a:avLst/>
          </a:prstGeom>
        </p:spPr>
        <p:txBody>
          <a:bodyPr wrap="none">
            <a:spAutoFit/>
          </a:bodyPr>
          <a:lstStyle/>
          <a:p>
            <a:pPr marL="285666" lvl="0" indent="-285666">
              <a:buFont typeface="Wingdings" charset="2"/>
              <a:buChar char="ü"/>
            </a:pPr>
            <a:r>
              <a:rPr lang="ja-JP" altLang="en-US" sz="1050" dirty="0" smtClean="0">
                <a:solidFill>
                  <a:srgbClr val="282828"/>
                </a:solidFill>
                <a:latin typeface="CiscoSansTT ExtraLight" charset="0"/>
                <a:ea typeface="ＭＳ Ｐゴシック" charset="-128"/>
              </a:rPr>
              <a:t>オープンソース</a:t>
            </a:r>
            <a:r>
              <a:rPr lang="en-US" altLang="ja-JP" sz="1050" dirty="0" smtClean="0">
                <a:solidFill>
                  <a:srgbClr val="282828"/>
                </a:solidFill>
                <a:latin typeface="CiscoSansTT ExtraLight" charset="0"/>
                <a:ea typeface="ＭＳ Ｐゴシック" charset="-128"/>
              </a:rPr>
              <a:t>IPS</a:t>
            </a:r>
            <a:r>
              <a:rPr lang="ja-JP" altLang="en-US" sz="1050" dirty="0" smtClean="0">
                <a:solidFill>
                  <a:srgbClr val="282828"/>
                </a:solidFill>
                <a:latin typeface="CiscoSansTT ExtraLight" charset="0"/>
                <a:ea typeface="ＭＳ Ｐゴシック" charset="-128"/>
              </a:rPr>
              <a:t>エンジン</a:t>
            </a:r>
            <a:endParaRPr lang="en-US" altLang="ja-JP" sz="1050" dirty="0">
              <a:solidFill>
                <a:srgbClr val="282828"/>
              </a:solidFill>
              <a:latin typeface="CiscoSansTT ExtraLight" charset="0"/>
              <a:ea typeface="ＭＳ Ｐゴシック" charset="-128"/>
            </a:endParaRPr>
          </a:p>
        </p:txBody>
      </p:sp>
      <p:grpSp>
        <p:nvGrpSpPr>
          <p:cNvPr id="67" name="Group 66"/>
          <p:cNvGrpSpPr/>
          <p:nvPr/>
        </p:nvGrpSpPr>
        <p:grpSpPr>
          <a:xfrm>
            <a:off x="2751137" y="4219601"/>
            <a:ext cx="1068999" cy="1021102"/>
            <a:chOff x="633939" y="1404292"/>
            <a:chExt cx="2225397" cy="1669377"/>
          </a:xfrm>
        </p:grpSpPr>
        <p:pic>
          <p:nvPicPr>
            <p:cNvPr id="68" name="Picture 6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33939" y="2263485"/>
              <a:ext cx="2225397" cy="810184"/>
            </a:xfrm>
            <a:prstGeom prst="rect">
              <a:avLst/>
            </a:prstGeom>
            <a:noFill/>
            <a:ln>
              <a:noFill/>
            </a:ln>
          </p:spPr>
        </p:pic>
        <p:pic>
          <p:nvPicPr>
            <p:cNvPr id="69" name="Picture 68"/>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44896" y="1404292"/>
              <a:ext cx="2203482" cy="1240021"/>
            </a:xfrm>
            <a:prstGeom prst="rect">
              <a:avLst/>
            </a:prstGeom>
            <a:noFill/>
            <a:ln>
              <a:noFill/>
            </a:ln>
          </p:spPr>
        </p:pic>
      </p:grpSp>
    </p:spTree>
    <p:extLst>
      <p:ext uri="{BB962C8B-B14F-4D97-AF65-F5344CB8AC3E}">
        <p14:creationId xmlns:p14="http://schemas.microsoft.com/office/powerpoint/2010/main" val="2059460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linds(horizontal)">
                                      <p:cBhvr>
                                        <p:cTn id="7" dur="500"/>
                                        <p:tgtEl>
                                          <p:spTgt spid="4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linds(horizontal)">
                                      <p:cBhvr>
                                        <p:cTn id="13" dur="500"/>
                                        <p:tgtEl>
                                          <p:spTgt spid="4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linds(horizontal)">
                                      <p:cBhvr>
                                        <p:cTn id="19" dur="500"/>
                                        <p:tgtEl>
                                          <p:spTgt spid="2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linds(horizontal)">
                                      <p:cBhvr>
                                        <p:cTn id="25" dur="500"/>
                                        <p:tgtEl>
                                          <p:spTgt spid="3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linds(horizontal)">
                                      <p:cBhvr>
                                        <p:cTn id="28" dur="500"/>
                                        <p:tgtEl>
                                          <p:spTgt spid="36"/>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linds(horizontal)">
                                      <p:cBhvr>
                                        <p:cTn id="31" dur="500"/>
                                        <p:tgtEl>
                                          <p:spTgt spid="37"/>
                                        </p:tgtEl>
                                      </p:cBhvr>
                                    </p:animEffect>
                                  </p:childTnLst>
                                </p:cTn>
                              </p:par>
                              <p:par>
                                <p:cTn id="32" presetID="3" presetClass="entr" presetSubtype="1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blinds(horizontal)">
                                      <p:cBhvr>
                                        <p:cTn id="34" dur="500"/>
                                        <p:tgtEl>
                                          <p:spTgt spid="48"/>
                                        </p:tgtEl>
                                      </p:cBhvr>
                                    </p:animEffect>
                                  </p:childTnLst>
                                </p:cTn>
                              </p:par>
                              <p:par>
                                <p:cTn id="35" presetID="3" presetClass="entr" presetSubtype="1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blinds(horizontal)">
                                      <p:cBhvr>
                                        <p:cTn id="37" dur="500"/>
                                        <p:tgtEl>
                                          <p:spTgt spid="4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blinds(horizontal)">
                                      <p:cBhvr>
                                        <p:cTn id="40" dur="500"/>
                                        <p:tgtEl>
                                          <p:spTgt spid="59"/>
                                        </p:tgtEl>
                                      </p:cBhvr>
                                    </p:animEffect>
                                  </p:childTnLst>
                                </p:cTn>
                              </p:par>
                              <p:par>
                                <p:cTn id="41" presetID="3" presetClass="entr" presetSubtype="10"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blinds(horizontal)">
                                      <p:cBhvr>
                                        <p:cTn id="43" dur="500"/>
                                        <p:tgtEl>
                                          <p:spTgt spid="5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blinds(horizontal)">
                                      <p:cBhvr>
                                        <p:cTn id="46" dur="500"/>
                                        <p:tgtEl>
                                          <p:spTgt spid="5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blinds(horizontal)">
                                      <p:cBhvr>
                                        <p:cTn id="49" dur="500"/>
                                        <p:tgtEl>
                                          <p:spTgt spid="53"/>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blinds(horizontal)">
                                      <p:cBhvr>
                                        <p:cTn id="52" dur="500"/>
                                        <p:tgtEl>
                                          <p:spTgt spid="57"/>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blinds(horizontal)">
                                      <p:cBhvr>
                                        <p:cTn id="55" dur="500"/>
                                        <p:tgtEl>
                                          <p:spTgt spid="56"/>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blinds(horizontal)">
                                      <p:cBhvr>
                                        <p:cTn id="60" dur="500"/>
                                        <p:tgtEl>
                                          <p:spTgt spid="4"/>
                                        </p:tgtEl>
                                      </p:cBhvr>
                                    </p:animEffect>
                                  </p:childTnLst>
                                </p:cTn>
                              </p:par>
                              <p:par>
                                <p:cTn id="61" presetID="3" presetClass="entr" presetSubtype="1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linds(horizontal)">
                                      <p:cBhvr>
                                        <p:cTn id="63" dur="500"/>
                                        <p:tgtEl>
                                          <p:spTgt spid="2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linds(horizontal)">
                                      <p:cBhvr>
                                        <p:cTn id="66" dur="500"/>
                                        <p:tgtEl>
                                          <p:spTgt spid="38"/>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blinds(horizontal)">
                                      <p:cBhvr>
                                        <p:cTn id="69" dur="500"/>
                                        <p:tgtEl>
                                          <p:spTgt spid="52"/>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linds(horizontal)">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linds(horizontal)">
                                      <p:cBhvr>
                                        <p:cTn id="77" dur="500"/>
                                        <p:tgtEl>
                                          <p:spTgt spid="21"/>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blinds(horizontal)">
                                      <p:cBhvr>
                                        <p:cTn id="80" dur="500"/>
                                        <p:tgtEl>
                                          <p:spTgt spid="41"/>
                                        </p:tgtEl>
                                      </p:cBhvr>
                                    </p:animEffect>
                                  </p:childTnLst>
                                </p:cTn>
                              </p:par>
                              <p:par>
                                <p:cTn id="81" presetID="3" presetClass="entr" presetSubtype="1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linds(horizontal)">
                                      <p:cBhvr>
                                        <p:cTn id="83" dur="500"/>
                                        <p:tgtEl>
                                          <p:spTgt spid="24"/>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linds(horizontal)">
                                      <p:cBhvr>
                                        <p:cTn id="86" dur="500"/>
                                        <p:tgtEl>
                                          <p:spTgt spid="27"/>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blinds(horizontal)">
                                      <p:cBhvr>
                                        <p:cTn id="8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55" grpId="0" animBg="1"/>
      <p:bldP spid="54" grpId="0" animBg="1"/>
      <p:bldP spid="53" grpId="0" animBg="1"/>
      <p:bldP spid="52" grpId="0" animBg="1"/>
      <p:bldP spid="43" grpId="0" animBg="1"/>
      <p:bldP spid="42" grpId="0" animBg="1"/>
      <p:bldP spid="41" grpId="0" animBg="1"/>
      <p:bldP spid="40" grpId="0" animBg="1"/>
      <p:bldP spid="38" grpId="0" animBg="1"/>
      <p:bldP spid="4" grpId="0" animBg="1"/>
      <p:bldP spid="21" grpId="0" animBg="1"/>
      <p:bldP spid="22" grpId="0" animBg="1"/>
      <p:bldP spid="26" grpId="0"/>
      <p:bldP spid="27" grpId="0"/>
      <p:bldP spid="29" grpId="0" animBg="1"/>
      <p:bldP spid="30" grpId="0"/>
      <p:bldP spid="31" grpId="0" animBg="1"/>
      <p:bldP spid="36" grpId="0" animBg="1"/>
      <p:bldP spid="37" grpId="0"/>
      <p:bldP spid="5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2621" y="1224571"/>
            <a:ext cx="8357024" cy="1176565"/>
          </a:xfrm>
        </p:spPr>
        <p:txBody>
          <a:bodyPr/>
          <a:lstStyle/>
          <a:p>
            <a:pPr marL="226967" lvl="1" indent="0">
              <a:spcBef>
                <a:spcPts val="600"/>
              </a:spcBef>
              <a:buNone/>
            </a:pPr>
            <a:endParaRPr lang="en-US" sz="2300" dirty="0" smtClean="0">
              <a:solidFill>
                <a:schemeClr val="tx1"/>
              </a:solidFill>
            </a:endParaRPr>
          </a:p>
          <a:p>
            <a:pPr marL="226967" lvl="1" indent="0">
              <a:spcBef>
                <a:spcPts val="1113"/>
              </a:spcBef>
              <a:buNone/>
            </a:pPr>
            <a:endParaRPr lang="en-US" sz="2300" dirty="0" smtClean="0">
              <a:solidFill>
                <a:schemeClr val="tx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896" y="923544"/>
            <a:ext cx="8540496" cy="1475883"/>
          </a:xfrm>
          <a:prstGeom prst="rect">
            <a:avLst/>
          </a:prstGeom>
        </p:spPr>
      </p:pic>
      <p:sp>
        <p:nvSpPr>
          <p:cNvPr id="7" name="Rectangle 6"/>
          <p:cNvSpPr/>
          <p:nvPr/>
        </p:nvSpPr>
        <p:spPr>
          <a:xfrm>
            <a:off x="3902414" y="940874"/>
            <a:ext cx="678730" cy="499621"/>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4959788" y="932940"/>
            <a:ext cx="678730" cy="499621"/>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itle 1"/>
          <p:cNvSpPr>
            <a:spLocks noGrp="1"/>
          </p:cNvSpPr>
          <p:nvPr>
            <p:ph type="title"/>
          </p:nvPr>
        </p:nvSpPr>
        <p:spPr>
          <a:xfrm>
            <a:off x="437766" y="341313"/>
            <a:ext cx="8345488" cy="731837"/>
          </a:xfrm>
        </p:spPr>
        <p:txBody>
          <a:bodyPr/>
          <a:lstStyle/>
          <a:p>
            <a:r>
              <a:rPr lang="en-US" altLang="ja-JP" dirty="0" smtClean="0"/>
              <a:t>Security Intelligence (IP/URL/DNS)</a:t>
            </a:r>
            <a:endParaRPr lang="en-US" dirty="0">
              <a:latin typeface="MS PGothic" charset="-128"/>
              <a:ea typeface="MS PGothic" charset="-128"/>
              <a:cs typeface="MS PGothic" charset="-128"/>
            </a:endParaRPr>
          </a:p>
        </p:txBody>
      </p:sp>
      <p:sp>
        <p:nvSpPr>
          <p:cNvPr id="11" name="Rectangle 10"/>
          <p:cNvSpPr/>
          <p:nvPr/>
        </p:nvSpPr>
        <p:spPr>
          <a:xfrm>
            <a:off x="437766" y="2406134"/>
            <a:ext cx="8568730" cy="1585049"/>
          </a:xfrm>
          <a:prstGeom prst="rect">
            <a:avLst/>
          </a:prstGeom>
        </p:spPr>
        <p:txBody>
          <a:bodyPr wrap="square">
            <a:spAutoFit/>
          </a:bodyPr>
          <a:lstStyle/>
          <a:p>
            <a:pPr>
              <a:spcBef>
                <a:spcPts val="600"/>
              </a:spcBef>
              <a:buClr>
                <a:schemeClr val="tx2"/>
              </a:buClr>
            </a:pPr>
            <a:r>
              <a:rPr lang="en-US" sz="1200" b="1" dirty="0">
                <a:solidFill>
                  <a:srgbClr val="000000"/>
                </a:solidFill>
              </a:rPr>
              <a:t>Security Intelligence </a:t>
            </a:r>
            <a:r>
              <a:rPr lang="en-US" sz="1200" b="1" dirty="0" smtClean="0">
                <a:solidFill>
                  <a:srgbClr val="000000"/>
                </a:solidFill>
              </a:rPr>
              <a:t>(IP/URL)</a:t>
            </a:r>
            <a:r>
              <a:rPr lang="ja-JP" altLang="en-US" sz="1200" b="1" dirty="0" smtClean="0">
                <a:solidFill>
                  <a:srgbClr val="000000"/>
                </a:solidFill>
              </a:rPr>
              <a:t>：</a:t>
            </a:r>
            <a:endParaRPr lang="en-US" sz="1200" dirty="0" smtClean="0">
              <a:solidFill>
                <a:srgbClr val="000000"/>
              </a:solidFill>
            </a:endParaRPr>
          </a:p>
          <a:p>
            <a:pPr marL="285750" indent="-285750">
              <a:spcBef>
                <a:spcPts val="600"/>
              </a:spcBef>
              <a:buClr>
                <a:schemeClr val="tx2"/>
              </a:buClr>
              <a:buFont typeface="Arial" panose="020B0604020202020204" pitchFamily="34" charset="0"/>
              <a:buChar char="•"/>
            </a:pPr>
            <a:r>
              <a:rPr lang="en-US" sz="1200" dirty="0" smtClean="0">
                <a:solidFill>
                  <a:srgbClr val="000000"/>
                </a:solidFill>
              </a:rPr>
              <a:t>Security Intelligence </a:t>
            </a:r>
            <a:r>
              <a:rPr lang="ja-JP" altLang="en-US" sz="1200" dirty="0" smtClean="0">
                <a:solidFill>
                  <a:srgbClr val="000000"/>
                </a:solidFill>
              </a:rPr>
              <a:t>に指定された</a:t>
            </a:r>
            <a:r>
              <a:rPr lang="en-US" altLang="ja-JP" sz="1200" dirty="0" smtClean="0">
                <a:solidFill>
                  <a:srgbClr val="000000"/>
                </a:solidFill>
              </a:rPr>
              <a:t> IP/URL </a:t>
            </a:r>
            <a:r>
              <a:rPr lang="ja-JP" altLang="en-US" sz="1200" dirty="0" smtClean="0">
                <a:solidFill>
                  <a:srgbClr val="000000"/>
                </a:solidFill>
              </a:rPr>
              <a:t>群を</a:t>
            </a:r>
            <a:r>
              <a:rPr lang="en-US" altLang="ja-JP" sz="1200" dirty="0" smtClean="0">
                <a:solidFill>
                  <a:srgbClr val="000000"/>
                </a:solidFill>
              </a:rPr>
              <a:t> </a:t>
            </a:r>
            <a:r>
              <a:rPr lang="en-US" sz="1200" dirty="0" smtClean="0">
                <a:solidFill>
                  <a:srgbClr val="000000"/>
                </a:solidFill>
              </a:rPr>
              <a:t>Blacklist (drop) </a:t>
            </a:r>
            <a:r>
              <a:rPr lang="en-US" sz="1200" dirty="0">
                <a:solidFill>
                  <a:srgbClr val="000000"/>
                </a:solidFill>
              </a:rPr>
              <a:t>or Whitelist (allow</a:t>
            </a:r>
            <a:r>
              <a:rPr lang="en-US" sz="1200" dirty="0" smtClean="0">
                <a:solidFill>
                  <a:srgbClr val="000000"/>
                </a:solidFill>
              </a:rPr>
              <a:t>)</a:t>
            </a:r>
            <a:r>
              <a:rPr lang="ja-JP" altLang="en-US" sz="1200" dirty="0" smtClean="0">
                <a:solidFill>
                  <a:srgbClr val="000000"/>
                </a:solidFill>
              </a:rPr>
              <a:t>処理</a:t>
            </a:r>
            <a:endParaRPr lang="en-US" sz="1200" dirty="0" smtClean="0">
              <a:solidFill>
                <a:srgbClr val="000000"/>
              </a:solidFill>
            </a:endParaRPr>
          </a:p>
          <a:p>
            <a:pPr marL="285750" indent="-285750">
              <a:spcBef>
                <a:spcPts val="600"/>
              </a:spcBef>
              <a:buClr>
                <a:schemeClr val="tx2"/>
              </a:buClr>
              <a:buFont typeface="Arial" panose="020B0604020202020204" pitchFamily="34" charset="0"/>
              <a:buChar char="•"/>
            </a:pPr>
            <a:r>
              <a:rPr lang="en-US" sz="1200" dirty="0" smtClean="0">
                <a:solidFill>
                  <a:srgbClr val="000000"/>
                </a:solidFill>
              </a:rPr>
              <a:t>Blacklist </a:t>
            </a:r>
            <a:r>
              <a:rPr lang="ja-JP" altLang="en-US" sz="1200" dirty="0" smtClean="0">
                <a:solidFill>
                  <a:srgbClr val="000000"/>
                </a:solidFill>
              </a:rPr>
              <a:t>は</a:t>
            </a:r>
            <a:r>
              <a:rPr lang="en-US" altLang="ja-JP" sz="1200" dirty="0" smtClean="0">
                <a:solidFill>
                  <a:srgbClr val="000000"/>
                </a:solidFill>
              </a:rPr>
              <a:t> </a:t>
            </a:r>
            <a:r>
              <a:rPr lang="ja-JP" altLang="en-US" sz="1200" dirty="0" smtClean="0">
                <a:solidFill>
                  <a:srgbClr val="000000"/>
                </a:solidFill>
              </a:rPr>
              <a:t>手動設定</a:t>
            </a:r>
            <a:r>
              <a:rPr lang="en-US" altLang="ja-JP" sz="1200" dirty="0" smtClean="0">
                <a:solidFill>
                  <a:srgbClr val="000000"/>
                </a:solidFill>
              </a:rPr>
              <a:t> or </a:t>
            </a:r>
            <a:r>
              <a:rPr lang="ja-JP" altLang="en-US" sz="1200" dirty="0" smtClean="0">
                <a:solidFill>
                  <a:srgbClr val="000000"/>
                </a:solidFill>
              </a:rPr>
              <a:t>自動設定</a:t>
            </a:r>
            <a:r>
              <a:rPr lang="en-US" sz="1200" dirty="0" smtClean="0">
                <a:solidFill>
                  <a:srgbClr val="000000"/>
                </a:solidFill>
              </a:rPr>
              <a:t> (Intelligence Feed by </a:t>
            </a:r>
            <a:r>
              <a:rPr lang="en-US" sz="1200" dirty="0" err="1" smtClean="0">
                <a:solidFill>
                  <a:srgbClr val="000000"/>
                </a:solidFill>
              </a:rPr>
              <a:t>Talos</a:t>
            </a:r>
            <a:r>
              <a:rPr lang="en-US" sz="1200" dirty="0" smtClean="0">
                <a:solidFill>
                  <a:srgbClr val="000000"/>
                </a:solidFill>
              </a:rPr>
              <a:t>  or custom )</a:t>
            </a:r>
          </a:p>
          <a:p>
            <a:pPr marL="285750" indent="-285750">
              <a:spcBef>
                <a:spcPts val="600"/>
              </a:spcBef>
              <a:buClr>
                <a:schemeClr val="tx2"/>
              </a:buClr>
              <a:buFont typeface="Arial" panose="020B0604020202020204" pitchFamily="34" charset="0"/>
              <a:buChar char="•"/>
            </a:pPr>
            <a:endParaRPr lang="en-US" sz="1200" dirty="0" smtClean="0">
              <a:solidFill>
                <a:srgbClr val="000000"/>
              </a:solidFill>
            </a:endParaRPr>
          </a:p>
          <a:p>
            <a:pPr marL="285750" indent="-285750">
              <a:spcBef>
                <a:spcPts val="600"/>
              </a:spcBef>
              <a:buClr>
                <a:schemeClr val="tx2"/>
              </a:buClr>
              <a:buFont typeface="Arial" panose="020B0604020202020204" pitchFamily="34" charset="0"/>
              <a:buChar char="•"/>
            </a:pPr>
            <a:endParaRPr lang="en-US" sz="1200" dirty="0">
              <a:solidFill>
                <a:srgbClr val="000000"/>
              </a:solidFill>
            </a:endParaRPr>
          </a:p>
          <a:p>
            <a:pPr marL="285750" indent="-285750">
              <a:spcBef>
                <a:spcPts val="600"/>
              </a:spcBef>
              <a:buClr>
                <a:schemeClr val="tx2"/>
              </a:buClr>
              <a:buFont typeface="Arial" panose="020B0604020202020204" pitchFamily="34" charset="0"/>
              <a:buChar char="•"/>
            </a:pPr>
            <a:endParaRPr lang="en-US" sz="1200" dirty="0" smtClean="0">
              <a:solidFill>
                <a:srgbClr val="000000"/>
              </a:solidFill>
            </a:endParaRPr>
          </a:p>
        </p:txBody>
      </p:sp>
      <p:sp>
        <p:nvSpPr>
          <p:cNvPr id="12" name="Rectangle 11"/>
          <p:cNvSpPr/>
          <p:nvPr/>
        </p:nvSpPr>
        <p:spPr>
          <a:xfrm>
            <a:off x="437766" y="3149082"/>
            <a:ext cx="8568730" cy="1723549"/>
          </a:xfrm>
          <a:prstGeom prst="rect">
            <a:avLst/>
          </a:prstGeom>
        </p:spPr>
        <p:txBody>
          <a:bodyPr wrap="square">
            <a:spAutoFit/>
          </a:bodyPr>
          <a:lstStyle/>
          <a:p>
            <a:pPr>
              <a:spcBef>
                <a:spcPts val="100"/>
              </a:spcBef>
              <a:buClr>
                <a:schemeClr val="tx2"/>
              </a:buClr>
            </a:pPr>
            <a:r>
              <a:rPr lang="en-US" sz="1200" b="1" dirty="0" smtClean="0">
                <a:solidFill>
                  <a:srgbClr val="000000"/>
                </a:solidFill>
              </a:rPr>
              <a:t>Security Intelligence (DNS)</a:t>
            </a:r>
            <a:r>
              <a:rPr lang="ja-JP" altLang="en-US" sz="1200" b="1" dirty="0" smtClean="0">
                <a:solidFill>
                  <a:srgbClr val="000000"/>
                </a:solidFill>
              </a:rPr>
              <a:t>：</a:t>
            </a:r>
            <a:endParaRPr lang="en-US" sz="1200" b="1" dirty="0">
              <a:solidFill>
                <a:srgbClr val="000000"/>
              </a:solidFill>
            </a:endParaRPr>
          </a:p>
          <a:p>
            <a:pPr marL="285750" indent="-285750">
              <a:spcBef>
                <a:spcPts val="100"/>
              </a:spcBef>
              <a:buClr>
                <a:schemeClr val="tx2"/>
              </a:buClr>
              <a:buFont typeface="Arial" panose="020B0604020202020204" pitchFamily="34" charset="0"/>
              <a:buChar char="•"/>
            </a:pPr>
            <a:r>
              <a:rPr lang="en-US" sz="1200" dirty="0">
                <a:solidFill>
                  <a:srgbClr val="000000"/>
                </a:solidFill>
              </a:rPr>
              <a:t>Security Intelligence </a:t>
            </a:r>
            <a:r>
              <a:rPr lang="ja-JP" altLang="en-US" sz="1200" dirty="0">
                <a:solidFill>
                  <a:srgbClr val="000000"/>
                </a:solidFill>
              </a:rPr>
              <a:t>に指定された</a:t>
            </a:r>
            <a:r>
              <a:rPr lang="en-US" altLang="ja-JP" sz="1200" dirty="0">
                <a:solidFill>
                  <a:srgbClr val="000000"/>
                </a:solidFill>
              </a:rPr>
              <a:t> </a:t>
            </a:r>
            <a:r>
              <a:rPr lang="en-US" altLang="ja-JP" sz="1200" dirty="0" smtClean="0">
                <a:solidFill>
                  <a:srgbClr val="000000"/>
                </a:solidFill>
              </a:rPr>
              <a:t>DNS </a:t>
            </a:r>
            <a:r>
              <a:rPr lang="ja-JP" altLang="en-US" sz="1200" dirty="0" smtClean="0">
                <a:solidFill>
                  <a:srgbClr val="000000"/>
                </a:solidFill>
              </a:rPr>
              <a:t>群を以下の処理を実施可能</a:t>
            </a:r>
            <a:endParaRPr lang="en-US" sz="1200" dirty="0" smtClean="0">
              <a:solidFill>
                <a:srgbClr val="000000"/>
              </a:solidFill>
            </a:endParaRPr>
          </a:p>
          <a:p>
            <a:pPr marL="800100" lvl="1" indent="-342900">
              <a:spcBef>
                <a:spcPts val="100"/>
              </a:spcBef>
              <a:buClr>
                <a:schemeClr val="tx2"/>
              </a:buClr>
              <a:buFont typeface="+mj-lt"/>
              <a:buAutoNum type="arabicPeriod"/>
            </a:pPr>
            <a:r>
              <a:rPr lang="en-US" sz="1200" dirty="0" smtClean="0">
                <a:solidFill>
                  <a:srgbClr val="000000"/>
                </a:solidFill>
              </a:rPr>
              <a:t>Whitelist</a:t>
            </a:r>
          </a:p>
          <a:p>
            <a:pPr marL="800100" lvl="1" indent="-342900">
              <a:spcBef>
                <a:spcPts val="100"/>
              </a:spcBef>
              <a:buClr>
                <a:schemeClr val="tx2"/>
              </a:buClr>
              <a:buFont typeface="+mj-lt"/>
              <a:buAutoNum type="arabicPeriod"/>
            </a:pPr>
            <a:r>
              <a:rPr lang="en-US" sz="1200" dirty="0" smtClean="0">
                <a:solidFill>
                  <a:srgbClr val="000000"/>
                </a:solidFill>
              </a:rPr>
              <a:t>Monitor</a:t>
            </a:r>
          </a:p>
          <a:p>
            <a:pPr marL="800100" lvl="1" indent="-342900">
              <a:spcBef>
                <a:spcPts val="100"/>
              </a:spcBef>
              <a:buClr>
                <a:schemeClr val="tx2"/>
              </a:buClr>
              <a:buFont typeface="+mj-lt"/>
              <a:buAutoNum type="arabicPeriod"/>
            </a:pPr>
            <a:r>
              <a:rPr lang="en-US" sz="1200" dirty="0" smtClean="0">
                <a:solidFill>
                  <a:srgbClr val="000000"/>
                </a:solidFill>
              </a:rPr>
              <a:t>Domain Not Found (NXDOMAIN)</a:t>
            </a:r>
          </a:p>
          <a:p>
            <a:pPr marL="800100" lvl="1" indent="-342900">
              <a:spcBef>
                <a:spcPts val="100"/>
              </a:spcBef>
              <a:buClr>
                <a:schemeClr val="tx2"/>
              </a:buClr>
              <a:buFont typeface="+mj-lt"/>
              <a:buAutoNum type="arabicPeriod"/>
            </a:pPr>
            <a:r>
              <a:rPr lang="en-US" sz="1200" dirty="0" smtClean="0">
                <a:solidFill>
                  <a:srgbClr val="000000"/>
                </a:solidFill>
              </a:rPr>
              <a:t>Drop ( DNS</a:t>
            </a:r>
            <a:r>
              <a:rPr lang="ja-JP" altLang="en-US" sz="1200" dirty="0" smtClean="0">
                <a:solidFill>
                  <a:srgbClr val="000000"/>
                </a:solidFill>
              </a:rPr>
              <a:t>クエリー</a:t>
            </a:r>
            <a:r>
              <a:rPr lang="en-US" altLang="ja-JP" sz="1200" dirty="0" smtClean="0">
                <a:solidFill>
                  <a:srgbClr val="000000"/>
                </a:solidFill>
              </a:rPr>
              <a:t> </a:t>
            </a:r>
            <a:r>
              <a:rPr lang="en-US" sz="1200" dirty="0" smtClean="0">
                <a:solidFill>
                  <a:srgbClr val="000000"/>
                </a:solidFill>
              </a:rPr>
              <a:t>)</a:t>
            </a:r>
          </a:p>
          <a:p>
            <a:pPr marL="800100" lvl="1" indent="-342900">
              <a:spcBef>
                <a:spcPts val="100"/>
              </a:spcBef>
              <a:buClr>
                <a:schemeClr val="tx2"/>
              </a:buClr>
              <a:buFont typeface="+mj-lt"/>
              <a:buAutoNum type="arabicPeriod"/>
            </a:pPr>
            <a:r>
              <a:rPr lang="en-US" sz="1200" dirty="0" smtClean="0">
                <a:solidFill>
                  <a:srgbClr val="000000"/>
                </a:solidFill>
              </a:rPr>
              <a:t>Sinkhole ( IP</a:t>
            </a:r>
            <a:r>
              <a:rPr lang="ja-JP" altLang="en-US" sz="1200" dirty="0" smtClean="0">
                <a:solidFill>
                  <a:srgbClr val="000000"/>
                </a:solidFill>
              </a:rPr>
              <a:t>リダイレクト</a:t>
            </a:r>
            <a:r>
              <a:rPr lang="en-US" altLang="ja-JP" sz="1200" dirty="0" smtClean="0">
                <a:solidFill>
                  <a:srgbClr val="000000"/>
                </a:solidFill>
              </a:rPr>
              <a:t> </a:t>
            </a:r>
            <a:r>
              <a:rPr lang="en-US" sz="1200" dirty="0" smtClean="0">
                <a:solidFill>
                  <a:srgbClr val="000000"/>
                </a:solidFill>
              </a:rPr>
              <a:t>)</a:t>
            </a:r>
          </a:p>
          <a:p>
            <a:pPr marL="285750" indent="-285750">
              <a:spcBef>
                <a:spcPts val="600"/>
              </a:spcBef>
              <a:buClr>
                <a:schemeClr val="tx2"/>
              </a:buClr>
              <a:buFont typeface="Arial" panose="020B0604020202020204" pitchFamily="34" charset="0"/>
              <a:buChar char="•"/>
            </a:pPr>
            <a:r>
              <a:rPr lang="en-US" sz="1200" dirty="0">
                <a:solidFill>
                  <a:srgbClr val="000000"/>
                </a:solidFill>
              </a:rPr>
              <a:t>Blacklist </a:t>
            </a:r>
            <a:r>
              <a:rPr lang="ja-JP" altLang="en-US" sz="1200" dirty="0">
                <a:solidFill>
                  <a:srgbClr val="000000"/>
                </a:solidFill>
              </a:rPr>
              <a:t>は</a:t>
            </a:r>
            <a:r>
              <a:rPr lang="en-US" altLang="ja-JP" sz="1200" dirty="0">
                <a:solidFill>
                  <a:srgbClr val="000000"/>
                </a:solidFill>
              </a:rPr>
              <a:t> </a:t>
            </a:r>
            <a:r>
              <a:rPr lang="ja-JP" altLang="en-US" sz="1200" dirty="0">
                <a:solidFill>
                  <a:srgbClr val="000000"/>
                </a:solidFill>
              </a:rPr>
              <a:t>手動設定</a:t>
            </a:r>
            <a:r>
              <a:rPr lang="en-US" altLang="ja-JP" sz="1200" dirty="0">
                <a:solidFill>
                  <a:srgbClr val="000000"/>
                </a:solidFill>
              </a:rPr>
              <a:t> or </a:t>
            </a:r>
            <a:r>
              <a:rPr lang="ja-JP" altLang="en-US" sz="1200" dirty="0">
                <a:solidFill>
                  <a:srgbClr val="000000"/>
                </a:solidFill>
              </a:rPr>
              <a:t>自動設定</a:t>
            </a:r>
            <a:r>
              <a:rPr lang="en-US" sz="1200" dirty="0">
                <a:solidFill>
                  <a:srgbClr val="000000"/>
                </a:solidFill>
              </a:rPr>
              <a:t> (Intelligence Feed by </a:t>
            </a:r>
            <a:r>
              <a:rPr lang="en-US" sz="1200" dirty="0" err="1">
                <a:solidFill>
                  <a:srgbClr val="000000"/>
                </a:solidFill>
              </a:rPr>
              <a:t>Talos</a:t>
            </a:r>
            <a:r>
              <a:rPr lang="en-US" sz="1200" dirty="0">
                <a:solidFill>
                  <a:srgbClr val="000000"/>
                </a:solidFill>
              </a:rPr>
              <a:t>  or custom )</a:t>
            </a:r>
          </a:p>
        </p:txBody>
      </p:sp>
      <p:pic>
        <p:nvPicPr>
          <p:cNvPr id="13" name="Picture 12"/>
          <p:cNvPicPr>
            <a:picLocks noChangeAspect="1"/>
          </p:cNvPicPr>
          <p:nvPr/>
        </p:nvPicPr>
        <p:blipFill>
          <a:blip r:embed="rId4"/>
          <a:stretch>
            <a:fillRect/>
          </a:stretch>
        </p:blipFill>
        <p:spPr>
          <a:xfrm>
            <a:off x="6014291" y="3292640"/>
            <a:ext cx="2725354" cy="1159161"/>
          </a:xfrm>
          <a:prstGeom prst="rect">
            <a:avLst/>
          </a:prstGeom>
          <a:ln>
            <a:solidFill>
              <a:schemeClr val="tx2"/>
            </a:solidFill>
          </a:ln>
        </p:spPr>
      </p:pic>
    </p:spTree>
    <p:extLst>
      <p:ext uri="{BB962C8B-B14F-4D97-AF65-F5344CB8AC3E}">
        <p14:creationId xmlns:p14="http://schemas.microsoft.com/office/powerpoint/2010/main" val="979765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fade">
                                      <p:cBhvr>
                                        <p:cTn id="30" dur="500"/>
                                        <p:tgtEl>
                                          <p:spTgt spid="12">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animEffect transition="in" filter="fade">
                                      <p:cBhvr>
                                        <p:cTn id="33" dur="500"/>
                                        <p:tgtEl>
                                          <p:spTgt spid="12">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animEffect transition="in" filter="fade">
                                      <p:cBhvr>
                                        <p:cTn id="36" dur="500"/>
                                        <p:tgtEl>
                                          <p:spTgt spid="12">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xEl>
                                              <p:pRg st="6" end="6"/>
                                            </p:txEl>
                                          </p:spTgt>
                                        </p:tgtEl>
                                        <p:attrNameLst>
                                          <p:attrName>style.visibility</p:attrName>
                                        </p:attrNameLst>
                                      </p:cBhvr>
                                      <p:to>
                                        <p:strVal val="visible"/>
                                      </p:to>
                                    </p:set>
                                    <p:animEffect transition="in" filter="fade">
                                      <p:cBhvr>
                                        <p:cTn id="39" dur="500"/>
                                        <p:tgtEl>
                                          <p:spTgt spid="12">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874014" cy="731837"/>
          </a:xfrm>
        </p:spPr>
        <p:txBody>
          <a:bodyPr/>
          <a:lstStyle/>
          <a:p>
            <a:r>
              <a:rPr lang="en-US" altLang="ja-JP" dirty="0"/>
              <a:t>Security Intelligence (IP/URL/DNS)</a:t>
            </a:r>
            <a:endParaRPr lang="en-US" sz="2400" dirty="0">
              <a:solidFill>
                <a:schemeClr val="tx2"/>
              </a:solidFill>
            </a:endParaRPr>
          </a:p>
        </p:txBody>
      </p:sp>
      <p:sp>
        <p:nvSpPr>
          <p:cNvPr id="4" name="Text Placeholder 3"/>
          <p:cNvSpPr>
            <a:spLocks noGrp="1"/>
          </p:cNvSpPr>
          <p:nvPr>
            <p:ph type="body" sz="quarter" idx="10"/>
          </p:nvPr>
        </p:nvSpPr>
        <p:spPr>
          <a:xfrm>
            <a:off x="382621" y="1224571"/>
            <a:ext cx="8357024" cy="1176565"/>
          </a:xfrm>
        </p:spPr>
        <p:txBody>
          <a:bodyPr/>
          <a:lstStyle/>
          <a:p>
            <a:pPr marL="226967" lvl="1" indent="0">
              <a:spcBef>
                <a:spcPts val="600"/>
              </a:spcBef>
              <a:buNone/>
            </a:pPr>
            <a:endParaRPr lang="en-US" sz="2300" dirty="0" smtClean="0">
              <a:solidFill>
                <a:schemeClr val="tx1"/>
              </a:solidFill>
            </a:endParaRPr>
          </a:p>
          <a:p>
            <a:pPr marL="226967" lvl="1" indent="0">
              <a:spcBef>
                <a:spcPts val="1113"/>
              </a:spcBef>
              <a:buNone/>
            </a:pPr>
            <a:endParaRPr lang="en-US" sz="2300" dirty="0" smtClean="0">
              <a:solidFill>
                <a:schemeClr val="tx1"/>
              </a:solidFill>
            </a:endParaRPr>
          </a:p>
        </p:txBody>
      </p:sp>
      <p:pic>
        <p:nvPicPr>
          <p:cNvPr id="2" name="Picture 1"/>
          <p:cNvPicPr>
            <a:picLocks noChangeAspect="1"/>
          </p:cNvPicPr>
          <p:nvPr/>
        </p:nvPicPr>
        <p:blipFill>
          <a:blip r:embed="rId3"/>
          <a:stretch>
            <a:fillRect/>
          </a:stretch>
        </p:blipFill>
        <p:spPr>
          <a:xfrm>
            <a:off x="764771" y="3070091"/>
            <a:ext cx="7584874" cy="1610343"/>
          </a:xfrm>
          <a:prstGeom prst="rect">
            <a:avLst/>
          </a:prstGeom>
          <a:ln>
            <a:solidFill>
              <a:schemeClr val="tx2"/>
            </a:solidFill>
          </a:ln>
        </p:spPr>
      </p:pic>
      <p:grpSp>
        <p:nvGrpSpPr>
          <p:cNvPr id="37" name="Group 36"/>
          <p:cNvGrpSpPr/>
          <p:nvPr/>
        </p:nvGrpSpPr>
        <p:grpSpPr>
          <a:xfrm>
            <a:off x="1296785" y="2740010"/>
            <a:ext cx="5378335" cy="1087701"/>
            <a:chOff x="1296785" y="2495084"/>
            <a:chExt cx="5378335" cy="1087701"/>
          </a:xfrm>
          <a:noFill/>
        </p:grpSpPr>
        <p:sp>
          <p:nvSpPr>
            <p:cNvPr id="8" name="TextBox 7"/>
            <p:cNvSpPr txBox="1"/>
            <p:nvPr/>
          </p:nvSpPr>
          <p:spPr>
            <a:xfrm>
              <a:off x="3095050" y="2495084"/>
              <a:ext cx="696911" cy="276999"/>
            </a:xfrm>
            <a:prstGeom prst="rect">
              <a:avLst/>
            </a:prstGeom>
            <a:grpFill/>
            <a:ln w="31750">
              <a:solidFill>
                <a:srgbClr val="000000"/>
              </a:solidFill>
            </a:ln>
          </p:spPr>
          <p:txBody>
            <a:bodyPr wrap="square" rtlCol="0">
              <a:spAutoFit/>
            </a:bodyPr>
            <a:lstStyle/>
            <a:p>
              <a:r>
                <a:rPr lang="en-US" sz="1200" dirty="0" smtClean="0">
                  <a:solidFill>
                    <a:srgbClr val="000000"/>
                  </a:solidFill>
                  <a:latin typeface="Arial" panose="020B0604020202020204" pitchFamily="34" charset="0"/>
                  <a:cs typeface="Arial" panose="020B0604020202020204" pitchFamily="34" charset="0"/>
                </a:rPr>
                <a:t>SI IP</a:t>
              </a:r>
              <a:endParaRPr lang="en-US" sz="1200" dirty="0">
                <a:solidFill>
                  <a:srgbClr val="000000"/>
                </a:solidFill>
                <a:latin typeface="Arial" panose="020B0604020202020204" pitchFamily="34" charset="0"/>
                <a:cs typeface="Arial" panose="020B0604020202020204" pitchFamily="34" charset="0"/>
              </a:endParaRPr>
            </a:p>
          </p:txBody>
        </p:sp>
        <p:cxnSp>
          <p:nvCxnSpPr>
            <p:cNvPr id="9" name="Straight Arrow Connector 8"/>
            <p:cNvCxnSpPr/>
            <p:nvPr/>
          </p:nvCxnSpPr>
          <p:spPr>
            <a:xfrm>
              <a:off x="3640975" y="2772083"/>
              <a:ext cx="1338349" cy="810702"/>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3732415" y="2797021"/>
              <a:ext cx="2942705" cy="771374"/>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H="1">
              <a:off x="1296785" y="2772083"/>
              <a:ext cx="2344190" cy="619510"/>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grpSp>
      <p:grpSp>
        <p:nvGrpSpPr>
          <p:cNvPr id="38" name="Group 37"/>
          <p:cNvGrpSpPr/>
          <p:nvPr/>
        </p:nvGrpSpPr>
        <p:grpSpPr>
          <a:xfrm>
            <a:off x="2053244" y="3781775"/>
            <a:ext cx="4904509" cy="1253679"/>
            <a:chOff x="2053244" y="3536849"/>
            <a:chExt cx="4904509" cy="1253679"/>
          </a:xfrm>
          <a:noFill/>
        </p:grpSpPr>
        <p:sp>
          <p:nvSpPr>
            <p:cNvPr id="20" name="TextBox 19"/>
            <p:cNvSpPr txBox="1"/>
            <p:nvPr/>
          </p:nvSpPr>
          <p:spPr>
            <a:xfrm>
              <a:off x="2944064" y="4513529"/>
              <a:ext cx="696911" cy="276999"/>
            </a:xfrm>
            <a:prstGeom prst="rect">
              <a:avLst/>
            </a:prstGeom>
            <a:grpFill/>
            <a:ln w="31750">
              <a:solidFill>
                <a:srgbClr val="000000"/>
              </a:solidFill>
            </a:ln>
          </p:spPr>
          <p:txBody>
            <a:bodyPr wrap="square" rtlCol="0">
              <a:spAutoFit/>
            </a:bodyPr>
            <a:lstStyle/>
            <a:p>
              <a:r>
                <a:rPr lang="en-US" sz="1200" dirty="0" smtClean="0">
                  <a:solidFill>
                    <a:srgbClr val="000000"/>
                  </a:solidFill>
                  <a:latin typeface="Arial" panose="020B0604020202020204" pitchFamily="34" charset="0"/>
                  <a:cs typeface="Arial" panose="020B0604020202020204" pitchFamily="34" charset="0"/>
                </a:rPr>
                <a:t>SI URL</a:t>
              </a:r>
              <a:endParaRPr lang="en-US" sz="1200" dirty="0">
                <a:solidFill>
                  <a:srgbClr val="000000"/>
                </a:solidFill>
                <a:latin typeface="Arial" panose="020B0604020202020204" pitchFamily="34" charset="0"/>
                <a:cs typeface="Arial" panose="020B0604020202020204" pitchFamily="34" charset="0"/>
              </a:endParaRPr>
            </a:p>
          </p:txBody>
        </p:sp>
        <p:cxnSp>
          <p:nvCxnSpPr>
            <p:cNvPr id="21" name="Straight Arrow Connector 20"/>
            <p:cNvCxnSpPr/>
            <p:nvPr/>
          </p:nvCxnSpPr>
          <p:spPr>
            <a:xfrm flipH="1" flipV="1">
              <a:off x="2053244" y="3536849"/>
              <a:ext cx="1336230" cy="951742"/>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flipV="1">
              <a:off x="3389474" y="3890356"/>
              <a:ext cx="1589850" cy="598235"/>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flipV="1">
              <a:off x="3416245" y="3968377"/>
              <a:ext cx="3541508" cy="520214"/>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grpSp>
      <p:grpSp>
        <p:nvGrpSpPr>
          <p:cNvPr id="39" name="Group 38"/>
          <p:cNvGrpSpPr/>
          <p:nvPr/>
        </p:nvGrpSpPr>
        <p:grpSpPr>
          <a:xfrm>
            <a:off x="6134795" y="2717868"/>
            <a:ext cx="847897" cy="608896"/>
            <a:chOff x="6134795" y="2472942"/>
            <a:chExt cx="847897" cy="608896"/>
          </a:xfrm>
          <a:noFill/>
        </p:grpSpPr>
        <p:sp>
          <p:nvSpPr>
            <p:cNvPr id="33" name="TextBox 32"/>
            <p:cNvSpPr txBox="1"/>
            <p:nvPr/>
          </p:nvSpPr>
          <p:spPr>
            <a:xfrm>
              <a:off x="6285781" y="2472942"/>
              <a:ext cx="696911" cy="276999"/>
            </a:xfrm>
            <a:prstGeom prst="rect">
              <a:avLst/>
            </a:prstGeom>
            <a:grpFill/>
            <a:ln w="31750">
              <a:solidFill>
                <a:srgbClr val="000000"/>
              </a:solidFill>
            </a:ln>
          </p:spPr>
          <p:txBody>
            <a:bodyPr wrap="square" rtlCol="0">
              <a:spAutoFit/>
            </a:bodyPr>
            <a:lstStyle/>
            <a:p>
              <a:r>
                <a:rPr lang="en-US" sz="1200" dirty="0" smtClean="0">
                  <a:solidFill>
                    <a:srgbClr val="000000"/>
                  </a:solidFill>
                  <a:latin typeface="Arial" panose="020B0604020202020204" pitchFamily="34" charset="0"/>
                  <a:cs typeface="Arial" panose="020B0604020202020204" pitchFamily="34" charset="0"/>
                </a:rPr>
                <a:t>SI DNS</a:t>
              </a:r>
              <a:endParaRPr lang="en-US" sz="1200" dirty="0">
                <a:solidFill>
                  <a:srgbClr val="000000"/>
                </a:solidFill>
                <a:latin typeface="Arial" panose="020B0604020202020204" pitchFamily="34" charset="0"/>
                <a:cs typeface="Arial" panose="020B0604020202020204" pitchFamily="34" charset="0"/>
              </a:endParaRPr>
            </a:p>
          </p:txBody>
        </p:sp>
        <p:cxnSp>
          <p:nvCxnSpPr>
            <p:cNvPr id="34" name="Straight Arrow Connector 33"/>
            <p:cNvCxnSpPr>
              <a:stCxn id="33" idx="2"/>
            </p:cNvCxnSpPr>
            <p:nvPr/>
          </p:nvCxnSpPr>
          <p:spPr>
            <a:xfrm flipH="1">
              <a:off x="6134795" y="2749941"/>
              <a:ext cx="499442" cy="331897"/>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grpSp>
      <p:pic>
        <p:nvPicPr>
          <p:cNvPr id="19" name="Picture 18"/>
          <p:cNvPicPr>
            <a:picLocks noChangeAspect="1"/>
          </p:cNvPicPr>
          <p:nvPr/>
        </p:nvPicPr>
        <p:blipFill>
          <a:blip r:embed="rId4"/>
          <a:stretch>
            <a:fillRect/>
          </a:stretch>
        </p:blipFill>
        <p:spPr>
          <a:xfrm>
            <a:off x="310896" y="923544"/>
            <a:ext cx="8540496" cy="1475883"/>
          </a:xfrm>
          <a:prstGeom prst="rect">
            <a:avLst/>
          </a:prstGeom>
        </p:spPr>
      </p:pic>
      <p:sp>
        <p:nvSpPr>
          <p:cNvPr id="22" name="Rectangle 6"/>
          <p:cNvSpPr/>
          <p:nvPr/>
        </p:nvSpPr>
        <p:spPr>
          <a:xfrm>
            <a:off x="3902414" y="940874"/>
            <a:ext cx="678730" cy="499621"/>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Rectangle 7"/>
          <p:cNvSpPr/>
          <p:nvPr/>
        </p:nvSpPr>
        <p:spPr>
          <a:xfrm>
            <a:off x="4959788" y="932940"/>
            <a:ext cx="678730" cy="499621"/>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テキスト ボックス 4"/>
          <p:cNvSpPr txBox="1"/>
          <p:nvPr/>
        </p:nvSpPr>
        <p:spPr>
          <a:xfrm>
            <a:off x="310896" y="2399427"/>
            <a:ext cx="8540496" cy="307777"/>
          </a:xfrm>
          <a:prstGeom prst="rect">
            <a:avLst/>
          </a:prstGeom>
          <a:noFill/>
        </p:spPr>
        <p:txBody>
          <a:bodyPr wrap="square" rtlCol="0">
            <a:spAutoFit/>
          </a:bodyPr>
          <a:lstStyle/>
          <a:p>
            <a:r>
              <a:rPr kumimoji="1" lang="en-US" altLang="ja-JP" sz="1400" dirty="0" smtClean="0">
                <a:latin typeface="+mn-lt"/>
              </a:rPr>
              <a:t>Access Control </a:t>
            </a:r>
            <a:r>
              <a:rPr kumimoji="1" lang="ja-JP" altLang="en-US" sz="1400" dirty="0" smtClean="0">
                <a:latin typeface="+mn-lt"/>
              </a:rPr>
              <a:t>ポリシーのタブにて、</a:t>
            </a:r>
            <a:r>
              <a:rPr kumimoji="1" lang="en-US" altLang="ja-JP" sz="1400" dirty="0" smtClean="0">
                <a:latin typeface="+mn-lt"/>
              </a:rPr>
              <a:t>SI(IP/URL)</a:t>
            </a:r>
            <a:r>
              <a:rPr kumimoji="1" lang="ja-JP" altLang="en-US" sz="1400" dirty="0" smtClean="0">
                <a:latin typeface="+mn-lt"/>
              </a:rPr>
              <a:t>と</a:t>
            </a:r>
            <a:r>
              <a:rPr kumimoji="1" lang="en-US" altLang="ja-JP" sz="1400" dirty="0" smtClean="0">
                <a:latin typeface="+mn-lt"/>
              </a:rPr>
              <a:t> DNS Policy (SI DNS)</a:t>
            </a:r>
            <a:r>
              <a:rPr kumimoji="1" lang="ja-JP" altLang="en-US" sz="1400" dirty="0" smtClean="0">
                <a:latin typeface="+mn-lt"/>
              </a:rPr>
              <a:t>を設定</a:t>
            </a:r>
          </a:p>
        </p:txBody>
      </p:sp>
    </p:spTree>
    <p:extLst>
      <p:ext uri="{BB962C8B-B14F-4D97-AF65-F5344CB8AC3E}">
        <p14:creationId xmlns:p14="http://schemas.microsoft.com/office/powerpoint/2010/main" val="1933062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874014" cy="731837"/>
          </a:xfrm>
        </p:spPr>
        <p:txBody>
          <a:bodyPr/>
          <a:lstStyle/>
          <a:p>
            <a:r>
              <a:rPr lang="en-US" sz="2400" dirty="0" smtClean="0">
                <a:solidFill>
                  <a:schemeClr val="tx2"/>
                </a:solidFill>
              </a:rPr>
              <a:t>L7 ACL (Access Control Policy)</a:t>
            </a:r>
            <a:endParaRPr lang="en-US" sz="2400" dirty="0">
              <a:solidFill>
                <a:schemeClr val="tx2"/>
              </a:solidFill>
            </a:endParaRPr>
          </a:p>
        </p:txBody>
      </p:sp>
      <p:sp>
        <p:nvSpPr>
          <p:cNvPr id="4" name="Text Placeholder 3"/>
          <p:cNvSpPr>
            <a:spLocks noGrp="1"/>
          </p:cNvSpPr>
          <p:nvPr>
            <p:ph type="body" sz="quarter" idx="10"/>
          </p:nvPr>
        </p:nvSpPr>
        <p:spPr>
          <a:xfrm>
            <a:off x="382621" y="1224571"/>
            <a:ext cx="8357024" cy="1176565"/>
          </a:xfrm>
        </p:spPr>
        <p:txBody>
          <a:bodyPr/>
          <a:lstStyle/>
          <a:p>
            <a:pPr marL="226967" lvl="1" indent="0">
              <a:spcBef>
                <a:spcPts val="600"/>
              </a:spcBef>
              <a:buNone/>
            </a:pPr>
            <a:endParaRPr lang="en-US" sz="2300" dirty="0" smtClean="0">
              <a:solidFill>
                <a:schemeClr val="tx1"/>
              </a:solidFill>
            </a:endParaRPr>
          </a:p>
          <a:p>
            <a:pPr marL="226967" lvl="1" indent="0">
              <a:spcBef>
                <a:spcPts val="1113"/>
              </a:spcBef>
              <a:buNone/>
            </a:pPr>
            <a:endParaRPr lang="en-US" sz="2300" dirty="0" smtClean="0">
              <a:solidFill>
                <a:schemeClr val="tx1"/>
              </a:solidFill>
            </a:endParaRPr>
          </a:p>
        </p:txBody>
      </p:sp>
      <p:sp>
        <p:nvSpPr>
          <p:cNvPr id="6" name="Rectangle 5"/>
          <p:cNvSpPr/>
          <p:nvPr/>
        </p:nvSpPr>
        <p:spPr>
          <a:xfrm>
            <a:off x="437766" y="2463282"/>
            <a:ext cx="8568730" cy="764312"/>
          </a:xfrm>
          <a:prstGeom prst="rect">
            <a:avLst/>
          </a:prstGeom>
        </p:spPr>
        <p:txBody>
          <a:bodyPr wrap="square">
            <a:spAutoFit/>
          </a:bodyPr>
          <a:lstStyle/>
          <a:p>
            <a:pPr>
              <a:spcBef>
                <a:spcPts val="100"/>
              </a:spcBef>
              <a:buClr>
                <a:schemeClr val="tx2"/>
              </a:buClr>
            </a:pPr>
            <a:r>
              <a:rPr lang="en-US" sz="1400" dirty="0" smtClean="0">
                <a:solidFill>
                  <a:srgbClr val="000000"/>
                </a:solidFill>
              </a:rPr>
              <a:t>Access Control Policy:</a:t>
            </a:r>
          </a:p>
          <a:p>
            <a:pPr marL="285750" indent="-285750">
              <a:spcBef>
                <a:spcPts val="100"/>
              </a:spcBef>
              <a:buClr>
                <a:schemeClr val="tx2"/>
              </a:buClr>
              <a:buFont typeface="Arial" panose="020B0604020202020204" pitchFamily="34" charset="0"/>
              <a:buChar char="•"/>
            </a:pPr>
            <a:endParaRPr lang="en-US" sz="1400" dirty="0" smtClean="0">
              <a:solidFill>
                <a:srgbClr val="000000"/>
              </a:solidFill>
            </a:endParaRPr>
          </a:p>
          <a:p>
            <a:pPr marL="285750" indent="-285750">
              <a:spcBef>
                <a:spcPts val="100"/>
              </a:spcBef>
              <a:buClr>
                <a:schemeClr val="tx2"/>
              </a:buClr>
              <a:buFont typeface="Arial" panose="020B0604020202020204" pitchFamily="34" charset="0"/>
              <a:buChar char="•"/>
            </a:pPr>
            <a:endParaRPr lang="en-US" sz="1400" dirty="0">
              <a:solidFill>
                <a:srgbClr val="00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896" y="923544"/>
            <a:ext cx="8540496" cy="1475883"/>
          </a:xfrm>
          <a:prstGeom prst="rect">
            <a:avLst/>
          </a:prstGeom>
        </p:spPr>
      </p:pic>
      <p:pic>
        <p:nvPicPr>
          <p:cNvPr id="5" name="Picture 4"/>
          <p:cNvPicPr>
            <a:picLocks noChangeAspect="1"/>
          </p:cNvPicPr>
          <p:nvPr/>
        </p:nvPicPr>
        <p:blipFill>
          <a:blip r:embed="rId4"/>
          <a:stretch>
            <a:fillRect/>
          </a:stretch>
        </p:blipFill>
        <p:spPr>
          <a:xfrm>
            <a:off x="971129" y="2845438"/>
            <a:ext cx="7502003" cy="1565340"/>
          </a:xfrm>
          <a:prstGeom prst="rect">
            <a:avLst/>
          </a:prstGeom>
          <a:ln>
            <a:solidFill>
              <a:schemeClr val="tx2"/>
            </a:solidFill>
          </a:ln>
        </p:spPr>
      </p:pic>
      <p:grpSp>
        <p:nvGrpSpPr>
          <p:cNvPr id="7" name="Group 6"/>
          <p:cNvGrpSpPr/>
          <p:nvPr/>
        </p:nvGrpSpPr>
        <p:grpSpPr>
          <a:xfrm>
            <a:off x="2484398" y="2482883"/>
            <a:ext cx="2196783" cy="1126867"/>
            <a:chOff x="4901756" y="2500187"/>
            <a:chExt cx="2219466" cy="1105166"/>
          </a:xfrm>
          <a:noFill/>
        </p:grpSpPr>
        <p:sp>
          <p:nvSpPr>
            <p:cNvPr id="8" name="TextBox 7"/>
            <p:cNvSpPr txBox="1"/>
            <p:nvPr/>
          </p:nvSpPr>
          <p:spPr>
            <a:xfrm>
              <a:off x="4901756" y="2500187"/>
              <a:ext cx="1980782" cy="271665"/>
            </a:xfrm>
            <a:prstGeom prst="rect">
              <a:avLst/>
            </a:prstGeom>
            <a:grpFill/>
            <a:ln w="31750">
              <a:solidFill>
                <a:srgbClr val="000000"/>
              </a:solidFill>
            </a:ln>
          </p:spPr>
          <p:txBody>
            <a:bodyPr wrap="square" rtlCol="0">
              <a:spAutoFit/>
            </a:bodyPr>
            <a:lstStyle/>
            <a:p>
              <a:r>
                <a:rPr lang="ja-JP" altLang="en-US" sz="1200" smtClean="0">
                  <a:solidFill>
                    <a:srgbClr val="000000"/>
                  </a:solidFill>
                  <a:latin typeface="Arial" panose="020B0604020202020204" pitchFamily="34" charset="0"/>
                  <a:cs typeface="Arial" panose="020B0604020202020204" pitchFamily="34" charset="0"/>
                </a:rPr>
                <a:t>アプリケーションフィルター</a:t>
              </a:r>
              <a:endParaRPr lang="en-US" sz="1200" dirty="0">
                <a:solidFill>
                  <a:srgbClr val="000000"/>
                </a:solidFill>
                <a:latin typeface="Arial" panose="020B0604020202020204" pitchFamily="34" charset="0"/>
                <a:cs typeface="Arial" panose="020B0604020202020204" pitchFamily="34" charset="0"/>
              </a:endParaRPr>
            </a:p>
          </p:txBody>
        </p:sp>
        <p:cxnSp>
          <p:nvCxnSpPr>
            <p:cNvPr id="9" name="Straight Arrow Connector 8"/>
            <p:cNvCxnSpPr>
              <a:stCxn id="8" idx="2"/>
            </p:cNvCxnSpPr>
            <p:nvPr/>
          </p:nvCxnSpPr>
          <p:spPr>
            <a:xfrm>
              <a:off x="5892147" y="2771852"/>
              <a:ext cx="1229075" cy="833501"/>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grpSp>
      <p:grpSp>
        <p:nvGrpSpPr>
          <p:cNvPr id="14" name="Group 13"/>
          <p:cNvGrpSpPr/>
          <p:nvPr/>
        </p:nvGrpSpPr>
        <p:grpSpPr>
          <a:xfrm>
            <a:off x="4681182" y="2385998"/>
            <a:ext cx="1632303" cy="595660"/>
            <a:chOff x="4972295" y="2423981"/>
            <a:chExt cx="1632303" cy="595660"/>
          </a:xfrm>
          <a:noFill/>
        </p:grpSpPr>
        <p:sp>
          <p:nvSpPr>
            <p:cNvPr id="15" name="TextBox 14"/>
            <p:cNvSpPr txBox="1"/>
            <p:nvPr/>
          </p:nvSpPr>
          <p:spPr>
            <a:xfrm>
              <a:off x="5007515" y="2423981"/>
              <a:ext cx="1597083" cy="276999"/>
            </a:xfrm>
            <a:prstGeom prst="rect">
              <a:avLst/>
            </a:prstGeom>
            <a:grpFill/>
            <a:ln w="31750">
              <a:solidFill>
                <a:srgbClr val="000000"/>
              </a:solidFill>
            </a:ln>
          </p:spPr>
          <p:txBody>
            <a:bodyPr wrap="square" rtlCol="0">
              <a:spAutoFit/>
            </a:bodyPr>
            <a:lstStyle/>
            <a:p>
              <a:r>
                <a:rPr lang="en-US" sz="1200" dirty="0" smtClean="0">
                  <a:solidFill>
                    <a:srgbClr val="000000"/>
                  </a:solidFill>
                  <a:latin typeface="Arial" panose="020B0604020202020204" pitchFamily="34" charset="0"/>
                  <a:cs typeface="Arial" panose="020B0604020202020204" pitchFamily="34" charset="0"/>
                </a:rPr>
                <a:t>SSL </a:t>
              </a:r>
              <a:r>
                <a:rPr lang="ja-JP" altLang="en-US" sz="1200" dirty="0" smtClean="0">
                  <a:solidFill>
                    <a:srgbClr val="000000"/>
                  </a:solidFill>
                  <a:latin typeface="Arial" panose="020B0604020202020204" pitchFamily="34" charset="0"/>
                  <a:cs typeface="Arial" panose="020B0604020202020204" pitchFamily="34" charset="0"/>
                </a:rPr>
                <a:t>ポリシー紐付け</a:t>
              </a:r>
              <a:endParaRPr lang="en-US" sz="1200" dirty="0">
                <a:solidFill>
                  <a:srgbClr val="000000"/>
                </a:solidFill>
                <a:latin typeface="Arial" panose="020B0604020202020204" pitchFamily="34" charset="0"/>
                <a:cs typeface="Arial" panose="020B0604020202020204" pitchFamily="34" charset="0"/>
              </a:endParaRPr>
            </a:p>
          </p:txBody>
        </p:sp>
        <p:cxnSp>
          <p:nvCxnSpPr>
            <p:cNvPr id="16" name="Straight Arrow Connector 15"/>
            <p:cNvCxnSpPr>
              <a:stCxn id="15" idx="2"/>
            </p:cNvCxnSpPr>
            <p:nvPr/>
          </p:nvCxnSpPr>
          <p:spPr>
            <a:xfrm flipH="1">
              <a:off x="4972295" y="2700980"/>
              <a:ext cx="833762" cy="318661"/>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grpSp>
      <p:grpSp>
        <p:nvGrpSpPr>
          <p:cNvPr id="27" name="Group 26"/>
          <p:cNvGrpSpPr/>
          <p:nvPr/>
        </p:nvGrpSpPr>
        <p:grpSpPr>
          <a:xfrm>
            <a:off x="3388179" y="4092865"/>
            <a:ext cx="3823295" cy="924083"/>
            <a:chOff x="5381450" y="1961563"/>
            <a:chExt cx="3823295" cy="924083"/>
          </a:xfrm>
          <a:noFill/>
        </p:grpSpPr>
        <p:sp>
          <p:nvSpPr>
            <p:cNvPr id="28" name="TextBox 27"/>
            <p:cNvSpPr txBox="1"/>
            <p:nvPr/>
          </p:nvSpPr>
          <p:spPr>
            <a:xfrm>
              <a:off x="5381450" y="2423981"/>
              <a:ext cx="1495234" cy="461665"/>
            </a:xfrm>
            <a:prstGeom prst="rect">
              <a:avLst/>
            </a:prstGeom>
            <a:grpFill/>
            <a:ln w="31750">
              <a:solidFill>
                <a:srgbClr val="000000"/>
              </a:solidFill>
            </a:ln>
          </p:spPr>
          <p:txBody>
            <a:bodyPr wrap="square" rtlCol="0">
              <a:spAutoFit/>
            </a:bodyPr>
            <a:lstStyle/>
            <a:p>
              <a:r>
                <a:rPr lang="en-US" altLang="ja-JP" sz="1200" dirty="0" smtClean="0">
                  <a:solidFill>
                    <a:srgbClr val="000000"/>
                  </a:solidFill>
                  <a:latin typeface="Arial" panose="020B0604020202020204" pitchFamily="34" charset="0"/>
                  <a:cs typeface="Arial" panose="020B0604020202020204" pitchFamily="34" charset="0"/>
                </a:rPr>
                <a:t>Intrusion </a:t>
              </a:r>
              <a:r>
                <a:rPr lang="ja-JP" altLang="en-US" sz="1200" dirty="0" smtClean="0">
                  <a:solidFill>
                    <a:srgbClr val="000000"/>
                  </a:solidFill>
                  <a:latin typeface="Arial" panose="020B0604020202020204" pitchFamily="34" charset="0"/>
                  <a:cs typeface="Arial" panose="020B0604020202020204" pitchFamily="34" charset="0"/>
                </a:rPr>
                <a:t>ポリシー紐付け</a:t>
              </a:r>
              <a:endParaRPr lang="en-US" sz="1200" dirty="0">
                <a:solidFill>
                  <a:srgbClr val="000000"/>
                </a:solidFill>
                <a:latin typeface="Arial" panose="020B0604020202020204" pitchFamily="34" charset="0"/>
                <a:cs typeface="Arial" panose="020B0604020202020204" pitchFamily="34" charset="0"/>
              </a:endParaRPr>
            </a:p>
          </p:txBody>
        </p:sp>
        <p:cxnSp>
          <p:nvCxnSpPr>
            <p:cNvPr id="29" name="Straight Arrow Connector 28"/>
            <p:cNvCxnSpPr/>
            <p:nvPr/>
          </p:nvCxnSpPr>
          <p:spPr>
            <a:xfrm flipV="1">
              <a:off x="6817825" y="1961563"/>
              <a:ext cx="2386920" cy="437928"/>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grpSp>
      <p:grpSp>
        <p:nvGrpSpPr>
          <p:cNvPr id="47" name="Group 46"/>
          <p:cNvGrpSpPr/>
          <p:nvPr/>
        </p:nvGrpSpPr>
        <p:grpSpPr>
          <a:xfrm>
            <a:off x="4939393" y="4327071"/>
            <a:ext cx="2408464" cy="687611"/>
            <a:chOff x="5816179" y="4449218"/>
            <a:chExt cx="2408464" cy="687611"/>
          </a:xfrm>
          <a:noFill/>
        </p:grpSpPr>
        <p:sp>
          <p:nvSpPr>
            <p:cNvPr id="34" name="TextBox 33"/>
            <p:cNvSpPr txBox="1"/>
            <p:nvPr/>
          </p:nvSpPr>
          <p:spPr>
            <a:xfrm>
              <a:off x="5816179" y="4675164"/>
              <a:ext cx="1768238" cy="461665"/>
            </a:xfrm>
            <a:prstGeom prst="rect">
              <a:avLst/>
            </a:prstGeom>
            <a:grpFill/>
            <a:ln w="31750">
              <a:solidFill>
                <a:srgbClr val="000000"/>
              </a:solidFill>
            </a:ln>
          </p:spPr>
          <p:txBody>
            <a:bodyPr wrap="square" rtlCol="0">
              <a:spAutoFit/>
            </a:bodyPr>
            <a:lstStyle/>
            <a:p>
              <a:r>
                <a:rPr lang="en-US" altLang="ja-JP" sz="1200" dirty="0" err="1" smtClean="0">
                  <a:solidFill>
                    <a:srgbClr val="000000"/>
                  </a:solidFill>
                  <a:latin typeface="Arial" panose="020B0604020202020204" pitchFamily="34" charset="0"/>
                  <a:cs typeface="Arial" panose="020B0604020202020204" pitchFamily="34" charset="0"/>
                </a:rPr>
                <a:t>Malware&amp;File</a:t>
              </a:r>
              <a:r>
                <a:rPr lang="en-US" altLang="ja-JP" sz="1200" dirty="0" smtClean="0">
                  <a:solidFill>
                    <a:srgbClr val="000000"/>
                  </a:solidFill>
                  <a:latin typeface="Arial" panose="020B0604020202020204" pitchFamily="34" charset="0"/>
                  <a:cs typeface="Arial" panose="020B0604020202020204" pitchFamily="34" charset="0"/>
                </a:rPr>
                <a:t> </a:t>
              </a:r>
              <a:r>
                <a:rPr lang="ja-JP" altLang="en-US" sz="1200" dirty="0" smtClean="0">
                  <a:solidFill>
                    <a:srgbClr val="000000"/>
                  </a:solidFill>
                  <a:latin typeface="Arial" panose="020B0604020202020204" pitchFamily="34" charset="0"/>
                  <a:cs typeface="Arial" panose="020B0604020202020204" pitchFamily="34" charset="0"/>
                </a:rPr>
                <a:t>ポリシー紐付け</a:t>
              </a:r>
              <a:endParaRPr lang="en-US" sz="1200" dirty="0">
                <a:solidFill>
                  <a:srgbClr val="000000"/>
                </a:solidFill>
                <a:latin typeface="Arial" panose="020B0604020202020204" pitchFamily="34" charset="0"/>
                <a:cs typeface="Arial" panose="020B0604020202020204" pitchFamily="34" charset="0"/>
              </a:endParaRPr>
            </a:p>
          </p:txBody>
        </p:sp>
        <p:cxnSp>
          <p:nvCxnSpPr>
            <p:cNvPr id="35" name="Straight Arrow Connector 34"/>
            <p:cNvCxnSpPr/>
            <p:nvPr/>
          </p:nvCxnSpPr>
          <p:spPr>
            <a:xfrm flipV="1">
              <a:off x="7488016" y="4449218"/>
              <a:ext cx="736627" cy="221781"/>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grpSp>
      <p:grpSp>
        <p:nvGrpSpPr>
          <p:cNvPr id="48" name="Group 47"/>
          <p:cNvGrpSpPr/>
          <p:nvPr/>
        </p:nvGrpSpPr>
        <p:grpSpPr>
          <a:xfrm>
            <a:off x="7540389" y="2832184"/>
            <a:ext cx="1152922" cy="1260681"/>
            <a:chOff x="7540389" y="2832184"/>
            <a:chExt cx="1152922" cy="1260681"/>
          </a:xfrm>
          <a:noFill/>
        </p:grpSpPr>
        <p:sp>
          <p:nvSpPr>
            <p:cNvPr id="38" name="TextBox 37"/>
            <p:cNvSpPr txBox="1"/>
            <p:nvPr/>
          </p:nvSpPr>
          <p:spPr>
            <a:xfrm>
              <a:off x="7658363" y="2832184"/>
              <a:ext cx="1034948" cy="276999"/>
            </a:xfrm>
            <a:prstGeom prst="rect">
              <a:avLst/>
            </a:prstGeom>
            <a:grpFill/>
            <a:ln w="31750">
              <a:solidFill>
                <a:srgbClr val="000000"/>
              </a:solidFill>
            </a:ln>
          </p:spPr>
          <p:txBody>
            <a:bodyPr wrap="square" rtlCol="0">
              <a:spAutoFit/>
            </a:bodyPr>
            <a:lstStyle/>
            <a:p>
              <a:r>
                <a:rPr lang="en-US" sz="1200" dirty="0" err="1" smtClean="0">
                  <a:solidFill>
                    <a:srgbClr val="000000"/>
                  </a:solidFill>
                  <a:latin typeface="Arial" panose="020B0604020202020204" pitchFamily="34" charset="0"/>
                  <a:cs typeface="Arial" panose="020B0604020202020204" pitchFamily="34" charset="0"/>
                </a:rPr>
                <a:t>SafeSearch</a:t>
              </a:r>
              <a:endParaRPr lang="en-US" sz="1200" dirty="0">
                <a:solidFill>
                  <a:srgbClr val="000000"/>
                </a:solidFill>
                <a:latin typeface="Arial" panose="020B0604020202020204" pitchFamily="34" charset="0"/>
                <a:cs typeface="Arial" panose="020B0604020202020204" pitchFamily="34" charset="0"/>
              </a:endParaRPr>
            </a:p>
          </p:txBody>
        </p:sp>
        <p:cxnSp>
          <p:nvCxnSpPr>
            <p:cNvPr id="39" name="Straight Arrow Connector 38"/>
            <p:cNvCxnSpPr>
              <a:stCxn id="38" idx="2"/>
            </p:cNvCxnSpPr>
            <p:nvPr/>
          </p:nvCxnSpPr>
          <p:spPr>
            <a:xfrm flipH="1">
              <a:off x="7540389" y="3109183"/>
              <a:ext cx="635448" cy="983682"/>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grpSp>
      <p:grpSp>
        <p:nvGrpSpPr>
          <p:cNvPr id="49" name="Group 48"/>
          <p:cNvGrpSpPr/>
          <p:nvPr/>
        </p:nvGrpSpPr>
        <p:grpSpPr>
          <a:xfrm>
            <a:off x="6792949" y="4327071"/>
            <a:ext cx="1193029" cy="504026"/>
            <a:chOff x="7658363" y="4327071"/>
            <a:chExt cx="1193029" cy="504026"/>
          </a:xfrm>
          <a:noFill/>
        </p:grpSpPr>
        <p:sp>
          <p:nvSpPr>
            <p:cNvPr id="41" name="TextBox 40"/>
            <p:cNvSpPr txBox="1"/>
            <p:nvPr/>
          </p:nvSpPr>
          <p:spPr>
            <a:xfrm>
              <a:off x="7658363" y="4554098"/>
              <a:ext cx="1193029" cy="276999"/>
            </a:xfrm>
            <a:prstGeom prst="rect">
              <a:avLst/>
            </a:prstGeom>
            <a:grpFill/>
            <a:ln w="31750">
              <a:solidFill>
                <a:srgbClr val="000000"/>
              </a:solidFill>
            </a:ln>
          </p:spPr>
          <p:txBody>
            <a:bodyPr wrap="square" rtlCol="0">
              <a:spAutoFit/>
            </a:bodyPr>
            <a:lstStyle/>
            <a:p>
              <a:r>
                <a:rPr lang="en-US" sz="1200" dirty="0" smtClean="0">
                  <a:solidFill>
                    <a:srgbClr val="000000"/>
                  </a:solidFill>
                  <a:latin typeface="Arial" panose="020B0604020202020204" pitchFamily="34" charset="0"/>
                  <a:cs typeface="Arial" panose="020B0604020202020204" pitchFamily="34" charset="0"/>
                </a:rPr>
                <a:t>YouTube EDU</a:t>
              </a:r>
              <a:endParaRPr lang="en-US" sz="1200" dirty="0">
                <a:solidFill>
                  <a:srgbClr val="000000"/>
                </a:solidFill>
                <a:latin typeface="Arial" panose="020B0604020202020204" pitchFamily="34" charset="0"/>
                <a:cs typeface="Arial" panose="020B0604020202020204" pitchFamily="34" charset="0"/>
              </a:endParaRPr>
            </a:p>
          </p:txBody>
        </p:sp>
        <p:cxnSp>
          <p:nvCxnSpPr>
            <p:cNvPr id="42" name="Straight Arrow Connector 41"/>
            <p:cNvCxnSpPr/>
            <p:nvPr/>
          </p:nvCxnSpPr>
          <p:spPr>
            <a:xfrm flipV="1">
              <a:off x="8374183" y="4327071"/>
              <a:ext cx="257030" cy="207048"/>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4307428" y="2440437"/>
            <a:ext cx="3979322" cy="1747781"/>
            <a:chOff x="4307428" y="2440437"/>
            <a:chExt cx="3979322" cy="1747781"/>
          </a:xfrm>
          <a:noFill/>
        </p:grpSpPr>
        <p:grpSp>
          <p:nvGrpSpPr>
            <p:cNvPr id="18" name="Group 17"/>
            <p:cNvGrpSpPr/>
            <p:nvPr/>
          </p:nvGrpSpPr>
          <p:grpSpPr>
            <a:xfrm>
              <a:off x="6471822" y="2440437"/>
              <a:ext cx="1814928" cy="506601"/>
              <a:chOff x="4733704" y="2580380"/>
              <a:chExt cx="1814928" cy="506601"/>
            </a:xfrm>
            <a:grpFill/>
          </p:grpSpPr>
          <p:sp>
            <p:nvSpPr>
              <p:cNvPr id="19" name="TextBox 18"/>
              <p:cNvSpPr txBox="1"/>
              <p:nvPr/>
            </p:nvSpPr>
            <p:spPr>
              <a:xfrm>
                <a:off x="4733704" y="2580380"/>
                <a:ext cx="1814928" cy="276999"/>
              </a:xfrm>
              <a:prstGeom prst="rect">
                <a:avLst/>
              </a:prstGeom>
              <a:grpFill/>
              <a:ln w="31750">
                <a:solidFill>
                  <a:srgbClr val="000000"/>
                </a:solidFill>
              </a:ln>
            </p:spPr>
            <p:txBody>
              <a:bodyPr wrap="square" rtlCol="0">
                <a:spAutoFit/>
              </a:bodyPr>
              <a:lstStyle/>
              <a:p>
                <a:r>
                  <a:rPr lang="en-US" altLang="ja-JP" sz="1200" dirty="0" smtClean="0">
                    <a:solidFill>
                      <a:srgbClr val="000000"/>
                    </a:solidFill>
                    <a:latin typeface="Arial" panose="020B0604020202020204" pitchFamily="34" charset="0"/>
                    <a:cs typeface="Arial" panose="020B0604020202020204" pitchFamily="34" charset="0"/>
                  </a:rPr>
                  <a:t>Identity </a:t>
                </a:r>
                <a:r>
                  <a:rPr lang="ja-JP" altLang="en-US" sz="1200" dirty="0" smtClean="0">
                    <a:solidFill>
                      <a:srgbClr val="000000"/>
                    </a:solidFill>
                    <a:latin typeface="Arial" panose="020B0604020202020204" pitchFamily="34" charset="0"/>
                    <a:cs typeface="Arial" panose="020B0604020202020204" pitchFamily="34" charset="0"/>
                  </a:rPr>
                  <a:t>ポリシー紐付け</a:t>
                </a:r>
                <a:endParaRPr lang="en-US" sz="1200" dirty="0">
                  <a:solidFill>
                    <a:srgbClr val="000000"/>
                  </a:solidFill>
                  <a:latin typeface="Arial" panose="020B0604020202020204" pitchFamily="34" charset="0"/>
                  <a:cs typeface="Arial" panose="020B0604020202020204" pitchFamily="34" charset="0"/>
                </a:endParaRPr>
              </a:p>
            </p:txBody>
          </p:sp>
          <p:cxnSp>
            <p:nvCxnSpPr>
              <p:cNvPr id="20" name="Straight Arrow Connector 19"/>
              <p:cNvCxnSpPr/>
              <p:nvPr/>
            </p:nvCxnSpPr>
            <p:spPr>
              <a:xfrm>
                <a:off x="5071594" y="2863636"/>
                <a:ext cx="0" cy="223345"/>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grpSp>
        <p:cxnSp>
          <p:nvCxnSpPr>
            <p:cNvPr id="53" name="Straight Arrow Connector 52"/>
            <p:cNvCxnSpPr/>
            <p:nvPr/>
          </p:nvCxnSpPr>
          <p:spPr>
            <a:xfrm flipH="1">
              <a:off x="4307428" y="2723693"/>
              <a:ext cx="2456774" cy="1464525"/>
            </a:xfrm>
            <a:prstGeom prst="straightConnector1">
              <a:avLst/>
            </a:prstGeom>
            <a:grpFill/>
            <a:ln>
              <a:solidFill>
                <a:srgbClr val="000000"/>
              </a:solidFill>
              <a:tailEnd type="triangle"/>
            </a:ln>
          </p:spPr>
          <p:style>
            <a:lnRef idx="3">
              <a:schemeClr val="dk1"/>
            </a:lnRef>
            <a:fillRef idx="0">
              <a:schemeClr val="dk1"/>
            </a:fillRef>
            <a:effectRef idx="2">
              <a:schemeClr val="dk1"/>
            </a:effectRef>
            <a:fontRef idx="minor">
              <a:schemeClr val="tx1"/>
            </a:fontRef>
          </p:style>
        </p:cxnSp>
      </p:grpSp>
      <p:sp>
        <p:nvSpPr>
          <p:cNvPr id="30" name="Rectangle 29"/>
          <p:cNvSpPr/>
          <p:nvPr/>
        </p:nvSpPr>
        <p:spPr>
          <a:xfrm>
            <a:off x="5961125" y="947521"/>
            <a:ext cx="678730" cy="499621"/>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7" name="TextBox 36"/>
          <p:cNvSpPr txBox="1"/>
          <p:nvPr/>
        </p:nvSpPr>
        <p:spPr>
          <a:xfrm>
            <a:off x="8055749" y="4555283"/>
            <a:ext cx="795643" cy="276999"/>
          </a:xfrm>
          <a:prstGeom prst="rect">
            <a:avLst/>
          </a:prstGeom>
          <a:noFill/>
          <a:ln w="31750">
            <a:solidFill>
              <a:srgbClr val="000000"/>
            </a:solidFill>
          </a:ln>
        </p:spPr>
        <p:txBody>
          <a:bodyPr wrap="square" rtlCol="0">
            <a:spAutoFit/>
          </a:bodyPr>
          <a:lstStyle/>
          <a:p>
            <a:r>
              <a:rPr lang="ja-JP" altLang="en-US" sz="1200" dirty="0" smtClean="0">
                <a:solidFill>
                  <a:srgbClr val="000000"/>
                </a:solidFill>
                <a:latin typeface="Arial" panose="020B0604020202020204" pitchFamily="34" charset="0"/>
                <a:cs typeface="Arial" panose="020B0604020202020204" pitchFamily="34" charset="0"/>
              </a:rPr>
              <a:t>ログ設定</a:t>
            </a:r>
            <a:endParaRPr lang="en-US" sz="1200" dirty="0">
              <a:solidFill>
                <a:srgbClr val="000000"/>
              </a:solidFill>
              <a:latin typeface="Arial" panose="020B0604020202020204" pitchFamily="34" charset="0"/>
              <a:cs typeface="Arial" panose="020B0604020202020204" pitchFamily="34" charset="0"/>
            </a:endParaRPr>
          </a:p>
        </p:txBody>
      </p:sp>
      <p:cxnSp>
        <p:nvCxnSpPr>
          <p:cNvPr id="40" name="Straight Arrow Connector 39"/>
          <p:cNvCxnSpPr/>
          <p:nvPr/>
        </p:nvCxnSpPr>
        <p:spPr>
          <a:xfrm flipH="1" flipV="1">
            <a:off x="7985978" y="4327071"/>
            <a:ext cx="416969" cy="202192"/>
          </a:xfrm>
          <a:prstGeom prst="straightConnector1">
            <a:avLst/>
          </a:prstGeom>
          <a:noFill/>
          <a:ln>
            <a:solidFill>
              <a:srgbClr val="000000"/>
            </a:solidFill>
            <a:tailEnd type="triangle"/>
          </a:ln>
        </p:spPr>
        <p:style>
          <a:lnRef idx="3">
            <a:schemeClr val="dk1"/>
          </a:lnRef>
          <a:fillRef idx="0">
            <a:schemeClr val="dk1"/>
          </a:fillRef>
          <a:effectRef idx="2">
            <a:schemeClr val="dk1"/>
          </a:effectRef>
          <a:fontRef idx="minor">
            <a:schemeClr val="tx1"/>
          </a:fontRef>
        </p:style>
      </p:cxnSp>
      <p:sp>
        <p:nvSpPr>
          <p:cNvPr id="33" name="Rectangle 29"/>
          <p:cNvSpPr/>
          <p:nvPr/>
        </p:nvSpPr>
        <p:spPr>
          <a:xfrm>
            <a:off x="7550439" y="942833"/>
            <a:ext cx="582201" cy="499621"/>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 name="Rectangle 29"/>
          <p:cNvSpPr/>
          <p:nvPr/>
        </p:nvSpPr>
        <p:spPr>
          <a:xfrm>
            <a:off x="8132640" y="941124"/>
            <a:ext cx="678730" cy="499621"/>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46560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874014" cy="731837"/>
          </a:xfrm>
        </p:spPr>
        <p:txBody>
          <a:bodyPr/>
          <a:lstStyle/>
          <a:p>
            <a:r>
              <a:rPr lang="en-US" sz="2400" dirty="0" smtClean="0">
                <a:solidFill>
                  <a:schemeClr val="tx2"/>
                </a:solidFill>
              </a:rPr>
              <a:t>L7 ACL (Access Control Policy)</a:t>
            </a:r>
            <a:endParaRPr lang="en-US" sz="2400" dirty="0">
              <a:solidFill>
                <a:schemeClr val="tx2"/>
              </a:solidFill>
            </a:endParaRPr>
          </a:p>
        </p:txBody>
      </p:sp>
      <p:sp>
        <p:nvSpPr>
          <p:cNvPr id="4" name="Text Placeholder 3"/>
          <p:cNvSpPr>
            <a:spLocks noGrp="1"/>
          </p:cNvSpPr>
          <p:nvPr>
            <p:ph type="body" sz="quarter" idx="10"/>
          </p:nvPr>
        </p:nvSpPr>
        <p:spPr>
          <a:xfrm>
            <a:off x="382621" y="1224571"/>
            <a:ext cx="8357024" cy="1176565"/>
          </a:xfrm>
        </p:spPr>
        <p:txBody>
          <a:bodyPr/>
          <a:lstStyle/>
          <a:p>
            <a:pPr marL="226967" lvl="1" indent="0">
              <a:spcBef>
                <a:spcPts val="600"/>
              </a:spcBef>
              <a:buNone/>
            </a:pPr>
            <a:endParaRPr lang="en-US" sz="2300" dirty="0" smtClean="0">
              <a:solidFill>
                <a:schemeClr val="tx1"/>
              </a:solidFill>
            </a:endParaRPr>
          </a:p>
          <a:p>
            <a:pPr marL="226967" lvl="1" indent="0">
              <a:spcBef>
                <a:spcPts val="1113"/>
              </a:spcBef>
              <a:buNone/>
            </a:pPr>
            <a:endParaRPr lang="en-US" sz="2300" dirty="0" smtClean="0">
              <a:solidFill>
                <a:schemeClr val="tx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896" y="923544"/>
            <a:ext cx="8540496" cy="1475883"/>
          </a:xfrm>
          <a:prstGeom prst="rect">
            <a:avLst/>
          </a:prstGeom>
        </p:spPr>
      </p:pic>
      <p:sp>
        <p:nvSpPr>
          <p:cNvPr id="30" name="Rectangle 29"/>
          <p:cNvSpPr/>
          <p:nvPr/>
        </p:nvSpPr>
        <p:spPr>
          <a:xfrm>
            <a:off x="5961125" y="947521"/>
            <a:ext cx="678730" cy="499621"/>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88" y="2817064"/>
            <a:ext cx="3677034" cy="1813720"/>
          </a:xfrm>
          <a:prstGeom prst="rect">
            <a:avLst/>
          </a:prstGeom>
        </p:spPr>
      </p:pic>
      <p:sp>
        <p:nvSpPr>
          <p:cNvPr id="43" name="Rectangle 5"/>
          <p:cNvSpPr/>
          <p:nvPr/>
        </p:nvSpPr>
        <p:spPr>
          <a:xfrm>
            <a:off x="437766" y="2463282"/>
            <a:ext cx="8345488" cy="815608"/>
          </a:xfrm>
          <a:prstGeom prst="rect">
            <a:avLst/>
          </a:prstGeom>
        </p:spPr>
        <p:txBody>
          <a:bodyPr wrap="square">
            <a:spAutoFit/>
          </a:bodyPr>
          <a:lstStyle/>
          <a:p>
            <a:pPr marL="285750" lvl="1" indent="-285750">
              <a:spcBef>
                <a:spcPts val="300"/>
              </a:spcBef>
              <a:buClr>
                <a:schemeClr val="tx2"/>
              </a:buClr>
              <a:buFont typeface="Arial" panose="020B0604020202020204" pitchFamily="34" charset="0"/>
              <a:buChar char="•"/>
            </a:pPr>
            <a:r>
              <a:rPr lang="en-US" altLang="ja-JP" sz="1400" dirty="0" smtClean="0">
                <a:solidFill>
                  <a:srgbClr val="000000"/>
                </a:solidFill>
              </a:rPr>
              <a:t>Access Control </a:t>
            </a:r>
            <a:r>
              <a:rPr lang="ja-JP" altLang="en-US" sz="1400" dirty="0" smtClean="0">
                <a:solidFill>
                  <a:srgbClr val="000000"/>
                </a:solidFill>
              </a:rPr>
              <a:t>ルール、７つのアクション</a:t>
            </a:r>
            <a:endParaRPr lang="en-US" sz="1400" dirty="0">
              <a:solidFill>
                <a:srgbClr val="000000"/>
              </a:solidFill>
            </a:endParaRPr>
          </a:p>
          <a:p>
            <a:pPr marL="285750" indent="-285750">
              <a:spcBef>
                <a:spcPts val="300"/>
              </a:spcBef>
              <a:buClr>
                <a:schemeClr val="tx2"/>
              </a:buClr>
              <a:buFont typeface="Arial" panose="020B0604020202020204" pitchFamily="34" charset="0"/>
              <a:buChar char="•"/>
            </a:pPr>
            <a:endParaRPr lang="en-US" sz="1400" dirty="0">
              <a:solidFill>
                <a:srgbClr val="000000"/>
              </a:solidFill>
            </a:endParaRPr>
          </a:p>
          <a:p>
            <a:pPr marL="3943350" lvl="8" indent="-285750">
              <a:spcBef>
                <a:spcPts val="300"/>
              </a:spcBef>
              <a:buClr>
                <a:schemeClr val="tx2"/>
              </a:buClr>
              <a:buFont typeface="Arial" panose="020B0604020202020204" pitchFamily="34" charset="0"/>
              <a:buChar char="•"/>
            </a:pPr>
            <a:endParaRPr lang="en-US" sz="1400" dirty="0" smtClean="0">
              <a:solidFill>
                <a:srgbClr val="000000"/>
              </a:solidFill>
            </a:endParaRPr>
          </a:p>
        </p:txBody>
      </p:sp>
      <p:sp>
        <p:nvSpPr>
          <p:cNvPr id="44" name="Rectangle 5"/>
          <p:cNvSpPr/>
          <p:nvPr/>
        </p:nvSpPr>
        <p:spPr>
          <a:xfrm>
            <a:off x="3935187" y="2700454"/>
            <a:ext cx="5466340" cy="2085186"/>
          </a:xfrm>
          <a:prstGeom prst="rect">
            <a:avLst/>
          </a:prstGeom>
        </p:spPr>
        <p:txBody>
          <a:bodyPr wrap="square">
            <a:spAutoFit/>
          </a:bodyPr>
          <a:lstStyle/>
          <a:p>
            <a:pPr marL="342900" lvl="1" indent="-342900">
              <a:spcBef>
                <a:spcPts val="300"/>
              </a:spcBef>
              <a:buClr>
                <a:schemeClr val="tx2"/>
              </a:buClr>
              <a:buFont typeface="+mj-lt"/>
              <a:buAutoNum type="arabicPeriod"/>
            </a:pPr>
            <a:r>
              <a:rPr lang="en-US" altLang="ja-JP" sz="1400" dirty="0" smtClean="0">
                <a:solidFill>
                  <a:srgbClr val="000000"/>
                </a:solidFill>
              </a:rPr>
              <a:t>Allow:</a:t>
            </a:r>
            <a:r>
              <a:rPr lang="ja-JP" altLang="en-US" sz="1400" dirty="0" smtClean="0">
                <a:solidFill>
                  <a:srgbClr val="000000"/>
                </a:solidFill>
              </a:rPr>
              <a:t>　パケットを許可、</a:t>
            </a:r>
            <a:r>
              <a:rPr lang="en-US" altLang="ja-JP" sz="1400" dirty="0" smtClean="0">
                <a:solidFill>
                  <a:srgbClr val="000000"/>
                </a:solidFill>
              </a:rPr>
              <a:t>IPS/AMP</a:t>
            </a:r>
            <a:r>
              <a:rPr lang="ja-JP" altLang="en-US" sz="1400" dirty="0" smtClean="0">
                <a:solidFill>
                  <a:srgbClr val="000000"/>
                </a:solidFill>
              </a:rPr>
              <a:t>検査可能</a:t>
            </a:r>
            <a:endParaRPr lang="en-US" altLang="ja-JP" sz="1400" dirty="0" smtClean="0">
              <a:solidFill>
                <a:srgbClr val="000000"/>
              </a:solidFill>
            </a:endParaRPr>
          </a:p>
          <a:p>
            <a:pPr marL="342900" lvl="1" indent="-342900">
              <a:spcBef>
                <a:spcPts val="300"/>
              </a:spcBef>
              <a:buClr>
                <a:schemeClr val="tx2"/>
              </a:buClr>
              <a:buFont typeface="+mj-lt"/>
              <a:buAutoNum type="arabicPeriod"/>
            </a:pPr>
            <a:r>
              <a:rPr lang="en-US" altLang="ja-JP" sz="1400" dirty="0" smtClean="0">
                <a:solidFill>
                  <a:srgbClr val="000000"/>
                </a:solidFill>
              </a:rPr>
              <a:t>Trust:</a:t>
            </a:r>
            <a:r>
              <a:rPr lang="ja-JP" altLang="en-US" sz="1400" dirty="0" smtClean="0">
                <a:solidFill>
                  <a:srgbClr val="000000"/>
                </a:solidFill>
              </a:rPr>
              <a:t>　パケットを信頼、</a:t>
            </a:r>
            <a:r>
              <a:rPr lang="en-US" altLang="ja-JP" sz="1400" dirty="0" smtClean="0">
                <a:solidFill>
                  <a:srgbClr val="000000"/>
                </a:solidFill>
              </a:rPr>
              <a:t>IPS/AMP</a:t>
            </a:r>
            <a:r>
              <a:rPr lang="ja-JP" altLang="en-US" sz="1400" dirty="0" smtClean="0">
                <a:solidFill>
                  <a:srgbClr val="000000"/>
                </a:solidFill>
              </a:rPr>
              <a:t>検査スキップ</a:t>
            </a:r>
            <a:endParaRPr lang="en-US" altLang="ja-JP" sz="1400" dirty="0" smtClean="0">
              <a:solidFill>
                <a:srgbClr val="000000"/>
              </a:solidFill>
            </a:endParaRPr>
          </a:p>
          <a:p>
            <a:pPr marL="342900" lvl="1" indent="-342900">
              <a:spcBef>
                <a:spcPts val="300"/>
              </a:spcBef>
              <a:buClr>
                <a:schemeClr val="tx2"/>
              </a:buClr>
              <a:buFont typeface="+mj-lt"/>
              <a:buAutoNum type="arabicPeriod"/>
            </a:pPr>
            <a:r>
              <a:rPr lang="en-US" altLang="ja-JP" sz="1400" dirty="0" smtClean="0">
                <a:solidFill>
                  <a:srgbClr val="000000"/>
                </a:solidFill>
              </a:rPr>
              <a:t>Monitor:</a:t>
            </a:r>
            <a:r>
              <a:rPr lang="ja-JP" altLang="en-US" sz="1400" dirty="0" smtClean="0">
                <a:solidFill>
                  <a:srgbClr val="000000"/>
                </a:solidFill>
              </a:rPr>
              <a:t>　パケットのログ取得、次のルールへ処理を回す</a:t>
            </a:r>
            <a:endParaRPr lang="en-US" altLang="ja-JP" sz="1400" dirty="0" smtClean="0">
              <a:solidFill>
                <a:srgbClr val="000000"/>
              </a:solidFill>
            </a:endParaRPr>
          </a:p>
          <a:p>
            <a:pPr marL="342900" lvl="1" indent="-342900">
              <a:spcBef>
                <a:spcPts val="300"/>
              </a:spcBef>
              <a:buClr>
                <a:schemeClr val="tx2"/>
              </a:buClr>
              <a:buFont typeface="+mj-lt"/>
              <a:buAutoNum type="arabicPeriod"/>
            </a:pPr>
            <a:r>
              <a:rPr lang="en-US" altLang="ja-JP" sz="1400" dirty="0" smtClean="0">
                <a:solidFill>
                  <a:srgbClr val="000000"/>
                </a:solidFill>
              </a:rPr>
              <a:t>Block:</a:t>
            </a:r>
            <a:r>
              <a:rPr lang="ja-JP" altLang="en-US" sz="1400" dirty="0" smtClean="0">
                <a:solidFill>
                  <a:srgbClr val="000000"/>
                </a:solidFill>
              </a:rPr>
              <a:t>　パケットを破棄</a:t>
            </a:r>
            <a:endParaRPr lang="en-US" altLang="ja-JP" sz="1400" dirty="0" smtClean="0">
              <a:solidFill>
                <a:srgbClr val="000000"/>
              </a:solidFill>
            </a:endParaRPr>
          </a:p>
          <a:p>
            <a:pPr marL="342900" lvl="1" indent="-342900">
              <a:spcBef>
                <a:spcPts val="300"/>
              </a:spcBef>
              <a:buClr>
                <a:schemeClr val="tx2"/>
              </a:buClr>
              <a:buFont typeface="+mj-lt"/>
              <a:buAutoNum type="arabicPeriod"/>
            </a:pPr>
            <a:r>
              <a:rPr lang="en-US" altLang="ja-JP" sz="1400" dirty="0" smtClean="0">
                <a:solidFill>
                  <a:srgbClr val="000000"/>
                </a:solidFill>
              </a:rPr>
              <a:t>Block:</a:t>
            </a:r>
            <a:r>
              <a:rPr lang="ja-JP" altLang="en-US" sz="1400" dirty="0" smtClean="0">
                <a:solidFill>
                  <a:srgbClr val="000000"/>
                </a:solidFill>
              </a:rPr>
              <a:t>　パケットを破棄、送信元へリセットパケット送信</a:t>
            </a:r>
            <a:endParaRPr lang="en-US" altLang="ja-JP" sz="1400" dirty="0">
              <a:solidFill>
                <a:srgbClr val="000000"/>
              </a:solidFill>
            </a:endParaRPr>
          </a:p>
          <a:p>
            <a:pPr marL="342900" lvl="1" indent="-342900">
              <a:spcBef>
                <a:spcPts val="300"/>
              </a:spcBef>
              <a:buClr>
                <a:schemeClr val="tx2"/>
              </a:buClr>
              <a:buFont typeface="+mj-lt"/>
              <a:buAutoNum type="arabicPeriod"/>
            </a:pPr>
            <a:r>
              <a:rPr lang="en-US" altLang="ja-JP" sz="1400" dirty="0" smtClean="0">
                <a:solidFill>
                  <a:srgbClr val="000000"/>
                </a:solidFill>
              </a:rPr>
              <a:t>Interactive Block</a:t>
            </a:r>
            <a:r>
              <a:rPr lang="ja-JP" altLang="en-US" sz="1400" dirty="0" smtClean="0">
                <a:solidFill>
                  <a:srgbClr val="000000"/>
                </a:solidFill>
              </a:rPr>
              <a:t>：　警告画面表示</a:t>
            </a:r>
            <a:endParaRPr lang="en-US" altLang="ja-JP" sz="1400" dirty="0" smtClean="0">
              <a:solidFill>
                <a:srgbClr val="000000"/>
              </a:solidFill>
            </a:endParaRPr>
          </a:p>
          <a:p>
            <a:pPr marL="342900" lvl="1" indent="-342900">
              <a:spcBef>
                <a:spcPts val="300"/>
              </a:spcBef>
              <a:buClr>
                <a:schemeClr val="tx2"/>
              </a:buClr>
              <a:buFont typeface="+mj-lt"/>
              <a:buAutoNum type="arabicPeriod"/>
            </a:pPr>
            <a:r>
              <a:rPr lang="en-US" altLang="ja-JP" sz="1400" dirty="0" smtClean="0">
                <a:solidFill>
                  <a:srgbClr val="000000"/>
                </a:solidFill>
              </a:rPr>
              <a:t>Interactive Block:</a:t>
            </a:r>
            <a:r>
              <a:rPr lang="ja-JP" altLang="en-US" sz="1400" dirty="0" smtClean="0">
                <a:solidFill>
                  <a:srgbClr val="000000"/>
                </a:solidFill>
              </a:rPr>
              <a:t>　警告画面表、</a:t>
            </a:r>
            <a:r>
              <a:rPr lang="ja-JP" altLang="en-US" sz="1400" dirty="0">
                <a:solidFill>
                  <a:srgbClr val="000000"/>
                </a:solidFill>
              </a:rPr>
              <a:t>送信元へリセットパケット送信</a:t>
            </a:r>
            <a:endParaRPr lang="en-US" sz="1400" dirty="0">
              <a:solidFill>
                <a:srgbClr val="000000"/>
              </a:solidFill>
            </a:endParaRPr>
          </a:p>
          <a:p>
            <a:pPr marL="4000500" lvl="8" indent="-342900">
              <a:spcBef>
                <a:spcPts val="300"/>
              </a:spcBef>
              <a:buClr>
                <a:schemeClr val="tx2"/>
              </a:buClr>
              <a:buFont typeface="+mj-lt"/>
              <a:buAutoNum type="arabicPeriod"/>
            </a:pPr>
            <a:endParaRPr lang="en-US" sz="1400" dirty="0" smtClean="0">
              <a:solidFill>
                <a:srgbClr val="000000"/>
              </a:solidFill>
            </a:endParaRPr>
          </a:p>
        </p:txBody>
      </p:sp>
      <p:sp>
        <p:nvSpPr>
          <p:cNvPr id="45" name="Rectangle 29"/>
          <p:cNvSpPr/>
          <p:nvPr/>
        </p:nvSpPr>
        <p:spPr>
          <a:xfrm>
            <a:off x="7550439" y="942833"/>
            <a:ext cx="582201" cy="499621"/>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Rectangle 29"/>
          <p:cNvSpPr/>
          <p:nvPr/>
        </p:nvSpPr>
        <p:spPr>
          <a:xfrm>
            <a:off x="8132640" y="941124"/>
            <a:ext cx="678730" cy="499621"/>
          </a:xfrm>
          <a:prstGeom prst="rect">
            <a:avLst/>
          </a:prstGeom>
          <a:solidFill>
            <a:schemeClr val="accent6">
              <a:lumMod val="60000"/>
              <a:lumOff val="40000"/>
              <a:alpha val="4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432380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fade">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fade">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xEl>
                                              <p:pRg st="2" end="2"/>
                                            </p:txEl>
                                          </p:spTgt>
                                        </p:tgtEl>
                                        <p:attrNameLst>
                                          <p:attrName>style.visibility</p:attrName>
                                        </p:attrNameLst>
                                      </p:cBhvr>
                                      <p:to>
                                        <p:strVal val="visible"/>
                                      </p:to>
                                    </p:set>
                                    <p:animEffect transition="in" filter="fade">
                                      <p:cBhvr>
                                        <p:cTn id="22" dur="500"/>
                                        <p:tgtEl>
                                          <p:spTgt spid="4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xEl>
                                              <p:pRg st="3" end="3"/>
                                            </p:txEl>
                                          </p:spTgt>
                                        </p:tgtEl>
                                        <p:attrNameLst>
                                          <p:attrName>style.visibility</p:attrName>
                                        </p:attrNameLst>
                                      </p:cBhvr>
                                      <p:to>
                                        <p:strVal val="visible"/>
                                      </p:to>
                                    </p:set>
                                    <p:animEffect transition="in" filter="fade">
                                      <p:cBhvr>
                                        <p:cTn id="27" dur="500"/>
                                        <p:tgtEl>
                                          <p:spTgt spid="4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xEl>
                                              <p:pRg st="4" end="4"/>
                                            </p:txEl>
                                          </p:spTgt>
                                        </p:tgtEl>
                                        <p:attrNameLst>
                                          <p:attrName>style.visibility</p:attrName>
                                        </p:attrNameLst>
                                      </p:cBhvr>
                                      <p:to>
                                        <p:strVal val="visible"/>
                                      </p:to>
                                    </p:set>
                                    <p:animEffect transition="in" filter="fade">
                                      <p:cBhvr>
                                        <p:cTn id="32" dur="500"/>
                                        <p:tgtEl>
                                          <p:spTgt spid="4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
                                            <p:txEl>
                                              <p:pRg st="5" end="5"/>
                                            </p:txEl>
                                          </p:spTgt>
                                        </p:tgtEl>
                                        <p:attrNameLst>
                                          <p:attrName>style.visibility</p:attrName>
                                        </p:attrNameLst>
                                      </p:cBhvr>
                                      <p:to>
                                        <p:strVal val="visible"/>
                                      </p:to>
                                    </p:set>
                                    <p:animEffect transition="in" filter="fade">
                                      <p:cBhvr>
                                        <p:cTn id="37" dur="500"/>
                                        <p:tgtEl>
                                          <p:spTgt spid="4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
                                            <p:txEl>
                                              <p:pRg st="6" end="6"/>
                                            </p:txEl>
                                          </p:spTgt>
                                        </p:tgtEl>
                                        <p:attrNameLst>
                                          <p:attrName>style.visibility</p:attrName>
                                        </p:attrNameLst>
                                      </p:cBhvr>
                                      <p:to>
                                        <p:strVal val="visible"/>
                                      </p:to>
                                    </p:set>
                                    <p:animEffect transition="in" filter="fade">
                                      <p:cBhvr>
                                        <p:cTn id="42" dur="500"/>
                                        <p:tgtEl>
                                          <p:spTgt spid="4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ja-JP" altLang="en-US" dirty="0" smtClean="0">
                <a:latin typeface="MS PGothic" charset="-128"/>
                <a:ea typeface="MS PGothic" charset="-128"/>
                <a:cs typeface="MS PGothic" charset="-128"/>
              </a:rPr>
              <a:t>まとめ</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297794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0" y="1201738"/>
            <a:ext cx="8681700" cy="3389312"/>
          </a:xfrm>
        </p:spPr>
        <p:txBody>
          <a:bodyPr/>
          <a:lstStyle/>
          <a:p>
            <a:r>
              <a:rPr lang="en-US" altLang="ja-JP" dirty="0" smtClean="0">
                <a:latin typeface="MS PGothic" charset="-128"/>
                <a:ea typeface="MS PGothic" charset="-128"/>
                <a:cs typeface="MS PGothic" charset="-128"/>
              </a:rPr>
              <a:t>Firepower OS</a:t>
            </a:r>
            <a:r>
              <a:rPr lang="ja-JP" altLang="en-US" dirty="0" smtClean="0">
                <a:latin typeface="MS PGothic" charset="-128"/>
                <a:ea typeface="MS PGothic" charset="-128"/>
                <a:cs typeface="MS PGothic" charset="-128"/>
              </a:rPr>
              <a:t>は脅威対策機能を中心に実装され</a:t>
            </a:r>
            <a:r>
              <a:rPr lang="en-US" altLang="ja-JP" dirty="0" smtClean="0">
                <a:latin typeface="MS PGothic" charset="-128"/>
                <a:ea typeface="MS PGothic" charset="-128"/>
                <a:cs typeface="MS PGothic" charset="-128"/>
              </a:rPr>
              <a:t> FTD OS</a:t>
            </a:r>
            <a:r>
              <a:rPr lang="ja-JP" altLang="en-US" dirty="0" smtClean="0">
                <a:latin typeface="MS PGothic" charset="-128"/>
                <a:ea typeface="MS PGothic" charset="-128"/>
                <a:cs typeface="MS PGothic" charset="-128"/>
              </a:rPr>
              <a:t>と共通</a:t>
            </a:r>
            <a:endParaRPr lang="en-US" altLang="ja-JP" dirty="0">
              <a:latin typeface="MS PGothic" charset="-128"/>
              <a:ea typeface="MS PGothic" charset="-128"/>
              <a:cs typeface="MS PGothic" charset="-128"/>
            </a:endParaRPr>
          </a:p>
          <a:p>
            <a:r>
              <a:rPr lang="en-US" altLang="ja-JP" dirty="0" smtClean="0">
                <a:latin typeface="MS PGothic" charset="-128"/>
                <a:ea typeface="MS PGothic" charset="-128"/>
                <a:cs typeface="MS PGothic" charset="-128"/>
              </a:rPr>
              <a:t>FTD OS</a:t>
            </a:r>
            <a:r>
              <a:rPr lang="ja-JP" altLang="en-US" dirty="0" smtClean="0">
                <a:latin typeface="MS PGothic" charset="-128"/>
                <a:ea typeface="MS PGothic" charset="-128"/>
                <a:cs typeface="MS PGothic" charset="-128"/>
              </a:rPr>
              <a:t>のインターフェースモード</a:t>
            </a:r>
            <a:r>
              <a:rPr lang="ja-JP" altLang="en-US" dirty="0">
                <a:latin typeface="MS PGothic" charset="-128"/>
                <a:ea typeface="MS PGothic" charset="-128"/>
                <a:cs typeface="MS PGothic" charset="-128"/>
              </a:rPr>
              <a:t>は</a:t>
            </a:r>
            <a:r>
              <a:rPr lang="en-US" altLang="ja-JP" dirty="0">
                <a:latin typeface="MS PGothic" charset="-128"/>
                <a:ea typeface="MS PGothic" charset="-128"/>
                <a:cs typeface="MS PGothic" charset="-128"/>
              </a:rPr>
              <a:t> </a:t>
            </a:r>
            <a:r>
              <a:rPr lang="en-US" altLang="ja-JP" dirty="0" smtClean="0">
                <a:latin typeface="MS PGothic" charset="-128"/>
                <a:ea typeface="MS PGothic" charset="-128"/>
                <a:cs typeface="MS PGothic" charset="-128"/>
              </a:rPr>
              <a:t>ASA(Lina) OS</a:t>
            </a:r>
            <a:r>
              <a:rPr lang="ja-JP" altLang="en-US" dirty="0" smtClean="0">
                <a:latin typeface="MS PGothic" charset="-128"/>
                <a:ea typeface="MS PGothic" charset="-128"/>
                <a:cs typeface="MS PGothic" charset="-128"/>
              </a:rPr>
              <a:t>と</a:t>
            </a:r>
            <a:r>
              <a:rPr lang="en-US" altLang="ja-JP" dirty="0" smtClean="0">
                <a:latin typeface="MS PGothic" charset="-128"/>
                <a:ea typeface="MS PGothic" charset="-128"/>
                <a:cs typeface="MS PGothic" charset="-128"/>
              </a:rPr>
              <a:t> </a:t>
            </a:r>
            <a:r>
              <a:rPr lang="en-US" altLang="ja-JP" dirty="0">
                <a:latin typeface="MS PGothic" charset="-128"/>
                <a:ea typeface="MS PGothic" charset="-128"/>
                <a:cs typeface="MS PGothic" charset="-128"/>
              </a:rPr>
              <a:t>Firepower OS</a:t>
            </a:r>
            <a:r>
              <a:rPr lang="ja-JP" altLang="en-US" dirty="0">
                <a:latin typeface="MS PGothic" charset="-128"/>
                <a:ea typeface="MS PGothic" charset="-128"/>
                <a:cs typeface="MS PGothic" charset="-128"/>
              </a:rPr>
              <a:t>から</a:t>
            </a:r>
            <a:r>
              <a:rPr lang="ja-JP" altLang="en-US" dirty="0" smtClean="0">
                <a:latin typeface="MS PGothic" charset="-128"/>
                <a:ea typeface="MS PGothic" charset="-128"/>
                <a:cs typeface="MS PGothic" charset="-128"/>
              </a:rPr>
              <a:t>継承</a:t>
            </a:r>
            <a:endParaRPr lang="en-US" altLang="ja-JP" dirty="0" smtClean="0">
              <a:latin typeface="MS PGothic" charset="-128"/>
              <a:ea typeface="MS PGothic" charset="-128"/>
              <a:cs typeface="MS PGothic" charset="-128"/>
            </a:endParaRPr>
          </a:p>
          <a:p>
            <a:r>
              <a:rPr lang="ja-JP" altLang="en-US" dirty="0" smtClean="0">
                <a:latin typeface="MS PGothic" charset="-128"/>
                <a:ea typeface="MS PGothic" charset="-128"/>
                <a:cs typeface="MS PGothic" charset="-128"/>
              </a:rPr>
              <a:t>ライセンスとデプロイメントモデルにより</a:t>
            </a:r>
            <a:r>
              <a:rPr lang="en-US" altLang="ja-JP" dirty="0" smtClean="0">
                <a:latin typeface="MS PGothic" charset="-128"/>
                <a:ea typeface="MS PGothic" charset="-128"/>
                <a:cs typeface="MS PGothic" charset="-128"/>
              </a:rPr>
              <a:t> </a:t>
            </a:r>
            <a:r>
              <a:rPr lang="ja-JP" altLang="en-US" dirty="0" smtClean="0">
                <a:latin typeface="MS PGothic" charset="-128"/>
                <a:ea typeface="MS PGothic" charset="-128"/>
                <a:cs typeface="MS PGothic" charset="-128"/>
              </a:rPr>
              <a:t>次世代</a:t>
            </a:r>
            <a:r>
              <a:rPr lang="en-US" altLang="ja-JP" dirty="0" smtClean="0">
                <a:latin typeface="MS PGothic" charset="-128"/>
                <a:ea typeface="MS PGothic" charset="-128"/>
                <a:cs typeface="MS PGothic" charset="-128"/>
              </a:rPr>
              <a:t>FW</a:t>
            </a:r>
            <a:r>
              <a:rPr lang="ja-JP" altLang="en-US" dirty="0" smtClean="0">
                <a:latin typeface="MS PGothic" charset="-128"/>
                <a:ea typeface="MS PGothic" charset="-128"/>
                <a:cs typeface="MS PGothic" charset="-128"/>
              </a:rPr>
              <a:t>、次世代</a:t>
            </a:r>
            <a:r>
              <a:rPr lang="en-US" altLang="ja-JP" dirty="0" smtClean="0">
                <a:latin typeface="MS PGothic" charset="-128"/>
                <a:ea typeface="MS PGothic" charset="-128"/>
                <a:cs typeface="MS PGothic" charset="-128"/>
              </a:rPr>
              <a:t>IPS</a:t>
            </a:r>
            <a:r>
              <a:rPr lang="en-US" altLang="ja-JP" dirty="0">
                <a:latin typeface="MS PGothic" charset="-128"/>
                <a:ea typeface="MS PGothic" charset="-128"/>
                <a:cs typeface="MS PGothic" charset="-128"/>
              </a:rPr>
              <a:t> </a:t>
            </a:r>
            <a:r>
              <a:rPr lang="en-US" altLang="ja-JP" dirty="0" smtClean="0">
                <a:latin typeface="MS PGothic" charset="-128"/>
                <a:ea typeface="MS PGothic" charset="-128"/>
                <a:cs typeface="MS PGothic" charset="-128"/>
              </a:rPr>
              <a:t>+ Malware</a:t>
            </a:r>
            <a:r>
              <a:rPr lang="ja-JP" altLang="en-US" dirty="0" smtClean="0">
                <a:latin typeface="MS PGothic" charset="-128"/>
                <a:ea typeface="MS PGothic" charset="-128"/>
                <a:cs typeface="MS PGothic" charset="-128"/>
              </a:rPr>
              <a:t>対策機器として、</a:t>
            </a:r>
            <a:r>
              <a:rPr lang="en-US" altLang="ja-JP" dirty="0" smtClean="0">
                <a:latin typeface="MS PGothic" charset="-128"/>
                <a:ea typeface="MS PGothic" charset="-128"/>
                <a:cs typeface="MS PGothic" charset="-128"/>
              </a:rPr>
              <a:t>HA</a:t>
            </a:r>
            <a:r>
              <a:rPr lang="ja-JP" altLang="en-US" dirty="0" smtClean="0">
                <a:latin typeface="MS PGothic" charset="-128"/>
                <a:ea typeface="MS PGothic" charset="-128"/>
                <a:cs typeface="MS PGothic" charset="-128"/>
              </a:rPr>
              <a:t>や</a:t>
            </a:r>
            <a:r>
              <a:rPr lang="en-US" altLang="ja-JP" dirty="0" smtClean="0">
                <a:latin typeface="MS PGothic" charset="-128"/>
                <a:ea typeface="MS PGothic" charset="-128"/>
                <a:cs typeface="MS PGothic" charset="-128"/>
              </a:rPr>
              <a:t>FTW</a:t>
            </a:r>
            <a:r>
              <a:rPr lang="ja-JP" altLang="en-US" dirty="0" smtClean="0">
                <a:latin typeface="MS PGothic" charset="-128"/>
                <a:ea typeface="MS PGothic" charset="-128"/>
                <a:cs typeface="MS PGothic" charset="-128"/>
              </a:rPr>
              <a:t>有り無しなど組み合わせにより柔軟なデザインに対応</a:t>
            </a:r>
            <a:endParaRPr lang="en-US" altLang="ja-JP" dirty="0" smtClean="0">
              <a:latin typeface="MS PGothic" charset="-128"/>
              <a:ea typeface="MS PGothic" charset="-128"/>
              <a:cs typeface="MS PGothic" charset="-128"/>
            </a:endParaRPr>
          </a:p>
          <a:p>
            <a:r>
              <a:rPr lang="ja-JP" altLang="en-US" dirty="0" smtClean="0">
                <a:latin typeface="MS PGothic" charset="-128"/>
                <a:ea typeface="MS PGothic" charset="-128"/>
                <a:cs typeface="MS PGothic" charset="-128"/>
              </a:rPr>
              <a:t>内部パケットフローを理解することで、それぞれ設定する機能がどこで機能するのか理解することに役立つ</a:t>
            </a:r>
            <a:endParaRPr lang="en-US" altLang="ja-JP" dirty="0" smtClean="0">
              <a:latin typeface="MS PGothic" charset="-128"/>
              <a:ea typeface="MS PGothic" charset="-128"/>
              <a:cs typeface="MS PGothic" charset="-128"/>
            </a:endParaRPr>
          </a:p>
        </p:txBody>
      </p:sp>
      <p:sp>
        <p:nvSpPr>
          <p:cNvPr id="3" name="Title 2"/>
          <p:cNvSpPr>
            <a:spLocks noGrp="1"/>
          </p:cNvSpPr>
          <p:nvPr>
            <p:ph type="title"/>
          </p:nvPr>
        </p:nvSpPr>
        <p:spPr/>
        <p:txBody>
          <a:bodyPr/>
          <a:lstStyle/>
          <a:p>
            <a:r>
              <a:rPr lang="ja-JP" altLang="en-US" dirty="0" smtClean="0">
                <a:latin typeface="MS PGothic" charset="-128"/>
                <a:ea typeface="MS PGothic" charset="-128"/>
                <a:cs typeface="MS PGothic" charset="-128"/>
              </a:rPr>
              <a:t>まとめ</a:t>
            </a:r>
            <a:endParaRPr lang="en-US" dirty="0">
              <a:latin typeface="MS PGothic" charset="-128"/>
              <a:ea typeface="MS PGothic" charset="-128"/>
              <a:cs typeface="MS PGothic" charset="-128"/>
            </a:endParaRPr>
          </a:p>
        </p:txBody>
      </p:sp>
    </p:spTree>
    <p:extLst>
      <p:ext uri="{BB962C8B-B14F-4D97-AF65-F5344CB8AC3E}">
        <p14:creationId xmlns:p14="http://schemas.microsoft.com/office/powerpoint/2010/main" val="4834847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647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13125" y="1147284"/>
            <a:ext cx="7130143" cy="3480165"/>
            <a:chOff x="2017488" y="1338547"/>
            <a:chExt cx="9506857" cy="4640220"/>
          </a:xfrm>
        </p:grpSpPr>
        <p:sp>
          <p:nvSpPr>
            <p:cNvPr id="194" name="Trapezoid 78"/>
            <p:cNvSpPr/>
            <p:nvPr/>
          </p:nvSpPr>
          <p:spPr>
            <a:xfrm rot="16200000">
              <a:off x="4450807" y="-1094772"/>
              <a:ext cx="4640220" cy="9506857"/>
            </a:xfrm>
            <a:custGeom>
              <a:avLst/>
              <a:gdLst>
                <a:gd name="connsiteX0" fmla="*/ 0 w 6070600"/>
                <a:gd name="connsiteY0" fmla="*/ 9076059 h 9076059"/>
                <a:gd name="connsiteX1" fmla="*/ 2689276 w 6070600"/>
                <a:gd name="connsiteY1" fmla="*/ 0 h 9076059"/>
                <a:gd name="connsiteX2" fmla="*/ 3381324 w 6070600"/>
                <a:gd name="connsiteY2" fmla="*/ 0 h 9076059"/>
                <a:gd name="connsiteX3" fmla="*/ 6070600 w 6070600"/>
                <a:gd name="connsiteY3" fmla="*/ 9076059 h 9076059"/>
                <a:gd name="connsiteX4" fmla="*/ 0 w 6070600"/>
                <a:gd name="connsiteY4" fmla="*/ 9076059 h 9076059"/>
                <a:gd name="connsiteX0" fmla="*/ 0 w 6070600"/>
                <a:gd name="connsiteY0" fmla="*/ 9076059 h 9540517"/>
                <a:gd name="connsiteX1" fmla="*/ 2689276 w 6070600"/>
                <a:gd name="connsiteY1" fmla="*/ 0 h 9540517"/>
                <a:gd name="connsiteX2" fmla="*/ 3381324 w 6070600"/>
                <a:gd name="connsiteY2" fmla="*/ 0 h 9540517"/>
                <a:gd name="connsiteX3" fmla="*/ 6070600 w 6070600"/>
                <a:gd name="connsiteY3" fmla="*/ 9076059 h 9540517"/>
                <a:gd name="connsiteX4" fmla="*/ 0 w 6070600"/>
                <a:gd name="connsiteY4" fmla="*/ 9076059 h 9540517"/>
                <a:gd name="connsiteX0" fmla="*/ 0 w 6070600"/>
                <a:gd name="connsiteY0" fmla="*/ 9076059 h 9791558"/>
                <a:gd name="connsiteX1" fmla="*/ 2689276 w 6070600"/>
                <a:gd name="connsiteY1" fmla="*/ 0 h 9791558"/>
                <a:gd name="connsiteX2" fmla="*/ 3381324 w 6070600"/>
                <a:gd name="connsiteY2" fmla="*/ 0 h 9791558"/>
                <a:gd name="connsiteX3" fmla="*/ 6070600 w 6070600"/>
                <a:gd name="connsiteY3" fmla="*/ 9076059 h 9791558"/>
                <a:gd name="connsiteX4" fmla="*/ 0 w 6070600"/>
                <a:gd name="connsiteY4" fmla="*/ 9076059 h 9791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600" h="9791558">
                  <a:moveTo>
                    <a:pt x="0" y="9076059"/>
                  </a:moveTo>
                  <a:lnTo>
                    <a:pt x="2689276" y="0"/>
                  </a:lnTo>
                  <a:lnTo>
                    <a:pt x="3381324" y="0"/>
                  </a:lnTo>
                  <a:lnTo>
                    <a:pt x="6070600" y="9076059"/>
                  </a:lnTo>
                  <a:cubicBezTo>
                    <a:pt x="4541590" y="10121090"/>
                    <a:pt x="1165117" y="9934475"/>
                    <a:pt x="0" y="9076059"/>
                  </a:cubicBezTo>
                  <a:close/>
                </a:path>
              </a:pathLst>
            </a:custGeom>
            <a:gradFill>
              <a:gsLst>
                <a:gs pos="66000">
                  <a:srgbClr val="36A4D7"/>
                </a:gs>
                <a:gs pos="100000">
                  <a:schemeClr val="accent3">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grpSp>
          <p:nvGrpSpPr>
            <p:cNvPr id="16" name="Group 15"/>
            <p:cNvGrpSpPr/>
            <p:nvPr/>
          </p:nvGrpSpPr>
          <p:grpSpPr>
            <a:xfrm>
              <a:off x="7630904" y="4163952"/>
              <a:ext cx="842538" cy="855625"/>
              <a:chOff x="6093534" y="4674866"/>
              <a:chExt cx="810817" cy="881788"/>
            </a:xfrm>
          </p:grpSpPr>
          <p:sp>
            <p:nvSpPr>
              <p:cNvPr id="256" name="Rectangle 255"/>
              <p:cNvSpPr/>
              <p:nvPr/>
            </p:nvSpPr>
            <p:spPr>
              <a:xfrm>
                <a:off x="6093534" y="5239467"/>
                <a:ext cx="810817" cy="317187"/>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Malware</a:t>
                </a:r>
              </a:p>
            </p:txBody>
          </p:sp>
          <p:grpSp>
            <p:nvGrpSpPr>
              <p:cNvPr id="257" name="Group 256"/>
              <p:cNvGrpSpPr/>
              <p:nvPr/>
            </p:nvGrpSpPr>
            <p:grpSpPr>
              <a:xfrm>
                <a:off x="6208552" y="4674866"/>
                <a:ext cx="580782" cy="621957"/>
                <a:chOff x="7345623" y="1578556"/>
                <a:chExt cx="657549" cy="704167"/>
              </a:xfrm>
            </p:grpSpPr>
            <p:sp>
              <p:nvSpPr>
                <p:cNvPr id="258" name="Freeform 257"/>
                <p:cNvSpPr>
                  <a:spLocks noEditPoints="1"/>
                </p:cNvSpPr>
                <p:nvPr/>
              </p:nvSpPr>
              <p:spPr bwMode="auto">
                <a:xfrm>
                  <a:off x="7462826" y="1743104"/>
                  <a:ext cx="420395" cy="363339"/>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chemeClr val="bg1"/>
                </a:solid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700" dirty="0">
                    <a:solidFill>
                      <a:srgbClr val="000000"/>
                    </a:solidFill>
                    <a:latin typeface="CiscoSansTT ExtraLight" charset="0"/>
                    <a:ea typeface="ＭＳ Ｐゴシック" charset="-128"/>
                    <a:cs typeface="MS PGothic" charset="-128"/>
                  </a:endParaRPr>
                </a:p>
              </p:txBody>
            </p:sp>
            <p:sp>
              <p:nvSpPr>
                <p:cNvPr id="259" name="Donut 258"/>
                <p:cNvSpPr/>
                <p:nvPr/>
              </p:nvSpPr>
              <p:spPr>
                <a:xfrm>
                  <a:off x="7345623" y="1578556"/>
                  <a:ext cx="657549"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13" name="Group 12"/>
            <p:cNvGrpSpPr/>
            <p:nvPr/>
          </p:nvGrpSpPr>
          <p:grpSpPr>
            <a:xfrm>
              <a:off x="9350811" y="1610664"/>
              <a:ext cx="1528624" cy="897854"/>
              <a:chOff x="7039504" y="2093083"/>
              <a:chExt cx="1471070" cy="925307"/>
            </a:xfrm>
          </p:grpSpPr>
          <p:sp>
            <p:nvSpPr>
              <p:cNvPr id="261" name="Rectangle 260"/>
              <p:cNvSpPr/>
              <p:nvPr/>
            </p:nvSpPr>
            <p:spPr>
              <a:xfrm>
                <a:off x="7039504" y="2701204"/>
                <a:ext cx="1471070" cy="317186"/>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Client applications</a:t>
                </a:r>
              </a:p>
            </p:txBody>
          </p:sp>
          <p:grpSp>
            <p:nvGrpSpPr>
              <p:cNvPr id="262" name="Group 261"/>
              <p:cNvGrpSpPr/>
              <p:nvPr/>
            </p:nvGrpSpPr>
            <p:grpSpPr>
              <a:xfrm>
                <a:off x="7486184" y="2093083"/>
                <a:ext cx="577731" cy="621958"/>
                <a:chOff x="8441423" y="1873157"/>
                <a:chExt cx="654094" cy="704167"/>
              </a:xfrm>
            </p:grpSpPr>
            <p:grpSp>
              <p:nvGrpSpPr>
                <p:cNvPr id="263" name="Group 262"/>
                <p:cNvGrpSpPr/>
                <p:nvPr/>
              </p:nvGrpSpPr>
              <p:grpSpPr>
                <a:xfrm>
                  <a:off x="8583322" y="2069106"/>
                  <a:ext cx="368316" cy="297822"/>
                  <a:chOff x="6507208" y="2550638"/>
                  <a:chExt cx="518509" cy="421771"/>
                </a:xfrm>
                <a:solidFill>
                  <a:schemeClr val="bg1"/>
                </a:solidFill>
                <a:effectLst/>
              </p:grpSpPr>
              <p:grpSp>
                <p:nvGrpSpPr>
                  <p:cNvPr id="265" name="Group 142"/>
                  <p:cNvGrpSpPr>
                    <a:grpSpLocks noChangeAspect="1"/>
                  </p:cNvGrpSpPr>
                  <p:nvPr/>
                </p:nvGrpSpPr>
                <p:grpSpPr>
                  <a:xfrm>
                    <a:off x="6507208" y="2550638"/>
                    <a:ext cx="518509" cy="384293"/>
                    <a:chOff x="3858938" y="2133596"/>
                    <a:chExt cx="294188" cy="216695"/>
                  </a:xfrm>
                  <a:grpFill/>
                  <a:effectLst/>
                </p:grpSpPr>
                <p:sp>
                  <p:nvSpPr>
                    <p:cNvPr id="267" name="Rectangle 266"/>
                    <p:cNvSpPr>
                      <a:spLocks noChangeArrowheads="1"/>
                    </p:cNvSpPr>
                    <p:nvPr/>
                  </p:nvSpPr>
                  <p:spPr bwMode="auto">
                    <a:xfrm>
                      <a:off x="3886200" y="2241704"/>
                      <a:ext cx="9089" cy="7223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685618"/>
                      <a:endParaRPr lang="en-US" sz="1400" dirty="0">
                        <a:solidFill>
                          <a:srgbClr val="000000"/>
                        </a:solidFill>
                        <a:latin typeface="CiscoSansTT ExtraLight" charset="0"/>
                        <a:ea typeface="ＭＳ Ｐゴシック" charset="-128"/>
                        <a:cs typeface="MS PGothic" charset="-128"/>
                      </a:endParaRPr>
                    </a:p>
                  </p:txBody>
                </p:sp>
                <p:sp>
                  <p:nvSpPr>
                    <p:cNvPr id="268" name="Freeform 267"/>
                    <p:cNvSpPr>
                      <a:spLocks/>
                    </p:cNvSpPr>
                    <p:nvPr/>
                  </p:nvSpPr>
                  <p:spPr bwMode="auto">
                    <a:xfrm>
                      <a:off x="4026358" y="2133596"/>
                      <a:ext cx="99498" cy="180339"/>
                    </a:xfrm>
                    <a:custGeom>
                      <a:avLst/>
                      <a:gdLst/>
                      <a:ahLst/>
                      <a:cxnLst>
                        <a:cxn ang="0">
                          <a:pos x="79" y="8"/>
                        </a:cxn>
                        <a:cxn ang="0">
                          <a:pos x="80" y="8"/>
                        </a:cxn>
                        <a:cxn ang="0">
                          <a:pos x="80" y="160"/>
                        </a:cxn>
                        <a:cxn ang="0">
                          <a:pos x="88" y="160"/>
                        </a:cxn>
                        <a:cxn ang="0">
                          <a:pos x="88" y="8"/>
                        </a:cxn>
                        <a:cxn ang="0">
                          <a:pos x="79" y="0"/>
                        </a:cxn>
                        <a:cxn ang="0">
                          <a:pos x="0" y="0"/>
                        </a:cxn>
                        <a:cxn ang="0">
                          <a:pos x="0" y="8"/>
                        </a:cxn>
                        <a:cxn ang="0">
                          <a:pos x="79" y="8"/>
                        </a:cxn>
                      </a:cxnLst>
                      <a:rect l="0" t="0" r="r" b="b"/>
                      <a:pathLst>
                        <a:path w="88" h="160">
                          <a:moveTo>
                            <a:pt x="79" y="8"/>
                          </a:moveTo>
                          <a:cubicBezTo>
                            <a:pt x="80" y="8"/>
                            <a:pt x="80" y="8"/>
                            <a:pt x="80" y="8"/>
                          </a:cubicBezTo>
                          <a:cubicBezTo>
                            <a:pt x="80" y="160"/>
                            <a:pt x="80" y="160"/>
                            <a:pt x="80" y="160"/>
                          </a:cubicBezTo>
                          <a:cubicBezTo>
                            <a:pt x="88" y="160"/>
                            <a:pt x="88" y="160"/>
                            <a:pt x="88" y="160"/>
                          </a:cubicBezTo>
                          <a:cubicBezTo>
                            <a:pt x="88" y="8"/>
                            <a:pt x="88" y="8"/>
                            <a:pt x="88" y="8"/>
                          </a:cubicBezTo>
                          <a:cubicBezTo>
                            <a:pt x="88" y="4"/>
                            <a:pt x="84" y="0"/>
                            <a:pt x="79" y="0"/>
                          </a:cubicBezTo>
                          <a:cubicBezTo>
                            <a:pt x="0" y="0"/>
                            <a:pt x="0" y="0"/>
                            <a:pt x="0" y="0"/>
                          </a:cubicBezTo>
                          <a:cubicBezTo>
                            <a:pt x="0" y="8"/>
                            <a:pt x="0" y="8"/>
                            <a:pt x="0" y="8"/>
                          </a:cubicBezTo>
                          <a:lnTo>
                            <a:pt x="79"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618"/>
                      <a:endParaRPr lang="en-US" sz="1400" dirty="0">
                        <a:solidFill>
                          <a:srgbClr val="000000"/>
                        </a:solidFill>
                        <a:latin typeface="CiscoSansTT ExtraLight" charset="0"/>
                        <a:ea typeface="ＭＳ Ｐゴシック" charset="-128"/>
                        <a:cs typeface="MS PGothic" charset="-128"/>
                      </a:endParaRPr>
                    </a:p>
                  </p:txBody>
                </p:sp>
                <p:sp>
                  <p:nvSpPr>
                    <p:cNvPr id="269" name="Freeform 268"/>
                    <p:cNvSpPr>
                      <a:spLocks/>
                    </p:cNvSpPr>
                    <p:nvPr/>
                  </p:nvSpPr>
                  <p:spPr bwMode="auto">
                    <a:xfrm>
                      <a:off x="3886200" y="2133596"/>
                      <a:ext cx="140158" cy="108108"/>
                    </a:xfrm>
                    <a:custGeom>
                      <a:avLst/>
                      <a:gdLst/>
                      <a:ahLst/>
                      <a:cxnLst>
                        <a:cxn ang="0">
                          <a:pos x="8" y="8"/>
                        </a:cxn>
                        <a:cxn ang="0">
                          <a:pos x="9" y="8"/>
                        </a:cxn>
                        <a:cxn ang="0">
                          <a:pos x="124" y="8"/>
                        </a:cxn>
                        <a:cxn ang="0">
                          <a:pos x="124" y="0"/>
                        </a:cxn>
                        <a:cxn ang="0">
                          <a:pos x="9" y="0"/>
                        </a:cxn>
                        <a:cxn ang="0">
                          <a:pos x="0" y="8"/>
                        </a:cxn>
                        <a:cxn ang="0">
                          <a:pos x="0" y="96"/>
                        </a:cxn>
                        <a:cxn ang="0">
                          <a:pos x="8" y="96"/>
                        </a:cxn>
                        <a:cxn ang="0">
                          <a:pos x="8" y="8"/>
                        </a:cxn>
                      </a:cxnLst>
                      <a:rect l="0" t="0" r="r" b="b"/>
                      <a:pathLst>
                        <a:path w="124" h="96">
                          <a:moveTo>
                            <a:pt x="8" y="8"/>
                          </a:moveTo>
                          <a:cubicBezTo>
                            <a:pt x="8" y="8"/>
                            <a:pt x="8" y="8"/>
                            <a:pt x="9" y="8"/>
                          </a:cubicBezTo>
                          <a:cubicBezTo>
                            <a:pt x="124" y="8"/>
                            <a:pt x="124" y="8"/>
                            <a:pt x="124" y="8"/>
                          </a:cubicBezTo>
                          <a:cubicBezTo>
                            <a:pt x="124" y="0"/>
                            <a:pt x="124" y="0"/>
                            <a:pt x="124" y="0"/>
                          </a:cubicBezTo>
                          <a:cubicBezTo>
                            <a:pt x="9" y="0"/>
                            <a:pt x="9" y="0"/>
                            <a:pt x="9" y="0"/>
                          </a:cubicBezTo>
                          <a:cubicBezTo>
                            <a:pt x="4" y="0"/>
                            <a:pt x="0" y="4"/>
                            <a:pt x="0" y="8"/>
                          </a:cubicBezTo>
                          <a:cubicBezTo>
                            <a:pt x="0" y="96"/>
                            <a:pt x="0" y="96"/>
                            <a:pt x="0" y="96"/>
                          </a:cubicBezTo>
                          <a:cubicBezTo>
                            <a:pt x="8" y="96"/>
                            <a:pt x="8" y="96"/>
                            <a:pt x="8" y="96"/>
                          </a:cubicBezTo>
                          <a:lnTo>
                            <a:pt x="8"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618"/>
                      <a:endParaRPr lang="en-US" sz="1400" dirty="0">
                        <a:solidFill>
                          <a:srgbClr val="000000"/>
                        </a:solidFill>
                        <a:latin typeface="CiscoSansTT ExtraLight" charset="0"/>
                        <a:ea typeface="ＭＳ Ｐゴシック" charset="-128"/>
                        <a:cs typeface="MS PGothic" charset="-128"/>
                      </a:endParaRPr>
                    </a:p>
                  </p:txBody>
                </p:sp>
                <p:sp>
                  <p:nvSpPr>
                    <p:cNvPr id="270" name="Freeform 269"/>
                    <p:cNvSpPr>
                      <a:spLocks noEditPoints="1"/>
                    </p:cNvSpPr>
                    <p:nvPr/>
                  </p:nvSpPr>
                  <p:spPr bwMode="auto">
                    <a:xfrm>
                      <a:off x="3858938" y="2313936"/>
                      <a:ext cx="294188" cy="36355"/>
                    </a:xfrm>
                    <a:custGeom>
                      <a:avLst/>
                      <a:gdLst/>
                      <a:ahLst/>
                      <a:cxnLst>
                        <a:cxn ang="0">
                          <a:pos x="249" y="0"/>
                        </a:cxn>
                        <a:cxn ang="0">
                          <a:pos x="236" y="0"/>
                        </a:cxn>
                        <a:cxn ang="0">
                          <a:pos x="228" y="0"/>
                        </a:cxn>
                        <a:cxn ang="0">
                          <a:pos x="228" y="1"/>
                        </a:cxn>
                        <a:cxn ang="0">
                          <a:pos x="227" y="0"/>
                        </a:cxn>
                        <a:cxn ang="0">
                          <a:pos x="33" y="0"/>
                        </a:cxn>
                        <a:cxn ang="0">
                          <a:pos x="32" y="1"/>
                        </a:cxn>
                        <a:cxn ang="0">
                          <a:pos x="32" y="0"/>
                        </a:cxn>
                        <a:cxn ang="0">
                          <a:pos x="24" y="0"/>
                        </a:cxn>
                        <a:cxn ang="0">
                          <a:pos x="11" y="0"/>
                        </a:cxn>
                        <a:cxn ang="0">
                          <a:pos x="0" y="11"/>
                        </a:cxn>
                        <a:cxn ang="0">
                          <a:pos x="0" y="18"/>
                        </a:cxn>
                        <a:cxn ang="0">
                          <a:pos x="11" y="32"/>
                        </a:cxn>
                        <a:cxn ang="0">
                          <a:pos x="249" y="32"/>
                        </a:cxn>
                        <a:cxn ang="0">
                          <a:pos x="260" y="18"/>
                        </a:cxn>
                        <a:cxn ang="0">
                          <a:pos x="260" y="11"/>
                        </a:cxn>
                        <a:cxn ang="0">
                          <a:pos x="249" y="0"/>
                        </a:cxn>
                        <a:cxn ang="0">
                          <a:pos x="113" y="20"/>
                        </a:cxn>
                        <a:cxn ang="0">
                          <a:pos x="107" y="15"/>
                        </a:cxn>
                        <a:cxn ang="0">
                          <a:pos x="113" y="9"/>
                        </a:cxn>
                        <a:cxn ang="0">
                          <a:pos x="118" y="15"/>
                        </a:cxn>
                        <a:cxn ang="0">
                          <a:pos x="113" y="20"/>
                        </a:cxn>
                        <a:cxn ang="0">
                          <a:pos x="130" y="20"/>
                        </a:cxn>
                        <a:cxn ang="0">
                          <a:pos x="124" y="15"/>
                        </a:cxn>
                        <a:cxn ang="0">
                          <a:pos x="130" y="9"/>
                        </a:cxn>
                        <a:cxn ang="0">
                          <a:pos x="135" y="15"/>
                        </a:cxn>
                        <a:cxn ang="0">
                          <a:pos x="130" y="20"/>
                        </a:cxn>
                        <a:cxn ang="0">
                          <a:pos x="147" y="20"/>
                        </a:cxn>
                        <a:cxn ang="0">
                          <a:pos x="141" y="15"/>
                        </a:cxn>
                        <a:cxn ang="0">
                          <a:pos x="147" y="9"/>
                        </a:cxn>
                        <a:cxn ang="0">
                          <a:pos x="152" y="15"/>
                        </a:cxn>
                        <a:cxn ang="0">
                          <a:pos x="147" y="20"/>
                        </a:cxn>
                        <a:cxn ang="0">
                          <a:pos x="236" y="20"/>
                        </a:cxn>
                        <a:cxn ang="0">
                          <a:pos x="188" y="20"/>
                        </a:cxn>
                        <a:cxn ang="0">
                          <a:pos x="188" y="8"/>
                        </a:cxn>
                        <a:cxn ang="0">
                          <a:pos x="227" y="8"/>
                        </a:cxn>
                        <a:cxn ang="0">
                          <a:pos x="236" y="8"/>
                        </a:cxn>
                        <a:cxn ang="0">
                          <a:pos x="236" y="20"/>
                        </a:cxn>
                      </a:cxnLst>
                      <a:rect l="0" t="0" r="r" b="b"/>
                      <a:pathLst>
                        <a:path w="260" h="32">
                          <a:moveTo>
                            <a:pt x="249" y="0"/>
                          </a:moveTo>
                          <a:cubicBezTo>
                            <a:pt x="236" y="0"/>
                            <a:pt x="236" y="0"/>
                            <a:pt x="236" y="0"/>
                          </a:cubicBezTo>
                          <a:cubicBezTo>
                            <a:pt x="228" y="0"/>
                            <a:pt x="228" y="0"/>
                            <a:pt x="228" y="0"/>
                          </a:cubicBezTo>
                          <a:cubicBezTo>
                            <a:pt x="228" y="1"/>
                            <a:pt x="228" y="1"/>
                            <a:pt x="228" y="1"/>
                          </a:cubicBezTo>
                          <a:cubicBezTo>
                            <a:pt x="228" y="1"/>
                            <a:pt x="228" y="0"/>
                            <a:pt x="227" y="0"/>
                          </a:cubicBezTo>
                          <a:cubicBezTo>
                            <a:pt x="33" y="0"/>
                            <a:pt x="33" y="0"/>
                            <a:pt x="33" y="0"/>
                          </a:cubicBezTo>
                          <a:cubicBezTo>
                            <a:pt x="32" y="0"/>
                            <a:pt x="32" y="1"/>
                            <a:pt x="32" y="1"/>
                          </a:cubicBezTo>
                          <a:cubicBezTo>
                            <a:pt x="32" y="0"/>
                            <a:pt x="32" y="0"/>
                            <a:pt x="32" y="0"/>
                          </a:cubicBezTo>
                          <a:cubicBezTo>
                            <a:pt x="24" y="0"/>
                            <a:pt x="24" y="0"/>
                            <a:pt x="24" y="0"/>
                          </a:cubicBezTo>
                          <a:cubicBezTo>
                            <a:pt x="11" y="0"/>
                            <a:pt x="11" y="0"/>
                            <a:pt x="11" y="0"/>
                          </a:cubicBezTo>
                          <a:cubicBezTo>
                            <a:pt x="4" y="0"/>
                            <a:pt x="0" y="4"/>
                            <a:pt x="0" y="11"/>
                          </a:cubicBezTo>
                          <a:cubicBezTo>
                            <a:pt x="0" y="18"/>
                            <a:pt x="0" y="18"/>
                            <a:pt x="0" y="18"/>
                          </a:cubicBezTo>
                          <a:cubicBezTo>
                            <a:pt x="0" y="25"/>
                            <a:pt x="4" y="32"/>
                            <a:pt x="11" y="32"/>
                          </a:cubicBezTo>
                          <a:cubicBezTo>
                            <a:pt x="249" y="32"/>
                            <a:pt x="249" y="32"/>
                            <a:pt x="249" y="32"/>
                          </a:cubicBezTo>
                          <a:cubicBezTo>
                            <a:pt x="256" y="32"/>
                            <a:pt x="260" y="25"/>
                            <a:pt x="260" y="18"/>
                          </a:cubicBezTo>
                          <a:cubicBezTo>
                            <a:pt x="260" y="11"/>
                            <a:pt x="260" y="11"/>
                            <a:pt x="260" y="11"/>
                          </a:cubicBezTo>
                          <a:cubicBezTo>
                            <a:pt x="260" y="4"/>
                            <a:pt x="256" y="0"/>
                            <a:pt x="249" y="0"/>
                          </a:cubicBezTo>
                          <a:close/>
                          <a:moveTo>
                            <a:pt x="113" y="20"/>
                          </a:moveTo>
                          <a:cubicBezTo>
                            <a:pt x="110" y="20"/>
                            <a:pt x="107" y="18"/>
                            <a:pt x="107" y="15"/>
                          </a:cubicBezTo>
                          <a:cubicBezTo>
                            <a:pt x="107" y="12"/>
                            <a:pt x="110" y="9"/>
                            <a:pt x="113" y="9"/>
                          </a:cubicBezTo>
                          <a:cubicBezTo>
                            <a:pt x="116" y="9"/>
                            <a:pt x="118" y="12"/>
                            <a:pt x="118" y="15"/>
                          </a:cubicBezTo>
                          <a:cubicBezTo>
                            <a:pt x="118" y="18"/>
                            <a:pt x="116" y="20"/>
                            <a:pt x="113" y="20"/>
                          </a:cubicBezTo>
                          <a:close/>
                          <a:moveTo>
                            <a:pt x="130" y="20"/>
                          </a:moveTo>
                          <a:cubicBezTo>
                            <a:pt x="127" y="20"/>
                            <a:pt x="124" y="18"/>
                            <a:pt x="124" y="15"/>
                          </a:cubicBezTo>
                          <a:cubicBezTo>
                            <a:pt x="124" y="12"/>
                            <a:pt x="127" y="9"/>
                            <a:pt x="130" y="9"/>
                          </a:cubicBezTo>
                          <a:cubicBezTo>
                            <a:pt x="133" y="9"/>
                            <a:pt x="135" y="12"/>
                            <a:pt x="135" y="15"/>
                          </a:cubicBezTo>
                          <a:cubicBezTo>
                            <a:pt x="135" y="18"/>
                            <a:pt x="133" y="20"/>
                            <a:pt x="130" y="20"/>
                          </a:cubicBezTo>
                          <a:close/>
                          <a:moveTo>
                            <a:pt x="147" y="20"/>
                          </a:moveTo>
                          <a:cubicBezTo>
                            <a:pt x="144" y="20"/>
                            <a:pt x="141" y="18"/>
                            <a:pt x="141" y="15"/>
                          </a:cubicBezTo>
                          <a:cubicBezTo>
                            <a:pt x="141" y="12"/>
                            <a:pt x="144" y="9"/>
                            <a:pt x="147" y="9"/>
                          </a:cubicBezTo>
                          <a:cubicBezTo>
                            <a:pt x="150" y="9"/>
                            <a:pt x="152" y="12"/>
                            <a:pt x="152" y="15"/>
                          </a:cubicBezTo>
                          <a:cubicBezTo>
                            <a:pt x="152" y="18"/>
                            <a:pt x="150" y="20"/>
                            <a:pt x="147" y="20"/>
                          </a:cubicBezTo>
                          <a:close/>
                          <a:moveTo>
                            <a:pt x="236" y="20"/>
                          </a:moveTo>
                          <a:cubicBezTo>
                            <a:pt x="188" y="20"/>
                            <a:pt x="188" y="20"/>
                            <a:pt x="188" y="20"/>
                          </a:cubicBezTo>
                          <a:cubicBezTo>
                            <a:pt x="188" y="8"/>
                            <a:pt x="188" y="8"/>
                            <a:pt x="188" y="8"/>
                          </a:cubicBezTo>
                          <a:cubicBezTo>
                            <a:pt x="227" y="8"/>
                            <a:pt x="227" y="8"/>
                            <a:pt x="227" y="8"/>
                          </a:cubicBezTo>
                          <a:cubicBezTo>
                            <a:pt x="236" y="8"/>
                            <a:pt x="236" y="8"/>
                            <a:pt x="236" y="8"/>
                          </a:cubicBezTo>
                          <a:lnTo>
                            <a:pt x="236"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618"/>
                      <a:endParaRPr lang="en-US" sz="1400" dirty="0">
                        <a:solidFill>
                          <a:srgbClr val="000000"/>
                        </a:solidFill>
                        <a:latin typeface="CiscoSansTT ExtraLight" charset="0"/>
                        <a:ea typeface="ＭＳ Ｐゴシック" charset="-128"/>
                        <a:cs typeface="MS PGothic" charset="-128"/>
                      </a:endParaRPr>
                    </a:p>
                  </p:txBody>
                </p:sp>
                <p:sp>
                  <p:nvSpPr>
                    <p:cNvPr id="271" name="Freeform 270"/>
                    <p:cNvSpPr>
                      <a:spLocks/>
                    </p:cNvSpPr>
                    <p:nvPr/>
                  </p:nvSpPr>
                  <p:spPr bwMode="auto">
                    <a:xfrm>
                      <a:off x="3895288" y="2313936"/>
                      <a:ext cx="221478" cy="1435"/>
                    </a:xfrm>
                    <a:custGeom>
                      <a:avLst/>
                      <a:gdLst/>
                      <a:ahLst/>
                      <a:cxnLst>
                        <a:cxn ang="0">
                          <a:pos x="0" y="1"/>
                        </a:cxn>
                        <a:cxn ang="0">
                          <a:pos x="1" y="0"/>
                        </a:cxn>
                        <a:cxn ang="0">
                          <a:pos x="195" y="0"/>
                        </a:cxn>
                        <a:cxn ang="0">
                          <a:pos x="196" y="1"/>
                        </a:cxn>
                        <a:cxn ang="0">
                          <a:pos x="196" y="0"/>
                        </a:cxn>
                        <a:cxn ang="0">
                          <a:pos x="0" y="0"/>
                        </a:cxn>
                        <a:cxn ang="0">
                          <a:pos x="0" y="1"/>
                        </a:cxn>
                      </a:cxnLst>
                      <a:rect l="0" t="0" r="r" b="b"/>
                      <a:pathLst>
                        <a:path w="196" h="1">
                          <a:moveTo>
                            <a:pt x="0" y="1"/>
                          </a:moveTo>
                          <a:cubicBezTo>
                            <a:pt x="0" y="1"/>
                            <a:pt x="0" y="0"/>
                            <a:pt x="1" y="0"/>
                          </a:cubicBezTo>
                          <a:cubicBezTo>
                            <a:pt x="195" y="0"/>
                            <a:pt x="195" y="0"/>
                            <a:pt x="195" y="0"/>
                          </a:cubicBezTo>
                          <a:cubicBezTo>
                            <a:pt x="196" y="0"/>
                            <a:pt x="196" y="1"/>
                            <a:pt x="196" y="1"/>
                          </a:cubicBezTo>
                          <a:cubicBezTo>
                            <a:pt x="196" y="0"/>
                            <a:pt x="196" y="0"/>
                            <a:pt x="196" y="0"/>
                          </a:cubicBezTo>
                          <a:cubicBezTo>
                            <a:pt x="0" y="0"/>
                            <a:pt x="0" y="0"/>
                            <a:pt x="0" y="0"/>
                          </a:cubicBez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618"/>
                      <a:endParaRPr lang="en-US" sz="1400" dirty="0">
                        <a:solidFill>
                          <a:srgbClr val="000000"/>
                        </a:solidFill>
                        <a:latin typeface="CiscoSansTT ExtraLight" charset="0"/>
                        <a:ea typeface="ＭＳ Ｐゴシック" charset="-128"/>
                        <a:cs typeface="MS PGothic" charset="-128"/>
                      </a:endParaRPr>
                    </a:p>
                  </p:txBody>
                </p:sp>
              </p:grpSp>
              <p:sp>
                <p:nvSpPr>
                  <p:cNvPr id="266" name="TextBox 265"/>
                  <p:cNvSpPr txBox="1"/>
                  <p:nvPr/>
                </p:nvSpPr>
                <p:spPr>
                  <a:xfrm>
                    <a:off x="6770198" y="2612173"/>
                    <a:ext cx="133" cy="360236"/>
                  </a:xfrm>
                  <a:prstGeom prst="rect">
                    <a:avLst/>
                  </a:prstGeom>
                  <a:grpFill/>
                  <a:effectLst/>
                </p:spPr>
                <p:txBody>
                  <a:bodyPr wrap="none" lIns="0" rIns="0" rtlCol="0">
                    <a:spAutoFit/>
                  </a:bodyPr>
                  <a:lstStyle/>
                  <a:p>
                    <a:pPr algn="ctr" defTabSz="685618">
                      <a:lnSpc>
                        <a:spcPct val="90000"/>
                      </a:lnSpc>
                      <a:spcBef>
                        <a:spcPts val="450"/>
                      </a:spcBef>
                    </a:pPr>
                    <a:endParaRPr lang="en-US" sz="500" spc="75" dirty="0">
                      <a:solidFill>
                        <a:srgbClr val="FFFFFF"/>
                      </a:solidFill>
                      <a:latin typeface="CiscoSansTT ExtraLight" charset="0"/>
                      <a:ea typeface="ＭＳ Ｐゴシック" charset="-128"/>
                      <a:cs typeface="MS PGothic" charset="-128"/>
                    </a:endParaRPr>
                  </a:p>
                </p:txBody>
              </p:sp>
            </p:grpSp>
            <p:sp>
              <p:nvSpPr>
                <p:cNvPr id="264" name="Donut 263"/>
                <p:cNvSpPr/>
                <p:nvPr/>
              </p:nvSpPr>
              <p:spPr>
                <a:xfrm>
                  <a:off x="8441423" y="1873157"/>
                  <a:ext cx="654094"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12" name="Group 11"/>
            <p:cNvGrpSpPr/>
            <p:nvPr/>
          </p:nvGrpSpPr>
          <p:grpSpPr>
            <a:xfrm>
              <a:off x="7694282" y="1996614"/>
              <a:ext cx="1560684" cy="864714"/>
              <a:chOff x="7324803" y="3608387"/>
              <a:chExt cx="1501924" cy="891155"/>
            </a:xfrm>
          </p:grpSpPr>
          <p:sp>
            <p:nvSpPr>
              <p:cNvPr id="273" name="Rectangle 272"/>
              <p:cNvSpPr/>
              <p:nvPr/>
            </p:nvSpPr>
            <p:spPr>
              <a:xfrm>
                <a:off x="7324803" y="4182355"/>
                <a:ext cx="1501924" cy="317187"/>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Operating systems</a:t>
                </a:r>
              </a:p>
            </p:txBody>
          </p:sp>
          <p:grpSp>
            <p:nvGrpSpPr>
              <p:cNvPr id="274" name="Group 273"/>
              <p:cNvGrpSpPr/>
              <p:nvPr/>
            </p:nvGrpSpPr>
            <p:grpSpPr>
              <a:xfrm>
                <a:off x="7786900" y="3608387"/>
                <a:ext cx="577731" cy="621958"/>
                <a:chOff x="9517298" y="2424394"/>
                <a:chExt cx="654094" cy="704166"/>
              </a:xfrm>
            </p:grpSpPr>
            <p:grpSp>
              <p:nvGrpSpPr>
                <p:cNvPr id="275" name="Group 274"/>
                <p:cNvGrpSpPr/>
                <p:nvPr/>
              </p:nvGrpSpPr>
              <p:grpSpPr>
                <a:xfrm>
                  <a:off x="9683311" y="2591043"/>
                  <a:ext cx="322068" cy="320797"/>
                  <a:chOff x="5455119" y="3164818"/>
                  <a:chExt cx="1844040" cy="1836759"/>
                </a:xfrm>
                <a:solidFill>
                  <a:schemeClr val="bg1"/>
                </a:solidFill>
              </p:grpSpPr>
              <p:sp>
                <p:nvSpPr>
                  <p:cNvPr id="277" name="Rounded Rectangle 276"/>
                  <p:cNvSpPr/>
                  <p:nvPr/>
                </p:nvSpPr>
                <p:spPr>
                  <a:xfrm>
                    <a:off x="5455119" y="3164818"/>
                    <a:ext cx="990132" cy="984907"/>
                  </a:xfrm>
                  <a:prstGeom prst="roundRect">
                    <a:avLst>
                      <a:gd name="adj" fmla="val 4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US" sz="1400">
                      <a:solidFill>
                        <a:srgbClr val="FFFFFF"/>
                      </a:solidFill>
                      <a:latin typeface="CiscoSansTT ExtraLight" charset="0"/>
                      <a:ea typeface="ＭＳ Ｐゴシック" charset="-128"/>
                      <a:cs typeface="MS PGothic" charset="-128"/>
                    </a:endParaRPr>
                  </a:p>
                </p:txBody>
              </p:sp>
              <p:sp>
                <p:nvSpPr>
                  <p:cNvPr id="278" name="Rounded Rectangle 277"/>
                  <p:cNvSpPr/>
                  <p:nvPr/>
                </p:nvSpPr>
                <p:spPr>
                  <a:xfrm>
                    <a:off x="6521919" y="4224337"/>
                    <a:ext cx="777240" cy="777240"/>
                  </a:xfrm>
                  <a:prstGeom prst="roundRect">
                    <a:avLst>
                      <a:gd name="adj" fmla="val 4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US" sz="1400">
                      <a:solidFill>
                        <a:srgbClr val="FFFFFF"/>
                      </a:solidFill>
                      <a:latin typeface="CiscoSansTT ExtraLight" charset="0"/>
                      <a:ea typeface="ＭＳ Ｐゴシック" charset="-128"/>
                      <a:cs typeface="MS PGothic" charset="-128"/>
                    </a:endParaRPr>
                  </a:p>
                </p:txBody>
              </p:sp>
              <p:sp>
                <p:nvSpPr>
                  <p:cNvPr id="279" name="Rounded Rectangle 278"/>
                  <p:cNvSpPr/>
                  <p:nvPr/>
                </p:nvSpPr>
                <p:spPr>
                  <a:xfrm>
                    <a:off x="5841747" y="4224337"/>
                    <a:ext cx="603504" cy="603504"/>
                  </a:xfrm>
                  <a:prstGeom prst="roundRect">
                    <a:avLst>
                      <a:gd name="adj" fmla="val 4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US" sz="1400">
                      <a:solidFill>
                        <a:srgbClr val="FFFFFF"/>
                      </a:solidFill>
                      <a:latin typeface="CiscoSansTT ExtraLight" charset="0"/>
                      <a:ea typeface="ＭＳ Ｐゴシック" charset="-128"/>
                      <a:cs typeface="MS PGothic" charset="-128"/>
                    </a:endParaRPr>
                  </a:p>
                </p:txBody>
              </p:sp>
              <p:sp>
                <p:nvSpPr>
                  <p:cNvPr id="280" name="Rounded Rectangle 279"/>
                  <p:cNvSpPr/>
                  <p:nvPr/>
                </p:nvSpPr>
                <p:spPr>
                  <a:xfrm>
                    <a:off x="6521919" y="3696322"/>
                    <a:ext cx="457200" cy="457200"/>
                  </a:xfrm>
                  <a:prstGeom prst="roundRect">
                    <a:avLst>
                      <a:gd name="adj" fmla="val 4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US" sz="1400">
                      <a:solidFill>
                        <a:srgbClr val="FFFFFF"/>
                      </a:solidFill>
                      <a:latin typeface="CiscoSansTT ExtraLight" charset="0"/>
                      <a:ea typeface="ＭＳ Ｐゴシック" charset="-128"/>
                      <a:cs typeface="MS PGothic" charset="-128"/>
                    </a:endParaRPr>
                  </a:p>
                </p:txBody>
              </p:sp>
            </p:grpSp>
            <p:sp>
              <p:nvSpPr>
                <p:cNvPr id="276" name="Donut 275"/>
                <p:cNvSpPr/>
                <p:nvPr/>
              </p:nvSpPr>
              <p:spPr>
                <a:xfrm>
                  <a:off x="9517298" y="2424394"/>
                  <a:ext cx="654094" cy="704166"/>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7" name="Group 6"/>
            <p:cNvGrpSpPr/>
            <p:nvPr/>
          </p:nvGrpSpPr>
          <p:grpSpPr>
            <a:xfrm>
              <a:off x="9941736" y="2652443"/>
              <a:ext cx="1317027" cy="898259"/>
              <a:chOff x="8629924" y="1649895"/>
              <a:chExt cx="1267442" cy="925723"/>
            </a:xfrm>
          </p:grpSpPr>
          <p:sp>
            <p:nvSpPr>
              <p:cNvPr id="282" name="Rectangle 281"/>
              <p:cNvSpPr/>
              <p:nvPr/>
            </p:nvSpPr>
            <p:spPr>
              <a:xfrm>
                <a:off x="8629924" y="2258432"/>
                <a:ext cx="1267442" cy="317186"/>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Mobile Devices</a:t>
                </a:r>
              </a:p>
            </p:txBody>
          </p:sp>
          <p:grpSp>
            <p:nvGrpSpPr>
              <p:cNvPr id="283" name="Group 282"/>
              <p:cNvGrpSpPr/>
              <p:nvPr/>
            </p:nvGrpSpPr>
            <p:grpSpPr>
              <a:xfrm>
                <a:off x="8974789" y="1649895"/>
                <a:ext cx="577731" cy="621957"/>
                <a:chOff x="8494550" y="4697567"/>
                <a:chExt cx="654094" cy="704167"/>
              </a:xfrm>
            </p:grpSpPr>
            <p:sp>
              <p:nvSpPr>
                <p:cNvPr id="284" name="Freeform 283"/>
                <p:cNvSpPr>
                  <a:spLocks noEditPoints="1"/>
                </p:cNvSpPr>
                <p:nvPr/>
              </p:nvSpPr>
              <p:spPr bwMode="auto">
                <a:xfrm>
                  <a:off x="8693358" y="4869385"/>
                  <a:ext cx="256476" cy="346023"/>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dirty="0">
                    <a:solidFill>
                      <a:srgbClr val="000000"/>
                    </a:solidFill>
                    <a:latin typeface="CiscoSansTT ExtraLight" charset="0"/>
                    <a:ea typeface="ＭＳ Ｐゴシック" charset="-128"/>
                    <a:cs typeface="MS PGothic" charset="-128"/>
                  </a:endParaRPr>
                </a:p>
              </p:txBody>
            </p:sp>
            <p:sp>
              <p:nvSpPr>
                <p:cNvPr id="285" name="Donut 284"/>
                <p:cNvSpPr/>
                <p:nvPr/>
              </p:nvSpPr>
              <p:spPr>
                <a:xfrm>
                  <a:off x="8494550" y="4697567"/>
                  <a:ext cx="654094"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9" name="Group 8"/>
            <p:cNvGrpSpPr/>
            <p:nvPr/>
          </p:nvGrpSpPr>
          <p:grpSpPr>
            <a:xfrm>
              <a:off x="9615322" y="4772084"/>
              <a:ext cx="1158865" cy="933928"/>
              <a:chOff x="8665675" y="5363200"/>
              <a:chExt cx="1115233" cy="962485"/>
            </a:xfrm>
          </p:grpSpPr>
          <p:sp>
            <p:nvSpPr>
              <p:cNvPr id="287" name="Rectangle 286"/>
              <p:cNvSpPr/>
              <p:nvPr/>
            </p:nvSpPr>
            <p:spPr>
              <a:xfrm>
                <a:off x="8665675" y="6008498"/>
                <a:ext cx="1115233" cy="317187"/>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VOIP phones</a:t>
                </a:r>
              </a:p>
            </p:txBody>
          </p:sp>
          <p:grpSp>
            <p:nvGrpSpPr>
              <p:cNvPr id="288" name="Group 287"/>
              <p:cNvGrpSpPr/>
              <p:nvPr/>
            </p:nvGrpSpPr>
            <p:grpSpPr>
              <a:xfrm>
                <a:off x="8934418" y="5363200"/>
                <a:ext cx="577731" cy="621957"/>
                <a:chOff x="7363182" y="5074316"/>
                <a:chExt cx="654094" cy="704167"/>
              </a:xfrm>
            </p:grpSpPr>
            <p:grpSp>
              <p:nvGrpSpPr>
                <p:cNvPr id="289" name="Group 288"/>
                <p:cNvGrpSpPr/>
                <p:nvPr/>
              </p:nvGrpSpPr>
              <p:grpSpPr>
                <a:xfrm>
                  <a:off x="7479646" y="5212792"/>
                  <a:ext cx="386755" cy="377144"/>
                  <a:chOff x="1188812" y="2857072"/>
                  <a:chExt cx="269901" cy="263194"/>
                </a:xfrm>
                <a:solidFill>
                  <a:schemeClr val="bg1"/>
                </a:solidFill>
              </p:grpSpPr>
              <p:sp>
                <p:nvSpPr>
                  <p:cNvPr id="291" name="Freeform 290"/>
                  <p:cNvSpPr>
                    <a:spLocks/>
                  </p:cNvSpPr>
                  <p:nvPr/>
                </p:nvSpPr>
                <p:spPr bwMode="auto">
                  <a:xfrm>
                    <a:off x="1291072" y="289060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92" name="Freeform 291"/>
                  <p:cNvSpPr>
                    <a:spLocks/>
                  </p:cNvSpPr>
                  <p:nvPr/>
                </p:nvSpPr>
                <p:spPr bwMode="auto">
                  <a:xfrm>
                    <a:off x="1188812" y="2932511"/>
                    <a:ext cx="31852" cy="149201"/>
                  </a:xfrm>
                  <a:custGeom>
                    <a:avLst/>
                    <a:gdLst>
                      <a:gd name="T0" fmla="*/ 35 w 36"/>
                      <a:gd name="T1" fmla="*/ 44 h 176"/>
                      <a:gd name="T2" fmla="*/ 31 w 36"/>
                      <a:gd name="T3" fmla="*/ 40 h 176"/>
                      <a:gd name="T4" fmla="*/ 31 w 36"/>
                      <a:gd name="T5" fmla="*/ 40 h 176"/>
                      <a:gd name="T6" fmla="*/ 25 w 36"/>
                      <a:gd name="T7" fmla="*/ 35 h 176"/>
                      <a:gd name="T8" fmla="*/ 20 w 36"/>
                      <a:gd name="T9" fmla="*/ 28 h 176"/>
                      <a:gd name="T10" fmla="*/ 17 w 36"/>
                      <a:gd name="T11" fmla="*/ 21 h 176"/>
                      <a:gd name="T12" fmla="*/ 17 w 36"/>
                      <a:gd name="T13" fmla="*/ 13 h 176"/>
                      <a:gd name="T14" fmla="*/ 17 w 36"/>
                      <a:gd name="T15" fmla="*/ 0 h 176"/>
                      <a:gd name="T16" fmla="*/ 17 w 36"/>
                      <a:gd name="T17" fmla="*/ 0 h 176"/>
                      <a:gd name="T18" fmla="*/ 9 w 36"/>
                      <a:gd name="T19" fmla="*/ 9 h 176"/>
                      <a:gd name="T20" fmla="*/ 4 w 36"/>
                      <a:gd name="T21" fmla="*/ 20 h 176"/>
                      <a:gd name="T22" fmla="*/ 1 w 36"/>
                      <a:gd name="T23" fmla="*/ 34 h 176"/>
                      <a:gd name="T24" fmla="*/ 0 w 36"/>
                      <a:gd name="T25" fmla="*/ 46 h 176"/>
                      <a:gd name="T26" fmla="*/ 0 w 36"/>
                      <a:gd name="T27" fmla="*/ 129 h 176"/>
                      <a:gd name="T28" fmla="*/ 0 w 36"/>
                      <a:gd name="T29" fmla="*/ 129 h 176"/>
                      <a:gd name="T30" fmla="*/ 1 w 36"/>
                      <a:gd name="T31" fmla="*/ 143 h 176"/>
                      <a:gd name="T32" fmla="*/ 4 w 36"/>
                      <a:gd name="T33" fmla="*/ 155 h 176"/>
                      <a:gd name="T34" fmla="*/ 9 w 36"/>
                      <a:gd name="T35" fmla="*/ 166 h 176"/>
                      <a:gd name="T36" fmla="*/ 17 w 36"/>
                      <a:gd name="T37" fmla="*/ 176 h 176"/>
                      <a:gd name="T38" fmla="*/ 17 w 36"/>
                      <a:gd name="T39" fmla="*/ 156 h 176"/>
                      <a:gd name="T40" fmla="*/ 17 w 36"/>
                      <a:gd name="T41" fmla="*/ 156 h 176"/>
                      <a:gd name="T42" fmla="*/ 17 w 36"/>
                      <a:gd name="T43" fmla="*/ 149 h 176"/>
                      <a:gd name="T44" fmla="*/ 20 w 36"/>
                      <a:gd name="T45" fmla="*/ 141 h 176"/>
                      <a:gd name="T46" fmla="*/ 25 w 36"/>
                      <a:gd name="T47" fmla="*/ 135 h 176"/>
                      <a:gd name="T48" fmla="*/ 31 w 36"/>
                      <a:gd name="T49" fmla="*/ 129 h 176"/>
                      <a:gd name="T50" fmla="*/ 36 w 36"/>
                      <a:gd name="T51" fmla="*/ 125 h 176"/>
                      <a:gd name="T52" fmla="*/ 35 w 36"/>
                      <a:gd name="T5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76">
                        <a:moveTo>
                          <a:pt x="35" y="44"/>
                        </a:moveTo>
                        <a:lnTo>
                          <a:pt x="31" y="40"/>
                        </a:lnTo>
                        <a:lnTo>
                          <a:pt x="31" y="40"/>
                        </a:lnTo>
                        <a:lnTo>
                          <a:pt x="25" y="35"/>
                        </a:lnTo>
                        <a:lnTo>
                          <a:pt x="20" y="28"/>
                        </a:lnTo>
                        <a:lnTo>
                          <a:pt x="17" y="21"/>
                        </a:lnTo>
                        <a:lnTo>
                          <a:pt x="17" y="13"/>
                        </a:lnTo>
                        <a:lnTo>
                          <a:pt x="17" y="0"/>
                        </a:lnTo>
                        <a:lnTo>
                          <a:pt x="17" y="0"/>
                        </a:lnTo>
                        <a:lnTo>
                          <a:pt x="9" y="9"/>
                        </a:lnTo>
                        <a:lnTo>
                          <a:pt x="4" y="20"/>
                        </a:lnTo>
                        <a:lnTo>
                          <a:pt x="1" y="34"/>
                        </a:lnTo>
                        <a:lnTo>
                          <a:pt x="0" y="46"/>
                        </a:lnTo>
                        <a:lnTo>
                          <a:pt x="0" y="129"/>
                        </a:lnTo>
                        <a:lnTo>
                          <a:pt x="0" y="129"/>
                        </a:lnTo>
                        <a:lnTo>
                          <a:pt x="1" y="143"/>
                        </a:lnTo>
                        <a:lnTo>
                          <a:pt x="4" y="155"/>
                        </a:lnTo>
                        <a:lnTo>
                          <a:pt x="9" y="166"/>
                        </a:lnTo>
                        <a:lnTo>
                          <a:pt x="17" y="176"/>
                        </a:lnTo>
                        <a:lnTo>
                          <a:pt x="17" y="156"/>
                        </a:lnTo>
                        <a:lnTo>
                          <a:pt x="17" y="156"/>
                        </a:lnTo>
                        <a:lnTo>
                          <a:pt x="17" y="149"/>
                        </a:lnTo>
                        <a:lnTo>
                          <a:pt x="20" y="141"/>
                        </a:lnTo>
                        <a:lnTo>
                          <a:pt x="25" y="135"/>
                        </a:lnTo>
                        <a:lnTo>
                          <a:pt x="31" y="129"/>
                        </a:lnTo>
                        <a:lnTo>
                          <a:pt x="36" y="125"/>
                        </a:lnTo>
                        <a:lnTo>
                          <a:pt x="35"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93" name="Freeform 292"/>
                  <p:cNvSpPr>
                    <a:spLocks noEditPoints="1"/>
                  </p:cNvSpPr>
                  <p:nvPr/>
                </p:nvSpPr>
                <p:spPr bwMode="auto">
                  <a:xfrm>
                    <a:off x="1284367" y="2857072"/>
                    <a:ext cx="174346" cy="244755"/>
                  </a:xfrm>
                  <a:custGeom>
                    <a:avLst/>
                    <a:gdLst>
                      <a:gd name="T0" fmla="*/ 194 w 208"/>
                      <a:gd name="T1" fmla="*/ 1 h 293"/>
                      <a:gd name="T2" fmla="*/ 27 w 208"/>
                      <a:gd name="T3" fmla="*/ 0 h 293"/>
                      <a:gd name="T4" fmla="*/ 18 w 208"/>
                      <a:gd name="T5" fmla="*/ 66 h 293"/>
                      <a:gd name="T6" fmla="*/ 18 w 208"/>
                      <a:gd name="T7" fmla="*/ 113 h 293"/>
                      <a:gd name="T8" fmla="*/ 0 w 208"/>
                      <a:gd name="T9" fmla="*/ 219 h 293"/>
                      <a:gd name="T10" fmla="*/ 18 w 208"/>
                      <a:gd name="T11" fmla="*/ 241 h 293"/>
                      <a:gd name="T12" fmla="*/ 16 w 208"/>
                      <a:gd name="T13" fmla="*/ 293 h 293"/>
                      <a:gd name="T14" fmla="*/ 202 w 208"/>
                      <a:gd name="T15" fmla="*/ 287 h 293"/>
                      <a:gd name="T16" fmla="*/ 208 w 208"/>
                      <a:gd name="T17" fmla="*/ 78 h 293"/>
                      <a:gd name="T18" fmla="*/ 59 w 208"/>
                      <a:gd name="T19" fmla="*/ 262 h 293"/>
                      <a:gd name="T20" fmla="*/ 43 w 208"/>
                      <a:gd name="T21" fmla="*/ 250 h 293"/>
                      <a:gd name="T22" fmla="*/ 59 w 208"/>
                      <a:gd name="T23" fmla="*/ 239 h 293"/>
                      <a:gd name="T24" fmla="*/ 75 w 208"/>
                      <a:gd name="T25" fmla="*/ 250 h 293"/>
                      <a:gd name="T26" fmla="*/ 59 w 208"/>
                      <a:gd name="T27" fmla="*/ 262 h 293"/>
                      <a:gd name="T28" fmla="*/ 49 w 208"/>
                      <a:gd name="T29" fmla="*/ 224 h 293"/>
                      <a:gd name="T30" fmla="*/ 49 w 208"/>
                      <a:gd name="T31" fmla="*/ 208 h 293"/>
                      <a:gd name="T32" fmla="*/ 70 w 208"/>
                      <a:gd name="T33" fmla="*/ 208 h 293"/>
                      <a:gd name="T34" fmla="*/ 70 w 208"/>
                      <a:gd name="T35" fmla="*/ 224 h 293"/>
                      <a:gd name="T36" fmla="*/ 59 w 208"/>
                      <a:gd name="T37" fmla="*/ 193 h 293"/>
                      <a:gd name="T38" fmla="*/ 43 w 208"/>
                      <a:gd name="T39" fmla="*/ 181 h 293"/>
                      <a:gd name="T40" fmla="*/ 59 w 208"/>
                      <a:gd name="T41" fmla="*/ 170 h 293"/>
                      <a:gd name="T42" fmla="*/ 75 w 208"/>
                      <a:gd name="T43" fmla="*/ 181 h 293"/>
                      <a:gd name="T44" fmla="*/ 59 w 208"/>
                      <a:gd name="T45" fmla="*/ 193 h 293"/>
                      <a:gd name="T46" fmla="*/ 94 w 208"/>
                      <a:gd name="T47" fmla="*/ 255 h 293"/>
                      <a:gd name="T48" fmla="*/ 104 w 208"/>
                      <a:gd name="T49" fmla="*/ 240 h 293"/>
                      <a:gd name="T50" fmla="*/ 124 w 208"/>
                      <a:gd name="T51" fmla="*/ 246 h 293"/>
                      <a:gd name="T52" fmla="*/ 116 w 208"/>
                      <a:gd name="T53" fmla="*/ 260 h 293"/>
                      <a:gd name="T54" fmla="*/ 104 w 208"/>
                      <a:gd name="T55" fmla="*/ 227 h 293"/>
                      <a:gd name="T56" fmla="*/ 94 w 208"/>
                      <a:gd name="T57" fmla="*/ 212 h 293"/>
                      <a:gd name="T58" fmla="*/ 116 w 208"/>
                      <a:gd name="T59" fmla="*/ 205 h 293"/>
                      <a:gd name="T60" fmla="*/ 124 w 208"/>
                      <a:gd name="T61" fmla="*/ 220 h 293"/>
                      <a:gd name="T62" fmla="*/ 109 w 208"/>
                      <a:gd name="T63" fmla="*/ 193 h 293"/>
                      <a:gd name="T64" fmla="*/ 93 w 208"/>
                      <a:gd name="T65" fmla="*/ 181 h 293"/>
                      <a:gd name="T66" fmla="*/ 109 w 208"/>
                      <a:gd name="T67" fmla="*/ 170 h 293"/>
                      <a:gd name="T68" fmla="*/ 125 w 208"/>
                      <a:gd name="T69" fmla="*/ 181 h 293"/>
                      <a:gd name="T70" fmla="*/ 109 w 208"/>
                      <a:gd name="T71" fmla="*/ 193 h 293"/>
                      <a:gd name="T72" fmla="*/ 148 w 208"/>
                      <a:gd name="T73" fmla="*/ 258 h 293"/>
                      <a:gd name="T74" fmla="*/ 148 w 208"/>
                      <a:gd name="T75" fmla="*/ 243 h 293"/>
                      <a:gd name="T76" fmla="*/ 170 w 208"/>
                      <a:gd name="T77" fmla="*/ 243 h 293"/>
                      <a:gd name="T78" fmla="*/ 170 w 208"/>
                      <a:gd name="T79" fmla="*/ 258 h 293"/>
                      <a:gd name="T80" fmla="*/ 159 w 208"/>
                      <a:gd name="T81" fmla="*/ 227 h 293"/>
                      <a:gd name="T82" fmla="*/ 144 w 208"/>
                      <a:gd name="T83" fmla="*/ 216 h 293"/>
                      <a:gd name="T84" fmla="*/ 159 w 208"/>
                      <a:gd name="T85" fmla="*/ 205 h 293"/>
                      <a:gd name="T86" fmla="*/ 175 w 208"/>
                      <a:gd name="T87" fmla="*/ 216 h 293"/>
                      <a:gd name="T88" fmla="*/ 159 w 208"/>
                      <a:gd name="T89" fmla="*/ 227 h 293"/>
                      <a:gd name="T90" fmla="*/ 144 w 208"/>
                      <a:gd name="T91" fmla="*/ 186 h 293"/>
                      <a:gd name="T92" fmla="*/ 154 w 208"/>
                      <a:gd name="T93" fmla="*/ 171 h 293"/>
                      <a:gd name="T94" fmla="*/ 174 w 208"/>
                      <a:gd name="T95" fmla="*/ 177 h 293"/>
                      <a:gd name="T96" fmla="*/ 166 w 208"/>
                      <a:gd name="T97" fmla="*/ 192 h 293"/>
                      <a:gd name="T98" fmla="*/ 177 w 208"/>
                      <a:gd name="T99" fmla="*/ 140 h 293"/>
                      <a:gd name="T100" fmla="*/ 49 w 208"/>
                      <a:gd name="T101" fmla="*/ 144 h 293"/>
                      <a:gd name="T102" fmla="*/ 42 w 208"/>
                      <a:gd name="T103" fmla="*/ 27 h 293"/>
                      <a:gd name="T104" fmla="*/ 49 w 208"/>
                      <a:gd name="T105" fmla="*/ 19 h 293"/>
                      <a:gd name="T106" fmla="*/ 177 w 208"/>
                      <a:gd name="T107" fmla="*/ 2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8" h="293">
                        <a:moveTo>
                          <a:pt x="195" y="68"/>
                        </a:moveTo>
                        <a:lnTo>
                          <a:pt x="195" y="7"/>
                        </a:lnTo>
                        <a:lnTo>
                          <a:pt x="195" y="7"/>
                        </a:lnTo>
                        <a:lnTo>
                          <a:pt x="195" y="4"/>
                        </a:lnTo>
                        <a:lnTo>
                          <a:pt x="194" y="1"/>
                        </a:lnTo>
                        <a:lnTo>
                          <a:pt x="191" y="0"/>
                        </a:lnTo>
                        <a:lnTo>
                          <a:pt x="189" y="0"/>
                        </a:lnTo>
                        <a:lnTo>
                          <a:pt x="30" y="0"/>
                        </a:lnTo>
                        <a:lnTo>
                          <a:pt x="30" y="0"/>
                        </a:lnTo>
                        <a:lnTo>
                          <a:pt x="27" y="0"/>
                        </a:lnTo>
                        <a:lnTo>
                          <a:pt x="26" y="1"/>
                        </a:lnTo>
                        <a:lnTo>
                          <a:pt x="23" y="4"/>
                        </a:lnTo>
                        <a:lnTo>
                          <a:pt x="23" y="7"/>
                        </a:lnTo>
                        <a:lnTo>
                          <a:pt x="23" y="66"/>
                        </a:lnTo>
                        <a:lnTo>
                          <a:pt x="18" y="66"/>
                        </a:lnTo>
                        <a:lnTo>
                          <a:pt x="18" y="66"/>
                        </a:lnTo>
                        <a:lnTo>
                          <a:pt x="19" y="76"/>
                        </a:lnTo>
                        <a:lnTo>
                          <a:pt x="19" y="105"/>
                        </a:lnTo>
                        <a:lnTo>
                          <a:pt x="19" y="105"/>
                        </a:lnTo>
                        <a:lnTo>
                          <a:pt x="18" y="113"/>
                        </a:lnTo>
                        <a:lnTo>
                          <a:pt x="15" y="120"/>
                        </a:lnTo>
                        <a:lnTo>
                          <a:pt x="11" y="127"/>
                        </a:lnTo>
                        <a:lnTo>
                          <a:pt x="5" y="132"/>
                        </a:lnTo>
                        <a:lnTo>
                          <a:pt x="0" y="136"/>
                        </a:lnTo>
                        <a:lnTo>
                          <a:pt x="0" y="219"/>
                        </a:lnTo>
                        <a:lnTo>
                          <a:pt x="5" y="221"/>
                        </a:lnTo>
                        <a:lnTo>
                          <a:pt x="5" y="221"/>
                        </a:lnTo>
                        <a:lnTo>
                          <a:pt x="11" y="227"/>
                        </a:lnTo>
                        <a:lnTo>
                          <a:pt x="15" y="233"/>
                        </a:lnTo>
                        <a:lnTo>
                          <a:pt x="18" y="241"/>
                        </a:lnTo>
                        <a:lnTo>
                          <a:pt x="19" y="248"/>
                        </a:lnTo>
                        <a:lnTo>
                          <a:pt x="19" y="278"/>
                        </a:lnTo>
                        <a:lnTo>
                          <a:pt x="19" y="278"/>
                        </a:lnTo>
                        <a:lnTo>
                          <a:pt x="18" y="286"/>
                        </a:lnTo>
                        <a:lnTo>
                          <a:pt x="16" y="293"/>
                        </a:lnTo>
                        <a:lnTo>
                          <a:pt x="49" y="293"/>
                        </a:lnTo>
                        <a:lnTo>
                          <a:pt x="190" y="293"/>
                        </a:lnTo>
                        <a:lnTo>
                          <a:pt x="190" y="293"/>
                        </a:lnTo>
                        <a:lnTo>
                          <a:pt x="197" y="291"/>
                        </a:lnTo>
                        <a:lnTo>
                          <a:pt x="202" y="287"/>
                        </a:lnTo>
                        <a:lnTo>
                          <a:pt x="206" y="282"/>
                        </a:lnTo>
                        <a:lnTo>
                          <a:pt x="208" y="275"/>
                        </a:lnTo>
                        <a:lnTo>
                          <a:pt x="208" y="84"/>
                        </a:lnTo>
                        <a:lnTo>
                          <a:pt x="208" y="84"/>
                        </a:lnTo>
                        <a:lnTo>
                          <a:pt x="208" y="78"/>
                        </a:lnTo>
                        <a:lnTo>
                          <a:pt x="205" y="74"/>
                        </a:lnTo>
                        <a:lnTo>
                          <a:pt x="201" y="70"/>
                        </a:lnTo>
                        <a:lnTo>
                          <a:pt x="195" y="68"/>
                        </a:lnTo>
                        <a:lnTo>
                          <a:pt x="195" y="68"/>
                        </a:lnTo>
                        <a:close/>
                        <a:moveTo>
                          <a:pt x="59" y="262"/>
                        </a:moveTo>
                        <a:lnTo>
                          <a:pt x="59" y="262"/>
                        </a:lnTo>
                        <a:lnTo>
                          <a:pt x="53" y="260"/>
                        </a:lnTo>
                        <a:lnTo>
                          <a:pt x="49" y="258"/>
                        </a:lnTo>
                        <a:lnTo>
                          <a:pt x="44" y="255"/>
                        </a:lnTo>
                        <a:lnTo>
                          <a:pt x="43" y="250"/>
                        </a:lnTo>
                        <a:lnTo>
                          <a:pt x="43" y="250"/>
                        </a:lnTo>
                        <a:lnTo>
                          <a:pt x="44" y="246"/>
                        </a:lnTo>
                        <a:lnTo>
                          <a:pt x="49" y="243"/>
                        </a:lnTo>
                        <a:lnTo>
                          <a:pt x="53" y="240"/>
                        </a:lnTo>
                        <a:lnTo>
                          <a:pt x="59" y="239"/>
                        </a:lnTo>
                        <a:lnTo>
                          <a:pt x="59" y="239"/>
                        </a:lnTo>
                        <a:lnTo>
                          <a:pt x="65" y="240"/>
                        </a:lnTo>
                        <a:lnTo>
                          <a:pt x="70" y="243"/>
                        </a:lnTo>
                        <a:lnTo>
                          <a:pt x="74" y="246"/>
                        </a:lnTo>
                        <a:lnTo>
                          <a:pt x="75" y="250"/>
                        </a:lnTo>
                        <a:lnTo>
                          <a:pt x="75" y="250"/>
                        </a:lnTo>
                        <a:lnTo>
                          <a:pt x="74" y="255"/>
                        </a:lnTo>
                        <a:lnTo>
                          <a:pt x="70" y="258"/>
                        </a:lnTo>
                        <a:lnTo>
                          <a:pt x="65" y="260"/>
                        </a:lnTo>
                        <a:lnTo>
                          <a:pt x="59" y="262"/>
                        </a:lnTo>
                        <a:lnTo>
                          <a:pt x="59" y="262"/>
                        </a:lnTo>
                        <a:close/>
                        <a:moveTo>
                          <a:pt x="59" y="227"/>
                        </a:moveTo>
                        <a:lnTo>
                          <a:pt x="59" y="227"/>
                        </a:lnTo>
                        <a:lnTo>
                          <a:pt x="53" y="227"/>
                        </a:lnTo>
                        <a:lnTo>
                          <a:pt x="49" y="224"/>
                        </a:lnTo>
                        <a:lnTo>
                          <a:pt x="44" y="220"/>
                        </a:lnTo>
                        <a:lnTo>
                          <a:pt x="43" y="216"/>
                        </a:lnTo>
                        <a:lnTo>
                          <a:pt x="43" y="216"/>
                        </a:lnTo>
                        <a:lnTo>
                          <a:pt x="44" y="212"/>
                        </a:lnTo>
                        <a:lnTo>
                          <a:pt x="49" y="208"/>
                        </a:lnTo>
                        <a:lnTo>
                          <a:pt x="53" y="205"/>
                        </a:lnTo>
                        <a:lnTo>
                          <a:pt x="59" y="205"/>
                        </a:lnTo>
                        <a:lnTo>
                          <a:pt x="59" y="205"/>
                        </a:lnTo>
                        <a:lnTo>
                          <a:pt x="65" y="205"/>
                        </a:lnTo>
                        <a:lnTo>
                          <a:pt x="70" y="208"/>
                        </a:lnTo>
                        <a:lnTo>
                          <a:pt x="74" y="212"/>
                        </a:lnTo>
                        <a:lnTo>
                          <a:pt x="75" y="216"/>
                        </a:lnTo>
                        <a:lnTo>
                          <a:pt x="75" y="216"/>
                        </a:lnTo>
                        <a:lnTo>
                          <a:pt x="74" y="220"/>
                        </a:lnTo>
                        <a:lnTo>
                          <a:pt x="70" y="224"/>
                        </a:lnTo>
                        <a:lnTo>
                          <a:pt x="65" y="227"/>
                        </a:lnTo>
                        <a:lnTo>
                          <a:pt x="59" y="227"/>
                        </a:lnTo>
                        <a:lnTo>
                          <a:pt x="59" y="227"/>
                        </a:lnTo>
                        <a:close/>
                        <a:moveTo>
                          <a:pt x="59" y="193"/>
                        </a:moveTo>
                        <a:lnTo>
                          <a:pt x="59" y="193"/>
                        </a:lnTo>
                        <a:lnTo>
                          <a:pt x="53" y="192"/>
                        </a:lnTo>
                        <a:lnTo>
                          <a:pt x="49" y="189"/>
                        </a:lnTo>
                        <a:lnTo>
                          <a:pt x="44" y="186"/>
                        </a:lnTo>
                        <a:lnTo>
                          <a:pt x="43" y="181"/>
                        </a:lnTo>
                        <a:lnTo>
                          <a:pt x="43" y="181"/>
                        </a:lnTo>
                        <a:lnTo>
                          <a:pt x="44" y="177"/>
                        </a:lnTo>
                        <a:lnTo>
                          <a:pt x="49" y="173"/>
                        </a:lnTo>
                        <a:lnTo>
                          <a:pt x="53" y="171"/>
                        </a:lnTo>
                        <a:lnTo>
                          <a:pt x="59" y="170"/>
                        </a:lnTo>
                        <a:lnTo>
                          <a:pt x="59" y="170"/>
                        </a:lnTo>
                        <a:lnTo>
                          <a:pt x="65" y="171"/>
                        </a:lnTo>
                        <a:lnTo>
                          <a:pt x="70" y="173"/>
                        </a:lnTo>
                        <a:lnTo>
                          <a:pt x="74" y="177"/>
                        </a:lnTo>
                        <a:lnTo>
                          <a:pt x="75" y="181"/>
                        </a:lnTo>
                        <a:lnTo>
                          <a:pt x="75" y="181"/>
                        </a:lnTo>
                        <a:lnTo>
                          <a:pt x="74" y="186"/>
                        </a:lnTo>
                        <a:lnTo>
                          <a:pt x="70" y="189"/>
                        </a:lnTo>
                        <a:lnTo>
                          <a:pt x="65" y="192"/>
                        </a:lnTo>
                        <a:lnTo>
                          <a:pt x="59" y="193"/>
                        </a:lnTo>
                        <a:lnTo>
                          <a:pt x="59" y="193"/>
                        </a:lnTo>
                        <a:close/>
                        <a:moveTo>
                          <a:pt x="109" y="262"/>
                        </a:moveTo>
                        <a:lnTo>
                          <a:pt x="109" y="262"/>
                        </a:lnTo>
                        <a:lnTo>
                          <a:pt x="104" y="260"/>
                        </a:lnTo>
                        <a:lnTo>
                          <a:pt x="98" y="258"/>
                        </a:lnTo>
                        <a:lnTo>
                          <a:pt x="94" y="255"/>
                        </a:lnTo>
                        <a:lnTo>
                          <a:pt x="93" y="250"/>
                        </a:lnTo>
                        <a:lnTo>
                          <a:pt x="93" y="250"/>
                        </a:lnTo>
                        <a:lnTo>
                          <a:pt x="94" y="246"/>
                        </a:lnTo>
                        <a:lnTo>
                          <a:pt x="98" y="243"/>
                        </a:lnTo>
                        <a:lnTo>
                          <a:pt x="104" y="240"/>
                        </a:lnTo>
                        <a:lnTo>
                          <a:pt x="109" y="239"/>
                        </a:lnTo>
                        <a:lnTo>
                          <a:pt x="109" y="239"/>
                        </a:lnTo>
                        <a:lnTo>
                          <a:pt x="116" y="240"/>
                        </a:lnTo>
                        <a:lnTo>
                          <a:pt x="120" y="243"/>
                        </a:lnTo>
                        <a:lnTo>
                          <a:pt x="124" y="246"/>
                        </a:lnTo>
                        <a:lnTo>
                          <a:pt x="125" y="250"/>
                        </a:lnTo>
                        <a:lnTo>
                          <a:pt x="125" y="250"/>
                        </a:lnTo>
                        <a:lnTo>
                          <a:pt x="124" y="255"/>
                        </a:lnTo>
                        <a:lnTo>
                          <a:pt x="120" y="258"/>
                        </a:lnTo>
                        <a:lnTo>
                          <a:pt x="116" y="260"/>
                        </a:lnTo>
                        <a:lnTo>
                          <a:pt x="109" y="262"/>
                        </a:lnTo>
                        <a:lnTo>
                          <a:pt x="109" y="262"/>
                        </a:lnTo>
                        <a:close/>
                        <a:moveTo>
                          <a:pt x="109" y="227"/>
                        </a:moveTo>
                        <a:lnTo>
                          <a:pt x="109" y="227"/>
                        </a:lnTo>
                        <a:lnTo>
                          <a:pt x="104" y="227"/>
                        </a:lnTo>
                        <a:lnTo>
                          <a:pt x="98" y="224"/>
                        </a:lnTo>
                        <a:lnTo>
                          <a:pt x="94" y="220"/>
                        </a:lnTo>
                        <a:lnTo>
                          <a:pt x="93" y="216"/>
                        </a:lnTo>
                        <a:lnTo>
                          <a:pt x="93" y="216"/>
                        </a:lnTo>
                        <a:lnTo>
                          <a:pt x="94" y="212"/>
                        </a:lnTo>
                        <a:lnTo>
                          <a:pt x="98" y="208"/>
                        </a:lnTo>
                        <a:lnTo>
                          <a:pt x="104" y="205"/>
                        </a:lnTo>
                        <a:lnTo>
                          <a:pt x="109" y="205"/>
                        </a:lnTo>
                        <a:lnTo>
                          <a:pt x="109" y="205"/>
                        </a:lnTo>
                        <a:lnTo>
                          <a:pt x="116" y="205"/>
                        </a:lnTo>
                        <a:lnTo>
                          <a:pt x="120" y="208"/>
                        </a:lnTo>
                        <a:lnTo>
                          <a:pt x="124" y="212"/>
                        </a:lnTo>
                        <a:lnTo>
                          <a:pt x="125" y="216"/>
                        </a:lnTo>
                        <a:lnTo>
                          <a:pt x="125" y="216"/>
                        </a:lnTo>
                        <a:lnTo>
                          <a:pt x="124" y="220"/>
                        </a:lnTo>
                        <a:lnTo>
                          <a:pt x="120" y="224"/>
                        </a:lnTo>
                        <a:lnTo>
                          <a:pt x="116" y="227"/>
                        </a:lnTo>
                        <a:lnTo>
                          <a:pt x="109" y="227"/>
                        </a:lnTo>
                        <a:lnTo>
                          <a:pt x="109" y="227"/>
                        </a:lnTo>
                        <a:close/>
                        <a:moveTo>
                          <a:pt x="109" y="193"/>
                        </a:moveTo>
                        <a:lnTo>
                          <a:pt x="109" y="193"/>
                        </a:lnTo>
                        <a:lnTo>
                          <a:pt x="104" y="192"/>
                        </a:lnTo>
                        <a:lnTo>
                          <a:pt x="98" y="189"/>
                        </a:lnTo>
                        <a:lnTo>
                          <a:pt x="94" y="186"/>
                        </a:lnTo>
                        <a:lnTo>
                          <a:pt x="93" y="181"/>
                        </a:lnTo>
                        <a:lnTo>
                          <a:pt x="93" y="181"/>
                        </a:lnTo>
                        <a:lnTo>
                          <a:pt x="94" y="177"/>
                        </a:lnTo>
                        <a:lnTo>
                          <a:pt x="98" y="173"/>
                        </a:lnTo>
                        <a:lnTo>
                          <a:pt x="104" y="171"/>
                        </a:lnTo>
                        <a:lnTo>
                          <a:pt x="109" y="170"/>
                        </a:lnTo>
                        <a:lnTo>
                          <a:pt x="109" y="170"/>
                        </a:lnTo>
                        <a:lnTo>
                          <a:pt x="116" y="171"/>
                        </a:lnTo>
                        <a:lnTo>
                          <a:pt x="120" y="173"/>
                        </a:lnTo>
                        <a:lnTo>
                          <a:pt x="124" y="177"/>
                        </a:lnTo>
                        <a:lnTo>
                          <a:pt x="125" y="181"/>
                        </a:lnTo>
                        <a:lnTo>
                          <a:pt x="125" y="181"/>
                        </a:lnTo>
                        <a:lnTo>
                          <a:pt x="124" y="186"/>
                        </a:lnTo>
                        <a:lnTo>
                          <a:pt x="120" y="189"/>
                        </a:lnTo>
                        <a:lnTo>
                          <a:pt x="116" y="192"/>
                        </a:lnTo>
                        <a:lnTo>
                          <a:pt x="109" y="193"/>
                        </a:lnTo>
                        <a:lnTo>
                          <a:pt x="109" y="193"/>
                        </a:lnTo>
                        <a:close/>
                        <a:moveTo>
                          <a:pt x="159" y="262"/>
                        </a:moveTo>
                        <a:lnTo>
                          <a:pt x="159" y="262"/>
                        </a:lnTo>
                        <a:lnTo>
                          <a:pt x="154" y="260"/>
                        </a:lnTo>
                        <a:lnTo>
                          <a:pt x="148" y="258"/>
                        </a:lnTo>
                        <a:lnTo>
                          <a:pt x="144" y="255"/>
                        </a:lnTo>
                        <a:lnTo>
                          <a:pt x="144" y="250"/>
                        </a:lnTo>
                        <a:lnTo>
                          <a:pt x="144" y="250"/>
                        </a:lnTo>
                        <a:lnTo>
                          <a:pt x="144" y="246"/>
                        </a:lnTo>
                        <a:lnTo>
                          <a:pt x="148" y="243"/>
                        </a:lnTo>
                        <a:lnTo>
                          <a:pt x="154" y="240"/>
                        </a:lnTo>
                        <a:lnTo>
                          <a:pt x="159" y="239"/>
                        </a:lnTo>
                        <a:lnTo>
                          <a:pt x="159" y="239"/>
                        </a:lnTo>
                        <a:lnTo>
                          <a:pt x="166" y="240"/>
                        </a:lnTo>
                        <a:lnTo>
                          <a:pt x="170" y="243"/>
                        </a:lnTo>
                        <a:lnTo>
                          <a:pt x="174" y="246"/>
                        </a:lnTo>
                        <a:lnTo>
                          <a:pt x="175" y="250"/>
                        </a:lnTo>
                        <a:lnTo>
                          <a:pt x="175" y="250"/>
                        </a:lnTo>
                        <a:lnTo>
                          <a:pt x="174" y="255"/>
                        </a:lnTo>
                        <a:lnTo>
                          <a:pt x="170" y="258"/>
                        </a:lnTo>
                        <a:lnTo>
                          <a:pt x="166" y="260"/>
                        </a:lnTo>
                        <a:lnTo>
                          <a:pt x="159" y="262"/>
                        </a:lnTo>
                        <a:lnTo>
                          <a:pt x="159" y="262"/>
                        </a:lnTo>
                        <a:close/>
                        <a:moveTo>
                          <a:pt x="159" y="227"/>
                        </a:moveTo>
                        <a:lnTo>
                          <a:pt x="159" y="227"/>
                        </a:lnTo>
                        <a:lnTo>
                          <a:pt x="154" y="227"/>
                        </a:lnTo>
                        <a:lnTo>
                          <a:pt x="148" y="224"/>
                        </a:lnTo>
                        <a:lnTo>
                          <a:pt x="144" y="220"/>
                        </a:lnTo>
                        <a:lnTo>
                          <a:pt x="144" y="216"/>
                        </a:lnTo>
                        <a:lnTo>
                          <a:pt x="144" y="216"/>
                        </a:lnTo>
                        <a:lnTo>
                          <a:pt x="144" y="212"/>
                        </a:lnTo>
                        <a:lnTo>
                          <a:pt x="148" y="208"/>
                        </a:lnTo>
                        <a:lnTo>
                          <a:pt x="154" y="205"/>
                        </a:lnTo>
                        <a:lnTo>
                          <a:pt x="159" y="205"/>
                        </a:lnTo>
                        <a:lnTo>
                          <a:pt x="159" y="205"/>
                        </a:lnTo>
                        <a:lnTo>
                          <a:pt x="166" y="205"/>
                        </a:lnTo>
                        <a:lnTo>
                          <a:pt x="170" y="208"/>
                        </a:lnTo>
                        <a:lnTo>
                          <a:pt x="174" y="212"/>
                        </a:lnTo>
                        <a:lnTo>
                          <a:pt x="175" y="216"/>
                        </a:lnTo>
                        <a:lnTo>
                          <a:pt x="175" y="216"/>
                        </a:lnTo>
                        <a:lnTo>
                          <a:pt x="174" y="220"/>
                        </a:lnTo>
                        <a:lnTo>
                          <a:pt x="170" y="224"/>
                        </a:lnTo>
                        <a:lnTo>
                          <a:pt x="166" y="227"/>
                        </a:lnTo>
                        <a:lnTo>
                          <a:pt x="159" y="227"/>
                        </a:lnTo>
                        <a:lnTo>
                          <a:pt x="159" y="227"/>
                        </a:lnTo>
                        <a:close/>
                        <a:moveTo>
                          <a:pt x="159" y="193"/>
                        </a:moveTo>
                        <a:lnTo>
                          <a:pt x="159" y="193"/>
                        </a:lnTo>
                        <a:lnTo>
                          <a:pt x="154" y="192"/>
                        </a:lnTo>
                        <a:lnTo>
                          <a:pt x="148" y="189"/>
                        </a:lnTo>
                        <a:lnTo>
                          <a:pt x="144" y="186"/>
                        </a:lnTo>
                        <a:lnTo>
                          <a:pt x="144" y="181"/>
                        </a:lnTo>
                        <a:lnTo>
                          <a:pt x="144" y="181"/>
                        </a:lnTo>
                        <a:lnTo>
                          <a:pt x="144" y="177"/>
                        </a:lnTo>
                        <a:lnTo>
                          <a:pt x="148" y="173"/>
                        </a:lnTo>
                        <a:lnTo>
                          <a:pt x="154" y="171"/>
                        </a:lnTo>
                        <a:lnTo>
                          <a:pt x="159" y="170"/>
                        </a:lnTo>
                        <a:lnTo>
                          <a:pt x="159" y="170"/>
                        </a:lnTo>
                        <a:lnTo>
                          <a:pt x="166" y="171"/>
                        </a:lnTo>
                        <a:lnTo>
                          <a:pt x="170" y="173"/>
                        </a:lnTo>
                        <a:lnTo>
                          <a:pt x="174" y="177"/>
                        </a:lnTo>
                        <a:lnTo>
                          <a:pt x="175" y="181"/>
                        </a:lnTo>
                        <a:lnTo>
                          <a:pt x="175" y="181"/>
                        </a:lnTo>
                        <a:lnTo>
                          <a:pt x="174" y="186"/>
                        </a:lnTo>
                        <a:lnTo>
                          <a:pt x="170" y="189"/>
                        </a:lnTo>
                        <a:lnTo>
                          <a:pt x="166" y="192"/>
                        </a:lnTo>
                        <a:lnTo>
                          <a:pt x="159" y="193"/>
                        </a:lnTo>
                        <a:lnTo>
                          <a:pt x="159" y="193"/>
                        </a:lnTo>
                        <a:close/>
                        <a:moveTo>
                          <a:pt x="177" y="138"/>
                        </a:moveTo>
                        <a:lnTo>
                          <a:pt x="177" y="138"/>
                        </a:lnTo>
                        <a:lnTo>
                          <a:pt x="177" y="140"/>
                        </a:lnTo>
                        <a:lnTo>
                          <a:pt x="175" y="143"/>
                        </a:lnTo>
                        <a:lnTo>
                          <a:pt x="173" y="144"/>
                        </a:lnTo>
                        <a:lnTo>
                          <a:pt x="170" y="144"/>
                        </a:lnTo>
                        <a:lnTo>
                          <a:pt x="49" y="144"/>
                        </a:lnTo>
                        <a:lnTo>
                          <a:pt x="49" y="144"/>
                        </a:lnTo>
                        <a:lnTo>
                          <a:pt x="46" y="144"/>
                        </a:lnTo>
                        <a:lnTo>
                          <a:pt x="44" y="143"/>
                        </a:lnTo>
                        <a:lnTo>
                          <a:pt x="42" y="140"/>
                        </a:lnTo>
                        <a:lnTo>
                          <a:pt x="42" y="138"/>
                        </a:lnTo>
                        <a:lnTo>
                          <a:pt x="42" y="27"/>
                        </a:lnTo>
                        <a:lnTo>
                          <a:pt x="42" y="27"/>
                        </a:lnTo>
                        <a:lnTo>
                          <a:pt x="42" y="23"/>
                        </a:lnTo>
                        <a:lnTo>
                          <a:pt x="44" y="22"/>
                        </a:lnTo>
                        <a:lnTo>
                          <a:pt x="46" y="20"/>
                        </a:lnTo>
                        <a:lnTo>
                          <a:pt x="49" y="19"/>
                        </a:lnTo>
                        <a:lnTo>
                          <a:pt x="170" y="19"/>
                        </a:lnTo>
                        <a:lnTo>
                          <a:pt x="170" y="19"/>
                        </a:lnTo>
                        <a:lnTo>
                          <a:pt x="173" y="20"/>
                        </a:lnTo>
                        <a:lnTo>
                          <a:pt x="175" y="22"/>
                        </a:lnTo>
                        <a:lnTo>
                          <a:pt x="177" y="23"/>
                        </a:lnTo>
                        <a:lnTo>
                          <a:pt x="177" y="27"/>
                        </a:lnTo>
                        <a:lnTo>
                          <a:pt x="177"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94" name="Freeform 293"/>
                  <p:cNvSpPr>
                    <a:spLocks/>
                  </p:cNvSpPr>
                  <p:nvPr/>
                </p:nvSpPr>
                <p:spPr bwMode="auto">
                  <a:xfrm>
                    <a:off x="1218987" y="2888922"/>
                    <a:ext cx="65380" cy="231344"/>
                  </a:xfrm>
                  <a:custGeom>
                    <a:avLst/>
                    <a:gdLst>
                      <a:gd name="T0" fmla="*/ 67 w 78"/>
                      <a:gd name="T1" fmla="*/ 192 h 275"/>
                      <a:gd name="T2" fmla="*/ 62 w 78"/>
                      <a:gd name="T3" fmla="*/ 186 h 275"/>
                      <a:gd name="T4" fmla="*/ 60 w 78"/>
                      <a:gd name="T5" fmla="*/ 180 h 275"/>
                      <a:gd name="T6" fmla="*/ 60 w 78"/>
                      <a:gd name="T7" fmla="*/ 97 h 275"/>
                      <a:gd name="T8" fmla="*/ 62 w 78"/>
                      <a:gd name="T9" fmla="*/ 89 h 275"/>
                      <a:gd name="T10" fmla="*/ 67 w 78"/>
                      <a:gd name="T11" fmla="*/ 84 h 275"/>
                      <a:gd name="T12" fmla="*/ 73 w 78"/>
                      <a:gd name="T13" fmla="*/ 80 h 275"/>
                      <a:gd name="T14" fmla="*/ 77 w 78"/>
                      <a:gd name="T15" fmla="*/ 73 h 275"/>
                      <a:gd name="T16" fmla="*/ 78 w 78"/>
                      <a:gd name="T17" fmla="*/ 66 h 275"/>
                      <a:gd name="T18" fmla="*/ 78 w 78"/>
                      <a:gd name="T19" fmla="*/ 37 h 275"/>
                      <a:gd name="T20" fmla="*/ 75 w 78"/>
                      <a:gd name="T21" fmla="*/ 22 h 275"/>
                      <a:gd name="T22" fmla="*/ 67 w 78"/>
                      <a:gd name="T23" fmla="*/ 11 h 275"/>
                      <a:gd name="T24" fmla="*/ 56 w 78"/>
                      <a:gd name="T25" fmla="*/ 3 h 275"/>
                      <a:gd name="T26" fmla="*/ 42 w 78"/>
                      <a:gd name="T27" fmla="*/ 0 h 275"/>
                      <a:gd name="T28" fmla="*/ 36 w 78"/>
                      <a:gd name="T29" fmla="*/ 0 h 275"/>
                      <a:gd name="T30" fmla="*/ 23 w 78"/>
                      <a:gd name="T31" fmla="*/ 3 h 275"/>
                      <a:gd name="T32" fmla="*/ 11 w 78"/>
                      <a:gd name="T33" fmla="*/ 11 h 275"/>
                      <a:gd name="T34" fmla="*/ 2 w 78"/>
                      <a:gd name="T35" fmla="*/ 22 h 275"/>
                      <a:gd name="T36" fmla="*/ 0 w 78"/>
                      <a:gd name="T37" fmla="*/ 37 h 275"/>
                      <a:gd name="T38" fmla="*/ 0 w 78"/>
                      <a:gd name="T39" fmla="*/ 66 h 275"/>
                      <a:gd name="T40" fmla="*/ 1 w 78"/>
                      <a:gd name="T41" fmla="*/ 73 h 275"/>
                      <a:gd name="T42" fmla="*/ 7 w 78"/>
                      <a:gd name="T43" fmla="*/ 80 h 275"/>
                      <a:gd name="T44" fmla="*/ 12 w 78"/>
                      <a:gd name="T45" fmla="*/ 84 h 275"/>
                      <a:gd name="T46" fmla="*/ 16 w 78"/>
                      <a:gd name="T47" fmla="*/ 89 h 275"/>
                      <a:gd name="T48" fmla="*/ 19 w 78"/>
                      <a:gd name="T49" fmla="*/ 97 h 275"/>
                      <a:gd name="T50" fmla="*/ 19 w 78"/>
                      <a:gd name="T51" fmla="*/ 180 h 275"/>
                      <a:gd name="T52" fmla="*/ 16 w 78"/>
                      <a:gd name="T53" fmla="*/ 186 h 275"/>
                      <a:gd name="T54" fmla="*/ 12 w 78"/>
                      <a:gd name="T55" fmla="*/ 192 h 275"/>
                      <a:gd name="T56" fmla="*/ 7 w 78"/>
                      <a:gd name="T57" fmla="*/ 197 h 275"/>
                      <a:gd name="T58" fmla="*/ 1 w 78"/>
                      <a:gd name="T59" fmla="*/ 202 h 275"/>
                      <a:gd name="T60" fmla="*/ 0 w 78"/>
                      <a:gd name="T61" fmla="*/ 209 h 275"/>
                      <a:gd name="T62" fmla="*/ 0 w 78"/>
                      <a:gd name="T63" fmla="*/ 239 h 275"/>
                      <a:gd name="T64" fmla="*/ 2 w 78"/>
                      <a:gd name="T65" fmla="*/ 254 h 275"/>
                      <a:gd name="T66" fmla="*/ 11 w 78"/>
                      <a:gd name="T67" fmla="*/ 265 h 275"/>
                      <a:gd name="T68" fmla="*/ 23 w 78"/>
                      <a:gd name="T69" fmla="*/ 273 h 275"/>
                      <a:gd name="T70" fmla="*/ 36 w 78"/>
                      <a:gd name="T71" fmla="*/ 275 h 275"/>
                      <a:gd name="T72" fmla="*/ 42 w 78"/>
                      <a:gd name="T73" fmla="*/ 275 h 275"/>
                      <a:gd name="T74" fmla="*/ 56 w 78"/>
                      <a:gd name="T75" fmla="*/ 273 h 275"/>
                      <a:gd name="T76" fmla="*/ 67 w 78"/>
                      <a:gd name="T77" fmla="*/ 265 h 275"/>
                      <a:gd name="T78" fmla="*/ 75 w 78"/>
                      <a:gd name="T79" fmla="*/ 254 h 275"/>
                      <a:gd name="T80" fmla="*/ 78 w 78"/>
                      <a:gd name="T81" fmla="*/ 239 h 275"/>
                      <a:gd name="T82" fmla="*/ 78 w 78"/>
                      <a:gd name="T83" fmla="*/ 209 h 275"/>
                      <a:gd name="T84" fmla="*/ 77 w 78"/>
                      <a:gd name="T85" fmla="*/ 202 h 275"/>
                      <a:gd name="T86" fmla="*/ 73 w 78"/>
                      <a:gd name="T87" fmla="*/ 19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275">
                        <a:moveTo>
                          <a:pt x="67" y="192"/>
                        </a:moveTo>
                        <a:lnTo>
                          <a:pt x="67" y="192"/>
                        </a:lnTo>
                        <a:lnTo>
                          <a:pt x="64" y="189"/>
                        </a:lnTo>
                        <a:lnTo>
                          <a:pt x="62" y="186"/>
                        </a:lnTo>
                        <a:lnTo>
                          <a:pt x="60" y="182"/>
                        </a:lnTo>
                        <a:lnTo>
                          <a:pt x="60" y="180"/>
                        </a:lnTo>
                        <a:lnTo>
                          <a:pt x="60" y="97"/>
                        </a:lnTo>
                        <a:lnTo>
                          <a:pt x="60" y="97"/>
                        </a:lnTo>
                        <a:lnTo>
                          <a:pt x="60" y="93"/>
                        </a:lnTo>
                        <a:lnTo>
                          <a:pt x="62" y="89"/>
                        </a:lnTo>
                        <a:lnTo>
                          <a:pt x="64" y="87"/>
                        </a:lnTo>
                        <a:lnTo>
                          <a:pt x="67" y="84"/>
                        </a:lnTo>
                        <a:lnTo>
                          <a:pt x="73" y="80"/>
                        </a:lnTo>
                        <a:lnTo>
                          <a:pt x="73" y="80"/>
                        </a:lnTo>
                        <a:lnTo>
                          <a:pt x="74" y="77"/>
                        </a:lnTo>
                        <a:lnTo>
                          <a:pt x="77" y="73"/>
                        </a:lnTo>
                        <a:lnTo>
                          <a:pt x="78" y="70"/>
                        </a:lnTo>
                        <a:lnTo>
                          <a:pt x="78" y="66"/>
                        </a:lnTo>
                        <a:lnTo>
                          <a:pt x="78" y="37"/>
                        </a:lnTo>
                        <a:lnTo>
                          <a:pt x="78" y="37"/>
                        </a:lnTo>
                        <a:lnTo>
                          <a:pt x="78" y="30"/>
                        </a:lnTo>
                        <a:lnTo>
                          <a:pt x="75" y="22"/>
                        </a:lnTo>
                        <a:lnTo>
                          <a:pt x="73" y="16"/>
                        </a:lnTo>
                        <a:lnTo>
                          <a:pt x="67" y="11"/>
                        </a:lnTo>
                        <a:lnTo>
                          <a:pt x="62" y="7"/>
                        </a:lnTo>
                        <a:lnTo>
                          <a:pt x="56" y="3"/>
                        </a:lnTo>
                        <a:lnTo>
                          <a:pt x="50" y="0"/>
                        </a:lnTo>
                        <a:lnTo>
                          <a:pt x="42" y="0"/>
                        </a:lnTo>
                        <a:lnTo>
                          <a:pt x="36" y="0"/>
                        </a:lnTo>
                        <a:lnTo>
                          <a:pt x="36" y="0"/>
                        </a:lnTo>
                        <a:lnTo>
                          <a:pt x="29" y="0"/>
                        </a:lnTo>
                        <a:lnTo>
                          <a:pt x="23" y="3"/>
                        </a:lnTo>
                        <a:lnTo>
                          <a:pt x="16" y="7"/>
                        </a:lnTo>
                        <a:lnTo>
                          <a:pt x="11" y="11"/>
                        </a:lnTo>
                        <a:lnTo>
                          <a:pt x="7" y="16"/>
                        </a:lnTo>
                        <a:lnTo>
                          <a:pt x="2" y="22"/>
                        </a:lnTo>
                        <a:lnTo>
                          <a:pt x="0" y="30"/>
                        </a:lnTo>
                        <a:lnTo>
                          <a:pt x="0" y="37"/>
                        </a:lnTo>
                        <a:lnTo>
                          <a:pt x="0" y="66"/>
                        </a:lnTo>
                        <a:lnTo>
                          <a:pt x="0" y="66"/>
                        </a:lnTo>
                        <a:lnTo>
                          <a:pt x="0" y="70"/>
                        </a:lnTo>
                        <a:lnTo>
                          <a:pt x="1" y="73"/>
                        </a:lnTo>
                        <a:lnTo>
                          <a:pt x="4" y="77"/>
                        </a:lnTo>
                        <a:lnTo>
                          <a:pt x="7" y="80"/>
                        </a:lnTo>
                        <a:lnTo>
                          <a:pt x="12" y="84"/>
                        </a:lnTo>
                        <a:lnTo>
                          <a:pt x="12" y="84"/>
                        </a:lnTo>
                        <a:lnTo>
                          <a:pt x="15" y="87"/>
                        </a:lnTo>
                        <a:lnTo>
                          <a:pt x="16" y="89"/>
                        </a:lnTo>
                        <a:lnTo>
                          <a:pt x="17" y="93"/>
                        </a:lnTo>
                        <a:lnTo>
                          <a:pt x="19" y="97"/>
                        </a:lnTo>
                        <a:lnTo>
                          <a:pt x="19" y="180"/>
                        </a:lnTo>
                        <a:lnTo>
                          <a:pt x="19" y="180"/>
                        </a:lnTo>
                        <a:lnTo>
                          <a:pt x="17" y="182"/>
                        </a:lnTo>
                        <a:lnTo>
                          <a:pt x="16" y="186"/>
                        </a:lnTo>
                        <a:lnTo>
                          <a:pt x="15" y="189"/>
                        </a:lnTo>
                        <a:lnTo>
                          <a:pt x="12" y="192"/>
                        </a:lnTo>
                        <a:lnTo>
                          <a:pt x="7" y="197"/>
                        </a:lnTo>
                        <a:lnTo>
                          <a:pt x="7" y="197"/>
                        </a:lnTo>
                        <a:lnTo>
                          <a:pt x="4" y="198"/>
                        </a:lnTo>
                        <a:lnTo>
                          <a:pt x="1" y="202"/>
                        </a:lnTo>
                        <a:lnTo>
                          <a:pt x="0" y="207"/>
                        </a:lnTo>
                        <a:lnTo>
                          <a:pt x="0" y="209"/>
                        </a:lnTo>
                        <a:lnTo>
                          <a:pt x="0" y="239"/>
                        </a:lnTo>
                        <a:lnTo>
                          <a:pt x="0" y="239"/>
                        </a:lnTo>
                        <a:lnTo>
                          <a:pt x="0" y="247"/>
                        </a:lnTo>
                        <a:lnTo>
                          <a:pt x="2" y="254"/>
                        </a:lnTo>
                        <a:lnTo>
                          <a:pt x="7" y="259"/>
                        </a:lnTo>
                        <a:lnTo>
                          <a:pt x="11" y="265"/>
                        </a:lnTo>
                        <a:lnTo>
                          <a:pt x="16" y="270"/>
                        </a:lnTo>
                        <a:lnTo>
                          <a:pt x="23" y="273"/>
                        </a:lnTo>
                        <a:lnTo>
                          <a:pt x="29" y="275"/>
                        </a:lnTo>
                        <a:lnTo>
                          <a:pt x="36" y="275"/>
                        </a:lnTo>
                        <a:lnTo>
                          <a:pt x="42" y="275"/>
                        </a:lnTo>
                        <a:lnTo>
                          <a:pt x="42" y="275"/>
                        </a:lnTo>
                        <a:lnTo>
                          <a:pt x="50" y="275"/>
                        </a:lnTo>
                        <a:lnTo>
                          <a:pt x="56" y="273"/>
                        </a:lnTo>
                        <a:lnTo>
                          <a:pt x="62" y="270"/>
                        </a:lnTo>
                        <a:lnTo>
                          <a:pt x="67" y="265"/>
                        </a:lnTo>
                        <a:lnTo>
                          <a:pt x="73" y="259"/>
                        </a:lnTo>
                        <a:lnTo>
                          <a:pt x="75" y="254"/>
                        </a:lnTo>
                        <a:lnTo>
                          <a:pt x="78" y="247"/>
                        </a:lnTo>
                        <a:lnTo>
                          <a:pt x="78" y="239"/>
                        </a:lnTo>
                        <a:lnTo>
                          <a:pt x="78" y="209"/>
                        </a:lnTo>
                        <a:lnTo>
                          <a:pt x="78" y="209"/>
                        </a:lnTo>
                        <a:lnTo>
                          <a:pt x="78" y="207"/>
                        </a:lnTo>
                        <a:lnTo>
                          <a:pt x="77" y="202"/>
                        </a:lnTo>
                        <a:lnTo>
                          <a:pt x="74" y="198"/>
                        </a:lnTo>
                        <a:lnTo>
                          <a:pt x="73" y="197"/>
                        </a:lnTo>
                        <a:lnTo>
                          <a:pt x="67"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95" name="Freeform 294"/>
                  <p:cNvSpPr>
                    <a:spLocks/>
                  </p:cNvSpPr>
                  <p:nvPr/>
                </p:nvSpPr>
                <p:spPr bwMode="auto">
                  <a:xfrm>
                    <a:off x="1334659" y="2898982"/>
                    <a:ext cx="83820" cy="16764"/>
                  </a:xfrm>
                  <a:custGeom>
                    <a:avLst/>
                    <a:gdLst>
                      <a:gd name="T0" fmla="*/ 93 w 100"/>
                      <a:gd name="T1" fmla="*/ 0 h 19"/>
                      <a:gd name="T2" fmla="*/ 7 w 100"/>
                      <a:gd name="T3" fmla="*/ 0 h 19"/>
                      <a:gd name="T4" fmla="*/ 7 w 100"/>
                      <a:gd name="T5" fmla="*/ 0 h 19"/>
                      <a:gd name="T6" fmla="*/ 4 w 100"/>
                      <a:gd name="T7" fmla="*/ 2 h 19"/>
                      <a:gd name="T8" fmla="*/ 2 w 100"/>
                      <a:gd name="T9" fmla="*/ 3 h 19"/>
                      <a:gd name="T10" fmla="*/ 0 w 100"/>
                      <a:gd name="T11" fmla="*/ 6 h 19"/>
                      <a:gd name="T12" fmla="*/ 0 w 100"/>
                      <a:gd name="T13" fmla="*/ 8 h 19"/>
                      <a:gd name="T14" fmla="*/ 0 w 100"/>
                      <a:gd name="T15" fmla="*/ 11 h 19"/>
                      <a:gd name="T16" fmla="*/ 0 w 100"/>
                      <a:gd name="T17" fmla="*/ 11 h 19"/>
                      <a:gd name="T18" fmla="*/ 0 w 100"/>
                      <a:gd name="T19" fmla="*/ 14 h 19"/>
                      <a:gd name="T20" fmla="*/ 2 w 100"/>
                      <a:gd name="T21" fmla="*/ 17 h 19"/>
                      <a:gd name="T22" fmla="*/ 4 w 100"/>
                      <a:gd name="T23" fmla="*/ 18 h 19"/>
                      <a:gd name="T24" fmla="*/ 7 w 100"/>
                      <a:gd name="T25" fmla="*/ 19 h 19"/>
                      <a:gd name="T26" fmla="*/ 93 w 100"/>
                      <a:gd name="T27" fmla="*/ 19 h 19"/>
                      <a:gd name="T28" fmla="*/ 93 w 100"/>
                      <a:gd name="T29" fmla="*/ 19 h 19"/>
                      <a:gd name="T30" fmla="*/ 96 w 100"/>
                      <a:gd name="T31" fmla="*/ 18 h 19"/>
                      <a:gd name="T32" fmla="*/ 99 w 100"/>
                      <a:gd name="T33" fmla="*/ 17 h 19"/>
                      <a:gd name="T34" fmla="*/ 100 w 100"/>
                      <a:gd name="T35" fmla="*/ 14 h 19"/>
                      <a:gd name="T36" fmla="*/ 100 w 100"/>
                      <a:gd name="T37" fmla="*/ 11 h 19"/>
                      <a:gd name="T38" fmla="*/ 100 w 100"/>
                      <a:gd name="T39" fmla="*/ 8 h 19"/>
                      <a:gd name="T40" fmla="*/ 100 w 100"/>
                      <a:gd name="T41" fmla="*/ 8 h 19"/>
                      <a:gd name="T42" fmla="*/ 100 w 100"/>
                      <a:gd name="T43" fmla="*/ 6 h 19"/>
                      <a:gd name="T44" fmla="*/ 99 w 100"/>
                      <a:gd name="T45" fmla="*/ 3 h 19"/>
                      <a:gd name="T46" fmla="*/ 96 w 100"/>
                      <a:gd name="T47" fmla="*/ 2 h 19"/>
                      <a:gd name="T48" fmla="*/ 93 w 100"/>
                      <a:gd name="T49" fmla="*/ 0 h 19"/>
                      <a:gd name="T50" fmla="*/ 93 w 100"/>
                      <a:gd name="T5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9">
                        <a:moveTo>
                          <a:pt x="93" y="0"/>
                        </a:moveTo>
                        <a:lnTo>
                          <a:pt x="7" y="0"/>
                        </a:lnTo>
                        <a:lnTo>
                          <a:pt x="7" y="0"/>
                        </a:lnTo>
                        <a:lnTo>
                          <a:pt x="4" y="2"/>
                        </a:lnTo>
                        <a:lnTo>
                          <a:pt x="2" y="3"/>
                        </a:lnTo>
                        <a:lnTo>
                          <a:pt x="0" y="6"/>
                        </a:lnTo>
                        <a:lnTo>
                          <a:pt x="0" y="8"/>
                        </a:lnTo>
                        <a:lnTo>
                          <a:pt x="0" y="11"/>
                        </a:lnTo>
                        <a:lnTo>
                          <a:pt x="0" y="11"/>
                        </a:lnTo>
                        <a:lnTo>
                          <a:pt x="0" y="14"/>
                        </a:lnTo>
                        <a:lnTo>
                          <a:pt x="2" y="17"/>
                        </a:lnTo>
                        <a:lnTo>
                          <a:pt x="4" y="18"/>
                        </a:lnTo>
                        <a:lnTo>
                          <a:pt x="7" y="19"/>
                        </a:lnTo>
                        <a:lnTo>
                          <a:pt x="93" y="19"/>
                        </a:lnTo>
                        <a:lnTo>
                          <a:pt x="93" y="19"/>
                        </a:lnTo>
                        <a:lnTo>
                          <a:pt x="96" y="18"/>
                        </a:lnTo>
                        <a:lnTo>
                          <a:pt x="99" y="17"/>
                        </a:lnTo>
                        <a:lnTo>
                          <a:pt x="100" y="14"/>
                        </a:lnTo>
                        <a:lnTo>
                          <a:pt x="100" y="11"/>
                        </a:lnTo>
                        <a:lnTo>
                          <a:pt x="100" y="8"/>
                        </a:lnTo>
                        <a:lnTo>
                          <a:pt x="100" y="8"/>
                        </a:lnTo>
                        <a:lnTo>
                          <a:pt x="100" y="6"/>
                        </a:lnTo>
                        <a:lnTo>
                          <a:pt x="99" y="3"/>
                        </a:lnTo>
                        <a:lnTo>
                          <a:pt x="96" y="2"/>
                        </a:lnTo>
                        <a:lnTo>
                          <a:pt x="93" y="0"/>
                        </a:lnTo>
                        <a:lnTo>
                          <a:pt x="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96" name="Freeform 295"/>
                  <p:cNvSpPr>
                    <a:spLocks/>
                  </p:cNvSpPr>
                  <p:nvPr/>
                </p:nvSpPr>
                <p:spPr bwMode="auto">
                  <a:xfrm>
                    <a:off x="1334659" y="2934186"/>
                    <a:ext cx="83820" cy="15088"/>
                  </a:xfrm>
                  <a:custGeom>
                    <a:avLst/>
                    <a:gdLst>
                      <a:gd name="T0" fmla="*/ 93 w 100"/>
                      <a:gd name="T1" fmla="*/ 0 h 18"/>
                      <a:gd name="T2" fmla="*/ 7 w 100"/>
                      <a:gd name="T3" fmla="*/ 0 h 18"/>
                      <a:gd name="T4" fmla="*/ 7 w 100"/>
                      <a:gd name="T5" fmla="*/ 0 h 18"/>
                      <a:gd name="T6" fmla="*/ 4 w 100"/>
                      <a:gd name="T7" fmla="*/ 0 h 18"/>
                      <a:gd name="T8" fmla="*/ 2 w 100"/>
                      <a:gd name="T9" fmla="*/ 3 h 18"/>
                      <a:gd name="T10" fmla="*/ 0 w 100"/>
                      <a:gd name="T11" fmla="*/ 4 h 18"/>
                      <a:gd name="T12" fmla="*/ 0 w 100"/>
                      <a:gd name="T13" fmla="*/ 7 h 18"/>
                      <a:gd name="T14" fmla="*/ 0 w 100"/>
                      <a:gd name="T15" fmla="*/ 11 h 18"/>
                      <a:gd name="T16" fmla="*/ 0 w 100"/>
                      <a:gd name="T17" fmla="*/ 11 h 18"/>
                      <a:gd name="T18" fmla="*/ 0 w 100"/>
                      <a:gd name="T19" fmla="*/ 14 h 18"/>
                      <a:gd name="T20" fmla="*/ 2 w 100"/>
                      <a:gd name="T21" fmla="*/ 16 h 18"/>
                      <a:gd name="T22" fmla="*/ 4 w 100"/>
                      <a:gd name="T23" fmla="*/ 18 h 18"/>
                      <a:gd name="T24" fmla="*/ 7 w 100"/>
                      <a:gd name="T25" fmla="*/ 18 h 18"/>
                      <a:gd name="T26" fmla="*/ 93 w 100"/>
                      <a:gd name="T27" fmla="*/ 18 h 18"/>
                      <a:gd name="T28" fmla="*/ 93 w 100"/>
                      <a:gd name="T29" fmla="*/ 18 h 18"/>
                      <a:gd name="T30" fmla="*/ 96 w 100"/>
                      <a:gd name="T31" fmla="*/ 18 h 18"/>
                      <a:gd name="T32" fmla="*/ 99 w 100"/>
                      <a:gd name="T33" fmla="*/ 16 h 18"/>
                      <a:gd name="T34" fmla="*/ 100 w 100"/>
                      <a:gd name="T35" fmla="*/ 14 h 18"/>
                      <a:gd name="T36" fmla="*/ 100 w 100"/>
                      <a:gd name="T37" fmla="*/ 11 h 18"/>
                      <a:gd name="T38" fmla="*/ 100 w 100"/>
                      <a:gd name="T39" fmla="*/ 7 h 18"/>
                      <a:gd name="T40" fmla="*/ 100 w 100"/>
                      <a:gd name="T41" fmla="*/ 7 h 18"/>
                      <a:gd name="T42" fmla="*/ 100 w 100"/>
                      <a:gd name="T43" fmla="*/ 4 h 18"/>
                      <a:gd name="T44" fmla="*/ 99 w 100"/>
                      <a:gd name="T45" fmla="*/ 3 h 18"/>
                      <a:gd name="T46" fmla="*/ 96 w 100"/>
                      <a:gd name="T47" fmla="*/ 0 h 18"/>
                      <a:gd name="T48" fmla="*/ 93 w 100"/>
                      <a:gd name="T49" fmla="*/ 0 h 18"/>
                      <a:gd name="T50" fmla="*/ 93 w 100"/>
                      <a:gd name="T5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8">
                        <a:moveTo>
                          <a:pt x="93" y="0"/>
                        </a:moveTo>
                        <a:lnTo>
                          <a:pt x="7" y="0"/>
                        </a:lnTo>
                        <a:lnTo>
                          <a:pt x="7" y="0"/>
                        </a:lnTo>
                        <a:lnTo>
                          <a:pt x="4" y="0"/>
                        </a:lnTo>
                        <a:lnTo>
                          <a:pt x="2" y="3"/>
                        </a:lnTo>
                        <a:lnTo>
                          <a:pt x="0" y="4"/>
                        </a:lnTo>
                        <a:lnTo>
                          <a:pt x="0" y="7"/>
                        </a:lnTo>
                        <a:lnTo>
                          <a:pt x="0" y="11"/>
                        </a:lnTo>
                        <a:lnTo>
                          <a:pt x="0" y="11"/>
                        </a:lnTo>
                        <a:lnTo>
                          <a:pt x="0" y="14"/>
                        </a:lnTo>
                        <a:lnTo>
                          <a:pt x="2" y="16"/>
                        </a:lnTo>
                        <a:lnTo>
                          <a:pt x="4" y="18"/>
                        </a:lnTo>
                        <a:lnTo>
                          <a:pt x="7" y="18"/>
                        </a:lnTo>
                        <a:lnTo>
                          <a:pt x="93" y="18"/>
                        </a:lnTo>
                        <a:lnTo>
                          <a:pt x="93" y="18"/>
                        </a:lnTo>
                        <a:lnTo>
                          <a:pt x="96" y="18"/>
                        </a:lnTo>
                        <a:lnTo>
                          <a:pt x="99" y="16"/>
                        </a:lnTo>
                        <a:lnTo>
                          <a:pt x="100" y="14"/>
                        </a:lnTo>
                        <a:lnTo>
                          <a:pt x="100" y="11"/>
                        </a:lnTo>
                        <a:lnTo>
                          <a:pt x="100" y="7"/>
                        </a:lnTo>
                        <a:lnTo>
                          <a:pt x="100" y="7"/>
                        </a:lnTo>
                        <a:lnTo>
                          <a:pt x="100" y="4"/>
                        </a:lnTo>
                        <a:lnTo>
                          <a:pt x="99" y="3"/>
                        </a:lnTo>
                        <a:lnTo>
                          <a:pt x="96" y="0"/>
                        </a:lnTo>
                        <a:lnTo>
                          <a:pt x="93" y="0"/>
                        </a:lnTo>
                        <a:lnTo>
                          <a:pt x="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grpSp>
            <p:sp>
              <p:nvSpPr>
                <p:cNvPr id="290" name="Donut 289"/>
                <p:cNvSpPr/>
                <p:nvPr/>
              </p:nvSpPr>
              <p:spPr>
                <a:xfrm>
                  <a:off x="7363182" y="5074316"/>
                  <a:ext cx="654094"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23" name="Group 22"/>
            <p:cNvGrpSpPr/>
            <p:nvPr/>
          </p:nvGrpSpPr>
          <p:grpSpPr>
            <a:xfrm>
              <a:off x="8231856" y="3033770"/>
              <a:ext cx="1592745" cy="887140"/>
              <a:chOff x="7908715" y="3161517"/>
              <a:chExt cx="1592745" cy="887140"/>
            </a:xfrm>
          </p:grpSpPr>
          <p:sp>
            <p:nvSpPr>
              <p:cNvPr id="298" name="Rectangle 297"/>
              <p:cNvSpPr/>
              <p:nvPr/>
            </p:nvSpPr>
            <p:spPr>
              <a:xfrm>
                <a:off x="7908715" y="3740881"/>
                <a:ext cx="1592745" cy="307776"/>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Routers &amp; switches</a:t>
                </a:r>
              </a:p>
            </p:txBody>
          </p:sp>
          <p:grpSp>
            <p:nvGrpSpPr>
              <p:cNvPr id="22" name="Group 21"/>
              <p:cNvGrpSpPr/>
              <p:nvPr/>
            </p:nvGrpSpPr>
            <p:grpSpPr>
              <a:xfrm>
                <a:off x="8404910" y="3161517"/>
                <a:ext cx="600334" cy="570342"/>
                <a:chOff x="8404910" y="3161517"/>
                <a:chExt cx="600334" cy="570342"/>
              </a:xfrm>
            </p:grpSpPr>
            <p:grpSp>
              <p:nvGrpSpPr>
                <p:cNvPr id="300" name="Group 299"/>
                <p:cNvGrpSpPr/>
                <p:nvPr/>
              </p:nvGrpSpPr>
              <p:grpSpPr>
                <a:xfrm>
                  <a:off x="8509087" y="3328985"/>
                  <a:ext cx="397876" cy="228923"/>
                  <a:chOff x="6814898" y="1985389"/>
                  <a:chExt cx="2967037" cy="1828150"/>
                </a:xfrm>
                <a:solidFill>
                  <a:schemeClr val="bg1"/>
                </a:solidFill>
                <a:effectLst/>
              </p:grpSpPr>
              <p:sp>
                <p:nvSpPr>
                  <p:cNvPr id="302" name="Freeform 7"/>
                  <p:cNvSpPr>
                    <a:spLocks/>
                  </p:cNvSpPr>
                  <p:nvPr/>
                </p:nvSpPr>
                <p:spPr bwMode="auto">
                  <a:xfrm>
                    <a:off x="6814898" y="2691172"/>
                    <a:ext cx="2967037" cy="1122367"/>
                  </a:xfrm>
                  <a:custGeom>
                    <a:avLst/>
                    <a:gdLst>
                      <a:gd name="T0" fmla="*/ 396 w 791"/>
                      <a:gd name="T1" fmla="*/ 93 h 299"/>
                      <a:gd name="T2" fmla="*/ 0 w 791"/>
                      <a:gd name="T3" fmla="*/ 0 h 299"/>
                      <a:gd name="T4" fmla="*/ 0 w 791"/>
                      <a:gd name="T5" fmla="*/ 178 h 299"/>
                      <a:gd name="T6" fmla="*/ 0 w 791"/>
                      <a:gd name="T7" fmla="*/ 180 h 299"/>
                      <a:gd name="T8" fmla="*/ 116 w 791"/>
                      <a:gd name="T9" fmla="*/ 264 h 299"/>
                      <a:gd name="T10" fmla="*/ 116 w 791"/>
                      <a:gd name="T11" fmla="*/ 264 h 299"/>
                      <a:gd name="T12" fmla="*/ 327 w 791"/>
                      <a:gd name="T13" fmla="*/ 297 h 299"/>
                      <a:gd name="T14" fmla="*/ 329 w 791"/>
                      <a:gd name="T15" fmla="*/ 297 h 299"/>
                      <a:gd name="T16" fmla="*/ 394 w 791"/>
                      <a:gd name="T17" fmla="*/ 299 h 299"/>
                      <a:gd name="T18" fmla="*/ 640 w 791"/>
                      <a:gd name="T19" fmla="*/ 273 h 299"/>
                      <a:gd name="T20" fmla="*/ 644 w 791"/>
                      <a:gd name="T21" fmla="*/ 272 h 299"/>
                      <a:gd name="T22" fmla="*/ 791 w 791"/>
                      <a:gd name="T23" fmla="*/ 180 h 299"/>
                      <a:gd name="T24" fmla="*/ 791 w 791"/>
                      <a:gd name="T25" fmla="*/ 180 h 299"/>
                      <a:gd name="T26" fmla="*/ 791 w 791"/>
                      <a:gd name="T27" fmla="*/ 0 h 299"/>
                      <a:gd name="T28" fmla="*/ 396 w 791"/>
                      <a:gd name="T29" fmla="*/ 9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1" h="299">
                        <a:moveTo>
                          <a:pt x="396" y="93"/>
                        </a:moveTo>
                        <a:cubicBezTo>
                          <a:pt x="222" y="93"/>
                          <a:pt x="46" y="61"/>
                          <a:pt x="0" y="0"/>
                        </a:cubicBezTo>
                        <a:cubicBezTo>
                          <a:pt x="0" y="178"/>
                          <a:pt x="0" y="178"/>
                          <a:pt x="0" y="178"/>
                        </a:cubicBezTo>
                        <a:cubicBezTo>
                          <a:pt x="0" y="179"/>
                          <a:pt x="0" y="180"/>
                          <a:pt x="0" y="180"/>
                        </a:cubicBezTo>
                        <a:cubicBezTo>
                          <a:pt x="0" y="213"/>
                          <a:pt x="44" y="242"/>
                          <a:pt x="116" y="264"/>
                        </a:cubicBezTo>
                        <a:cubicBezTo>
                          <a:pt x="116" y="264"/>
                          <a:pt x="116" y="264"/>
                          <a:pt x="116" y="264"/>
                        </a:cubicBezTo>
                        <a:cubicBezTo>
                          <a:pt x="172" y="281"/>
                          <a:pt x="245" y="293"/>
                          <a:pt x="327" y="297"/>
                        </a:cubicBezTo>
                        <a:cubicBezTo>
                          <a:pt x="329" y="297"/>
                          <a:pt x="329" y="297"/>
                          <a:pt x="329" y="297"/>
                        </a:cubicBezTo>
                        <a:cubicBezTo>
                          <a:pt x="350" y="298"/>
                          <a:pt x="372" y="299"/>
                          <a:pt x="394" y="299"/>
                        </a:cubicBezTo>
                        <a:cubicBezTo>
                          <a:pt x="487" y="299"/>
                          <a:pt x="572" y="289"/>
                          <a:pt x="640" y="273"/>
                        </a:cubicBezTo>
                        <a:cubicBezTo>
                          <a:pt x="644" y="272"/>
                          <a:pt x="644" y="272"/>
                          <a:pt x="644" y="272"/>
                        </a:cubicBezTo>
                        <a:cubicBezTo>
                          <a:pt x="734" y="250"/>
                          <a:pt x="791" y="217"/>
                          <a:pt x="791" y="180"/>
                        </a:cubicBezTo>
                        <a:cubicBezTo>
                          <a:pt x="791" y="180"/>
                          <a:pt x="791" y="180"/>
                          <a:pt x="791" y="180"/>
                        </a:cubicBezTo>
                        <a:cubicBezTo>
                          <a:pt x="791" y="0"/>
                          <a:pt x="791" y="0"/>
                          <a:pt x="791" y="0"/>
                        </a:cubicBezTo>
                        <a:cubicBezTo>
                          <a:pt x="745" y="61"/>
                          <a:pt x="569" y="93"/>
                          <a:pt x="396"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89">
                      <a:defRPr/>
                    </a:pPr>
                    <a:endParaRPr lang="en-US" sz="1100" kern="0" dirty="0">
                      <a:solidFill>
                        <a:srgbClr val="FFFFFF"/>
                      </a:solidFill>
                      <a:latin typeface="CiscoSansTT ExtraLight" charset="0"/>
                      <a:ea typeface="ＭＳ Ｐゴシック" charset="-128"/>
                      <a:cs typeface="MS PGothic" charset="-128"/>
                    </a:endParaRPr>
                  </a:p>
                </p:txBody>
              </p:sp>
              <p:sp>
                <p:nvSpPr>
                  <p:cNvPr id="303" name="Freeform 8"/>
                  <p:cNvSpPr>
                    <a:spLocks noEditPoints="1"/>
                  </p:cNvSpPr>
                  <p:nvPr/>
                </p:nvSpPr>
                <p:spPr bwMode="auto">
                  <a:xfrm>
                    <a:off x="6837120" y="1985389"/>
                    <a:ext cx="2925761" cy="809624"/>
                  </a:xfrm>
                  <a:custGeom>
                    <a:avLst/>
                    <a:gdLst>
                      <a:gd name="T0" fmla="*/ 0 w 780"/>
                      <a:gd name="T1" fmla="*/ 108 h 216"/>
                      <a:gd name="T2" fmla="*/ 780 w 780"/>
                      <a:gd name="T3" fmla="*/ 108 h 216"/>
                      <a:gd name="T4" fmla="*/ 278 w 780"/>
                      <a:gd name="T5" fmla="*/ 38 h 216"/>
                      <a:gd name="T6" fmla="*/ 371 w 780"/>
                      <a:gd name="T7" fmla="*/ 11 h 216"/>
                      <a:gd name="T8" fmla="*/ 390 w 780"/>
                      <a:gd name="T9" fmla="*/ 10 h 216"/>
                      <a:gd name="T10" fmla="*/ 409 w 780"/>
                      <a:gd name="T11" fmla="*/ 12 h 216"/>
                      <a:gd name="T12" fmla="*/ 498 w 780"/>
                      <a:gd name="T13" fmla="*/ 47 h 216"/>
                      <a:gd name="T14" fmla="*/ 463 w 780"/>
                      <a:gd name="T15" fmla="*/ 48 h 216"/>
                      <a:gd name="T16" fmla="*/ 412 w 780"/>
                      <a:gd name="T17" fmla="*/ 85 h 216"/>
                      <a:gd name="T18" fmla="*/ 386 w 780"/>
                      <a:gd name="T19" fmla="*/ 91 h 216"/>
                      <a:gd name="T20" fmla="*/ 364 w 780"/>
                      <a:gd name="T21" fmla="*/ 33 h 216"/>
                      <a:gd name="T22" fmla="*/ 281 w 780"/>
                      <a:gd name="T23" fmla="*/ 48 h 216"/>
                      <a:gd name="T24" fmla="*/ 278 w 780"/>
                      <a:gd name="T25" fmla="*/ 38 h 216"/>
                      <a:gd name="T26" fmla="*/ 212 w 780"/>
                      <a:gd name="T27" fmla="*/ 135 h 216"/>
                      <a:gd name="T28" fmla="*/ 263 w 780"/>
                      <a:gd name="T29" fmla="*/ 111 h 216"/>
                      <a:gd name="T30" fmla="*/ 65 w 780"/>
                      <a:gd name="T31" fmla="*/ 105 h 216"/>
                      <a:gd name="T32" fmla="*/ 87 w 780"/>
                      <a:gd name="T33" fmla="*/ 97 h 216"/>
                      <a:gd name="T34" fmla="*/ 212 w 780"/>
                      <a:gd name="T35" fmla="*/ 82 h 216"/>
                      <a:gd name="T36" fmla="*/ 215 w 780"/>
                      <a:gd name="T37" fmla="*/ 72 h 216"/>
                      <a:gd name="T38" fmla="*/ 335 w 780"/>
                      <a:gd name="T39" fmla="*/ 98 h 216"/>
                      <a:gd name="T40" fmla="*/ 344 w 780"/>
                      <a:gd name="T41" fmla="*/ 104 h 216"/>
                      <a:gd name="T42" fmla="*/ 336 w 780"/>
                      <a:gd name="T43" fmla="*/ 110 h 216"/>
                      <a:gd name="T44" fmla="*/ 246 w 780"/>
                      <a:gd name="T45" fmla="*/ 136 h 216"/>
                      <a:gd name="T46" fmla="*/ 498 w 780"/>
                      <a:gd name="T47" fmla="*/ 170 h 216"/>
                      <a:gd name="T48" fmla="*/ 407 w 780"/>
                      <a:gd name="T49" fmla="*/ 196 h 216"/>
                      <a:gd name="T50" fmla="*/ 386 w 780"/>
                      <a:gd name="T51" fmla="*/ 199 h 216"/>
                      <a:gd name="T52" fmla="*/ 366 w 780"/>
                      <a:gd name="T53" fmla="*/ 196 h 216"/>
                      <a:gd name="T54" fmla="*/ 278 w 780"/>
                      <a:gd name="T55" fmla="*/ 161 h 216"/>
                      <a:gd name="T56" fmla="*/ 312 w 780"/>
                      <a:gd name="T57" fmla="*/ 160 h 216"/>
                      <a:gd name="T58" fmla="*/ 364 w 780"/>
                      <a:gd name="T59" fmla="*/ 123 h 216"/>
                      <a:gd name="T60" fmla="*/ 390 w 780"/>
                      <a:gd name="T61" fmla="*/ 117 h 216"/>
                      <a:gd name="T62" fmla="*/ 412 w 780"/>
                      <a:gd name="T63" fmla="*/ 175 h 216"/>
                      <a:gd name="T64" fmla="*/ 494 w 780"/>
                      <a:gd name="T65" fmla="*/ 160 h 216"/>
                      <a:gd name="T66" fmla="*/ 498 w 780"/>
                      <a:gd name="T67" fmla="*/ 170 h 216"/>
                      <a:gd name="T68" fmla="*/ 689 w 780"/>
                      <a:gd name="T69" fmla="*/ 111 h 216"/>
                      <a:gd name="T70" fmla="*/ 563 w 780"/>
                      <a:gd name="T71" fmla="*/ 126 h 216"/>
                      <a:gd name="T72" fmla="*/ 560 w 780"/>
                      <a:gd name="T73" fmla="*/ 136 h 216"/>
                      <a:gd name="T74" fmla="*/ 441 w 780"/>
                      <a:gd name="T75" fmla="*/ 110 h 216"/>
                      <a:gd name="T76" fmla="*/ 431 w 780"/>
                      <a:gd name="T77" fmla="*/ 105 h 216"/>
                      <a:gd name="T78" fmla="*/ 437 w 780"/>
                      <a:gd name="T79" fmla="*/ 99 h 216"/>
                      <a:gd name="T80" fmla="*/ 529 w 780"/>
                      <a:gd name="T81" fmla="*/ 72 h 216"/>
                      <a:gd name="T82" fmla="*/ 563 w 780"/>
                      <a:gd name="T83" fmla="*/ 73 h 216"/>
                      <a:gd name="T84" fmla="*/ 511 w 780"/>
                      <a:gd name="T85" fmla="*/ 97 h 216"/>
                      <a:gd name="T86" fmla="*/ 711 w 780"/>
                      <a:gd name="T87" fmla="*/ 10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0" h="216">
                        <a:moveTo>
                          <a:pt x="390" y="0"/>
                        </a:moveTo>
                        <a:cubicBezTo>
                          <a:pt x="174" y="0"/>
                          <a:pt x="0" y="48"/>
                          <a:pt x="0" y="108"/>
                        </a:cubicBezTo>
                        <a:cubicBezTo>
                          <a:pt x="0" y="168"/>
                          <a:pt x="174" y="216"/>
                          <a:pt x="390" y="216"/>
                        </a:cubicBezTo>
                        <a:cubicBezTo>
                          <a:pt x="605" y="216"/>
                          <a:pt x="780" y="168"/>
                          <a:pt x="780" y="108"/>
                        </a:cubicBezTo>
                        <a:cubicBezTo>
                          <a:pt x="780" y="48"/>
                          <a:pt x="605" y="0"/>
                          <a:pt x="390" y="0"/>
                        </a:cubicBezTo>
                        <a:close/>
                        <a:moveTo>
                          <a:pt x="278" y="38"/>
                        </a:moveTo>
                        <a:cubicBezTo>
                          <a:pt x="366" y="12"/>
                          <a:pt x="366" y="12"/>
                          <a:pt x="366" y="12"/>
                        </a:cubicBezTo>
                        <a:cubicBezTo>
                          <a:pt x="368" y="12"/>
                          <a:pt x="369" y="12"/>
                          <a:pt x="371" y="11"/>
                        </a:cubicBezTo>
                        <a:cubicBezTo>
                          <a:pt x="375" y="10"/>
                          <a:pt x="380" y="10"/>
                          <a:pt x="386" y="10"/>
                        </a:cubicBezTo>
                        <a:cubicBezTo>
                          <a:pt x="390" y="10"/>
                          <a:pt x="390" y="10"/>
                          <a:pt x="390" y="10"/>
                        </a:cubicBezTo>
                        <a:cubicBezTo>
                          <a:pt x="397" y="10"/>
                          <a:pt x="403" y="11"/>
                          <a:pt x="407" y="12"/>
                        </a:cubicBezTo>
                        <a:cubicBezTo>
                          <a:pt x="408" y="12"/>
                          <a:pt x="408" y="12"/>
                          <a:pt x="409" y="12"/>
                        </a:cubicBezTo>
                        <a:cubicBezTo>
                          <a:pt x="498" y="38"/>
                          <a:pt x="498" y="38"/>
                          <a:pt x="498" y="38"/>
                        </a:cubicBezTo>
                        <a:cubicBezTo>
                          <a:pt x="506" y="41"/>
                          <a:pt x="506" y="45"/>
                          <a:pt x="498" y="47"/>
                        </a:cubicBezTo>
                        <a:cubicBezTo>
                          <a:pt x="494" y="48"/>
                          <a:pt x="494" y="48"/>
                          <a:pt x="494" y="48"/>
                        </a:cubicBezTo>
                        <a:cubicBezTo>
                          <a:pt x="486" y="51"/>
                          <a:pt x="472" y="51"/>
                          <a:pt x="463" y="48"/>
                        </a:cubicBezTo>
                        <a:cubicBezTo>
                          <a:pt x="412" y="33"/>
                          <a:pt x="412" y="33"/>
                          <a:pt x="412" y="33"/>
                        </a:cubicBezTo>
                        <a:cubicBezTo>
                          <a:pt x="412" y="85"/>
                          <a:pt x="412" y="85"/>
                          <a:pt x="412" y="85"/>
                        </a:cubicBezTo>
                        <a:cubicBezTo>
                          <a:pt x="412" y="89"/>
                          <a:pt x="402" y="91"/>
                          <a:pt x="390" y="91"/>
                        </a:cubicBezTo>
                        <a:cubicBezTo>
                          <a:pt x="386" y="91"/>
                          <a:pt x="386" y="91"/>
                          <a:pt x="386" y="91"/>
                        </a:cubicBezTo>
                        <a:cubicBezTo>
                          <a:pt x="374" y="91"/>
                          <a:pt x="364" y="89"/>
                          <a:pt x="364" y="85"/>
                        </a:cubicBezTo>
                        <a:cubicBezTo>
                          <a:pt x="364" y="33"/>
                          <a:pt x="364" y="33"/>
                          <a:pt x="364" y="33"/>
                        </a:cubicBezTo>
                        <a:cubicBezTo>
                          <a:pt x="312" y="48"/>
                          <a:pt x="312" y="48"/>
                          <a:pt x="312" y="48"/>
                        </a:cubicBezTo>
                        <a:cubicBezTo>
                          <a:pt x="303" y="51"/>
                          <a:pt x="289" y="51"/>
                          <a:pt x="281" y="48"/>
                        </a:cubicBezTo>
                        <a:cubicBezTo>
                          <a:pt x="278" y="47"/>
                          <a:pt x="278" y="47"/>
                          <a:pt x="278" y="47"/>
                        </a:cubicBezTo>
                        <a:cubicBezTo>
                          <a:pt x="269" y="45"/>
                          <a:pt x="269" y="41"/>
                          <a:pt x="278" y="38"/>
                        </a:cubicBezTo>
                        <a:close/>
                        <a:moveTo>
                          <a:pt x="215" y="136"/>
                        </a:moveTo>
                        <a:cubicBezTo>
                          <a:pt x="212" y="135"/>
                          <a:pt x="212" y="135"/>
                          <a:pt x="212" y="135"/>
                        </a:cubicBezTo>
                        <a:cubicBezTo>
                          <a:pt x="203" y="133"/>
                          <a:pt x="203" y="129"/>
                          <a:pt x="212" y="126"/>
                        </a:cubicBezTo>
                        <a:cubicBezTo>
                          <a:pt x="263" y="111"/>
                          <a:pt x="263" y="111"/>
                          <a:pt x="263" y="111"/>
                        </a:cubicBezTo>
                        <a:cubicBezTo>
                          <a:pt x="87" y="111"/>
                          <a:pt x="87" y="111"/>
                          <a:pt x="87" y="111"/>
                        </a:cubicBezTo>
                        <a:cubicBezTo>
                          <a:pt x="74" y="111"/>
                          <a:pt x="65" y="108"/>
                          <a:pt x="65" y="105"/>
                        </a:cubicBezTo>
                        <a:cubicBezTo>
                          <a:pt x="65" y="104"/>
                          <a:pt x="65" y="104"/>
                          <a:pt x="65" y="104"/>
                        </a:cubicBezTo>
                        <a:cubicBezTo>
                          <a:pt x="65" y="100"/>
                          <a:pt x="74" y="97"/>
                          <a:pt x="87" y="97"/>
                        </a:cubicBezTo>
                        <a:cubicBezTo>
                          <a:pt x="264" y="97"/>
                          <a:pt x="264" y="97"/>
                          <a:pt x="264" y="97"/>
                        </a:cubicBezTo>
                        <a:cubicBezTo>
                          <a:pt x="212" y="82"/>
                          <a:pt x="212" y="82"/>
                          <a:pt x="212" y="82"/>
                        </a:cubicBezTo>
                        <a:cubicBezTo>
                          <a:pt x="203" y="80"/>
                          <a:pt x="203" y="75"/>
                          <a:pt x="212" y="73"/>
                        </a:cubicBezTo>
                        <a:cubicBezTo>
                          <a:pt x="215" y="72"/>
                          <a:pt x="215" y="72"/>
                          <a:pt x="215" y="72"/>
                        </a:cubicBezTo>
                        <a:cubicBezTo>
                          <a:pt x="224" y="70"/>
                          <a:pt x="238" y="70"/>
                          <a:pt x="246" y="72"/>
                        </a:cubicBezTo>
                        <a:cubicBezTo>
                          <a:pt x="335" y="98"/>
                          <a:pt x="335" y="98"/>
                          <a:pt x="335" y="98"/>
                        </a:cubicBezTo>
                        <a:cubicBezTo>
                          <a:pt x="336" y="98"/>
                          <a:pt x="337" y="99"/>
                          <a:pt x="338" y="99"/>
                        </a:cubicBezTo>
                        <a:cubicBezTo>
                          <a:pt x="342" y="100"/>
                          <a:pt x="344" y="102"/>
                          <a:pt x="344" y="104"/>
                        </a:cubicBezTo>
                        <a:cubicBezTo>
                          <a:pt x="344" y="105"/>
                          <a:pt x="344" y="105"/>
                          <a:pt x="344" y="105"/>
                        </a:cubicBezTo>
                        <a:cubicBezTo>
                          <a:pt x="344" y="107"/>
                          <a:pt x="341" y="109"/>
                          <a:pt x="336" y="110"/>
                        </a:cubicBezTo>
                        <a:cubicBezTo>
                          <a:pt x="336" y="110"/>
                          <a:pt x="335" y="110"/>
                          <a:pt x="335" y="110"/>
                        </a:cubicBezTo>
                        <a:cubicBezTo>
                          <a:pt x="246" y="136"/>
                          <a:pt x="246" y="136"/>
                          <a:pt x="246" y="136"/>
                        </a:cubicBezTo>
                        <a:cubicBezTo>
                          <a:pt x="238" y="139"/>
                          <a:pt x="224" y="139"/>
                          <a:pt x="215" y="136"/>
                        </a:cubicBezTo>
                        <a:close/>
                        <a:moveTo>
                          <a:pt x="498" y="170"/>
                        </a:moveTo>
                        <a:cubicBezTo>
                          <a:pt x="409" y="196"/>
                          <a:pt x="409" y="196"/>
                          <a:pt x="409" y="196"/>
                        </a:cubicBezTo>
                        <a:cubicBezTo>
                          <a:pt x="408" y="196"/>
                          <a:pt x="408" y="196"/>
                          <a:pt x="407" y="196"/>
                        </a:cubicBezTo>
                        <a:cubicBezTo>
                          <a:pt x="403" y="198"/>
                          <a:pt x="397" y="199"/>
                          <a:pt x="390" y="199"/>
                        </a:cubicBezTo>
                        <a:cubicBezTo>
                          <a:pt x="386" y="199"/>
                          <a:pt x="386" y="199"/>
                          <a:pt x="386" y="199"/>
                        </a:cubicBezTo>
                        <a:cubicBezTo>
                          <a:pt x="380" y="199"/>
                          <a:pt x="375" y="198"/>
                          <a:pt x="371" y="197"/>
                        </a:cubicBezTo>
                        <a:cubicBezTo>
                          <a:pt x="369" y="197"/>
                          <a:pt x="368" y="196"/>
                          <a:pt x="366" y="196"/>
                        </a:cubicBezTo>
                        <a:cubicBezTo>
                          <a:pt x="278" y="170"/>
                          <a:pt x="278" y="170"/>
                          <a:pt x="278" y="170"/>
                        </a:cubicBezTo>
                        <a:cubicBezTo>
                          <a:pt x="269" y="167"/>
                          <a:pt x="269" y="163"/>
                          <a:pt x="278" y="161"/>
                        </a:cubicBezTo>
                        <a:cubicBezTo>
                          <a:pt x="281" y="160"/>
                          <a:pt x="281" y="160"/>
                          <a:pt x="281" y="160"/>
                        </a:cubicBezTo>
                        <a:cubicBezTo>
                          <a:pt x="289" y="157"/>
                          <a:pt x="303" y="157"/>
                          <a:pt x="312" y="160"/>
                        </a:cubicBezTo>
                        <a:cubicBezTo>
                          <a:pt x="364" y="175"/>
                          <a:pt x="364" y="175"/>
                          <a:pt x="364" y="175"/>
                        </a:cubicBezTo>
                        <a:cubicBezTo>
                          <a:pt x="364" y="123"/>
                          <a:pt x="364" y="123"/>
                          <a:pt x="364" y="123"/>
                        </a:cubicBezTo>
                        <a:cubicBezTo>
                          <a:pt x="364" y="120"/>
                          <a:pt x="374" y="117"/>
                          <a:pt x="386" y="117"/>
                        </a:cubicBezTo>
                        <a:cubicBezTo>
                          <a:pt x="390" y="117"/>
                          <a:pt x="390" y="117"/>
                          <a:pt x="390" y="117"/>
                        </a:cubicBezTo>
                        <a:cubicBezTo>
                          <a:pt x="402" y="117"/>
                          <a:pt x="412" y="120"/>
                          <a:pt x="412" y="123"/>
                        </a:cubicBezTo>
                        <a:cubicBezTo>
                          <a:pt x="412" y="175"/>
                          <a:pt x="412" y="175"/>
                          <a:pt x="412" y="175"/>
                        </a:cubicBezTo>
                        <a:cubicBezTo>
                          <a:pt x="463" y="160"/>
                          <a:pt x="463" y="160"/>
                          <a:pt x="463" y="160"/>
                        </a:cubicBezTo>
                        <a:cubicBezTo>
                          <a:pt x="472" y="157"/>
                          <a:pt x="486" y="157"/>
                          <a:pt x="494" y="160"/>
                        </a:cubicBezTo>
                        <a:cubicBezTo>
                          <a:pt x="498" y="161"/>
                          <a:pt x="498" y="161"/>
                          <a:pt x="498" y="161"/>
                        </a:cubicBezTo>
                        <a:cubicBezTo>
                          <a:pt x="506" y="163"/>
                          <a:pt x="506" y="167"/>
                          <a:pt x="498" y="170"/>
                        </a:cubicBezTo>
                        <a:close/>
                        <a:moveTo>
                          <a:pt x="711" y="105"/>
                        </a:moveTo>
                        <a:cubicBezTo>
                          <a:pt x="711" y="108"/>
                          <a:pt x="701" y="111"/>
                          <a:pt x="689" y="111"/>
                        </a:cubicBezTo>
                        <a:cubicBezTo>
                          <a:pt x="512" y="111"/>
                          <a:pt x="512" y="111"/>
                          <a:pt x="512" y="111"/>
                        </a:cubicBezTo>
                        <a:cubicBezTo>
                          <a:pt x="563" y="126"/>
                          <a:pt x="563" y="126"/>
                          <a:pt x="563" y="126"/>
                        </a:cubicBezTo>
                        <a:cubicBezTo>
                          <a:pt x="572" y="129"/>
                          <a:pt x="572" y="133"/>
                          <a:pt x="563" y="135"/>
                        </a:cubicBezTo>
                        <a:cubicBezTo>
                          <a:pt x="560" y="136"/>
                          <a:pt x="560" y="136"/>
                          <a:pt x="560" y="136"/>
                        </a:cubicBezTo>
                        <a:cubicBezTo>
                          <a:pt x="552" y="139"/>
                          <a:pt x="538" y="139"/>
                          <a:pt x="529" y="136"/>
                        </a:cubicBezTo>
                        <a:cubicBezTo>
                          <a:pt x="441" y="110"/>
                          <a:pt x="441" y="110"/>
                          <a:pt x="441" y="110"/>
                        </a:cubicBezTo>
                        <a:cubicBezTo>
                          <a:pt x="440" y="110"/>
                          <a:pt x="440" y="110"/>
                          <a:pt x="439" y="110"/>
                        </a:cubicBezTo>
                        <a:cubicBezTo>
                          <a:pt x="434" y="109"/>
                          <a:pt x="431" y="107"/>
                          <a:pt x="431" y="105"/>
                        </a:cubicBezTo>
                        <a:cubicBezTo>
                          <a:pt x="431" y="104"/>
                          <a:pt x="431" y="104"/>
                          <a:pt x="431" y="104"/>
                        </a:cubicBezTo>
                        <a:cubicBezTo>
                          <a:pt x="431" y="102"/>
                          <a:pt x="434" y="100"/>
                          <a:pt x="437" y="99"/>
                        </a:cubicBezTo>
                        <a:cubicBezTo>
                          <a:pt x="438" y="99"/>
                          <a:pt x="439" y="98"/>
                          <a:pt x="441" y="98"/>
                        </a:cubicBezTo>
                        <a:cubicBezTo>
                          <a:pt x="529" y="72"/>
                          <a:pt x="529" y="72"/>
                          <a:pt x="529" y="72"/>
                        </a:cubicBezTo>
                        <a:cubicBezTo>
                          <a:pt x="538" y="70"/>
                          <a:pt x="552" y="70"/>
                          <a:pt x="560" y="72"/>
                        </a:cubicBezTo>
                        <a:cubicBezTo>
                          <a:pt x="563" y="73"/>
                          <a:pt x="563" y="73"/>
                          <a:pt x="563" y="73"/>
                        </a:cubicBezTo>
                        <a:cubicBezTo>
                          <a:pt x="572" y="75"/>
                          <a:pt x="572" y="80"/>
                          <a:pt x="563" y="82"/>
                        </a:cubicBezTo>
                        <a:cubicBezTo>
                          <a:pt x="511" y="97"/>
                          <a:pt x="511" y="97"/>
                          <a:pt x="511" y="97"/>
                        </a:cubicBezTo>
                        <a:cubicBezTo>
                          <a:pt x="689" y="97"/>
                          <a:pt x="689" y="97"/>
                          <a:pt x="689" y="97"/>
                        </a:cubicBezTo>
                        <a:cubicBezTo>
                          <a:pt x="701" y="97"/>
                          <a:pt x="711" y="100"/>
                          <a:pt x="711" y="104"/>
                        </a:cubicBezTo>
                        <a:lnTo>
                          <a:pt x="711"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89">
                      <a:defRPr/>
                    </a:pPr>
                    <a:endParaRPr lang="en-US" sz="1100" kern="0" dirty="0">
                      <a:solidFill>
                        <a:srgbClr val="FFFFFF"/>
                      </a:solidFill>
                      <a:latin typeface="CiscoSansTT ExtraLight" charset="0"/>
                      <a:ea typeface="ＭＳ Ｐゴシック" charset="-128"/>
                      <a:cs typeface="MS PGothic" charset="-128"/>
                    </a:endParaRPr>
                  </a:p>
                </p:txBody>
              </p:sp>
            </p:grpSp>
            <p:sp>
              <p:nvSpPr>
                <p:cNvPr id="301" name="Donut 300"/>
                <p:cNvSpPr/>
                <p:nvPr/>
              </p:nvSpPr>
              <p:spPr>
                <a:xfrm>
                  <a:off x="8404910" y="3161517"/>
                  <a:ext cx="600334" cy="570342"/>
                </a:xfrm>
                <a:prstGeom prst="donut">
                  <a:avLst>
                    <a:gd name="adj" fmla="val 701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8" name="Group 7"/>
            <p:cNvGrpSpPr/>
            <p:nvPr/>
          </p:nvGrpSpPr>
          <p:grpSpPr>
            <a:xfrm>
              <a:off x="10249185" y="3767649"/>
              <a:ext cx="776415" cy="888503"/>
              <a:chOff x="9216028" y="3608384"/>
              <a:chExt cx="747182" cy="915669"/>
            </a:xfrm>
          </p:grpSpPr>
          <p:sp>
            <p:nvSpPr>
              <p:cNvPr id="314" name="Rectangle 313"/>
              <p:cNvSpPr/>
              <p:nvPr/>
            </p:nvSpPr>
            <p:spPr>
              <a:xfrm>
                <a:off x="9216028" y="4206867"/>
                <a:ext cx="747182" cy="317186"/>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Printers</a:t>
                </a:r>
              </a:p>
            </p:txBody>
          </p:sp>
          <p:grpSp>
            <p:nvGrpSpPr>
              <p:cNvPr id="315" name="Group 314"/>
              <p:cNvGrpSpPr/>
              <p:nvPr/>
            </p:nvGrpSpPr>
            <p:grpSpPr>
              <a:xfrm>
                <a:off x="9300753" y="3608384"/>
                <a:ext cx="577731" cy="621958"/>
                <a:chOff x="8951294" y="4553946"/>
                <a:chExt cx="654094" cy="704167"/>
              </a:xfrm>
            </p:grpSpPr>
            <p:sp>
              <p:nvSpPr>
                <p:cNvPr id="316" name="Donut 315"/>
                <p:cNvSpPr/>
                <p:nvPr/>
              </p:nvSpPr>
              <p:spPr>
                <a:xfrm>
                  <a:off x="8951294" y="4553946"/>
                  <a:ext cx="654094"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sp>
              <p:nvSpPr>
                <p:cNvPr id="317" name="Freeform 316"/>
                <p:cNvSpPr/>
                <p:nvPr/>
              </p:nvSpPr>
              <p:spPr>
                <a:xfrm>
                  <a:off x="9084906" y="4727386"/>
                  <a:ext cx="386870" cy="360560"/>
                </a:xfrm>
                <a:custGeom>
                  <a:avLst/>
                  <a:gdLst>
                    <a:gd name="connsiteX0" fmla="*/ 187679 w 618976"/>
                    <a:gd name="connsiteY0" fmla="*/ 350971 h 576882"/>
                    <a:gd name="connsiteX1" fmla="*/ 178594 w 618976"/>
                    <a:gd name="connsiteY1" fmla="*/ 360056 h 576882"/>
                    <a:gd name="connsiteX2" fmla="*/ 178594 w 618976"/>
                    <a:gd name="connsiteY2" fmla="*/ 548559 h 576882"/>
                    <a:gd name="connsiteX3" fmla="*/ 187679 w 618976"/>
                    <a:gd name="connsiteY3" fmla="*/ 557644 h 576882"/>
                    <a:gd name="connsiteX4" fmla="*/ 431297 w 618976"/>
                    <a:gd name="connsiteY4" fmla="*/ 557644 h 576882"/>
                    <a:gd name="connsiteX5" fmla="*/ 440382 w 618976"/>
                    <a:gd name="connsiteY5" fmla="*/ 548559 h 576882"/>
                    <a:gd name="connsiteX6" fmla="*/ 440382 w 618976"/>
                    <a:gd name="connsiteY6" fmla="*/ 360056 h 576882"/>
                    <a:gd name="connsiteX7" fmla="*/ 431297 w 618976"/>
                    <a:gd name="connsiteY7" fmla="*/ 350971 h 576882"/>
                    <a:gd name="connsiteX8" fmla="*/ 180943 w 618976"/>
                    <a:gd name="connsiteY8" fmla="*/ 148519 h 576882"/>
                    <a:gd name="connsiteX9" fmla="*/ 158083 w 618976"/>
                    <a:gd name="connsiteY9" fmla="*/ 171379 h 576882"/>
                    <a:gd name="connsiteX10" fmla="*/ 180943 w 618976"/>
                    <a:gd name="connsiteY10" fmla="*/ 194239 h 576882"/>
                    <a:gd name="connsiteX11" fmla="*/ 203803 w 618976"/>
                    <a:gd name="connsiteY11" fmla="*/ 171379 h 576882"/>
                    <a:gd name="connsiteX12" fmla="*/ 180943 w 618976"/>
                    <a:gd name="connsiteY12" fmla="*/ 148519 h 576882"/>
                    <a:gd name="connsiteX13" fmla="*/ 112543 w 618976"/>
                    <a:gd name="connsiteY13" fmla="*/ 148519 h 576882"/>
                    <a:gd name="connsiteX14" fmla="*/ 89683 w 618976"/>
                    <a:gd name="connsiteY14" fmla="*/ 171379 h 576882"/>
                    <a:gd name="connsiteX15" fmla="*/ 112543 w 618976"/>
                    <a:gd name="connsiteY15" fmla="*/ 194239 h 576882"/>
                    <a:gd name="connsiteX16" fmla="*/ 135403 w 618976"/>
                    <a:gd name="connsiteY16" fmla="*/ 171379 h 576882"/>
                    <a:gd name="connsiteX17" fmla="*/ 112543 w 618976"/>
                    <a:gd name="connsiteY17" fmla="*/ 148519 h 576882"/>
                    <a:gd name="connsiteX18" fmla="*/ 44142 w 618976"/>
                    <a:gd name="connsiteY18" fmla="*/ 148519 h 576882"/>
                    <a:gd name="connsiteX19" fmla="*/ 21282 w 618976"/>
                    <a:gd name="connsiteY19" fmla="*/ 171379 h 576882"/>
                    <a:gd name="connsiteX20" fmla="*/ 44142 w 618976"/>
                    <a:gd name="connsiteY20" fmla="*/ 194239 h 576882"/>
                    <a:gd name="connsiteX21" fmla="*/ 67002 w 618976"/>
                    <a:gd name="connsiteY21" fmla="*/ 171379 h 576882"/>
                    <a:gd name="connsiteX22" fmla="*/ 44142 w 618976"/>
                    <a:gd name="connsiteY22" fmla="*/ 148519 h 576882"/>
                    <a:gd name="connsiteX23" fmla="*/ 55956 w 618976"/>
                    <a:gd name="connsiteY23" fmla="*/ 78983 h 576882"/>
                    <a:gd name="connsiteX24" fmla="*/ 563020 w 618976"/>
                    <a:gd name="connsiteY24" fmla="*/ 78983 h 576882"/>
                    <a:gd name="connsiteX25" fmla="*/ 618976 w 618976"/>
                    <a:gd name="connsiteY25" fmla="*/ 134939 h 576882"/>
                    <a:gd name="connsiteX26" fmla="*/ 618976 w 618976"/>
                    <a:gd name="connsiteY26" fmla="*/ 358755 h 576882"/>
                    <a:gd name="connsiteX27" fmla="*/ 563020 w 618976"/>
                    <a:gd name="connsiteY27" fmla="*/ 414711 h 576882"/>
                    <a:gd name="connsiteX28" fmla="*/ 457051 w 618976"/>
                    <a:gd name="connsiteY28" fmla="*/ 414711 h 576882"/>
                    <a:gd name="connsiteX29" fmla="*/ 457051 w 618976"/>
                    <a:gd name="connsiteY29" fmla="*/ 564939 h 576882"/>
                    <a:gd name="connsiteX30" fmla="*/ 445108 w 618976"/>
                    <a:gd name="connsiteY30" fmla="*/ 576882 h 576882"/>
                    <a:gd name="connsiteX31" fmla="*/ 173868 w 618976"/>
                    <a:gd name="connsiteY31" fmla="*/ 576882 h 576882"/>
                    <a:gd name="connsiteX32" fmla="*/ 161925 w 618976"/>
                    <a:gd name="connsiteY32" fmla="*/ 564939 h 576882"/>
                    <a:gd name="connsiteX33" fmla="*/ 161925 w 618976"/>
                    <a:gd name="connsiteY33" fmla="*/ 414711 h 576882"/>
                    <a:gd name="connsiteX34" fmla="*/ 55956 w 618976"/>
                    <a:gd name="connsiteY34" fmla="*/ 414711 h 576882"/>
                    <a:gd name="connsiteX35" fmla="*/ 0 w 618976"/>
                    <a:gd name="connsiteY35" fmla="*/ 358755 h 576882"/>
                    <a:gd name="connsiteX36" fmla="*/ 0 w 618976"/>
                    <a:gd name="connsiteY36" fmla="*/ 134939 h 576882"/>
                    <a:gd name="connsiteX37" fmla="*/ 55956 w 618976"/>
                    <a:gd name="connsiteY37" fmla="*/ 78983 h 576882"/>
                    <a:gd name="connsiteX38" fmla="*/ 161925 w 618976"/>
                    <a:gd name="connsiteY38" fmla="*/ 0 h 576882"/>
                    <a:gd name="connsiteX39" fmla="*/ 457051 w 618976"/>
                    <a:gd name="connsiteY39" fmla="*/ 0 h 576882"/>
                    <a:gd name="connsiteX40" fmla="*/ 457051 w 618976"/>
                    <a:gd name="connsiteY40" fmla="*/ 66554 h 576882"/>
                    <a:gd name="connsiteX41" fmla="*/ 161925 w 618976"/>
                    <a:gd name="connsiteY41" fmla="*/ 66554 h 57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18976" h="576882">
                      <a:moveTo>
                        <a:pt x="187679" y="350971"/>
                      </a:moveTo>
                      <a:cubicBezTo>
                        <a:pt x="182661" y="350971"/>
                        <a:pt x="178594" y="355038"/>
                        <a:pt x="178594" y="360056"/>
                      </a:cubicBezTo>
                      <a:lnTo>
                        <a:pt x="178594" y="548559"/>
                      </a:lnTo>
                      <a:cubicBezTo>
                        <a:pt x="178594" y="553577"/>
                        <a:pt x="182661" y="557644"/>
                        <a:pt x="187679" y="557644"/>
                      </a:cubicBezTo>
                      <a:lnTo>
                        <a:pt x="431297" y="557644"/>
                      </a:lnTo>
                      <a:cubicBezTo>
                        <a:pt x="436315" y="557644"/>
                        <a:pt x="440382" y="553577"/>
                        <a:pt x="440382" y="548559"/>
                      </a:cubicBezTo>
                      <a:lnTo>
                        <a:pt x="440382" y="360056"/>
                      </a:lnTo>
                      <a:cubicBezTo>
                        <a:pt x="440382" y="355038"/>
                        <a:pt x="436315" y="350971"/>
                        <a:pt x="431297" y="350971"/>
                      </a:cubicBezTo>
                      <a:close/>
                      <a:moveTo>
                        <a:pt x="180943" y="148519"/>
                      </a:moveTo>
                      <a:cubicBezTo>
                        <a:pt x="168318" y="148519"/>
                        <a:pt x="158083" y="158754"/>
                        <a:pt x="158083" y="171379"/>
                      </a:cubicBezTo>
                      <a:cubicBezTo>
                        <a:pt x="158083" y="184004"/>
                        <a:pt x="168318" y="194239"/>
                        <a:pt x="180943" y="194239"/>
                      </a:cubicBezTo>
                      <a:cubicBezTo>
                        <a:pt x="193568" y="194239"/>
                        <a:pt x="203803" y="184004"/>
                        <a:pt x="203803" y="171379"/>
                      </a:cubicBezTo>
                      <a:cubicBezTo>
                        <a:pt x="203803" y="158754"/>
                        <a:pt x="193568" y="148519"/>
                        <a:pt x="180943" y="148519"/>
                      </a:cubicBezTo>
                      <a:close/>
                      <a:moveTo>
                        <a:pt x="112543" y="148519"/>
                      </a:moveTo>
                      <a:cubicBezTo>
                        <a:pt x="99918" y="148519"/>
                        <a:pt x="89683" y="158754"/>
                        <a:pt x="89683" y="171379"/>
                      </a:cubicBezTo>
                      <a:cubicBezTo>
                        <a:pt x="89683" y="184004"/>
                        <a:pt x="99918" y="194239"/>
                        <a:pt x="112543" y="194239"/>
                      </a:cubicBezTo>
                      <a:cubicBezTo>
                        <a:pt x="125168" y="194239"/>
                        <a:pt x="135403" y="184004"/>
                        <a:pt x="135403" y="171379"/>
                      </a:cubicBezTo>
                      <a:cubicBezTo>
                        <a:pt x="135403" y="158754"/>
                        <a:pt x="125168" y="148519"/>
                        <a:pt x="112543" y="148519"/>
                      </a:cubicBezTo>
                      <a:close/>
                      <a:moveTo>
                        <a:pt x="44142" y="148519"/>
                      </a:moveTo>
                      <a:cubicBezTo>
                        <a:pt x="31517" y="148519"/>
                        <a:pt x="21282" y="158754"/>
                        <a:pt x="21282" y="171379"/>
                      </a:cubicBezTo>
                      <a:cubicBezTo>
                        <a:pt x="21282" y="184004"/>
                        <a:pt x="31517" y="194239"/>
                        <a:pt x="44142" y="194239"/>
                      </a:cubicBezTo>
                      <a:cubicBezTo>
                        <a:pt x="56767" y="194239"/>
                        <a:pt x="67002" y="184004"/>
                        <a:pt x="67002" y="171379"/>
                      </a:cubicBezTo>
                      <a:cubicBezTo>
                        <a:pt x="67002" y="158754"/>
                        <a:pt x="56767" y="148519"/>
                        <a:pt x="44142" y="148519"/>
                      </a:cubicBezTo>
                      <a:close/>
                      <a:moveTo>
                        <a:pt x="55956" y="78983"/>
                      </a:moveTo>
                      <a:lnTo>
                        <a:pt x="563020" y="78983"/>
                      </a:lnTo>
                      <a:cubicBezTo>
                        <a:pt x="593924" y="78983"/>
                        <a:pt x="618976" y="104035"/>
                        <a:pt x="618976" y="134939"/>
                      </a:cubicBezTo>
                      <a:lnTo>
                        <a:pt x="618976" y="358755"/>
                      </a:lnTo>
                      <a:cubicBezTo>
                        <a:pt x="618976" y="389659"/>
                        <a:pt x="593924" y="414711"/>
                        <a:pt x="563020" y="414711"/>
                      </a:cubicBezTo>
                      <a:lnTo>
                        <a:pt x="457051" y="414711"/>
                      </a:lnTo>
                      <a:lnTo>
                        <a:pt x="457051" y="564939"/>
                      </a:lnTo>
                      <a:cubicBezTo>
                        <a:pt x="457051" y="571535"/>
                        <a:pt x="451704" y="576882"/>
                        <a:pt x="445108" y="576882"/>
                      </a:cubicBezTo>
                      <a:lnTo>
                        <a:pt x="173868" y="576882"/>
                      </a:lnTo>
                      <a:cubicBezTo>
                        <a:pt x="167272" y="576882"/>
                        <a:pt x="161925" y="571535"/>
                        <a:pt x="161925" y="564939"/>
                      </a:cubicBezTo>
                      <a:lnTo>
                        <a:pt x="161925" y="414711"/>
                      </a:lnTo>
                      <a:lnTo>
                        <a:pt x="55956" y="414711"/>
                      </a:lnTo>
                      <a:cubicBezTo>
                        <a:pt x="25052" y="414711"/>
                        <a:pt x="0" y="389659"/>
                        <a:pt x="0" y="358755"/>
                      </a:cubicBezTo>
                      <a:lnTo>
                        <a:pt x="0" y="134939"/>
                      </a:lnTo>
                      <a:cubicBezTo>
                        <a:pt x="0" y="104035"/>
                        <a:pt x="25052" y="78983"/>
                        <a:pt x="55956" y="78983"/>
                      </a:cubicBezTo>
                      <a:close/>
                      <a:moveTo>
                        <a:pt x="161925" y="0"/>
                      </a:moveTo>
                      <a:lnTo>
                        <a:pt x="457051" y="0"/>
                      </a:lnTo>
                      <a:lnTo>
                        <a:pt x="457051" y="66554"/>
                      </a:lnTo>
                      <a:lnTo>
                        <a:pt x="161925" y="66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8"/>
                  <a:endParaRPr lang="en-IN" sz="1400">
                    <a:solidFill>
                      <a:srgbClr val="FFFFFF"/>
                    </a:solidFill>
                    <a:latin typeface="CiscoSansTT ExtraLight" charset="0"/>
                    <a:ea typeface="ＭＳ Ｐゴシック" charset="-128"/>
                    <a:cs typeface="MS PGothic" charset="-128"/>
                  </a:endParaRPr>
                </a:p>
              </p:txBody>
            </p:sp>
          </p:grpSp>
        </p:grpSp>
        <p:grpSp>
          <p:nvGrpSpPr>
            <p:cNvPr id="14" name="Group 13"/>
            <p:cNvGrpSpPr/>
            <p:nvPr/>
          </p:nvGrpSpPr>
          <p:grpSpPr>
            <a:xfrm>
              <a:off x="6686208" y="2365778"/>
              <a:ext cx="1031048" cy="1068895"/>
              <a:chOff x="6000633" y="2492106"/>
              <a:chExt cx="992229" cy="1101580"/>
            </a:xfrm>
          </p:grpSpPr>
          <p:sp>
            <p:nvSpPr>
              <p:cNvPr id="254" name="Rectangle 253"/>
              <p:cNvSpPr/>
              <p:nvPr/>
            </p:nvSpPr>
            <p:spPr>
              <a:xfrm>
                <a:off x="6000633" y="3086185"/>
                <a:ext cx="992229" cy="507501"/>
              </a:xfrm>
              <a:prstGeom prst="rect">
                <a:avLst/>
              </a:prstGeom>
              <a:noFill/>
            </p:spPr>
            <p:txBody>
              <a:bodyPr wrap="square">
                <a:spAutoFit/>
              </a:bodyPr>
              <a:lstStyle/>
              <a:p>
                <a:pPr algn="ctr" defTabSz="685618"/>
                <a:r>
                  <a:rPr lang="en-IN" sz="900" dirty="0">
                    <a:solidFill>
                      <a:srgbClr val="FFFFFF"/>
                    </a:solidFill>
                    <a:latin typeface="CiscoSansTT ExtraLight" charset="0"/>
                    <a:ea typeface="ＭＳ Ｐゴシック" charset="-128"/>
                    <a:cs typeface="MS PGothic" charset="-128"/>
                  </a:rPr>
                  <a:t>C &amp; C Servers</a:t>
                </a:r>
              </a:p>
            </p:txBody>
          </p:sp>
          <p:grpSp>
            <p:nvGrpSpPr>
              <p:cNvPr id="318" name="Group 317"/>
              <p:cNvGrpSpPr/>
              <p:nvPr/>
            </p:nvGrpSpPr>
            <p:grpSpPr>
              <a:xfrm>
                <a:off x="6208862" y="2492106"/>
                <a:ext cx="580782" cy="621958"/>
                <a:chOff x="7010709" y="2225903"/>
                <a:chExt cx="657548" cy="704167"/>
              </a:xfrm>
            </p:grpSpPr>
            <p:sp>
              <p:nvSpPr>
                <p:cNvPr id="319" name="Donut 318"/>
                <p:cNvSpPr/>
                <p:nvPr/>
              </p:nvSpPr>
              <p:spPr>
                <a:xfrm>
                  <a:off x="7010709" y="2225903"/>
                  <a:ext cx="657548"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nvGrpSpPr>
                <p:cNvPr id="320" name="Group 319"/>
                <p:cNvGrpSpPr/>
                <p:nvPr/>
              </p:nvGrpSpPr>
              <p:grpSpPr>
                <a:xfrm>
                  <a:off x="7143927" y="2396651"/>
                  <a:ext cx="387658" cy="312601"/>
                  <a:chOff x="7572018" y="2057400"/>
                  <a:chExt cx="526613" cy="424652"/>
                </a:xfrm>
              </p:grpSpPr>
              <p:grpSp>
                <p:nvGrpSpPr>
                  <p:cNvPr id="321" name="Group 320"/>
                  <p:cNvGrpSpPr/>
                  <p:nvPr/>
                </p:nvGrpSpPr>
                <p:grpSpPr>
                  <a:xfrm>
                    <a:off x="7572018" y="2209774"/>
                    <a:ext cx="209802" cy="229099"/>
                    <a:chOff x="4925334" y="3341454"/>
                    <a:chExt cx="204949" cy="223799"/>
                  </a:xfrm>
                  <a:solidFill>
                    <a:schemeClr val="bg1"/>
                  </a:solidFill>
                </p:grpSpPr>
                <p:sp>
                  <p:nvSpPr>
                    <p:cNvPr id="324" name="Freeform 323"/>
                    <p:cNvSpPr>
                      <a:spLocks/>
                    </p:cNvSpPr>
                    <p:nvPr/>
                  </p:nvSpPr>
                  <p:spPr bwMode="auto">
                    <a:xfrm>
                      <a:off x="4925334" y="3434494"/>
                      <a:ext cx="204941" cy="62865"/>
                    </a:xfrm>
                    <a:custGeom>
                      <a:avLst/>
                      <a:gdLst>
                        <a:gd name="T0" fmla="*/ 322 w 325"/>
                        <a:gd name="T1" fmla="*/ 0 h 100"/>
                        <a:gd name="T2" fmla="*/ 322 w 325"/>
                        <a:gd name="T3" fmla="*/ 0 h 100"/>
                        <a:gd name="T4" fmla="*/ 322 w 325"/>
                        <a:gd name="T5" fmla="*/ 0 h 100"/>
                        <a:gd name="T6" fmla="*/ 322 w 325"/>
                        <a:gd name="T7" fmla="*/ 0 h 100"/>
                        <a:gd name="T8" fmla="*/ 308 w 325"/>
                        <a:gd name="T9" fmla="*/ 8 h 100"/>
                        <a:gd name="T10" fmla="*/ 290 w 325"/>
                        <a:gd name="T11" fmla="*/ 15 h 100"/>
                        <a:gd name="T12" fmla="*/ 268 w 325"/>
                        <a:gd name="T13" fmla="*/ 21 h 100"/>
                        <a:gd name="T14" fmla="*/ 243 w 325"/>
                        <a:gd name="T15" fmla="*/ 25 h 100"/>
                        <a:gd name="T16" fmla="*/ 243 w 325"/>
                        <a:gd name="T17" fmla="*/ 25 h 100"/>
                        <a:gd name="T18" fmla="*/ 216 w 325"/>
                        <a:gd name="T19" fmla="*/ 30 h 100"/>
                        <a:gd name="T20" fmla="*/ 190 w 325"/>
                        <a:gd name="T21" fmla="*/ 31 h 100"/>
                        <a:gd name="T22" fmla="*/ 190 w 325"/>
                        <a:gd name="T23" fmla="*/ 31 h 100"/>
                        <a:gd name="T24" fmla="*/ 162 w 325"/>
                        <a:gd name="T25" fmla="*/ 31 h 100"/>
                        <a:gd name="T26" fmla="*/ 162 w 325"/>
                        <a:gd name="T27" fmla="*/ 31 h 100"/>
                        <a:gd name="T28" fmla="*/ 130 w 325"/>
                        <a:gd name="T29" fmla="*/ 31 h 100"/>
                        <a:gd name="T30" fmla="*/ 105 w 325"/>
                        <a:gd name="T31" fmla="*/ 28 h 100"/>
                        <a:gd name="T32" fmla="*/ 80 w 325"/>
                        <a:gd name="T33" fmla="*/ 25 h 100"/>
                        <a:gd name="T34" fmla="*/ 80 w 325"/>
                        <a:gd name="T35" fmla="*/ 25 h 100"/>
                        <a:gd name="T36" fmla="*/ 55 w 325"/>
                        <a:gd name="T37" fmla="*/ 21 h 100"/>
                        <a:gd name="T38" fmla="*/ 34 w 325"/>
                        <a:gd name="T39" fmla="*/ 15 h 100"/>
                        <a:gd name="T40" fmla="*/ 16 w 325"/>
                        <a:gd name="T41" fmla="*/ 8 h 100"/>
                        <a:gd name="T42" fmla="*/ 1 w 325"/>
                        <a:gd name="T43" fmla="*/ 0 h 100"/>
                        <a:gd name="T44" fmla="*/ 1 w 325"/>
                        <a:gd name="T45" fmla="*/ 0 h 100"/>
                        <a:gd name="T46" fmla="*/ 0 w 325"/>
                        <a:gd name="T47" fmla="*/ 5 h 100"/>
                        <a:gd name="T48" fmla="*/ 0 w 325"/>
                        <a:gd name="T49" fmla="*/ 13 h 100"/>
                        <a:gd name="T50" fmla="*/ 0 w 325"/>
                        <a:gd name="T51" fmla="*/ 28 h 100"/>
                        <a:gd name="T52" fmla="*/ 0 w 325"/>
                        <a:gd name="T53" fmla="*/ 28 h 100"/>
                        <a:gd name="T54" fmla="*/ 0 w 325"/>
                        <a:gd name="T55" fmla="*/ 47 h 100"/>
                        <a:gd name="T56" fmla="*/ 0 w 325"/>
                        <a:gd name="T57" fmla="*/ 54 h 100"/>
                        <a:gd name="T58" fmla="*/ 3 w 325"/>
                        <a:gd name="T59" fmla="*/ 61 h 100"/>
                        <a:gd name="T60" fmla="*/ 19 w 325"/>
                        <a:gd name="T61" fmla="*/ 73 h 100"/>
                        <a:gd name="T62" fmla="*/ 19 w 325"/>
                        <a:gd name="T63" fmla="*/ 73 h 100"/>
                        <a:gd name="T64" fmla="*/ 28 w 325"/>
                        <a:gd name="T65" fmla="*/ 79 h 100"/>
                        <a:gd name="T66" fmla="*/ 42 w 325"/>
                        <a:gd name="T67" fmla="*/ 85 h 100"/>
                        <a:gd name="T68" fmla="*/ 57 w 325"/>
                        <a:gd name="T69" fmla="*/ 89 h 100"/>
                        <a:gd name="T70" fmla="*/ 73 w 325"/>
                        <a:gd name="T71" fmla="*/ 93 h 100"/>
                        <a:gd name="T72" fmla="*/ 93 w 325"/>
                        <a:gd name="T73" fmla="*/ 96 h 100"/>
                        <a:gd name="T74" fmla="*/ 115 w 325"/>
                        <a:gd name="T75" fmla="*/ 98 h 100"/>
                        <a:gd name="T76" fmla="*/ 138 w 325"/>
                        <a:gd name="T77" fmla="*/ 100 h 100"/>
                        <a:gd name="T78" fmla="*/ 162 w 325"/>
                        <a:gd name="T79" fmla="*/ 100 h 100"/>
                        <a:gd name="T80" fmla="*/ 162 w 325"/>
                        <a:gd name="T81" fmla="*/ 100 h 100"/>
                        <a:gd name="T82" fmla="*/ 206 w 325"/>
                        <a:gd name="T83" fmla="*/ 98 h 100"/>
                        <a:gd name="T84" fmla="*/ 225 w 325"/>
                        <a:gd name="T85" fmla="*/ 97 h 100"/>
                        <a:gd name="T86" fmla="*/ 244 w 325"/>
                        <a:gd name="T87" fmla="*/ 94 h 100"/>
                        <a:gd name="T88" fmla="*/ 260 w 325"/>
                        <a:gd name="T89" fmla="*/ 90 h 100"/>
                        <a:gd name="T90" fmla="*/ 275 w 325"/>
                        <a:gd name="T91" fmla="*/ 88 h 100"/>
                        <a:gd name="T92" fmla="*/ 289 w 325"/>
                        <a:gd name="T93" fmla="*/ 82 h 100"/>
                        <a:gd name="T94" fmla="*/ 298 w 325"/>
                        <a:gd name="T95" fmla="*/ 77 h 100"/>
                        <a:gd name="T96" fmla="*/ 298 w 325"/>
                        <a:gd name="T97" fmla="*/ 77 h 100"/>
                        <a:gd name="T98" fmla="*/ 305 w 325"/>
                        <a:gd name="T99" fmla="*/ 73 h 100"/>
                        <a:gd name="T100" fmla="*/ 322 w 325"/>
                        <a:gd name="T101" fmla="*/ 61 h 100"/>
                        <a:gd name="T102" fmla="*/ 322 w 325"/>
                        <a:gd name="T103" fmla="*/ 61 h 100"/>
                        <a:gd name="T104" fmla="*/ 324 w 325"/>
                        <a:gd name="T105" fmla="*/ 54 h 100"/>
                        <a:gd name="T106" fmla="*/ 324 w 325"/>
                        <a:gd name="T107" fmla="*/ 47 h 100"/>
                        <a:gd name="T108" fmla="*/ 325 w 325"/>
                        <a:gd name="T109" fmla="*/ 28 h 100"/>
                        <a:gd name="T110" fmla="*/ 325 w 325"/>
                        <a:gd name="T111" fmla="*/ 28 h 100"/>
                        <a:gd name="T112" fmla="*/ 325 w 325"/>
                        <a:gd name="T113" fmla="*/ 13 h 100"/>
                        <a:gd name="T114" fmla="*/ 324 w 325"/>
                        <a:gd name="T115" fmla="*/ 5 h 100"/>
                        <a:gd name="T116" fmla="*/ 322 w 325"/>
                        <a:gd name="T117" fmla="*/ 0 h 100"/>
                        <a:gd name="T118" fmla="*/ 322 w 325"/>
                        <a:gd name="T119" fmla="*/ 0 h 100"/>
                        <a:gd name="T120" fmla="*/ 322 w 325"/>
                        <a:gd name="T121" fmla="*/ 0 h 100"/>
                        <a:gd name="T122" fmla="*/ 322 w 325"/>
                        <a:gd name="T1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 h="100">
                          <a:moveTo>
                            <a:pt x="322" y="0"/>
                          </a:moveTo>
                          <a:lnTo>
                            <a:pt x="322" y="0"/>
                          </a:lnTo>
                          <a:lnTo>
                            <a:pt x="322" y="0"/>
                          </a:lnTo>
                          <a:lnTo>
                            <a:pt x="322" y="0"/>
                          </a:lnTo>
                          <a:lnTo>
                            <a:pt x="308" y="8"/>
                          </a:lnTo>
                          <a:lnTo>
                            <a:pt x="290" y="15"/>
                          </a:lnTo>
                          <a:lnTo>
                            <a:pt x="268" y="21"/>
                          </a:lnTo>
                          <a:lnTo>
                            <a:pt x="243" y="25"/>
                          </a:lnTo>
                          <a:lnTo>
                            <a:pt x="243" y="25"/>
                          </a:lnTo>
                          <a:lnTo>
                            <a:pt x="216" y="30"/>
                          </a:lnTo>
                          <a:lnTo>
                            <a:pt x="190" y="31"/>
                          </a:lnTo>
                          <a:lnTo>
                            <a:pt x="190" y="31"/>
                          </a:lnTo>
                          <a:lnTo>
                            <a:pt x="162" y="31"/>
                          </a:lnTo>
                          <a:lnTo>
                            <a:pt x="162" y="31"/>
                          </a:lnTo>
                          <a:lnTo>
                            <a:pt x="130" y="31"/>
                          </a:lnTo>
                          <a:lnTo>
                            <a:pt x="105" y="28"/>
                          </a:lnTo>
                          <a:lnTo>
                            <a:pt x="80" y="25"/>
                          </a:lnTo>
                          <a:lnTo>
                            <a:pt x="80" y="25"/>
                          </a:lnTo>
                          <a:lnTo>
                            <a:pt x="55" y="21"/>
                          </a:lnTo>
                          <a:lnTo>
                            <a:pt x="34" y="15"/>
                          </a:lnTo>
                          <a:lnTo>
                            <a:pt x="16" y="8"/>
                          </a:lnTo>
                          <a:lnTo>
                            <a:pt x="1" y="0"/>
                          </a:lnTo>
                          <a:lnTo>
                            <a:pt x="1" y="0"/>
                          </a:lnTo>
                          <a:lnTo>
                            <a:pt x="0" y="5"/>
                          </a:lnTo>
                          <a:lnTo>
                            <a:pt x="0" y="13"/>
                          </a:lnTo>
                          <a:lnTo>
                            <a:pt x="0" y="28"/>
                          </a:lnTo>
                          <a:lnTo>
                            <a:pt x="0" y="28"/>
                          </a:lnTo>
                          <a:lnTo>
                            <a:pt x="0" y="47"/>
                          </a:lnTo>
                          <a:lnTo>
                            <a:pt x="0" y="54"/>
                          </a:lnTo>
                          <a:lnTo>
                            <a:pt x="3" y="61"/>
                          </a:lnTo>
                          <a:lnTo>
                            <a:pt x="19" y="73"/>
                          </a:lnTo>
                          <a:lnTo>
                            <a:pt x="19" y="73"/>
                          </a:lnTo>
                          <a:lnTo>
                            <a:pt x="28" y="79"/>
                          </a:lnTo>
                          <a:lnTo>
                            <a:pt x="42" y="85"/>
                          </a:lnTo>
                          <a:lnTo>
                            <a:pt x="57" y="89"/>
                          </a:lnTo>
                          <a:lnTo>
                            <a:pt x="73" y="93"/>
                          </a:lnTo>
                          <a:lnTo>
                            <a:pt x="93" y="96"/>
                          </a:lnTo>
                          <a:lnTo>
                            <a:pt x="115" y="98"/>
                          </a:lnTo>
                          <a:lnTo>
                            <a:pt x="138" y="100"/>
                          </a:lnTo>
                          <a:lnTo>
                            <a:pt x="162" y="100"/>
                          </a:lnTo>
                          <a:lnTo>
                            <a:pt x="162" y="100"/>
                          </a:lnTo>
                          <a:lnTo>
                            <a:pt x="206" y="98"/>
                          </a:lnTo>
                          <a:lnTo>
                            <a:pt x="225" y="97"/>
                          </a:lnTo>
                          <a:lnTo>
                            <a:pt x="244" y="94"/>
                          </a:lnTo>
                          <a:lnTo>
                            <a:pt x="260" y="90"/>
                          </a:lnTo>
                          <a:lnTo>
                            <a:pt x="275" y="88"/>
                          </a:lnTo>
                          <a:lnTo>
                            <a:pt x="289" y="82"/>
                          </a:lnTo>
                          <a:lnTo>
                            <a:pt x="298" y="77"/>
                          </a:lnTo>
                          <a:lnTo>
                            <a:pt x="298" y="77"/>
                          </a:lnTo>
                          <a:lnTo>
                            <a:pt x="305" y="73"/>
                          </a:lnTo>
                          <a:lnTo>
                            <a:pt x="322" y="61"/>
                          </a:lnTo>
                          <a:lnTo>
                            <a:pt x="322" y="61"/>
                          </a:lnTo>
                          <a:lnTo>
                            <a:pt x="324" y="54"/>
                          </a:lnTo>
                          <a:lnTo>
                            <a:pt x="324" y="47"/>
                          </a:lnTo>
                          <a:lnTo>
                            <a:pt x="325" y="28"/>
                          </a:lnTo>
                          <a:lnTo>
                            <a:pt x="325" y="28"/>
                          </a:lnTo>
                          <a:lnTo>
                            <a:pt x="325" y="13"/>
                          </a:lnTo>
                          <a:lnTo>
                            <a:pt x="324" y="5"/>
                          </a:lnTo>
                          <a:lnTo>
                            <a:pt x="322" y="0"/>
                          </a:lnTo>
                          <a:lnTo>
                            <a:pt x="322" y="0"/>
                          </a:lnTo>
                          <a:lnTo>
                            <a:pt x="322" y="0"/>
                          </a:lnTo>
                          <a:lnTo>
                            <a:pt x="3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325" name="Freeform 324"/>
                    <p:cNvSpPr>
                      <a:spLocks/>
                    </p:cNvSpPr>
                    <p:nvPr/>
                  </p:nvSpPr>
                  <p:spPr bwMode="auto">
                    <a:xfrm>
                      <a:off x="4925335" y="3494844"/>
                      <a:ext cx="204941" cy="70409"/>
                    </a:xfrm>
                    <a:custGeom>
                      <a:avLst/>
                      <a:gdLst>
                        <a:gd name="T0" fmla="*/ 321 w 325"/>
                        <a:gd name="T1" fmla="*/ 0 h 112"/>
                        <a:gd name="T2" fmla="*/ 321 w 325"/>
                        <a:gd name="T3" fmla="*/ 0 h 112"/>
                        <a:gd name="T4" fmla="*/ 313 w 325"/>
                        <a:gd name="T5" fmla="*/ 4 h 112"/>
                        <a:gd name="T6" fmla="*/ 305 w 325"/>
                        <a:gd name="T7" fmla="*/ 10 h 112"/>
                        <a:gd name="T8" fmla="*/ 287 w 325"/>
                        <a:gd name="T9" fmla="*/ 16 h 112"/>
                        <a:gd name="T10" fmla="*/ 267 w 325"/>
                        <a:gd name="T11" fmla="*/ 22 h 112"/>
                        <a:gd name="T12" fmla="*/ 246 w 325"/>
                        <a:gd name="T13" fmla="*/ 26 h 112"/>
                        <a:gd name="T14" fmla="*/ 223 w 325"/>
                        <a:gd name="T15" fmla="*/ 29 h 112"/>
                        <a:gd name="T16" fmla="*/ 201 w 325"/>
                        <a:gd name="T17" fmla="*/ 31 h 112"/>
                        <a:gd name="T18" fmla="*/ 162 w 325"/>
                        <a:gd name="T19" fmla="*/ 33 h 112"/>
                        <a:gd name="T20" fmla="*/ 162 w 325"/>
                        <a:gd name="T21" fmla="*/ 33 h 112"/>
                        <a:gd name="T22" fmla="*/ 123 w 325"/>
                        <a:gd name="T23" fmla="*/ 31 h 112"/>
                        <a:gd name="T24" fmla="*/ 101 w 325"/>
                        <a:gd name="T25" fmla="*/ 29 h 112"/>
                        <a:gd name="T26" fmla="*/ 78 w 325"/>
                        <a:gd name="T27" fmla="*/ 26 h 112"/>
                        <a:gd name="T28" fmla="*/ 57 w 325"/>
                        <a:gd name="T29" fmla="*/ 22 h 112"/>
                        <a:gd name="T30" fmla="*/ 37 w 325"/>
                        <a:gd name="T31" fmla="*/ 16 h 112"/>
                        <a:gd name="T32" fmla="*/ 19 w 325"/>
                        <a:gd name="T33" fmla="*/ 10 h 112"/>
                        <a:gd name="T34" fmla="*/ 11 w 325"/>
                        <a:gd name="T35" fmla="*/ 4 h 112"/>
                        <a:gd name="T36" fmla="*/ 3 w 325"/>
                        <a:gd name="T37" fmla="*/ 0 h 112"/>
                        <a:gd name="T38" fmla="*/ 3 w 325"/>
                        <a:gd name="T39" fmla="*/ 0 h 112"/>
                        <a:gd name="T40" fmla="*/ 1 w 325"/>
                        <a:gd name="T41" fmla="*/ 6 h 112"/>
                        <a:gd name="T42" fmla="*/ 1 w 325"/>
                        <a:gd name="T43" fmla="*/ 6 h 112"/>
                        <a:gd name="T44" fmla="*/ 0 w 325"/>
                        <a:gd name="T45" fmla="*/ 12 h 112"/>
                        <a:gd name="T46" fmla="*/ 0 w 325"/>
                        <a:gd name="T47" fmla="*/ 19 h 112"/>
                        <a:gd name="T48" fmla="*/ 0 w 325"/>
                        <a:gd name="T49" fmla="*/ 35 h 112"/>
                        <a:gd name="T50" fmla="*/ 0 w 325"/>
                        <a:gd name="T51" fmla="*/ 35 h 112"/>
                        <a:gd name="T52" fmla="*/ 0 w 325"/>
                        <a:gd name="T53" fmla="*/ 58 h 112"/>
                        <a:gd name="T54" fmla="*/ 3 w 325"/>
                        <a:gd name="T55" fmla="*/ 68 h 112"/>
                        <a:gd name="T56" fmla="*/ 6 w 325"/>
                        <a:gd name="T57" fmla="*/ 74 h 112"/>
                        <a:gd name="T58" fmla="*/ 6 w 325"/>
                        <a:gd name="T59" fmla="*/ 74 h 112"/>
                        <a:gd name="T60" fmla="*/ 11 w 325"/>
                        <a:gd name="T61" fmla="*/ 80 h 112"/>
                        <a:gd name="T62" fmla="*/ 18 w 325"/>
                        <a:gd name="T63" fmla="*/ 87 h 112"/>
                        <a:gd name="T64" fmla="*/ 27 w 325"/>
                        <a:gd name="T65" fmla="*/ 91 h 112"/>
                        <a:gd name="T66" fmla="*/ 37 w 325"/>
                        <a:gd name="T67" fmla="*/ 95 h 112"/>
                        <a:gd name="T68" fmla="*/ 59 w 325"/>
                        <a:gd name="T69" fmla="*/ 101 h 112"/>
                        <a:gd name="T70" fmla="*/ 84 w 325"/>
                        <a:gd name="T71" fmla="*/ 107 h 112"/>
                        <a:gd name="T72" fmla="*/ 108 w 325"/>
                        <a:gd name="T73" fmla="*/ 109 h 112"/>
                        <a:gd name="T74" fmla="*/ 131 w 325"/>
                        <a:gd name="T75" fmla="*/ 111 h 112"/>
                        <a:gd name="T76" fmla="*/ 162 w 325"/>
                        <a:gd name="T77" fmla="*/ 112 h 112"/>
                        <a:gd name="T78" fmla="*/ 162 w 325"/>
                        <a:gd name="T79" fmla="*/ 112 h 112"/>
                        <a:gd name="T80" fmla="*/ 193 w 325"/>
                        <a:gd name="T81" fmla="*/ 111 h 112"/>
                        <a:gd name="T82" fmla="*/ 216 w 325"/>
                        <a:gd name="T83" fmla="*/ 109 h 112"/>
                        <a:gd name="T84" fmla="*/ 240 w 325"/>
                        <a:gd name="T85" fmla="*/ 107 h 112"/>
                        <a:gd name="T86" fmla="*/ 264 w 325"/>
                        <a:gd name="T87" fmla="*/ 101 h 112"/>
                        <a:gd name="T88" fmla="*/ 286 w 325"/>
                        <a:gd name="T89" fmla="*/ 96 h 112"/>
                        <a:gd name="T90" fmla="*/ 297 w 325"/>
                        <a:gd name="T91" fmla="*/ 92 h 112"/>
                        <a:gd name="T92" fmla="*/ 305 w 325"/>
                        <a:gd name="T93" fmla="*/ 87 h 112"/>
                        <a:gd name="T94" fmla="*/ 312 w 325"/>
                        <a:gd name="T95" fmla="*/ 81 h 112"/>
                        <a:gd name="T96" fmla="*/ 317 w 325"/>
                        <a:gd name="T97" fmla="*/ 74 h 112"/>
                        <a:gd name="T98" fmla="*/ 317 w 325"/>
                        <a:gd name="T99" fmla="*/ 74 h 112"/>
                        <a:gd name="T100" fmla="*/ 321 w 325"/>
                        <a:gd name="T101" fmla="*/ 68 h 112"/>
                        <a:gd name="T102" fmla="*/ 324 w 325"/>
                        <a:gd name="T103" fmla="*/ 58 h 112"/>
                        <a:gd name="T104" fmla="*/ 324 w 325"/>
                        <a:gd name="T105" fmla="*/ 47 h 112"/>
                        <a:gd name="T106" fmla="*/ 325 w 325"/>
                        <a:gd name="T107" fmla="*/ 35 h 112"/>
                        <a:gd name="T108" fmla="*/ 325 w 325"/>
                        <a:gd name="T109" fmla="*/ 35 h 112"/>
                        <a:gd name="T110" fmla="*/ 325 w 325"/>
                        <a:gd name="T111" fmla="*/ 19 h 112"/>
                        <a:gd name="T112" fmla="*/ 324 w 325"/>
                        <a:gd name="T113" fmla="*/ 12 h 112"/>
                        <a:gd name="T114" fmla="*/ 322 w 325"/>
                        <a:gd name="T115" fmla="*/ 6 h 112"/>
                        <a:gd name="T116" fmla="*/ 322 w 325"/>
                        <a:gd name="T117" fmla="*/ 6 h 112"/>
                        <a:gd name="T118" fmla="*/ 321 w 325"/>
                        <a:gd name="T119" fmla="*/ 0 h 112"/>
                        <a:gd name="T120" fmla="*/ 321 w 325"/>
                        <a:gd name="T12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112">
                          <a:moveTo>
                            <a:pt x="321" y="0"/>
                          </a:moveTo>
                          <a:lnTo>
                            <a:pt x="321" y="0"/>
                          </a:lnTo>
                          <a:lnTo>
                            <a:pt x="313" y="4"/>
                          </a:lnTo>
                          <a:lnTo>
                            <a:pt x="305" y="10"/>
                          </a:lnTo>
                          <a:lnTo>
                            <a:pt x="287" y="16"/>
                          </a:lnTo>
                          <a:lnTo>
                            <a:pt x="267" y="22"/>
                          </a:lnTo>
                          <a:lnTo>
                            <a:pt x="246" y="26"/>
                          </a:lnTo>
                          <a:lnTo>
                            <a:pt x="223" y="29"/>
                          </a:lnTo>
                          <a:lnTo>
                            <a:pt x="201" y="31"/>
                          </a:lnTo>
                          <a:lnTo>
                            <a:pt x="162" y="33"/>
                          </a:lnTo>
                          <a:lnTo>
                            <a:pt x="162" y="33"/>
                          </a:lnTo>
                          <a:lnTo>
                            <a:pt x="123" y="31"/>
                          </a:lnTo>
                          <a:lnTo>
                            <a:pt x="101" y="29"/>
                          </a:lnTo>
                          <a:lnTo>
                            <a:pt x="78" y="26"/>
                          </a:lnTo>
                          <a:lnTo>
                            <a:pt x="57" y="22"/>
                          </a:lnTo>
                          <a:lnTo>
                            <a:pt x="37" y="16"/>
                          </a:lnTo>
                          <a:lnTo>
                            <a:pt x="19" y="10"/>
                          </a:lnTo>
                          <a:lnTo>
                            <a:pt x="11" y="4"/>
                          </a:lnTo>
                          <a:lnTo>
                            <a:pt x="3" y="0"/>
                          </a:lnTo>
                          <a:lnTo>
                            <a:pt x="3" y="0"/>
                          </a:lnTo>
                          <a:lnTo>
                            <a:pt x="1" y="6"/>
                          </a:lnTo>
                          <a:lnTo>
                            <a:pt x="1" y="6"/>
                          </a:lnTo>
                          <a:lnTo>
                            <a:pt x="0" y="12"/>
                          </a:lnTo>
                          <a:lnTo>
                            <a:pt x="0" y="19"/>
                          </a:lnTo>
                          <a:lnTo>
                            <a:pt x="0" y="35"/>
                          </a:lnTo>
                          <a:lnTo>
                            <a:pt x="0" y="35"/>
                          </a:lnTo>
                          <a:lnTo>
                            <a:pt x="0" y="58"/>
                          </a:lnTo>
                          <a:lnTo>
                            <a:pt x="3" y="68"/>
                          </a:lnTo>
                          <a:lnTo>
                            <a:pt x="6" y="74"/>
                          </a:lnTo>
                          <a:lnTo>
                            <a:pt x="6" y="74"/>
                          </a:lnTo>
                          <a:lnTo>
                            <a:pt x="11" y="80"/>
                          </a:lnTo>
                          <a:lnTo>
                            <a:pt x="18" y="87"/>
                          </a:lnTo>
                          <a:lnTo>
                            <a:pt x="27" y="91"/>
                          </a:lnTo>
                          <a:lnTo>
                            <a:pt x="37" y="95"/>
                          </a:lnTo>
                          <a:lnTo>
                            <a:pt x="59" y="101"/>
                          </a:lnTo>
                          <a:lnTo>
                            <a:pt x="84" y="107"/>
                          </a:lnTo>
                          <a:lnTo>
                            <a:pt x="108" y="109"/>
                          </a:lnTo>
                          <a:lnTo>
                            <a:pt x="131" y="111"/>
                          </a:lnTo>
                          <a:lnTo>
                            <a:pt x="162" y="112"/>
                          </a:lnTo>
                          <a:lnTo>
                            <a:pt x="162" y="112"/>
                          </a:lnTo>
                          <a:lnTo>
                            <a:pt x="193" y="111"/>
                          </a:lnTo>
                          <a:lnTo>
                            <a:pt x="216" y="109"/>
                          </a:lnTo>
                          <a:lnTo>
                            <a:pt x="240" y="107"/>
                          </a:lnTo>
                          <a:lnTo>
                            <a:pt x="264" y="101"/>
                          </a:lnTo>
                          <a:lnTo>
                            <a:pt x="286" y="96"/>
                          </a:lnTo>
                          <a:lnTo>
                            <a:pt x="297" y="92"/>
                          </a:lnTo>
                          <a:lnTo>
                            <a:pt x="305" y="87"/>
                          </a:lnTo>
                          <a:lnTo>
                            <a:pt x="312" y="81"/>
                          </a:lnTo>
                          <a:lnTo>
                            <a:pt x="317" y="74"/>
                          </a:lnTo>
                          <a:lnTo>
                            <a:pt x="317" y="74"/>
                          </a:lnTo>
                          <a:lnTo>
                            <a:pt x="321" y="68"/>
                          </a:lnTo>
                          <a:lnTo>
                            <a:pt x="324" y="58"/>
                          </a:lnTo>
                          <a:lnTo>
                            <a:pt x="324" y="47"/>
                          </a:lnTo>
                          <a:lnTo>
                            <a:pt x="325" y="35"/>
                          </a:lnTo>
                          <a:lnTo>
                            <a:pt x="325" y="35"/>
                          </a:lnTo>
                          <a:lnTo>
                            <a:pt x="325" y="19"/>
                          </a:lnTo>
                          <a:lnTo>
                            <a:pt x="324" y="12"/>
                          </a:lnTo>
                          <a:lnTo>
                            <a:pt x="322" y="6"/>
                          </a:lnTo>
                          <a:lnTo>
                            <a:pt x="322" y="6"/>
                          </a:lnTo>
                          <a:lnTo>
                            <a:pt x="321" y="0"/>
                          </a:lnTo>
                          <a:lnTo>
                            <a:pt x="3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326" name="Freeform 325"/>
                    <p:cNvSpPr>
                      <a:spLocks noEditPoints="1"/>
                    </p:cNvSpPr>
                    <p:nvPr/>
                  </p:nvSpPr>
                  <p:spPr bwMode="auto">
                    <a:xfrm>
                      <a:off x="4925342" y="3341454"/>
                      <a:ext cx="204941" cy="96812"/>
                    </a:xfrm>
                    <a:custGeom>
                      <a:avLst/>
                      <a:gdLst>
                        <a:gd name="T0" fmla="*/ 6 w 325"/>
                        <a:gd name="T1" fmla="*/ 116 h 153"/>
                        <a:gd name="T2" fmla="*/ 18 w 325"/>
                        <a:gd name="T3" fmla="*/ 128 h 153"/>
                        <a:gd name="T4" fmla="*/ 37 w 325"/>
                        <a:gd name="T5" fmla="*/ 137 h 153"/>
                        <a:gd name="T6" fmla="*/ 84 w 325"/>
                        <a:gd name="T7" fmla="*/ 148 h 153"/>
                        <a:gd name="T8" fmla="*/ 131 w 325"/>
                        <a:gd name="T9" fmla="*/ 152 h 153"/>
                        <a:gd name="T10" fmla="*/ 162 w 325"/>
                        <a:gd name="T11" fmla="*/ 153 h 153"/>
                        <a:gd name="T12" fmla="*/ 189 w 325"/>
                        <a:gd name="T13" fmla="*/ 153 h 153"/>
                        <a:gd name="T14" fmla="*/ 248 w 325"/>
                        <a:gd name="T15" fmla="*/ 147 h 153"/>
                        <a:gd name="T16" fmla="*/ 268 w 325"/>
                        <a:gd name="T17" fmla="*/ 142 h 153"/>
                        <a:gd name="T18" fmla="*/ 290 w 325"/>
                        <a:gd name="T19" fmla="*/ 136 h 153"/>
                        <a:gd name="T20" fmla="*/ 308 w 325"/>
                        <a:gd name="T21" fmla="*/ 126 h 153"/>
                        <a:gd name="T22" fmla="*/ 313 w 325"/>
                        <a:gd name="T23" fmla="*/ 121 h 153"/>
                        <a:gd name="T24" fmla="*/ 317 w 325"/>
                        <a:gd name="T25" fmla="*/ 117 h 153"/>
                        <a:gd name="T26" fmla="*/ 322 w 325"/>
                        <a:gd name="T27" fmla="*/ 109 h 153"/>
                        <a:gd name="T28" fmla="*/ 324 w 325"/>
                        <a:gd name="T29" fmla="*/ 102 h 153"/>
                        <a:gd name="T30" fmla="*/ 325 w 325"/>
                        <a:gd name="T31" fmla="*/ 76 h 153"/>
                        <a:gd name="T32" fmla="*/ 324 w 325"/>
                        <a:gd name="T33" fmla="*/ 60 h 153"/>
                        <a:gd name="T34" fmla="*/ 322 w 325"/>
                        <a:gd name="T35" fmla="*/ 47 h 153"/>
                        <a:gd name="T36" fmla="*/ 318 w 325"/>
                        <a:gd name="T37" fmla="*/ 37 h 153"/>
                        <a:gd name="T38" fmla="*/ 313 w 325"/>
                        <a:gd name="T39" fmla="*/ 31 h 153"/>
                        <a:gd name="T40" fmla="*/ 306 w 325"/>
                        <a:gd name="T41" fmla="*/ 25 h 153"/>
                        <a:gd name="T42" fmla="*/ 286 w 325"/>
                        <a:gd name="T43" fmla="*/ 16 h 153"/>
                        <a:gd name="T44" fmla="*/ 260 w 325"/>
                        <a:gd name="T45" fmla="*/ 9 h 153"/>
                        <a:gd name="T46" fmla="*/ 208 w 325"/>
                        <a:gd name="T47" fmla="*/ 2 h 153"/>
                        <a:gd name="T48" fmla="*/ 179 w 325"/>
                        <a:gd name="T49" fmla="*/ 0 h 153"/>
                        <a:gd name="T50" fmla="*/ 162 w 325"/>
                        <a:gd name="T51" fmla="*/ 0 h 153"/>
                        <a:gd name="T52" fmla="*/ 108 w 325"/>
                        <a:gd name="T53" fmla="*/ 2 h 153"/>
                        <a:gd name="T54" fmla="*/ 58 w 325"/>
                        <a:gd name="T55" fmla="*/ 10 h 153"/>
                        <a:gd name="T56" fmla="*/ 35 w 325"/>
                        <a:gd name="T57" fmla="*/ 17 h 153"/>
                        <a:gd name="T58" fmla="*/ 18 w 325"/>
                        <a:gd name="T59" fmla="*/ 27 h 153"/>
                        <a:gd name="T60" fmla="*/ 6 w 325"/>
                        <a:gd name="T61" fmla="*/ 39 h 153"/>
                        <a:gd name="T62" fmla="*/ 1 w 325"/>
                        <a:gd name="T63" fmla="*/ 45 h 153"/>
                        <a:gd name="T64" fmla="*/ 0 w 325"/>
                        <a:gd name="T65" fmla="*/ 76 h 153"/>
                        <a:gd name="T66" fmla="*/ 0 w 325"/>
                        <a:gd name="T67" fmla="*/ 94 h 153"/>
                        <a:gd name="T68" fmla="*/ 3 w 325"/>
                        <a:gd name="T69" fmla="*/ 109 h 153"/>
                        <a:gd name="T70" fmla="*/ 6 w 325"/>
                        <a:gd name="T71" fmla="*/ 116 h 153"/>
                        <a:gd name="T72" fmla="*/ 162 w 325"/>
                        <a:gd name="T73" fmla="*/ 18 h 153"/>
                        <a:gd name="T74" fmla="*/ 192 w 325"/>
                        <a:gd name="T75" fmla="*/ 18 h 153"/>
                        <a:gd name="T76" fmla="*/ 197 w 325"/>
                        <a:gd name="T77" fmla="*/ 20 h 153"/>
                        <a:gd name="T78" fmla="*/ 232 w 325"/>
                        <a:gd name="T79" fmla="*/ 22 h 153"/>
                        <a:gd name="T80" fmla="*/ 260 w 325"/>
                        <a:gd name="T81" fmla="*/ 29 h 153"/>
                        <a:gd name="T82" fmla="*/ 279 w 325"/>
                        <a:gd name="T83" fmla="*/ 36 h 153"/>
                        <a:gd name="T84" fmla="*/ 287 w 325"/>
                        <a:gd name="T85" fmla="*/ 44 h 153"/>
                        <a:gd name="T86" fmla="*/ 287 w 325"/>
                        <a:gd name="T87" fmla="*/ 45 h 153"/>
                        <a:gd name="T88" fmla="*/ 287 w 325"/>
                        <a:gd name="T89" fmla="*/ 49 h 153"/>
                        <a:gd name="T90" fmla="*/ 285 w 325"/>
                        <a:gd name="T91" fmla="*/ 52 h 153"/>
                        <a:gd name="T92" fmla="*/ 270 w 325"/>
                        <a:gd name="T93" fmla="*/ 45 h 153"/>
                        <a:gd name="T94" fmla="*/ 220 w 325"/>
                        <a:gd name="T95" fmla="*/ 37 h 153"/>
                        <a:gd name="T96" fmla="*/ 189 w 325"/>
                        <a:gd name="T97" fmla="*/ 35 h 153"/>
                        <a:gd name="T98" fmla="*/ 162 w 325"/>
                        <a:gd name="T99" fmla="*/ 33 h 153"/>
                        <a:gd name="T100" fmla="*/ 86 w 325"/>
                        <a:gd name="T101" fmla="*/ 39 h 153"/>
                        <a:gd name="T102" fmla="*/ 58 w 325"/>
                        <a:gd name="T103" fmla="*/ 44 h 153"/>
                        <a:gd name="T104" fmla="*/ 39 w 325"/>
                        <a:gd name="T105" fmla="*/ 52 h 153"/>
                        <a:gd name="T106" fmla="*/ 37 w 325"/>
                        <a:gd name="T107" fmla="*/ 49 h 153"/>
                        <a:gd name="T108" fmla="*/ 37 w 325"/>
                        <a:gd name="T109" fmla="*/ 45 h 153"/>
                        <a:gd name="T110" fmla="*/ 39 w 325"/>
                        <a:gd name="T111" fmla="*/ 40 h 153"/>
                        <a:gd name="T112" fmla="*/ 58 w 325"/>
                        <a:gd name="T113" fmla="*/ 31 h 153"/>
                        <a:gd name="T114" fmla="*/ 92 w 325"/>
                        <a:gd name="T115" fmla="*/ 22 h 153"/>
                        <a:gd name="T116" fmla="*/ 136 w 325"/>
                        <a:gd name="T117" fmla="*/ 18 h 153"/>
                        <a:gd name="T118" fmla="*/ 162 w 325"/>
                        <a:gd name="T119" fmla="*/ 1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5" h="153">
                          <a:moveTo>
                            <a:pt x="6" y="116"/>
                          </a:moveTo>
                          <a:lnTo>
                            <a:pt x="6" y="116"/>
                          </a:lnTo>
                          <a:lnTo>
                            <a:pt x="11" y="122"/>
                          </a:lnTo>
                          <a:lnTo>
                            <a:pt x="18" y="128"/>
                          </a:lnTo>
                          <a:lnTo>
                            <a:pt x="27" y="132"/>
                          </a:lnTo>
                          <a:lnTo>
                            <a:pt x="37" y="137"/>
                          </a:lnTo>
                          <a:lnTo>
                            <a:pt x="59" y="144"/>
                          </a:lnTo>
                          <a:lnTo>
                            <a:pt x="84" y="148"/>
                          </a:lnTo>
                          <a:lnTo>
                            <a:pt x="108" y="151"/>
                          </a:lnTo>
                          <a:lnTo>
                            <a:pt x="131" y="152"/>
                          </a:lnTo>
                          <a:lnTo>
                            <a:pt x="162" y="153"/>
                          </a:lnTo>
                          <a:lnTo>
                            <a:pt x="162" y="153"/>
                          </a:lnTo>
                          <a:lnTo>
                            <a:pt x="189" y="153"/>
                          </a:lnTo>
                          <a:lnTo>
                            <a:pt x="189" y="153"/>
                          </a:lnTo>
                          <a:lnTo>
                            <a:pt x="227" y="149"/>
                          </a:lnTo>
                          <a:lnTo>
                            <a:pt x="248" y="147"/>
                          </a:lnTo>
                          <a:lnTo>
                            <a:pt x="268" y="142"/>
                          </a:lnTo>
                          <a:lnTo>
                            <a:pt x="268" y="142"/>
                          </a:lnTo>
                          <a:lnTo>
                            <a:pt x="281" y="140"/>
                          </a:lnTo>
                          <a:lnTo>
                            <a:pt x="290" y="136"/>
                          </a:lnTo>
                          <a:lnTo>
                            <a:pt x="299" y="130"/>
                          </a:lnTo>
                          <a:lnTo>
                            <a:pt x="308" y="126"/>
                          </a:lnTo>
                          <a:lnTo>
                            <a:pt x="308" y="126"/>
                          </a:lnTo>
                          <a:lnTo>
                            <a:pt x="313" y="121"/>
                          </a:lnTo>
                          <a:lnTo>
                            <a:pt x="317" y="117"/>
                          </a:lnTo>
                          <a:lnTo>
                            <a:pt x="317" y="117"/>
                          </a:lnTo>
                          <a:lnTo>
                            <a:pt x="320" y="113"/>
                          </a:lnTo>
                          <a:lnTo>
                            <a:pt x="322" y="109"/>
                          </a:lnTo>
                          <a:lnTo>
                            <a:pt x="322" y="109"/>
                          </a:lnTo>
                          <a:lnTo>
                            <a:pt x="324" y="102"/>
                          </a:lnTo>
                          <a:lnTo>
                            <a:pt x="324" y="94"/>
                          </a:lnTo>
                          <a:lnTo>
                            <a:pt x="325" y="76"/>
                          </a:lnTo>
                          <a:lnTo>
                            <a:pt x="325" y="76"/>
                          </a:lnTo>
                          <a:lnTo>
                            <a:pt x="324" y="60"/>
                          </a:lnTo>
                          <a:lnTo>
                            <a:pt x="322" y="47"/>
                          </a:lnTo>
                          <a:lnTo>
                            <a:pt x="322" y="47"/>
                          </a:lnTo>
                          <a:lnTo>
                            <a:pt x="321" y="41"/>
                          </a:lnTo>
                          <a:lnTo>
                            <a:pt x="318" y="37"/>
                          </a:lnTo>
                          <a:lnTo>
                            <a:pt x="318" y="37"/>
                          </a:lnTo>
                          <a:lnTo>
                            <a:pt x="313" y="31"/>
                          </a:lnTo>
                          <a:lnTo>
                            <a:pt x="306" y="25"/>
                          </a:lnTo>
                          <a:lnTo>
                            <a:pt x="306" y="25"/>
                          </a:lnTo>
                          <a:lnTo>
                            <a:pt x="297" y="20"/>
                          </a:lnTo>
                          <a:lnTo>
                            <a:pt x="286" y="16"/>
                          </a:lnTo>
                          <a:lnTo>
                            <a:pt x="274" y="12"/>
                          </a:lnTo>
                          <a:lnTo>
                            <a:pt x="260" y="9"/>
                          </a:lnTo>
                          <a:lnTo>
                            <a:pt x="233" y="5"/>
                          </a:lnTo>
                          <a:lnTo>
                            <a:pt x="208" y="2"/>
                          </a:lnTo>
                          <a:lnTo>
                            <a:pt x="208" y="2"/>
                          </a:lnTo>
                          <a:lnTo>
                            <a:pt x="179" y="0"/>
                          </a:lnTo>
                          <a:lnTo>
                            <a:pt x="162" y="0"/>
                          </a:lnTo>
                          <a:lnTo>
                            <a:pt x="162" y="0"/>
                          </a:lnTo>
                          <a:lnTo>
                            <a:pt x="131" y="1"/>
                          </a:lnTo>
                          <a:lnTo>
                            <a:pt x="108" y="2"/>
                          </a:lnTo>
                          <a:lnTo>
                            <a:pt x="82" y="5"/>
                          </a:lnTo>
                          <a:lnTo>
                            <a:pt x="58" y="10"/>
                          </a:lnTo>
                          <a:lnTo>
                            <a:pt x="46" y="13"/>
                          </a:lnTo>
                          <a:lnTo>
                            <a:pt x="35" y="17"/>
                          </a:lnTo>
                          <a:lnTo>
                            <a:pt x="26" y="21"/>
                          </a:lnTo>
                          <a:lnTo>
                            <a:pt x="18" y="27"/>
                          </a:lnTo>
                          <a:lnTo>
                            <a:pt x="11" y="32"/>
                          </a:lnTo>
                          <a:lnTo>
                            <a:pt x="6" y="39"/>
                          </a:lnTo>
                          <a:lnTo>
                            <a:pt x="6" y="39"/>
                          </a:lnTo>
                          <a:lnTo>
                            <a:pt x="1" y="45"/>
                          </a:lnTo>
                          <a:lnTo>
                            <a:pt x="0" y="55"/>
                          </a:lnTo>
                          <a:lnTo>
                            <a:pt x="0" y="76"/>
                          </a:lnTo>
                          <a:lnTo>
                            <a:pt x="0" y="76"/>
                          </a:lnTo>
                          <a:lnTo>
                            <a:pt x="0" y="94"/>
                          </a:lnTo>
                          <a:lnTo>
                            <a:pt x="0" y="102"/>
                          </a:lnTo>
                          <a:lnTo>
                            <a:pt x="3" y="109"/>
                          </a:lnTo>
                          <a:lnTo>
                            <a:pt x="3" y="109"/>
                          </a:lnTo>
                          <a:lnTo>
                            <a:pt x="6" y="116"/>
                          </a:lnTo>
                          <a:lnTo>
                            <a:pt x="6" y="116"/>
                          </a:lnTo>
                          <a:close/>
                          <a:moveTo>
                            <a:pt x="162" y="18"/>
                          </a:moveTo>
                          <a:lnTo>
                            <a:pt x="162" y="18"/>
                          </a:lnTo>
                          <a:lnTo>
                            <a:pt x="192" y="18"/>
                          </a:lnTo>
                          <a:lnTo>
                            <a:pt x="192" y="18"/>
                          </a:lnTo>
                          <a:lnTo>
                            <a:pt x="197" y="20"/>
                          </a:lnTo>
                          <a:lnTo>
                            <a:pt x="197" y="20"/>
                          </a:lnTo>
                          <a:lnTo>
                            <a:pt x="232" y="22"/>
                          </a:lnTo>
                          <a:lnTo>
                            <a:pt x="248" y="25"/>
                          </a:lnTo>
                          <a:lnTo>
                            <a:pt x="260" y="29"/>
                          </a:lnTo>
                          <a:lnTo>
                            <a:pt x="271" y="32"/>
                          </a:lnTo>
                          <a:lnTo>
                            <a:pt x="279" y="36"/>
                          </a:lnTo>
                          <a:lnTo>
                            <a:pt x="285" y="40"/>
                          </a:lnTo>
                          <a:lnTo>
                            <a:pt x="287" y="44"/>
                          </a:lnTo>
                          <a:lnTo>
                            <a:pt x="287" y="44"/>
                          </a:lnTo>
                          <a:lnTo>
                            <a:pt x="287" y="45"/>
                          </a:lnTo>
                          <a:lnTo>
                            <a:pt x="287" y="45"/>
                          </a:lnTo>
                          <a:lnTo>
                            <a:pt x="287" y="49"/>
                          </a:lnTo>
                          <a:lnTo>
                            <a:pt x="285" y="52"/>
                          </a:lnTo>
                          <a:lnTo>
                            <a:pt x="285" y="52"/>
                          </a:lnTo>
                          <a:lnTo>
                            <a:pt x="278" y="48"/>
                          </a:lnTo>
                          <a:lnTo>
                            <a:pt x="270" y="45"/>
                          </a:lnTo>
                          <a:lnTo>
                            <a:pt x="248" y="40"/>
                          </a:lnTo>
                          <a:lnTo>
                            <a:pt x="220" y="37"/>
                          </a:lnTo>
                          <a:lnTo>
                            <a:pt x="189" y="35"/>
                          </a:lnTo>
                          <a:lnTo>
                            <a:pt x="189" y="35"/>
                          </a:lnTo>
                          <a:lnTo>
                            <a:pt x="162" y="33"/>
                          </a:lnTo>
                          <a:lnTo>
                            <a:pt x="162" y="33"/>
                          </a:lnTo>
                          <a:lnTo>
                            <a:pt x="121" y="35"/>
                          </a:lnTo>
                          <a:lnTo>
                            <a:pt x="86" y="39"/>
                          </a:lnTo>
                          <a:lnTo>
                            <a:pt x="70" y="41"/>
                          </a:lnTo>
                          <a:lnTo>
                            <a:pt x="58" y="44"/>
                          </a:lnTo>
                          <a:lnTo>
                            <a:pt x="47" y="48"/>
                          </a:lnTo>
                          <a:lnTo>
                            <a:pt x="39" y="52"/>
                          </a:lnTo>
                          <a:lnTo>
                            <a:pt x="39" y="52"/>
                          </a:lnTo>
                          <a:lnTo>
                            <a:pt x="37" y="49"/>
                          </a:lnTo>
                          <a:lnTo>
                            <a:pt x="37" y="45"/>
                          </a:lnTo>
                          <a:lnTo>
                            <a:pt x="37" y="45"/>
                          </a:lnTo>
                          <a:lnTo>
                            <a:pt x="37" y="43"/>
                          </a:lnTo>
                          <a:lnTo>
                            <a:pt x="39" y="40"/>
                          </a:lnTo>
                          <a:lnTo>
                            <a:pt x="46" y="35"/>
                          </a:lnTo>
                          <a:lnTo>
                            <a:pt x="58" y="31"/>
                          </a:lnTo>
                          <a:lnTo>
                            <a:pt x="73" y="27"/>
                          </a:lnTo>
                          <a:lnTo>
                            <a:pt x="92" y="22"/>
                          </a:lnTo>
                          <a:lnTo>
                            <a:pt x="113" y="20"/>
                          </a:lnTo>
                          <a:lnTo>
                            <a:pt x="136" y="18"/>
                          </a:lnTo>
                          <a:lnTo>
                            <a:pt x="162" y="18"/>
                          </a:lnTo>
                          <a:lnTo>
                            <a:pt x="16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grpSp>
              <p:sp>
                <p:nvSpPr>
                  <p:cNvPr id="322" name="Freeform 321"/>
                  <p:cNvSpPr/>
                  <p:nvPr/>
                </p:nvSpPr>
                <p:spPr>
                  <a:xfrm>
                    <a:off x="7728409" y="2094117"/>
                    <a:ext cx="334505" cy="332378"/>
                  </a:xfrm>
                  <a:custGeom>
                    <a:avLst/>
                    <a:gdLst>
                      <a:gd name="connsiteX0" fmla="*/ 193556 w 334505"/>
                      <a:gd name="connsiteY0" fmla="*/ 297912 h 332378"/>
                      <a:gd name="connsiteX1" fmla="*/ 184412 w 334505"/>
                      <a:gd name="connsiteY1" fmla="*/ 307056 h 332378"/>
                      <a:gd name="connsiteX2" fmla="*/ 193556 w 334505"/>
                      <a:gd name="connsiteY2" fmla="*/ 316200 h 332378"/>
                      <a:gd name="connsiteX3" fmla="*/ 294140 w 334505"/>
                      <a:gd name="connsiteY3" fmla="*/ 316200 h 332378"/>
                      <a:gd name="connsiteX4" fmla="*/ 303284 w 334505"/>
                      <a:gd name="connsiteY4" fmla="*/ 307056 h 332378"/>
                      <a:gd name="connsiteX5" fmla="*/ 294140 w 334505"/>
                      <a:gd name="connsiteY5" fmla="*/ 297912 h 332378"/>
                      <a:gd name="connsiteX6" fmla="*/ 69311 w 334505"/>
                      <a:gd name="connsiteY6" fmla="*/ 281736 h 332378"/>
                      <a:gd name="connsiteX7" fmla="*/ 309184 w 334505"/>
                      <a:gd name="connsiteY7" fmla="*/ 281736 h 332378"/>
                      <a:gd name="connsiteX8" fmla="*/ 334505 w 334505"/>
                      <a:gd name="connsiteY8" fmla="*/ 307057 h 332378"/>
                      <a:gd name="connsiteX9" fmla="*/ 334504 w 334505"/>
                      <a:gd name="connsiteY9" fmla="*/ 307057 h 332378"/>
                      <a:gd name="connsiteX10" fmla="*/ 309183 w 334505"/>
                      <a:gd name="connsiteY10" fmla="*/ 332378 h 332378"/>
                      <a:gd name="connsiteX11" fmla="*/ 63821 w 334505"/>
                      <a:gd name="connsiteY11" fmla="*/ 332377 h 332378"/>
                      <a:gd name="connsiteX12" fmla="*/ 69311 w 334505"/>
                      <a:gd name="connsiteY12" fmla="*/ 319122 h 332378"/>
                      <a:gd name="connsiteX13" fmla="*/ 25216 w 334505"/>
                      <a:gd name="connsiteY13" fmla="*/ 0 h 332378"/>
                      <a:gd name="connsiteX14" fmla="*/ 289677 w 334505"/>
                      <a:gd name="connsiteY14" fmla="*/ 0 h 332378"/>
                      <a:gd name="connsiteX15" fmla="*/ 314893 w 334505"/>
                      <a:gd name="connsiteY15" fmla="*/ 25216 h 332378"/>
                      <a:gd name="connsiteX16" fmla="*/ 314893 w 334505"/>
                      <a:gd name="connsiteY16" fmla="*/ 211799 h 332378"/>
                      <a:gd name="connsiteX17" fmla="*/ 289677 w 334505"/>
                      <a:gd name="connsiteY17" fmla="*/ 237015 h 332378"/>
                      <a:gd name="connsiteX18" fmla="*/ 244016 w 334505"/>
                      <a:gd name="connsiteY18" fmla="*/ 237015 h 332378"/>
                      <a:gd name="connsiteX19" fmla="*/ 244016 w 334505"/>
                      <a:gd name="connsiteY19" fmla="*/ 263701 h 332378"/>
                      <a:gd name="connsiteX20" fmla="*/ 70878 w 334505"/>
                      <a:gd name="connsiteY20" fmla="*/ 263701 h 332378"/>
                      <a:gd name="connsiteX21" fmla="*/ 70878 w 334505"/>
                      <a:gd name="connsiteY21" fmla="*/ 237015 h 332378"/>
                      <a:gd name="connsiteX22" fmla="*/ 69311 w 334505"/>
                      <a:gd name="connsiteY22" fmla="*/ 237015 h 332378"/>
                      <a:gd name="connsiteX23" fmla="*/ 69311 w 334505"/>
                      <a:gd name="connsiteY23" fmla="*/ 226683 h 332378"/>
                      <a:gd name="connsiteX24" fmla="*/ 278150 w 334505"/>
                      <a:gd name="connsiteY24" fmla="*/ 226683 h 332378"/>
                      <a:gd name="connsiteX25" fmla="*/ 301167 w 334505"/>
                      <a:gd name="connsiteY25" fmla="*/ 203666 h 332378"/>
                      <a:gd name="connsiteX26" fmla="*/ 301167 w 334505"/>
                      <a:gd name="connsiteY26" fmla="*/ 33350 h 332378"/>
                      <a:gd name="connsiteX27" fmla="*/ 278150 w 334505"/>
                      <a:gd name="connsiteY27" fmla="*/ 10333 h 332378"/>
                      <a:gd name="connsiteX28" fmla="*/ 36744 w 334505"/>
                      <a:gd name="connsiteY28" fmla="*/ 10333 h 332378"/>
                      <a:gd name="connsiteX29" fmla="*/ 13727 w 334505"/>
                      <a:gd name="connsiteY29" fmla="*/ 33350 h 332378"/>
                      <a:gd name="connsiteX30" fmla="*/ 13727 w 334505"/>
                      <a:gd name="connsiteY30" fmla="*/ 99686 h 332378"/>
                      <a:gd name="connsiteX31" fmla="*/ 0 w 334505"/>
                      <a:gd name="connsiteY31" fmla="*/ 99686 h 332378"/>
                      <a:gd name="connsiteX32" fmla="*/ 0 w 334505"/>
                      <a:gd name="connsiteY32" fmla="*/ 25216 h 332378"/>
                      <a:gd name="connsiteX33" fmla="*/ 25216 w 334505"/>
                      <a:gd name="connsiteY33" fmla="*/ 0 h 33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4505" h="332378">
                        <a:moveTo>
                          <a:pt x="193556" y="297912"/>
                        </a:moveTo>
                        <a:cubicBezTo>
                          <a:pt x="188506" y="297912"/>
                          <a:pt x="184412" y="302006"/>
                          <a:pt x="184412" y="307056"/>
                        </a:cubicBezTo>
                        <a:cubicBezTo>
                          <a:pt x="184412" y="312106"/>
                          <a:pt x="188506" y="316200"/>
                          <a:pt x="193556" y="316200"/>
                        </a:cubicBezTo>
                        <a:lnTo>
                          <a:pt x="294140" y="316200"/>
                        </a:lnTo>
                        <a:cubicBezTo>
                          <a:pt x="299190" y="316200"/>
                          <a:pt x="303284" y="312106"/>
                          <a:pt x="303284" y="307056"/>
                        </a:cubicBezTo>
                        <a:cubicBezTo>
                          <a:pt x="303284" y="302006"/>
                          <a:pt x="299190" y="297912"/>
                          <a:pt x="294140" y="297912"/>
                        </a:cubicBezTo>
                        <a:close/>
                        <a:moveTo>
                          <a:pt x="69311" y="281736"/>
                        </a:moveTo>
                        <a:lnTo>
                          <a:pt x="309184" y="281736"/>
                        </a:lnTo>
                        <a:cubicBezTo>
                          <a:pt x="323168" y="281736"/>
                          <a:pt x="334505" y="293073"/>
                          <a:pt x="334505" y="307057"/>
                        </a:cubicBezTo>
                        <a:lnTo>
                          <a:pt x="334504" y="307057"/>
                        </a:lnTo>
                        <a:cubicBezTo>
                          <a:pt x="334504" y="321041"/>
                          <a:pt x="323167" y="332378"/>
                          <a:pt x="309183" y="332378"/>
                        </a:cubicBezTo>
                        <a:lnTo>
                          <a:pt x="63821" y="332377"/>
                        </a:lnTo>
                        <a:lnTo>
                          <a:pt x="69311" y="319122"/>
                        </a:lnTo>
                        <a:close/>
                        <a:moveTo>
                          <a:pt x="25216" y="0"/>
                        </a:moveTo>
                        <a:lnTo>
                          <a:pt x="289677" y="0"/>
                        </a:lnTo>
                        <a:cubicBezTo>
                          <a:pt x="303603" y="0"/>
                          <a:pt x="314893" y="11290"/>
                          <a:pt x="314893" y="25216"/>
                        </a:cubicBezTo>
                        <a:lnTo>
                          <a:pt x="314893" y="211799"/>
                        </a:lnTo>
                        <a:cubicBezTo>
                          <a:pt x="314893" y="225725"/>
                          <a:pt x="303603" y="237015"/>
                          <a:pt x="289677" y="237015"/>
                        </a:cubicBezTo>
                        <a:lnTo>
                          <a:pt x="244016" y="237015"/>
                        </a:lnTo>
                        <a:lnTo>
                          <a:pt x="244016" y="263701"/>
                        </a:lnTo>
                        <a:lnTo>
                          <a:pt x="70878" y="263701"/>
                        </a:lnTo>
                        <a:lnTo>
                          <a:pt x="70878" y="237015"/>
                        </a:lnTo>
                        <a:lnTo>
                          <a:pt x="69311" y="237015"/>
                        </a:lnTo>
                        <a:lnTo>
                          <a:pt x="69311" y="226683"/>
                        </a:lnTo>
                        <a:lnTo>
                          <a:pt x="278150" y="226683"/>
                        </a:lnTo>
                        <a:cubicBezTo>
                          <a:pt x="290862" y="226683"/>
                          <a:pt x="301167" y="216378"/>
                          <a:pt x="301167" y="203666"/>
                        </a:cubicBezTo>
                        <a:lnTo>
                          <a:pt x="301167" y="33350"/>
                        </a:lnTo>
                        <a:cubicBezTo>
                          <a:pt x="301167" y="20638"/>
                          <a:pt x="290862" y="10333"/>
                          <a:pt x="278150" y="10333"/>
                        </a:cubicBezTo>
                        <a:lnTo>
                          <a:pt x="36744" y="10333"/>
                        </a:lnTo>
                        <a:cubicBezTo>
                          <a:pt x="24032" y="10333"/>
                          <a:pt x="13727" y="20638"/>
                          <a:pt x="13727" y="33350"/>
                        </a:cubicBezTo>
                        <a:lnTo>
                          <a:pt x="13727" y="99686"/>
                        </a:lnTo>
                        <a:lnTo>
                          <a:pt x="0" y="99686"/>
                        </a:lnTo>
                        <a:lnTo>
                          <a:pt x="0" y="25216"/>
                        </a:lnTo>
                        <a:cubicBezTo>
                          <a:pt x="0" y="11290"/>
                          <a:pt x="11290" y="0"/>
                          <a:pt x="252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323" name="Freeform 322"/>
                  <p:cNvSpPr/>
                  <p:nvPr/>
                </p:nvSpPr>
                <p:spPr>
                  <a:xfrm>
                    <a:off x="7693653" y="2057400"/>
                    <a:ext cx="404978" cy="424652"/>
                  </a:xfrm>
                  <a:custGeom>
                    <a:avLst/>
                    <a:gdLst>
                      <a:gd name="connsiteX0" fmla="*/ 67498 w 404978"/>
                      <a:gd name="connsiteY0" fmla="*/ 0 h 424652"/>
                      <a:gd name="connsiteX1" fmla="*/ 337480 w 404978"/>
                      <a:gd name="connsiteY1" fmla="*/ 0 h 424652"/>
                      <a:gd name="connsiteX2" fmla="*/ 404978 w 404978"/>
                      <a:gd name="connsiteY2" fmla="*/ 67498 h 424652"/>
                      <a:gd name="connsiteX3" fmla="*/ 404978 w 404978"/>
                      <a:gd name="connsiteY3" fmla="*/ 357154 h 424652"/>
                      <a:gd name="connsiteX4" fmla="*/ 337480 w 404978"/>
                      <a:gd name="connsiteY4" fmla="*/ 424652 h 424652"/>
                      <a:gd name="connsiteX5" fmla="*/ 67498 w 404978"/>
                      <a:gd name="connsiteY5" fmla="*/ 424652 h 424652"/>
                      <a:gd name="connsiteX6" fmla="*/ 41225 w 404978"/>
                      <a:gd name="connsiteY6" fmla="*/ 419348 h 424652"/>
                      <a:gd name="connsiteX7" fmla="*/ 20927 w 404978"/>
                      <a:gd name="connsiteY7" fmla="*/ 405662 h 424652"/>
                      <a:gd name="connsiteX8" fmla="*/ 52704 w 404978"/>
                      <a:gd name="connsiteY8" fmla="*/ 405662 h 424652"/>
                      <a:gd name="connsiteX9" fmla="*/ 101949 w 404978"/>
                      <a:gd name="connsiteY9" fmla="*/ 356417 h 424652"/>
                      <a:gd name="connsiteX10" fmla="*/ 101949 w 404978"/>
                      <a:gd name="connsiteY10" fmla="*/ 186226 h 424652"/>
                      <a:gd name="connsiteX11" fmla="*/ 52704 w 404978"/>
                      <a:gd name="connsiteY11" fmla="*/ 136981 h 424652"/>
                      <a:gd name="connsiteX12" fmla="*/ 0 w 404978"/>
                      <a:gd name="connsiteY12" fmla="*/ 136981 h 424652"/>
                      <a:gd name="connsiteX13" fmla="*/ 0 w 404978"/>
                      <a:gd name="connsiteY13" fmla="*/ 67498 h 424652"/>
                      <a:gd name="connsiteX14" fmla="*/ 67498 w 404978"/>
                      <a:gd name="connsiteY14" fmla="*/ 0 h 424652"/>
                      <a:gd name="connsiteX0" fmla="*/ 101949 w 404978"/>
                      <a:gd name="connsiteY0" fmla="*/ 186226 h 424652"/>
                      <a:gd name="connsiteX1" fmla="*/ 52704 w 404978"/>
                      <a:gd name="connsiteY1" fmla="*/ 136981 h 424652"/>
                      <a:gd name="connsiteX2" fmla="*/ 0 w 404978"/>
                      <a:gd name="connsiteY2" fmla="*/ 136981 h 424652"/>
                      <a:gd name="connsiteX3" fmla="*/ 0 w 404978"/>
                      <a:gd name="connsiteY3" fmla="*/ 67498 h 424652"/>
                      <a:gd name="connsiteX4" fmla="*/ 67498 w 404978"/>
                      <a:gd name="connsiteY4" fmla="*/ 0 h 424652"/>
                      <a:gd name="connsiteX5" fmla="*/ 337480 w 404978"/>
                      <a:gd name="connsiteY5" fmla="*/ 0 h 424652"/>
                      <a:gd name="connsiteX6" fmla="*/ 404978 w 404978"/>
                      <a:gd name="connsiteY6" fmla="*/ 67498 h 424652"/>
                      <a:gd name="connsiteX7" fmla="*/ 404978 w 404978"/>
                      <a:gd name="connsiteY7" fmla="*/ 357154 h 424652"/>
                      <a:gd name="connsiteX8" fmla="*/ 337480 w 404978"/>
                      <a:gd name="connsiteY8" fmla="*/ 424652 h 424652"/>
                      <a:gd name="connsiteX9" fmla="*/ 67498 w 404978"/>
                      <a:gd name="connsiteY9" fmla="*/ 424652 h 424652"/>
                      <a:gd name="connsiteX10" fmla="*/ 41225 w 404978"/>
                      <a:gd name="connsiteY10" fmla="*/ 419348 h 424652"/>
                      <a:gd name="connsiteX11" fmla="*/ 20927 w 404978"/>
                      <a:gd name="connsiteY11" fmla="*/ 405662 h 424652"/>
                      <a:gd name="connsiteX12" fmla="*/ 52704 w 404978"/>
                      <a:gd name="connsiteY12" fmla="*/ 405662 h 424652"/>
                      <a:gd name="connsiteX13" fmla="*/ 101949 w 404978"/>
                      <a:gd name="connsiteY13" fmla="*/ 356417 h 424652"/>
                      <a:gd name="connsiteX14" fmla="*/ 193389 w 404978"/>
                      <a:gd name="connsiteY14" fmla="*/ 277666 h 424652"/>
                      <a:gd name="connsiteX0" fmla="*/ 52704 w 404978"/>
                      <a:gd name="connsiteY0" fmla="*/ 136981 h 424652"/>
                      <a:gd name="connsiteX1" fmla="*/ 0 w 404978"/>
                      <a:gd name="connsiteY1" fmla="*/ 136981 h 424652"/>
                      <a:gd name="connsiteX2" fmla="*/ 0 w 404978"/>
                      <a:gd name="connsiteY2" fmla="*/ 67498 h 424652"/>
                      <a:gd name="connsiteX3" fmla="*/ 67498 w 404978"/>
                      <a:gd name="connsiteY3" fmla="*/ 0 h 424652"/>
                      <a:gd name="connsiteX4" fmla="*/ 337480 w 404978"/>
                      <a:gd name="connsiteY4" fmla="*/ 0 h 424652"/>
                      <a:gd name="connsiteX5" fmla="*/ 404978 w 404978"/>
                      <a:gd name="connsiteY5" fmla="*/ 67498 h 424652"/>
                      <a:gd name="connsiteX6" fmla="*/ 404978 w 404978"/>
                      <a:gd name="connsiteY6" fmla="*/ 357154 h 424652"/>
                      <a:gd name="connsiteX7" fmla="*/ 337480 w 404978"/>
                      <a:gd name="connsiteY7" fmla="*/ 424652 h 424652"/>
                      <a:gd name="connsiteX8" fmla="*/ 67498 w 404978"/>
                      <a:gd name="connsiteY8" fmla="*/ 424652 h 424652"/>
                      <a:gd name="connsiteX9" fmla="*/ 41225 w 404978"/>
                      <a:gd name="connsiteY9" fmla="*/ 419348 h 424652"/>
                      <a:gd name="connsiteX10" fmla="*/ 20927 w 404978"/>
                      <a:gd name="connsiteY10" fmla="*/ 405662 h 424652"/>
                      <a:gd name="connsiteX11" fmla="*/ 52704 w 404978"/>
                      <a:gd name="connsiteY11" fmla="*/ 405662 h 424652"/>
                      <a:gd name="connsiteX12" fmla="*/ 101949 w 404978"/>
                      <a:gd name="connsiteY12" fmla="*/ 356417 h 424652"/>
                      <a:gd name="connsiteX13" fmla="*/ 193389 w 404978"/>
                      <a:gd name="connsiteY13" fmla="*/ 277666 h 424652"/>
                      <a:gd name="connsiteX0" fmla="*/ 52704 w 404978"/>
                      <a:gd name="connsiteY0" fmla="*/ 136981 h 424652"/>
                      <a:gd name="connsiteX1" fmla="*/ 0 w 404978"/>
                      <a:gd name="connsiteY1" fmla="*/ 136981 h 424652"/>
                      <a:gd name="connsiteX2" fmla="*/ 0 w 404978"/>
                      <a:gd name="connsiteY2" fmla="*/ 67498 h 424652"/>
                      <a:gd name="connsiteX3" fmla="*/ 67498 w 404978"/>
                      <a:gd name="connsiteY3" fmla="*/ 0 h 424652"/>
                      <a:gd name="connsiteX4" fmla="*/ 337480 w 404978"/>
                      <a:gd name="connsiteY4" fmla="*/ 0 h 424652"/>
                      <a:gd name="connsiteX5" fmla="*/ 404978 w 404978"/>
                      <a:gd name="connsiteY5" fmla="*/ 67498 h 424652"/>
                      <a:gd name="connsiteX6" fmla="*/ 404978 w 404978"/>
                      <a:gd name="connsiteY6" fmla="*/ 357154 h 424652"/>
                      <a:gd name="connsiteX7" fmla="*/ 337480 w 404978"/>
                      <a:gd name="connsiteY7" fmla="*/ 424652 h 424652"/>
                      <a:gd name="connsiteX8" fmla="*/ 67498 w 404978"/>
                      <a:gd name="connsiteY8" fmla="*/ 424652 h 424652"/>
                      <a:gd name="connsiteX9" fmla="*/ 41225 w 404978"/>
                      <a:gd name="connsiteY9" fmla="*/ 419348 h 424652"/>
                      <a:gd name="connsiteX10" fmla="*/ 20927 w 404978"/>
                      <a:gd name="connsiteY10" fmla="*/ 405662 h 424652"/>
                      <a:gd name="connsiteX11" fmla="*/ 52704 w 404978"/>
                      <a:gd name="connsiteY11" fmla="*/ 405662 h 424652"/>
                      <a:gd name="connsiteX12" fmla="*/ 101949 w 404978"/>
                      <a:gd name="connsiteY12" fmla="*/ 356417 h 424652"/>
                      <a:gd name="connsiteX0" fmla="*/ 52704 w 404978"/>
                      <a:gd name="connsiteY0" fmla="*/ 136981 h 424652"/>
                      <a:gd name="connsiteX1" fmla="*/ 0 w 404978"/>
                      <a:gd name="connsiteY1" fmla="*/ 136981 h 424652"/>
                      <a:gd name="connsiteX2" fmla="*/ 0 w 404978"/>
                      <a:gd name="connsiteY2" fmla="*/ 67498 h 424652"/>
                      <a:gd name="connsiteX3" fmla="*/ 67498 w 404978"/>
                      <a:gd name="connsiteY3" fmla="*/ 0 h 424652"/>
                      <a:gd name="connsiteX4" fmla="*/ 337480 w 404978"/>
                      <a:gd name="connsiteY4" fmla="*/ 0 h 424652"/>
                      <a:gd name="connsiteX5" fmla="*/ 404978 w 404978"/>
                      <a:gd name="connsiteY5" fmla="*/ 67498 h 424652"/>
                      <a:gd name="connsiteX6" fmla="*/ 404978 w 404978"/>
                      <a:gd name="connsiteY6" fmla="*/ 357154 h 424652"/>
                      <a:gd name="connsiteX7" fmla="*/ 337480 w 404978"/>
                      <a:gd name="connsiteY7" fmla="*/ 424652 h 424652"/>
                      <a:gd name="connsiteX8" fmla="*/ 67498 w 404978"/>
                      <a:gd name="connsiteY8" fmla="*/ 424652 h 424652"/>
                      <a:gd name="connsiteX9" fmla="*/ 41225 w 404978"/>
                      <a:gd name="connsiteY9" fmla="*/ 419348 h 424652"/>
                      <a:gd name="connsiteX10" fmla="*/ 20927 w 404978"/>
                      <a:gd name="connsiteY10" fmla="*/ 405662 h 424652"/>
                      <a:gd name="connsiteX11" fmla="*/ 52704 w 404978"/>
                      <a:gd name="connsiteY11" fmla="*/ 405662 h 424652"/>
                      <a:gd name="connsiteX0" fmla="*/ 52704 w 404978"/>
                      <a:gd name="connsiteY0" fmla="*/ 136981 h 424652"/>
                      <a:gd name="connsiteX1" fmla="*/ 0 w 404978"/>
                      <a:gd name="connsiteY1" fmla="*/ 136981 h 424652"/>
                      <a:gd name="connsiteX2" fmla="*/ 0 w 404978"/>
                      <a:gd name="connsiteY2" fmla="*/ 67498 h 424652"/>
                      <a:gd name="connsiteX3" fmla="*/ 67498 w 404978"/>
                      <a:gd name="connsiteY3" fmla="*/ 0 h 424652"/>
                      <a:gd name="connsiteX4" fmla="*/ 337480 w 404978"/>
                      <a:gd name="connsiteY4" fmla="*/ 0 h 424652"/>
                      <a:gd name="connsiteX5" fmla="*/ 404978 w 404978"/>
                      <a:gd name="connsiteY5" fmla="*/ 67498 h 424652"/>
                      <a:gd name="connsiteX6" fmla="*/ 404978 w 404978"/>
                      <a:gd name="connsiteY6" fmla="*/ 357154 h 424652"/>
                      <a:gd name="connsiteX7" fmla="*/ 337480 w 404978"/>
                      <a:gd name="connsiteY7" fmla="*/ 424652 h 424652"/>
                      <a:gd name="connsiteX8" fmla="*/ 67498 w 404978"/>
                      <a:gd name="connsiteY8" fmla="*/ 424652 h 424652"/>
                      <a:gd name="connsiteX9" fmla="*/ 41225 w 404978"/>
                      <a:gd name="connsiteY9" fmla="*/ 419348 h 424652"/>
                      <a:gd name="connsiteX10" fmla="*/ 20927 w 404978"/>
                      <a:gd name="connsiteY10" fmla="*/ 405662 h 424652"/>
                      <a:gd name="connsiteX0" fmla="*/ 0 w 404978"/>
                      <a:gd name="connsiteY0" fmla="*/ 136981 h 424652"/>
                      <a:gd name="connsiteX1" fmla="*/ 0 w 404978"/>
                      <a:gd name="connsiteY1" fmla="*/ 67498 h 424652"/>
                      <a:gd name="connsiteX2" fmla="*/ 67498 w 404978"/>
                      <a:gd name="connsiteY2" fmla="*/ 0 h 424652"/>
                      <a:gd name="connsiteX3" fmla="*/ 337480 w 404978"/>
                      <a:gd name="connsiteY3" fmla="*/ 0 h 424652"/>
                      <a:gd name="connsiteX4" fmla="*/ 404978 w 404978"/>
                      <a:gd name="connsiteY4" fmla="*/ 67498 h 424652"/>
                      <a:gd name="connsiteX5" fmla="*/ 404978 w 404978"/>
                      <a:gd name="connsiteY5" fmla="*/ 357154 h 424652"/>
                      <a:gd name="connsiteX6" fmla="*/ 337480 w 404978"/>
                      <a:gd name="connsiteY6" fmla="*/ 424652 h 424652"/>
                      <a:gd name="connsiteX7" fmla="*/ 67498 w 404978"/>
                      <a:gd name="connsiteY7" fmla="*/ 424652 h 424652"/>
                      <a:gd name="connsiteX8" fmla="*/ 41225 w 404978"/>
                      <a:gd name="connsiteY8" fmla="*/ 419348 h 424652"/>
                      <a:gd name="connsiteX9" fmla="*/ 20927 w 404978"/>
                      <a:gd name="connsiteY9" fmla="*/ 405662 h 42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978" h="424652">
                        <a:moveTo>
                          <a:pt x="0" y="136981"/>
                        </a:moveTo>
                        <a:lnTo>
                          <a:pt x="0" y="67498"/>
                        </a:lnTo>
                        <a:cubicBezTo>
                          <a:pt x="0" y="30220"/>
                          <a:pt x="30220" y="0"/>
                          <a:pt x="67498" y="0"/>
                        </a:cubicBezTo>
                        <a:lnTo>
                          <a:pt x="337480" y="0"/>
                        </a:lnTo>
                        <a:cubicBezTo>
                          <a:pt x="374758" y="0"/>
                          <a:pt x="404978" y="30220"/>
                          <a:pt x="404978" y="67498"/>
                        </a:cubicBezTo>
                        <a:lnTo>
                          <a:pt x="404978" y="357154"/>
                        </a:lnTo>
                        <a:cubicBezTo>
                          <a:pt x="404978" y="394432"/>
                          <a:pt x="374758" y="424652"/>
                          <a:pt x="337480" y="424652"/>
                        </a:cubicBezTo>
                        <a:lnTo>
                          <a:pt x="67498" y="424652"/>
                        </a:lnTo>
                        <a:cubicBezTo>
                          <a:pt x="58179" y="424652"/>
                          <a:pt x="49300" y="422763"/>
                          <a:pt x="41225" y="419348"/>
                        </a:cubicBezTo>
                        <a:lnTo>
                          <a:pt x="20927" y="405662"/>
                        </a:lnTo>
                      </a:path>
                    </a:pathLst>
                  </a:cu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8"/>
                    <a:endParaRPr lang="en-IN" sz="1400">
                      <a:solidFill>
                        <a:srgbClr val="FFFFFF"/>
                      </a:solidFill>
                      <a:latin typeface="CiscoSansTT ExtraLight" charset="0"/>
                      <a:ea typeface="ＭＳ Ｐゴシック" charset="-128"/>
                      <a:cs typeface="MS PGothic" charset="-128"/>
                    </a:endParaRPr>
                  </a:p>
                </p:txBody>
              </p:sp>
            </p:grpSp>
          </p:grpSp>
        </p:grpSp>
        <p:grpSp>
          <p:nvGrpSpPr>
            <p:cNvPr id="15" name="Group 14"/>
            <p:cNvGrpSpPr/>
            <p:nvPr/>
          </p:nvGrpSpPr>
          <p:grpSpPr>
            <a:xfrm>
              <a:off x="8534598" y="4232746"/>
              <a:ext cx="1415345" cy="894861"/>
              <a:chOff x="6324649" y="3472638"/>
              <a:chExt cx="1321643" cy="894861"/>
            </a:xfrm>
          </p:grpSpPr>
          <p:sp>
            <p:nvSpPr>
              <p:cNvPr id="154" name="Rectangle 153"/>
              <p:cNvSpPr/>
              <p:nvPr/>
            </p:nvSpPr>
            <p:spPr>
              <a:xfrm>
                <a:off x="6324649" y="4059723"/>
                <a:ext cx="1321643" cy="307776"/>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Network Servers</a:t>
                </a:r>
              </a:p>
            </p:txBody>
          </p:sp>
          <p:grpSp>
            <p:nvGrpSpPr>
              <p:cNvPr id="11" name="Group 10"/>
              <p:cNvGrpSpPr/>
              <p:nvPr/>
            </p:nvGrpSpPr>
            <p:grpSpPr>
              <a:xfrm>
                <a:off x="6705164" y="3472638"/>
                <a:ext cx="563550" cy="603504"/>
                <a:chOff x="6705164" y="3472638"/>
                <a:chExt cx="563550" cy="603504"/>
              </a:xfrm>
            </p:grpSpPr>
            <p:sp>
              <p:nvSpPr>
                <p:cNvPr id="157" name="Donut 156"/>
                <p:cNvSpPr/>
                <p:nvPr/>
              </p:nvSpPr>
              <p:spPr>
                <a:xfrm>
                  <a:off x="6705164" y="3472638"/>
                  <a:ext cx="563550" cy="603504"/>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nvGrpSpPr>
                <p:cNvPr id="162" name="Group 161"/>
                <p:cNvGrpSpPr/>
                <p:nvPr/>
              </p:nvGrpSpPr>
              <p:grpSpPr>
                <a:xfrm>
                  <a:off x="6859112" y="3599932"/>
                  <a:ext cx="250640" cy="313528"/>
                  <a:chOff x="5097463" y="-157163"/>
                  <a:chExt cx="436563" cy="546100"/>
                </a:xfrm>
              </p:grpSpPr>
              <p:sp>
                <p:nvSpPr>
                  <p:cNvPr id="163"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164"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165"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166"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167"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168"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grpSp>
          </p:grpSp>
        </p:grpSp>
        <p:grpSp>
          <p:nvGrpSpPr>
            <p:cNvPr id="149" name="Group 148"/>
            <p:cNvGrpSpPr/>
            <p:nvPr/>
          </p:nvGrpSpPr>
          <p:grpSpPr>
            <a:xfrm>
              <a:off x="6368456" y="3527319"/>
              <a:ext cx="1357637" cy="855625"/>
              <a:chOff x="5845675" y="4674866"/>
              <a:chExt cx="1306522" cy="881788"/>
            </a:xfrm>
          </p:grpSpPr>
          <p:sp>
            <p:nvSpPr>
              <p:cNvPr id="152" name="Rectangle 151"/>
              <p:cNvSpPr/>
              <p:nvPr/>
            </p:nvSpPr>
            <p:spPr>
              <a:xfrm>
                <a:off x="5845675" y="5239467"/>
                <a:ext cx="1306522" cy="317187"/>
              </a:xfrm>
              <a:prstGeom prst="rect">
                <a:avLst/>
              </a:prstGeom>
              <a:noFill/>
            </p:spPr>
            <p:txBody>
              <a:bodyPr wrap="none">
                <a:spAutoFit/>
              </a:bodyPr>
              <a:lstStyle/>
              <a:p>
                <a:pPr algn="ctr" defTabSz="685618"/>
                <a:r>
                  <a:rPr lang="en-IN" sz="900" dirty="0">
                    <a:solidFill>
                      <a:srgbClr val="FFFFFF"/>
                    </a:solidFill>
                    <a:latin typeface="CiscoSansTT ExtraLight" charset="0"/>
                    <a:ea typeface="ＭＳ Ｐゴシック" charset="-128"/>
                    <a:cs typeface="MS PGothic" charset="-128"/>
                  </a:rPr>
                  <a:t>Complex Traffic</a:t>
                </a:r>
              </a:p>
            </p:txBody>
          </p:sp>
          <p:sp>
            <p:nvSpPr>
              <p:cNvPr id="160" name="Donut 159"/>
              <p:cNvSpPr/>
              <p:nvPr/>
            </p:nvSpPr>
            <p:spPr>
              <a:xfrm>
                <a:off x="6208552" y="4674866"/>
                <a:ext cx="580782" cy="62195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sp>
          <p:nvSpPr>
            <p:cNvPr id="161" name="Freeform 37"/>
            <p:cNvSpPr>
              <a:spLocks noChangeAspect="1"/>
            </p:cNvSpPr>
            <p:nvPr/>
          </p:nvSpPr>
          <p:spPr bwMode="auto">
            <a:xfrm>
              <a:off x="6871878" y="3662090"/>
              <a:ext cx="342989" cy="310241"/>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rgbClr val="FFFFFF"/>
            </a:solidFill>
            <a:ln>
              <a:noFill/>
            </a:ln>
            <a:effectLst/>
          </p:spPr>
          <p:txBody>
            <a:bodyPr vert="horz" wrap="square" lIns="68589" tIns="34295" rIns="68589" bIns="34295" numCol="1" anchor="t" anchorCtr="0" compatLnSpc="1">
              <a:prstTxWarp prst="textNoShape">
                <a:avLst/>
              </a:prstTxWarp>
            </a:bodyPr>
            <a:lstStyle/>
            <a:p>
              <a:pPr defTabSz="685618"/>
              <a:endParaRPr lang="en-US" sz="1400" dirty="0">
                <a:solidFill>
                  <a:srgbClr val="404040"/>
                </a:solidFill>
                <a:latin typeface="CiscoSansTT ExtraLight" charset="0"/>
                <a:ea typeface="ＭＳ Ｐゴシック" charset="-128"/>
                <a:cs typeface="MS PGothic" charset="-128"/>
              </a:endParaRPr>
            </a:p>
          </p:txBody>
        </p:sp>
      </p:grpSp>
      <p:grpSp>
        <p:nvGrpSpPr>
          <p:cNvPr id="6" name="Group 5"/>
          <p:cNvGrpSpPr/>
          <p:nvPr/>
        </p:nvGrpSpPr>
        <p:grpSpPr>
          <a:xfrm>
            <a:off x="1503409" y="2042512"/>
            <a:ext cx="3279608" cy="1674890"/>
            <a:chOff x="2004544" y="2532183"/>
            <a:chExt cx="4372810" cy="2233187"/>
          </a:xfrm>
        </p:grpSpPr>
        <p:sp>
          <p:nvSpPr>
            <p:cNvPr id="195" name="Trapezoid 79"/>
            <p:cNvSpPr/>
            <p:nvPr/>
          </p:nvSpPr>
          <p:spPr>
            <a:xfrm rot="16200000">
              <a:off x="3074355" y="1462372"/>
              <a:ext cx="2233187" cy="4372810"/>
            </a:xfrm>
            <a:custGeom>
              <a:avLst/>
              <a:gdLst>
                <a:gd name="connsiteX0" fmla="*/ 0 w 2956014"/>
                <a:gd name="connsiteY0" fmla="*/ 4214236 h 4214236"/>
                <a:gd name="connsiteX1" fmla="*/ 1224411 w 2956014"/>
                <a:gd name="connsiteY1" fmla="*/ 0 h 4214236"/>
                <a:gd name="connsiteX2" fmla="*/ 1731603 w 2956014"/>
                <a:gd name="connsiteY2" fmla="*/ 0 h 4214236"/>
                <a:gd name="connsiteX3" fmla="*/ 2956014 w 2956014"/>
                <a:gd name="connsiteY3" fmla="*/ 4214236 h 4214236"/>
                <a:gd name="connsiteX4" fmla="*/ 0 w 2956014"/>
                <a:gd name="connsiteY4" fmla="*/ 4214236 h 4214236"/>
                <a:gd name="connsiteX0" fmla="*/ 0 w 2956014"/>
                <a:gd name="connsiteY0" fmla="*/ 4214236 h 4524680"/>
                <a:gd name="connsiteX1" fmla="*/ 1224411 w 2956014"/>
                <a:gd name="connsiteY1" fmla="*/ 0 h 4524680"/>
                <a:gd name="connsiteX2" fmla="*/ 1731603 w 2956014"/>
                <a:gd name="connsiteY2" fmla="*/ 0 h 4524680"/>
                <a:gd name="connsiteX3" fmla="*/ 2956014 w 2956014"/>
                <a:gd name="connsiteY3" fmla="*/ 4214236 h 4524680"/>
                <a:gd name="connsiteX4" fmla="*/ 0 w 2956014"/>
                <a:gd name="connsiteY4" fmla="*/ 4214236 h 4524680"/>
                <a:gd name="connsiteX0" fmla="*/ 0 w 2956014"/>
                <a:gd name="connsiteY0" fmla="*/ 4214236 h 4662944"/>
                <a:gd name="connsiteX1" fmla="*/ 1224411 w 2956014"/>
                <a:gd name="connsiteY1" fmla="*/ 0 h 4662944"/>
                <a:gd name="connsiteX2" fmla="*/ 1731603 w 2956014"/>
                <a:gd name="connsiteY2" fmla="*/ 0 h 4662944"/>
                <a:gd name="connsiteX3" fmla="*/ 2956014 w 2956014"/>
                <a:gd name="connsiteY3" fmla="*/ 4214236 h 4662944"/>
                <a:gd name="connsiteX4" fmla="*/ 0 w 2956014"/>
                <a:gd name="connsiteY4" fmla="*/ 4214236 h 4662944"/>
                <a:gd name="connsiteX0" fmla="*/ 0 w 2956014"/>
                <a:gd name="connsiteY0" fmla="*/ 4214236 h 4691408"/>
                <a:gd name="connsiteX1" fmla="*/ 1224411 w 2956014"/>
                <a:gd name="connsiteY1" fmla="*/ 0 h 4691408"/>
                <a:gd name="connsiteX2" fmla="*/ 1731603 w 2956014"/>
                <a:gd name="connsiteY2" fmla="*/ 0 h 4691408"/>
                <a:gd name="connsiteX3" fmla="*/ 2956014 w 2956014"/>
                <a:gd name="connsiteY3" fmla="*/ 4214236 h 4691408"/>
                <a:gd name="connsiteX4" fmla="*/ 0 w 2956014"/>
                <a:gd name="connsiteY4" fmla="*/ 4214236 h 4691408"/>
                <a:gd name="connsiteX0" fmla="*/ 0 w 2956014"/>
                <a:gd name="connsiteY0" fmla="*/ 4214236 h 4691408"/>
                <a:gd name="connsiteX1" fmla="*/ 1224411 w 2956014"/>
                <a:gd name="connsiteY1" fmla="*/ 0 h 4691408"/>
                <a:gd name="connsiteX2" fmla="*/ 1767930 w 2956014"/>
                <a:gd name="connsiteY2" fmla="*/ 15093 h 4691408"/>
                <a:gd name="connsiteX3" fmla="*/ 2956014 w 2956014"/>
                <a:gd name="connsiteY3" fmla="*/ 4214236 h 4691408"/>
                <a:gd name="connsiteX4" fmla="*/ 0 w 2956014"/>
                <a:gd name="connsiteY4" fmla="*/ 4214236 h 4691408"/>
                <a:gd name="connsiteX0" fmla="*/ 0 w 2956014"/>
                <a:gd name="connsiteY0" fmla="*/ 4214236 h 4691408"/>
                <a:gd name="connsiteX1" fmla="*/ 1169921 w 2956014"/>
                <a:gd name="connsiteY1" fmla="*/ 0 h 4691408"/>
                <a:gd name="connsiteX2" fmla="*/ 1767930 w 2956014"/>
                <a:gd name="connsiteY2" fmla="*/ 15093 h 4691408"/>
                <a:gd name="connsiteX3" fmla="*/ 2956014 w 2956014"/>
                <a:gd name="connsiteY3" fmla="*/ 4214236 h 4691408"/>
                <a:gd name="connsiteX4" fmla="*/ 0 w 2956014"/>
                <a:gd name="connsiteY4" fmla="*/ 4214236 h 469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014" h="4691408">
                  <a:moveTo>
                    <a:pt x="0" y="4214236"/>
                  </a:moveTo>
                  <a:lnTo>
                    <a:pt x="1169921" y="0"/>
                  </a:lnTo>
                  <a:lnTo>
                    <a:pt x="1767930" y="15093"/>
                  </a:lnTo>
                  <a:cubicBezTo>
                    <a:pt x="2176067" y="1419838"/>
                    <a:pt x="2547877" y="2809491"/>
                    <a:pt x="2956014" y="4214236"/>
                  </a:cubicBezTo>
                  <a:cubicBezTo>
                    <a:pt x="2205626" y="4982586"/>
                    <a:pt x="445588" y="4703186"/>
                    <a:pt x="0" y="4214236"/>
                  </a:cubicBezTo>
                  <a:close/>
                </a:path>
              </a:pathLst>
            </a:custGeom>
            <a:gradFill>
              <a:gsLst>
                <a:gs pos="59000">
                  <a:schemeClr val="accent5"/>
                </a:gs>
                <a:gs pos="13000">
                  <a:srgbClr val="4993C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grpSp>
          <p:nvGrpSpPr>
            <p:cNvPr id="18" name="Group 17"/>
            <p:cNvGrpSpPr/>
            <p:nvPr/>
          </p:nvGrpSpPr>
          <p:grpSpPr>
            <a:xfrm>
              <a:off x="3591318" y="3329991"/>
              <a:ext cx="710808" cy="879323"/>
              <a:chOff x="3218123" y="3608384"/>
              <a:chExt cx="732543" cy="906210"/>
            </a:xfrm>
          </p:grpSpPr>
          <p:sp>
            <p:nvSpPr>
              <p:cNvPr id="197" name="Rectangle 196"/>
              <p:cNvSpPr/>
              <p:nvPr/>
            </p:nvSpPr>
            <p:spPr>
              <a:xfrm>
                <a:off x="3218123" y="4197407"/>
                <a:ext cx="732543" cy="317187"/>
              </a:xfrm>
              <a:prstGeom prst="rect">
                <a:avLst/>
              </a:prstGeom>
              <a:noFill/>
            </p:spPr>
            <p:txBody>
              <a:bodyPr wrap="square">
                <a:spAutoFit/>
              </a:bodyPr>
              <a:lstStyle/>
              <a:p>
                <a:pPr defTabSz="685618"/>
                <a:r>
                  <a:rPr lang="en-IN" sz="900" dirty="0">
                    <a:solidFill>
                      <a:srgbClr val="FFFFFF"/>
                    </a:solidFill>
                    <a:latin typeface="CiscoSansTT ExtraLight" charset="0"/>
                    <a:ea typeface="ＭＳ Ｐゴシック" charset="-128"/>
                    <a:cs typeface="MS PGothic" charset="-128"/>
                  </a:rPr>
                  <a:t>Users</a:t>
                </a:r>
              </a:p>
            </p:txBody>
          </p:sp>
          <p:grpSp>
            <p:nvGrpSpPr>
              <p:cNvPr id="198" name="Group 197"/>
              <p:cNvGrpSpPr/>
              <p:nvPr/>
            </p:nvGrpSpPr>
            <p:grpSpPr>
              <a:xfrm>
                <a:off x="3296819" y="3608384"/>
                <a:ext cx="621958" cy="621957"/>
                <a:chOff x="5133371" y="2030209"/>
                <a:chExt cx="704167" cy="704166"/>
              </a:xfrm>
            </p:grpSpPr>
            <p:sp>
              <p:nvSpPr>
                <p:cNvPr id="199" name="Freeform 198"/>
                <p:cNvSpPr>
                  <a:spLocks noEditPoints="1"/>
                </p:cNvSpPr>
                <p:nvPr/>
              </p:nvSpPr>
              <p:spPr bwMode="auto">
                <a:xfrm flipH="1">
                  <a:off x="5278087" y="2132133"/>
                  <a:ext cx="364072" cy="404594"/>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618"/>
                  <a:endParaRPr lang="en-US" sz="1200">
                    <a:solidFill>
                      <a:srgbClr val="FFFFFF"/>
                    </a:solidFill>
                    <a:latin typeface="CiscoSansTT ExtraLight" charset="0"/>
                    <a:ea typeface="ＭＳ Ｐゴシック" charset="-128"/>
                    <a:cs typeface="MS PGothic" charset="-128"/>
                  </a:endParaRPr>
                </a:p>
              </p:txBody>
            </p:sp>
            <p:sp>
              <p:nvSpPr>
                <p:cNvPr id="200" name="Donut 199"/>
                <p:cNvSpPr/>
                <p:nvPr/>
              </p:nvSpPr>
              <p:spPr>
                <a:xfrm>
                  <a:off x="5133371" y="2030209"/>
                  <a:ext cx="704167" cy="704166"/>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28" name="Group 27"/>
            <p:cNvGrpSpPr/>
            <p:nvPr/>
          </p:nvGrpSpPr>
          <p:grpSpPr>
            <a:xfrm>
              <a:off x="5039809" y="2720617"/>
              <a:ext cx="1193063" cy="869943"/>
              <a:chOff x="4945337" y="2770367"/>
              <a:chExt cx="1193063" cy="869943"/>
            </a:xfrm>
          </p:grpSpPr>
          <p:sp>
            <p:nvSpPr>
              <p:cNvPr id="202" name="Rectangle 201"/>
              <p:cNvSpPr/>
              <p:nvPr/>
            </p:nvSpPr>
            <p:spPr>
              <a:xfrm>
                <a:off x="4945337" y="3332534"/>
                <a:ext cx="1193063" cy="307776"/>
              </a:xfrm>
              <a:prstGeom prst="rect">
                <a:avLst/>
              </a:prstGeom>
              <a:noFill/>
            </p:spPr>
            <p:txBody>
              <a:bodyPr wrap="none">
                <a:spAutoFit/>
              </a:bodyPr>
              <a:lstStyle/>
              <a:p>
                <a:pPr defTabSz="685618"/>
                <a:r>
                  <a:rPr lang="en-IN" sz="900" dirty="0">
                    <a:solidFill>
                      <a:srgbClr val="FFFFFF"/>
                    </a:solidFill>
                    <a:latin typeface="CiscoSansTT ExtraLight" charset="0"/>
                    <a:ea typeface="ＭＳ Ｐゴシック" charset="-128"/>
                    <a:cs typeface="MS PGothic" charset="-128"/>
                  </a:rPr>
                  <a:t> File transfers</a:t>
                </a:r>
              </a:p>
            </p:txBody>
          </p:sp>
          <p:grpSp>
            <p:nvGrpSpPr>
              <p:cNvPr id="203" name="Group 202"/>
              <p:cNvGrpSpPr/>
              <p:nvPr/>
            </p:nvGrpSpPr>
            <p:grpSpPr>
              <a:xfrm>
                <a:off x="5201590" y="2770367"/>
                <a:ext cx="603504" cy="603504"/>
                <a:chOff x="5561134" y="2439345"/>
                <a:chExt cx="704167" cy="704166"/>
              </a:xfrm>
            </p:grpSpPr>
            <p:grpSp>
              <p:nvGrpSpPr>
                <p:cNvPr id="204" name="Group 203"/>
                <p:cNvGrpSpPr/>
                <p:nvPr/>
              </p:nvGrpSpPr>
              <p:grpSpPr>
                <a:xfrm>
                  <a:off x="5697050" y="2642462"/>
                  <a:ext cx="452962" cy="271309"/>
                  <a:chOff x="5150354" y="3523769"/>
                  <a:chExt cx="840872" cy="503654"/>
                </a:xfrm>
                <a:solidFill>
                  <a:schemeClr val="bg1"/>
                </a:solidFill>
              </p:grpSpPr>
              <p:sp>
                <p:nvSpPr>
                  <p:cNvPr id="206" name="Right Arrow 205"/>
                  <p:cNvSpPr/>
                  <p:nvPr/>
                </p:nvSpPr>
                <p:spPr>
                  <a:xfrm>
                    <a:off x="5745622" y="3752268"/>
                    <a:ext cx="245604" cy="16510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207" name="Freeform 12"/>
                  <p:cNvSpPr>
                    <a:spLocks/>
                  </p:cNvSpPr>
                  <p:nvPr/>
                </p:nvSpPr>
                <p:spPr bwMode="auto">
                  <a:xfrm>
                    <a:off x="5150354" y="3523769"/>
                    <a:ext cx="676150" cy="491746"/>
                  </a:xfrm>
                  <a:custGeom>
                    <a:avLst/>
                    <a:gdLst>
                      <a:gd name="T0" fmla="*/ 444 w 913"/>
                      <a:gd name="T1" fmla="*/ 623 h 664"/>
                      <a:gd name="T2" fmla="*/ 440 w 913"/>
                      <a:gd name="T3" fmla="*/ 623 h 664"/>
                      <a:gd name="T4" fmla="*/ 428 w 913"/>
                      <a:gd name="T5" fmla="*/ 621 h 664"/>
                      <a:gd name="T6" fmla="*/ 416 w 913"/>
                      <a:gd name="T7" fmla="*/ 613 h 664"/>
                      <a:gd name="T8" fmla="*/ 408 w 913"/>
                      <a:gd name="T9" fmla="*/ 604 h 664"/>
                      <a:gd name="T10" fmla="*/ 406 w 913"/>
                      <a:gd name="T11" fmla="*/ 590 h 664"/>
                      <a:gd name="T12" fmla="*/ 461 w 913"/>
                      <a:gd name="T13" fmla="*/ 590 h 664"/>
                      <a:gd name="T14" fmla="*/ 428 w 913"/>
                      <a:gd name="T15" fmla="*/ 517 h 664"/>
                      <a:gd name="T16" fmla="*/ 179 w 913"/>
                      <a:gd name="T17" fmla="*/ 517 h 664"/>
                      <a:gd name="T18" fmla="*/ 171 w 913"/>
                      <a:gd name="T19" fmla="*/ 513 h 664"/>
                      <a:gd name="T20" fmla="*/ 169 w 913"/>
                      <a:gd name="T21" fmla="*/ 507 h 664"/>
                      <a:gd name="T22" fmla="*/ 169 w 913"/>
                      <a:gd name="T23" fmla="*/ 88 h 664"/>
                      <a:gd name="T24" fmla="*/ 171 w 913"/>
                      <a:gd name="T25" fmla="*/ 80 h 664"/>
                      <a:gd name="T26" fmla="*/ 179 w 913"/>
                      <a:gd name="T27" fmla="*/ 78 h 664"/>
                      <a:gd name="T28" fmla="*/ 822 w 913"/>
                      <a:gd name="T29" fmla="*/ 78 h 664"/>
                      <a:gd name="T30" fmla="*/ 828 w 913"/>
                      <a:gd name="T31" fmla="*/ 80 h 664"/>
                      <a:gd name="T32" fmla="*/ 832 w 913"/>
                      <a:gd name="T33" fmla="*/ 88 h 664"/>
                      <a:gd name="T34" fmla="*/ 911 w 913"/>
                      <a:gd name="T35" fmla="*/ 309 h 664"/>
                      <a:gd name="T36" fmla="*/ 911 w 913"/>
                      <a:gd name="T37" fmla="*/ 247 h 664"/>
                      <a:gd name="T38" fmla="*/ 913 w 913"/>
                      <a:gd name="T39" fmla="*/ 49 h 664"/>
                      <a:gd name="T40" fmla="*/ 911 w 913"/>
                      <a:gd name="T41" fmla="*/ 39 h 664"/>
                      <a:gd name="T42" fmla="*/ 905 w 913"/>
                      <a:gd name="T43" fmla="*/ 23 h 664"/>
                      <a:gd name="T44" fmla="*/ 899 w 913"/>
                      <a:gd name="T45" fmla="*/ 15 h 664"/>
                      <a:gd name="T46" fmla="*/ 897 w 913"/>
                      <a:gd name="T47" fmla="*/ 13 h 664"/>
                      <a:gd name="T48" fmla="*/ 885 w 913"/>
                      <a:gd name="T49" fmla="*/ 6 h 664"/>
                      <a:gd name="T50" fmla="*/ 881 w 913"/>
                      <a:gd name="T51" fmla="*/ 4 h 664"/>
                      <a:gd name="T52" fmla="*/ 863 w 913"/>
                      <a:gd name="T53" fmla="*/ 0 h 664"/>
                      <a:gd name="T54" fmla="*/ 140 w 913"/>
                      <a:gd name="T55" fmla="*/ 0 h 664"/>
                      <a:gd name="T56" fmla="*/ 138 w 913"/>
                      <a:gd name="T57" fmla="*/ 0 h 664"/>
                      <a:gd name="T58" fmla="*/ 118 w 913"/>
                      <a:gd name="T59" fmla="*/ 4 h 664"/>
                      <a:gd name="T60" fmla="*/ 116 w 913"/>
                      <a:gd name="T61" fmla="*/ 6 h 664"/>
                      <a:gd name="T62" fmla="*/ 104 w 913"/>
                      <a:gd name="T63" fmla="*/ 13 h 664"/>
                      <a:gd name="T64" fmla="*/ 102 w 913"/>
                      <a:gd name="T65" fmla="*/ 15 h 664"/>
                      <a:gd name="T66" fmla="*/ 96 w 913"/>
                      <a:gd name="T67" fmla="*/ 23 h 664"/>
                      <a:gd name="T68" fmla="*/ 91 w 913"/>
                      <a:gd name="T69" fmla="*/ 39 h 664"/>
                      <a:gd name="T70" fmla="*/ 89 w 913"/>
                      <a:gd name="T71" fmla="*/ 247 h 664"/>
                      <a:gd name="T72" fmla="*/ 91 w 913"/>
                      <a:gd name="T73" fmla="*/ 247 h 664"/>
                      <a:gd name="T74" fmla="*/ 91 w 913"/>
                      <a:gd name="T75" fmla="*/ 517 h 664"/>
                      <a:gd name="T76" fmla="*/ 22 w 913"/>
                      <a:gd name="T77" fmla="*/ 557 h 664"/>
                      <a:gd name="T78" fmla="*/ 6 w 913"/>
                      <a:gd name="T79" fmla="*/ 568 h 664"/>
                      <a:gd name="T80" fmla="*/ 0 w 913"/>
                      <a:gd name="T81" fmla="*/ 582 h 664"/>
                      <a:gd name="T82" fmla="*/ 0 w 913"/>
                      <a:gd name="T83" fmla="*/ 608 h 664"/>
                      <a:gd name="T84" fmla="*/ 4 w 913"/>
                      <a:gd name="T85" fmla="*/ 631 h 664"/>
                      <a:gd name="T86" fmla="*/ 16 w 913"/>
                      <a:gd name="T87" fmla="*/ 649 h 664"/>
                      <a:gd name="T88" fmla="*/ 34 w 913"/>
                      <a:gd name="T89" fmla="*/ 660 h 664"/>
                      <a:gd name="T90" fmla="*/ 55 w 913"/>
                      <a:gd name="T91" fmla="*/ 664 h 664"/>
                      <a:gd name="T92" fmla="*/ 461 w 913"/>
                      <a:gd name="T93"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3" h="664">
                        <a:moveTo>
                          <a:pt x="461" y="623"/>
                        </a:moveTo>
                        <a:lnTo>
                          <a:pt x="444" y="623"/>
                        </a:lnTo>
                        <a:lnTo>
                          <a:pt x="440" y="623"/>
                        </a:lnTo>
                        <a:lnTo>
                          <a:pt x="440" y="623"/>
                        </a:lnTo>
                        <a:lnTo>
                          <a:pt x="434" y="623"/>
                        </a:lnTo>
                        <a:lnTo>
                          <a:pt x="428" y="621"/>
                        </a:lnTo>
                        <a:lnTo>
                          <a:pt x="422" y="617"/>
                        </a:lnTo>
                        <a:lnTo>
                          <a:pt x="416" y="613"/>
                        </a:lnTo>
                        <a:lnTo>
                          <a:pt x="412" y="608"/>
                        </a:lnTo>
                        <a:lnTo>
                          <a:pt x="408" y="604"/>
                        </a:lnTo>
                        <a:lnTo>
                          <a:pt x="406" y="596"/>
                        </a:lnTo>
                        <a:lnTo>
                          <a:pt x="406" y="590"/>
                        </a:lnTo>
                        <a:lnTo>
                          <a:pt x="440" y="590"/>
                        </a:lnTo>
                        <a:lnTo>
                          <a:pt x="461" y="590"/>
                        </a:lnTo>
                        <a:lnTo>
                          <a:pt x="461" y="517"/>
                        </a:lnTo>
                        <a:lnTo>
                          <a:pt x="428" y="517"/>
                        </a:lnTo>
                        <a:lnTo>
                          <a:pt x="179" y="517"/>
                        </a:lnTo>
                        <a:lnTo>
                          <a:pt x="179" y="517"/>
                        </a:lnTo>
                        <a:lnTo>
                          <a:pt x="175" y="515"/>
                        </a:lnTo>
                        <a:lnTo>
                          <a:pt x="171" y="513"/>
                        </a:lnTo>
                        <a:lnTo>
                          <a:pt x="169" y="511"/>
                        </a:lnTo>
                        <a:lnTo>
                          <a:pt x="169" y="507"/>
                        </a:lnTo>
                        <a:lnTo>
                          <a:pt x="169" y="88"/>
                        </a:lnTo>
                        <a:lnTo>
                          <a:pt x="169" y="88"/>
                        </a:lnTo>
                        <a:lnTo>
                          <a:pt x="169" y="84"/>
                        </a:lnTo>
                        <a:lnTo>
                          <a:pt x="171" y="80"/>
                        </a:lnTo>
                        <a:lnTo>
                          <a:pt x="175" y="78"/>
                        </a:lnTo>
                        <a:lnTo>
                          <a:pt x="179" y="78"/>
                        </a:lnTo>
                        <a:lnTo>
                          <a:pt x="822" y="78"/>
                        </a:lnTo>
                        <a:lnTo>
                          <a:pt x="822" y="78"/>
                        </a:lnTo>
                        <a:lnTo>
                          <a:pt x="826" y="78"/>
                        </a:lnTo>
                        <a:lnTo>
                          <a:pt x="828" y="80"/>
                        </a:lnTo>
                        <a:lnTo>
                          <a:pt x="832" y="84"/>
                        </a:lnTo>
                        <a:lnTo>
                          <a:pt x="832" y="88"/>
                        </a:lnTo>
                        <a:lnTo>
                          <a:pt x="832" y="309"/>
                        </a:lnTo>
                        <a:lnTo>
                          <a:pt x="911" y="309"/>
                        </a:lnTo>
                        <a:lnTo>
                          <a:pt x="911" y="247"/>
                        </a:lnTo>
                        <a:lnTo>
                          <a:pt x="911" y="247"/>
                        </a:lnTo>
                        <a:lnTo>
                          <a:pt x="913" y="247"/>
                        </a:lnTo>
                        <a:lnTo>
                          <a:pt x="913" y="49"/>
                        </a:lnTo>
                        <a:lnTo>
                          <a:pt x="913" y="49"/>
                        </a:lnTo>
                        <a:lnTo>
                          <a:pt x="911" y="39"/>
                        </a:lnTo>
                        <a:lnTo>
                          <a:pt x="909" y="31"/>
                        </a:lnTo>
                        <a:lnTo>
                          <a:pt x="905" y="23"/>
                        </a:lnTo>
                        <a:lnTo>
                          <a:pt x="899" y="15"/>
                        </a:lnTo>
                        <a:lnTo>
                          <a:pt x="899" y="15"/>
                        </a:lnTo>
                        <a:lnTo>
                          <a:pt x="897" y="13"/>
                        </a:lnTo>
                        <a:lnTo>
                          <a:pt x="897" y="13"/>
                        </a:lnTo>
                        <a:lnTo>
                          <a:pt x="885" y="6"/>
                        </a:lnTo>
                        <a:lnTo>
                          <a:pt x="885" y="6"/>
                        </a:lnTo>
                        <a:lnTo>
                          <a:pt x="881" y="4"/>
                        </a:lnTo>
                        <a:lnTo>
                          <a:pt x="881" y="4"/>
                        </a:lnTo>
                        <a:lnTo>
                          <a:pt x="873" y="0"/>
                        </a:lnTo>
                        <a:lnTo>
                          <a:pt x="863" y="0"/>
                        </a:lnTo>
                        <a:lnTo>
                          <a:pt x="862" y="0"/>
                        </a:lnTo>
                        <a:lnTo>
                          <a:pt x="140" y="0"/>
                        </a:lnTo>
                        <a:lnTo>
                          <a:pt x="138" y="0"/>
                        </a:lnTo>
                        <a:lnTo>
                          <a:pt x="138" y="0"/>
                        </a:lnTo>
                        <a:lnTo>
                          <a:pt x="128" y="0"/>
                        </a:lnTo>
                        <a:lnTo>
                          <a:pt x="118" y="4"/>
                        </a:lnTo>
                        <a:lnTo>
                          <a:pt x="118" y="4"/>
                        </a:lnTo>
                        <a:lnTo>
                          <a:pt x="116" y="6"/>
                        </a:lnTo>
                        <a:lnTo>
                          <a:pt x="116" y="6"/>
                        </a:lnTo>
                        <a:lnTo>
                          <a:pt x="104" y="13"/>
                        </a:lnTo>
                        <a:lnTo>
                          <a:pt x="104" y="13"/>
                        </a:lnTo>
                        <a:lnTo>
                          <a:pt x="102" y="15"/>
                        </a:lnTo>
                        <a:lnTo>
                          <a:pt x="102" y="15"/>
                        </a:lnTo>
                        <a:lnTo>
                          <a:pt x="96" y="23"/>
                        </a:lnTo>
                        <a:lnTo>
                          <a:pt x="92" y="31"/>
                        </a:lnTo>
                        <a:lnTo>
                          <a:pt x="91" y="39"/>
                        </a:lnTo>
                        <a:lnTo>
                          <a:pt x="89" y="49"/>
                        </a:lnTo>
                        <a:lnTo>
                          <a:pt x="89" y="247"/>
                        </a:lnTo>
                        <a:lnTo>
                          <a:pt x="89" y="247"/>
                        </a:lnTo>
                        <a:lnTo>
                          <a:pt x="91" y="247"/>
                        </a:lnTo>
                        <a:lnTo>
                          <a:pt x="91" y="517"/>
                        </a:lnTo>
                        <a:lnTo>
                          <a:pt x="91" y="517"/>
                        </a:lnTo>
                        <a:lnTo>
                          <a:pt x="22" y="557"/>
                        </a:lnTo>
                        <a:lnTo>
                          <a:pt x="22" y="557"/>
                        </a:lnTo>
                        <a:lnTo>
                          <a:pt x="12" y="562"/>
                        </a:lnTo>
                        <a:lnTo>
                          <a:pt x="6" y="568"/>
                        </a:lnTo>
                        <a:lnTo>
                          <a:pt x="0" y="574"/>
                        </a:lnTo>
                        <a:lnTo>
                          <a:pt x="0" y="582"/>
                        </a:lnTo>
                        <a:lnTo>
                          <a:pt x="0" y="608"/>
                        </a:lnTo>
                        <a:lnTo>
                          <a:pt x="0" y="608"/>
                        </a:lnTo>
                        <a:lnTo>
                          <a:pt x="0" y="619"/>
                        </a:lnTo>
                        <a:lnTo>
                          <a:pt x="4" y="631"/>
                        </a:lnTo>
                        <a:lnTo>
                          <a:pt x="10" y="639"/>
                        </a:lnTo>
                        <a:lnTo>
                          <a:pt x="16" y="649"/>
                        </a:lnTo>
                        <a:lnTo>
                          <a:pt x="24" y="655"/>
                        </a:lnTo>
                        <a:lnTo>
                          <a:pt x="34" y="660"/>
                        </a:lnTo>
                        <a:lnTo>
                          <a:pt x="45" y="662"/>
                        </a:lnTo>
                        <a:lnTo>
                          <a:pt x="55" y="664"/>
                        </a:lnTo>
                        <a:lnTo>
                          <a:pt x="450" y="664"/>
                        </a:lnTo>
                        <a:lnTo>
                          <a:pt x="461" y="664"/>
                        </a:lnTo>
                        <a:lnTo>
                          <a:pt x="461" y="623"/>
                        </a:lnTo>
                        <a:close/>
                      </a:path>
                    </a:pathLst>
                  </a:custGeom>
                  <a:grpFill/>
                  <a:ln>
                    <a:noFill/>
                  </a:ln>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208" name="Right Arrow 207"/>
                  <p:cNvSpPr/>
                  <p:nvPr/>
                </p:nvSpPr>
                <p:spPr>
                  <a:xfrm flipH="1">
                    <a:off x="5526880" y="3862323"/>
                    <a:ext cx="299623" cy="16510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grpSp>
            <p:sp>
              <p:nvSpPr>
                <p:cNvPr id="205" name="Donut 204"/>
                <p:cNvSpPr/>
                <p:nvPr/>
              </p:nvSpPr>
              <p:spPr>
                <a:xfrm>
                  <a:off x="5561134" y="2439345"/>
                  <a:ext cx="704167" cy="704166"/>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29" name="Group 28"/>
            <p:cNvGrpSpPr/>
            <p:nvPr/>
          </p:nvGrpSpPr>
          <p:grpSpPr>
            <a:xfrm>
              <a:off x="4920020" y="3675518"/>
              <a:ext cx="1364064" cy="1026771"/>
              <a:chOff x="4901518" y="3957187"/>
              <a:chExt cx="1364064" cy="1026771"/>
            </a:xfrm>
          </p:grpSpPr>
          <p:sp>
            <p:nvSpPr>
              <p:cNvPr id="238" name="Rectangle 237"/>
              <p:cNvSpPr/>
              <p:nvPr/>
            </p:nvSpPr>
            <p:spPr>
              <a:xfrm>
                <a:off x="4901518" y="4491515"/>
                <a:ext cx="1364064" cy="492443"/>
              </a:xfrm>
              <a:prstGeom prst="rect">
                <a:avLst/>
              </a:prstGeom>
              <a:noFill/>
            </p:spPr>
            <p:txBody>
              <a:bodyPr wrap="square">
                <a:spAutoFit/>
              </a:bodyPr>
              <a:lstStyle/>
              <a:p>
                <a:pPr algn="ctr" defTabSz="685618"/>
                <a:r>
                  <a:rPr lang="en-IN" sz="900" dirty="0">
                    <a:solidFill>
                      <a:srgbClr val="FFFFFF"/>
                    </a:solidFill>
                    <a:latin typeface="CiscoSansTT ExtraLight" charset="0"/>
                    <a:ea typeface="ＭＳ Ｐゴシック" charset="-128"/>
                    <a:cs typeface="MS PGothic" charset="-128"/>
                  </a:rPr>
                  <a:t>Web applications</a:t>
                </a:r>
              </a:p>
            </p:txBody>
          </p:sp>
          <p:grpSp>
            <p:nvGrpSpPr>
              <p:cNvPr id="239" name="Group 238"/>
              <p:cNvGrpSpPr/>
              <p:nvPr/>
            </p:nvGrpSpPr>
            <p:grpSpPr>
              <a:xfrm>
                <a:off x="5214066" y="3957187"/>
                <a:ext cx="603504" cy="603504"/>
                <a:chOff x="7200081" y="3710352"/>
                <a:chExt cx="704166" cy="704168"/>
              </a:xfrm>
            </p:grpSpPr>
            <p:grpSp>
              <p:nvGrpSpPr>
                <p:cNvPr id="240" name="Group 239"/>
                <p:cNvGrpSpPr/>
                <p:nvPr/>
              </p:nvGrpSpPr>
              <p:grpSpPr>
                <a:xfrm>
                  <a:off x="7338988" y="3890555"/>
                  <a:ext cx="417861" cy="307468"/>
                  <a:chOff x="5468290" y="2868312"/>
                  <a:chExt cx="438752" cy="322840"/>
                </a:xfrm>
                <a:solidFill>
                  <a:schemeClr val="bg1"/>
                </a:solidFill>
              </p:grpSpPr>
              <p:sp>
                <p:nvSpPr>
                  <p:cNvPr id="242" name="Freeform 241"/>
                  <p:cNvSpPr>
                    <a:spLocks noEditPoints="1"/>
                  </p:cNvSpPr>
                  <p:nvPr/>
                </p:nvSpPr>
                <p:spPr bwMode="auto">
                  <a:xfrm>
                    <a:off x="5584202" y="2868312"/>
                    <a:ext cx="322840" cy="322840"/>
                  </a:xfrm>
                  <a:custGeom>
                    <a:avLst/>
                    <a:gdLst>
                      <a:gd name="T0" fmla="*/ 97 w 312"/>
                      <a:gd name="T1" fmla="*/ 133 h 313"/>
                      <a:gd name="T2" fmla="*/ 145 w 312"/>
                      <a:gd name="T3" fmla="*/ 249 h 313"/>
                      <a:gd name="T4" fmla="*/ 306 w 312"/>
                      <a:gd name="T5" fmla="*/ 202 h 313"/>
                      <a:gd name="T6" fmla="*/ 217 w 312"/>
                      <a:gd name="T7" fmla="*/ 301 h 313"/>
                      <a:gd name="T8" fmla="*/ 95 w 312"/>
                      <a:gd name="T9" fmla="*/ 301 h 313"/>
                      <a:gd name="T10" fmla="*/ 6 w 312"/>
                      <a:gd name="T11" fmla="*/ 202 h 313"/>
                      <a:gd name="T12" fmla="*/ 18 w 312"/>
                      <a:gd name="T13" fmla="*/ 82 h 313"/>
                      <a:gd name="T14" fmla="*/ 125 w 312"/>
                      <a:gd name="T15" fmla="*/ 3 h 313"/>
                      <a:gd name="T16" fmla="*/ 244 w 312"/>
                      <a:gd name="T17" fmla="*/ 27 h 313"/>
                      <a:gd name="T18" fmla="*/ 311 w 312"/>
                      <a:gd name="T19" fmla="*/ 140 h 313"/>
                      <a:gd name="T20" fmla="*/ 230 w 312"/>
                      <a:gd name="T21" fmla="*/ 119 h 313"/>
                      <a:gd name="T22" fmla="*/ 262 w 312"/>
                      <a:gd name="T23" fmla="*/ 109 h 313"/>
                      <a:gd name="T24" fmla="*/ 273 w 312"/>
                      <a:gd name="T25" fmla="*/ 102 h 313"/>
                      <a:gd name="T26" fmla="*/ 252 w 312"/>
                      <a:gd name="T27" fmla="*/ 96 h 313"/>
                      <a:gd name="T28" fmla="*/ 231 w 312"/>
                      <a:gd name="T29" fmla="*/ 102 h 313"/>
                      <a:gd name="T30" fmla="*/ 245 w 312"/>
                      <a:gd name="T31" fmla="*/ 92 h 313"/>
                      <a:gd name="T32" fmla="*/ 240 w 312"/>
                      <a:gd name="T33" fmla="*/ 80 h 313"/>
                      <a:gd name="T34" fmla="*/ 234 w 312"/>
                      <a:gd name="T35" fmla="*/ 69 h 313"/>
                      <a:gd name="T36" fmla="*/ 221 w 312"/>
                      <a:gd name="T37" fmla="*/ 46 h 313"/>
                      <a:gd name="T38" fmla="*/ 184 w 312"/>
                      <a:gd name="T39" fmla="*/ 62 h 313"/>
                      <a:gd name="T40" fmla="*/ 179 w 312"/>
                      <a:gd name="T41" fmla="*/ 49 h 313"/>
                      <a:gd name="T42" fmla="*/ 156 w 312"/>
                      <a:gd name="T43" fmla="*/ 35 h 313"/>
                      <a:gd name="T44" fmla="*/ 152 w 312"/>
                      <a:gd name="T45" fmla="*/ 46 h 313"/>
                      <a:gd name="T46" fmla="*/ 153 w 312"/>
                      <a:gd name="T47" fmla="*/ 62 h 313"/>
                      <a:gd name="T48" fmla="*/ 136 w 312"/>
                      <a:gd name="T49" fmla="*/ 43 h 313"/>
                      <a:gd name="T50" fmla="*/ 105 w 312"/>
                      <a:gd name="T51" fmla="*/ 38 h 313"/>
                      <a:gd name="T52" fmla="*/ 107 w 312"/>
                      <a:gd name="T53" fmla="*/ 45 h 313"/>
                      <a:gd name="T54" fmla="*/ 97 w 312"/>
                      <a:gd name="T55" fmla="*/ 49 h 313"/>
                      <a:gd name="T56" fmla="*/ 94 w 312"/>
                      <a:gd name="T57" fmla="*/ 53 h 313"/>
                      <a:gd name="T58" fmla="*/ 125 w 312"/>
                      <a:gd name="T59" fmla="*/ 47 h 313"/>
                      <a:gd name="T60" fmla="*/ 116 w 312"/>
                      <a:gd name="T61" fmla="*/ 61 h 313"/>
                      <a:gd name="T62" fmla="*/ 130 w 312"/>
                      <a:gd name="T63" fmla="*/ 69 h 313"/>
                      <a:gd name="T64" fmla="*/ 160 w 312"/>
                      <a:gd name="T65" fmla="*/ 76 h 313"/>
                      <a:gd name="T66" fmla="*/ 155 w 312"/>
                      <a:gd name="T67" fmla="*/ 84 h 313"/>
                      <a:gd name="T68" fmla="*/ 145 w 312"/>
                      <a:gd name="T69" fmla="*/ 89 h 313"/>
                      <a:gd name="T70" fmla="*/ 116 w 312"/>
                      <a:gd name="T71" fmla="*/ 108 h 313"/>
                      <a:gd name="T72" fmla="*/ 107 w 312"/>
                      <a:gd name="T73" fmla="*/ 120 h 313"/>
                      <a:gd name="T74" fmla="*/ 93 w 312"/>
                      <a:gd name="T75" fmla="*/ 117 h 313"/>
                      <a:gd name="T76" fmla="*/ 70 w 312"/>
                      <a:gd name="T77" fmla="*/ 135 h 313"/>
                      <a:gd name="T78" fmla="*/ 91 w 312"/>
                      <a:gd name="T79" fmla="*/ 142 h 313"/>
                      <a:gd name="T80" fmla="*/ 94 w 312"/>
                      <a:gd name="T81" fmla="*/ 150 h 313"/>
                      <a:gd name="T82" fmla="*/ 111 w 312"/>
                      <a:gd name="T83" fmla="*/ 155 h 313"/>
                      <a:gd name="T84" fmla="*/ 149 w 312"/>
                      <a:gd name="T85" fmla="*/ 169 h 313"/>
                      <a:gd name="T86" fmla="*/ 183 w 312"/>
                      <a:gd name="T87" fmla="*/ 190 h 313"/>
                      <a:gd name="T88" fmla="*/ 176 w 312"/>
                      <a:gd name="T89" fmla="*/ 216 h 313"/>
                      <a:gd name="T90" fmla="*/ 160 w 312"/>
                      <a:gd name="T91" fmla="*/ 235 h 313"/>
                      <a:gd name="T92" fmla="*/ 142 w 312"/>
                      <a:gd name="T93" fmla="*/ 251 h 313"/>
                      <a:gd name="T94" fmla="*/ 142 w 312"/>
                      <a:gd name="T95" fmla="*/ 278 h 313"/>
                      <a:gd name="T96" fmla="*/ 121 w 312"/>
                      <a:gd name="T97" fmla="*/ 258 h 313"/>
                      <a:gd name="T98" fmla="*/ 116 w 312"/>
                      <a:gd name="T99" fmla="*/ 206 h 313"/>
                      <a:gd name="T100" fmla="*/ 105 w 312"/>
                      <a:gd name="T101" fmla="*/ 171 h 313"/>
                      <a:gd name="T102" fmla="*/ 90 w 312"/>
                      <a:gd name="T103" fmla="*/ 155 h 313"/>
                      <a:gd name="T104" fmla="*/ 56 w 312"/>
                      <a:gd name="T105" fmla="*/ 138 h 313"/>
                      <a:gd name="T106" fmla="*/ 40 w 312"/>
                      <a:gd name="T107" fmla="*/ 115 h 313"/>
                      <a:gd name="T108" fmla="*/ 29 w 312"/>
                      <a:gd name="T109" fmla="*/ 182 h 313"/>
                      <a:gd name="T110" fmla="*/ 94 w 312"/>
                      <a:gd name="T111" fmla="*/ 270 h 313"/>
                      <a:gd name="T112" fmla="*/ 207 w 312"/>
                      <a:gd name="T113" fmla="*/ 274 h 313"/>
                      <a:gd name="T114" fmla="*/ 269 w 312"/>
                      <a:gd name="T115" fmla="*/ 206 h 313"/>
                      <a:gd name="T116" fmla="*/ 261 w 312"/>
                      <a:gd name="T117" fmla="*/ 177 h 313"/>
                      <a:gd name="T118" fmla="*/ 236 w 312"/>
                      <a:gd name="T119" fmla="*/ 17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313">
                        <a:moveTo>
                          <a:pt x="110" y="133"/>
                        </a:moveTo>
                        <a:lnTo>
                          <a:pt x="110" y="133"/>
                        </a:lnTo>
                        <a:lnTo>
                          <a:pt x="109" y="136"/>
                        </a:lnTo>
                        <a:lnTo>
                          <a:pt x="107" y="138"/>
                        </a:lnTo>
                        <a:lnTo>
                          <a:pt x="103" y="138"/>
                        </a:lnTo>
                        <a:lnTo>
                          <a:pt x="103" y="138"/>
                        </a:lnTo>
                        <a:lnTo>
                          <a:pt x="98" y="138"/>
                        </a:lnTo>
                        <a:lnTo>
                          <a:pt x="97" y="133"/>
                        </a:lnTo>
                        <a:lnTo>
                          <a:pt x="97" y="133"/>
                        </a:lnTo>
                        <a:lnTo>
                          <a:pt x="97" y="133"/>
                        </a:lnTo>
                        <a:lnTo>
                          <a:pt x="99" y="133"/>
                        </a:lnTo>
                        <a:lnTo>
                          <a:pt x="103" y="133"/>
                        </a:lnTo>
                        <a:lnTo>
                          <a:pt x="110" y="133"/>
                        </a:lnTo>
                        <a:lnTo>
                          <a:pt x="110" y="133"/>
                        </a:lnTo>
                        <a:close/>
                        <a:moveTo>
                          <a:pt x="145" y="249"/>
                        </a:moveTo>
                        <a:lnTo>
                          <a:pt x="145" y="249"/>
                        </a:lnTo>
                        <a:lnTo>
                          <a:pt x="145" y="249"/>
                        </a:lnTo>
                        <a:lnTo>
                          <a:pt x="145" y="249"/>
                        </a:lnTo>
                        <a:lnTo>
                          <a:pt x="145" y="249"/>
                        </a:lnTo>
                        <a:lnTo>
                          <a:pt x="145" y="249"/>
                        </a:lnTo>
                        <a:lnTo>
                          <a:pt x="145" y="249"/>
                        </a:lnTo>
                        <a:lnTo>
                          <a:pt x="145" y="249"/>
                        </a:lnTo>
                        <a:close/>
                        <a:moveTo>
                          <a:pt x="312" y="156"/>
                        </a:moveTo>
                        <a:lnTo>
                          <a:pt x="312" y="156"/>
                        </a:lnTo>
                        <a:lnTo>
                          <a:pt x="311" y="173"/>
                        </a:lnTo>
                        <a:lnTo>
                          <a:pt x="310" y="187"/>
                        </a:lnTo>
                        <a:lnTo>
                          <a:pt x="306" y="202"/>
                        </a:lnTo>
                        <a:lnTo>
                          <a:pt x="300" y="217"/>
                        </a:lnTo>
                        <a:lnTo>
                          <a:pt x="294" y="231"/>
                        </a:lnTo>
                        <a:lnTo>
                          <a:pt x="285" y="244"/>
                        </a:lnTo>
                        <a:lnTo>
                          <a:pt x="276" y="256"/>
                        </a:lnTo>
                        <a:lnTo>
                          <a:pt x="267" y="267"/>
                        </a:lnTo>
                        <a:lnTo>
                          <a:pt x="256" y="276"/>
                        </a:lnTo>
                        <a:lnTo>
                          <a:pt x="244" y="286"/>
                        </a:lnTo>
                        <a:lnTo>
                          <a:pt x="230" y="294"/>
                        </a:lnTo>
                        <a:lnTo>
                          <a:pt x="217" y="301"/>
                        </a:lnTo>
                        <a:lnTo>
                          <a:pt x="202" y="306"/>
                        </a:lnTo>
                        <a:lnTo>
                          <a:pt x="187" y="309"/>
                        </a:lnTo>
                        <a:lnTo>
                          <a:pt x="172" y="311"/>
                        </a:lnTo>
                        <a:lnTo>
                          <a:pt x="156" y="313"/>
                        </a:lnTo>
                        <a:lnTo>
                          <a:pt x="156" y="313"/>
                        </a:lnTo>
                        <a:lnTo>
                          <a:pt x="140" y="311"/>
                        </a:lnTo>
                        <a:lnTo>
                          <a:pt x="125" y="309"/>
                        </a:lnTo>
                        <a:lnTo>
                          <a:pt x="110" y="306"/>
                        </a:lnTo>
                        <a:lnTo>
                          <a:pt x="95" y="301"/>
                        </a:lnTo>
                        <a:lnTo>
                          <a:pt x="82" y="294"/>
                        </a:lnTo>
                        <a:lnTo>
                          <a:pt x="68" y="286"/>
                        </a:lnTo>
                        <a:lnTo>
                          <a:pt x="56" y="276"/>
                        </a:lnTo>
                        <a:lnTo>
                          <a:pt x="45" y="267"/>
                        </a:lnTo>
                        <a:lnTo>
                          <a:pt x="36" y="256"/>
                        </a:lnTo>
                        <a:lnTo>
                          <a:pt x="27" y="244"/>
                        </a:lnTo>
                        <a:lnTo>
                          <a:pt x="18" y="231"/>
                        </a:lnTo>
                        <a:lnTo>
                          <a:pt x="12" y="217"/>
                        </a:lnTo>
                        <a:lnTo>
                          <a:pt x="6" y="202"/>
                        </a:lnTo>
                        <a:lnTo>
                          <a:pt x="2" y="187"/>
                        </a:lnTo>
                        <a:lnTo>
                          <a:pt x="1" y="173"/>
                        </a:lnTo>
                        <a:lnTo>
                          <a:pt x="0" y="156"/>
                        </a:lnTo>
                        <a:lnTo>
                          <a:pt x="0" y="156"/>
                        </a:lnTo>
                        <a:lnTo>
                          <a:pt x="1" y="140"/>
                        </a:lnTo>
                        <a:lnTo>
                          <a:pt x="2" y="125"/>
                        </a:lnTo>
                        <a:lnTo>
                          <a:pt x="6" y="109"/>
                        </a:lnTo>
                        <a:lnTo>
                          <a:pt x="12" y="96"/>
                        </a:lnTo>
                        <a:lnTo>
                          <a:pt x="18" y="82"/>
                        </a:lnTo>
                        <a:lnTo>
                          <a:pt x="27" y="69"/>
                        </a:lnTo>
                        <a:lnTo>
                          <a:pt x="36" y="57"/>
                        </a:lnTo>
                        <a:lnTo>
                          <a:pt x="45" y="46"/>
                        </a:lnTo>
                        <a:lnTo>
                          <a:pt x="56" y="35"/>
                        </a:lnTo>
                        <a:lnTo>
                          <a:pt x="68" y="27"/>
                        </a:lnTo>
                        <a:lnTo>
                          <a:pt x="82" y="19"/>
                        </a:lnTo>
                        <a:lnTo>
                          <a:pt x="95" y="12"/>
                        </a:lnTo>
                        <a:lnTo>
                          <a:pt x="110" y="7"/>
                        </a:lnTo>
                        <a:lnTo>
                          <a:pt x="125" y="3"/>
                        </a:lnTo>
                        <a:lnTo>
                          <a:pt x="140" y="1"/>
                        </a:lnTo>
                        <a:lnTo>
                          <a:pt x="156" y="0"/>
                        </a:lnTo>
                        <a:lnTo>
                          <a:pt x="156" y="0"/>
                        </a:lnTo>
                        <a:lnTo>
                          <a:pt x="172" y="1"/>
                        </a:lnTo>
                        <a:lnTo>
                          <a:pt x="187" y="3"/>
                        </a:lnTo>
                        <a:lnTo>
                          <a:pt x="202" y="7"/>
                        </a:lnTo>
                        <a:lnTo>
                          <a:pt x="217" y="12"/>
                        </a:lnTo>
                        <a:lnTo>
                          <a:pt x="230" y="19"/>
                        </a:lnTo>
                        <a:lnTo>
                          <a:pt x="244" y="27"/>
                        </a:lnTo>
                        <a:lnTo>
                          <a:pt x="256" y="35"/>
                        </a:lnTo>
                        <a:lnTo>
                          <a:pt x="267" y="46"/>
                        </a:lnTo>
                        <a:lnTo>
                          <a:pt x="276" y="57"/>
                        </a:lnTo>
                        <a:lnTo>
                          <a:pt x="285" y="69"/>
                        </a:lnTo>
                        <a:lnTo>
                          <a:pt x="294" y="82"/>
                        </a:lnTo>
                        <a:lnTo>
                          <a:pt x="300" y="96"/>
                        </a:lnTo>
                        <a:lnTo>
                          <a:pt x="306" y="109"/>
                        </a:lnTo>
                        <a:lnTo>
                          <a:pt x="310" y="125"/>
                        </a:lnTo>
                        <a:lnTo>
                          <a:pt x="311" y="140"/>
                        </a:lnTo>
                        <a:lnTo>
                          <a:pt x="312" y="156"/>
                        </a:lnTo>
                        <a:lnTo>
                          <a:pt x="312" y="156"/>
                        </a:lnTo>
                        <a:close/>
                        <a:moveTo>
                          <a:pt x="215" y="142"/>
                        </a:moveTo>
                        <a:lnTo>
                          <a:pt x="215" y="142"/>
                        </a:lnTo>
                        <a:lnTo>
                          <a:pt x="217" y="136"/>
                        </a:lnTo>
                        <a:lnTo>
                          <a:pt x="222" y="129"/>
                        </a:lnTo>
                        <a:lnTo>
                          <a:pt x="226" y="124"/>
                        </a:lnTo>
                        <a:lnTo>
                          <a:pt x="230" y="119"/>
                        </a:lnTo>
                        <a:lnTo>
                          <a:pt x="230" y="119"/>
                        </a:lnTo>
                        <a:lnTo>
                          <a:pt x="234" y="115"/>
                        </a:lnTo>
                        <a:lnTo>
                          <a:pt x="240" y="113"/>
                        </a:lnTo>
                        <a:lnTo>
                          <a:pt x="240" y="113"/>
                        </a:lnTo>
                        <a:lnTo>
                          <a:pt x="246" y="112"/>
                        </a:lnTo>
                        <a:lnTo>
                          <a:pt x="253" y="109"/>
                        </a:lnTo>
                        <a:lnTo>
                          <a:pt x="253" y="109"/>
                        </a:lnTo>
                        <a:lnTo>
                          <a:pt x="258" y="107"/>
                        </a:lnTo>
                        <a:lnTo>
                          <a:pt x="260" y="107"/>
                        </a:lnTo>
                        <a:lnTo>
                          <a:pt x="262" y="109"/>
                        </a:lnTo>
                        <a:lnTo>
                          <a:pt x="262" y="109"/>
                        </a:lnTo>
                        <a:lnTo>
                          <a:pt x="265" y="112"/>
                        </a:lnTo>
                        <a:lnTo>
                          <a:pt x="269" y="113"/>
                        </a:lnTo>
                        <a:lnTo>
                          <a:pt x="272" y="113"/>
                        </a:lnTo>
                        <a:lnTo>
                          <a:pt x="276" y="113"/>
                        </a:lnTo>
                        <a:lnTo>
                          <a:pt x="276" y="113"/>
                        </a:lnTo>
                        <a:lnTo>
                          <a:pt x="277" y="113"/>
                        </a:lnTo>
                        <a:lnTo>
                          <a:pt x="277" y="113"/>
                        </a:lnTo>
                        <a:lnTo>
                          <a:pt x="273" y="102"/>
                        </a:lnTo>
                        <a:lnTo>
                          <a:pt x="273" y="102"/>
                        </a:lnTo>
                        <a:lnTo>
                          <a:pt x="269" y="100"/>
                        </a:lnTo>
                        <a:lnTo>
                          <a:pt x="265" y="97"/>
                        </a:lnTo>
                        <a:lnTo>
                          <a:pt x="265" y="97"/>
                        </a:lnTo>
                        <a:lnTo>
                          <a:pt x="262" y="96"/>
                        </a:lnTo>
                        <a:lnTo>
                          <a:pt x="258" y="94"/>
                        </a:lnTo>
                        <a:lnTo>
                          <a:pt x="254" y="94"/>
                        </a:lnTo>
                        <a:lnTo>
                          <a:pt x="252" y="96"/>
                        </a:lnTo>
                        <a:lnTo>
                          <a:pt x="252" y="96"/>
                        </a:lnTo>
                        <a:lnTo>
                          <a:pt x="250" y="98"/>
                        </a:lnTo>
                        <a:lnTo>
                          <a:pt x="249" y="100"/>
                        </a:lnTo>
                        <a:lnTo>
                          <a:pt x="249" y="102"/>
                        </a:lnTo>
                        <a:lnTo>
                          <a:pt x="246" y="105"/>
                        </a:lnTo>
                        <a:lnTo>
                          <a:pt x="246" y="105"/>
                        </a:lnTo>
                        <a:lnTo>
                          <a:pt x="241" y="105"/>
                        </a:lnTo>
                        <a:lnTo>
                          <a:pt x="234" y="105"/>
                        </a:lnTo>
                        <a:lnTo>
                          <a:pt x="233" y="104"/>
                        </a:lnTo>
                        <a:lnTo>
                          <a:pt x="231" y="102"/>
                        </a:lnTo>
                        <a:lnTo>
                          <a:pt x="231" y="101"/>
                        </a:lnTo>
                        <a:lnTo>
                          <a:pt x="234" y="98"/>
                        </a:lnTo>
                        <a:lnTo>
                          <a:pt x="234" y="98"/>
                        </a:lnTo>
                        <a:lnTo>
                          <a:pt x="237" y="97"/>
                        </a:lnTo>
                        <a:lnTo>
                          <a:pt x="240" y="96"/>
                        </a:lnTo>
                        <a:lnTo>
                          <a:pt x="242" y="96"/>
                        </a:lnTo>
                        <a:lnTo>
                          <a:pt x="245" y="94"/>
                        </a:lnTo>
                        <a:lnTo>
                          <a:pt x="245" y="94"/>
                        </a:lnTo>
                        <a:lnTo>
                          <a:pt x="245" y="92"/>
                        </a:lnTo>
                        <a:lnTo>
                          <a:pt x="244" y="90"/>
                        </a:lnTo>
                        <a:lnTo>
                          <a:pt x="242" y="89"/>
                        </a:lnTo>
                        <a:lnTo>
                          <a:pt x="241" y="88"/>
                        </a:lnTo>
                        <a:lnTo>
                          <a:pt x="241" y="88"/>
                        </a:lnTo>
                        <a:lnTo>
                          <a:pt x="242" y="85"/>
                        </a:lnTo>
                        <a:lnTo>
                          <a:pt x="242" y="82"/>
                        </a:lnTo>
                        <a:lnTo>
                          <a:pt x="242" y="82"/>
                        </a:lnTo>
                        <a:lnTo>
                          <a:pt x="241" y="81"/>
                        </a:lnTo>
                        <a:lnTo>
                          <a:pt x="240" y="80"/>
                        </a:lnTo>
                        <a:lnTo>
                          <a:pt x="237" y="81"/>
                        </a:lnTo>
                        <a:lnTo>
                          <a:pt x="233" y="81"/>
                        </a:lnTo>
                        <a:lnTo>
                          <a:pt x="231" y="81"/>
                        </a:lnTo>
                        <a:lnTo>
                          <a:pt x="230" y="81"/>
                        </a:lnTo>
                        <a:lnTo>
                          <a:pt x="230" y="81"/>
                        </a:lnTo>
                        <a:lnTo>
                          <a:pt x="229" y="77"/>
                        </a:lnTo>
                        <a:lnTo>
                          <a:pt x="230" y="74"/>
                        </a:lnTo>
                        <a:lnTo>
                          <a:pt x="233" y="71"/>
                        </a:lnTo>
                        <a:lnTo>
                          <a:pt x="234" y="69"/>
                        </a:lnTo>
                        <a:lnTo>
                          <a:pt x="234" y="69"/>
                        </a:lnTo>
                        <a:lnTo>
                          <a:pt x="240" y="67"/>
                        </a:lnTo>
                        <a:lnTo>
                          <a:pt x="245" y="66"/>
                        </a:lnTo>
                        <a:lnTo>
                          <a:pt x="245" y="66"/>
                        </a:lnTo>
                        <a:lnTo>
                          <a:pt x="246" y="65"/>
                        </a:lnTo>
                        <a:lnTo>
                          <a:pt x="246" y="65"/>
                        </a:lnTo>
                        <a:lnTo>
                          <a:pt x="234" y="54"/>
                        </a:lnTo>
                        <a:lnTo>
                          <a:pt x="221" y="46"/>
                        </a:lnTo>
                        <a:lnTo>
                          <a:pt x="221" y="46"/>
                        </a:lnTo>
                        <a:lnTo>
                          <a:pt x="217" y="49"/>
                        </a:lnTo>
                        <a:lnTo>
                          <a:pt x="213" y="50"/>
                        </a:lnTo>
                        <a:lnTo>
                          <a:pt x="203" y="53"/>
                        </a:lnTo>
                        <a:lnTo>
                          <a:pt x="203" y="53"/>
                        </a:lnTo>
                        <a:lnTo>
                          <a:pt x="196" y="54"/>
                        </a:lnTo>
                        <a:lnTo>
                          <a:pt x="191" y="57"/>
                        </a:lnTo>
                        <a:lnTo>
                          <a:pt x="191" y="57"/>
                        </a:lnTo>
                        <a:lnTo>
                          <a:pt x="187" y="61"/>
                        </a:lnTo>
                        <a:lnTo>
                          <a:pt x="184" y="62"/>
                        </a:lnTo>
                        <a:lnTo>
                          <a:pt x="183" y="63"/>
                        </a:lnTo>
                        <a:lnTo>
                          <a:pt x="183" y="63"/>
                        </a:lnTo>
                        <a:lnTo>
                          <a:pt x="179" y="63"/>
                        </a:lnTo>
                        <a:lnTo>
                          <a:pt x="178" y="63"/>
                        </a:lnTo>
                        <a:lnTo>
                          <a:pt x="176" y="61"/>
                        </a:lnTo>
                        <a:lnTo>
                          <a:pt x="176" y="58"/>
                        </a:lnTo>
                        <a:lnTo>
                          <a:pt x="178" y="53"/>
                        </a:lnTo>
                        <a:lnTo>
                          <a:pt x="179" y="49"/>
                        </a:lnTo>
                        <a:lnTo>
                          <a:pt x="179" y="49"/>
                        </a:lnTo>
                        <a:lnTo>
                          <a:pt x="179" y="43"/>
                        </a:lnTo>
                        <a:lnTo>
                          <a:pt x="176" y="40"/>
                        </a:lnTo>
                        <a:lnTo>
                          <a:pt x="174" y="39"/>
                        </a:lnTo>
                        <a:lnTo>
                          <a:pt x="168" y="39"/>
                        </a:lnTo>
                        <a:lnTo>
                          <a:pt x="168" y="39"/>
                        </a:lnTo>
                        <a:lnTo>
                          <a:pt x="164" y="39"/>
                        </a:lnTo>
                        <a:lnTo>
                          <a:pt x="160" y="36"/>
                        </a:lnTo>
                        <a:lnTo>
                          <a:pt x="160" y="36"/>
                        </a:lnTo>
                        <a:lnTo>
                          <a:pt x="156" y="35"/>
                        </a:lnTo>
                        <a:lnTo>
                          <a:pt x="155" y="34"/>
                        </a:lnTo>
                        <a:lnTo>
                          <a:pt x="152" y="34"/>
                        </a:lnTo>
                        <a:lnTo>
                          <a:pt x="152" y="34"/>
                        </a:lnTo>
                        <a:lnTo>
                          <a:pt x="149" y="38"/>
                        </a:lnTo>
                        <a:lnTo>
                          <a:pt x="148" y="42"/>
                        </a:lnTo>
                        <a:lnTo>
                          <a:pt x="148" y="42"/>
                        </a:lnTo>
                        <a:lnTo>
                          <a:pt x="148" y="43"/>
                        </a:lnTo>
                        <a:lnTo>
                          <a:pt x="149" y="45"/>
                        </a:lnTo>
                        <a:lnTo>
                          <a:pt x="152" y="46"/>
                        </a:lnTo>
                        <a:lnTo>
                          <a:pt x="152" y="46"/>
                        </a:lnTo>
                        <a:lnTo>
                          <a:pt x="157" y="49"/>
                        </a:lnTo>
                        <a:lnTo>
                          <a:pt x="159" y="51"/>
                        </a:lnTo>
                        <a:lnTo>
                          <a:pt x="159" y="54"/>
                        </a:lnTo>
                        <a:lnTo>
                          <a:pt x="159" y="54"/>
                        </a:lnTo>
                        <a:lnTo>
                          <a:pt x="157" y="59"/>
                        </a:lnTo>
                        <a:lnTo>
                          <a:pt x="156" y="61"/>
                        </a:lnTo>
                        <a:lnTo>
                          <a:pt x="153" y="62"/>
                        </a:lnTo>
                        <a:lnTo>
                          <a:pt x="153" y="62"/>
                        </a:lnTo>
                        <a:lnTo>
                          <a:pt x="151" y="61"/>
                        </a:lnTo>
                        <a:lnTo>
                          <a:pt x="149" y="59"/>
                        </a:lnTo>
                        <a:lnTo>
                          <a:pt x="147" y="54"/>
                        </a:lnTo>
                        <a:lnTo>
                          <a:pt x="147" y="54"/>
                        </a:lnTo>
                        <a:lnTo>
                          <a:pt x="142" y="50"/>
                        </a:lnTo>
                        <a:lnTo>
                          <a:pt x="138" y="47"/>
                        </a:lnTo>
                        <a:lnTo>
                          <a:pt x="138" y="47"/>
                        </a:lnTo>
                        <a:lnTo>
                          <a:pt x="136" y="45"/>
                        </a:lnTo>
                        <a:lnTo>
                          <a:pt x="136" y="43"/>
                        </a:lnTo>
                        <a:lnTo>
                          <a:pt x="138" y="39"/>
                        </a:lnTo>
                        <a:lnTo>
                          <a:pt x="141" y="35"/>
                        </a:lnTo>
                        <a:lnTo>
                          <a:pt x="142" y="34"/>
                        </a:lnTo>
                        <a:lnTo>
                          <a:pt x="142" y="31"/>
                        </a:lnTo>
                        <a:lnTo>
                          <a:pt x="142" y="31"/>
                        </a:lnTo>
                        <a:lnTo>
                          <a:pt x="141" y="28"/>
                        </a:lnTo>
                        <a:lnTo>
                          <a:pt x="141" y="28"/>
                        </a:lnTo>
                        <a:lnTo>
                          <a:pt x="122" y="32"/>
                        </a:lnTo>
                        <a:lnTo>
                          <a:pt x="105" y="38"/>
                        </a:lnTo>
                        <a:lnTo>
                          <a:pt x="105" y="38"/>
                        </a:lnTo>
                        <a:lnTo>
                          <a:pt x="105" y="39"/>
                        </a:lnTo>
                        <a:lnTo>
                          <a:pt x="105" y="39"/>
                        </a:lnTo>
                        <a:lnTo>
                          <a:pt x="103" y="40"/>
                        </a:lnTo>
                        <a:lnTo>
                          <a:pt x="103" y="42"/>
                        </a:lnTo>
                        <a:lnTo>
                          <a:pt x="103" y="43"/>
                        </a:lnTo>
                        <a:lnTo>
                          <a:pt x="105" y="45"/>
                        </a:lnTo>
                        <a:lnTo>
                          <a:pt x="105" y="45"/>
                        </a:lnTo>
                        <a:lnTo>
                          <a:pt x="107" y="45"/>
                        </a:lnTo>
                        <a:lnTo>
                          <a:pt x="109" y="45"/>
                        </a:lnTo>
                        <a:lnTo>
                          <a:pt x="110" y="46"/>
                        </a:lnTo>
                        <a:lnTo>
                          <a:pt x="110" y="46"/>
                        </a:lnTo>
                        <a:lnTo>
                          <a:pt x="110" y="47"/>
                        </a:lnTo>
                        <a:lnTo>
                          <a:pt x="109" y="49"/>
                        </a:lnTo>
                        <a:lnTo>
                          <a:pt x="105" y="50"/>
                        </a:lnTo>
                        <a:lnTo>
                          <a:pt x="105" y="50"/>
                        </a:lnTo>
                        <a:lnTo>
                          <a:pt x="99" y="50"/>
                        </a:lnTo>
                        <a:lnTo>
                          <a:pt x="97" y="49"/>
                        </a:lnTo>
                        <a:lnTo>
                          <a:pt x="95" y="46"/>
                        </a:lnTo>
                        <a:lnTo>
                          <a:pt x="95" y="46"/>
                        </a:lnTo>
                        <a:lnTo>
                          <a:pt x="90" y="46"/>
                        </a:lnTo>
                        <a:lnTo>
                          <a:pt x="90" y="46"/>
                        </a:lnTo>
                        <a:lnTo>
                          <a:pt x="90" y="46"/>
                        </a:lnTo>
                        <a:lnTo>
                          <a:pt x="90" y="46"/>
                        </a:lnTo>
                        <a:lnTo>
                          <a:pt x="91" y="50"/>
                        </a:lnTo>
                        <a:lnTo>
                          <a:pt x="91" y="50"/>
                        </a:lnTo>
                        <a:lnTo>
                          <a:pt x="94" y="53"/>
                        </a:lnTo>
                        <a:lnTo>
                          <a:pt x="98" y="54"/>
                        </a:lnTo>
                        <a:lnTo>
                          <a:pt x="98" y="54"/>
                        </a:lnTo>
                        <a:lnTo>
                          <a:pt x="105" y="54"/>
                        </a:lnTo>
                        <a:lnTo>
                          <a:pt x="111" y="53"/>
                        </a:lnTo>
                        <a:lnTo>
                          <a:pt x="111" y="53"/>
                        </a:lnTo>
                        <a:lnTo>
                          <a:pt x="116" y="51"/>
                        </a:lnTo>
                        <a:lnTo>
                          <a:pt x="121" y="49"/>
                        </a:lnTo>
                        <a:lnTo>
                          <a:pt x="122" y="47"/>
                        </a:lnTo>
                        <a:lnTo>
                          <a:pt x="125" y="47"/>
                        </a:lnTo>
                        <a:lnTo>
                          <a:pt x="126" y="47"/>
                        </a:lnTo>
                        <a:lnTo>
                          <a:pt x="129" y="50"/>
                        </a:lnTo>
                        <a:lnTo>
                          <a:pt x="129" y="50"/>
                        </a:lnTo>
                        <a:lnTo>
                          <a:pt x="129" y="53"/>
                        </a:lnTo>
                        <a:lnTo>
                          <a:pt x="129" y="54"/>
                        </a:lnTo>
                        <a:lnTo>
                          <a:pt x="126" y="57"/>
                        </a:lnTo>
                        <a:lnTo>
                          <a:pt x="118" y="59"/>
                        </a:lnTo>
                        <a:lnTo>
                          <a:pt x="118" y="59"/>
                        </a:lnTo>
                        <a:lnTo>
                          <a:pt x="116" y="61"/>
                        </a:lnTo>
                        <a:lnTo>
                          <a:pt x="113" y="62"/>
                        </a:lnTo>
                        <a:lnTo>
                          <a:pt x="113" y="65"/>
                        </a:lnTo>
                        <a:lnTo>
                          <a:pt x="113" y="66"/>
                        </a:lnTo>
                        <a:lnTo>
                          <a:pt x="116" y="70"/>
                        </a:lnTo>
                        <a:lnTo>
                          <a:pt x="120" y="73"/>
                        </a:lnTo>
                        <a:lnTo>
                          <a:pt x="120" y="73"/>
                        </a:lnTo>
                        <a:lnTo>
                          <a:pt x="122" y="73"/>
                        </a:lnTo>
                        <a:lnTo>
                          <a:pt x="126" y="73"/>
                        </a:lnTo>
                        <a:lnTo>
                          <a:pt x="130" y="69"/>
                        </a:lnTo>
                        <a:lnTo>
                          <a:pt x="136" y="65"/>
                        </a:lnTo>
                        <a:lnTo>
                          <a:pt x="138" y="63"/>
                        </a:lnTo>
                        <a:lnTo>
                          <a:pt x="141" y="62"/>
                        </a:lnTo>
                        <a:lnTo>
                          <a:pt x="141" y="62"/>
                        </a:lnTo>
                        <a:lnTo>
                          <a:pt x="145" y="63"/>
                        </a:lnTo>
                        <a:lnTo>
                          <a:pt x="148" y="66"/>
                        </a:lnTo>
                        <a:lnTo>
                          <a:pt x="155" y="73"/>
                        </a:lnTo>
                        <a:lnTo>
                          <a:pt x="155" y="73"/>
                        </a:lnTo>
                        <a:lnTo>
                          <a:pt x="160" y="76"/>
                        </a:lnTo>
                        <a:lnTo>
                          <a:pt x="161" y="77"/>
                        </a:lnTo>
                        <a:lnTo>
                          <a:pt x="163" y="80"/>
                        </a:lnTo>
                        <a:lnTo>
                          <a:pt x="163" y="80"/>
                        </a:lnTo>
                        <a:lnTo>
                          <a:pt x="161" y="82"/>
                        </a:lnTo>
                        <a:lnTo>
                          <a:pt x="160" y="85"/>
                        </a:lnTo>
                        <a:lnTo>
                          <a:pt x="159" y="86"/>
                        </a:lnTo>
                        <a:lnTo>
                          <a:pt x="156" y="86"/>
                        </a:lnTo>
                        <a:lnTo>
                          <a:pt x="156" y="86"/>
                        </a:lnTo>
                        <a:lnTo>
                          <a:pt x="155" y="84"/>
                        </a:lnTo>
                        <a:lnTo>
                          <a:pt x="151" y="82"/>
                        </a:lnTo>
                        <a:lnTo>
                          <a:pt x="148" y="81"/>
                        </a:lnTo>
                        <a:lnTo>
                          <a:pt x="144" y="82"/>
                        </a:lnTo>
                        <a:lnTo>
                          <a:pt x="144" y="82"/>
                        </a:lnTo>
                        <a:lnTo>
                          <a:pt x="145" y="84"/>
                        </a:lnTo>
                        <a:lnTo>
                          <a:pt x="147" y="85"/>
                        </a:lnTo>
                        <a:lnTo>
                          <a:pt x="147" y="85"/>
                        </a:lnTo>
                        <a:lnTo>
                          <a:pt x="147" y="88"/>
                        </a:lnTo>
                        <a:lnTo>
                          <a:pt x="145" y="89"/>
                        </a:lnTo>
                        <a:lnTo>
                          <a:pt x="141" y="92"/>
                        </a:lnTo>
                        <a:lnTo>
                          <a:pt x="136" y="92"/>
                        </a:lnTo>
                        <a:lnTo>
                          <a:pt x="132" y="93"/>
                        </a:lnTo>
                        <a:lnTo>
                          <a:pt x="132" y="93"/>
                        </a:lnTo>
                        <a:lnTo>
                          <a:pt x="126" y="96"/>
                        </a:lnTo>
                        <a:lnTo>
                          <a:pt x="124" y="101"/>
                        </a:lnTo>
                        <a:lnTo>
                          <a:pt x="124" y="101"/>
                        </a:lnTo>
                        <a:lnTo>
                          <a:pt x="116" y="108"/>
                        </a:lnTo>
                        <a:lnTo>
                          <a:pt x="116" y="108"/>
                        </a:lnTo>
                        <a:lnTo>
                          <a:pt x="117" y="107"/>
                        </a:lnTo>
                        <a:lnTo>
                          <a:pt x="117" y="107"/>
                        </a:lnTo>
                        <a:lnTo>
                          <a:pt x="116" y="107"/>
                        </a:lnTo>
                        <a:lnTo>
                          <a:pt x="116" y="107"/>
                        </a:lnTo>
                        <a:lnTo>
                          <a:pt x="117" y="107"/>
                        </a:lnTo>
                        <a:lnTo>
                          <a:pt x="117" y="107"/>
                        </a:lnTo>
                        <a:lnTo>
                          <a:pt x="110" y="113"/>
                        </a:lnTo>
                        <a:lnTo>
                          <a:pt x="107" y="120"/>
                        </a:lnTo>
                        <a:lnTo>
                          <a:pt x="107" y="120"/>
                        </a:lnTo>
                        <a:lnTo>
                          <a:pt x="106" y="124"/>
                        </a:lnTo>
                        <a:lnTo>
                          <a:pt x="105" y="127"/>
                        </a:lnTo>
                        <a:lnTo>
                          <a:pt x="102" y="128"/>
                        </a:lnTo>
                        <a:lnTo>
                          <a:pt x="98" y="129"/>
                        </a:lnTo>
                        <a:lnTo>
                          <a:pt x="98" y="129"/>
                        </a:lnTo>
                        <a:lnTo>
                          <a:pt x="99" y="125"/>
                        </a:lnTo>
                        <a:lnTo>
                          <a:pt x="98" y="121"/>
                        </a:lnTo>
                        <a:lnTo>
                          <a:pt x="97" y="120"/>
                        </a:lnTo>
                        <a:lnTo>
                          <a:pt x="93" y="117"/>
                        </a:lnTo>
                        <a:lnTo>
                          <a:pt x="93" y="117"/>
                        </a:lnTo>
                        <a:lnTo>
                          <a:pt x="86" y="117"/>
                        </a:lnTo>
                        <a:lnTo>
                          <a:pt x="78" y="119"/>
                        </a:lnTo>
                        <a:lnTo>
                          <a:pt x="74" y="121"/>
                        </a:lnTo>
                        <a:lnTo>
                          <a:pt x="71" y="124"/>
                        </a:lnTo>
                        <a:lnTo>
                          <a:pt x="70" y="127"/>
                        </a:lnTo>
                        <a:lnTo>
                          <a:pt x="68" y="131"/>
                        </a:lnTo>
                        <a:lnTo>
                          <a:pt x="68" y="131"/>
                        </a:lnTo>
                        <a:lnTo>
                          <a:pt x="70" y="135"/>
                        </a:lnTo>
                        <a:lnTo>
                          <a:pt x="71" y="138"/>
                        </a:lnTo>
                        <a:lnTo>
                          <a:pt x="74" y="140"/>
                        </a:lnTo>
                        <a:lnTo>
                          <a:pt x="76" y="142"/>
                        </a:lnTo>
                        <a:lnTo>
                          <a:pt x="76" y="142"/>
                        </a:lnTo>
                        <a:lnTo>
                          <a:pt x="80" y="140"/>
                        </a:lnTo>
                        <a:lnTo>
                          <a:pt x="85" y="139"/>
                        </a:lnTo>
                        <a:lnTo>
                          <a:pt x="89" y="139"/>
                        </a:lnTo>
                        <a:lnTo>
                          <a:pt x="90" y="139"/>
                        </a:lnTo>
                        <a:lnTo>
                          <a:pt x="91" y="142"/>
                        </a:lnTo>
                        <a:lnTo>
                          <a:pt x="91" y="142"/>
                        </a:lnTo>
                        <a:lnTo>
                          <a:pt x="89" y="143"/>
                        </a:lnTo>
                        <a:lnTo>
                          <a:pt x="87" y="144"/>
                        </a:lnTo>
                        <a:lnTo>
                          <a:pt x="87" y="146"/>
                        </a:lnTo>
                        <a:lnTo>
                          <a:pt x="87" y="146"/>
                        </a:lnTo>
                        <a:lnTo>
                          <a:pt x="89" y="147"/>
                        </a:lnTo>
                        <a:lnTo>
                          <a:pt x="90" y="148"/>
                        </a:lnTo>
                        <a:lnTo>
                          <a:pt x="93" y="148"/>
                        </a:lnTo>
                        <a:lnTo>
                          <a:pt x="94" y="150"/>
                        </a:lnTo>
                        <a:lnTo>
                          <a:pt x="94" y="150"/>
                        </a:lnTo>
                        <a:lnTo>
                          <a:pt x="94" y="154"/>
                        </a:lnTo>
                        <a:lnTo>
                          <a:pt x="94" y="155"/>
                        </a:lnTo>
                        <a:lnTo>
                          <a:pt x="95" y="158"/>
                        </a:lnTo>
                        <a:lnTo>
                          <a:pt x="95" y="158"/>
                        </a:lnTo>
                        <a:lnTo>
                          <a:pt x="97" y="159"/>
                        </a:lnTo>
                        <a:lnTo>
                          <a:pt x="99" y="159"/>
                        </a:lnTo>
                        <a:lnTo>
                          <a:pt x="103" y="159"/>
                        </a:lnTo>
                        <a:lnTo>
                          <a:pt x="111" y="155"/>
                        </a:lnTo>
                        <a:lnTo>
                          <a:pt x="111" y="155"/>
                        </a:lnTo>
                        <a:lnTo>
                          <a:pt x="117" y="154"/>
                        </a:lnTo>
                        <a:lnTo>
                          <a:pt x="122" y="154"/>
                        </a:lnTo>
                        <a:lnTo>
                          <a:pt x="128" y="156"/>
                        </a:lnTo>
                        <a:lnTo>
                          <a:pt x="132" y="159"/>
                        </a:lnTo>
                        <a:lnTo>
                          <a:pt x="132" y="159"/>
                        </a:lnTo>
                        <a:lnTo>
                          <a:pt x="140" y="165"/>
                        </a:lnTo>
                        <a:lnTo>
                          <a:pt x="149" y="169"/>
                        </a:lnTo>
                        <a:lnTo>
                          <a:pt x="149" y="169"/>
                        </a:lnTo>
                        <a:lnTo>
                          <a:pt x="156" y="174"/>
                        </a:lnTo>
                        <a:lnTo>
                          <a:pt x="159" y="177"/>
                        </a:lnTo>
                        <a:lnTo>
                          <a:pt x="163" y="179"/>
                        </a:lnTo>
                        <a:lnTo>
                          <a:pt x="163" y="179"/>
                        </a:lnTo>
                        <a:lnTo>
                          <a:pt x="174" y="182"/>
                        </a:lnTo>
                        <a:lnTo>
                          <a:pt x="179" y="185"/>
                        </a:lnTo>
                        <a:lnTo>
                          <a:pt x="183" y="187"/>
                        </a:lnTo>
                        <a:lnTo>
                          <a:pt x="183" y="187"/>
                        </a:lnTo>
                        <a:lnTo>
                          <a:pt x="183" y="190"/>
                        </a:lnTo>
                        <a:lnTo>
                          <a:pt x="183" y="191"/>
                        </a:lnTo>
                        <a:lnTo>
                          <a:pt x="180" y="196"/>
                        </a:lnTo>
                        <a:lnTo>
                          <a:pt x="178" y="200"/>
                        </a:lnTo>
                        <a:lnTo>
                          <a:pt x="175" y="204"/>
                        </a:lnTo>
                        <a:lnTo>
                          <a:pt x="175" y="204"/>
                        </a:lnTo>
                        <a:lnTo>
                          <a:pt x="176" y="209"/>
                        </a:lnTo>
                        <a:lnTo>
                          <a:pt x="176" y="213"/>
                        </a:lnTo>
                        <a:lnTo>
                          <a:pt x="176" y="213"/>
                        </a:lnTo>
                        <a:lnTo>
                          <a:pt x="176" y="216"/>
                        </a:lnTo>
                        <a:lnTo>
                          <a:pt x="175" y="217"/>
                        </a:lnTo>
                        <a:lnTo>
                          <a:pt x="171" y="220"/>
                        </a:lnTo>
                        <a:lnTo>
                          <a:pt x="171" y="220"/>
                        </a:lnTo>
                        <a:lnTo>
                          <a:pt x="165" y="222"/>
                        </a:lnTo>
                        <a:lnTo>
                          <a:pt x="163" y="224"/>
                        </a:lnTo>
                        <a:lnTo>
                          <a:pt x="161" y="227"/>
                        </a:lnTo>
                        <a:lnTo>
                          <a:pt x="161" y="227"/>
                        </a:lnTo>
                        <a:lnTo>
                          <a:pt x="160" y="231"/>
                        </a:lnTo>
                        <a:lnTo>
                          <a:pt x="160" y="235"/>
                        </a:lnTo>
                        <a:lnTo>
                          <a:pt x="160" y="235"/>
                        </a:lnTo>
                        <a:lnTo>
                          <a:pt x="157" y="239"/>
                        </a:lnTo>
                        <a:lnTo>
                          <a:pt x="153" y="243"/>
                        </a:lnTo>
                        <a:lnTo>
                          <a:pt x="145" y="249"/>
                        </a:lnTo>
                        <a:lnTo>
                          <a:pt x="145" y="249"/>
                        </a:lnTo>
                        <a:lnTo>
                          <a:pt x="145" y="249"/>
                        </a:lnTo>
                        <a:lnTo>
                          <a:pt x="145" y="249"/>
                        </a:lnTo>
                        <a:lnTo>
                          <a:pt x="142" y="251"/>
                        </a:lnTo>
                        <a:lnTo>
                          <a:pt x="142" y="251"/>
                        </a:lnTo>
                        <a:lnTo>
                          <a:pt x="144" y="249"/>
                        </a:lnTo>
                        <a:lnTo>
                          <a:pt x="144" y="249"/>
                        </a:lnTo>
                        <a:lnTo>
                          <a:pt x="141" y="252"/>
                        </a:lnTo>
                        <a:lnTo>
                          <a:pt x="141" y="252"/>
                        </a:lnTo>
                        <a:lnTo>
                          <a:pt x="140" y="256"/>
                        </a:lnTo>
                        <a:lnTo>
                          <a:pt x="140" y="262"/>
                        </a:lnTo>
                        <a:lnTo>
                          <a:pt x="142" y="272"/>
                        </a:lnTo>
                        <a:lnTo>
                          <a:pt x="142" y="272"/>
                        </a:lnTo>
                        <a:lnTo>
                          <a:pt x="142" y="278"/>
                        </a:lnTo>
                        <a:lnTo>
                          <a:pt x="142" y="279"/>
                        </a:lnTo>
                        <a:lnTo>
                          <a:pt x="141" y="279"/>
                        </a:lnTo>
                        <a:lnTo>
                          <a:pt x="137" y="279"/>
                        </a:lnTo>
                        <a:lnTo>
                          <a:pt x="133" y="278"/>
                        </a:lnTo>
                        <a:lnTo>
                          <a:pt x="133" y="278"/>
                        </a:lnTo>
                        <a:lnTo>
                          <a:pt x="129" y="274"/>
                        </a:lnTo>
                        <a:lnTo>
                          <a:pt x="125" y="268"/>
                        </a:lnTo>
                        <a:lnTo>
                          <a:pt x="122" y="263"/>
                        </a:lnTo>
                        <a:lnTo>
                          <a:pt x="121" y="258"/>
                        </a:lnTo>
                        <a:lnTo>
                          <a:pt x="120" y="245"/>
                        </a:lnTo>
                        <a:lnTo>
                          <a:pt x="120" y="233"/>
                        </a:lnTo>
                        <a:lnTo>
                          <a:pt x="120" y="233"/>
                        </a:lnTo>
                        <a:lnTo>
                          <a:pt x="121" y="227"/>
                        </a:lnTo>
                        <a:lnTo>
                          <a:pt x="121" y="218"/>
                        </a:lnTo>
                        <a:lnTo>
                          <a:pt x="120" y="213"/>
                        </a:lnTo>
                        <a:lnTo>
                          <a:pt x="118" y="209"/>
                        </a:lnTo>
                        <a:lnTo>
                          <a:pt x="116" y="206"/>
                        </a:lnTo>
                        <a:lnTo>
                          <a:pt x="116" y="206"/>
                        </a:lnTo>
                        <a:lnTo>
                          <a:pt x="110" y="202"/>
                        </a:lnTo>
                        <a:lnTo>
                          <a:pt x="103" y="197"/>
                        </a:lnTo>
                        <a:lnTo>
                          <a:pt x="99" y="191"/>
                        </a:lnTo>
                        <a:lnTo>
                          <a:pt x="98" y="187"/>
                        </a:lnTo>
                        <a:lnTo>
                          <a:pt x="98" y="185"/>
                        </a:lnTo>
                        <a:lnTo>
                          <a:pt x="98" y="185"/>
                        </a:lnTo>
                        <a:lnTo>
                          <a:pt x="101" y="181"/>
                        </a:lnTo>
                        <a:lnTo>
                          <a:pt x="103" y="175"/>
                        </a:lnTo>
                        <a:lnTo>
                          <a:pt x="105" y="171"/>
                        </a:lnTo>
                        <a:lnTo>
                          <a:pt x="105" y="169"/>
                        </a:lnTo>
                        <a:lnTo>
                          <a:pt x="103" y="167"/>
                        </a:lnTo>
                        <a:lnTo>
                          <a:pt x="103" y="167"/>
                        </a:lnTo>
                        <a:lnTo>
                          <a:pt x="101" y="163"/>
                        </a:lnTo>
                        <a:lnTo>
                          <a:pt x="95" y="160"/>
                        </a:lnTo>
                        <a:lnTo>
                          <a:pt x="95" y="160"/>
                        </a:lnTo>
                        <a:lnTo>
                          <a:pt x="93" y="158"/>
                        </a:lnTo>
                        <a:lnTo>
                          <a:pt x="90" y="155"/>
                        </a:lnTo>
                        <a:lnTo>
                          <a:pt x="90" y="155"/>
                        </a:lnTo>
                        <a:lnTo>
                          <a:pt x="82" y="150"/>
                        </a:lnTo>
                        <a:lnTo>
                          <a:pt x="82" y="150"/>
                        </a:lnTo>
                        <a:lnTo>
                          <a:pt x="79" y="148"/>
                        </a:lnTo>
                        <a:lnTo>
                          <a:pt x="76" y="148"/>
                        </a:lnTo>
                        <a:lnTo>
                          <a:pt x="68" y="147"/>
                        </a:lnTo>
                        <a:lnTo>
                          <a:pt x="68" y="147"/>
                        </a:lnTo>
                        <a:lnTo>
                          <a:pt x="63" y="146"/>
                        </a:lnTo>
                        <a:lnTo>
                          <a:pt x="59" y="142"/>
                        </a:lnTo>
                        <a:lnTo>
                          <a:pt x="56" y="138"/>
                        </a:lnTo>
                        <a:lnTo>
                          <a:pt x="55" y="131"/>
                        </a:lnTo>
                        <a:lnTo>
                          <a:pt x="55" y="131"/>
                        </a:lnTo>
                        <a:lnTo>
                          <a:pt x="51" y="131"/>
                        </a:lnTo>
                        <a:lnTo>
                          <a:pt x="49" y="127"/>
                        </a:lnTo>
                        <a:lnTo>
                          <a:pt x="49" y="127"/>
                        </a:lnTo>
                        <a:lnTo>
                          <a:pt x="48" y="123"/>
                        </a:lnTo>
                        <a:lnTo>
                          <a:pt x="45" y="120"/>
                        </a:lnTo>
                        <a:lnTo>
                          <a:pt x="45" y="120"/>
                        </a:lnTo>
                        <a:lnTo>
                          <a:pt x="40" y="115"/>
                        </a:lnTo>
                        <a:lnTo>
                          <a:pt x="36" y="109"/>
                        </a:lnTo>
                        <a:lnTo>
                          <a:pt x="36" y="109"/>
                        </a:lnTo>
                        <a:lnTo>
                          <a:pt x="32" y="120"/>
                        </a:lnTo>
                        <a:lnTo>
                          <a:pt x="29" y="132"/>
                        </a:lnTo>
                        <a:lnTo>
                          <a:pt x="28" y="144"/>
                        </a:lnTo>
                        <a:lnTo>
                          <a:pt x="27" y="156"/>
                        </a:lnTo>
                        <a:lnTo>
                          <a:pt x="27" y="156"/>
                        </a:lnTo>
                        <a:lnTo>
                          <a:pt x="28" y="170"/>
                        </a:lnTo>
                        <a:lnTo>
                          <a:pt x="29" y="182"/>
                        </a:lnTo>
                        <a:lnTo>
                          <a:pt x="33" y="194"/>
                        </a:lnTo>
                        <a:lnTo>
                          <a:pt x="37" y="206"/>
                        </a:lnTo>
                        <a:lnTo>
                          <a:pt x="43" y="217"/>
                        </a:lnTo>
                        <a:lnTo>
                          <a:pt x="49" y="228"/>
                        </a:lnTo>
                        <a:lnTo>
                          <a:pt x="56" y="239"/>
                        </a:lnTo>
                        <a:lnTo>
                          <a:pt x="64" y="247"/>
                        </a:lnTo>
                        <a:lnTo>
                          <a:pt x="74" y="256"/>
                        </a:lnTo>
                        <a:lnTo>
                          <a:pt x="85" y="263"/>
                        </a:lnTo>
                        <a:lnTo>
                          <a:pt x="94" y="270"/>
                        </a:lnTo>
                        <a:lnTo>
                          <a:pt x="106" y="275"/>
                        </a:lnTo>
                        <a:lnTo>
                          <a:pt x="118" y="279"/>
                        </a:lnTo>
                        <a:lnTo>
                          <a:pt x="130" y="282"/>
                        </a:lnTo>
                        <a:lnTo>
                          <a:pt x="142" y="285"/>
                        </a:lnTo>
                        <a:lnTo>
                          <a:pt x="156" y="285"/>
                        </a:lnTo>
                        <a:lnTo>
                          <a:pt x="156" y="285"/>
                        </a:lnTo>
                        <a:lnTo>
                          <a:pt x="174" y="283"/>
                        </a:lnTo>
                        <a:lnTo>
                          <a:pt x="191" y="280"/>
                        </a:lnTo>
                        <a:lnTo>
                          <a:pt x="207" y="274"/>
                        </a:lnTo>
                        <a:lnTo>
                          <a:pt x="223" y="266"/>
                        </a:lnTo>
                        <a:lnTo>
                          <a:pt x="237" y="256"/>
                        </a:lnTo>
                        <a:lnTo>
                          <a:pt x="249" y="244"/>
                        </a:lnTo>
                        <a:lnTo>
                          <a:pt x="260" y="232"/>
                        </a:lnTo>
                        <a:lnTo>
                          <a:pt x="269" y="217"/>
                        </a:lnTo>
                        <a:lnTo>
                          <a:pt x="269" y="217"/>
                        </a:lnTo>
                        <a:lnTo>
                          <a:pt x="268" y="214"/>
                        </a:lnTo>
                        <a:lnTo>
                          <a:pt x="268" y="212"/>
                        </a:lnTo>
                        <a:lnTo>
                          <a:pt x="269" y="206"/>
                        </a:lnTo>
                        <a:lnTo>
                          <a:pt x="272" y="201"/>
                        </a:lnTo>
                        <a:lnTo>
                          <a:pt x="273" y="194"/>
                        </a:lnTo>
                        <a:lnTo>
                          <a:pt x="273" y="194"/>
                        </a:lnTo>
                        <a:lnTo>
                          <a:pt x="273" y="191"/>
                        </a:lnTo>
                        <a:lnTo>
                          <a:pt x="272" y="189"/>
                        </a:lnTo>
                        <a:lnTo>
                          <a:pt x="268" y="186"/>
                        </a:lnTo>
                        <a:lnTo>
                          <a:pt x="264" y="182"/>
                        </a:lnTo>
                        <a:lnTo>
                          <a:pt x="262" y="179"/>
                        </a:lnTo>
                        <a:lnTo>
                          <a:pt x="261" y="177"/>
                        </a:lnTo>
                        <a:lnTo>
                          <a:pt x="261" y="177"/>
                        </a:lnTo>
                        <a:lnTo>
                          <a:pt x="261" y="173"/>
                        </a:lnTo>
                        <a:lnTo>
                          <a:pt x="260" y="169"/>
                        </a:lnTo>
                        <a:lnTo>
                          <a:pt x="258" y="167"/>
                        </a:lnTo>
                        <a:lnTo>
                          <a:pt x="256" y="166"/>
                        </a:lnTo>
                        <a:lnTo>
                          <a:pt x="250" y="166"/>
                        </a:lnTo>
                        <a:lnTo>
                          <a:pt x="244" y="169"/>
                        </a:lnTo>
                        <a:lnTo>
                          <a:pt x="244" y="169"/>
                        </a:lnTo>
                        <a:lnTo>
                          <a:pt x="236" y="171"/>
                        </a:lnTo>
                        <a:lnTo>
                          <a:pt x="230" y="170"/>
                        </a:lnTo>
                        <a:lnTo>
                          <a:pt x="225" y="167"/>
                        </a:lnTo>
                        <a:lnTo>
                          <a:pt x="221" y="160"/>
                        </a:lnTo>
                        <a:lnTo>
                          <a:pt x="221" y="160"/>
                        </a:lnTo>
                        <a:lnTo>
                          <a:pt x="215" y="151"/>
                        </a:lnTo>
                        <a:lnTo>
                          <a:pt x="214" y="147"/>
                        </a:lnTo>
                        <a:lnTo>
                          <a:pt x="215" y="142"/>
                        </a:lnTo>
                        <a:lnTo>
                          <a:pt x="215" y="142"/>
                        </a:lnTo>
                        <a:close/>
                      </a:path>
                    </a:pathLst>
                  </a:custGeom>
                  <a:grpFill/>
                  <a:ln>
                    <a:noFill/>
                  </a:ln>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grpSp>
                <p:nvGrpSpPr>
                  <p:cNvPr id="243" name="Group 242"/>
                  <p:cNvGrpSpPr/>
                  <p:nvPr/>
                </p:nvGrpSpPr>
                <p:grpSpPr>
                  <a:xfrm>
                    <a:off x="5468290" y="2980591"/>
                    <a:ext cx="179337" cy="195839"/>
                    <a:chOff x="5067572" y="3341454"/>
                    <a:chExt cx="204941" cy="223799"/>
                  </a:xfrm>
                  <a:grpFill/>
                </p:grpSpPr>
                <p:sp>
                  <p:nvSpPr>
                    <p:cNvPr id="244" name="Freeform 243"/>
                    <p:cNvSpPr>
                      <a:spLocks/>
                    </p:cNvSpPr>
                    <p:nvPr/>
                  </p:nvSpPr>
                  <p:spPr bwMode="auto">
                    <a:xfrm>
                      <a:off x="5067572" y="3434494"/>
                      <a:ext cx="204941" cy="62865"/>
                    </a:xfrm>
                    <a:custGeom>
                      <a:avLst/>
                      <a:gdLst>
                        <a:gd name="T0" fmla="*/ 322 w 325"/>
                        <a:gd name="T1" fmla="*/ 0 h 100"/>
                        <a:gd name="T2" fmla="*/ 322 w 325"/>
                        <a:gd name="T3" fmla="*/ 0 h 100"/>
                        <a:gd name="T4" fmla="*/ 322 w 325"/>
                        <a:gd name="T5" fmla="*/ 0 h 100"/>
                        <a:gd name="T6" fmla="*/ 322 w 325"/>
                        <a:gd name="T7" fmla="*/ 0 h 100"/>
                        <a:gd name="T8" fmla="*/ 308 w 325"/>
                        <a:gd name="T9" fmla="*/ 8 h 100"/>
                        <a:gd name="T10" fmla="*/ 290 w 325"/>
                        <a:gd name="T11" fmla="*/ 15 h 100"/>
                        <a:gd name="T12" fmla="*/ 268 w 325"/>
                        <a:gd name="T13" fmla="*/ 21 h 100"/>
                        <a:gd name="T14" fmla="*/ 243 w 325"/>
                        <a:gd name="T15" fmla="*/ 25 h 100"/>
                        <a:gd name="T16" fmla="*/ 243 w 325"/>
                        <a:gd name="T17" fmla="*/ 25 h 100"/>
                        <a:gd name="T18" fmla="*/ 216 w 325"/>
                        <a:gd name="T19" fmla="*/ 30 h 100"/>
                        <a:gd name="T20" fmla="*/ 190 w 325"/>
                        <a:gd name="T21" fmla="*/ 31 h 100"/>
                        <a:gd name="T22" fmla="*/ 190 w 325"/>
                        <a:gd name="T23" fmla="*/ 31 h 100"/>
                        <a:gd name="T24" fmla="*/ 162 w 325"/>
                        <a:gd name="T25" fmla="*/ 31 h 100"/>
                        <a:gd name="T26" fmla="*/ 162 w 325"/>
                        <a:gd name="T27" fmla="*/ 31 h 100"/>
                        <a:gd name="T28" fmla="*/ 130 w 325"/>
                        <a:gd name="T29" fmla="*/ 31 h 100"/>
                        <a:gd name="T30" fmla="*/ 105 w 325"/>
                        <a:gd name="T31" fmla="*/ 28 h 100"/>
                        <a:gd name="T32" fmla="*/ 80 w 325"/>
                        <a:gd name="T33" fmla="*/ 25 h 100"/>
                        <a:gd name="T34" fmla="*/ 80 w 325"/>
                        <a:gd name="T35" fmla="*/ 25 h 100"/>
                        <a:gd name="T36" fmla="*/ 55 w 325"/>
                        <a:gd name="T37" fmla="*/ 21 h 100"/>
                        <a:gd name="T38" fmla="*/ 34 w 325"/>
                        <a:gd name="T39" fmla="*/ 15 h 100"/>
                        <a:gd name="T40" fmla="*/ 16 w 325"/>
                        <a:gd name="T41" fmla="*/ 8 h 100"/>
                        <a:gd name="T42" fmla="*/ 1 w 325"/>
                        <a:gd name="T43" fmla="*/ 0 h 100"/>
                        <a:gd name="T44" fmla="*/ 1 w 325"/>
                        <a:gd name="T45" fmla="*/ 0 h 100"/>
                        <a:gd name="T46" fmla="*/ 0 w 325"/>
                        <a:gd name="T47" fmla="*/ 5 h 100"/>
                        <a:gd name="T48" fmla="*/ 0 w 325"/>
                        <a:gd name="T49" fmla="*/ 13 h 100"/>
                        <a:gd name="T50" fmla="*/ 0 w 325"/>
                        <a:gd name="T51" fmla="*/ 28 h 100"/>
                        <a:gd name="T52" fmla="*/ 0 w 325"/>
                        <a:gd name="T53" fmla="*/ 28 h 100"/>
                        <a:gd name="T54" fmla="*/ 0 w 325"/>
                        <a:gd name="T55" fmla="*/ 47 h 100"/>
                        <a:gd name="T56" fmla="*/ 0 w 325"/>
                        <a:gd name="T57" fmla="*/ 54 h 100"/>
                        <a:gd name="T58" fmla="*/ 3 w 325"/>
                        <a:gd name="T59" fmla="*/ 61 h 100"/>
                        <a:gd name="T60" fmla="*/ 19 w 325"/>
                        <a:gd name="T61" fmla="*/ 73 h 100"/>
                        <a:gd name="T62" fmla="*/ 19 w 325"/>
                        <a:gd name="T63" fmla="*/ 73 h 100"/>
                        <a:gd name="T64" fmla="*/ 28 w 325"/>
                        <a:gd name="T65" fmla="*/ 79 h 100"/>
                        <a:gd name="T66" fmla="*/ 42 w 325"/>
                        <a:gd name="T67" fmla="*/ 85 h 100"/>
                        <a:gd name="T68" fmla="*/ 57 w 325"/>
                        <a:gd name="T69" fmla="*/ 89 h 100"/>
                        <a:gd name="T70" fmla="*/ 73 w 325"/>
                        <a:gd name="T71" fmla="*/ 93 h 100"/>
                        <a:gd name="T72" fmla="*/ 93 w 325"/>
                        <a:gd name="T73" fmla="*/ 96 h 100"/>
                        <a:gd name="T74" fmla="*/ 115 w 325"/>
                        <a:gd name="T75" fmla="*/ 98 h 100"/>
                        <a:gd name="T76" fmla="*/ 138 w 325"/>
                        <a:gd name="T77" fmla="*/ 100 h 100"/>
                        <a:gd name="T78" fmla="*/ 162 w 325"/>
                        <a:gd name="T79" fmla="*/ 100 h 100"/>
                        <a:gd name="T80" fmla="*/ 162 w 325"/>
                        <a:gd name="T81" fmla="*/ 100 h 100"/>
                        <a:gd name="T82" fmla="*/ 206 w 325"/>
                        <a:gd name="T83" fmla="*/ 98 h 100"/>
                        <a:gd name="T84" fmla="*/ 225 w 325"/>
                        <a:gd name="T85" fmla="*/ 97 h 100"/>
                        <a:gd name="T86" fmla="*/ 244 w 325"/>
                        <a:gd name="T87" fmla="*/ 94 h 100"/>
                        <a:gd name="T88" fmla="*/ 260 w 325"/>
                        <a:gd name="T89" fmla="*/ 90 h 100"/>
                        <a:gd name="T90" fmla="*/ 275 w 325"/>
                        <a:gd name="T91" fmla="*/ 88 h 100"/>
                        <a:gd name="T92" fmla="*/ 289 w 325"/>
                        <a:gd name="T93" fmla="*/ 82 h 100"/>
                        <a:gd name="T94" fmla="*/ 298 w 325"/>
                        <a:gd name="T95" fmla="*/ 77 h 100"/>
                        <a:gd name="T96" fmla="*/ 298 w 325"/>
                        <a:gd name="T97" fmla="*/ 77 h 100"/>
                        <a:gd name="T98" fmla="*/ 305 w 325"/>
                        <a:gd name="T99" fmla="*/ 73 h 100"/>
                        <a:gd name="T100" fmla="*/ 322 w 325"/>
                        <a:gd name="T101" fmla="*/ 61 h 100"/>
                        <a:gd name="T102" fmla="*/ 322 w 325"/>
                        <a:gd name="T103" fmla="*/ 61 h 100"/>
                        <a:gd name="T104" fmla="*/ 324 w 325"/>
                        <a:gd name="T105" fmla="*/ 54 h 100"/>
                        <a:gd name="T106" fmla="*/ 324 w 325"/>
                        <a:gd name="T107" fmla="*/ 47 h 100"/>
                        <a:gd name="T108" fmla="*/ 325 w 325"/>
                        <a:gd name="T109" fmla="*/ 28 h 100"/>
                        <a:gd name="T110" fmla="*/ 325 w 325"/>
                        <a:gd name="T111" fmla="*/ 28 h 100"/>
                        <a:gd name="T112" fmla="*/ 325 w 325"/>
                        <a:gd name="T113" fmla="*/ 13 h 100"/>
                        <a:gd name="T114" fmla="*/ 324 w 325"/>
                        <a:gd name="T115" fmla="*/ 5 h 100"/>
                        <a:gd name="T116" fmla="*/ 322 w 325"/>
                        <a:gd name="T117" fmla="*/ 0 h 100"/>
                        <a:gd name="T118" fmla="*/ 322 w 325"/>
                        <a:gd name="T119" fmla="*/ 0 h 100"/>
                        <a:gd name="T120" fmla="*/ 322 w 325"/>
                        <a:gd name="T121" fmla="*/ 0 h 100"/>
                        <a:gd name="T122" fmla="*/ 322 w 325"/>
                        <a:gd name="T1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 h="100">
                          <a:moveTo>
                            <a:pt x="322" y="0"/>
                          </a:moveTo>
                          <a:lnTo>
                            <a:pt x="322" y="0"/>
                          </a:lnTo>
                          <a:lnTo>
                            <a:pt x="322" y="0"/>
                          </a:lnTo>
                          <a:lnTo>
                            <a:pt x="322" y="0"/>
                          </a:lnTo>
                          <a:lnTo>
                            <a:pt x="308" y="8"/>
                          </a:lnTo>
                          <a:lnTo>
                            <a:pt x="290" y="15"/>
                          </a:lnTo>
                          <a:lnTo>
                            <a:pt x="268" y="21"/>
                          </a:lnTo>
                          <a:lnTo>
                            <a:pt x="243" y="25"/>
                          </a:lnTo>
                          <a:lnTo>
                            <a:pt x="243" y="25"/>
                          </a:lnTo>
                          <a:lnTo>
                            <a:pt x="216" y="30"/>
                          </a:lnTo>
                          <a:lnTo>
                            <a:pt x="190" y="31"/>
                          </a:lnTo>
                          <a:lnTo>
                            <a:pt x="190" y="31"/>
                          </a:lnTo>
                          <a:lnTo>
                            <a:pt x="162" y="31"/>
                          </a:lnTo>
                          <a:lnTo>
                            <a:pt x="162" y="31"/>
                          </a:lnTo>
                          <a:lnTo>
                            <a:pt x="130" y="31"/>
                          </a:lnTo>
                          <a:lnTo>
                            <a:pt x="105" y="28"/>
                          </a:lnTo>
                          <a:lnTo>
                            <a:pt x="80" y="25"/>
                          </a:lnTo>
                          <a:lnTo>
                            <a:pt x="80" y="25"/>
                          </a:lnTo>
                          <a:lnTo>
                            <a:pt x="55" y="21"/>
                          </a:lnTo>
                          <a:lnTo>
                            <a:pt x="34" y="15"/>
                          </a:lnTo>
                          <a:lnTo>
                            <a:pt x="16" y="8"/>
                          </a:lnTo>
                          <a:lnTo>
                            <a:pt x="1" y="0"/>
                          </a:lnTo>
                          <a:lnTo>
                            <a:pt x="1" y="0"/>
                          </a:lnTo>
                          <a:lnTo>
                            <a:pt x="0" y="5"/>
                          </a:lnTo>
                          <a:lnTo>
                            <a:pt x="0" y="13"/>
                          </a:lnTo>
                          <a:lnTo>
                            <a:pt x="0" y="28"/>
                          </a:lnTo>
                          <a:lnTo>
                            <a:pt x="0" y="28"/>
                          </a:lnTo>
                          <a:lnTo>
                            <a:pt x="0" y="47"/>
                          </a:lnTo>
                          <a:lnTo>
                            <a:pt x="0" y="54"/>
                          </a:lnTo>
                          <a:lnTo>
                            <a:pt x="3" y="61"/>
                          </a:lnTo>
                          <a:lnTo>
                            <a:pt x="19" y="73"/>
                          </a:lnTo>
                          <a:lnTo>
                            <a:pt x="19" y="73"/>
                          </a:lnTo>
                          <a:lnTo>
                            <a:pt x="28" y="79"/>
                          </a:lnTo>
                          <a:lnTo>
                            <a:pt x="42" y="85"/>
                          </a:lnTo>
                          <a:lnTo>
                            <a:pt x="57" y="89"/>
                          </a:lnTo>
                          <a:lnTo>
                            <a:pt x="73" y="93"/>
                          </a:lnTo>
                          <a:lnTo>
                            <a:pt x="93" y="96"/>
                          </a:lnTo>
                          <a:lnTo>
                            <a:pt x="115" y="98"/>
                          </a:lnTo>
                          <a:lnTo>
                            <a:pt x="138" y="100"/>
                          </a:lnTo>
                          <a:lnTo>
                            <a:pt x="162" y="100"/>
                          </a:lnTo>
                          <a:lnTo>
                            <a:pt x="162" y="100"/>
                          </a:lnTo>
                          <a:lnTo>
                            <a:pt x="206" y="98"/>
                          </a:lnTo>
                          <a:lnTo>
                            <a:pt x="225" y="97"/>
                          </a:lnTo>
                          <a:lnTo>
                            <a:pt x="244" y="94"/>
                          </a:lnTo>
                          <a:lnTo>
                            <a:pt x="260" y="90"/>
                          </a:lnTo>
                          <a:lnTo>
                            <a:pt x="275" y="88"/>
                          </a:lnTo>
                          <a:lnTo>
                            <a:pt x="289" y="82"/>
                          </a:lnTo>
                          <a:lnTo>
                            <a:pt x="298" y="77"/>
                          </a:lnTo>
                          <a:lnTo>
                            <a:pt x="298" y="77"/>
                          </a:lnTo>
                          <a:lnTo>
                            <a:pt x="305" y="73"/>
                          </a:lnTo>
                          <a:lnTo>
                            <a:pt x="322" y="61"/>
                          </a:lnTo>
                          <a:lnTo>
                            <a:pt x="322" y="61"/>
                          </a:lnTo>
                          <a:lnTo>
                            <a:pt x="324" y="54"/>
                          </a:lnTo>
                          <a:lnTo>
                            <a:pt x="324" y="47"/>
                          </a:lnTo>
                          <a:lnTo>
                            <a:pt x="325" y="28"/>
                          </a:lnTo>
                          <a:lnTo>
                            <a:pt x="325" y="28"/>
                          </a:lnTo>
                          <a:lnTo>
                            <a:pt x="325" y="13"/>
                          </a:lnTo>
                          <a:lnTo>
                            <a:pt x="324" y="5"/>
                          </a:lnTo>
                          <a:lnTo>
                            <a:pt x="322" y="0"/>
                          </a:lnTo>
                          <a:lnTo>
                            <a:pt x="322" y="0"/>
                          </a:lnTo>
                          <a:lnTo>
                            <a:pt x="322" y="0"/>
                          </a:lnTo>
                          <a:lnTo>
                            <a:pt x="3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45" name="Freeform 244"/>
                    <p:cNvSpPr>
                      <a:spLocks/>
                    </p:cNvSpPr>
                    <p:nvPr/>
                  </p:nvSpPr>
                  <p:spPr bwMode="auto">
                    <a:xfrm>
                      <a:off x="5067572" y="3494844"/>
                      <a:ext cx="204941" cy="70409"/>
                    </a:xfrm>
                    <a:custGeom>
                      <a:avLst/>
                      <a:gdLst>
                        <a:gd name="T0" fmla="*/ 321 w 325"/>
                        <a:gd name="T1" fmla="*/ 0 h 112"/>
                        <a:gd name="T2" fmla="*/ 321 w 325"/>
                        <a:gd name="T3" fmla="*/ 0 h 112"/>
                        <a:gd name="T4" fmla="*/ 313 w 325"/>
                        <a:gd name="T5" fmla="*/ 4 h 112"/>
                        <a:gd name="T6" fmla="*/ 305 w 325"/>
                        <a:gd name="T7" fmla="*/ 10 h 112"/>
                        <a:gd name="T8" fmla="*/ 287 w 325"/>
                        <a:gd name="T9" fmla="*/ 16 h 112"/>
                        <a:gd name="T10" fmla="*/ 267 w 325"/>
                        <a:gd name="T11" fmla="*/ 22 h 112"/>
                        <a:gd name="T12" fmla="*/ 246 w 325"/>
                        <a:gd name="T13" fmla="*/ 26 h 112"/>
                        <a:gd name="T14" fmla="*/ 223 w 325"/>
                        <a:gd name="T15" fmla="*/ 29 h 112"/>
                        <a:gd name="T16" fmla="*/ 201 w 325"/>
                        <a:gd name="T17" fmla="*/ 31 h 112"/>
                        <a:gd name="T18" fmla="*/ 162 w 325"/>
                        <a:gd name="T19" fmla="*/ 33 h 112"/>
                        <a:gd name="T20" fmla="*/ 162 w 325"/>
                        <a:gd name="T21" fmla="*/ 33 h 112"/>
                        <a:gd name="T22" fmla="*/ 123 w 325"/>
                        <a:gd name="T23" fmla="*/ 31 h 112"/>
                        <a:gd name="T24" fmla="*/ 101 w 325"/>
                        <a:gd name="T25" fmla="*/ 29 h 112"/>
                        <a:gd name="T26" fmla="*/ 78 w 325"/>
                        <a:gd name="T27" fmla="*/ 26 h 112"/>
                        <a:gd name="T28" fmla="*/ 57 w 325"/>
                        <a:gd name="T29" fmla="*/ 22 h 112"/>
                        <a:gd name="T30" fmla="*/ 37 w 325"/>
                        <a:gd name="T31" fmla="*/ 16 h 112"/>
                        <a:gd name="T32" fmla="*/ 19 w 325"/>
                        <a:gd name="T33" fmla="*/ 10 h 112"/>
                        <a:gd name="T34" fmla="*/ 11 w 325"/>
                        <a:gd name="T35" fmla="*/ 4 h 112"/>
                        <a:gd name="T36" fmla="*/ 3 w 325"/>
                        <a:gd name="T37" fmla="*/ 0 h 112"/>
                        <a:gd name="T38" fmla="*/ 3 w 325"/>
                        <a:gd name="T39" fmla="*/ 0 h 112"/>
                        <a:gd name="T40" fmla="*/ 1 w 325"/>
                        <a:gd name="T41" fmla="*/ 6 h 112"/>
                        <a:gd name="T42" fmla="*/ 1 w 325"/>
                        <a:gd name="T43" fmla="*/ 6 h 112"/>
                        <a:gd name="T44" fmla="*/ 0 w 325"/>
                        <a:gd name="T45" fmla="*/ 12 h 112"/>
                        <a:gd name="T46" fmla="*/ 0 w 325"/>
                        <a:gd name="T47" fmla="*/ 19 h 112"/>
                        <a:gd name="T48" fmla="*/ 0 w 325"/>
                        <a:gd name="T49" fmla="*/ 35 h 112"/>
                        <a:gd name="T50" fmla="*/ 0 w 325"/>
                        <a:gd name="T51" fmla="*/ 35 h 112"/>
                        <a:gd name="T52" fmla="*/ 0 w 325"/>
                        <a:gd name="T53" fmla="*/ 58 h 112"/>
                        <a:gd name="T54" fmla="*/ 3 w 325"/>
                        <a:gd name="T55" fmla="*/ 68 h 112"/>
                        <a:gd name="T56" fmla="*/ 6 w 325"/>
                        <a:gd name="T57" fmla="*/ 74 h 112"/>
                        <a:gd name="T58" fmla="*/ 6 w 325"/>
                        <a:gd name="T59" fmla="*/ 74 h 112"/>
                        <a:gd name="T60" fmla="*/ 11 w 325"/>
                        <a:gd name="T61" fmla="*/ 80 h 112"/>
                        <a:gd name="T62" fmla="*/ 18 w 325"/>
                        <a:gd name="T63" fmla="*/ 87 h 112"/>
                        <a:gd name="T64" fmla="*/ 27 w 325"/>
                        <a:gd name="T65" fmla="*/ 91 h 112"/>
                        <a:gd name="T66" fmla="*/ 37 w 325"/>
                        <a:gd name="T67" fmla="*/ 95 h 112"/>
                        <a:gd name="T68" fmla="*/ 59 w 325"/>
                        <a:gd name="T69" fmla="*/ 101 h 112"/>
                        <a:gd name="T70" fmla="*/ 84 w 325"/>
                        <a:gd name="T71" fmla="*/ 107 h 112"/>
                        <a:gd name="T72" fmla="*/ 108 w 325"/>
                        <a:gd name="T73" fmla="*/ 109 h 112"/>
                        <a:gd name="T74" fmla="*/ 131 w 325"/>
                        <a:gd name="T75" fmla="*/ 111 h 112"/>
                        <a:gd name="T76" fmla="*/ 162 w 325"/>
                        <a:gd name="T77" fmla="*/ 112 h 112"/>
                        <a:gd name="T78" fmla="*/ 162 w 325"/>
                        <a:gd name="T79" fmla="*/ 112 h 112"/>
                        <a:gd name="T80" fmla="*/ 193 w 325"/>
                        <a:gd name="T81" fmla="*/ 111 h 112"/>
                        <a:gd name="T82" fmla="*/ 216 w 325"/>
                        <a:gd name="T83" fmla="*/ 109 h 112"/>
                        <a:gd name="T84" fmla="*/ 240 w 325"/>
                        <a:gd name="T85" fmla="*/ 107 h 112"/>
                        <a:gd name="T86" fmla="*/ 264 w 325"/>
                        <a:gd name="T87" fmla="*/ 101 h 112"/>
                        <a:gd name="T88" fmla="*/ 286 w 325"/>
                        <a:gd name="T89" fmla="*/ 96 h 112"/>
                        <a:gd name="T90" fmla="*/ 297 w 325"/>
                        <a:gd name="T91" fmla="*/ 92 h 112"/>
                        <a:gd name="T92" fmla="*/ 305 w 325"/>
                        <a:gd name="T93" fmla="*/ 87 h 112"/>
                        <a:gd name="T94" fmla="*/ 312 w 325"/>
                        <a:gd name="T95" fmla="*/ 81 h 112"/>
                        <a:gd name="T96" fmla="*/ 317 w 325"/>
                        <a:gd name="T97" fmla="*/ 74 h 112"/>
                        <a:gd name="T98" fmla="*/ 317 w 325"/>
                        <a:gd name="T99" fmla="*/ 74 h 112"/>
                        <a:gd name="T100" fmla="*/ 321 w 325"/>
                        <a:gd name="T101" fmla="*/ 68 h 112"/>
                        <a:gd name="T102" fmla="*/ 324 w 325"/>
                        <a:gd name="T103" fmla="*/ 58 h 112"/>
                        <a:gd name="T104" fmla="*/ 324 w 325"/>
                        <a:gd name="T105" fmla="*/ 47 h 112"/>
                        <a:gd name="T106" fmla="*/ 325 w 325"/>
                        <a:gd name="T107" fmla="*/ 35 h 112"/>
                        <a:gd name="T108" fmla="*/ 325 w 325"/>
                        <a:gd name="T109" fmla="*/ 35 h 112"/>
                        <a:gd name="T110" fmla="*/ 325 w 325"/>
                        <a:gd name="T111" fmla="*/ 19 h 112"/>
                        <a:gd name="T112" fmla="*/ 324 w 325"/>
                        <a:gd name="T113" fmla="*/ 12 h 112"/>
                        <a:gd name="T114" fmla="*/ 322 w 325"/>
                        <a:gd name="T115" fmla="*/ 6 h 112"/>
                        <a:gd name="T116" fmla="*/ 322 w 325"/>
                        <a:gd name="T117" fmla="*/ 6 h 112"/>
                        <a:gd name="T118" fmla="*/ 321 w 325"/>
                        <a:gd name="T119" fmla="*/ 0 h 112"/>
                        <a:gd name="T120" fmla="*/ 321 w 325"/>
                        <a:gd name="T12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112">
                          <a:moveTo>
                            <a:pt x="321" y="0"/>
                          </a:moveTo>
                          <a:lnTo>
                            <a:pt x="321" y="0"/>
                          </a:lnTo>
                          <a:lnTo>
                            <a:pt x="313" y="4"/>
                          </a:lnTo>
                          <a:lnTo>
                            <a:pt x="305" y="10"/>
                          </a:lnTo>
                          <a:lnTo>
                            <a:pt x="287" y="16"/>
                          </a:lnTo>
                          <a:lnTo>
                            <a:pt x="267" y="22"/>
                          </a:lnTo>
                          <a:lnTo>
                            <a:pt x="246" y="26"/>
                          </a:lnTo>
                          <a:lnTo>
                            <a:pt x="223" y="29"/>
                          </a:lnTo>
                          <a:lnTo>
                            <a:pt x="201" y="31"/>
                          </a:lnTo>
                          <a:lnTo>
                            <a:pt x="162" y="33"/>
                          </a:lnTo>
                          <a:lnTo>
                            <a:pt x="162" y="33"/>
                          </a:lnTo>
                          <a:lnTo>
                            <a:pt x="123" y="31"/>
                          </a:lnTo>
                          <a:lnTo>
                            <a:pt x="101" y="29"/>
                          </a:lnTo>
                          <a:lnTo>
                            <a:pt x="78" y="26"/>
                          </a:lnTo>
                          <a:lnTo>
                            <a:pt x="57" y="22"/>
                          </a:lnTo>
                          <a:lnTo>
                            <a:pt x="37" y="16"/>
                          </a:lnTo>
                          <a:lnTo>
                            <a:pt x="19" y="10"/>
                          </a:lnTo>
                          <a:lnTo>
                            <a:pt x="11" y="4"/>
                          </a:lnTo>
                          <a:lnTo>
                            <a:pt x="3" y="0"/>
                          </a:lnTo>
                          <a:lnTo>
                            <a:pt x="3" y="0"/>
                          </a:lnTo>
                          <a:lnTo>
                            <a:pt x="1" y="6"/>
                          </a:lnTo>
                          <a:lnTo>
                            <a:pt x="1" y="6"/>
                          </a:lnTo>
                          <a:lnTo>
                            <a:pt x="0" y="12"/>
                          </a:lnTo>
                          <a:lnTo>
                            <a:pt x="0" y="19"/>
                          </a:lnTo>
                          <a:lnTo>
                            <a:pt x="0" y="35"/>
                          </a:lnTo>
                          <a:lnTo>
                            <a:pt x="0" y="35"/>
                          </a:lnTo>
                          <a:lnTo>
                            <a:pt x="0" y="58"/>
                          </a:lnTo>
                          <a:lnTo>
                            <a:pt x="3" y="68"/>
                          </a:lnTo>
                          <a:lnTo>
                            <a:pt x="6" y="74"/>
                          </a:lnTo>
                          <a:lnTo>
                            <a:pt x="6" y="74"/>
                          </a:lnTo>
                          <a:lnTo>
                            <a:pt x="11" y="80"/>
                          </a:lnTo>
                          <a:lnTo>
                            <a:pt x="18" y="87"/>
                          </a:lnTo>
                          <a:lnTo>
                            <a:pt x="27" y="91"/>
                          </a:lnTo>
                          <a:lnTo>
                            <a:pt x="37" y="95"/>
                          </a:lnTo>
                          <a:lnTo>
                            <a:pt x="59" y="101"/>
                          </a:lnTo>
                          <a:lnTo>
                            <a:pt x="84" y="107"/>
                          </a:lnTo>
                          <a:lnTo>
                            <a:pt x="108" y="109"/>
                          </a:lnTo>
                          <a:lnTo>
                            <a:pt x="131" y="111"/>
                          </a:lnTo>
                          <a:lnTo>
                            <a:pt x="162" y="112"/>
                          </a:lnTo>
                          <a:lnTo>
                            <a:pt x="162" y="112"/>
                          </a:lnTo>
                          <a:lnTo>
                            <a:pt x="193" y="111"/>
                          </a:lnTo>
                          <a:lnTo>
                            <a:pt x="216" y="109"/>
                          </a:lnTo>
                          <a:lnTo>
                            <a:pt x="240" y="107"/>
                          </a:lnTo>
                          <a:lnTo>
                            <a:pt x="264" y="101"/>
                          </a:lnTo>
                          <a:lnTo>
                            <a:pt x="286" y="96"/>
                          </a:lnTo>
                          <a:lnTo>
                            <a:pt x="297" y="92"/>
                          </a:lnTo>
                          <a:lnTo>
                            <a:pt x="305" y="87"/>
                          </a:lnTo>
                          <a:lnTo>
                            <a:pt x="312" y="81"/>
                          </a:lnTo>
                          <a:lnTo>
                            <a:pt x="317" y="74"/>
                          </a:lnTo>
                          <a:lnTo>
                            <a:pt x="317" y="74"/>
                          </a:lnTo>
                          <a:lnTo>
                            <a:pt x="321" y="68"/>
                          </a:lnTo>
                          <a:lnTo>
                            <a:pt x="324" y="58"/>
                          </a:lnTo>
                          <a:lnTo>
                            <a:pt x="324" y="47"/>
                          </a:lnTo>
                          <a:lnTo>
                            <a:pt x="325" y="35"/>
                          </a:lnTo>
                          <a:lnTo>
                            <a:pt x="325" y="35"/>
                          </a:lnTo>
                          <a:lnTo>
                            <a:pt x="325" y="19"/>
                          </a:lnTo>
                          <a:lnTo>
                            <a:pt x="324" y="12"/>
                          </a:lnTo>
                          <a:lnTo>
                            <a:pt x="322" y="6"/>
                          </a:lnTo>
                          <a:lnTo>
                            <a:pt x="322" y="6"/>
                          </a:lnTo>
                          <a:lnTo>
                            <a:pt x="321" y="0"/>
                          </a:lnTo>
                          <a:lnTo>
                            <a:pt x="3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sp>
                  <p:nvSpPr>
                    <p:cNvPr id="246" name="Freeform 245"/>
                    <p:cNvSpPr>
                      <a:spLocks noEditPoints="1"/>
                    </p:cNvSpPr>
                    <p:nvPr/>
                  </p:nvSpPr>
                  <p:spPr bwMode="auto">
                    <a:xfrm>
                      <a:off x="5067572" y="3341454"/>
                      <a:ext cx="204941" cy="96812"/>
                    </a:xfrm>
                    <a:custGeom>
                      <a:avLst/>
                      <a:gdLst>
                        <a:gd name="T0" fmla="*/ 6 w 325"/>
                        <a:gd name="T1" fmla="*/ 116 h 153"/>
                        <a:gd name="T2" fmla="*/ 18 w 325"/>
                        <a:gd name="T3" fmla="*/ 128 h 153"/>
                        <a:gd name="T4" fmla="*/ 37 w 325"/>
                        <a:gd name="T5" fmla="*/ 137 h 153"/>
                        <a:gd name="T6" fmla="*/ 84 w 325"/>
                        <a:gd name="T7" fmla="*/ 148 h 153"/>
                        <a:gd name="T8" fmla="*/ 131 w 325"/>
                        <a:gd name="T9" fmla="*/ 152 h 153"/>
                        <a:gd name="T10" fmla="*/ 162 w 325"/>
                        <a:gd name="T11" fmla="*/ 153 h 153"/>
                        <a:gd name="T12" fmla="*/ 189 w 325"/>
                        <a:gd name="T13" fmla="*/ 153 h 153"/>
                        <a:gd name="T14" fmla="*/ 248 w 325"/>
                        <a:gd name="T15" fmla="*/ 147 h 153"/>
                        <a:gd name="T16" fmla="*/ 268 w 325"/>
                        <a:gd name="T17" fmla="*/ 142 h 153"/>
                        <a:gd name="T18" fmla="*/ 290 w 325"/>
                        <a:gd name="T19" fmla="*/ 136 h 153"/>
                        <a:gd name="T20" fmla="*/ 308 w 325"/>
                        <a:gd name="T21" fmla="*/ 126 h 153"/>
                        <a:gd name="T22" fmla="*/ 313 w 325"/>
                        <a:gd name="T23" fmla="*/ 121 h 153"/>
                        <a:gd name="T24" fmla="*/ 317 w 325"/>
                        <a:gd name="T25" fmla="*/ 117 h 153"/>
                        <a:gd name="T26" fmla="*/ 322 w 325"/>
                        <a:gd name="T27" fmla="*/ 109 h 153"/>
                        <a:gd name="T28" fmla="*/ 324 w 325"/>
                        <a:gd name="T29" fmla="*/ 102 h 153"/>
                        <a:gd name="T30" fmla="*/ 325 w 325"/>
                        <a:gd name="T31" fmla="*/ 76 h 153"/>
                        <a:gd name="T32" fmla="*/ 324 w 325"/>
                        <a:gd name="T33" fmla="*/ 60 h 153"/>
                        <a:gd name="T34" fmla="*/ 322 w 325"/>
                        <a:gd name="T35" fmla="*/ 47 h 153"/>
                        <a:gd name="T36" fmla="*/ 318 w 325"/>
                        <a:gd name="T37" fmla="*/ 37 h 153"/>
                        <a:gd name="T38" fmla="*/ 313 w 325"/>
                        <a:gd name="T39" fmla="*/ 31 h 153"/>
                        <a:gd name="T40" fmla="*/ 306 w 325"/>
                        <a:gd name="T41" fmla="*/ 25 h 153"/>
                        <a:gd name="T42" fmla="*/ 286 w 325"/>
                        <a:gd name="T43" fmla="*/ 16 h 153"/>
                        <a:gd name="T44" fmla="*/ 260 w 325"/>
                        <a:gd name="T45" fmla="*/ 9 h 153"/>
                        <a:gd name="T46" fmla="*/ 208 w 325"/>
                        <a:gd name="T47" fmla="*/ 2 h 153"/>
                        <a:gd name="T48" fmla="*/ 179 w 325"/>
                        <a:gd name="T49" fmla="*/ 0 h 153"/>
                        <a:gd name="T50" fmla="*/ 162 w 325"/>
                        <a:gd name="T51" fmla="*/ 0 h 153"/>
                        <a:gd name="T52" fmla="*/ 108 w 325"/>
                        <a:gd name="T53" fmla="*/ 2 h 153"/>
                        <a:gd name="T54" fmla="*/ 58 w 325"/>
                        <a:gd name="T55" fmla="*/ 10 h 153"/>
                        <a:gd name="T56" fmla="*/ 35 w 325"/>
                        <a:gd name="T57" fmla="*/ 17 h 153"/>
                        <a:gd name="T58" fmla="*/ 18 w 325"/>
                        <a:gd name="T59" fmla="*/ 27 h 153"/>
                        <a:gd name="T60" fmla="*/ 6 w 325"/>
                        <a:gd name="T61" fmla="*/ 39 h 153"/>
                        <a:gd name="T62" fmla="*/ 1 w 325"/>
                        <a:gd name="T63" fmla="*/ 45 h 153"/>
                        <a:gd name="T64" fmla="*/ 0 w 325"/>
                        <a:gd name="T65" fmla="*/ 76 h 153"/>
                        <a:gd name="T66" fmla="*/ 0 w 325"/>
                        <a:gd name="T67" fmla="*/ 94 h 153"/>
                        <a:gd name="T68" fmla="*/ 3 w 325"/>
                        <a:gd name="T69" fmla="*/ 109 h 153"/>
                        <a:gd name="T70" fmla="*/ 6 w 325"/>
                        <a:gd name="T71" fmla="*/ 116 h 153"/>
                        <a:gd name="T72" fmla="*/ 162 w 325"/>
                        <a:gd name="T73" fmla="*/ 18 h 153"/>
                        <a:gd name="T74" fmla="*/ 192 w 325"/>
                        <a:gd name="T75" fmla="*/ 18 h 153"/>
                        <a:gd name="T76" fmla="*/ 197 w 325"/>
                        <a:gd name="T77" fmla="*/ 20 h 153"/>
                        <a:gd name="T78" fmla="*/ 232 w 325"/>
                        <a:gd name="T79" fmla="*/ 22 h 153"/>
                        <a:gd name="T80" fmla="*/ 260 w 325"/>
                        <a:gd name="T81" fmla="*/ 29 h 153"/>
                        <a:gd name="T82" fmla="*/ 279 w 325"/>
                        <a:gd name="T83" fmla="*/ 36 h 153"/>
                        <a:gd name="T84" fmla="*/ 287 w 325"/>
                        <a:gd name="T85" fmla="*/ 44 h 153"/>
                        <a:gd name="T86" fmla="*/ 287 w 325"/>
                        <a:gd name="T87" fmla="*/ 45 h 153"/>
                        <a:gd name="T88" fmla="*/ 287 w 325"/>
                        <a:gd name="T89" fmla="*/ 49 h 153"/>
                        <a:gd name="T90" fmla="*/ 285 w 325"/>
                        <a:gd name="T91" fmla="*/ 52 h 153"/>
                        <a:gd name="T92" fmla="*/ 270 w 325"/>
                        <a:gd name="T93" fmla="*/ 45 h 153"/>
                        <a:gd name="T94" fmla="*/ 220 w 325"/>
                        <a:gd name="T95" fmla="*/ 37 h 153"/>
                        <a:gd name="T96" fmla="*/ 189 w 325"/>
                        <a:gd name="T97" fmla="*/ 35 h 153"/>
                        <a:gd name="T98" fmla="*/ 162 w 325"/>
                        <a:gd name="T99" fmla="*/ 33 h 153"/>
                        <a:gd name="T100" fmla="*/ 86 w 325"/>
                        <a:gd name="T101" fmla="*/ 39 h 153"/>
                        <a:gd name="T102" fmla="*/ 58 w 325"/>
                        <a:gd name="T103" fmla="*/ 44 h 153"/>
                        <a:gd name="T104" fmla="*/ 39 w 325"/>
                        <a:gd name="T105" fmla="*/ 52 h 153"/>
                        <a:gd name="T106" fmla="*/ 37 w 325"/>
                        <a:gd name="T107" fmla="*/ 49 h 153"/>
                        <a:gd name="T108" fmla="*/ 37 w 325"/>
                        <a:gd name="T109" fmla="*/ 45 h 153"/>
                        <a:gd name="T110" fmla="*/ 39 w 325"/>
                        <a:gd name="T111" fmla="*/ 40 h 153"/>
                        <a:gd name="T112" fmla="*/ 58 w 325"/>
                        <a:gd name="T113" fmla="*/ 31 h 153"/>
                        <a:gd name="T114" fmla="*/ 92 w 325"/>
                        <a:gd name="T115" fmla="*/ 22 h 153"/>
                        <a:gd name="T116" fmla="*/ 136 w 325"/>
                        <a:gd name="T117" fmla="*/ 18 h 153"/>
                        <a:gd name="T118" fmla="*/ 162 w 325"/>
                        <a:gd name="T119" fmla="*/ 1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5" h="153">
                          <a:moveTo>
                            <a:pt x="6" y="116"/>
                          </a:moveTo>
                          <a:lnTo>
                            <a:pt x="6" y="116"/>
                          </a:lnTo>
                          <a:lnTo>
                            <a:pt x="11" y="122"/>
                          </a:lnTo>
                          <a:lnTo>
                            <a:pt x="18" y="128"/>
                          </a:lnTo>
                          <a:lnTo>
                            <a:pt x="27" y="132"/>
                          </a:lnTo>
                          <a:lnTo>
                            <a:pt x="37" y="137"/>
                          </a:lnTo>
                          <a:lnTo>
                            <a:pt x="59" y="144"/>
                          </a:lnTo>
                          <a:lnTo>
                            <a:pt x="84" y="148"/>
                          </a:lnTo>
                          <a:lnTo>
                            <a:pt x="108" y="151"/>
                          </a:lnTo>
                          <a:lnTo>
                            <a:pt x="131" y="152"/>
                          </a:lnTo>
                          <a:lnTo>
                            <a:pt x="162" y="153"/>
                          </a:lnTo>
                          <a:lnTo>
                            <a:pt x="162" y="153"/>
                          </a:lnTo>
                          <a:lnTo>
                            <a:pt x="189" y="153"/>
                          </a:lnTo>
                          <a:lnTo>
                            <a:pt x="189" y="153"/>
                          </a:lnTo>
                          <a:lnTo>
                            <a:pt x="227" y="149"/>
                          </a:lnTo>
                          <a:lnTo>
                            <a:pt x="248" y="147"/>
                          </a:lnTo>
                          <a:lnTo>
                            <a:pt x="268" y="142"/>
                          </a:lnTo>
                          <a:lnTo>
                            <a:pt x="268" y="142"/>
                          </a:lnTo>
                          <a:lnTo>
                            <a:pt x="281" y="140"/>
                          </a:lnTo>
                          <a:lnTo>
                            <a:pt x="290" y="136"/>
                          </a:lnTo>
                          <a:lnTo>
                            <a:pt x="299" y="130"/>
                          </a:lnTo>
                          <a:lnTo>
                            <a:pt x="308" y="126"/>
                          </a:lnTo>
                          <a:lnTo>
                            <a:pt x="308" y="126"/>
                          </a:lnTo>
                          <a:lnTo>
                            <a:pt x="313" y="121"/>
                          </a:lnTo>
                          <a:lnTo>
                            <a:pt x="317" y="117"/>
                          </a:lnTo>
                          <a:lnTo>
                            <a:pt x="317" y="117"/>
                          </a:lnTo>
                          <a:lnTo>
                            <a:pt x="320" y="113"/>
                          </a:lnTo>
                          <a:lnTo>
                            <a:pt x="322" y="109"/>
                          </a:lnTo>
                          <a:lnTo>
                            <a:pt x="322" y="109"/>
                          </a:lnTo>
                          <a:lnTo>
                            <a:pt x="324" y="102"/>
                          </a:lnTo>
                          <a:lnTo>
                            <a:pt x="324" y="94"/>
                          </a:lnTo>
                          <a:lnTo>
                            <a:pt x="325" y="76"/>
                          </a:lnTo>
                          <a:lnTo>
                            <a:pt x="325" y="76"/>
                          </a:lnTo>
                          <a:lnTo>
                            <a:pt x="324" y="60"/>
                          </a:lnTo>
                          <a:lnTo>
                            <a:pt x="322" y="47"/>
                          </a:lnTo>
                          <a:lnTo>
                            <a:pt x="322" y="47"/>
                          </a:lnTo>
                          <a:lnTo>
                            <a:pt x="321" y="41"/>
                          </a:lnTo>
                          <a:lnTo>
                            <a:pt x="318" y="37"/>
                          </a:lnTo>
                          <a:lnTo>
                            <a:pt x="318" y="37"/>
                          </a:lnTo>
                          <a:lnTo>
                            <a:pt x="313" y="31"/>
                          </a:lnTo>
                          <a:lnTo>
                            <a:pt x="306" y="25"/>
                          </a:lnTo>
                          <a:lnTo>
                            <a:pt x="306" y="25"/>
                          </a:lnTo>
                          <a:lnTo>
                            <a:pt x="297" y="20"/>
                          </a:lnTo>
                          <a:lnTo>
                            <a:pt x="286" y="16"/>
                          </a:lnTo>
                          <a:lnTo>
                            <a:pt x="274" y="12"/>
                          </a:lnTo>
                          <a:lnTo>
                            <a:pt x="260" y="9"/>
                          </a:lnTo>
                          <a:lnTo>
                            <a:pt x="233" y="5"/>
                          </a:lnTo>
                          <a:lnTo>
                            <a:pt x="208" y="2"/>
                          </a:lnTo>
                          <a:lnTo>
                            <a:pt x="208" y="2"/>
                          </a:lnTo>
                          <a:lnTo>
                            <a:pt x="179" y="0"/>
                          </a:lnTo>
                          <a:lnTo>
                            <a:pt x="162" y="0"/>
                          </a:lnTo>
                          <a:lnTo>
                            <a:pt x="162" y="0"/>
                          </a:lnTo>
                          <a:lnTo>
                            <a:pt x="131" y="1"/>
                          </a:lnTo>
                          <a:lnTo>
                            <a:pt x="108" y="2"/>
                          </a:lnTo>
                          <a:lnTo>
                            <a:pt x="82" y="5"/>
                          </a:lnTo>
                          <a:lnTo>
                            <a:pt x="58" y="10"/>
                          </a:lnTo>
                          <a:lnTo>
                            <a:pt x="46" y="13"/>
                          </a:lnTo>
                          <a:lnTo>
                            <a:pt x="35" y="17"/>
                          </a:lnTo>
                          <a:lnTo>
                            <a:pt x="26" y="21"/>
                          </a:lnTo>
                          <a:lnTo>
                            <a:pt x="18" y="27"/>
                          </a:lnTo>
                          <a:lnTo>
                            <a:pt x="11" y="32"/>
                          </a:lnTo>
                          <a:lnTo>
                            <a:pt x="6" y="39"/>
                          </a:lnTo>
                          <a:lnTo>
                            <a:pt x="6" y="39"/>
                          </a:lnTo>
                          <a:lnTo>
                            <a:pt x="1" y="45"/>
                          </a:lnTo>
                          <a:lnTo>
                            <a:pt x="0" y="55"/>
                          </a:lnTo>
                          <a:lnTo>
                            <a:pt x="0" y="76"/>
                          </a:lnTo>
                          <a:lnTo>
                            <a:pt x="0" y="76"/>
                          </a:lnTo>
                          <a:lnTo>
                            <a:pt x="0" y="94"/>
                          </a:lnTo>
                          <a:lnTo>
                            <a:pt x="0" y="102"/>
                          </a:lnTo>
                          <a:lnTo>
                            <a:pt x="3" y="109"/>
                          </a:lnTo>
                          <a:lnTo>
                            <a:pt x="3" y="109"/>
                          </a:lnTo>
                          <a:lnTo>
                            <a:pt x="6" y="116"/>
                          </a:lnTo>
                          <a:lnTo>
                            <a:pt x="6" y="116"/>
                          </a:lnTo>
                          <a:close/>
                          <a:moveTo>
                            <a:pt x="162" y="18"/>
                          </a:moveTo>
                          <a:lnTo>
                            <a:pt x="162" y="18"/>
                          </a:lnTo>
                          <a:lnTo>
                            <a:pt x="192" y="18"/>
                          </a:lnTo>
                          <a:lnTo>
                            <a:pt x="192" y="18"/>
                          </a:lnTo>
                          <a:lnTo>
                            <a:pt x="197" y="20"/>
                          </a:lnTo>
                          <a:lnTo>
                            <a:pt x="197" y="20"/>
                          </a:lnTo>
                          <a:lnTo>
                            <a:pt x="232" y="22"/>
                          </a:lnTo>
                          <a:lnTo>
                            <a:pt x="248" y="25"/>
                          </a:lnTo>
                          <a:lnTo>
                            <a:pt x="260" y="29"/>
                          </a:lnTo>
                          <a:lnTo>
                            <a:pt x="271" y="32"/>
                          </a:lnTo>
                          <a:lnTo>
                            <a:pt x="279" y="36"/>
                          </a:lnTo>
                          <a:lnTo>
                            <a:pt x="285" y="40"/>
                          </a:lnTo>
                          <a:lnTo>
                            <a:pt x="287" y="44"/>
                          </a:lnTo>
                          <a:lnTo>
                            <a:pt x="287" y="44"/>
                          </a:lnTo>
                          <a:lnTo>
                            <a:pt x="287" y="45"/>
                          </a:lnTo>
                          <a:lnTo>
                            <a:pt x="287" y="45"/>
                          </a:lnTo>
                          <a:lnTo>
                            <a:pt x="287" y="49"/>
                          </a:lnTo>
                          <a:lnTo>
                            <a:pt x="285" y="52"/>
                          </a:lnTo>
                          <a:lnTo>
                            <a:pt x="285" y="52"/>
                          </a:lnTo>
                          <a:lnTo>
                            <a:pt x="278" y="48"/>
                          </a:lnTo>
                          <a:lnTo>
                            <a:pt x="270" y="45"/>
                          </a:lnTo>
                          <a:lnTo>
                            <a:pt x="248" y="40"/>
                          </a:lnTo>
                          <a:lnTo>
                            <a:pt x="220" y="37"/>
                          </a:lnTo>
                          <a:lnTo>
                            <a:pt x="189" y="35"/>
                          </a:lnTo>
                          <a:lnTo>
                            <a:pt x="189" y="35"/>
                          </a:lnTo>
                          <a:lnTo>
                            <a:pt x="162" y="33"/>
                          </a:lnTo>
                          <a:lnTo>
                            <a:pt x="162" y="33"/>
                          </a:lnTo>
                          <a:lnTo>
                            <a:pt x="121" y="35"/>
                          </a:lnTo>
                          <a:lnTo>
                            <a:pt x="86" y="39"/>
                          </a:lnTo>
                          <a:lnTo>
                            <a:pt x="70" y="41"/>
                          </a:lnTo>
                          <a:lnTo>
                            <a:pt x="58" y="44"/>
                          </a:lnTo>
                          <a:lnTo>
                            <a:pt x="47" y="48"/>
                          </a:lnTo>
                          <a:lnTo>
                            <a:pt x="39" y="52"/>
                          </a:lnTo>
                          <a:lnTo>
                            <a:pt x="39" y="52"/>
                          </a:lnTo>
                          <a:lnTo>
                            <a:pt x="37" y="49"/>
                          </a:lnTo>
                          <a:lnTo>
                            <a:pt x="37" y="45"/>
                          </a:lnTo>
                          <a:lnTo>
                            <a:pt x="37" y="45"/>
                          </a:lnTo>
                          <a:lnTo>
                            <a:pt x="37" y="43"/>
                          </a:lnTo>
                          <a:lnTo>
                            <a:pt x="39" y="40"/>
                          </a:lnTo>
                          <a:lnTo>
                            <a:pt x="46" y="35"/>
                          </a:lnTo>
                          <a:lnTo>
                            <a:pt x="58" y="31"/>
                          </a:lnTo>
                          <a:lnTo>
                            <a:pt x="73" y="27"/>
                          </a:lnTo>
                          <a:lnTo>
                            <a:pt x="92" y="22"/>
                          </a:lnTo>
                          <a:lnTo>
                            <a:pt x="113" y="20"/>
                          </a:lnTo>
                          <a:lnTo>
                            <a:pt x="136" y="18"/>
                          </a:lnTo>
                          <a:lnTo>
                            <a:pt x="162" y="18"/>
                          </a:lnTo>
                          <a:lnTo>
                            <a:pt x="16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1400">
                        <a:solidFill>
                          <a:srgbClr val="000000"/>
                        </a:solidFill>
                        <a:latin typeface="CiscoSansTT ExtraLight" charset="0"/>
                        <a:ea typeface="ＭＳ Ｐゴシック" charset="-128"/>
                        <a:cs typeface="MS PGothic" charset="-128"/>
                      </a:endParaRPr>
                    </a:p>
                  </p:txBody>
                </p:sp>
              </p:grpSp>
            </p:grpSp>
            <p:sp>
              <p:nvSpPr>
                <p:cNvPr id="241" name="Donut 240"/>
                <p:cNvSpPr/>
                <p:nvPr/>
              </p:nvSpPr>
              <p:spPr>
                <a:xfrm>
                  <a:off x="7200081" y="3710352"/>
                  <a:ext cx="704166" cy="704168"/>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nvGrpSpPr>
            <p:cNvPr id="17" name="Group 16"/>
            <p:cNvGrpSpPr/>
            <p:nvPr/>
          </p:nvGrpSpPr>
          <p:grpSpPr>
            <a:xfrm>
              <a:off x="4279821" y="3095898"/>
              <a:ext cx="1016242" cy="1050054"/>
              <a:chOff x="3902554" y="3608383"/>
              <a:chExt cx="1047316" cy="1082162"/>
            </a:xfrm>
          </p:grpSpPr>
          <p:sp>
            <p:nvSpPr>
              <p:cNvPr id="248" name="Rectangle 247"/>
              <p:cNvSpPr/>
              <p:nvPr/>
            </p:nvSpPr>
            <p:spPr>
              <a:xfrm>
                <a:off x="3902554" y="4183044"/>
                <a:ext cx="1047316" cy="507501"/>
              </a:xfrm>
              <a:prstGeom prst="rect">
                <a:avLst/>
              </a:prstGeom>
              <a:noFill/>
            </p:spPr>
            <p:txBody>
              <a:bodyPr wrap="square">
                <a:spAutoFit/>
              </a:bodyPr>
              <a:lstStyle/>
              <a:p>
                <a:pPr algn="ctr" defTabSz="685618"/>
                <a:r>
                  <a:rPr lang="en-IN" sz="900" dirty="0">
                    <a:solidFill>
                      <a:srgbClr val="FFFFFF"/>
                    </a:solidFill>
                    <a:latin typeface="CiscoSansTT ExtraLight" charset="0"/>
                    <a:ea typeface="ＭＳ Ｐゴシック" charset="-128"/>
                    <a:cs typeface="MS PGothic" charset="-128"/>
                  </a:rPr>
                  <a:t>Application</a:t>
                </a:r>
                <a:br>
                  <a:rPr lang="en-IN" sz="900" dirty="0">
                    <a:solidFill>
                      <a:srgbClr val="FFFFFF"/>
                    </a:solidFill>
                    <a:latin typeface="CiscoSansTT ExtraLight" charset="0"/>
                    <a:ea typeface="ＭＳ Ｐゴシック" charset="-128"/>
                    <a:cs typeface="MS PGothic" charset="-128"/>
                  </a:rPr>
                </a:br>
                <a:r>
                  <a:rPr lang="en-IN" sz="900" dirty="0">
                    <a:solidFill>
                      <a:srgbClr val="FFFFFF"/>
                    </a:solidFill>
                    <a:latin typeface="CiscoSansTT ExtraLight" charset="0"/>
                    <a:ea typeface="ＭＳ Ｐゴシック" charset="-128"/>
                    <a:cs typeface="MS PGothic" charset="-128"/>
                  </a:rPr>
                  <a:t>protocols</a:t>
                </a:r>
              </a:p>
            </p:txBody>
          </p:sp>
          <p:grpSp>
            <p:nvGrpSpPr>
              <p:cNvPr id="249" name="Group 248"/>
              <p:cNvGrpSpPr/>
              <p:nvPr/>
            </p:nvGrpSpPr>
            <p:grpSpPr>
              <a:xfrm>
                <a:off x="4072221" y="3608383"/>
                <a:ext cx="621958" cy="621958"/>
                <a:chOff x="5246003" y="4485649"/>
                <a:chExt cx="704167" cy="704167"/>
              </a:xfrm>
            </p:grpSpPr>
            <p:grpSp>
              <p:nvGrpSpPr>
                <p:cNvPr id="250" name="Group 249"/>
                <p:cNvGrpSpPr/>
                <p:nvPr/>
              </p:nvGrpSpPr>
              <p:grpSpPr>
                <a:xfrm>
                  <a:off x="5462310" y="4626199"/>
                  <a:ext cx="300038" cy="372997"/>
                  <a:chOff x="2983275" y="1977829"/>
                  <a:chExt cx="3232607" cy="4018665"/>
                </a:xfrm>
                <a:solidFill>
                  <a:schemeClr val="bg1"/>
                </a:solidFill>
              </p:grpSpPr>
              <p:sp>
                <p:nvSpPr>
                  <p:cNvPr id="252" name="Rounded Rectangle 1"/>
                  <p:cNvSpPr/>
                  <p:nvPr/>
                </p:nvSpPr>
                <p:spPr>
                  <a:xfrm>
                    <a:off x="2983275" y="1977829"/>
                    <a:ext cx="2836173" cy="4018665"/>
                  </a:xfrm>
                  <a:custGeom>
                    <a:avLst/>
                    <a:gdLst/>
                    <a:ahLst/>
                    <a:cxnLst/>
                    <a:rect l="l" t="t" r="r" b="b"/>
                    <a:pathLst>
                      <a:path w="2836173" h="4018665">
                        <a:moveTo>
                          <a:pt x="604193" y="2750734"/>
                        </a:moveTo>
                        <a:lnTo>
                          <a:pt x="604193" y="3040974"/>
                        </a:lnTo>
                        <a:lnTo>
                          <a:pt x="894435" y="3040974"/>
                        </a:lnTo>
                        <a:lnTo>
                          <a:pt x="894435" y="2750734"/>
                        </a:lnTo>
                        <a:close/>
                        <a:moveTo>
                          <a:pt x="487260" y="2633800"/>
                        </a:moveTo>
                        <a:lnTo>
                          <a:pt x="1011367" y="2633800"/>
                        </a:lnTo>
                        <a:lnTo>
                          <a:pt x="1011367" y="3157907"/>
                        </a:lnTo>
                        <a:lnTo>
                          <a:pt x="487260" y="3157907"/>
                        </a:lnTo>
                        <a:close/>
                        <a:moveTo>
                          <a:pt x="604193" y="2039544"/>
                        </a:moveTo>
                        <a:lnTo>
                          <a:pt x="604193" y="2329784"/>
                        </a:lnTo>
                        <a:lnTo>
                          <a:pt x="894435" y="2329784"/>
                        </a:lnTo>
                        <a:lnTo>
                          <a:pt x="894435" y="2039544"/>
                        </a:lnTo>
                        <a:close/>
                        <a:moveTo>
                          <a:pt x="487260" y="1922610"/>
                        </a:moveTo>
                        <a:lnTo>
                          <a:pt x="1011367" y="1922610"/>
                        </a:lnTo>
                        <a:lnTo>
                          <a:pt x="1011367" y="2446717"/>
                        </a:lnTo>
                        <a:lnTo>
                          <a:pt x="487260" y="2446717"/>
                        </a:lnTo>
                        <a:close/>
                        <a:moveTo>
                          <a:pt x="604193" y="1328353"/>
                        </a:moveTo>
                        <a:lnTo>
                          <a:pt x="604193" y="1618593"/>
                        </a:lnTo>
                        <a:lnTo>
                          <a:pt x="894435" y="1618593"/>
                        </a:lnTo>
                        <a:lnTo>
                          <a:pt x="894435" y="1328353"/>
                        </a:lnTo>
                        <a:close/>
                        <a:moveTo>
                          <a:pt x="487260" y="1211419"/>
                        </a:moveTo>
                        <a:lnTo>
                          <a:pt x="1011367" y="1211419"/>
                        </a:lnTo>
                        <a:lnTo>
                          <a:pt x="1011367" y="1735526"/>
                        </a:lnTo>
                        <a:lnTo>
                          <a:pt x="487260" y="1735526"/>
                        </a:lnTo>
                        <a:close/>
                        <a:moveTo>
                          <a:pt x="1709991" y="285430"/>
                        </a:moveTo>
                        <a:lnTo>
                          <a:pt x="2626240" y="285430"/>
                        </a:lnTo>
                        <a:cubicBezTo>
                          <a:pt x="2742182" y="285430"/>
                          <a:pt x="2836173" y="379420"/>
                          <a:pt x="2836173" y="495363"/>
                        </a:cubicBezTo>
                        <a:lnTo>
                          <a:pt x="2836173" y="1408107"/>
                        </a:lnTo>
                        <a:cubicBezTo>
                          <a:pt x="2780811" y="1377668"/>
                          <a:pt x="2720444" y="1356330"/>
                          <a:pt x="2657213" y="1342819"/>
                        </a:cubicBezTo>
                        <a:lnTo>
                          <a:pt x="2657213" y="566328"/>
                        </a:lnTo>
                        <a:lnTo>
                          <a:pt x="1790175" y="566328"/>
                        </a:lnTo>
                        <a:lnTo>
                          <a:pt x="1790175" y="320477"/>
                        </a:lnTo>
                        <a:lnTo>
                          <a:pt x="1793223" y="320490"/>
                        </a:lnTo>
                        <a:lnTo>
                          <a:pt x="1790175" y="319300"/>
                        </a:lnTo>
                        <a:lnTo>
                          <a:pt x="1790175" y="317296"/>
                        </a:lnTo>
                        <a:lnTo>
                          <a:pt x="1785038" y="317296"/>
                        </a:lnTo>
                        <a:cubicBezTo>
                          <a:pt x="1754874" y="307314"/>
                          <a:pt x="1730071" y="297759"/>
                          <a:pt x="1709991" y="285430"/>
                        </a:cubicBezTo>
                        <a:close/>
                        <a:moveTo>
                          <a:pt x="209933" y="285430"/>
                        </a:moveTo>
                        <a:lnTo>
                          <a:pt x="1126182" y="285430"/>
                        </a:lnTo>
                        <a:cubicBezTo>
                          <a:pt x="1106102" y="297759"/>
                          <a:pt x="1081301" y="307314"/>
                          <a:pt x="1051137" y="317296"/>
                        </a:cubicBezTo>
                        <a:lnTo>
                          <a:pt x="1046000" y="317296"/>
                        </a:lnTo>
                        <a:lnTo>
                          <a:pt x="1046000" y="319300"/>
                        </a:lnTo>
                        <a:lnTo>
                          <a:pt x="1042951" y="320490"/>
                        </a:lnTo>
                        <a:lnTo>
                          <a:pt x="1046000" y="320477"/>
                        </a:lnTo>
                        <a:lnTo>
                          <a:pt x="1046000" y="566328"/>
                        </a:lnTo>
                        <a:lnTo>
                          <a:pt x="188021" y="566328"/>
                        </a:lnTo>
                        <a:lnTo>
                          <a:pt x="188021" y="3541144"/>
                        </a:lnTo>
                        <a:cubicBezTo>
                          <a:pt x="227307" y="3547209"/>
                          <a:pt x="274898" y="3549269"/>
                          <a:pt x="352857" y="3534765"/>
                        </a:cubicBezTo>
                        <a:cubicBezTo>
                          <a:pt x="343673" y="3575178"/>
                          <a:pt x="345824" y="3617007"/>
                          <a:pt x="366117" y="3675472"/>
                        </a:cubicBezTo>
                        <a:lnTo>
                          <a:pt x="2657213" y="3675472"/>
                        </a:lnTo>
                        <a:lnTo>
                          <a:pt x="2657213" y="2948701"/>
                        </a:lnTo>
                        <a:cubicBezTo>
                          <a:pt x="2720444" y="2935191"/>
                          <a:pt x="2780811" y="2913852"/>
                          <a:pt x="2836173" y="2883413"/>
                        </a:cubicBezTo>
                        <a:lnTo>
                          <a:pt x="2836173" y="3808732"/>
                        </a:lnTo>
                        <a:cubicBezTo>
                          <a:pt x="2836173" y="3924674"/>
                          <a:pt x="2742182" y="4018665"/>
                          <a:pt x="2626240" y="4018665"/>
                        </a:cubicBezTo>
                        <a:lnTo>
                          <a:pt x="209933" y="4018665"/>
                        </a:lnTo>
                        <a:cubicBezTo>
                          <a:pt x="93991" y="4018665"/>
                          <a:pt x="0" y="3924674"/>
                          <a:pt x="0" y="3808732"/>
                        </a:cubicBezTo>
                        <a:lnTo>
                          <a:pt x="0" y="495363"/>
                        </a:lnTo>
                        <a:cubicBezTo>
                          <a:pt x="0" y="379420"/>
                          <a:pt x="93991" y="285430"/>
                          <a:pt x="209933" y="285430"/>
                        </a:cubicBezTo>
                        <a:close/>
                        <a:moveTo>
                          <a:pt x="1418087" y="90613"/>
                        </a:moveTo>
                        <a:cubicBezTo>
                          <a:pt x="1368825" y="90613"/>
                          <a:pt x="1328890" y="130548"/>
                          <a:pt x="1328890" y="179809"/>
                        </a:cubicBezTo>
                        <a:cubicBezTo>
                          <a:pt x="1328890" y="229070"/>
                          <a:pt x="1368825" y="269005"/>
                          <a:pt x="1418087" y="269005"/>
                        </a:cubicBezTo>
                        <a:cubicBezTo>
                          <a:pt x="1467348" y="269005"/>
                          <a:pt x="1507283" y="229070"/>
                          <a:pt x="1507283" y="179809"/>
                        </a:cubicBezTo>
                        <a:cubicBezTo>
                          <a:pt x="1507283" y="130548"/>
                          <a:pt x="1467348" y="90613"/>
                          <a:pt x="1418087" y="90613"/>
                        </a:cubicBezTo>
                        <a:close/>
                        <a:moveTo>
                          <a:pt x="1410992" y="0"/>
                        </a:moveTo>
                        <a:lnTo>
                          <a:pt x="1418087" y="1314"/>
                        </a:lnTo>
                        <a:lnTo>
                          <a:pt x="1425181" y="0"/>
                        </a:lnTo>
                        <a:cubicBezTo>
                          <a:pt x="1517420" y="0"/>
                          <a:pt x="1593360" y="69015"/>
                          <a:pt x="1600257" y="157982"/>
                        </a:cubicBezTo>
                        <a:lnTo>
                          <a:pt x="1601205" y="158054"/>
                        </a:lnTo>
                        <a:cubicBezTo>
                          <a:pt x="1620423" y="283756"/>
                          <a:pt x="1656230" y="311139"/>
                          <a:pt x="1758778" y="343573"/>
                        </a:cubicBezTo>
                        <a:lnTo>
                          <a:pt x="1763548" y="343573"/>
                        </a:lnTo>
                        <a:lnTo>
                          <a:pt x="1763548" y="345352"/>
                        </a:lnTo>
                        <a:lnTo>
                          <a:pt x="1766378" y="346407"/>
                        </a:lnTo>
                        <a:lnTo>
                          <a:pt x="1763548" y="346396"/>
                        </a:lnTo>
                        <a:lnTo>
                          <a:pt x="1763548" y="601046"/>
                        </a:lnTo>
                        <a:cubicBezTo>
                          <a:pt x="1780538" y="601834"/>
                          <a:pt x="1796627" y="602894"/>
                          <a:pt x="1811667" y="604082"/>
                        </a:cubicBezTo>
                        <a:cubicBezTo>
                          <a:pt x="2018855" y="620443"/>
                          <a:pt x="2151048" y="649389"/>
                          <a:pt x="2242567" y="702246"/>
                        </a:cubicBezTo>
                        <a:cubicBezTo>
                          <a:pt x="2334086" y="755103"/>
                          <a:pt x="2345526" y="818658"/>
                          <a:pt x="2341713" y="891022"/>
                        </a:cubicBezTo>
                        <a:cubicBezTo>
                          <a:pt x="2334143" y="891977"/>
                          <a:pt x="2306971" y="893302"/>
                          <a:pt x="2264420" y="894799"/>
                        </a:cubicBezTo>
                        <a:lnTo>
                          <a:pt x="488893" y="894799"/>
                        </a:lnTo>
                        <a:cubicBezTo>
                          <a:pt x="489646" y="803948"/>
                          <a:pt x="534105" y="727384"/>
                          <a:pt x="618111" y="679593"/>
                        </a:cubicBezTo>
                        <a:cubicBezTo>
                          <a:pt x="703280" y="631140"/>
                          <a:pt x="800513" y="620443"/>
                          <a:pt x="999439" y="607858"/>
                        </a:cubicBezTo>
                        <a:lnTo>
                          <a:pt x="1072626" y="604120"/>
                        </a:lnTo>
                        <a:lnTo>
                          <a:pt x="1072626" y="346396"/>
                        </a:lnTo>
                        <a:lnTo>
                          <a:pt x="1069796" y="346407"/>
                        </a:lnTo>
                        <a:lnTo>
                          <a:pt x="1072626" y="345352"/>
                        </a:lnTo>
                        <a:lnTo>
                          <a:pt x="1072626" y="343573"/>
                        </a:lnTo>
                        <a:lnTo>
                          <a:pt x="1077395" y="343573"/>
                        </a:lnTo>
                        <a:cubicBezTo>
                          <a:pt x="1179943" y="311139"/>
                          <a:pt x="1215751" y="283756"/>
                          <a:pt x="1234968" y="158054"/>
                        </a:cubicBezTo>
                        <a:lnTo>
                          <a:pt x="1235916" y="157982"/>
                        </a:lnTo>
                        <a:cubicBezTo>
                          <a:pt x="1242813" y="69015"/>
                          <a:pt x="1318753" y="0"/>
                          <a:pt x="141099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514220" fontAlgn="auto">
                      <a:spcBef>
                        <a:spcPts val="0"/>
                      </a:spcBef>
                      <a:spcAft>
                        <a:spcPts val="0"/>
                      </a:spcAft>
                    </a:pPr>
                    <a:endParaRPr lang="en-US" sz="1400" dirty="0">
                      <a:solidFill>
                        <a:srgbClr val="FFFFFF"/>
                      </a:solidFill>
                      <a:latin typeface="CiscoSansTT ExtraLight" charset="0"/>
                      <a:ea typeface="ＭＳ Ｐゴシック" charset="-128"/>
                      <a:cs typeface="MS PGothic" charset="-128"/>
                    </a:endParaRPr>
                  </a:p>
                </p:txBody>
              </p:sp>
              <p:sp>
                <p:nvSpPr>
                  <p:cNvPr id="253" name="Oval 19"/>
                  <p:cNvSpPr/>
                  <p:nvPr/>
                </p:nvSpPr>
                <p:spPr>
                  <a:xfrm>
                    <a:off x="4704786" y="3368040"/>
                    <a:ext cx="1511096" cy="1511096"/>
                  </a:xfrm>
                  <a:custGeom>
                    <a:avLst/>
                    <a:gdLst/>
                    <a:ahLst/>
                    <a:cxnLst/>
                    <a:rect l="l" t="t" r="r" b="b"/>
                    <a:pathLst>
                      <a:path w="1511096" h="1511096">
                        <a:moveTo>
                          <a:pt x="1106374" y="341188"/>
                        </a:moveTo>
                        <a:cubicBezTo>
                          <a:pt x="1119487" y="340661"/>
                          <a:pt x="1131244" y="344881"/>
                          <a:pt x="1143001" y="357241"/>
                        </a:cubicBezTo>
                        <a:lnTo>
                          <a:pt x="1238865" y="487471"/>
                        </a:lnTo>
                        <a:cubicBezTo>
                          <a:pt x="1249115" y="509779"/>
                          <a:pt x="1253937" y="532087"/>
                          <a:pt x="1226203" y="559821"/>
                        </a:cubicBezTo>
                        <a:cubicBezTo>
                          <a:pt x="1074871" y="667140"/>
                          <a:pt x="858423" y="886603"/>
                          <a:pt x="674533" y="1153092"/>
                        </a:cubicBezTo>
                        <a:cubicBezTo>
                          <a:pt x="643181" y="1171783"/>
                          <a:pt x="624490" y="1176002"/>
                          <a:pt x="596756" y="1160327"/>
                        </a:cubicBezTo>
                        <a:lnTo>
                          <a:pt x="278415" y="811238"/>
                        </a:lnTo>
                        <a:cubicBezTo>
                          <a:pt x="258520" y="792547"/>
                          <a:pt x="260328" y="763003"/>
                          <a:pt x="278415" y="738887"/>
                        </a:cubicBezTo>
                        <a:cubicBezTo>
                          <a:pt x="308562" y="689448"/>
                          <a:pt x="338707" y="668949"/>
                          <a:pt x="368853" y="633980"/>
                        </a:cubicBezTo>
                        <a:cubicBezTo>
                          <a:pt x="400808" y="614687"/>
                          <a:pt x="423720" y="611672"/>
                          <a:pt x="453865" y="635789"/>
                        </a:cubicBezTo>
                        <a:lnTo>
                          <a:pt x="620271" y="804003"/>
                        </a:lnTo>
                        <a:cubicBezTo>
                          <a:pt x="740251" y="619509"/>
                          <a:pt x="889173" y="463957"/>
                          <a:pt x="1061607" y="353624"/>
                        </a:cubicBezTo>
                        <a:cubicBezTo>
                          <a:pt x="1078790" y="346992"/>
                          <a:pt x="1093260" y="341716"/>
                          <a:pt x="1106374" y="341188"/>
                        </a:cubicBezTo>
                        <a:close/>
                        <a:moveTo>
                          <a:pt x="755548" y="118110"/>
                        </a:moveTo>
                        <a:cubicBezTo>
                          <a:pt x="403501" y="118110"/>
                          <a:pt x="118110" y="403501"/>
                          <a:pt x="118110" y="755548"/>
                        </a:cubicBezTo>
                        <a:cubicBezTo>
                          <a:pt x="118110" y="1107595"/>
                          <a:pt x="403501" y="1392986"/>
                          <a:pt x="755548" y="1392986"/>
                        </a:cubicBezTo>
                        <a:cubicBezTo>
                          <a:pt x="1107595" y="1392986"/>
                          <a:pt x="1392986" y="1107595"/>
                          <a:pt x="1392986" y="755548"/>
                        </a:cubicBezTo>
                        <a:cubicBezTo>
                          <a:pt x="1392986" y="403501"/>
                          <a:pt x="1107595" y="118110"/>
                          <a:pt x="755548" y="118110"/>
                        </a:cubicBezTo>
                        <a:close/>
                        <a:moveTo>
                          <a:pt x="755548" y="0"/>
                        </a:moveTo>
                        <a:cubicBezTo>
                          <a:pt x="1172826" y="0"/>
                          <a:pt x="1511096" y="338270"/>
                          <a:pt x="1511096" y="755548"/>
                        </a:cubicBezTo>
                        <a:cubicBezTo>
                          <a:pt x="1511096" y="1172826"/>
                          <a:pt x="1172826" y="1511096"/>
                          <a:pt x="755548" y="1511096"/>
                        </a:cubicBezTo>
                        <a:cubicBezTo>
                          <a:pt x="338270" y="1511096"/>
                          <a:pt x="0" y="1172826"/>
                          <a:pt x="0" y="755548"/>
                        </a:cubicBezTo>
                        <a:cubicBezTo>
                          <a:pt x="0" y="338270"/>
                          <a:pt x="338270" y="0"/>
                          <a:pt x="75554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514220" fontAlgn="auto">
                      <a:spcBef>
                        <a:spcPts val="0"/>
                      </a:spcBef>
                      <a:spcAft>
                        <a:spcPts val="0"/>
                      </a:spcAft>
                    </a:pPr>
                    <a:endParaRPr lang="en-US" sz="1400" dirty="0">
                      <a:solidFill>
                        <a:srgbClr val="FFFFFF"/>
                      </a:solidFill>
                      <a:latin typeface="CiscoSansTT ExtraLight" charset="0"/>
                      <a:ea typeface="ＭＳ Ｐゴシック" charset="-128"/>
                      <a:cs typeface="MS PGothic" charset="-128"/>
                    </a:endParaRPr>
                  </a:p>
                </p:txBody>
              </p:sp>
            </p:grpSp>
            <p:sp>
              <p:nvSpPr>
                <p:cNvPr id="251" name="Donut 250"/>
                <p:cNvSpPr/>
                <p:nvPr/>
              </p:nvSpPr>
              <p:spPr>
                <a:xfrm>
                  <a:off x="5246003" y="4485649"/>
                  <a:ext cx="704167"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grpSp>
      </p:grpSp>
      <p:grpSp>
        <p:nvGrpSpPr>
          <p:cNvPr id="185" name="Group 184"/>
          <p:cNvGrpSpPr/>
          <p:nvPr/>
        </p:nvGrpSpPr>
        <p:grpSpPr>
          <a:xfrm>
            <a:off x="534424" y="2659745"/>
            <a:ext cx="1015112" cy="450006"/>
            <a:chOff x="1138238" y="3090863"/>
            <a:chExt cx="3429256" cy="1257301"/>
          </a:xfrm>
          <a:solidFill>
            <a:schemeClr val="tx2"/>
          </a:solidFill>
        </p:grpSpPr>
        <p:sp>
          <p:nvSpPr>
            <p:cNvPr id="186" name="Rectangle 185"/>
            <p:cNvSpPr/>
            <p:nvPr/>
          </p:nvSpPr>
          <p:spPr>
            <a:xfrm>
              <a:off x="1319363" y="3346651"/>
              <a:ext cx="2309661" cy="7457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187" name="Rectangle 186"/>
            <p:cNvSpPr/>
            <p:nvPr/>
          </p:nvSpPr>
          <p:spPr>
            <a:xfrm flipH="1">
              <a:off x="1138238" y="3346651"/>
              <a:ext cx="133350" cy="74572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188" name="Rectangle 187"/>
            <p:cNvSpPr/>
            <p:nvPr/>
          </p:nvSpPr>
          <p:spPr>
            <a:xfrm flipH="1">
              <a:off x="3676801" y="3346651"/>
              <a:ext cx="133350" cy="74572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189" name="Trapezoid 188"/>
            <p:cNvSpPr/>
            <p:nvPr/>
          </p:nvSpPr>
          <p:spPr>
            <a:xfrm rot="16200000">
              <a:off x="3553127" y="3395663"/>
              <a:ext cx="1257300" cy="647700"/>
            </a:xfrm>
            <a:prstGeom prst="trapezoid">
              <a:avLst>
                <a:gd name="adj" fmla="val 3860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190" name="Oval 189"/>
            <p:cNvSpPr/>
            <p:nvPr/>
          </p:nvSpPr>
          <p:spPr>
            <a:xfrm rot="16200000">
              <a:off x="3876980" y="3657650"/>
              <a:ext cx="1257300" cy="1237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191" name="Rounded Rectangle 190"/>
            <p:cNvSpPr/>
            <p:nvPr/>
          </p:nvSpPr>
          <p:spPr>
            <a:xfrm flipH="1">
              <a:off x="3050293" y="3622846"/>
              <a:ext cx="386659" cy="19333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192" name="Rounded Rectangle 191"/>
            <p:cNvSpPr/>
            <p:nvPr/>
          </p:nvSpPr>
          <p:spPr>
            <a:xfrm flipH="1">
              <a:off x="3213522" y="3648622"/>
              <a:ext cx="213083" cy="14178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grpSp>
      <p:grpSp>
        <p:nvGrpSpPr>
          <p:cNvPr id="224" name="Group 223"/>
          <p:cNvGrpSpPr/>
          <p:nvPr/>
        </p:nvGrpSpPr>
        <p:grpSpPr>
          <a:xfrm>
            <a:off x="1549538" y="2525841"/>
            <a:ext cx="1143950" cy="711431"/>
            <a:chOff x="2066047" y="3162542"/>
            <a:chExt cx="1525267" cy="948574"/>
          </a:xfrm>
        </p:grpSpPr>
        <p:sp>
          <p:nvSpPr>
            <p:cNvPr id="196" name="Trapezoid 80"/>
            <p:cNvSpPr/>
            <p:nvPr/>
          </p:nvSpPr>
          <p:spPr>
            <a:xfrm rot="16200000">
              <a:off x="2354394" y="2874195"/>
              <a:ext cx="948574" cy="1525267"/>
            </a:xfrm>
            <a:custGeom>
              <a:avLst/>
              <a:gdLst>
                <a:gd name="connsiteX0" fmla="*/ 0 w 939628"/>
                <a:gd name="connsiteY0" fmla="*/ 989960 h 989960"/>
                <a:gd name="connsiteX1" fmla="*/ 302560 w 939628"/>
                <a:gd name="connsiteY1" fmla="*/ 0 h 989960"/>
                <a:gd name="connsiteX2" fmla="*/ 637068 w 939628"/>
                <a:gd name="connsiteY2" fmla="*/ 0 h 989960"/>
                <a:gd name="connsiteX3" fmla="*/ 939628 w 939628"/>
                <a:gd name="connsiteY3" fmla="*/ 989960 h 989960"/>
                <a:gd name="connsiteX4" fmla="*/ 0 w 939628"/>
                <a:gd name="connsiteY4" fmla="*/ 989960 h 989960"/>
                <a:gd name="connsiteX0" fmla="*/ 0 w 939628"/>
                <a:gd name="connsiteY0" fmla="*/ 989960 h 1125426"/>
                <a:gd name="connsiteX1" fmla="*/ 302560 w 939628"/>
                <a:gd name="connsiteY1" fmla="*/ 0 h 1125426"/>
                <a:gd name="connsiteX2" fmla="*/ 637068 w 939628"/>
                <a:gd name="connsiteY2" fmla="*/ 0 h 1125426"/>
                <a:gd name="connsiteX3" fmla="*/ 939628 w 939628"/>
                <a:gd name="connsiteY3" fmla="*/ 989960 h 1125426"/>
                <a:gd name="connsiteX4" fmla="*/ 0 w 939628"/>
                <a:gd name="connsiteY4" fmla="*/ 989960 h 1125426"/>
                <a:gd name="connsiteX0" fmla="*/ 0 w 939628"/>
                <a:gd name="connsiteY0" fmla="*/ 989960 h 1182328"/>
                <a:gd name="connsiteX1" fmla="*/ 302560 w 939628"/>
                <a:gd name="connsiteY1" fmla="*/ 0 h 1182328"/>
                <a:gd name="connsiteX2" fmla="*/ 637068 w 939628"/>
                <a:gd name="connsiteY2" fmla="*/ 0 h 1182328"/>
                <a:gd name="connsiteX3" fmla="*/ 939628 w 939628"/>
                <a:gd name="connsiteY3" fmla="*/ 989960 h 1182328"/>
                <a:gd name="connsiteX4" fmla="*/ 0 w 939628"/>
                <a:gd name="connsiteY4" fmla="*/ 989960 h 1182328"/>
                <a:gd name="connsiteX0" fmla="*/ 0 w 939628"/>
                <a:gd name="connsiteY0" fmla="*/ 989960 h 1186219"/>
                <a:gd name="connsiteX1" fmla="*/ 302560 w 939628"/>
                <a:gd name="connsiteY1" fmla="*/ 0 h 1186219"/>
                <a:gd name="connsiteX2" fmla="*/ 637068 w 939628"/>
                <a:gd name="connsiteY2" fmla="*/ 0 h 1186219"/>
                <a:gd name="connsiteX3" fmla="*/ 939628 w 939628"/>
                <a:gd name="connsiteY3" fmla="*/ 989960 h 1186219"/>
                <a:gd name="connsiteX4" fmla="*/ 0 w 939628"/>
                <a:gd name="connsiteY4" fmla="*/ 989960 h 1186219"/>
                <a:gd name="connsiteX0" fmla="*/ 0 w 939628"/>
                <a:gd name="connsiteY0" fmla="*/ 989960 h 1186219"/>
                <a:gd name="connsiteX1" fmla="*/ 302560 w 939628"/>
                <a:gd name="connsiteY1" fmla="*/ 0 h 1186219"/>
                <a:gd name="connsiteX2" fmla="*/ 653736 w 939628"/>
                <a:gd name="connsiteY2" fmla="*/ 0 h 1186219"/>
                <a:gd name="connsiteX3" fmla="*/ 939628 w 939628"/>
                <a:gd name="connsiteY3" fmla="*/ 989960 h 1186219"/>
                <a:gd name="connsiteX4" fmla="*/ 0 w 939628"/>
                <a:gd name="connsiteY4" fmla="*/ 989960 h 1186219"/>
                <a:gd name="connsiteX0" fmla="*/ 0 w 939628"/>
                <a:gd name="connsiteY0" fmla="*/ 989960 h 1186219"/>
                <a:gd name="connsiteX1" fmla="*/ 285891 w 939628"/>
                <a:gd name="connsiteY1" fmla="*/ 0 h 1186219"/>
                <a:gd name="connsiteX2" fmla="*/ 653736 w 939628"/>
                <a:gd name="connsiteY2" fmla="*/ 0 h 1186219"/>
                <a:gd name="connsiteX3" fmla="*/ 939628 w 939628"/>
                <a:gd name="connsiteY3" fmla="*/ 989960 h 1186219"/>
                <a:gd name="connsiteX4" fmla="*/ 0 w 939628"/>
                <a:gd name="connsiteY4" fmla="*/ 989960 h 1186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28" h="1186219">
                  <a:moveTo>
                    <a:pt x="0" y="989960"/>
                  </a:moveTo>
                  <a:lnTo>
                    <a:pt x="285891" y="0"/>
                  </a:lnTo>
                  <a:lnTo>
                    <a:pt x="653736" y="0"/>
                  </a:lnTo>
                  <a:lnTo>
                    <a:pt x="939628" y="989960"/>
                  </a:lnTo>
                  <a:cubicBezTo>
                    <a:pt x="807394" y="1304285"/>
                    <a:pt x="49684" y="1193160"/>
                    <a:pt x="0" y="989960"/>
                  </a:cubicBezTo>
                  <a:close/>
                </a:path>
              </a:pathLst>
            </a:custGeom>
            <a:gradFill>
              <a:gsLst>
                <a:gs pos="59000">
                  <a:schemeClr val="accent2"/>
                </a:gs>
                <a:gs pos="13000">
                  <a:srgbClr val="4993C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FFFFFF"/>
                </a:solidFill>
                <a:latin typeface="CiscoSansTT ExtraLight" charset="0"/>
                <a:ea typeface="ＭＳ Ｐゴシック" charset="-128"/>
                <a:cs typeface="MS PGothic" charset="-128"/>
              </a:endParaRPr>
            </a:p>
          </p:txBody>
        </p:sp>
        <p:sp>
          <p:nvSpPr>
            <p:cNvPr id="305" name="Rectangle 304"/>
            <p:cNvSpPr/>
            <p:nvPr/>
          </p:nvSpPr>
          <p:spPr>
            <a:xfrm>
              <a:off x="2159540" y="3505848"/>
              <a:ext cx="767924" cy="307776"/>
            </a:xfrm>
            <a:prstGeom prst="rect">
              <a:avLst/>
            </a:prstGeom>
            <a:noFill/>
          </p:spPr>
          <p:txBody>
            <a:bodyPr wrap="none">
              <a:spAutoFit/>
            </a:bodyPr>
            <a:lstStyle/>
            <a:p>
              <a:pPr defTabSz="685618"/>
              <a:r>
                <a:rPr lang="en-IN" sz="900" dirty="0">
                  <a:solidFill>
                    <a:srgbClr val="FFFFFF"/>
                  </a:solidFill>
                  <a:latin typeface="CiscoSansTT ExtraLight" charset="0"/>
                  <a:ea typeface="ＭＳ Ｐゴシック" charset="-128"/>
                  <a:cs typeface="MS PGothic" charset="-128"/>
                </a:rPr>
                <a:t>Threats</a:t>
              </a:r>
            </a:p>
          </p:txBody>
        </p:sp>
        <p:grpSp>
          <p:nvGrpSpPr>
            <p:cNvPr id="307" name="Group 306"/>
            <p:cNvGrpSpPr/>
            <p:nvPr/>
          </p:nvGrpSpPr>
          <p:grpSpPr>
            <a:xfrm>
              <a:off x="3033247" y="3463673"/>
              <a:ext cx="307830" cy="326774"/>
              <a:chOff x="14757588" y="2609581"/>
              <a:chExt cx="469856" cy="505316"/>
            </a:xfrm>
            <a:solidFill>
              <a:schemeClr val="bg1"/>
            </a:solidFill>
          </p:grpSpPr>
          <p:sp>
            <p:nvSpPr>
              <p:cNvPr id="309" name="Freeform 308"/>
              <p:cNvSpPr>
                <a:spLocks/>
              </p:cNvSpPr>
              <p:nvPr/>
            </p:nvSpPr>
            <p:spPr bwMode="auto">
              <a:xfrm>
                <a:off x="14757588" y="2771925"/>
                <a:ext cx="224956" cy="342972"/>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700" dirty="0">
                  <a:solidFill>
                    <a:srgbClr val="000000"/>
                  </a:solidFill>
                  <a:latin typeface="CiscoSansTT ExtraLight" charset="0"/>
                  <a:ea typeface="ＭＳ Ｐゴシック" charset="-128"/>
                  <a:cs typeface="MS PGothic" charset="-128"/>
                </a:endParaRPr>
              </a:p>
            </p:txBody>
          </p:sp>
          <p:sp>
            <p:nvSpPr>
              <p:cNvPr id="310" name="Freeform 309"/>
              <p:cNvSpPr>
                <a:spLocks/>
              </p:cNvSpPr>
              <p:nvPr/>
            </p:nvSpPr>
            <p:spPr bwMode="auto">
              <a:xfrm>
                <a:off x="14831835" y="2609581"/>
                <a:ext cx="318039" cy="173979"/>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700" dirty="0">
                  <a:solidFill>
                    <a:srgbClr val="000000"/>
                  </a:solidFill>
                  <a:latin typeface="CiscoSansTT ExtraLight" charset="0"/>
                  <a:ea typeface="ＭＳ Ｐゴシック" charset="-128"/>
                  <a:cs typeface="MS PGothic" charset="-128"/>
                </a:endParaRPr>
              </a:p>
            </p:txBody>
          </p:sp>
          <p:sp>
            <p:nvSpPr>
              <p:cNvPr id="311" name="Freeform 310"/>
              <p:cNvSpPr>
                <a:spLocks/>
              </p:cNvSpPr>
              <p:nvPr/>
            </p:nvSpPr>
            <p:spPr bwMode="auto">
              <a:xfrm>
                <a:off x="15003598" y="2771925"/>
                <a:ext cx="223846" cy="342972"/>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700" dirty="0">
                  <a:solidFill>
                    <a:srgbClr val="000000"/>
                  </a:solidFill>
                  <a:latin typeface="CiscoSansTT ExtraLight" charset="0"/>
                  <a:ea typeface="ＭＳ Ｐゴシック" charset="-128"/>
                  <a:cs typeface="MS PGothic" charset="-128"/>
                </a:endParaRPr>
              </a:p>
            </p:txBody>
          </p:sp>
          <p:sp>
            <p:nvSpPr>
              <p:cNvPr id="312" name="Freeform 311"/>
              <p:cNvSpPr>
                <a:spLocks noEditPoints="1"/>
              </p:cNvSpPr>
              <p:nvPr/>
            </p:nvSpPr>
            <p:spPr bwMode="auto">
              <a:xfrm>
                <a:off x="14906941" y="2871397"/>
                <a:ext cx="171150" cy="149860"/>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220" fontAlgn="auto">
                  <a:spcBef>
                    <a:spcPts val="0"/>
                  </a:spcBef>
                  <a:spcAft>
                    <a:spcPts val="0"/>
                  </a:spcAft>
                </a:pPr>
                <a:endParaRPr lang="en-US" sz="700" dirty="0">
                  <a:solidFill>
                    <a:srgbClr val="000000"/>
                  </a:solidFill>
                  <a:latin typeface="CiscoSansTT ExtraLight" charset="0"/>
                  <a:ea typeface="ＭＳ Ｐゴシック" charset="-128"/>
                  <a:cs typeface="MS PGothic" charset="-128"/>
                </a:endParaRPr>
              </a:p>
            </p:txBody>
          </p:sp>
        </p:grpSp>
        <p:sp>
          <p:nvSpPr>
            <p:cNvPr id="308" name="Donut 307"/>
            <p:cNvSpPr/>
            <p:nvPr/>
          </p:nvSpPr>
          <p:spPr>
            <a:xfrm>
              <a:off x="2880455" y="3317779"/>
              <a:ext cx="603504" cy="603504"/>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618"/>
              <a:endParaRPr lang="en-IN" sz="1400">
                <a:solidFill>
                  <a:srgbClr val="676767"/>
                </a:solidFill>
                <a:latin typeface="CiscoSansTT ExtraLight" charset="0"/>
                <a:ea typeface="ＭＳ Ｐゴシック" charset="-128"/>
                <a:cs typeface="MS PGothic" charset="-128"/>
              </a:endParaRPr>
            </a:p>
          </p:txBody>
        </p:sp>
      </p:grpSp>
      <p:sp>
        <p:nvSpPr>
          <p:cNvPr id="10" name="Text Placeholder 9"/>
          <p:cNvSpPr>
            <a:spLocks noGrp="1"/>
          </p:cNvSpPr>
          <p:nvPr>
            <p:ph type="body" sz="quarter" idx="4294967295"/>
          </p:nvPr>
        </p:nvSpPr>
        <p:spPr>
          <a:xfrm>
            <a:off x="437769" y="847491"/>
            <a:ext cx="8345091" cy="458390"/>
          </a:xfrm>
          <a:prstGeom prst="rect">
            <a:avLst/>
          </a:prstGeom>
        </p:spPr>
        <p:txBody>
          <a:bodyPr/>
          <a:lstStyle/>
          <a:p>
            <a:r>
              <a:rPr lang="ja-JP" altLang="en-US" dirty="0">
                <a:solidFill>
                  <a:schemeClr val="tx1">
                    <a:lumMod val="50000"/>
                  </a:schemeClr>
                </a:solidFill>
                <a:latin typeface="CiscoSansTT ExtraLight" charset="0"/>
                <a:ea typeface="ＭＳ Ｐゴシック" charset="-128"/>
                <a:cs typeface="MS PGothic" charset="-128"/>
              </a:rPr>
              <a:t>より</a:t>
            </a:r>
            <a:r>
              <a:rPr lang="ja-JP" altLang="en-US" dirty="0" smtClean="0">
                <a:solidFill>
                  <a:schemeClr val="tx1">
                    <a:lumMod val="50000"/>
                  </a:schemeClr>
                </a:solidFill>
                <a:latin typeface="CiscoSansTT ExtraLight" charset="0"/>
                <a:ea typeface="ＭＳ Ｐゴシック" charset="-128"/>
                <a:cs typeface="MS PGothic" charset="-128"/>
              </a:rPr>
              <a:t>多く可視化することで、</a:t>
            </a:r>
            <a:r>
              <a:rPr lang="ja-JP" altLang="en-US" dirty="0">
                <a:solidFill>
                  <a:schemeClr val="tx1">
                    <a:lumMod val="50000"/>
                  </a:schemeClr>
                </a:solidFill>
                <a:latin typeface="CiscoSansTT ExtraLight" charset="0"/>
                <a:ea typeface="ＭＳ Ｐゴシック" charset="-128"/>
                <a:cs typeface="MS PGothic" charset="-128"/>
              </a:rPr>
              <a:t>より</a:t>
            </a:r>
            <a:r>
              <a:rPr lang="ja-JP" altLang="en-US" dirty="0" smtClean="0">
                <a:solidFill>
                  <a:schemeClr val="tx1">
                    <a:lumMod val="50000"/>
                  </a:schemeClr>
                </a:solidFill>
                <a:latin typeface="CiscoSansTT ExtraLight" charset="0"/>
                <a:ea typeface="ＭＳ Ｐゴシック" charset="-128"/>
                <a:cs typeface="MS PGothic" charset="-128"/>
              </a:rPr>
              <a:t>良く対策をとること</a:t>
            </a:r>
            <a:r>
              <a:rPr lang="ja-JP" altLang="en-US" dirty="0">
                <a:solidFill>
                  <a:schemeClr val="tx1">
                    <a:lumMod val="50000"/>
                  </a:schemeClr>
                </a:solidFill>
                <a:latin typeface="CiscoSansTT ExtraLight" charset="0"/>
                <a:ea typeface="ＭＳ Ｐゴシック" charset="-128"/>
                <a:cs typeface="MS PGothic" charset="-128"/>
              </a:rPr>
              <a:t>が</a:t>
            </a:r>
            <a:r>
              <a:rPr lang="ja-JP" altLang="en-US" dirty="0" smtClean="0">
                <a:solidFill>
                  <a:schemeClr val="tx1">
                    <a:lumMod val="50000"/>
                  </a:schemeClr>
                </a:solidFill>
                <a:latin typeface="CiscoSansTT ExtraLight" charset="0"/>
                <a:ea typeface="ＭＳ Ｐゴシック" charset="-128"/>
                <a:cs typeface="MS PGothic" charset="-128"/>
              </a:rPr>
              <a:t>可能</a:t>
            </a:r>
            <a:endParaRPr lang="en-US" dirty="0">
              <a:solidFill>
                <a:schemeClr val="tx1">
                  <a:lumMod val="50000"/>
                </a:schemeClr>
              </a:solidFill>
              <a:latin typeface="CiscoSansTT ExtraLight" charset="0"/>
              <a:ea typeface="ＭＳ Ｐゴシック" charset="-128"/>
              <a:cs typeface="MS PGothic" charset="-128"/>
            </a:endParaRPr>
          </a:p>
        </p:txBody>
      </p:sp>
      <p:grpSp>
        <p:nvGrpSpPr>
          <p:cNvPr id="225" name="Group 224"/>
          <p:cNvGrpSpPr/>
          <p:nvPr/>
        </p:nvGrpSpPr>
        <p:grpSpPr>
          <a:xfrm>
            <a:off x="1473049" y="3322580"/>
            <a:ext cx="1660531" cy="416149"/>
            <a:chOff x="1964051" y="4238928"/>
            <a:chExt cx="2214041" cy="554865"/>
          </a:xfrm>
        </p:grpSpPr>
        <p:sp>
          <p:nvSpPr>
            <p:cNvPr id="25" name="TextBox 24"/>
            <p:cNvSpPr txBox="1"/>
            <p:nvPr/>
          </p:nvSpPr>
          <p:spPr>
            <a:xfrm flipH="1">
              <a:off x="2302644" y="4238928"/>
              <a:ext cx="1875448" cy="509588"/>
            </a:xfrm>
            <a:prstGeom prst="flowChartManualInput">
              <a:avLst/>
            </a:prstGeom>
            <a:noFill/>
          </p:spPr>
          <p:txBody>
            <a:bodyPr wrap="square" rtlCol="0">
              <a:spAutoFit/>
            </a:bodyPr>
            <a:lstStyle/>
            <a:p>
              <a:pPr defTabSz="685618"/>
              <a:r>
                <a:rPr lang="ja-JP" altLang="en-US" sz="1400" dirty="0">
                  <a:solidFill>
                    <a:srgbClr val="8EBCDC"/>
                  </a:solidFill>
                  <a:latin typeface="CiscoSansTT ExtraLight" charset="0"/>
                  <a:ea typeface="ＭＳ Ｐゴシック" charset="-128"/>
                  <a:cs typeface="MS PGothic" charset="-128"/>
                </a:rPr>
                <a:t>一般的な </a:t>
              </a:r>
              <a:r>
                <a:rPr lang="en-US" sz="1400" dirty="0">
                  <a:solidFill>
                    <a:srgbClr val="8EBCDC"/>
                  </a:solidFill>
                  <a:latin typeface="CiscoSansTT ExtraLight" charset="0"/>
                  <a:ea typeface="ＭＳ Ｐゴシック" charset="-128"/>
                  <a:cs typeface="MS PGothic" charset="-128"/>
                </a:rPr>
                <a:t>IPS</a:t>
              </a:r>
            </a:p>
          </p:txBody>
        </p:sp>
        <p:sp>
          <p:nvSpPr>
            <p:cNvPr id="3" name="Freeform 2"/>
            <p:cNvSpPr/>
            <p:nvPr/>
          </p:nvSpPr>
          <p:spPr>
            <a:xfrm>
              <a:off x="1984549" y="4748074"/>
              <a:ext cx="1606766" cy="45719"/>
            </a:xfrm>
            <a:custGeom>
              <a:avLst/>
              <a:gdLst>
                <a:gd name="connsiteX0" fmla="*/ 0 w 1434904"/>
                <a:gd name="connsiteY0" fmla="*/ 0 h 0"/>
                <a:gd name="connsiteX1" fmla="*/ 1434904 w 1434904"/>
                <a:gd name="connsiteY1" fmla="*/ 0 h 0"/>
              </a:gdLst>
              <a:ahLst/>
              <a:cxnLst>
                <a:cxn ang="0">
                  <a:pos x="connsiteX0" y="connsiteY0"/>
                </a:cxn>
                <a:cxn ang="0">
                  <a:pos x="connsiteX1" y="connsiteY1"/>
                </a:cxn>
              </a:cxnLst>
              <a:rect l="l" t="t" r="r" b="b"/>
              <a:pathLst>
                <a:path w="1434904">
                  <a:moveTo>
                    <a:pt x="0" y="0"/>
                  </a:moveTo>
                  <a:lnTo>
                    <a:pt x="1434904" y="0"/>
                  </a:lnTo>
                </a:path>
              </a:pathLst>
            </a:custGeom>
            <a:noFill/>
            <a:ln w="38100">
              <a:solidFill>
                <a:srgbClr val="8EBCDC"/>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8"/>
              <a:endParaRPr lang="en-US" sz="1400">
                <a:solidFill>
                  <a:srgbClr val="8EBCDC"/>
                </a:solidFill>
                <a:latin typeface="CiscoSansTT ExtraLight" charset="0"/>
                <a:ea typeface="ＭＳ Ｐゴシック" charset="-128"/>
                <a:cs typeface="MS PGothic" charset="-128"/>
              </a:endParaRPr>
            </a:p>
          </p:txBody>
        </p:sp>
        <p:grpSp>
          <p:nvGrpSpPr>
            <p:cNvPr id="153" name="Group 152"/>
            <p:cNvGrpSpPr/>
            <p:nvPr/>
          </p:nvGrpSpPr>
          <p:grpSpPr>
            <a:xfrm>
              <a:off x="1964051" y="4278028"/>
              <a:ext cx="339314" cy="403601"/>
              <a:chOff x="5955690" y="857250"/>
              <a:chExt cx="376690" cy="448058"/>
            </a:xfrm>
            <a:solidFill>
              <a:schemeClr val="accent3"/>
            </a:solidFill>
          </p:grpSpPr>
          <p:sp>
            <p:nvSpPr>
              <p:cNvPr id="156" name="Freeform 155"/>
              <p:cNvSpPr>
                <a:spLocks noChangeAspect="1" noEditPoints="1"/>
              </p:cNvSpPr>
              <p:nvPr/>
            </p:nvSpPr>
            <p:spPr bwMode="auto">
              <a:xfrm>
                <a:off x="5994084" y="911947"/>
                <a:ext cx="299542" cy="349899"/>
              </a:xfrm>
              <a:custGeom>
                <a:avLst/>
                <a:gdLst/>
                <a:ahLst/>
                <a:cxnLst>
                  <a:cxn ang="0">
                    <a:pos x="321" y="59"/>
                  </a:cxn>
                  <a:cxn ang="0">
                    <a:pos x="176" y="0"/>
                  </a:cxn>
                  <a:cxn ang="0">
                    <a:pos x="31" y="59"/>
                  </a:cxn>
                  <a:cxn ang="0">
                    <a:pos x="0" y="57"/>
                  </a:cxn>
                  <a:cxn ang="0">
                    <a:pos x="5" y="92"/>
                  </a:cxn>
                  <a:cxn ang="0">
                    <a:pos x="24" y="199"/>
                  </a:cxn>
                  <a:cxn ang="0">
                    <a:pos x="81" y="328"/>
                  </a:cxn>
                  <a:cxn ang="0">
                    <a:pos x="130" y="239"/>
                  </a:cxn>
                  <a:cxn ang="0">
                    <a:pos x="139" y="244"/>
                  </a:cxn>
                  <a:cxn ang="0">
                    <a:pos x="150" y="223"/>
                  </a:cxn>
                  <a:cxn ang="0">
                    <a:pos x="126" y="115"/>
                  </a:cxn>
                  <a:cxn ang="0">
                    <a:pos x="241" y="80"/>
                  </a:cxn>
                  <a:cxn ang="0">
                    <a:pos x="276" y="195"/>
                  </a:cxn>
                  <a:cxn ang="0">
                    <a:pos x="174" y="236"/>
                  </a:cxn>
                  <a:cxn ang="0">
                    <a:pos x="162" y="257"/>
                  </a:cxn>
                  <a:cxn ang="0">
                    <a:pos x="172" y="263"/>
                  </a:cxn>
                  <a:cxn ang="0">
                    <a:pos x="116" y="368"/>
                  </a:cxn>
                  <a:cxn ang="0">
                    <a:pos x="176" y="409"/>
                  </a:cxn>
                  <a:cxn ang="0">
                    <a:pos x="348" y="92"/>
                  </a:cxn>
                  <a:cxn ang="0">
                    <a:pos x="350" y="57"/>
                  </a:cxn>
                  <a:cxn ang="0">
                    <a:pos x="321" y="59"/>
                  </a:cxn>
                  <a:cxn ang="0">
                    <a:pos x="255" y="184"/>
                  </a:cxn>
                  <a:cxn ang="0">
                    <a:pos x="229" y="102"/>
                  </a:cxn>
                  <a:cxn ang="0">
                    <a:pos x="148" y="127"/>
                  </a:cxn>
                  <a:cxn ang="0">
                    <a:pos x="172" y="209"/>
                  </a:cxn>
                  <a:cxn ang="0">
                    <a:pos x="255" y="184"/>
                  </a:cxn>
                  <a:cxn ang="0">
                    <a:pos x="158" y="149"/>
                  </a:cxn>
                  <a:cxn ang="0">
                    <a:pos x="158" y="149"/>
                  </a:cxn>
                  <a:cxn ang="0">
                    <a:pos x="153" y="153"/>
                  </a:cxn>
                  <a:cxn ang="0">
                    <a:pos x="149" y="147"/>
                  </a:cxn>
                  <a:cxn ang="0">
                    <a:pos x="217" y="106"/>
                  </a:cxn>
                  <a:cxn ang="0">
                    <a:pos x="220" y="111"/>
                  </a:cxn>
                  <a:cxn ang="0">
                    <a:pos x="216" y="114"/>
                  </a:cxn>
                  <a:cxn ang="0">
                    <a:pos x="158" y="149"/>
                  </a:cxn>
                </a:cxnLst>
                <a:rect l="0" t="0" r="r" b="b"/>
                <a:pathLst>
                  <a:path w="350" h="409">
                    <a:moveTo>
                      <a:pt x="321" y="59"/>
                    </a:moveTo>
                    <a:cubicBezTo>
                      <a:pt x="238" y="59"/>
                      <a:pt x="194" y="19"/>
                      <a:pt x="176" y="0"/>
                    </a:cubicBezTo>
                    <a:cubicBezTo>
                      <a:pt x="159" y="19"/>
                      <a:pt x="112" y="59"/>
                      <a:pt x="31" y="59"/>
                    </a:cubicBezTo>
                    <a:cubicBezTo>
                      <a:pt x="20" y="59"/>
                      <a:pt x="11" y="57"/>
                      <a:pt x="0" y="57"/>
                    </a:cubicBezTo>
                    <a:cubicBezTo>
                      <a:pt x="2" y="65"/>
                      <a:pt x="2" y="76"/>
                      <a:pt x="5" y="92"/>
                    </a:cubicBezTo>
                    <a:cubicBezTo>
                      <a:pt x="7" y="120"/>
                      <a:pt x="11" y="159"/>
                      <a:pt x="24" y="199"/>
                    </a:cubicBezTo>
                    <a:cubicBezTo>
                      <a:pt x="36" y="243"/>
                      <a:pt x="54" y="289"/>
                      <a:pt x="81" y="328"/>
                    </a:cubicBezTo>
                    <a:cubicBezTo>
                      <a:pt x="85" y="321"/>
                      <a:pt x="96" y="300"/>
                      <a:pt x="130" y="239"/>
                    </a:cubicBezTo>
                    <a:cubicBezTo>
                      <a:pt x="139" y="244"/>
                      <a:pt x="139" y="244"/>
                      <a:pt x="139" y="244"/>
                    </a:cubicBezTo>
                    <a:cubicBezTo>
                      <a:pt x="150" y="223"/>
                      <a:pt x="150" y="223"/>
                      <a:pt x="150" y="223"/>
                    </a:cubicBezTo>
                    <a:cubicBezTo>
                      <a:pt x="117" y="199"/>
                      <a:pt x="106" y="153"/>
                      <a:pt x="126" y="115"/>
                    </a:cubicBezTo>
                    <a:cubicBezTo>
                      <a:pt x="148" y="74"/>
                      <a:pt x="199" y="58"/>
                      <a:pt x="241" y="80"/>
                    </a:cubicBezTo>
                    <a:cubicBezTo>
                      <a:pt x="282" y="102"/>
                      <a:pt x="298" y="154"/>
                      <a:pt x="276" y="195"/>
                    </a:cubicBezTo>
                    <a:cubicBezTo>
                      <a:pt x="256" y="232"/>
                      <a:pt x="213" y="248"/>
                      <a:pt x="174" y="236"/>
                    </a:cubicBezTo>
                    <a:cubicBezTo>
                      <a:pt x="162" y="257"/>
                      <a:pt x="162" y="257"/>
                      <a:pt x="162" y="257"/>
                    </a:cubicBezTo>
                    <a:cubicBezTo>
                      <a:pt x="172" y="263"/>
                      <a:pt x="172" y="263"/>
                      <a:pt x="172" y="263"/>
                    </a:cubicBezTo>
                    <a:cubicBezTo>
                      <a:pt x="172" y="263"/>
                      <a:pt x="163" y="281"/>
                      <a:pt x="116" y="368"/>
                    </a:cubicBezTo>
                    <a:cubicBezTo>
                      <a:pt x="133" y="384"/>
                      <a:pt x="153" y="398"/>
                      <a:pt x="176" y="409"/>
                    </a:cubicBezTo>
                    <a:cubicBezTo>
                      <a:pt x="304" y="350"/>
                      <a:pt x="339" y="177"/>
                      <a:pt x="348" y="92"/>
                    </a:cubicBezTo>
                    <a:cubicBezTo>
                      <a:pt x="350" y="76"/>
                      <a:pt x="350" y="65"/>
                      <a:pt x="350" y="57"/>
                    </a:cubicBezTo>
                    <a:cubicBezTo>
                      <a:pt x="339" y="57"/>
                      <a:pt x="330" y="59"/>
                      <a:pt x="321" y="59"/>
                    </a:cubicBezTo>
                    <a:close/>
                    <a:moveTo>
                      <a:pt x="255" y="184"/>
                    </a:moveTo>
                    <a:cubicBezTo>
                      <a:pt x="270" y="155"/>
                      <a:pt x="259" y="118"/>
                      <a:pt x="229" y="102"/>
                    </a:cubicBezTo>
                    <a:cubicBezTo>
                      <a:pt x="200" y="87"/>
                      <a:pt x="163" y="98"/>
                      <a:pt x="148" y="127"/>
                    </a:cubicBezTo>
                    <a:cubicBezTo>
                      <a:pt x="132" y="156"/>
                      <a:pt x="143" y="194"/>
                      <a:pt x="172" y="209"/>
                    </a:cubicBezTo>
                    <a:cubicBezTo>
                      <a:pt x="202" y="225"/>
                      <a:pt x="239" y="213"/>
                      <a:pt x="255" y="184"/>
                    </a:cubicBezTo>
                    <a:close/>
                    <a:moveTo>
                      <a:pt x="158" y="149"/>
                    </a:moveTo>
                    <a:cubicBezTo>
                      <a:pt x="158" y="149"/>
                      <a:pt x="158" y="149"/>
                      <a:pt x="158" y="149"/>
                    </a:cubicBezTo>
                    <a:cubicBezTo>
                      <a:pt x="157" y="151"/>
                      <a:pt x="155" y="153"/>
                      <a:pt x="153" y="153"/>
                    </a:cubicBezTo>
                    <a:cubicBezTo>
                      <a:pt x="150" y="152"/>
                      <a:pt x="149" y="149"/>
                      <a:pt x="149" y="147"/>
                    </a:cubicBezTo>
                    <a:cubicBezTo>
                      <a:pt x="158" y="119"/>
                      <a:pt x="187" y="100"/>
                      <a:pt x="217" y="106"/>
                    </a:cubicBezTo>
                    <a:cubicBezTo>
                      <a:pt x="220" y="106"/>
                      <a:pt x="221" y="109"/>
                      <a:pt x="220" y="111"/>
                    </a:cubicBezTo>
                    <a:cubicBezTo>
                      <a:pt x="220" y="114"/>
                      <a:pt x="218" y="115"/>
                      <a:pt x="216" y="114"/>
                    </a:cubicBezTo>
                    <a:cubicBezTo>
                      <a:pt x="190" y="111"/>
                      <a:pt x="166" y="125"/>
                      <a:pt x="158" y="149"/>
                    </a:cubicBezTo>
                    <a:close/>
                  </a:path>
                </a:pathLst>
              </a:custGeom>
              <a:solidFill>
                <a:srgbClr val="8EBCDC"/>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a:lstStyle>
              <a:p>
                <a:endParaRPr lang="en-US" dirty="0">
                  <a:solidFill>
                    <a:srgbClr val="8EBCDC"/>
                  </a:solidFill>
                  <a:latin typeface="CiscoSansTT ExtraLight" charset="0"/>
                  <a:ea typeface="ＭＳ Ｐゴシック" charset="-128"/>
                  <a:cs typeface="MS PGothic" charset="-128"/>
                </a:endParaRPr>
              </a:p>
            </p:txBody>
          </p:sp>
          <p:sp>
            <p:nvSpPr>
              <p:cNvPr id="158" name="Freeform 157"/>
              <p:cNvSpPr>
                <a:spLocks noChangeAspect="1" noEditPoints="1"/>
              </p:cNvSpPr>
              <p:nvPr/>
            </p:nvSpPr>
            <p:spPr bwMode="auto">
              <a:xfrm>
                <a:off x="5955690" y="857250"/>
                <a:ext cx="376690" cy="448058"/>
              </a:xfrm>
              <a:custGeom>
                <a:avLst/>
                <a:gdLst/>
                <a:ahLst/>
                <a:cxnLst>
                  <a:cxn ang="0">
                    <a:pos x="428" y="77"/>
                  </a:cxn>
                  <a:cxn ang="0">
                    <a:pos x="385" y="79"/>
                  </a:cxn>
                  <a:cxn ang="0">
                    <a:pos x="264" y="47"/>
                  </a:cxn>
                  <a:cxn ang="0">
                    <a:pos x="239" y="25"/>
                  </a:cxn>
                  <a:cxn ang="0">
                    <a:pos x="231" y="18"/>
                  </a:cxn>
                  <a:cxn ang="0">
                    <a:pos x="231" y="15"/>
                  </a:cxn>
                  <a:cxn ang="0">
                    <a:pos x="221" y="0"/>
                  </a:cxn>
                  <a:cxn ang="0">
                    <a:pos x="212" y="15"/>
                  </a:cxn>
                  <a:cxn ang="0">
                    <a:pos x="209" y="18"/>
                  </a:cxn>
                  <a:cxn ang="0">
                    <a:pos x="57" y="79"/>
                  </a:cxn>
                  <a:cxn ang="0">
                    <a:pos x="13" y="77"/>
                  </a:cxn>
                  <a:cxn ang="0">
                    <a:pos x="0" y="77"/>
                  </a:cxn>
                  <a:cxn ang="0">
                    <a:pos x="0" y="89"/>
                  </a:cxn>
                  <a:cxn ang="0">
                    <a:pos x="28" y="269"/>
                  </a:cxn>
                  <a:cxn ang="0">
                    <a:pos x="217" y="524"/>
                  </a:cxn>
                  <a:cxn ang="0">
                    <a:pos x="221" y="524"/>
                  </a:cxn>
                  <a:cxn ang="0">
                    <a:pos x="226" y="524"/>
                  </a:cxn>
                  <a:cxn ang="0">
                    <a:pos x="415" y="269"/>
                  </a:cxn>
                  <a:cxn ang="0">
                    <a:pos x="440" y="89"/>
                  </a:cxn>
                  <a:cxn ang="0">
                    <a:pos x="440" y="77"/>
                  </a:cxn>
                  <a:cxn ang="0">
                    <a:pos x="428" y="77"/>
                  </a:cxn>
                  <a:cxn ang="0">
                    <a:pos x="415" y="141"/>
                  </a:cxn>
                  <a:cxn ang="0">
                    <a:pos x="221" y="499"/>
                  </a:cxn>
                  <a:cxn ang="0">
                    <a:pos x="50" y="262"/>
                  </a:cxn>
                  <a:cxn ang="0">
                    <a:pos x="28" y="141"/>
                  </a:cxn>
                  <a:cxn ang="0">
                    <a:pos x="23" y="101"/>
                  </a:cxn>
                  <a:cxn ang="0">
                    <a:pos x="57" y="104"/>
                  </a:cxn>
                  <a:cxn ang="0">
                    <a:pos x="221" y="37"/>
                  </a:cxn>
                  <a:cxn ang="0">
                    <a:pos x="385" y="104"/>
                  </a:cxn>
                  <a:cxn ang="0">
                    <a:pos x="418" y="101"/>
                  </a:cxn>
                  <a:cxn ang="0">
                    <a:pos x="415" y="141"/>
                  </a:cxn>
                </a:cxnLst>
                <a:rect l="0" t="0" r="r" b="b"/>
                <a:pathLst>
                  <a:path w="440" h="524">
                    <a:moveTo>
                      <a:pt x="428" y="77"/>
                    </a:moveTo>
                    <a:cubicBezTo>
                      <a:pt x="413" y="79"/>
                      <a:pt x="398" y="79"/>
                      <a:pt x="385" y="79"/>
                    </a:cubicBezTo>
                    <a:cubicBezTo>
                      <a:pt x="328" y="79"/>
                      <a:pt x="289" y="65"/>
                      <a:pt x="264" y="47"/>
                    </a:cubicBezTo>
                    <a:cubicBezTo>
                      <a:pt x="251" y="37"/>
                      <a:pt x="244" y="30"/>
                      <a:pt x="239" y="25"/>
                    </a:cubicBezTo>
                    <a:cubicBezTo>
                      <a:pt x="236" y="20"/>
                      <a:pt x="234" y="18"/>
                      <a:pt x="231" y="18"/>
                    </a:cubicBezTo>
                    <a:cubicBezTo>
                      <a:pt x="231" y="15"/>
                      <a:pt x="231" y="15"/>
                      <a:pt x="231" y="15"/>
                    </a:cubicBezTo>
                    <a:cubicBezTo>
                      <a:pt x="221" y="0"/>
                      <a:pt x="221" y="0"/>
                      <a:pt x="221" y="0"/>
                    </a:cubicBezTo>
                    <a:cubicBezTo>
                      <a:pt x="212" y="15"/>
                      <a:pt x="212" y="15"/>
                      <a:pt x="212" y="15"/>
                    </a:cubicBezTo>
                    <a:cubicBezTo>
                      <a:pt x="212" y="15"/>
                      <a:pt x="212" y="15"/>
                      <a:pt x="209" y="18"/>
                    </a:cubicBezTo>
                    <a:cubicBezTo>
                      <a:pt x="199" y="27"/>
                      <a:pt x="157" y="79"/>
                      <a:pt x="57" y="79"/>
                    </a:cubicBezTo>
                    <a:cubicBezTo>
                      <a:pt x="43" y="79"/>
                      <a:pt x="28" y="79"/>
                      <a:pt x="13" y="77"/>
                    </a:cubicBezTo>
                    <a:cubicBezTo>
                      <a:pt x="0" y="77"/>
                      <a:pt x="0" y="77"/>
                      <a:pt x="0" y="77"/>
                    </a:cubicBezTo>
                    <a:cubicBezTo>
                      <a:pt x="0" y="89"/>
                      <a:pt x="0" y="89"/>
                      <a:pt x="0" y="89"/>
                    </a:cubicBezTo>
                    <a:cubicBezTo>
                      <a:pt x="0" y="89"/>
                      <a:pt x="0" y="173"/>
                      <a:pt x="28" y="269"/>
                    </a:cubicBezTo>
                    <a:cubicBezTo>
                      <a:pt x="52" y="366"/>
                      <a:pt x="107" y="474"/>
                      <a:pt x="217" y="524"/>
                    </a:cubicBezTo>
                    <a:cubicBezTo>
                      <a:pt x="221" y="524"/>
                      <a:pt x="221" y="524"/>
                      <a:pt x="221" y="524"/>
                    </a:cubicBezTo>
                    <a:cubicBezTo>
                      <a:pt x="226" y="524"/>
                      <a:pt x="226" y="524"/>
                      <a:pt x="226" y="524"/>
                    </a:cubicBezTo>
                    <a:cubicBezTo>
                      <a:pt x="336" y="474"/>
                      <a:pt x="388" y="366"/>
                      <a:pt x="415" y="269"/>
                    </a:cubicBezTo>
                    <a:cubicBezTo>
                      <a:pt x="440" y="173"/>
                      <a:pt x="440" y="89"/>
                      <a:pt x="440" y="89"/>
                    </a:cubicBezTo>
                    <a:cubicBezTo>
                      <a:pt x="440" y="77"/>
                      <a:pt x="440" y="77"/>
                      <a:pt x="440" y="77"/>
                    </a:cubicBezTo>
                    <a:lnTo>
                      <a:pt x="428" y="77"/>
                    </a:lnTo>
                    <a:close/>
                    <a:moveTo>
                      <a:pt x="415" y="141"/>
                    </a:moveTo>
                    <a:cubicBezTo>
                      <a:pt x="405" y="237"/>
                      <a:pt x="365" y="432"/>
                      <a:pt x="221" y="499"/>
                    </a:cubicBezTo>
                    <a:cubicBezTo>
                      <a:pt x="125" y="455"/>
                      <a:pt x="75" y="356"/>
                      <a:pt x="50" y="262"/>
                    </a:cubicBezTo>
                    <a:cubicBezTo>
                      <a:pt x="35" y="218"/>
                      <a:pt x="30" y="173"/>
                      <a:pt x="28" y="141"/>
                    </a:cubicBezTo>
                    <a:cubicBezTo>
                      <a:pt x="25" y="124"/>
                      <a:pt x="25" y="111"/>
                      <a:pt x="23" y="101"/>
                    </a:cubicBezTo>
                    <a:cubicBezTo>
                      <a:pt x="35" y="101"/>
                      <a:pt x="45" y="104"/>
                      <a:pt x="57" y="104"/>
                    </a:cubicBezTo>
                    <a:cubicBezTo>
                      <a:pt x="149" y="104"/>
                      <a:pt x="202" y="60"/>
                      <a:pt x="221" y="37"/>
                    </a:cubicBezTo>
                    <a:cubicBezTo>
                      <a:pt x="241" y="60"/>
                      <a:pt x="291" y="104"/>
                      <a:pt x="385" y="104"/>
                    </a:cubicBezTo>
                    <a:cubicBezTo>
                      <a:pt x="395" y="104"/>
                      <a:pt x="405" y="101"/>
                      <a:pt x="418" y="101"/>
                    </a:cubicBezTo>
                    <a:cubicBezTo>
                      <a:pt x="418" y="111"/>
                      <a:pt x="418" y="124"/>
                      <a:pt x="415" y="141"/>
                    </a:cubicBezTo>
                    <a:close/>
                  </a:path>
                </a:pathLst>
              </a:custGeom>
              <a:solidFill>
                <a:srgbClr val="8EBCDC"/>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a:lstStyle>
              <a:p>
                <a:endParaRPr lang="en-US" dirty="0">
                  <a:solidFill>
                    <a:srgbClr val="8EBCDC"/>
                  </a:solidFill>
                  <a:latin typeface="CiscoSansTT ExtraLight" charset="0"/>
                  <a:ea typeface="ＭＳ Ｐゴシック" charset="-128"/>
                  <a:cs typeface="MS PGothic" charset="-128"/>
                </a:endParaRPr>
              </a:p>
            </p:txBody>
          </p:sp>
        </p:grpSp>
      </p:grpSp>
      <p:grpSp>
        <p:nvGrpSpPr>
          <p:cNvPr id="226" name="Group 225"/>
          <p:cNvGrpSpPr/>
          <p:nvPr/>
        </p:nvGrpSpPr>
        <p:grpSpPr>
          <a:xfrm>
            <a:off x="1449073" y="3864164"/>
            <a:ext cx="3302542" cy="341171"/>
            <a:chOff x="1932096" y="4975107"/>
            <a:chExt cx="4403389" cy="454895"/>
          </a:xfrm>
        </p:grpSpPr>
        <p:sp>
          <p:nvSpPr>
            <p:cNvPr id="333" name="TextBox 332"/>
            <p:cNvSpPr txBox="1"/>
            <p:nvPr/>
          </p:nvSpPr>
          <p:spPr>
            <a:xfrm>
              <a:off x="2302644" y="4991564"/>
              <a:ext cx="2141252" cy="410370"/>
            </a:xfrm>
            <a:prstGeom prst="rect">
              <a:avLst/>
            </a:prstGeom>
            <a:noFill/>
          </p:spPr>
          <p:txBody>
            <a:bodyPr wrap="square" rtlCol="0">
              <a:spAutoFit/>
            </a:bodyPr>
            <a:lstStyle/>
            <a:p>
              <a:pPr defTabSz="685618"/>
              <a:r>
                <a:rPr lang="ja-JP" altLang="en-US" sz="1400" dirty="0">
                  <a:solidFill>
                    <a:srgbClr val="4993C7"/>
                  </a:solidFill>
                  <a:latin typeface="CiscoSansTT ExtraLight" charset="0"/>
                  <a:ea typeface="ＭＳ Ｐゴシック" charset="-128"/>
                  <a:cs typeface="MS PGothic" charset="-128"/>
                </a:rPr>
                <a:t>一般的な </a:t>
              </a:r>
              <a:r>
                <a:rPr lang="en-US" sz="1400" dirty="0">
                  <a:solidFill>
                    <a:srgbClr val="4993C7"/>
                  </a:solidFill>
                  <a:latin typeface="CiscoSansTT ExtraLight" charset="0"/>
                  <a:ea typeface="ＭＳ Ｐゴシック" charset="-128"/>
                  <a:cs typeface="MS PGothic" charset="-128"/>
                </a:rPr>
                <a:t>NGFW</a:t>
              </a:r>
            </a:p>
          </p:txBody>
        </p:sp>
        <p:sp>
          <p:nvSpPr>
            <p:cNvPr id="150" name="Freeform 149"/>
            <p:cNvSpPr/>
            <p:nvPr/>
          </p:nvSpPr>
          <p:spPr>
            <a:xfrm flipV="1">
              <a:off x="1984548" y="5384283"/>
              <a:ext cx="4350937" cy="45719"/>
            </a:xfrm>
            <a:custGeom>
              <a:avLst/>
              <a:gdLst>
                <a:gd name="connsiteX0" fmla="*/ 0 w 1434904"/>
                <a:gd name="connsiteY0" fmla="*/ 0 h 0"/>
                <a:gd name="connsiteX1" fmla="*/ 1434904 w 1434904"/>
                <a:gd name="connsiteY1" fmla="*/ 0 h 0"/>
              </a:gdLst>
              <a:ahLst/>
              <a:cxnLst>
                <a:cxn ang="0">
                  <a:pos x="connsiteX0" y="connsiteY0"/>
                </a:cxn>
                <a:cxn ang="0">
                  <a:pos x="connsiteX1" y="connsiteY1"/>
                </a:cxn>
              </a:cxnLst>
              <a:rect l="l" t="t" r="r" b="b"/>
              <a:pathLst>
                <a:path w="1434904">
                  <a:moveTo>
                    <a:pt x="0" y="0"/>
                  </a:moveTo>
                  <a:lnTo>
                    <a:pt x="1434904" y="0"/>
                  </a:lnTo>
                </a:path>
              </a:pathLst>
            </a:custGeom>
            <a:noFill/>
            <a:ln w="38100">
              <a:solidFill>
                <a:srgbClr val="4993C7"/>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8"/>
              <a:endParaRPr lang="en-US" sz="1400">
                <a:solidFill>
                  <a:srgbClr val="FFFFFF"/>
                </a:solidFill>
                <a:latin typeface="CiscoSansTT ExtraLight" charset="0"/>
                <a:ea typeface="ＭＳ Ｐゴシック" charset="-128"/>
                <a:cs typeface="MS PGothic" charset="-128"/>
              </a:endParaRPr>
            </a:p>
          </p:txBody>
        </p:sp>
        <p:grpSp>
          <p:nvGrpSpPr>
            <p:cNvPr id="4" name="Group 4"/>
            <p:cNvGrpSpPr>
              <a:grpSpLocks noChangeAspect="1"/>
            </p:cNvGrpSpPr>
            <p:nvPr/>
          </p:nvGrpSpPr>
          <p:grpSpPr bwMode="auto">
            <a:xfrm>
              <a:off x="1932096" y="4975107"/>
              <a:ext cx="403225" cy="358775"/>
              <a:chOff x="4636" y="2447"/>
              <a:chExt cx="254" cy="226"/>
            </a:xfrm>
          </p:grpSpPr>
          <p:sp>
            <p:nvSpPr>
              <p:cNvPr id="20" name="Freeform 5"/>
              <p:cNvSpPr>
                <a:spLocks noEditPoints="1"/>
              </p:cNvSpPr>
              <p:nvPr/>
            </p:nvSpPr>
            <p:spPr bwMode="auto">
              <a:xfrm>
                <a:off x="4672" y="2447"/>
                <a:ext cx="182" cy="226"/>
              </a:xfrm>
              <a:custGeom>
                <a:avLst/>
                <a:gdLst>
                  <a:gd name="T0" fmla="*/ 84 w 458"/>
                  <a:gd name="T1" fmla="*/ 33 h 566"/>
                  <a:gd name="T2" fmla="*/ 84 w 458"/>
                  <a:gd name="T3" fmla="*/ 33 h 566"/>
                  <a:gd name="T4" fmla="*/ 84 w 458"/>
                  <a:gd name="T5" fmla="*/ 64 h 566"/>
                  <a:gd name="T6" fmla="*/ 176 w 458"/>
                  <a:gd name="T7" fmla="*/ 42 h 566"/>
                  <a:gd name="T8" fmla="*/ 176 w 458"/>
                  <a:gd name="T9" fmla="*/ 11 h 566"/>
                  <a:gd name="T10" fmla="*/ 229 w 458"/>
                  <a:gd name="T11" fmla="*/ 0 h 566"/>
                  <a:gd name="T12" fmla="*/ 281 w 458"/>
                  <a:gd name="T13" fmla="*/ 11 h 566"/>
                  <a:gd name="T14" fmla="*/ 281 w 458"/>
                  <a:gd name="T15" fmla="*/ 42 h 566"/>
                  <a:gd name="T16" fmla="*/ 374 w 458"/>
                  <a:gd name="T17" fmla="*/ 64 h 566"/>
                  <a:gd name="T18" fmla="*/ 374 w 458"/>
                  <a:gd name="T19" fmla="*/ 33 h 566"/>
                  <a:gd name="T20" fmla="*/ 458 w 458"/>
                  <a:gd name="T21" fmla="*/ 51 h 566"/>
                  <a:gd name="T22" fmla="*/ 458 w 458"/>
                  <a:gd name="T23" fmla="*/ 220 h 566"/>
                  <a:gd name="T24" fmla="*/ 229 w 458"/>
                  <a:gd name="T25" fmla="*/ 566 h 566"/>
                  <a:gd name="T26" fmla="*/ 0 w 458"/>
                  <a:gd name="T27" fmla="*/ 220 h 566"/>
                  <a:gd name="T28" fmla="*/ 0 w 458"/>
                  <a:gd name="T29" fmla="*/ 51 h 566"/>
                  <a:gd name="T30" fmla="*/ 84 w 458"/>
                  <a:gd name="T31" fmla="*/ 33 h 566"/>
                  <a:gd name="T32" fmla="*/ 63 w 458"/>
                  <a:gd name="T33" fmla="*/ 220 h 566"/>
                  <a:gd name="T34" fmla="*/ 63 w 458"/>
                  <a:gd name="T35" fmla="*/ 220 h 566"/>
                  <a:gd name="T36" fmla="*/ 70 w 458"/>
                  <a:gd name="T37" fmla="*/ 282 h 566"/>
                  <a:gd name="T38" fmla="*/ 229 w 458"/>
                  <a:gd name="T39" fmla="*/ 282 h 566"/>
                  <a:gd name="T40" fmla="*/ 229 w 458"/>
                  <a:gd name="T41" fmla="*/ 495 h 566"/>
                  <a:gd name="T42" fmla="*/ 388 w 458"/>
                  <a:gd name="T43" fmla="*/ 282 h 566"/>
                  <a:gd name="T44" fmla="*/ 229 w 458"/>
                  <a:gd name="T45" fmla="*/ 282 h 566"/>
                  <a:gd name="T46" fmla="*/ 229 w 458"/>
                  <a:gd name="T47" fmla="*/ 97 h 566"/>
                  <a:gd name="T48" fmla="*/ 63 w 458"/>
                  <a:gd name="T49" fmla="*/ 137 h 566"/>
                  <a:gd name="T50" fmla="*/ 63 w 458"/>
                  <a:gd name="T51" fmla="*/ 22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8" h="566">
                    <a:moveTo>
                      <a:pt x="84" y="33"/>
                    </a:moveTo>
                    <a:lnTo>
                      <a:pt x="84" y="33"/>
                    </a:lnTo>
                    <a:lnTo>
                      <a:pt x="84" y="64"/>
                    </a:lnTo>
                    <a:lnTo>
                      <a:pt x="176" y="42"/>
                    </a:lnTo>
                    <a:lnTo>
                      <a:pt x="176" y="11"/>
                    </a:lnTo>
                    <a:lnTo>
                      <a:pt x="229" y="0"/>
                    </a:lnTo>
                    <a:lnTo>
                      <a:pt x="281" y="11"/>
                    </a:lnTo>
                    <a:lnTo>
                      <a:pt x="281" y="42"/>
                    </a:lnTo>
                    <a:lnTo>
                      <a:pt x="374" y="64"/>
                    </a:lnTo>
                    <a:lnTo>
                      <a:pt x="374" y="33"/>
                    </a:lnTo>
                    <a:lnTo>
                      <a:pt x="458" y="51"/>
                    </a:lnTo>
                    <a:lnTo>
                      <a:pt x="458" y="220"/>
                    </a:lnTo>
                    <a:cubicBezTo>
                      <a:pt x="458" y="377"/>
                      <a:pt x="364" y="509"/>
                      <a:pt x="229" y="566"/>
                    </a:cubicBezTo>
                    <a:cubicBezTo>
                      <a:pt x="94" y="509"/>
                      <a:pt x="0" y="377"/>
                      <a:pt x="0" y="220"/>
                    </a:cubicBezTo>
                    <a:lnTo>
                      <a:pt x="0" y="51"/>
                    </a:lnTo>
                    <a:lnTo>
                      <a:pt x="84" y="33"/>
                    </a:lnTo>
                    <a:close/>
                    <a:moveTo>
                      <a:pt x="63" y="220"/>
                    </a:moveTo>
                    <a:lnTo>
                      <a:pt x="63" y="220"/>
                    </a:lnTo>
                    <a:cubicBezTo>
                      <a:pt x="63" y="242"/>
                      <a:pt x="64" y="262"/>
                      <a:pt x="70" y="282"/>
                    </a:cubicBezTo>
                    <a:lnTo>
                      <a:pt x="229" y="282"/>
                    </a:lnTo>
                    <a:lnTo>
                      <a:pt x="229" y="495"/>
                    </a:lnTo>
                    <a:cubicBezTo>
                      <a:pt x="311" y="451"/>
                      <a:pt x="371" y="373"/>
                      <a:pt x="388" y="282"/>
                    </a:cubicBezTo>
                    <a:lnTo>
                      <a:pt x="229" y="282"/>
                    </a:lnTo>
                    <a:lnTo>
                      <a:pt x="229" y="97"/>
                    </a:lnTo>
                    <a:lnTo>
                      <a:pt x="63" y="137"/>
                    </a:lnTo>
                    <a:lnTo>
                      <a:pt x="63" y="220"/>
                    </a:lnTo>
                    <a:close/>
                  </a:path>
                </a:pathLst>
              </a:custGeom>
              <a:solidFill>
                <a:srgbClr val="4993C7"/>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sp>
            <p:nvSpPr>
              <p:cNvPr id="21" name="Freeform 6"/>
              <p:cNvSpPr>
                <a:spLocks noEditPoints="1"/>
              </p:cNvSpPr>
              <p:nvPr/>
            </p:nvSpPr>
            <p:spPr bwMode="auto">
              <a:xfrm>
                <a:off x="4636" y="2493"/>
                <a:ext cx="254" cy="155"/>
              </a:xfrm>
              <a:custGeom>
                <a:avLst/>
                <a:gdLst>
                  <a:gd name="T0" fmla="*/ 75 w 636"/>
                  <a:gd name="T1" fmla="*/ 105 h 388"/>
                  <a:gd name="T2" fmla="*/ 75 w 636"/>
                  <a:gd name="T3" fmla="*/ 105 h 388"/>
                  <a:gd name="T4" fmla="*/ 0 w 636"/>
                  <a:gd name="T5" fmla="*/ 105 h 388"/>
                  <a:gd name="T6" fmla="*/ 0 w 636"/>
                  <a:gd name="T7" fmla="*/ 179 h 388"/>
                  <a:gd name="T8" fmla="*/ 82 w 636"/>
                  <a:gd name="T9" fmla="*/ 179 h 388"/>
                  <a:gd name="T10" fmla="*/ 75 w 636"/>
                  <a:gd name="T11" fmla="*/ 105 h 388"/>
                  <a:gd name="T12" fmla="*/ 89 w 636"/>
                  <a:gd name="T13" fmla="*/ 209 h 388"/>
                  <a:gd name="T14" fmla="*/ 89 w 636"/>
                  <a:gd name="T15" fmla="*/ 209 h 388"/>
                  <a:gd name="T16" fmla="*/ 0 w 636"/>
                  <a:gd name="T17" fmla="*/ 209 h 388"/>
                  <a:gd name="T18" fmla="*/ 0 w 636"/>
                  <a:gd name="T19" fmla="*/ 282 h 388"/>
                  <a:gd name="T20" fmla="*/ 117 w 636"/>
                  <a:gd name="T21" fmla="*/ 282 h 388"/>
                  <a:gd name="T22" fmla="*/ 89 w 636"/>
                  <a:gd name="T23" fmla="*/ 209 h 388"/>
                  <a:gd name="T24" fmla="*/ 75 w 636"/>
                  <a:gd name="T25" fmla="*/ 0 h 388"/>
                  <a:gd name="T26" fmla="*/ 75 w 636"/>
                  <a:gd name="T27" fmla="*/ 0 h 388"/>
                  <a:gd name="T28" fmla="*/ 0 w 636"/>
                  <a:gd name="T29" fmla="*/ 0 h 388"/>
                  <a:gd name="T30" fmla="*/ 0 w 636"/>
                  <a:gd name="T31" fmla="*/ 73 h 388"/>
                  <a:gd name="T32" fmla="*/ 75 w 636"/>
                  <a:gd name="T33" fmla="*/ 73 h 388"/>
                  <a:gd name="T34" fmla="*/ 75 w 636"/>
                  <a:gd name="T35" fmla="*/ 0 h 388"/>
                  <a:gd name="T36" fmla="*/ 43 w 636"/>
                  <a:gd name="T37" fmla="*/ 314 h 388"/>
                  <a:gd name="T38" fmla="*/ 43 w 636"/>
                  <a:gd name="T39" fmla="*/ 314 h 388"/>
                  <a:gd name="T40" fmla="*/ 0 w 636"/>
                  <a:gd name="T41" fmla="*/ 314 h 388"/>
                  <a:gd name="T42" fmla="*/ 0 w 636"/>
                  <a:gd name="T43" fmla="*/ 388 h 388"/>
                  <a:gd name="T44" fmla="*/ 43 w 636"/>
                  <a:gd name="T45" fmla="*/ 388 h 388"/>
                  <a:gd name="T46" fmla="*/ 53 w 636"/>
                  <a:gd name="T47" fmla="*/ 388 h 388"/>
                  <a:gd name="T48" fmla="*/ 196 w 636"/>
                  <a:gd name="T49" fmla="*/ 388 h 388"/>
                  <a:gd name="T50" fmla="*/ 135 w 636"/>
                  <a:gd name="T51" fmla="*/ 314 h 388"/>
                  <a:gd name="T52" fmla="*/ 43 w 636"/>
                  <a:gd name="T53" fmla="*/ 314 h 388"/>
                  <a:gd name="T54" fmla="*/ 561 w 636"/>
                  <a:gd name="T55" fmla="*/ 73 h 388"/>
                  <a:gd name="T56" fmla="*/ 561 w 636"/>
                  <a:gd name="T57" fmla="*/ 73 h 388"/>
                  <a:gd name="T58" fmla="*/ 636 w 636"/>
                  <a:gd name="T59" fmla="*/ 73 h 388"/>
                  <a:gd name="T60" fmla="*/ 636 w 636"/>
                  <a:gd name="T61" fmla="*/ 0 h 388"/>
                  <a:gd name="T62" fmla="*/ 561 w 636"/>
                  <a:gd name="T63" fmla="*/ 0 h 388"/>
                  <a:gd name="T64" fmla="*/ 561 w 636"/>
                  <a:gd name="T65" fmla="*/ 73 h 388"/>
                  <a:gd name="T66" fmla="*/ 554 w 636"/>
                  <a:gd name="T67" fmla="*/ 179 h 388"/>
                  <a:gd name="T68" fmla="*/ 554 w 636"/>
                  <a:gd name="T69" fmla="*/ 179 h 388"/>
                  <a:gd name="T70" fmla="*/ 636 w 636"/>
                  <a:gd name="T71" fmla="*/ 179 h 388"/>
                  <a:gd name="T72" fmla="*/ 636 w 636"/>
                  <a:gd name="T73" fmla="*/ 105 h 388"/>
                  <a:gd name="T74" fmla="*/ 561 w 636"/>
                  <a:gd name="T75" fmla="*/ 105 h 388"/>
                  <a:gd name="T76" fmla="*/ 554 w 636"/>
                  <a:gd name="T77" fmla="*/ 179 h 388"/>
                  <a:gd name="T78" fmla="*/ 440 w 636"/>
                  <a:gd name="T79" fmla="*/ 388 h 388"/>
                  <a:gd name="T80" fmla="*/ 440 w 636"/>
                  <a:gd name="T81" fmla="*/ 388 h 388"/>
                  <a:gd name="T82" fmla="*/ 636 w 636"/>
                  <a:gd name="T83" fmla="*/ 388 h 388"/>
                  <a:gd name="T84" fmla="*/ 636 w 636"/>
                  <a:gd name="T85" fmla="*/ 314 h 388"/>
                  <a:gd name="T86" fmla="*/ 500 w 636"/>
                  <a:gd name="T87" fmla="*/ 314 h 388"/>
                  <a:gd name="T88" fmla="*/ 440 w 636"/>
                  <a:gd name="T89" fmla="*/ 388 h 388"/>
                  <a:gd name="T90" fmla="*/ 518 w 636"/>
                  <a:gd name="T91" fmla="*/ 282 h 388"/>
                  <a:gd name="T92" fmla="*/ 518 w 636"/>
                  <a:gd name="T93" fmla="*/ 282 h 388"/>
                  <a:gd name="T94" fmla="*/ 636 w 636"/>
                  <a:gd name="T95" fmla="*/ 282 h 388"/>
                  <a:gd name="T96" fmla="*/ 636 w 636"/>
                  <a:gd name="T97" fmla="*/ 209 h 388"/>
                  <a:gd name="T98" fmla="*/ 547 w 636"/>
                  <a:gd name="T99" fmla="*/ 209 h 388"/>
                  <a:gd name="T100" fmla="*/ 518 w 636"/>
                  <a:gd name="T101" fmla="*/ 2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6" h="388">
                    <a:moveTo>
                      <a:pt x="75" y="105"/>
                    </a:moveTo>
                    <a:lnTo>
                      <a:pt x="75" y="105"/>
                    </a:lnTo>
                    <a:lnTo>
                      <a:pt x="0" y="105"/>
                    </a:lnTo>
                    <a:lnTo>
                      <a:pt x="0" y="179"/>
                    </a:lnTo>
                    <a:lnTo>
                      <a:pt x="82" y="179"/>
                    </a:lnTo>
                    <a:cubicBezTo>
                      <a:pt x="77" y="155"/>
                      <a:pt x="75" y="131"/>
                      <a:pt x="75" y="105"/>
                    </a:cubicBezTo>
                    <a:close/>
                    <a:moveTo>
                      <a:pt x="89" y="209"/>
                    </a:moveTo>
                    <a:lnTo>
                      <a:pt x="89" y="209"/>
                    </a:lnTo>
                    <a:lnTo>
                      <a:pt x="0" y="209"/>
                    </a:lnTo>
                    <a:lnTo>
                      <a:pt x="0" y="282"/>
                    </a:lnTo>
                    <a:lnTo>
                      <a:pt x="117" y="282"/>
                    </a:lnTo>
                    <a:cubicBezTo>
                      <a:pt x="105" y="259"/>
                      <a:pt x="96" y="234"/>
                      <a:pt x="89" y="209"/>
                    </a:cubicBezTo>
                    <a:close/>
                    <a:moveTo>
                      <a:pt x="75" y="0"/>
                    </a:moveTo>
                    <a:lnTo>
                      <a:pt x="75" y="0"/>
                    </a:lnTo>
                    <a:lnTo>
                      <a:pt x="0" y="0"/>
                    </a:lnTo>
                    <a:lnTo>
                      <a:pt x="0" y="73"/>
                    </a:lnTo>
                    <a:lnTo>
                      <a:pt x="75" y="73"/>
                    </a:lnTo>
                    <a:lnTo>
                      <a:pt x="75" y="0"/>
                    </a:lnTo>
                    <a:close/>
                    <a:moveTo>
                      <a:pt x="43" y="314"/>
                    </a:moveTo>
                    <a:lnTo>
                      <a:pt x="43" y="314"/>
                    </a:lnTo>
                    <a:lnTo>
                      <a:pt x="0" y="314"/>
                    </a:lnTo>
                    <a:lnTo>
                      <a:pt x="0" y="388"/>
                    </a:lnTo>
                    <a:lnTo>
                      <a:pt x="43" y="388"/>
                    </a:lnTo>
                    <a:lnTo>
                      <a:pt x="53" y="388"/>
                    </a:lnTo>
                    <a:lnTo>
                      <a:pt x="196" y="388"/>
                    </a:lnTo>
                    <a:cubicBezTo>
                      <a:pt x="173" y="366"/>
                      <a:pt x="152" y="341"/>
                      <a:pt x="135" y="314"/>
                    </a:cubicBezTo>
                    <a:lnTo>
                      <a:pt x="43" y="314"/>
                    </a:lnTo>
                    <a:close/>
                    <a:moveTo>
                      <a:pt x="561" y="73"/>
                    </a:moveTo>
                    <a:lnTo>
                      <a:pt x="561" y="73"/>
                    </a:lnTo>
                    <a:lnTo>
                      <a:pt x="636" y="73"/>
                    </a:lnTo>
                    <a:lnTo>
                      <a:pt x="636" y="0"/>
                    </a:lnTo>
                    <a:lnTo>
                      <a:pt x="561" y="0"/>
                    </a:lnTo>
                    <a:lnTo>
                      <a:pt x="561" y="73"/>
                    </a:lnTo>
                    <a:close/>
                    <a:moveTo>
                      <a:pt x="554" y="179"/>
                    </a:moveTo>
                    <a:lnTo>
                      <a:pt x="554" y="179"/>
                    </a:lnTo>
                    <a:lnTo>
                      <a:pt x="636" y="179"/>
                    </a:lnTo>
                    <a:lnTo>
                      <a:pt x="636" y="105"/>
                    </a:lnTo>
                    <a:lnTo>
                      <a:pt x="561" y="105"/>
                    </a:lnTo>
                    <a:cubicBezTo>
                      <a:pt x="561" y="131"/>
                      <a:pt x="558" y="155"/>
                      <a:pt x="554" y="179"/>
                    </a:cubicBezTo>
                    <a:close/>
                    <a:moveTo>
                      <a:pt x="440" y="388"/>
                    </a:moveTo>
                    <a:lnTo>
                      <a:pt x="440" y="388"/>
                    </a:lnTo>
                    <a:lnTo>
                      <a:pt x="636" y="388"/>
                    </a:lnTo>
                    <a:lnTo>
                      <a:pt x="636" y="314"/>
                    </a:lnTo>
                    <a:lnTo>
                      <a:pt x="500" y="314"/>
                    </a:lnTo>
                    <a:cubicBezTo>
                      <a:pt x="483" y="341"/>
                      <a:pt x="463" y="366"/>
                      <a:pt x="440" y="388"/>
                    </a:cubicBezTo>
                    <a:close/>
                    <a:moveTo>
                      <a:pt x="518" y="282"/>
                    </a:moveTo>
                    <a:lnTo>
                      <a:pt x="518" y="282"/>
                    </a:lnTo>
                    <a:lnTo>
                      <a:pt x="636" y="282"/>
                    </a:lnTo>
                    <a:lnTo>
                      <a:pt x="636" y="209"/>
                    </a:lnTo>
                    <a:lnTo>
                      <a:pt x="547" y="209"/>
                    </a:lnTo>
                    <a:cubicBezTo>
                      <a:pt x="540" y="234"/>
                      <a:pt x="530" y="259"/>
                      <a:pt x="518" y="282"/>
                    </a:cubicBezTo>
                    <a:close/>
                  </a:path>
                </a:pathLst>
              </a:custGeom>
              <a:solidFill>
                <a:srgbClr val="4993C7"/>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grpSp>
      </p:grpSp>
      <p:grpSp>
        <p:nvGrpSpPr>
          <p:cNvPr id="227" name="Group 226"/>
          <p:cNvGrpSpPr/>
          <p:nvPr/>
        </p:nvGrpSpPr>
        <p:grpSpPr>
          <a:xfrm>
            <a:off x="1433302" y="4293551"/>
            <a:ext cx="7189625" cy="422924"/>
            <a:chOff x="1911056" y="5533555"/>
            <a:chExt cx="9586167" cy="563899"/>
          </a:xfrm>
        </p:grpSpPr>
        <p:sp>
          <p:nvSpPr>
            <p:cNvPr id="334" name="TextBox 333"/>
            <p:cNvSpPr txBox="1"/>
            <p:nvPr/>
          </p:nvSpPr>
          <p:spPr>
            <a:xfrm>
              <a:off x="2302643" y="5682748"/>
              <a:ext cx="4886130" cy="410370"/>
            </a:xfrm>
            <a:prstGeom prst="rect">
              <a:avLst/>
            </a:prstGeom>
            <a:noFill/>
          </p:spPr>
          <p:txBody>
            <a:bodyPr wrap="square" rtlCol="0">
              <a:spAutoFit/>
            </a:bodyPr>
            <a:lstStyle/>
            <a:p>
              <a:pPr defTabSz="685618"/>
              <a:r>
                <a:rPr lang="ja-JP" altLang="en-US" sz="1400" dirty="0">
                  <a:solidFill>
                    <a:srgbClr val="2B638A"/>
                  </a:solidFill>
                  <a:latin typeface="CiscoSansTT ExtraLight" charset="0"/>
                  <a:ea typeface="ＭＳ Ｐゴシック" charset="-128"/>
                  <a:cs typeface="MS PGothic" charset="-128"/>
                </a:rPr>
                <a:t>シスコの </a:t>
              </a:r>
              <a:r>
                <a:rPr lang="en-US" sz="1400" dirty="0">
                  <a:solidFill>
                    <a:srgbClr val="2B638A"/>
                  </a:solidFill>
                  <a:latin typeface="CiscoSansTT ExtraLight" charset="0"/>
                  <a:ea typeface="ＭＳ Ｐゴシック" charset="-128"/>
                  <a:cs typeface="MS PGothic" charset="-128"/>
                </a:rPr>
                <a:t>NGFW </a:t>
              </a:r>
              <a:r>
                <a:rPr lang="ja-JP" altLang="en-US" sz="1400" dirty="0">
                  <a:solidFill>
                    <a:srgbClr val="2B638A"/>
                  </a:solidFill>
                  <a:latin typeface="CiscoSansTT ExtraLight" charset="0"/>
                  <a:ea typeface="ＭＳ Ｐゴシック" charset="-128"/>
                  <a:cs typeface="MS PGothic" charset="-128"/>
                </a:rPr>
                <a:t>および </a:t>
              </a:r>
              <a:r>
                <a:rPr lang="en-US" sz="1400" dirty="0">
                  <a:solidFill>
                    <a:srgbClr val="2B638A"/>
                  </a:solidFill>
                  <a:latin typeface="CiscoSansTT ExtraLight" charset="0"/>
                  <a:ea typeface="ＭＳ Ｐゴシック" charset="-128"/>
                  <a:cs typeface="MS PGothic" charset="-128"/>
                </a:rPr>
                <a:t>NGIPS</a:t>
              </a:r>
            </a:p>
          </p:txBody>
        </p:sp>
        <p:sp>
          <p:nvSpPr>
            <p:cNvPr id="151" name="Freeform 150"/>
            <p:cNvSpPr/>
            <p:nvPr/>
          </p:nvSpPr>
          <p:spPr>
            <a:xfrm>
              <a:off x="1984548" y="6051735"/>
              <a:ext cx="9512675" cy="45719"/>
            </a:xfrm>
            <a:custGeom>
              <a:avLst/>
              <a:gdLst>
                <a:gd name="connsiteX0" fmla="*/ 0 w 1434904"/>
                <a:gd name="connsiteY0" fmla="*/ 0 h 0"/>
                <a:gd name="connsiteX1" fmla="*/ 1434904 w 1434904"/>
                <a:gd name="connsiteY1" fmla="*/ 0 h 0"/>
              </a:gdLst>
              <a:ahLst/>
              <a:cxnLst>
                <a:cxn ang="0">
                  <a:pos x="connsiteX0" y="connsiteY0"/>
                </a:cxn>
                <a:cxn ang="0">
                  <a:pos x="connsiteX1" y="connsiteY1"/>
                </a:cxn>
              </a:cxnLst>
              <a:rect l="l" t="t" r="r" b="b"/>
              <a:pathLst>
                <a:path w="1434904">
                  <a:moveTo>
                    <a:pt x="0" y="0"/>
                  </a:moveTo>
                  <a:lnTo>
                    <a:pt x="1434904" y="0"/>
                  </a:lnTo>
                </a:path>
              </a:pathLst>
            </a:custGeom>
            <a:noFill/>
            <a:ln w="38100">
              <a:solidFill>
                <a:srgbClr val="2B638A"/>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8"/>
              <a:endParaRPr lang="en-US" sz="1400">
                <a:solidFill>
                  <a:srgbClr val="FFFFFF"/>
                </a:solidFill>
                <a:latin typeface="CiscoSansTT ExtraLight" charset="0"/>
                <a:ea typeface="ＭＳ Ｐゴシック" charset="-128"/>
                <a:cs typeface="MS PGothic" charset="-128"/>
              </a:endParaRPr>
            </a:p>
          </p:txBody>
        </p:sp>
        <p:sp>
          <p:nvSpPr>
            <p:cNvPr id="27" name="Freeform 10"/>
            <p:cNvSpPr>
              <a:spLocks noEditPoints="1"/>
            </p:cNvSpPr>
            <p:nvPr/>
          </p:nvSpPr>
          <p:spPr bwMode="auto">
            <a:xfrm>
              <a:off x="1911056" y="5533555"/>
              <a:ext cx="445305" cy="445521"/>
            </a:xfrm>
            <a:custGeom>
              <a:avLst/>
              <a:gdLst>
                <a:gd name="T0" fmla="*/ 1470 w 2149"/>
                <a:gd name="T1" fmla="*/ 1624 h 1910"/>
                <a:gd name="T2" fmla="*/ 1662 w 2149"/>
                <a:gd name="T3" fmla="*/ 1656 h 1910"/>
                <a:gd name="T4" fmla="*/ 1496 w 2149"/>
                <a:gd name="T5" fmla="*/ 1895 h 1910"/>
                <a:gd name="T6" fmla="*/ 1677 w 2149"/>
                <a:gd name="T7" fmla="*/ 1895 h 1910"/>
                <a:gd name="T8" fmla="*/ 703 w 2149"/>
                <a:gd name="T9" fmla="*/ 1314 h 1910"/>
                <a:gd name="T10" fmla="*/ 389 w 2149"/>
                <a:gd name="T11" fmla="*/ 1074 h 1910"/>
                <a:gd name="T12" fmla="*/ 389 w 2149"/>
                <a:gd name="T13" fmla="*/ 1329 h 1910"/>
                <a:gd name="T14" fmla="*/ 990 w 2149"/>
                <a:gd name="T15" fmla="*/ 1624 h 1910"/>
                <a:gd name="T16" fmla="*/ 1303 w 2149"/>
                <a:gd name="T17" fmla="*/ 1560 h 1910"/>
                <a:gd name="T18" fmla="*/ 990 w 2149"/>
                <a:gd name="T19" fmla="*/ 1369 h 1910"/>
                <a:gd name="T20" fmla="*/ 990 w 2149"/>
                <a:gd name="T21" fmla="*/ 1624 h 1910"/>
                <a:gd name="T22" fmla="*/ 1032 w 2149"/>
                <a:gd name="T23" fmla="*/ 1093 h 1910"/>
                <a:gd name="T24" fmla="*/ 748 w 2149"/>
                <a:gd name="T25" fmla="*/ 1090 h 1910"/>
                <a:gd name="T26" fmla="*/ 1062 w 2149"/>
                <a:gd name="T27" fmla="*/ 1329 h 1910"/>
                <a:gd name="T28" fmla="*/ 1037 w 2149"/>
                <a:gd name="T29" fmla="*/ 1042 h 1910"/>
                <a:gd name="T30" fmla="*/ 1049 w 2149"/>
                <a:gd name="T31" fmla="*/ 983 h 1910"/>
                <a:gd name="T32" fmla="*/ 1099 w 2149"/>
                <a:gd name="T33" fmla="*/ 788 h 1910"/>
                <a:gd name="T34" fmla="*/ 974 w 2149"/>
                <a:gd name="T35" fmla="*/ 1027 h 1910"/>
                <a:gd name="T36" fmla="*/ 227 w 2149"/>
                <a:gd name="T37" fmla="*/ 1385 h 1910"/>
                <a:gd name="T38" fmla="*/ 541 w 2149"/>
                <a:gd name="T39" fmla="*/ 1624 h 1910"/>
                <a:gd name="T40" fmla="*/ 541 w 2149"/>
                <a:gd name="T41" fmla="*/ 1369 h 1910"/>
                <a:gd name="T42" fmla="*/ 914 w 2149"/>
                <a:gd name="T43" fmla="*/ 1042 h 1910"/>
                <a:gd name="T44" fmla="*/ 914 w 2149"/>
                <a:gd name="T45" fmla="*/ 788 h 1910"/>
                <a:gd name="T46" fmla="*/ 601 w 2149"/>
                <a:gd name="T47" fmla="*/ 1027 h 1910"/>
                <a:gd name="T48" fmla="*/ 0 w 2149"/>
                <a:gd name="T49" fmla="*/ 1385 h 1910"/>
                <a:gd name="T50" fmla="*/ 167 w 2149"/>
                <a:gd name="T51" fmla="*/ 1624 h 1910"/>
                <a:gd name="T52" fmla="*/ 167 w 2149"/>
                <a:gd name="T53" fmla="*/ 1369 h 1910"/>
                <a:gd name="T54" fmla="*/ 541 w 2149"/>
                <a:gd name="T55" fmla="*/ 1042 h 1910"/>
                <a:gd name="T56" fmla="*/ 541 w 2149"/>
                <a:gd name="T57" fmla="*/ 788 h 1910"/>
                <a:gd name="T58" fmla="*/ 227 w 2149"/>
                <a:gd name="T59" fmla="*/ 1027 h 1910"/>
                <a:gd name="T60" fmla="*/ 167 w 2149"/>
                <a:gd name="T61" fmla="*/ 1042 h 1910"/>
                <a:gd name="T62" fmla="*/ 167 w 2149"/>
                <a:gd name="T63" fmla="*/ 788 h 1910"/>
                <a:gd name="T64" fmla="*/ 0 w 2149"/>
                <a:gd name="T65" fmla="*/ 1027 h 1910"/>
                <a:gd name="T66" fmla="*/ 914 w 2149"/>
                <a:gd name="T67" fmla="*/ 1624 h 1910"/>
                <a:gd name="T68" fmla="*/ 914 w 2149"/>
                <a:gd name="T69" fmla="*/ 1369 h 1910"/>
                <a:gd name="T70" fmla="*/ 601 w 2149"/>
                <a:gd name="T71" fmla="*/ 1609 h 1910"/>
                <a:gd name="T72" fmla="*/ 1137 w 2149"/>
                <a:gd name="T73" fmla="*/ 1656 h 1910"/>
                <a:gd name="T74" fmla="*/ 1137 w 2149"/>
                <a:gd name="T75" fmla="*/ 1910 h 1910"/>
                <a:gd name="T76" fmla="*/ 1451 w 2149"/>
                <a:gd name="T77" fmla="*/ 1671 h 1910"/>
                <a:gd name="T78" fmla="*/ 314 w 2149"/>
                <a:gd name="T79" fmla="*/ 1329 h 1910"/>
                <a:gd name="T80" fmla="*/ 314 w 2149"/>
                <a:gd name="T81" fmla="*/ 1074 h 1910"/>
                <a:gd name="T82" fmla="*/ 0 w 2149"/>
                <a:gd name="T83" fmla="*/ 1314 h 1910"/>
                <a:gd name="T84" fmla="*/ 389 w 2149"/>
                <a:gd name="T85" fmla="*/ 1656 h 1910"/>
                <a:gd name="T86" fmla="*/ 389 w 2149"/>
                <a:gd name="T87" fmla="*/ 1910 h 1910"/>
                <a:gd name="T88" fmla="*/ 703 w 2149"/>
                <a:gd name="T89" fmla="*/ 1671 h 1910"/>
                <a:gd name="T90" fmla="*/ 16 w 2149"/>
                <a:gd name="T91" fmla="*/ 1656 h 1910"/>
                <a:gd name="T92" fmla="*/ 16 w 2149"/>
                <a:gd name="T93" fmla="*/ 1910 h 1910"/>
                <a:gd name="T94" fmla="*/ 329 w 2149"/>
                <a:gd name="T95" fmla="*/ 1671 h 1910"/>
                <a:gd name="T96" fmla="*/ 763 w 2149"/>
                <a:gd name="T97" fmla="*/ 1656 h 1910"/>
                <a:gd name="T98" fmla="*/ 763 w 2149"/>
                <a:gd name="T99" fmla="*/ 1910 h 1910"/>
                <a:gd name="T100" fmla="*/ 1077 w 2149"/>
                <a:gd name="T101" fmla="*/ 1671 h 1910"/>
                <a:gd name="T102" fmla="*/ 2066 w 2149"/>
                <a:gd name="T103" fmla="*/ 755 h 1910"/>
                <a:gd name="T104" fmla="*/ 1968 w 2149"/>
                <a:gd name="T105" fmla="*/ 700 h 1910"/>
                <a:gd name="T106" fmla="*/ 1816 w 2149"/>
                <a:gd name="T107" fmla="*/ 809 h 1910"/>
                <a:gd name="T108" fmla="*/ 1616 w 2149"/>
                <a:gd name="T109" fmla="*/ 347 h 1910"/>
                <a:gd name="T110" fmla="*/ 1429 w 2149"/>
                <a:gd name="T111" fmla="*/ 558 h 1910"/>
                <a:gd name="T112" fmla="*/ 1348 w 2149"/>
                <a:gd name="T113" fmla="*/ 846 h 1910"/>
                <a:gd name="T114" fmla="*/ 1283 w 2149"/>
                <a:gd name="T115" fmla="*/ 788 h 1910"/>
                <a:gd name="T116" fmla="*/ 1175 w 2149"/>
                <a:gd name="T117" fmla="*/ 700 h 1910"/>
                <a:gd name="T118" fmla="*/ 1121 w 2149"/>
                <a:gd name="T119" fmla="*/ 1005 h 1910"/>
                <a:gd name="T120" fmla="*/ 1122 w 2149"/>
                <a:gd name="T121" fmla="*/ 1210 h 1910"/>
                <a:gd name="T122" fmla="*/ 1303 w 2149"/>
                <a:gd name="T123" fmla="*/ 1471 h 1910"/>
                <a:gd name="T124" fmla="*/ 1677 w 2149"/>
                <a:gd name="T125" fmla="*/ 1563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49" h="1910">
                  <a:moveTo>
                    <a:pt x="1348" y="1609"/>
                  </a:moveTo>
                  <a:cubicBezTo>
                    <a:pt x="1348" y="1617"/>
                    <a:pt x="1355" y="1624"/>
                    <a:pt x="1363" y="1624"/>
                  </a:cubicBezTo>
                  <a:cubicBezTo>
                    <a:pt x="1470" y="1624"/>
                    <a:pt x="1470" y="1624"/>
                    <a:pt x="1470" y="1624"/>
                  </a:cubicBezTo>
                  <a:cubicBezTo>
                    <a:pt x="1427" y="1614"/>
                    <a:pt x="1387" y="1600"/>
                    <a:pt x="1348" y="1583"/>
                  </a:cubicBezTo>
                  <a:lnTo>
                    <a:pt x="1348" y="1609"/>
                  </a:lnTo>
                  <a:close/>
                  <a:moveTo>
                    <a:pt x="1662" y="1656"/>
                  </a:moveTo>
                  <a:cubicBezTo>
                    <a:pt x="1511" y="1656"/>
                    <a:pt x="1511" y="1656"/>
                    <a:pt x="1511" y="1656"/>
                  </a:cubicBezTo>
                  <a:cubicBezTo>
                    <a:pt x="1502" y="1656"/>
                    <a:pt x="1496" y="1663"/>
                    <a:pt x="1496" y="1671"/>
                  </a:cubicBezTo>
                  <a:cubicBezTo>
                    <a:pt x="1496" y="1895"/>
                    <a:pt x="1496" y="1895"/>
                    <a:pt x="1496" y="1895"/>
                  </a:cubicBezTo>
                  <a:cubicBezTo>
                    <a:pt x="1496" y="1904"/>
                    <a:pt x="1502" y="1910"/>
                    <a:pt x="1511" y="1910"/>
                  </a:cubicBezTo>
                  <a:cubicBezTo>
                    <a:pt x="1662" y="1910"/>
                    <a:pt x="1662" y="1910"/>
                    <a:pt x="1662" y="1910"/>
                  </a:cubicBezTo>
                  <a:cubicBezTo>
                    <a:pt x="1670" y="1910"/>
                    <a:pt x="1677" y="1904"/>
                    <a:pt x="1677" y="1895"/>
                  </a:cubicBezTo>
                  <a:cubicBezTo>
                    <a:pt x="1677" y="1671"/>
                    <a:pt x="1677" y="1671"/>
                    <a:pt x="1677" y="1671"/>
                  </a:cubicBezTo>
                  <a:cubicBezTo>
                    <a:pt x="1677" y="1663"/>
                    <a:pt x="1670" y="1656"/>
                    <a:pt x="1662" y="1656"/>
                  </a:cubicBezTo>
                  <a:close/>
                  <a:moveTo>
                    <a:pt x="703" y="1314"/>
                  </a:moveTo>
                  <a:cubicBezTo>
                    <a:pt x="703" y="1090"/>
                    <a:pt x="703" y="1090"/>
                    <a:pt x="703" y="1090"/>
                  </a:cubicBezTo>
                  <a:cubicBezTo>
                    <a:pt x="703" y="1081"/>
                    <a:pt x="696" y="1074"/>
                    <a:pt x="688" y="1074"/>
                  </a:cubicBezTo>
                  <a:cubicBezTo>
                    <a:pt x="389" y="1074"/>
                    <a:pt x="389" y="1074"/>
                    <a:pt x="389" y="1074"/>
                  </a:cubicBezTo>
                  <a:cubicBezTo>
                    <a:pt x="381" y="1074"/>
                    <a:pt x="374" y="1081"/>
                    <a:pt x="374" y="1090"/>
                  </a:cubicBezTo>
                  <a:cubicBezTo>
                    <a:pt x="374" y="1314"/>
                    <a:pt x="374" y="1314"/>
                    <a:pt x="374" y="1314"/>
                  </a:cubicBezTo>
                  <a:cubicBezTo>
                    <a:pt x="374" y="1322"/>
                    <a:pt x="381" y="1329"/>
                    <a:pt x="389" y="1329"/>
                  </a:cubicBezTo>
                  <a:cubicBezTo>
                    <a:pt x="688" y="1329"/>
                    <a:pt x="688" y="1329"/>
                    <a:pt x="688" y="1329"/>
                  </a:cubicBezTo>
                  <a:cubicBezTo>
                    <a:pt x="696" y="1329"/>
                    <a:pt x="703" y="1322"/>
                    <a:pt x="703" y="1314"/>
                  </a:cubicBezTo>
                  <a:close/>
                  <a:moveTo>
                    <a:pt x="990" y="1624"/>
                  </a:moveTo>
                  <a:cubicBezTo>
                    <a:pt x="1288" y="1624"/>
                    <a:pt x="1288" y="1624"/>
                    <a:pt x="1288" y="1624"/>
                  </a:cubicBezTo>
                  <a:cubicBezTo>
                    <a:pt x="1297" y="1624"/>
                    <a:pt x="1303" y="1617"/>
                    <a:pt x="1303" y="1609"/>
                  </a:cubicBezTo>
                  <a:cubicBezTo>
                    <a:pt x="1303" y="1560"/>
                    <a:pt x="1303" y="1560"/>
                    <a:pt x="1303" y="1560"/>
                  </a:cubicBezTo>
                  <a:cubicBezTo>
                    <a:pt x="1269" y="1540"/>
                    <a:pt x="1238" y="1518"/>
                    <a:pt x="1209" y="1493"/>
                  </a:cubicBezTo>
                  <a:cubicBezTo>
                    <a:pt x="1168" y="1456"/>
                    <a:pt x="1134" y="1415"/>
                    <a:pt x="1107" y="1369"/>
                  </a:cubicBezTo>
                  <a:cubicBezTo>
                    <a:pt x="990" y="1369"/>
                    <a:pt x="990" y="1369"/>
                    <a:pt x="990" y="1369"/>
                  </a:cubicBezTo>
                  <a:cubicBezTo>
                    <a:pt x="981" y="1369"/>
                    <a:pt x="974" y="1376"/>
                    <a:pt x="974" y="1385"/>
                  </a:cubicBezTo>
                  <a:cubicBezTo>
                    <a:pt x="974" y="1609"/>
                    <a:pt x="974" y="1609"/>
                    <a:pt x="974" y="1609"/>
                  </a:cubicBezTo>
                  <a:cubicBezTo>
                    <a:pt x="974" y="1617"/>
                    <a:pt x="981" y="1624"/>
                    <a:pt x="990" y="1624"/>
                  </a:cubicBezTo>
                  <a:close/>
                  <a:moveTo>
                    <a:pt x="1077" y="1314"/>
                  </a:moveTo>
                  <a:cubicBezTo>
                    <a:pt x="1077" y="1311"/>
                    <a:pt x="1077" y="1311"/>
                    <a:pt x="1077" y="1311"/>
                  </a:cubicBezTo>
                  <a:cubicBezTo>
                    <a:pt x="1048" y="1244"/>
                    <a:pt x="1032" y="1171"/>
                    <a:pt x="1032" y="1093"/>
                  </a:cubicBezTo>
                  <a:cubicBezTo>
                    <a:pt x="1032" y="1087"/>
                    <a:pt x="1033" y="1081"/>
                    <a:pt x="1033" y="1074"/>
                  </a:cubicBezTo>
                  <a:cubicBezTo>
                    <a:pt x="763" y="1074"/>
                    <a:pt x="763" y="1074"/>
                    <a:pt x="763" y="1074"/>
                  </a:cubicBezTo>
                  <a:cubicBezTo>
                    <a:pt x="755" y="1074"/>
                    <a:pt x="748" y="1081"/>
                    <a:pt x="748" y="1090"/>
                  </a:cubicBezTo>
                  <a:cubicBezTo>
                    <a:pt x="748" y="1314"/>
                    <a:pt x="748" y="1314"/>
                    <a:pt x="748" y="1314"/>
                  </a:cubicBezTo>
                  <a:cubicBezTo>
                    <a:pt x="748" y="1322"/>
                    <a:pt x="755" y="1329"/>
                    <a:pt x="763" y="1329"/>
                  </a:cubicBezTo>
                  <a:cubicBezTo>
                    <a:pt x="1062" y="1329"/>
                    <a:pt x="1062" y="1329"/>
                    <a:pt x="1062" y="1329"/>
                  </a:cubicBezTo>
                  <a:cubicBezTo>
                    <a:pt x="1070" y="1329"/>
                    <a:pt x="1077" y="1322"/>
                    <a:pt x="1077" y="1314"/>
                  </a:cubicBezTo>
                  <a:close/>
                  <a:moveTo>
                    <a:pt x="990" y="1042"/>
                  </a:moveTo>
                  <a:cubicBezTo>
                    <a:pt x="1037" y="1042"/>
                    <a:pt x="1037" y="1042"/>
                    <a:pt x="1037" y="1042"/>
                  </a:cubicBezTo>
                  <a:cubicBezTo>
                    <a:pt x="1041" y="1013"/>
                    <a:pt x="1047" y="989"/>
                    <a:pt x="1048" y="985"/>
                  </a:cubicBezTo>
                  <a:cubicBezTo>
                    <a:pt x="1048" y="985"/>
                    <a:pt x="1048" y="984"/>
                    <a:pt x="1049" y="984"/>
                  </a:cubicBezTo>
                  <a:cubicBezTo>
                    <a:pt x="1049" y="983"/>
                    <a:pt x="1049" y="983"/>
                    <a:pt x="1049" y="983"/>
                  </a:cubicBezTo>
                  <a:cubicBezTo>
                    <a:pt x="1049" y="982"/>
                    <a:pt x="1049" y="982"/>
                    <a:pt x="1049" y="981"/>
                  </a:cubicBezTo>
                  <a:cubicBezTo>
                    <a:pt x="1053" y="966"/>
                    <a:pt x="1059" y="947"/>
                    <a:pt x="1065" y="926"/>
                  </a:cubicBezTo>
                  <a:cubicBezTo>
                    <a:pt x="1077" y="887"/>
                    <a:pt x="1093" y="836"/>
                    <a:pt x="1099" y="788"/>
                  </a:cubicBezTo>
                  <a:cubicBezTo>
                    <a:pt x="990" y="788"/>
                    <a:pt x="990" y="788"/>
                    <a:pt x="990" y="788"/>
                  </a:cubicBezTo>
                  <a:cubicBezTo>
                    <a:pt x="981" y="788"/>
                    <a:pt x="974" y="795"/>
                    <a:pt x="974" y="803"/>
                  </a:cubicBezTo>
                  <a:cubicBezTo>
                    <a:pt x="974" y="1027"/>
                    <a:pt x="974" y="1027"/>
                    <a:pt x="974" y="1027"/>
                  </a:cubicBezTo>
                  <a:cubicBezTo>
                    <a:pt x="974" y="1035"/>
                    <a:pt x="981" y="1042"/>
                    <a:pt x="990" y="1042"/>
                  </a:cubicBezTo>
                  <a:close/>
                  <a:moveTo>
                    <a:pt x="242" y="1369"/>
                  </a:moveTo>
                  <a:cubicBezTo>
                    <a:pt x="234" y="1369"/>
                    <a:pt x="227" y="1376"/>
                    <a:pt x="227" y="1385"/>
                  </a:cubicBezTo>
                  <a:cubicBezTo>
                    <a:pt x="227" y="1609"/>
                    <a:pt x="227" y="1609"/>
                    <a:pt x="227" y="1609"/>
                  </a:cubicBezTo>
                  <a:cubicBezTo>
                    <a:pt x="227" y="1617"/>
                    <a:pt x="234" y="1624"/>
                    <a:pt x="242" y="1624"/>
                  </a:cubicBezTo>
                  <a:cubicBezTo>
                    <a:pt x="541" y="1624"/>
                    <a:pt x="541" y="1624"/>
                    <a:pt x="541" y="1624"/>
                  </a:cubicBezTo>
                  <a:cubicBezTo>
                    <a:pt x="549" y="1624"/>
                    <a:pt x="556" y="1617"/>
                    <a:pt x="556" y="1609"/>
                  </a:cubicBezTo>
                  <a:cubicBezTo>
                    <a:pt x="556" y="1385"/>
                    <a:pt x="556" y="1385"/>
                    <a:pt x="556" y="1385"/>
                  </a:cubicBezTo>
                  <a:cubicBezTo>
                    <a:pt x="556" y="1376"/>
                    <a:pt x="549" y="1369"/>
                    <a:pt x="541" y="1369"/>
                  </a:cubicBezTo>
                  <a:lnTo>
                    <a:pt x="242" y="1369"/>
                  </a:lnTo>
                  <a:close/>
                  <a:moveTo>
                    <a:pt x="616" y="1042"/>
                  </a:moveTo>
                  <a:cubicBezTo>
                    <a:pt x="914" y="1042"/>
                    <a:pt x="914" y="1042"/>
                    <a:pt x="914" y="1042"/>
                  </a:cubicBezTo>
                  <a:cubicBezTo>
                    <a:pt x="923" y="1042"/>
                    <a:pt x="930" y="1035"/>
                    <a:pt x="930" y="1027"/>
                  </a:cubicBezTo>
                  <a:cubicBezTo>
                    <a:pt x="930" y="803"/>
                    <a:pt x="930" y="803"/>
                    <a:pt x="930" y="803"/>
                  </a:cubicBezTo>
                  <a:cubicBezTo>
                    <a:pt x="930" y="795"/>
                    <a:pt x="923" y="788"/>
                    <a:pt x="914" y="788"/>
                  </a:cubicBezTo>
                  <a:cubicBezTo>
                    <a:pt x="616" y="788"/>
                    <a:pt x="616" y="788"/>
                    <a:pt x="616" y="788"/>
                  </a:cubicBezTo>
                  <a:cubicBezTo>
                    <a:pt x="607" y="788"/>
                    <a:pt x="601" y="795"/>
                    <a:pt x="601" y="803"/>
                  </a:cubicBezTo>
                  <a:cubicBezTo>
                    <a:pt x="601" y="1027"/>
                    <a:pt x="601" y="1027"/>
                    <a:pt x="601" y="1027"/>
                  </a:cubicBezTo>
                  <a:cubicBezTo>
                    <a:pt x="601" y="1035"/>
                    <a:pt x="607" y="1042"/>
                    <a:pt x="616" y="1042"/>
                  </a:cubicBezTo>
                  <a:close/>
                  <a:moveTo>
                    <a:pt x="16" y="1369"/>
                  </a:moveTo>
                  <a:cubicBezTo>
                    <a:pt x="7" y="1369"/>
                    <a:pt x="0" y="1376"/>
                    <a:pt x="0" y="1385"/>
                  </a:cubicBezTo>
                  <a:cubicBezTo>
                    <a:pt x="0" y="1609"/>
                    <a:pt x="0" y="1609"/>
                    <a:pt x="0" y="1609"/>
                  </a:cubicBezTo>
                  <a:cubicBezTo>
                    <a:pt x="0" y="1617"/>
                    <a:pt x="7" y="1624"/>
                    <a:pt x="16" y="1624"/>
                  </a:cubicBezTo>
                  <a:cubicBezTo>
                    <a:pt x="167" y="1624"/>
                    <a:pt x="167" y="1624"/>
                    <a:pt x="167" y="1624"/>
                  </a:cubicBezTo>
                  <a:cubicBezTo>
                    <a:pt x="175" y="1624"/>
                    <a:pt x="182" y="1617"/>
                    <a:pt x="182" y="1609"/>
                  </a:cubicBezTo>
                  <a:cubicBezTo>
                    <a:pt x="182" y="1385"/>
                    <a:pt x="182" y="1385"/>
                    <a:pt x="182" y="1385"/>
                  </a:cubicBezTo>
                  <a:cubicBezTo>
                    <a:pt x="182" y="1376"/>
                    <a:pt x="175" y="1369"/>
                    <a:pt x="167" y="1369"/>
                  </a:cubicBezTo>
                  <a:lnTo>
                    <a:pt x="16" y="1369"/>
                  </a:lnTo>
                  <a:close/>
                  <a:moveTo>
                    <a:pt x="242" y="1042"/>
                  </a:moveTo>
                  <a:cubicBezTo>
                    <a:pt x="541" y="1042"/>
                    <a:pt x="541" y="1042"/>
                    <a:pt x="541" y="1042"/>
                  </a:cubicBezTo>
                  <a:cubicBezTo>
                    <a:pt x="549" y="1042"/>
                    <a:pt x="556" y="1035"/>
                    <a:pt x="556" y="1027"/>
                  </a:cubicBezTo>
                  <a:cubicBezTo>
                    <a:pt x="556" y="803"/>
                    <a:pt x="556" y="803"/>
                    <a:pt x="556" y="803"/>
                  </a:cubicBezTo>
                  <a:cubicBezTo>
                    <a:pt x="556" y="795"/>
                    <a:pt x="549" y="788"/>
                    <a:pt x="541" y="788"/>
                  </a:cubicBezTo>
                  <a:cubicBezTo>
                    <a:pt x="242" y="788"/>
                    <a:pt x="242" y="788"/>
                    <a:pt x="242" y="788"/>
                  </a:cubicBezTo>
                  <a:cubicBezTo>
                    <a:pt x="234" y="788"/>
                    <a:pt x="227" y="795"/>
                    <a:pt x="227" y="803"/>
                  </a:cubicBezTo>
                  <a:cubicBezTo>
                    <a:pt x="227" y="1027"/>
                    <a:pt x="227" y="1027"/>
                    <a:pt x="227" y="1027"/>
                  </a:cubicBezTo>
                  <a:cubicBezTo>
                    <a:pt x="227" y="1035"/>
                    <a:pt x="234" y="1042"/>
                    <a:pt x="242" y="1042"/>
                  </a:cubicBezTo>
                  <a:close/>
                  <a:moveTo>
                    <a:pt x="16" y="1042"/>
                  </a:moveTo>
                  <a:cubicBezTo>
                    <a:pt x="167" y="1042"/>
                    <a:pt x="167" y="1042"/>
                    <a:pt x="167" y="1042"/>
                  </a:cubicBezTo>
                  <a:cubicBezTo>
                    <a:pt x="175" y="1042"/>
                    <a:pt x="182" y="1035"/>
                    <a:pt x="182" y="1027"/>
                  </a:cubicBezTo>
                  <a:cubicBezTo>
                    <a:pt x="182" y="803"/>
                    <a:pt x="182" y="803"/>
                    <a:pt x="182" y="803"/>
                  </a:cubicBezTo>
                  <a:cubicBezTo>
                    <a:pt x="182" y="795"/>
                    <a:pt x="175" y="788"/>
                    <a:pt x="167" y="788"/>
                  </a:cubicBezTo>
                  <a:cubicBezTo>
                    <a:pt x="16" y="788"/>
                    <a:pt x="16" y="788"/>
                    <a:pt x="16" y="788"/>
                  </a:cubicBezTo>
                  <a:cubicBezTo>
                    <a:pt x="7" y="788"/>
                    <a:pt x="0" y="795"/>
                    <a:pt x="0" y="803"/>
                  </a:cubicBezTo>
                  <a:cubicBezTo>
                    <a:pt x="0" y="1027"/>
                    <a:pt x="0" y="1027"/>
                    <a:pt x="0" y="1027"/>
                  </a:cubicBezTo>
                  <a:cubicBezTo>
                    <a:pt x="0" y="1035"/>
                    <a:pt x="7" y="1042"/>
                    <a:pt x="16" y="1042"/>
                  </a:cubicBezTo>
                  <a:close/>
                  <a:moveTo>
                    <a:pt x="616" y="1624"/>
                  </a:moveTo>
                  <a:cubicBezTo>
                    <a:pt x="914" y="1624"/>
                    <a:pt x="914" y="1624"/>
                    <a:pt x="914" y="1624"/>
                  </a:cubicBezTo>
                  <a:cubicBezTo>
                    <a:pt x="923" y="1624"/>
                    <a:pt x="930" y="1617"/>
                    <a:pt x="930" y="1609"/>
                  </a:cubicBezTo>
                  <a:cubicBezTo>
                    <a:pt x="930" y="1385"/>
                    <a:pt x="930" y="1385"/>
                    <a:pt x="930" y="1385"/>
                  </a:cubicBezTo>
                  <a:cubicBezTo>
                    <a:pt x="930" y="1376"/>
                    <a:pt x="923" y="1369"/>
                    <a:pt x="914" y="1369"/>
                  </a:cubicBezTo>
                  <a:cubicBezTo>
                    <a:pt x="616" y="1369"/>
                    <a:pt x="616" y="1369"/>
                    <a:pt x="616" y="1369"/>
                  </a:cubicBezTo>
                  <a:cubicBezTo>
                    <a:pt x="607" y="1369"/>
                    <a:pt x="601" y="1376"/>
                    <a:pt x="601" y="1385"/>
                  </a:cubicBezTo>
                  <a:cubicBezTo>
                    <a:pt x="601" y="1609"/>
                    <a:pt x="601" y="1609"/>
                    <a:pt x="601" y="1609"/>
                  </a:cubicBezTo>
                  <a:cubicBezTo>
                    <a:pt x="601" y="1617"/>
                    <a:pt x="607" y="1624"/>
                    <a:pt x="616" y="1624"/>
                  </a:cubicBezTo>
                  <a:close/>
                  <a:moveTo>
                    <a:pt x="1436" y="1656"/>
                  </a:moveTo>
                  <a:cubicBezTo>
                    <a:pt x="1137" y="1656"/>
                    <a:pt x="1137" y="1656"/>
                    <a:pt x="1137" y="1656"/>
                  </a:cubicBezTo>
                  <a:cubicBezTo>
                    <a:pt x="1129" y="1656"/>
                    <a:pt x="1122" y="1663"/>
                    <a:pt x="1122" y="1671"/>
                  </a:cubicBezTo>
                  <a:cubicBezTo>
                    <a:pt x="1122" y="1895"/>
                    <a:pt x="1122" y="1895"/>
                    <a:pt x="1122" y="1895"/>
                  </a:cubicBezTo>
                  <a:cubicBezTo>
                    <a:pt x="1122" y="1904"/>
                    <a:pt x="1129" y="1910"/>
                    <a:pt x="1137" y="1910"/>
                  </a:cubicBezTo>
                  <a:cubicBezTo>
                    <a:pt x="1436" y="1910"/>
                    <a:pt x="1436" y="1910"/>
                    <a:pt x="1436" y="1910"/>
                  </a:cubicBezTo>
                  <a:cubicBezTo>
                    <a:pt x="1444" y="1910"/>
                    <a:pt x="1451" y="1904"/>
                    <a:pt x="1451" y="1895"/>
                  </a:cubicBezTo>
                  <a:cubicBezTo>
                    <a:pt x="1451" y="1671"/>
                    <a:pt x="1451" y="1671"/>
                    <a:pt x="1451" y="1671"/>
                  </a:cubicBezTo>
                  <a:cubicBezTo>
                    <a:pt x="1451" y="1663"/>
                    <a:pt x="1444" y="1656"/>
                    <a:pt x="1436" y="1656"/>
                  </a:cubicBezTo>
                  <a:close/>
                  <a:moveTo>
                    <a:pt x="16" y="1329"/>
                  </a:moveTo>
                  <a:cubicBezTo>
                    <a:pt x="314" y="1329"/>
                    <a:pt x="314" y="1329"/>
                    <a:pt x="314" y="1329"/>
                  </a:cubicBezTo>
                  <a:cubicBezTo>
                    <a:pt x="323" y="1329"/>
                    <a:pt x="329" y="1322"/>
                    <a:pt x="329" y="1314"/>
                  </a:cubicBezTo>
                  <a:cubicBezTo>
                    <a:pt x="329" y="1090"/>
                    <a:pt x="329" y="1090"/>
                    <a:pt x="329" y="1090"/>
                  </a:cubicBezTo>
                  <a:cubicBezTo>
                    <a:pt x="329" y="1081"/>
                    <a:pt x="323" y="1074"/>
                    <a:pt x="314" y="1074"/>
                  </a:cubicBezTo>
                  <a:cubicBezTo>
                    <a:pt x="16" y="1074"/>
                    <a:pt x="16" y="1074"/>
                    <a:pt x="16" y="1074"/>
                  </a:cubicBezTo>
                  <a:cubicBezTo>
                    <a:pt x="7" y="1074"/>
                    <a:pt x="0" y="1081"/>
                    <a:pt x="0" y="1090"/>
                  </a:cubicBezTo>
                  <a:cubicBezTo>
                    <a:pt x="0" y="1314"/>
                    <a:pt x="0" y="1314"/>
                    <a:pt x="0" y="1314"/>
                  </a:cubicBezTo>
                  <a:cubicBezTo>
                    <a:pt x="0" y="1322"/>
                    <a:pt x="7" y="1329"/>
                    <a:pt x="16" y="1329"/>
                  </a:cubicBezTo>
                  <a:close/>
                  <a:moveTo>
                    <a:pt x="688" y="1656"/>
                  </a:moveTo>
                  <a:cubicBezTo>
                    <a:pt x="389" y="1656"/>
                    <a:pt x="389" y="1656"/>
                    <a:pt x="389" y="1656"/>
                  </a:cubicBezTo>
                  <a:cubicBezTo>
                    <a:pt x="381" y="1656"/>
                    <a:pt x="374" y="1663"/>
                    <a:pt x="374" y="1671"/>
                  </a:cubicBezTo>
                  <a:cubicBezTo>
                    <a:pt x="374" y="1895"/>
                    <a:pt x="374" y="1895"/>
                    <a:pt x="374" y="1895"/>
                  </a:cubicBezTo>
                  <a:cubicBezTo>
                    <a:pt x="374" y="1904"/>
                    <a:pt x="381" y="1910"/>
                    <a:pt x="389" y="1910"/>
                  </a:cubicBezTo>
                  <a:cubicBezTo>
                    <a:pt x="688" y="1910"/>
                    <a:pt x="688" y="1910"/>
                    <a:pt x="688" y="1910"/>
                  </a:cubicBezTo>
                  <a:cubicBezTo>
                    <a:pt x="696" y="1910"/>
                    <a:pt x="703" y="1904"/>
                    <a:pt x="703" y="1895"/>
                  </a:cubicBezTo>
                  <a:cubicBezTo>
                    <a:pt x="703" y="1671"/>
                    <a:pt x="703" y="1671"/>
                    <a:pt x="703" y="1671"/>
                  </a:cubicBezTo>
                  <a:cubicBezTo>
                    <a:pt x="703" y="1663"/>
                    <a:pt x="696" y="1656"/>
                    <a:pt x="688" y="1656"/>
                  </a:cubicBezTo>
                  <a:close/>
                  <a:moveTo>
                    <a:pt x="314" y="1656"/>
                  </a:moveTo>
                  <a:cubicBezTo>
                    <a:pt x="16" y="1656"/>
                    <a:pt x="16" y="1656"/>
                    <a:pt x="16" y="1656"/>
                  </a:cubicBezTo>
                  <a:cubicBezTo>
                    <a:pt x="7" y="1656"/>
                    <a:pt x="0" y="1663"/>
                    <a:pt x="0" y="1671"/>
                  </a:cubicBezTo>
                  <a:cubicBezTo>
                    <a:pt x="0" y="1895"/>
                    <a:pt x="0" y="1895"/>
                    <a:pt x="0" y="1895"/>
                  </a:cubicBezTo>
                  <a:cubicBezTo>
                    <a:pt x="0" y="1904"/>
                    <a:pt x="7" y="1910"/>
                    <a:pt x="16" y="1910"/>
                  </a:cubicBezTo>
                  <a:cubicBezTo>
                    <a:pt x="314" y="1910"/>
                    <a:pt x="314" y="1910"/>
                    <a:pt x="314" y="1910"/>
                  </a:cubicBezTo>
                  <a:cubicBezTo>
                    <a:pt x="323" y="1910"/>
                    <a:pt x="329" y="1904"/>
                    <a:pt x="329" y="1895"/>
                  </a:cubicBezTo>
                  <a:cubicBezTo>
                    <a:pt x="329" y="1671"/>
                    <a:pt x="329" y="1671"/>
                    <a:pt x="329" y="1671"/>
                  </a:cubicBezTo>
                  <a:cubicBezTo>
                    <a:pt x="329" y="1663"/>
                    <a:pt x="323" y="1656"/>
                    <a:pt x="314" y="1656"/>
                  </a:cubicBezTo>
                  <a:close/>
                  <a:moveTo>
                    <a:pt x="1062" y="1656"/>
                  </a:moveTo>
                  <a:cubicBezTo>
                    <a:pt x="763" y="1656"/>
                    <a:pt x="763" y="1656"/>
                    <a:pt x="763" y="1656"/>
                  </a:cubicBezTo>
                  <a:cubicBezTo>
                    <a:pt x="755" y="1656"/>
                    <a:pt x="748" y="1663"/>
                    <a:pt x="748" y="1671"/>
                  </a:cubicBezTo>
                  <a:cubicBezTo>
                    <a:pt x="748" y="1895"/>
                    <a:pt x="748" y="1895"/>
                    <a:pt x="748" y="1895"/>
                  </a:cubicBezTo>
                  <a:cubicBezTo>
                    <a:pt x="748" y="1904"/>
                    <a:pt x="755" y="1910"/>
                    <a:pt x="763" y="1910"/>
                  </a:cubicBezTo>
                  <a:cubicBezTo>
                    <a:pt x="1062" y="1910"/>
                    <a:pt x="1062" y="1910"/>
                    <a:pt x="1062" y="1910"/>
                  </a:cubicBezTo>
                  <a:cubicBezTo>
                    <a:pt x="1070" y="1910"/>
                    <a:pt x="1077" y="1904"/>
                    <a:pt x="1077" y="1895"/>
                  </a:cubicBezTo>
                  <a:cubicBezTo>
                    <a:pt x="1077" y="1671"/>
                    <a:pt x="1077" y="1671"/>
                    <a:pt x="1077" y="1671"/>
                  </a:cubicBezTo>
                  <a:cubicBezTo>
                    <a:pt x="1077" y="1663"/>
                    <a:pt x="1070" y="1656"/>
                    <a:pt x="1062" y="1656"/>
                  </a:cubicBezTo>
                  <a:close/>
                  <a:moveTo>
                    <a:pt x="2135" y="955"/>
                  </a:moveTo>
                  <a:cubicBezTo>
                    <a:pt x="2125" y="887"/>
                    <a:pt x="2101" y="817"/>
                    <a:pt x="2066" y="755"/>
                  </a:cubicBezTo>
                  <a:cubicBezTo>
                    <a:pt x="2052" y="732"/>
                    <a:pt x="2038" y="710"/>
                    <a:pt x="2022" y="689"/>
                  </a:cubicBezTo>
                  <a:cubicBezTo>
                    <a:pt x="1999" y="660"/>
                    <a:pt x="1954" y="625"/>
                    <a:pt x="1917" y="615"/>
                  </a:cubicBezTo>
                  <a:cubicBezTo>
                    <a:pt x="1936" y="620"/>
                    <a:pt x="1963" y="682"/>
                    <a:pt x="1968" y="700"/>
                  </a:cubicBezTo>
                  <a:cubicBezTo>
                    <a:pt x="1975" y="720"/>
                    <a:pt x="1977" y="742"/>
                    <a:pt x="1975" y="762"/>
                  </a:cubicBezTo>
                  <a:cubicBezTo>
                    <a:pt x="1972" y="790"/>
                    <a:pt x="1959" y="816"/>
                    <a:pt x="1934" y="834"/>
                  </a:cubicBezTo>
                  <a:cubicBezTo>
                    <a:pt x="1892" y="864"/>
                    <a:pt x="1846" y="847"/>
                    <a:pt x="1816" y="809"/>
                  </a:cubicBezTo>
                  <a:cubicBezTo>
                    <a:pt x="1813" y="805"/>
                    <a:pt x="1810" y="801"/>
                    <a:pt x="1808" y="797"/>
                  </a:cubicBezTo>
                  <a:cubicBezTo>
                    <a:pt x="1781" y="755"/>
                    <a:pt x="1776" y="706"/>
                    <a:pt x="1769" y="658"/>
                  </a:cubicBezTo>
                  <a:cubicBezTo>
                    <a:pt x="1751" y="540"/>
                    <a:pt x="1653" y="458"/>
                    <a:pt x="1616" y="347"/>
                  </a:cubicBezTo>
                  <a:cubicBezTo>
                    <a:pt x="1578" y="234"/>
                    <a:pt x="1596" y="94"/>
                    <a:pt x="1672" y="0"/>
                  </a:cubicBezTo>
                  <a:cubicBezTo>
                    <a:pt x="1532" y="67"/>
                    <a:pt x="1405" y="217"/>
                    <a:pt x="1404" y="378"/>
                  </a:cubicBezTo>
                  <a:cubicBezTo>
                    <a:pt x="1404" y="439"/>
                    <a:pt x="1414" y="499"/>
                    <a:pt x="1429" y="558"/>
                  </a:cubicBezTo>
                  <a:cubicBezTo>
                    <a:pt x="1446" y="626"/>
                    <a:pt x="1482" y="719"/>
                    <a:pt x="1449" y="788"/>
                  </a:cubicBezTo>
                  <a:cubicBezTo>
                    <a:pt x="1444" y="799"/>
                    <a:pt x="1437" y="809"/>
                    <a:pt x="1428" y="818"/>
                  </a:cubicBezTo>
                  <a:cubicBezTo>
                    <a:pt x="1409" y="838"/>
                    <a:pt x="1377" y="849"/>
                    <a:pt x="1348" y="846"/>
                  </a:cubicBezTo>
                  <a:cubicBezTo>
                    <a:pt x="1335" y="845"/>
                    <a:pt x="1323" y="840"/>
                    <a:pt x="1313" y="833"/>
                  </a:cubicBezTo>
                  <a:cubicBezTo>
                    <a:pt x="1309" y="830"/>
                    <a:pt x="1306" y="827"/>
                    <a:pt x="1303" y="824"/>
                  </a:cubicBezTo>
                  <a:cubicBezTo>
                    <a:pt x="1294" y="814"/>
                    <a:pt x="1288" y="801"/>
                    <a:pt x="1283" y="788"/>
                  </a:cubicBezTo>
                  <a:cubicBezTo>
                    <a:pt x="1279" y="777"/>
                    <a:pt x="1276" y="766"/>
                    <a:pt x="1273" y="755"/>
                  </a:cubicBezTo>
                  <a:cubicBezTo>
                    <a:pt x="1249" y="685"/>
                    <a:pt x="1204" y="636"/>
                    <a:pt x="1133" y="619"/>
                  </a:cubicBezTo>
                  <a:cubicBezTo>
                    <a:pt x="1160" y="630"/>
                    <a:pt x="1171" y="674"/>
                    <a:pt x="1175" y="700"/>
                  </a:cubicBezTo>
                  <a:cubicBezTo>
                    <a:pt x="1179" y="728"/>
                    <a:pt x="1179" y="758"/>
                    <a:pt x="1175" y="788"/>
                  </a:cubicBezTo>
                  <a:cubicBezTo>
                    <a:pt x="1165" y="874"/>
                    <a:pt x="1131" y="960"/>
                    <a:pt x="1122" y="1000"/>
                  </a:cubicBezTo>
                  <a:cubicBezTo>
                    <a:pt x="1122" y="1001"/>
                    <a:pt x="1121" y="1003"/>
                    <a:pt x="1121" y="1005"/>
                  </a:cubicBezTo>
                  <a:cubicBezTo>
                    <a:pt x="1118" y="1014"/>
                    <a:pt x="1115" y="1027"/>
                    <a:pt x="1113" y="1042"/>
                  </a:cubicBezTo>
                  <a:cubicBezTo>
                    <a:pt x="1110" y="1059"/>
                    <a:pt x="1108" y="1077"/>
                    <a:pt x="1108" y="1093"/>
                  </a:cubicBezTo>
                  <a:cubicBezTo>
                    <a:pt x="1108" y="1134"/>
                    <a:pt x="1113" y="1174"/>
                    <a:pt x="1122" y="1210"/>
                  </a:cubicBezTo>
                  <a:cubicBezTo>
                    <a:pt x="1132" y="1253"/>
                    <a:pt x="1149" y="1293"/>
                    <a:pt x="1170" y="1329"/>
                  </a:cubicBezTo>
                  <a:cubicBezTo>
                    <a:pt x="1178" y="1343"/>
                    <a:pt x="1187" y="1356"/>
                    <a:pt x="1197" y="1369"/>
                  </a:cubicBezTo>
                  <a:cubicBezTo>
                    <a:pt x="1227" y="1409"/>
                    <a:pt x="1262" y="1443"/>
                    <a:pt x="1303" y="1471"/>
                  </a:cubicBezTo>
                  <a:cubicBezTo>
                    <a:pt x="1318" y="1481"/>
                    <a:pt x="1333" y="1490"/>
                    <a:pt x="1348" y="1498"/>
                  </a:cubicBezTo>
                  <a:cubicBezTo>
                    <a:pt x="1428" y="1542"/>
                    <a:pt x="1522" y="1565"/>
                    <a:pt x="1623" y="1565"/>
                  </a:cubicBezTo>
                  <a:cubicBezTo>
                    <a:pt x="1642" y="1565"/>
                    <a:pt x="1659" y="1565"/>
                    <a:pt x="1677" y="1563"/>
                  </a:cubicBezTo>
                  <a:cubicBezTo>
                    <a:pt x="1930" y="1542"/>
                    <a:pt x="2128" y="1371"/>
                    <a:pt x="2139" y="1114"/>
                  </a:cubicBezTo>
                  <a:cubicBezTo>
                    <a:pt x="2149" y="1061"/>
                    <a:pt x="2142" y="1001"/>
                    <a:pt x="2135" y="955"/>
                  </a:cubicBezTo>
                  <a:close/>
                </a:path>
              </a:pathLst>
            </a:custGeom>
            <a:solidFill>
              <a:srgbClr val="2B638A"/>
            </a:solidFill>
            <a:ln>
              <a:noFill/>
            </a:ln>
          </p:spPr>
          <p:txBody>
            <a:bodyPr vert="horz" wrap="square" lIns="91440" tIns="45720" rIns="91440" bIns="45720" numCol="1" anchor="t" anchorCtr="0" compatLnSpc="1">
              <a:prstTxWarp prst="textNoShape">
                <a:avLst/>
              </a:prstTxWarp>
            </a:bodyPr>
            <a:lstStyle/>
            <a:p>
              <a:pPr defTabSz="685618"/>
              <a:endParaRPr lang="en-US" sz="1400">
                <a:solidFill>
                  <a:srgbClr val="676767"/>
                </a:solidFill>
                <a:latin typeface="CiscoSansTT ExtraLight" charset="0"/>
                <a:ea typeface="ＭＳ Ｐゴシック" charset="-128"/>
                <a:cs typeface="MS PGothic" charset="-128"/>
              </a:endParaRPr>
            </a:p>
          </p:txBody>
        </p:sp>
      </p:grpSp>
      <p:sp>
        <p:nvSpPr>
          <p:cNvPr id="24" name="Rectangle 23"/>
          <p:cNvSpPr/>
          <p:nvPr/>
        </p:nvSpPr>
        <p:spPr>
          <a:xfrm>
            <a:off x="460858" y="1205477"/>
            <a:ext cx="4553807" cy="1046386"/>
          </a:xfrm>
          <a:prstGeom prst="rect">
            <a:avLst/>
          </a:prstGeom>
          <a:solidFill>
            <a:srgbClr val="FFFFCC"/>
          </a:solidFill>
          <a:ln w="38100">
            <a:solidFill>
              <a:srgbClr val="FFC000"/>
            </a:solidFill>
          </a:ln>
        </p:spPr>
        <p:style>
          <a:lnRef idx="1">
            <a:schemeClr val="accent6"/>
          </a:lnRef>
          <a:fillRef idx="2">
            <a:schemeClr val="accent6"/>
          </a:fillRef>
          <a:effectRef idx="1">
            <a:schemeClr val="accent6"/>
          </a:effectRef>
          <a:fontRef idx="minor">
            <a:schemeClr val="dk1"/>
          </a:fontRef>
        </p:style>
        <p:txBody>
          <a:bodyPr wrap="square" lIns="121867" tIns="60933" rIns="121867" bIns="60933">
            <a:spAutoFit/>
          </a:bodyPr>
          <a:lstStyle/>
          <a:p>
            <a:r>
              <a:rPr lang="ja-JP" altLang="en-US" sz="1500" u="sng" dirty="0">
                <a:solidFill>
                  <a:schemeClr val="dk1"/>
                </a:solidFill>
                <a:latin typeface="CiscoSansTT ExtraLight" charset="0"/>
                <a:ea typeface="ＭＳ Ｐゴシック" charset="-128"/>
                <a:cs typeface="MS PGothic" charset="-128"/>
              </a:rPr>
              <a:t>可視化の効果</a:t>
            </a:r>
            <a:endParaRPr lang="en-US" altLang="ja-JP" sz="1500" u="sng" dirty="0">
              <a:solidFill>
                <a:schemeClr val="dk1"/>
              </a:solidFill>
              <a:latin typeface="CiscoSansTT ExtraLight" charset="0"/>
              <a:ea typeface="ＭＳ Ｐゴシック" charset="-128"/>
              <a:cs typeface="MS PGothic" charset="-128"/>
            </a:endParaRPr>
          </a:p>
          <a:p>
            <a:pPr marL="285750" indent="-285750">
              <a:buFont typeface="Arial"/>
              <a:buChar char="•"/>
            </a:pPr>
            <a:r>
              <a:rPr lang="ja-JP" altLang="en-US" sz="1500" dirty="0">
                <a:solidFill>
                  <a:schemeClr val="dk1"/>
                </a:solidFill>
                <a:latin typeface="CiscoSansTT ExtraLight" charset="0"/>
                <a:ea typeface="ＭＳ Ｐゴシック" charset="-128"/>
                <a:cs typeface="MS PGothic" charset="-128"/>
              </a:rPr>
              <a:t>古い</a:t>
            </a:r>
            <a:r>
              <a:rPr lang="en-US" altLang="ja-JP" sz="1500" dirty="0">
                <a:solidFill>
                  <a:schemeClr val="dk1"/>
                </a:solidFill>
                <a:latin typeface="CiscoSansTT ExtraLight" charset="0"/>
                <a:ea typeface="ＭＳ Ｐゴシック" charset="-128"/>
                <a:cs typeface="MS PGothic" charset="-128"/>
              </a:rPr>
              <a:t>OS</a:t>
            </a:r>
            <a:r>
              <a:rPr lang="ja-JP" altLang="en-US" sz="1500" dirty="0">
                <a:solidFill>
                  <a:schemeClr val="dk1"/>
                </a:solidFill>
                <a:latin typeface="CiscoSansTT ExtraLight" charset="0"/>
                <a:ea typeface="ＭＳ Ｐゴシック" charset="-128"/>
                <a:cs typeface="MS PGothic" charset="-128"/>
              </a:rPr>
              <a:t>／アプリケーション／ブラウザの検知</a:t>
            </a:r>
            <a:endParaRPr lang="en-US" altLang="ja-JP" sz="1500" dirty="0">
              <a:solidFill>
                <a:schemeClr val="dk1"/>
              </a:solidFill>
              <a:latin typeface="CiscoSansTT ExtraLight" charset="0"/>
              <a:ea typeface="ＭＳ Ｐゴシック" charset="-128"/>
              <a:cs typeface="MS PGothic" charset="-128"/>
            </a:endParaRPr>
          </a:p>
          <a:p>
            <a:pPr marL="285750" indent="-285750">
              <a:buFont typeface="Arial"/>
              <a:buChar char="•"/>
            </a:pPr>
            <a:r>
              <a:rPr lang="ja-JP" altLang="en-US" sz="1500" dirty="0">
                <a:solidFill>
                  <a:schemeClr val="dk1"/>
                </a:solidFill>
                <a:latin typeface="CiscoSansTT ExtraLight" charset="0"/>
                <a:ea typeface="ＭＳ Ｐゴシック" charset="-128"/>
                <a:cs typeface="MS PGothic" charset="-128"/>
              </a:rPr>
              <a:t>誤検知削減</a:t>
            </a:r>
            <a:endParaRPr lang="en-US" altLang="ja-JP" sz="1500" dirty="0">
              <a:solidFill>
                <a:schemeClr val="dk1"/>
              </a:solidFill>
              <a:latin typeface="CiscoSansTT ExtraLight" charset="0"/>
              <a:ea typeface="ＭＳ Ｐゴシック" charset="-128"/>
              <a:cs typeface="MS PGothic" charset="-128"/>
            </a:endParaRPr>
          </a:p>
          <a:p>
            <a:pPr marL="285750" indent="-285750">
              <a:buFont typeface="Arial"/>
              <a:buChar char="•"/>
            </a:pPr>
            <a:r>
              <a:rPr lang="ja-JP" altLang="en-US" sz="1500" dirty="0">
                <a:solidFill>
                  <a:schemeClr val="dk1"/>
                </a:solidFill>
                <a:latin typeface="CiscoSansTT ExtraLight" charset="0"/>
                <a:ea typeface="ＭＳ Ｐゴシック" charset="-128"/>
                <a:cs typeface="MS PGothic" charset="-128"/>
              </a:rPr>
              <a:t>すり抜けたマルウェア</a:t>
            </a:r>
            <a:endParaRPr lang="en-US" sz="1500" dirty="0">
              <a:solidFill>
                <a:schemeClr val="dk1"/>
              </a:solidFill>
              <a:latin typeface="CiscoSansTT ExtraLight" charset="0"/>
              <a:ea typeface="ＭＳ Ｐゴシック" charset="-128"/>
              <a:cs typeface="MS PGothic" charset="-128"/>
            </a:endParaRPr>
          </a:p>
        </p:txBody>
      </p:sp>
      <p:sp>
        <p:nvSpPr>
          <p:cNvPr id="19" name="Title 18"/>
          <p:cNvSpPr>
            <a:spLocks noGrp="1"/>
          </p:cNvSpPr>
          <p:nvPr>
            <p:ph type="title"/>
          </p:nvPr>
        </p:nvSpPr>
        <p:spPr>
          <a:xfrm>
            <a:off x="437766" y="274334"/>
            <a:ext cx="8345488" cy="731837"/>
          </a:xfrm>
        </p:spPr>
        <p:txBody>
          <a:bodyPr/>
          <a:lstStyle/>
          <a:p>
            <a:r>
              <a:rPr lang="en-US" dirty="0" err="1" smtClean="0">
                <a:ea typeface="ＭＳ Ｐゴシック" charset="-128"/>
              </a:rPr>
              <a:t>ネットワークとホストの可視化</a:t>
            </a:r>
            <a:endParaRPr lang="en-US" dirty="0">
              <a:ea typeface="ＭＳ Ｐゴシック" charset="-128"/>
            </a:endParaRPr>
          </a:p>
        </p:txBody>
      </p:sp>
    </p:spTree>
    <p:extLst>
      <p:ext uri="{BB962C8B-B14F-4D97-AF65-F5344CB8AC3E}">
        <p14:creationId xmlns:p14="http://schemas.microsoft.com/office/powerpoint/2010/main" val="108341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wipe(left)">
                                      <p:cBhvr>
                                        <p:cTn id="12" dur="1000"/>
                                        <p:tgtEl>
                                          <p:spTgt spid="224"/>
                                        </p:tgtEl>
                                      </p:cBhvr>
                                    </p:animEffect>
                                  </p:childTnLst>
                                </p:cTn>
                              </p:par>
                              <p:par>
                                <p:cTn id="13" presetID="22" presetClass="entr" presetSubtype="8" fill="hold" nodeType="withEffect">
                                  <p:stCondLst>
                                    <p:cond delay="0"/>
                                  </p:stCondLst>
                                  <p:childTnLst>
                                    <p:set>
                                      <p:cBhvr>
                                        <p:cTn id="14" dur="1" fill="hold">
                                          <p:stCondLst>
                                            <p:cond delay="0"/>
                                          </p:stCondLst>
                                        </p:cTn>
                                        <p:tgtEl>
                                          <p:spTgt spid="225"/>
                                        </p:tgtEl>
                                        <p:attrNameLst>
                                          <p:attrName>style.visibility</p:attrName>
                                        </p:attrNameLst>
                                      </p:cBhvr>
                                      <p:to>
                                        <p:strVal val="visible"/>
                                      </p:to>
                                    </p:set>
                                    <p:animEffect transition="in" filter="wipe(left)">
                                      <p:cBhvr>
                                        <p:cTn id="15" dur="1000"/>
                                        <p:tgtEl>
                                          <p:spTgt spid="2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2000"/>
                                        <p:tgtEl>
                                          <p:spTgt spid="6"/>
                                        </p:tgtEl>
                                      </p:cBhvr>
                                    </p:animEffect>
                                  </p:childTnLst>
                                </p:cTn>
                              </p:par>
                              <p:par>
                                <p:cTn id="21" presetID="22" presetClass="entr" presetSubtype="8" fill="hold" nodeType="withEffect">
                                  <p:stCondLst>
                                    <p:cond delay="0"/>
                                  </p:stCondLst>
                                  <p:childTnLst>
                                    <p:set>
                                      <p:cBhvr>
                                        <p:cTn id="22" dur="1" fill="hold">
                                          <p:stCondLst>
                                            <p:cond delay="0"/>
                                          </p:stCondLst>
                                        </p:cTn>
                                        <p:tgtEl>
                                          <p:spTgt spid="226"/>
                                        </p:tgtEl>
                                        <p:attrNameLst>
                                          <p:attrName>style.visibility</p:attrName>
                                        </p:attrNameLst>
                                      </p:cBhvr>
                                      <p:to>
                                        <p:strVal val="visible"/>
                                      </p:to>
                                    </p:set>
                                    <p:animEffect transition="in" filter="wipe(left)">
                                      <p:cBhvr>
                                        <p:cTn id="23" dur="2000"/>
                                        <p:tgtEl>
                                          <p:spTgt spid="2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3000"/>
                                        <p:tgtEl>
                                          <p:spTgt spid="2"/>
                                        </p:tgtEl>
                                      </p:cBhvr>
                                    </p:animEffect>
                                  </p:childTnLst>
                                </p:cTn>
                              </p:par>
                              <p:par>
                                <p:cTn id="29" presetID="22" presetClass="entr" presetSubtype="8" fill="hold" nodeType="withEffect">
                                  <p:stCondLst>
                                    <p:cond delay="0"/>
                                  </p:stCondLst>
                                  <p:childTnLst>
                                    <p:set>
                                      <p:cBhvr>
                                        <p:cTn id="30" dur="1" fill="hold">
                                          <p:stCondLst>
                                            <p:cond delay="0"/>
                                          </p:stCondLst>
                                        </p:cTn>
                                        <p:tgtEl>
                                          <p:spTgt spid="227"/>
                                        </p:tgtEl>
                                        <p:attrNameLst>
                                          <p:attrName>style.visibility</p:attrName>
                                        </p:attrNameLst>
                                      </p:cBhvr>
                                      <p:to>
                                        <p:strVal val="visible"/>
                                      </p:to>
                                    </p:set>
                                    <p:animEffect transition="in" filter="wipe(left)">
                                      <p:cBhvr>
                                        <p:cTn id="31" dur="3000"/>
                                        <p:tgtEl>
                                          <p:spTgt spid="227"/>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strVal val="#ppt_w*0.70"/>
                                          </p:val>
                                        </p:tav>
                                        <p:tav tm="100000">
                                          <p:val>
                                            <p:strVal val="#ppt_w"/>
                                          </p:val>
                                        </p:tav>
                                      </p:tavLst>
                                    </p:anim>
                                    <p:anim calcmode="lin" valueType="num">
                                      <p:cBhvr>
                                        <p:cTn id="37" dur="1000" fill="hold"/>
                                        <p:tgtEl>
                                          <p:spTgt spid="24"/>
                                        </p:tgtEl>
                                        <p:attrNameLst>
                                          <p:attrName>ppt_h</p:attrName>
                                        </p:attrNameLst>
                                      </p:cBhvr>
                                      <p:tavLst>
                                        <p:tav tm="0">
                                          <p:val>
                                            <p:strVal val="#ppt_h"/>
                                          </p:val>
                                        </p:tav>
                                        <p:tav tm="100000">
                                          <p:val>
                                            <p:strVal val="#ppt_h"/>
                                          </p:val>
                                        </p:tav>
                                      </p:tavLst>
                                    </p:anim>
                                    <p:animEffect transition="in" filter="fade">
                                      <p:cBhvr>
                                        <p:cTn id="3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766" y="117177"/>
            <a:ext cx="8345488" cy="731837"/>
          </a:xfrm>
        </p:spPr>
        <p:txBody>
          <a:bodyPr/>
          <a:lstStyle/>
          <a:p>
            <a:r>
              <a:rPr lang="en-US" altLang="ja-JP" dirty="0" smtClean="0">
                <a:ea typeface="ＭＳ Ｐゴシック" charset="-128"/>
              </a:rPr>
              <a:t>Network Discovery</a:t>
            </a:r>
            <a:br>
              <a:rPr lang="en-US" altLang="ja-JP" dirty="0" smtClean="0">
                <a:ea typeface="ＭＳ Ｐゴシック" charset="-128"/>
              </a:rPr>
            </a:br>
            <a:r>
              <a:rPr lang="ja-JP" altLang="en-US" dirty="0" smtClean="0">
                <a:ea typeface="ＭＳ Ｐゴシック" charset="-128"/>
              </a:rPr>
              <a:t>ホストプロファイルの例</a:t>
            </a:r>
            <a:endParaRPr lang="en-US" dirty="0">
              <a:ea typeface="ＭＳ Ｐゴシック" charset="-128"/>
            </a:endParaRPr>
          </a:p>
        </p:txBody>
      </p:sp>
      <p:pic>
        <p:nvPicPr>
          <p:cNvPr id="23" name="Picture 22" descr="Screen Shot 2014-09-15 at 21.21.36.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8220" y="747656"/>
            <a:ext cx="8196050" cy="846739"/>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a:xfrm>
            <a:off x="3206373" y="1459274"/>
            <a:ext cx="1161858" cy="13511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pic>
        <p:nvPicPr>
          <p:cNvPr id="24" name="Picture 23" descr="Screen Shot 2014-09-15 at 21.29.2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831" y="1657446"/>
            <a:ext cx="3849387" cy="2927560"/>
          </a:xfrm>
          <a:prstGeom prst="rect">
            <a:avLst/>
          </a:prstGeom>
          <a:ln>
            <a:solidFill>
              <a:schemeClr val="tx1">
                <a:lumMod val="50000"/>
                <a:lumOff val="50000"/>
              </a:schemeClr>
            </a:solidFill>
          </a:ln>
        </p:spPr>
      </p:pic>
      <p:pic>
        <p:nvPicPr>
          <p:cNvPr id="25" name="Picture 24" descr="Screen Shot 2014-09-15 at 21.29.35.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39613" y="1648439"/>
            <a:ext cx="3699568" cy="1558365"/>
          </a:xfrm>
          <a:prstGeom prst="rect">
            <a:avLst/>
          </a:prstGeom>
          <a:ln>
            <a:solidFill>
              <a:srgbClr val="7F7F7F"/>
            </a:solidFill>
          </a:ln>
        </p:spPr>
      </p:pic>
      <p:pic>
        <p:nvPicPr>
          <p:cNvPr id="26" name="Picture 25" descr="Screen Shot 2014-09-15 at 21.30.31.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39612" y="3224631"/>
            <a:ext cx="5568361" cy="1351374"/>
          </a:xfrm>
          <a:prstGeom prst="rect">
            <a:avLst/>
          </a:prstGeom>
          <a:ln/>
        </p:spPr>
        <p:style>
          <a:lnRef idx="0">
            <a:schemeClr val="accent2"/>
          </a:lnRef>
          <a:fillRef idx="3">
            <a:schemeClr val="accent2"/>
          </a:fillRef>
          <a:effectRef idx="3">
            <a:schemeClr val="accent2"/>
          </a:effectRef>
          <a:fontRef idx="minor">
            <a:schemeClr val="lt1"/>
          </a:fontRef>
        </p:style>
      </p:pic>
      <p:pic>
        <p:nvPicPr>
          <p:cNvPr id="27" name="Picture 26" descr="Screen Shot 2014-09-15 at 21.34.26.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84796" y="1812183"/>
            <a:ext cx="2481545" cy="1133392"/>
          </a:xfrm>
          <a:prstGeom prst="rect">
            <a:avLst/>
          </a:prstGeom>
          <a:ln>
            <a:solidFill>
              <a:srgbClr val="7F7F7F"/>
            </a:solidFill>
          </a:ln>
        </p:spPr>
      </p:pic>
      <p:sp>
        <p:nvSpPr>
          <p:cNvPr id="28" name="Rectangular Callout 27"/>
          <p:cNvSpPr/>
          <p:nvPr/>
        </p:nvSpPr>
        <p:spPr bwMode="auto">
          <a:xfrm>
            <a:off x="7628297" y="2569384"/>
            <a:ext cx="1396366" cy="293330"/>
          </a:xfrm>
          <a:prstGeom prst="wedgeRectCallout">
            <a:avLst>
              <a:gd name="adj1" fmla="val -64876"/>
              <a:gd name="adj2" fmla="val -54005"/>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08" tIns="45704" rIns="91408" bIns="45704" anchor="ctr">
            <a:spAutoFit/>
          </a:bodyPr>
          <a:lstStyle/>
          <a:p>
            <a:pPr algn="ctr">
              <a:lnSpc>
                <a:spcPct val="90000"/>
              </a:lnSpc>
              <a:spcBef>
                <a:spcPct val="50000"/>
              </a:spcBef>
              <a:defRPr/>
            </a:pPr>
            <a:r>
              <a:rPr lang="ja-JP" altLang="en-US" sz="1400" dirty="0">
                <a:solidFill>
                  <a:srgbClr val="FFFFFF"/>
                </a:solidFill>
                <a:latin typeface="CiscoSansTT ExtraLight" charset="0"/>
                <a:ea typeface="ＭＳ Ｐゴシック" charset="-128"/>
                <a:cs typeface="Arial"/>
              </a:rPr>
              <a:t>ユーザ履歴</a:t>
            </a:r>
            <a:endParaRPr lang="en-US" sz="1400" dirty="0">
              <a:solidFill>
                <a:srgbClr val="FFFFFF"/>
              </a:solidFill>
              <a:latin typeface="CiscoSansTT ExtraLight" charset="0"/>
              <a:ea typeface="ＭＳ Ｐゴシック" charset="-128"/>
              <a:cs typeface="Arial"/>
            </a:endParaRPr>
          </a:p>
        </p:txBody>
      </p:sp>
      <p:sp>
        <p:nvSpPr>
          <p:cNvPr id="29" name="Rectangular Callout 28"/>
          <p:cNvSpPr/>
          <p:nvPr/>
        </p:nvSpPr>
        <p:spPr bwMode="auto">
          <a:xfrm>
            <a:off x="1954387" y="3411168"/>
            <a:ext cx="1396366" cy="293330"/>
          </a:xfrm>
          <a:prstGeom prst="wedgeRectCallout">
            <a:avLst>
              <a:gd name="adj1" fmla="val -64876"/>
              <a:gd name="adj2" fmla="val -54005"/>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08" tIns="45704" rIns="91408" bIns="45704" anchor="ctr">
            <a:spAutoFit/>
          </a:bodyPr>
          <a:lstStyle/>
          <a:p>
            <a:pPr algn="ctr">
              <a:lnSpc>
                <a:spcPct val="90000"/>
              </a:lnSpc>
              <a:spcBef>
                <a:spcPct val="50000"/>
              </a:spcBef>
              <a:defRPr/>
            </a:pPr>
            <a:r>
              <a:rPr lang="ja-JP" altLang="en-US" sz="1400" dirty="0">
                <a:solidFill>
                  <a:srgbClr val="FFFFFF"/>
                </a:solidFill>
                <a:latin typeface="CiscoSansTT ExtraLight" charset="0"/>
                <a:ea typeface="ＭＳ Ｐゴシック" charset="-128"/>
                <a:cs typeface="Arial"/>
              </a:rPr>
              <a:t>端末</a:t>
            </a:r>
            <a:r>
              <a:rPr lang="en-US" altLang="ja-JP" sz="1400" dirty="0">
                <a:solidFill>
                  <a:srgbClr val="FFFFFF"/>
                </a:solidFill>
                <a:latin typeface="CiscoSansTT ExtraLight" charset="0"/>
                <a:ea typeface="ＭＳ Ｐゴシック" charset="-128"/>
                <a:cs typeface="Arial"/>
              </a:rPr>
              <a:t>OS</a:t>
            </a:r>
            <a:endParaRPr lang="en-US" sz="1400" dirty="0">
              <a:solidFill>
                <a:srgbClr val="FFFFFF"/>
              </a:solidFill>
              <a:latin typeface="CiscoSansTT ExtraLight" charset="0"/>
              <a:ea typeface="ＭＳ Ｐゴシック" charset="-128"/>
              <a:cs typeface="Arial"/>
            </a:endParaRPr>
          </a:p>
        </p:txBody>
      </p:sp>
      <p:sp>
        <p:nvSpPr>
          <p:cNvPr id="30" name="Rectangular Callout 29"/>
          <p:cNvSpPr/>
          <p:nvPr/>
        </p:nvSpPr>
        <p:spPr bwMode="auto">
          <a:xfrm>
            <a:off x="1332984" y="4270402"/>
            <a:ext cx="2134576" cy="293330"/>
          </a:xfrm>
          <a:prstGeom prst="wedgeRectCallout">
            <a:avLst>
              <a:gd name="adj1" fmla="val -32809"/>
              <a:gd name="adj2" fmla="val -91302"/>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08" tIns="45704" rIns="91408" bIns="45704" anchor="ctr">
            <a:spAutoFit/>
          </a:bodyPr>
          <a:lstStyle/>
          <a:p>
            <a:pPr algn="ctr">
              <a:lnSpc>
                <a:spcPct val="90000"/>
              </a:lnSpc>
              <a:spcBef>
                <a:spcPct val="50000"/>
              </a:spcBef>
              <a:defRPr/>
            </a:pPr>
            <a:r>
              <a:rPr lang="ja-JP" altLang="en-US" sz="1400" dirty="0" smtClean="0">
                <a:solidFill>
                  <a:srgbClr val="FFFFFF"/>
                </a:solidFill>
                <a:latin typeface="CiscoSansTT ExtraLight" charset="0"/>
                <a:ea typeface="ＭＳ Ｐゴシック" charset="-128"/>
                <a:cs typeface="Arial"/>
              </a:rPr>
              <a:t>サーバ アプリケーション</a:t>
            </a:r>
            <a:endParaRPr lang="en-US" sz="1400" dirty="0">
              <a:solidFill>
                <a:srgbClr val="FFFFFF"/>
              </a:solidFill>
              <a:latin typeface="CiscoSansTT ExtraLight" charset="0"/>
              <a:ea typeface="ＭＳ Ｐゴシック" charset="-128"/>
              <a:cs typeface="Arial"/>
            </a:endParaRPr>
          </a:p>
        </p:txBody>
      </p:sp>
      <p:sp>
        <p:nvSpPr>
          <p:cNvPr id="31" name="Rectangular Callout 30"/>
          <p:cNvSpPr/>
          <p:nvPr/>
        </p:nvSpPr>
        <p:spPr bwMode="auto">
          <a:xfrm>
            <a:off x="5574408" y="3026581"/>
            <a:ext cx="2306415" cy="293330"/>
          </a:xfrm>
          <a:prstGeom prst="wedgeRectCallout">
            <a:avLst>
              <a:gd name="adj1" fmla="val -32809"/>
              <a:gd name="adj2" fmla="val -91302"/>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08" tIns="45704" rIns="91408" bIns="45704" anchor="ctr">
            <a:spAutoFit/>
          </a:bodyPr>
          <a:lstStyle/>
          <a:p>
            <a:pPr algn="ctr">
              <a:lnSpc>
                <a:spcPct val="90000"/>
              </a:lnSpc>
              <a:spcBef>
                <a:spcPct val="50000"/>
              </a:spcBef>
              <a:defRPr/>
            </a:pPr>
            <a:r>
              <a:rPr lang="en-US" altLang="ja-JP" sz="1400" dirty="0">
                <a:solidFill>
                  <a:srgbClr val="FFFFFF"/>
                </a:solidFill>
                <a:latin typeface="CiscoSansTT ExtraLight" charset="0"/>
                <a:ea typeface="ＭＳ Ｐゴシック" charset="-128"/>
                <a:cs typeface="Arial"/>
              </a:rPr>
              <a:t>Web</a:t>
            </a:r>
            <a:r>
              <a:rPr lang="ja-JP" altLang="en-US" sz="1400" dirty="0">
                <a:solidFill>
                  <a:srgbClr val="FFFFFF"/>
                </a:solidFill>
                <a:latin typeface="CiscoSansTT ExtraLight" charset="0"/>
                <a:ea typeface="ＭＳ Ｐゴシック" charset="-128"/>
                <a:cs typeface="Arial"/>
              </a:rPr>
              <a:t>アプリケーション</a:t>
            </a:r>
            <a:endParaRPr lang="en-US" sz="1400" dirty="0">
              <a:solidFill>
                <a:srgbClr val="FFFFFF"/>
              </a:solidFill>
              <a:latin typeface="CiscoSansTT ExtraLight" charset="0"/>
              <a:ea typeface="ＭＳ Ｐゴシック" charset="-128"/>
              <a:cs typeface="Arial"/>
            </a:endParaRPr>
          </a:p>
        </p:txBody>
      </p:sp>
      <p:sp>
        <p:nvSpPr>
          <p:cNvPr id="32" name="Rectangular Callout 31"/>
          <p:cNvSpPr/>
          <p:nvPr/>
        </p:nvSpPr>
        <p:spPr bwMode="auto">
          <a:xfrm>
            <a:off x="3601239" y="2389853"/>
            <a:ext cx="2413069" cy="286200"/>
          </a:xfrm>
          <a:prstGeom prst="wedgeRectCallout">
            <a:avLst>
              <a:gd name="adj1" fmla="val -8207"/>
              <a:gd name="adj2" fmla="val -109951"/>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08" tIns="45704" rIns="91408" bIns="45704" anchor="ctr">
            <a:spAutoFit/>
          </a:bodyPr>
          <a:lstStyle/>
          <a:p>
            <a:pPr algn="ctr">
              <a:lnSpc>
                <a:spcPct val="90000"/>
              </a:lnSpc>
              <a:spcBef>
                <a:spcPct val="50000"/>
              </a:spcBef>
              <a:defRPr/>
            </a:pPr>
            <a:r>
              <a:rPr lang="ja-JP" altLang="en-US" sz="1400" dirty="0" smtClean="0">
                <a:solidFill>
                  <a:srgbClr val="FFFFFF"/>
                </a:solidFill>
                <a:latin typeface="CiscoSansTT ExtraLight" charset="0"/>
                <a:ea typeface="ＭＳ Ｐゴシック" charset="-128"/>
                <a:cs typeface="Arial"/>
              </a:rPr>
              <a:t>クライアント アプリケーション</a:t>
            </a:r>
            <a:endParaRPr lang="en-US" sz="1400" dirty="0">
              <a:solidFill>
                <a:srgbClr val="FFFFFF"/>
              </a:solidFill>
              <a:latin typeface="CiscoSansTT ExtraLight" charset="0"/>
              <a:ea typeface="ＭＳ Ｐゴシック" charset="-128"/>
              <a:cs typeface="Arial"/>
            </a:endParaRPr>
          </a:p>
        </p:txBody>
      </p:sp>
      <p:sp>
        <p:nvSpPr>
          <p:cNvPr id="33" name="Rectangular Callout 32"/>
          <p:cNvSpPr/>
          <p:nvPr/>
        </p:nvSpPr>
        <p:spPr bwMode="auto">
          <a:xfrm>
            <a:off x="6014308" y="4223161"/>
            <a:ext cx="2019629" cy="293330"/>
          </a:xfrm>
          <a:prstGeom prst="wedgeRectCallout">
            <a:avLst>
              <a:gd name="adj1" fmla="val -39057"/>
              <a:gd name="adj2" fmla="val -97519"/>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08" tIns="45704" rIns="91408" bIns="45704" anchor="ctr">
            <a:spAutoFit/>
          </a:bodyPr>
          <a:lstStyle/>
          <a:p>
            <a:pPr algn="ctr">
              <a:lnSpc>
                <a:spcPct val="90000"/>
              </a:lnSpc>
              <a:spcBef>
                <a:spcPct val="50000"/>
              </a:spcBef>
              <a:defRPr/>
            </a:pPr>
            <a:r>
              <a:rPr lang="ja-JP" altLang="en-US" sz="1400" dirty="0">
                <a:solidFill>
                  <a:srgbClr val="FFFFFF"/>
                </a:solidFill>
                <a:latin typeface="CiscoSansTT ExtraLight" charset="0"/>
                <a:ea typeface="ＭＳ Ｐゴシック" charset="-128"/>
                <a:cs typeface="Arial"/>
              </a:rPr>
              <a:t>該当脆弱性リスト</a:t>
            </a:r>
            <a:endParaRPr lang="en-US" sz="1400" dirty="0">
              <a:solidFill>
                <a:srgbClr val="FFFFFF"/>
              </a:solidFill>
              <a:latin typeface="CiscoSansTT ExtraLight" charset="0"/>
              <a:ea typeface="ＭＳ Ｐゴシック" charset="-128"/>
              <a:cs typeface="Arial"/>
            </a:endParaRPr>
          </a:p>
        </p:txBody>
      </p:sp>
      <p:sp>
        <p:nvSpPr>
          <p:cNvPr id="34" name="Rectangular Callout 33"/>
          <p:cNvSpPr/>
          <p:nvPr/>
        </p:nvSpPr>
        <p:spPr bwMode="auto">
          <a:xfrm>
            <a:off x="1104967" y="2826205"/>
            <a:ext cx="1579017" cy="293330"/>
          </a:xfrm>
          <a:prstGeom prst="wedgeRectCallout">
            <a:avLst>
              <a:gd name="adj1" fmla="val -60017"/>
              <a:gd name="adj2" fmla="val 1940"/>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08" tIns="45704" rIns="91408" bIns="45704" anchor="ctr">
            <a:spAutoFit/>
          </a:bodyPr>
          <a:lstStyle/>
          <a:p>
            <a:pPr algn="ctr">
              <a:lnSpc>
                <a:spcPct val="90000"/>
              </a:lnSpc>
              <a:spcBef>
                <a:spcPct val="50000"/>
              </a:spcBef>
              <a:defRPr/>
            </a:pPr>
            <a:r>
              <a:rPr lang="ja-JP" altLang="en-US" sz="1400" dirty="0">
                <a:solidFill>
                  <a:srgbClr val="FFFFFF"/>
                </a:solidFill>
                <a:latin typeface="CiscoSansTT ExtraLight" charset="0"/>
                <a:ea typeface="ＭＳ Ｐゴシック" charset="-128"/>
                <a:cs typeface="Arial"/>
              </a:rPr>
              <a:t>侵入の痕跡</a:t>
            </a:r>
            <a:endParaRPr lang="en-US" sz="1400" dirty="0">
              <a:solidFill>
                <a:srgbClr val="FFFFFF"/>
              </a:solidFill>
              <a:latin typeface="CiscoSansTT ExtraLight" charset="0"/>
              <a:ea typeface="ＭＳ Ｐゴシック" charset="-128"/>
              <a:cs typeface="Arial"/>
            </a:endParaRPr>
          </a:p>
        </p:txBody>
      </p:sp>
      <p:sp>
        <p:nvSpPr>
          <p:cNvPr id="35" name="TextBox 34"/>
          <p:cNvSpPr txBox="1"/>
          <p:nvPr/>
        </p:nvSpPr>
        <p:spPr>
          <a:xfrm>
            <a:off x="756566" y="4673512"/>
            <a:ext cx="7817766" cy="315481"/>
          </a:xfrm>
          <a:prstGeom prst="rect">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a:ln>
            <a:noFill/>
          </a:ln>
        </p:spPr>
        <p:style>
          <a:lnRef idx="1">
            <a:schemeClr val="accent6"/>
          </a:lnRef>
          <a:fillRef idx="2">
            <a:schemeClr val="accent6"/>
          </a:fillRef>
          <a:effectRef idx="1">
            <a:schemeClr val="accent6"/>
          </a:effectRef>
          <a:fontRef idx="minor">
            <a:schemeClr val="dk1"/>
          </a:fontRef>
        </p:style>
        <p:txBody>
          <a:bodyPr wrap="square" lIns="68568" tIns="34285" rIns="68568" bIns="34285" rtlCol="0">
            <a:spAutoFit/>
          </a:bodyPr>
          <a:lstStyle/>
          <a:p>
            <a:pPr marL="285666" indent="-285666" algn="ctr">
              <a:buFont typeface="Wingdings" charset="2"/>
              <a:buChar char="ü"/>
            </a:pPr>
            <a:r>
              <a:rPr lang="ja-JP" altLang="en-US" sz="1600" dirty="0">
                <a:latin typeface="CiscoSansTT ExtraLight" charset="0"/>
                <a:ea typeface="ＭＳ Ｐゴシック" charset="-128"/>
              </a:rPr>
              <a:t>端末のセキュリティに関連する様々な情報を自動収集し、解析に活用</a:t>
            </a:r>
            <a:endParaRPr lang="en-US" altLang="ja-JP" sz="1600" dirty="0">
              <a:latin typeface="CiscoSansTT ExtraLight" charset="0"/>
              <a:ea typeface="ＭＳ Ｐゴシック" charset="-128"/>
            </a:endParaRPr>
          </a:p>
        </p:txBody>
      </p:sp>
      <p:sp>
        <p:nvSpPr>
          <p:cNvPr id="3" name="Cloud Callout 2"/>
          <p:cNvSpPr/>
          <p:nvPr/>
        </p:nvSpPr>
        <p:spPr>
          <a:xfrm>
            <a:off x="4653749" y="824479"/>
            <a:ext cx="2777084" cy="691802"/>
          </a:xfrm>
          <a:prstGeom prst="cloudCallout">
            <a:avLst>
              <a:gd name="adj1" fmla="val -49967"/>
              <a:gd name="adj2" fmla="val 47500"/>
            </a:avLst>
          </a:prstGeom>
          <a:solidFill>
            <a:schemeClr val="bg2"/>
          </a:solidFill>
          <a:ln>
            <a:solidFill>
              <a:schemeClr val="accent1"/>
            </a:solidFill>
          </a:ln>
        </p:spPr>
        <p:style>
          <a:lnRef idx="2">
            <a:schemeClr val="accent6"/>
          </a:lnRef>
          <a:fillRef idx="1">
            <a:schemeClr val="lt1"/>
          </a:fillRef>
          <a:effectRef idx="0">
            <a:schemeClr val="accent6"/>
          </a:effectRef>
          <a:fontRef idx="minor">
            <a:schemeClr val="dk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4" name="TextBox 3"/>
          <p:cNvSpPr txBox="1"/>
          <p:nvPr/>
        </p:nvSpPr>
        <p:spPr>
          <a:xfrm>
            <a:off x="4957048" y="900290"/>
            <a:ext cx="2397960" cy="530898"/>
          </a:xfrm>
          <a:prstGeom prst="rect">
            <a:avLst/>
          </a:prstGeom>
          <a:noFill/>
        </p:spPr>
        <p:txBody>
          <a:bodyPr wrap="square" lIns="91412" tIns="45706" rIns="91412" bIns="45706" rtlCol="0">
            <a:spAutoFit/>
          </a:bodyPr>
          <a:lstStyle/>
          <a:p>
            <a:r>
              <a:rPr lang="ja-JP" altLang="en-US" sz="1400" dirty="0">
                <a:latin typeface="CiscoSansTT ExtraLight" charset="0"/>
                <a:ea typeface="ＭＳ Ｐゴシック" charset="-128"/>
              </a:rPr>
              <a:t>例）アラートが発生したホストの情報を確認したい</a:t>
            </a:r>
            <a:endParaRPr lang="en-US" sz="1400" dirty="0">
              <a:latin typeface="CiscoSansTT ExtraLight" charset="0"/>
              <a:ea typeface="ＭＳ Ｐゴシック" charset="-128"/>
            </a:endParaRPr>
          </a:p>
        </p:txBody>
      </p:sp>
    </p:spTree>
    <p:extLst>
      <p:ext uri="{BB962C8B-B14F-4D97-AF65-F5344CB8AC3E}">
        <p14:creationId xmlns:p14="http://schemas.microsoft.com/office/powerpoint/2010/main" val="1343074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loud Callout 27"/>
          <p:cNvSpPr/>
          <p:nvPr/>
        </p:nvSpPr>
        <p:spPr>
          <a:xfrm>
            <a:off x="189880" y="2307707"/>
            <a:ext cx="2875421" cy="787323"/>
          </a:xfrm>
          <a:prstGeom prst="cloudCallout">
            <a:avLst>
              <a:gd name="adj1" fmla="val 5536"/>
              <a:gd name="adj2" fmla="val 64152"/>
            </a:avLst>
          </a:prstGeom>
          <a:solidFill>
            <a:schemeClr val="bg2"/>
          </a:solidFill>
          <a:ln>
            <a:solidFill>
              <a:srgbClr val="049FD9"/>
            </a:solidFill>
          </a:ln>
        </p:spPr>
        <p:style>
          <a:lnRef idx="2">
            <a:schemeClr val="accent6"/>
          </a:lnRef>
          <a:fillRef idx="1">
            <a:schemeClr val="lt1"/>
          </a:fillRef>
          <a:effectRef idx="0">
            <a:schemeClr val="accent6"/>
          </a:effectRef>
          <a:fontRef idx="minor">
            <a:schemeClr val="dk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27" name="Cloud Callout 26"/>
          <p:cNvSpPr/>
          <p:nvPr/>
        </p:nvSpPr>
        <p:spPr>
          <a:xfrm>
            <a:off x="122967" y="1557088"/>
            <a:ext cx="2820211" cy="726203"/>
          </a:xfrm>
          <a:prstGeom prst="cloudCallout">
            <a:avLst>
              <a:gd name="adj1" fmla="val -14026"/>
              <a:gd name="adj2" fmla="val 60951"/>
            </a:avLst>
          </a:prstGeom>
          <a:solidFill>
            <a:schemeClr val="bg2"/>
          </a:solidFill>
          <a:ln>
            <a:solidFill>
              <a:srgbClr val="049FD9"/>
            </a:solidFill>
          </a:ln>
        </p:spPr>
        <p:style>
          <a:lnRef idx="2">
            <a:schemeClr val="accent6"/>
          </a:lnRef>
          <a:fillRef idx="1">
            <a:schemeClr val="lt1"/>
          </a:fillRef>
          <a:effectRef idx="0">
            <a:schemeClr val="accent6"/>
          </a:effectRef>
          <a:fontRef idx="minor">
            <a:schemeClr val="dk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2" name="Title 1"/>
          <p:cNvSpPr>
            <a:spLocks noGrp="1"/>
          </p:cNvSpPr>
          <p:nvPr>
            <p:ph type="ctrTitle"/>
          </p:nvPr>
        </p:nvSpPr>
        <p:spPr>
          <a:xfrm>
            <a:off x="437766" y="163872"/>
            <a:ext cx="8345488" cy="731837"/>
          </a:xfrm>
        </p:spPr>
        <p:txBody>
          <a:bodyPr/>
          <a:lstStyle/>
          <a:p>
            <a:r>
              <a:rPr lang="en-US" altLang="ja-JP" dirty="0" smtClean="0">
                <a:latin typeface="CiscoSansTT ExtraLight" charset="0"/>
                <a:ea typeface="ＭＳ Ｐゴシック" charset="-128"/>
              </a:rPr>
              <a:t>Firepower Recommendation/ Impact Flag</a:t>
            </a:r>
            <a:br>
              <a:rPr lang="en-US" altLang="ja-JP" dirty="0" smtClean="0">
                <a:latin typeface="CiscoSansTT ExtraLight" charset="0"/>
                <a:ea typeface="ＭＳ Ｐゴシック" charset="-128"/>
              </a:rPr>
            </a:br>
            <a:r>
              <a:rPr lang="ja-JP" altLang="en-US" dirty="0" smtClean="0">
                <a:latin typeface="CiscoSansTT ExtraLight" charset="0"/>
                <a:ea typeface="ＭＳ Ｐゴシック" charset="-128"/>
              </a:rPr>
              <a:t>自動チューニングとインパクト解析</a:t>
            </a:r>
            <a:endParaRPr lang="en-US" dirty="0">
              <a:latin typeface="CiscoSansTT ExtraLight" charset="0"/>
              <a:ea typeface="ＭＳ Ｐゴシック" charset="-128"/>
            </a:endParaRPr>
          </a:p>
        </p:txBody>
      </p:sp>
      <p:sp>
        <p:nvSpPr>
          <p:cNvPr id="3" name="Right Arrow 2"/>
          <p:cNvSpPr/>
          <p:nvPr/>
        </p:nvSpPr>
        <p:spPr>
          <a:xfrm>
            <a:off x="3017311" y="1782673"/>
            <a:ext cx="450515" cy="271124"/>
          </a:xfrm>
          <a:prstGeom prst="rightArrow">
            <a:avLst/>
          </a:prstGeom>
          <a:solidFill>
            <a:srgbClr val="33828D"/>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pic>
        <p:nvPicPr>
          <p:cNvPr id="6" name="Picture 5" descr="Screen Shot 2014-09-12 at 13.54.14.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85577" y="849340"/>
            <a:ext cx="5106775" cy="2016337"/>
          </a:xfrm>
          <a:prstGeom prst="rect">
            <a:avLst/>
          </a:prstGeom>
          <a:ln>
            <a:noFill/>
          </a:ln>
          <a:effectLst>
            <a:outerShdw blurRad="292100" dist="139700" dir="2700000" algn="tl" rotWithShape="0">
              <a:srgbClr val="333333">
                <a:alpha val="65000"/>
              </a:srgbClr>
            </a:outerShdw>
          </a:effectLst>
        </p:spPr>
      </p:pic>
      <p:pic>
        <p:nvPicPr>
          <p:cNvPr id="8" name="Picture 7" descr="Screen Shot 2014-09-12 at 14.28.29.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57636" y="3581054"/>
            <a:ext cx="2584899" cy="1075569"/>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29712"/>
          <a:stretch/>
        </p:blipFill>
        <p:spPr bwMode="auto">
          <a:xfrm>
            <a:off x="871624" y="3265211"/>
            <a:ext cx="1495610" cy="199599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3255" y="945827"/>
            <a:ext cx="2707627" cy="530895"/>
          </a:xfrm>
          <a:prstGeom prst="rect">
            <a:avLst/>
          </a:prstGeom>
          <a:noFill/>
        </p:spPr>
        <p:txBody>
          <a:bodyPr wrap="square" lIns="91412" tIns="45706" rIns="91412" bIns="45706" rtlCol="0">
            <a:spAutoFit/>
          </a:bodyPr>
          <a:lstStyle/>
          <a:p>
            <a:pPr algn="ctr"/>
            <a:r>
              <a:rPr lang="ja-JP" altLang="en-US" sz="1400" dirty="0">
                <a:latin typeface="CiscoSansTT ExtraLight" charset="0"/>
                <a:ea typeface="ＭＳ Ｐゴシック" charset="-128"/>
              </a:rPr>
              <a:t>一般的な</a:t>
            </a:r>
            <a:r>
              <a:rPr lang="en-US" sz="1400" dirty="0">
                <a:latin typeface="CiscoSansTT ExtraLight" charset="0"/>
                <a:ea typeface="ＭＳ Ｐゴシック" charset="-128"/>
              </a:rPr>
              <a:t>侵入検知</a:t>
            </a:r>
            <a:r>
              <a:rPr lang="ja-JP" altLang="en-US" sz="1400" dirty="0">
                <a:latin typeface="CiscoSansTT ExtraLight" charset="0"/>
                <a:ea typeface="ＭＳ Ｐゴシック" charset="-128"/>
              </a:rPr>
              <a:t>機</a:t>
            </a:r>
            <a:r>
              <a:rPr lang="ja-JP" altLang="en-US" sz="1400" dirty="0" smtClean="0">
                <a:latin typeface="CiscoSansTT ExtraLight" charset="0"/>
                <a:ea typeface="ＭＳ Ｐゴシック" charset="-128"/>
              </a:rPr>
              <a:t>器 </a:t>
            </a:r>
            <a:r>
              <a:rPr lang="en-US" altLang="ja-JP" sz="1400" dirty="0" smtClean="0">
                <a:latin typeface="CiscoSansTT ExtraLight" charset="0"/>
                <a:ea typeface="ＭＳ Ｐゴシック" charset="-128"/>
              </a:rPr>
              <a:t>(IPS) </a:t>
            </a:r>
            <a:r>
              <a:rPr lang="ja-JP" altLang="en-US" sz="1400" dirty="0" smtClean="0">
                <a:latin typeface="CiscoSansTT ExtraLight" charset="0"/>
                <a:ea typeface="ＭＳ Ｐゴシック" charset="-128"/>
              </a:rPr>
              <a:t>の</a:t>
            </a:r>
            <a:endParaRPr lang="en-US" altLang="ja-JP" sz="1400" dirty="0">
              <a:latin typeface="CiscoSansTT ExtraLight" charset="0"/>
              <a:ea typeface="ＭＳ Ｐゴシック" charset="-128"/>
            </a:endParaRPr>
          </a:p>
          <a:p>
            <a:pPr algn="ctr"/>
            <a:r>
              <a:rPr lang="en-US" sz="1400" dirty="0">
                <a:latin typeface="CiscoSansTT ExtraLight" charset="0"/>
                <a:ea typeface="ＭＳ Ｐゴシック" charset="-128"/>
              </a:rPr>
              <a:t>運用</a:t>
            </a:r>
            <a:r>
              <a:rPr lang="ja-JP" altLang="en-US" sz="1400" dirty="0">
                <a:latin typeface="CiscoSansTT ExtraLight" charset="0"/>
                <a:ea typeface="ＭＳ Ｐゴシック" charset="-128"/>
              </a:rPr>
              <a:t>者が抱える問題</a:t>
            </a:r>
            <a:endParaRPr lang="en-US" altLang="ja-JP" sz="1400" dirty="0">
              <a:latin typeface="CiscoSansTT ExtraLight" charset="0"/>
              <a:ea typeface="ＭＳ Ｐゴシック" charset="-128"/>
            </a:endParaRPr>
          </a:p>
        </p:txBody>
      </p:sp>
      <p:sp>
        <p:nvSpPr>
          <p:cNvPr id="12" name="TextBox 11"/>
          <p:cNvSpPr txBox="1"/>
          <p:nvPr/>
        </p:nvSpPr>
        <p:spPr>
          <a:xfrm>
            <a:off x="418124" y="2455954"/>
            <a:ext cx="2368750" cy="523192"/>
          </a:xfrm>
          <a:prstGeom prst="rect">
            <a:avLst/>
          </a:prstGeom>
          <a:noFill/>
        </p:spPr>
        <p:txBody>
          <a:bodyPr wrap="square" lIns="91412" tIns="45706" rIns="91412" bIns="45706" rtlCol="0">
            <a:spAutoFit/>
          </a:bodyPr>
          <a:lstStyle/>
          <a:p>
            <a:r>
              <a:rPr lang="ja-JP" altLang="en-US" sz="1400" dirty="0">
                <a:latin typeface="CiscoSansTT ExtraLight" charset="0"/>
                <a:ea typeface="ＭＳ Ｐゴシック" charset="-128"/>
              </a:rPr>
              <a:t>沢山のログが出るが、本当に重要なものがわからない・・・</a:t>
            </a:r>
            <a:endParaRPr lang="en-US" sz="1400" dirty="0">
              <a:latin typeface="CiscoSansTT ExtraLight" charset="0"/>
              <a:ea typeface="ＭＳ Ｐゴシック" charset="-128"/>
            </a:endParaRPr>
          </a:p>
        </p:txBody>
      </p:sp>
      <p:sp>
        <p:nvSpPr>
          <p:cNvPr id="14" name="TextBox 13"/>
          <p:cNvSpPr txBox="1"/>
          <p:nvPr/>
        </p:nvSpPr>
        <p:spPr>
          <a:xfrm>
            <a:off x="404588" y="1647709"/>
            <a:ext cx="2297408" cy="530898"/>
          </a:xfrm>
          <a:prstGeom prst="rect">
            <a:avLst/>
          </a:prstGeom>
          <a:noFill/>
        </p:spPr>
        <p:txBody>
          <a:bodyPr wrap="square" lIns="91412" tIns="45706" rIns="91412" bIns="45706" rtlCol="0">
            <a:spAutoFit/>
          </a:bodyPr>
          <a:lstStyle/>
          <a:p>
            <a:r>
              <a:rPr lang="ja-JP" altLang="en-US" sz="1400" dirty="0">
                <a:latin typeface="CiscoSansTT ExtraLight" charset="0"/>
                <a:ea typeface="ＭＳ Ｐゴシック" charset="-128"/>
              </a:rPr>
              <a:t>環境に合わせて設定を調整したいが、運用が大変・・・</a:t>
            </a:r>
            <a:endParaRPr lang="en-US" sz="1400" dirty="0">
              <a:latin typeface="CiscoSansTT ExtraLight" charset="0"/>
              <a:ea typeface="ＭＳ Ｐゴシック" charset="-128"/>
            </a:endParaRPr>
          </a:p>
        </p:txBody>
      </p:sp>
      <p:sp>
        <p:nvSpPr>
          <p:cNvPr id="15" name="Right Arrow 14"/>
          <p:cNvSpPr/>
          <p:nvPr/>
        </p:nvSpPr>
        <p:spPr>
          <a:xfrm rot="2658796">
            <a:off x="2944874" y="3071559"/>
            <a:ext cx="528086" cy="304552"/>
          </a:xfrm>
          <a:prstGeom prst="rightArrow">
            <a:avLst>
              <a:gd name="adj1" fmla="val 40988"/>
              <a:gd name="adj2" fmla="val 50000"/>
            </a:avLst>
          </a:prstGeom>
          <a:solidFill>
            <a:srgbClr val="16759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latin typeface="CiscoSansTT ExtraLight" charset="0"/>
              <a:ea typeface="ＭＳ Ｐゴシック" charset="-128"/>
            </a:endParaRPr>
          </a:p>
        </p:txBody>
      </p:sp>
      <p:sp>
        <p:nvSpPr>
          <p:cNvPr id="17" name="TextBox 16"/>
          <p:cNvSpPr txBox="1"/>
          <p:nvPr/>
        </p:nvSpPr>
        <p:spPr>
          <a:xfrm>
            <a:off x="3485575" y="3206805"/>
            <a:ext cx="5658425" cy="33855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91412" tIns="45706" rIns="91412" bIns="45706" rtlCol="0">
            <a:spAutoFit/>
          </a:bodyPr>
          <a:lstStyle/>
          <a:p>
            <a:r>
              <a:rPr lang="ja-JP" altLang="en-US" sz="1600" b="1" dirty="0">
                <a:solidFill>
                  <a:schemeClr val="bg2"/>
                </a:solidFill>
                <a:latin typeface="CiscoSansTT ExtraLight" charset="0"/>
                <a:ea typeface="ＭＳ Ｐゴシック" charset="-128"/>
              </a:rPr>
              <a:t>インパクト解析</a:t>
            </a:r>
            <a:r>
              <a:rPr lang="ja-JP" altLang="ja-JP" sz="1200" b="1" dirty="0">
                <a:solidFill>
                  <a:schemeClr val="bg2"/>
                </a:solidFill>
                <a:latin typeface="CiscoSansTT ExtraLight" charset="0"/>
                <a:ea typeface="ＭＳ Ｐゴシック" charset="-128"/>
              </a:rPr>
              <a:t>　</a:t>
            </a:r>
            <a:r>
              <a:rPr lang="ja-JP" altLang="en-US" sz="1200" b="1" dirty="0">
                <a:solidFill>
                  <a:schemeClr val="bg2"/>
                </a:solidFill>
                <a:latin typeface="CiscoSansTT ExtraLight" charset="0"/>
                <a:ea typeface="ＭＳ Ｐゴシック" charset="-128"/>
              </a:rPr>
              <a:t>攻撃と対象端末情報を解析し本当に危険度の高いログを識別</a:t>
            </a:r>
            <a:endParaRPr lang="en-US" sz="1200" b="1" dirty="0">
              <a:solidFill>
                <a:schemeClr val="bg2"/>
              </a:solidFill>
              <a:latin typeface="CiscoSansTT ExtraLight" charset="0"/>
              <a:ea typeface="ＭＳ Ｐゴシック" charset="-128"/>
            </a:endParaRPr>
          </a:p>
        </p:txBody>
      </p:sp>
      <p:sp>
        <p:nvSpPr>
          <p:cNvPr id="19" name="Rectangle 18"/>
          <p:cNvSpPr/>
          <p:nvPr/>
        </p:nvSpPr>
        <p:spPr>
          <a:xfrm>
            <a:off x="6907172" y="1954704"/>
            <a:ext cx="2123990" cy="7056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91412" tIns="45706" rIns="91412" bIns="45706">
            <a:spAutoFit/>
          </a:bodyPr>
          <a:lstStyle/>
          <a:p>
            <a:r>
              <a:rPr lang="ja-JP" altLang="en-US" sz="1600" b="1" dirty="0">
                <a:solidFill>
                  <a:schemeClr val="bg2"/>
                </a:solidFill>
                <a:latin typeface="CiscoSansTT ExtraLight" charset="0"/>
                <a:ea typeface="ＭＳ Ｐゴシック" charset="-128"/>
              </a:rPr>
              <a:t>自動チューニング</a:t>
            </a:r>
            <a:endParaRPr lang="en-US" altLang="ja-JP" sz="1600" b="1" dirty="0">
              <a:solidFill>
                <a:schemeClr val="bg2"/>
              </a:solidFill>
              <a:latin typeface="CiscoSansTT ExtraLight" charset="0"/>
              <a:ea typeface="ＭＳ Ｐゴシック" charset="-128"/>
            </a:endParaRPr>
          </a:p>
          <a:p>
            <a:r>
              <a:rPr lang="ja-JP" altLang="en-US" sz="1200" b="1" dirty="0">
                <a:solidFill>
                  <a:schemeClr val="bg2"/>
                </a:solidFill>
                <a:latin typeface="CiscoSansTT ExtraLight" charset="0"/>
                <a:ea typeface="ＭＳ Ｐゴシック" charset="-128"/>
              </a:rPr>
              <a:t>ネットワーク環境を学習し、　最適な推奨設定を自動生成</a:t>
            </a:r>
            <a:endParaRPr lang="en-US" sz="1200" b="1" dirty="0">
              <a:solidFill>
                <a:schemeClr val="bg2"/>
              </a:solidFill>
              <a:latin typeface="CiscoSansTT ExtraLight" charset="0"/>
              <a:ea typeface="ＭＳ Ｐゴシック" charset="-128"/>
            </a:endParaRPr>
          </a:p>
        </p:txBody>
      </p:sp>
      <p:sp>
        <p:nvSpPr>
          <p:cNvPr id="20" name="TextBox 19"/>
          <p:cNvSpPr txBox="1"/>
          <p:nvPr/>
        </p:nvSpPr>
        <p:spPr>
          <a:xfrm>
            <a:off x="3305441" y="4357547"/>
            <a:ext cx="2864114" cy="276999"/>
          </a:xfrm>
          <a:prstGeom prst="rect">
            <a:avLst/>
          </a:prstGeom>
          <a:noFill/>
        </p:spPr>
        <p:txBody>
          <a:bodyPr wrap="square" lIns="91412" tIns="45706" rIns="91412" bIns="45706" rtlCol="0">
            <a:spAutoFit/>
          </a:bodyPr>
          <a:lstStyle/>
          <a:p>
            <a:pPr algn="ctr"/>
            <a:r>
              <a:rPr lang="ja-JP" altLang="en-US" sz="1200" dirty="0">
                <a:latin typeface="CiscoSansTT ExtraLight" charset="0"/>
                <a:ea typeface="ＭＳ Ｐゴシック" charset="-128"/>
              </a:rPr>
              <a:t>攻撃の緊急度</a:t>
            </a:r>
            <a:r>
              <a:rPr lang="en-US" altLang="ja-JP" sz="1200" dirty="0">
                <a:latin typeface="CiscoSansTT ExtraLight" charset="0"/>
                <a:ea typeface="ＭＳ Ｐゴシック" charset="-128"/>
              </a:rPr>
              <a:t> </a:t>
            </a:r>
            <a:r>
              <a:rPr lang="en-US" sz="1200" dirty="0">
                <a:latin typeface="CiscoSansTT ExtraLight" charset="0"/>
                <a:ea typeface="ＭＳ Ｐゴシック" charset="-128"/>
              </a:rPr>
              <a:t>“High”</a:t>
            </a:r>
            <a:r>
              <a:rPr lang="ja-JP" altLang="en-US" sz="1200" dirty="0">
                <a:latin typeface="CiscoSansTT ExtraLight" charset="0"/>
                <a:ea typeface="ＭＳ Ｐゴシック" charset="-128"/>
              </a:rPr>
              <a:t>のアラート数</a:t>
            </a:r>
            <a:r>
              <a:rPr lang="en-US" altLang="ja-JP" sz="1200" dirty="0">
                <a:latin typeface="CiscoSansTT ExtraLight" charset="0"/>
                <a:ea typeface="ＭＳ Ｐゴシック" charset="-128"/>
              </a:rPr>
              <a:t>: 1433</a:t>
            </a:r>
            <a:endParaRPr lang="en-US" sz="1200" dirty="0">
              <a:latin typeface="CiscoSansTT ExtraLight" charset="0"/>
              <a:ea typeface="ＭＳ Ｐゴシック" charset="-128"/>
            </a:endParaRPr>
          </a:p>
        </p:txBody>
      </p:sp>
      <p:sp>
        <p:nvSpPr>
          <p:cNvPr id="24" name="TextBox 23"/>
          <p:cNvSpPr txBox="1"/>
          <p:nvPr/>
        </p:nvSpPr>
        <p:spPr>
          <a:xfrm>
            <a:off x="9078703" y="3720256"/>
            <a:ext cx="184666" cy="369332"/>
          </a:xfrm>
          <a:prstGeom prst="rect">
            <a:avLst/>
          </a:prstGeom>
          <a:noFill/>
        </p:spPr>
        <p:txBody>
          <a:bodyPr wrap="none" lIns="91412" tIns="45706" rIns="91412" bIns="45706" rtlCol="0">
            <a:spAutoFit/>
          </a:bodyPr>
          <a:lstStyle/>
          <a:p>
            <a:endParaRPr lang="en-US" dirty="0">
              <a:latin typeface="CiscoSansTT ExtraLight" charset="0"/>
              <a:ea typeface="ＭＳ Ｐゴシック" charset="-128"/>
            </a:endParaRPr>
          </a:p>
        </p:txBody>
      </p:sp>
      <p:pic>
        <p:nvPicPr>
          <p:cNvPr id="7" name="Picture 6" descr="Screen Shot 2014-09-12 at 14.28.29.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16543" y="3581793"/>
            <a:ext cx="2591961" cy="1073065"/>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6178563" y="4359080"/>
            <a:ext cx="2848353" cy="276999"/>
          </a:xfrm>
          <a:prstGeom prst="rect">
            <a:avLst/>
          </a:prstGeom>
          <a:noFill/>
        </p:spPr>
        <p:txBody>
          <a:bodyPr wrap="square" lIns="91412" tIns="45706" rIns="91412" bIns="45706" rtlCol="0">
            <a:spAutoFit/>
          </a:bodyPr>
          <a:lstStyle/>
          <a:p>
            <a:pPr algn="ctr"/>
            <a:r>
              <a:rPr lang="ja-JP" altLang="en-US" sz="1200" dirty="0">
                <a:latin typeface="CiscoSansTT ExtraLight" charset="0"/>
                <a:ea typeface="ＭＳ Ｐゴシック" charset="-128"/>
              </a:rPr>
              <a:t>実インパクト</a:t>
            </a:r>
            <a:r>
              <a:rPr lang="en-US" altLang="ja-JP" sz="1200" dirty="0">
                <a:latin typeface="CiscoSansTT ExtraLight" charset="0"/>
                <a:ea typeface="ＭＳ Ｐゴシック" charset="-128"/>
              </a:rPr>
              <a:t> </a:t>
            </a:r>
            <a:r>
              <a:rPr lang="en-US" sz="1200" dirty="0">
                <a:latin typeface="CiscoSansTT ExtraLight" charset="0"/>
                <a:ea typeface="ＭＳ Ｐゴシック" charset="-128"/>
              </a:rPr>
              <a:t>“High(1)”</a:t>
            </a:r>
            <a:r>
              <a:rPr lang="ja-JP" altLang="en-US" sz="1200" dirty="0">
                <a:latin typeface="CiscoSansTT ExtraLight" charset="0"/>
                <a:ea typeface="ＭＳ Ｐゴシック" charset="-128"/>
              </a:rPr>
              <a:t>のアラート数</a:t>
            </a:r>
            <a:r>
              <a:rPr lang="en-US" altLang="ja-JP" sz="1200" dirty="0">
                <a:latin typeface="CiscoSansTT ExtraLight" charset="0"/>
                <a:ea typeface="ＭＳ Ｐゴシック" charset="-128"/>
              </a:rPr>
              <a:t>: 106</a:t>
            </a:r>
            <a:endParaRPr lang="en-US" sz="1200" dirty="0">
              <a:latin typeface="CiscoSansTT ExtraLight" charset="0"/>
              <a:ea typeface="ＭＳ Ｐゴシック" charset="-128"/>
            </a:endParaRPr>
          </a:p>
        </p:txBody>
      </p:sp>
      <p:sp>
        <p:nvSpPr>
          <p:cNvPr id="23" name="TextBox 22"/>
          <p:cNvSpPr txBox="1"/>
          <p:nvPr/>
        </p:nvSpPr>
        <p:spPr>
          <a:xfrm>
            <a:off x="6304655" y="4693113"/>
            <a:ext cx="1441064" cy="265441"/>
          </a:xfrm>
          <a:prstGeom prst="rect">
            <a:avLst/>
          </a:prstGeom>
          <a:noFill/>
        </p:spPr>
        <p:txBody>
          <a:bodyPr wrap="square" lIns="91412" tIns="45706" rIns="91412" bIns="45706" rtlCol="0">
            <a:spAutoFit/>
          </a:bodyPr>
          <a:lstStyle/>
          <a:p>
            <a:r>
              <a:rPr lang="en-US" sz="1100" b="1" dirty="0">
                <a:solidFill>
                  <a:srgbClr val="FF0000"/>
                </a:solidFill>
                <a:latin typeface="CiscoSansTT ExtraLight" charset="0"/>
                <a:ea typeface="ＭＳ Ｐゴシック" charset="-128"/>
              </a:rPr>
              <a:t>10</a:t>
            </a:r>
            <a:r>
              <a:rPr lang="ja-JP" altLang="en-US" sz="1100" b="1" dirty="0">
                <a:solidFill>
                  <a:srgbClr val="FF0000"/>
                </a:solidFill>
                <a:latin typeface="CiscoSansTT ExtraLight" charset="0"/>
                <a:ea typeface="ＭＳ Ｐゴシック" charset="-128"/>
              </a:rPr>
              <a:t>分の</a:t>
            </a:r>
            <a:r>
              <a:rPr lang="en-US" altLang="ja-JP" sz="1100" b="1" dirty="0">
                <a:solidFill>
                  <a:srgbClr val="FF0000"/>
                </a:solidFill>
                <a:latin typeface="CiscoSansTT ExtraLight" charset="0"/>
                <a:ea typeface="ＭＳ Ｐゴシック" charset="-128"/>
              </a:rPr>
              <a:t>1</a:t>
            </a:r>
            <a:r>
              <a:rPr lang="ja-JP" altLang="en-US" sz="1100" b="1" dirty="0">
                <a:solidFill>
                  <a:srgbClr val="FF0000"/>
                </a:solidFill>
                <a:latin typeface="CiscoSansTT ExtraLight" charset="0"/>
                <a:ea typeface="ＭＳ Ｐゴシック" charset="-128"/>
              </a:rPr>
              <a:t>以下に減少</a:t>
            </a:r>
            <a:endParaRPr lang="en-US" sz="1100" b="1" dirty="0">
              <a:solidFill>
                <a:srgbClr val="FF0000"/>
              </a:solidFill>
              <a:latin typeface="CiscoSansTT ExtraLight" charset="0"/>
              <a:ea typeface="ＭＳ Ｐゴシック" charset="-128"/>
            </a:endParaRPr>
          </a:p>
        </p:txBody>
      </p:sp>
      <p:sp>
        <p:nvSpPr>
          <p:cNvPr id="22" name="Curved Up Arrow 21"/>
          <p:cNvSpPr/>
          <p:nvPr/>
        </p:nvSpPr>
        <p:spPr>
          <a:xfrm>
            <a:off x="5881339" y="4621044"/>
            <a:ext cx="594440" cy="225196"/>
          </a:xfrm>
          <a:prstGeom prst="curvedUpArrow">
            <a:avLst>
              <a:gd name="adj1" fmla="val 55819"/>
              <a:gd name="adj2" fmla="val 106176"/>
              <a:gd name="adj3" fmla="val 38333"/>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US" dirty="0" smtClean="0">
              <a:solidFill>
                <a:schemeClr val="tx1"/>
              </a:solidFill>
              <a:latin typeface="CiscoSansTT ExtraLight" charset="0"/>
              <a:ea typeface="ＭＳ Ｐゴシック" charset="-128"/>
            </a:endParaRPr>
          </a:p>
        </p:txBody>
      </p:sp>
    </p:spTree>
    <p:extLst>
      <p:ext uri="{BB962C8B-B14F-4D97-AF65-F5344CB8AC3E}">
        <p14:creationId xmlns:p14="http://schemas.microsoft.com/office/powerpoint/2010/main" val="857852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par>
                                <p:cTn id="28" presetID="3" presetClass="entr" presetSubtype="10" fill="hold" grpId="0" nodeType="withEffect" nodePh="1">
                                  <p:stCondLst>
                                    <p:cond delay="0"/>
                                  </p:stCondLst>
                                  <p:endCondLst>
                                    <p:cond evt="begin" delay="0">
                                      <p:tn val="28"/>
                                    </p:cond>
                                  </p:endCondLst>
                                  <p:childTnLst>
                                    <p:set>
                                      <p:cBhvr>
                                        <p:cTn id="29" dur="1" fill="hold">
                                          <p:stCondLst>
                                            <p:cond delay="0"/>
                                          </p:stCondLst>
                                        </p:cTn>
                                        <p:tgtEl>
                                          <p:spTgt spid="24"/>
                                        </p:tgtEl>
                                        <p:attrNameLst>
                                          <p:attrName>style.visibility</p:attrName>
                                        </p:attrNameLst>
                                      </p:cBhvr>
                                      <p:to>
                                        <p:strVal val="visible"/>
                                      </p:to>
                                    </p:set>
                                    <p:animEffect transition="in" filter="blinds(horizontal)">
                                      <p:cBhvr>
                                        <p:cTn id="30" dur="500"/>
                                        <p:tgtEl>
                                          <p:spTgt spid="24"/>
                                        </p:tgtEl>
                                      </p:cBhvr>
                                    </p:animEffect>
                                  </p:childTnLst>
                                </p:cTn>
                              </p:par>
                              <p:par>
                                <p:cTn id="31" presetID="3"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linds(horizontal)">
                                      <p:cBhvr>
                                        <p:cTn id="39" dur="500"/>
                                        <p:tgtEl>
                                          <p:spTgt spid="2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P spid="19" grpId="0" animBg="1"/>
      <p:bldP spid="20" grpId="0"/>
      <p:bldP spid="24" grpId="0"/>
      <p:bldP spid="21" grpId="0"/>
      <p:bldP spid="23"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data_analysis_lines.eps"/>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6358255" y="2476031"/>
            <a:ext cx="2679732" cy="110816"/>
          </a:xfrm>
          <a:prstGeom prst="rect">
            <a:avLst/>
          </a:prstGeom>
        </p:spPr>
      </p:pic>
      <p:pic>
        <p:nvPicPr>
          <p:cNvPr id="52" name="Picture 6" descr="firepower-4100-he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3414" y="3355688"/>
            <a:ext cx="3332160" cy="162105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4"/>
          <a:stretch>
            <a:fillRect/>
          </a:stretch>
        </p:blipFill>
        <p:spPr>
          <a:xfrm>
            <a:off x="6462156" y="111028"/>
            <a:ext cx="2350138" cy="1636512"/>
          </a:xfrm>
          <a:prstGeom prst="rect">
            <a:avLst/>
          </a:prstGeom>
        </p:spPr>
      </p:pic>
      <p:sp>
        <p:nvSpPr>
          <p:cNvPr id="2" name="Text Placeholder 1"/>
          <p:cNvSpPr>
            <a:spLocks noGrp="1"/>
          </p:cNvSpPr>
          <p:nvPr>
            <p:ph type="body" sz="quarter" idx="10"/>
          </p:nvPr>
        </p:nvSpPr>
        <p:spPr>
          <a:xfrm>
            <a:off x="245456" y="1249964"/>
            <a:ext cx="5902284" cy="3266034"/>
          </a:xfrm>
        </p:spPr>
        <p:txBody>
          <a:bodyPr/>
          <a:lstStyle/>
          <a:p>
            <a:r>
              <a:rPr lang="en-US" sz="1600" b="1" dirty="0"/>
              <a:t>Cisco Collective Security Intelligence</a:t>
            </a:r>
            <a:r>
              <a:rPr lang="en-US" sz="1600" dirty="0"/>
              <a:t> </a:t>
            </a:r>
            <a:r>
              <a:rPr lang="ja-JP" altLang="en-US" sz="1600" dirty="0" smtClean="0">
                <a:latin typeface="MS PGothic" charset="-128"/>
                <a:ea typeface="MS PGothic" charset="-128"/>
                <a:cs typeface="MS PGothic" charset="-128"/>
              </a:rPr>
              <a:t>提供のブラックリスト</a:t>
            </a:r>
            <a:r>
              <a:rPr lang="en-US" altLang="ja-JP" sz="1600" dirty="0" smtClean="0">
                <a:latin typeface="MS PGothic" charset="-128"/>
                <a:ea typeface="MS PGothic" charset="-128"/>
                <a:cs typeface="MS PGothic" charset="-128"/>
              </a:rPr>
              <a:t> </a:t>
            </a:r>
            <a:r>
              <a:rPr lang="en-US" sz="1600" dirty="0" smtClean="0">
                <a:latin typeface="MS PGothic" charset="-128"/>
                <a:ea typeface="MS PGothic" charset="-128"/>
                <a:cs typeface="MS PGothic" charset="-128"/>
              </a:rPr>
              <a:t>IP</a:t>
            </a:r>
            <a:r>
              <a:rPr lang="ja-JP" altLang="en-US" sz="1600" dirty="0" smtClean="0">
                <a:latin typeface="MS PGothic" charset="-128"/>
                <a:ea typeface="MS PGothic" charset="-128"/>
                <a:cs typeface="MS PGothic" charset="-128"/>
              </a:rPr>
              <a:t>、</a:t>
            </a:r>
            <a:r>
              <a:rPr lang="en-US" altLang="ja-JP" sz="1600" dirty="0" smtClean="0">
                <a:latin typeface="MS PGothic" charset="-128"/>
                <a:ea typeface="MS PGothic" charset="-128"/>
                <a:cs typeface="MS PGothic" charset="-128"/>
              </a:rPr>
              <a:t>URL</a:t>
            </a:r>
            <a:r>
              <a:rPr lang="ja-JP" altLang="en-US" sz="1600" dirty="0" smtClean="0">
                <a:latin typeface="MS PGothic" charset="-128"/>
                <a:ea typeface="MS PGothic" charset="-128"/>
                <a:cs typeface="MS PGothic" charset="-128"/>
              </a:rPr>
              <a:t>、ドメインに</a:t>
            </a:r>
            <a:r>
              <a:rPr lang="ja-JP" altLang="en-US" sz="1600" dirty="0">
                <a:latin typeface="MS PGothic" charset="-128"/>
                <a:ea typeface="MS PGothic" charset="-128"/>
                <a:cs typeface="MS PGothic" charset="-128"/>
              </a:rPr>
              <a:t>基づく制御</a:t>
            </a:r>
            <a:endParaRPr lang="en-US" altLang="ja-JP" sz="1600" dirty="0">
              <a:latin typeface="MS PGothic" charset="-128"/>
              <a:ea typeface="MS PGothic" charset="-128"/>
              <a:cs typeface="MS PGothic" charset="-128"/>
            </a:endParaRPr>
          </a:p>
          <a:p>
            <a:r>
              <a:rPr lang="ja-JP" altLang="en-US" sz="1600" dirty="0">
                <a:latin typeface="MS PGothic" charset="-128"/>
                <a:ea typeface="MS PGothic" charset="-128"/>
                <a:cs typeface="MS PGothic" charset="-128"/>
              </a:rPr>
              <a:t>既知</a:t>
            </a:r>
            <a:r>
              <a:rPr lang="ja-JP" altLang="en-US" sz="1600" dirty="0" smtClean="0">
                <a:latin typeface="MS PGothic" charset="-128"/>
                <a:ea typeface="MS PGothic" charset="-128"/>
                <a:cs typeface="MS PGothic" charset="-128"/>
              </a:rPr>
              <a:t>のブラックリスト宛コネクションを　モニター</a:t>
            </a:r>
            <a:r>
              <a:rPr lang="ja-JP" altLang="en-US" sz="1600" dirty="0">
                <a:latin typeface="MS PGothic" charset="-128"/>
                <a:ea typeface="MS PGothic" charset="-128"/>
                <a:cs typeface="MS PGothic" charset="-128"/>
              </a:rPr>
              <a:t>もしくは</a:t>
            </a:r>
            <a:r>
              <a:rPr lang="ja-JP" altLang="en-US" sz="1600" dirty="0" smtClean="0">
                <a:latin typeface="MS PGothic" charset="-128"/>
                <a:ea typeface="MS PGothic" charset="-128"/>
                <a:cs typeface="MS PGothic" charset="-128"/>
              </a:rPr>
              <a:t>ブロック</a:t>
            </a:r>
            <a:endParaRPr lang="en-US" altLang="ja-JP" sz="1600" dirty="0">
              <a:latin typeface="MS PGothic" charset="-128"/>
              <a:ea typeface="MS PGothic" charset="-128"/>
              <a:cs typeface="MS PGothic" charset="-128"/>
            </a:endParaRPr>
          </a:p>
          <a:p>
            <a:r>
              <a:rPr lang="ja-JP" altLang="en-US" sz="1600" dirty="0">
                <a:latin typeface="MS PGothic" charset="-128"/>
                <a:ea typeface="MS PGothic" charset="-128"/>
                <a:cs typeface="MS PGothic" charset="-128"/>
              </a:rPr>
              <a:t>カテゴリー</a:t>
            </a:r>
            <a:endParaRPr lang="en-US" altLang="ja-JP" sz="1600" dirty="0">
              <a:latin typeface="MS PGothic" charset="-128"/>
              <a:ea typeface="MS PGothic" charset="-128"/>
              <a:cs typeface="MS PGothic" charset="-128"/>
            </a:endParaRPr>
          </a:p>
          <a:p>
            <a:pPr lvl="1"/>
            <a:r>
              <a:rPr lang="en-US" sz="1400" dirty="0" err="1">
                <a:latin typeface="MS PGothic" charset="-128"/>
                <a:ea typeface="MS PGothic" charset="-128"/>
                <a:cs typeface="MS PGothic" charset="-128"/>
              </a:rPr>
              <a:t>CnC</a:t>
            </a:r>
            <a:endParaRPr lang="en-US" sz="1400" dirty="0">
              <a:latin typeface="MS PGothic" charset="-128"/>
              <a:ea typeface="MS PGothic" charset="-128"/>
              <a:cs typeface="MS PGothic" charset="-128"/>
            </a:endParaRPr>
          </a:p>
          <a:p>
            <a:pPr lvl="1"/>
            <a:r>
              <a:rPr lang="en-US" sz="1400" dirty="0">
                <a:latin typeface="MS PGothic" charset="-128"/>
                <a:ea typeface="MS PGothic" charset="-128"/>
                <a:cs typeface="MS PGothic" charset="-128"/>
              </a:rPr>
              <a:t>Malware</a:t>
            </a:r>
          </a:p>
          <a:p>
            <a:pPr lvl="1"/>
            <a:r>
              <a:rPr lang="en-US" sz="1400" dirty="0">
                <a:latin typeface="MS PGothic" charset="-128"/>
                <a:ea typeface="MS PGothic" charset="-128"/>
                <a:cs typeface="MS PGothic" charset="-128"/>
              </a:rPr>
              <a:t>Phishing</a:t>
            </a:r>
          </a:p>
          <a:p>
            <a:pPr lvl="1"/>
            <a:r>
              <a:rPr lang="en-US" sz="1400" dirty="0">
                <a:latin typeface="MS PGothic" charset="-128"/>
                <a:ea typeface="MS PGothic" charset="-128"/>
                <a:cs typeface="MS PGothic" charset="-128"/>
              </a:rPr>
              <a:t>Bots</a:t>
            </a:r>
          </a:p>
          <a:p>
            <a:pPr lvl="1"/>
            <a:r>
              <a:rPr lang="en-US" sz="1400" dirty="0">
                <a:latin typeface="MS PGothic" charset="-128"/>
                <a:ea typeface="MS PGothic" charset="-128"/>
                <a:cs typeface="MS PGothic" charset="-128"/>
              </a:rPr>
              <a:t>Attackers</a:t>
            </a:r>
          </a:p>
          <a:p>
            <a:pPr marL="576023" lvl="2" indent="0">
              <a:buNone/>
            </a:pPr>
            <a:r>
              <a:rPr lang="en-US" sz="1200" dirty="0">
                <a:latin typeface="MS PGothic" charset="-128"/>
                <a:ea typeface="MS PGothic" charset="-128"/>
                <a:cs typeface="MS PGothic" charset="-128"/>
              </a:rPr>
              <a:t>		</a:t>
            </a:r>
            <a:r>
              <a:rPr lang="ja-JP" altLang="en-US" sz="1200" dirty="0" smtClean="0">
                <a:latin typeface="MS PGothic" charset="-128"/>
                <a:ea typeface="MS PGothic" charset="-128"/>
                <a:cs typeface="MS PGothic" charset="-128"/>
              </a:rPr>
              <a:t>など</a:t>
            </a:r>
            <a:endParaRPr lang="en-US" sz="1200" dirty="0">
              <a:latin typeface="MS PGothic" charset="-128"/>
              <a:ea typeface="MS PGothic" charset="-128"/>
              <a:cs typeface="MS PGothic" charset="-128"/>
            </a:endParaRPr>
          </a:p>
          <a:p>
            <a:pPr lvl="1"/>
            <a:endParaRPr lang="en-US" sz="1400" dirty="0">
              <a:latin typeface="MS PGothic" charset="-128"/>
              <a:ea typeface="MS PGothic" charset="-128"/>
              <a:cs typeface="MS PGothic" charset="-128"/>
            </a:endParaRPr>
          </a:p>
        </p:txBody>
      </p:sp>
      <p:pic>
        <p:nvPicPr>
          <p:cNvPr id="9" name="Picture 8" descr="Screen Shot 2014-09-22 at 16.07.07.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86088" y="2237156"/>
            <a:ext cx="3876068" cy="2471269"/>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bwMode="auto">
          <a:xfrm>
            <a:off x="437766" y="163872"/>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dirty="0" smtClean="0">
                <a:latin typeface="CiscoSansTT ExtraLight" charset="0"/>
                <a:ea typeface="ＭＳ Ｐゴシック" charset="-128"/>
              </a:rPr>
              <a:t>Security Intelligence </a:t>
            </a:r>
          </a:p>
          <a:p>
            <a:r>
              <a:rPr lang="ja-JP" altLang="en-US" dirty="0" smtClean="0">
                <a:latin typeface="CiscoSansTT ExtraLight" charset="0"/>
                <a:ea typeface="ＭＳ Ｐゴシック" charset="-128"/>
              </a:rPr>
              <a:t>脅威情報フィルター</a:t>
            </a:r>
            <a:endParaRPr lang="ja-JP" altLang="en-US" dirty="0">
              <a:latin typeface="CiscoSansTT ExtraLight" charset="0"/>
              <a:ea typeface="ＭＳ Ｐゴシック" charset="-128"/>
            </a:endParaRPr>
          </a:p>
        </p:txBody>
      </p:sp>
      <p:cxnSp>
        <p:nvCxnSpPr>
          <p:cNvPr id="4" name="Straight Connector 3"/>
          <p:cNvCxnSpPr>
            <a:stCxn id="40" idx="0"/>
          </p:cNvCxnSpPr>
          <p:nvPr/>
        </p:nvCxnSpPr>
        <p:spPr>
          <a:xfrm flipV="1">
            <a:off x="7698086" y="1987533"/>
            <a:ext cx="4437" cy="1238644"/>
          </a:xfrm>
          <a:prstGeom prst="line">
            <a:avLst/>
          </a:prstGeom>
          <a:ln w="38100">
            <a:solidFill>
              <a:schemeClr val="accent5"/>
            </a:solidFill>
            <a:prstDash val="sysDot"/>
          </a:ln>
        </p:spPr>
        <p:style>
          <a:lnRef idx="1">
            <a:schemeClr val="accent1"/>
          </a:lnRef>
          <a:fillRef idx="0">
            <a:schemeClr val="accent1"/>
          </a:fillRef>
          <a:effectRef idx="0">
            <a:schemeClr val="accent1"/>
          </a:effectRef>
          <a:fontRef idx="minor">
            <a:schemeClr val="tx1"/>
          </a:fontRef>
        </p:style>
      </p:cxnSp>
      <p:pic>
        <p:nvPicPr>
          <p:cNvPr id="44" name="Picture 43" descr="threat_data1.ep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5261" y="1299259"/>
            <a:ext cx="389776" cy="394648"/>
          </a:xfrm>
          <a:prstGeom prst="rect">
            <a:avLst/>
          </a:prstGeom>
        </p:spPr>
      </p:pic>
      <p:pic>
        <p:nvPicPr>
          <p:cNvPr id="45" name="Picture 44" descr="threat_data2.ep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35037" y="1299259"/>
            <a:ext cx="389776" cy="394648"/>
          </a:xfrm>
          <a:prstGeom prst="rect">
            <a:avLst/>
          </a:prstGeom>
        </p:spPr>
      </p:pic>
      <p:pic>
        <p:nvPicPr>
          <p:cNvPr id="46" name="Picture 45" descr="threat_data4.eps"/>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18326" y="1321702"/>
            <a:ext cx="389776" cy="389776"/>
          </a:xfrm>
          <a:prstGeom prst="rect">
            <a:avLst/>
          </a:prstGeom>
        </p:spPr>
      </p:pic>
      <p:pic>
        <p:nvPicPr>
          <p:cNvPr id="47" name="Picture 46" descr="threat_data5.eps"/>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08102" y="1336365"/>
            <a:ext cx="389776" cy="389776"/>
          </a:xfrm>
          <a:prstGeom prst="rect">
            <a:avLst/>
          </a:prstGeom>
        </p:spPr>
      </p:pic>
      <p:pic>
        <p:nvPicPr>
          <p:cNvPr id="48" name="Picture 47" descr="data_analysis.eps"/>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23291" y="1689346"/>
            <a:ext cx="547810" cy="547810"/>
          </a:xfrm>
          <a:prstGeom prst="rect">
            <a:avLst/>
          </a:prstGeom>
          <a:effectLst>
            <a:outerShdw blurRad="50800" dist="50800" dir="5400000" algn="ctr" rotWithShape="0">
              <a:schemeClr val="accent5"/>
            </a:outerShdw>
          </a:effectLst>
        </p:spPr>
      </p:pic>
      <p:pic>
        <p:nvPicPr>
          <p:cNvPr id="40" name="Picture 3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517601" y="3226177"/>
            <a:ext cx="360970" cy="458530"/>
          </a:xfrm>
          <a:prstGeom prst="rect">
            <a:avLst/>
          </a:prstGeom>
        </p:spPr>
      </p:pic>
      <p:sp>
        <p:nvSpPr>
          <p:cNvPr id="16" name="Rectangle 19"/>
          <p:cNvSpPr>
            <a:spLocks noChangeArrowheads="1"/>
          </p:cNvSpPr>
          <p:nvPr/>
        </p:nvSpPr>
        <p:spPr bwMode="auto">
          <a:xfrm flipH="1">
            <a:off x="6286502" y="1060933"/>
            <a:ext cx="2684910" cy="289779"/>
          </a:xfrm>
          <a:prstGeom prst="roundRect">
            <a:avLst>
              <a:gd name="adj" fmla="val 10785"/>
            </a:avLst>
          </a:prstGeom>
          <a:no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430" tIns="43200" rIns="68430" bIns="34216" rtlCol="0" anchor="ctr"/>
          <a:lstStyle/>
          <a:p>
            <a:pPr lvl="0" algn="ctr"/>
            <a:r>
              <a:rPr lang="en-US" sz="2400" b="1" smtClean="0">
                <a:solidFill>
                  <a:srgbClr val="FF0000"/>
                </a:solidFill>
              </a:rPr>
              <a:t>C</a:t>
            </a:r>
            <a:r>
              <a:rPr lang="en-US" sz="1100" b="1" smtClean="0">
                <a:solidFill>
                  <a:srgbClr val="FF0000"/>
                </a:solidFill>
              </a:rPr>
              <a:t>ollective </a:t>
            </a:r>
            <a:r>
              <a:rPr lang="en-US" sz="2400" b="1" smtClean="0">
                <a:solidFill>
                  <a:srgbClr val="FF0000"/>
                </a:solidFill>
              </a:rPr>
              <a:t>S</a:t>
            </a:r>
            <a:r>
              <a:rPr lang="en-US" sz="1100" b="1" smtClean="0">
                <a:solidFill>
                  <a:srgbClr val="FF0000"/>
                </a:solidFill>
              </a:rPr>
              <a:t>ecurity </a:t>
            </a:r>
            <a:r>
              <a:rPr lang="en-US" sz="2400" b="1" smtClean="0">
                <a:solidFill>
                  <a:srgbClr val="FF0000"/>
                </a:solidFill>
              </a:rPr>
              <a:t>I</a:t>
            </a:r>
            <a:r>
              <a:rPr lang="en-US" sz="1100" b="1" smtClean="0">
                <a:solidFill>
                  <a:srgbClr val="FF0000"/>
                </a:solidFill>
              </a:rPr>
              <a:t>ntelligence</a:t>
            </a:r>
            <a:endParaRPr lang="en-US" sz="3200" b="1" dirty="0">
              <a:solidFill>
                <a:srgbClr val="FF0000"/>
              </a:solidFill>
              <a:latin typeface="Arial"/>
              <a:ea typeface="MS PGothic" charset="0"/>
            </a:endParaRPr>
          </a:p>
        </p:txBody>
      </p:sp>
      <p:pic>
        <p:nvPicPr>
          <p:cNvPr id="17" name="Picture 8" descr="talos-title-logo.eps"/>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41139" y="462692"/>
            <a:ext cx="992171" cy="216243"/>
          </a:xfrm>
          <a:prstGeom prst="rect">
            <a:avLst/>
          </a:prstGeom>
        </p:spPr>
      </p:pic>
    </p:spTree>
    <p:extLst>
      <p:ext uri="{BB962C8B-B14F-4D97-AF65-F5344CB8AC3E}">
        <p14:creationId xmlns:p14="http://schemas.microsoft.com/office/powerpoint/2010/main" val="1869396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6795</TotalTime>
  <Words>3108</Words>
  <Application>Microsoft Macintosh PowerPoint</Application>
  <PresentationFormat>画面に合わせる (16:9)</PresentationFormat>
  <Paragraphs>741</Paragraphs>
  <Slides>56</Slides>
  <Notes>26</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56</vt:i4>
      </vt:variant>
    </vt:vector>
  </HeadingPairs>
  <TitlesOfParts>
    <vt:vector size="70" baseType="lpstr">
      <vt:lpstr>Calibri</vt:lpstr>
      <vt:lpstr>Ciscolight</vt:lpstr>
      <vt:lpstr>CiscoSans</vt:lpstr>
      <vt:lpstr>CiscoSans ExtraLight</vt:lpstr>
      <vt:lpstr>CiscoSans Thin</vt:lpstr>
      <vt:lpstr>CiscoSansTT ExtraLight</vt:lpstr>
      <vt:lpstr>CiscoSansTT Thin</vt:lpstr>
      <vt:lpstr>Courier New</vt:lpstr>
      <vt:lpstr>MS PGothic</vt:lpstr>
      <vt:lpstr>ＭＳ Ｐゴシック</vt:lpstr>
      <vt:lpstr>Wingdings</vt:lpstr>
      <vt:lpstr>メイリオ</vt:lpstr>
      <vt:lpstr>Arial</vt:lpstr>
      <vt:lpstr>Blue theme 2015 16x9</vt:lpstr>
      <vt:lpstr>[SEC-3]  脅威対策製品 Firepower シリーズ アップデート </vt:lpstr>
      <vt:lpstr>はじめに</vt:lpstr>
      <vt:lpstr>本日のアジェンダ</vt:lpstr>
      <vt:lpstr> 脅威対策機能を提供する Cisco Firepower</vt:lpstr>
      <vt:lpstr>Cisco Firepowerシリーズが提供する脅威対策</vt:lpstr>
      <vt:lpstr>ネットワークとホストの可視化</vt:lpstr>
      <vt:lpstr>Network Discovery ホストプロファイルの例</vt:lpstr>
      <vt:lpstr>Firepower Recommendation/ Impact Flag 自動チューニングとインパクト解析</vt:lpstr>
      <vt:lpstr>PowerPoint プレゼンテーション</vt:lpstr>
      <vt:lpstr>AMP4N (Advanced Malware Protection for Network) マルウェアの可視化と制御、トラッキング</vt:lpstr>
      <vt:lpstr>AMP4N (Advanced Malware Protection for Network) クラウドリコール</vt:lpstr>
      <vt:lpstr>AMP Everywhere  アーキテクチャ</vt:lpstr>
      <vt:lpstr>Applicatin Visibility Control アプリケーションの可視化と制御</vt:lpstr>
      <vt:lpstr>Custom Report レポート機能</vt:lpstr>
      <vt:lpstr>Cisco Firepowerプラットフォーム</vt:lpstr>
      <vt:lpstr>Cisco Firepowerシリーズ提供形態</vt:lpstr>
      <vt:lpstr>ASA FW, Firepower IPS, FTDの関係性</vt:lpstr>
      <vt:lpstr>FTD OS 搭載ハードウェア</vt:lpstr>
      <vt:lpstr>(ご参考) ASA OS 搭載ハードウェア</vt:lpstr>
      <vt:lpstr>Firepower 9300ハードウェア概要</vt:lpstr>
      <vt:lpstr>Firepower 4100ハードウェア概要</vt:lpstr>
      <vt:lpstr>Firepower 2100ハードウェア概要</vt:lpstr>
      <vt:lpstr>インターフェイス拡張モジュール</vt:lpstr>
      <vt:lpstr>FTW 動作モードと注意事項</vt:lpstr>
      <vt:lpstr>Firepower 2100, 4100, 9300 の比較</vt:lpstr>
      <vt:lpstr>Firepowerプラットフォームソフトウェアアーキテクチャ</vt:lpstr>
      <vt:lpstr>Firepower Chassis Manager </vt:lpstr>
      <vt:lpstr>Firepower Management Centerプラットフォーム</vt:lpstr>
      <vt:lpstr>Firepower Management Center (FMC) 概要</vt:lpstr>
      <vt:lpstr>Firepower Device Manager (FDM) 概要</vt:lpstr>
      <vt:lpstr>FTDライセンスの種類</vt:lpstr>
      <vt:lpstr>スマートライセンスの仕組み</vt:lpstr>
      <vt:lpstr>FTD アーキテクチャ： デプロイメントモデル、インターフェースモード、High Availability</vt:lpstr>
      <vt:lpstr>デプロイメントモードとインターフェイスモード</vt:lpstr>
      <vt:lpstr>FTD インターフェースモードとネットワーク</vt:lpstr>
      <vt:lpstr>インターフェイスモード: Routed</vt:lpstr>
      <vt:lpstr>インターフェイスモード: Transparent</vt:lpstr>
      <vt:lpstr>インターフェイスモード: Inline Pair</vt:lpstr>
      <vt:lpstr>インターフェイスモード: Inline Pair with Tap</vt:lpstr>
      <vt:lpstr>インターフェイスモード: Passive</vt:lpstr>
      <vt:lpstr>インターフェイスモード: Passive (ERSPAN)</vt:lpstr>
      <vt:lpstr>FTD(NGFW) High Availability</vt:lpstr>
      <vt:lpstr>FTD High Availability (フェイルオーバー)</vt:lpstr>
      <vt:lpstr>FTD パケットフロー&amp;機能： Prefilter,Secuirty Intelligence,  L7 ACL(Access Control Policy)</vt:lpstr>
      <vt:lpstr>FTD アクセスコントロール</vt:lpstr>
      <vt:lpstr>FMC から設定可能なポリシー</vt:lpstr>
      <vt:lpstr>FTD アクセスコントロールとパケットフロー</vt:lpstr>
      <vt:lpstr>Prefilter ポリシーの役割</vt:lpstr>
      <vt:lpstr>Prefilter ポリシーの役割</vt:lpstr>
      <vt:lpstr>Security Intelligence (IP/URL/DNS)</vt:lpstr>
      <vt:lpstr>Security Intelligence (IP/URL/DNS)</vt:lpstr>
      <vt:lpstr>L7 ACL (Access Control Policy)</vt:lpstr>
      <vt:lpstr>L7 ACL (Access Control Policy)</vt:lpstr>
      <vt:lpstr>まとめ</vt:lpstr>
      <vt:lpstr>まとめ</vt:lpstr>
      <vt:lpstr>PowerPoint プレゼンテーション</vt:lpstr>
    </vt:vector>
  </TitlesOfParts>
  <Company>NDS Limited</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spius@cisco.com</dc:creator>
  <cp:lastModifiedBy>Microsoft Office ユーザー</cp:lastModifiedBy>
  <cp:revision>1085</cp:revision>
  <cp:lastPrinted>2016-04-29T20:31:14Z</cp:lastPrinted>
  <dcterms:created xsi:type="dcterms:W3CDTF">2014-07-09T19:55:36Z</dcterms:created>
  <dcterms:modified xsi:type="dcterms:W3CDTF">2017-11-30T21:12:29Z</dcterms:modified>
</cp:coreProperties>
</file>