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229"/>
  </p:notesMasterIdLst>
  <p:handoutMasterIdLst>
    <p:handoutMasterId r:id="rId230"/>
  </p:handoutMasterIdLst>
  <p:sldIdLst>
    <p:sldId id="376" r:id="rId2"/>
    <p:sldId id="501" r:id="rId3"/>
    <p:sldId id="714" r:id="rId4"/>
    <p:sldId id="377" r:id="rId5"/>
    <p:sldId id="715" r:id="rId6"/>
    <p:sldId id="1254" r:id="rId7"/>
    <p:sldId id="1255" r:id="rId8"/>
    <p:sldId id="1256" r:id="rId9"/>
    <p:sldId id="1257" r:id="rId10"/>
    <p:sldId id="1258" r:id="rId11"/>
    <p:sldId id="986" r:id="rId12"/>
    <p:sldId id="987" r:id="rId13"/>
    <p:sldId id="992" r:id="rId14"/>
    <p:sldId id="981" r:id="rId15"/>
    <p:sldId id="982" r:id="rId16"/>
    <p:sldId id="983" r:id="rId17"/>
    <p:sldId id="984" r:id="rId18"/>
    <p:sldId id="993" r:id="rId19"/>
    <p:sldId id="900" r:id="rId20"/>
    <p:sldId id="897" r:id="rId21"/>
    <p:sldId id="898" r:id="rId22"/>
    <p:sldId id="1260" r:id="rId23"/>
    <p:sldId id="867" r:id="rId24"/>
    <p:sldId id="868" r:id="rId25"/>
    <p:sldId id="866" r:id="rId26"/>
    <p:sldId id="906" r:id="rId27"/>
    <p:sldId id="910" r:id="rId28"/>
    <p:sldId id="911" r:id="rId29"/>
    <p:sldId id="837" r:id="rId30"/>
    <p:sldId id="964" r:id="rId31"/>
    <p:sldId id="965" r:id="rId32"/>
    <p:sldId id="1265" r:id="rId33"/>
    <p:sldId id="954" r:id="rId34"/>
    <p:sldId id="838" r:id="rId35"/>
    <p:sldId id="958" r:id="rId36"/>
    <p:sldId id="960" r:id="rId37"/>
    <p:sldId id="998" r:id="rId38"/>
    <p:sldId id="914" r:id="rId39"/>
    <p:sldId id="915" r:id="rId40"/>
    <p:sldId id="916" r:id="rId41"/>
    <p:sldId id="955" r:id="rId42"/>
    <p:sldId id="917" r:id="rId43"/>
    <p:sldId id="918" r:id="rId44"/>
    <p:sldId id="919" r:id="rId45"/>
    <p:sldId id="920" r:id="rId46"/>
    <p:sldId id="944" r:id="rId47"/>
    <p:sldId id="945" r:id="rId48"/>
    <p:sldId id="956" r:id="rId49"/>
    <p:sldId id="957" r:id="rId50"/>
    <p:sldId id="924" r:id="rId51"/>
    <p:sldId id="922" r:id="rId52"/>
    <p:sldId id="926" r:id="rId53"/>
    <p:sldId id="927" r:id="rId54"/>
    <p:sldId id="928" r:id="rId55"/>
    <p:sldId id="974" r:id="rId56"/>
    <p:sldId id="975" r:id="rId57"/>
    <p:sldId id="976" r:id="rId58"/>
    <p:sldId id="977" r:id="rId59"/>
    <p:sldId id="978" r:id="rId60"/>
    <p:sldId id="862" r:id="rId61"/>
    <p:sldId id="1261" r:id="rId62"/>
    <p:sldId id="1259" r:id="rId63"/>
    <p:sldId id="1246" r:id="rId64"/>
    <p:sldId id="1248" r:id="rId65"/>
    <p:sldId id="1249" r:id="rId66"/>
    <p:sldId id="1251" r:id="rId67"/>
    <p:sldId id="1252" r:id="rId68"/>
    <p:sldId id="888" r:id="rId69"/>
    <p:sldId id="973" r:id="rId70"/>
    <p:sldId id="887" r:id="rId71"/>
    <p:sldId id="1262" r:id="rId72"/>
    <p:sldId id="884" r:id="rId73"/>
    <p:sldId id="1264" r:id="rId74"/>
    <p:sldId id="1091" r:id="rId75"/>
    <p:sldId id="1092" r:id="rId76"/>
    <p:sldId id="1093" r:id="rId77"/>
    <p:sldId id="1094" r:id="rId78"/>
    <p:sldId id="1095" r:id="rId79"/>
    <p:sldId id="1096" r:id="rId80"/>
    <p:sldId id="1243" r:id="rId81"/>
    <p:sldId id="1244" r:id="rId82"/>
    <p:sldId id="1097" r:id="rId83"/>
    <p:sldId id="1098" r:id="rId84"/>
    <p:sldId id="1099" r:id="rId85"/>
    <p:sldId id="1100" r:id="rId86"/>
    <p:sldId id="1101" r:id="rId87"/>
    <p:sldId id="1102" r:id="rId88"/>
    <p:sldId id="1103" r:id="rId89"/>
    <p:sldId id="1104" r:id="rId90"/>
    <p:sldId id="1105" r:id="rId91"/>
    <p:sldId id="1106" r:id="rId92"/>
    <p:sldId id="1107" r:id="rId93"/>
    <p:sldId id="1108" r:id="rId94"/>
    <p:sldId id="1109" r:id="rId95"/>
    <p:sldId id="1110" r:id="rId96"/>
    <p:sldId id="1111" r:id="rId97"/>
    <p:sldId id="1112" r:id="rId98"/>
    <p:sldId id="1113" r:id="rId99"/>
    <p:sldId id="1114" r:id="rId100"/>
    <p:sldId id="1115" r:id="rId101"/>
    <p:sldId id="1116" r:id="rId102"/>
    <p:sldId id="1117" r:id="rId103"/>
    <p:sldId id="1118" r:id="rId104"/>
    <p:sldId id="1119" r:id="rId105"/>
    <p:sldId id="1245" r:id="rId106"/>
    <p:sldId id="1120" r:id="rId107"/>
    <p:sldId id="1121" r:id="rId108"/>
    <p:sldId id="1122" r:id="rId109"/>
    <p:sldId id="1123" r:id="rId110"/>
    <p:sldId id="1124" r:id="rId111"/>
    <p:sldId id="1125" r:id="rId112"/>
    <p:sldId id="1126" r:id="rId113"/>
    <p:sldId id="1127" r:id="rId114"/>
    <p:sldId id="1128" r:id="rId115"/>
    <p:sldId id="1129" r:id="rId116"/>
    <p:sldId id="1130" r:id="rId117"/>
    <p:sldId id="1131" r:id="rId118"/>
    <p:sldId id="1132" r:id="rId119"/>
    <p:sldId id="1133" r:id="rId120"/>
    <p:sldId id="1134" r:id="rId121"/>
    <p:sldId id="1135" r:id="rId122"/>
    <p:sldId id="1136" r:id="rId123"/>
    <p:sldId id="1137" r:id="rId124"/>
    <p:sldId id="1138" r:id="rId125"/>
    <p:sldId id="1139" r:id="rId126"/>
    <p:sldId id="1140" r:id="rId127"/>
    <p:sldId id="1141" r:id="rId128"/>
    <p:sldId id="1142" r:id="rId129"/>
    <p:sldId id="1143" r:id="rId130"/>
    <p:sldId id="1144" r:id="rId131"/>
    <p:sldId id="1145" r:id="rId132"/>
    <p:sldId id="1146" r:id="rId133"/>
    <p:sldId id="1147" r:id="rId134"/>
    <p:sldId id="1148" r:id="rId135"/>
    <p:sldId id="1149" r:id="rId136"/>
    <p:sldId id="1150" r:id="rId137"/>
    <p:sldId id="1151" r:id="rId138"/>
    <p:sldId id="1153" r:id="rId139"/>
    <p:sldId id="1154" r:id="rId140"/>
    <p:sldId id="1155" r:id="rId141"/>
    <p:sldId id="1156" r:id="rId142"/>
    <p:sldId id="1157" r:id="rId143"/>
    <p:sldId id="1158" r:id="rId144"/>
    <p:sldId id="1159" r:id="rId145"/>
    <p:sldId id="1160" r:id="rId146"/>
    <p:sldId id="1161" r:id="rId147"/>
    <p:sldId id="1162" r:id="rId148"/>
    <p:sldId id="1163" r:id="rId149"/>
    <p:sldId id="1164" r:id="rId150"/>
    <p:sldId id="1165" r:id="rId151"/>
    <p:sldId id="1166" r:id="rId152"/>
    <p:sldId id="1167" r:id="rId153"/>
    <p:sldId id="1168" r:id="rId154"/>
    <p:sldId id="1169" r:id="rId155"/>
    <p:sldId id="1170" r:id="rId156"/>
    <p:sldId id="1171" r:id="rId157"/>
    <p:sldId id="1172" r:id="rId158"/>
    <p:sldId id="1173" r:id="rId159"/>
    <p:sldId id="1174" r:id="rId160"/>
    <p:sldId id="1175" r:id="rId161"/>
    <p:sldId id="1176" r:id="rId162"/>
    <p:sldId id="1177" r:id="rId163"/>
    <p:sldId id="1178" r:id="rId164"/>
    <p:sldId id="1179" r:id="rId165"/>
    <p:sldId id="1180" r:id="rId166"/>
    <p:sldId id="1181" r:id="rId167"/>
    <p:sldId id="1182" r:id="rId168"/>
    <p:sldId id="1183" r:id="rId169"/>
    <p:sldId id="1184" r:id="rId170"/>
    <p:sldId id="1185" r:id="rId171"/>
    <p:sldId id="1186" r:id="rId172"/>
    <p:sldId id="1187" r:id="rId173"/>
    <p:sldId id="1188" r:id="rId174"/>
    <p:sldId id="1189" r:id="rId175"/>
    <p:sldId id="1190" r:id="rId176"/>
    <p:sldId id="1191" r:id="rId177"/>
    <p:sldId id="1192" r:id="rId178"/>
    <p:sldId id="1193" r:id="rId179"/>
    <p:sldId id="1194" r:id="rId180"/>
    <p:sldId id="1195" r:id="rId181"/>
    <p:sldId id="1196" r:id="rId182"/>
    <p:sldId id="1197" r:id="rId183"/>
    <p:sldId id="1198" r:id="rId184"/>
    <p:sldId id="1199" r:id="rId185"/>
    <p:sldId id="1200" r:id="rId186"/>
    <p:sldId id="1201" r:id="rId187"/>
    <p:sldId id="1202" r:id="rId188"/>
    <p:sldId id="1203" r:id="rId189"/>
    <p:sldId id="1204" r:id="rId190"/>
    <p:sldId id="1205" r:id="rId191"/>
    <p:sldId id="1206" r:id="rId192"/>
    <p:sldId id="1207" r:id="rId193"/>
    <p:sldId id="1208" r:id="rId194"/>
    <p:sldId id="1209" r:id="rId195"/>
    <p:sldId id="1210" r:id="rId196"/>
    <p:sldId id="1211" r:id="rId197"/>
    <p:sldId id="1212" r:id="rId198"/>
    <p:sldId id="1213" r:id="rId199"/>
    <p:sldId id="1214" r:id="rId200"/>
    <p:sldId id="1215" r:id="rId201"/>
    <p:sldId id="1216" r:id="rId202"/>
    <p:sldId id="1217" r:id="rId203"/>
    <p:sldId id="1218" r:id="rId204"/>
    <p:sldId id="1219" r:id="rId205"/>
    <p:sldId id="1220" r:id="rId206"/>
    <p:sldId id="1221" r:id="rId207"/>
    <p:sldId id="1222" r:id="rId208"/>
    <p:sldId id="1223" r:id="rId209"/>
    <p:sldId id="1224" r:id="rId210"/>
    <p:sldId id="1225" r:id="rId211"/>
    <p:sldId id="1226" r:id="rId212"/>
    <p:sldId id="1227" r:id="rId213"/>
    <p:sldId id="1228" r:id="rId214"/>
    <p:sldId id="1229" r:id="rId215"/>
    <p:sldId id="1230" r:id="rId216"/>
    <p:sldId id="1231" r:id="rId217"/>
    <p:sldId id="1232" r:id="rId218"/>
    <p:sldId id="1233" r:id="rId219"/>
    <p:sldId id="1234" r:id="rId220"/>
    <p:sldId id="1235" r:id="rId221"/>
    <p:sldId id="1236" r:id="rId222"/>
    <p:sldId id="1237" r:id="rId223"/>
    <p:sldId id="1238" r:id="rId224"/>
    <p:sldId id="1239" r:id="rId225"/>
    <p:sldId id="1240" r:id="rId226"/>
    <p:sldId id="1241" r:id="rId227"/>
    <p:sldId id="1242" r:id="rId228"/>
  </p:sldIdLst>
  <p:sldSz cx="9144000" cy="5143500" type="screen16x9"/>
  <p:notesSz cx="9944100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8">
          <p15:clr>
            <a:srgbClr val="A4A3A4"/>
          </p15:clr>
        </p15:guide>
        <p15:guide id="2" pos="3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Pepper -X (repepper - EDITCETERA at Cisco)" initials="RP-(-E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0000"/>
    <a:srgbClr val="FFFFFF"/>
    <a:srgbClr val="7F7F7F"/>
    <a:srgbClr val="00A2BF"/>
    <a:srgbClr val="39BBB9"/>
    <a:srgbClr val="B8E1D0"/>
    <a:srgbClr val="E6EADB"/>
    <a:srgbClr val="32BEBD"/>
    <a:srgbClr val="27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6393" autoAdjust="0"/>
  </p:normalViewPr>
  <p:slideViewPr>
    <p:cSldViewPr snapToGrid="0">
      <p:cViewPr varScale="1">
        <p:scale>
          <a:sx n="114" d="100"/>
          <a:sy n="114" d="100"/>
        </p:scale>
        <p:origin x="792" y="168"/>
      </p:cViewPr>
      <p:guideLst>
        <p:guide orient="horz" pos="1088"/>
        <p:guide pos="3153"/>
      </p:guideLst>
    </p:cSldViewPr>
  </p:slideViewPr>
  <p:outlineViewPr>
    <p:cViewPr>
      <p:scale>
        <a:sx n="33" d="100"/>
        <a:sy n="33" d="100"/>
      </p:scale>
      <p:origin x="0" y="-52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732" y="108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notesMaster" Target="notesMasters/notesMaster1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30" Type="http://schemas.openxmlformats.org/officeDocument/2006/relationships/handoutMaster" Target="handoutMasters/handoutMaster1.xml"/><Relationship Id="rId231" Type="http://schemas.openxmlformats.org/officeDocument/2006/relationships/commentAuthors" Target="commentAuthors.xml"/><Relationship Id="rId232" Type="http://schemas.openxmlformats.org/officeDocument/2006/relationships/presProps" Target="presProps.xml"/><Relationship Id="rId233" Type="http://schemas.openxmlformats.org/officeDocument/2006/relationships/viewProps" Target="viewProp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34" Type="http://schemas.openxmlformats.org/officeDocument/2006/relationships/theme" Target="theme/theme1.xml"/><Relationship Id="rId235" Type="http://schemas.openxmlformats.org/officeDocument/2006/relationships/tableStyles" Target="tableStyles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32D8C-52DD-4DA0-BEA4-61BCF7C2EDF9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49DD2-7A7F-45D3-BF51-7B5A70AFB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9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76084-FF89-C546-BB62-0004C5E16AD5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5100" y="5111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0" y="3232666"/>
            <a:ext cx="7955280" cy="3062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0"/>
            <a:r>
              <a:rPr lang="en-GB" dirty="0" smtClean="0"/>
              <a:t>	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1"/>
            <a:ext cx="4309110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FCB79-2C0C-F84D-A224-30C295992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1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1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1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1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1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1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1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1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1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1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1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1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1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1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1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1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1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1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1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1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1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1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1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1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1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1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1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1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1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8.xml"/></Relationships>
</file>

<file path=ppt/notesSlides/_rels/notesSlide1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9.xml"/></Relationships>
</file>

<file path=ppt/notesSlides/_rels/notesSlide1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0.xml"/></Relationships>
</file>

<file path=ppt/notesSlides/_rels/notesSlide1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1.xml"/></Relationships>
</file>

<file path=ppt/notesSlides/_rels/notesSlide1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2.xml"/></Relationships>
</file>

<file path=ppt/notesSlides/_rels/notesSlide1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3.xml"/></Relationships>
</file>

<file path=ppt/notesSlides/_rels/notesSlide1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4.xml"/></Relationships>
</file>

<file path=ppt/notesSlides/_rels/notesSlide1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5.xml"/></Relationships>
</file>

<file path=ppt/notesSlides/_rels/notesSlide1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6.xml"/></Relationships>
</file>

<file path=ppt/notesSlides/_rels/notesSlide1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8.xml"/></Relationships>
</file>

<file path=ppt/notesSlides/_rels/notesSlide1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9.xml"/></Relationships>
</file>

<file path=ppt/notesSlides/_rels/notesSlide1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1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1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2.xml"/></Relationships>
</file>

<file path=ppt/notesSlides/_rels/notesSlide1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3.xml"/></Relationships>
</file>

<file path=ppt/notesSlides/_rels/notesSlide1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1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5.xml"/></Relationships>
</file>

<file path=ppt/notesSlides/_rels/notesSlide1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6.xml"/></Relationships>
</file>

<file path=ppt/notesSlides/_rels/notesSlide1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2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9.xml"/></Relationships>
</file>

<file path=ppt/notesSlides/_rels/notesSlide2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0.xml"/></Relationships>
</file>

<file path=ppt/notesSlides/_rels/notesSlide2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1.xml"/></Relationships>
</file>

<file path=ppt/notesSlides/_rels/notesSlide2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2.xml"/></Relationships>
</file>

<file path=ppt/notesSlides/_rels/notesSlide2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3.xml"/></Relationships>
</file>

<file path=ppt/notesSlides/_rels/notesSlide2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4.xml"/></Relationships>
</file>

<file path=ppt/notesSlides/_rels/notesSlide2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5.xml"/></Relationships>
</file>

<file path=ppt/notesSlides/_rels/notesSlide2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6.xml"/></Relationships>
</file>

<file path=ppt/notesSlides/_rels/notesSlide2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8.xml"/></Relationships>
</file>

<file path=ppt/notesSlides/_rels/notesSlide2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9.xml"/></Relationships>
</file>

<file path=ppt/notesSlides/_rels/notesSlide2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2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1.xml"/></Relationships>
</file>

<file path=ppt/notesSlides/_rels/notesSlide2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2.xml"/></Relationships>
</file>

<file path=ppt/notesSlides/_rels/notesSlide2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3.xml"/></Relationships>
</file>

<file path=ppt/notesSlides/_rels/notesSlide2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4.xml"/></Relationships>
</file>

<file path=ppt/notesSlides/_rels/notesSlide2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5.xml"/></Relationships>
</file>

<file path=ppt/notesSlides/_rels/notesSlide2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6.xml"/></Relationships>
</file>

<file path=ppt/notesSlides/_rels/notesSlide2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0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4294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8045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4620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5320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4424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2928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6194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516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006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7035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28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6A510-E4F4-364C-8C8C-2EB56028C7C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716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556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2174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1532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2279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4125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6098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510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3829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8714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3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root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ja-JP" altLang="en-US" baseline="0" smtClean="0">
                <a:latin typeface="Calibri" charset="0"/>
              </a:rPr>
              <a:t>の </a:t>
            </a:r>
            <a:r>
              <a:rPr lang="en-US" altLang="ja-JP" baseline="0" dirty="0" smtClean="0">
                <a:latin typeface="Calibri" charset="0"/>
              </a:rPr>
              <a:t>password </a:t>
            </a:r>
            <a:r>
              <a:rPr lang="ja-JP" altLang="en-US" baseline="0" smtClean="0">
                <a:latin typeface="Calibri" charset="0"/>
              </a:rPr>
              <a:t>は </a:t>
            </a:r>
            <a:r>
              <a:rPr lang="en-US" altLang="ja-JP" baseline="0" dirty="0" smtClean="0">
                <a:latin typeface="Calibri" charset="0"/>
              </a:rPr>
              <a:t>admin </a:t>
            </a:r>
            <a:r>
              <a:rPr lang="ja-JP" altLang="en-US" baseline="0" smtClean="0">
                <a:latin typeface="Calibri" charset="0"/>
              </a:rPr>
              <a:t>と同じ</a:t>
            </a: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6257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16097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93646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7797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297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343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4217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564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8592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0358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1904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752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448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8754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8651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493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7750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63959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9713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9506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3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736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9369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25448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63789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27246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19185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5794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451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19824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14433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10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5534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31672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2933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38375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78954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3101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43193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39504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5142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7551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24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45328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4955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95001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0227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8039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11635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975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76915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7160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40152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94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23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81205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26065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7753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1892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9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0530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58062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11715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36389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22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8679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9630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4615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13119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157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4987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23795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7313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58426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5328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02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1066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76540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53610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5377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62290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31265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87060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846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4831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064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2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50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6818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71744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4265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92182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75861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063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6877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23481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73837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58079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31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63475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67738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25162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49904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99196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4258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19256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8476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67227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71939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96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43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79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03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91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78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52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47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05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878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6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0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57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96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96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129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212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78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4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065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27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478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720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97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847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40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176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18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358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706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431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6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284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4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786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703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12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748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97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0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86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893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780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840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314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60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389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charset="0"/>
              </a:rPr>
              <a:t>https://</a:t>
            </a:r>
            <a:r>
              <a:rPr lang="en-US" err="1" smtClean="0">
                <a:latin typeface="Calibri" charset="0"/>
              </a:rPr>
              <a:t>supportforums.cisco.com</a:t>
            </a:r>
            <a:r>
              <a:rPr lang="en-US" smtClean="0">
                <a:latin typeface="Calibri" charset="0"/>
              </a:rPr>
              <a:t>/ja/document/12527421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5939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687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smtClean="0">
                <a:latin typeface="Calibri" charset="0"/>
              </a:rPr>
              <a:t>Firepower</a:t>
            </a:r>
            <a:r>
              <a:rPr lang="en-US" altLang="ja-JP" baseline="0" smtClean="0">
                <a:latin typeface="Calibri" charset="0"/>
              </a:rPr>
              <a:t> </a:t>
            </a:r>
            <a:r>
              <a:rPr lang="ja-JP" altLang="en-US" baseline="0" smtClean="0">
                <a:latin typeface="Calibri" charset="0"/>
              </a:rPr>
              <a:t>側の </a:t>
            </a:r>
            <a:r>
              <a:rPr lang="en-US" altLang="ja-JP" baseline="0" smtClean="0">
                <a:latin typeface="Calibri" charset="0"/>
              </a:rPr>
              <a:t>CLI(snow network, show summary </a:t>
            </a:r>
            <a:r>
              <a:rPr lang="ja-JP" altLang="en-US" baseline="0" smtClean="0">
                <a:latin typeface="Calibri" charset="0"/>
              </a:rPr>
              <a:t>等は打てない</a:t>
            </a:r>
            <a:r>
              <a:rPr lang="en-US" altLang="ja-JP" baseline="0" smtClean="0">
                <a:latin typeface="Calibri" charset="0"/>
              </a:rPr>
              <a:t>)</a:t>
            </a: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54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4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3145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9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365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670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4521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836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497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18364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0146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36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9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939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56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173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61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10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4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354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0976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827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99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92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212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348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542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3927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297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1488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5309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1300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007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8359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B90F4D-6BE2-214A-85BA-A85D074D6614}" type="slidenum">
              <a:rPr lang="en-US" sz="1200">
                <a:latin typeface="Calibri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3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grpSp>
        <p:nvGrpSpPr>
          <p:cNvPr id="8" name="Group 67"/>
          <p:cNvGrpSpPr/>
          <p:nvPr userDrawn="1"/>
        </p:nvGrpSpPr>
        <p:grpSpPr>
          <a:xfrm>
            <a:off x="285162" y="307874"/>
            <a:ext cx="862739" cy="459830"/>
            <a:chOff x="609606" y="528528"/>
            <a:chExt cx="1444732" cy="763787"/>
          </a:xfrm>
          <a:solidFill>
            <a:schemeClr val="bg1"/>
          </a:solidFill>
        </p:grpSpPr>
        <p:sp>
          <p:nvSpPr>
            <p:cNvPr id="9" name="Rectangle 31"/>
            <p:cNvSpPr>
              <a:spLocks noChangeArrowheads="1"/>
            </p:cNvSpPr>
            <p:nvPr/>
          </p:nvSpPr>
          <p:spPr bwMode="black">
            <a:xfrm>
              <a:off x="1016583" y="1035671"/>
              <a:ext cx="65914" cy="2497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black">
            <a:xfrm>
              <a:off x="1400565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black">
            <a:xfrm>
              <a:off x="740666" y="1028755"/>
              <a:ext cx="190842" cy="263560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black">
            <a:xfrm>
              <a:off x="1660386" y="1028755"/>
              <a:ext cx="262121" cy="263560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Freeform 47"/>
            <p:cNvSpPr>
              <a:spLocks/>
            </p:cNvSpPr>
            <p:nvPr/>
          </p:nvSpPr>
          <p:spPr bwMode="black">
            <a:xfrm>
              <a:off x="1167569" y="1028755"/>
              <a:ext cx="170915" cy="263560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Freeform 48"/>
            <p:cNvSpPr>
              <a:spLocks/>
            </p:cNvSpPr>
            <p:nvPr/>
          </p:nvSpPr>
          <p:spPr bwMode="black">
            <a:xfrm>
              <a:off x="609606" y="732922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Freeform 49"/>
            <p:cNvSpPr>
              <a:spLocks/>
            </p:cNvSpPr>
            <p:nvPr/>
          </p:nvSpPr>
          <p:spPr bwMode="black">
            <a:xfrm>
              <a:off x="783587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black">
            <a:xfrm>
              <a:off x="954502" y="528528"/>
              <a:ext cx="62080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Freeform 51"/>
            <p:cNvSpPr>
              <a:spLocks/>
            </p:cNvSpPr>
            <p:nvPr/>
          </p:nvSpPr>
          <p:spPr bwMode="black">
            <a:xfrm>
              <a:off x="1128481" y="646860"/>
              <a:ext cx="62081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black">
            <a:xfrm>
              <a:off x="1298630" y="732922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black">
            <a:xfrm>
              <a:off x="1472609" y="646860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black">
            <a:xfrm>
              <a:off x="1646588" y="528528"/>
              <a:ext cx="62847" cy="39495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black">
            <a:xfrm>
              <a:off x="1817502" y="646864"/>
              <a:ext cx="62847" cy="214383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black">
            <a:xfrm>
              <a:off x="1991491" y="732927"/>
              <a:ext cx="62847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347788"/>
            <a:ext cx="4218460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8" y="302505"/>
            <a:ext cx="3715995" cy="826447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4" y="302506"/>
            <a:ext cx="3715995" cy="826446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8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4" y="1347788"/>
            <a:ext cx="3715995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00575" y="609601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spd="med"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609600"/>
            <a:ext cx="0" cy="3984625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3" y="22831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8" y="22783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3" y="220478"/>
            <a:ext cx="2337109" cy="77046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201094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200321"/>
            <a:ext cx="2337110" cy="33149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cxnSp>
        <p:nvCxnSpPr>
          <p:cNvPr id="11" name="Straight Connector 2"/>
          <p:cNvCxnSpPr/>
          <p:nvPr userDrawn="1"/>
        </p:nvCxnSpPr>
        <p:spPr>
          <a:xfrm>
            <a:off x="3076575" y="609600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/>
          <p:cNvCxnSpPr/>
          <p:nvPr userDrawn="1"/>
        </p:nvCxnSpPr>
        <p:spPr>
          <a:xfrm>
            <a:off x="6067425" y="609600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5" y="1330326"/>
            <a:ext cx="3712779" cy="310197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481751"/>
            <a:ext cx="3375912" cy="165901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6" y="3552444"/>
            <a:ext cx="3506245" cy="2537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3901123" cy="308309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7" name="Rounded Rectangle 9"/>
          <p:cNvSpPr/>
          <p:nvPr userDrawn="1"/>
        </p:nvSpPr>
        <p:spPr>
          <a:xfrm>
            <a:off x="5143102" y="1229803"/>
            <a:ext cx="3623212" cy="33063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609600"/>
            <a:ext cx="0" cy="3984625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439060"/>
            <a:ext cx="3820348" cy="226538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654518"/>
            <a:ext cx="3865880" cy="384048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4600575" y="609601"/>
            <a:ext cx="0" cy="3985259"/>
          </a:xfrm>
          <a:prstGeom prst="line">
            <a:avLst/>
          </a:prstGeom>
          <a:ln w="38100" cap="flat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347788"/>
            <a:ext cx="8345488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ja-JP" altLang="en-US" noProof="0" smtClean="0"/>
              <a:t>アイコンをクリックして表を追加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349375"/>
            <a:ext cx="8345488" cy="266065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456"/>
            <a:ext cx="4007001" cy="304077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349374"/>
            <a:ext cx="4073346" cy="303939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アイコンをクリックしてグラフを追加</a:t>
            </a:r>
            <a:endParaRPr lang="en-US" noProof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6" y="1349354"/>
            <a:ext cx="4003995" cy="3040875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349375"/>
            <a:ext cx="4075144" cy="3041208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085116" y="1622395"/>
            <a:ext cx="2318564" cy="2318564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3230" y="1622395"/>
            <a:ext cx="2318564" cy="2318564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4271" y="1622395"/>
            <a:ext cx="2318564" cy="2318564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2800142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2798195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Icon</a:t>
            </a:r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15280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Icon</a:t>
            </a:r>
            <a:endParaRPr lang="en-US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143029"/>
            <a:ext cx="788988" cy="788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026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/>
        </p:nvSpPr>
        <p:spPr>
          <a:xfrm>
            <a:off x="774821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2842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7359" y="1622395"/>
            <a:ext cx="2306251" cy="2305968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	</a:t>
            </a:r>
          </a:p>
          <a:p>
            <a:pPr lvl="0"/>
            <a:endParaRPr lang="en-US" noProof="0" smtClean="0"/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	</a:t>
            </a:r>
          </a:p>
          <a:p>
            <a:pPr lvl="0"/>
            <a:r>
              <a:rPr lang="en-US" noProof="0" smtClean="0"/>
              <a:t>	Drag picture to placeholder or click icon to add</a:t>
            </a:r>
            <a:endParaRPr lang="en-US" noProof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	</a:t>
            </a:r>
          </a:p>
          <a:p>
            <a:pPr lvl="0"/>
            <a:endParaRPr lang="en-US" noProof="0" smtClean="0"/>
          </a:p>
          <a:p>
            <a:pPr lvl="0"/>
            <a:endParaRPr lang="en-US" noProof="0" smtClean="0"/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	Drag picture to placeholder or click icon to add</a:t>
            </a:r>
            <a:endParaRPr lang="en-US" noProof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1622395"/>
            <a:ext cx="2305968" cy="230596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	</a:t>
            </a:r>
          </a:p>
          <a:p>
            <a:pPr lvl="0"/>
            <a:endParaRPr lang="en-US" noProof="0" smtClean="0"/>
          </a:p>
          <a:p>
            <a:pPr lvl="0"/>
            <a:endParaRPr lang="en-US" noProof="0" smtClean="0"/>
          </a:p>
          <a:p>
            <a:pPr lvl="0"/>
            <a:endParaRPr lang="en-US" noProof="0" smtClean="0"/>
          </a:p>
          <a:p>
            <a:pPr lvl="0"/>
            <a:r>
              <a:rPr lang="en-US" noProof="0" smtClean="0"/>
              <a:t>	Drag picture to placeholder or click icon to add</a:t>
            </a:r>
            <a:endParaRPr lang="en-US" noProof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3873138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3871191"/>
            <a:ext cx="2292136" cy="60366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1962953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3486478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596900"/>
            <a:ext cx="5348288" cy="30035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3595688"/>
            <a:ext cx="5346700" cy="747712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596646"/>
            <a:ext cx="5329238" cy="300380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3655079"/>
            <a:ext cx="5074070" cy="62865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6" name="Rectangle 22"/>
          <p:cNvSpPr/>
          <p:nvPr userDrawn="1"/>
        </p:nvSpPr>
        <p:spPr>
          <a:xfrm>
            <a:off x="1891875" y="3595764"/>
            <a:ext cx="5347552" cy="747279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65592" y="4912215"/>
            <a:ext cx="215777" cy="15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>
            <a:spAutoFit/>
          </a:bodyPr>
          <a:lstStyle/>
          <a:p>
            <a:pPr algn="r" defTabSz="610872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n-lt"/>
              </a:rPr>
              <a:pPr algn="r" defTabSz="610872">
                <a:lnSpc>
                  <a:spcPct val="100000"/>
                </a:lnSpc>
              </a:pPr>
              <a:t>‹#›</a:t>
            </a:fld>
            <a:endParaRPr lang="en-US" sz="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0" y="233363"/>
            <a:ext cx="3273425" cy="18446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233172"/>
            <a:ext cx="3273552" cy="184480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5" y="2480693"/>
            <a:ext cx="6729865" cy="161441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92042" y="4916594"/>
            <a:ext cx="3420515" cy="1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601" tIns="30800" rIns="61601" bIns="30800" anchor="b" anchorCtr="0">
            <a:spAutoFit/>
          </a:bodyPr>
          <a:lstStyle/>
          <a:p>
            <a:pPr algn="l" defTabSz="610872">
              <a:lnSpc>
                <a:spcPct val="100000"/>
              </a:lnSpc>
            </a:pPr>
            <a:r>
              <a:rPr lang="en-US" sz="600" smtClean="0">
                <a:solidFill>
                  <a:schemeClr val="bg2"/>
                </a:solidFill>
                <a:latin typeface="+mj-lt"/>
              </a:rPr>
              <a:t>© 2013</a:t>
            </a:r>
            <a:r>
              <a:rPr lang="en-US" sz="600" baseline="0" smtClean="0">
                <a:solidFill>
                  <a:schemeClr val="bg2"/>
                </a:solidFill>
                <a:latin typeface="+mj-lt"/>
              </a:rPr>
              <a:t>  </a:t>
            </a:r>
            <a:r>
              <a:rPr lang="en-US" sz="600" smtClean="0">
                <a:solidFill>
                  <a:schemeClr val="bg2"/>
                </a:solidFill>
                <a:latin typeface="+mj-lt"/>
              </a:rPr>
              <a:t>Cisco and/or its affiliates. All rights reserved.</a:t>
            </a:r>
            <a:endParaRPr lang="en-US" sz="60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65592" y="4912215"/>
            <a:ext cx="215777" cy="15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>
            <a:spAutoFit/>
          </a:bodyPr>
          <a:lstStyle/>
          <a:p>
            <a:pPr algn="r" defTabSz="610872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n-lt"/>
              </a:rPr>
              <a:pPr algn="r" defTabSz="610872">
                <a:lnSpc>
                  <a:spcPct val="100000"/>
                </a:lnSpc>
              </a:pPr>
              <a:t>‹#›</a:t>
            </a:fld>
            <a:endParaRPr lang="en-US" sz="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_black.ai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75" y="4625773"/>
            <a:ext cx="430286" cy="265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cxnSp>
        <p:nvCxnSpPr>
          <p:cNvPr id="12" name="Straight Connector 7"/>
          <p:cNvCxnSpPr/>
          <p:nvPr userDrawn="1"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546607"/>
            <a:ext cx="3630612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546734"/>
            <a:ext cx="3630168" cy="386981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546734"/>
            <a:ext cx="4349918" cy="813985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65666" y="4916594"/>
            <a:ext cx="3420515" cy="1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601" tIns="30800" rIns="61601" bIns="30800" anchor="b" anchorCtr="0">
            <a:spAutoFit/>
          </a:bodyPr>
          <a:lstStyle/>
          <a:p>
            <a:pPr algn="l" defTabSz="610872">
              <a:lnSpc>
                <a:spcPct val="100000"/>
              </a:lnSpc>
            </a:pPr>
            <a:r>
              <a:rPr lang="en-US" sz="600" smtClean="0">
                <a:solidFill>
                  <a:schemeClr val="bg2"/>
                </a:solidFill>
                <a:latin typeface="+mn-lt"/>
              </a:rPr>
              <a:t>© 2013</a:t>
            </a:r>
            <a:r>
              <a:rPr lang="en-US" sz="600" baseline="0" smtClean="0">
                <a:solidFill>
                  <a:schemeClr val="bg2"/>
                </a:solidFill>
                <a:latin typeface="+mn-lt"/>
              </a:rPr>
              <a:t>  </a:t>
            </a:r>
            <a:r>
              <a:rPr lang="en-US" sz="600" smtClean="0">
                <a:solidFill>
                  <a:schemeClr val="bg2"/>
                </a:solidFill>
                <a:latin typeface="+mn-lt"/>
              </a:rPr>
              <a:t>Cisco and/or its affiliates. All rights reserved.</a:t>
            </a:r>
            <a:endParaRPr lang="en-US" sz="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65592" y="4912215"/>
            <a:ext cx="215777" cy="1545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601" tIns="30800" rIns="61601" bIns="30800" anchor="b">
            <a:spAutoFit/>
          </a:bodyPr>
          <a:lstStyle/>
          <a:p>
            <a:pPr algn="r" defTabSz="610872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n-lt"/>
              </a:rPr>
              <a:pPr algn="r" defTabSz="610872">
                <a:lnSpc>
                  <a:spcPct val="100000"/>
                </a:lnSpc>
              </a:pPr>
              <a:t>‹#›</a:t>
            </a:fld>
            <a:endParaRPr lang="en-US" sz="6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233363"/>
            <a:ext cx="326866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233363"/>
            <a:ext cx="3287712" cy="19954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8" y="233363"/>
            <a:ext cx="1838325" cy="9810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3" y="2271713"/>
            <a:ext cx="2522537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2271713"/>
            <a:ext cx="4025900" cy="259397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8" y="1262063"/>
            <a:ext cx="1838325" cy="25828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8" y="3887788"/>
            <a:ext cx="1838325" cy="9779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5" y="233363"/>
            <a:ext cx="326786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8" y="233363"/>
            <a:ext cx="3302001" cy="199548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233363"/>
            <a:ext cx="1838730" cy="98107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2271718"/>
            <a:ext cx="2537420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2271718"/>
            <a:ext cx="4028516" cy="25942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257301"/>
            <a:ext cx="1838730" cy="258705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3887223"/>
            <a:ext cx="1838730" cy="97869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/>
          </a:p>
        </p:txBody>
      </p:sp>
      <p:sp>
        <p:nvSpPr>
          <p:cNvPr id="16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8" y="582930"/>
            <a:ext cx="8164931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584002"/>
            <a:ext cx="4424562" cy="331927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ja-JP" altLang="en-US" noProof="0" smtClean="0"/>
              <a:t>アイコンをクリックしてメディアを追加</a:t>
            </a:r>
            <a:endParaRPr lang="en-US" noProof="0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ltGray">
          <a:xfrm>
            <a:off x="8665598" y="4929028"/>
            <a:ext cx="215771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92043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rgbClr val="FFFFFF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643063"/>
            <a:ext cx="8759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16" y="-2571"/>
            <a:ext cx="9150431" cy="5148643"/>
          </a:xfrm>
          <a:prstGeom prst="rect">
            <a:avLst/>
          </a:prstGeom>
        </p:spPr>
      </p:pic>
      <p:pic>
        <p:nvPicPr>
          <p:cNvPr id="17" name="Picture 16" descr="pref_1-line_logo+tagline-rt-white-CMYK.ai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45" y="1643634"/>
            <a:ext cx="876051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078558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813257" y="5006112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>
              <a:lnSpc>
                <a:spcPct val="100000"/>
              </a:lnSpc>
            </a:pPr>
            <a:r>
              <a:rPr lang="en-US" sz="600" b="0" i="0">
                <a:solidFill>
                  <a:schemeClr val="bg1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62955" y="5003046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chemeClr val="bg1"/>
                </a:solidFill>
                <a:latin typeface="+mn-lt"/>
                <a:cs typeface="CiscoSans Thin"/>
              </a:rPr>
              <a:pPr algn="r" defTabSz="610744">
                <a:lnSpc>
                  <a:spcPct val="100000"/>
                </a:lnSpc>
              </a:pPr>
              <a:t>‹#›</a:t>
            </a:fld>
            <a:endParaRPr lang="en-US" sz="600" b="0" i="0">
              <a:solidFill>
                <a:schemeClr val="bg1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92047" y="5007412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 anchorCtr="0">
            <a:spAutoFit/>
          </a:bodyPr>
          <a:lstStyle/>
          <a:p>
            <a:pPr algn="l" defTabSz="610744">
              <a:lnSpc>
                <a:spcPct val="100000"/>
              </a:lnSpc>
            </a:pPr>
            <a:r>
              <a:rPr lang="en-US" sz="600" b="0" i="0" smtClean="0">
                <a:solidFill>
                  <a:schemeClr val="bg1"/>
                </a:solidFill>
                <a:latin typeface="+mn-lt"/>
                <a:cs typeface="CiscoSans Thin"/>
              </a:rPr>
              <a:t>© 2013-</a:t>
            </a:r>
            <a:r>
              <a:rPr lang="is-IS" sz="600" b="0" i="0" smtClean="0">
                <a:solidFill>
                  <a:schemeClr val="bg1"/>
                </a:solidFill>
                <a:latin typeface="+mn-lt"/>
                <a:cs typeface="CiscoSans Thin"/>
              </a:rPr>
              <a:t>2016</a:t>
            </a:r>
            <a:r>
              <a:rPr lang="en-US" sz="600" b="0" i="0" smtClean="0">
                <a:solidFill>
                  <a:schemeClr val="bg1"/>
                </a:solidFill>
                <a:latin typeface="+mn-lt"/>
                <a:cs typeface="CiscoSans Thin"/>
              </a:rPr>
              <a:t>  Cisco and/or its affiliates. All rights reserved.</a:t>
            </a:r>
            <a:endParaRPr lang="en-US" sz="600" b="0" i="0">
              <a:solidFill>
                <a:schemeClr val="bg1"/>
              </a:solidFill>
              <a:latin typeface="+mn-lt"/>
              <a:cs typeface="CiscoSans Thin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461" y="4469724"/>
            <a:ext cx="2405937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05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 userDrawn="1"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0" y="895601"/>
            <a:ext cx="8398739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876359"/>
            <a:ext cx="8259762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Relationship Id="rId3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  <a:endParaRPr lang="en-US" sz="60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46257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8" r:id="rId3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9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0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4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9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0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4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5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9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0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5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8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9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0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8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0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8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9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0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4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5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8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9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0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5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6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8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9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0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4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5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6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8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supportforums.cisco.com/ja/document/13197001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cisco.com/c/en/us/td/docs/security/asa/syslog-guide/syslogs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forums.cisco.com/ja)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c/en/us/support/security/firepower-ngfw/tsd-products-support-series-home.html" TargetMode="External"/><Relationship Id="rId4" Type="http://schemas.openxmlformats.org/officeDocument/2006/relationships/hyperlink" Target="https://software.cisco.com/download/navigator.html?mdfid=286306577&amp;i=rm" TargetMode="External"/><Relationship Id="rId5" Type="http://schemas.openxmlformats.org/officeDocument/2006/relationships/hyperlink" Target="http://www.cisco.com/c/en/us/support/security/firepower-ngfw/products-release-notes-list.html" TargetMode="External"/><Relationship Id="rId6" Type="http://schemas.openxmlformats.org/officeDocument/2006/relationships/hyperlink" Target="http://www.cisco.com/c/en/us/support/security/firepower-ngfw/products-installation-and-configuration-guides-list.html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c/en/us/support/security/firepower-ngfw/products-command-reference-list.html" TargetMode="External"/><Relationship Id="rId4" Type="http://schemas.openxmlformats.org/officeDocument/2006/relationships/hyperlink" Target="http://www.cisco.com/c/en/us/support/security/firepower-ngfw/products-device-support-tables-list.html" TargetMode="External"/><Relationship Id="rId5" Type="http://schemas.openxmlformats.org/officeDocument/2006/relationships/hyperlink" Target="https://supportforums.cisco.com/ja/community/12475191/firepower-system-firepower-threat-defense-ftd" TargetMode="External"/><Relationship Id="rId6" Type="http://schemas.openxmlformats.org/officeDocument/2006/relationships/hyperlink" Target="https://supportforums.cisco.com/community/12183446/firepower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06853" y="2874816"/>
            <a:ext cx="8112126" cy="187344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シスコシステムズ合同会社</a:t>
            </a:r>
            <a:endParaRPr lang="en-US" alt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テクニカルサービス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テクニカルアシスタンスセンター</a:t>
            </a:r>
            <a:endParaRPr lang="en-US" altLang="ja-JP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1600" dirty="0" smtClean="0"/>
              <a:t>カスタマーサポートエンジニア</a:t>
            </a:r>
            <a:r>
              <a:rPr lang="en-US" altLang="ja-JP" sz="1600" dirty="0" smtClean="0"/>
              <a:t>  </a:t>
            </a:r>
            <a:r>
              <a:rPr lang="ja-JP" altLang="en-US" sz="1600" smtClean="0"/>
              <a:t>石川 </a:t>
            </a:r>
            <a:r>
              <a:rPr lang="ja-JP" altLang="en-US" sz="1600" smtClean="0"/>
              <a:t>徹</a:t>
            </a:r>
            <a:endParaRPr lang="en-US" altLang="ja-JP" sz="16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1600" dirty="0" smtClean="0"/>
              <a:t>2017/01/16 – 2017/01/20</a:t>
            </a:r>
            <a:endParaRPr lang="en-US" altLang="ja-JP" sz="1600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6853" y="1521151"/>
            <a:ext cx="8301718" cy="1589517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altLang="ja-JP" sz="3200" dirty="0" smtClean="0"/>
              <a:t>Firepower Threat Defense (FTD)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Troubleshooting </a:t>
            </a:r>
            <a:r>
              <a:rPr lang="ja-JP" altLang="en-US" sz="3200" dirty="0" smtClean="0"/>
              <a:t>入門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7368"/>
      </p:ext>
    </p:extLst>
  </p:cSld>
  <p:clrMapOvr>
    <a:masterClrMapping/>
  </p:clrMapOvr>
  <p:transition spd="slow" advTm="2489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52440"/>
              </p:ext>
            </p:extLst>
          </p:nvPr>
        </p:nvGraphicFramePr>
        <p:xfrm>
          <a:off x="298386" y="1374294"/>
          <a:ext cx="8520762" cy="27045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04218"/>
                <a:gridCol w="2075234"/>
                <a:gridCol w="1776919"/>
                <a:gridCol w="1964391"/>
              </a:tblGrid>
              <a:tr h="28940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dirty="0" smtClean="0"/>
                        <a:t>機能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Firepower</a:t>
                      </a:r>
                      <a:r>
                        <a:rPr lang="en-US" sz="1100" baseline="0" dirty="0" smtClean="0"/>
                        <a:t> Services for ASA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FTD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100" smtClean="0"/>
                        <a:t>備考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56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Unified management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FMC/FDM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56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Non-Java</a:t>
                      </a:r>
                      <a:r>
                        <a:rPr lang="en-US" sz="1100" b="0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on-box management</a:t>
                      </a:r>
                      <a:endParaRPr lang="en-US" sz="11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Unified ASA and Firepower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rules/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objects</a:t>
                      </a:r>
                      <a:endParaRPr lang="en-US" sz="11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r>
                        <a:rPr lang="en-US" sz="12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5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Hypervisor Support</a:t>
                      </a:r>
                      <a:endParaRPr lang="en-US" sz="11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 </a:t>
                      </a:r>
                      <a:endParaRPr lang="en-US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AWS, Vmware, KVM</a:t>
                      </a:r>
                    </a:p>
                  </a:txBody>
                  <a:tcPr marL="68580" marR="68580" marT="34290" marB="34290"/>
                </a:tc>
              </a:tr>
              <a:tr h="27513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Smart Licensing support</a:t>
                      </a:r>
                      <a:endParaRPr lang="en-US" sz="11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5133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QoS Rate</a:t>
                      </a:r>
                      <a:r>
                        <a:rPr lang="en-US" sz="1100" b="0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Limiting by user/application</a:t>
                      </a:r>
                      <a:endParaRPr lang="en-US" sz="11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5133">
                <a:tc>
                  <a:txBody>
                    <a:bodyPr/>
                    <a:lstStyle/>
                    <a:p>
                      <a:r>
                        <a:rPr lang="en-US" sz="1100" b="0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Tunneled Rules (Prefilter Policy)</a:t>
                      </a:r>
                      <a:endParaRPr lang="en-US" sz="11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5133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Intra-Chassis</a:t>
                      </a:r>
                      <a:r>
                        <a:rPr lang="en-US" sz="1100" b="0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Clustering (FP9300)</a:t>
                      </a:r>
                      <a:endParaRPr lang="en-US" sz="11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5133">
                <a:tc>
                  <a:txBody>
                    <a:bodyPr/>
                    <a:lstStyle/>
                    <a:p>
                      <a:r>
                        <a:rPr lang="en-US" sz="110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Fail</a:t>
                      </a:r>
                      <a:r>
                        <a:rPr lang="en-US" sz="1100" b="0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to wire interfaces</a:t>
                      </a:r>
                      <a:endParaRPr lang="en-US" sz="110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TextBox 5"/>
          <p:cNvSpPr txBox="1"/>
          <p:nvPr/>
        </p:nvSpPr>
        <p:spPr>
          <a:xfrm>
            <a:off x="298385" y="943957"/>
            <a:ext cx="4657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</a:rPr>
              <a:t>逆に、</a:t>
            </a:r>
            <a:r>
              <a:rPr lang="en-US" altLang="ja-JP" sz="1600" dirty="0" smtClean="0">
                <a:solidFill>
                  <a:srgbClr val="000000"/>
                </a:solidFill>
              </a:rPr>
              <a:t>FTD </a:t>
            </a:r>
            <a:r>
              <a:rPr lang="ja-JP" altLang="en-US" sz="1600" dirty="0" smtClean="0">
                <a:solidFill>
                  <a:srgbClr val="000000"/>
                </a:solidFill>
              </a:rPr>
              <a:t>からサポートするようになった機能もある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8385" y="386639"/>
            <a:ext cx="9144000" cy="483373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FTD - ASA with </a:t>
            </a:r>
            <a:r>
              <a:rPr lang="en-US" sz="2400" dirty="0" err="1" smtClean="0">
                <a:solidFill>
                  <a:srgbClr val="0070C0"/>
                </a:solidFill>
              </a:rPr>
              <a:t>FirePOWER</a:t>
            </a:r>
            <a:r>
              <a:rPr lang="en-US" sz="2400" dirty="0" smtClean="0">
                <a:solidFill>
                  <a:srgbClr val="0070C0"/>
                </a:solidFill>
              </a:rPr>
              <a:t> Services vs FTD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5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fragment size       count          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(bytes)                        (bytes)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  ----------  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96             1             96**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232999168             1      232999168*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*  - top most releasable chunk.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** - contiguous memory on top of heap.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 allocated memory statistics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fragment size       count          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(bytes)                        (bytes)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  ----------  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12288             8          98304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131072             4         524288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196608             1         196608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262144             4        1048576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393216             1         393216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524288             2        1048576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786432             2        1572864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1048576             4        4194304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1572864             1        1572864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3145728             3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9437184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19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6291456   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1        6291456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12582912             2       25165824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MEMPOOL_GLOBAL_SHARED POOL STATS: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=       135168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free chunks       =           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regions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 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memory footprint     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Keepcost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=        76000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contiguous free mem     =        76000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Allocated memory in use     =         4304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                 =       130864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 fragmented memory statistics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fragment size       count          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(bytes)                        (bytes)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  ----------  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 allocated memory statistics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fragment size       count          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(bytes)                        (bytes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36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  ----------  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96             1             96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112             1            112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160             1            160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192             1            192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224             3            672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Summary for all pools: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=   1442975744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free chunks       =          552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regions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 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memory footprint        =   1442840576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Keepcost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=   1005368912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Allocated memory in use     =    429666352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                 =   1013309392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memory detail</a:t>
            </a:r>
            <a:endParaRPr lang="ja-JP" altLang="ja-JP" sz="1000" b="1" dirty="0" smtClean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Free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memory                 =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1013366544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43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conn count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1695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conn count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 in use, 15 most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used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conn count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 in use, 15 most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43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xlate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count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16955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xlate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count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in use, 0 most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used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xlate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count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in use, 0 most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45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vpn-sessiondb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summary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vpn-sessiondb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summary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VPN Session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Active : Cumulative : Peak Concur : Inactive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Site-to-Site VPN : 1 : 1 :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IKEv1 IPsec : 1 : 1 :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Active and Inactive : 1 Total Cumulative :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Device Total VPN Capacity : 50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Device Load : 2%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vpn-sessiondb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summary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Active and Inactive : 1 Total Cumulative :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Device Total VPN Capacity : 50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Device Load : 2%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34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blocks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blocks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SIZE    MAX    LOW    CNT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0    950    939    950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4    100    100    100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80   1000    990   1000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256   4660   4612   4655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1550   6274   6261   6272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2048   2100   2100   2100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2560    164    164    164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4096    100    100    100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8192    100    100    100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9344    100    100    100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16384    100    100    100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65536     16     16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16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blocks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SIZE    MAX    LOW    CNT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0    950    939    950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4    100    100    100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80   1000    990   1000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65536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16     16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16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08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blocks core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4773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blocks core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CORE  LIMIT  ALLOC   HIGH    CNT       FAILED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0  24576    102    102    102  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blocks core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CORE  LIMIT  ALLOC   HIGH    CNT       FAILED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0  24576    102    102    102            0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5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blocks queue history detail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09288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blocks queue history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buffer memory usage: 3744 bytes (default)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analysis time limit: 100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Please see 'show blocks exhaustion snapshot' for more information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blocks queue history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buffer memory usage: 3744 bytes (default)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analysis time limit: 100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Please see 'show blocks exhaustion snapshot' for more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information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9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z="3000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z="3000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 sz="3000">
                <a:solidFill>
                  <a:schemeClr val="tx2"/>
                </a:solidFill>
                <a:latin typeface="Arial" charset="0"/>
              </a:rPr>
              <a:t>show blocks queue history core-local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4773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blocks queue history core-local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buffer memory usage: 3744 bytes (default)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analysis time limit: 100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msec</a:t>
            </a:r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blocks queue history core-local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buffer memory usage: 3744 bytes (default)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History analysis time limit: 100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8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FTD - Management 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347788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2 </a:t>
            </a:r>
            <a:r>
              <a:rPr lang="ja-JP" altLang="en-US" dirty="0" smtClean="0">
                <a:solidFill>
                  <a:srgbClr val="000000"/>
                </a:solidFill>
              </a:rPr>
              <a:t>種類の方法がある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809530" lvl="2" indent="-342900"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Firepower Management </a:t>
            </a:r>
            <a:r>
              <a:rPr lang="en-US" dirty="0" smtClean="0">
                <a:solidFill>
                  <a:srgbClr val="000000"/>
                </a:solidFill>
              </a:rPr>
              <a:t>Center (FMC) – off-box manager</a:t>
            </a:r>
          </a:p>
          <a:p>
            <a:pPr marL="809530" lvl="2" indent="-342900"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Firepower Device Manager (FDM) – on-box manager</a:t>
            </a:r>
          </a:p>
          <a:p>
            <a:pPr marL="226967" lvl="1" indent="0">
              <a:spcBef>
                <a:spcPts val="12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FMC GUI</a:t>
            </a: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569867" lvl="1" indent="-342900">
              <a:spcBef>
                <a:spcPts val="600"/>
              </a:spcBef>
            </a:pPr>
            <a:endParaRPr lang="en-US" sz="2000" dirty="0"/>
          </a:p>
          <a:p>
            <a:pPr marL="569867" lvl="1" indent="-342900">
              <a:spcBef>
                <a:spcPts val="600"/>
              </a:spcBef>
            </a:pPr>
            <a:endParaRPr lang="en-US" sz="2000" dirty="0" smtClean="0"/>
          </a:p>
          <a:p>
            <a:pPr marL="569867" lvl="1" indent="-342900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4" y="2838919"/>
            <a:ext cx="7322457" cy="17945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5324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interface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interface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GigabitEthernet0/0 "inside",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0050.5691.7dac,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192.168.45.21, subnet mask 255.255.255.0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1390839 packets input, 216720437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147970 packets output, 15891240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2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(503/442)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(511/501)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"inside":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1390826 packets input, 191676771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147970 packets output, 13345673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1225586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96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05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interface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88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GigabitEthernet0/1 "outside",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0050.5691.6489,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192.168.46.21, subnet mask 255.255.255.0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204415 packets input, 16744656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80567 packets output, 6604417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2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8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(502/457)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(511/507)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"outside":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204396 packets input, 13062768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2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80567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packets output, 5420543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123040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GigabitEthernet0/2 "",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Description: LAN/STATE Failover Interface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Available but not configured via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nameif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0050.5691.7d60, MTU not 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unassigned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1176373 packets input, 169131776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1145105 packets output, 221891836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1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37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5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(475/459)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(511/498)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Management0/0 "diagnostic",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en_vtun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rev00,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0050.5691.3e13,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1.100.73.43, subnet mask 255.0.0.0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10745248 packets input, 735721609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49779 packets output, 7940159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0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"diagnostic":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10744802 packets input, 585262256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49779 packets output, 7243253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1701759 packets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dropped</a:t>
            </a:r>
          </a:p>
        </p:txBody>
      </p:sp>
    </p:spTree>
    <p:extLst>
      <p:ext uri="{BB962C8B-B14F-4D97-AF65-F5344CB8AC3E}">
        <p14:creationId xmlns:p14="http://schemas.microsoft.com/office/powerpoint/2010/main" val="1955088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3239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1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minute input rate 5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348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6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382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Management-only interface. Blocked 0 through-the-device packets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interface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GigabitEthernet0/0 "inside",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0050.5691.7dac,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5 minute drop rate,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Management-only interface. Blocked 0 through-the-device packets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firepower#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23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nve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63121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nve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parameter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nve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tech-support | begin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nve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 show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nve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------------------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291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 usage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1700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usage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CPU utilization for 5 seconds = 0%; 1 minute: 1%; 5 minutes: 1%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Virtual platform CPU resources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vCPUs              :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allowed vCPUs      :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vCPU Status                  :  Noncompliant: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Over-provisioned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usage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CPU utilization for 5 seconds = 0%; 1 minute: 1%; 5 minutes: 1%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Virtual platform CPU resources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vCPUs              :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allowed vCPUs      :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vCPU Status                  :  Noncompliant: Over-provisioned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firepower#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56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detailed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detailed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Break down of per-core data path versus control point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usage: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Core         5 sec            1 min            5 min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Core 0       0.6 (0.2 + 0.4)  0.3 (0.2 + 0.0)  0.2 (0.2 + 0.0)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Current control point elapsed versus the maximum control point elapsed for: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seconds = 0.0%; 1 minute: 0.0%; 5 minutes: 0.0%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CPU utilization of external processes for: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seconds = 0.0%; 1 minute: 0.3%; 5 minutes: 0.2%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CPU utilization for: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seconds = 0.6%; 1 minute: 0.6%; 5 minutes: 0.6%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Virtual platform CPU resources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vCPUs              :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allowed vCPUs      :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vCPU Status                  :  Noncompliant: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Over-provisioned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46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detailed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detailed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Break down of per-core data path versus control point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usage: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Core         5 sec            1 min            5 min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Core 0       0.4 (0.4 + 0.0)  0.3 (0.2 + 0.0)  0.2 (0.2 + 0.0)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Current control point elapsed versus the maximum control point elapsed for: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seconds = 0.0%; 1 minute: 0.0%; 5 minutes: 0.0%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CPU utilization of external processes for: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seconds = 0.8%; 1 minute: 0.3%; 5 minutes: 0.2%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CPU utilization for: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seconds = 1.4%; 1 minute: 0.7%; 5 minutes: 0.6%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Virtual platform CPU resources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vCPUs              :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allowed vCPUs      :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vCPU Status                  :  Noncompliant: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Over-provisioned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60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z="2800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z="2800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 sz="2800">
                <a:solidFill>
                  <a:schemeClr val="tx2"/>
                </a:solidFill>
                <a:latin typeface="Arial" charset="0"/>
              </a:rPr>
              <a:t>show process </a:t>
            </a:r>
            <a:r>
              <a:rPr lang="en-US" altLang="ja-JP" sz="2800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 sz="2800">
                <a:solidFill>
                  <a:schemeClr val="tx2"/>
                </a:solidFill>
                <a:latin typeface="Arial" charset="0"/>
              </a:rPr>
              <a:t>-usage sorted non-zero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1700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processcpu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usagesortednon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-zero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parameter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process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-usage sorted non-zero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         Thread       5Sec     1Min     5Min   Process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          -        18.5%    16.1%    16.1%   DATAPATH-0-4439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0x00007f1e2b9ce72d   0x00007f1de56b2650     1.1%     1.5%     1.6%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appAgent_monitor_nd_thread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0x00007f1e2c012742   0x00007f1de56bb010     0.8%     1.2%     1.3%   ARP Thread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0x00007f1e2b85e6ca   0x00007f1de56c56d0     0.6%     0.7%     0.7%   CTM message handler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0x00007f1e2cbb154a   0x00007f1de56bd0b0     0.4%     0.5%     0.4%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update_cpu_usage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0x00007f1e2c295190   0x00007f1de56b8f70     0.3%     0.4%     0.4%   MLD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0x00007f1e2d395aa8   0x00007f1de56b3130     0.2%     0.2%     0.2%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vpnfol_thread_unsent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0x00007f1e2c0095d3   0x00007f1de56bb3b0     0.2%     0.2%     0.2%   IP Thread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0x00007f1e2b7eaa27   0x00007f1de56ba190     0.2%     0.3%     0.3%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cppoll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0x00007f1e2cb4c3fc   0x00007f1de56c1930     0.1%     0.3%     0.1%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pm_timer_thread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0x00007f1e2bb95d51   0x00007f1de56be670     0.1%     0.1%     0.1%   CP ARP Processing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0x00007f1e2cae04f9   0x00007f1de56bdb90     0.0%     0.2%     0.5%   ci/console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0x00007f1e2db79ffd   0x00007f1de56d2cb0     0.0%     1.4%     1.2%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Checkheaps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54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FTD - Management 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347788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FDM GUI (6.1</a:t>
            </a:r>
            <a:r>
              <a:rPr lang="ja-JP" altLang="en-US" smtClean="0">
                <a:solidFill>
                  <a:srgbClr val="000000"/>
                </a:solidFill>
              </a:rPr>
              <a:t> より対応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/>
          </a:p>
          <a:p>
            <a:pPr marL="226967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HTML5-based (no Java plugins)</a:t>
            </a: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569867" lvl="1" indent="-342900">
              <a:spcBef>
                <a:spcPts val="600"/>
              </a:spcBef>
            </a:pPr>
            <a:endParaRPr lang="en-US" sz="2000" dirty="0"/>
          </a:p>
          <a:p>
            <a:pPr marL="569867" lvl="1" indent="-342900">
              <a:spcBef>
                <a:spcPts val="600"/>
              </a:spcBef>
            </a:pPr>
            <a:endParaRPr lang="en-US" sz="2000" dirty="0" smtClean="0"/>
          </a:p>
          <a:p>
            <a:pPr marL="569867" lvl="1" indent="-342900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31" y="1807943"/>
            <a:ext cx="3750893" cy="2247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730" y="1807944"/>
            <a:ext cx="3942146" cy="22577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86821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processcpu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-hog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parameter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process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-hog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Session Manager, PROC_PC_TOTAL: 1, MAXHOG: 3, LASTHOG: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23:35:16 UTC Jan 10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0x00007f1e2cf5a437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Session Manager, NUMHOG: 1, MAXHOG: 3, LASTHOG: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23:35:16 UTC Jan 10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0x00007f1e2cf5a437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0x00007f1e2cf5a437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CP Threat-Detection Processing, PROC_PC_TOTAL: 2, MAXHOG: 8, LASTHOG: 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00:43:51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0x00007f1e2bb95e47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ARP Thread, PROC_PC_TOTAL: 3, MAXHOG: 6,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16:21:59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0x00007f1e2c012742 (suspend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59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     ARP Thread, NUMHOG: 3, MAXHOG: 6,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16:21:59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0x00007f1e2c012742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0x00007f1e2c012742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appAgent_monitor_nd_thread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2, MAXHOG: 55, LASTHOG: 54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16:50:02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0x00007f1e2b9cd74d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cppoll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1, MAXHOG: 4, LASTHOG: 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16:58:07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0x00007f1e2b7eaa27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cppoll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1, MAXHOG: 4, LASTHOG: 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16:58:07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0x00007f1e2b7eaa27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0x00007f1e2b7eaa27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IP Thread, PROC_PC_TOTAL: 1, MAXHOG: 6,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18:38:14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0x00007f1e2c0095d3 (suspend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96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IP Thread, NUMHOG: 1, MAXHOG: 6,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18:38:14 UTC Jan 11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0x00007f1e2c0095d3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0x00007f1e2c0095d3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pm_timer_thread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7, MAXHOG: 25,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05:03:03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0x00007f1e2cb4b3eb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pm_timer_thread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7, MAXHOG: 25,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05:03:03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0x00007f1e2cb4b3eb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0x00007f1e2cb4c6fc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5, MAXHOG: 17, LASTHOG: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12:35:22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0x00007f1e2bd28ffc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0x00007f1e2bd28ffc  0x00007f1e2be5069e  0x00007f1e2bd1f0e1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0x00007f1e2bd247cb  0x00007f1e2bd22ba9  0x00007f1e2db7c816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0x00007f1e2db6d2cd  0x00007f1e2da27370  0x00007f1e2b7b1f23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0x00007f1e2cc7adab  0x00007f1e2cc7aed0  0x00007f1e2be616a1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0x00007f1e2be619f0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0x00007f1e2be53c4a</a:t>
            </a:r>
          </a:p>
        </p:txBody>
      </p:sp>
    </p:spTree>
    <p:extLst>
      <p:ext uri="{BB962C8B-B14F-4D97-AF65-F5344CB8AC3E}">
        <p14:creationId xmlns:p14="http://schemas.microsoft.com/office/powerpoint/2010/main" val="1902194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appAgent_monitor_nd_thread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2, MAXHOG: 87, LASTHOG: 22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13:41:09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0x00007f1e2b9cd655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appAgent_monitor_nd_thread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7, MAXHOG: 87, LASTHOG: 22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13:41:09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0x00007f1e2b9cd655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0x00007f1e2b9ce6bb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CP Processing, PROC_PC_TOTAL: 8, MAXHOG: 445, LASTHOG: 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21:29:02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0x00007f1e2bb96272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NIC status poll, PROC_PC_TOTAL: 1, MAXHOG: 26, LASTHOG: 26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23:51:31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0x00007f1e2cba7beb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CP Processing, NUMHOG: 65, MAXHOG: 445, LASTHOG: 26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23:51:31 UTC Jan 12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0x00007f1e2bb96272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1, MAXHOG: 4, LASTHOG: 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02:29:22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0x00007f1e2bd28ffc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0x00007f1e2bd28ffc  0x00007f1e2be5069e  0x00007f1e2b6e23d3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0x00007f1e2b6e2905  0x00007f1e2caea6e6  0x00007f1e2caece54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0x00007f1e2b7aa4dd  0x00007f1e2b7deacc  0x00007f1e29fb9de0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0x00007f1df71f4ef4  0x7461642d776f6873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TMR, PROC_PC_TOTAL: 16, MAXHOG: 17, LASTHOG: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02:36:05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0x00007f1e2bd28ffc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TMR, NUMHOG: 6, MAXHOG: 17, LASTHOG: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02:36:05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0x00007f1e2bd28ffc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0x00007f1e2bd28ffc  0x00007f1e2be5069e  0x00007f1e2c1f9670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0x00007f1e2c1e9c66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ci/console, NUMHOG: 1, MAXHOG: 8, LASTHOG: 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02:46:44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0x00007f1e2cae04f9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0x00007f1e2db76ba7  0x00007f1e2b7b23c3  0x00007f1e2b7b2a71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0x00007f1e2b7a1bbd  0x00007f1e2b7a59cd  0x00007f1e2b7a8443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0x00007f1e2b7a9240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0x00007f1e2b6f654b</a:t>
            </a:r>
          </a:p>
        </p:txBody>
      </p:sp>
    </p:spTree>
    <p:extLst>
      <p:ext uri="{BB962C8B-B14F-4D97-AF65-F5344CB8AC3E}">
        <p14:creationId xmlns:p14="http://schemas.microsoft.com/office/powerpoint/2010/main" val="465996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Process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     ci/console, NUMHOG: 1, MAXHOG: 8, LASTHOG: 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02:46:44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0x00007f1e2cae04f9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0x00007f1e2db76ba7  0x00007f1e2db41bc2  0x00007f1e2db425bd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0x00007f1e2b7b2604  0x00007f1e2b7b2a71  0x00007f1e2b7a1bbd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0x00007f1e2b7a59cd  0x00007f1e2b7a8443  0x00007f1e2b7a9240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8, MAXHOG: 8, LASTHOG: 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03:11:20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0x00007f1e2cae04f9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0x00007f1e2db76ba7  0x00007f1e2b7b2415  0x00007f1e2b7b2a71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0x00007f1e2ccb4ee8  0x00007f1e2cb467b0  0x00007f1e2caea6e6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0x00007f1e2caece54  0x00007f1e2b7aa4dd  0x00007f1e2b7deacc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0x00007f1e29fb9de0  0x00007f1df71f4ef7  0x7461642d776f6873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20, MAXHOG: 8, LASTHOG: 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03:11:20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0x00007f1e2cae04f9 (suspend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64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8, MAXHOG: 8, LASTHOG: 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03:11:20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0x00007f1e2cae04f9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0x00007f1e2db76ba7  0x00007f1e2db41bec  0x00007f1e2db425bd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0x00007f1e2b7b2604  0x00007f1e2b7b2a71  0x00007f1e2ccb4ee8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0x00007f1e2cb467b0  0x00007f1e2caea6e6  0x00007f1e2caece54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0x00007f1e2b7aa4dd  0x00007f1e2b7deacc  0x00007f1e29fb9de0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0x00007f1df71f4ef7  0x7461642d776f6873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4, MAXHOG: 4, LASTHOG: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03:11:20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0x00007f1e2db5fe1e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4, MAXHOG: 4, LASTHOG: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03:11:20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0x00007f1e2db5fe1e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0x00007f1e2db5fe1e  0x00007f1e2cc67a81  0x00007f1e2ccb60d3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0x00007f1e2cb467b0  0x00007f1e2caea6e6  0x00007f1e2caece54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0x00007f1e2b7aa4dd  0x00007f1e2b7deacc  0x00007f1e29fb9de0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0x00007f1df71f4ef7  0x7461642d776f6873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521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cpu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-hog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Checkheaps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PROC_PC_TOTAL: 26, MAXHOG: 116, LASTHOG: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03:16:00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0x00007f1e2db42ed5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Checkheaps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NUMHOG: 26, MAXHOG: 116, LASTHOG: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03:16:00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0x00007f1e2db42ed5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0x00007f1e2db7a0f8  0x00007f1e2b6f654b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DATAPATH-0-4439, PROC_PC_TOTAL: 397, MAXHOG: 3157, LASTHOG: 13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02:52:49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0x0000000000000000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Process:      DATAPATH-0-4439, NUMHOG: 376, MAXHOG: 3157, LASTHOG: 13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LASTHOG At:   02:52:49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PC:           0x0000000000000000 (suspend)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 stack:   0x00007f1e2b6de481  0x00007f1e2ba7328f  0x00007f1e2cdf6f51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0x00007f1e2ce018ec  0x00007f1e29d99201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CPU hog threshold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msec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):  2.844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cleared: None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6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memory region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68965" y="1073150"/>
            <a:ext cx="876631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memory region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ASLR enabled, text region 7f1e2a909000-7f1e2ee1884c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Address                   Perm Offset   Dev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Inode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Pathname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7f1de3842000-7f1de3857000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3433                       /lib64/libnsl-2.18.so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7f1de3857000-7f1de3a56000 ---p 00015000 00:01 3433                       /lib64/libnsl-2.18.so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7f1de3a56000-7f1de3a57000 r--p 00014000 00:01 3433                       /lib64/libnsl-2.18.so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7f1de3a57000-7f1de3a58000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00015000 00:01 3433                       /lib64/libnsl-2.18.so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7f1de3a5a000-7f1de3a61000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3469                       /lib64/libnss_compat-2.18.so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7f1de3a61000-7f1de3c61000 ---p 00007000 00:01 3469                       /lib64/libnss_compat-2.18.so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7f1de3c61000-7f1de3c62000 r--p 00007000 00:01 3469                       /lib64/libnss_compat-2.18.so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7f1de3c62000-7f1de3c63000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00008000 00:01 3469                       /lib64/libnss_compat-2.18.so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7f1de3eaf000-7f1de3fb0000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00000000 00:00 0                          [stack:4581]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7f1de4373000-7f1de4878000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00000000 00:00 0                          [stack:4440]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7f1de48a4000-7f1de4ca8000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00000000 00:00 0                          [stack:4437]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7f1de50ff000-7f1de5200000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00000000 00:00 0                          [stack:4433]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7f1e25a9c000-7f1e25a9e000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3476                       /lib64/libutil-2.18.so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7f1e25a9e000-7f1e25c9d000 ---p 00002000 00:01 3476                       /lib64/libutil-2.18.so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7f1e25c9d000-7f1e25c9e000 r--p 00001000 00:01 3476                       /lib64/libutil-2.18.so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7f1e25c9e000-7f1e25c9f000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00002000 00:01 3476                       /lib64/libutil-2.18.so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7f1e25c9f000-7f1e25e21000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5296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/lib64/libpython2.7.so.1.0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7f1e25e21000-7f1e26021000 ---p 00182000 00:01 5296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/lib64/libpython2.7.so.1.0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7f1e26021000-7f1e26060000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00182000 00:01 5296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/lib64/libpython2.7.so.1.0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7f1e2606e000-7f1e26271000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5284                       /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/lib64/libcrypto.so.1.0.0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072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memory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region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39148" y="1073150"/>
            <a:ext cx="8796129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7f1e26271000-7f1e26470000 ---p 00203000 00:01 5284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/lib64/libcrypto.so.1.0.0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7f1e26470000-7f1e26499000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00202000 00:01 5284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/lib64/libcrypto.so.1.0.0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7f1e2649e000-7f1e264ff000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5762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/lib64/libssl.so.1.0.0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7f1e264ff000-7f1e266ff000 ---p 00061000 00:01 5762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/lib64/libssl.so.1.0.0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7f1e266ff000-7f1e26709000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00061000 00:01 5762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/lib64/libssl.so.1.0.0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7f1e26709000-7f1e26741000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08:06 962 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/lib64/libxslt.so.1.1.28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7f1e26741000-7f1e26941000 ---p 00038000 08:06 962 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/lib64/libxslt.so.1.1.28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7f1e26941000-7f1e26943000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00038000 08:06 962 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/lib64/libxslt.so.1.1.28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7f1e26943000-7f1e269a1000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8444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/lib64/libxmlsec1.so.1.2.20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7f1e269a1000-7f1e26ba1000 ---p 0005e000 00:01 8444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/lib64/libxmlsec1.so.1.2.20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7f1e26ba1000-7f1e26ba5000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0005e000 00:01 8444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/lib64/libxmlsec1.so.1.2.20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7f1e26ba5000-7f1e26bdd000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5337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/lib64/libxmlsec1-openssl.so.1.2.20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7f1e26bdd000-7f1e26ddc000 ---p 00038000 00:01 5337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/lib64/libxmlsec1-openssl.so.1.2.20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7f1e26ddc000-7f1e26de0000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00037000 00:01 5337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/lib64/libxmlsec1-openssl.so.1.2.20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7f1e26de1000-7f1e26de8000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5375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/lib64/libffi.so.6.0.1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7f1e26de8000-7f1e26fe8000 ---p 00007000 00:01 5375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/lib64/libffi.so.6.0.1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7f1e26fe8000-7f1e26fe9000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00007000 00:01 5375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/lib64/libffi.so.6.0.1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7f1e26fe9000-7f1e26ffe000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3405                       /lib64/libz.so.1.2.8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7f1e26ffe000-7f1e271fd000 ---p 00015000 00:01 3405                       /lib64/libz.so.1.2.8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7f1e271fd000-7f1e271fe000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00014000 00:01 3405                       /lib64/libz.so.1.2.8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7f1e271fe000-7f1e273a2000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3421                       /lib64/libc-2.18.so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7f1e273a2000-7f1e275a1000 ---p 001a4000 00:01 3421                       /lib64/libc-2.18.so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7f1e275a1000-7f1e275a5000 r--p 001a3000 00:01 3421                       /lib64/libc-2.18.so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7f1e275a5000-7f1e275a7000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001a7000 00:01 3421                       /lib64/libc-2.18.so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7f1e275ab000-7f1e275c0000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3407                       /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lib64/libgcc_s.so.1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4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67" y="154501"/>
            <a:ext cx="8345488" cy="731837"/>
          </a:xfrm>
        </p:spPr>
        <p:txBody>
          <a:bodyPr/>
          <a:lstStyle/>
          <a:p>
            <a:r>
              <a:rPr lang="en-US" sz="2800" dirty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FTD - FMC vs FDM (6.1)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2999" y="4569629"/>
            <a:ext cx="7542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sym typeface="Zapf Dingbats"/>
              </a:rPr>
              <a:t> 	</a:t>
            </a:r>
            <a:r>
              <a:rPr lang="en-US" sz="1200" dirty="0">
                <a:solidFill>
                  <a:srgbClr val="10C982"/>
                </a:solidFill>
                <a:latin typeface="Calibri"/>
                <a:sym typeface="Zapf Dingbats"/>
              </a:rPr>
              <a:t>=&gt; Detailed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/>
                <a:sym typeface="Zapf Dingbats"/>
              </a:rPr>
              <a:t>	</a:t>
            </a:r>
            <a:r>
              <a:rPr lang="en-US" sz="1200" dirty="0">
                <a:solidFill>
                  <a:srgbClr val="3366FF"/>
                </a:solidFill>
                <a:latin typeface="Calibri"/>
                <a:sym typeface="Zapf Dingbats"/>
              </a:rPr>
              <a:t>	=&gt;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sym typeface="Zapf Dingbats"/>
              </a:rPr>
              <a:t>Limited</a:t>
            </a:r>
            <a:r>
              <a:rPr lang="en-US" sz="1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		</a:t>
            </a:r>
            <a:r>
              <a:rPr lang="en-US" sz="1200" dirty="0">
                <a:solidFill>
                  <a:srgbClr val="C00000"/>
                </a:solidFill>
                <a:latin typeface="Calibri"/>
                <a:sym typeface="Zapf Dingbats"/>
              </a:rPr>
              <a:t>=&gt; Not Present</a:t>
            </a:r>
            <a:r>
              <a:rPr lang="en-US" sz="1200" dirty="0">
                <a:solidFill>
                  <a:srgbClr val="FF0000"/>
                </a:solidFill>
                <a:latin typeface="Calibri"/>
                <a:sym typeface="Zapf Dingbats"/>
              </a:rPr>
              <a:t>	</a:t>
            </a:r>
            <a:endParaRPr lang="en-US" sz="1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3" name="Freeform 99"/>
          <p:cNvSpPr>
            <a:spLocks/>
          </p:cNvSpPr>
          <p:nvPr/>
        </p:nvSpPr>
        <p:spPr bwMode="auto">
          <a:xfrm>
            <a:off x="2416488" y="4646839"/>
            <a:ext cx="186801" cy="150159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rgbClr val="3366FF"/>
          </a:solidFill>
          <a:ln>
            <a:solidFill>
              <a:srgbClr val="3366FF"/>
            </a:solidFill>
          </a:ln>
          <a:ex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200" dirty="0"/>
          </a:p>
        </p:txBody>
      </p:sp>
      <p:sp>
        <p:nvSpPr>
          <p:cNvPr id="74" name="Freeform 99"/>
          <p:cNvSpPr>
            <a:spLocks/>
          </p:cNvSpPr>
          <p:nvPr/>
        </p:nvSpPr>
        <p:spPr bwMode="auto">
          <a:xfrm>
            <a:off x="1043102" y="4639000"/>
            <a:ext cx="186801" cy="150159"/>
          </a:xfrm>
          <a:custGeom>
            <a:avLst/>
            <a:gdLst>
              <a:gd name="T0" fmla="*/ 3040 w 3040"/>
              <a:gd name="T1" fmla="*/ 109 h 2884"/>
              <a:gd name="T2" fmla="*/ 2860 w 3040"/>
              <a:gd name="T3" fmla="*/ 256 h 2884"/>
              <a:gd name="T4" fmla="*/ 2673 w 3040"/>
              <a:gd name="T5" fmla="*/ 428 h 2884"/>
              <a:gd name="T6" fmla="*/ 2479 w 3040"/>
              <a:gd name="T7" fmla="*/ 627 h 2884"/>
              <a:gd name="T8" fmla="*/ 2277 w 3040"/>
              <a:gd name="T9" fmla="*/ 853 h 2884"/>
              <a:gd name="T10" fmla="*/ 2067 w 3040"/>
              <a:gd name="T11" fmla="*/ 1106 h 2884"/>
              <a:gd name="T12" fmla="*/ 1926 w 3040"/>
              <a:gd name="T13" fmla="*/ 1287 h 2884"/>
              <a:gd name="T14" fmla="*/ 1727 w 3040"/>
              <a:gd name="T15" fmla="*/ 1556 h 2884"/>
              <a:gd name="T16" fmla="*/ 1546 w 3040"/>
              <a:gd name="T17" fmla="*/ 1819 h 2884"/>
              <a:gd name="T18" fmla="*/ 1385 w 3040"/>
              <a:gd name="T19" fmla="*/ 2076 h 2884"/>
              <a:gd name="T20" fmla="*/ 1243 w 3040"/>
              <a:gd name="T21" fmla="*/ 2324 h 2884"/>
              <a:gd name="T22" fmla="*/ 1120 w 3040"/>
              <a:gd name="T23" fmla="*/ 2567 h 2884"/>
              <a:gd name="T24" fmla="*/ 865 w 3040"/>
              <a:gd name="T25" fmla="*/ 2741 h 2884"/>
              <a:gd name="T26" fmla="*/ 704 w 3040"/>
              <a:gd name="T27" fmla="*/ 2867 h 2884"/>
              <a:gd name="T28" fmla="*/ 675 w 3040"/>
              <a:gd name="T29" fmla="*/ 2856 h 2884"/>
              <a:gd name="T30" fmla="*/ 603 w 3040"/>
              <a:gd name="T31" fmla="*/ 2655 h 2884"/>
              <a:gd name="T32" fmla="*/ 498 w 3040"/>
              <a:gd name="T33" fmla="*/ 2404 h 2884"/>
              <a:gd name="T34" fmla="*/ 401 w 3040"/>
              <a:gd name="T35" fmla="*/ 2197 h 2884"/>
              <a:gd name="T36" fmla="*/ 311 w 3040"/>
              <a:gd name="T37" fmla="*/ 2034 h 2884"/>
              <a:gd name="T38" fmla="*/ 253 w 3040"/>
              <a:gd name="T39" fmla="*/ 1950 h 2884"/>
              <a:gd name="T40" fmla="*/ 164 w 3040"/>
              <a:gd name="T41" fmla="*/ 1855 h 2884"/>
              <a:gd name="T42" fmla="*/ 69 w 3040"/>
              <a:gd name="T43" fmla="*/ 1786 h 2884"/>
              <a:gd name="T44" fmla="*/ 0 w 3040"/>
              <a:gd name="T45" fmla="*/ 1757 h 2884"/>
              <a:gd name="T46" fmla="*/ 87 w 3040"/>
              <a:gd name="T47" fmla="*/ 1672 h 2884"/>
              <a:gd name="T48" fmla="*/ 172 w 3040"/>
              <a:gd name="T49" fmla="*/ 1605 h 2884"/>
              <a:gd name="T50" fmla="*/ 254 w 3040"/>
              <a:gd name="T51" fmla="*/ 1555 h 2884"/>
              <a:gd name="T52" fmla="*/ 332 w 3040"/>
              <a:gd name="T53" fmla="*/ 1523 h 2884"/>
              <a:gd name="T54" fmla="*/ 409 w 3040"/>
              <a:gd name="T55" fmla="*/ 1508 h 2884"/>
              <a:gd name="T56" fmla="*/ 444 w 3040"/>
              <a:gd name="T57" fmla="*/ 1507 h 2884"/>
              <a:gd name="T58" fmla="*/ 476 w 3040"/>
              <a:gd name="T59" fmla="*/ 1513 h 2884"/>
              <a:gd name="T60" fmla="*/ 543 w 3040"/>
              <a:gd name="T61" fmla="*/ 1551 h 2884"/>
              <a:gd name="T62" fmla="*/ 612 w 3040"/>
              <a:gd name="T63" fmla="*/ 1621 h 2884"/>
              <a:gd name="T64" fmla="*/ 683 w 3040"/>
              <a:gd name="T65" fmla="*/ 1723 h 2884"/>
              <a:gd name="T66" fmla="*/ 757 w 3040"/>
              <a:gd name="T67" fmla="*/ 1858 h 2884"/>
              <a:gd name="T68" fmla="*/ 877 w 3040"/>
              <a:gd name="T69" fmla="*/ 2117 h 2884"/>
              <a:gd name="T70" fmla="*/ 973 w 3040"/>
              <a:gd name="T71" fmla="*/ 1963 h 2884"/>
              <a:gd name="T72" fmla="*/ 1129 w 3040"/>
              <a:gd name="T73" fmla="*/ 1731 h 2884"/>
              <a:gd name="T74" fmla="*/ 1299 w 3040"/>
              <a:gd name="T75" fmla="*/ 1503 h 2884"/>
              <a:gd name="T76" fmla="*/ 1485 w 3040"/>
              <a:gd name="T77" fmla="*/ 1277 h 2884"/>
              <a:gd name="T78" fmla="*/ 1685 w 3040"/>
              <a:gd name="T79" fmla="*/ 1052 h 2884"/>
              <a:gd name="T80" fmla="*/ 1828 w 3040"/>
              <a:gd name="T81" fmla="*/ 904 h 2884"/>
              <a:gd name="T82" fmla="*/ 2045 w 3040"/>
              <a:gd name="T83" fmla="*/ 693 h 2884"/>
              <a:gd name="T84" fmla="*/ 2260 w 3040"/>
              <a:gd name="T85" fmla="*/ 502 h 2884"/>
              <a:gd name="T86" fmla="*/ 2474 w 3040"/>
              <a:gd name="T87" fmla="*/ 328 h 2884"/>
              <a:gd name="T88" fmla="*/ 2685 w 3040"/>
              <a:gd name="T89" fmla="*/ 175 h 2884"/>
              <a:gd name="T90" fmla="*/ 2893 w 3040"/>
              <a:gd name="T91" fmla="*/ 40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40" h="2884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  <a:extLst/>
        </p:spPr>
        <p:txBody>
          <a:bodyPr vert="horz" wrap="square" lIns="93297" tIns="46649" rIns="93297" bIns="46649" numCol="1" anchor="ctr" anchorCtr="0" compatLnSpc="1">
            <a:prstTxWarp prst="textNoShape">
              <a:avLst/>
            </a:prstTxWarp>
            <a:noAutofit/>
          </a:bodyPr>
          <a:lstStyle/>
          <a:p>
            <a:endParaRPr lang="en-US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77585"/>
              </p:ext>
            </p:extLst>
          </p:nvPr>
        </p:nvGraphicFramePr>
        <p:xfrm>
          <a:off x="557135" y="846292"/>
          <a:ext cx="8137161" cy="360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101"/>
                <a:gridCol w="2248525"/>
                <a:gridCol w="2233535"/>
              </a:tblGrid>
              <a:tr h="29280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FMC</a:t>
                      </a:r>
                      <a:r>
                        <a:rPr lang="en-US" baseline="0" dirty="0" smtClean="0"/>
                        <a:t> (Off-box)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FDM</a:t>
                      </a:r>
                      <a:r>
                        <a:rPr lang="en-US" baseline="0" dirty="0" smtClean="0"/>
                        <a:t> (On-box)</a:t>
                      </a:r>
                      <a:endParaRPr lang="en-US" dirty="0"/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NAT &amp; 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✔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74665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Access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Control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✔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Intrusion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&amp; Malware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✔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Device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&amp;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Events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2"/>
                          </a:solidFill>
                        </a:rPr>
                        <a:t>✔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Site to Site VPN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2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de-DE" sz="1100" dirty="0" smtClean="0">
                          <a:solidFill>
                            <a:srgbClr val="000000"/>
                          </a:solidFill>
                        </a:rPr>
                        <a:t>Security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2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43164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Other Policies: SSL,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Identity, Rate Limiting (QoS) etc.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2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Active/Passive Authentications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2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Risk Reports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altLang="ja-JP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altLang="ja-JP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Correlation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&amp; Remediation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altLang="ja-JP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altLang="ja-JP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SNMP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altLang="ja-JP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altLang="ja-JP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74665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Easy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Device Setup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altLang="ja-JP" sz="12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altLang="ja-JP" sz="1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3738300" y="4564168"/>
            <a:ext cx="364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>
                <a:solidFill>
                  <a:srgbClr val="C00000"/>
                </a:solidFill>
              </a:rPr>
              <a:t>✘</a:t>
            </a:r>
          </a:p>
        </p:txBody>
      </p:sp>
    </p:spTree>
    <p:extLst>
      <p:ext uri="{BB962C8B-B14F-4D97-AF65-F5344CB8AC3E}">
        <p14:creationId xmlns:p14="http://schemas.microsoft.com/office/powerpoint/2010/main" val="1236848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region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99390" y="1073150"/>
            <a:ext cx="8945219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7f1e275c0000-7f1e277c0000 ---p 00015000 00:01 3407                       /lib64/libgcc_s.so.1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7f1e277c0000-7f1e277c1000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00015000 00:01 3407                       /lib64/libgcc_s.so.1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7f1e277c1000-7f1e278c3000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3487                       /lib64/libm-2.18.so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7f1e278c3000-7f1e27ac2000 ---p 00102000 00:01 3487                       /lib64/libm-2.18.so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7f1e27ac2000-7f1e27ac3000 r--p 00101000 00:01 3487                       /lib64/libm-2.18.so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7f1e27ac3000-7f1e27ac4000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00102000 00:01 3487                       /lib64/libm-2.18.so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7f1e27ac4000-7f1e27ac6000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08:06 132060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libplatcap.so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7f1e27ac6000-7f1e27cc5000 ---p 00002000 08:06 132060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libplatcap.so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7f1e27cc5000-7f1e27ccd000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00001000 08:06 132060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libplatcap.so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7f1e27ccd000-7f1e27cdd000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5869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/lib64/libprotobuf-c.so.0.0.0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7f1e27cdd000-7f1e27edc000 ---p 00010000 00:01 5869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/lib64/libprotobuf-c.so.0.0.0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7f1e27edc000-7f1e27edd000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0000f000 00:01 5869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/lib64/libprotobuf-c.so.0.0.0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7f1e27edd000-7f1e27f11000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08:06 132056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libmsglyr.so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7f1e27f11000-7f1e28110000 ---p 00034000 08:06 132056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libmsglyr.so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7f1e28110000-7f1e28115000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00033000 08:06 132056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libmsglyr.so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7f1e28115000-7f1e28161000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5815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/lib64/libzmq.so.3.1.0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7f1e28161000-7f1e28361000 ---p 0004c000 00:01 5815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/lib64/libzmq.so.3.1.0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7f1e28361000-7f1e28365000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0004c000 00:01 5815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/lib64/libzmq.so.3.1.0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7f1e28365000-7f1e283b2000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6044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/lib64/libgobject-2.0.so.0.3600.4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7f1e283b2000-7f1e285b2000 ---p 0004d000 00:01 6044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/lib64/libgobject-2.0.so.0.3600.4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7f1e285b2000-7f1e285b4000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0004d000 00:01 6044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/lib64/libgobject-2.0.so.0.3600.4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7f1e285b4000-7f1e286dd000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5776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/lib64/libglib-2.0.so.0.3600.4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7f1e286dd000-7f1e288dd000 ---p 00129000 00:01 5776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/lib64/libglib-2.0.so.0.3600.4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7f1e288dd000-7f1e288df000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00129000 00:01 5776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/lib64/libglib-2.0.so.0.3600.4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7f1e288df000-7f1e2896e000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5811                       /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/lib64/liblasso.so.3.11.1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8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region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09330" y="1102967"/>
            <a:ext cx="891540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7f1e2896e000-7f1e28b6e000 ---p 0008f000 00:01 5811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/lib64/liblasso.so.3.11.1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7f1e28b6e000-7f1e28b79000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0008f000 00:01 5811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/lib64/liblasso.so.3.11.1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7f1e28b79000-7f1e28cc9000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5341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/lib64/libxml2.so.2.9.1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7f1e28cc9000-7f1e28ec9000 ---p 00150000 00:01 5341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/lib64/libxml2.so.2.9.1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7f1e28ec9000-7f1e28ed3000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00150000 00:01 5341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/lib64/libxml2.so.2.9.1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7f1e28ed4000-7f1e28ef3000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08:06 132058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libpdts.so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7f1e28ef3000-7f1e290f2000 ---p 0001f000 08:06 132058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libpdts.so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7f1e290f2000-7f1e290f4000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0001e000 08:06 132058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libpdts.so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7f1e290f4000-7f1e29107000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3524                       /lib64/libresolv-2.18.so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7f1e29107000-7f1e29307000 ---p 00013000 00:01 3524                       /lib64/libresolv-2.18.so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7f1e29307000-7f1e29308000 r--p 00013000 00:01 3524                       /lib64/libresolv-2.18.so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7f1e29308000-7f1e29309000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00014000 00:01 3524                       /lib64/libresolv-2.18.so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7f1e2930b000-7f1e29318000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3415                       /lib64/libudev.so.0.13.1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7f1e29318000-7f1e29517000 ---p 0000d000 00:01 3415                       /lib64/libudev.so.0.13.1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7f1e29517000-7f1e29518000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0000c000 00:01 3415                       /lib64/libudev.so.0.13.1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7f1e29518000-7f1e2952a000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3424                       /lib64/libcgroup.so.1.0.38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7f1e2952a000-7f1e29729000 ---p 00012000 00:01 3424                       /lib64/libcgroup.so.1.0.38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7f1e29729000-7f1e2972b000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00011000 00:01 3424                       /lib64/libcgroup.so.1.0.38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7f1e29985000-7f1e2998c000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3534                       /lib64/librt-2.18.so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7f1e2998c000-7f1e29b8b000 ---p 00007000 00:01 3534                       /lib64/librt-2.18.so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7f1e29b8b000-7f1e29b8c000 r--p 00006000 00:01 3534                       /lib64/librt-2.18.so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7f1e29b8c000-7f1e29b8d000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00007000 00:01 3534                       /lib64/librt-2.18.so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7f1e29b8d000-7f1e29b90000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3527                       /lib64/libdl-2.18.so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7f1e29b90000-7f1e29d8f000 ---p 00003000 00:01 3527                       /lib64/libdl-2.18.so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7f1e29d8f000-7f1e29d90000 r--p 00002000 00:01 3527                       /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lib64/libdl-2.18.so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83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region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99392" y="971992"/>
            <a:ext cx="8955156" cy="40934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7f1e29d91000-7f1e29daa000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3490                       /lib64/libpthread-2.18.so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7f1e29daa000-7f1e29fa9000 ---p 00019000 00:01 3490                       /lib64/libpthread-2.18.so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7f1e29fa9000-7f1e29faa000 r--p 00018000 00:01 3490                       /lib64/libpthread-2.18.so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7f1e29faa000-7f1e29fab000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00019000 00:01 3490                       /lib64/libpthread-2.18.so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7f1e29faf000-7f1e29fd6000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08:08 659458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/local/sf/lib64/libexpat.so.1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7f1e29fd6000-7f1e2a1d5000 ---p 00027000 08:08 659458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/local/sf/lib64/libexpat.so.1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7f1e2a1d5000-7f1e2a1d8000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00026000 08:08 659458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/local/sf/lib64/libexpat.so.1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7f1e2a1d8000-7f1e2a2be000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5761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libstdc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++.so.6.0.18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7f1e2a2be000-7f1e2a4bd000 ---p 000e6000 00:01 5761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libstdc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++.so.6.0.18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7f1e2a4bd000-7f1e2a4c5000 r--p 000e5000 00:01 5761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libstdc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++.so.6.0.18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7f1e2a4c5000-7f1e2a4c7000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000ed000 00:01 5761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libstdc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++.so.6.0.18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7f1e2a4dc000-7f1e2a4e6000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5865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/lib64/libnuma.so.1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7f1e2a4e6000-7f1e2a6e5000 ---p 0000a000 00:01 5865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/lib64/libnuma.so.1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7f1e2a6e5000-7f1e2a6e6000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00009000 00:01 5865  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/lib64/libnuma.so.1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7f1e2a6e6000-7f1e2a706000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00:01 3408                       /lib64/ld-2.18.so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7f1e2a716000-7f1e2a817000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00000000 00:00 0                          [stack:4432]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7f1e2a906000-7f1e2a907000 r--p 00020000 00:01 3408                       /lib64/ld-2.18.so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7f1e2a907000-7f1e2a908000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00021000 00:01 3408                       /lib64/ld-2.18.so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7f1e2a909000-7f1e2ee19000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08:06 131987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/bin/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lina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7f1e2f018000-7f1e30165000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0450f000 08:06 131987                    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/local/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/bin/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lina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7fff3f964000-7fff3f985000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rw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 00000000 00:00 0                          [stack]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7fff3f9b7000-7fff3f9b9000 r-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00000000 00:00 0                          [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vdso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]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memory region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de-DE" altLang="ja-JP" sz="1000" dirty="0">
                <a:latin typeface="Courier New" charset="0"/>
                <a:ea typeface="Courier New" charset="0"/>
                <a:cs typeface="Courier New" charset="0"/>
              </a:rPr>
              <a:t>7fff3f9b7000-7fff3f9b9000 </a:t>
            </a:r>
            <a:r>
              <a:rPr lang="de-DE" altLang="ja-JP" sz="1000" dirty="0" err="1">
                <a:latin typeface="Courier New" charset="0"/>
                <a:ea typeface="Courier New" charset="0"/>
                <a:cs typeface="Courier New" charset="0"/>
              </a:rPr>
              <a:t>r-xp</a:t>
            </a:r>
            <a:r>
              <a:rPr lang="de-DE" altLang="ja-JP" sz="1000" dirty="0">
                <a:latin typeface="Courier New" charset="0"/>
                <a:ea typeface="Courier New" charset="0"/>
                <a:cs typeface="Courier New" charset="0"/>
              </a:rPr>
              <a:t> 00000000 00:00 0                          [</a:t>
            </a:r>
            <a:r>
              <a:rPr lang="de-DE" altLang="ja-JP" sz="1000" dirty="0" err="1">
                <a:latin typeface="Courier New" charset="0"/>
                <a:ea typeface="Courier New" charset="0"/>
                <a:cs typeface="Courier New" charset="0"/>
              </a:rPr>
              <a:t>vdso</a:t>
            </a:r>
            <a:r>
              <a:rPr lang="de-DE" altLang="ja-JP" sz="1000" dirty="0" smtClean="0">
                <a:latin typeface="Courier New" charset="0"/>
                <a:ea typeface="Courier New" charset="0"/>
                <a:cs typeface="Courier New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4901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process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4109" y="1007235"/>
            <a:ext cx="9098874" cy="410881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9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9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show process</a:t>
            </a:r>
            <a:endParaRPr lang="ja-JP" altLang="ja-JP" sz="9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Syntax error: Illegal </a:t>
            </a:r>
            <a:r>
              <a:rPr lang="en-US" altLang="ja-JP" sz="900" dirty="0" smtClean="0">
                <a:latin typeface="Courier New" charset="0"/>
                <a:ea typeface="Courier New" charset="0"/>
                <a:cs typeface="Courier New" charset="0"/>
              </a:rPr>
              <a:t>parameter</a:t>
            </a:r>
          </a:p>
          <a:p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9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processes</a:t>
            </a:r>
            <a:endParaRPr lang="ja-JP" altLang="ja-JP" sz="9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   PC                 SP                 STATE                 Runtime              SBASE       Stack Process TID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0x00007f1e2c91ff3e 0x00007f1de4f4de18 0x00007f1e454e4700          0 0x00007f1de4f46030 32000/32768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zone_background_idb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134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0x00007f1e2c1ce24d 0x00007f1e2a81fcd8 0x00007f1e454e4700          0 0x00007f1e2a818030 27680/32768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WebVPN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KCD Process 8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0x00007f1e2d3b1e04 0x00007f1de4fcbe48 0x00007f1e454e4700       4541 0x00007f1de4fc4030 31776/32768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vpnlb_timer_thread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126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0x00007f1e2d3b205a 0x00007f1de4dbfea8 0x00007f1e44e4a670          0 0x00007f1de4db8030 31840/32768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vpnlb_thread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93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0x00007f1e2d395aa8 0x00007f1de3fb8eb8 0x00007f1e454e4700      31481 0x00007f1de3fb1030 30200/32768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vpnfol_thread_unsent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209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0x00007f1e2d395945 0x00007f1de4201ea8 0x00007f1e454e4700      13803 0x00007f1de41fa030 29944/32768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vpnfol_thread_timer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207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0x00007f1e2d3953a0 0x00007f1de3fc3e18 0x00007f1e44e4a300          1 0x00007f1de3fbc030 30832/32768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vpnfol_thread_sync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208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0x00007f1e2d394f6d 0x00007f1de3fd6ea8 0x00007f1e44e4a0d0       6004 0x00007f1de3fc7030 59072/65536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vpnfol_thread_msg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206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0x00007f1e2d3ee5fd 0x00007f1de4d88e58 0x00007f1e454e4700        108 0x00007f1de4d81030 27736/32768 VM environment thread 98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0x00007f1e2d192938 0x00007f1deaa187b8 0x00007f1e454e4700          0 0x00007f1e25a69030 31216/32768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UserFromCert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Thread 13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0x00007f1e2cba644a 0x00007f1de4235ed8 0x00007f1e454e4700       1364 0x00007f1de422e030 29944/32768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update_mem_usage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166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0x00007f1e2cbb154a 0x00007f1de4240ee8 0x00007f1e454e4700      58884 0x00007f1de4239030 28272/32768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update_cpu_usage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165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0x00007f1e2d15d43c 0x00007f1de5039e88 0x00007f1e44e09880          0 0x00007f1de5032030 32304/32768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udp_timer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115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0x00007f1e2d15df44 0x00007f1de41b7df8 0x00007f1e454e4700        240 0x00007f1de41b0030 31952/32768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udp_thread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176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Lsi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0x00007f1e2cb8c7df 0x00007f1de5023ec8 0x00007f1e454e4700         91 0x00007f1de501c030 31904/32768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uauth_urlb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clean 144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0x00007f1e2d06a348 0x00007f1de4e64ea8 0x00007f1e44de6f70          0 0x00007f1de4e5d030 32144/32768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Uauth_Proxy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78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0x00007f1e2d0e8fa2 0x00007f1de4e6fdc8 0x00007f1df5eb1088          1 0x00007f1de4e68030 31504/32768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uauth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900" dirty="0" smtClean="0">
                <a:latin typeface="Courier New" charset="0"/>
                <a:ea typeface="Courier New" charset="0"/>
                <a:cs typeface="Courier New" charset="0"/>
              </a:rPr>
              <a:t>77</a:t>
            </a: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0x00007f1e2ba1a123 0x00007f1de4370dd8 0x00007f1e32620a90       1274 0x00007f1de4331030 246048/262144 </a:t>
            </a:r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tmatch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compile thread 129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0x00007f1e2bb8a19d 0x00007f1de48a1e18 0x00007f1e454e4700          0 0x00007f1de489a030 31984/32768 TLS Proxy Inspector 107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0x00007f1e2bb88d2d 0x00007f1de4896e38 0x00007f1e454e4700          0 0x00007f1de488f030 32016/32768 TLS Proxy Handshake 108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9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900" dirty="0">
                <a:latin typeface="Courier New" charset="0"/>
                <a:ea typeface="Courier New" charset="0"/>
                <a:cs typeface="Courier New" charset="0"/>
              </a:rPr>
              <a:t> 0x00007f1e2d0d34df 0x00007f1de4e17e68 0x00007f1e454e4700          0 0x00007f1de4e10030 32064/32768 Thread Logger </a:t>
            </a:r>
            <a:r>
              <a:rPr lang="en-US" altLang="ja-JP" sz="900" dirty="0" smtClean="0">
                <a:latin typeface="Courier New" charset="0"/>
                <a:ea typeface="Courier New" charset="0"/>
                <a:cs typeface="Courier New" charset="0"/>
              </a:rPr>
              <a:t>85</a:t>
            </a:r>
            <a:endParaRPr lang="ja-JP" altLang="ja-JP" sz="9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413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process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437766" y="1045280"/>
            <a:ext cx="8345488" cy="390876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 err="1" smtClean="0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0x00007f1e2d0f718b 0x00007f1de41acc08 0x00007f1e45ba6990          0 0x00007f1de41a5030 31696/32768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177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0x00007f1e2d0f23ea 0x00007f1e25a31e68 0x00007f1e44dfdd30          0 0x00007f1e25a2a030 31856/32768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tcp_slow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114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0x00007f1e2d0ee45d 0x00007f1e2a82ae98 0x00007f1e44dfdd30          0 0x00007f1e2a823030 31904/32768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tcp_fast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113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0x00007f1e2d0e4037 0x00007f1de4e0ce88 0x00007f1e44dfd9d0          0 0x00007f1de4e05030 31624/32768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syslogd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86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0x00007f1e2d0da5e5 0x00007f1de4e22e18 0x00007f1e454e4700          0 0x00007f1de4e1b030 32016/32768 Syslog Retry Thread 84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0x00007f1e2b908f05 0x00007f1de50d0d58 0x00007f1e454e4700          0 0x00007f1de50c9030 31416/32768 SXP CORE 26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0x00007f1e2c937990 0x00007f1de4ebec48 0x00007f1e454e4700          0 0x00007f1de4eb7030 29536/32768 static 136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0x00007f1e2d0c774c 0x00007f1de4e43ed8 0x00007f1e454e4700       1350 0x00007f1de4e3c030 31920/32768 SSL 81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0x00007f1e2cfb68f2 0x00007f1de4ec9e88 0x00007f1e454e4700        140 0x00007f1de4ec2030 31488/32768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snmpfo_timer_thread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143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0x00007f1e2cfb4f4c 0x00007f1de40b1e78 0x00007f1e44dd48a0        154 0x00007f1de40aa030 31872/32768 SNMP Notify Thread 184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0x00007f1e2cfad9a2 0x00007f1de40a2b58 0x00007f1e454e4700          0 0x00007f1de409f030 14928/32768 SNMP Host Timer Thread 185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0x00007f1e2d0e529c 0x00007f1de4e38e68 0x00007f1e44dfda80          0 0x00007f1de4e31030 31632/32768 SMTP 82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0x00007f1e2c2218d1 0x00007f1de5091e48 0x00007f1e42b6bfc0          0 0x00007f1de508a030 31728/32768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SmartLic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IPC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Comm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121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0x00007f1e2c2225ea 0x00007f1e2a713e48 0x00007f1e42b6c460          1 0x00007f1e2a70c030 26256/32768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SmartLic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IPC 118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0x00007f1e2c226e32 0x00007f1e25a99ee8 0x00007f1e454e4700         44 0x00007f1e25a92030 31840/32768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sm_lic_sch_comm_thread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119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0x00007f1e2c226d95 0x00007f1e25a26e08 0x00007f1e454e4700          0 0x00007f1e25a1f030 27736/32768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sm_lic_entitlement_thread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120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0x00007f1e2ba3e7d5 0x00007f1de507bcc8 0x00007f1dee846be0          0 0x00007f1de5074030 29008/32768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sfr_ips_stats_server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33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0x00007f1e2ba3c7a6 0x00007f1de5065d18 0x00007f1df76f80a0          0 0x00007f1de505e030 29088/32768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sfr_asa_config_server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35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0x00007f1e2ba3db17 0x00007f1de5070e08 0x00007f1e454e4700          0 0x00007f1de5069030 30152/32768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sfr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vpn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-status 34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0x00007f1e2cf5a437 0x00007f1de4e95dc8 0x00007f1e454e4700        483 0x00007f1de4e86030 64448/65536 Session Manager 75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0x00007f1e2d0ca5f2 0x00007f1de432dce8 0x00007f1e454e4700        192 0x00007f1de4326030 25952/32768 Self-Sign Cert Thread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142</a:t>
            </a: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0x00007f1e2d40d66d 0x00007f1de3fe9a68 0x00007f1e454e4700          0 0x00007f1de3fda030 62960/65536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sch_module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204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0x00007f1e2d3f7815 0x00007f1de4d7ddd8 0x00007f1e454e4700        895 0x00007f1de4d6e030 64352/65536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scansafe_poll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99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0x00007f1e2d192938 0x00007f1df6420dc8 0x00007f1e454e4700         12 0x00007f1de4e73030 57856/65536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rtcli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async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executor process 201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0x00007f1e2da73ac2 0x00007f1e25a10d48 0x00007f1e44f9a1f0          0 0x00007f1e25a09030 31288/32768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rpc_server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200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0x00007f1e2bdbff8f 0x00007f1de4f00e58 0x00007f1e454e4700          0 0x00007f1de4ef9030 32080/32768 REST Periodic 66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0x00007f1e2b6ec7c5 0x00007f1e25a8ee18 0x00007f1e454e4700          0 0x00007f1e25a7f030 64640/65536 Reload Control Thread 11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0x00007f1e2b90097a 0x00007f1de50c5e28 0x00007f1e454e4700          0 0x00007f1de50be030 31584/32768 RBM CORE 27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0x00007f1e2d0827ad 0x00007f1de42f9e58 0x00007f1e454e4700          0 0x00007f1de42f2030 32080/32768 RADIUS Proxy Time Keeper 154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0x00007f1e2d03f667 0x00007f1de4304828 0x00007f1df6221b68         15 0x00007f1de42fd030 30352/32768 RADIUS Proxy Listener 153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0x00007f1e2d084a6d 0x00007f1de430fe78 0x00007f1e44df81e0          0 0x00007f1de4308030 32320/32768 RADIUS Proxy Event Daemon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152</a:t>
            </a:r>
            <a:endParaRPr lang="en-US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469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98782" y="1016267"/>
            <a:ext cx="8666922" cy="403187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 err="1" smtClean="0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0x00007f1e2cea6305 0x00007f1de4ea8e68 0x00007f1e454e4700          0 0x00007f1de4e99030 64672/65536 Quack process 74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0x00007f1e2ce709ac 0x00007f1de4ef5ea8 0x00007f1e44d99fa0          0 0x00007f1de4eee030 32368/32768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QoS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Support Module 67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0x00007f1e2d32fa21 0x00007f1de4fece28 0x00007f1e44e32780       1034 0x00007f1de4fe5030 32240/32768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ppp_timer_thread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125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0x00007f1e2cb4c3fc 0x00007f1de5002e38 0x00007f1e454e4700      47983 0x00007f1de4ffb030 16056/32768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pm_timer_thread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145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0x00007f1e2cb73cbe 0x00007f1de4f16e88 0x00007f1e454e4700       6529 0x00007f1de4f0f030 29688/32768 PIX Garbage Collector 64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0x00007f1e2cda483e 0x00007f1de4d93e48 0x00007f1e454e4700         38 0x00007f1de4d8c030 31808/32768 Periodic Cert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Auth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Timer Thread 141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0x00007f1e2cdaa1e8 0x00007f1de4de0e38 0x00007f1e454e4700         22 0x00007f1de4dd9030 31792/32768 Periodic Cert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Auth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Thread 140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0x00007f1e2cadce4e 0x00007f1e2a8d6ea8 0x00007f1e44acaec0          0 0x00007f1e2a8cf030 28160/32768 PA AG replication 222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0x00007f1e2d10df96 0x00007f1de422ae68 0x00007f1e454e4700          0 0x00007f1de4223030 31632/32768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npshim_thread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167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0x00007f1e2cba77ba 0x00007f1de420cd48 0x00007f1e454e4700          0 0x00007f1de4205030 18008/32768 NIC status poll 169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0x00007f1e2ce16da2 0x00007f1de4eb3e88 0x00007f1e454e4700        718 0x00007f1de4eac030 31096/32768 NGFW-NTP-SYNC PROCESS 73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0x00007f1e2c336262 0x00007f1de5086ea8 0x00007f1e454e4700        552 0x00007f1de507f030 31872/32768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netfs_vnode_reclaim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219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0x00007f1e2d192938 0x00007f1de854f738 0x00007f1e454e4700          1 0x00007f1de4f98030 31120/32768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netfs_thread_init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53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0x00007f1e2c336139 0x00007f1de4880e98 0x00007f1e42b6edf0          0 0x00007f1de4879030 31824/32768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netfs_mount_handler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110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0x00007f1e2c295190 0x00007f1de40c4e48 0x00007f1e454e4700      50697 0x00007f1de40b5030 62392/65536 MLD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183</a:t>
            </a: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0x00007f1e2d31443f 0x00007f1de4007e98 0x00007f1e45ba67b0       5273 0x00007f1de3ff8030 62328/65536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lu_rx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0x00007f1e2d3143b8 0x00007f1de3ff4ea8 0x00007f1e4841c5e0          0 0x00007f1de3fed030 30728/32768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lu_dynamic_sync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0x00007f1e2d314275 0x00007f1de424be38 0x00007f1e4841c730       2143 0x00007f1de4244030 30760/32768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lu_ctl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164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0x00007f1e2d0db00c 0x00007f1de4e2de08 0x00007f1e44dfd3e0       1163 0x00007f1de4e26030 30120/32768 Logger 83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0x00007f1e2c1e9b9a 0x00007f1de4fd6e38 0x00007f1e45c54b10        189 0x00007f1de4fcf030 18168/32768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Lic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TMR 116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0x00007f1e2c1e9ae3 0x00007f1de4fc0e88 0x00007f1e42b62f70       1239 0x00007f1de4fb9030 18264/32768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Lic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HA Cluster 117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0x00007f1e2d350a2f 0x00007f1de502ee28 0x00007f1e454e4700          0 0x00007f1de5027030 32032/32768 L2TP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mgmt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daemon 124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0x00007f1e2d34e3fb 0x00007f1de505ae38 0x00007f1e454e4700          0 0x00007f1de5053030 32048/32768 L2TP data daemon 123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0x00007f1e2c071ae3 0x00007f1de40e2df8 0x00007f1e454e4700        643 0x00007f1de40d3030 49616/65536 IPv6 ND 181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0x00007f1e2c07610c 0x00007f1de40f5e28 0x00007f1e454e4700        157 0x00007f1de40e6030 48992/65536 IPv6 Input 180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0x00007f1e2c0758f6 0x00007f1de40cfe18 0x00007f1e454e4700       3030 0x00007f1de40c8030 17504/32768 IPv6 IDB 182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0x00007f1e2b842c66 0x00007f1de50f1e38 0x00007f1def61d190          4 0x00007f1de50ea030 31664/32768 IPsec message handler 127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0x00007f1e2c0095d3 0x00007f1de41e0d58 0x00007f1e45ba6980      57937 0x00007f1de41d1030 62648/65536 IP Thread 173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0x00007f1e2c8cae77 0x00007f1de4f2cd98 0x00007f1e454e4700          1 0x00007f1de4f25030 28928/32768 IP RIB Update 135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0x00007f1e2c9200b6 0x00007f1de4f89e08 0x00007f1e454e4700          1 0x00007f1de4f82030 29728/32768 IP Connected Route Background 133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0x00007f1e2c774f06 0x00007f1de4faae08 0x00007f1e454e4700          0 0x00007f1de4fa3030 31968/32768 IP Background 132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0x00007f1e2cb42902 0x00007f1de4f0bea8 0x00007f1e44ad19d0          0 0x00007f1de4f04030 32368/32768 IP Address Assign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65</a:t>
            </a:r>
            <a:endParaRPr lang="en-US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561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20483" y="1061733"/>
            <a:ext cx="8580053" cy="390876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 err="1" smtClean="0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0x00007f1e2bff9545 0x00007f1de4dd5e68 0x00007f1e454e4700          0 0x00007f1de4dce030 32096/32768 Integrity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Fw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Timer Thread 210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0x00007f1e2bffce73 0x00007f1de42eed68 0x00007f1e45ba6560          0 0x00007f1de42e7030 31504/32768 Integrity FW Task 155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0x00007f1e2cc4364c 0x00007f1de4f42e48 0x00007f1e454e4700          0 0x00007f1de4f3b030 32064/32768 Inline Set Timer 60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0x00007f1e2bf337ec 0x00007f1de4d6ae58 0x00007f1e454e4700          0 0x00007f1de4d63030 32048/32768 IKEv2 EAP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Passthrough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151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0x00007f1e2bf57587 0x00007f1de4db4e48 0x00007f1e454e4700        604 0x00007f1de4dad030 30200/32768 IKEv2 DPD Client Process 150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0x00007f1e2bf58469 0x00007f1de4df6ad8 0x00007f1e454e4700        448 0x00007f1de4def030 21840/32768 IKEv2 Daemon 149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0x00007f1e2beacb15 0x00007f1de4e4ee28 0x00007f1e454e4700          0 0x00007f1de4e47030 32032/32768 IKE Timekeeper 147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0x00007f1e2be75d95 0x00007f1de4fe1d38 0x00007f1e454e4700          0 0x00007f1de4fda030 31424/32768 IKE Receiver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47</a:t>
            </a: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0x00007f1e2be9e05c 0x00007f1de4322b28 0x00007f1e42b53da0          0 0x00007f1de4313030 62784/65536 IKE Daemon 148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0x00007f1e2be74645 0x00007f1de4ff7e48 0x00007f1e454e4700          0 0x00007f1de4ff0030 32032/32768 IKE Common thread 146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0x00007f1e2cab55e1 0x00007f1de4f6be78 0x00007f1e454e4700          0 0x00007f1de4f5c030 64864/65536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idfw_service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57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0x00007f1e2caa5edd 0x00007f1de4f7ee58 0x00007f1e454e4700          0 0x00007f1de4f6f030 64576/65536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idfw_proc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56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0x00007f1e2caba425 0x00007f1de4f58e08 0x00007f1e454e4700          0 0x00007f1de4f51030 31424/32768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idfw_adagent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58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0x00007f1e2bdde1d6 0x00007f1de41c2da8 0x00007f1e45ba6820        887 0x00007f1de41bb030 30872/32768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icmp_thread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175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0x00007f1e2cf054ad 0x00007f1de4fb5e58 0x00007f1e454e4700          0 0x00007f1de4fae030 32080/32768 ICMP event handler 130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0x00007f1e2bddcca1 0x00007f1e2a835dc8 0x00007f1e2a835e90          0 0x00007f1e2a82e030 13600/32768 HPI POLL 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0x00007f1e2bd9d2e5 0x00007f1de4025e38 0x00007f1e454e4700       4065 0x00007f1de401e030 30688/32768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ha_trans_data_tx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0x00007f1e2bd9d2e5 0x00007f1de4030e38 0x00007f1e454e4700       1559 0x00007f1de4029030 30888/32768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ha_trans_ctl_tx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0x00007f1e2bd65028 0x00007f1de4085da8 0x00007f1e45ac75e8          0 0x00007f1de407e030 30696/32768 fover_tx_2 188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0x00007f1e2bd65028 0x00007f1de4090da8 0x00007f1e45ac75d8       5978 0x00007f1de4089030 18184/32768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fover_tx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187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0x00007f1e2bd7ee2d 0x00007f1de4256e48 0x00007f1e454e4700       1391 0x00007f1de424f030 15848/32768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163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0x00007f1e2bd63794 0x00007f1de409be58 0x00007f1e45aca320       8072 0x00007f1de4094030 15992/32768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fover_rx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186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0x00007f1e2bd7fa1c 0x00007f1de406fc48 0x00007f1e45ac7610         82 0x00007f1de4068030 9144/32768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fover_rep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0x00007f1e2bd746f5 0x00007f1de4064af8 0x00007f1e45ac7620       9418 0x00007f1de4055030 25632/65536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fover_parse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0x00007f1e2bd6665c 0x00007f1de407acf8 0x00007f1e45ba6a60       9747 0x00007f1de4073030 25088/32768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fover_ip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189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0x00007f1e2bd476f0 0x00007f1de4046e68 0x00007f1e45ac78d0          0 0x00007f1de403f030 16056/32768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fover_ifc_test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0x00007f1e2bd4ba20 0x00007f1de403be48 0x00007f1e454e4700      57129 0x00007f1de4034030 15288/32768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fover_health_monitoring_thread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0x00007f1e2bd91576 0x00007f1de401ae58 0x00007f1e454e4700         10 0x00007f1de400b030 48216/65536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fover_FSM_thread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197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0x00007f1e2bd4940d 0x00007f1de4051e58 0x00007f1e454e4700       9000 0x00007f1de404a030 15864/32768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fover_fail_check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192</a:t>
            </a:r>
            <a:endParaRPr lang="en-US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0x00007f1e2d448e05 0x00007f1de4d5faa8 0x00007f1e454e4700        142 0x00007f1de4d50030 63648/65536 event manager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101</a:t>
            </a: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0x00007f1e2cf7dfbb 0x00007f1de488bec8 0x00007f1e454e4700       5560 0x00007f1de4884030 31904/32768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emweb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cifs_timer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109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62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08602"/>
            <a:ext cx="8669505" cy="403187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0x00007f1e2d2f8010 0x00007f1de4f94e58 0x00007f1e454e4700          0 0x00007f1de4f8d030 32080/32768 Dynamic Filter VC Housekeeper 131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0x00007f1e2ba7d99c 0x00007f1de500dcd8 0x00007f1e454e4700          0 0x00007f1de5006030 31664/32768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dns_process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203</a:t>
            </a: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0x00007f1e2ba7f8cd 0x00007f1de50fce58 0x00007f1e454e4700         84 0x00007f1de50f5030 31824/32768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dns_cache_timer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202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0x00007f1e2bac4d8a 0x00007f1de4f37e28 0x00007f1e454e4700       2778 0x00007f1de4f30030 31744/32768 DHCPRA Monitor 247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0x00007f1e2ba9b86c 0x00007f1de5044e68 0x00007f1e454e4700          0 0x00007f1de503d030 32096/32768 DHCPD Timer 246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0x00007f1e2d15d59b 0x00007f1de4d09d98 0x00007f1deab79cc8        161 0x00007f1de4cfa030 47512/65536 DHCPC Receiver 249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0x00007f1e2bab5637 0x00007f1de4da9e08 0x00007f1e454e4700          1 0x00007f1de4da2030 30872/32768 DHCP Client 248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0x00007f1e2ba68810 0x00007f1de504fde8 0x00007f1e4590caf0      11261 0x00007f1de5048030 30008/32768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dbgtrace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37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0x00007f1e2b8f8e45 0x00007f1de50a7e78 0x00007f1e454e4700          0 0x00007f1de50a0030 31888/32768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cts_timer_task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0x00007f1e2b8f6221 0x00007f1de50bac88 0x00007f1e456f5710         23 0x00007f1de50ab030 64144/65536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cts_task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0x00007f1e2b85e6ca 0x00007f1de50e6c28 0x00007f1e454e4700      85432 0x00007f1de50df030 29304/32768 CTM message handler 128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0x00007f1e2b854b60 0x00007f1de50dbe28 0x00007f1e454e4700          0 0x00007f1de50d4030 32032/32768 CTM Daemon 25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0x00007f1e2b801ca5 0x00007f1de509ce68 0x00007f1e454e4700          0 0x00007f1de5095030 32096/32768 CTCP Timer process 122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0x00007f1e2cd265b5 0x00007f1de4debe78 0x00007f1e454e4700          0 0x00007f1de4de4030 31984/32768 Crypto PKI RECV 139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0x00007f1e2cd27653 0x00007f1de4e59e48 0x00007f1e454e4700          4 0x00007f1de4e52030 28576/32768 Crypto CA 137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0x00007f1e2b7eaa27 0x00007f1de41a1e68 0x00007f1e32610940      35955 0x00007f1de419a030 29880/32768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cppoll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178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Mrd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0x00007f1e2bb95e47 0x00007f1de42a4e88 0x00007f1e454e55a0          0 0x00007f1de429d030 30136/32768 CP Threat-Detection Processing 161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0x00007f1e2d0f471f 0x00007f1de4196b98 0x00007f1df6271ac0          0 0x00007f1de418f030 31008/32768 CP Server Process 179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Mrd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0x00007f1e2bb96272 0x00007f1de42e3e68 0x00007f1e454e55a0       2413 0x00007f1de42dc030 29944/32768 CP Processing 156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Mrd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0x00007f1e2bb95b0d 0x00007f1de42d8e78 0x00007f1e454e55a0          0 0x00007f1de42c9030 62840/65536 CP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Midpath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Processing 157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Mrd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0x00007f1e2bb9602f 0x00007f1de42c5e88 0x00007f1e454e55a0       4241 0x00007f1de42be030 30136/32768 CP HA Processing 158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Mrd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0x00007f1e2bb95f3f 0x00007f1de42afe88 0x00007f1e454e55a0          0 0x00007f1de42a8030 30136/32768 CP DP CXSC Event Processing 160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Mrd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0x00007f1e2bb95d51 0x00007f1de42bae88 0x00007f1e454e55a0      15516 0x00007f1de42b3030 30008/32768 CP ARP Processing 159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0x00007f1e2b7e71c6 0x00007f1e25a1be88 0x00007f1e32610890          4 0x00007f1e25a14030 31440/32768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History Thread 20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0x00007f1e2b76f345 0x00007f1e25a3ce48 0x00007f1e454e4700          0 0x00007f1e25a35030 32064/32768 CMGR Timer Process 17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0x00007f1e2b76e179 0x00007f1e25a4fe68 0x00007f1e454f2b90          0 0x00007f1e25a40030 64832/65536 CMGR Server Process 16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0x00007f1e2b94c005 0x00007f1de5018e58 0x00007f1e454e4700          0 0x00007f1de5011030 31840/32768 cluster interface health monitor 42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0x00007f1e2cc1881a 0x00007f1de4eeae88 0x00007f1e44ada5e0          0 0x00007f1de4ee3030 32336/32768 Client Update Task 68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0x00007f1e2d483000 0x00007f1de4d4c858 0x00007f1e44e74c30       8589 0x00007f1de4d0d030 224368/262144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102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M*  0x00007f1e2cae04f9 0x00007f1e25a07f08 0x00007f1e454e55a0       6523 0x00007f1de425a030 228560/262144 ci/console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162</a:t>
            </a: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0x00007f1e2da3eee5 0x00007f1de4f21e08 0x00007f1e454e4700          0 0x00007f1de4f1a030 31968/32768 Chunk Manager 63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0x00007f1e2db79ffd 0x00007f1de4edfe68 0x00007f1e454e4700     217607 0x00007f1de4ed8030 30008/32768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Checkheaps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69</a:t>
            </a:r>
          </a:p>
        </p:txBody>
      </p:sp>
    </p:spTree>
    <p:extLst>
      <p:ext uri="{BB962C8B-B14F-4D97-AF65-F5344CB8AC3E}">
        <p14:creationId xmlns:p14="http://schemas.microsoft.com/office/powerpoint/2010/main" val="1358872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85830" y="1073150"/>
            <a:ext cx="8849360" cy="193899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0x00007f1e2cd79ab3 0x00007f1de4e01e58 0x00007f1e454e4700          0 0x00007f1de4dfa030 32048/32768 CERT API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138</a:t>
            </a:r>
          </a:p>
          <a:p>
            <a:r>
              <a:rPr lang="en-US" altLang="ja-JP" sz="800" dirty="0" err="1" smtClean="0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0x00007f1e2d48b31f 0x00007f1de4cbbd58 0x00007f1e44e74cb0          2 0x00007f1de4cb4030 29152/32768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cd_proxy_interface_channel_rx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105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0x00007f1e2d48bebf 0x00007f1de4cc6d48 0x00007f1e44e74d00       2509 0x00007f1de4cbf030 13928/32768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cd_proxy_channel_rx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104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Lwe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0x00007f1e2b6d84bf 0x00007f1e2a8e1d58 0x00007f1e454e42c0          0 0x00007f1e2a8da030 31584/32768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block_diag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0x00007f1e2c00f7a9 0x00007f1e2a8cbe98 0x00007f1e454e4700       8791 0x00007f1e2a8c4030 30032/32768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arp_timer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111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0x00007f1e2c01cd33 0x00007f1e2a8c0dc8 0x00007f1e45ba6900          0 0x00007f1e2a8b9030 32144/32768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arp_forward_thread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112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0x00007f1e2c012742 0x00007f1de41cde78 0x00007f1e45ba7aa0     201324 0x00007f1de41c6030 28664/32768 ARP Thread 174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0x00007f1e2b9cf502 0x00007f1de4ed4ce8 0x00007f1e32620780          0 0x00007f1de4ecd030 25976/32768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appAgent_subscribe_nd_thread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211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Msi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0x00007f1e2b9ce72d 0x00007f1de4dcae78 0x00007f1e454e4700     207270 0x00007f1de4dc3030 15256/32768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appAgent_monitor_nd_thread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212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0x00007f1e2d192938 0x00007f1deb478698 0x00007f1e454e4700          8 0x00007f1e25a5e030 30288/32768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aaa_shim_thread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14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0x00007f1e2d0e8fa2 0x00007f1e25a5a968 0x00007f1df5eb10c8          0 0x00007f1e25a53030 30928/32768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aaa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-redirect-task 15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Mwe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0x00007f1e2b71426a 0x00007f1e25a7baa8 0x00007f1e454ecb70          0 0x00007f1e25a74030 31344/32768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aaa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12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-                   -                  -                  -    2702759                  -      -      DATAPATH-0-4439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-                   -                  -                  - 1295216529                  -      -      scheduler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-                   -                  -                  - 1299149297                  -      -      total elapsed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7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kernel process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73150"/>
            <a:ext cx="884936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kernel process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PID PPID PRI  NI       VSIZE      RSS                WCHAN STAT  RUNTIME    GTIME   CGTIME COMMAND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1    0  20   0     4333568      692 18446744071579999764    S      979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init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2    0  20   0           0        0 18446744071579241365    S       18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kthreadd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3    2  20   0           0        0 18446744071579267779    S     1243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ksoftirqd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    2   0 -20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/0:0H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7    2  RT   0           0        0 18446744071579267779    S      177        0        0 migration/0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8    2  20   0           0        0 18446744071579539937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rcu_bh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9    2  20   0           0        0 18446744071579540572    S    32419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rcu_sched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10    2  RT   0           0        0 18446744071579267779    S      535        0        0 migration/1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11    2  20   0           0        0 18446744071579267779    S     2852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ksoftirqd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13    2   0 -20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/1:0H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14    2  RT   0           0        0 18446744071579267779    S      664        0        0 migration/2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15    2  20   0           0        0 18446744071579267779    S     1785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ksoftirqd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16    2  20   0           0        0 18446744071580189590    D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17    2   0 -20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/2:0H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18    2  RT   0           0        0 18446744071579267779    S      373        0        0 migration/3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19    2  20   0           0        0 18446744071579267779    S     1639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ksoftirqd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21    2   0 -20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/3:0H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22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khelper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23    2  20   0           0        0 18446744071582394475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kdevtmpfs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296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writeback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299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bioset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300    2   0 -20           0        0 18446744071579214980    S        0        0        0 crypto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302    2   0 -20           0        0 18446744071579214980    S        0        0       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kblockd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5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FTD - CLI configuration modes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347788"/>
            <a:ext cx="8357024" cy="1520629"/>
          </a:xfrm>
        </p:spPr>
        <p:txBody>
          <a:bodyPr/>
          <a:lstStyle/>
          <a:p>
            <a:pPr marL="569867" lvl="1" indent="-342900">
              <a:spcBef>
                <a:spcPts val="6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3 </a:t>
            </a:r>
            <a:r>
              <a:rPr lang="ja-JP" altLang="en-US" sz="2000" dirty="0" smtClean="0">
                <a:solidFill>
                  <a:srgbClr val="000000"/>
                </a:solidFill>
              </a:rPr>
              <a:t>種類の </a:t>
            </a:r>
            <a:r>
              <a:rPr lang="en-US" sz="2000" dirty="0" smtClean="0">
                <a:solidFill>
                  <a:srgbClr val="000000"/>
                </a:solidFill>
              </a:rPr>
              <a:t>CLI</a:t>
            </a:r>
            <a:r>
              <a:rPr lang="ja-JP" altLang="en-US" sz="2000" dirty="0" smtClean="0">
                <a:solidFill>
                  <a:srgbClr val="000000"/>
                </a:solidFill>
              </a:rPr>
              <a:t> モード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898525" lvl="1" indent="-31273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FTD CLISH mode</a:t>
            </a:r>
          </a:p>
          <a:p>
            <a:pPr marL="898525" lvl="1" indent="-31273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FTD expert mode</a:t>
            </a:r>
          </a:p>
          <a:p>
            <a:pPr marL="898525" lvl="1" indent="-312738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ASA CLI mode</a:t>
            </a:r>
            <a:r>
              <a:rPr lang="ja-JP" altLang="en-US" dirty="0" smtClean="0">
                <a:solidFill>
                  <a:srgbClr val="000000"/>
                </a:solidFill>
              </a:rPr>
              <a:t>（</a:t>
            </a:r>
            <a:r>
              <a:rPr lang="en-US" altLang="ja-JP" dirty="0" smtClean="0">
                <a:solidFill>
                  <a:srgbClr val="000000"/>
                </a:solidFill>
              </a:rPr>
              <a:t>= LINA CLI</a:t>
            </a:r>
            <a:r>
              <a:rPr lang="ja-JP" altLang="en-US" dirty="0" smtClean="0">
                <a:solidFill>
                  <a:srgbClr val="000000"/>
                </a:solidFill>
              </a:rPr>
              <a:t>）</a:t>
            </a:r>
            <a:endParaRPr lang="en-US" dirty="0" smtClean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569867" lvl="1" indent="-342900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80512" y="2931334"/>
            <a:ext cx="7565591" cy="156966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expert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admin@FTD5506-1:~$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sudo su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Password: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root@FTD5506-1:/home/admin#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lina_cli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Attaching to ASA console ... Press </a:t>
            </a:r>
            <a:r>
              <a:rPr lang="en-US" sz="1200" b="1" dirty="0">
                <a:solidFill>
                  <a:srgbClr val="000000"/>
                </a:solidFill>
                <a:latin typeface="Courier New" panose="02070309020205020404" pitchFamily="49" charset="0"/>
              </a:rPr>
              <a:t>'Ctrl+a then d'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to detach.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Type help or '?' for a list of available commands.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firepower#</a:t>
            </a:r>
          </a:p>
        </p:txBody>
      </p:sp>
      <p:grpSp>
        <p:nvGrpSpPr>
          <p:cNvPr id="2" name="図形グループ 1"/>
          <p:cNvGrpSpPr/>
          <p:nvPr/>
        </p:nvGrpSpPr>
        <p:grpSpPr>
          <a:xfrm>
            <a:off x="1701478" y="2994246"/>
            <a:ext cx="6043794" cy="369332"/>
            <a:chOff x="1701478" y="2994246"/>
            <a:chExt cx="604379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239732" y="2994246"/>
              <a:ext cx="1505540" cy="36933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CLISH mode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701478" y="3027673"/>
              <a:ext cx="4538253" cy="4294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図形グループ 4"/>
          <p:cNvGrpSpPr/>
          <p:nvPr/>
        </p:nvGrpSpPr>
        <p:grpSpPr>
          <a:xfrm>
            <a:off x="2384382" y="3363578"/>
            <a:ext cx="5348067" cy="459304"/>
            <a:chOff x="2384382" y="3363578"/>
            <a:chExt cx="5348067" cy="459304"/>
          </a:xfrm>
        </p:grpSpPr>
        <p:sp>
          <p:nvSpPr>
            <p:cNvPr id="12" name="TextBox 11"/>
            <p:cNvSpPr txBox="1"/>
            <p:nvPr/>
          </p:nvSpPr>
          <p:spPr>
            <a:xfrm>
              <a:off x="6239733" y="3453550"/>
              <a:ext cx="1492716" cy="36933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Expert mode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384382" y="3363578"/>
              <a:ext cx="3855353" cy="194173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図形グループ 5"/>
          <p:cNvGrpSpPr/>
          <p:nvPr/>
        </p:nvGrpSpPr>
        <p:grpSpPr>
          <a:xfrm>
            <a:off x="1835963" y="4131662"/>
            <a:ext cx="5488649" cy="369332"/>
            <a:chOff x="1835963" y="4131662"/>
            <a:chExt cx="5488649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6267848" y="4131662"/>
              <a:ext cx="1056764" cy="36933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ASA CLI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835963" y="4326891"/>
              <a:ext cx="4431885" cy="2065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4116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kernel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process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73150"/>
            <a:ext cx="884936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524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xenbus_frontend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540    2  20   0           0        0 18446744071583665044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khubd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547    2   0 -20           0        0 18446744071579214980    S        0        0        0 md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651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rpciod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652    2  20   0           0        0 18446744071579216355    S     2981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/3:1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653    2  20   0           0        0 18446744071580189590    D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654    2  20   0           0        0 18446744071579216355    S     3438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/1:1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675    2  20   0           0        0 18446744071579681601    S        0        0        0 kswapd0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676    2  20   0           0        0 18446744071580163481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fsnotify_mark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677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nfsiod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679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xfsalloc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680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xfs_mru_cache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681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xfslogd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700    2  20   0           0        0 18446744071579216355    S     1418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/0:1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797    2   0 -20           0        0 18446744071579216355    S     5520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/3:1H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834    2   0 -20           0        0 18446744071579214980    S       30        0        0 mpt_poll_0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835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mpt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836    2  20   0           0        0 18446744071582598988    S     1213        0        0 scsi_eh_0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853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vfio-irqfd-clea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882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kpsmoused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883    2  20   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/3:2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910    2   0 -20           0        0 18446744071579214980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deferwq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947    1  20   0    20205568     1440 18446744071580175282    S        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udevd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969  947  20   0    20119552     1076 18446744071580175282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udevd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978  947  20   0    20119552      864 18446744071580175282    S        0        0       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udevd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1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kernel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73150"/>
            <a:ext cx="884936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1039    2   0 -20           0        0 18446744071579216355    S     3676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/0:1H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1070    2   0 -20           0        0 18446744071579216355    S    15008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/1:1H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1075    2   0 -20           0        0 18446744071579216355    S     5720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/2:1H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1843    2  20   0           0        0 18446744072100044286    S     3270        0        0 jbd2/sda6-8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1844    2   0 -20           0        0 18446744071579214980    S        0        0        0 ext4-dio-unwrit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1853    2  20   0           0        0 18446744072100044286    S    11517        0        0 jbd2/sda8-8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1854    2   0 -20           0        0 18446744071579214980    S        0        0        0 ext4-dio-unwrit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2232    1  20   0    27639808      236 18446744071579127922    S        0        0        0 syslog-ng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2233 2232  20   0   359522304     5596 18446744073709551615    S   156430        0        0 syslog-ng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2854    1  20   0    16420864     1000 18446744071579999764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xinetd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4072    2  20   0           0        0 18446744071580189590    D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4073    2  20   0           0        0 18446744071580189590    D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4074    2  20   0           0        0 18446744071580189590    D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4075    2  20   0           0        0 18446744071580189590    D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4076    2  20   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4080    2  20   0           0        0 18446744071579216355    S     2844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/2:7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4174    1  20   0     4329472      592 18446744071579999764    S     1314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sfifd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4202    1  20   0    15622144      400 18446744071580175282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dbus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-daemon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4209    1  20   0    28819456      880 18446744071579999764    S        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sshd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4213    1  20   0     4329472      580 18446744071579999764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acpid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4216    1  20   0    13873152     1184 18446744071579255018    S      442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crond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4221    1  20   0    11812864     3268 18446744071579127922    S    17729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pmmon.sh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4230    1  20   0    53665792     2836 18446744071579999764    S    13630        0        0 pm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4241 4230  20   0  2463916032   157972 18446744073709551615    S   282919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mysqld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4244 4230  20   0    15601664     1252 18446744071579999764    S      304        0       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sfmb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91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kernel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73150"/>
            <a:ext cx="884936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4249 4230  20   0   161550336    45420 18446744071579255018    S     4112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rotate_stats.pl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4250 4230  20   0   242696192    97104 18446744071579255018    S   353511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run_hm.pl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4251 4230  20   0    22167552     1400 18446744071579999764    S        6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SFNotificationd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4253 4230  20   0    15613952     1244 18446744071579999764    S     8280        0        0 top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4254 4230  20   0    75059200     2032 18446744071579999764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rrd_server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4255 4230  20   0   175308800     1684 18446744073709551615    S     3346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sfhassd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4256 4230  20   0  1754857472    11952 18446744073709551615    S   143241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adi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4257 4230  20   0   104988672     3188 18446744073709551615    S     1003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bltd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4258 4230  20   0    26263552     1640 18446744071580175282    S    39944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pdts_proc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4259 4230  20   0    13950976     1072 18446744071579127922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ndmain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4260 4230  20   0    16134144     3472 18446744071579127922    S    13435        0        0 syslog-ng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4261 4230  20   0     8712192      608 18446744071579999764    S    25146        0        0 consoled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4264 4230  20   0   659685376     3480 18446744073709551615    S    67560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ndclientd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4265 4230  20   0   216895488     4908 18446744073709551615    S    83781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CloudAgent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4284 4259  20   0   279195648     2528 18446744073709551615    S   258574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ndmain.bin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4295 4261  20   0    15106048      920 18446744073709551615    S      103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lina_monitor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4417 4295   0 -20  2053120000   526508 18446744073709551615    S  2862440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lina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4418 4295  20   0    14364672      460 18446744071579255018    S     1846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offload_app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4445 4417   0 -20    13955072     1252 18446744071579127922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4447 4445   0 -20   253321216     2060 18446744073709551615    S      140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smart_agent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4460 4230  20   0    50180096     4636 18446744071579255018    S    10521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fpcollect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4461 4230  20   0   233758720    90272 18446744071579255018    S    76400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Syncd.pl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4462 4230  20   0   269086720   119924 18446744071579255018    S   233657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Pruner.pl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4463 4230  20   0   171687936    45140 18446744071579255018    S     8731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ActionQueueScra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4464 4230  20   0  1230381056     3112 18446744073709551615    S    17531        0       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diskmanager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80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kernel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73150"/>
            <a:ext cx="884936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4467 4230  20   0  2578157568    77760 18446744073709551615    S   213483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SFDataCorrelato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4468 4230  20   0   162598912    40740 18446744071579255018    S     5503        0        0 expire-session.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4469 4230  20   0   190033920    39876 18446744071579255018    S    12659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TSS_Daemon.pl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4470 4230  20   0   157655040    40056 18446744071579255018    S      504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snapshot_manage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4644    1  20   0    40820736     1372 18446744071579127922    S        3        0        0 login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4645    1  20   0     8675328      768 18446744071582172742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agetty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4730 4230  20   0  2619187200   187172 18446744073709551615    S   528903        0        0 java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4731 4230  20   0   193646592     3132 18446744073709551615    S     7553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ASAConfig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4826 4230  20   0   199483392    67852 18446744071579999764    S      463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ntpd.pl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5394 4230  20   0   514560000     9132 18446744073709551615    S   411995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sftunnel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5395 4230  20   0   360468480     1944 18446744073709551615    S     8438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sfmgr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5396 4230  20   0   152133632     1528 18446744073709551615    S     2155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sfmbservice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5397 4230  20   0    93368320     1232 18446744073709551615    S     5765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sfipproxy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5806    2  20   0           0        0 18446744071579216355    S        4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/u8:1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6369 4230   1 -19    24911872     5136 18446744071579999764    S       28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ids_event_proce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6952 4230   1 -19  1711112192   536544 18446744073709551615    S     1244        0        0 snort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6953 4230   1 -19  1711206400   536524 18446744073709551615    S     1247        0        0 snort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6954 4230   1 -19   258781184    17308 18446744073709551615    S       28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ids_event_alert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8070    1  20   0   173948928   147988 18446744071579127922    S       90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8200    2  20   0           0        0 18446744071579216355    S       48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/u8:2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8625 4221  20   0     4333568      228 18446744071579255018    S        0        0        0 sleep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8628 4260  20   0     4333568      232 18446744071579255018    S        0        0        0 sleep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8629 31211  20   0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18446744071579130442    Z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8630 31211  20   0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9601024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896 18446744071579127922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8631 8630  20   0    32702464     1596 18446744071579999764    S        0        0       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sudo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19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kernel process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3201" y="1073150"/>
            <a:ext cx="8849360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8632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8631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 93671424    26976 18446744071579999764    S       31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sfcli.pl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8633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8632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117383168     2068 18446744073709551615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ConvergedCliCli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12610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  20   0           0        0 18446744071579216355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/1:2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15754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8070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        0        0 18446744071579130442    Z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15755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8070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  9592832      888 18446744071579127922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15756 15755  20   0    32702464     1596 18446744071579999764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sudo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15757 15756  20   0   189825024    62648 18446744071579958908    S      256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sfcli.pl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15771 15757  20   0     4374528      492 18446744071580169603    S       60        0        0 tail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16951 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  20   0           0        0 18446744071579216355    S        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kworker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/0:0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17714 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20   0   466276352     1096 18446744073709551615    S      682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nscd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18153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20   0   173948928   147980 18446744071579127922    S       90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20868 18153  20   0           0        0 18446744071579130442    Z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20869 18153  20   0     9592832      888 18446744071579127922    S        0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20870 20869  20   0    14086144     1664 18446744071579127922    S        0        0        0 bash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20888 20870  20   0    31436800     2640                    0    R 56043473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mysql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29201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4644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173948928   147972 18446744071582172742    S       91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31204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4209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 48500736     2596 18446744071579999764    S        7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sshd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31210 31204  20   0    48652288     1364 18446744071579999764    S       17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sshd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31211 31210  20   0   173948928   147992 18446744071579127922    S      168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32744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4826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 28639232     2780 18446744071579999764    S     2793        0     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ntpd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kernel process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32744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4826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20   0    28639232     2780 18446744071579999764    S     2793        0       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ntpd</a:t>
            </a:r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96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failover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991870"/>
            <a:ext cx="7925843" cy="40934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failover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unit Primary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LAN Interface: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GigabitEthernet0/2 (up)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Reconnect timeout 0:00:00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Unit Poll frequency 1 seconds,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holdtime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15 seconds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Poll frequency 5 seconds,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holdtime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25 seconds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Policy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Monitored Interfaces 3 of 61 maximum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MAC Address Move Notification Interval not 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replication http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Version: Ours 9.6(2), Mate 9.6(2)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Serial Number: Ours 9ACKBLWSJ6M, Mate 9AH00XGC13F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Failover at: 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This host: Primary -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Active time: 221604 (sec)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slot 0: empty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  Interface inside (192.168.45.21): Normal (Waiting)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  Interface outside (192.168.46.21): Normal (Waiting)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  Interface diagnostic (0.0.0.0): Normal (Waiting)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slot 1: snort rev (1.0)  status (up)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slot 2: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diskstatus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 (1.0)  status (up)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Other host: Secondary - Standby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Active time: 365833 (sec)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  Interface inside (0.0.0.0): Normal (Waiting)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  Interface outside (0.0.0.0): Normal (Waiting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04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failover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Interface diagnostic (0.0.0.0): Normal (Waiting)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slot 1: snort rev (1.0)  status (up)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slot 2: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diskstatus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 (1.0)  status (up)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Stateful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Failover Logical Update Statistics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Link 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GigabitEthernet0/2 (up)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Stateful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Obj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	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xmit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xerr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rcv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rerr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General		89607      0          91056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sys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78469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0          78469      0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up time 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0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RPC services 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TCP conn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121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0          46         0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UDP conn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35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ARP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tbl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10980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0          12540      0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Xlate_Timeout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IPv6 ND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tbl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IKEv1 SA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IKEv1 P2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IKEv2 SA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IKEv2 P2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CTCP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upd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SDI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upd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VPN DHCP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upd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SIP Session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SIP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          0          0		   0</a:t>
            </a:r>
          </a:p>
        </p:txBody>
      </p:sp>
    </p:spTree>
    <p:extLst>
      <p:ext uri="{BB962C8B-B14F-4D97-AF65-F5344CB8AC3E}">
        <p14:creationId xmlns:p14="http://schemas.microsoft.com/office/powerpoint/2010/main" val="191766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failover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SIP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Pinhole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Route Session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Router ID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0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User-Identity 	2          0          1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CTS SGTNAME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CTS PAC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0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TrustSec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-SXP 	0          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IPv6 Route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0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STS Table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0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0          0          0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Logical Update Queue Information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 	 	Cur 	Max 	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Recv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Q: 	0 	10 	289790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Xmit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Q: 	0 	11 	209727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failover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Xmit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Q: 	0 	11 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209736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93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failover history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failover history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==========================================================================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From State                 To State                   Reason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==========================================================================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03:33:11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Disabled                   Negotiation                Set by the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command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Negotiation                Just Active           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Just Active                Active Drain          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Active Drain               Active Applying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Active Applying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Active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Applied 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Active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Applied      Active                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==========================================================================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76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failover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history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0162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failover history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==========================================================================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From State                 To State                   Reason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==========================================================================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Active Applying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Active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Applied 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03:33:57 UTC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Active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Applied      Active                     No Active unit found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==========================================================================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826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FTD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- CLI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configuration modes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408021" y="1280725"/>
            <a:ext cx="8357024" cy="845663"/>
            <a:chOff x="408021" y="1344225"/>
            <a:chExt cx="8357024" cy="845663"/>
          </a:xfrm>
        </p:grpSpPr>
        <p:sp>
          <p:nvSpPr>
            <p:cNvPr id="6" name="Rectangle 5"/>
            <p:cNvSpPr/>
            <p:nvPr/>
          </p:nvSpPr>
          <p:spPr>
            <a:xfrm>
              <a:off x="709682" y="1728223"/>
              <a:ext cx="7565591" cy="461665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&gt; </a:t>
              </a:r>
              <a:r>
                <a:rPr lang="en-US" sz="12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show ip | include inside</a:t>
              </a:r>
            </a:p>
            <a:p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GigabitEthernet1/1       inside           </a:t>
              </a:r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192.168.75.11   </a:t>
              </a:r>
              <a:r>
                <a:rPr lang="en-US" sz="12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255.255.255.0   manual</a:t>
              </a:r>
            </a:p>
          </p:txBody>
        </p:sp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408021" y="1344225"/>
              <a:ext cx="8357024" cy="401530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2717" lvl="1" indent="-285750">
                <a:spcBef>
                  <a:spcPts val="1800"/>
                </a:spcBef>
                <a:buClr>
                  <a:schemeClr val="tx2"/>
                </a:buClr>
                <a:buSzPct val="100000"/>
              </a:pPr>
              <a:r>
                <a:rPr lang="en-US" altLang="ja-JP" dirty="0" smtClean="0">
                  <a:solidFill>
                    <a:srgbClr val="000000"/>
                  </a:solidFill>
                </a:rPr>
                <a:t>CLISH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では従来の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ASA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のようにコマンド実行可能</a:t>
              </a:r>
              <a:endParaRPr lang="ja-JP" altLang="en-US" sz="2000" dirty="0" smtClean="0"/>
            </a:p>
            <a:p>
              <a:pPr marL="226967" lvl="1" indent="0">
                <a:spcBef>
                  <a:spcPts val="600"/>
                </a:spcBef>
                <a:buFont typeface="Arial"/>
                <a:buNone/>
              </a:pPr>
              <a:endParaRPr lang="ja-JP" altLang="en-US" sz="2000" dirty="0" smtClean="0"/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408021" y="2196143"/>
            <a:ext cx="8357024" cy="1200380"/>
            <a:chOff x="408021" y="2208843"/>
            <a:chExt cx="8357024" cy="1200380"/>
          </a:xfrm>
        </p:grpSpPr>
        <p:grpSp>
          <p:nvGrpSpPr>
            <p:cNvPr id="15" name="Group 14"/>
            <p:cNvGrpSpPr/>
            <p:nvPr/>
          </p:nvGrpSpPr>
          <p:grpSpPr>
            <a:xfrm>
              <a:off x="709682" y="2570322"/>
              <a:ext cx="7565591" cy="838901"/>
              <a:chOff x="718252" y="2738604"/>
              <a:chExt cx="7565591" cy="8389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18252" y="2738604"/>
                <a:ext cx="7565591" cy="830997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</a:rPr>
                  <a:t>&gt; </a:t>
                </a:r>
                <a:r>
                  <a:rPr lang="en-US" sz="1200" b="1" dirty="0">
                    <a:solidFill>
                      <a:schemeClr val="tx2"/>
                    </a:solidFill>
                    <a:latin typeface="Courier New" panose="02070309020205020404" pitchFamily="49" charset="0"/>
                  </a:rPr>
                  <a:t>system support diagnostic-cli</a:t>
                </a:r>
              </a:p>
              <a:p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</a:rPr>
                  <a:t>Attaching to ASA console ... Press 'Ctrl+a then d' to detach.</a:t>
                </a:r>
              </a:p>
              <a:p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</a:rPr>
                  <a:t>Type help or '?' for a list of available commands.</a:t>
                </a:r>
              </a:p>
              <a:p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</a:rPr>
                  <a:t>firepower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ourier New" panose="02070309020205020404" pitchFamily="49" charset="0"/>
                  </a:rPr>
                  <a:t>#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70278" y="3208173"/>
                <a:ext cx="1056764" cy="369332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ASA CLI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905507" y="3411209"/>
                <a:ext cx="4464771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 Placeholder 3"/>
            <p:cNvSpPr txBox="1">
              <a:spLocks/>
            </p:cNvSpPr>
            <p:nvPr/>
          </p:nvSpPr>
          <p:spPr>
            <a:xfrm>
              <a:off x="408021" y="2208843"/>
              <a:ext cx="8357024" cy="401530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2717" lvl="1" indent="-285750">
                <a:spcBef>
                  <a:spcPts val="600"/>
                </a:spcBef>
                <a:buClr>
                  <a:schemeClr val="tx2"/>
                </a:buClr>
                <a:buSzPct val="100000"/>
              </a:pPr>
              <a:r>
                <a:rPr lang="en-US" altLang="ja-JP" b="1" dirty="0">
                  <a:solidFill>
                    <a:srgbClr val="FC8604"/>
                  </a:solidFill>
                </a:rPr>
                <a:t>system support diagnostic-cli </a:t>
              </a:r>
              <a:r>
                <a:rPr lang="ja-JP" altLang="en-US" dirty="0">
                  <a:solidFill>
                    <a:srgbClr val="000000"/>
                  </a:solidFill>
                </a:rPr>
                <a:t>コマンドで </a:t>
              </a:r>
              <a:r>
                <a:rPr lang="en-US" altLang="ja-JP" dirty="0">
                  <a:solidFill>
                    <a:srgbClr val="000000"/>
                  </a:solidFill>
                </a:rPr>
                <a:t>ASA CLI </a:t>
              </a:r>
              <a:r>
                <a:rPr lang="ja-JP" altLang="en-US" dirty="0">
                  <a:solidFill>
                    <a:srgbClr val="000000"/>
                  </a:solidFill>
                </a:rPr>
                <a:t>に移行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可能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408021" y="3492490"/>
            <a:ext cx="8357024" cy="1007245"/>
            <a:chOff x="408021" y="3441690"/>
            <a:chExt cx="8357024" cy="1007245"/>
          </a:xfrm>
        </p:grpSpPr>
        <p:sp>
          <p:nvSpPr>
            <p:cNvPr id="8" name="Rectangle 7"/>
            <p:cNvSpPr/>
            <p:nvPr/>
          </p:nvSpPr>
          <p:spPr>
            <a:xfrm>
              <a:off x="709683" y="3802604"/>
              <a:ext cx="7565590" cy="646331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firepower# </a:t>
              </a:r>
              <a:r>
                <a:rPr lang="en-US" sz="1200" b="1" dirty="0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configure terminal</a:t>
              </a:r>
            </a:p>
            <a:p>
              <a:r>
                <a:rPr lang="en-US" sz="12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             ^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latin typeface="Courier New" panose="02070309020205020404" pitchFamily="49" charset="0"/>
                </a:rPr>
                <a:t>ERROR</a:t>
              </a:r>
              <a:r>
                <a:rPr lang="en-US" sz="1200" b="1" dirty="0">
                  <a:solidFill>
                    <a:srgbClr val="FF0000"/>
                  </a:solidFill>
                  <a:latin typeface="Courier New" panose="02070309020205020404" pitchFamily="49" charset="0"/>
                </a:rPr>
                <a:t>: % Invalid input detected at '^' marker.</a:t>
              </a:r>
            </a:p>
          </p:txBody>
        </p: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408021" y="3441690"/>
              <a:ext cx="8357024" cy="401530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2717" lvl="1" indent="-285750">
                <a:spcBef>
                  <a:spcPts val="600"/>
                </a:spcBef>
                <a:buClr>
                  <a:schemeClr val="tx2"/>
                </a:buClr>
                <a:buSzPct val="100000"/>
              </a:pPr>
              <a:r>
                <a:rPr lang="ja-JP" altLang="en-US" dirty="0" smtClean="0">
                  <a:solidFill>
                    <a:srgbClr val="000000"/>
                  </a:solidFill>
                </a:rPr>
                <a:t>従来</a:t>
              </a:r>
              <a:r>
                <a:rPr lang="ja-JP" altLang="en-US" dirty="0">
                  <a:solidFill>
                    <a:srgbClr val="000000"/>
                  </a:solidFill>
                </a:rPr>
                <a:t>のようなコンフィグレーションモードには移行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不可</a:t>
              </a:r>
              <a:endParaRPr lang="en-US" altLang="ja-JP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7586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traffic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traffic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inside: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1300274.840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1394559 packets	192202453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1300274.840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148056 packets	13350678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86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88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outside: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1300274.800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204397 packets	13062814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1300274.800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80568 packets	5420571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bytes/sec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84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traffic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5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diagnostic: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1300274.780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10772292 packets	586793900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1300274.780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49786 packets	7243997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6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349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7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404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692883.520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17376 packets	1226112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692883.520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17839 packets	16604630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5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121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208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16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traffic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5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minute input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122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225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nlp_int_tap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1300274.740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packets	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1300274.740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5362 packets	557648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Aggregated Traffic on Physical Interface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GigabitEthernet0/0: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1394638 packets	217321323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):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78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traffic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	148056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packets	15898619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89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91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GigabitEthernet0/1: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204416 packets	16744720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80568 packets	6604477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GigabitEthernet0/2: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1193749 packets	170671716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bytes/sec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293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traffic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transmitted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1162944 packets	238748116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153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235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152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253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Internal-Control0/0: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packets	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1284787 packets	69378642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54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53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Internal-Data0/0: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193327521 packets	137429019600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7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traffic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105000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4570902 packets	3197433572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2003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160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123131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108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139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96909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235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Internal-Data0/0: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4570903 packets	3197031848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2002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193327490 packets	136637990666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105003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107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160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122487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235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139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96352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Internal-Data0/1: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):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43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traffic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	7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packets	594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5367 packets	633162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Management0/0: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10773115 packets	737663511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1300291.650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49786 packets	7941001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6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441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7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507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0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traffic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3239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traffic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inside: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1300282.000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Management0/0: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(in 1300298.810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10773179 packets	737667735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transmitted (in 1300298.810 secs):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49786 packets	7941001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	2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6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441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7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507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81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perfmon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perfmon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PERFMON STATS:                     Current      Average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Xlates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Connections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Conns 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UDP Conns 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URL Access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URL Server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Fixup 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Intercept Established Conns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Intercept Attempts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Embryonic Conns Timeout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FTP Fixup 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AAA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Authen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AAA Author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AAA Account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HTTP Fixup                            0/s          0/s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VALID CONNS RATE in TCP INTERCEPT:    Current      Average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               N/A         N/A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perfmon</a:t>
            </a:r>
            <a:endParaRPr lang="en-US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N/A         N/A</a:t>
            </a:r>
          </a:p>
        </p:txBody>
      </p:sp>
    </p:spTree>
    <p:extLst>
      <p:ext uri="{BB962C8B-B14F-4D97-AF65-F5344CB8AC3E}">
        <p14:creationId xmlns:p14="http://schemas.microsoft.com/office/powerpoint/2010/main" val="1095450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21939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counters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829310"/>
            <a:ext cx="7925843" cy="424731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counters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Protocol     Counter                                       Value   Context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          IN_PKTS                                    10510709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          OUT_PKTS                                    1158816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          OUT_DROP_DWN                                      8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          TO_ARP                                      9061789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          TO_UDP                                        47010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          TO_ICMP                                       58955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UDP          IN_PKTS                                       47010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UDP          OUT_PKTS                                        639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UDP          DROP_NO_APP                                   25102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ICMP         IN_PKTS                                       58955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ICMP         OUT_PKTS                                         27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ICMP         PORT_UNREACH                                  58928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SSLERR       BAD_AUTHENTICATION_TYPE                           9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SSLERR       BAD_PROTOCOL_VERSION_NUMBER                       1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SSLERR       BAD_SIGNATURE                                    20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SSLDEV       NEW_CTX                                           2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VPIF         BAD_VALUE                                       696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VPIF         NOT_FOUND                                  25963809  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SYSLOG       DROP_SYSLOG                                       1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Summary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counters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Protocol     Counter                                       Value   Context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SYSLOG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DROP_SYSLOG                                       1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5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FTD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- Management interface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347788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FTD physical management interface </a:t>
            </a:r>
            <a:r>
              <a:rPr lang="ja-JP" altLang="en-US" dirty="0" smtClean="0">
                <a:solidFill>
                  <a:srgbClr val="000000"/>
                </a:solidFill>
              </a:rPr>
              <a:t>は</a:t>
            </a:r>
            <a:r>
              <a:rPr lang="en-US" dirty="0" smtClean="0">
                <a:solidFill>
                  <a:srgbClr val="000000"/>
                </a:solidFill>
              </a:rPr>
              <a:t> 2 </a:t>
            </a:r>
            <a:r>
              <a:rPr lang="ja-JP" altLang="en-US" dirty="0" smtClean="0">
                <a:solidFill>
                  <a:srgbClr val="000000"/>
                </a:solidFill>
              </a:rPr>
              <a:t>つの </a:t>
            </a:r>
            <a:r>
              <a:rPr lang="en-US" dirty="0" smtClean="0">
                <a:solidFill>
                  <a:srgbClr val="000000"/>
                </a:solidFill>
              </a:rPr>
              <a:t>logical subinterface</a:t>
            </a:r>
            <a:r>
              <a:rPr lang="ja-JP" altLang="en-US" dirty="0" smtClean="0">
                <a:solidFill>
                  <a:srgbClr val="000000"/>
                </a:solidFill>
              </a:rPr>
              <a:t> に分類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569867" lvl="1" indent="-342900"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br1</a:t>
            </a:r>
            <a:r>
              <a:rPr lang="en-US" altLang="ja-JP" dirty="0" smtClean="0">
                <a:solidFill>
                  <a:srgbClr val="000000"/>
                </a:solidFill>
              </a:rPr>
              <a:t>*</a:t>
            </a:r>
            <a:endParaRPr lang="en-US" dirty="0">
              <a:solidFill>
                <a:srgbClr val="000000"/>
              </a:solidFill>
            </a:endParaRPr>
          </a:p>
          <a:p>
            <a:pPr marL="569867" lvl="1" indent="-342900">
              <a:spcBef>
                <a:spcPts val="600"/>
              </a:spcBef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diagnostic</a:t>
            </a:r>
            <a:endParaRPr lang="en-US" dirty="0" smtClean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226967" lvl="1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*  FP4100/9300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altLang="ja-JP" dirty="0" smtClean="0">
                <a:solidFill>
                  <a:srgbClr val="000000"/>
                </a:solidFill>
              </a:rPr>
              <a:t>br1 </a:t>
            </a:r>
            <a:r>
              <a:rPr lang="ja-JP" altLang="en-US" dirty="0" smtClean="0">
                <a:solidFill>
                  <a:srgbClr val="000000"/>
                </a:solidFill>
              </a:rPr>
              <a:t>ではなく </a:t>
            </a:r>
            <a:r>
              <a:rPr lang="en-US" altLang="ja-JP" dirty="0" smtClean="0">
                <a:solidFill>
                  <a:srgbClr val="000000"/>
                </a:solidFill>
              </a:rPr>
              <a:t>management0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00" y="2064864"/>
            <a:ext cx="2943722" cy="1958708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784265" y="3143549"/>
            <a:ext cx="3474877" cy="523220"/>
            <a:chOff x="2098987" y="3146031"/>
            <a:chExt cx="3474877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2098987" y="3146031"/>
              <a:ext cx="1643264" cy="52322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00"/>
                  </a:solidFill>
                </a:rPr>
                <a:t>FMC, FDM </a:t>
              </a:r>
              <a:r>
                <a:rPr lang="ja-JP" altLang="en-US" sz="1400" dirty="0" smtClean="0">
                  <a:solidFill>
                    <a:srgbClr val="000000"/>
                  </a:solidFill>
                </a:rPr>
                <a:t> との</a:t>
              </a:r>
              <a:r>
                <a:rPr lang="en-US" altLang="ja-JP" sz="1400" dirty="0" smtClean="0">
                  <a:solidFill>
                    <a:srgbClr val="000000"/>
                  </a:solidFill>
                </a:rPr>
                <a:t> </a:t>
              </a:r>
              <a:r>
                <a:rPr lang="ja-JP" altLang="en-US" sz="1400" dirty="0" smtClean="0">
                  <a:solidFill>
                    <a:srgbClr val="000000"/>
                  </a:solidFill>
                </a:rPr>
                <a:t>通信は </a:t>
              </a:r>
              <a:r>
                <a:rPr lang="en-US" altLang="ja-JP" sz="1400" dirty="0" smtClean="0">
                  <a:solidFill>
                    <a:srgbClr val="000000"/>
                  </a:solidFill>
                </a:rPr>
                <a:t>br1</a:t>
              </a:r>
              <a:r>
                <a:rPr lang="ja-JP" altLang="en-US" sz="1400" dirty="0" smtClean="0">
                  <a:solidFill>
                    <a:srgbClr val="000000"/>
                  </a:solidFill>
                </a:rPr>
                <a:t> を使用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745064" y="3412769"/>
              <a:ext cx="18288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244860" y="3474177"/>
            <a:ext cx="3343813" cy="307777"/>
            <a:chOff x="220096" y="3589634"/>
            <a:chExt cx="3343813" cy="307777"/>
          </a:xfrm>
        </p:grpSpPr>
        <p:sp>
          <p:nvSpPr>
            <p:cNvPr id="10" name="TextBox 9"/>
            <p:cNvSpPr txBox="1"/>
            <p:nvPr/>
          </p:nvSpPr>
          <p:spPr>
            <a:xfrm>
              <a:off x="1986332" y="3589634"/>
              <a:ext cx="1577577" cy="3077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‘show network’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20096" y="3719164"/>
              <a:ext cx="176623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39441" y="2257094"/>
            <a:ext cx="3343813" cy="307777"/>
            <a:chOff x="5439441" y="2257094"/>
            <a:chExt cx="3343813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7205677" y="2257094"/>
              <a:ext cx="1577577" cy="3077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‘show int ip brief’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439441" y="2386624"/>
              <a:ext cx="176623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867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asp drop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asp drop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Frame drop: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No valid adjacency (no-adjacency)                                           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No route to host (no-route)                                            1696745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Reverse-path verify failed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rpf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-violated)                                   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Flow is denied by configured rule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-drop)                            240046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First TCP packet not SYN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-not-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syn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                             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TCP ACK in 3 way handshake invalid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-discarded-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ooo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             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Slowpath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security checks failed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-security-failed)                   1122063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FP L2 rule drop (l2_acl)                                                  1085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Interface is down (interface-down)                                         956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clearing: Never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Flow drop: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clearing: Never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asp drop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Frame drop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clearing: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Never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55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asp event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dp-cp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asp event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dp-cp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DP-CP EVENT QUEUE                  QUEUE-LEN  HIGH-WATER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Punt Event Queue                           0          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Routing Event Queue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Identity-Traffic Event Queue               0          10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General Event Queue                        0          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Syslog Event Queue                         0          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Non-Blocking Event Queue                   0           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Midpath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High Event Queue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Midpath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Norm Event Queue                   0 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 Event Queue 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HA Event Queue                             0          14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Threat-Detection Event Queue               0 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SCP Event Queue    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ARP Event Queue                            0         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IDFW Event Queue   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CXSC Event Queue   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BFD Event Queue    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EVENT-TYPE          ALLOC ALLOC-FAIL ENQUEUED ENQ-FAIL  RETIRED 15SEC-RATE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punt                   71          0       71        0       71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netbi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38          0       38        0       38          0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-ping             33          0       33        0       33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drop-flow               0          0       26        0       26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midpath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-norm           24          0       24        0       24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asp event 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dp-cp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arp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-in            9065203          0  9065203        0  9065203          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identity-traffic   281355          0   281355        0   281355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syslog             127951          0   127951        0   127951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scheduler              76          0       76        0       76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threat-detection        2          0        2        0        2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ha-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1168519          0  1168519        0  1168519          1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asp event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dp-cp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DP-CP EVENT QUEUE                  QUEUE-LEN  HIGH-WATER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Punt Event Queue                           0          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Routing Event Queue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Identity-Traffic Event Queue               0          10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General Event Queue                        0          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Syslog Event Queue                         0          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Non-Blocking Event Queue                   0           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Midpath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High Event Queue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Midpath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Norm Event Queue                   0 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 Event Queue                         0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HA Event Queue                             0          14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ha-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1168526          0  1168526        0  1168526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61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service-policy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33626" y="1170332"/>
            <a:ext cx="8757919" cy="3293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service-policy</a:t>
            </a:r>
            <a:endParaRPr lang="ja-JP" altLang="ja-JP" sz="8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Global policy: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Service-policy: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global_policy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Class-map: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inspection_default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dns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preset_dns_map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ftp,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h323 h225 _default_h323_map,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-proxy: bytes in buffer 0, bytes dropped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h323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ras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_default_h323_map,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rsh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rtsp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-proxy: bytes in buffer 0, bytes dropped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sqlnet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skinny 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-proxy: bytes in buffer 0, bytes dropped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sunrpc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-proxy: bytes in buffer 0, bytes dropped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xdmcp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sip 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-proxy: bytes in buffer 0, bytes dropped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netbios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38,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tftp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91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service-policy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70590" y="1351446"/>
            <a:ext cx="8879839" cy="292387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40,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error,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dcerpc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-proxy: bytes in buffer 0, bytes dropped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-options UM_STATIC_IP_OPTIONS_MAP,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Class-map: class-default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Default Queueing      Set connection policy:         drop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Set connection advanced-options: UM_STATIC_TCP_MAP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Retransmission drops: 0                   TCP checksum drops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Exceeded MSS drops  : 0                   SYN with data drops: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Invalid ACK drops   : 0                   SYN-ACK with data drops: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Out-of-order (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OoO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) packets : 0    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OoO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no buffer drops: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OoO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buffer timeout drops : 0              SEQ past window drops: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Reserved bit cleared: 0                   Reserved bit drops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IP TTL modified     : 0                   Urgent flag cleared: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Window varied resets: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TCP-options: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Selective ACK cleared: 0                Timestamp cleared 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Window scale cleared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Other options cleared: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Other options drops: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42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service-policy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333150" y="1073150"/>
            <a:ext cx="8554719" cy="31700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service-policy</a:t>
            </a:r>
            <a:endParaRPr lang="ja-JP" altLang="ja-JP" sz="8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Global policy: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Service-policy: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global_policy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Class-map: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inspection_default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dns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preset_dns_map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ftp,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Inspect: h323 h225 _default_h323_map, packet 0, lock fail 0, drop 0, reset-drop 0, 5-min-pkt-rate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/sec, v6-fail-close 0 </a:t>
            </a:r>
            <a:r>
              <a:rPr lang="en-US" altLang="ja-JP" sz="8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-drop-override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8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endParaRPr lang="en-US" altLang="ja-JP" sz="8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ja-JP" altLang="en-US" sz="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Reserved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bit cleared: 0                   Reserved bit drops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ja-JP" altLang="en-US" sz="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IP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TTL modified     : 0                   Urgent flag cleared: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ja-JP" altLang="en-US" sz="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Window varied resets: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ja-JP" altLang="en-US" sz="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TCP-options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: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Selective ACK cleared: 0               </a:t>
            </a:r>
            <a:r>
              <a:rPr lang="ja-JP" altLang="en-US" sz="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Timestamp cleared 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Window scale cleared 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Other options cleared: 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          Other options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drops</a:t>
            </a:r>
            <a:r>
              <a:rPr lang="ja-JP" altLang="en-US" sz="8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800" dirty="0" smtClean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800" dirty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8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49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capture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24676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capture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capture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type raw-data trace interface inside [Capturing - 41202 bytes]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match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capture telnet type raw-data trace interface inside [Capturing - 29819 bytes]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match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host 192.168.45.11 host 192.168.46.11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telnet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firepower# show capture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capture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type raw-data trace interface inside [Capturing - 41202 bytes]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match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capture telnet type raw-data trace interface inside [Capturing - 29819 bytes]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match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host 192.168.45.11 host 192.168.46.11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telnet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7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resource usage counter all 1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3239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resource usage counter all 1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Resource                 Current        Peak      Limit        Denied Context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Syslogs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[rate]                 0         297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Conns                          5          15     100000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Hosts                          4          14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Conns [rate]                   0           6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Inspects [rate]                0           6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Routes                        12          13  unlimited             0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System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resource usage counter all 1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Resource                 Current        Peak      Limit        Denied Context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Syslogs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[rate]                 0         297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Conns                          5          15     100000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Hosts                          4          14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Conns [rate]                   0           6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Inspects [rate]                0           6        N/A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Routes                        12          13  unlimited             0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59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history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0162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history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parameter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history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CORE  LIMIT  ALLOC   HIGH    CNT       FAILED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0  24576    102    102    102            0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firepower#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show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failover history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traffic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perfmon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counters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asp drop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asp event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dp-cp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service-policy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capture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show resource usage counter all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4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firewall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4773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firewall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Firewall mode: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Router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firewall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Firewall mode: Router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94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FTD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- br1 vs diagnostic interface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151019"/>
            <a:ext cx="8357024" cy="3168210"/>
          </a:xfrm>
        </p:spPr>
        <p:txBody>
          <a:bodyPr/>
          <a:lstStyle/>
          <a:p>
            <a:pPr marL="569867" lvl="1" indent="-342900">
              <a:spcBef>
                <a:spcPts val="6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br1 </a:t>
            </a:r>
            <a:r>
              <a:rPr lang="ja-JP" altLang="en-US" sz="2000" dirty="0" smtClean="0">
                <a:solidFill>
                  <a:srgbClr val="000000"/>
                </a:solidFill>
              </a:rPr>
              <a:t>は設定必須、</a:t>
            </a:r>
            <a:r>
              <a:rPr lang="en-US" altLang="ja-JP" sz="2000" dirty="0" smtClean="0">
                <a:solidFill>
                  <a:srgbClr val="000000"/>
                </a:solidFill>
              </a:rPr>
              <a:t>diagnostic </a:t>
            </a:r>
            <a:r>
              <a:rPr lang="ja-JP" altLang="en-US" sz="2000" dirty="0" smtClean="0">
                <a:solidFill>
                  <a:srgbClr val="000000"/>
                </a:solidFill>
              </a:rPr>
              <a:t>は任意</a:t>
            </a:r>
            <a:endParaRPr lang="en-US" sz="2000" dirty="0"/>
          </a:p>
          <a:p>
            <a:pPr marL="569867" lvl="1" indent="-342900">
              <a:spcBef>
                <a:spcPts val="600"/>
              </a:spcBef>
            </a:pPr>
            <a:endParaRPr lang="en-US" sz="2000" dirty="0"/>
          </a:p>
          <a:p>
            <a:pPr marL="569867" lvl="1" indent="-342900">
              <a:spcBef>
                <a:spcPts val="600"/>
              </a:spcBef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18494"/>
              </p:ext>
            </p:extLst>
          </p:nvPr>
        </p:nvGraphicFramePr>
        <p:xfrm>
          <a:off x="437766" y="1662399"/>
          <a:ext cx="8301879" cy="3032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76"/>
                <a:gridCol w="3446619"/>
                <a:gridCol w="3792084"/>
              </a:tblGrid>
              <a:tr h="320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diagnostic</a:t>
                      </a:r>
                      <a:endParaRPr lang="en-US" dirty="0"/>
                    </a:p>
                  </a:txBody>
                  <a:tcPr/>
                </a:tc>
              </a:tr>
              <a:tr h="46461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Purpose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FTD,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FMC </a:t>
                      </a: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との通信に使用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(sftunnel)</a:t>
                      </a:r>
                    </a:p>
                    <a:p>
                      <a:pPr marL="171450" indent="-1714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FTD box </a:t>
                      </a: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への </a:t>
                      </a:r>
                      <a:r>
                        <a:rPr lang="en-US" altLang="ja-JP" sz="1100" dirty="0" smtClean="0">
                          <a:solidFill>
                            <a:srgbClr val="000000"/>
                          </a:solidFill>
                        </a:rPr>
                        <a:t>SSH </a:t>
                      </a: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アクセスに使用</a:t>
                      </a: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ASA engine </a:t>
                      </a: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へのリモートアクセスに使用</a:t>
                      </a:r>
                      <a:endParaRPr lang="en-US" altLang="ja-JP" sz="110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1450" indent="-171450"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ASA engine syslog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ja-JP" altLang="en-US" sz="1100" baseline="0" smtClean="0">
                          <a:solidFill>
                            <a:srgbClr val="000000"/>
                          </a:solidFill>
                        </a:rPr>
                        <a:t>の </a:t>
                      </a:r>
                      <a:r>
                        <a:rPr lang="en-US" altLang="ja-JP" sz="1100" baseline="0" dirty="0" smtClean="0">
                          <a:solidFill>
                            <a:srgbClr val="000000"/>
                          </a:solidFill>
                        </a:rPr>
                        <a:t>Source IP </a:t>
                      </a:r>
                      <a:r>
                        <a:rPr lang="ja-JP" altLang="en-US" sz="1100" baseline="0" smtClean="0">
                          <a:solidFill>
                            <a:srgbClr val="000000"/>
                          </a:solidFill>
                        </a:rPr>
                        <a:t>として使用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4879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Mandatory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0000"/>
                          </a:solidFill>
                        </a:rPr>
                        <a:t>Yes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, FTD,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FMC</a:t>
                      </a:r>
                      <a:r>
                        <a:rPr lang="ja-JP" altLang="en-US" sz="1100" baseline="0" dirty="0" smtClean="0">
                          <a:solidFill>
                            <a:srgbClr val="000000"/>
                          </a:solidFill>
                        </a:rPr>
                        <a:t> との通信に利用される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 (sftunnel)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1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ja-JP" altLang="en-US" sz="1100" b="0" baseline="0" smtClean="0">
                          <a:solidFill>
                            <a:srgbClr val="000000"/>
                          </a:solidFill>
                        </a:rPr>
                        <a:t>設定は非推奨。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ASA engine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</a:rPr>
                        <a:t> s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yslog </a:t>
                      </a: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等を送信したい場合、</a:t>
                      </a:r>
                      <a:r>
                        <a:rPr lang="en-US" altLang="ja-JP" sz="1100" dirty="0" smtClean="0">
                          <a:solidFill>
                            <a:srgbClr val="000000"/>
                          </a:solidFill>
                        </a:rPr>
                        <a:t>data interface </a:t>
                      </a: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を利用することを推奨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7922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Verification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CLISH CLI</a:t>
                      </a: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 から確認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  <a:p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900" b="1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network</a:t>
                      </a:r>
                      <a:endParaRPr lang="en-US" sz="900" dirty="0" smtClean="0">
                        <a:solidFill>
                          <a:schemeClr val="tx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=======[ br1 ]=======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State                     : Enabled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Channels                  : Management &amp; Events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MAC Address               : 18:8B:9D:1E:CA:7B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-------------------[ IPv4 ]-------------------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Configuration             : Manual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Address                   : </a:t>
                      </a: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10.62.148.29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Netmask                   : 255.255.255.128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Broadcast                 : 10.62.148.127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CLISH CLI</a:t>
                      </a: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 から確認（</a:t>
                      </a:r>
                      <a:r>
                        <a:rPr lang="en-US" altLang="ja-JP" sz="1100" dirty="0" smtClean="0">
                          <a:solidFill>
                            <a:srgbClr val="000000"/>
                          </a:solidFill>
                        </a:rPr>
                        <a:t>ASA CLI </a:t>
                      </a: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からでも確認可能）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</a:p>
                    <a:p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altLang="ja-JP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tx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interface ip brief</a:t>
                      </a:r>
                      <a:endParaRPr lang="en-US" sz="900" dirty="0" smtClean="0">
                        <a:solidFill>
                          <a:schemeClr val="tx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Interface IP-Address  OK? Method Status  Protocol</a:t>
                      </a:r>
                    </a:p>
                    <a:p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b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900" b="1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Management1/1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192.168.1.1 YES unset  up   up</a:t>
                      </a:r>
                    </a:p>
                    <a:p>
                      <a:endParaRPr lang="en-US" sz="9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295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running-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config</a:t>
            </a:r>
            <a:endParaRPr lang="en-US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Saved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Serial Number: 9ACKBLWSJ6M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Hardware: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8192 MB RAM, CPU Xeon E5 series 2000 MHz, 1 CPU (4 cores)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NGFW Version 6.1.0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hostname firepower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enable password 8Ry2YjIyt7RRXU24 encrypted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names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nameif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inside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manual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propagate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sgt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preserve-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untag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policy static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sgt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disabled trusted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security-level 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address 192.168.45.21 255.255.255.0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nameif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outside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7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running-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manual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propagate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sgt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preserve-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untag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policy static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sgt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disabled trusted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security-level 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address 192.168.46.21 255.255.255.0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description LAN/STATE Failover Interface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Management0/0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management-only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nameif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diagnostic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manual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propagate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sgt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preserve-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untag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policy static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sgt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disabled trusted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security-level 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no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address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ftp mode passive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ngips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conn-match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vlan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-id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dns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domain-lookup diagnostic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object network 192.168.45.11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host 192.168.45.11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object network 192.168.46.11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host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192.168.46.11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3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object-group service FTP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port-object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ftp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remark rule-id 268435459: PREFILTER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vFTD_prefilter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remark rule-id 268435459: RULE: DEFAULT TUNNEL ACTION RULE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ipinip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268435459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permit 41 any any rule-id 268435459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268435459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3544 any range 1025 65535 rule-id 268435459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range 1025 65535 any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3544 rule-id 268435459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remark rule-id 268435457: ACCESS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Mandatory/1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remark rule-id 268435457: L4 RULE: L4_ftp_block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deny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object 192.168.45.11 object 192.168.46.11 object-group FTP rule-id 268435457 event-log flow-start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remark rule-id 268435460: ACCESS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Mandatory/2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remark rule-id 268435460: L7 RULE: IPS+AMP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268435460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-map UM_STATIC_TCP_MAP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-options range 6 7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-options range 9 18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-options range 20 255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-options md5 clear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urgent-flag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pager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11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enable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timestamp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standby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buffer-size 100000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buffered informational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trap notifications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host inside 192.168.45.11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debug-trace persistent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flash-minimum-free 1024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flash-maximum-allocation 3076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106015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313001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313008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106023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710003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106100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302015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302014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302013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302018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302017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302016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302021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logging message 302020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message 711001 level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informational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mtu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inside 1500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mtu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outside 1500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mtu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diagnostic 1500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lan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unit primary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lan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GigabitEthernet0/2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replication http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link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GigabitEthernet0/2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failover 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11.11.11.11 255.255.255.0 standby 11.11.11.12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unreachable rate-limit 1 burst-size 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asdm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history enable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arp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timeout 14400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arp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permit-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nonconnected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arp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rate-limit 8192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access-group CSM_FW_ACL_ global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xlate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3:00:00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pat-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xlate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0:00:30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conn 1:00:00 half-closed 0:10:00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0:02:00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sctp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0:02:00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0:00:02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sunrpc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0:10:00 h323 0:05:00 h225 1:00:00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mgcp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0:05:00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mgcp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-pat 0:05:00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sip 0:30:00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sip_media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0:02:00 sip-invite 0:03:00 sip-disconnect 0:02:00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sip-provisional-media 0:02:00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uauth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0:05:00 absolute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-proxy-reassembly 0:00:30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floating-conn 0:00:00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conn-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holddown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0:00:15</a:t>
            </a: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aaa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proxy-limit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disable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5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snmp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-server location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snmp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-server contact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snmp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-server enable traps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snmp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authentication linkup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linkdown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coldstart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warmstart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ipsec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security-association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pmtu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-aging infinite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 ca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trustpoint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_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SmartCallHome_ServerCA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no validation-usage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crl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configure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 ca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trustpool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policy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auto-import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 ca certificate chain _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SmartCallHome_ServerCA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certificate ca 18dad19e267de8bb4a2158cdcc6b3b4a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telnet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timeout 5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console timeout 0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dynamic-access-policy-record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DfltAccessPolicy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class-map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inspection_default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match default-inspection-traffic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policy-map type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dns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preset_dns_map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parameters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message-length maximum client auto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message-length maximum 512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no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-inspection</a:t>
            </a:r>
          </a:p>
        </p:txBody>
      </p:sp>
    </p:spTree>
    <p:extLst>
      <p:ext uri="{BB962C8B-B14F-4D97-AF65-F5344CB8AC3E}">
        <p14:creationId xmlns:p14="http://schemas.microsoft.com/office/powerpoint/2010/main" val="1970366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policy-map type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-options UM_STATIC_IP_OPTIONS_MAP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parameters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eool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action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nop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action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router-alert action allow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policy-map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global_policy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class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inspection_default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dns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preset_dns_map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ftp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h323 h225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h323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ras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rsh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rtsp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sqlnet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skinny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sunrpc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xdmcp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sip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netbios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tftp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icmp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error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dcerpc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-options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UM_STATIC_IP_OPTIONS_MAP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33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3239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class class-default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set connection advanced-options UM_STATIC_TCP_MAP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!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service-policy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global_policy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global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prompt hostname context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call-home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profile License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address http https://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tools.cisco.com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/its/service/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oddce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/services/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DDCEService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transport-method http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profile CiscoTAC-1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no active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address http https://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tools.cisco.com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/its/service/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oddce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/services/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DDCEService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address email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callhome@cisco.com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transport-method http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diagnostic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environment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inventory periodic monthly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configuration periodic monthly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telemetry periodic daily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Cryptochecksum:3ee73139b22e4f4f0171699ac4575fc8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end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43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running-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running-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config</a:t>
            </a:r>
            <a:endParaRPr lang="en-US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Saved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Serial Number: 9ACKBLWSJ6M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Hardware: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8192 MB RAM, CPU Xeon E5 series 2000 MHz, 1 CPU (4 cores)</a:t>
            </a: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snip&gt;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no active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address http https://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tools.cisco.com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/its/service/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oddce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/services/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DDCEService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address email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callhome@cisco.com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destination transport-method http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diagnostic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environment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inventory periodic monthly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configuration periodic monthly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subscribe-to-alert-group telemetry periodic daily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Cryptochecksum:3ee73139b22e4f4f0171699ac4575fc8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end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8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ak47 detailed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8059248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ak47detailed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parameter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ak47 detailed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tech-support | begin show ak47 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detailed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 show ak47 detailed 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instance 0001 0x00007f1df6286250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rtcli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async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executor process) arena 0x00007f1df6304740 fiber count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Arena 0x00007f1df6304740 of 3569680 bytes (55 blocks of size 65536), no size limit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Arena is dynamically allocated, not contiguous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Features: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GroupMgmt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unset,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MemDebugLog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unset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instance 0002 0x00007f1deb460ca0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aaa_shim_thread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 arena 0x00007f1deb460b60 fiber count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Arena 0x00007f1deb460b60 of 304000 bytes (4 blocks of size 76000), maximum 71303168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70999168 free bytes (100%; 934 blocks, zone 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Arena is dynamically allocated, not contiguous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Features: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GroupMgmt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SET,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MemDebugLog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unset</a:t>
            </a:r>
          </a:p>
        </p:txBody>
      </p:sp>
    </p:spTree>
    <p:extLst>
      <p:ext uri="{BB962C8B-B14F-4D97-AF65-F5344CB8AC3E}">
        <p14:creationId xmlns:p14="http://schemas.microsoft.com/office/powerpoint/2010/main" val="1132196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FTD - Deployment and Interface Modes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3168210"/>
          </a:xfrm>
        </p:spPr>
        <p:txBody>
          <a:bodyPr/>
          <a:lstStyle/>
          <a:p>
            <a:pPr marL="226967" lvl="1" indent="0">
              <a:spcBef>
                <a:spcPts val="4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2 Deployment Modes :</a:t>
            </a: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  <a:tabLst>
                <a:tab pos="3905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Routed</a:t>
            </a: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  <a:tabLst>
                <a:tab pos="39052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Transparent </a:t>
            </a:r>
          </a:p>
          <a:p>
            <a:pPr marL="226967" lvl="1" indent="0">
              <a:spcBef>
                <a:spcPts val="400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6 Interface Modes</a:t>
            </a:r>
            <a:r>
              <a:rPr lang="en-US" altLang="ja-JP" dirty="0" smtClean="0">
                <a:solidFill>
                  <a:srgbClr val="000000"/>
                </a:solidFill>
              </a:rPr>
              <a:t>* :</a:t>
            </a:r>
            <a:endParaRPr lang="en-US" dirty="0" smtClean="0">
              <a:solidFill>
                <a:srgbClr val="000000"/>
              </a:solidFill>
            </a:endParaRP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Routed				</a:t>
            </a: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Switched (BVI) 		</a:t>
            </a: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Passive  			</a:t>
            </a:r>
            <a:endParaRPr lang="en-US" dirty="0">
              <a:solidFill>
                <a:srgbClr val="000000"/>
              </a:solidFill>
            </a:endParaRP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Passive (ERSPAN)		</a:t>
            </a: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Inline pair			</a:t>
            </a:r>
          </a:p>
          <a:p>
            <a:pPr marL="714375" lvl="1" indent="-357188">
              <a:spcBef>
                <a:spcPts val="400"/>
              </a:spcBef>
              <a:buClr>
                <a:schemeClr val="tx2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Inline pair with tap		</a:t>
            </a:r>
          </a:p>
          <a:p>
            <a:pPr marL="226967" lvl="1" indent="0">
              <a:spcBef>
                <a:spcPts val="600"/>
              </a:spcBef>
              <a:buNone/>
            </a:pPr>
            <a:r>
              <a:rPr lang="en-US" sz="2300" dirty="0" smtClean="0">
                <a:solidFill>
                  <a:srgbClr val="000000"/>
                </a:solidFill>
              </a:rPr>
              <a:t>   *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interface </a:t>
            </a:r>
            <a:r>
              <a:rPr lang="fr-FR" dirty="0" smtClean="0">
                <a:solidFill>
                  <a:srgbClr val="000000"/>
                </a:solidFill>
              </a:rPr>
              <a:t>mode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altLang="ja-JP" dirty="0" smtClean="0">
                <a:solidFill>
                  <a:srgbClr val="000000"/>
                </a:solidFill>
              </a:rPr>
              <a:t>FTD </a:t>
            </a:r>
            <a:r>
              <a:rPr lang="ja-JP" altLang="en-US" dirty="0" smtClean="0">
                <a:solidFill>
                  <a:srgbClr val="000000"/>
                </a:solidFill>
              </a:rPr>
              <a:t>内で混在可能</a:t>
            </a:r>
            <a:endParaRPr lang="en-US" dirty="0" smtClean="0">
              <a:solidFill>
                <a:srgbClr val="000000"/>
              </a:solidFill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9419" y="1451022"/>
            <a:ext cx="4369567" cy="707886"/>
            <a:chOff x="2413583" y="1437581"/>
            <a:chExt cx="4369567" cy="707886"/>
          </a:xfrm>
        </p:grpSpPr>
        <p:grpSp>
          <p:nvGrpSpPr>
            <p:cNvPr id="25" name="Group 24"/>
            <p:cNvGrpSpPr/>
            <p:nvPr/>
          </p:nvGrpSpPr>
          <p:grpSpPr>
            <a:xfrm>
              <a:off x="2824846" y="1645471"/>
              <a:ext cx="3958304" cy="369332"/>
              <a:chOff x="2824846" y="1645471"/>
              <a:chExt cx="3958304" cy="369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757980" y="1645471"/>
                <a:ext cx="2025170" cy="369332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ja-JP" altLang="en-US" smtClean="0">
                    <a:solidFill>
                      <a:srgbClr val="000000"/>
                    </a:solidFill>
                  </a:rPr>
                  <a:t>従来の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ASA</a:t>
                </a:r>
                <a:r>
                  <a:rPr lang="ja-JP" altLang="en-US" smtClean="0">
                    <a:solidFill>
                      <a:srgbClr val="000000"/>
                    </a:solidFill>
                  </a:rPr>
                  <a:t> と同じ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7" name="Straight Arrow Connector 6"/>
              <p:cNvCxnSpPr>
                <a:stCxn id="5" idx="1"/>
              </p:cNvCxnSpPr>
              <p:nvPr/>
            </p:nvCxnSpPr>
            <p:spPr>
              <a:xfrm flipH="1">
                <a:off x="2824846" y="1830137"/>
                <a:ext cx="1933134" cy="1000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2413583" y="1437581"/>
              <a:ext cx="411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</a:rPr>
                <a:t>}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120681" y="2426890"/>
            <a:ext cx="3958304" cy="707886"/>
            <a:chOff x="2824845" y="2426890"/>
            <a:chExt cx="3958304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4757979" y="2624010"/>
              <a:ext cx="2025170" cy="36933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>
                  <a:solidFill>
                    <a:srgbClr val="000000"/>
                  </a:solidFill>
                </a:rPr>
                <a:t>従来の </a:t>
              </a:r>
              <a:r>
                <a:rPr lang="en-US" altLang="ja-JP" dirty="0">
                  <a:solidFill>
                    <a:srgbClr val="000000"/>
                  </a:solidFill>
                </a:rPr>
                <a:t>ASA</a:t>
              </a:r>
              <a:r>
                <a:rPr lang="ja-JP" altLang="en-US">
                  <a:solidFill>
                    <a:srgbClr val="000000"/>
                  </a:solidFill>
                </a:rPr>
                <a:t> と同じ</a:t>
              </a:r>
              <a:endParaRPr lang="en-US" altLang="ja-JP" dirty="0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24845" y="2426890"/>
              <a:ext cx="411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</a:rPr>
                <a:t>}</a:t>
              </a:r>
            </a:p>
          </p:txBody>
        </p:sp>
        <p:cxnSp>
          <p:nvCxnSpPr>
            <p:cNvPr id="16" name="Straight Arrow Connector 15"/>
            <p:cNvCxnSpPr>
              <a:stCxn id="14" idx="1"/>
            </p:cNvCxnSpPr>
            <p:nvPr/>
          </p:nvCxnSpPr>
          <p:spPr>
            <a:xfrm flipH="1">
              <a:off x="3112579" y="2808676"/>
              <a:ext cx="16454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028670" y="2780178"/>
            <a:ext cx="4050315" cy="1862048"/>
            <a:chOff x="2732835" y="2780178"/>
            <a:chExt cx="3865752" cy="1862048"/>
          </a:xfrm>
        </p:grpSpPr>
        <p:sp>
          <p:nvSpPr>
            <p:cNvPr id="19" name="TextBox 18"/>
            <p:cNvSpPr txBox="1"/>
            <p:nvPr/>
          </p:nvSpPr>
          <p:spPr>
            <a:xfrm>
              <a:off x="3983769" y="3516562"/>
              <a:ext cx="2614818" cy="36933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mtClean="0">
                  <a:solidFill>
                    <a:srgbClr val="000000"/>
                  </a:solidFill>
                </a:rPr>
                <a:t>従来の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Firepower </a:t>
              </a:r>
              <a:r>
                <a:rPr lang="ja-JP" altLang="en-US" smtClean="0">
                  <a:solidFill>
                    <a:srgbClr val="000000"/>
                  </a:solidFill>
                </a:rPr>
                <a:t>と同じ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2835" y="2780178"/>
              <a:ext cx="41126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21" name="Straight Arrow Connector 20"/>
            <p:cNvCxnSpPr>
              <a:stCxn id="19" idx="1"/>
            </p:cNvCxnSpPr>
            <p:nvPr/>
          </p:nvCxnSpPr>
          <p:spPr>
            <a:xfrm flipH="1">
              <a:off x="3456123" y="3701228"/>
              <a:ext cx="52764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805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ak47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detailed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4773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instance 0003 0x00007f1de840af20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UserFromCert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Thread) arena 0x00007f1de693aa10 fiber count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Arena 0x00007f1de693aa10 of 532000 bytes (7 blocks of size 76000), no size limit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Arena is dynamically allocated, not contiguous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Features: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GroupMgmt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unset,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MemDebugLog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unset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instance 0004 0x00007f1de85324c0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netfs_thread_init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 arena 0x00007f1de8532380 fiber count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Arena 0x00007f1de8532380 of 858624 bytes (13 blocks of size 66048), no size limit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Arena is dynamically allocated, not contiguous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Features: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GroupMgmt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SET,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MemDebugLog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unset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72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startup-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errors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4773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startup-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errors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INFO: No configuration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errors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startup-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errors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INFO: No configuration errors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7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asp inspect-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dp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snort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SNORT Inspect Instance Status Info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-Usage    Conns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Segs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Status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tot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| sys)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 ----- ---------------- ---------- ---------- 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6952    0% (  0%|  0%)   0          0       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6953    0% (  0%|  0%)   0          0       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SNORT Inspect Instance Status Info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-Usage    Conns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Segs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Status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tot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| sys)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 ----- ---------------- ---------- ---------- 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6952    0% (  0%|  0%)   0          0       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6953    0% (  0%|  0%)   0          0       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771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z="2400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z="2400" smtClean="0">
                <a:solidFill>
                  <a:schemeClr val="tx2"/>
                </a:solidFill>
                <a:latin typeface="Arial" charset="0"/>
              </a:rPr>
              <a:t>- show asp inspect-</a:t>
            </a:r>
            <a:r>
              <a:rPr lang="en-US" altLang="ja-JP" sz="2400" err="1" smtClean="0">
                <a:solidFill>
                  <a:schemeClr val="tx2"/>
                </a:solidFill>
                <a:latin typeface="Arial" charset="0"/>
              </a:rPr>
              <a:t>dp</a:t>
            </a:r>
            <a:r>
              <a:rPr lang="en-US" altLang="ja-JP" sz="2400" smtClean="0">
                <a:solidFill>
                  <a:schemeClr val="tx2"/>
                </a:solidFill>
                <a:latin typeface="Arial" charset="0"/>
              </a:rPr>
              <a:t> snort queues detail debug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5487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 queues detail debug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show asp inspect-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snort queues "detail debug"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 queues detail debug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SNORT Inspect Instance Queue Configuration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-Size:              1  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-Size:            128   KB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-Data-Limit:      102.4 KB   (80%)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-Data-Hi-Thresh:   35.8 KB   (28%)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QId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(used)    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util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 (max used) (state)          (used)    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util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) (max used) (state)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 ---- ---------- ------ ---------- ---------------- ---------- ------ ---------- 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[0]    0        0%     145        READY              0        0%      64       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[0]    0        0%     290        READY              0        0%     128        READY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41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z="2200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z="2200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 sz="2200">
                <a:solidFill>
                  <a:schemeClr val="tx2"/>
                </a:solidFill>
                <a:latin typeface="Arial" charset="0"/>
              </a:rPr>
              <a:t>show asp inspect-</a:t>
            </a:r>
            <a:r>
              <a:rPr lang="en-US" altLang="ja-JP" sz="2200" err="1">
                <a:solidFill>
                  <a:schemeClr val="tx2"/>
                </a:solidFill>
                <a:latin typeface="Arial" charset="0"/>
              </a:rPr>
              <a:t>dp</a:t>
            </a:r>
            <a:r>
              <a:rPr lang="en-US" altLang="ja-JP" sz="2200">
                <a:solidFill>
                  <a:schemeClr val="tx2"/>
                </a:solidFill>
                <a:latin typeface="Arial" charset="0"/>
              </a:rPr>
              <a:t> snort counters summary instance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4709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 counters summary instance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SNORT Inspect Instance Counter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QId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TxBytes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TxFrames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RxBytes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RxFrames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Conns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   ---- ---------- ---------- ---------- ----------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All   55.7 KB   503         73.1 KB   503         58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  All   46.4 KB   437         61.6 KB   437         25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 counters summary instance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SNORT Inspect Instance Counter Summary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QId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TxBytes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TxFrames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RxBytes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RxFrames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Conns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   ---- ---------- ---------- ---------- ----------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    All   55.7 KB   503         73.1 KB   503         58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   All   46.4 KB   437         61.6 KB   437         25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35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z="2400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z="2400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 sz="2400">
                <a:solidFill>
                  <a:schemeClr val="tx2"/>
                </a:solidFill>
                <a:latin typeface="Arial" charset="0"/>
              </a:rPr>
              <a:t>show asp inspect-</a:t>
            </a:r>
            <a:r>
              <a:rPr lang="en-US" altLang="ja-JP" sz="2400" err="1">
                <a:solidFill>
                  <a:schemeClr val="tx2"/>
                </a:solidFill>
                <a:latin typeface="Arial" charset="0"/>
              </a:rPr>
              <a:t>dp</a:t>
            </a:r>
            <a:r>
              <a:rPr lang="en-US" altLang="ja-JP" sz="2400">
                <a:solidFill>
                  <a:schemeClr val="tx2"/>
                </a:solidFill>
                <a:latin typeface="Arial" charset="0"/>
              </a:rPr>
              <a:t> snort counters debug zeros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 counters debug zeros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show asp inspect-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snort counters "debug zeros"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asp inspect-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dp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snort counters debug zeros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SNORT Inspect Instance Counters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Id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QId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Type  Name                           Value      Raw-Value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   ---- ----  ----                           ---------- 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data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                      134.7 KB   (137970)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data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Segs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940        (940)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data  Rx Bytes                       102.1 KB   (104558)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data  Rx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Segs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940        (940)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data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NewConns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83        (83)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debug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-Wakeup   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debug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-Wakeup                     932        (932)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warn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-LB-Dynamic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warn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-LB-NUMA                      0        (0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3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z="220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z="2200">
                <a:solidFill>
                  <a:schemeClr val="tx2"/>
                </a:solidFill>
                <a:latin typeface="Arial" charset="0"/>
              </a:rPr>
              <a:t>- show asp inspect-</a:t>
            </a:r>
            <a:r>
              <a:rPr lang="en-US" altLang="ja-JP" sz="2200" err="1">
                <a:solidFill>
                  <a:schemeClr val="tx2"/>
                </a:solidFill>
                <a:latin typeface="Arial" charset="0"/>
              </a:rPr>
              <a:t>dp</a:t>
            </a:r>
            <a:r>
              <a:rPr lang="en-US" altLang="ja-JP" sz="2200">
                <a:solidFill>
                  <a:schemeClr val="tx2"/>
                </a:solidFill>
                <a:latin typeface="Arial" charset="0"/>
              </a:rPr>
              <a:t> snort counters debug </a:t>
            </a:r>
            <a:r>
              <a:rPr lang="en-US" altLang="ja-JP" sz="2200" smtClean="0">
                <a:solidFill>
                  <a:schemeClr val="tx2"/>
                </a:solidFill>
                <a:latin typeface="Arial" charset="0"/>
              </a:rPr>
              <a:t>zeros</a:t>
            </a:r>
            <a:r>
              <a:rPr lang="ja-JP" altLang="en-US" sz="2200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 sz="220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7851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warn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-Data-Hi-Thresh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drop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-Full     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drop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-Full     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drop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-Data-Limit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drop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-LB-Failed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err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TxQ-Unavail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err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-Not-Ready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err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-Suspended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err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RxQ-Unavail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err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-Not-Ready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  All  err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RxQ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-Suspended                    0        (0)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57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snort statistics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0162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snort statistics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 Counters: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Passed Packets                                                    928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Blocked Packets   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Injected Packets  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Flow Counters: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Fast-Forwarded Flows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Blacklisted Flows 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Flows bypassed (Snort Down)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Flows bypassed (Snort Busy)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Miscellaneous Counters: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Start-of-Flow events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End-of-Flow events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Denied flow events                                                 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Frames forwarded to Snort before drop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Inject packets dropped                                    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8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snort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statistics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snort statistics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 Counters: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Passed Packets                                                    928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Blocked Packets   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Injected Packets  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Flow Counters: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Fast-Forwarded Flows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Blacklisted Flows 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Flows bypassed (Snort Down)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Flows bypassed (Snort Busy)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Miscellaneous Counters: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Start-of-Flow events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End-of-Flow events                   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Denied flow events                                                 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Frames forwarded to Snort before drop                   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Inject packets dropped                                    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73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summary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4709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summary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hasAccessToEOType:Invalid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access_type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read for type: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undef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-----------------[ toishika-ftd2 ]------------------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Model                     : Cisco Firepower Threat Defense for VMWare (75) Version 6.1.0 (Build 330)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UUID                      : 6f7b803e-6e46-11e6-87bd-91f18559acbc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Rules update version      : 2016-03-28-001-vrt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VDB version               : 270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------------------[ policy info ]-------------------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 Control Policy     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Intrusion Policy          : Connectivity Over Security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Firewall CLI in use by another user. Sending request ...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summary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94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FTD - packet flow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431308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7" y="1617983"/>
            <a:ext cx="8371066" cy="1446603"/>
          </a:xfrm>
          <a:prstGeom prst="rect">
            <a:avLst/>
          </a:prstGeom>
        </p:spPr>
      </p:pic>
      <p:grpSp>
        <p:nvGrpSpPr>
          <p:cNvPr id="2" name="図形グループ 1"/>
          <p:cNvGrpSpPr/>
          <p:nvPr/>
        </p:nvGrpSpPr>
        <p:grpSpPr>
          <a:xfrm>
            <a:off x="382621" y="3230836"/>
            <a:ext cx="8540496" cy="1526838"/>
            <a:chOff x="382621" y="3230836"/>
            <a:chExt cx="8540496" cy="1526838"/>
          </a:xfrm>
        </p:grpSpPr>
        <p:pic>
          <p:nvPicPr>
            <p:cNvPr id="14" name="Picture 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621" y="3230836"/>
              <a:ext cx="8540496" cy="1526838"/>
            </a:xfrm>
            <a:prstGeom prst="rect">
              <a:avLst/>
            </a:prstGeom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621" y="3230836"/>
              <a:ext cx="8540496" cy="1526838"/>
            </a:xfrm>
            <a:prstGeom prst="rect">
              <a:avLst/>
            </a:prstGeom>
          </p:spPr>
        </p:pic>
        <p:pic>
          <p:nvPicPr>
            <p:cNvPr id="16" name="Pictur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621" y="3230836"/>
              <a:ext cx="8540496" cy="1523198"/>
            </a:xfrm>
            <a:prstGeom prst="rect">
              <a:avLst/>
            </a:prstGeom>
          </p:spPr>
        </p:pic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621" y="3230836"/>
              <a:ext cx="8540496" cy="1523197"/>
            </a:xfrm>
            <a:prstGeom prst="rect">
              <a:avLst/>
            </a:prstGeom>
          </p:spPr>
        </p:pic>
        <p:pic>
          <p:nvPicPr>
            <p:cNvPr id="18" name="Picture 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621" y="3230836"/>
              <a:ext cx="8540496" cy="1523198"/>
            </a:xfrm>
            <a:prstGeom prst="rect">
              <a:avLst/>
            </a:prstGeom>
          </p:spPr>
        </p:pic>
      </p:grpSp>
      <p:sp>
        <p:nvSpPr>
          <p:cNvPr id="11" name="Text Placeholder 3"/>
          <p:cNvSpPr txBox="1">
            <a:spLocks/>
          </p:cNvSpPr>
          <p:nvPr/>
        </p:nvSpPr>
        <p:spPr>
          <a:xfrm>
            <a:off x="382621" y="1077754"/>
            <a:ext cx="8357024" cy="401499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17" lvl="1" indent="-285750">
              <a:spcBef>
                <a:spcPts val="1800"/>
              </a:spcBef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ASA -&gt; Firepower(snort) -&gt; ASA </a:t>
            </a:r>
            <a:r>
              <a:rPr lang="ja-JP" altLang="en-US" dirty="0" smtClean="0">
                <a:solidFill>
                  <a:srgbClr val="000000"/>
                </a:solidFill>
              </a:rPr>
              <a:t>の流れ</a:t>
            </a:r>
          </a:p>
        </p:txBody>
      </p:sp>
    </p:spTree>
    <p:extLst>
      <p:ext uri="{BB962C8B-B14F-4D97-AF65-F5344CB8AC3E}">
        <p14:creationId xmlns:p14="http://schemas.microsoft.com/office/powerpoint/2010/main" val="259763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network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network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===============[ System Information ]===============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Hostname                  : toishika-ftd2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Management port           : 8305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IPv4 Default route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Gateway                 : 1.0.0.100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======================[ br1 ]=======================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State   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Channels                  : Management &amp; Events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                      : Non-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Autonegotiation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MDI/MDIX                  : Auto/MDIX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MTU                       :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MAC Address               : 00:50:56:91:3E:14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----------------------[ IPv4 ]----------------------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Configuration             : Manual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Address                   : 1.170.0.6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Netmask                   : 255.0.0.0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Broadcast                 : 1.255.255.255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----------------------[ IPv6 ]----------------------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Configuration             : Disabled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606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network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09288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===============[ Proxy Information ]================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State   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HTTP Proxy                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1.1.1.1</a:t>
            </a:r>
            <a:endParaRPr lang="ja-JP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Port                      : 80</a:t>
            </a:r>
            <a:endParaRPr lang="ja-JP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Authentication  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Disabled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network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67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interface detail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interface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GigabitEthernet0/0 "inside",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0050.5691.7dac,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192.168.45.21, subnet mask 255.255.255.0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1395973 packets input, 218043303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148056 packets output, 15898619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2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(482/442)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(511/501)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"inside":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1395894 packets input, 192900403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148056 packets output, 13350678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1230462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90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bytes/sec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0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detail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90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GigabitEthernet0/1 "outside",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0050.5691.6489,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192.168.46.21, subnet mask 255.255.255.0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206203 packets input, 16883207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80613 packets output, 6607177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2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8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(468/457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53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output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(511/507)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"outside":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206184 packets input, 13169135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80613 packets output, 5421831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124771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GigabitEthernet0/2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Description: LAN/STATE Failover Interface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0050.5691.7d60,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11.11.11.11, subnet mask 255.255.255.0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1206385 packets input, 171831740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0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1177400 packets output, 240686520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1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5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(472/459)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(511/498)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30012 packets input, 2155568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32295 packets output, 18337932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119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207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118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223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64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Internal-Control0/0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cplane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en_vtun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rev00, BW Unknown Speed-Capability, DLY 1000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(Full-duplex), 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unsupported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0000.0001.0001,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127.0.1.1, subnet mask 255.255.0.0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input, 0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1292436 packets output, 69791688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0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cplane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input, 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output, 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25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5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Internal-Data0/0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asa_mgmt_plane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i82545EM rev01,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(Full-duplex), 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0050.5691.3e13, MTU not 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unassigned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194315553 packets input, 138112512855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4574072 packets output, 3198690246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0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(511/362)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(511/11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6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Traffic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Statistics for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asa_mgmt_plane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input, 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output, 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Internal-Data0/0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mgmt_plane_int_tap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en_vtun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rev00, BW Unknown Speed-Capability, DLY 1000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(Full-duplex), 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unsupported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0000.0000.0000, MTU not 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unassigned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4574073 packets input, 3198286740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drops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194315522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packets output, 137317531793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0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mgmt_plane_int_tap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input, 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output, 0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Internal-Data0/1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nlp_int_tap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en_vtun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rev00, BW Unknown Speed-Capability, DLY 1000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(Full-duplex), (1000 Mbps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67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4650" y="1099433"/>
            <a:ext cx="7463212" cy="2971635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</a:pPr>
            <a:r>
              <a:rPr lang="ja-JP" altLang="en-US" sz="1800" dirty="0" smtClean="0">
                <a:solidFill>
                  <a:srgbClr val="000000"/>
                </a:solidFill>
              </a:rPr>
              <a:t>本トレーニングは </a:t>
            </a:r>
            <a:r>
              <a:rPr lang="en-US" altLang="ja-JP" sz="1800" dirty="0" smtClean="0">
                <a:solidFill>
                  <a:srgbClr val="000000"/>
                </a:solidFill>
              </a:rPr>
              <a:t>Firepower Threat Defense</a:t>
            </a:r>
            <a:r>
              <a:rPr lang="ja-JP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</a:rPr>
              <a:t>(FTD) </a:t>
            </a:r>
            <a:r>
              <a:rPr lang="ja-JP" altLang="en-US" sz="1800" dirty="0" smtClean="0">
                <a:solidFill>
                  <a:srgbClr val="000000"/>
                </a:solidFill>
              </a:rPr>
              <a:t>に関連するトラブルシューティング方法、</a:t>
            </a:r>
            <a:r>
              <a:rPr lang="en-US" altLang="ja-JP" sz="1800" dirty="0" smtClean="0">
                <a:solidFill>
                  <a:srgbClr val="000000"/>
                </a:solidFill>
              </a:rPr>
              <a:t>TAC </a:t>
            </a:r>
            <a:r>
              <a:rPr lang="en-US" altLang="ja-JP" sz="1800" dirty="0">
                <a:solidFill>
                  <a:srgbClr val="000000"/>
                </a:solidFill>
              </a:rPr>
              <a:t>SR</a:t>
            </a:r>
            <a:r>
              <a:rPr lang="ja-JP" altLang="en-US" sz="1800" dirty="0">
                <a:solidFill>
                  <a:srgbClr val="000000"/>
                </a:solidFill>
              </a:rPr>
              <a:t>での調査に必要な情報を把握するため</a:t>
            </a:r>
            <a:r>
              <a:rPr lang="ja-JP" altLang="en-US" sz="1800" dirty="0" smtClean="0">
                <a:solidFill>
                  <a:srgbClr val="000000"/>
                </a:solidFill>
              </a:rPr>
              <a:t>の</a:t>
            </a:r>
            <a:r>
              <a:rPr lang="en-US" altLang="ja-JP" sz="1800" dirty="0" smtClean="0">
                <a:solidFill>
                  <a:srgbClr val="000000"/>
                </a:solidFill>
              </a:rPr>
              <a:t> </a:t>
            </a:r>
            <a:r>
              <a:rPr lang="ja-JP" altLang="en-US" sz="1800" dirty="0" smtClean="0">
                <a:solidFill>
                  <a:srgbClr val="000000"/>
                </a:solidFill>
              </a:rPr>
              <a:t> トレーニングです</a:t>
            </a:r>
            <a:endParaRPr lang="en-US" altLang="ja-JP" sz="1800" dirty="0" smtClean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  <a:buSzPct val="100000"/>
            </a:pPr>
            <a:r>
              <a:rPr lang="ja-JP" altLang="en-US" sz="1800" dirty="0" smtClean="0">
                <a:solidFill>
                  <a:srgbClr val="000000"/>
                </a:solidFill>
              </a:rPr>
              <a:t>基本的な</a:t>
            </a:r>
            <a:r>
              <a:rPr lang="en-US" altLang="ja-JP" sz="1800" dirty="0" smtClean="0">
                <a:solidFill>
                  <a:srgbClr val="000000"/>
                </a:solidFill>
              </a:rPr>
              <a:t> FTD, Firepower system,</a:t>
            </a:r>
            <a:r>
              <a:rPr lang="ja-JP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</a:rPr>
              <a:t>ASA </a:t>
            </a:r>
            <a:r>
              <a:rPr lang="ja-JP" altLang="en-US" sz="1800" dirty="0" smtClean="0">
                <a:solidFill>
                  <a:srgbClr val="000000"/>
                </a:solidFill>
              </a:rPr>
              <a:t>の動作</a:t>
            </a:r>
            <a:r>
              <a:rPr lang="en-US" altLang="ja-JP" sz="1800" dirty="0" smtClean="0">
                <a:solidFill>
                  <a:srgbClr val="000000"/>
                </a:solidFill>
              </a:rPr>
              <a:t>,</a:t>
            </a:r>
            <a:r>
              <a:rPr lang="ja-JP" altLang="en-US" sz="1800" dirty="0" smtClean="0">
                <a:solidFill>
                  <a:srgbClr val="000000"/>
                </a:solidFill>
              </a:rPr>
              <a:t>使用方法</a:t>
            </a:r>
            <a:r>
              <a:rPr lang="ja-JP" altLang="en-US" sz="1800" dirty="0">
                <a:solidFill>
                  <a:srgbClr val="000000"/>
                </a:solidFill>
              </a:rPr>
              <a:t>が前提知識と</a:t>
            </a:r>
            <a:r>
              <a:rPr lang="ja-JP" altLang="en-US" sz="1800" dirty="0" smtClean="0">
                <a:solidFill>
                  <a:srgbClr val="000000"/>
                </a:solidFill>
              </a:rPr>
              <a:t>なります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  <a:buSzPct val="100000"/>
            </a:pPr>
            <a:r>
              <a:rPr lang="en-US" altLang="ja-JP" sz="1800" dirty="0" smtClean="0">
                <a:solidFill>
                  <a:srgbClr val="000000"/>
                </a:solidFill>
              </a:rPr>
              <a:t>FTD, Firepower Management Center</a:t>
            </a:r>
            <a:r>
              <a:rPr lang="ja-JP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</a:rPr>
              <a:t>(FMC) </a:t>
            </a:r>
            <a:r>
              <a:rPr lang="ja-JP" altLang="en-US" sz="1800" dirty="0" smtClean="0">
                <a:solidFill>
                  <a:srgbClr val="000000"/>
                </a:solidFill>
              </a:rPr>
              <a:t>は </a:t>
            </a:r>
            <a:r>
              <a:rPr lang="en-US" altLang="ja-JP" sz="1800" dirty="0" smtClean="0">
                <a:solidFill>
                  <a:srgbClr val="000000"/>
                </a:solidFill>
              </a:rPr>
              <a:t>v6.1, Routed mode </a:t>
            </a:r>
            <a:r>
              <a:rPr lang="ja-JP" altLang="en-US" sz="1800" dirty="0" smtClean="0">
                <a:solidFill>
                  <a:srgbClr val="000000"/>
                </a:solidFill>
              </a:rPr>
              <a:t>を想定しています</a:t>
            </a:r>
            <a:endParaRPr lang="en-US" altLang="ja-JP" sz="1800" dirty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  <a:buSzPct val="100000"/>
            </a:pPr>
            <a:r>
              <a:rPr lang="ja-JP" altLang="en-US" sz="1800" dirty="0" smtClean="0">
                <a:solidFill>
                  <a:srgbClr val="000000"/>
                </a:solidFill>
              </a:rPr>
              <a:t>当資料と公式ドキュメントの内容に差異がある場合、公式ドキュメントの 内容を正としてください</a:t>
            </a:r>
            <a:endParaRPr lang="en-US" altLang="ja-JP" sz="1800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</a:rPr>
              <a:t>はじめ</a:t>
            </a:r>
            <a:r>
              <a:rPr lang="ja-JP" altLang="en-US">
                <a:solidFill>
                  <a:schemeClr val="tx2"/>
                </a:solidFill>
              </a:rPr>
              <a:t>に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1627"/>
      </p:ext>
    </p:extLst>
  </p:cSld>
  <p:clrMapOvr>
    <a:masterClrMapping/>
  </p:clrMapOvr>
  <p:transition spd="med" advTm="16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Firepower, ASA, CSM </a:t>
            </a:r>
            <a:r>
              <a:rPr lang="ja-JP" altLang="en-US" smtClean="0">
                <a:solidFill>
                  <a:schemeClr val="tx2"/>
                </a:solidFill>
              </a:rPr>
              <a:t>の</a:t>
            </a:r>
            <a:r>
              <a:rPr lang="en-US" altLang="ja-JP" dirty="0" smtClean="0">
                <a:solidFill>
                  <a:schemeClr val="tx2"/>
                </a:solidFill>
              </a:rPr>
              <a:t> SR trend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製品毎に </a:t>
            </a:r>
            <a:r>
              <a:rPr lang="en-US" altLang="ja-JP" dirty="0" smtClean="0">
                <a:solidFill>
                  <a:srgbClr val="000000"/>
                </a:solidFill>
              </a:rPr>
              <a:t>SR trend </a:t>
            </a:r>
            <a:r>
              <a:rPr lang="ja-JP" altLang="en-US" dirty="0" smtClean="0">
                <a:solidFill>
                  <a:srgbClr val="000000"/>
                </a:solidFill>
              </a:rPr>
              <a:t>が異なる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17862"/>
              </p:ext>
            </p:extLst>
          </p:nvPr>
        </p:nvGraphicFramePr>
        <p:xfrm>
          <a:off x="347914" y="1719517"/>
          <a:ext cx="8435340" cy="260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380"/>
                <a:gridCol w="3345180"/>
                <a:gridCol w="2430780"/>
              </a:tblGrid>
              <a:tr h="33866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Firepower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/>
                        <a:t>CSM</a:t>
                      </a:r>
                      <a:endParaRPr lang="en-US" sz="1600" dirty="0"/>
                    </a:p>
                  </a:txBody>
                  <a:tcPr/>
                </a:tc>
              </a:tr>
              <a:tr h="43393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Upgrade </a:t>
                      </a:r>
                      <a:r>
                        <a:rPr lang="ja-JP" altLang="en-US" sz="1400" b="0" smtClean="0">
                          <a:solidFill>
                            <a:srgbClr val="000000"/>
                          </a:solidFill>
                        </a:rPr>
                        <a:t>失敗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b="0" smtClean="0">
                          <a:solidFill>
                            <a:srgbClr val="000000"/>
                          </a:solidFill>
                        </a:rPr>
                        <a:t>意図せぬ通信断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solidFill>
                            <a:srgbClr val="000000"/>
                          </a:solidFill>
                        </a:rPr>
                        <a:t>Deploy </a:t>
                      </a:r>
                      <a:r>
                        <a:rPr lang="ja-JP" altLang="en-US" sz="1400" b="0" smtClean="0">
                          <a:solidFill>
                            <a:srgbClr val="000000"/>
                          </a:solidFill>
                        </a:rPr>
                        <a:t>失敗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ja-JP" altLang="en-US" sz="1400" b="0" smtClean="0">
                          <a:solidFill>
                            <a:srgbClr val="000000"/>
                          </a:solidFill>
                        </a:rPr>
                        <a:t>仕様確認・設定支援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Failover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</a:rPr>
                        <a:t>Backup </a:t>
                      </a:r>
                      <a:r>
                        <a:rPr lang="ja-JP" altLang="en-US" sz="1400" b="0" smtClean="0">
                          <a:solidFill>
                            <a:srgbClr val="000000"/>
                          </a:solidFill>
                        </a:rPr>
                        <a:t>失敗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脆弱性を検知するルールの有無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パフォーマンス関連（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high CPU, Memory)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Auto-update </a:t>
                      </a:r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失敗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Deploy </a:t>
                      </a:r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失敗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NAT </a:t>
                      </a:r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関連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Event </a:t>
                      </a:r>
                      <a:r>
                        <a:rPr lang="ja-JP" altLang="en-US" sz="1400" baseline="0" smtClean="0">
                          <a:solidFill>
                            <a:schemeClr val="tx1"/>
                          </a:solidFill>
                        </a:rPr>
                        <a:t>関連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意図せぬ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Crash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aseline="0" smtClean="0">
                          <a:solidFill>
                            <a:schemeClr val="tx1"/>
                          </a:solidFill>
                        </a:rPr>
                        <a:t>意図せぬ </a:t>
                      </a:r>
                      <a:r>
                        <a:rPr lang="en-US" altLang="ja-JP" sz="1400" baseline="0" dirty="0" smtClean="0">
                          <a:solidFill>
                            <a:schemeClr val="tx1"/>
                          </a:solidFill>
                        </a:rPr>
                        <a:t>Deploy </a:t>
                      </a:r>
                      <a:r>
                        <a:rPr lang="ja-JP" altLang="en-US" sz="1400" baseline="0" smtClean="0">
                          <a:solidFill>
                            <a:schemeClr val="tx1"/>
                          </a:solidFill>
                        </a:rPr>
                        <a:t>結果になる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False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SNMP</a:t>
                      </a:r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trap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一部サービスが突然停止</a:t>
                      </a:r>
                      <a:endParaRPr lang="en-US" altLang="ja-JP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Disk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400" baseline="0" smtClean="0">
                          <a:solidFill>
                            <a:schemeClr val="tx1"/>
                          </a:solidFill>
                        </a:rPr>
                        <a:t>関連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仕様確認・設定支援</a:t>
                      </a:r>
                      <a:endParaRPr lang="en-US" altLang="ja-JP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Discovery 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関連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542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Input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flow control is unsupported, output flow control is unsupported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0000.0000.0000,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169.254.1.1, subnet mask 255.255.255.252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7 packets input, 594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5410 packets output, 638236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0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nlp_int_tap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7 packets input, 496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5410 packets output, 562496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5 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0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Control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Management0/0 "diagnostic",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Hardware is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en_vtun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rev00, BW 1000 Mbps, DLY 10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Auto-Duplex(Full-duplex), Auto-Speed(1000 Mbps)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flow control is unsupported, output flow control is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MAC address 0050.5691.3e13, MTU 1500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IP address unassigned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10829850 packets input, 741591755 bytes, 0 no buffer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Received 0 broadcasts, 0 runts, 0 giants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errors, 0 CRC, 0 frame, 0 overrun, 0 ignored, 0 abort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input, 0 resume input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 L2 decode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49789 packets output, 7941127 bytes, 0 underruns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pause output, 0 resume output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output errors, 0 collisions, 0 interface resets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late collisions, 0 deferred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0 input reset drops, 0 output reset drops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output queue (blocks free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curr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/low): hardware (0/0)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Traffic Statistics for "diagnostic":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10829027 packets input, 589927854 bytes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49789 packets output, 7244081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bytes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95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55454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1715724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packets dropped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input rate 8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476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 minute drop rate,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input rate 7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447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output rate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/sec,  0 bytes/sec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5 minute drop rate, 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pkts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/sec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Management-only interface. Blocked 0 through-the-device packets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IPv4 packets originated from management network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IPv4 packets destined to management network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IPv6 packets originated from management network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	0 IPv6 packets destined to management network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71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interface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24676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interface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GigabitEthernet0/0 "inside",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Management0/0 "diagnostic", is up, line protocol is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Control Point Interface States: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number is 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status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Interface state is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firepower#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65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disk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7851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disk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Filesystem      Size  Used Avail Use% Mounted 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tmpfs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4.0G  448K  4.0G   1% /run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tmpfs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4.0G  764K  4.0G   1%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/volatile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none            3.9G  3.5M  3.9G   1% /dev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/dev/sda1       254M  178M   76M  71%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/boot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/dev/sda2       8.0G  3.0M  8.0G   1%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/disk0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/dev/sda6       3.7G  942M  2.6G  27%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ngfw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/dev/sda8        28G  4.1G   23G  16% /home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/dev/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hda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42K   42K     0 100%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cdrom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tmpfs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4.0G     0  4.0G   0% /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dev/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cgroups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61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disk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disk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--#--  --length--  -----date/time------  path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121  1269        Aug 26 2016 02:27:00  lina_phase1.log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122  0           Jan 01 1980 00:00:00  FSCK0000.REC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50  4096        Aug 26 2016 02:27:08  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52  6125        Jan 13 2017 03:33:11  log/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asa-appagent.log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53  4096        Aug 30 2016 00:17:42  smart-log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54  10152       Jan 13 2017 03:33:10  smart-log/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agentlog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63  4096        Aug 30 2016 00:17:50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coredumpinfo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64  59          Aug 30 2016 00:17:50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coredumpinfo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coredump.cfg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123  787042      Dec 29 2016 01:15:20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crash.txt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148  5410        Jan 03 2017 04:52:59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telnet.pcap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158  127387      Jan 03 2017 07:40:13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show_tech.log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159  762         Jan 03 2017 11:44:29  asp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160  769         Jan 03 2017 11:44:43  asp2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163  68915       Jan 05 2017 02:58:56  test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8571076608 bytes total (8568016896 bytes free)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disk-manager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disk-manager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Silo                                    Used        Minimum     Maximum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Temporary Files                         0 KB        126.352 MB  505.409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Action Queue Results                    0 KB        126.352 MB  505.409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User Identity Events                    0 KB        126.352 MB  505.409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UI Caches                               4 KB        379.057 MB  758.114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Backups                                 0 KB        0.987 GB    2.468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Updates                                 0 KB        1.481 GB    3.702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Other Detection Engine                  0 KB        758.114 MB  1.481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Performance Statistics                  4 KB        252.704 MB  2.961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Other Events                            0 KB        505.409 MB  0.987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 Reputation &amp; URL Filtering           0 KB        631.762 MB  1.234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Archives &amp; Cores &amp; File Logs            1.952 GB    0.987 GB    4.936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Unified Low Priority Events             0 KB        1.234 GB    6.170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RNA Events                              0 KB        0.987 GB    3.949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File Capture                            0 KB        2.468 GB    4.936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Unified High Priority Events            0 KB        3.702 GB    8.637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IPS Events                              0 KB        2.961 GB    7.403 GB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disk-manager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74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conn long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conn long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6 in use, 15 most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Flags: A - awaiting responder ACK to SYN, a - awaiting initiator ACK to SYN,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b - TCP state-bypass or nailed,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C - CTIQBE media, c - cluster centralized,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D - DNS, d - dump, E - outside back connection, e - semi-distributed,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F - initiator FIN, f - responder FIN,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G - group, g - MGCP, H - H.323, h - H.225.0, I - initiator data,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incomplete, J - GTP, j - GTP data, K - GTP t3-response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k - Skinny media, M - SMTP data, m - SIP media, N - inspected by Snort, n - GUP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O - responder data, P - inside back connection,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q - SQL*Net data, R - initiator acknowledged FIN,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R - UDP SUNRPC, r - responder acknowledged FIN,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T - SIP, t - SIP transient, U - up,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V - VPN orphan, v - M3UA W - WAAS,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w - secondary domain backup,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X - inspected by service module,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x - per session, Y - director stub flow, y - backup stub flow,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Z -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Scansafe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redirection, z - forwarding stub flow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outside: 192.168.46.11/23 (192.168.46.11/23) inside: 192.168.45.11/58520 (192.168.46.21/58520), flags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UxIO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N, idle 44s, uptime 57s, timeout 1h0m, bytes 771,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xlate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id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0x7f1dec1ad340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91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conn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long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conn 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6 in use, 15 most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Flags: A - awaiting responder ACK to SYN, a - awaiting initiator ACK to SYN,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b - TCP state-bypass or nailed,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C - CTIQBE media, c - cluster centralized,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D - DNS, d - dump, E - outside back connection, e - semi-distributed,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F - initiator FIN, f - responder FIN,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G - group, g - MGCP, H - H.323, h - H.225.0, I - initiator data,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incomplete, J - GTP, j - GTP data, K - GTP t3-response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k - Skinny media, M - SMTP data, m - SIP media, N - inspected by Snort, n - GUP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O - responder data, P - inside back connection,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q - SQL*Net data, R - initiator acknowledged FIN,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R - UDP SUNRPC, r - responder acknowledged FIN,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T - SIP, t - SIP transient, U - up,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V - VPN orphan, v - M3UA W - WAAS,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w - secondary domain backup,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X - inspected by service module,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x - per session, Y - director stub flow, y - backup stub flow,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Z -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Scansafe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redirection, z - forwarding stub flow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outside: 192.168.46.11/23 (192.168.46.11/23) inside: 192.168.45.11/58520 (192.168.46.21/58520), flags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UxIO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N, idle 53s, uptime 1m6s, timeout 1h0m, bytes 771,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xlate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id 0x7f1dec1ad340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76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nat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detail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40065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nat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Auto NAT Policies (Section 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(inside) to (outside) source dynamic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inside_network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interface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translate_hits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= 1,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untranslate_hits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=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Source - Origin: 192.168.45.0/24, Translated: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192.168.46.21/24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nat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Auto NAT Policies (Section 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(inside) to (outside) source dynamic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inside_network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interface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translate_hits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= 1,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untranslate_hits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=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Source - Origin: 192.168.45.0/24, Translated: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192.168.46.21/24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29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FTD - </a:t>
            </a:r>
            <a:r>
              <a:rPr lang="ja-JP" altLang="en-US" smtClean="0">
                <a:solidFill>
                  <a:schemeClr val="tx2"/>
                </a:solidFill>
              </a:rPr>
              <a:t>今後想定されるトラブル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 SR </a:t>
            </a:r>
            <a:r>
              <a:rPr lang="ja-JP" altLang="en-US" dirty="0" smtClean="0">
                <a:solidFill>
                  <a:srgbClr val="000000"/>
                </a:solidFill>
              </a:rPr>
              <a:t>は現状まだ少ない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21665"/>
              </p:ext>
            </p:extLst>
          </p:nvPr>
        </p:nvGraphicFramePr>
        <p:xfrm>
          <a:off x="563627" y="1696571"/>
          <a:ext cx="7980089" cy="2601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054"/>
                <a:gridCol w="4238035"/>
              </a:tblGrid>
              <a:tr h="338665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r>
                        <a:rPr lang="ja-JP" altLang="en-US" sz="1600" baseline="0" smtClean="0"/>
                        <a:t>現状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smtClean="0"/>
                        <a:t>予想</a:t>
                      </a:r>
                      <a:endParaRPr lang="en-US" sz="1600" dirty="0"/>
                    </a:p>
                  </a:txBody>
                  <a:tcPr/>
                </a:tc>
              </a:tr>
              <a:tr h="433932"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設定支援（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ACP</a:t>
                      </a: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Deploy </a:t>
                      </a:r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失敗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設定支援（</a:t>
                      </a:r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reimage,</a:t>
                      </a:r>
                      <a:r>
                        <a:rPr lang="en-US" altLang="ja-JP" sz="1400" baseline="0" dirty="0" smtClean="0">
                          <a:solidFill>
                            <a:schemeClr val="tx1"/>
                          </a:solidFill>
                        </a:rPr>
                        <a:t> initial setup)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Upgrade </a:t>
                      </a:r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失敗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仕様確認（バックアップ、リストア）</a:t>
                      </a:r>
                      <a:endParaRPr lang="en-US" altLang="ja-JP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仕様確認・設定支援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solidFill>
                            <a:schemeClr val="tx1"/>
                          </a:solidFill>
                        </a:rPr>
                        <a:t>仕様確認（イベントの意味）</a:t>
                      </a:r>
                      <a:endParaRPr lang="en-US" altLang="ja-JP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意図せぬ通信断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仕様確認（</a:t>
                      </a:r>
                      <a:r>
                        <a:rPr lang="en-US" altLang="ja-JP" dirty="0" smtClean="0">
                          <a:solidFill>
                            <a:schemeClr val="tx1"/>
                          </a:solidFill>
                        </a:rPr>
                        <a:t>FXOS</a:t>
                      </a:r>
                      <a:r>
                        <a:rPr lang="ja-JP" altLang="en-US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Failover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Deploy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1400" baseline="0" smtClean="0">
                          <a:solidFill>
                            <a:schemeClr val="tx1"/>
                          </a:solidFill>
                        </a:rPr>
                        <a:t>失敗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脆弱性を検知するルールの有無</a:t>
                      </a:r>
                      <a:endParaRPr lang="en-US" altLang="ja-JP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solidFill>
                            <a:schemeClr val="tx1"/>
                          </a:solidFill>
                        </a:rPr>
                        <a:t>Smart license </a:t>
                      </a:r>
                      <a:r>
                        <a:rPr lang="ja-JP" altLang="en-US" sz="1400" smtClean="0">
                          <a:solidFill>
                            <a:schemeClr val="tx1"/>
                          </a:solidFill>
                        </a:rPr>
                        <a:t>関連</a:t>
                      </a:r>
                      <a:endParaRPr lang="en-US" altLang="ja-JP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dirty="0" smtClean="0">
                          <a:solidFill>
                            <a:srgbClr val="000000"/>
                          </a:solidFill>
                        </a:rPr>
                        <a:t>パフォーマンス関連（</a:t>
                      </a:r>
                      <a:r>
                        <a:rPr lang="en-US" altLang="ja-JP" sz="1400" dirty="0" smtClean="0">
                          <a:solidFill>
                            <a:srgbClr val="000000"/>
                          </a:solidFill>
                        </a:rPr>
                        <a:t>high CPU, Memory)</a:t>
                      </a:r>
                      <a:endParaRPr lang="en-US" altLang="ja-JP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122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xlate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270843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xlate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in use, 1 most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Flags: D - DNS, e - extended, I - identity,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dynamic, r -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portmap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s - static, T - twice, N - net-to-net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PAT from inside:192.168.45.11/58520 to outside:192.168.46.21/58520 flags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idle 0:03:50 timeout 0:00:30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xlate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 in use, 1 most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Flags: D - DNS, e - extended, I - identity,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dynamic, r -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portmap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s - static, T - twice, N - net-to-net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TCP PAT from inside:192.168.45.11/58520 to outside:192.168.46.21/58520 flags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ri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idle 0:03:55 timeout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0:00:30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955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inventory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7851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inventory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Name: "Chassis", DESCR: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Adaptive Security Virtual Appliance"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PID: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, VID: V01     , SN: 9ACKBLWSJ6M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inventory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Name: "Chassis", DESCR: "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Adaptive Security Virtual Appliance"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PID: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, VID: V01     , SN: 9ACKBLWSJ6M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0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route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route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Codes: L - local, C - connected, S - static, R - RIP, M - mobile, B - BGP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D - EIGRP, EX - EIGRP external, O - OSPF, IA - OSPF inter area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N1 - OSPF NSSA external type 1, N2 - OSPF NSSA external type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E1 - OSPF external type 1, E2 - OSPF external type 2, V - VPN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IS-IS,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su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IS-IS summary, L1 - IS-IS level-1, L2 - IS-IS level-2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IS-IS inter area, * - candidate default, U - per-user static route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o - ODR, P - periodic downloaded static route, + - replicated route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Gateway of last resort is not 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        11.11.11.0 255.255.255.0 is directly connected,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        11.11.11.11 255.255.255.255 is directly connected,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fover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        169.254.1.0 255.255.255.252 is directly connected,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nlp_int_tap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        169.254.1.1 255.255.255.255 is directly connected,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nlp_int_tap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        192.168.45.0 255.255.255.0 is directly connected, inside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        192.168.45.21 255.255.255.255 is directly connected, inside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        192.168.46.0 255.255.255.0 is directly connected, outside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        192.168.46.21 255.255.255.255 is directly connected, outside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route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L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192.168.46.21 255.255.255.255 is directly connected,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outside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9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managers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93899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managers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                     : Manager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Host                      : 1.150.0.164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Registration              : Completed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managers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20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access-list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26337" y="1199898"/>
            <a:ext cx="8627952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access-list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cached ACL log flows: total 0, denied 0 (deny-flow-max 4096)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alert-interval 300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CSM_FW_ACL_; 7 elements; name hash: 0x4a69e3f3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 remark rule-id 268435459: PREFILTER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vFTD_prefilter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2 remark rule-id 268435459: RULE: DEFAULT TUNNEL ACTION RULE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3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ipinip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0xf5b597d6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4 advanced permit 41 any any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0x06095aba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5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0x52c7a066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6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3544 any range 1025 65535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0x46d7839e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7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range 1025 65535 any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3544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0xaf1d5aa5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8 remark rule-id 268435457: ACCESS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Mandatory/1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9 remark rule-id 268435457: L4 RULE: L4_ftp_block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10 advanced deny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object 192.168.45.11 object 192.168.46.11 object-group FTP rule-id 268435457 event-log flow-start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=8) 0xa4d9b941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access-list CSM_FW_ACL_ line 10 advanced deny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host 192.168.45.11 host 192.168.46.11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ftp rule-id 268435457 event-log flow-start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=8) 0xe3ef5656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11 remark rule-id 268435460: ACCESS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Mandatory/2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12 remark rule-id 268435460: L7 RULE: IPS+AMP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13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268435460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=91)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0xa1d3780e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0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access-list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53497" y="983699"/>
            <a:ext cx="8646059" cy="40934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access-list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cached ACL log flows: total 0, denied 0 (deny-flow-max 4096)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alert-interval 300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CSM_FW_ACL_; 7 elements; name hash: 0x4a69e3f3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 remark rule-id 268435459: PREFILTER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vFTD_prefilter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2 remark rule-id 268435459: RULE: DEFAULT TUNNEL ACTION RULE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3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ipinip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0xf5b597d6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4 advanced permit 41 any any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0x06095aba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5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gre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0x52c7a066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6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3544 any range 1025 65535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0x46d7839e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7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udp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range 1025 65535 any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3544 rule-id 268435459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=0) 0xaf1d5aa5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8 remark rule-id 268435457: ACCESS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Mandatory/1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9 remark rule-id 268435457: L4 RULE: L4_ftp_block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10 advanced deny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object 192.168.45.11 object 192.168.46.11 object-group FTP rule-id 268435457 event-log flow-start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=8) 0xa4d9b941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access-list CSM_FW_ACL_ line 10 advanced deny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host 192.168.45.11 host 192.168.46.11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ftp rule-id 268435457 event-log flow-start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=8) 0xe3ef5656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11 remark rule-id 268435460: ACCESS POLICY: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Mandatory/2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12 remark rule-id 268435460: L7 RULE: IPS+AMP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access-list CSM_FW_ACL_ line 13 advanced permit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any any rule-id 268435460 (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hitcnt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=91) 0xa1d3780e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29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access-control-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config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232174"/>
            <a:ext cx="7925843" cy="33239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access-control-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config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====================[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vFTD_ACP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]====================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Description               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Default Action            : Allow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Default Policy            : Connectivity Over Security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Configuration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DC  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Beginning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End 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Rule Hits        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Variable Set              : Default-Set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===[ Security Intelligence - Network Whitelist ]====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Name                  : Global-Whitelist (List)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IP Count     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Zone                  : any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===[ Security Intelligence - Network Blacklist ]====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Configuration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DC                    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42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access-control-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---------------------[ Block ]----------------------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Name                  : Global-Blacklist (List)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IP Count     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Zone                  : any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=====[ Security Intelligence - URL Whitelist ]======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Name                  : Global-Whitelist-for-URL (List)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URL Count    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Zone                  : any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=====[ Security Intelligence - URL Blacklist ]======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Logging Configuration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DC  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---------------------[ Block ]----------------------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Name                  : Global-Blacklist-for-URL (List)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URL Count    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Zone                  : any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=======[ Security Intelligence - DNS Policy ]=======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Name                  : Default DNS Policy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Logging Configuration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DC                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4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access-control-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===============[ Rule Set:  (User) ]================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---------------[ Rule: L4_ftp_block ]---------------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Action                : Block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ISE Metadata          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Source Networks       : 192.168.45.11 (192.168.45.11)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Destination Networks  : 192.168.46.11 (192.168.46.11)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Destination Ports     : FTP (protocol 6, port 21)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URLs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Logging Configuration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DC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Beginning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End                 : Disabled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Files               : Disabled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Safe Search           : No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Rule Hits    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Variable Set          : Default-Set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-----------------[ Rule: IPS+AMP ]------------------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Action                : Allow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Intrusion Policy      : Balanced Security and Connectivity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ISE Metadata          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5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access-control-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 URLs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Logging Configuration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DC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Beginning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End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Files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Safe Search           : No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Rule Hits             :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File Policy           : test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Variable Set          : Default-Set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===============[ Advanced Settings ]================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General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Maximum URL Length                  : 1024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Interactive Block Bypass Timeout    : 600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Do not retry URL cache miss lookup  : No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Inspect Traffic During Apply        : Yes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Network Analysis and Intrusion Policies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Initial Intrusion Policy            : No Rules Active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Initial Variable Set                : Default-Set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Default Network Analysis Policy     : Balanced Security and Connectivity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Files and Malware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File Type Inspect Limit             : 1460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Cloud Lookup Timeout                : 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Minimum File Capture Size           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6144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37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6425" y="405104"/>
            <a:ext cx="7598042" cy="54374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2301" y="1099433"/>
            <a:ext cx="8277344" cy="354738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88938">
              <a:buClr>
                <a:schemeClr val="bg1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Overview</a:t>
            </a:r>
          </a:p>
          <a:p>
            <a:pPr marL="446088" indent="-388938">
              <a:buClr>
                <a:srgbClr val="FFC000"/>
              </a:buClr>
              <a:buSzPct val="100000"/>
            </a:pPr>
            <a:r>
              <a:rPr lang="en-US" altLang="ja-JP" sz="2000" b="1" dirty="0" smtClean="0">
                <a:solidFill>
                  <a:srgbClr val="FFC000"/>
                </a:solidFill>
              </a:rPr>
              <a:t>FTD Troubleshooting Tools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Case Study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Q&amp;A 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253412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access-control-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Maximum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File Capture Size           : 1048576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Max Dynamic Analysis Size           : 104857600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Malware Detection Limit             : 10485760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Transport/Network Layer Preprocessor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Detection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Ignore VLAN Tracking Connections  : No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Maximum Active Responses            : default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Minimum Response Seconds            : default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Session Termination Log Threshold   : 1048576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Detection Enhancement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Adaptive Profile                    : Disabled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Performance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Event Queue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Maximum Queued Events             : 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Disable Reassembled Content Checks: False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Performance Statistics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Sample time (seconds)             : 300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Minimum number of packets         :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Summary                           : False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Log Session/Protocol Distribution : False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Regular Expression Limits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Match Recursion Limit             : Default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Match Limit                       : Default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Rule Processing Configuration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Logged Events                     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5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85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access-control-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  Maximum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Queued Events             : 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Events Ordered By                 : Content Length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Intelligent Application Bypass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State                                          : Off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Bypassable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Applications and Filters            : 0 Applications/Filters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Latency-Based Performance Settings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Packet Handling                     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Threshold (microseconds)          : 256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Rule Handling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Violations Before Suspending Rule : 512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Threshold (microseconds)          : 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Suspension Time                   : 10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=============[ Interactive Block HTML ]=============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HTTP/1.1 200 OK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Connection: close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Content-Length: 869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Content-Type: text/html; charset=UTF-8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&lt;!DOCTYPE html&gt;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&lt;html&gt;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&lt;head&gt;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&lt;meta http-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equiv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="content-type" content="text/html; charset=UTF-8" /&gt;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&lt;title&gt;Access Denied&lt;/title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19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access-control-</a:t>
            </a:r>
            <a:r>
              <a:rPr lang="en-US" altLang="ja-JP" err="1" smtClean="0">
                <a:solidFill>
                  <a:schemeClr val="tx2"/>
                </a:solidFill>
                <a:latin typeface="Arial" charset="0"/>
              </a:rPr>
              <a:t>config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08722" y="973760"/>
            <a:ext cx="8726555" cy="40934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&lt;style type="text/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css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"&gt;body {margin:0;font-family:verdana,sans-serif;} h1 {margin:0;padding:12px 25px;background-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color:#343434;color:#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ddd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} p {margin:12px 25px;} strong {color:#E0042D;}&lt;/style&gt;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&lt;/head&gt;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&lt;body&gt;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&lt;h1&gt;Access Denied&lt;/h1&gt;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&lt;strong&gt;You are attempting to access a forbidden site.&lt;/strong&gt;&lt;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You may continue to the site by clicking on the button below.&lt;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&gt;Note:&lt;/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You must have cookies enabled in your browser to continue.&lt;/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Consult your system administrator for details.&lt;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noscript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&gt;This page uses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Javascript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. Your browser either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doesn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''t support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Javascript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or you have it turned of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f.&lt;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br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 continue to the site, please use a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Javascript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enabled browser.&lt;/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em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&gt;&lt;/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noscript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&lt;/p&gt;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&lt;/body&gt;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&lt;/html&gt;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firepower# show access-control-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4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audit-log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282019" y="1222237"/>
            <a:ext cx="8656982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audit-log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Audit Log Output: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time                   :  1482289352 (Wed Dec 21 03:02:32 2016)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event_type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:  notify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subsystem              :  Task Queue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actor                  : 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message                :  Successful task completion : Clam update synchronization from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firepower.cisco.com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result                 :  Success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action_source_ip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:  localhost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action_destination_ip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:  localhost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time                   :  1482289185 (Wed Dec 21 02:59:45 2016)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event_type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:  notify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subsystem              :  Task Queue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actor                  :  System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message                :  Successful task completion : Apply AMP Dynamic Analysis Configuration from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firepower.c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isco.com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result                 :  Success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action_source_ip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:  localhost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action_destination_ip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:  localhost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</p:txBody>
      </p:sp>
    </p:spTree>
    <p:extLst>
      <p:ext uri="{BB962C8B-B14F-4D97-AF65-F5344CB8AC3E}">
        <p14:creationId xmlns:p14="http://schemas.microsoft.com/office/powerpoint/2010/main" val="1103010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audit-log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13234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Attaching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audit-log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marker.</a:t>
            </a:r>
          </a:p>
        </p:txBody>
      </p:sp>
    </p:spTree>
    <p:extLst>
      <p:ext uri="{BB962C8B-B14F-4D97-AF65-F5344CB8AC3E}">
        <p14:creationId xmlns:p14="http://schemas.microsoft.com/office/powerpoint/2010/main" val="972911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interface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ip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 brief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0876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interface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brief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                 IP-Address      OK? Method Status                Protocol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GigabitEthernet0/0         192.168.45.21   YES manual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GigabitEthernet0/1         192.168.46.21   YES manual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GigabitEthernet0/2         11.11.11.11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Internal-Control0/0        127.0.1.1 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Internal-Data0/0           unassigned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Internal-Data0/0           unassigned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Internal-Data0/1           169.254.1.1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Management0/0              unassigned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interface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ip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brief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Interface                  IP-Address      OK? Method Status                Protocol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GigabitEthernet0/0         192.168.45.21   YES manual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GigabitEthernet0/1         192.168.46.21   YES manual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GigabitEthernet0/2         11.11.11.11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Internal-Control0/0        127.0.1.1 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Internal-Data0/0           unassigned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Internal-Data0/0           unassigned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Internal-Data0/1           169.254.1.1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Management0/0              unassigned      YES unset  up                    up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77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flash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flash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parameter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flash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--#--  --length--  -----date/time------  path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121  1269        Aug 26 2016 02:27:00  lina_phase1.log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122  0           Jan 01 1980 00:00:00  FSCK0000.REC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50  4096        Aug 26 2016 02:27:08  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52  6125        Jan 13 2017 03:33:11  log/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asa-appagent.log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53  4096        Aug 30 2016 00:17:42  smart-log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54  10335       Jan 13 2017 06:28:20  smart-log/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agentlog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63  4096        Aug 30 2016 00:17:50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coredumpinfo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64  59          Aug 30 2016 00:17:50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coredumpinfo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coredump.cfg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123  787042      Dec 29 2016 01:15:20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crash.txt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148  5410        Jan 03 2017 04:52:59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telnet.pcap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158  127387      Jan 03 2017 07:40:13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show_tech.log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159  762         Jan 03 2017 11:44:29  asp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160  769         Jan 03 2017 11:44:43  asp2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163  68915       Jan 05 2017 02:58:56  test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8571076608 bytes total (8568016896 bytes free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33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ntp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150608"/>
            <a:ext cx="7925843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ntp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NTP Server                : 127.0.0.2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Status                    : Available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Offset                    : 7.734 (milliseconds)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Update               : 272 (seconds)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NTP Server                : 1.0.0.100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Status                    : Being Used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Offset                    : -2.734 (milliseconds)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Last Update               : 897 (seconds)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ntp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FTD troubleshooting tools - Agenda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830" y="1073150"/>
            <a:ext cx="821735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Troubleshooting </a:t>
            </a:r>
            <a:r>
              <a:rPr lang="ja-JP" altLang="en-US" sz="1600" smtClean="0">
                <a:solidFill>
                  <a:srgbClr val="000000"/>
                </a:solidFill>
              </a:rPr>
              <a:t>で使う情報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SR open </a:t>
            </a:r>
            <a:r>
              <a:rPr lang="ja-JP" altLang="en-US" sz="1600" smtClean="0">
                <a:solidFill>
                  <a:srgbClr val="000000"/>
                </a:solidFill>
              </a:rPr>
              <a:t>前に取得頂きたい内容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Troubleshooting file (TS file)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1600" smtClean="0">
                <a:solidFill>
                  <a:srgbClr val="000000"/>
                </a:solidFill>
              </a:rPr>
              <a:t>スクリーンショット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File Download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show tech-support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1600" smtClean="0">
                <a:solidFill>
                  <a:srgbClr val="000000"/>
                </a:solidFill>
              </a:rPr>
              <a:t>よく使うコマンド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s</a:t>
            </a:r>
            <a:r>
              <a:rPr lang="en-US" altLang="ja-JP" sz="1600" dirty="0" smtClean="0">
                <a:solidFill>
                  <a:srgbClr val="000000"/>
                </a:solidFill>
              </a:rPr>
              <a:t>yslog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P</a:t>
            </a:r>
            <a:r>
              <a:rPr lang="en-US" altLang="ja-JP" sz="1600" dirty="0" smtClean="0">
                <a:solidFill>
                  <a:srgbClr val="000000"/>
                </a:solidFill>
              </a:rPr>
              <a:t>acket Capture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pigtail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000000"/>
                </a:solidFill>
              </a:rPr>
              <a:t>packet-tracer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33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右矢印 11"/>
          <p:cNvSpPr/>
          <p:nvPr/>
        </p:nvSpPr>
        <p:spPr>
          <a:xfrm rot="12110572">
            <a:off x="5373863" y="2102374"/>
            <a:ext cx="2199374" cy="62918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 rot="16200000">
            <a:off x="3196229" y="2847194"/>
            <a:ext cx="2199374" cy="62918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 rot="20040235">
            <a:off x="1134555" y="2165982"/>
            <a:ext cx="2199374" cy="62918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FTD - Troubleshooting </a:t>
            </a:r>
            <a:r>
              <a:rPr lang="ja-JP" altLang="en-US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で使う情報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4" name="Picture 11" descr="guest_red_ti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6834" y="1013858"/>
            <a:ext cx="838164" cy="76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3257946" y="2600190"/>
            <a:ext cx="2203372" cy="1892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600" b="1" u="sng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スクリーンショット</a:t>
            </a:r>
            <a:endParaRPr kumimoji="1" lang="en-US" altLang="ja-JP" sz="1600" b="1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FMC, FDM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Connection Event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その他事象を示すスクリーンショット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GUI</a:t>
            </a:r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は、実際の画面を見るのが一番早い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45027" y="2597167"/>
            <a:ext cx="2203372" cy="1892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600" b="1" u="sng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Troubleshooting file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/var/log/message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show tech-support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DB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ファイル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その他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Internal Tool 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で解析を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行う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endParaRPr kumimoji="1" lang="ja-JP" altLang="en-US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570865" y="2603588"/>
            <a:ext cx="2203372" cy="1892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600" b="1" u="sng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その他</a:t>
            </a:r>
            <a:endParaRPr kumimoji="1" lang="en-US" altLang="ja-JP" sz="1600" b="1" u="sng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CLI</a:t>
            </a:r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のコマンド結果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p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igtail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パケット</a:t>
            </a:r>
            <a:r>
              <a:rPr kumimoji="1" lang="ja-JP" altLang="en-US"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キャプチャ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その他</a:t>
            </a:r>
            <a:endParaRPr kumimoji="1" lang="en-US" altLang="ja-JP" sz="160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事象に応じて必要な</a:t>
            </a:r>
            <a: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/>
            </a:r>
            <a:br>
              <a:rPr kumimoji="1" lang="en-US" altLang="ja-JP" sz="16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</a:br>
            <a:r>
              <a:rPr kumimoji="1" lang="ja-JP" altLang="en-US" sz="16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追加ログを取得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50944" y="1717158"/>
            <a:ext cx="179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情報収集・分析</a:t>
            </a:r>
            <a:endParaRPr kumimoji="1" lang="ja-JP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986022"/>
      </p:ext>
    </p:extLst>
  </p:cSld>
  <p:clrMapOvr>
    <a:masterClrMapping/>
  </p:clrMapOvr>
  <p:transition spd="med" advTm="102663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FTD - SR open </a:t>
            </a:r>
            <a:r>
              <a:rPr lang="ja-JP" altLang="en-US" smtClean="0">
                <a:solidFill>
                  <a:schemeClr val="tx2"/>
                </a:solidFill>
              </a:rPr>
              <a:t>前に取得いただきたい内容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7429523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FTD, FMC </a:t>
            </a:r>
            <a:r>
              <a:rPr lang="ja-JP" altLang="en-US" dirty="0" smtClean="0">
                <a:solidFill>
                  <a:srgbClr val="000000"/>
                </a:solidFill>
              </a:rPr>
              <a:t>の正確な </a:t>
            </a:r>
            <a:r>
              <a:rPr lang="en-US" altLang="ja-JP" dirty="0" smtClean="0">
                <a:solidFill>
                  <a:srgbClr val="000000"/>
                </a:solidFill>
              </a:rPr>
              <a:t>version </a:t>
            </a:r>
            <a:r>
              <a:rPr lang="ja-JP" altLang="en-US" dirty="0" smtClean="0">
                <a:solidFill>
                  <a:srgbClr val="000000"/>
                </a:solidFill>
              </a:rPr>
              <a:t>情報（</a:t>
            </a:r>
            <a:r>
              <a:rPr lang="en-US" altLang="ja-JP" dirty="0" smtClean="0">
                <a:solidFill>
                  <a:srgbClr val="000000"/>
                </a:solidFill>
              </a:rPr>
              <a:t>OS, patch, SRU, VDB</a:t>
            </a:r>
            <a:r>
              <a:rPr lang="ja-JP" altLang="en-US" dirty="0" smtClean="0">
                <a:solidFill>
                  <a:srgbClr val="000000"/>
                </a:solidFill>
              </a:rPr>
              <a:t>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FTD </a:t>
            </a:r>
            <a:r>
              <a:rPr lang="ja-JP" altLang="en-US" dirty="0" smtClean="0">
                <a:solidFill>
                  <a:srgbClr val="000000"/>
                </a:solidFill>
              </a:rPr>
              <a:t>を </a:t>
            </a:r>
            <a:r>
              <a:rPr lang="en-US" altLang="ja-JP" dirty="0" smtClean="0">
                <a:solidFill>
                  <a:srgbClr val="000000"/>
                </a:solidFill>
              </a:rPr>
              <a:t>FMC or FDM </a:t>
            </a:r>
            <a:r>
              <a:rPr lang="ja-JP" altLang="en-US" dirty="0" smtClean="0">
                <a:solidFill>
                  <a:srgbClr val="000000"/>
                </a:solidFill>
              </a:rPr>
              <a:t>どちらで管理しているのか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これ</a:t>
            </a:r>
            <a:r>
              <a:rPr lang="ja-JP" altLang="en-US" dirty="0">
                <a:solidFill>
                  <a:srgbClr val="000000"/>
                </a:solidFill>
              </a:rPr>
              <a:t>まで動作していたものがしなくなったのか、新規設定を試しているが動作しないの</a:t>
            </a:r>
            <a:r>
              <a:rPr lang="ja-JP" altLang="en-US" dirty="0" smtClean="0">
                <a:solidFill>
                  <a:srgbClr val="000000"/>
                </a:solidFill>
              </a:rPr>
              <a:t>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000000"/>
                </a:solidFill>
              </a:rPr>
              <a:t>これまで動作していた</a:t>
            </a:r>
            <a:r>
              <a:rPr lang="ja-JP" altLang="en-US" dirty="0" smtClean="0">
                <a:solidFill>
                  <a:srgbClr val="000000"/>
                </a:solidFill>
              </a:rPr>
              <a:t>場合、動作しなく</a:t>
            </a:r>
            <a:r>
              <a:rPr lang="ja-JP" altLang="en-US" dirty="0">
                <a:solidFill>
                  <a:srgbClr val="000000"/>
                </a:solidFill>
              </a:rPr>
              <a:t>なった日時とその時間帯の</a:t>
            </a:r>
            <a:r>
              <a:rPr lang="ja-JP" altLang="en-US" dirty="0" smtClean="0">
                <a:solidFill>
                  <a:srgbClr val="000000"/>
                </a:solidFill>
              </a:rPr>
              <a:t>作業の有無（事象</a:t>
            </a:r>
            <a:r>
              <a:rPr lang="ja-JP" altLang="en-US" dirty="0">
                <a:solidFill>
                  <a:srgbClr val="000000"/>
                </a:solidFill>
              </a:rPr>
              <a:t>への関連有無に</a:t>
            </a:r>
            <a:r>
              <a:rPr lang="ja-JP" altLang="en-US" dirty="0" smtClean="0">
                <a:solidFill>
                  <a:srgbClr val="000000"/>
                </a:solidFill>
              </a:rPr>
              <a:t>関わらず）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事象</a:t>
            </a:r>
            <a:r>
              <a:rPr lang="ja-JP" altLang="en-US" dirty="0">
                <a:solidFill>
                  <a:srgbClr val="000000"/>
                </a:solidFill>
              </a:rPr>
              <a:t>の発生</a:t>
            </a:r>
            <a:r>
              <a:rPr lang="ja-JP" altLang="en-US" dirty="0" smtClean="0">
                <a:solidFill>
                  <a:srgbClr val="000000"/>
                </a:solidFill>
              </a:rPr>
              <a:t>範囲、条件が</a:t>
            </a:r>
            <a:r>
              <a:rPr lang="ja-JP" altLang="en-US" dirty="0">
                <a:solidFill>
                  <a:srgbClr val="000000"/>
                </a:solidFill>
              </a:rPr>
              <a:t>無い</a:t>
            </a:r>
            <a:r>
              <a:rPr lang="ja-JP" altLang="en-US" dirty="0" smtClean="0">
                <a:solidFill>
                  <a:srgbClr val="000000"/>
                </a:solidFill>
              </a:rPr>
              <a:t>か（あれば具体名）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復旧済み</a:t>
            </a:r>
            <a:r>
              <a:rPr lang="ja-JP" altLang="en-US" dirty="0">
                <a:solidFill>
                  <a:srgbClr val="000000"/>
                </a:solidFill>
              </a:rPr>
              <a:t>であればその際の正確なオペレーションと</a:t>
            </a:r>
            <a:r>
              <a:rPr lang="ja-JP" altLang="en-US" dirty="0" smtClean="0">
                <a:solidFill>
                  <a:srgbClr val="000000"/>
                </a:solidFill>
              </a:rPr>
              <a:t>日時の情報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7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Troubleshooting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file (</a:t>
            </a:r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TS file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ja-JP" altLang="en-US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- GUI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1365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最初に取得して頂きたいログ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xxxxxxxxxx-troubleshoot.tar.gz </a:t>
            </a:r>
            <a:r>
              <a:rPr lang="ja-JP" altLang="en-US" dirty="0">
                <a:solidFill>
                  <a:srgbClr val="000000"/>
                </a:solidFill>
              </a:rPr>
              <a:t>の形式（サイズは数百</a:t>
            </a:r>
            <a:r>
              <a:rPr lang="en-US" altLang="ja-JP" dirty="0" smtClean="0">
                <a:solidFill>
                  <a:srgbClr val="000000"/>
                </a:solidFill>
              </a:rPr>
              <a:t>MB</a:t>
            </a:r>
            <a:r>
              <a:rPr lang="ja-JP" altLang="en-US" dirty="0" smtClean="0">
                <a:solidFill>
                  <a:srgbClr val="000000"/>
                </a:solidFill>
              </a:rPr>
              <a:t>になる場合有）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FMC GUI </a:t>
            </a:r>
            <a:r>
              <a:rPr lang="ja-JP" altLang="en-US" dirty="0" smtClean="0">
                <a:solidFill>
                  <a:srgbClr val="000000"/>
                </a:solidFill>
              </a:rPr>
              <a:t>上での取得方法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System </a:t>
            </a:r>
            <a:r>
              <a:rPr lang="en-US" sz="1600" b="1" dirty="0">
                <a:solidFill>
                  <a:schemeClr val="tx2"/>
                </a:solidFill>
              </a:rPr>
              <a:t>&gt; Health &gt; </a:t>
            </a:r>
            <a:r>
              <a:rPr lang="en-US" sz="1600" b="1" dirty="0" smtClean="0">
                <a:solidFill>
                  <a:schemeClr val="tx2"/>
                </a:solidFill>
              </a:rPr>
              <a:t>Monitor </a:t>
            </a:r>
            <a:r>
              <a:rPr lang="ja-JP" altLang="en-US" sz="1600" dirty="0" smtClean="0">
                <a:solidFill>
                  <a:srgbClr val="000000"/>
                </a:solidFill>
              </a:rPr>
              <a:t>に進む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rgbClr val="000000"/>
                </a:solidFill>
              </a:rPr>
              <a:t>FTD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デバイスを選択し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Generate Troubleshooting Files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をクリック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All Data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を選択し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Generate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をクリック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99" y="3075710"/>
            <a:ext cx="4085952" cy="177879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88" y="2815787"/>
            <a:ext cx="2225736" cy="216011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54028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Troubleshooting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file (</a:t>
            </a:r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TS file)</a:t>
            </a:r>
            <a:r>
              <a:rPr lang="ja-JP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-</a:t>
            </a:r>
            <a:r>
              <a:rPr lang="ja-JP" altLang="en-US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CLI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522285" y="1187709"/>
            <a:ext cx="8513650" cy="1453584"/>
            <a:chOff x="522285" y="1187709"/>
            <a:chExt cx="8513650" cy="1453584"/>
          </a:xfrm>
        </p:grpSpPr>
        <p:sp>
          <p:nvSpPr>
            <p:cNvPr id="6" name="Rectangle 5"/>
            <p:cNvSpPr/>
            <p:nvPr/>
          </p:nvSpPr>
          <p:spPr>
            <a:xfrm>
              <a:off x="522285" y="1187709"/>
              <a:ext cx="851365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FTD CLI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から取得することも可能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2527" y="1625630"/>
              <a:ext cx="7964909" cy="101566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&gt;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system generate-troubleshoot ALL</a:t>
              </a:r>
            </a:p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Starting /usr/local/sf/bin/sf_troubleshoot.pl...</a:t>
              </a:r>
            </a:p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Please, be patient.  This may take several minutes.</a:t>
              </a:r>
            </a:p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The troubleshoot option code specified is ALL</a:t>
              </a:r>
              <a:r>
                <a:rPr lang="en-US" sz="10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.</a:t>
              </a:r>
            </a:p>
            <a:p>
              <a:endPara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endParaRPr>
            </a:p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Troubleshooting information successfully created at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/</a:t>
              </a:r>
              <a:r>
                <a:rPr lang="en-US" sz="1000" b="1" dirty="0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ngfw/var/common</a:t>
              </a:r>
              <a:r>
                <a:rPr lang="en-US" sz="10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/results-06-14-2016-</a:t>
              </a: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-</a:t>
              </a:r>
              <a:r>
                <a:rPr lang="en-US" sz="10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220256.tar.gz</a:t>
              </a:r>
              <a:endPara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endParaRPr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522285" y="1187709"/>
            <a:ext cx="8513650" cy="3351976"/>
            <a:chOff x="522285" y="1187709"/>
            <a:chExt cx="8513650" cy="3351976"/>
          </a:xfrm>
        </p:grpSpPr>
        <p:sp>
          <p:nvSpPr>
            <p:cNvPr id="9" name="Rectangle 8"/>
            <p:cNvSpPr/>
            <p:nvPr/>
          </p:nvSpPr>
          <p:spPr>
            <a:xfrm>
              <a:off x="702524" y="3151942"/>
              <a:ext cx="7964909" cy="246221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&gt;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file copy </a:t>
              </a:r>
              <a:r>
                <a:rPr lang="en-US" sz="1000" b="1" dirty="0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192.168.0.100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anonymous </a:t>
              </a:r>
              <a:r>
                <a:rPr lang="en-US" sz="1000" b="1" dirty="0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/remote_dir/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results-06-14-2016--</a:t>
              </a:r>
              <a:r>
                <a:rPr lang="en-US" sz="1000" b="1" dirty="0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220256.tar.gz</a:t>
              </a:r>
              <a:endParaRPr lang="en-US" sz="1050" b="1" dirty="0">
                <a:solidFill>
                  <a:schemeClr val="tx2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525" y="3985687"/>
              <a:ext cx="7964909" cy="55399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&gt;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file secure-copy </a:t>
              </a:r>
              <a:r>
                <a:rPr lang="en-US" sz="1000" b="1" dirty="0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192.168.0.100 cisco / </a:t>
              </a:r>
              <a:r>
                <a:rPr lang="en-US" sz="10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results-06-14-2016--220256.tar.gz</a:t>
              </a:r>
            </a:p>
            <a:p>
              <a:r>
                <a:rPr lang="en-US" sz="1000" dirty="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cisco@192.168.0.100's </a:t>
              </a:r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password:</a:t>
              </a:r>
            </a:p>
            <a:p>
              <a:r>
                <a:rPr lang="en-US" sz="10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copy successful.</a:t>
              </a:r>
            </a:p>
          </p:txBody>
        </p:sp>
        <p:sp>
          <p:nvSpPr>
            <p:cNvPr id="11" name="Rectangle 5"/>
            <p:cNvSpPr/>
            <p:nvPr/>
          </p:nvSpPr>
          <p:spPr>
            <a:xfrm>
              <a:off x="522285" y="1187709"/>
              <a:ext cx="851365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tx2"/>
                </a:buClr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ja-JP" altLang="en-US" dirty="0" smtClean="0">
                  <a:solidFill>
                    <a:srgbClr val="000000"/>
                  </a:solidFill>
                </a:rPr>
                <a:t>生成した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TS file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を外部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FTP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サーバに転送する方法</a:t>
              </a:r>
              <a:endParaRPr lang="en-US" altLang="ja-JP" dirty="0" smtClean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12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ja-JP" altLang="en-US" dirty="0">
                  <a:solidFill>
                    <a:srgbClr val="000000"/>
                  </a:solidFill>
                </a:rPr>
                <a:t>生成した </a:t>
              </a:r>
              <a:r>
                <a:rPr lang="en-US" altLang="ja-JP" dirty="0">
                  <a:solidFill>
                    <a:srgbClr val="000000"/>
                  </a:solidFill>
                </a:rPr>
                <a:t>TS file </a:t>
              </a:r>
              <a:r>
                <a:rPr lang="ja-JP" altLang="en-US" dirty="0">
                  <a:solidFill>
                    <a:srgbClr val="000000"/>
                  </a:solidFill>
                </a:rPr>
                <a:t>を外部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SCP </a:t>
              </a:r>
              <a:r>
                <a:rPr lang="ja-JP" altLang="en-US" dirty="0">
                  <a:solidFill>
                    <a:srgbClr val="000000"/>
                  </a:solidFill>
                </a:rPr>
                <a:t>サーバに転送する方法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285750" indent="-285750">
                <a:spcBef>
                  <a:spcPts val="6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95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Troubleshooting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file (</a:t>
            </a:r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TS file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ja-JP" altLang="en-US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- tips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10524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TS file </a:t>
            </a:r>
            <a:r>
              <a:rPr lang="ja-JP" altLang="en-US" dirty="0" smtClean="0">
                <a:solidFill>
                  <a:srgbClr val="000000"/>
                </a:solidFill>
              </a:rPr>
              <a:t>には </a:t>
            </a:r>
            <a:r>
              <a:rPr lang="en-US" altLang="ja-JP" b="1" dirty="0">
                <a:solidFill>
                  <a:srgbClr val="FC8604"/>
                </a:solidFill>
              </a:rPr>
              <a:t>show </a:t>
            </a:r>
            <a:r>
              <a:rPr lang="en-US" altLang="ja-JP" b="1" dirty="0" smtClean="0">
                <a:solidFill>
                  <a:srgbClr val="FC8604"/>
                </a:solidFill>
              </a:rPr>
              <a:t>tech-support</a:t>
            </a:r>
            <a:r>
              <a:rPr lang="ja-JP" altLang="en-US" b="1" dirty="0" smtClean="0">
                <a:solidFill>
                  <a:srgbClr val="FC8604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も含まれる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TS file </a:t>
            </a:r>
            <a:r>
              <a:rPr lang="ja-JP" altLang="en-US" dirty="0" smtClean="0">
                <a:solidFill>
                  <a:srgbClr val="000000"/>
                </a:solidFill>
              </a:rPr>
              <a:t>には </a:t>
            </a:r>
            <a:r>
              <a:rPr lang="en-US" altLang="ja-JP" dirty="0" smtClean="0">
                <a:solidFill>
                  <a:srgbClr val="000000"/>
                </a:solidFill>
              </a:rPr>
              <a:t>ASA engine syslog </a:t>
            </a:r>
            <a:r>
              <a:rPr lang="ja-JP" altLang="en-US" dirty="0" smtClean="0">
                <a:solidFill>
                  <a:srgbClr val="000000"/>
                </a:solidFill>
              </a:rPr>
              <a:t>は含まれない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特別な理由がない限り、</a:t>
            </a:r>
            <a:r>
              <a:rPr lang="en-US" altLang="ja-JP" dirty="0" smtClean="0">
                <a:solidFill>
                  <a:srgbClr val="000000"/>
                </a:solidFill>
              </a:rPr>
              <a:t>option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altLang="ja-JP" b="1" dirty="0" smtClean="0">
                <a:solidFill>
                  <a:schemeClr val="tx2"/>
                </a:solidFill>
              </a:rPr>
              <a:t>ALL</a:t>
            </a:r>
            <a:r>
              <a:rPr lang="en-US" altLang="ja-JP" dirty="0" smtClean="0">
                <a:solidFill>
                  <a:schemeClr val="tx2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を選択する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生成した </a:t>
            </a:r>
            <a:r>
              <a:rPr lang="en-US" altLang="ja-JP" dirty="0" smtClean="0">
                <a:solidFill>
                  <a:srgbClr val="000000"/>
                </a:solidFill>
              </a:rPr>
              <a:t>TS file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altLang="ja-JP" b="1" dirty="0" smtClean="0">
                <a:solidFill>
                  <a:srgbClr val="FC8604"/>
                </a:solidFill>
              </a:rPr>
              <a:t>/ngfw/var/common</a:t>
            </a:r>
            <a:r>
              <a:rPr lang="ja-JP" altLang="en-US" b="1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ja-JP" altLang="en-US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配下に生成される</a:t>
            </a:r>
            <a:endParaRPr lang="en-US" altLang="ja-JP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TS file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altLang="ja-JP" dirty="0" smtClean="0">
                <a:solidFill>
                  <a:srgbClr val="000000"/>
                </a:solidFill>
              </a:rPr>
              <a:t>FTD, FMC </a:t>
            </a:r>
            <a:r>
              <a:rPr lang="ja-JP" altLang="en-US" dirty="0" smtClean="0">
                <a:solidFill>
                  <a:srgbClr val="000000"/>
                </a:solidFill>
              </a:rPr>
              <a:t>各々に存在する。 </a:t>
            </a:r>
            <a:r>
              <a:rPr lang="en-US" altLang="ja-JP" dirty="0" smtClean="0">
                <a:solidFill>
                  <a:srgbClr val="000000"/>
                </a:solidFill>
              </a:rPr>
              <a:t>FTD or FMC </a:t>
            </a:r>
            <a:r>
              <a:rPr lang="ja-JP" altLang="en-US" dirty="0" smtClean="0">
                <a:solidFill>
                  <a:srgbClr val="000000"/>
                </a:solidFill>
              </a:rPr>
              <a:t>どちらに問題があるのか特定できていない場合、双方の </a:t>
            </a:r>
            <a:r>
              <a:rPr lang="en-US" altLang="ja-JP" dirty="0" smtClean="0">
                <a:solidFill>
                  <a:srgbClr val="000000"/>
                </a:solidFill>
              </a:rPr>
              <a:t>TS file </a:t>
            </a:r>
            <a:r>
              <a:rPr lang="ja-JP" altLang="en-US" dirty="0" smtClean="0">
                <a:solidFill>
                  <a:srgbClr val="000000"/>
                </a:solidFill>
              </a:rPr>
              <a:t>を取得するのが無難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HW, SW version </a:t>
            </a:r>
            <a:r>
              <a:rPr lang="ja-JP" altLang="en-US" dirty="0" smtClean="0">
                <a:solidFill>
                  <a:srgbClr val="000000"/>
                </a:solidFill>
              </a:rPr>
              <a:t>を確認したい場合、以下から確認</a:t>
            </a:r>
            <a:endParaRPr lang="en-US" altLang="ja-JP" dirty="0" smtClean="0">
              <a:solidFill>
                <a:srgbClr val="FC860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736" y="1678663"/>
            <a:ext cx="7964909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TOISHIKA:results-12-28-2016-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-120449 root# find . -name *show*tech*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./command-outputs/usr-local-sf-bin-sfcli.pl show_tech_support asa_lina_cli_util.output </a:t>
            </a:r>
            <a:endParaRPr lang="en-US" sz="105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774735" y="4311641"/>
            <a:ext cx="7964909" cy="40011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TOISHIKA:results-12-28-2016-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-120449 root# cat ./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dir-archives/etc/sf/sf-version</a:t>
            </a:r>
          </a:p>
          <a:p>
            <a:r>
              <a:rPr lang="en-US" sz="10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Cisco </a:t>
            </a:r>
            <a:r>
              <a:rPr lang="en-US" sz="1000" b="1" dirty="0">
                <a:solidFill>
                  <a:schemeClr val="tx2"/>
                </a:solidFill>
                <a:latin typeface="Courier New" panose="02070309020205020404" pitchFamily="49" charset="0"/>
              </a:rPr>
              <a:t>Firepower Threat Defense for VMWare v6.1.0 (build 330) / Cisco Fire Linux OS v6.1.0 (build 37)</a:t>
            </a:r>
          </a:p>
        </p:txBody>
      </p:sp>
    </p:spTree>
    <p:extLst>
      <p:ext uri="{BB962C8B-B14F-4D97-AF65-F5344CB8AC3E}">
        <p14:creationId xmlns:p14="http://schemas.microsoft.com/office/powerpoint/2010/main" val="808704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ools - 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スクリーンショット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事象や </a:t>
            </a:r>
            <a:r>
              <a:rPr lang="en-US" altLang="ja-JP" dirty="0" smtClean="0">
                <a:solidFill>
                  <a:srgbClr val="000000"/>
                </a:solidFill>
              </a:rPr>
              <a:t>version </a:t>
            </a:r>
            <a:r>
              <a:rPr lang="ja-JP" altLang="en-US" dirty="0" smtClean="0">
                <a:solidFill>
                  <a:srgbClr val="000000"/>
                </a:solidFill>
              </a:rPr>
              <a:t>の確認が非常に容易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FMC </a:t>
            </a:r>
            <a:r>
              <a:rPr lang="ja-JP" altLang="en-US" dirty="0" smtClean="0">
                <a:solidFill>
                  <a:srgbClr val="000000"/>
                </a:solidFill>
              </a:rPr>
              <a:t>の </a:t>
            </a:r>
            <a:r>
              <a:rPr lang="en-US" altLang="ja-JP" dirty="0" smtClean="0">
                <a:solidFill>
                  <a:srgbClr val="000000"/>
                </a:solidFill>
              </a:rPr>
              <a:t>version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altLang="ja-JP" b="1" dirty="0" smtClean="0">
                <a:solidFill>
                  <a:schemeClr val="tx2"/>
                </a:solidFill>
              </a:rPr>
              <a:t>Help &gt; About </a:t>
            </a:r>
            <a:r>
              <a:rPr lang="ja-JP" altLang="en-US" dirty="0" smtClean="0">
                <a:solidFill>
                  <a:srgbClr val="000000"/>
                </a:solidFill>
              </a:rPr>
              <a:t>から</a:t>
            </a:r>
            <a:endParaRPr lang="en-US" dirty="0" smtClean="0"/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sz="20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5" y="2032107"/>
            <a:ext cx="4864100" cy="279405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32312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5937" y="1481668"/>
            <a:ext cx="77020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000000"/>
                </a:solidFill>
              </a:rPr>
              <a:t>石川 徹 </a:t>
            </a:r>
            <a:r>
              <a:rPr kumimoji="1" lang="en-US" altLang="ja-JP" sz="2200" dirty="0" smtClean="0">
                <a:solidFill>
                  <a:srgbClr val="000000"/>
                </a:solidFill>
              </a:rPr>
              <a:t>(2009 </a:t>
            </a:r>
            <a:r>
              <a:rPr kumimoji="1" lang="ja-JP" altLang="en-US" sz="2200" dirty="0" smtClean="0">
                <a:solidFill>
                  <a:srgbClr val="000000"/>
                </a:solidFill>
              </a:rPr>
              <a:t>年入社</a:t>
            </a:r>
            <a:r>
              <a:rPr kumimoji="1" lang="en-US" altLang="ja-JP" sz="2200" dirty="0" smtClean="0">
                <a:solidFill>
                  <a:srgbClr val="000000"/>
                </a:solidFill>
              </a:rPr>
              <a:t>)</a:t>
            </a:r>
            <a:r>
              <a:rPr kumimoji="1" lang="ja-JP" altLang="en-US" sz="2200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sz="2200" dirty="0" smtClean="0">
                <a:solidFill>
                  <a:srgbClr val="000000"/>
                </a:solidFill>
              </a:rPr>
              <a:t>CCIE# 26835 (R&amp;S, Security)</a:t>
            </a:r>
            <a:r>
              <a:rPr kumimoji="1" lang="en-US" altLang="ja-JP" sz="2200" dirty="0">
                <a:solidFill>
                  <a:srgbClr val="000000"/>
                </a:solidFill>
              </a:rPr>
              <a:t/>
            </a:r>
            <a:br>
              <a:rPr kumimoji="1" lang="en-US" altLang="ja-JP" sz="2200" dirty="0">
                <a:solidFill>
                  <a:srgbClr val="000000"/>
                </a:solidFill>
              </a:rPr>
            </a:br>
            <a:r>
              <a:rPr kumimoji="1" lang="en-US" altLang="ja-JP" sz="2200" dirty="0" smtClean="0">
                <a:solidFill>
                  <a:srgbClr val="000000"/>
                </a:solidFill>
              </a:rPr>
              <a:t>Cisco JAPAN</a:t>
            </a:r>
            <a:r>
              <a:rPr kumimoji="1" lang="en-US" altLang="ja-JP" sz="2200" dirty="0">
                <a:solidFill>
                  <a:srgbClr val="000000"/>
                </a:solidFill>
              </a:rPr>
              <a:t> </a:t>
            </a:r>
            <a:r>
              <a:rPr kumimoji="1" lang="en-US" altLang="ja-JP" sz="2200" dirty="0" smtClean="0">
                <a:solidFill>
                  <a:srgbClr val="000000"/>
                </a:solidFill>
              </a:rPr>
              <a:t>TAC, Security Team</a:t>
            </a:r>
          </a:p>
          <a:p>
            <a:endParaRPr kumimoji="1" lang="en-US" altLang="ja-JP" sz="2200" dirty="0" smtClean="0">
              <a:solidFill>
                <a:srgbClr val="000000"/>
              </a:solidFill>
            </a:endParaRPr>
          </a:p>
          <a:p>
            <a:pPr marL="227013" indent="-227013">
              <a:buClr>
                <a:schemeClr val="tx2"/>
              </a:buClr>
              <a:buFont typeface="Arial" charset="0"/>
              <a:buChar char="•"/>
            </a:pPr>
            <a:r>
              <a:rPr kumimoji="1" lang="ja-JP" altLang="en-US" dirty="0" smtClean="0">
                <a:solidFill>
                  <a:srgbClr val="000000"/>
                </a:solidFill>
              </a:rPr>
              <a:t>主に </a:t>
            </a:r>
            <a:r>
              <a:rPr kumimoji="1" lang="en-US" altLang="ja-JP" dirty="0" smtClean="0">
                <a:solidFill>
                  <a:srgbClr val="000000"/>
                </a:solidFill>
              </a:rPr>
              <a:t>FTD, Firepower system, Cisco IPS,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>
                <a:solidFill>
                  <a:srgbClr val="000000"/>
                </a:solidFill>
              </a:rPr>
              <a:t>Cisco Security </a:t>
            </a:r>
            <a:r>
              <a:rPr kumimoji="1" lang="en-US" altLang="ja-JP" dirty="0" smtClean="0">
                <a:solidFill>
                  <a:srgbClr val="000000"/>
                </a:solidFill>
              </a:rPr>
              <a:t>Manager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(</a:t>
            </a:r>
            <a:r>
              <a:rPr kumimoji="1" lang="en-US" altLang="ja-JP" dirty="0">
                <a:solidFill>
                  <a:srgbClr val="000000"/>
                </a:solidFill>
              </a:rPr>
              <a:t>CSM),</a:t>
            </a:r>
            <a:r>
              <a:rPr kumimoji="1" lang="en-US" altLang="ja-JP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>
                <a:solidFill>
                  <a:srgbClr val="000000"/>
                </a:solidFill>
              </a:rPr>
              <a:t>AMP for Endpoint, </a:t>
            </a:r>
            <a:r>
              <a:rPr kumimoji="1" lang="en-US" altLang="ja-JP" dirty="0" smtClean="0">
                <a:solidFill>
                  <a:srgbClr val="000000"/>
                </a:solidFill>
              </a:rPr>
              <a:t>ASA</a:t>
            </a:r>
            <a:r>
              <a:rPr kumimoji="1" lang="ja-JP" altLang="en-US" dirty="0" smtClean="0">
                <a:solidFill>
                  <a:srgbClr val="000000"/>
                </a:solidFill>
              </a:rPr>
              <a:t> </a:t>
            </a:r>
            <a:r>
              <a:rPr kumimoji="1" lang="en-US" altLang="ja-JP" dirty="0" smtClean="0">
                <a:solidFill>
                  <a:srgbClr val="000000"/>
                </a:solidFill>
              </a:rPr>
              <a:t>(Firewall) </a:t>
            </a:r>
            <a:r>
              <a:rPr kumimoji="1" lang="ja-JP" altLang="en-US" dirty="0" smtClean="0">
                <a:solidFill>
                  <a:srgbClr val="000000"/>
                </a:solidFill>
              </a:rPr>
              <a:t>を担当</a:t>
            </a:r>
            <a:endParaRPr kumimoji="1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tx2"/>
                </a:solidFill>
              </a:rPr>
              <a:t>プレゼンター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40129"/>
      </p:ext>
    </p:extLst>
  </p:cSld>
  <p:clrMapOvr>
    <a:masterClrMapping/>
  </p:clrMapOvr>
  <p:transition spd="med" advTm="167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スクリーンショット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768416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 </a:t>
            </a:r>
            <a:r>
              <a:rPr lang="ja-JP" altLang="en-US" dirty="0" smtClean="0">
                <a:solidFill>
                  <a:srgbClr val="000000"/>
                </a:solidFill>
              </a:rPr>
              <a:t>の基本情報は </a:t>
            </a:r>
            <a:r>
              <a:rPr lang="en-US" altLang="ja-JP" b="1" dirty="0" smtClean="0">
                <a:solidFill>
                  <a:schemeClr val="tx2"/>
                </a:solidFill>
              </a:rPr>
              <a:t>Devices &gt; Device Management </a:t>
            </a:r>
            <a:r>
              <a:rPr lang="ja-JP" altLang="en-US" dirty="0" smtClean="0">
                <a:solidFill>
                  <a:srgbClr val="000000"/>
                </a:solidFill>
              </a:rPr>
              <a:t>で確認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5.4 </a:t>
            </a:r>
            <a:r>
              <a:rPr lang="ja-JP" altLang="en-US" dirty="0" smtClean="0">
                <a:solidFill>
                  <a:srgbClr val="000000"/>
                </a:solidFill>
              </a:rPr>
              <a:t>系と異なり、</a:t>
            </a:r>
            <a:r>
              <a:rPr lang="en-US" altLang="ja-JP" dirty="0" smtClean="0">
                <a:solidFill>
                  <a:srgbClr val="000000"/>
                </a:solidFill>
              </a:rPr>
              <a:t>Health Policy </a:t>
            </a:r>
            <a:r>
              <a:rPr lang="ja-JP" altLang="en-US" dirty="0" smtClean="0">
                <a:solidFill>
                  <a:srgbClr val="000000"/>
                </a:solidFill>
              </a:rPr>
              <a:t>や </a:t>
            </a:r>
            <a:r>
              <a:rPr lang="en-US" altLang="ja-JP" dirty="0" smtClean="0">
                <a:solidFill>
                  <a:srgbClr val="000000"/>
                </a:solidFill>
              </a:rPr>
              <a:t>Platform Setting(</a:t>
            </a:r>
            <a:r>
              <a:rPr lang="ja-JP" altLang="en-US" dirty="0" smtClean="0">
                <a:solidFill>
                  <a:srgbClr val="000000"/>
                </a:solidFill>
              </a:rPr>
              <a:t>旧 </a:t>
            </a:r>
            <a:r>
              <a:rPr lang="en-US" altLang="ja-JP" dirty="0" smtClean="0">
                <a:solidFill>
                  <a:srgbClr val="000000"/>
                </a:solidFill>
              </a:rPr>
              <a:t>System Policy</a:t>
            </a:r>
            <a:r>
              <a:rPr lang="ja-JP" altLang="en-US" dirty="0" smtClean="0">
                <a:solidFill>
                  <a:srgbClr val="000000"/>
                </a:solidFill>
              </a:rPr>
              <a:t>）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は確認できないので注意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3" y="2344075"/>
            <a:ext cx="8634714" cy="233842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522284" y="3444240"/>
            <a:ext cx="6803075" cy="1238258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5113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スクリーンショット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Task </a:t>
            </a:r>
            <a:r>
              <a:rPr lang="ja-JP" altLang="en-US" dirty="0" smtClean="0">
                <a:solidFill>
                  <a:srgbClr val="000000"/>
                </a:solidFill>
              </a:rPr>
              <a:t>の成功・失敗は </a:t>
            </a:r>
            <a:r>
              <a:rPr lang="en-US" altLang="ja-JP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ja-JP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 &gt; </a:t>
            </a:r>
            <a:r>
              <a:rPr lang="en-US" altLang="ja-JP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ja-JP" alt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から確認</a:t>
            </a:r>
            <a:endParaRPr lang="en-US" dirty="0" smtClean="0"/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1" y="1737762"/>
            <a:ext cx="6986016" cy="31246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正方形/長方形 6"/>
          <p:cNvSpPr/>
          <p:nvPr/>
        </p:nvSpPr>
        <p:spPr>
          <a:xfrm>
            <a:off x="4653280" y="1735527"/>
            <a:ext cx="3088640" cy="2146925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5850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スクリーンショット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Task </a:t>
            </a:r>
            <a:r>
              <a:rPr lang="ja-JP" altLang="en-US" dirty="0" smtClean="0">
                <a:solidFill>
                  <a:srgbClr val="000000"/>
                </a:solidFill>
              </a:rPr>
              <a:t>が失敗した場合、クリックすると詳細が確認可能</a:t>
            </a:r>
            <a:endParaRPr lang="en-US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661160"/>
            <a:ext cx="6836615" cy="33375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4937759" y="2178404"/>
            <a:ext cx="2816985" cy="305633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1686725" y="2230203"/>
            <a:ext cx="3185077" cy="2371777"/>
          </a:xfrm>
          <a:prstGeom prst="rect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cxnSp>
        <p:nvCxnSpPr>
          <p:cNvPr id="12" name="カギ線コネクタ 11"/>
          <p:cNvCxnSpPr>
            <a:stCxn id="5" idx="2"/>
            <a:endCxn id="8" idx="3"/>
          </p:cNvCxnSpPr>
          <p:nvPr/>
        </p:nvCxnSpPr>
        <p:spPr>
          <a:xfrm rot="5400000">
            <a:off x="5143000" y="2212839"/>
            <a:ext cx="932055" cy="1474450"/>
          </a:xfrm>
          <a:prstGeom prst="bentConnector2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03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File Download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136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ASA </a:t>
            </a:r>
            <a:r>
              <a:rPr lang="ja-JP" altLang="en-US" sz="1600" dirty="0" smtClean="0">
                <a:solidFill>
                  <a:srgbClr val="000000"/>
                </a:solidFill>
              </a:rPr>
              <a:t>や </a:t>
            </a:r>
            <a:r>
              <a:rPr lang="en-US" altLang="ja-JP" sz="1600" dirty="0" smtClean="0">
                <a:solidFill>
                  <a:srgbClr val="000000"/>
                </a:solidFill>
              </a:rPr>
              <a:t>Snort </a:t>
            </a:r>
            <a:r>
              <a:rPr lang="ja-JP" altLang="en-US" sz="1600" dirty="0" smtClean="0">
                <a:solidFill>
                  <a:srgbClr val="000000"/>
                </a:solidFill>
              </a:rPr>
              <a:t>がクラッシュし </a:t>
            </a:r>
            <a:r>
              <a:rPr lang="en-US" altLang="ja-JP" sz="1600" dirty="0" smtClean="0">
                <a:solidFill>
                  <a:srgbClr val="000000"/>
                </a:solidFill>
              </a:rPr>
              <a:t>coredump(or core) </a:t>
            </a:r>
            <a:r>
              <a:rPr lang="ja-JP" altLang="en-US" sz="1600" dirty="0" smtClean="0">
                <a:solidFill>
                  <a:srgbClr val="000000"/>
                </a:solidFill>
              </a:rPr>
              <a:t>ファイルが生成された場合、ファイルは</a:t>
            </a:r>
            <a:r>
              <a:rPr lang="en-US" sz="1600" dirty="0" smtClean="0">
                <a:solidFill>
                  <a:srgbClr val="000000"/>
                </a:solidFill>
              </a:rPr>
              <a:t>  </a:t>
            </a:r>
            <a:r>
              <a:rPr lang="en-US" sz="1600" b="1" dirty="0" smtClean="0">
                <a:solidFill>
                  <a:srgbClr val="FC8604"/>
                </a:solidFill>
              </a:rPr>
              <a:t>/ngfw/var/common </a:t>
            </a:r>
            <a:r>
              <a:rPr lang="ja-JP" altLang="en-US" sz="1600" dirty="0" smtClean="0">
                <a:solidFill>
                  <a:srgbClr val="000000"/>
                </a:solidFill>
              </a:rPr>
              <a:t>配下に生成される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sz="1600" b="1" dirty="0" smtClean="0">
              <a:solidFill>
                <a:srgbClr val="FC8604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b="1" dirty="0" smtClean="0">
                <a:solidFill>
                  <a:srgbClr val="FC8604"/>
                </a:solidFill>
              </a:rPr>
              <a:t>/</a:t>
            </a:r>
            <a:r>
              <a:rPr lang="en-US" altLang="ja-JP" sz="1600" b="1" dirty="0">
                <a:solidFill>
                  <a:srgbClr val="FC8604"/>
                </a:solidFill>
              </a:rPr>
              <a:t>ngfw/var/common </a:t>
            </a:r>
            <a:r>
              <a:rPr lang="ja-JP" altLang="en-US" sz="1600" dirty="0" smtClean="0">
                <a:solidFill>
                  <a:srgbClr val="000000"/>
                </a:solidFill>
              </a:rPr>
              <a:t>配下のファイルは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FMC GUI</a:t>
            </a:r>
            <a:r>
              <a:rPr lang="ja-JP" altLang="en-US" sz="1600" dirty="0" smtClean="0">
                <a:solidFill>
                  <a:srgbClr val="000000"/>
                </a:solidFill>
              </a:rPr>
              <a:t> より取得可能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600" b="1" dirty="0" smtClean="0">
                <a:solidFill>
                  <a:schemeClr val="tx2"/>
                </a:solidFill>
              </a:rPr>
              <a:t>System &gt; Health &gt; Monitor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に進む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FTD </a:t>
            </a:r>
            <a:r>
              <a:rPr lang="ja-JP" altLang="en-US" sz="1600" dirty="0" smtClean="0">
                <a:solidFill>
                  <a:srgbClr val="000000"/>
                </a:solidFill>
              </a:rPr>
              <a:t>デバイスを選択し、</a:t>
            </a:r>
            <a:r>
              <a:rPr lang="en-US" sz="1600" b="1" dirty="0" smtClean="0">
                <a:solidFill>
                  <a:schemeClr val="tx2"/>
                </a:solidFill>
              </a:rPr>
              <a:t>Advanced Troubleshooting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をクリック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ja-JP" altLang="en-US" sz="1600" dirty="0" smtClean="0">
                <a:solidFill>
                  <a:srgbClr val="000000"/>
                </a:solidFill>
              </a:rPr>
              <a:t>ファイル名を入力し </a:t>
            </a:r>
            <a:r>
              <a:rPr lang="en-US" sz="1600" b="1" dirty="0" smtClean="0">
                <a:solidFill>
                  <a:schemeClr val="tx2"/>
                </a:solidFill>
              </a:rPr>
              <a:t>Download</a:t>
            </a:r>
            <a:r>
              <a:rPr lang="ja-JP" altLang="en-US" sz="1600" b="1" dirty="0" smtClean="0">
                <a:solidFill>
                  <a:schemeClr val="tx2"/>
                </a:solidFill>
              </a:rPr>
              <a:t> </a:t>
            </a:r>
            <a:r>
              <a:rPr lang="ja-JP" altLang="en-US" sz="1600" dirty="0" smtClean="0">
                <a:solidFill>
                  <a:srgbClr val="000000"/>
                </a:solidFill>
              </a:rPr>
              <a:t>をクリック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8043" y="1903652"/>
            <a:ext cx="7516123" cy="41549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admin@FTD5506-1:~$ </a:t>
            </a:r>
            <a:r>
              <a:rPr lang="en-US" sz="1050" b="1" dirty="0">
                <a:solidFill>
                  <a:schemeClr val="tx2"/>
                </a:solidFill>
                <a:latin typeface="Courier New" panose="02070309020205020404" pitchFamily="49" charset="0"/>
              </a:rPr>
              <a:t>ls -alt /ngfw/var/common/ | grep core</a:t>
            </a:r>
          </a:p>
          <a:p>
            <a:r>
              <a:rPr lang="en-US" sz="105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-rw-------  1 root root      700583936 Jun  8 19:01 </a:t>
            </a:r>
            <a:r>
              <a:rPr lang="en-US" sz="1050" b="1" dirty="0">
                <a:solidFill>
                  <a:srgbClr val="000000"/>
                </a:solidFill>
                <a:latin typeface="Courier New" panose="02070309020205020404" pitchFamily="49" charset="0"/>
              </a:rPr>
              <a:t>core_1465412492_FTD5506-1_snort_6.11131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14" y="3673582"/>
            <a:ext cx="4839880" cy="1371839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469775" y="1720871"/>
            <a:ext cx="2441703" cy="307777"/>
            <a:chOff x="5201580" y="3493808"/>
            <a:chExt cx="2441703" cy="307777"/>
          </a:xfrm>
        </p:grpSpPr>
        <p:sp>
          <p:nvSpPr>
            <p:cNvPr id="14" name="TextBox 13"/>
            <p:cNvSpPr txBox="1"/>
            <p:nvPr/>
          </p:nvSpPr>
          <p:spPr>
            <a:xfrm>
              <a:off x="6361617" y="3493808"/>
              <a:ext cx="1281666" cy="3077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‘expert’</a:t>
              </a:r>
              <a:r>
                <a:rPr lang="ja-JP" altLang="en-US" sz="1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モード</a:t>
              </a:r>
              <a:endPara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201580" y="3647696"/>
              <a:ext cx="1160037" cy="153889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037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sz="3000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sz="3000" dirty="0" smtClean="0">
                <a:solidFill>
                  <a:schemeClr val="tx2"/>
                </a:solidFill>
              </a:rPr>
              <a:t>show tech-support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ASA </a:t>
            </a:r>
            <a:r>
              <a:rPr lang="ja-JP" altLang="en-US" dirty="0" smtClean="0">
                <a:solidFill>
                  <a:srgbClr val="000000"/>
                </a:solidFill>
              </a:rPr>
              <a:t>側のトラブルシューティングを行う際に最初に取得していただきたいログ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TS file </a:t>
            </a:r>
            <a:r>
              <a:rPr lang="ja-JP" altLang="en-US" dirty="0" smtClean="0">
                <a:solidFill>
                  <a:srgbClr val="000000"/>
                </a:solidFill>
              </a:rPr>
              <a:t>に含まれている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CLISH </a:t>
            </a:r>
            <a:r>
              <a:rPr lang="ja-JP" altLang="en-US" dirty="0" smtClean="0">
                <a:solidFill>
                  <a:srgbClr val="000000"/>
                </a:solidFill>
              </a:rPr>
              <a:t>からも取得できるが、</a:t>
            </a:r>
            <a:r>
              <a:rPr lang="en-US" altLang="ja-JP" dirty="0" smtClean="0">
                <a:solidFill>
                  <a:srgbClr val="000000"/>
                </a:solidFill>
              </a:rPr>
              <a:t>terminal pager </a:t>
            </a:r>
            <a:r>
              <a:rPr lang="ja-JP" altLang="en-US" dirty="0" smtClean="0">
                <a:solidFill>
                  <a:srgbClr val="000000"/>
                </a:solidFill>
              </a:rPr>
              <a:t>が使えないため </a:t>
            </a:r>
            <a:r>
              <a:rPr lang="en-US" altLang="ja-JP" dirty="0" smtClean="0">
                <a:solidFill>
                  <a:srgbClr val="000000"/>
                </a:solidFill>
              </a:rPr>
              <a:t>ASA CLI </a:t>
            </a:r>
            <a:r>
              <a:rPr lang="ja-JP" altLang="en-US" dirty="0" smtClean="0">
                <a:solidFill>
                  <a:srgbClr val="000000"/>
                </a:solidFill>
              </a:rPr>
              <a:t>モードで取得する方が便利</a:t>
            </a: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74735" y="2686811"/>
            <a:ext cx="7964909" cy="203132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show tech-support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-----------------[ ftd ]------------------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&lt;snip&gt;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6: Ext: Management0/0       : address is 0050.5691.3e13, irq 0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</a:rPr>
              <a:t>--More--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altLang="ja-JP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system support </a:t>
            </a:r>
            <a:r>
              <a:rPr lang="en-US" altLang="ja-JP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diagnostic-cli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firepower#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terminal pager 0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firepower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#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show 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tech-support</a:t>
            </a: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08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sz="3000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altLang="ja-JP" sz="3000" dirty="0">
                <a:solidFill>
                  <a:schemeClr val="tx2"/>
                </a:solidFill>
              </a:rPr>
              <a:t>show tech-support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000000"/>
                </a:solidFill>
              </a:rPr>
              <a:t>以下の方法で </a:t>
            </a:r>
            <a:r>
              <a:rPr lang="en-US" altLang="ja-JP" dirty="0">
                <a:solidFill>
                  <a:srgbClr val="000000"/>
                </a:solidFill>
              </a:rPr>
              <a:t>show </a:t>
            </a:r>
            <a:r>
              <a:rPr lang="en-US" altLang="ja-JP" dirty="0" smtClean="0">
                <a:solidFill>
                  <a:srgbClr val="000000"/>
                </a:solidFill>
              </a:rPr>
              <a:t>tech </a:t>
            </a:r>
            <a:r>
              <a:rPr lang="ja-JP" altLang="en-US" dirty="0" smtClean="0">
                <a:solidFill>
                  <a:srgbClr val="000000"/>
                </a:solidFill>
              </a:rPr>
              <a:t>を </a:t>
            </a:r>
            <a:r>
              <a:rPr lang="en-US" altLang="ja-JP" b="1" dirty="0">
                <a:solidFill>
                  <a:srgbClr val="FF9300"/>
                </a:solidFill>
              </a:rPr>
              <a:t>/ngfw/var/common </a:t>
            </a:r>
            <a:r>
              <a:rPr lang="ja-JP" altLang="en-US" dirty="0">
                <a:solidFill>
                  <a:srgbClr val="000000"/>
                </a:solidFill>
              </a:rPr>
              <a:t>配下にコピーすれば、</a:t>
            </a:r>
            <a:r>
              <a:rPr lang="en-US" altLang="ja-JP" dirty="0">
                <a:solidFill>
                  <a:srgbClr val="000000"/>
                </a:solidFill>
              </a:rPr>
              <a:t>FMC File Download </a:t>
            </a:r>
            <a:r>
              <a:rPr lang="ja-JP" altLang="en-US" dirty="0">
                <a:solidFill>
                  <a:srgbClr val="000000"/>
                </a:solidFill>
              </a:rPr>
              <a:t>の機能でログ取得</a:t>
            </a: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flash </a:t>
            </a:r>
            <a:r>
              <a:rPr lang="ja-JP" altLang="en-US" dirty="0">
                <a:solidFill>
                  <a:srgbClr val="000000"/>
                </a:solidFill>
              </a:rPr>
              <a:t>の内容は </a:t>
            </a:r>
            <a:r>
              <a:rPr lang="en-US" altLang="ja-JP" b="1" dirty="0">
                <a:solidFill>
                  <a:srgbClr val="FF9300"/>
                </a:solidFill>
              </a:rPr>
              <a:t>/mnt/disk0 </a:t>
            </a:r>
            <a:r>
              <a:rPr lang="ja-JP" altLang="en-US" dirty="0">
                <a:solidFill>
                  <a:srgbClr val="000000"/>
                </a:solidFill>
              </a:rPr>
              <a:t>に保存される</a:t>
            </a: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4" y="3209668"/>
            <a:ext cx="4350919" cy="17427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Rectangle 7"/>
          <p:cNvSpPr/>
          <p:nvPr/>
        </p:nvSpPr>
        <p:spPr>
          <a:xfrm>
            <a:off x="774735" y="2265088"/>
            <a:ext cx="7964909" cy="73866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system support diagnostic-cli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firepower#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show tech-support| append 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flash:/show_tech.log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admin@ftd:~$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sudo </a:t>
            </a:r>
            <a:r>
              <a:rPr lang="en-US" altLang="ja-JP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cp</a:t>
            </a:r>
            <a:r>
              <a:rPr lang="ja-JP" alt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/mnt/disk0/</a:t>
            </a:r>
            <a:r>
              <a:rPr lang="en-US" altLang="ja-JP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show_tech.log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</a:rPr>
              <a:t>/ngfw/var/common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/</a:t>
            </a:r>
            <a:endParaRPr lang="en-US" sz="14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459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sz="3000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altLang="ja-JP" sz="3000" dirty="0">
                <a:solidFill>
                  <a:schemeClr val="tx2"/>
                </a:solidFill>
              </a:rPr>
              <a:t>show tech-support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030984"/>
            <a:ext cx="8591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6.1 </a:t>
            </a:r>
            <a:r>
              <a:rPr lang="ja-JP" altLang="en-US" dirty="0" smtClean="0">
                <a:solidFill>
                  <a:srgbClr val="000000"/>
                </a:solidFill>
              </a:rPr>
              <a:t>現在、</a:t>
            </a:r>
            <a:r>
              <a:rPr lang="en-US" altLang="ja-JP" dirty="0" smtClean="0">
                <a:solidFill>
                  <a:srgbClr val="000000"/>
                </a:solidFill>
              </a:rPr>
              <a:t>show tech </a:t>
            </a:r>
            <a:r>
              <a:rPr lang="ja-JP" altLang="en-US" dirty="0" smtClean="0">
                <a:solidFill>
                  <a:srgbClr val="000000"/>
                </a:solidFill>
              </a:rPr>
              <a:t>で確認できるコマンド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82621" y="1429473"/>
            <a:ext cx="401987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version system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disk0: controller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clock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crashinfo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logging buffered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module </a:t>
            </a:r>
            <a:endParaRPr lang="en-US" sz="10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environment (virtual </a:t>
            </a:r>
            <a:r>
              <a:rPr lang="ja-JP" alt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の場合なし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memory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memory detail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conn count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xlate count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vpn-sessiondb summary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blocks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blocks core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blocks queue history detail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blocks queue history core-local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interface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nve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cpu usage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cpu detailed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process cpu-usage sorted non-zero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process cpu-hog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memory region</a:t>
            </a:r>
            <a:endParaRPr lang="en-US" sz="10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5855" y="1429473"/>
            <a:ext cx="4159537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process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kernel process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failover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failover history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traffic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perfmon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counters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asp drop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asp event dp-cp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service-policy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capture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resource usage counter all 1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history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firewall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running-config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ak47 detailed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startup-config errors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asp inspect-dp snort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asp inspect-dp snort queues detail debug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asp inspect-dp snort counters summary instance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asp inspect-dp snort counters debug zeros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show snort statistics </a:t>
            </a:r>
            <a:endParaRPr lang="en-US" sz="10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ja-JP" altLang="en-US" smtClean="0">
                <a:solidFill>
                  <a:schemeClr val="tx2"/>
                </a:solidFill>
              </a:rPr>
              <a:t>よく使うコマンド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88237" y="1586652"/>
            <a:ext cx="7606639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summary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network</a:t>
            </a:r>
          </a:p>
          <a:p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 detail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disk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disk-manager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conn long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nat detail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xlate </a:t>
            </a:r>
          </a:p>
          <a:p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inventory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route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managers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access-list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access-control-config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audit-log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time</a:t>
            </a:r>
          </a:p>
          <a:p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 ip brief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flash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ntp</a:t>
            </a:r>
            <a:endParaRPr lang="en-US" sz="10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22285" y="1083534"/>
            <a:ext cx="8591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show tech </a:t>
            </a:r>
            <a:r>
              <a:rPr lang="ja-JP" altLang="en-US" smtClean="0">
                <a:solidFill>
                  <a:srgbClr val="000000"/>
                </a:solidFill>
              </a:rPr>
              <a:t>に含まれていないが使用する可能性が高いコマンド（</a:t>
            </a:r>
            <a:r>
              <a:rPr lang="en-US" altLang="ja-JP" dirty="0" smtClean="0">
                <a:solidFill>
                  <a:srgbClr val="000000"/>
                </a:solidFill>
              </a:rPr>
              <a:t>6.1</a:t>
            </a:r>
            <a:r>
              <a:rPr lang="ja-JP" altLang="en-US" smtClean="0">
                <a:solidFill>
                  <a:srgbClr val="000000"/>
                </a:solidFill>
              </a:rPr>
              <a:t>現在）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81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Syslog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085" y="1187709"/>
            <a:ext cx="821735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ja-JP" altLang="en-US" dirty="0" smtClean="0">
                <a:solidFill>
                  <a:srgbClr val="000000"/>
                </a:solidFill>
              </a:rPr>
              <a:t> 種類の </a:t>
            </a:r>
            <a:r>
              <a:rPr lang="en-US" altLang="ja-JP" dirty="0" smtClean="0">
                <a:solidFill>
                  <a:srgbClr val="000000"/>
                </a:solidFill>
              </a:rPr>
              <a:t>syslog </a:t>
            </a:r>
            <a:r>
              <a:rPr lang="ja-JP" altLang="en-US" dirty="0" smtClean="0">
                <a:solidFill>
                  <a:srgbClr val="000000"/>
                </a:solidFill>
              </a:rPr>
              <a:t>が存在する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ASA engine syslog (</a:t>
            </a:r>
            <a:r>
              <a:rPr lang="ja-JP" altLang="en-US" dirty="0" smtClean="0">
                <a:solidFill>
                  <a:srgbClr val="000000"/>
                </a:solidFill>
              </a:rPr>
              <a:t>使用頻度</a:t>
            </a:r>
            <a:r>
              <a:rPr lang="en-US" altLang="ja-JP" dirty="0" smtClean="0">
                <a:solidFill>
                  <a:srgbClr val="000000"/>
                </a:solidFill>
              </a:rPr>
              <a:t>: </a:t>
            </a:r>
            <a:r>
              <a:rPr lang="ja-JP" altLang="en-US" dirty="0" smtClean="0">
                <a:solidFill>
                  <a:srgbClr val="FF0000"/>
                </a:solidFill>
              </a:rPr>
              <a:t>高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ja-JP" altLang="en-US" sz="1600" dirty="0">
                <a:solidFill>
                  <a:srgbClr val="000000"/>
                </a:solidFill>
              </a:rPr>
              <a:t>従来の </a:t>
            </a:r>
            <a:r>
              <a:rPr lang="en-US" altLang="ja-JP" sz="1600" dirty="0">
                <a:solidFill>
                  <a:srgbClr val="FF0000"/>
                </a:solidFill>
              </a:rPr>
              <a:t>ASA syslog(= LINA syslog)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ja-JP" altLang="en-US" sz="1600" dirty="0">
                <a:solidFill>
                  <a:srgbClr val="000000"/>
                </a:solidFill>
              </a:rPr>
              <a:t>と同じ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data or diagnostic interface</a:t>
            </a:r>
            <a:r>
              <a:rPr lang="ja-JP" altLang="en-US" sz="1600" dirty="0" smtClean="0">
                <a:solidFill>
                  <a:srgbClr val="000000"/>
                </a:solidFill>
              </a:rPr>
              <a:t> から送信される（設定に依存）</a:t>
            </a: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Snort engine syslog (</a:t>
            </a:r>
            <a:r>
              <a:rPr lang="ja-JP" altLang="en-US" dirty="0" smtClean="0">
                <a:solidFill>
                  <a:srgbClr val="000000"/>
                </a:solidFill>
              </a:rPr>
              <a:t>使用頻度</a:t>
            </a:r>
            <a:r>
              <a:rPr lang="en-US" altLang="ja-JP" dirty="0" smtClean="0">
                <a:solidFill>
                  <a:srgbClr val="000000"/>
                </a:solidFill>
              </a:rPr>
              <a:t>: </a:t>
            </a:r>
            <a:r>
              <a:rPr lang="ja-JP" altLang="en-US" dirty="0" smtClean="0">
                <a:solidFill>
                  <a:schemeClr val="tx2"/>
                </a:solidFill>
              </a:rPr>
              <a:t>低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1200150" lvl="2" indent="-28575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ja-JP" altLang="en-US" sz="1600" dirty="0">
                <a:solidFill>
                  <a:srgbClr val="000000"/>
                </a:solidFill>
              </a:rPr>
              <a:t>従来の </a:t>
            </a:r>
            <a:r>
              <a:rPr lang="en-US" altLang="ja-JP" sz="1600" dirty="0">
                <a:solidFill>
                  <a:schemeClr val="tx2"/>
                </a:solidFill>
              </a:rPr>
              <a:t>Firepower</a:t>
            </a:r>
            <a:r>
              <a:rPr lang="ja-JP" altLang="en-US" sz="1600" dirty="0">
                <a:solidFill>
                  <a:schemeClr val="tx2"/>
                </a:solidFill>
              </a:rPr>
              <a:t> </a:t>
            </a:r>
            <a:r>
              <a:rPr lang="en-US" altLang="ja-JP" sz="1600" dirty="0">
                <a:solidFill>
                  <a:schemeClr val="tx2"/>
                </a:solidFill>
              </a:rPr>
              <a:t>syslog </a:t>
            </a:r>
            <a:r>
              <a:rPr lang="ja-JP" altLang="en-US" sz="1600" dirty="0">
                <a:solidFill>
                  <a:srgbClr val="000000"/>
                </a:solidFill>
              </a:rPr>
              <a:t>と同じ</a:t>
            </a:r>
            <a:endParaRPr lang="en-US" altLang="ja-JP" sz="1600" dirty="0"/>
          </a:p>
          <a:p>
            <a:pPr marL="1200150" lvl="2" indent="-28575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sz="1600" dirty="0" smtClean="0">
                <a:solidFill>
                  <a:srgbClr val="000000"/>
                </a:solidFill>
              </a:rPr>
              <a:t>br1 interface</a:t>
            </a:r>
            <a:r>
              <a:rPr lang="ja-JP" altLang="en-US" sz="1600" dirty="0" smtClean="0">
                <a:solidFill>
                  <a:srgbClr val="000000"/>
                </a:solidFill>
              </a:rPr>
              <a:t> から送信される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75" y="2564694"/>
            <a:ext cx="4249003" cy="213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06" y="3754370"/>
            <a:ext cx="2702118" cy="847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85416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41642" y="3434254"/>
            <a:ext cx="8267508" cy="1257742"/>
            <a:chOff x="641642" y="3413896"/>
            <a:chExt cx="7077154" cy="93097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642" y="3413896"/>
              <a:ext cx="2840674" cy="93097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04" y="3413896"/>
              <a:ext cx="4185092" cy="9222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ASA engine syslog 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の設定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000000"/>
                </a:solidFill>
              </a:rPr>
              <a:t>ASA syslog </a:t>
            </a:r>
            <a:r>
              <a:rPr lang="ja-JP" altLang="en-US" dirty="0" smtClean="0">
                <a:solidFill>
                  <a:srgbClr val="000000"/>
                </a:solidFill>
              </a:rPr>
              <a:t>は </a:t>
            </a:r>
            <a:r>
              <a:rPr lang="en-US" b="1" dirty="0" smtClean="0">
                <a:solidFill>
                  <a:schemeClr val="tx2"/>
                </a:solidFill>
              </a:rPr>
              <a:t>Devices &gt; Platform Settings &gt; Syslog</a:t>
            </a:r>
            <a:r>
              <a:rPr lang="ja-JP" altLang="en-US" b="1" dirty="0" smtClean="0">
                <a:solidFill>
                  <a:schemeClr val="tx2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から設定する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Enable </a:t>
            </a:r>
            <a:r>
              <a:rPr lang="en-US" altLang="ja-JP" dirty="0" smtClean="0">
                <a:solidFill>
                  <a:srgbClr val="000000"/>
                </a:solidFill>
              </a:rPr>
              <a:t>Logging </a:t>
            </a:r>
            <a:r>
              <a:rPr lang="ja-JP" altLang="en-US" dirty="0" smtClean="0">
                <a:solidFill>
                  <a:srgbClr val="000000"/>
                </a:solidFill>
              </a:rPr>
              <a:t>を有効にし、</a:t>
            </a:r>
            <a:r>
              <a:rPr lang="en-US" dirty="0" smtClean="0">
                <a:solidFill>
                  <a:srgbClr val="000000"/>
                </a:solidFill>
              </a:rPr>
              <a:t>Logging Destinations</a:t>
            </a:r>
            <a:r>
              <a:rPr lang="ja-JP" altLang="en-US" dirty="0" smtClean="0">
                <a:solidFill>
                  <a:srgbClr val="000000"/>
                </a:solidFill>
              </a:rPr>
              <a:t> を設定する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Syslog Settings</a:t>
            </a:r>
            <a:r>
              <a:rPr lang="ja-JP" altLang="en-US" dirty="0" smtClean="0">
                <a:solidFill>
                  <a:srgbClr val="000000"/>
                </a:solidFill>
              </a:rPr>
              <a:t>、</a:t>
            </a:r>
            <a:r>
              <a:rPr lang="en-US" dirty="0" smtClean="0">
                <a:solidFill>
                  <a:srgbClr val="000000"/>
                </a:solidFill>
              </a:rPr>
              <a:t>Syslog Servers</a:t>
            </a:r>
            <a:r>
              <a:rPr lang="ja-JP" altLang="en-US" dirty="0" smtClean="0">
                <a:solidFill>
                  <a:srgbClr val="000000"/>
                </a:solidFill>
              </a:rPr>
              <a:t> で必要な設定をする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617" y="1957227"/>
            <a:ext cx="2734694" cy="9241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43" y="1957227"/>
            <a:ext cx="2456560" cy="9241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図形グループ 10"/>
          <p:cNvGrpSpPr/>
          <p:nvPr/>
        </p:nvGrpSpPr>
        <p:grpSpPr>
          <a:xfrm>
            <a:off x="2832577" y="1957227"/>
            <a:ext cx="6120052" cy="2594787"/>
            <a:chOff x="2832577" y="1957227"/>
            <a:chExt cx="6120052" cy="2594787"/>
          </a:xfrm>
        </p:grpSpPr>
        <p:sp>
          <p:nvSpPr>
            <p:cNvPr id="13" name="TextBox 12"/>
            <p:cNvSpPr txBox="1"/>
            <p:nvPr/>
          </p:nvSpPr>
          <p:spPr>
            <a:xfrm>
              <a:off x="6280622" y="1957227"/>
              <a:ext cx="2672007" cy="10618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&gt; </a:t>
              </a:r>
              <a:r>
                <a:rPr lang="en-US" sz="900" b="1" dirty="0">
                  <a:solidFill>
                    <a:schemeClr val="tx2"/>
                  </a:solidFill>
                  <a:latin typeface="Courier New" panose="02070309020205020404" pitchFamily="49" charset="0"/>
                </a:rPr>
                <a:t>show running-config logging</a:t>
              </a:r>
            </a:p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logging enable</a:t>
              </a:r>
            </a:p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logging timestamp</a:t>
              </a:r>
            </a:p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logging buffer-size 100000</a:t>
              </a:r>
            </a:p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logging buffered debugging</a:t>
              </a:r>
            </a:p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logging trap informational</a:t>
              </a:r>
            </a:p>
            <a:p>
              <a:r>
                <a:rPr lang="en-US" sz="900" dirty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logging host inside 192.168.75.122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832577" y="2196737"/>
              <a:ext cx="352423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020139" y="2349137"/>
              <a:ext cx="2336671" cy="67628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942580" y="2488141"/>
              <a:ext cx="3430046" cy="32474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6586430" y="2964307"/>
              <a:ext cx="1546918" cy="1587707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142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2301" y="1099433"/>
            <a:ext cx="8277344" cy="3547382"/>
          </a:xfrm>
        </p:spPr>
        <p:txBody>
          <a:bodyPr/>
          <a:lstStyle/>
          <a:p>
            <a:pPr marL="446088" indent="-388938"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FTD Overview (20</a:t>
            </a:r>
            <a:r>
              <a:rPr lang="ja-JP" altLang="en-US" dirty="0" smtClean="0">
                <a:solidFill>
                  <a:srgbClr val="000000"/>
                </a:solidFill>
              </a:rPr>
              <a:t>分</a:t>
            </a:r>
            <a:r>
              <a:rPr lang="en-US" altLang="ja-JP" dirty="0" smtClean="0">
                <a:solidFill>
                  <a:srgbClr val="000000"/>
                </a:solidFill>
              </a:rPr>
              <a:t>)</a:t>
            </a:r>
          </a:p>
          <a:p>
            <a:pPr marL="446088" indent="-388938"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FTD Troubleshooting Tools (30</a:t>
            </a:r>
            <a:r>
              <a:rPr lang="ja-JP" altLang="en-US" dirty="0" smtClean="0">
                <a:solidFill>
                  <a:srgbClr val="000000"/>
                </a:solidFill>
              </a:rPr>
              <a:t>分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446088" indent="-388938"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Case Study </a:t>
            </a:r>
            <a:r>
              <a:rPr lang="en-US" altLang="ja-JP" dirty="0">
                <a:solidFill>
                  <a:srgbClr val="000000"/>
                </a:solidFill>
              </a:rPr>
              <a:t>(</a:t>
            </a:r>
            <a:r>
              <a:rPr lang="en-US" altLang="ja-JP" dirty="0" smtClean="0">
                <a:solidFill>
                  <a:srgbClr val="000000"/>
                </a:solidFill>
              </a:rPr>
              <a:t>5</a:t>
            </a:r>
            <a:r>
              <a:rPr lang="ja-JP" altLang="en-US" dirty="0" smtClean="0">
                <a:solidFill>
                  <a:srgbClr val="000000"/>
                </a:solidFill>
              </a:rPr>
              <a:t>分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</a:p>
          <a:p>
            <a:pPr marL="446088" indent="-388938"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Q&amp;A (5</a:t>
            </a:r>
            <a:r>
              <a:rPr lang="ja-JP" altLang="en-US" dirty="0" smtClean="0">
                <a:solidFill>
                  <a:srgbClr val="000000"/>
                </a:solidFill>
              </a:rPr>
              <a:t>分</a:t>
            </a:r>
            <a:r>
              <a:rPr lang="en-US" altLang="ja-JP" dirty="0" smtClean="0">
                <a:solidFill>
                  <a:srgbClr val="000000"/>
                </a:solidFill>
              </a:rPr>
              <a:t>)</a:t>
            </a:r>
          </a:p>
          <a:p>
            <a:pPr marL="446088" indent="-388938">
              <a:buClr>
                <a:schemeClr val="tx2"/>
              </a:buClr>
              <a:buSzPct val="100000"/>
            </a:pPr>
            <a:r>
              <a:rPr lang="en-US" altLang="ja-JP" dirty="0" smtClean="0">
                <a:solidFill>
                  <a:srgbClr val="000000"/>
                </a:solidFill>
              </a:rPr>
              <a:t>Appendix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Agenda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183"/>
      </p:ext>
    </p:extLst>
  </p:cSld>
  <p:clrMapOvr>
    <a:masterClrMapping/>
  </p:clrMapOvr>
  <p:transition spd="med" advTm="154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ASA engine syslog </a:t>
            </a:r>
            <a:r>
              <a:rPr lang="en-US" altLang="ja-JP" dirty="0" smtClean="0">
                <a:solidFill>
                  <a:schemeClr val="tx2"/>
                </a:solidFill>
                <a:latin typeface="Arial" charset="0"/>
              </a:rPr>
              <a:t>- tips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609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TS file </a:t>
            </a:r>
            <a:r>
              <a:rPr lang="ja-JP" altLang="en-US" dirty="0">
                <a:solidFill>
                  <a:srgbClr val="000000"/>
                </a:solidFill>
              </a:rPr>
              <a:t>には </a:t>
            </a:r>
            <a:r>
              <a:rPr lang="en-US" altLang="ja-JP" dirty="0" smtClean="0">
                <a:solidFill>
                  <a:srgbClr val="000000"/>
                </a:solidFill>
              </a:rPr>
              <a:t>ASA engine </a:t>
            </a:r>
            <a:r>
              <a:rPr lang="en-US" altLang="ja-JP" dirty="0">
                <a:solidFill>
                  <a:srgbClr val="000000"/>
                </a:solidFill>
              </a:rPr>
              <a:t>syslog </a:t>
            </a:r>
            <a:r>
              <a:rPr lang="ja-JP" altLang="en-US" dirty="0">
                <a:solidFill>
                  <a:srgbClr val="000000"/>
                </a:solidFill>
              </a:rPr>
              <a:t>は</a:t>
            </a:r>
            <a:r>
              <a:rPr lang="ja-JP" altLang="en-US" dirty="0" smtClean="0">
                <a:solidFill>
                  <a:srgbClr val="000000"/>
                </a:solidFill>
              </a:rPr>
              <a:t>含まれない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show tech </a:t>
            </a:r>
            <a:r>
              <a:rPr lang="ja-JP" altLang="en-US" dirty="0" smtClean="0">
                <a:solidFill>
                  <a:srgbClr val="000000"/>
                </a:solidFill>
              </a:rPr>
              <a:t>内に </a:t>
            </a:r>
            <a:r>
              <a:rPr lang="en-US" altLang="ja-JP" dirty="0" smtClean="0">
                <a:solidFill>
                  <a:srgbClr val="000000"/>
                </a:solidFill>
              </a:rPr>
              <a:t>show logging buffered </a:t>
            </a:r>
            <a:r>
              <a:rPr lang="ja-JP" altLang="en-US" dirty="0" smtClean="0">
                <a:solidFill>
                  <a:srgbClr val="000000"/>
                </a:solidFill>
              </a:rPr>
              <a:t>があるが、これは </a:t>
            </a:r>
            <a:r>
              <a:rPr lang="en-US" altLang="ja-JP" dirty="0" smtClean="0">
                <a:solidFill>
                  <a:srgbClr val="000000"/>
                </a:solidFill>
              </a:rPr>
              <a:t>50</a:t>
            </a:r>
            <a:r>
              <a:rPr lang="ja-JP" altLang="en-US" dirty="0" smtClean="0">
                <a:solidFill>
                  <a:srgbClr val="000000"/>
                </a:solidFill>
              </a:rPr>
              <a:t>行しか表示されないためトラブルシューティングには不向き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以下は </a:t>
            </a:r>
            <a:r>
              <a:rPr lang="en-US" altLang="ja-JP" dirty="0" smtClean="0">
                <a:solidFill>
                  <a:srgbClr val="000000"/>
                </a:solidFill>
              </a:rPr>
              <a:t>buffer</a:t>
            </a:r>
            <a:r>
              <a:rPr lang="ja-JP" altLang="en-US" dirty="0" smtClean="0">
                <a:solidFill>
                  <a:srgbClr val="000000"/>
                </a:solidFill>
              </a:rPr>
              <a:t> で </a:t>
            </a:r>
            <a:r>
              <a:rPr lang="en-US" altLang="ja-JP" dirty="0" smtClean="0">
                <a:solidFill>
                  <a:srgbClr val="000000"/>
                </a:solidFill>
              </a:rPr>
              <a:t>syslog </a:t>
            </a:r>
            <a:r>
              <a:rPr lang="ja-JP" altLang="en-US" dirty="0" smtClean="0">
                <a:solidFill>
                  <a:srgbClr val="000000"/>
                </a:solidFill>
              </a:rPr>
              <a:t>を取得する際のサンプル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818345" y="2600898"/>
            <a:ext cx="7964909" cy="203132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4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show running-config logging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enable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					&lt;&lt;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sym typeface="Wingdings"/>
              </a:rPr>
              <a:t>&lt;---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sym typeface="Wingdings"/>
              </a:rPr>
              <a:t>必須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timestamp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				&lt;&lt;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sym typeface="Wingdings"/>
              </a:rPr>
              <a:t>&lt;---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sym typeface="Wingdings"/>
              </a:rPr>
              <a:t>必須 （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sym typeface="Wingdings"/>
              </a:rPr>
              <a:t>NTP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  <a:sym typeface="Wingdings"/>
              </a:rPr>
              <a:t>同期も取る）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standby					&lt;&lt;&lt;--- HA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で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standby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側のログが必要な場合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buffer-size 1000000		&lt;&lt;&lt;---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デフォルトだと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4096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なので大きくする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buffered informational		&lt;&lt;&lt;---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基本は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informational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debug-trace persistent		&lt;&lt;&lt;--- debug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を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syslog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に含めたい場合</a:t>
            </a:r>
            <a:endParaRPr lang="en-US" sz="14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logging message 711001 level informational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endParaRPr lang="en-US" altLang="ja-JP" sz="14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pPr algn="r"/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&lt;&lt;&lt;--- logging debug-trace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の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syslog(711001)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の </a:t>
            </a:r>
            <a:r>
              <a:rPr lang="en-US" altLang="ja-JP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level </a:t>
            </a:r>
            <a:r>
              <a:rPr lang="ja-JP" altLang="en-US" sz="14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を変更したい場合</a:t>
            </a:r>
            <a:endParaRPr lang="en-US" sz="14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460830" y="4691195"/>
            <a:ext cx="532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600">
                <a:hlinkClick r:id="rId3"/>
              </a:rPr>
              <a:t>https://supportforums.cisco.com/ja/document/13197001</a:t>
            </a:r>
            <a:endParaRPr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270954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ASA engine syslog - tips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6" y="1187709"/>
            <a:ext cx="799668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以下の方法で </a:t>
            </a:r>
            <a:r>
              <a:rPr lang="en-US" altLang="ja-JP" dirty="0" smtClean="0">
                <a:solidFill>
                  <a:srgbClr val="000000"/>
                </a:solidFill>
              </a:rPr>
              <a:t>show logging </a:t>
            </a:r>
            <a:r>
              <a:rPr lang="ja-JP" altLang="en-US" dirty="0" smtClean="0">
                <a:solidFill>
                  <a:srgbClr val="000000"/>
                </a:solidFill>
              </a:rPr>
              <a:t>を </a:t>
            </a:r>
            <a:r>
              <a:rPr lang="en-US" altLang="ja-JP" b="1" dirty="0" smtClean="0">
                <a:solidFill>
                  <a:srgbClr val="FF9300"/>
                </a:solidFill>
              </a:rPr>
              <a:t>/ngfw/var/common </a:t>
            </a:r>
            <a:r>
              <a:rPr lang="ja-JP" altLang="en-US" dirty="0" smtClean="0">
                <a:solidFill>
                  <a:srgbClr val="000000"/>
                </a:solidFill>
              </a:rPr>
              <a:t>配下にコピーすれば、</a:t>
            </a:r>
            <a:r>
              <a:rPr lang="en-US" altLang="ja-JP" dirty="0" smtClean="0">
                <a:solidFill>
                  <a:srgbClr val="000000"/>
                </a:solidFill>
              </a:rPr>
              <a:t>FMC File Download </a:t>
            </a:r>
            <a:r>
              <a:rPr lang="ja-JP" altLang="en-US" dirty="0" smtClean="0">
                <a:solidFill>
                  <a:srgbClr val="000000"/>
                </a:solidFill>
              </a:rPr>
              <a:t>の機能でログ取得できる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flash </a:t>
            </a:r>
            <a:r>
              <a:rPr lang="ja-JP" altLang="en-US" dirty="0" smtClean="0">
                <a:solidFill>
                  <a:srgbClr val="000000"/>
                </a:solidFill>
              </a:rPr>
              <a:t>の内容は </a:t>
            </a:r>
            <a:r>
              <a:rPr lang="en-US" altLang="ja-JP" b="1" dirty="0" smtClean="0">
                <a:solidFill>
                  <a:srgbClr val="FF9300"/>
                </a:solidFill>
              </a:rPr>
              <a:t>/mnt/disk0 </a:t>
            </a:r>
            <a:r>
              <a:rPr lang="ja-JP" altLang="en-US" dirty="0" smtClean="0">
                <a:solidFill>
                  <a:srgbClr val="000000"/>
                </a:solidFill>
              </a:rPr>
              <a:t>に保存される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774735" y="2315354"/>
            <a:ext cx="7744233" cy="64633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system support diagnostic-cli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firepower#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show logging | append flash:/syslog.log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admin@ftd:~$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sudo </a:t>
            </a:r>
            <a:r>
              <a:rPr lang="en-US" altLang="ja-JP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cp</a:t>
            </a:r>
            <a:r>
              <a:rPr lang="ja-JP" alt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/mnt/disk0/syslog.log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/ngfw/var/common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/</a:t>
            </a:r>
            <a:endParaRPr lang="en-US" sz="12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5" y="3229489"/>
            <a:ext cx="4338576" cy="171860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58228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ASA engine syslog - tips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447029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従来の </a:t>
            </a:r>
            <a:r>
              <a:rPr lang="en-US" altLang="ja-JP" dirty="0" smtClean="0">
                <a:solidFill>
                  <a:srgbClr val="000000"/>
                </a:solidFill>
              </a:rPr>
              <a:t>ASA syslog </a:t>
            </a:r>
            <a:r>
              <a:rPr lang="ja-JP" altLang="en-US" smtClean="0">
                <a:solidFill>
                  <a:srgbClr val="000000"/>
                </a:solidFill>
              </a:rPr>
              <a:t>と異なり、以下の </a:t>
            </a:r>
            <a:r>
              <a:rPr lang="en-US" altLang="ja-JP" dirty="0" smtClean="0">
                <a:solidFill>
                  <a:srgbClr val="000000"/>
                </a:solidFill>
              </a:rPr>
              <a:t>syslog </a:t>
            </a:r>
            <a:r>
              <a:rPr lang="ja-JP" altLang="en-US" smtClean="0">
                <a:solidFill>
                  <a:srgbClr val="000000"/>
                </a:solidFill>
              </a:rPr>
              <a:t>がデフォルト無効なので注意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78678" y="1692620"/>
            <a:ext cx="7964909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show running-config logging | include no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106015 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313001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313008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106023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710003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106100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302015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302014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302013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302018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302017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302016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302021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logging message 302020</a:t>
            </a:r>
          </a:p>
        </p:txBody>
      </p:sp>
    </p:spTree>
    <p:extLst>
      <p:ext uri="{BB962C8B-B14F-4D97-AF65-F5344CB8AC3E}">
        <p14:creationId xmlns:p14="http://schemas.microsoft.com/office/powerpoint/2010/main" val="2066987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>
                <a:solidFill>
                  <a:schemeClr val="tx2"/>
                </a:solidFill>
                <a:latin typeface="Arial" charset="0"/>
              </a:rPr>
              <a:t>ASA engine syslog - tips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28055" y="1033669"/>
            <a:ext cx="7964909" cy="397031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%ASA-6-106015: Deny TCP (no connection) from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IP_address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/port to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IP_address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/port flags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tcp_flags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on interface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.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%ASA-3-313001: Denied ICMP type= number, code= code from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IP_address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on interface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%ASA-3-313008: Denied ICMPv6 type= number, code= code from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IP_address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on interface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%ASA-4-106023: Deny protocol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src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[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source_address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source_port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] [([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FQDN_string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],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sg_info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dst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dest_address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dest_port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[([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FQDN_string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],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sg_info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[type { string }, code { code }] by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access_group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acl_ID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[0x8ed66b60, 0xf8852875]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%ASA-3-710003: {TCP|UDP} access denied by ACL from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source_IP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source_port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to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: 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dest_IP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/service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%ASA-6-106100: access-list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acl_ID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{permitted | denied |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est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-allowed} protocol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source_address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(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source_port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 (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,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sg_info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dest_address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(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dest_port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 (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, 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sg_info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 hit-</a:t>
            </a:r>
            <a:r>
              <a:rPr lang="en-US" altLang="ja-JP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cnt</a:t>
            </a:r>
            <a:r>
              <a:rPr lang="en-US" altLang="ja-JP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number ({first hit | number -second interval}) hash </a:t>
            </a:r>
            <a:r>
              <a:rPr lang="en-US" altLang="ja-JP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codes</a:t>
            </a:r>
            <a:endParaRPr lang="en-US" altLang="ja-JP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1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ASA engine syslog - tips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628055" y="1080313"/>
            <a:ext cx="7964909" cy="323165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ASA-6-302015: Built {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inbound|outbound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} UDP connection number for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real_address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real_port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mapped_address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mapped_port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 [(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to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interface_name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: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real_address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real_port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mapped_address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/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mapped_port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)[(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[( user)]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%ASA-6-302014: Teardown TCP connection id for interface : real-address / real-port [(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to interface : real-address / real-port [(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duration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hh:mm:ss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bytes bytes [ reason ] [( user)]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%ASA-6-302013: Built {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inbound|outbound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} TCP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connection_id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for interface : real-address / real-port ( mapped-address/mapped-port) [(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to interface : real-address / real-port ( mapped-address/mapped-port) [(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 [( user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)]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%ASA-6-302018: Teardown GRE connection id from interface :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real_address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translated_address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[(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to interface :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real_address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real_cid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translated_address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translated_cid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[(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duration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hh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: mm :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bytes bytes [( user</a:t>
            </a:r>
            <a:r>
              <a:rPr lang="en-US" altLang="ja-JP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  <a:endParaRPr lang="en-US" altLang="ja-JP" sz="1200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74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ASA engine syslog - tips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536123" y="1073150"/>
            <a:ext cx="7964909" cy="249299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%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ASA-6-302017: Built {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inbound|outbound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} GRE connection id from interface :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real_address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translated_address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[(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to interface :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real_address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real_cid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translated_address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/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translated_cid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 [( </a:t>
            </a:r>
            <a:r>
              <a:rPr lang="en-US" altLang="ja-JP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altLang="ja-JP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[( user)</a:t>
            </a:r>
          </a:p>
          <a:p>
            <a:endParaRPr lang="en-US" sz="12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%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ASA-6-302016: Teardown UDP connection number for interface : real-address / real-port [(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to interface : real-address / real-port [(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duration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hh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: mm :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ss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bytes bytes [( user)]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%ASA-6-302021: Teardown ICMP connection for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icmp_seq_num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} [(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cmp_type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}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[(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%ASA-6-302020: Built {in | out}bound ICMP connection for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icmp_seq_num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} [(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{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|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cmp_type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}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laddr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 [( </a:t>
            </a:r>
            <a:r>
              <a:rPr lang="en-US" sz="12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idfw_user</a:t>
            </a:r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)]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925157" y="4176499"/>
            <a:ext cx="7151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>
                <a:solidFill>
                  <a:srgbClr val="000000"/>
                </a:solidFill>
              </a:rPr>
              <a:t>Cisco ASA Series Syslog Messages</a:t>
            </a:r>
          </a:p>
          <a:p>
            <a:r>
              <a:rPr lang="ja-JP" altLang="en-US" sz="1600">
                <a:hlinkClick r:id="rId3"/>
              </a:rPr>
              <a:t>http://www.cisco.com/c/en/us/td/docs/security/asa/syslog-guide/syslogs.html</a:t>
            </a:r>
            <a:endParaRPr lang="ja-JP" altLang="en-US" sz="1600"/>
          </a:p>
        </p:txBody>
      </p:sp>
    </p:spTree>
    <p:extLst>
      <p:ext uri="{BB962C8B-B14F-4D97-AF65-F5344CB8AC3E}">
        <p14:creationId xmlns:p14="http://schemas.microsoft.com/office/powerpoint/2010/main" val="1635293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FTD Troubleshooting </a:t>
            </a:r>
            <a:r>
              <a:rPr lang="en-US" smtClean="0">
                <a:solidFill>
                  <a:schemeClr val="tx2"/>
                </a:solidFill>
                <a:latin typeface="Arial" charset="0"/>
              </a:rPr>
              <a:t>tools 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-</a:t>
            </a:r>
            <a:r>
              <a:rPr lang="en-US" smtClean="0">
                <a:solidFill>
                  <a:schemeClr val="tx2"/>
                </a:solidFill>
                <a:latin typeface="Arial" charset="0"/>
              </a:rPr>
              <a:t> Packet Capture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2 </a:t>
            </a:r>
            <a:r>
              <a:rPr lang="ja-JP" altLang="en-US" smtClean="0">
                <a:solidFill>
                  <a:srgbClr val="000000"/>
                </a:solidFill>
              </a:rPr>
              <a:t>種類のパケットキャプチャが存在</a:t>
            </a:r>
            <a:endParaRPr lang="en-US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ASA-level </a:t>
            </a:r>
            <a:r>
              <a:rPr lang="en-US" smtClean="0">
                <a:solidFill>
                  <a:srgbClr val="000000"/>
                </a:solidFill>
              </a:rPr>
              <a:t>capture – CLISH </a:t>
            </a:r>
            <a:r>
              <a:rPr lang="ja-JP" altLang="en-US" smtClean="0">
                <a:solidFill>
                  <a:srgbClr val="000000"/>
                </a:solidFill>
              </a:rPr>
              <a:t>で </a:t>
            </a:r>
            <a:r>
              <a:rPr lang="en-US" smtClean="0">
                <a:solidFill>
                  <a:srgbClr val="000000"/>
                </a:solidFill>
              </a:rPr>
              <a:t>‘</a:t>
            </a:r>
            <a:r>
              <a:rPr lang="en-US" b="1" smtClean="0">
                <a:solidFill>
                  <a:srgbClr val="FC8604"/>
                </a:solidFill>
              </a:rPr>
              <a:t>capture</a:t>
            </a:r>
            <a:r>
              <a:rPr lang="en-US" smtClean="0">
                <a:solidFill>
                  <a:srgbClr val="000000"/>
                </a:solidFill>
              </a:rPr>
              <a:t>’ </a:t>
            </a:r>
            <a:r>
              <a:rPr lang="ja-JP" altLang="en-US" smtClean="0">
                <a:solidFill>
                  <a:srgbClr val="000000"/>
                </a:solidFill>
              </a:rPr>
              <a:t>コマンドで取得</a:t>
            </a:r>
            <a:endParaRPr lang="en-US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</a:rPr>
              <a:t>Snort-level </a:t>
            </a:r>
            <a:r>
              <a:rPr lang="en-US" smtClean="0">
                <a:solidFill>
                  <a:srgbClr val="000000"/>
                </a:solidFill>
              </a:rPr>
              <a:t>capture – CLISH </a:t>
            </a:r>
            <a:r>
              <a:rPr lang="ja-JP" altLang="en-US" smtClean="0">
                <a:solidFill>
                  <a:srgbClr val="000000"/>
                </a:solidFill>
              </a:rPr>
              <a:t>で </a:t>
            </a:r>
            <a:r>
              <a:rPr lang="en-US" smtClean="0">
                <a:solidFill>
                  <a:srgbClr val="000000"/>
                </a:solidFill>
              </a:rPr>
              <a:t>‘</a:t>
            </a:r>
            <a:r>
              <a:rPr lang="en-US" b="1" smtClean="0">
                <a:solidFill>
                  <a:srgbClr val="FC8604"/>
                </a:solidFill>
              </a:rPr>
              <a:t>capture-traffic</a:t>
            </a:r>
            <a:r>
              <a:rPr lang="en-US" smtClean="0">
                <a:solidFill>
                  <a:srgbClr val="000000"/>
                </a:solidFill>
              </a:rPr>
              <a:t>’ </a:t>
            </a:r>
            <a:r>
              <a:rPr lang="ja-JP" altLang="en-US" smtClean="0">
                <a:solidFill>
                  <a:srgbClr val="000000"/>
                </a:solidFill>
              </a:rPr>
              <a:t>コマンドで取得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キャプチャポイントが異なる（使用頻度が高いのは </a:t>
            </a:r>
            <a:r>
              <a:rPr lang="en-US" altLang="ja-JP" smtClean="0">
                <a:solidFill>
                  <a:srgbClr val="000000"/>
                </a:solidFill>
              </a:rPr>
              <a:t>ASA-level capture</a:t>
            </a:r>
            <a:r>
              <a:rPr lang="ja-JP" altLang="en-US" smtClean="0">
                <a:solidFill>
                  <a:srgbClr val="000000"/>
                </a:solidFill>
              </a:rPr>
              <a:t>）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8" y="2846548"/>
            <a:ext cx="8371066" cy="14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4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Packet Capture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91523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capture </a:t>
            </a:r>
            <a:r>
              <a:rPr lang="ja-JP" altLang="en-US" dirty="0" smtClean="0">
                <a:solidFill>
                  <a:srgbClr val="000000"/>
                </a:solidFill>
              </a:rPr>
              <a:t>コマンド使用例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ASA engine </a:t>
            </a:r>
            <a:r>
              <a:rPr lang="ja-JP" altLang="en-US" dirty="0" smtClean="0">
                <a:solidFill>
                  <a:srgbClr val="000000"/>
                </a:solidFill>
              </a:rPr>
              <a:t>経由で外部に転送する方法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837" y="1655253"/>
            <a:ext cx="8220078" cy="120032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capture 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capture_test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interface inside match 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tcp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host 192.168.45.11 host 192.168.46.11 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eq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23</a:t>
            </a: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show capture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capture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capture_test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type raw-data trace interface inside [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Capturing - 5386 bytes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 match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tcp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host 192.168.45.11 host 192.168.46.11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eq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telnet</a:t>
            </a:r>
            <a:endParaRPr lang="en-US" sz="12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06837" y="3515163"/>
            <a:ext cx="8232808" cy="2769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urier New" panose="02070309020205020404" pitchFamily="49" charset="0"/>
              </a:rPr>
              <a:t>&gt;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copy /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noconfirm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/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pcap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capture:capture_test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ftp://192.168.45.11</a:t>
            </a:r>
          </a:p>
        </p:txBody>
      </p:sp>
    </p:spTree>
    <p:extLst>
      <p:ext uri="{BB962C8B-B14F-4D97-AF65-F5344CB8AC3E}">
        <p14:creationId xmlns:p14="http://schemas.microsoft.com/office/powerpoint/2010/main" val="688190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Packet Capture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99284"/>
            <a:ext cx="8591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engine </a:t>
            </a:r>
            <a:r>
              <a:rPr lang="ja-JP" altLang="en-US" dirty="0" smtClean="0">
                <a:solidFill>
                  <a:srgbClr val="000000"/>
                </a:solidFill>
              </a:rPr>
              <a:t>経由（</a:t>
            </a:r>
            <a:r>
              <a:rPr lang="en-US" altLang="ja-JP" dirty="0" smtClean="0">
                <a:solidFill>
                  <a:srgbClr val="000000"/>
                </a:solidFill>
              </a:rPr>
              <a:t>= br1 interface </a:t>
            </a:r>
            <a:r>
              <a:rPr lang="ja-JP" altLang="en-US" dirty="0" smtClean="0">
                <a:solidFill>
                  <a:srgbClr val="000000"/>
                </a:solidFill>
              </a:rPr>
              <a:t>から）で転送する方法</a:t>
            </a:r>
            <a:r>
              <a:rPr lang="en-US" altLang="ja-JP" dirty="0" smtClean="0">
                <a:solidFill>
                  <a:srgbClr val="000000"/>
                </a:solidFill>
              </a:rPr>
              <a:t>                                    </a:t>
            </a:r>
            <a:r>
              <a:rPr lang="ja-JP" altLang="en-US" dirty="0" smtClean="0">
                <a:solidFill>
                  <a:srgbClr val="000000"/>
                </a:solidFill>
              </a:rPr>
              <a:t>（ファイルを </a:t>
            </a:r>
            <a:r>
              <a:rPr lang="en-US" altLang="ja-JP" b="1" dirty="0" smtClean="0">
                <a:solidFill>
                  <a:srgbClr val="FF9300"/>
                </a:solidFill>
              </a:rPr>
              <a:t>/</a:t>
            </a:r>
            <a:r>
              <a:rPr lang="en-US" altLang="ja-JP" b="1" dirty="0" err="1" smtClean="0">
                <a:solidFill>
                  <a:srgbClr val="FF9300"/>
                </a:solidFill>
              </a:rPr>
              <a:t>ngfw</a:t>
            </a:r>
            <a:r>
              <a:rPr lang="en-US" altLang="ja-JP" b="1" dirty="0" smtClean="0">
                <a:solidFill>
                  <a:srgbClr val="FF9300"/>
                </a:solidFill>
              </a:rPr>
              <a:t>/</a:t>
            </a:r>
            <a:r>
              <a:rPr lang="en-US" altLang="ja-JP" b="1" dirty="0" err="1" smtClean="0">
                <a:solidFill>
                  <a:srgbClr val="FF9300"/>
                </a:solidFill>
              </a:rPr>
              <a:t>var</a:t>
            </a:r>
            <a:r>
              <a:rPr lang="en-US" altLang="ja-JP" b="1" dirty="0" smtClean="0">
                <a:solidFill>
                  <a:srgbClr val="FF9300"/>
                </a:solidFill>
              </a:rPr>
              <a:t>/common </a:t>
            </a:r>
            <a:r>
              <a:rPr lang="ja-JP" altLang="en-US" dirty="0" smtClean="0">
                <a:solidFill>
                  <a:srgbClr val="000000"/>
                </a:solidFill>
              </a:rPr>
              <a:t>にコピーする）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837" y="1965506"/>
            <a:ext cx="8232808" cy="267765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copy 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noconfirm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pcap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capture:capture_test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flash:capture_test.pcap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!!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65 packets copied in 0.10 secs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show flash: | include cap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 148  5410        Jan 03 2017 04:52:59 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capture_test.pcap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expert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sudo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su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Password: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root@ftd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:/home/admin#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mv 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mnt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/disk0/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capture_test.pcap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ngfw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var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/common/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root@ftd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:/home/admin#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ls -l 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ngfw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/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var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/common/ | grep cap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rwxr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xr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-x 1 root root       5410 Jan  3 05:02 </a:t>
            </a:r>
            <a:r>
              <a:rPr lang="en-US" sz="1200" b="1" err="1" smtClean="0">
                <a:solidFill>
                  <a:schemeClr val="tx2"/>
                </a:solidFill>
                <a:latin typeface="Courier New" panose="02070309020205020404" pitchFamily="49" charset="0"/>
              </a:rPr>
              <a:t>capture_test.pcap</a:t>
            </a:r>
            <a:endParaRPr lang="en-US" sz="1200" b="1" smtClean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endParaRPr lang="en-US" altLang="ja-JP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altLang="ja-JP" sz="1200" b="1">
                <a:solidFill>
                  <a:schemeClr val="tx2"/>
                </a:solidFill>
                <a:latin typeface="Courier New" panose="02070309020205020404" pitchFamily="49" charset="0"/>
              </a:rPr>
              <a:t>file secure-copy 1.150.0.30 </a:t>
            </a:r>
            <a:r>
              <a:rPr lang="en-US" altLang="ja-JP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toishika</a:t>
            </a:r>
            <a:r>
              <a:rPr lang="en-US" altLang="ja-JP" sz="1200" b="1">
                <a:solidFill>
                  <a:schemeClr val="tx2"/>
                </a:solidFill>
                <a:latin typeface="Courier New" panose="02070309020205020404" pitchFamily="49" charset="0"/>
              </a:rPr>
              <a:t> . </a:t>
            </a:r>
            <a:r>
              <a:rPr lang="en-US" altLang="ja-JP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capture_test.pcap</a:t>
            </a:r>
            <a:endParaRPr lang="en-US" altLang="ja-JP" sz="12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23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Packet Capture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037234"/>
            <a:ext cx="859152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capture-traffic </a:t>
            </a:r>
            <a:r>
              <a:rPr lang="ja-JP" altLang="en-US" dirty="0" smtClean="0">
                <a:solidFill>
                  <a:srgbClr val="000000"/>
                </a:solidFill>
              </a:rPr>
              <a:t>コマンド使用例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ファイルは </a:t>
            </a:r>
            <a:r>
              <a:rPr lang="en-US" altLang="ja-JP" b="1" dirty="0" smtClean="0">
                <a:solidFill>
                  <a:srgbClr val="FF9300"/>
                </a:solidFill>
              </a:rPr>
              <a:t>/</a:t>
            </a:r>
            <a:r>
              <a:rPr lang="en-US" altLang="ja-JP" b="1" dirty="0" err="1" smtClean="0">
                <a:solidFill>
                  <a:srgbClr val="FF9300"/>
                </a:solidFill>
              </a:rPr>
              <a:t>ngfw</a:t>
            </a:r>
            <a:r>
              <a:rPr lang="en-US" altLang="ja-JP" b="1" dirty="0" smtClean="0">
                <a:solidFill>
                  <a:srgbClr val="FF9300"/>
                </a:solidFill>
              </a:rPr>
              <a:t>/</a:t>
            </a:r>
            <a:r>
              <a:rPr lang="en-US" altLang="ja-JP" b="1" dirty="0" err="1" smtClean="0">
                <a:solidFill>
                  <a:srgbClr val="FF9300"/>
                </a:solidFill>
              </a:rPr>
              <a:t>var</a:t>
            </a:r>
            <a:r>
              <a:rPr lang="en-US" altLang="ja-JP" b="1" dirty="0" smtClean="0">
                <a:solidFill>
                  <a:srgbClr val="FF9300"/>
                </a:solidFill>
              </a:rPr>
              <a:t>/common/ </a:t>
            </a:r>
            <a:r>
              <a:rPr lang="ja-JP" altLang="en-US" dirty="0" smtClean="0">
                <a:solidFill>
                  <a:srgbClr val="000000"/>
                </a:solidFill>
              </a:rPr>
              <a:t>に生成されるので </a:t>
            </a:r>
            <a:r>
              <a:rPr lang="en-US" altLang="ja-JP" dirty="0" smtClean="0">
                <a:solidFill>
                  <a:srgbClr val="000000"/>
                </a:solidFill>
              </a:rPr>
              <a:t>file </a:t>
            </a:r>
            <a:r>
              <a:rPr lang="ja-JP" altLang="en-US" dirty="0" smtClean="0">
                <a:solidFill>
                  <a:srgbClr val="000000"/>
                </a:solidFill>
              </a:rPr>
              <a:t>コマンドや </a:t>
            </a:r>
            <a:r>
              <a:rPr lang="en-US" altLang="ja-JP" dirty="0" smtClean="0">
                <a:solidFill>
                  <a:srgbClr val="000000"/>
                </a:solidFill>
              </a:rPr>
              <a:t>                      File </a:t>
            </a:r>
            <a:r>
              <a:rPr lang="en-US" altLang="ja-JP" dirty="0">
                <a:solidFill>
                  <a:srgbClr val="000000"/>
                </a:solidFill>
              </a:rPr>
              <a:t>Download </a:t>
            </a:r>
            <a:r>
              <a:rPr lang="ja-JP" altLang="en-US" dirty="0" smtClean="0">
                <a:solidFill>
                  <a:srgbClr val="000000"/>
                </a:solidFill>
              </a:rPr>
              <a:t>で取得可能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106" y="1497463"/>
            <a:ext cx="8232808" cy="230832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capture-traffic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choose domain to capture traffic from: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 0 - br1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 1 - Router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Selection?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1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specify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tcpdump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options desired.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(or enter '?' for a list of supported options)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Options: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-w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test.pcap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-s </a:t>
            </a:r>
            <a:r>
              <a:rPr lang="en-US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1518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506837" y="4693651"/>
            <a:ext cx="8232808" cy="2769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file secure-copy 1.150.0.30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toishika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. </a:t>
            </a:r>
            <a:r>
              <a:rPr lang="en-US" sz="1200" b="1" err="1" smtClean="0">
                <a:solidFill>
                  <a:schemeClr val="tx2"/>
                </a:solidFill>
                <a:latin typeface="Courier New" panose="02070309020205020404" pitchFamily="49" charset="0"/>
              </a:rPr>
              <a:t>test.pcap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0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6425" y="405104"/>
            <a:ext cx="7598042" cy="54374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2301" y="1099433"/>
            <a:ext cx="8277344" cy="354738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88938">
              <a:buClr>
                <a:srgbClr val="FFC000"/>
              </a:buClr>
              <a:buSzPct val="100000"/>
            </a:pPr>
            <a:r>
              <a:rPr lang="en-US" altLang="ja-JP" sz="2000" b="1" dirty="0" smtClean="0">
                <a:solidFill>
                  <a:srgbClr val="FFC000"/>
                </a:solidFill>
              </a:rPr>
              <a:t>FTD Overview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Troubleshooting Tools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Case Study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Q&amp;A 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28679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smtClean="0">
                <a:solidFill>
                  <a:schemeClr val="tx2"/>
                </a:solidFill>
                <a:latin typeface="Arial" charset="0"/>
              </a:rPr>
              <a:t>pigtail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915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FTD, </a:t>
            </a:r>
            <a:r>
              <a:rPr lang="en-US" altLang="ja-JP" smtClean="0">
                <a:solidFill>
                  <a:srgbClr val="000000"/>
                </a:solidFill>
              </a:rPr>
              <a:t>FMC, Firepower </a:t>
            </a:r>
            <a:r>
              <a:rPr lang="ja-JP" altLang="en-US" smtClean="0">
                <a:solidFill>
                  <a:srgbClr val="000000"/>
                </a:solidFill>
              </a:rPr>
              <a:t>の </a:t>
            </a:r>
            <a:r>
              <a:rPr lang="en-US" altLang="ja-JP" smtClean="0">
                <a:solidFill>
                  <a:srgbClr val="000000"/>
                </a:solidFill>
              </a:rPr>
              <a:t>CLI </a:t>
            </a:r>
            <a:r>
              <a:rPr lang="ja-JP" altLang="en-US" smtClean="0">
                <a:solidFill>
                  <a:srgbClr val="000000"/>
                </a:solidFill>
              </a:rPr>
              <a:t>上で利用できる、複数のログを集約してくれるツール</a:t>
            </a: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集約されたログはタイムスタンプを基準に表示される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ファイル毎に表示される色が異なる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94" y="2338099"/>
            <a:ext cx="6024407" cy="25278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31273" y="3157253"/>
            <a:ext cx="309435" cy="17087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51959" y="2146186"/>
            <a:ext cx="7461849" cy="523220"/>
            <a:chOff x="1446899" y="3561930"/>
            <a:chExt cx="7461849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6007883" y="3561930"/>
              <a:ext cx="2900865" cy="52322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solidFill>
                    <a:srgbClr val="000000"/>
                  </a:solidFill>
                </a:rPr>
                <a:t>‘pigtail </a:t>
              </a:r>
              <a:r>
                <a:rPr lang="en-US" sz="1400">
                  <a:solidFill>
                    <a:srgbClr val="000000"/>
                  </a:solidFill>
                </a:rPr>
                <a:t>–help’ </a:t>
              </a:r>
              <a:r>
                <a:rPr lang="ja-JP" altLang="en-US" sz="1400" smtClean="0">
                  <a:solidFill>
                    <a:srgbClr val="000000"/>
                  </a:solidFill>
                </a:rPr>
                <a:t>で詳細なオプションが確認可能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>
              <a:off x="1446899" y="3823540"/>
              <a:ext cx="456098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318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pigtail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91523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pigtail </a:t>
            </a:r>
            <a:r>
              <a:rPr lang="ja-JP" altLang="en-US" smtClean="0">
                <a:solidFill>
                  <a:srgbClr val="000000"/>
                </a:solidFill>
              </a:rPr>
              <a:t>で確認できるログは </a:t>
            </a:r>
            <a:r>
              <a:rPr lang="en-US" altLang="ja-JP" smtClean="0">
                <a:solidFill>
                  <a:srgbClr val="000000"/>
                </a:solidFill>
              </a:rPr>
              <a:t>12</a:t>
            </a:r>
            <a:r>
              <a:rPr lang="ja-JP" altLang="en-US" smtClean="0">
                <a:solidFill>
                  <a:srgbClr val="000000"/>
                </a:solidFill>
              </a:rPr>
              <a:t>種類</a:t>
            </a:r>
            <a:endParaRPr lang="en-US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29669"/>
              </p:ext>
            </p:extLst>
          </p:nvPr>
        </p:nvGraphicFramePr>
        <p:xfrm>
          <a:off x="416488" y="1671611"/>
          <a:ext cx="8259088" cy="3241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951"/>
                <a:gridCol w="2313729"/>
                <a:gridCol w="3902408"/>
              </a:tblGrid>
              <a:tr h="338665">
                <a:tc>
                  <a:txBody>
                    <a:bodyPr/>
                    <a:lstStyle/>
                    <a:p>
                      <a:r>
                        <a:rPr lang="en-US" sz="1600" smtClean="0"/>
                        <a:t>Keyword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File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smtClean="0"/>
                        <a:t>目的</a:t>
                      </a:r>
                      <a:endParaRPr lang="en-US" sz="1600"/>
                    </a:p>
                  </a:txBody>
                  <a:tcPr/>
                </a:tc>
              </a:tr>
              <a:tr h="433932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ACTQ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/log/action_queue.log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実行された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 Perl script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 関連のログ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DEPL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/log/sf/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policy_deployment.log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smtClean="0">
                          <a:solidFill>
                            <a:srgbClr val="000000"/>
                          </a:solidFill>
                        </a:rPr>
                        <a:t>Policy Deployment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 に関連するログ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HTTP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httpd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httpsd_error_log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HTTPS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</a:rPr>
                        <a:t> daemon</a:t>
                      </a:r>
                      <a:r>
                        <a:rPr lang="ja-JP" altLang="en-US" sz="1400" baseline="0" dirty="0" smtClean="0">
                          <a:solidFill>
                            <a:srgbClr val="000000"/>
                          </a:solidFill>
                        </a:rPr>
                        <a:t> に関連するログ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DCSM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/log/mojo.log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smtClean="0">
                          <a:solidFill>
                            <a:srgbClr val="000000"/>
                          </a:solidFill>
                        </a:rPr>
                        <a:t>Perl call 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に関連するログ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MOJO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/log/mojo/mojo.log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smtClean="0">
                          <a:solidFill>
                            <a:srgbClr val="000000"/>
                          </a:solidFill>
                        </a:rPr>
                        <a:t>Perl call 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に関連するログ</a:t>
                      </a:r>
                      <a:endParaRPr lang="en-US" sz="140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MSGS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/log/messages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基本的なシステムログに関連するログ</a:t>
                      </a:r>
                      <a:endParaRPr lang="en-US" altLang="ja-JP" sz="140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9399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NGUI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ngfw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/cisco/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ngfwWebUi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/tomcat/logs/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catalina.out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Apache</a:t>
                      </a:r>
                      <a:r>
                        <a:rPr lang="en-US" sz="1400" baseline="0" smtClean="0">
                          <a:solidFill>
                            <a:srgbClr val="000000"/>
                          </a:solidFill>
                        </a:rPr>
                        <a:t> Tomcat 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関連のログ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93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pigtail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77919"/>
              </p:ext>
            </p:extLst>
          </p:nvPr>
        </p:nvGraphicFramePr>
        <p:xfrm>
          <a:off x="242799" y="1360037"/>
          <a:ext cx="8636667" cy="319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348"/>
                <a:gridCol w="2778069"/>
                <a:gridCol w="3722250"/>
              </a:tblGrid>
              <a:tr h="389741">
                <a:tc>
                  <a:txBody>
                    <a:bodyPr/>
                    <a:lstStyle/>
                    <a:p>
                      <a:r>
                        <a:rPr lang="en-US" sz="1600" smtClean="0"/>
                        <a:t>Keyword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File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smtClean="0"/>
                        <a:t>目的</a:t>
                      </a:r>
                      <a:endParaRPr lang="en-US" sz="1600"/>
                    </a:p>
                  </a:txBody>
                  <a:tcPr/>
                </a:tc>
              </a:tr>
              <a:tr h="488357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VMSB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/opt/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CSCOpx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/MDC/log/operation/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vmsbesvcs.log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CSM </a:t>
                      </a:r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関連のログ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88357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VMSS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/opt/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CSCOpx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/MDC/log/operation/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vmssharedsvcs.log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smtClean="0">
                          <a:solidFill>
                            <a:srgbClr val="000000"/>
                          </a:solidFill>
                        </a:rPr>
                        <a:t>CSM </a:t>
                      </a:r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関連のログ</a:t>
                      </a:r>
                      <a:endParaRPr lang="en-US" altLang="ja-JP" sz="140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88357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USMS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/opt/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CSCOpx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/MDC/log/operation/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usmsharedsvcs.log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smtClean="0">
                          <a:solidFill>
                            <a:srgbClr val="000000"/>
                          </a:solidFill>
                        </a:rPr>
                        <a:t>CSM </a:t>
                      </a:r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関連のログ</a:t>
                      </a:r>
                      <a:endParaRPr lang="en-US" altLang="ja-JP" sz="140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88357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TCAT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/opt/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CSCOpx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/MDC/tomcat/logs</a:t>
                      </a:r>
                    </a:p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stdout.log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smtClean="0">
                          <a:solidFill>
                            <a:srgbClr val="000000"/>
                          </a:solidFill>
                        </a:rPr>
                        <a:t>CSM </a:t>
                      </a:r>
                      <a:r>
                        <a:rPr lang="ja-JP" altLang="en-US" sz="1400" smtClean="0">
                          <a:solidFill>
                            <a:srgbClr val="000000"/>
                          </a:solidFill>
                        </a:rPr>
                        <a:t>関連のログ</a:t>
                      </a:r>
                      <a:endParaRPr lang="en-US" altLang="ja-JP" sz="140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89445"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NGFW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en-US" sz="140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r>
                        <a:rPr lang="en-US" sz="1400" smtClean="0">
                          <a:solidFill>
                            <a:srgbClr val="000000"/>
                          </a:solidFill>
                        </a:rPr>
                        <a:t>/log/ngfwManager.log</a:t>
                      </a:r>
                      <a:endParaRPr lang="en-US" sz="140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smtClean="0">
                          <a:solidFill>
                            <a:srgbClr val="000000"/>
                          </a:solidFill>
                        </a:rPr>
                        <a:t>FTD Configuration</a:t>
                      </a:r>
                      <a:r>
                        <a:rPr lang="en-US" altLang="ja-JP" sz="1400" baseline="0" smtClean="0">
                          <a:solidFill>
                            <a:srgbClr val="000000"/>
                          </a:solidFill>
                        </a:rPr>
                        <a:t> Communication Manager (CCM) 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と </a:t>
                      </a:r>
                      <a:r>
                        <a:rPr lang="en-US" altLang="ja-JP" sz="1400" baseline="0" err="1" smtClean="0">
                          <a:solidFill>
                            <a:srgbClr val="000000"/>
                          </a:solidFill>
                        </a:rPr>
                        <a:t>Config</a:t>
                      </a:r>
                      <a:r>
                        <a:rPr lang="en-US" altLang="ja-JP" sz="1400" baseline="0" smtClean="0">
                          <a:solidFill>
                            <a:srgbClr val="000000"/>
                          </a:solidFill>
                        </a:rPr>
                        <a:t> Dispatcher (CD) </a:t>
                      </a:r>
                      <a:r>
                        <a:rPr lang="ja-JP" altLang="en-US" sz="1400" baseline="0" smtClean="0">
                          <a:solidFill>
                            <a:srgbClr val="000000"/>
                          </a:solidFill>
                        </a:rPr>
                        <a:t>コンポーネントに関連するログ</a:t>
                      </a:r>
                      <a:endParaRPr lang="en-US" altLang="ja-JP" sz="140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79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pigtail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621" y="1187709"/>
            <a:ext cx="873118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（</a:t>
            </a:r>
            <a:r>
              <a:rPr lang="en-US" altLang="ja-JP" smtClean="0">
                <a:solidFill>
                  <a:srgbClr val="000000"/>
                </a:solidFill>
              </a:rPr>
              <a:t>FTD</a:t>
            </a:r>
            <a:r>
              <a:rPr lang="ja-JP" altLang="en-US" smtClean="0">
                <a:solidFill>
                  <a:srgbClr val="000000"/>
                </a:solidFill>
              </a:rPr>
              <a:t> </a:t>
            </a:r>
            <a:r>
              <a:rPr lang="en-US" altLang="ja-JP" smtClean="0">
                <a:solidFill>
                  <a:srgbClr val="000000"/>
                </a:solidFill>
              </a:rPr>
              <a:t>6.1 </a:t>
            </a:r>
            <a:r>
              <a:rPr lang="ja-JP" altLang="en-US" smtClean="0">
                <a:solidFill>
                  <a:srgbClr val="000000"/>
                </a:solidFill>
              </a:rPr>
              <a:t>の場合） </a:t>
            </a:r>
            <a:r>
              <a:rPr lang="en-US" altLang="ja-JP" smtClean="0">
                <a:solidFill>
                  <a:srgbClr val="000000"/>
                </a:solidFill>
              </a:rPr>
              <a:t>CLISH </a:t>
            </a:r>
            <a:r>
              <a:rPr lang="ja-JP" altLang="en-US" smtClean="0">
                <a:solidFill>
                  <a:srgbClr val="000000"/>
                </a:solidFill>
              </a:rPr>
              <a:t>から </a:t>
            </a:r>
            <a:r>
              <a:rPr lang="en-US" altLang="ja-JP" b="1" smtClean="0">
                <a:solidFill>
                  <a:schemeClr val="tx2"/>
                </a:solidFill>
              </a:rPr>
              <a:t>pigtail all </a:t>
            </a:r>
            <a:r>
              <a:rPr lang="ja-JP" altLang="en-US" smtClean="0">
                <a:solidFill>
                  <a:srgbClr val="000000"/>
                </a:solidFill>
              </a:rPr>
              <a:t>を実行すれば全てのログ取得・保存が可能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pigtail log </a:t>
            </a:r>
            <a:r>
              <a:rPr lang="ja-JP" altLang="en-US" smtClean="0">
                <a:solidFill>
                  <a:srgbClr val="000000"/>
                </a:solidFill>
              </a:rPr>
              <a:t>は </a:t>
            </a:r>
            <a:r>
              <a:rPr lang="en-US" altLang="ja-JP" b="1" smtClean="0">
                <a:solidFill>
                  <a:srgbClr val="FF9300"/>
                </a:solidFill>
              </a:rPr>
              <a:t>/home/admin </a:t>
            </a:r>
            <a:r>
              <a:rPr lang="ja-JP" altLang="en-US" smtClean="0">
                <a:solidFill>
                  <a:srgbClr val="000000"/>
                </a:solidFill>
              </a:rPr>
              <a:t>に生成される（ </a:t>
            </a:r>
            <a:r>
              <a:rPr lang="en-US" altLang="ja-JP" b="1" smtClean="0">
                <a:solidFill>
                  <a:srgbClr val="FF9300"/>
                </a:solidFill>
              </a:rPr>
              <a:t>/</a:t>
            </a:r>
            <a:r>
              <a:rPr lang="en-US" altLang="ja-JP" b="1" err="1" smtClean="0">
                <a:solidFill>
                  <a:srgbClr val="FF9300"/>
                </a:solidFill>
              </a:rPr>
              <a:t>ngfw</a:t>
            </a:r>
            <a:r>
              <a:rPr lang="en-US" altLang="ja-JP" b="1" smtClean="0">
                <a:solidFill>
                  <a:srgbClr val="FF9300"/>
                </a:solidFill>
              </a:rPr>
              <a:t>/</a:t>
            </a:r>
            <a:r>
              <a:rPr lang="en-US" altLang="ja-JP" b="1" err="1" smtClean="0">
                <a:solidFill>
                  <a:srgbClr val="FF9300"/>
                </a:solidFill>
              </a:rPr>
              <a:t>var</a:t>
            </a:r>
            <a:r>
              <a:rPr lang="en-US" altLang="ja-JP" b="1" smtClean="0">
                <a:solidFill>
                  <a:srgbClr val="FF9300"/>
                </a:solidFill>
              </a:rPr>
              <a:t>/common </a:t>
            </a:r>
            <a:r>
              <a:rPr lang="ja-JP" altLang="en-US" smtClean="0">
                <a:solidFill>
                  <a:srgbClr val="000000"/>
                </a:solidFill>
              </a:rPr>
              <a:t>にコピーすれば </a:t>
            </a:r>
            <a:r>
              <a:rPr lang="en-US" altLang="ja-JP" smtClean="0">
                <a:solidFill>
                  <a:srgbClr val="000000"/>
                </a:solidFill>
              </a:rPr>
              <a:t>file </a:t>
            </a:r>
            <a:r>
              <a:rPr lang="ja-JP" altLang="en-US" smtClean="0">
                <a:solidFill>
                  <a:srgbClr val="000000"/>
                </a:solidFill>
              </a:rPr>
              <a:t>コマンドや </a:t>
            </a:r>
            <a:r>
              <a:rPr lang="en-US" altLang="ja-JP" smtClean="0">
                <a:solidFill>
                  <a:srgbClr val="000000"/>
                </a:solidFill>
              </a:rPr>
              <a:t>FMC File Download </a:t>
            </a:r>
            <a:r>
              <a:rPr lang="ja-JP" altLang="en-US" smtClean="0">
                <a:solidFill>
                  <a:srgbClr val="000000"/>
                </a:solidFill>
              </a:rPr>
              <a:t>で外部転送可能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620" y="1550023"/>
            <a:ext cx="8400633" cy="156966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pigtail all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******************************************************************************************************************************************************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** Displaying logs: HTTP ACTQ DCSM VMSS MOJO NGUI NGFW TCAT VMSB DEPL USMS MSGS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******************************************************************************************************************************************************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Collated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log written to pigtail-all-1465555118.log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3777" y="2611852"/>
            <a:ext cx="3702950" cy="523220"/>
            <a:chOff x="4936239" y="3346384"/>
            <a:chExt cx="3702950" cy="523220"/>
          </a:xfrm>
        </p:grpSpPr>
        <p:sp>
          <p:nvSpPr>
            <p:cNvPr id="9" name="TextBox 8"/>
            <p:cNvSpPr txBox="1"/>
            <p:nvPr/>
          </p:nvSpPr>
          <p:spPr>
            <a:xfrm>
              <a:off x="5324764" y="3346384"/>
              <a:ext cx="3314425" cy="52322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CTRL+C </a:t>
              </a:r>
              <a:r>
                <a:rPr lang="ja-JP" altLang="en-US" sz="1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で抜け</a:t>
              </a:r>
              <a:r>
                <a:rPr lang="en-US" sz="1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/home/admin </a:t>
              </a:r>
              <a:r>
                <a:rPr lang="ja-JP" altLang="en-US" sz="14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配下にファイルが生成される</a:t>
              </a:r>
              <a:endParaRPr lang="en-US"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4936239" y="3515964"/>
              <a:ext cx="388525" cy="11839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7"/>
          <p:cNvSpPr/>
          <p:nvPr/>
        </p:nvSpPr>
        <p:spPr>
          <a:xfrm>
            <a:off x="437766" y="3777978"/>
            <a:ext cx="8301879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pwd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/home/admin</a:t>
            </a:r>
          </a:p>
          <a:p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admin@ftd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ls -l | grep pig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rw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-r--r-- 1 root  root      3402 Jan  2 10:31 </a:t>
            </a:r>
            <a:r>
              <a:rPr lang="en-US" altLang="ja-JP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pigtail-all-1465555118.log</a:t>
            </a:r>
          </a:p>
          <a:p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</a:t>
            </a:r>
            <a:r>
              <a:rPr lang="en-US" sz="1200" dirty="0" err="1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rw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-r--r-- 1 root  root      2789 Jan  2 10:35 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pigtail-deploy-1483353312.log</a:t>
            </a:r>
            <a:endParaRPr lang="en-US" sz="12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7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pigtail 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156837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19975"/>
            <a:ext cx="8591523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mtClean="0">
                <a:solidFill>
                  <a:srgbClr val="000000"/>
                </a:solidFill>
              </a:rPr>
              <a:t>FTD, FMC, Firepower </a:t>
            </a:r>
            <a:r>
              <a:rPr lang="ja-JP" altLang="en-US" smtClean="0">
                <a:solidFill>
                  <a:srgbClr val="000000"/>
                </a:solidFill>
              </a:rPr>
              <a:t>で実行コマンド、保存される場所が違う</a:t>
            </a: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FMC (6.1)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Firepower (6.1)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lvl="1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smtClean="0">
                <a:solidFill>
                  <a:srgbClr val="000000"/>
                </a:solidFill>
              </a:rPr>
              <a:t>“</a:t>
            </a:r>
            <a:r>
              <a:rPr lang="en-US" altLang="ja-JP" sz="1600" b="1" smtClean="0">
                <a:solidFill>
                  <a:srgbClr val="FC8604"/>
                </a:solidFill>
              </a:rPr>
              <a:t>Exception</a:t>
            </a:r>
            <a:r>
              <a:rPr lang="en-US" altLang="ja-JP" sz="1600" smtClean="0">
                <a:solidFill>
                  <a:srgbClr val="000000"/>
                </a:solidFill>
              </a:rPr>
              <a:t>”, “</a:t>
            </a:r>
            <a:r>
              <a:rPr lang="en-US" altLang="ja-JP" sz="1600" b="1" smtClean="0">
                <a:solidFill>
                  <a:srgbClr val="FC8604"/>
                </a:solidFill>
              </a:rPr>
              <a:t>error</a:t>
            </a:r>
            <a:r>
              <a:rPr lang="en-US" altLang="ja-JP" sz="1600" smtClean="0">
                <a:solidFill>
                  <a:srgbClr val="000000"/>
                </a:solidFill>
              </a:rPr>
              <a:t>”, “</a:t>
            </a:r>
            <a:r>
              <a:rPr lang="en-US" altLang="ja-JP" sz="1600" b="1" smtClean="0">
                <a:solidFill>
                  <a:srgbClr val="FC8604"/>
                </a:solidFill>
              </a:rPr>
              <a:t>Fatal</a:t>
            </a:r>
            <a:r>
              <a:rPr lang="en-US" altLang="ja-JP" sz="1600" smtClean="0">
                <a:solidFill>
                  <a:srgbClr val="000000"/>
                </a:solidFill>
              </a:rPr>
              <a:t>”, “</a:t>
            </a:r>
            <a:r>
              <a:rPr lang="en-US" altLang="ja-JP" sz="1600" b="1" smtClean="0">
                <a:solidFill>
                  <a:srgbClr val="FC8604"/>
                </a:solidFill>
              </a:rPr>
              <a:t>Failed</a:t>
            </a:r>
            <a:r>
              <a:rPr lang="en-US" altLang="ja-JP" sz="1600" smtClean="0">
                <a:solidFill>
                  <a:srgbClr val="000000"/>
                </a:solidFill>
              </a:rPr>
              <a:t>”, “</a:t>
            </a:r>
            <a:r>
              <a:rPr lang="en-US" altLang="ja-JP" sz="1600" b="1" smtClean="0">
                <a:solidFill>
                  <a:srgbClr val="FC8604"/>
                </a:solidFill>
              </a:rPr>
              <a:t>trace</a:t>
            </a:r>
            <a:r>
              <a:rPr lang="en-US" altLang="ja-JP" sz="1600" smtClean="0">
                <a:solidFill>
                  <a:srgbClr val="000000"/>
                </a:solidFill>
              </a:rPr>
              <a:t>”</a:t>
            </a:r>
            <a:r>
              <a:rPr lang="en-US" altLang="ja-JP" smtClean="0">
                <a:solidFill>
                  <a:srgbClr val="000000"/>
                </a:solidFill>
              </a:rPr>
              <a:t> </a:t>
            </a:r>
            <a:r>
              <a:rPr lang="ja-JP" altLang="en-US" smtClean="0">
                <a:solidFill>
                  <a:srgbClr val="000000"/>
                </a:solidFill>
              </a:rPr>
              <a:t>等で検索すると問題が見つけやすい</a:t>
            </a:r>
            <a:endParaRPr lang="en-US" altLang="ja-JP" sz="160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774736" y="1853896"/>
            <a:ext cx="7964909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err="1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admin@fmc</a:t>
            </a:r>
            <a:r>
              <a:rPr lang="en-US" altLang="ja-JP" sz="10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</a:t>
            </a:r>
            <a:r>
              <a:rPr lang="en-US" altLang="ja-JP" sz="1000" b="1" err="1">
                <a:solidFill>
                  <a:schemeClr val="tx2"/>
                </a:solidFill>
                <a:latin typeface="Courier New" panose="02070309020205020404" pitchFamily="49" charset="0"/>
              </a:rPr>
              <a:t>sudo</a:t>
            </a:r>
            <a:r>
              <a:rPr lang="en-US" altLang="ja-JP" sz="1000" b="1">
                <a:solidFill>
                  <a:schemeClr val="tx2"/>
                </a:solidFill>
                <a:latin typeface="Courier New" panose="02070309020205020404" pitchFamily="49" charset="0"/>
              </a:rPr>
              <a:t> /</a:t>
            </a:r>
            <a:r>
              <a:rPr lang="en-US" altLang="ja-JP" sz="1000" b="1" err="1" smtClean="0">
                <a:solidFill>
                  <a:schemeClr val="tx2"/>
                </a:solidFill>
                <a:latin typeface="Courier New" panose="02070309020205020404" pitchFamily="49" charset="0"/>
              </a:rPr>
              <a:t>usr</a:t>
            </a:r>
            <a:r>
              <a:rPr lang="en-US" altLang="ja-JP" sz="1000" b="1" smtClean="0">
                <a:solidFill>
                  <a:schemeClr val="tx2"/>
                </a:solidFill>
                <a:latin typeface="Courier New" panose="02070309020205020404" pitchFamily="49" charset="0"/>
              </a:rPr>
              <a:t>/local/sf/bin/pigtail all</a:t>
            </a:r>
            <a:endParaRPr lang="en-US" altLang="ja-JP" sz="1000" b="1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endParaRPr lang="en-US" altLang="ja-JP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admin@fmc</a:t>
            </a:r>
            <a:r>
              <a:rPr lang="en-US" altLang="ja-JP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</a:t>
            </a:r>
            <a:r>
              <a:rPr lang="en-US" altLang="ja-JP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pwd</a:t>
            </a:r>
            <a:endParaRPr lang="en-US" altLang="ja-JP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000" b="1">
                <a:solidFill>
                  <a:schemeClr val="tx2"/>
                </a:solidFill>
                <a:latin typeface="Courier New" panose="02070309020205020404" pitchFamily="49" charset="0"/>
              </a:rPr>
              <a:t>/Volume/home/admin</a:t>
            </a:r>
          </a:p>
          <a:p>
            <a:r>
              <a:rPr lang="en-US" altLang="ja-JP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admin@fmc</a:t>
            </a:r>
            <a:r>
              <a:rPr lang="en-US" altLang="ja-JP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ls </a:t>
            </a:r>
            <a:r>
              <a:rPr lang="en-US" altLang="ja-JP" sz="10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–l | grep pig</a:t>
            </a:r>
            <a:endParaRPr lang="en-US" altLang="ja-JP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altLang="ja-JP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</a:t>
            </a:r>
            <a:r>
              <a:rPr lang="en-US" altLang="ja-JP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rw</a:t>
            </a:r>
            <a:r>
              <a:rPr lang="en-US" altLang="ja-JP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-r--r-- 1 root root 8548 Jan  2 10:31 </a:t>
            </a:r>
            <a:r>
              <a:rPr lang="en-US" altLang="ja-JP" sz="1000" b="1">
                <a:solidFill>
                  <a:schemeClr val="tx2"/>
                </a:solidFill>
                <a:latin typeface="Courier New" panose="02070309020205020404" pitchFamily="49" charset="0"/>
              </a:rPr>
              <a:t>pigtail-all-1483353110.log</a:t>
            </a:r>
          </a:p>
        </p:txBody>
      </p:sp>
      <p:sp>
        <p:nvSpPr>
          <p:cNvPr id="13" name="Rectangle 7"/>
          <p:cNvSpPr/>
          <p:nvPr/>
        </p:nvSpPr>
        <p:spPr>
          <a:xfrm>
            <a:off x="774735" y="3289889"/>
            <a:ext cx="7964909" cy="10156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000" b="1" smtClean="0">
                <a:solidFill>
                  <a:schemeClr val="tx2"/>
                </a:solidFill>
                <a:latin typeface="Courier New" panose="02070309020205020404" pitchFamily="49" charset="0"/>
              </a:rPr>
              <a:t>system support pigtail all</a:t>
            </a:r>
          </a:p>
          <a:p>
            <a:endParaRPr lang="en-US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admin@firepower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pwd</a:t>
            </a:r>
            <a:endParaRPr lang="en-US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b="1">
                <a:solidFill>
                  <a:schemeClr val="tx2"/>
                </a:solidFill>
                <a:latin typeface="Courier New" panose="02070309020205020404" pitchFamily="49" charset="0"/>
              </a:rPr>
              <a:t>/Volume/home/admin</a:t>
            </a:r>
          </a:p>
          <a:p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admin@firepower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:~$ ls </a:t>
            </a:r>
            <a:r>
              <a:rPr lang="en-US" sz="10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–l | grep pig</a:t>
            </a:r>
            <a:endParaRPr lang="en-US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rw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-r--r-- 1 root root 1576 Jan  2 10:32 </a:t>
            </a:r>
            <a:r>
              <a:rPr lang="en-US" sz="1000" b="1">
                <a:solidFill>
                  <a:schemeClr val="tx2"/>
                </a:solidFill>
                <a:latin typeface="Courier New" panose="02070309020205020404" pitchFamily="49" charset="0"/>
              </a:rPr>
              <a:t>pigtail-all-1483353168.log</a:t>
            </a:r>
          </a:p>
        </p:txBody>
      </p:sp>
    </p:spTree>
    <p:extLst>
      <p:ext uri="{BB962C8B-B14F-4D97-AF65-F5344CB8AC3E}">
        <p14:creationId xmlns:p14="http://schemas.microsoft.com/office/powerpoint/2010/main" val="88913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 charset="0"/>
              </a:rPr>
              <a:t>FTD Troubleshooting </a:t>
            </a:r>
            <a:r>
              <a:rPr lang="en-US" smtClean="0">
                <a:solidFill>
                  <a:schemeClr val="tx2"/>
                </a:solidFill>
                <a:latin typeface="Arial" charset="0"/>
              </a:rPr>
              <a:t>tools - packet-tracer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9152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ASA </a:t>
            </a:r>
            <a:r>
              <a:rPr lang="ja-JP" altLang="en-US" smtClean="0">
                <a:solidFill>
                  <a:srgbClr val="000000"/>
                </a:solidFill>
              </a:rPr>
              <a:t>と同様に </a:t>
            </a:r>
            <a:r>
              <a:rPr lang="en-US" altLang="ja-JP" smtClean="0">
                <a:solidFill>
                  <a:srgbClr val="000000"/>
                </a:solidFill>
              </a:rPr>
              <a:t>packet-tracer </a:t>
            </a:r>
            <a:r>
              <a:rPr lang="ja-JP" altLang="en-US" smtClean="0">
                <a:solidFill>
                  <a:srgbClr val="000000"/>
                </a:solidFill>
              </a:rPr>
              <a:t>コマンドが利用可能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現状は </a:t>
            </a:r>
            <a:r>
              <a:rPr lang="en-US" altLang="ja-JP" smtClean="0">
                <a:solidFill>
                  <a:srgbClr val="000000"/>
                </a:solidFill>
              </a:rPr>
              <a:t>ASA engine </a:t>
            </a:r>
            <a:r>
              <a:rPr lang="ja-JP" altLang="en-US" smtClean="0">
                <a:solidFill>
                  <a:srgbClr val="000000"/>
                </a:solidFill>
              </a:rPr>
              <a:t>にしか対応していないが、今後 </a:t>
            </a:r>
            <a:r>
              <a:rPr lang="en-US" altLang="ja-JP" smtClean="0">
                <a:solidFill>
                  <a:srgbClr val="000000"/>
                </a:solidFill>
              </a:rPr>
              <a:t>Snort engine </a:t>
            </a:r>
            <a:r>
              <a:rPr lang="ja-JP" altLang="en-US" smtClean="0">
                <a:solidFill>
                  <a:srgbClr val="000000"/>
                </a:solidFill>
              </a:rPr>
              <a:t>にも対応予定</a:t>
            </a: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FMC - Advance Troubleshooting </a:t>
            </a:r>
            <a:r>
              <a:rPr lang="ja-JP" altLang="en-US" smtClean="0">
                <a:solidFill>
                  <a:srgbClr val="000000"/>
                </a:solidFill>
              </a:rPr>
              <a:t>からも実行可能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981" y="1607147"/>
            <a:ext cx="7212872" cy="2769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packet-tracer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input inside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tcp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192.168.45.11 10000 192.168.46.11 telnet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21" y="3024244"/>
            <a:ext cx="8371066" cy="14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5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87" y="0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packet-tracer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37766" y="587013"/>
            <a:ext cx="7964909" cy="43396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packet-tracer input inside </a:t>
            </a:r>
            <a:r>
              <a:rPr lang="en-US" sz="1200" b="1" err="1">
                <a:solidFill>
                  <a:schemeClr val="tx2"/>
                </a:solidFill>
                <a:latin typeface="Courier New" panose="02070309020205020404" pitchFamily="49" charset="0"/>
              </a:rPr>
              <a:t>tcp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 192.168.45.11 </a:t>
            </a:r>
            <a:r>
              <a:rPr lang="en-US" altLang="ja-JP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10000</a:t>
            </a:r>
            <a:r>
              <a:rPr lang="ja-JP" altLang="en-US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 </a:t>
            </a:r>
            <a:r>
              <a:rPr lang="en-US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192.168.46.11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telnet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1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ROUTE-LOOKUP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 Resolve Egress Interface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found next-hop 192.168.46.11 using egress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ifc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 outside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2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ACCESS-LIST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 log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access-group CSM_FW_ACL_ global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access-list CSM_FW_ACL_ advanced permit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ip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any any rule-id 268435460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access-list CSM_FW_ACL_ remark rule-id 268435460: ACCESS POLICY: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vFTD_ACP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- Mandatory/3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access-list CSM_FW_ACL_ remark rule-id 268435460: L7 RULE: AMP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This packet will be sent to snort for additional processing where a verdict will be </a:t>
            </a:r>
            <a:r>
              <a:rPr lang="en-US" sz="1200" b="1" smtClean="0">
                <a:solidFill>
                  <a:schemeClr val="tx2"/>
                </a:solidFill>
                <a:latin typeface="Courier New" panose="02070309020205020404" pitchFamily="49" charset="0"/>
              </a:rPr>
              <a:t>reached</a:t>
            </a:r>
            <a:endParaRPr lang="en-US" sz="12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01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packet-tracer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36123" y="1073150"/>
            <a:ext cx="7964909" cy="360098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3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CONN-SETTINGS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class-map class-default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match any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policy-map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global_policy</a:t>
            </a:r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class class-default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 set connection advanced-options UM_STATIC_TCP_MAP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service-policy </a:t>
            </a:r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global_policy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global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4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NAT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 per-session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</a:t>
            </a:r>
            <a:r>
              <a:rPr lang="en-US" sz="12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0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packet-tracer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36123" y="1073150"/>
            <a:ext cx="7964909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5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IP-OPTIONS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6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FOVER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 standby-update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7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NAT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 per-session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</a:t>
            </a:r>
            <a:r>
              <a:rPr lang="en-US" sz="12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75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>
          <a:xfrm>
            <a:off x="536123" y="610161"/>
            <a:ext cx="7964909" cy="43396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8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IP-OPTIONS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Phase: 9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Type: FLOW-CREATION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Subtype: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 ALLOW</a:t>
            </a:r>
          </a:p>
          <a:p>
            <a:r>
              <a:rPr lang="en-US" sz="12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Additional Information:</a:t>
            </a:r>
          </a:p>
          <a:p>
            <a:r>
              <a:rPr lang="en-US" sz="12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New flow created with id 27971, packet dispatched to next module</a:t>
            </a:r>
          </a:p>
          <a:p>
            <a:endParaRPr lang="en-US" sz="12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Result: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input-interface: inside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input-status: up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input-line-status: up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output-interface: outside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output-status: up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output-line-status: up</a:t>
            </a:r>
          </a:p>
          <a:p>
            <a:r>
              <a:rPr lang="en-US" sz="1200" b="1">
                <a:solidFill>
                  <a:schemeClr val="tx2"/>
                </a:solidFill>
                <a:latin typeface="Courier New" panose="02070309020205020404" pitchFamily="49" charset="0"/>
              </a:rPr>
              <a:t>Action: allow</a:t>
            </a:r>
          </a:p>
        </p:txBody>
      </p:sp>
    </p:spTree>
    <p:extLst>
      <p:ext uri="{BB962C8B-B14F-4D97-AF65-F5344CB8AC3E}">
        <p14:creationId xmlns:p14="http://schemas.microsoft.com/office/powerpoint/2010/main" val="86601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4157" y="349265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FTD 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82621" y="2935288"/>
            <a:ext cx="8357024" cy="12430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967" lvl="1" indent="0">
              <a:spcBef>
                <a:spcPts val="600"/>
              </a:spcBef>
              <a:buFont typeface="Arial"/>
              <a:buNone/>
            </a:pPr>
            <a:r>
              <a:rPr lang="ja-JP" altLang="en-US" dirty="0" smtClean="0">
                <a:solidFill>
                  <a:srgbClr val="000000"/>
                </a:solidFill>
              </a:rPr>
              <a:t>問題点：</a:t>
            </a:r>
          </a:p>
          <a:p>
            <a:pPr marL="758825" lvl="1" indent="-268288">
              <a:spcBef>
                <a:spcPts val="600"/>
              </a:spcBef>
              <a:buClr>
                <a:schemeClr val="tx2"/>
              </a:buClr>
            </a:pPr>
            <a:r>
              <a:rPr lang="en-US" altLang="ja-JP" dirty="0" smtClean="0">
                <a:solidFill>
                  <a:srgbClr val="000000"/>
                </a:solidFill>
              </a:rPr>
              <a:t>ASA </a:t>
            </a:r>
            <a:r>
              <a:rPr lang="ja-JP" altLang="en-US" dirty="0" smtClean="0">
                <a:solidFill>
                  <a:srgbClr val="000000"/>
                </a:solidFill>
              </a:rPr>
              <a:t>と </a:t>
            </a:r>
            <a:r>
              <a:rPr lang="en-US" altLang="ja-JP" dirty="0" smtClean="0">
                <a:solidFill>
                  <a:srgbClr val="000000"/>
                </a:solidFill>
              </a:rPr>
              <a:t>Firepower </a:t>
            </a:r>
            <a:r>
              <a:rPr lang="ja-JP" altLang="en-US" dirty="0" smtClean="0">
                <a:solidFill>
                  <a:srgbClr val="000000"/>
                </a:solidFill>
              </a:rPr>
              <a:t>で管理方法が異なる</a:t>
            </a:r>
          </a:p>
          <a:p>
            <a:pPr marL="758825" lvl="1" indent="-268288">
              <a:spcBef>
                <a:spcPts val="600"/>
              </a:spcBef>
              <a:buClr>
                <a:schemeClr val="tx2"/>
              </a:buClr>
            </a:pPr>
            <a:r>
              <a:rPr lang="en-US" altLang="ja-JP" dirty="0" smtClean="0">
                <a:solidFill>
                  <a:srgbClr val="000000"/>
                </a:solidFill>
              </a:rPr>
              <a:t>ASA </a:t>
            </a:r>
            <a:r>
              <a:rPr lang="ja-JP" altLang="en-US" dirty="0" smtClean="0">
                <a:solidFill>
                  <a:srgbClr val="000000"/>
                </a:solidFill>
              </a:rPr>
              <a:t>と </a:t>
            </a:r>
            <a:r>
              <a:rPr lang="en-US" altLang="ja-JP" dirty="0" smtClean="0">
                <a:solidFill>
                  <a:srgbClr val="000000"/>
                </a:solidFill>
              </a:rPr>
              <a:t>Firepower </a:t>
            </a:r>
            <a:r>
              <a:rPr lang="ja-JP" altLang="en-US" dirty="0" smtClean="0">
                <a:solidFill>
                  <a:srgbClr val="000000"/>
                </a:solidFill>
              </a:rPr>
              <a:t>で機能が重複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4157" y="1335888"/>
            <a:ext cx="8357024" cy="138191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 algn="l" defTabSz="684213" rtl="0" eaLnBrk="1" fontAlgn="base" hangingPunct="1">
              <a:lnSpc>
                <a:spcPct val="95000"/>
              </a:lnSpc>
              <a:spcBef>
                <a:spcPts val="111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20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507895" indent="-215855" algn="l" defTabSz="684213" rtl="0" eaLnBrk="1" fontAlgn="base" hangingPunct="1">
              <a:lnSpc>
                <a:spcPct val="95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8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2pPr>
            <a:lvl3pPr marL="747558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6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3pPr>
            <a:lvl4pPr marL="911035" indent="-171415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4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4pPr>
            <a:lvl5pPr marL="1082450" indent="-168240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kumimoji="1" lang="en-US" sz="12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967" lvl="1" indent="0">
              <a:spcBef>
                <a:spcPts val="1113"/>
              </a:spcBef>
              <a:buNone/>
            </a:pPr>
            <a:r>
              <a:rPr lang="en-US" altLang="ja-JP" dirty="0">
                <a:solidFill>
                  <a:srgbClr val="000000"/>
                </a:solidFill>
              </a:rPr>
              <a:t>Firepower Threat Defense (FTD)</a:t>
            </a:r>
            <a:r>
              <a:rPr lang="ja-JP" altLang="en-US" dirty="0">
                <a:solidFill>
                  <a:srgbClr val="000000"/>
                </a:solidFill>
              </a:rPr>
              <a:t> は以下の製品の統合：</a:t>
            </a:r>
            <a:endParaRPr lang="en-US" altLang="ja-JP" dirty="0">
              <a:solidFill>
                <a:srgbClr val="000000"/>
              </a:solidFill>
            </a:endParaRPr>
          </a:p>
          <a:p>
            <a:pPr marL="758825" lvl="1" indent="-268288">
              <a:spcBef>
                <a:spcPts val="600"/>
              </a:spcBef>
              <a:buClr>
                <a:schemeClr val="tx2"/>
              </a:buClr>
            </a:pPr>
            <a:r>
              <a:rPr lang="en-US" altLang="ja-JP" dirty="0">
                <a:solidFill>
                  <a:srgbClr val="000000"/>
                </a:solidFill>
              </a:rPr>
              <a:t>ASA</a:t>
            </a:r>
          </a:p>
          <a:p>
            <a:pPr marL="758825" lvl="1" indent="-268288">
              <a:spcBef>
                <a:spcPts val="600"/>
              </a:spcBef>
              <a:buClr>
                <a:schemeClr val="tx2"/>
              </a:buClr>
            </a:pPr>
            <a:r>
              <a:rPr lang="en-US" altLang="ja-JP" dirty="0">
                <a:solidFill>
                  <a:srgbClr val="000000"/>
                </a:solidFill>
              </a:rPr>
              <a:t>Firepower (Snort)</a:t>
            </a:r>
          </a:p>
          <a:p>
            <a:pPr marL="226967" lvl="1" indent="0">
              <a:spcBef>
                <a:spcPts val="600"/>
              </a:spcBef>
              <a:buNone/>
            </a:pPr>
            <a:r>
              <a:rPr lang="en-US" altLang="ja-JP" sz="1600" dirty="0">
                <a:solidFill>
                  <a:srgbClr val="000000"/>
                </a:solidFill>
              </a:rPr>
              <a:t>※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Firepower (Snort) </a:t>
            </a:r>
            <a:r>
              <a:rPr lang="ja-JP" altLang="en-US" sz="1600" dirty="0">
                <a:solidFill>
                  <a:srgbClr val="000000"/>
                </a:solidFill>
              </a:rPr>
              <a:t>は </a:t>
            </a:r>
            <a:r>
              <a:rPr lang="en-US" altLang="ja-JP" sz="1600" dirty="0">
                <a:solidFill>
                  <a:srgbClr val="000000"/>
                </a:solidFill>
              </a:rPr>
              <a:t>v6.0 </a:t>
            </a:r>
            <a:r>
              <a:rPr lang="ja-JP" altLang="en-US" sz="1600" dirty="0">
                <a:solidFill>
                  <a:srgbClr val="000000"/>
                </a:solidFill>
              </a:rPr>
              <a:t>以降で </a:t>
            </a:r>
            <a:r>
              <a:rPr lang="en-US" altLang="ja-JP" sz="1600" dirty="0">
                <a:solidFill>
                  <a:srgbClr val="000000"/>
                </a:solidFill>
              </a:rPr>
              <a:t>Cisco Security Manager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(CSM) </a:t>
            </a:r>
            <a:r>
              <a:rPr lang="ja-JP" altLang="en-US" sz="1600" dirty="0">
                <a:solidFill>
                  <a:srgbClr val="000000"/>
                </a:solidFill>
              </a:rPr>
              <a:t>が統合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8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WebEx </a:t>
            </a:r>
            <a:r>
              <a:rPr lang="ja-JP" altLang="en-US" smtClean="0">
                <a:solidFill>
                  <a:schemeClr val="tx2"/>
                </a:solidFill>
              </a:rPr>
              <a:t>を活用した調査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srgbClr val="000000"/>
                </a:solidFill>
              </a:rPr>
              <a:t>障害内容を視覚的にも正確に把握するために、</a:t>
            </a:r>
            <a:r>
              <a:rPr lang="en-US" altLang="ja-JP" sz="2000" dirty="0">
                <a:solidFill>
                  <a:srgbClr val="000000"/>
                </a:solidFill>
              </a:rPr>
              <a:t>WebEx </a:t>
            </a:r>
            <a:r>
              <a:rPr lang="ja-JP" altLang="en-US" sz="2000" dirty="0">
                <a:solidFill>
                  <a:srgbClr val="000000"/>
                </a:solidFill>
              </a:rPr>
              <a:t>を通じて</a:t>
            </a:r>
            <a:r>
              <a:rPr lang="ja-JP" altLang="en-US" sz="2000" dirty="0" smtClean="0">
                <a:solidFill>
                  <a:srgbClr val="000000"/>
                </a:solidFill>
              </a:rPr>
              <a:t>、</a:t>
            </a:r>
            <a:r>
              <a:rPr lang="en-US" altLang="ja-JP" sz="2000" dirty="0" smtClean="0">
                <a:solidFill>
                  <a:srgbClr val="000000"/>
                </a:solidFill>
              </a:rPr>
              <a:t>        </a:t>
            </a:r>
            <a:r>
              <a:rPr lang="ja-JP" altLang="en-US" sz="2000" dirty="0" smtClean="0">
                <a:solidFill>
                  <a:srgbClr val="000000"/>
                </a:solidFill>
              </a:rPr>
              <a:t>障害</a:t>
            </a:r>
            <a:r>
              <a:rPr lang="ja-JP" altLang="en-US" sz="2000" dirty="0">
                <a:solidFill>
                  <a:srgbClr val="000000"/>
                </a:solidFill>
              </a:rPr>
              <a:t>事象を直接拝見したり、レコーディングを依頼させていただくこと</a:t>
            </a:r>
            <a:r>
              <a:rPr lang="ja-JP" altLang="en-US" sz="2000" dirty="0" smtClean="0">
                <a:solidFill>
                  <a:srgbClr val="000000"/>
                </a:solidFill>
              </a:rPr>
              <a:t>が</a:t>
            </a:r>
            <a:r>
              <a:rPr lang="en-US" altLang="ja-JP" sz="2000" dirty="0" smtClean="0">
                <a:solidFill>
                  <a:srgbClr val="000000"/>
                </a:solidFill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</a:rPr>
              <a:t>あります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000000"/>
                </a:solidFill>
              </a:rPr>
              <a:t>Global TAC </a:t>
            </a:r>
            <a:r>
              <a:rPr lang="ja-JP" altLang="en-US" sz="2000" dirty="0" smtClean="0">
                <a:solidFill>
                  <a:srgbClr val="000000"/>
                </a:solidFill>
              </a:rPr>
              <a:t>では、非常に多くの </a:t>
            </a:r>
            <a:r>
              <a:rPr lang="en-US" altLang="ja-JP" sz="2000" dirty="0" smtClean="0">
                <a:solidFill>
                  <a:srgbClr val="000000"/>
                </a:solidFill>
              </a:rPr>
              <a:t>SR </a:t>
            </a:r>
            <a:r>
              <a:rPr lang="ja-JP" altLang="en-US" sz="2000" dirty="0" smtClean="0">
                <a:solidFill>
                  <a:srgbClr val="000000"/>
                </a:solidFill>
              </a:rPr>
              <a:t>で </a:t>
            </a:r>
            <a:r>
              <a:rPr lang="en-US" altLang="ja-JP" sz="2000" dirty="0" smtClean="0">
                <a:solidFill>
                  <a:srgbClr val="000000"/>
                </a:solidFill>
              </a:rPr>
              <a:t>WebEx </a:t>
            </a:r>
            <a:r>
              <a:rPr lang="ja-JP" altLang="en-US" sz="2000" dirty="0" smtClean="0">
                <a:solidFill>
                  <a:srgbClr val="000000"/>
                </a:solidFill>
              </a:rPr>
              <a:t>が利用されています</a:t>
            </a:r>
            <a:endParaRPr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04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6425" y="405104"/>
            <a:ext cx="7598042" cy="54374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2301" y="1099433"/>
            <a:ext cx="8277344" cy="354738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88938">
              <a:buClr>
                <a:schemeClr val="bg1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Overview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Troubleshooting Tools</a:t>
            </a:r>
          </a:p>
          <a:p>
            <a:pPr marL="446088" indent="-388938">
              <a:buClr>
                <a:srgbClr val="FFC000"/>
              </a:buClr>
              <a:buSzPct val="100000"/>
            </a:pPr>
            <a:r>
              <a:rPr lang="en-US" altLang="ja-JP" sz="2000" b="1" dirty="0" smtClean="0">
                <a:solidFill>
                  <a:srgbClr val="FFC000"/>
                </a:solidFill>
              </a:rPr>
              <a:t>Case Study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Q&amp;A 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57611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Case1: FTD OS upgrade </a:t>
            </a:r>
            <a:r>
              <a:rPr lang="ja-JP" altLang="en-US" dirty="0" smtClean="0">
                <a:solidFill>
                  <a:schemeClr val="tx2"/>
                </a:solidFill>
              </a:rPr>
              <a:t>が失敗する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事象詳細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</a:t>
            </a:r>
            <a:r>
              <a:rPr lang="ja-JP" altLang="en-US" dirty="0" smtClean="0">
                <a:solidFill>
                  <a:srgbClr val="000000"/>
                </a:solidFill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</a:rPr>
              <a:t>OS upgrade </a:t>
            </a:r>
            <a:r>
              <a:rPr lang="ja-JP" altLang="en-US" dirty="0" smtClean="0">
                <a:solidFill>
                  <a:srgbClr val="000000"/>
                </a:solidFill>
              </a:rPr>
              <a:t>が失敗する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altLang="ja-JP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調査に必要な情報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FTD, FMC </a:t>
            </a:r>
            <a:r>
              <a:rPr lang="ja-JP" altLang="en-US" dirty="0" smtClean="0">
                <a:solidFill>
                  <a:srgbClr val="000000"/>
                </a:solidFill>
              </a:rPr>
              <a:t>の </a:t>
            </a:r>
            <a:r>
              <a:rPr lang="en-US" altLang="ja-JP" dirty="0" smtClean="0">
                <a:solidFill>
                  <a:srgbClr val="000000"/>
                </a:solidFill>
              </a:rPr>
              <a:t>TS file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スクリーンショット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FMC</a:t>
            </a:r>
            <a:r>
              <a:rPr lang="ja-JP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version (Help &gt; About)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FTD version (Devices &gt; Device Management)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status icon &gt; task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2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Case2: Deploy</a:t>
            </a:r>
            <a:r>
              <a:rPr lang="ja-JP" altLang="en-US" dirty="0" smtClean="0">
                <a:solidFill>
                  <a:schemeClr val="tx2"/>
                </a:solidFill>
              </a:rPr>
              <a:t> が失敗する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26749"/>
            <a:ext cx="821735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事象詳細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FMC </a:t>
            </a:r>
            <a:r>
              <a:rPr lang="ja-JP" altLang="en-US" dirty="0" smtClean="0">
                <a:solidFill>
                  <a:srgbClr val="000000"/>
                </a:solidFill>
              </a:rPr>
              <a:t>から何かしらの設定変更を </a:t>
            </a:r>
            <a:r>
              <a:rPr lang="en-US" altLang="ja-JP" dirty="0" smtClean="0">
                <a:solidFill>
                  <a:srgbClr val="000000"/>
                </a:solidFill>
              </a:rPr>
              <a:t>FTD </a:t>
            </a:r>
            <a:r>
              <a:rPr lang="ja-JP" altLang="en-US" dirty="0" smtClean="0">
                <a:solidFill>
                  <a:srgbClr val="000000"/>
                </a:solidFill>
              </a:rPr>
              <a:t>に </a:t>
            </a:r>
            <a:r>
              <a:rPr lang="en-US" altLang="ja-JP" dirty="0" smtClean="0">
                <a:solidFill>
                  <a:srgbClr val="000000"/>
                </a:solidFill>
              </a:rPr>
              <a:t>deploy </a:t>
            </a:r>
            <a:r>
              <a:rPr lang="ja-JP" altLang="en-US" dirty="0" smtClean="0">
                <a:solidFill>
                  <a:srgbClr val="000000"/>
                </a:solidFill>
              </a:rPr>
              <a:t>すると失敗する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altLang="ja-JP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調査に必要な情報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FTD, FMC </a:t>
            </a:r>
            <a:r>
              <a:rPr lang="ja-JP" altLang="en-US" dirty="0" smtClean="0">
                <a:solidFill>
                  <a:srgbClr val="000000"/>
                </a:solidFill>
              </a:rPr>
              <a:t>の </a:t>
            </a:r>
            <a:r>
              <a:rPr lang="en-US" altLang="ja-JP" dirty="0" smtClean="0">
                <a:solidFill>
                  <a:srgbClr val="000000"/>
                </a:solidFill>
              </a:rPr>
              <a:t>TS file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スクリーンショット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FMC</a:t>
            </a:r>
            <a:r>
              <a:rPr lang="ja-JP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version (Help &gt; About)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FTD version (Devices &gt; Device Management)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status icon &gt; task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事象発生時の </a:t>
            </a:r>
            <a:r>
              <a:rPr lang="en-US" altLang="ja-JP" dirty="0" smtClean="0">
                <a:solidFill>
                  <a:srgbClr val="000000"/>
                </a:solidFill>
              </a:rPr>
              <a:t>FTD, FMC </a:t>
            </a:r>
            <a:r>
              <a:rPr lang="ja-JP" altLang="en-US" dirty="0" smtClean="0">
                <a:solidFill>
                  <a:srgbClr val="000000"/>
                </a:solidFill>
              </a:rPr>
              <a:t>の </a:t>
            </a:r>
            <a:r>
              <a:rPr lang="en-US" altLang="ja-JP" dirty="0" smtClean="0">
                <a:solidFill>
                  <a:srgbClr val="000000"/>
                </a:solidFill>
              </a:rPr>
              <a:t>pigtail </a:t>
            </a:r>
            <a:r>
              <a:rPr lang="ja-JP" altLang="en-US" dirty="0" smtClean="0">
                <a:solidFill>
                  <a:srgbClr val="000000"/>
                </a:solidFill>
              </a:rPr>
              <a:t>ログ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9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Case3: FTD </a:t>
            </a:r>
            <a:r>
              <a:rPr lang="ja-JP" altLang="en-US" dirty="0" smtClean="0">
                <a:solidFill>
                  <a:schemeClr val="tx2"/>
                </a:solidFill>
              </a:rPr>
              <a:t>が特定通信を通過できない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075949"/>
            <a:ext cx="821735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事象詳細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 </a:t>
            </a:r>
            <a:r>
              <a:rPr lang="ja-JP" altLang="en-US" dirty="0" smtClean="0">
                <a:solidFill>
                  <a:srgbClr val="000000"/>
                </a:solidFill>
              </a:rPr>
              <a:t>が特定通信を通過できない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調査に必要な情報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スクリーンショット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FTD version (Devices &gt; Device Management)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Connection Event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ja-JP" altLang="en-US" sz="1600" dirty="0" smtClean="0">
                <a:solidFill>
                  <a:srgbClr val="000000"/>
                </a:solidFill>
              </a:rPr>
              <a:t>使用している </a:t>
            </a:r>
            <a:r>
              <a:rPr lang="en-US" altLang="ja-JP" sz="1600" dirty="0" smtClean="0">
                <a:solidFill>
                  <a:srgbClr val="000000"/>
                </a:solidFill>
              </a:rPr>
              <a:t>Access Control Policy</a:t>
            </a:r>
            <a:r>
              <a:rPr lang="ja-JP" altLang="en-US" sz="1600" dirty="0" smtClean="0">
                <a:solidFill>
                  <a:srgbClr val="000000"/>
                </a:solidFill>
              </a:rPr>
              <a:t> の設定画面 （</a:t>
            </a:r>
            <a:r>
              <a:rPr lang="en-US" altLang="ja-JP" sz="1600" dirty="0" smtClean="0">
                <a:solidFill>
                  <a:srgbClr val="000000"/>
                </a:solidFill>
              </a:rPr>
              <a:t>Policies &gt; Access Control</a:t>
            </a:r>
            <a:r>
              <a:rPr lang="ja-JP" altLang="en-US" sz="1600" dirty="0" smtClean="0">
                <a:solidFill>
                  <a:srgbClr val="000000"/>
                </a:solidFill>
              </a:rPr>
              <a:t>）</a:t>
            </a:r>
            <a:r>
              <a:rPr lang="en-US" altLang="ja-JP" sz="1600" dirty="0" smtClean="0">
                <a:solidFill>
                  <a:srgbClr val="000000"/>
                </a:solidFill>
              </a:rPr>
              <a:t> 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show tech-support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ASA level Packet Capture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ASA engine syslog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packet-tracer</a:t>
            </a:r>
          </a:p>
        </p:txBody>
      </p:sp>
    </p:spTree>
    <p:extLst>
      <p:ext uri="{BB962C8B-B14F-4D97-AF65-F5344CB8AC3E}">
        <p14:creationId xmlns:p14="http://schemas.microsoft.com/office/powerpoint/2010/main" val="242959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Case4: FTD failover </a:t>
            </a:r>
            <a:r>
              <a:rPr lang="ja-JP" altLang="en-US" dirty="0" smtClean="0">
                <a:solidFill>
                  <a:schemeClr val="tx2"/>
                </a:solidFill>
              </a:rPr>
              <a:t>発生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248669"/>
            <a:ext cx="82173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事象詳細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 </a:t>
            </a:r>
            <a:r>
              <a:rPr lang="ja-JP" altLang="en-US" dirty="0" smtClean="0">
                <a:solidFill>
                  <a:srgbClr val="000000"/>
                </a:solidFill>
              </a:rPr>
              <a:t>で意図しない </a:t>
            </a:r>
            <a:r>
              <a:rPr lang="en-US" altLang="ja-JP" dirty="0" smtClean="0">
                <a:solidFill>
                  <a:srgbClr val="000000"/>
                </a:solidFill>
              </a:rPr>
              <a:t>failover </a:t>
            </a:r>
            <a:r>
              <a:rPr lang="ja-JP" altLang="en-US" dirty="0" smtClean="0">
                <a:solidFill>
                  <a:srgbClr val="000000"/>
                </a:solidFill>
              </a:rPr>
              <a:t>が発生した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altLang="ja-JP" sz="16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altLang="ja-JP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調査に必要な情報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FTD</a:t>
            </a:r>
            <a:r>
              <a:rPr lang="ja-JP" altLang="en-US" dirty="0" smtClean="0">
                <a:solidFill>
                  <a:srgbClr val="000000"/>
                </a:solidFill>
              </a:rPr>
              <a:t> の </a:t>
            </a:r>
            <a:r>
              <a:rPr lang="en-US" altLang="ja-JP" dirty="0" smtClean="0">
                <a:solidFill>
                  <a:srgbClr val="000000"/>
                </a:solidFill>
              </a:rPr>
              <a:t>TS file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ASA engine syslog</a:t>
            </a:r>
          </a:p>
        </p:txBody>
      </p:sp>
    </p:spTree>
    <p:extLst>
      <p:ext uri="{BB962C8B-B14F-4D97-AF65-F5344CB8AC3E}">
        <p14:creationId xmlns:p14="http://schemas.microsoft.com/office/powerpoint/2010/main" val="1570786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Case5: </a:t>
            </a:r>
            <a:r>
              <a:rPr lang="ja-JP" altLang="en-US" dirty="0">
                <a:solidFill>
                  <a:schemeClr val="tx2"/>
                </a:solidFill>
              </a:rPr>
              <a:t>意図しない </a:t>
            </a:r>
            <a:r>
              <a:rPr lang="en-US" altLang="ja-JP" dirty="0">
                <a:solidFill>
                  <a:schemeClr val="tx2"/>
                </a:solidFill>
              </a:rPr>
              <a:t>rule </a:t>
            </a:r>
            <a:r>
              <a:rPr lang="ja-JP" altLang="en-US" dirty="0">
                <a:solidFill>
                  <a:schemeClr val="tx2"/>
                </a:solidFill>
              </a:rPr>
              <a:t>を検知した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075949"/>
            <a:ext cx="821735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事象詳細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>
                <a:solidFill>
                  <a:srgbClr val="000000"/>
                </a:solidFill>
              </a:rPr>
              <a:t>FTD </a:t>
            </a:r>
            <a:r>
              <a:rPr lang="ja-JP" altLang="en-US" dirty="0">
                <a:solidFill>
                  <a:srgbClr val="000000"/>
                </a:solidFill>
              </a:rPr>
              <a:t>で意図しない </a:t>
            </a:r>
            <a:r>
              <a:rPr lang="en-US" altLang="ja-JP" dirty="0">
                <a:solidFill>
                  <a:srgbClr val="000000"/>
                </a:solidFill>
              </a:rPr>
              <a:t>rule </a:t>
            </a:r>
            <a:r>
              <a:rPr lang="ja-JP" altLang="en-US" dirty="0">
                <a:solidFill>
                  <a:srgbClr val="000000"/>
                </a:solidFill>
              </a:rPr>
              <a:t>を検知</a:t>
            </a:r>
            <a:r>
              <a:rPr lang="ja-JP" altLang="en-US" dirty="0" smtClean="0">
                <a:solidFill>
                  <a:srgbClr val="000000"/>
                </a:solidFill>
              </a:rPr>
              <a:t>した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調査に必要な情報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スクリーンショット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>
                <a:solidFill>
                  <a:srgbClr val="000000"/>
                </a:solidFill>
              </a:rPr>
              <a:t>FMC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version (Help &gt; About</a:t>
            </a:r>
            <a:r>
              <a:rPr lang="en-US" altLang="ja-JP" sz="1600" dirty="0" smtClean="0">
                <a:solidFill>
                  <a:srgbClr val="000000"/>
                </a:solidFill>
              </a:rPr>
              <a:t>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FTD version (Devices &gt; Device Management)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Connection Event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ACP </a:t>
            </a:r>
            <a:r>
              <a:rPr lang="ja-JP" altLang="en-US" dirty="0" smtClean="0">
                <a:solidFill>
                  <a:srgbClr val="000000"/>
                </a:solidFill>
              </a:rPr>
              <a:t>の </a:t>
            </a:r>
            <a:r>
              <a:rPr lang="en-US" altLang="ja-JP" dirty="0" smtClean="0">
                <a:solidFill>
                  <a:srgbClr val="000000"/>
                </a:solidFill>
              </a:rPr>
              <a:t>export file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show tech-support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ASA level Packet Capture</a:t>
            </a:r>
          </a:p>
        </p:txBody>
      </p:sp>
    </p:spTree>
    <p:extLst>
      <p:ext uri="{BB962C8B-B14F-4D97-AF65-F5344CB8AC3E}">
        <p14:creationId xmlns:p14="http://schemas.microsoft.com/office/powerpoint/2010/main" val="1616669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Case6: SRU import </a:t>
            </a:r>
            <a:r>
              <a:rPr lang="ja-JP" altLang="en-US" dirty="0" smtClean="0">
                <a:solidFill>
                  <a:schemeClr val="tx2"/>
                </a:solidFill>
              </a:rPr>
              <a:t>が失敗する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26749"/>
            <a:ext cx="821735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事象詳細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FMC </a:t>
            </a:r>
            <a:r>
              <a:rPr lang="ja-JP" altLang="en-US" dirty="0" smtClean="0">
                <a:solidFill>
                  <a:srgbClr val="000000"/>
                </a:solidFill>
              </a:rPr>
              <a:t>で </a:t>
            </a:r>
            <a:r>
              <a:rPr lang="en-US" altLang="ja-JP" dirty="0" smtClean="0">
                <a:solidFill>
                  <a:srgbClr val="000000"/>
                </a:solidFill>
              </a:rPr>
              <a:t>SRU import </a:t>
            </a:r>
            <a:r>
              <a:rPr lang="ja-JP" altLang="en-US" dirty="0" smtClean="0">
                <a:solidFill>
                  <a:srgbClr val="000000"/>
                </a:solidFill>
              </a:rPr>
              <a:t>が失敗する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altLang="ja-JP" sz="16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ja-JP" altLang="en-US" sz="2000" b="1" i="1" u="sng" dirty="0" smtClean="0">
                <a:solidFill>
                  <a:srgbClr val="000000"/>
                </a:solidFill>
              </a:rPr>
              <a:t>調査に必要な情報</a:t>
            </a:r>
            <a:endParaRPr lang="en-US" altLang="ja-JP" sz="2000" b="1" i="1" u="sng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FMC </a:t>
            </a:r>
            <a:r>
              <a:rPr lang="ja-JP" altLang="en-US" dirty="0" smtClean="0">
                <a:solidFill>
                  <a:srgbClr val="000000"/>
                </a:solidFill>
              </a:rPr>
              <a:t>の </a:t>
            </a:r>
            <a:r>
              <a:rPr lang="en-US" altLang="ja-JP" dirty="0" smtClean="0">
                <a:solidFill>
                  <a:srgbClr val="000000"/>
                </a:solidFill>
              </a:rPr>
              <a:t>TS file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Arial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スクリーンショット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en-US" altLang="ja-JP" sz="1600" dirty="0" smtClean="0">
                <a:solidFill>
                  <a:srgbClr val="000000"/>
                </a:solidFill>
              </a:rPr>
              <a:t>FMC</a:t>
            </a:r>
            <a:r>
              <a:rPr lang="ja-JP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version (Help &gt; About)</a:t>
            </a:r>
          </a:p>
          <a:p>
            <a:pPr marL="1257300" lvl="2" indent="-342900">
              <a:spcBef>
                <a:spcPts val="600"/>
              </a:spcBef>
              <a:buClr>
                <a:schemeClr val="tx2"/>
              </a:buClr>
              <a:buFont typeface="Wingdings" charset="2"/>
              <a:buChar char="ü"/>
            </a:pPr>
            <a:r>
              <a:rPr lang="ja-JP" altLang="en-US" sz="1600" dirty="0" smtClean="0">
                <a:solidFill>
                  <a:srgbClr val="000000"/>
                </a:solidFill>
              </a:rPr>
              <a:t>事象発生時の </a:t>
            </a:r>
            <a:r>
              <a:rPr lang="en-US" altLang="ja-JP" sz="1600" dirty="0" smtClean="0">
                <a:solidFill>
                  <a:srgbClr val="000000"/>
                </a:solidFill>
              </a:rPr>
              <a:t>System &gt; Updates &gt; Rule Updates </a:t>
            </a:r>
          </a:p>
        </p:txBody>
      </p:sp>
    </p:spTree>
    <p:extLst>
      <p:ext uri="{BB962C8B-B14F-4D97-AF65-F5344CB8AC3E}">
        <p14:creationId xmlns:p14="http://schemas.microsoft.com/office/powerpoint/2010/main" val="1684483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Cisco Support Community (CSC) </a:t>
            </a:r>
            <a:r>
              <a:rPr lang="ja-JP" altLang="en-US" dirty="0" smtClean="0">
                <a:solidFill>
                  <a:schemeClr val="tx2"/>
                </a:solidFill>
              </a:rPr>
              <a:t>のご紹介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778859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rgbClr val="000000"/>
                </a:solidFill>
              </a:rPr>
              <a:t>TAC </a:t>
            </a:r>
            <a:r>
              <a:rPr lang="ja-JP" altLang="en-US" dirty="0" smtClean="0">
                <a:solidFill>
                  <a:srgbClr val="000000"/>
                </a:solidFill>
              </a:rPr>
              <a:t>で</a:t>
            </a:r>
            <a:r>
              <a:rPr lang="ja-JP" altLang="en-US" dirty="0">
                <a:solidFill>
                  <a:srgbClr val="000000"/>
                </a:solidFill>
              </a:rPr>
              <a:t>は、パートナー様・お客様に有用</a:t>
            </a:r>
            <a:r>
              <a:rPr lang="ja-JP" altLang="en-US" dirty="0" smtClean="0">
                <a:solidFill>
                  <a:srgbClr val="000000"/>
                </a:solidFill>
              </a:rPr>
              <a:t>な日本語ドキュメント</a:t>
            </a:r>
            <a:r>
              <a:rPr lang="ja-JP" altLang="en-US" dirty="0">
                <a:solidFill>
                  <a:srgbClr val="000000"/>
                </a:solidFill>
              </a:rPr>
              <a:t>を、随時作成</a:t>
            </a:r>
            <a:r>
              <a:rPr lang="ja-JP" altLang="en-US" dirty="0" smtClean="0">
                <a:solidFill>
                  <a:srgbClr val="000000"/>
                </a:solidFill>
              </a:rPr>
              <a:t>し公開</a:t>
            </a:r>
            <a:r>
              <a:rPr lang="ja-JP" altLang="en-US" dirty="0">
                <a:solidFill>
                  <a:srgbClr val="000000"/>
                </a:solidFill>
              </a:rPr>
              <a:t>して</a:t>
            </a:r>
            <a:r>
              <a:rPr lang="ja-JP" altLang="en-US" dirty="0" smtClean="0">
                <a:solidFill>
                  <a:srgbClr val="000000"/>
                </a:solidFill>
              </a:rPr>
              <a:t>おります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トップページ</a:t>
            </a:r>
            <a:r>
              <a:rPr lang="en-US" altLang="ja-JP" dirty="0" smtClean="0">
                <a:solidFill>
                  <a:srgbClr val="000000"/>
                </a:solidFill>
              </a:rPr>
              <a:t> (</a:t>
            </a:r>
            <a:r>
              <a:rPr lang="en-US" altLang="ja-JP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altLang="ja-JP" dirty="0" smtClean="0">
                <a:solidFill>
                  <a:srgbClr val="000000"/>
                </a:solidFill>
                <a:hlinkClick r:id="rId3"/>
              </a:rPr>
              <a:t>supportforums.cisco.com</a:t>
            </a:r>
            <a:r>
              <a:rPr lang="en-US" altLang="ja-JP" smtClean="0">
                <a:solidFill>
                  <a:srgbClr val="000000"/>
                </a:solidFill>
                <a:hlinkClick r:id="rId3"/>
              </a:rPr>
              <a:t>/ja</a:t>
            </a:r>
            <a:r>
              <a:rPr lang="en-US" altLang="ja-JP">
                <a:solidFill>
                  <a:srgbClr val="000000"/>
                </a:solidFill>
              </a:rPr>
              <a:t>)</a:t>
            </a:r>
            <a:r>
              <a:rPr lang="en-US" altLang="ja-JP" smtClean="0">
                <a:solidFill>
                  <a:srgbClr val="000000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より</a:t>
            </a:r>
            <a:r>
              <a:rPr lang="ja-JP" altLang="en-US" dirty="0">
                <a:solidFill>
                  <a:srgbClr val="000000"/>
                </a:solidFill>
              </a:rPr>
              <a:t/>
            </a:r>
            <a:br>
              <a:rPr lang="ja-JP" altLang="en-US" dirty="0">
                <a:solidFill>
                  <a:srgbClr val="000000"/>
                </a:solidFill>
              </a:rPr>
            </a:br>
            <a:r>
              <a:rPr lang="ja-JP" altLang="en-US" dirty="0" smtClean="0">
                <a:solidFill>
                  <a:srgbClr val="000000"/>
                </a:solidFill>
              </a:rPr>
              <a:t>→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ja-JP" altLang="en-US" dirty="0" smtClean="0">
                <a:solidFill>
                  <a:srgbClr val="000000"/>
                </a:solidFill>
              </a:rPr>
              <a:t>コミュニティ</a:t>
            </a:r>
            <a:r>
              <a:rPr lang="ja-JP" altLang="en-US" dirty="0">
                <a:solidFill>
                  <a:srgbClr val="000000"/>
                </a:solidFill>
              </a:rPr>
              <a:t>一覧（テクノロジ別）</a:t>
            </a:r>
            <a:br>
              <a:rPr lang="ja-JP" altLang="en-US" dirty="0">
                <a:solidFill>
                  <a:srgbClr val="000000"/>
                </a:solidFill>
              </a:rPr>
            </a:br>
            <a:r>
              <a:rPr lang="ja-JP" altLang="en-US" dirty="0" smtClean="0">
                <a:solidFill>
                  <a:srgbClr val="000000"/>
                </a:solidFill>
              </a:rPr>
              <a:t>→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ja-JP" altLang="en-US" dirty="0">
                <a:solidFill>
                  <a:srgbClr val="000000"/>
                </a:solidFill>
              </a:rPr>
              <a:t>セキュリティ</a:t>
            </a:r>
            <a:br>
              <a:rPr lang="ja-JP" altLang="en-US" dirty="0">
                <a:solidFill>
                  <a:srgbClr val="000000"/>
                </a:solidFill>
              </a:rPr>
            </a:br>
            <a:r>
              <a:rPr lang="ja-JP" altLang="en-US" dirty="0" smtClean="0">
                <a:solidFill>
                  <a:srgbClr val="000000"/>
                </a:solidFill>
              </a:rPr>
              <a:t>→</a:t>
            </a:r>
            <a:r>
              <a:rPr lang="en-US" altLang="ja-JP" dirty="0" smtClean="0">
                <a:solidFill>
                  <a:srgbClr val="000000"/>
                </a:solidFill>
              </a:rPr>
              <a:t> Firepower</a:t>
            </a: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37" y="2245489"/>
            <a:ext cx="4867648" cy="266814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5" y="3043087"/>
            <a:ext cx="3198632" cy="18464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11"/>
          <p:cNvSpPr/>
          <p:nvPr/>
        </p:nvSpPr>
        <p:spPr>
          <a:xfrm>
            <a:off x="6488661" y="3873500"/>
            <a:ext cx="712239" cy="39532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3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FTD </a:t>
            </a:r>
            <a:r>
              <a:rPr lang="ja-JP" altLang="en-US" smtClean="0">
                <a:solidFill>
                  <a:schemeClr val="tx2"/>
                </a:solidFill>
              </a:rPr>
              <a:t>の主要ドキュメント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Cisco Firepower NGFW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altLang="ja-JP" sz="1600" err="1" smtClean="0">
                <a:solidFill>
                  <a:srgbClr val="000000"/>
                </a:solidFill>
                <a:hlinkClick r:id="rId3"/>
              </a:rPr>
              <a:t>www.cisco.com</a:t>
            </a:r>
            <a:r>
              <a:rPr lang="en-US" altLang="ja-JP" sz="1600" smtClean="0">
                <a:solidFill>
                  <a:srgbClr val="000000"/>
                </a:solidFill>
                <a:hlinkClick r:id="rId3"/>
              </a:rPr>
              <a:t>/c/</a:t>
            </a:r>
            <a:r>
              <a:rPr lang="en-US" altLang="ja-JP" sz="1600" err="1" smtClean="0">
                <a:solidFill>
                  <a:srgbClr val="000000"/>
                </a:solidFill>
                <a:hlinkClick r:id="rId3"/>
              </a:rPr>
              <a:t>en</a:t>
            </a:r>
            <a:r>
              <a:rPr lang="en-US" altLang="ja-JP" sz="1600" smtClean="0">
                <a:solidFill>
                  <a:srgbClr val="000000"/>
                </a:solidFill>
                <a:hlinkClick r:id="rId3"/>
              </a:rPr>
              <a:t>/us/support/security/firepower-</a:t>
            </a:r>
            <a:r>
              <a:rPr lang="en-US" altLang="ja-JP" sz="1600" err="1" smtClean="0">
                <a:solidFill>
                  <a:srgbClr val="000000"/>
                </a:solidFill>
                <a:hlinkClick r:id="rId3"/>
              </a:rPr>
              <a:t>ngfw</a:t>
            </a:r>
            <a:r>
              <a:rPr lang="en-US" altLang="ja-JP" sz="160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altLang="ja-JP" sz="1600" err="1" smtClean="0">
                <a:solidFill>
                  <a:srgbClr val="000000"/>
                </a:solidFill>
                <a:hlinkClick r:id="rId3"/>
              </a:rPr>
              <a:t>tsd</a:t>
            </a:r>
            <a:r>
              <a:rPr lang="en-US" altLang="ja-JP" sz="1600" smtClean="0">
                <a:solidFill>
                  <a:srgbClr val="000000"/>
                </a:solidFill>
                <a:hlinkClick r:id="rId3"/>
              </a:rPr>
              <a:t>-products-support-series-</a:t>
            </a:r>
            <a:r>
              <a:rPr lang="en-US" altLang="ja-JP" sz="1600" err="1" smtClean="0">
                <a:solidFill>
                  <a:srgbClr val="000000"/>
                </a:solidFill>
                <a:hlinkClick r:id="rId3"/>
              </a:rPr>
              <a:t>home.html</a:t>
            </a:r>
            <a:endParaRPr lang="en-US" altLang="ja-JP" sz="160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Download Software</a:t>
            </a:r>
          </a:p>
          <a:p>
            <a:pPr indent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en-US" altLang="ja-JP" sz="1600">
                <a:solidFill>
                  <a:srgbClr val="000000"/>
                </a:solidFill>
                <a:hlinkClick r:id="rId4"/>
              </a:rPr>
              <a:t>://</a:t>
            </a:r>
            <a:r>
              <a:rPr lang="en-US" altLang="ja-JP" sz="1600" err="1" smtClean="0">
                <a:solidFill>
                  <a:srgbClr val="000000"/>
                </a:solidFill>
                <a:hlinkClick r:id="rId4"/>
              </a:rPr>
              <a:t>software.cisco.com</a:t>
            </a:r>
            <a:r>
              <a:rPr lang="en-US" altLang="ja-JP" sz="1600" smtClean="0">
                <a:solidFill>
                  <a:srgbClr val="000000"/>
                </a:solidFill>
                <a:hlinkClick r:id="rId4"/>
              </a:rPr>
              <a:t>/download/</a:t>
            </a:r>
            <a:r>
              <a:rPr lang="en-US" altLang="ja-JP" sz="1600" err="1" smtClean="0">
                <a:solidFill>
                  <a:srgbClr val="000000"/>
                </a:solidFill>
                <a:hlinkClick r:id="rId4"/>
              </a:rPr>
              <a:t>navigator.html?mdfid</a:t>
            </a:r>
            <a:r>
              <a:rPr lang="en-US" altLang="ja-JP" sz="1600" smtClean="0">
                <a:solidFill>
                  <a:srgbClr val="000000"/>
                </a:solidFill>
                <a:hlinkClick r:id="rId4"/>
              </a:rPr>
              <a:t>=286306577&amp;i=</a:t>
            </a:r>
            <a:r>
              <a:rPr lang="en-US" altLang="ja-JP" sz="1600" err="1" smtClean="0">
                <a:solidFill>
                  <a:srgbClr val="000000"/>
                </a:solidFill>
                <a:hlinkClick r:id="rId4"/>
              </a:rPr>
              <a:t>rm</a:t>
            </a:r>
            <a:endParaRPr lang="en-US" altLang="ja-JP" sz="160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Release Notes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>
                <a:solidFill>
                  <a:srgbClr val="000000"/>
                </a:solidFill>
                <a:hlinkClick r:id="rId5"/>
              </a:rPr>
              <a:t>http://</a:t>
            </a:r>
            <a:r>
              <a:rPr lang="en-US" altLang="ja-JP" sz="1600" err="1" smtClean="0">
                <a:solidFill>
                  <a:srgbClr val="000000"/>
                </a:solidFill>
                <a:hlinkClick r:id="rId5"/>
              </a:rPr>
              <a:t>www.cisco.com</a:t>
            </a:r>
            <a:r>
              <a:rPr lang="en-US" altLang="ja-JP" sz="1600" smtClean="0">
                <a:solidFill>
                  <a:srgbClr val="000000"/>
                </a:solidFill>
                <a:hlinkClick r:id="rId5"/>
              </a:rPr>
              <a:t>/c/</a:t>
            </a:r>
            <a:r>
              <a:rPr lang="en-US" altLang="ja-JP" sz="1600" err="1" smtClean="0">
                <a:solidFill>
                  <a:srgbClr val="000000"/>
                </a:solidFill>
                <a:hlinkClick r:id="rId5"/>
              </a:rPr>
              <a:t>en</a:t>
            </a:r>
            <a:r>
              <a:rPr lang="en-US" altLang="ja-JP" sz="1600" smtClean="0">
                <a:solidFill>
                  <a:srgbClr val="000000"/>
                </a:solidFill>
                <a:hlinkClick r:id="rId5"/>
              </a:rPr>
              <a:t>/us/support/security/firepower-</a:t>
            </a:r>
            <a:r>
              <a:rPr lang="en-US" altLang="ja-JP" sz="1600" err="1" smtClean="0">
                <a:solidFill>
                  <a:srgbClr val="000000"/>
                </a:solidFill>
                <a:hlinkClick r:id="rId5"/>
              </a:rPr>
              <a:t>ngfw</a:t>
            </a:r>
            <a:r>
              <a:rPr lang="en-US" altLang="ja-JP" sz="1600" smtClean="0">
                <a:solidFill>
                  <a:srgbClr val="000000"/>
                </a:solidFill>
                <a:hlinkClick r:id="rId5"/>
              </a:rPr>
              <a:t>/products-release-notes-</a:t>
            </a:r>
            <a:r>
              <a:rPr lang="en-US" altLang="ja-JP" sz="1600" err="1" smtClean="0">
                <a:solidFill>
                  <a:srgbClr val="000000"/>
                </a:solidFill>
                <a:hlinkClick r:id="rId5"/>
              </a:rPr>
              <a:t>list.html</a:t>
            </a:r>
            <a:endParaRPr lang="en-US" altLang="ja-JP" sz="160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>
                <a:solidFill>
                  <a:srgbClr val="000000"/>
                </a:solidFill>
              </a:rPr>
              <a:t>Configuration Guides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>
                <a:solidFill>
                  <a:srgbClr val="000000"/>
                </a:solidFill>
                <a:hlinkClick r:id="rId6"/>
              </a:rPr>
              <a:t>http://</a:t>
            </a:r>
            <a:r>
              <a:rPr lang="en-US" altLang="ja-JP" sz="1600" err="1">
                <a:solidFill>
                  <a:srgbClr val="000000"/>
                </a:solidFill>
                <a:hlinkClick r:id="rId6"/>
              </a:rPr>
              <a:t>www.cisco.com</a:t>
            </a:r>
            <a:r>
              <a:rPr lang="en-US" altLang="ja-JP" sz="1600">
                <a:solidFill>
                  <a:srgbClr val="000000"/>
                </a:solidFill>
                <a:hlinkClick r:id="rId6"/>
              </a:rPr>
              <a:t>/c/</a:t>
            </a:r>
            <a:r>
              <a:rPr lang="en-US" altLang="ja-JP" sz="1600" err="1">
                <a:solidFill>
                  <a:srgbClr val="000000"/>
                </a:solidFill>
                <a:hlinkClick r:id="rId6"/>
              </a:rPr>
              <a:t>en</a:t>
            </a:r>
            <a:r>
              <a:rPr lang="en-US" altLang="ja-JP" sz="1600">
                <a:solidFill>
                  <a:srgbClr val="000000"/>
                </a:solidFill>
                <a:hlinkClick r:id="rId6"/>
              </a:rPr>
              <a:t>/us/support/security/firepower-</a:t>
            </a:r>
            <a:r>
              <a:rPr lang="en-US" altLang="ja-JP" sz="1600" err="1">
                <a:solidFill>
                  <a:srgbClr val="000000"/>
                </a:solidFill>
                <a:hlinkClick r:id="rId6"/>
              </a:rPr>
              <a:t>ngfw</a:t>
            </a:r>
            <a:r>
              <a:rPr lang="en-US" altLang="ja-JP" sz="1600">
                <a:solidFill>
                  <a:srgbClr val="000000"/>
                </a:solidFill>
                <a:hlinkClick r:id="rId6"/>
              </a:rPr>
              <a:t>/products-installation-and-configuration-guides-</a:t>
            </a:r>
            <a:r>
              <a:rPr lang="en-US" altLang="ja-JP" sz="1600" err="1">
                <a:solidFill>
                  <a:srgbClr val="000000"/>
                </a:solidFill>
                <a:hlinkClick r:id="rId6"/>
              </a:rPr>
              <a:t>list.html</a:t>
            </a:r>
            <a:endParaRPr lang="ja-JP" alt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2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FTD - Firepower on ASA vs FTD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259404" y="3093360"/>
            <a:ext cx="8357024" cy="1197469"/>
            <a:chOff x="259404" y="3093360"/>
            <a:chExt cx="8357024" cy="11974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750" y="3207216"/>
              <a:ext cx="3849678" cy="1083613"/>
            </a:xfrm>
            <a:prstGeom prst="rect">
              <a:avLst/>
            </a:prstGeom>
          </p:spPr>
        </p:pic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259404" y="3093360"/>
              <a:ext cx="8357024" cy="1167386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967" lvl="1" indent="0">
                <a:spcBef>
                  <a:spcPts val="600"/>
                </a:spcBef>
                <a:buClr>
                  <a:schemeClr val="tx2"/>
                </a:buClr>
                <a:buFont typeface="Arial"/>
                <a:buNone/>
              </a:pPr>
              <a:r>
                <a:rPr lang="en-US" altLang="ja-JP" dirty="0" smtClean="0">
                  <a:solidFill>
                    <a:srgbClr val="000000"/>
                  </a:solidFill>
                </a:rPr>
                <a:t>FTD</a:t>
              </a:r>
            </a:p>
            <a:p>
              <a:pPr marL="758825" lvl="1" indent="-3079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 smtClean="0">
                  <a:solidFill>
                    <a:srgbClr val="000000"/>
                  </a:solidFill>
                </a:rPr>
                <a:t>1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つの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software, 1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つの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OS</a:t>
              </a:r>
              <a:endParaRPr lang="ja-JP" altLang="en-US" dirty="0" smtClean="0">
                <a:solidFill>
                  <a:srgbClr val="000000"/>
                </a:solidFill>
              </a:endParaRPr>
            </a:p>
            <a:p>
              <a:pPr marL="758825" lvl="1" indent="-3079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 smtClean="0">
                  <a:solidFill>
                    <a:srgbClr val="000000"/>
                  </a:solidFill>
                </a:rPr>
                <a:t>1 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つの管理ソフトで管理可能</a:t>
              </a:r>
            </a:p>
            <a:p>
              <a:pPr marL="569867" lvl="1" indent="-342900">
                <a:spcBef>
                  <a:spcPts val="600"/>
                </a:spcBef>
                <a:buClr>
                  <a:schemeClr val="tx2"/>
                </a:buClr>
              </a:pPr>
              <a:endParaRPr lang="ja-JP" altLang="en-US" sz="2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297504" y="1047306"/>
            <a:ext cx="8357024" cy="1835594"/>
            <a:chOff x="297504" y="1047306"/>
            <a:chExt cx="8357024" cy="18355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6649" y="1189374"/>
              <a:ext cx="3633308" cy="1417604"/>
            </a:xfrm>
            <a:prstGeom prst="rect">
              <a:avLst/>
            </a:prstGeom>
          </p:spPr>
        </p:pic>
        <p:sp>
          <p:nvSpPr>
            <p:cNvPr id="10" name="Text Placeholder 3"/>
            <p:cNvSpPr txBox="1">
              <a:spLocks/>
            </p:cNvSpPr>
            <p:nvPr/>
          </p:nvSpPr>
          <p:spPr>
            <a:xfrm>
              <a:off x="297504" y="1047306"/>
              <a:ext cx="8357024" cy="1835594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967" lvl="1" indent="0">
                <a:spcBef>
                  <a:spcPts val="600"/>
                </a:spcBef>
                <a:buClr>
                  <a:schemeClr val="tx2"/>
                </a:buClr>
                <a:buNone/>
              </a:pPr>
              <a:r>
                <a:rPr lang="en-US" altLang="ja-JP" dirty="0">
                  <a:solidFill>
                    <a:srgbClr val="000000"/>
                  </a:solidFill>
                </a:rPr>
                <a:t>Firepower on ASA</a:t>
              </a: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>
                  <a:solidFill>
                    <a:srgbClr val="000000"/>
                  </a:solidFill>
                </a:rPr>
                <a:t>2 </a:t>
              </a:r>
              <a:r>
                <a:rPr lang="ja-JP" altLang="en-US" dirty="0">
                  <a:solidFill>
                    <a:srgbClr val="000000"/>
                  </a:solidFill>
                </a:rPr>
                <a:t>つの </a:t>
              </a:r>
              <a:r>
                <a:rPr lang="en-US" altLang="ja-JP" dirty="0">
                  <a:solidFill>
                    <a:srgbClr val="000000"/>
                  </a:solidFill>
                </a:rPr>
                <a:t>software </a:t>
              </a:r>
              <a:r>
                <a:rPr lang="ja-JP" altLang="en-US" dirty="0">
                  <a:solidFill>
                    <a:srgbClr val="000000"/>
                  </a:solidFill>
                </a:rPr>
                <a:t>が必要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ja-JP" altLang="en-US" dirty="0">
                  <a:solidFill>
                    <a:srgbClr val="000000"/>
                  </a:solidFill>
                </a:rPr>
                <a:t>同一 </a:t>
              </a:r>
              <a:r>
                <a:rPr lang="en-US" altLang="ja-JP" dirty="0">
                  <a:solidFill>
                    <a:srgbClr val="000000"/>
                  </a:solidFill>
                </a:rPr>
                <a:t>HW</a:t>
              </a:r>
              <a:r>
                <a:rPr lang="ja-JP" altLang="en-US" dirty="0">
                  <a:solidFill>
                    <a:srgbClr val="000000"/>
                  </a:solidFill>
                </a:rPr>
                <a:t> 上に </a:t>
              </a:r>
              <a:r>
                <a:rPr lang="en-US" altLang="ja-JP" dirty="0">
                  <a:solidFill>
                    <a:srgbClr val="000000"/>
                  </a:solidFill>
                </a:rPr>
                <a:t>2 </a:t>
              </a:r>
              <a:r>
                <a:rPr lang="ja-JP" altLang="en-US" dirty="0">
                  <a:solidFill>
                    <a:srgbClr val="000000"/>
                  </a:solidFill>
                </a:rPr>
                <a:t>つの </a:t>
              </a:r>
              <a:r>
                <a:rPr lang="en-US" altLang="ja-JP" dirty="0">
                  <a:solidFill>
                    <a:srgbClr val="000000"/>
                  </a:solidFill>
                </a:rPr>
                <a:t>OS </a:t>
              </a:r>
              <a:r>
                <a:rPr lang="ja-JP" altLang="en-US" dirty="0">
                  <a:solidFill>
                    <a:srgbClr val="000000"/>
                  </a:solidFill>
                </a:rPr>
                <a:t>が必要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ja-JP" altLang="en-US" dirty="0">
                  <a:solidFill>
                    <a:srgbClr val="000000"/>
                  </a:solidFill>
                </a:rPr>
                <a:t>複数の重複する機能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>
                  <a:solidFill>
                    <a:srgbClr val="000000"/>
                  </a:solidFill>
                </a:rPr>
                <a:t>2 </a:t>
              </a:r>
              <a:r>
                <a:rPr lang="ja-JP" altLang="en-US" dirty="0">
                  <a:solidFill>
                    <a:srgbClr val="000000"/>
                  </a:solidFill>
                </a:rPr>
                <a:t>つの管理ソフトが必要</a:t>
              </a:r>
              <a:endParaRPr lang="en-US" altLang="ja-JP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149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FTD </a:t>
            </a:r>
            <a:r>
              <a:rPr lang="ja-JP" altLang="en-US" smtClean="0">
                <a:solidFill>
                  <a:schemeClr val="tx2"/>
                </a:solidFill>
              </a:rPr>
              <a:t>の主要ドキュメント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Command References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altLang="ja-JP" sz="1600" dirty="0" smtClean="0">
                <a:solidFill>
                  <a:srgbClr val="000000"/>
                </a:solidFill>
                <a:hlinkClick r:id="rId3"/>
              </a:rPr>
              <a:t>www.cisco.com/c/en/us/support/security/firepower-ngfw/products-command-reference-list.html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Compatibility Information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altLang="ja-JP" sz="1600" dirty="0" smtClean="0">
                <a:solidFill>
                  <a:srgbClr val="000000"/>
                </a:solidFill>
                <a:hlinkClick r:id="rId4"/>
              </a:rPr>
              <a:t>www.cisco.com/c/en/us/support/security/firepower-ngfw/products-device-support-tables-list.html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CSC - </a:t>
            </a:r>
            <a:r>
              <a:rPr lang="en-US" altLang="ja-JP" sz="1600" dirty="0" smtClean="0">
                <a:solidFill>
                  <a:srgbClr val="000000"/>
                </a:solidFill>
              </a:rPr>
              <a:t>Firepower (</a:t>
            </a:r>
            <a:r>
              <a:rPr lang="en-US" altLang="ja-JP" sz="1600" dirty="0">
                <a:solidFill>
                  <a:srgbClr val="000000"/>
                </a:solidFill>
              </a:rPr>
              <a:t>Japan)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en-US" altLang="ja-JP" sz="1600" dirty="0" smtClean="0">
                <a:solidFill>
                  <a:srgbClr val="000000"/>
                </a:solidFill>
                <a:hlinkClick r:id="rId5"/>
              </a:rPr>
              <a:t>supportforums.cisco.com/ja/community/12475191/firepower-system-firepower-threat-defense-ftd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</a:rPr>
              <a:t>CSC - </a:t>
            </a:r>
            <a:r>
              <a:rPr lang="en-US" altLang="ja-JP" sz="1600" dirty="0" smtClean="0">
                <a:solidFill>
                  <a:srgbClr val="000000"/>
                </a:solidFill>
              </a:rPr>
              <a:t>Firepower (</a:t>
            </a:r>
            <a:r>
              <a:rPr lang="en-US" altLang="ja-JP" sz="1600" dirty="0">
                <a:solidFill>
                  <a:srgbClr val="000000"/>
                </a:solidFill>
              </a:rPr>
              <a:t>Global)</a:t>
            </a:r>
          </a:p>
          <a:p>
            <a:pPr marL="311150">
              <a:spcBef>
                <a:spcPts val="600"/>
              </a:spcBef>
              <a:buClr>
                <a:schemeClr val="tx2"/>
              </a:buClr>
            </a:pPr>
            <a:r>
              <a:rPr lang="en-US" altLang="ja-JP" sz="1600" dirty="0">
                <a:solidFill>
                  <a:srgbClr val="000000"/>
                </a:solidFill>
                <a:hlinkClick r:id="rId6"/>
              </a:rPr>
              <a:t>https://supportforums.cisco.com/community/12183446/firepower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09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6425" y="405104"/>
            <a:ext cx="7598042" cy="54374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2301" y="1099433"/>
            <a:ext cx="8277344" cy="354738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Overview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Troubleshooting Tools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Case Study</a:t>
            </a:r>
          </a:p>
          <a:p>
            <a:pPr marL="446088" indent="-388938">
              <a:buClr>
                <a:srgbClr val="FFC000"/>
              </a:buClr>
              <a:buSzPct val="100000"/>
            </a:pPr>
            <a:r>
              <a:rPr lang="en-US" altLang="ja-JP" sz="2000" b="1" dirty="0" smtClean="0">
                <a:solidFill>
                  <a:srgbClr val="FFC000"/>
                </a:solidFill>
              </a:rPr>
              <a:t>Q&amp;A 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142821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513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16425" y="405104"/>
            <a:ext cx="7598042" cy="54374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2301" y="1099433"/>
            <a:ext cx="8277344" cy="3547382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kumimoji="1"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kumimoji="1"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kumimoji="1"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kumimoji="1"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388938">
              <a:buClr>
                <a:schemeClr val="bg1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Overview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FTD Troubleshooting Tools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Case Study</a:t>
            </a:r>
          </a:p>
          <a:p>
            <a:pPr marL="446088" indent="-388938">
              <a:buClr>
                <a:srgbClr val="FFFFFF"/>
              </a:buClr>
              <a:buSzPct val="100000"/>
            </a:pPr>
            <a:r>
              <a:rPr lang="en-US" altLang="ja-JP" sz="2000" dirty="0" smtClean="0">
                <a:solidFill>
                  <a:schemeClr val="bg1"/>
                </a:solidFill>
              </a:rPr>
              <a:t>Q&amp;A </a:t>
            </a:r>
          </a:p>
          <a:p>
            <a:pPr marL="446088" indent="-388938">
              <a:buClr>
                <a:srgbClr val="FFC000"/>
              </a:buClr>
              <a:buSzPct val="100000"/>
            </a:pPr>
            <a:r>
              <a:rPr lang="en-US" altLang="ja-JP" sz="2000" b="1" dirty="0" smtClean="0">
                <a:solidFill>
                  <a:srgbClr val="FFC000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611790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smtClean="0">
                <a:solidFill>
                  <a:schemeClr val="tx2"/>
                </a:solidFill>
              </a:rPr>
              <a:t>TCP ping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22285" y="1796755"/>
            <a:ext cx="7964909" cy="286232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ping 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tcp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192.168.46.11 </a:t>
            </a:r>
            <a:r>
              <a:rPr lang="en-US" sz="12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23</a:t>
            </a:r>
            <a:endParaRPr lang="en-US" sz="1200" b="1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Type escape sequence to abort.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 source specified. Pinging from identity interface.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Sending 5 TCP SYN requests to 192.168.46.11 port 23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from 192.168.46.21, timeout is 2 seconds: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?!!!!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Success rate is 80 percent (4/5), round-trip min/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avg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/max = 1/1/1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ms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endParaRPr lang="en-US" sz="12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ping </a:t>
            </a:r>
            <a:r>
              <a:rPr lang="en-US" sz="1200" b="1" dirty="0" err="1">
                <a:solidFill>
                  <a:schemeClr val="tx2"/>
                </a:solidFill>
                <a:latin typeface="Courier New" panose="02070309020205020404" pitchFamily="49" charset="0"/>
              </a:rPr>
              <a:t>tcp</a:t>
            </a:r>
            <a:r>
              <a:rPr lang="en-US" sz="1200" b="1" dirty="0">
                <a:solidFill>
                  <a:schemeClr val="tx2"/>
                </a:solidFill>
                <a:latin typeface="Courier New" panose="02070309020205020404" pitchFamily="49" charset="0"/>
              </a:rPr>
              <a:t> interface inside 192.168.46.11 23 source 192.168.45.11 0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Type escape sequence to abort.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Sending 5 TCP SYN requests to 192.168.46.11 port 23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from 192.168.45.11 starting port 10000, timeout is 2 seconds: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?!!!!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Success rate is 80 percent (4/5), round-trip min/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avg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/max = 11/18/21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ms</a:t>
            </a:r>
            <a:endParaRPr lang="en-US" sz="1200" b="1" dirty="0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22286" y="964747"/>
            <a:ext cx="779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mtClean="0">
                <a:solidFill>
                  <a:srgbClr val="000000"/>
                </a:solidFill>
              </a:rPr>
              <a:t>TCP ping </a:t>
            </a:r>
            <a:r>
              <a:rPr lang="ja-JP" altLang="en-US" smtClean="0">
                <a:solidFill>
                  <a:srgbClr val="000000"/>
                </a:solidFill>
              </a:rPr>
              <a:t>を</a:t>
            </a:r>
            <a:r>
              <a:rPr lang="ja-JP" altLang="en-US">
                <a:solidFill>
                  <a:srgbClr val="000000"/>
                </a:solidFill>
              </a:rPr>
              <a:t>用いる事で、</a:t>
            </a:r>
            <a:r>
              <a:rPr lang="en-US" altLang="ja-JP">
                <a:solidFill>
                  <a:srgbClr val="000000"/>
                </a:solidFill>
              </a:rPr>
              <a:t>FTD </a:t>
            </a:r>
            <a:r>
              <a:rPr lang="ja-JP" altLang="en-US">
                <a:solidFill>
                  <a:srgbClr val="000000"/>
                </a:solidFill>
              </a:rPr>
              <a:t>自身から、もしくは 任意の送信元</a:t>
            </a:r>
            <a:r>
              <a:rPr lang="en-US" altLang="ja-JP">
                <a:solidFill>
                  <a:srgbClr val="000000"/>
                </a:solidFill>
              </a:rPr>
              <a:t>IP</a:t>
            </a:r>
            <a:r>
              <a:rPr lang="ja-JP" altLang="en-US">
                <a:solidFill>
                  <a:srgbClr val="000000"/>
                </a:solidFill>
              </a:rPr>
              <a:t>・ポート・インターフェイスから、任意宛先の</a:t>
            </a:r>
            <a:r>
              <a:rPr lang="en-US" altLang="ja-JP">
                <a:solidFill>
                  <a:srgbClr val="000000"/>
                </a:solidFill>
              </a:rPr>
              <a:t>TCP</a:t>
            </a:r>
            <a:r>
              <a:rPr lang="ja-JP" altLang="en-US">
                <a:solidFill>
                  <a:srgbClr val="000000"/>
                </a:solidFill>
              </a:rPr>
              <a:t>ポートへの疎通確認を行う事</a:t>
            </a:r>
            <a:r>
              <a:rPr lang="ja-JP" altLang="en-US" smtClean="0">
                <a:solidFill>
                  <a:srgbClr val="000000"/>
                </a:solidFill>
              </a:rPr>
              <a:t>が可能</a:t>
            </a:r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8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sz="3000" dirty="0">
                <a:solidFill>
                  <a:schemeClr val="tx2"/>
                </a:solidFill>
                <a:latin typeface="Arial" charset="0"/>
              </a:rPr>
              <a:t>FTD Troubleshooting </a:t>
            </a: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tools - FW Engine Debug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9152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Snort</a:t>
            </a:r>
            <a:r>
              <a:rPr lang="ja-JP" altLang="en-US" smtClean="0">
                <a:solidFill>
                  <a:srgbClr val="000000"/>
                </a:solidFill>
              </a:rPr>
              <a:t> 側の </a:t>
            </a:r>
            <a:r>
              <a:rPr lang="en-US" altLang="ja-JP" smtClean="0">
                <a:solidFill>
                  <a:srgbClr val="000000"/>
                </a:solidFill>
              </a:rPr>
              <a:t>debug </a:t>
            </a:r>
            <a:r>
              <a:rPr lang="ja-JP" altLang="en-US" smtClean="0">
                <a:solidFill>
                  <a:srgbClr val="000000"/>
                </a:solidFill>
              </a:rPr>
              <a:t>を確認したい時に使用</a:t>
            </a: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err="1" smtClean="0">
                <a:solidFill>
                  <a:srgbClr val="000000"/>
                </a:solidFill>
              </a:rPr>
              <a:t>prefilter</a:t>
            </a:r>
            <a:r>
              <a:rPr lang="en-US" altLang="ja-JP" smtClean="0">
                <a:solidFill>
                  <a:srgbClr val="000000"/>
                </a:solidFill>
              </a:rPr>
              <a:t> </a:t>
            </a:r>
            <a:r>
              <a:rPr lang="ja-JP" altLang="en-US" smtClean="0">
                <a:solidFill>
                  <a:srgbClr val="000000"/>
                </a:solidFill>
              </a:rPr>
              <a:t>に関する処理のログは出ない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981" y="3609414"/>
            <a:ext cx="4914804" cy="120032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9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&gt; </a:t>
            </a:r>
            <a:r>
              <a:rPr lang="en-US" sz="900" b="1">
                <a:solidFill>
                  <a:schemeClr val="tx2"/>
                </a:solidFill>
                <a:latin typeface="Courier New" panose="02070309020205020404" pitchFamily="49" charset="0"/>
              </a:rPr>
              <a:t>system support firewall-engine-debug</a:t>
            </a:r>
          </a:p>
          <a:p>
            <a:endParaRPr lang="en-US" sz="9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9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specify an IP protocol: </a:t>
            </a:r>
            <a:r>
              <a:rPr lang="en-US" sz="900" b="1" err="1">
                <a:solidFill>
                  <a:srgbClr val="000000"/>
                </a:solidFill>
                <a:latin typeface="Courier New" panose="02070309020205020404" pitchFamily="49" charset="0"/>
              </a:rPr>
              <a:t>tcp</a:t>
            </a:r>
            <a:endParaRPr lang="en-US" sz="900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9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specify a client IP address: </a:t>
            </a:r>
            <a:r>
              <a:rPr lang="en-US" sz="900" b="1">
                <a:solidFill>
                  <a:srgbClr val="000000"/>
                </a:solidFill>
                <a:latin typeface="Courier New" panose="02070309020205020404" pitchFamily="49" charset="0"/>
              </a:rPr>
              <a:t>192.168.75.14</a:t>
            </a:r>
          </a:p>
          <a:p>
            <a:r>
              <a:rPr lang="en-US" sz="9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specify a client port:</a:t>
            </a:r>
          </a:p>
          <a:p>
            <a:r>
              <a:rPr lang="en-US" sz="9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specify a server IP address: </a:t>
            </a:r>
            <a:r>
              <a:rPr lang="en-US" sz="900" b="1">
                <a:solidFill>
                  <a:srgbClr val="000000"/>
                </a:solidFill>
                <a:latin typeface="Courier New" panose="02070309020205020404" pitchFamily="49" charset="0"/>
              </a:rPr>
              <a:t>192.168.76.14</a:t>
            </a:r>
          </a:p>
          <a:p>
            <a:r>
              <a:rPr lang="en-US" sz="9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Please specify a server port:</a:t>
            </a:r>
          </a:p>
          <a:p>
            <a:r>
              <a:rPr lang="en-US" sz="9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Monitoring firewall engine debug messages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356073" y="3709700"/>
            <a:ext cx="4568008" cy="830997"/>
            <a:chOff x="4356073" y="3709700"/>
            <a:chExt cx="4427181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6007883" y="3709700"/>
              <a:ext cx="2775371" cy="83099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</a:t>
              </a:r>
              <a:r>
                <a:rPr lang="en-US" sz="16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IP protocol </a:t>
              </a:r>
              <a:r>
                <a:rPr lang="ja-JP" altLang="en-US" sz="16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は必ず何か入力する、それ以外は未入力（</a:t>
              </a:r>
              <a:r>
                <a:rPr lang="en-US" altLang="ja-JP" sz="16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any</a:t>
              </a:r>
              <a:r>
                <a:rPr lang="ja-JP" altLang="en-US" sz="16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）が可能</a:t>
              </a:r>
              <a:endPara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 flipV="1">
              <a:off x="4356073" y="4002089"/>
              <a:ext cx="1651810" cy="12311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2" y="2159246"/>
            <a:ext cx="7955684" cy="1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80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FTD Troubleshooting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tools - FTD CLI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5136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FMC GUI </a:t>
            </a:r>
            <a:r>
              <a:rPr lang="ja-JP" altLang="en-US" dirty="0" smtClean="0">
                <a:solidFill>
                  <a:srgbClr val="000000"/>
                </a:solidFill>
              </a:rPr>
              <a:t>上で </a:t>
            </a:r>
            <a:r>
              <a:rPr lang="en-US" altLang="ja-JP" dirty="0" smtClean="0">
                <a:solidFill>
                  <a:srgbClr val="000000"/>
                </a:solidFill>
              </a:rPr>
              <a:t>FTD CLI </a:t>
            </a:r>
            <a:r>
              <a:rPr lang="ja-JP" altLang="en-US" dirty="0" smtClean="0">
                <a:solidFill>
                  <a:srgbClr val="000000"/>
                </a:solidFill>
              </a:rPr>
              <a:t>が実行可能（</a:t>
            </a:r>
            <a:r>
              <a:rPr lang="en-US" altLang="ja-JP" dirty="0" smtClean="0">
                <a:solidFill>
                  <a:srgbClr val="000000"/>
                </a:solidFill>
              </a:rPr>
              <a:t>ex. show version, show failover</a:t>
            </a:r>
            <a:r>
              <a:rPr lang="ja-JP" altLang="en-US" dirty="0" smtClean="0">
                <a:solidFill>
                  <a:srgbClr val="000000"/>
                </a:solidFill>
              </a:rPr>
              <a:t>）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rgbClr val="000000"/>
                </a:solidFill>
              </a:rPr>
              <a:t>現状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(6.1)</a:t>
            </a:r>
            <a:r>
              <a:rPr lang="ja-JP" altLang="en-US" dirty="0" smtClean="0">
                <a:solidFill>
                  <a:srgbClr val="000000"/>
                </a:solidFill>
              </a:rPr>
              <a:t>、以下のコマンドが実行可能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Ping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Packet-tracer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Any ‘show’ command (ASA only)</a:t>
            </a:r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Traceroute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1" y="3383244"/>
            <a:ext cx="4351084" cy="15474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755" y="2063766"/>
            <a:ext cx="3913554" cy="263895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07795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FTD Troubleshooting Tools - ASA engine SNMP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3168210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187709"/>
            <a:ext cx="821735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ASA engine SNNP </a:t>
            </a:r>
            <a:r>
              <a:rPr lang="ja-JP" altLang="en-US" smtClean="0">
                <a:solidFill>
                  <a:srgbClr val="000000"/>
                </a:solidFill>
              </a:rPr>
              <a:t>の設定は</a:t>
            </a:r>
            <a:r>
              <a:rPr lang="ja-JP" altLang="en-US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chemeClr val="tx2"/>
                </a:solidFill>
              </a:rPr>
              <a:t>Devices &gt; Platform Settings</a:t>
            </a:r>
            <a:r>
              <a:rPr lang="ja-JP" altLang="en-US">
                <a:solidFill>
                  <a:schemeClr val="tx2"/>
                </a:solidFill>
              </a:rPr>
              <a:t> </a:t>
            </a:r>
            <a:r>
              <a:rPr lang="en-US" altLang="ja-JP" b="1" smtClean="0">
                <a:solidFill>
                  <a:schemeClr val="tx2"/>
                </a:solidFill>
              </a:rPr>
              <a:t>&gt; SNMP </a:t>
            </a:r>
            <a:r>
              <a:rPr lang="ja-JP" altLang="en-US" smtClean="0">
                <a:solidFill>
                  <a:srgbClr val="000000"/>
                </a:solidFill>
              </a:rPr>
              <a:t>から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Snort engine SNMP </a:t>
            </a:r>
            <a:r>
              <a:rPr lang="ja-JP" altLang="en-US" smtClean="0">
                <a:solidFill>
                  <a:srgbClr val="000000"/>
                </a:solidFill>
              </a:rPr>
              <a:t>の設定は </a:t>
            </a:r>
            <a:r>
              <a:rPr lang="en-US" altLang="ja-JP" b="1" smtClean="0">
                <a:solidFill>
                  <a:schemeClr val="tx2"/>
                </a:solidFill>
              </a:rPr>
              <a:t>Policies &gt; Actions &gt; Alerts </a:t>
            </a:r>
            <a:r>
              <a:rPr lang="ja-JP" altLang="en-US" smtClean="0">
                <a:solidFill>
                  <a:srgbClr val="000000"/>
                </a:solidFill>
              </a:rPr>
              <a:t>から</a:t>
            </a:r>
            <a:endParaRPr lang="en-US" altLang="ja-JP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mtClean="0">
                <a:solidFill>
                  <a:srgbClr val="000000"/>
                </a:solidFill>
              </a:rPr>
              <a:t>FDM </a:t>
            </a:r>
            <a:r>
              <a:rPr lang="en-US" altLang="ja-JP">
                <a:solidFill>
                  <a:srgbClr val="000000"/>
                </a:solidFill>
              </a:rPr>
              <a:t>(on-box management) </a:t>
            </a:r>
            <a:r>
              <a:rPr lang="ja-JP" altLang="en-US" smtClean="0">
                <a:solidFill>
                  <a:srgbClr val="000000"/>
                </a:solidFill>
              </a:rPr>
              <a:t>では未サポート（</a:t>
            </a:r>
            <a:r>
              <a:rPr lang="en-US" altLang="ja-JP" smtClean="0">
                <a:solidFill>
                  <a:srgbClr val="000000"/>
                </a:solidFill>
              </a:rPr>
              <a:t>6.1 </a:t>
            </a:r>
            <a:r>
              <a:rPr lang="ja-JP" altLang="en-US" smtClean="0">
                <a:solidFill>
                  <a:srgbClr val="000000"/>
                </a:solidFill>
              </a:rPr>
              <a:t>現在）</a:t>
            </a:r>
            <a:endParaRPr lang="en-US" altLang="ja-JP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2" y="2183996"/>
            <a:ext cx="5333376" cy="2110329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501580" y="2002595"/>
            <a:ext cx="5462545" cy="2029759"/>
            <a:chOff x="3501580" y="2002595"/>
            <a:chExt cx="5462545" cy="2029759"/>
          </a:xfrm>
        </p:grpSpPr>
        <p:sp>
          <p:nvSpPr>
            <p:cNvPr id="8" name="TextBox 7"/>
            <p:cNvSpPr txBox="1"/>
            <p:nvPr/>
          </p:nvSpPr>
          <p:spPr>
            <a:xfrm>
              <a:off x="4312043" y="2002595"/>
              <a:ext cx="4652082" cy="7848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smtClean="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&gt; </a:t>
              </a:r>
              <a:r>
                <a:rPr lang="en-US" sz="900" b="1" smtClean="0">
                  <a:solidFill>
                    <a:schemeClr val="tx2"/>
                  </a:solidFill>
                  <a:latin typeface="Courier New" panose="02070309020205020404" pitchFamily="49" charset="0"/>
                </a:rPr>
                <a:t>show </a:t>
              </a:r>
              <a:r>
                <a:rPr lang="en-US" sz="900" b="1">
                  <a:solidFill>
                    <a:schemeClr val="tx2"/>
                  </a:solidFill>
                  <a:latin typeface="Courier New" panose="02070309020205020404" pitchFamily="49" charset="0"/>
                </a:rPr>
                <a:t>run </a:t>
              </a:r>
              <a:r>
                <a:rPr lang="en-US" sz="900" b="1" err="1">
                  <a:solidFill>
                    <a:schemeClr val="tx2"/>
                  </a:solidFill>
                  <a:latin typeface="Courier New" panose="02070309020205020404" pitchFamily="49" charset="0"/>
                </a:rPr>
                <a:t>snmp</a:t>
              </a:r>
              <a:r>
                <a:rPr lang="en-US" sz="900" b="1">
                  <a:solidFill>
                    <a:schemeClr val="tx2"/>
                  </a:solidFill>
                  <a:latin typeface="Courier New" panose="02070309020205020404" pitchFamily="49" charset="0"/>
                </a:rPr>
                <a:t>-server</a:t>
              </a:r>
            </a:p>
            <a:p>
              <a:r>
                <a:rPr lang="en-US" sz="900" err="1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snmp</a:t>
              </a:r>
              <a:r>
                <a:rPr lang="en-US" sz="90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-server host outside 192.168.1.100 community ***** version 2c</a:t>
              </a:r>
            </a:p>
            <a:p>
              <a:r>
                <a:rPr lang="en-US" sz="90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no </a:t>
              </a:r>
              <a:r>
                <a:rPr lang="en-US" sz="900" err="1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snmp</a:t>
              </a:r>
              <a:r>
                <a:rPr lang="en-US" sz="90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-server location</a:t>
              </a:r>
            </a:p>
            <a:p>
              <a:r>
                <a:rPr lang="en-US" sz="90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no </a:t>
              </a:r>
              <a:r>
                <a:rPr lang="en-US" sz="900" err="1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snmp</a:t>
              </a:r>
              <a:r>
                <a:rPr lang="en-US" sz="90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-server contact</a:t>
              </a:r>
            </a:p>
            <a:p>
              <a:r>
                <a:rPr lang="en-US" sz="900" err="1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snmp</a:t>
              </a:r>
              <a:r>
                <a:rPr lang="en-US" sz="900">
                  <a:solidFill>
                    <a:schemeClr val="tx1">
                      <a:lumMod val="50000"/>
                    </a:schemeClr>
                  </a:solidFill>
                  <a:latin typeface="Courier New" panose="02070309020205020404" pitchFamily="49" charset="0"/>
                </a:rPr>
                <a:t>-server community *****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800007" y="2258825"/>
              <a:ext cx="512037" cy="305407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501580" y="2271940"/>
              <a:ext cx="807711" cy="176041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3217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smtClean="0">
                <a:solidFill>
                  <a:schemeClr val="tx2"/>
                </a:solidFill>
              </a:rPr>
              <a:t>Policy Export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964747"/>
            <a:ext cx="8378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mtClean="0">
                <a:solidFill>
                  <a:srgbClr val="000000"/>
                </a:solidFill>
              </a:rPr>
              <a:t>FTD/FMC </a:t>
            </a:r>
            <a:r>
              <a:rPr lang="ja-JP" altLang="en-US" smtClean="0">
                <a:solidFill>
                  <a:srgbClr val="000000"/>
                </a:solidFill>
              </a:rPr>
              <a:t>のポリシーの設定情報</a:t>
            </a:r>
            <a:endParaRPr lang="en-US" altLang="ja-JP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再現試験時に必要となる場合がある（</a:t>
            </a:r>
            <a:r>
              <a:rPr lang="en-US" altLang="ja-JP" smtClean="0">
                <a:solidFill>
                  <a:srgbClr val="000000"/>
                </a:solidFill>
              </a:rPr>
              <a:t>TS file </a:t>
            </a:r>
            <a:r>
              <a:rPr lang="ja-JP" altLang="en-US" smtClean="0">
                <a:solidFill>
                  <a:srgbClr val="000000"/>
                </a:solidFill>
              </a:rPr>
              <a:t>に含まれていないので注意）</a:t>
            </a:r>
            <a:endParaRPr lang="en-US" altLang="ja-JP" smtClean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&gt; Tools &gt; </a:t>
            </a:r>
            <a:r>
              <a:rPr lang="en-US" altLang="ja-JP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Import/Export</a:t>
            </a:r>
            <a:r>
              <a:rPr lang="ja-JP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mtClean="0">
                <a:solidFill>
                  <a:srgbClr val="000000"/>
                </a:solidFill>
              </a:rPr>
              <a:t>で取得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6" y="2359577"/>
            <a:ext cx="8229600" cy="134944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Left Arrow 7"/>
          <p:cNvSpPr/>
          <p:nvPr/>
        </p:nvSpPr>
        <p:spPr>
          <a:xfrm rot="1903329">
            <a:off x="795518" y="3940253"/>
            <a:ext cx="530840" cy="161230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29094" y="4084670"/>
            <a:ext cx="3680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必要な </a:t>
            </a:r>
            <a:r>
              <a:rPr lang="en-US" altLang="ja-JP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ja-JP" alt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を選択し </a:t>
            </a:r>
            <a:r>
              <a:rPr lang="en-US" altLang="ja-JP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16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altLang="ja-JP">
                <a:solidFill>
                  <a:schemeClr val="tx2"/>
                </a:solidFill>
                <a:latin typeface="Arial" charset="0"/>
              </a:rPr>
              <a:t>FTD Troubleshooting tools - </a:t>
            </a:r>
            <a:r>
              <a:rPr lang="en-US" smtClean="0">
                <a:solidFill>
                  <a:schemeClr val="tx2"/>
                </a:solidFill>
              </a:rPr>
              <a:t>Backup file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522285" y="964747"/>
            <a:ext cx="8378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smtClean="0">
                <a:solidFill>
                  <a:srgbClr val="000000"/>
                </a:solidFill>
              </a:rPr>
              <a:t>FTD/FMC </a:t>
            </a:r>
            <a:r>
              <a:rPr lang="ja-JP" altLang="en-US" smtClean="0">
                <a:solidFill>
                  <a:srgbClr val="000000"/>
                </a:solidFill>
              </a:rPr>
              <a:t>の</a:t>
            </a:r>
            <a:r>
              <a:rPr lang="en-US" altLang="ja-JP" smtClean="0">
                <a:solidFill>
                  <a:srgbClr val="000000"/>
                </a:solidFill>
              </a:rPr>
              <a:t> backup file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再現試験時に必要となる場合がある（</a:t>
            </a:r>
            <a:r>
              <a:rPr lang="en-US" altLang="ja-JP" smtClean="0">
                <a:solidFill>
                  <a:srgbClr val="000000"/>
                </a:solidFill>
              </a:rPr>
              <a:t>TS file </a:t>
            </a:r>
            <a:r>
              <a:rPr lang="ja-JP" altLang="en-US" smtClean="0">
                <a:solidFill>
                  <a:srgbClr val="000000"/>
                </a:solidFill>
              </a:rPr>
              <a:t>に含まれていないので注意）</a:t>
            </a:r>
            <a:endParaRPr lang="en-US" altLang="ja-JP" smtClean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ja-JP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&gt; Tools &gt; </a:t>
            </a:r>
            <a:r>
              <a:rPr lang="en-US" altLang="ja-JP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Backup/Restore</a:t>
            </a:r>
            <a:r>
              <a:rPr lang="ja-JP" alt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mtClean="0">
                <a:solidFill>
                  <a:srgbClr val="000000"/>
                </a:solidFill>
              </a:rPr>
              <a:t>で取得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2194505"/>
            <a:ext cx="8783254" cy="228136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8197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FTD - CSM vs Firepower System 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259404" y="1150074"/>
            <a:ext cx="8664851" cy="1479616"/>
            <a:chOff x="259404" y="1150074"/>
            <a:chExt cx="8664851" cy="1479616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5581327" y="1150074"/>
              <a:ext cx="3342928" cy="1479616"/>
              <a:chOff x="5581327" y="1162774"/>
              <a:chExt cx="3342928" cy="147961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6370648" y="1803438"/>
                <a:ext cx="170822" cy="206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mtClean="0"/>
              </a:p>
            </p:txBody>
          </p:sp>
          <p:sp>
            <p:nvSpPr>
              <p:cNvPr id="2" name="角丸四角形 1"/>
              <p:cNvSpPr/>
              <p:nvPr/>
            </p:nvSpPr>
            <p:spPr>
              <a:xfrm>
                <a:off x="5581327" y="1678852"/>
                <a:ext cx="879760" cy="508321"/>
              </a:xfrm>
              <a:prstGeom prst="roundRect">
                <a:avLst/>
              </a:prstGeom>
              <a:solidFill>
                <a:srgbClr val="36A4D7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CSM</a:t>
                </a:r>
                <a:endParaRPr kumimoji="1"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角丸四角形 7"/>
              <p:cNvSpPr/>
              <p:nvPr/>
            </p:nvSpPr>
            <p:spPr>
              <a:xfrm>
                <a:off x="7305145" y="1162774"/>
                <a:ext cx="1619110" cy="393032"/>
              </a:xfrm>
              <a:prstGeom prst="round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ASA</a:t>
                </a:r>
                <a:r>
                  <a:rPr kumimoji="1" lang="ja-JP" altLang="en-US" sz="1600" b="1" smtClean="0">
                    <a:solidFill>
                      <a:srgbClr val="000000"/>
                    </a:solidFill>
                  </a:rPr>
                  <a:t> </a:t>
                </a:r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software</a:t>
                </a:r>
                <a:endParaRPr kumimoji="1" lang="ja-JP" altLang="en-US" sz="16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角丸四角形 9"/>
              <p:cNvSpPr/>
              <p:nvPr/>
            </p:nvSpPr>
            <p:spPr>
              <a:xfrm>
                <a:off x="7305145" y="1706066"/>
                <a:ext cx="1619110" cy="393032"/>
              </a:xfrm>
              <a:prstGeom prst="round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ASA</a:t>
                </a:r>
                <a:r>
                  <a:rPr kumimoji="1" lang="ja-JP" altLang="en-US" sz="1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software</a:t>
                </a:r>
                <a:endParaRPr kumimoji="1"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7305145" y="2249358"/>
                <a:ext cx="1619110" cy="393032"/>
              </a:xfrm>
              <a:prstGeom prst="round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IPS</a:t>
                </a:r>
                <a:r>
                  <a:rPr kumimoji="1" lang="ja-JP" altLang="en-US" sz="1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software</a:t>
                </a:r>
                <a:endParaRPr kumimoji="1"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2" name="直線矢印コネクタ 11"/>
              <p:cNvCxnSpPr>
                <a:stCxn id="13" idx="7"/>
                <a:endCxn id="8" idx="1"/>
              </p:cNvCxnSpPr>
              <p:nvPr/>
            </p:nvCxnSpPr>
            <p:spPr>
              <a:xfrm flipV="1">
                <a:off x="6516454" y="1359290"/>
                <a:ext cx="788691" cy="47435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>
                <a:stCxn id="13" idx="5"/>
                <a:endCxn id="11" idx="1"/>
              </p:cNvCxnSpPr>
              <p:nvPr/>
            </p:nvCxnSpPr>
            <p:spPr>
              <a:xfrm>
                <a:off x="6516454" y="1979468"/>
                <a:ext cx="788691" cy="466406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>
                <a:stCxn id="13" idx="6"/>
                <a:endCxn id="10" idx="1"/>
              </p:cNvCxnSpPr>
              <p:nvPr/>
            </p:nvCxnSpPr>
            <p:spPr>
              <a:xfrm flipV="1">
                <a:off x="6541470" y="1902582"/>
                <a:ext cx="763675" cy="397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259404" y="1182114"/>
              <a:ext cx="8357024" cy="1431633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967" lvl="1" indent="0">
                <a:spcBef>
                  <a:spcPts val="600"/>
                </a:spcBef>
                <a:buClr>
                  <a:schemeClr val="tx2"/>
                </a:buClr>
                <a:buFont typeface="Arial"/>
                <a:buNone/>
              </a:pPr>
              <a:r>
                <a:rPr lang="en-US" altLang="ja-JP" dirty="0" smtClean="0">
                  <a:solidFill>
                    <a:srgbClr val="000000"/>
                  </a:solidFill>
                </a:rPr>
                <a:t>CSM</a:t>
              </a: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 smtClean="0">
                  <a:solidFill>
                    <a:srgbClr val="000000"/>
                  </a:solidFill>
                </a:rPr>
                <a:t>Cisco Security Manager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 の略</a:t>
              </a: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 smtClean="0">
                  <a:solidFill>
                    <a:srgbClr val="000000"/>
                  </a:solidFill>
                </a:rPr>
                <a:t>ASA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 や旧 </a:t>
              </a:r>
              <a:r>
                <a:rPr lang="en-US" altLang="ja-JP" dirty="0" smtClean="0">
                  <a:solidFill>
                    <a:srgbClr val="000000"/>
                  </a:solidFill>
                </a:rPr>
                <a:t>IPS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 製品の統合管理サーバ</a:t>
              </a:r>
            </a:p>
            <a:p>
              <a:pPr marL="758825" lvl="1" indent="-346075">
                <a:spcBef>
                  <a:spcPts val="600"/>
                </a:spcBef>
                <a:buClr>
                  <a:schemeClr val="tx2"/>
                </a:buClr>
              </a:pPr>
              <a:r>
                <a:rPr lang="ja-JP" altLang="en-US" dirty="0" smtClean="0">
                  <a:solidFill>
                    <a:srgbClr val="000000"/>
                  </a:solidFill>
                </a:rPr>
                <a:t>複数デバイスの設定などの一元管理</a:t>
              </a:r>
            </a:p>
            <a:p>
              <a:pPr marL="569867" lvl="1" indent="-342900">
                <a:spcBef>
                  <a:spcPts val="600"/>
                </a:spcBef>
                <a:buClr>
                  <a:schemeClr val="tx2"/>
                </a:buClr>
              </a:pPr>
              <a:endParaRPr lang="ja-JP" altLang="en-US" sz="2000" dirty="0" smtClean="0">
                <a:solidFill>
                  <a:srgbClr val="000000"/>
                </a:solidFill>
              </a:endParaRPr>
            </a:p>
            <a:p>
              <a:pPr marL="569867" lvl="1" indent="-342900">
                <a:spcBef>
                  <a:spcPts val="600"/>
                </a:spcBef>
                <a:buClr>
                  <a:schemeClr val="tx2"/>
                </a:buClr>
              </a:pPr>
              <a:endParaRPr lang="ja-JP" alt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259404" y="2942266"/>
            <a:ext cx="8664851" cy="1731334"/>
            <a:chOff x="259404" y="3031166"/>
            <a:chExt cx="8664851" cy="1731334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5581327" y="3110092"/>
              <a:ext cx="3342928" cy="1579844"/>
              <a:chOff x="5581327" y="3110092"/>
              <a:chExt cx="3342928" cy="1579844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6370648" y="3750756"/>
                <a:ext cx="170822" cy="2062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mtClean="0"/>
              </a:p>
            </p:txBody>
          </p:sp>
          <p:sp>
            <p:nvSpPr>
              <p:cNvPr id="22" name="角丸四角形 21"/>
              <p:cNvSpPr/>
              <p:nvPr/>
            </p:nvSpPr>
            <p:spPr>
              <a:xfrm>
                <a:off x="5581327" y="3626170"/>
                <a:ext cx="879760" cy="508321"/>
              </a:xfrm>
              <a:prstGeom prst="roundRect">
                <a:avLst/>
              </a:prstGeom>
              <a:solidFill>
                <a:srgbClr val="FF9966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FMC</a:t>
                </a:r>
                <a:endParaRPr kumimoji="1"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角丸四角形 22"/>
              <p:cNvSpPr/>
              <p:nvPr/>
            </p:nvSpPr>
            <p:spPr>
              <a:xfrm>
                <a:off x="7305145" y="3110092"/>
                <a:ext cx="1619110" cy="393032"/>
              </a:xfrm>
              <a:prstGeom prst="round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FTD software</a:t>
                </a:r>
                <a:endParaRPr kumimoji="1" lang="ja-JP" altLang="en-US" sz="1600" b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角丸四角形 23"/>
              <p:cNvSpPr/>
              <p:nvPr/>
            </p:nvSpPr>
            <p:spPr>
              <a:xfrm>
                <a:off x="7305145" y="3653384"/>
                <a:ext cx="1619110" cy="393032"/>
              </a:xfrm>
              <a:prstGeom prst="round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FTD software</a:t>
                </a:r>
                <a:endParaRPr kumimoji="1" lang="ja-JP" altLang="en-US" sz="16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角丸四角形 24"/>
              <p:cNvSpPr/>
              <p:nvPr/>
            </p:nvSpPr>
            <p:spPr>
              <a:xfrm>
                <a:off x="7305145" y="4196676"/>
                <a:ext cx="1619110" cy="493260"/>
              </a:xfrm>
              <a:prstGeom prst="roundRect">
                <a:avLst/>
              </a:prstGeom>
              <a:solidFill>
                <a:srgbClr val="FFC000"/>
              </a:solidFill>
              <a:ln w="6350"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Firepower</a:t>
                </a:r>
                <a:r>
                  <a:rPr kumimoji="1" lang="ja-JP" altLang="en-US" sz="1600" b="1" smtClean="0">
                    <a:solidFill>
                      <a:srgbClr val="000000"/>
                    </a:solidFill>
                  </a:rPr>
                  <a:t> </a:t>
                </a:r>
                <a:r>
                  <a:rPr kumimoji="1" lang="en-US" altLang="ja-JP" sz="1600" b="1" dirty="0" smtClean="0">
                    <a:solidFill>
                      <a:srgbClr val="000000"/>
                    </a:solidFill>
                  </a:rPr>
                  <a:t>software</a:t>
                </a:r>
                <a:endParaRPr kumimoji="1" lang="ja-JP" altLang="en-US" sz="1600" b="1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" name="直線矢印コネクタ 25"/>
              <p:cNvCxnSpPr>
                <a:stCxn id="21" idx="7"/>
                <a:endCxn id="23" idx="1"/>
              </p:cNvCxnSpPr>
              <p:nvPr/>
            </p:nvCxnSpPr>
            <p:spPr>
              <a:xfrm flipV="1">
                <a:off x="6516454" y="3306608"/>
                <a:ext cx="788691" cy="47435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>
                <a:stCxn id="21" idx="5"/>
                <a:endCxn id="25" idx="1"/>
              </p:cNvCxnSpPr>
              <p:nvPr/>
            </p:nvCxnSpPr>
            <p:spPr>
              <a:xfrm>
                <a:off x="6516454" y="3926786"/>
                <a:ext cx="788691" cy="51652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矢印コネクタ 27"/>
              <p:cNvCxnSpPr>
                <a:stCxn id="21" idx="6"/>
                <a:endCxn id="24" idx="1"/>
              </p:cNvCxnSpPr>
              <p:nvPr/>
            </p:nvCxnSpPr>
            <p:spPr>
              <a:xfrm flipV="1">
                <a:off x="6541470" y="3849900"/>
                <a:ext cx="763675" cy="3972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259404" y="3031166"/>
              <a:ext cx="8357024" cy="1731334"/>
            </a:xfrm>
            <a:prstGeom prst="rect">
              <a:avLst/>
            </a:prstGeom>
          </p:spPr>
          <p:txBody>
            <a:bodyPr lIns="91420" tIns="45710" rIns="91420" bIns="45710">
              <a:noAutofit/>
            </a:bodyPr>
            <a:lstStyle>
              <a:lvl1pPr marL="280928" indent="-223792" algn="l" defTabSz="684213" rtl="0" eaLnBrk="1" fontAlgn="base" hangingPunct="1">
                <a:lnSpc>
                  <a:spcPct val="95000"/>
                </a:lnSpc>
                <a:spcBef>
                  <a:spcPts val="111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20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1pPr>
              <a:lvl2pPr marL="507895" indent="-215855" algn="l" defTabSz="684213" rtl="0" eaLnBrk="1" fontAlgn="base" hangingPunct="1">
                <a:lnSpc>
                  <a:spcPct val="95000"/>
                </a:lnSpc>
                <a:spcBef>
                  <a:spcPts val="45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8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2pPr>
              <a:lvl3pPr marL="747558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6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3pPr>
              <a:lvl4pPr marL="911035" indent="-171415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4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4pPr>
              <a:lvl5pPr marL="1082450" indent="-168240" algn="l" defTabSz="684213" rtl="0" eaLnBrk="1" fontAlgn="base" hangingPunct="1">
                <a:lnSpc>
                  <a:spcPct val="95000"/>
                </a:lnSpc>
                <a:spcBef>
                  <a:spcPts val="625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Arial"/>
                <a:buChar char="•"/>
                <a:defRPr kumimoji="1" lang="en-US" sz="1200" b="0" i="0" kern="1200">
                  <a:solidFill>
                    <a:srgbClr val="676767"/>
                  </a:solidFill>
                  <a:latin typeface="+mn-lt"/>
                  <a:ea typeface="ＭＳ Ｐゴシック" charset="0"/>
                  <a:cs typeface="CiscoSans ExtraLight"/>
                </a:defRPr>
              </a:lvl5pPr>
              <a:lvl6pPr marL="863856" indent="-171445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9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35844" indent="-171422" algn="l" defTabSz="685777" rtl="0" eaLnBrk="1" latinLnBrk="0" hangingPunct="1">
                <a:spcBef>
                  <a:spcPts val="600"/>
                </a:spcBef>
                <a:buFont typeface="Arial" pitchFamily="34" charset="0"/>
                <a:buChar char="•"/>
                <a:defRPr kumimoji="1" sz="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220" indent="0" algn="l" defTabSz="685777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53" indent="-171445" algn="l" defTabSz="685777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6967" lvl="1" indent="0">
                <a:spcBef>
                  <a:spcPts val="600"/>
                </a:spcBef>
                <a:buClr>
                  <a:schemeClr val="tx2"/>
                </a:buClr>
                <a:buNone/>
              </a:pPr>
              <a:r>
                <a:rPr lang="en-US" altLang="ja-JP" dirty="0">
                  <a:solidFill>
                    <a:srgbClr val="000000"/>
                  </a:solidFill>
                </a:rPr>
                <a:t>Firepower System (version 6.0</a:t>
              </a:r>
              <a:r>
                <a:rPr lang="ja-JP" altLang="en-US" dirty="0">
                  <a:solidFill>
                    <a:srgbClr val="000000"/>
                  </a:solidFill>
                </a:rPr>
                <a:t>～</a:t>
              </a:r>
              <a:r>
                <a:rPr lang="en-US" altLang="ja-JP" dirty="0">
                  <a:solidFill>
                    <a:srgbClr val="000000"/>
                  </a:solidFill>
                </a:rPr>
                <a:t>)</a:t>
              </a:r>
            </a:p>
            <a:p>
              <a:pPr marL="758825" lvl="1" indent="-307975">
                <a:spcBef>
                  <a:spcPts val="600"/>
                </a:spcBef>
                <a:buClr>
                  <a:schemeClr val="tx2"/>
                </a:buClr>
              </a:pPr>
              <a:r>
                <a:rPr lang="en-US" altLang="ja-JP" dirty="0">
                  <a:solidFill>
                    <a:srgbClr val="000000"/>
                  </a:solidFill>
                </a:rPr>
                <a:t>Firepower</a:t>
              </a:r>
              <a:r>
                <a:rPr lang="ja-JP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Management</a:t>
              </a:r>
              <a:r>
                <a:rPr lang="ja-JP" altLang="en-US" dirty="0">
                  <a:solidFill>
                    <a:srgbClr val="000000"/>
                  </a:solidFill>
                </a:rPr>
                <a:t> </a:t>
              </a:r>
              <a:r>
                <a:rPr lang="en-US" altLang="ja-JP" dirty="0">
                  <a:solidFill>
                    <a:srgbClr val="000000"/>
                  </a:solidFill>
                </a:rPr>
                <a:t>Center (FMC)</a:t>
              </a:r>
              <a:r>
                <a:rPr lang="ja-JP" altLang="en-US" dirty="0">
                  <a:solidFill>
                    <a:srgbClr val="000000"/>
                  </a:solidFill>
                </a:rPr>
                <a:t> で、</a:t>
              </a:r>
              <a:r>
                <a:rPr lang="en-US" altLang="ja-JP" dirty="0">
                  <a:solidFill>
                    <a:srgbClr val="000000"/>
                  </a:solidFill>
                </a:rPr>
                <a:t/>
              </a:r>
              <a:br>
                <a:rPr lang="en-US" altLang="ja-JP" dirty="0">
                  <a:solidFill>
                    <a:srgbClr val="000000"/>
                  </a:solidFill>
                </a:rPr>
              </a:br>
              <a:r>
                <a:rPr lang="en-US" altLang="ja-JP" dirty="0">
                  <a:solidFill>
                    <a:srgbClr val="000000"/>
                  </a:solidFill>
                </a:rPr>
                <a:t>FTD</a:t>
              </a:r>
              <a:r>
                <a:rPr lang="ja-JP" altLang="en-US" dirty="0">
                  <a:solidFill>
                    <a:srgbClr val="000000"/>
                  </a:solidFill>
                </a:rPr>
                <a:t> や </a:t>
              </a:r>
              <a:r>
                <a:rPr lang="en-US" altLang="ja-JP" dirty="0">
                  <a:solidFill>
                    <a:srgbClr val="000000"/>
                  </a:solidFill>
                </a:rPr>
                <a:t>Firepower</a:t>
              </a:r>
              <a:r>
                <a:rPr lang="ja-JP" altLang="en-US" dirty="0">
                  <a:solidFill>
                    <a:srgbClr val="000000"/>
                  </a:solidFill>
                </a:rPr>
                <a:t> の統合管理が可能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758825" lvl="1" indent="-307975">
                <a:spcBef>
                  <a:spcPts val="600"/>
                </a:spcBef>
                <a:buClr>
                  <a:schemeClr val="tx2"/>
                </a:buClr>
              </a:pPr>
              <a:r>
                <a:rPr lang="ja-JP" altLang="en-US" dirty="0">
                  <a:solidFill>
                    <a:srgbClr val="000000"/>
                  </a:solidFill>
                </a:rPr>
                <a:t>従来の </a:t>
              </a:r>
              <a:r>
                <a:rPr lang="en-US" altLang="ja-JP" dirty="0">
                  <a:solidFill>
                    <a:srgbClr val="000000"/>
                  </a:solidFill>
                </a:rPr>
                <a:t>CSM</a:t>
              </a:r>
              <a:r>
                <a:rPr lang="ja-JP" altLang="en-US" dirty="0">
                  <a:solidFill>
                    <a:srgbClr val="000000"/>
                  </a:solidFill>
                </a:rPr>
                <a:t> テクノロジを統合</a:t>
              </a:r>
              <a:endParaRPr lang="en-US" altLang="ja-JP" dirty="0">
                <a:solidFill>
                  <a:srgbClr val="000000"/>
                </a:solidFill>
              </a:endParaRPr>
            </a:p>
            <a:p>
              <a:pPr marL="758825" lvl="1" indent="-307975">
                <a:spcBef>
                  <a:spcPts val="600"/>
                </a:spcBef>
                <a:buClr>
                  <a:schemeClr val="tx2"/>
                </a:buClr>
              </a:pPr>
              <a:r>
                <a:rPr lang="ja-JP" altLang="en-US" dirty="0">
                  <a:solidFill>
                    <a:srgbClr val="000000"/>
                  </a:solidFill>
                </a:rPr>
                <a:t>複数デバイスの設定や状態などの一元</a:t>
              </a:r>
              <a:r>
                <a:rPr lang="ja-JP" altLang="en-US" dirty="0" smtClean="0">
                  <a:solidFill>
                    <a:srgbClr val="000000"/>
                  </a:solidFill>
                </a:rPr>
                <a:t>管理</a:t>
              </a:r>
              <a:endParaRPr lang="ja-JP" altLang="en-US" sz="2000" dirty="0" smtClean="0">
                <a:solidFill>
                  <a:srgbClr val="000000"/>
                </a:solidFill>
              </a:endParaRPr>
            </a:p>
            <a:p>
              <a:pPr marL="569867" lvl="1" indent="-342900">
                <a:spcBef>
                  <a:spcPts val="600"/>
                </a:spcBef>
                <a:buClr>
                  <a:schemeClr val="tx2"/>
                </a:buClr>
              </a:pPr>
              <a:endParaRPr lang="ja-JP" alt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671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22457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285" y="1083534"/>
            <a:ext cx="859152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以下のコマンドの出力例を載せています</a:t>
            </a:r>
            <a:endParaRPr lang="en-US" altLang="ja-JP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ja-JP" altLang="en-US" smtClean="0">
                <a:solidFill>
                  <a:srgbClr val="000000"/>
                </a:solidFill>
              </a:rPr>
              <a:t>注記のないものは全て </a:t>
            </a:r>
            <a:r>
              <a:rPr lang="en-US" altLang="ja-JP" smtClean="0">
                <a:solidFill>
                  <a:srgbClr val="000000"/>
                </a:solidFill>
              </a:rPr>
              <a:t>6.1, Virtual FTD </a:t>
            </a:r>
            <a:r>
              <a:rPr lang="ja-JP" altLang="en-US" smtClean="0">
                <a:solidFill>
                  <a:srgbClr val="000000"/>
                </a:solidFill>
              </a:rPr>
              <a:t>で取得しています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285" y="1817193"/>
            <a:ext cx="7717475" cy="31700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version system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disk0: controller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clock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crashinfo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logging buffered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module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environment (virtual の場合なし) 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memory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memory detail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conn count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xlate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count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vpn-sessiondb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summary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blocks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blocks core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blocks queue history detail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blocks queue history core-local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interface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nve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cpu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usage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cpu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detailed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xxx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6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2621" y="1140491"/>
            <a:ext cx="8357024" cy="2409782"/>
          </a:xfrm>
        </p:spPr>
        <p:txBody>
          <a:bodyPr/>
          <a:lstStyle/>
          <a:p>
            <a:pPr marL="226967" lvl="1" indent="0">
              <a:spcBef>
                <a:spcPts val="600"/>
              </a:spcBef>
              <a:buNone/>
            </a:pPr>
            <a:endParaRPr lang="en-US">
              <a:solidFill>
                <a:srgbClr val="000000"/>
              </a:solidFill>
              <a:latin typeface="Arial" charset="0"/>
              <a:cs typeface="ＭＳ Ｐゴシック" charset="0"/>
            </a:endParaRPr>
          </a:p>
          <a:p>
            <a:pPr marL="226967" lvl="1" indent="0">
              <a:spcBef>
                <a:spcPts val="1113"/>
              </a:spcBef>
              <a:buNone/>
            </a:pPr>
            <a:endParaRPr lang="en-US" sz="230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76" y="1140490"/>
            <a:ext cx="4120835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process </a:t>
            </a:r>
            <a:r>
              <a:rPr lang="en-US" altLang="ja-JP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cpu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-usage sorted </a:t>
            </a:r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non-zero</a:t>
            </a:r>
            <a:endParaRPr lang="en-US" sz="1000" dirty="0" smtClean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process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cpu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-hog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memory region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process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kernel process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failover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failover history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traffic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perfmon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counters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asp drop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asp event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dp-cp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service-policy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capture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resource usage counter all 1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history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firewall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running-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ak47 detailed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startup-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errors</a:t>
            </a:r>
          </a:p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asp inspect-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dp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US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snort</a:t>
            </a:r>
          </a:p>
          <a:p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asp inspect-</a:t>
            </a:r>
            <a:r>
              <a:rPr lang="en-US" altLang="ja-JP" sz="1000" dirty="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dp</a:t>
            </a:r>
            <a:r>
              <a:rPr lang="en-US" altLang="ja-JP" sz="1000" dirty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snort queues detail </a:t>
            </a:r>
            <a:r>
              <a:rPr lang="en-US" altLang="ja-JP" sz="1000" dirty="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debug</a:t>
            </a:r>
            <a:endParaRPr lang="en-US" altLang="ja-JP" sz="1000" dirty="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xxx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4662419" y="1140490"/>
            <a:ext cx="4120835" cy="332398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smtClean="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asp inspect-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dp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snort counters summary instance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asp inspect-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dp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snort counters debug zeros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snort statistics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summary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network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interface detail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disk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disk-manager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conn long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nat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detail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xlate</a:t>
            </a:r>
            <a:endParaRPr lang="en-US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inventory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route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managers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access-list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access-control-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config</a:t>
            </a:r>
            <a:endParaRPr lang="en-US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audit-log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time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interface 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ip</a:t>
            </a:r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 brief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flash</a:t>
            </a:r>
          </a:p>
          <a:p>
            <a:r>
              <a:rPr lang="en-US" sz="1000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show </a:t>
            </a:r>
            <a:r>
              <a:rPr lang="en-US" sz="1000" err="1">
                <a:solidFill>
                  <a:schemeClr val="tx1">
                    <a:lumMod val="50000"/>
                  </a:schemeClr>
                </a:solidFill>
                <a:latin typeface="Courier New" panose="02070309020205020404" pitchFamily="49" charset="0"/>
              </a:rPr>
              <a:t>ntp</a:t>
            </a:r>
            <a:endParaRPr lang="en-US" sz="1000">
              <a:solidFill>
                <a:schemeClr val="tx1">
                  <a:lumMod val="50000"/>
                </a:schemeClr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87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version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63176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version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-----------------[ toishika-ftd2 ]------------------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Model                     : Cisco Firepower Threat Defense for VMWare (75) Version 6.1.0 (Build 330)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UUID                      : 6f7b803e-6e46-11e6-87bd-91f18559acbc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Rules update version      : 2016-03-28-001-vrt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VDB version               : 270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version system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-----------------[ toishika-ftd2 ]------------------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Model                     : Cisco Firepower Threat Defense for VMWare (75) Version 6.1.0 (Build 330)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UUID                      : 6f7b803e-6e46-11e6-87bd-91f18559acbc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Rules update version      : 2016-03-28-001-vrt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VDB version               : 270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Cisco Adaptive Security Appliance Software Version 9.6(2)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Compiled on Tue 23-Aug-16 19:42 PDT by builders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image file is "boot:/asa962-smp-k8.bin"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file at boot was "startup-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 up 14 days 23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hours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288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version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17117" y="1146700"/>
            <a:ext cx="7956323" cy="347787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Hardware: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8192 MB RAM, CPU Xeon E5 series 2000 MHz, 1 CPU (4 cores)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Model Id:   ASAv30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 ATA Compact Flash, 50176MB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Slot 1: ATA Compact Flash, 50176MB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BIOS Flash Firmware Hub @ 0x0, 0KB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Internal-Data0/0    : address is 0050.5691.3e13,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1: Ext: GigabitEthernet0/0  : address is 0050.5691.7dac,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2: Ext: GigabitEthernet0/1  : address is 0050.5691.6489,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3: Ext: GigabitEthernet0/2  : address is 0050.5691.7d60,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4: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Internal-Control0/0 : address is 0000.0001.0001,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5: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Internal-Data0/0    : address is 0000.0000.0000,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6: Ext: Management0/0       : address is 0050.5691.3e13,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7: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Internal-Data0/1    : address is 0000.0000.0000,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Serial Number: 9ACKBLWSJ6M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Image type          : Release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Key version         : 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Configuration last modified by enable_1 at 01:17:19.259 UTC Sun Jan 8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68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version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version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-----------------[ toishika-ftd2 ]------------------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Model                     : Cisco Firepower Threat Defense for VMWare (75) Version 6.1.0 (Build 330)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UUID                      : 6f7b803e-6e46-11e6-87bd-91f18559acbc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Rules update version      : 2016-03-28-001-vrt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VDB version               : 270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Cisco Adaptive Security Appliance Software Version 9.6(2)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Compiled on Tue 23-Aug-16 19:42 PDT by builders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System image file is "boot:/asa962-smp-k8.bin"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file at boot was "startup-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config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firepower up 14 days 23 hours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Hardware: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, 8192 MB RAM, CPU Xeon E5 series 2000 MHz, 1 CPU (4 cores)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Model Id:   ASAv30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Internal ATA Compact Flash, 50176MB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Slot 1: ATA Compact Flash, 50176MB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BIOS Flash Firmware Hub @ 0x0,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0KB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088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version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59465" y="1145595"/>
            <a:ext cx="7956323" cy="240065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Internal-Data0/0    : address is 0050.5691.3e13,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1: Ext: GigabitEthernet0/0  : address is 0050.5691.7dac,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5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2: Ext: GigabitEthernet0/1  : address is 0050.5691.6489,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3: Ext: GigabitEthernet0/2  : address is 0050.5691.7d60,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11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4: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Internal-Control0/0 : address is 0000.0001.0001,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5: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Internal-Data0/0    : address is 0000.0000.0000,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6: Ext: Management0/0       : address is 0050.5691.3e13,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7: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Internal-Data0/1    : address is 0000.0000.0000,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irq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Serial Number: 9ACKBLWSJ6M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Image type          : Release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Key version         : A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Configuration last modified by enable_1 at 01:17:19.259 UTC Sun Jan 8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4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disk0: controller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632348" y="1152663"/>
            <a:ext cx="7956323" cy="1477328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disk0: controller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Flash Model: VMware Virtual IDE CDROM Drive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disk0: controller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Flash Model: VMware Virtual IDE CDROM Drive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1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clock (show time)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17851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clock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Syntax error: Illegal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parameter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clock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02:27:08.509 UTC Fri Jan 13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show time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UTC -       Fri Jan 13 02:27:23 UTC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Localtime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- Thu Jan 12 21:27:24 EST 2017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2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err="1">
                <a:solidFill>
                  <a:schemeClr val="tx2"/>
                </a:solidFill>
                <a:latin typeface="Arial" charset="0"/>
              </a:rPr>
              <a:t>crashinfo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crashinfo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&lt;![C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0x00007fc4f44aaae8: 44 41 54 41 5b 63 72 61 73 68 69 6e 66 6f 20 66  |  DATA[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crashinfo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0x00007fc4f44aaaf8: 6f 72 63 65 20 2f 6e 6f 63 6f 6e 66 69 72 6d 20  |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orce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/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noconfirm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0x00007fc4f44aab08: 77 61 74 63 68 64 6f 67 5d 5d 3e 3c 2f 63 6c 69  |  watchdog]]&gt;&lt;/cli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0x00007fc4f44aab18: 3e 3c 2f 73 68 6f 77 2d 64 61 74 61 3e 7f 00 00  |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</a:t>
            </a:r>
            <a:r>
              <a:rPr lang="en-US" altLang="ja-JP" sz="1000" b="1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crashinfo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Saved_Crash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Thread Name: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cli_xml_server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Abort: Unknown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r8 0x00007fc4e2560a80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r9 0x0000000000000000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r10 0x0000000000000011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r11 0x0000000000003293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r12 0x00007fc542570c44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r13 0x00007fc4e2560890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 such file or directory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altLang="ja-JP" sz="1000" dirty="0" err="1" smtClean="0">
                <a:latin typeface="Courier New" charset="0"/>
                <a:ea typeface="Courier New" charset="0"/>
                <a:cs typeface="Courier New" charset="0"/>
              </a:rPr>
              <a:t>End_Crash</a:t>
            </a:r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55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logging buffered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19880" y="1043333"/>
            <a:ext cx="9104241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logging buffered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show logging buffered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logging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Syslog logging: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Buffer logging: level informational, 101641 messages logged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31:40: %ASA-6-110002: Failed to locate egress interface for TCP from inside:192.168.45.11/53560 to 192.4.23.175/40002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logging buffered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logging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Syslog logging: enabled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Buffer logging: level informational, 101641 messages logged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31:40: %ASA-6-110002: Failed to locate egress interface for TCP from inside:192.168.45.11/53560 to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192.4.23.175/40002</a:t>
            </a:r>
          </a:p>
        </p:txBody>
      </p:sp>
    </p:spTree>
    <p:extLst>
      <p:ext uri="{BB962C8B-B14F-4D97-AF65-F5344CB8AC3E}">
        <p14:creationId xmlns:p14="http://schemas.microsoft.com/office/powerpoint/2010/main" val="1864057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8385" y="386639"/>
            <a:ext cx="9144000" cy="483373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FTD - Firepower on ASA vs </a:t>
            </a:r>
            <a:r>
              <a:rPr lang="en-US" altLang="ja-JP" sz="2400" dirty="0">
                <a:solidFill>
                  <a:srgbClr val="0070C0"/>
                </a:solidFill>
              </a:rPr>
              <a:t>FTD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70966"/>
              </p:ext>
            </p:extLst>
          </p:nvPr>
        </p:nvGraphicFramePr>
        <p:xfrm>
          <a:off x="298386" y="1402743"/>
          <a:ext cx="8520762" cy="334451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54748"/>
                <a:gridCol w="1535373"/>
                <a:gridCol w="1228299"/>
                <a:gridCol w="2302342"/>
              </a:tblGrid>
              <a:tr h="273657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dirty="0" smtClean="0"/>
                        <a:t>機能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Firepower</a:t>
                      </a:r>
                      <a:r>
                        <a:rPr lang="en-US" sz="1050" baseline="0" dirty="0" smtClean="0"/>
                        <a:t> on ASA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FTD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50" smtClean="0"/>
                        <a:t>備考</a:t>
                      </a:r>
                      <a:endParaRPr lang="en-US" sz="1050" dirty="0"/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ASDM management</a:t>
                      </a:r>
                      <a:endParaRPr lang="en-US" sz="105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CLI configuration mode</a:t>
                      </a:r>
                      <a:endParaRPr lang="en-US" sz="105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Integration with CWS</a:t>
                      </a:r>
                      <a:endParaRPr lang="en-US" sz="105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MPF (Inspection tuning, Connection limits, TLS Proxy)</a:t>
                      </a:r>
                      <a:endParaRPr lang="en-US" sz="105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WCCP, </a:t>
                      </a:r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Netflow (NSEL)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r>
                        <a:rPr lang="en-US" sz="11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Botnet Traffic Filter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Automatic</a:t>
                      </a:r>
                      <a:r>
                        <a:rPr lang="en-US" sz="1050" b="0" i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Application Bypass (AAB)</a:t>
                      </a:r>
                      <a:endParaRPr lang="en-US" sz="105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VXLAN interfaces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Multi-Context, A/A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failover</a:t>
                      </a:r>
                      <a:endParaRPr lang="en-US" sz="105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Clustering on 5500-X</a:t>
                      </a:r>
                      <a:endParaRPr lang="en-US" sz="105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r>
                        <a:rPr lang="en-US" sz="11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r>
                        <a:rPr lang="en-US" sz="1050" b="0" i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Inter-Chassis Clustering (FP9300)</a:t>
                      </a:r>
                      <a:endParaRPr lang="en-US" sz="105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01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Routing (EIGRP,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ECMP, PBR)</a:t>
                      </a:r>
                      <a:endParaRPr lang="en-US" sz="105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1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10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11374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VPN features (Remote-Access,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PKI)</a:t>
                      </a:r>
                      <a:endParaRPr lang="en-US" sz="1050" b="0" i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</a:rPr>
                        <a:t>✔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✘</a:t>
                      </a:r>
                      <a:endParaRPr lang="en-US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ja-JP" altLang="en-US" sz="1100" dirty="0" smtClean="0">
                          <a:solidFill>
                            <a:srgbClr val="000000"/>
                          </a:solidFill>
                        </a:rPr>
                        <a:t>将来的に対応予定</a:t>
                      </a:r>
                      <a:endParaRPr lang="en-US" altLang="ja-JP" sz="11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TextBox 5"/>
          <p:cNvSpPr txBox="1"/>
          <p:nvPr/>
        </p:nvSpPr>
        <p:spPr>
          <a:xfrm>
            <a:off x="298385" y="943957"/>
            <a:ext cx="8302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srgbClr val="000000"/>
                </a:solidFill>
              </a:rPr>
              <a:t>既存の </a:t>
            </a:r>
            <a:r>
              <a:rPr lang="en-US" altLang="ja-JP" sz="1600" dirty="0" smtClean="0">
                <a:solidFill>
                  <a:srgbClr val="000000"/>
                </a:solidFill>
              </a:rPr>
              <a:t>ASA, Firepower </a:t>
            </a:r>
            <a:r>
              <a:rPr lang="ja-JP" altLang="en-US" sz="1600" dirty="0" smtClean="0">
                <a:solidFill>
                  <a:srgbClr val="000000"/>
                </a:solidFill>
              </a:rPr>
              <a:t>で利用できた機能がサポートされなくなっているものがある</a:t>
            </a:r>
            <a:r>
              <a:rPr lang="en-US" altLang="ja-JP" sz="1600" dirty="0" smtClean="0">
                <a:solidFill>
                  <a:srgbClr val="000000"/>
                </a:solidFill>
              </a:rPr>
              <a:t> (FTD 6.1</a:t>
            </a:r>
            <a:r>
              <a:rPr lang="en-US" altLang="ja-JP" sz="1600" dirty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59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module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show module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show module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module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^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ERROR: % Invalid input detected at '^' marker.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firepower# show tech-support | begin show module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 show module 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  Card Type                                    Model              Serial No.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 -------------------------------------------- ------------------ 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0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Adaptive Security Virtual Appliance    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ASAv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9ACKBLWSJ6M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 </a:t>
            </a:r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Mod  Status             Data Plane Status     Compatibility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 ------------------ --------------------- 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0 Up Sys             Not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Applicable</a:t>
            </a:r>
          </a:p>
        </p:txBody>
      </p:sp>
    </p:spTree>
    <p:extLst>
      <p:ext uri="{BB962C8B-B14F-4D97-AF65-F5344CB8AC3E}">
        <p14:creationId xmlns:p14="http://schemas.microsoft.com/office/powerpoint/2010/main" val="406084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environment - asa5506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31700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environment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Temperature: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Processors: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Processor 1: 48.0 C - OK  (CPU Core Temperature)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Accelerators: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Accelerator 1: 52.0 C - OK  (Accelerator Temperature)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Chassis: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Ambient 1: 54.0 C - OK  (Chassis Temperature)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Motherboard: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Ambient: 54.0 C - OK  (Chassis Temperature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20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environment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asa5506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270843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Voltage: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1: 12.075 V - OK  (12V)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2: 5.095 V - OK  (5V)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3: 1.349 V - OK  (1.35V_CPU)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4: 0.734 V - OK  (1.0V_VCC)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5: 0.989 V - OK  (1.0V_VNN)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6: 1.804 V - OK  (1.8V_CPU)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7: 1.072 V - OK  (1.07V_CPU)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8: 0.849 V - OK  (0.85V)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9: 3.340 V - OK  (3.3V)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10: 2.523 V - OK  (2.5V)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11: 1.510 V - OK  (1.5V)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12: 1.218 V - OK  (1.2V)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13: 0.899 V - OK  (0.9V)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14: 1.351 V - OK  (1.35V_DDR)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Channel 15: 3.322 V - OK  (3.3V_STBY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39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environment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asa5506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317009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&gt; system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support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diagnostic-cli</a:t>
            </a:r>
          </a:p>
          <a:p>
            <a:endParaRPr lang="en-US" altLang="ja-JP" sz="10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environment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Temperature: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Processors: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Processor 1: 49.0 C - OK  (CPU Core Temperature)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Accelerators: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Accelerator 1: 52.0 C - OK  (Accelerator Temperature)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Chassis: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--------------------------------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Ambient 1: 54.0 C - OK  (Chassis Temperature)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60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memory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5632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memory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memory:        6536814592 bytes (76%)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Used memory:        2053120000 bytes (24%)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     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memory:       8589934592 bytes (100%)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Virtual platform memory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Provisioned       8192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Allowed              0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Status            Noncompliant: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Over-provisioned</a:t>
            </a:r>
          </a:p>
          <a:p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&gt; system support diagnostic-cli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Attaching to ASA console ... Press '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Ctrl+a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then d' to detach.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Type help or '?' for a list of available commands.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firepower</a:t>
            </a:r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# show memory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memory:        6536814592 bytes (76%)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Used memory:        2053120000 bytes (24%)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     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memory:       8589934592 bytes (100%)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&lt;snip&gt;</a:t>
            </a:r>
          </a:p>
          <a:p>
            <a:endParaRPr lang="en-US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Status            Noncompliant: Over-provisioned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51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show memory detail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78565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b="1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&gt; show </a:t>
            </a:r>
            <a:r>
              <a:rPr lang="en-US" altLang="ja-JP" sz="1000" b="1" dirty="0" smtClean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memory detail</a:t>
            </a:r>
            <a:endParaRPr lang="ja-JP" altLang="ja-JP" sz="1000" b="1" dirty="0">
              <a:solidFill>
                <a:schemeClr val="tx2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 heap:                  780179264 bytes ( 9%)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 system:               6536814592 bytes (76%)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Used memory: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Allocated memory in use:      309225872 bytes ( 4%)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Reserved memory (DMA):        360710144 bytes ( 4%)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Memory overhead:              603004720 bytes ( 7%)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-----------------------------   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Total memory:                     8589934592 bytes (100%)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Least free memory:       7895356064 bytes (92%)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Most used memory:         694578528 bytes ( 8%)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Virtual platform memory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Provisioned       8192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Allowed              0 MB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Status            Noncompliant: Over-provisioned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MEMPOOL_HEAPCACHE_0 POOL STATS: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=   1082130432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free chunks       =          549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regions   =  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13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show memory </a:t>
            </a:r>
            <a:r>
              <a:rPr lang="en-US" altLang="ja-JP" smtClean="0">
                <a:solidFill>
                  <a:schemeClr val="tx2"/>
                </a:solidFill>
                <a:latin typeface="Arial" charset="0"/>
              </a:rPr>
              <a:t>detail</a:t>
            </a:r>
            <a:r>
              <a:rPr lang="ja-JP" altLang="en-US" smtClean="0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 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memory footprint        =   1082130432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Keepcost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=    772293744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contiguous free mem     =    772293744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Allocated memory in use     =    301951168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                 =    780179264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 fragmented memory statistics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fragment size       count          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(bytes)                        (bytes)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  ----------  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32           161           5152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48           120           5760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64           103           6592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80            30           2400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96             1             96**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96             1             96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224             1            224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256            15           5040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384            12           5296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512            19          10400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1536            16          29664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2048             8          21808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3072            15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55520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0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4096  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24         121872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6144            17         122976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8192             1           8224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32768             1          37408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524288             1         776800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1572864             1        1816752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4194304             1        4853216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772293744             1      772293744*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*  - top most releasable chunk.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** - contiguous memory on top of heap.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 allocated memory statistics 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fragment size       count          total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(bytes)                        (bytes)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----------------  ----------  --------------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80          1534         122720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96         14047        1348512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112        314562       35230944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128          1447         185216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144          3654         526176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160           382          61120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176           306  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53856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65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          192 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218          41856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208           245          50960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224           198          44352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240           296          71040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256          2292         586752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384           700         268800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512           633         324096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768           532         408576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1024           813         832512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1536           233         357888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2048           199         407552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3072            49         150528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4096           316        1294336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6144            41         251904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8192           362        2965504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12288           290        3563520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16384           603        9879552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24576            23         565248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32768            43        1409024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49152            16         786432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65536            97        6356992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98304            12        1179648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131072            12        1572864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196608            15        2949120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262144            14       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3670016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88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8345488" cy="731837"/>
          </a:xfrm>
        </p:spPr>
        <p:txBody>
          <a:bodyPr/>
          <a:lstStyle/>
          <a:p>
            <a:r>
              <a:rPr lang="ja-JP" altLang="en-US">
                <a:solidFill>
                  <a:schemeClr val="tx2"/>
                </a:solidFill>
                <a:latin typeface="Arial" charset="0"/>
              </a:rPr>
              <a:t>出力例 </a:t>
            </a:r>
            <a:r>
              <a:rPr lang="en-US" altLang="ja-JP">
                <a:solidFill>
                  <a:schemeClr val="tx2"/>
                </a:solidFill>
                <a:latin typeface="Arial" charset="0"/>
              </a:rPr>
              <a:t>- show memory detail</a:t>
            </a:r>
            <a:r>
              <a:rPr lang="ja-JP" altLang="en-US">
                <a:solidFill>
                  <a:schemeClr val="tx2"/>
                </a:solidFill>
                <a:latin typeface="Arial" charset="0"/>
              </a:rPr>
              <a:t>（続き）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67917" y="1073150"/>
            <a:ext cx="7925843" cy="393954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ja-JP" altLang="en-US" sz="1000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393216            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10        3932160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524288             5        2621440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786432            10        7864320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1048576             4        4194304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1572864             9       14155776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2097152             5       10485760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3145728             1        3145728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4194304            10       41943040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6291456             1        6291456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8388608             2       16777216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12582912             2       25165824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MEMPOOL_DMA POOL STATS: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Non-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=    360710144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free chunks       =            1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Number of </a:t>
            </a:r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regions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Mmapped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bytes allocated     =            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memory footprint        =    360710144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 err="1">
                <a:latin typeface="Courier New" charset="0"/>
                <a:ea typeface="Courier New" charset="0"/>
                <a:cs typeface="Courier New" charset="0"/>
              </a:rPr>
              <a:t>Keepcost</a:t>
            </a:r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                    =    232999168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Max contiguous free mem     =    232999168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Allocated memory in use     =    127710880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Free memory                 =    232999264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 </a:t>
            </a:r>
            <a:endParaRPr lang="ja-JP" altLang="ja-JP" sz="10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altLang="ja-JP" sz="1000" dirty="0">
                <a:latin typeface="Courier New" charset="0"/>
                <a:ea typeface="Courier New" charset="0"/>
                <a:cs typeface="Courier New" charset="0"/>
              </a:rPr>
              <a:t>----- fragmented memory statistics </a:t>
            </a:r>
            <a:r>
              <a:rPr lang="en-US" altLang="ja-JP" sz="1000" dirty="0" smtClean="0">
                <a:latin typeface="Courier New" charset="0"/>
                <a:ea typeface="Courier New" charset="0"/>
                <a:cs typeface="Courier New" charset="0"/>
              </a:rPr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933915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Sans Custom Font">
      <a:majorFont>
        <a:latin typeface="CiscoSansTT Thin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isco Cool Palette Theme">
      <a:dk1>
        <a:srgbClr val="000000"/>
      </a:dk1>
      <a:lt1>
        <a:srgbClr val="FFFFFF"/>
      </a:lt1>
      <a:dk2>
        <a:srgbClr val="272848"/>
      </a:dk2>
      <a:lt2>
        <a:srgbClr val="FFFFFF"/>
      </a:lt2>
      <a:accent1>
        <a:srgbClr val="272A48"/>
      </a:accent1>
      <a:accent2>
        <a:srgbClr val="52526D"/>
      </a:accent2>
      <a:accent3>
        <a:srgbClr val="FFFFFF"/>
      </a:accent3>
      <a:accent4>
        <a:srgbClr val="D3D3DA"/>
      </a:accent4>
      <a:accent5>
        <a:srgbClr val="33828D"/>
      </a:accent5>
      <a:accent6>
        <a:srgbClr val="3CBBB9"/>
      </a:accent6>
      <a:hlink>
        <a:srgbClr val="3CBBB9"/>
      </a:hlink>
      <a:folHlink>
        <a:srgbClr val="33828D"/>
      </a:folHlink>
    </a:clrScheme>
    <a:fontScheme name="CiscoSans Custom Font">
      <a:majorFont>
        <a:latin typeface="CiscoSansTT Thin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16x9_Cool_Template_Version_0.15</Template>
  <TotalTime>52593</TotalTime>
  <Words>16017</Words>
  <Application>Microsoft Macintosh PowerPoint</Application>
  <PresentationFormat>画面に合わせる (16:9)</PresentationFormat>
  <Paragraphs>4665</Paragraphs>
  <Slides>227</Slides>
  <Notes>219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227</vt:i4>
      </vt:variant>
    </vt:vector>
  </HeadingPairs>
  <TitlesOfParts>
    <vt:vector size="240" baseType="lpstr">
      <vt:lpstr>Broadway</vt:lpstr>
      <vt:lpstr>Calibri</vt:lpstr>
      <vt:lpstr>Ciscolight</vt:lpstr>
      <vt:lpstr>CiscoSans</vt:lpstr>
      <vt:lpstr>CiscoSans ExtraLight</vt:lpstr>
      <vt:lpstr>CiscoSans Thin</vt:lpstr>
      <vt:lpstr>CiscoSansTT ExtraLight</vt:lpstr>
      <vt:lpstr>Courier New</vt:lpstr>
      <vt:lpstr>ＭＳ Ｐゴシック</vt:lpstr>
      <vt:lpstr>Wingdings</vt:lpstr>
      <vt:lpstr>Zapf Dingbats</vt:lpstr>
      <vt:lpstr>Arial</vt:lpstr>
      <vt:lpstr>Blue Theme 2014 16x9</vt:lpstr>
      <vt:lpstr>Firepower Threat Defense (FTD) Troubleshooting 入門</vt:lpstr>
      <vt:lpstr>はじめに</vt:lpstr>
      <vt:lpstr>プレゼンター</vt:lpstr>
      <vt:lpstr>Agenda</vt:lpstr>
      <vt:lpstr>Agenda</vt:lpstr>
      <vt:lpstr>FTD overview</vt:lpstr>
      <vt:lpstr>FTD - Firepower on ASA vs FTD</vt:lpstr>
      <vt:lpstr>FTD - CSM vs Firepower System </vt:lpstr>
      <vt:lpstr> FTD - Firepower on ASA vs FTD</vt:lpstr>
      <vt:lpstr> FTD - ASA with FirePOWER Services vs FTD</vt:lpstr>
      <vt:lpstr>FTD - Management options</vt:lpstr>
      <vt:lpstr>FTD - Management options</vt:lpstr>
      <vt:lpstr> FTD - FMC vs FDM (6.1)</vt:lpstr>
      <vt:lpstr>FTD - CLI configuration modes </vt:lpstr>
      <vt:lpstr>FTD - CLI configuration modes </vt:lpstr>
      <vt:lpstr>FTD - Management interface</vt:lpstr>
      <vt:lpstr>FTD - br1 vs diagnostic interface</vt:lpstr>
      <vt:lpstr>FTD - Deployment and Interface Modes</vt:lpstr>
      <vt:lpstr>FTD - packet flow</vt:lpstr>
      <vt:lpstr>Firepower, ASA, CSM の SR trend</vt:lpstr>
      <vt:lpstr>FTD - 今後想定されるトラブル</vt:lpstr>
      <vt:lpstr>Agenda</vt:lpstr>
      <vt:lpstr>FTD troubleshooting tools - Agenda</vt:lpstr>
      <vt:lpstr>FTD - Troubleshooting で使う情報</vt:lpstr>
      <vt:lpstr>FTD - SR open 前に取得いただきたい内容</vt:lpstr>
      <vt:lpstr>Troubleshooting file (TS file) - GUI</vt:lpstr>
      <vt:lpstr>Troubleshooting file (TS file) - CLI</vt:lpstr>
      <vt:lpstr>Troubleshooting file (TS file) - tips</vt:lpstr>
      <vt:lpstr>FTD Troubleshooting tools - スクリーンショット</vt:lpstr>
      <vt:lpstr>FTD Troubleshooting tools - スクリーンショット</vt:lpstr>
      <vt:lpstr>FTD Troubleshooting tools - スクリーンショット</vt:lpstr>
      <vt:lpstr>FTD Troubleshooting tools - スクリーンショット</vt:lpstr>
      <vt:lpstr>FTD Troubleshooting tools - File Download</vt:lpstr>
      <vt:lpstr>FTD Troubleshooting tools - show tech-support</vt:lpstr>
      <vt:lpstr>FTD Troubleshooting tools - show tech-support</vt:lpstr>
      <vt:lpstr>FTD Troubleshooting tools - show tech-support</vt:lpstr>
      <vt:lpstr>FTD Troubleshooting tools - よく使うコマンド</vt:lpstr>
      <vt:lpstr>FTD Troubleshooting tools - Syslog</vt:lpstr>
      <vt:lpstr>ASA engine syslog の設定</vt:lpstr>
      <vt:lpstr>ASA engine syslog - tips</vt:lpstr>
      <vt:lpstr>ASA engine syslog - tips</vt:lpstr>
      <vt:lpstr>ASA engine syslog - tips</vt:lpstr>
      <vt:lpstr>ASA engine syslog - tips</vt:lpstr>
      <vt:lpstr>ASA engine syslog - tips</vt:lpstr>
      <vt:lpstr>ASA engine syslog - tips</vt:lpstr>
      <vt:lpstr>FTD Troubleshooting tools - Packet Capture </vt:lpstr>
      <vt:lpstr>FTD Troubleshooting tools - Packet Capture </vt:lpstr>
      <vt:lpstr>FTD Troubleshooting tools - Packet Capture </vt:lpstr>
      <vt:lpstr>FTD Troubleshooting tools - Packet Capture </vt:lpstr>
      <vt:lpstr>FTD Troubleshooting tools - pigtail </vt:lpstr>
      <vt:lpstr>FTD Troubleshooting tools - pigtail </vt:lpstr>
      <vt:lpstr>FTD Troubleshooting tools - pigtail </vt:lpstr>
      <vt:lpstr>FTD Troubleshooting tools - pigtail </vt:lpstr>
      <vt:lpstr>FTD Troubleshooting tools - pigtail </vt:lpstr>
      <vt:lpstr>FTD Troubleshooting tools - packet-tracer</vt:lpstr>
      <vt:lpstr>FTD Troubleshooting tools - packet-tracer</vt:lpstr>
      <vt:lpstr>FTD Troubleshooting tools - packet-tracer</vt:lpstr>
      <vt:lpstr>FTD Troubleshooting tools - packet-tracer</vt:lpstr>
      <vt:lpstr>PowerPoint プレゼンテーション</vt:lpstr>
      <vt:lpstr>WebEx を活用した調査</vt:lpstr>
      <vt:lpstr>Agenda</vt:lpstr>
      <vt:lpstr>Case1: FTD OS upgrade が失敗する</vt:lpstr>
      <vt:lpstr>Case2: Deploy が失敗する</vt:lpstr>
      <vt:lpstr>Case3: FTD が特定通信を通過できない</vt:lpstr>
      <vt:lpstr>Case4: FTD failover 発生</vt:lpstr>
      <vt:lpstr>Case5: 意図しない rule を検知した</vt:lpstr>
      <vt:lpstr>Case6: SRU import が失敗する</vt:lpstr>
      <vt:lpstr>Cisco Support Community (CSC) のご紹介</vt:lpstr>
      <vt:lpstr>FTD の主要ドキュメント</vt:lpstr>
      <vt:lpstr>FTD の主要ドキュメント</vt:lpstr>
      <vt:lpstr>Agenda</vt:lpstr>
      <vt:lpstr>PowerPoint プレゼンテーション</vt:lpstr>
      <vt:lpstr>Agenda</vt:lpstr>
      <vt:lpstr>FTD Troubleshooting tools - TCP ping</vt:lpstr>
      <vt:lpstr>FTD Troubleshooting tools - FW Engine Debug</vt:lpstr>
      <vt:lpstr>FTD Troubleshooting tools - FTD CLI</vt:lpstr>
      <vt:lpstr>FTD Troubleshooting Tools - ASA engine SNMP</vt:lpstr>
      <vt:lpstr>FTD Troubleshooting tools - Policy Export</vt:lpstr>
      <vt:lpstr>FTD Troubleshooting tools - Backup file</vt:lpstr>
      <vt:lpstr>出力例 - show xxx</vt:lpstr>
      <vt:lpstr>出力例 - show xxx</vt:lpstr>
      <vt:lpstr>出力例 - show version</vt:lpstr>
      <vt:lpstr>出力例 - show version（続き）</vt:lpstr>
      <vt:lpstr>出力例 - show version（続き）</vt:lpstr>
      <vt:lpstr>出力例 - show version（続き）</vt:lpstr>
      <vt:lpstr>出力例 - show disk0: controller</vt:lpstr>
      <vt:lpstr>出力例 - show clock (show time)</vt:lpstr>
      <vt:lpstr>出力例 - show crashinfo</vt:lpstr>
      <vt:lpstr>出力例 - show logging buffered</vt:lpstr>
      <vt:lpstr>出力例 - show module</vt:lpstr>
      <vt:lpstr>出力例 - show environment - asa5506</vt:lpstr>
      <vt:lpstr>出力例 - show environment - asa5506（続き） </vt:lpstr>
      <vt:lpstr>出力例 - show environment - asa5506（続き）</vt:lpstr>
      <vt:lpstr>出力例 - show memory</vt:lpstr>
      <vt:lpstr>出力例 - show memory detail</vt:lpstr>
      <vt:lpstr>出力例 - show memory detail（続き）</vt:lpstr>
      <vt:lpstr>出力例 - show memory detail（続き）</vt:lpstr>
      <vt:lpstr>出力例 - show memory detail（続き）</vt:lpstr>
      <vt:lpstr>出力例 - show memory detail（続き）</vt:lpstr>
      <vt:lpstr>出力例 - show memory detail（続き）</vt:lpstr>
      <vt:lpstr>出力例 - show memory detail（続き）</vt:lpstr>
      <vt:lpstr>出力例 - show memory detail（続き）</vt:lpstr>
      <vt:lpstr>出力例 - show conn count</vt:lpstr>
      <vt:lpstr>出力例 - show xlate count</vt:lpstr>
      <vt:lpstr>出力例 - show vpn-sessiondb summary</vt:lpstr>
      <vt:lpstr>出力例 - show blocks</vt:lpstr>
      <vt:lpstr>出力例 - show blocks core</vt:lpstr>
      <vt:lpstr>出力例 - show blocks queue history detail</vt:lpstr>
      <vt:lpstr>出力例 - show blocks queue history core-local</vt:lpstr>
      <vt:lpstr>出力例 - show interface</vt:lpstr>
      <vt:lpstr>出力例 - show interface（続き）</vt:lpstr>
      <vt:lpstr>出力例 - show interface（続き）</vt:lpstr>
      <vt:lpstr>出力例 - show interface（続き）</vt:lpstr>
      <vt:lpstr>出力例 - show interface（続き）</vt:lpstr>
      <vt:lpstr>出力例 - show nve</vt:lpstr>
      <vt:lpstr>出力例 - show cpu usage</vt:lpstr>
      <vt:lpstr>出力例 - show cpu detailed</vt:lpstr>
      <vt:lpstr>出力例 - show cpu detailed（続き）</vt:lpstr>
      <vt:lpstr>出力例 - show process cpu-usage sorted non-zero</vt:lpstr>
      <vt:lpstr>出力例 - show process cpu-hog</vt:lpstr>
      <vt:lpstr>出力例 - show process cpu-hog（続き）</vt:lpstr>
      <vt:lpstr>出力例 - show process cpu-hog（続き）</vt:lpstr>
      <vt:lpstr>出力例 - show process cpu-hog（続き）</vt:lpstr>
      <vt:lpstr>出力例 - show process cpu-hog（続き）</vt:lpstr>
      <vt:lpstr>出力例 - show process cpu-hog（続き）</vt:lpstr>
      <vt:lpstr>出力例 - show process cpu-hog（続き）</vt:lpstr>
      <vt:lpstr>出力例 - show process cpu-hog（続き）</vt:lpstr>
      <vt:lpstr>出力例 - show memory region</vt:lpstr>
      <vt:lpstr>出力例 - show memory region（続き）</vt:lpstr>
      <vt:lpstr>出力例 - show memory region（続き）</vt:lpstr>
      <vt:lpstr>出力例 - show memory region（続き）</vt:lpstr>
      <vt:lpstr>出力例 - show memory region（続き）</vt:lpstr>
      <vt:lpstr>出力例 - show process</vt:lpstr>
      <vt:lpstr>出力例 - show process（続き）</vt:lpstr>
      <vt:lpstr>出力例 - show process（続き）</vt:lpstr>
      <vt:lpstr>出力例 - show process（続き）</vt:lpstr>
      <vt:lpstr>出力例 - show process（続き）</vt:lpstr>
      <vt:lpstr>出力例 - show process（続き）</vt:lpstr>
      <vt:lpstr>出力例 - show kernel process</vt:lpstr>
      <vt:lpstr>出力例 - show kernel process（続き）</vt:lpstr>
      <vt:lpstr>出力例 - show kernel process（続き）</vt:lpstr>
      <vt:lpstr>出力例 - show kernel process（続き）</vt:lpstr>
      <vt:lpstr>出力例 - show kernel process（続き）</vt:lpstr>
      <vt:lpstr>出力例 - show kernel process（続き）</vt:lpstr>
      <vt:lpstr>出力例 - show failover</vt:lpstr>
      <vt:lpstr>出力例 - show failover（続き）</vt:lpstr>
      <vt:lpstr>出力例 - show failover（続き）</vt:lpstr>
      <vt:lpstr>出力例 - show failover history</vt:lpstr>
      <vt:lpstr>出力例 - show failover history（続き）</vt:lpstr>
      <vt:lpstr>出力例 - show traffic</vt:lpstr>
      <vt:lpstr>出力例 - show traffic（続き）</vt:lpstr>
      <vt:lpstr>出力例 - show traffic（続き）</vt:lpstr>
      <vt:lpstr>出力例 - show traffic（続き）</vt:lpstr>
      <vt:lpstr>出力例 - show traffic（続き）</vt:lpstr>
      <vt:lpstr>出力例 - show traffic（続き）</vt:lpstr>
      <vt:lpstr>出力例 - show traffic（続き）</vt:lpstr>
      <vt:lpstr>出力例 - show traffic（続き）</vt:lpstr>
      <vt:lpstr>出力例 - show perfmon</vt:lpstr>
      <vt:lpstr>出力例 - show counters</vt:lpstr>
      <vt:lpstr>出力例 - show asp drop</vt:lpstr>
      <vt:lpstr>出力例 - show asp event dp-cp</vt:lpstr>
      <vt:lpstr>出力例 - show asp event dp-cp（続き）</vt:lpstr>
      <vt:lpstr>出力例 - show service-policy</vt:lpstr>
      <vt:lpstr>出力例 - show service-policy（続き）</vt:lpstr>
      <vt:lpstr>出力例 - show service-policy（続き）</vt:lpstr>
      <vt:lpstr>出力例 - show capture</vt:lpstr>
      <vt:lpstr>出力例 - show resource usage counter all 1</vt:lpstr>
      <vt:lpstr>出力例 - show history</vt:lpstr>
      <vt:lpstr>出力例 - show firewall</vt:lpstr>
      <vt:lpstr>出力例 - show running-config</vt:lpstr>
      <vt:lpstr>出力例 - show running-config（続き）</vt:lpstr>
      <vt:lpstr>出力例 - show running-config（続き）</vt:lpstr>
      <vt:lpstr>出力例 - show running-config（続き）</vt:lpstr>
      <vt:lpstr>出力例 - show running-config（続き）</vt:lpstr>
      <vt:lpstr>出力例 - show running-config（続き）</vt:lpstr>
      <vt:lpstr>出力例 - show running-config（続き）</vt:lpstr>
      <vt:lpstr>出力例 - show running-config（続き）</vt:lpstr>
      <vt:lpstr>出力例 - show running-config（続き）</vt:lpstr>
      <vt:lpstr>出力例 - show ak47 detailed</vt:lpstr>
      <vt:lpstr>出力例 - show ak47 detailed（続き）</vt:lpstr>
      <vt:lpstr>出力例 - show startup-config errors</vt:lpstr>
      <vt:lpstr>出力例 - show asp inspect-dp snort</vt:lpstr>
      <vt:lpstr>出力例 - show asp inspect-dp snort queues detail debug</vt:lpstr>
      <vt:lpstr>出力例 - show asp inspect-dp snort counters summary instance</vt:lpstr>
      <vt:lpstr>出力例 - show asp inspect-dp snort counters debug zeros</vt:lpstr>
      <vt:lpstr>出力例 - show asp inspect-dp snort counters debug zeros（続き）</vt:lpstr>
      <vt:lpstr>出力例 - show snort statistics</vt:lpstr>
      <vt:lpstr>出力例 - show snort statistics（続き）</vt:lpstr>
      <vt:lpstr>出力例 - show summary</vt:lpstr>
      <vt:lpstr>出力例 - show network</vt:lpstr>
      <vt:lpstr>出力例 - show network</vt:lpstr>
      <vt:lpstr>出力例 - show interface detail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interface detail（続き）</vt:lpstr>
      <vt:lpstr>出力例 - show disk</vt:lpstr>
      <vt:lpstr>出力例 - show disk（続き）</vt:lpstr>
      <vt:lpstr>出力例 - show disk-manager</vt:lpstr>
      <vt:lpstr>出力例 - show conn long</vt:lpstr>
      <vt:lpstr>出力例 - show conn long（続き）</vt:lpstr>
      <vt:lpstr>出力例 - show nat detail</vt:lpstr>
      <vt:lpstr>出力例 - show xlate</vt:lpstr>
      <vt:lpstr>出力例 - show inventory</vt:lpstr>
      <vt:lpstr>出力例 - show route</vt:lpstr>
      <vt:lpstr>出力例 - show managers</vt:lpstr>
      <vt:lpstr>出力例 - show access-list</vt:lpstr>
      <vt:lpstr>出力例 - show access-list（続き）</vt:lpstr>
      <vt:lpstr>出力例 - show access-control-config</vt:lpstr>
      <vt:lpstr>出力例 - show access-control-config（続き）</vt:lpstr>
      <vt:lpstr>出力例 - show access-control-config（続き）</vt:lpstr>
      <vt:lpstr>出力例 - show access-control-config（続き）</vt:lpstr>
      <vt:lpstr>出力例 - show access-control-config（続き）</vt:lpstr>
      <vt:lpstr>出力例 - show access-control-config（続き）</vt:lpstr>
      <vt:lpstr>出力例 - show access-control-config（続き）</vt:lpstr>
      <vt:lpstr>出力例 - show audit-log</vt:lpstr>
      <vt:lpstr>出力例 - show audit-log（続き）</vt:lpstr>
      <vt:lpstr>出力例 - show interface ip brief</vt:lpstr>
      <vt:lpstr>出力例 - show flash</vt:lpstr>
      <vt:lpstr>出力例 - show ntp</vt:lpstr>
    </vt:vector>
  </TitlesOfParts>
  <Manager/>
  <Company>Cisco Systems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[COL-3] Preferred Architecture for Video 解説</dc:title>
  <dc:subject/>
  <dc:creator>Cisco Systems G.K.</dc:creator>
  <cp:keywords/>
  <dc:description/>
  <cp:lastModifiedBy>Microsoft Office ユーザー</cp:lastModifiedBy>
  <cp:revision>1097</cp:revision>
  <cp:lastPrinted>2016-09-26T03:46:30Z</cp:lastPrinted>
  <dcterms:created xsi:type="dcterms:W3CDTF">2014-03-18T02:56:40Z</dcterms:created>
  <dcterms:modified xsi:type="dcterms:W3CDTF">2017-01-26T09:30:46Z</dcterms:modified>
  <cp:category/>
</cp:coreProperties>
</file>