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375" r:id="rId2"/>
    <p:sldId id="370" r:id="rId3"/>
    <p:sldId id="371" r:id="rId4"/>
    <p:sldId id="336" r:id="rId5"/>
    <p:sldId id="291" r:id="rId6"/>
    <p:sldId id="347" r:id="rId7"/>
    <p:sldId id="272" r:id="rId8"/>
    <p:sldId id="343" r:id="rId9"/>
    <p:sldId id="365" r:id="rId10"/>
    <p:sldId id="315" r:id="rId11"/>
    <p:sldId id="351" r:id="rId12"/>
    <p:sldId id="335" r:id="rId13"/>
    <p:sldId id="287" r:id="rId14"/>
    <p:sldId id="316" r:id="rId15"/>
    <p:sldId id="321" r:id="rId16"/>
    <p:sldId id="289" r:id="rId17"/>
    <p:sldId id="290" r:id="rId18"/>
    <p:sldId id="281" r:id="rId19"/>
    <p:sldId id="317" r:id="rId20"/>
    <p:sldId id="323" r:id="rId21"/>
    <p:sldId id="282" r:id="rId22"/>
    <p:sldId id="322" r:id="rId23"/>
    <p:sldId id="270" r:id="rId24"/>
    <p:sldId id="330" r:id="rId25"/>
    <p:sldId id="332" r:id="rId26"/>
    <p:sldId id="301" r:id="rId27"/>
    <p:sldId id="302" r:id="rId28"/>
    <p:sldId id="303" r:id="rId29"/>
    <p:sldId id="325" r:id="rId30"/>
    <p:sldId id="305" r:id="rId31"/>
    <p:sldId id="275" r:id="rId32"/>
    <p:sldId id="331" r:id="rId33"/>
    <p:sldId id="286" r:id="rId34"/>
    <p:sldId id="350" r:id="rId35"/>
    <p:sldId id="327" r:id="rId36"/>
    <p:sldId id="345" r:id="rId37"/>
    <p:sldId id="308" r:id="rId38"/>
    <p:sldId id="277" r:id="rId39"/>
    <p:sldId id="339" r:id="rId40"/>
    <p:sldId id="324" r:id="rId41"/>
    <p:sldId id="340" r:id="rId42"/>
    <p:sldId id="341" r:id="rId43"/>
    <p:sldId id="369" r:id="rId44"/>
    <p:sldId id="342" r:id="rId45"/>
    <p:sldId id="352" r:id="rId46"/>
    <p:sldId id="353" r:id="rId47"/>
    <p:sldId id="373" r:id="rId48"/>
    <p:sldId id="372" r:id="rId49"/>
    <p:sldId id="355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8" r:id="rId59"/>
    <p:sldId id="366" r:id="rId60"/>
    <p:sldId id="367" r:id="rId61"/>
    <p:sldId id="320" r:id="rId62"/>
    <p:sldId id="297" r:id="rId63"/>
    <p:sldId id="349" r:id="rId64"/>
    <p:sldId id="298" r:id="rId65"/>
    <p:sldId id="346" r:id="rId66"/>
    <p:sldId id="376" r:id="rId67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15" autoAdjust="0"/>
  </p:normalViewPr>
  <p:slideViewPr>
    <p:cSldViewPr>
      <p:cViewPr varScale="1">
        <p:scale>
          <a:sx n="45" d="100"/>
          <a:sy n="45" d="100"/>
        </p:scale>
        <p:origin x="-1098" y="-102"/>
      </p:cViewPr>
      <p:guideLst>
        <p:guide orient="horz" pos="2573"/>
        <p:guide pos="35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AEC93-3B34-E347-A332-9F76B94E8B5B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2BB4A2D-04F1-0648-A660-99E0F61CF06F}">
      <dgm:prSet phldrT="[テキスト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400" dirty="0" smtClean="0"/>
            <a:t>ネットワーク基板の作成</a:t>
          </a:r>
          <a:endParaRPr kumimoji="1" lang="ja-JP" altLang="en-US" sz="1400" dirty="0"/>
        </a:p>
      </dgm:t>
    </dgm:pt>
    <dgm:pt modelId="{5C70ADEC-4AAF-D945-B904-EED7F3379537}" type="parTrans" cxnId="{C65BF634-C710-294F-8115-CE781024BE2B}">
      <dgm:prSet/>
      <dgm:spPr/>
      <dgm:t>
        <a:bodyPr/>
        <a:lstStyle/>
        <a:p>
          <a:endParaRPr kumimoji="1" lang="ja-JP" altLang="en-US" sz="1600"/>
        </a:p>
      </dgm:t>
    </dgm:pt>
    <dgm:pt modelId="{94CE4942-330D-3F4A-805A-79C6A579424A}" type="sibTrans" cxnId="{C65BF634-C710-294F-8115-CE781024BE2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kumimoji="1" lang="ja-JP" altLang="en-US" sz="1100"/>
        </a:p>
      </dgm:t>
    </dgm:pt>
    <dgm:pt modelId="{F96A2063-B006-274C-8D65-96A16DD0DD03}">
      <dgm:prSet phldrT="[テキスト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400" dirty="0" smtClean="0"/>
            <a:t>ベース</a:t>
          </a:r>
          <a:r>
            <a:rPr kumimoji="1" lang="en-US" altLang="ja-JP" sz="1400" dirty="0" smtClean="0"/>
            <a:t/>
          </a:r>
          <a:br>
            <a:rPr kumimoji="1" lang="en-US" altLang="ja-JP" sz="1400" dirty="0" smtClean="0"/>
          </a:br>
          <a:r>
            <a:rPr kumimoji="1" lang="ja-JP" altLang="en-US" sz="1400" dirty="0" smtClean="0"/>
            <a:t>ライン</a:t>
          </a:r>
          <a:r>
            <a:rPr kumimoji="1" lang="ja-JP" altLang="en-US" sz="1400" dirty="0" smtClean="0"/>
            <a:t>の把握</a:t>
          </a:r>
          <a:endParaRPr kumimoji="1" lang="ja-JP" altLang="en-US" sz="1400" dirty="0"/>
        </a:p>
      </dgm:t>
    </dgm:pt>
    <dgm:pt modelId="{F686B46A-ED8A-9948-B74B-C7F44310987C}" type="parTrans" cxnId="{4222F1CB-6138-1A41-818D-A1495890CF31}">
      <dgm:prSet/>
      <dgm:spPr/>
      <dgm:t>
        <a:bodyPr/>
        <a:lstStyle/>
        <a:p>
          <a:endParaRPr kumimoji="1" lang="ja-JP" altLang="en-US" sz="1600"/>
        </a:p>
      </dgm:t>
    </dgm:pt>
    <dgm:pt modelId="{30BD7240-4C59-374B-A450-18CDDDD34454}" type="sibTrans" cxnId="{4222F1CB-6138-1A41-818D-A1495890CF3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kumimoji="1" lang="ja-JP" altLang="en-US" sz="1100"/>
        </a:p>
      </dgm:t>
    </dgm:pt>
    <dgm:pt modelId="{5E05E40C-DB78-9449-B62B-2C8B7D660F71}">
      <dgm:prSet phldrT="[テキスト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400" dirty="0" smtClean="0"/>
            <a:t>結果の数値化</a:t>
          </a:r>
          <a:endParaRPr kumimoji="1" lang="ja-JP" altLang="en-US" sz="1400" dirty="0"/>
        </a:p>
      </dgm:t>
    </dgm:pt>
    <dgm:pt modelId="{91A6CE05-6CDB-3945-980C-71559B3DEE44}" type="parTrans" cxnId="{461A2EB9-6C6F-7145-B788-38731D14F437}">
      <dgm:prSet/>
      <dgm:spPr/>
      <dgm:t>
        <a:bodyPr/>
        <a:lstStyle/>
        <a:p>
          <a:endParaRPr kumimoji="1" lang="ja-JP" altLang="en-US" sz="1600"/>
        </a:p>
      </dgm:t>
    </dgm:pt>
    <dgm:pt modelId="{AE956E9E-23EE-4549-B5A0-89DAB620ABDC}" type="sibTrans" cxnId="{461A2EB9-6C6F-7145-B788-38731D14F4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kumimoji="1" lang="ja-JP" altLang="en-US" sz="1100"/>
        </a:p>
      </dgm:t>
    </dgm:pt>
    <dgm:pt modelId="{1DA33531-75D2-9A43-8FC9-E7CCE30D6E62}">
      <dgm:prSet phldrT="[テキスト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400" dirty="0" smtClean="0"/>
            <a:t>ルータ設定の調整</a:t>
          </a:r>
          <a:endParaRPr kumimoji="1" lang="ja-JP" altLang="en-US" sz="1400" dirty="0"/>
        </a:p>
      </dgm:t>
    </dgm:pt>
    <dgm:pt modelId="{7478E11B-AAB0-3943-9EFA-D5FD4641841B}" type="parTrans" cxnId="{265F343A-3049-5243-96E1-D221C14DAAC8}">
      <dgm:prSet/>
      <dgm:spPr/>
      <dgm:t>
        <a:bodyPr/>
        <a:lstStyle/>
        <a:p>
          <a:endParaRPr kumimoji="1" lang="ja-JP" altLang="en-US" sz="1600"/>
        </a:p>
      </dgm:t>
    </dgm:pt>
    <dgm:pt modelId="{86ECDBC9-A520-E048-BBD5-9AF321BCB0B4}" type="sibTrans" cxnId="{265F343A-3049-5243-96E1-D221C14DAAC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kumimoji="1" lang="ja-JP" altLang="en-US" sz="1100"/>
        </a:p>
      </dgm:t>
    </dgm:pt>
    <dgm:pt modelId="{C8A3734B-C940-BD4A-85B3-720C21AE157E}" type="pres">
      <dgm:prSet presAssocID="{DD0AEC93-3B34-E347-A332-9F76B94E8B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7B8E23C-CAF6-A948-8E91-EE86D6C1CF62}" type="pres">
      <dgm:prSet presAssocID="{A2BB4A2D-04F1-0648-A660-99E0F61CF06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0A5288-B82F-E149-A784-7B54B2C28A56}" type="pres">
      <dgm:prSet presAssocID="{94CE4942-330D-3F4A-805A-79C6A579424A}" presName="sibTrans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41190332-5353-6441-BD4F-88058DFB9D88}" type="pres">
      <dgm:prSet presAssocID="{94CE4942-330D-3F4A-805A-79C6A579424A}" presName="connectorText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7181A038-9B85-7445-98D3-BA5EC8EB5984}" type="pres">
      <dgm:prSet presAssocID="{F96A2063-B006-274C-8D65-96A16DD0DD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267D5B-9292-AD42-9F6B-71EC319A8C0F}" type="pres">
      <dgm:prSet presAssocID="{30BD7240-4C59-374B-A450-18CDDDD34454}" presName="sibTrans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37E91896-DC3B-FE4B-B903-97F38D9F096C}" type="pres">
      <dgm:prSet presAssocID="{30BD7240-4C59-374B-A450-18CDDDD34454}" presName="connectorText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155FA111-A96A-9342-9438-23CC1E9F2CE8}" type="pres">
      <dgm:prSet presAssocID="{5E05E40C-DB78-9449-B62B-2C8B7D660F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E87CA44-4FE5-244E-8C63-5B4073479E4D}" type="pres">
      <dgm:prSet presAssocID="{AE956E9E-23EE-4549-B5A0-89DAB620ABDC}" presName="sibTrans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09A30721-3613-5C48-8309-237A65443AE1}" type="pres">
      <dgm:prSet presAssocID="{AE956E9E-23EE-4549-B5A0-89DAB620ABDC}" presName="connectorText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58ACADCC-E566-D542-9BD0-093E31709EC1}" type="pres">
      <dgm:prSet presAssocID="{1DA33531-75D2-9A43-8FC9-E7CCE30D6E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7028C1-420D-7A4A-AB02-63C6AD9BDC5B}" type="pres">
      <dgm:prSet presAssocID="{86ECDBC9-A520-E048-BBD5-9AF321BCB0B4}" presName="sibTrans" presStyleLbl="sibTrans2D1" presStyleIdx="3" presStyleCnt="4"/>
      <dgm:spPr/>
      <dgm:t>
        <a:bodyPr/>
        <a:lstStyle/>
        <a:p>
          <a:endParaRPr kumimoji="1" lang="ja-JP" altLang="en-US"/>
        </a:p>
      </dgm:t>
    </dgm:pt>
    <dgm:pt modelId="{1479AB8C-9971-FA46-856D-6250B7D9D4B9}" type="pres">
      <dgm:prSet presAssocID="{86ECDBC9-A520-E048-BBD5-9AF321BCB0B4}" presName="connectorText" presStyleLbl="sibTrans2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4E2B658B-B603-D84B-B097-F659B5EFB3AD}" type="presOf" srcId="{DD0AEC93-3B34-E347-A332-9F76B94E8B5B}" destId="{C8A3734B-C940-BD4A-85B3-720C21AE157E}" srcOrd="0" destOrd="0" presId="urn:microsoft.com/office/officeart/2005/8/layout/cycle2"/>
    <dgm:cxn modelId="{C99FCB86-95FA-C543-94B5-5CC1E3F521AE}" type="presOf" srcId="{86ECDBC9-A520-E048-BBD5-9AF321BCB0B4}" destId="{BC7028C1-420D-7A4A-AB02-63C6AD9BDC5B}" srcOrd="0" destOrd="0" presId="urn:microsoft.com/office/officeart/2005/8/layout/cycle2"/>
    <dgm:cxn modelId="{9A8A14D2-02EA-2745-8E8C-53390A4EA029}" type="presOf" srcId="{AE956E9E-23EE-4549-B5A0-89DAB620ABDC}" destId="{09A30721-3613-5C48-8309-237A65443AE1}" srcOrd="1" destOrd="0" presId="urn:microsoft.com/office/officeart/2005/8/layout/cycle2"/>
    <dgm:cxn modelId="{DB529F4C-43C7-D241-AA1B-7415ED1E089B}" type="presOf" srcId="{1DA33531-75D2-9A43-8FC9-E7CCE30D6E62}" destId="{58ACADCC-E566-D542-9BD0-093E31709EC1}" srcOrd="0" destOrd="0" presId="urn:microsoft.com/office/officeart/2005/8/layout/cycle2"/>
    <dgm:cxn modelId="{CAD19565-A339-1E4C-961F-C9F69F81765A}" type="presOf" srcId="{30BD7240-4C59-374B-A450-18CDDDD34454}" destId="{D5267D5B-9292-AD42-9F6B-71EC319A8C0F}" srcOrd="0" destOrd="0" presId="urn:microsoft.com/office/officeart/2005/8/layout/cycle2"/>
    <dgm:cxn modelId="{4222F1CB-6138-1A41-818D-A1495890CF31}" srcId="{DD0AEC93-3B34-E347-A332-9F76B94E8B5B}" destId="{F96A2063-B006-274C-8D65-96A16DD0DD03}" srcOrd="1" destOrd="0" parTransId="{F686B46A-ED8A-9948-B74B-C7F44310987C}" sibTransId="{30BD7240-4C59-374B-A450-18CDDDD34454}"/>
    <dgm:cxn modelId="{C65BF634-C710-294F-8115-CE781024BE2B}" srcId="{DD0AEC93-3B34-E347-A332-9F76B94E8B5B}" destId="{A2BB4A2D-04F1-0648-A660-99E0F61CF06F}" srcOrd="0" destOrd="0" parTransId="{5C70ADEC-4AAF-D945-B904-EED7F3379537}" sibTransId="{94CE4942-330D-3F4A-805A-79C6A579424A}"/>
    <dgm:cxn modelId="{7D4A2AA2-089F-BF40-A3C0-20356F2C3182}" type="presOf" srcId="{94CE4942-330D-3F4A-805A-79C6A579424A}" destId="{41190332-5353-6441-BD4F-88058DFB9D88}" srcOrd="1" destOrd="0" presId="urn:microsoft.com/office/officeart/2005/8/layout/cycle2"/>
    <dgm:cxn modelId="{701B7D45-37C0-2C4A-922B-798710695B8B}" type="presOf" srcId="{AE956E9E-23EE-4549-B5A0-89DAB620ABDC}" destId="{FE87CA44-4FE5-244E-8C63-5B4073479E4D}" srcOrd="0" destOrd="0" presId="urn:microsoft.com/office/officeart/2005/8/layout/cycle2"/>
    <dgm:cxn modelId="{461A2EB9-6C6F-7145-B788-38731D14F437}" srcId="{DD0AEC93-3B34-E347-A332-9F76B94E8B5B}" destId="{5E05E40C-DB78-9449-B62B-2C8B7D660F71}" srcOrd="2" destOrd="0" parTransId="{91A6CE05-6CDB-3945-980C-71559B3DEE44}" sibTransId="{AE956E9E-23EE-4549-B5A0-89DAB620ABDC}"/>
    <dgm:cxn modelId="{59E5E266-F632-4D4B-8D4E-587BAECC0206}" type="presOf" srcId="{A2BB4A2D-04F1-0648-A660-99E0F61CF06F}" destId="{B7B8E23C-CAF6-A948-8E91-EE86D6C1CF62}" srcOrd="0" destOrd="0" presId="urn:microsoft.com/office/officeart/2005/8/layout/cycle2"/>
    <dgm:cxn modelId="{265F343A-3049-5243-96E1-D221C14DAAC8}" srcId="{DD0AEC93-3B34-E347-A332-9F76B94E8B5B}" destId="{1DA33531-75D2-9A43-8FC9-E7CCE30D6E62}" srcOrd="3" destOrd="0" parTransId="{7478E11B-AAB0-3943-9EFA-D5FD4641841B}" sibTransId="{86ECDBC9-A520-E048-BBD5-9AF321BCB0B4}"/>
    <dgm:cxn modelId="{93D2ED44-D362-BD4E-A291-FB6CE6B34583}" type="presOf" srcId="{F96A2063-B006-274C-8D65-96A16DD0DD03}" destId="{7181A038-9B85-7445-98D3-BA5EC8EB5984}" srcOrd="0" destOrd="0" presId="urn:microsoft.com/office/officeart/2005/8/layout/cycle2"/>
    <dgm:cxn modelId="{C60F5EC6-F605-5948-AEC8-41D9C91B4822}" type="presOf" srcId="{86ECDBC9-A520-E048-BBD5-9AF321BCB0B4}" destId="{1479AB8C-9971-FA46-856D-6250B7D9D4B9}" srcOrd="1" destOrd="0" presId="urn:microsoft.com/office/officeart/2005/8/layout/cycle2"/>
    <dgm:cxn modelId="{DC653477-B1E1-0149-AC51-DC238C018548}" type="presOf" srcId="{30BD7240-4C59-374B-A450-18CDDDD34454}" destId="{37E91896-DC3B-FE4B-B903-97F38D9F096C}" srcOrd="1" destOrd="0" presId="urn:microsoft.com/office/officeart/2005/8/layout/cycle2"/>
    <dgm:cxn modelId="{CAE44C7A-BD6C-4844-B9D1-C3A6ACDCBD1F}" type="presOf" srcId="{5E05E40C-DB78-9449-B62B-2C8B7D660F71}" destId="{155FA111-A96A-9342-9438-23CC1E9F2CE8}" srcOrd="0" destOrd="0" presId="urn:microsoft.com/office/officeart/2005/8/layout/cycle2"/>
    <dgm:cxn modelId="{9E1DE3E1-0DEB-4B4F-882B-5E411AB8AD78}" type="presOf" srcId="{94CE4942-330D-3F4A-805A-79C6A579424A}" destId="{A20A5288-B82F-E149-A784-7B54B2C28A56}" srcOrd="0" destOrd="0" presId="urn:microsoft.com/office/officeart/2005/8/layout/cycle2"/>
    <dgm:cxn modelId="{AE156F4A-0928-3641-83DB-733CC0BB619C}" type="presParOf" srcId="{C8A3734B-C940-BD4A-85B3-720C21AE157E}" destId="{B7B8E23C-CAF6-A948-8E91-EE86D6C1CF62}" srcOrd="0" destOrd="0" presId="urn:microsoft.com/office/officeart/2005/8/layout/cycle2"/>
    <dgm:cxn modelId="{55CC0555-3ECB-D146-9645-7DDF4783822E}" type="presParOf" srcId="{C8A3734B-C940-BD4A-85B3-720C21AE157E}" destId="{A20A5288-B82F-E149-A784-7B54B2C28A56}" srcOrd="1" destOrd="0" presId="urn:microsoft.com/office/officeart/2005/8/layout/cycle2"/>
    <dgm:cxn modelId="{F7C7F4DF-B3BF-3345-934C-7AAC2CDE85EA}" type="presParOf" srcId="{A20A5288-B82F-E149-A784-7B54B2C28A56}" destId="{41190332-5353-6441-BD4F-88058DFB9D88}" srcOrd="0" destOrd="0" presId="urn:microsoft.com/office/officeart/2005/8/layout/cycle2"/>
    <dgm:cxn modelId="{A9D08722-2809-6C4D-A5C7-4D9437244F08}" type="presParOf" srcId="{C8A3734B-C940-BD4A-85B3-720C21AE157E}" destId="{7181A038-9B85-7445-98D3-BA5EC8EB5984}" srcOrd="2" destOrd="0" presId="urn:microsoft.com/office/officeart/2005/8/layout/cycle2"/>
    <dgm:cxn modelId="{D1525FF6-1C71-D64A-9DA0-8C336882A2A7}" type="presParOf" srcId="{C8A3734B-C940-BD4A-85B3-720C21AE157E}" destId="{D5267D5B-9292-AD42-9F6B-71EC319A8C0F}" srcOrd="3" destOrd="0" presId="urn:microsoft.com/office/officeart/2005/8/layout/cycle2"/>
    <dgm:cxn modelId="{2837E426-A8A8-D048-991C-3989FA68D2CA}" type="presParOf" srcId="{D5267D5B-9292-AD42-9F6B-71EC319A8C0F}" destId="{37E91896-DC3B-FE4B-B903-97F38D9F096C}" srcOrd="0" destOrd="0" presId="urn:microsoft.com/office/officeart/2005/8/layout/cycle2"/>
    <dgm:cxn modelId="{930A07E8-765D-654B-888E-8FEEFBB79AD6}" type="presParOf" srcId="{C8A3734B-C940-BD4A-85B3-720C21AE157E}" destId="{155FA111-A96A-9342-9438-23CC1E9F2CE8}" srcOrd="4" destOrd="0" presId="urn:microsoft.com/office/officeart/2005/8/layout/cycle2"/>
    <dgm:cxn modelId="{3E06D29D-D864-F240-BD2B-904F914D45D8}" type="presParOf" srcId="{C8A3734B-C940-BD4A-85B3-720C21AE157E}" destId="{FE87CA44-4FE5-244E-8C63-5B4073479E4D}" srcOrd="5" destOrd="0" presId="urn:microsoft.com/office/officeart/2005/8/layout/cycle2"/>
    <dgm:cxn modelId="{8AB866D7-B7D2-FF45-83AD-69C13A9559D3}" type="presParOf" srcId="{FE87CA44-4FE5-244E-8C63-5B4073479E4D}" destId="{09A30721-3613-5C48-8309-237A65443AE1}" srcOrd="0" destOrd="0" presId="urn:microsoft.com/office/officeart/2005/8/layout/cycle2"/>
    <dgm:cxn modelId="{1D24F2DE-77F1-E646-93B8-D7D432F9AE76}" type="presParOf" srcId="{C8A3734B-C940-BD4A-85B3-720C21AE157E}" destId="{58ACADCC-E566-D542-9BD0-093E31709EC1}" srcOrd="6" destOrd="0" presId="urn:microsoft.com/office/officeart/2005/8/layout/cycle2"/>
    <dgm:cxn modelId="{3A0C926A-34AA-8F4A-B6CD-85B0E0A9914F}" type="presParOf" srcId="{C8A3734B-C940-BD4A-85B3-720C21AE157E}" destId="{BC7028C1-420D-7A4A-AB02-63C6AD9BDC5B}" srcOrd="7" destOrd="0" presId="urn:microsoft.com/office/officeart/2005/8/layout/cycle2"/>
    <dgm:cxn modelId="{4C2B2419-F8A3-AC4E-8115-91FF14846C83}" type="presParOf" srcId="{BC7028C1-420D-7A4A-AB02-63C6AD9BDC5B}" destId="{1479AB8C-9971-FA46-856D-6250B7D9D4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E23C-CAF6-A948-8E91-EE86D6C1CF62}">
      <dsp:nvSpPr>
        <dsp:cNvPr id="0" name=""/>
        <dsp:cNvSpPr/>
      </dsp:nvSpPr>
      <dsp:spPr>
        <a:xfrm>
          <a:off x="1895529" y="1160"/>
          <a:ext cx="1129149" cy="1129149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ネットワーク基板の作成</a:t>
          </a:r>
          <a:endParaRPr kumimoji="1" lang="ja-JP" altLang="en-US" sz="1400" kern="1200" dirty="0"/>
        </a:p>
      </dsp:txBody>
      <dsp:txXfrm>
        <a:off x="2060889" y="166520"/>
        <a:ext cx="798429" cy="798429"/>
      </dsp:txXfrm>
    </dsp:sp>
    <dsp:sp modelId="{A20A5288-B82F-E149-A784-7B54B2C28A56}">
      <dsp:nvSpPr>
        <dsp:cNvPr id="0" name=""/>
        <dsp:cNvSpPr/>
      </dsp:nvSpPr>
      <dsp:spPr>
        <a:xfrm rot="2700000">
          <a:off x="2903452" y="968583"/>
          <a:ext cx="300088" cy="38108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>
        <a:off x="2916636" y="1012971"/>
        <a:ext cx="210062" cy="228653"/>
      </dsp:txXfrm>
    </dsp:sp>
    <dsp:sp modelId="{7181A038-9B85-7445-98D3-BA5EC8EB5984}">
      <dsp:nvSpPr>
        <dsp:cNvPr id="0" name=""/>
        <dsp:cNvSpPr/>
      </dsp:nvSpPr>
      <dsp:spPr>
        <a:xfrm>
          <a:off x="3094325" y="1199956"/>
          <a:ext cx="1129149" cy="1129149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ベース</a:t>
          </a:r>
          <a:r>
            <a:rPr kumimoji="1" lang="en-US" altLang="ja-JP" sz="1400" kern="1200" dirty="0" smtClean="0"/>
            <a:t/>
          </a:r>
          <a:br>
            <a:rPr kumimoji="1" lang="en-US" altLang="ja-JP" sz="1400" kern="1200" dirty="0" smtClean="0"/>
          </a:br>
          <a:r>
            <a:rPr kumimoji="1" lang="ja-JP" altLang="en-US" sz="1400" kern="1200" dirty="0" smtClean="0"/>
            <a:t>ライン</a:t>
          </a:r>
          <a:r>
            <a:rPr kumimoji="1" lang="ja-JP" altLang="en-US" sz="1400" kern="1200" dirty="0" smtClean="0"/>
            <a:t>の把握</a:t>
          </a:r>
          <a:endParaRPr kumimoji="1" lang="ja-JP" altLang="en-US" sz="1400" kern="1200" dirty="0"/>
        </a:p>
      </dsp:txBody>
      <dsp:txXfrm>
        <a:off x="3259685" y="1365316"/>
        <a:ext cx="798429" cy="798429"/>
      </dsp:txXfrm>
    </dsp:sp>
    <dsp:sp modelId="{D5267D5B-9292-AD42-9F6B-71EC319A8C0F}">
      <dsp:nvSpPr>
        <dsp:cNvPr id="0" name=""/>
        <dsp:cNvSpPr/>
      </dsp:nvSpPr>
      <dsp:spPr>
        <a:xfrm rot="8100000">
          <a:off x="2915463" y="2167379"/>
          <a:ext cx="300088" cy="38108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 rot="10800000">
        <a:off x="2992305" y="2211767"/>
        <a:ext cx="210062" cy="228653"/>
      </dsp:txXfrm>
    </dsp:sp>
    <dsp:sp modelId="{155FA111-A96A-9342-9438-23CC1E9F2CE8}">
      <dsp:nvSpPr>
        <dsp:cNvPr id="0" name=""/>
        <dsp:cNvSpPr/>
      </dsp:nvSpPr>
      <dsp:spPr>
        <a:xfrm>
          <a:off x="1895529" y="2398752"/>
          <a:ext cx="1129149" cy="1129149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結果の数値化</a:t>
          </a:r>
          <a:endParaRPr kumimoji="1" lang="ja-JP" altLang="en-US" sz="1400" kern="1200" dirty="0"/>
        </a:p>
      </dsp:txBody>
      <dsp:txXfrm>
        <a:off x="2060889" y="2564112"/>
        <a:ext cx="798429" cy="798429"/>
      </dsp:txXfrm>
    </dsp:sp>
    <dsp:sp modelId="{FE87CA44-4FE5-244E-8C63-5B4073479E4D}">
      <dsp:nvSpPr>
        <dsp:cNvPr id="0" name=""/>
        <dsp:cNvSpPr/>
      </dsp:nvSpPr>
      <dsp:spPr>
        <a:xfrm rot="13500000">
          <a:off x="1716667" y="2179390"/>
          <a:ext cx="300088" cy="38108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 rot="10800000">
        <a:off x="1793509" y="2287436"/>
        <a:ext cx="210062" cy="228653"/>
      </dsp:txXfrm>
    </dsp:sp>
    <dsp:sp modelId="{58ACADCC-E566-D542-9BD0-093E31709EC1}">
      <dsp:nvSpPr>
        <dsp:cNvPr id="0" name=""/>
        <dsp:cNvSpPr/>
      </dsp:nvSpPr>
      <dsp:spPr>
        <a:xfrm>
          <a:off x="696733" y="1199956"/>
          <a:ext cx="1129149" cy="1129149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ルータ設定の調整</a:t>
          </a:r>
          <a:endParaRPr kumimoji="1" lang="ja-JP" altLang="en-US" sz="1400" kern="1200" dirty="0"/>
        </a:p>
      </dsp:txBody>
      <dsp:txXfrm>
        <a:off x="862093" y="1365316"/>
        <a:ext cx="798429" cy="798429"/>
      </dsp:txXfrm>
    </dsp:sp>
    <dsp:sp modelId="{BC7028C1-420D-7A4A-AB02-63C6AD9BDC5B}">
      <dsp:nvSpPr>
        <dsp:cNvPr id="0" name=""/>
        <dsp:cNvSpPr/>
      </dsp:nvSpPr>
      <dsp:spPr>
        <a:xfrm rot="18900000">
          <a:off x="1704656" y="980594"/>
          <a:ext cx="300088" cy="38108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100" kern="1200"/>
        </a:p>
      </dsp:txBody>
      <dsp:txXfrm>
        <a:off x="1717840" y="1088640"/>
        <a:ext cx="210062" cy="22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698F-00BA-B247-98C6-9FB5FC69D17F}" type="datetimeFigureOut">
              <a:rPr kumimoji="1" lang="ja-JP" altLang="en-US" smtClean="0"/>
              <a:pPr/>
              <a:t>2015/4/27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55D76-ECE0-F74C-8310-7DA1DF6558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09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13D7-02D7-4188-8DC4-4DAF678472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51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368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473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699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568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273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87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5D76-ECE0-F74C-8310-7DA1DF65585E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06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13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3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9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6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3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4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8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1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30" y="302506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6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30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6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1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1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5" y="228319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30" y="227839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5" y="220479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7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8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8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2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1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1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9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ja-JP" altLang="en-US" noProof="0" smtClean="0"/>
              <a:t>アイコンをクリックして表を追加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6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1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7" y="3209551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7" y="2462028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3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8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5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8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3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6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6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74823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2844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8736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9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5" y="4629151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76647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8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9"/>
            <a:ext cx="8364236" cy="56015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9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348" cy="51435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0063" y="3477075"/>
            <a:ext cx="8139112" cy="520655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  <p:pic>
        <p:nvPicPr>
          <p:cNvPr id="11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515169" y="4742907"/>
            <a:ext cx="218952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4446164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5" y="4629151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2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1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9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515169" y="4742907"/>
            <a:ext cx="218952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2" y="233364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7" y="2480694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8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5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5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4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4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40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5" y="2271714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4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40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40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7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30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9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9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40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90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E3EE13-8548-4CFA-B275-AE89E3D39E75}" type="datetimeFigureOut">
              <a:rPr kumimoji="1" lang="ja-JP" altLang="en-US" smtClean="0"/>
              <a:pPr/>
              <a:t>2015/4/27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5F44252-961C-463A-9DDB-1B2037EC8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62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9702" y="1004809"/>
            <a:ext cx="8551441" cy="3724274"/>
          </a:xfrm>
          <a:prstGeom prst="rect">
            <a:avLst/>
          </a:prstGeom>
        </p:spPr>
        <p:txBody>
          <a:bodyPr/>
          <a:lstStyle>
            <a:lvl1pPr>
              <a:defRPr>
                <a:latin typeface="ＭＳ Ｐゴシック" pitchFamily="50" charset="-128"/>
                <a:ea typeface="ＭＳ Ｐゴシック" pitchFamily="50" charset="-128"/>
              </a:defRPr>
            </a:lvl1pPr>
            <a:lvl2pPr>
              <a:defRPr>
                <a:latin typeface="ＭＳ Ｐゴシック" pitchFamily="50" charset="-128"/>
                <a:ea typeface="ＭＳ Ｐゴシック" pitchFamily="50" charset="-128"/>
              </a:defRPr>
            </a:lvl2pPr>
            <a:lvl3pPr>
              <a:defRPr>
                <a:latin typeface="ＭＳ Ｐゴシック" pitchFamily="50" charset="-128"/>
                <a:ea typeface="ＭＳ Ｐゴシック" pitchFamily="50" charset="-128"/>
              </a:defRPr>
            </a:lvl3pPr>
            <a:lvl4pPr>
              <a:defRPr>
                <a:latin typeface="ＭＳ Ｐゴシック" pitchFamily="50" charset="-128"/>
                <a:ea typeface="ＭＳ Ｐゴシック" pitchFamily="50" charset="-128"/>
              </a:defRPr>
            </a:lvl4pPr>
            <a:lvl5pPr>
              <a:defRPr>
                <a:latin typeface="ＭＳ Ｐゴシック" pitchFamily="50" charset="-128"/>
                <a:ea typeface="ＭＳ Ｐゴシック" pitchFamily="50" charset="-128"/>
              </a:defRPr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4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4" y="1347789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2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169" y="4742907"/>
            <a:ext cx="218952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9" r:id="rId37"/>
    <p:sldLayoutId id="2147483700" r:id="rId3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adshow.cisco.com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adshow.cisco.com" TargetMode="Externa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roadshow.cisco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studentX@roadshow.cisco.co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シスコシステムズ 合同会社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2015/4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sz="2000" dirty="0" smtClean="0"/>
              <a:t>ルータラボ</a:t>
            </a:r>
            <a:r>
              <a:rPr kumimoji="1" lang="ja-JP" altLang="en-US" sz="2000" dirty="0" smtClean="0"/>
              <a:t>編</a:t>
            </a:r>
            <a:r>
              <a:rPr kumimoji="1" lang="en-US" altLang="ja-JP" sz="2000" dirty="0" smtClean="0"/>
              <a:t>(</a:t>
            </a:r>
            <a:r>
              <a:rPr lang="ja-JP" altLang="en-US" sz="2000" smtClean="0"/>
              <a:t>後</a:t>
            </a:r>
            <a:r>
              <a:rPr kumimoji="1" lang="ja-JP" altLang="en-US" sz="2000" smtClean="0"/>
              <a:t>半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2800" dirty="0"/>
              <a:t>Cisco Roadshow “Next Gen”</a:t>
            </a:r>
            <a:br>
              <a:rPr lang="en-US" altLang="ja-JP" sz="2800" dirty="0"/>
            </a:br>
            <a:r>
              <a:rPr lang="ja-JP" altLang="ja-JP" sz="2800" dirty="0"/>
              <a:t>～ ルータ、スイッチ、ワイヤレス を売りにいこう！～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7132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403656" y="840685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840685"/>
            <a:ext cx="6270681" cy="687919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ルータに設定されているコンフィグ情報を世代管理したい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lang="ja-JP" altLang="en-US" sz="1600" dirty="0" smtClean="0">
                <a:solidFill>
                  <a:srgbClr val="676767"/>
                </a:solidFill>
              </a:rPr>
              <a:t>できればツールを使わずにできれば</a:t>
            </a:r>
            <a:r>
              <a:rPr lang="en-US" altLang="ja-JP" sz="1600" dirty="0" smtClean="0">
                <a:solidFill>
                  <a:srgbClr val="676767"/>
                </a:solidFill>
              </a:rPr>
              <a:t>…</a:t>
            </a:r>
            <a:endParaRPr kumimoji="1" lang="ja-JP" altLang="en-US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528604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9" y="1935828"/>
            <a:ext cx="5700828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IOS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組み込みの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Archive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機能を利用！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</a:rPr>
              <a:t>定期的にコンフィグ情報を管理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・最大</a:t>
            </a:r>
            <a:r>
              <a:rPr lang="en-US" altLang="ja-JP" sz="1600" dirty="0">
                <a:solidFill>
                  <a:schemeClr val="tx1"/>
                </a:solidFill>
              </a:rPr>
              <a:t>14</a:t>
            </a:r>
            <a:r>
              <a:rPr lang="ja-JP" altLang="en-US" sz="1600" dirty="0">
                <a:solidFill>
                  <a:schemeClr val="tx1"/>
                </a:solidFill>
              </a:rPr>
              <a:t>世代まで管理</a:t>
            </a:r>
            <a:r>
              <a:rPr lang="ja-JP" altLang="en-US" sz="1600" dirty="0" smtClean="0">
                <a:solidFill>
                  <a:schemeClr val="tx1"/>
                </a:solidFill>
              </a:rPr>
              <a:t>可能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 smtClean="0"/>
              <a:t>世代管理するファイルパスや、保存間隔を指定可能です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コンフィグ情報の世代管理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1851670"/>
            <a:ext cx="8892480" cy="27363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Courier New"/>
                <a:cs typeface="Courier New"/>
              </a:rPr>
              <a:t>Pod5_minilab2#conf </a:t>
            </a:r>
            <a:r>
              <a:rPr lang="en-US" altLang="ja-JP" sz="1400" dirty="0" smtClean="0">
                <a:latin typeface="Courier New"/>
                <a:cs typeface="Courier New"/>
              </a:rPr>
              <a:t>t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Enter configuration commands, one per line.  End with CNTL/Z</a:t>
            </a:r>
            <a:r>
              <a:rPr lang="en-US" altLang="ja-JP" sz="1400" dirty="0" smtClean="0">
                <a:latin typeface="Courier New"/>
                <a:cs typeface="Courier New"/>
              </a:rPr>
              <a:t>.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)#</a:t>
            </a:r>
            <a:r>
              <a:rPr lang="en-US" altLang="ja-JP" sz="1400" dirty="0" smtClean="0">
                <a:latin typeface="Courier New"/>
                <a:cs typeface="Courier New"/>
              </a:rPr>
              <a:t>archive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-archive)#log 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-archive-log-</a:t>
            </a:r>
            <a:r>
              <a:rPr lang="en-US" altLang="ja-JP" sz="1400" dirty="0" err="1">
                <a:latin typeface="Courier New"/>
                <a:cs typeface="Courier New"/>
              </a:rPr>
              <a:t>cfg</a:t>
            </a:r>
            <a:r>
              <a:rPr lang="en-US" altLang="ja-JP" sz="1400" dirty="0">
                <a:latin typeface="Courier New"/>
                <a:cs typeface="Courier New"/>
              </a:rPr>
              <a:t>)#notify syslog </a:t>
            </a:r>
            <a:r>
              <a:rPr lang="en-US" altLang="ja-JP" sz="1400" dirty="0" err="1">
                <a:latin typeface="Courier New"/>
                <a:cs typeface="Courier New"/>
              </a:rPr>
              <a:t>contenttype</a:t>
            </a:r>
            <a:r>
              <a:rPr lang="en-US" altLang="ja-JP" sz="1400" dirty="0">
                <a:latin typeface="Courier New"/>
                <a:cs typeface="Courier New"/>
              </a:rPr>
              <a:t> </a:t>
            </a:r>
            <a:r>
              <a:rPr lang="en-US" altLang="ja-JP" sz="1400" dirty="0" smtClean="0">
                <a:latin typeface="Courier New"/>
                <a:cs typeface="Courier New"/>
              </a:rPr>
              <a:t>plaintext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-archive-log-</a:t>
            </a:r>
            <a:r>
              <a:rPr lang="en-US" altLang="ja-JP" sz="1400" dirty="0" err="1">
                <a:latin typeface="Courier New"/>
                <a:cs typeface="Courier New"/>
              </a:rPr>
              <a:t>cfg</a:t>
            </a:r>
            <a:r>
              <a:rPr lang="en-US" altLang="ja-JP" sz="1400" dirty="0">
                <a:latin typeface="Courier New"/>
                <a:cs typeface="Courier New"/>
              </a:rPr>
              <a:t>)#</a:t>
            </a:r>
            <a:r>
              <a:rPr lang="en-US" altLang="ja-JP" sz="1400" dirty="0" smtClean="0">
                <a:latin typeface="Courier New"/>
                <a:cs typeface="Courier New"/>
              </a:rPr>
              <a:t>exit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-archive)#path </a:t>
            </a:r>
            <a:r>
              <a:rPr lang="en-US" altLang="ja-JP" sz="1400" dirty="0" smtClean="0">
                <a:latin typeface="Courier New"/>
                <a:cs typeface="Courier New"/>
              </a:rPr>
              <a:t>flash:Pod5_config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-archive)#maximum </a:t>
            </a:r>
            <a:r>
              <a:rPr lang="en-US" altLang="ja-JP" sz="1400" dirty="0" smtClean="0">
                <a:latin typeface="Courier New"/>
                <a:cs typeface="Courier New"/>
              </a:rPr>
              <a:t>14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-archive)#write-</a:t>
            </a:r>
            <a:r>
              <a:rPr lang="en-US" altLang="ja-JP" sz="1400" dirty="0" smtClean="0">
                <a:latin typeface="Courier New"/>
                <a:cs typeface="Courier New"/>
              </a:rPr>
              <a:t>memory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Pod5_minilab2(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-archive)#time-period 2</a:t>
            </a:r>
            <a:endParaRPr kumimoji="1" lang="ja-JP" altLang="en-US" sz="1400" dirty="0" smtClean="0">
              <a:latin typeface="Courier New"/>
              <a:cs typeface="Courier New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02753" y="2653165"/>
            <a:ext cx="19442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accent1"/>
                </a:solidFill>
              </a:rPr>
              <a:t>・・・世代管理を有効化</a:t>
            </a:r>
            <a:endParaRPr kumimoji="1" lang="ja-JP" alt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88475" y="2859782"/>
            <a:ext cx="25877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accent1"/>
                </a:solidFill>
              </a:rPr>
              <a:t>・・・コンフィグ変更を全て記録</a:t>
            </a:r>
            <a:endParaRPr kumimoji="1" lang="ja-JP" alt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921338" y="3435846"/>
            <a:ext cx="19442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accent1"/>
                </a:solidFill>
              </a:rPr>
              <a:t>・・・保存パスを指定</a:t>
            </a:r>
            <a:endParaRPr kumimoji="1" lang="ja-JP" alt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49330" y="3695657"/>
            <a:ext cx="19442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accent1"/>
                </a:solidFill>
              </a:rPr>
              <a:t>・・・世代数を指定</a:t>
            </a:r>
            <a:endParaRPr kumimoji="1" lang="ja-JP" alt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42470" y="3939902"/>
            <a:ext cx="313804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ja-JP" altLang="en-US" sz="1200" dirty="0" smtClean="0">
                <a:solidFill>
                  <a:schemeClr val="accent1"/>
                </a:solidFill>
              </a:rPr>
              <a:t>・・・</a:t>
            </a:r>
            <a:r>
              <a:rPr lang="en-US" altLang="ja-JP" sz="1200" dirty="0" smtClean="0">
                <a:solidFill>
                  <a:schemeClr val="accent1"/>
                </a:solidFill>
              </a:rPr>
              <a:t>”</a:t>
            </a:r>
            <a:r>
              <a:rPr lang="en-US" altLang="ja-JP" sz="1200" dirty="0" smtClean="0">
                <a:solidFill>
                  <a:schemeClr val="accent1"/>
                </a:solidFill>
                <a:cs typeface="ＭＳ Ｐゴシック" charset="0"/>
              </a:rPr>
              <a:t>copy </a:t>
            </a:r>
            <a:r>
              <a:rPr lang="en-US" altLang="ja-JP" sz="1200" dirty="0">
                <a:solidFill>
                  <a:schemeClr val="accent1"/>
                </a:solidFill>
                <a:cs typeface="ＭＳ Ｐゴシック" charset="0"/>
              </a:rPr>
              <a:t>run </a:t>
            </a:r>
            <a:r>
              <a:rPr lang="en-US" altLang="ja-JP" sz="1200" dirty="0" smtClean="0">
                <a:solidFill>
                  <a:schemeClr val="accent1"/>
                </a:solidFill>
                <a:cs typeface="ＭＳ Ｐゴシック" charset="0"/>
              </a:rPr>
              <a:t>start”</a:t>
            </a:r>
            <a:r>
              <a:rPr lang="ja-JP" altLang="en-US" sz="1200" dirty="0" smtClean="0">
                <a:solidFill>
                  <a:schemeClr val="accent1"/>
                </a:solidFill>
                <a:cs typeface="ＭＳ Ｐゴシック" charset="0"/>
              </a:rPr>
              <a:t>コマンド入力時にも</a:t>
            </a:r>
            <a:endParaRPr lang="en-US" altLang="ja-JP" sz="1200" dirty="0" smtClean="0">
              <a:solidFill>
                <a:schemeClr val="accent1"/>
              </a:solidFill>
              <a:cs typeface="ＭＳ Ｐゴシック" charset="0"/>
            </a:endParaRPr>
          </a:p>
          <a:p>
            <a:pPr defTabSz="457200">
              <a:defRPr/>
            </a:pPr>
            <a:r>
              <a:rPr lang="ja-JP" altLang="ja-JP" sz="1200" dirty="0">
                <a:solidFill>
                  <a:schemeClr val="accent1"/>
                </a:solidFill>
                <a:cs typeface="ＭＳ Ｐゴシック" charset="0"/>
              </a:rPr>
              <a:t>　</a:t>
            </a:r>
            <a:r>
              <a:rPr lang="ja-JP" altLang="en-US" sz="1200" dirty="0" smtClean="0">
                <a:solidFill>
                  <a:schemeClr val="accent1"/>
                </a:solidFill>
                <a:cs typeface="ＭＳ Ｐゴシック" charset="0"/>
              </a:rPr>
              <a:t>　　</a:t>
            </a:r>
            <a:r>
              <a:rPr lang="en-US" altLang="ja-JP" sz="1200" dirty="0" smtClean="0">
                <a:solidFill>
                  <a:schemeClr val="accent1"/>
                </a:solidFill>
                <a:cs typeface="ＭＳ Ｐゴシック" charset="0"/>
              </a:rPr>
              <a:t>archive </a:t>
            </a:r>
            <a:r>
              <a:rPr lang="en-US" altLang="ja-JP" sz="1200" dirty="0" err="1" smtClean="0">
                <a:solidFill>
                  <a:schemeClr val="accent1"/>
                </a:solidFill>
                <a:cs typeface="ＭＳ Ｐゴシック" charset="0"/>
              </a:rPr>
              <a:t>config</a:t>
            </a:r>
            <a:r>
              <a:rPr lang="ja-JP" altLang="en-US" sz="1200" dirty="0" smtClean="0">
                <a:solidFill>
                  <a:schemeClr val="accent1"/>
                </a:solidFill>
                <a:cs typeface="ＭＳ Ｐゴシック" charset="0"/>
              </a:rPr>
              <a:t>を実施</a:t>
            </a:r>
            <a:endParaRPr lang="ja-JP" altLang="en-US" sz="1200" dirty="0">
              <a:solidFill>
                <a:schemeClr val="accent1"/>
              </a:solidFill>
              <a:cs typeface="ＭＳ Ｐゴシック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93346" y="4371950"/>
            <a:ext cx="296498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accent1"/>
                </a:solidFill>
              </a:rPr>
              <a:t>・・・世代管理する時間間隔</a:t>
            </a:r>
            <a:r>
              <a:rPr lang="en-US" altLang="ja-JP" sz="1200" dirty="0" smtClean="0">
                <a:solidFill>
                  <a:schemeClr val="accent1"/>
                </a:solidFill>
              </a:rPr>
              <a:t>(</a:t>
            </a:r>
            <a:r>
              <a:rPr lang="ja-JP" altLang="en-US" sz="1200" dirty="0" smtClean="0">
                <a:solidFill>
                  <a:schemeClr val="accent1"/>
                </a:solidFill>
              </a:rPr>
              <a:t>分</a:t>
            </a:r>
            <a:r>
              <a:rPr lang="en-US" altLang="ja-JP" sz="1200" dirty="0" smtClean="0">
                <a:solidFill>
                  <a:schemeClr val="accent1"/>
                </a:solidFill>
              </a:rPr>
              <a:t>)</a:t>
            </a:r>
            <a:r>
              <a:rPr lang="ja-JP" altLang="en-US" sz="1200" dirty="0" smtClean="0">
                <a:solidFill>
                  <a:schemeClr val="accent1"/>
                </a:solidFill>
              </a:rPr>
              <a:t>を指定</a:t>
            </a:r>
            <a:endParaRPr kumimoji="1" lang="ja-JP" altLang="en-US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3464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lang="ja-JP" altLang="en-US" dirty="0" smtClean="0"/>
              <a:t>世代管理するための設定を行います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kumimoji="1" lang="ja-JP" altLang="en-US" dirty="0" smtClean="0"/>
              <a:t>以下の</a:t>
            </a:r>
            <a:r>
              <a:rPr kumimoji="1" lang="en-US" altLang="ja-JP" dirty="0" smtClean="0"/>
              <a:t>CLI</a:t>
            </a:r>
            <a:r>
              <a:rPr kumimoji="1" lang="ja-JP" altLang="en-US" dirty="0" smtClean="0"/>
              <a:t>コマンドを入力</a:t>
            </a:r>
            <a:r>
              <a:rPr kumimoji="1"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コンフィグ情報の世代管理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2237259"/>
            <a:ext cx="856895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ourier New"/>
                <a:cs typeface="Courier New"/>
              </a:rPr>
              <a:t>archive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log </a:t>
            </a:r>
            <a:r>
              <a:rPr lang="en-US" altLang="ja-JP" sz="1600" dirty="0" err="1" smtClean="0">
                <a:latin typeface="Courier New"/>
                <a:cs typeface="Courier New"/>
              </a:rPr>
              <a:t>config</a:t>
            </a:r>
            <a:endParaRPr lang="en-US" altLang="ja-JP" sz="1600" dirty="0" smtClean="0">
              <a:latin typeface="Courier New"/>
              <a:cs typeface="Courier New"/>
            </a:endParaRPr>
          </a:p>
          <a:p>
            <a:r>
              <a:rPr lang="en-US" altLang="ja-JP" sz="1600" dirty="0" smtClean="0">
                <a:latin typeface="Courier New"/>
                <a:cs typeface="Courier New"/>
              </a:rPr>
              <a:t>notify syslog </a:t>
            </a:r>
            <a:r>
              <a:rPr lang="en-US" altLang="ja-JP" sz="1600" dirty="0" err="1" smtClean="0">
                <a:latin typeface="Courier New"/>
                <a:cs typeface="Courier New"/>
              </a:rPr>
              <a:t>contenttype</a:t>
            </a:r>
            <a:r>
              <a:rPr lang="en-US" altLang="ja-JP" sz="1600" dirty="0" smtClean="0">
                <a:latin typeface="Courier New"/>
                <a:cs typeface="Courier New"/>
              </a:rPr>
              <a:t> plaintext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exit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path </a:t>
            </a:r>
            <a:r>
              <a:rPr lang="en-US" altLang="ja-JP" sz="1600" dirty="0" err="1" smtClean="0">
                <a:latin typeface="Courier New"/>
                <a:cs typeface="Courier New"/>
              </a:rPr>
              <a:t>flash:Pod</a:t>
            </a:r>
            <a:r>
              <a:rPr lang="en-US" altLang="ja-JP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altLang="ja-JP" sz="1600" dirty="0" err="1" smtClean="0">
                <a:latin typeface="Courier New"/>
                <a:cs typeface="Courier New"/>
              </a:rPr>
              <a:t>_config</a:t>
            </a:r>
            <a:endParaRPr lang="en-US" altLang="ja-JP" sz="1600" dirty="0" smtClean="0">
              <a:latin typeface="Courier New"/>
              <a:cs typeface="Courier New"/>
            </a:endParaRPr>
          </a:p>
          <a:p>
            <a:r>
              <a:rPr lang="en-US" altLang="ja-JP" sz="1600" dirty="0" smtClean="0">
                <a:latin typeface="Courier New"/>
                <a:cs typeface="Courier New"/>
              </a:rPr>
              <a:t>maximum 14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write-memory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time-period 2</a:t>
            </a:r>
          </a:p>
          <a:p>
            <a:endParaRPr kumimoji="1" lang="ja-JP" altLang="en-US" sz="1600" dirty="0">
              <a:latin typeface="Courier New"/>
              <a:cs typeface="Courier New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23456" y="4430322"/>
            <a:ext cx="5097088" cy="30166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CiscoSansTT"/>
                <a:cs typeface="CiscoSansTT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CiscoSansTT"/>
                <a:cs typeface="CiscoSansTT"/>
              </a:rPr>
              <a:t>この</a:t>
            </a:r>
            <a:r>
              <a:rPr lang="en-US" altLang="ja-JP" dirty="0">
                <a:solidFill>
                  <a:schemeClr val="tx1"/>
                </a:solidFill>
                <a:latin typeface="CiscoSansTT"/>
                <a:cs typeface="CiscoSansTT"/>
              </a:rPr>
              <a:t>CLI</a:t>
            </a:r>
            <a:r>
              <a:rPr lang="ja-JP" altLang="en-US" dirty="0">
                <a:solidFill>
                  <a:schemeClr val="tx1"/>
                </a:solidFill>
                <a:latin typeface="CiscoSansTT"/>
                <a:cs typeface="CiscoSansTT"/>
              </a:rPr>
              <a:t>コマンドを流し込んでください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76016" y="51470"/>
            <a:ext cx="2945782" cy="3395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1400" dirty="0" smtClean="0"/>
              <a:t>は</a:t>
            </a:r>
            <a:r>
              <a:rPr kumimoji="1" lang="en-US" altLang="ja-JP" sz="1400" dirty="0" smtClean="0"/>
              <a:t>Pod</a:t>
            </a:r>
            <a:r>
              <a:rPr kumimoji="1" lang="ja-JP" altLang="en-US" sz="1400" dirty="0" smtClean="0"/>
              <a:t>番号に置き換えてください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2182207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39552" y="2239580"/>
            <a:ext cx="8064896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Courier New"/>
                <a:cs typeface="Courier New"/>
              </a:rPr>
              <a:t>Pod1-minilab2#show archive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The maximum archive configurations allowed is 14.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There are currently 7 archive configurations saved.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The next archive file will be named flash:Pod1_config-&lt;timestamp&gt;-7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Archive #  Name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1        flash:Pod1_config-Mar-29-09-18-56.911-0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2        flash:Pod1_config-Mar-29-09-20-57.739-1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3        flash:Pod1_config-Mar-29-09-22-58.379-2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4        flash:Pod1_config-Mar-29-09-24-58.923-3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5        flash:Pod1_config-Mar-29-09-26-59.499-4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6        flash:Pod1_config-Mar-29-09-29-00.039-5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7        flash:Pod1_config-Mar-29-09-31-00.683-6 &lt;- Most Recent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8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9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10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11</a:t>
            </a:r>
          </a:p>
          <a:p>
            <a:r>
              <a:rPr lang="en-US" altLang="ja-JP" sz="1000" dirty="0">
                <a:latin typeface="Courier New"/>
                <a:cs typeface="Courier New"/>
              </a:rPr>
              <a:t>   </a:t>
            </a:r>
            <a:r>
              <a:rPr lang="en-US" altLang="ja-JP" sz="1000" dirty="0" smtClean="0">
                <a:latin typeface="Courier New"/>
                <a:cs typeface="Courier New"/>
              </a:rPr>
              <a:t>12</a:t>
            </a:r>
            <a:endParaRPr lang="en-US" altLang="ja-JP" sz="1000" dirty="0">
              <a:latin typeface="Courier New"/>
              <a:cs typeface="Courier New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ja-JP" altLang="en-US" dirty="0" smtClean="0"/>
              <a:t>世代管理されていることを確認します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“show archive”</a:t>
            </a:r>
            <a:r>
              <a:rPr lang="ja-JP" altLang="en-US" dirty="0" smtClean="0"/>
              <a:t>を入力</a:t>
            </a:r>
            <a:r>
              <a:rPr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ja-JP" altLang="en-US" dirty="0" smtClean="0"/>
              <a:t>世代管理されたファイル</a:t>
            </a:r>
            <a:r>
              <a:rPr kumimoji="1" lang="ja-JP" altLang="en-US" dirty="0" smtClean="0"/>
              <a:t>の確認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187624" y="4227934"/>
            <a:ext cx="6588576" cy="2550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“&lt;</a:t>
            </a:r>
            <a:r>
              <a:rPr lang="ja-JP" altLang="en-US" sz="1600" dirty="0" smtClean="0"/>
              <a:t>指定したファイル名</a:t>
            </a:r>
            <a:r>
              <a:rPr lang="en-US" altLang="ja-JP" sz="1600" dirty="0" smtClean="0"/>
              <a:t>&gt;-</a:t>
            </a:r>
            <a:r>
              <a:rPr lang="ja-JP" altLang="en-US" sz="1600" dirty="0" smtClean="0"/>
              <a:t>月</a:t>
            </a:r>
            <a:r>
              <a:rPr lang="en-US" altLang="ja-JP" sz="1600" dirty="0"/>
              <a:t>-</a:t>
            </a:r>
            <a:r>
              <a:rPr lang="ja-JP" altLang="en-US" sz="1600" dirty="0"/>
              <a:t>日</a:t>
            </a:r>
            <a:r>
              <a:rPr lang="en-US" altLang="ja-JP" sz="1600" dirty="0"/>
              <a:t>-</a:t>
            </a:r>
            <a:r>
              <a:rPr lang="ja-JP" altLang="en-US" sz="1600" dirty="0"/>
              <a:t>時</a:t>
            </a:r>
            <a:r>
              <a:rPr lang="en-US" altLang="ja-JP" sz="1600" dirty="0"/>
              <a:t>-</a:t>
            </a:r>
            <a:r>
              <a:rPr lang="ja-JP" altLang="en-US" sz="1600" dirty="0"/>
              <a:t>分</a:t>
            </a:r>
            <a:r>
              <a:rPr lang="en-US" altLang="ja-JP" sz="1600" dirty="0"/>
              <a:t>-</a:t>
            </a:r>
            <a:r>
              <a:rPr lang="ja-JP" altLang="en-US" sz="1600" dirty="0"/>
              <a:t>秒</a:t>
            </a:r>
            <a:r>
              <a:rPr lang="en-US" altLang="ja-JP" sz="1600" dirty="0"/>
              <a:t>-</a:t>
            </a:r>
            <a:r>
              <a:rPr lang="ja-JP" altLang="en-US" sz="1600" dirty="0"/>
              <a:t>通し</a:t>
            </a:r>
            <a:r>
              <a:rPr lang="ja-JP" altLang="en-US" sz="1600" dirty="0" smtClean="0"/>
              <a:t>番号</a:t>
            </a:r>
            <a:r>
              <a:rPr lang="en-US" altLang="ja-JP" sz="1600" dirty="0" smtClean="0"/>
              <a:t>”</a:t>
            </a:r>
            <a:r>
              <a:rPr lang="ja-JP" altLang="en-US" sz="1600" dirty="0" smtClean="0"/>
              <a:t>でファイルを作成</a:t>
            </a:r>
            <a:endParaRPr lang="en-US" altLang="ja-JP" sz="1600" dirty="0"/>
          </a:p>
        </p:txBody>
      </p:sp>
      <p:sp>
        <p:nvSpPr>
          <p:cNvPr id="2" name="正方形/長方形 1"/>
          <p:cNvSpPr/>
          <p:nvPr/>
        </p:nvSpPr>
        <p:spPr>
          <a:xfrm>
            <a:off x="4578116" y="3950593"/>
            <a:ext cx="120502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4" name="四角形吹き出し 3"/>
          <p:cNvSpPr/>
          <p:nvPr/>
        </p:nvSpPr>
        <p:spPr>
          <a:xfrm>
            <a:off x="5610480" y="3446537"/>
            <a:ext cx="1440160" cy="360040"/>
          </a:xfrm>
          <a:prstGeom prst="wedgeRectCallout">
            <a:avLst>
              <a:gd name="adj1" fmla="val -47330"/>
              <a:gd name="adj2" fmla="val 8616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最新のバージョン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59109" y="4659982"/>
            <a:ext cx="44644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※</a:t>
            </a:r>
            <a:r>
              <a:rPr lang="ja-JP" altLang="en-US" sz="1600" dirty="0" smtClean="0"/>
              <a:t>確認するタイミングで数は異なります</a:t>
            </a:r>
            <a:endParaRPr kumimoji="1" lang="ja-JP" altLang="en-US" sz="1600" dirty="0" smtClean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403656" y="840685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840685"/>
            <a:ext cx="6405531" cy="687919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急にネットワーク障害が</a:t>
            </a:r>
            <a:r>
              <a:rPr lang="en-US" altLang="ja-JP" sz="1600" dirty="0" smtClean="0">
                <a:solidFill>
                  <a:srgbClr val="676767"/>
                </a:solidFill>
              </a:rPr>
              <a:t>…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lang="ja-JP" altLang="en-US" sz="1600" dirty="0" smtClean="0">
                <a:solidFill>
                  <a:srgbClr val="676767"/>
                </a:solidFill>
              </a:rPr>
              <a:t>正常に動作していたときと設定情報が同じかすぐに確認できれば</a:t>
            </a:r>
            <a:r>
              <a:rPr lang="en-US" altLang="ja-JP" sz="1600" dirty="0" smtClean="0">
                <a:solidFill>
                  <a:srgbClr val="676767"/>
                </a:solidFill>
              </a:rPr>
              <a:t>…</a:t>
            </a:r>
            <a:endParaRPr kumimoji="1" lang="ja-JP" altLang="en-US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528604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8" y="1935828"/>
            <a:ext cx="5760565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 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archive diff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コマンドで、差分チェックが可能！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676767"/>
                </a:solidFill>
              </a:rPr>
              <a:t>running-</a:t>
            </a:r>
            <a:r>
              <a:rPr lang="en-US" altLang="ja-JP" sz="1600" dirty="0" err="1" smtClean="0">
                <a:solidFill>
                  <a:srgbClr val="676767"/>
                </a:solidFill>
              </a:rPr>
              <a:t>config</a:t>
            </a:r>
            <a:r>
              <a:rPr lang="ja-JP" altLang="en-US" sz="1600" dirty="0" smtClean="0">
                <a:solidFill>
                  <a:srgbClr val="676767"/>
                </a:solidFill>
              </a:rPr>
              <a:t>と</a:t>
            </a:r>
            <a:r>
              <a:rPr lang="en-US" altLang="ja-JP" sz="1600" dirty="0" err="1" smtClean="0">
                <a:solidFill>
                  <a:srgbClr val="676767"/>
                </a:solidFill>
              </a:rPr>
              <a:t>starup-config</a:t>
            </a:r>
            <a:r>
              <a:rPr lang="ja-JP" altLang="en-US" sz="1600" dirty="0" smtClean="0">
                <a:solidFill>
                  <a:srgbClr val="676767"/>
                </a:solidFill>
              </a:rPr>
              <a:t>の比較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 smtClean="0">
                <a:solidFill>
                  <a:srgbClr val="676767"/>
                </a:solidFill>
              </a:rPr>
              <a:t>世代管理したものどうしの比較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rgbClr val="676767"/>
                </a:solidFill>
              </a:rPr>
              <a:t>現在のコンフィグと世代管理したものの比較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等が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CLI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上で可能！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1" y="1347614"/>
            <a:ext cx="8277344" cy="3168210"/>
          </a:xfrm>
        </p:spPr>
        <p:txBody>
          <a:bodyPr/>
          <a:lstStyle/>
          <a:p>
            <a:pPr marL="57136" indent="0">
              <a:buNone/>
            </a:pPr>
            <a:r>
              <a:rPr kumimoji="1" lang="ja-JP" altLang="en-US" dirty="0" smtClean="0"/>
              <a:t>動作に影響がないコンフィグ変更</a:t>
            </a:r>
            <a:r>
              <a:rPr lang="ja-JP" altLang="en-US" dirty="0" smtClean="0"/>
              <a:t>を行い</a:t>
            </a:r>
            <a:r>
              <a:rPr kumimoji="1" lang="ja-JP" altLang="en-US" dirty="0" smtClean="0"/>
              <a:t>、変更前後の差分を確認します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kumimoji="1" lang="ja-JP" altLang="en-US" dirty="0" smtClean="0"/>
              <a:t>動作に影響がないコンフィグの変更を</a:t>
            </a:r>
            <a:r>
              <a:rPr kumimoji="1" lang="ja-JP" altLang="en-US" dirty="0" smtClean="0"/>
              <a:t>行ってください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1800" dirty="0" smtClean="0"/>
              <a:t>※</a:t>
            </a:r>
            <a:r>
              <a:rPr kumimoji="1" lang="ja-JP" altLang="en-US" sz="1800" dirty="0" smtClean="0"/>
              <a:t>以下のコンフィグ流し込みで変更が可能です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コンフィグの差分比較</a:t>
            </a:r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115616" y="2571750"/>
            <a:ext cx="6336704" cy="1656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err="1">
                <a:latin typeface="Courier New"/>
                <a:cs typeface="Courier New"/>
              </a:rPr>
              <a:t>int</a:t>
            </a:r>
            <a:r>
              <a:rPr lang="en-US" altLang="ja-JP" dirty="0">
                <a:latin typeface="Courier New"/>
                <a:cs typeface="Courier New"/>
              </a:rPr>
              <a:t> loopback </a:t>
            </a:r>
            <a:r>
              <a:rPr lang="en-US" altLang="ja-JP" dirty="0" smtClean="0">
                <a:latin typeface="Courier New"/>
                <a:cs typeface="Courier New"/>
              </a:rPr>
              <a:t>10</a:t>
            </a:r>
          </a:p>
          <a:p>
            <a:r>
              <a:rPr lang="en-US" altLang="ja-JP" dirty="0" err="1">
                <a:latin typeface="Courier New"/>
                <a:cs typeface="Courier New"/>
              </a:rPr>
              <a:t>ip</a:t>
            </a:r>
            <a:r>
              <a:rPr lang="en-US" altLang="ja-JP" dirty="0">
                <a:latin typeface="Courier New"/>
                <a:cs typeface="Courier New"/>
              </a:rPr>
              <a:t> address 10.10.10.10 </a:t>
            </a:r>
            <a:r>
              <a:rPr lang="en-US" altLang="ja-JP" dirty="0" smtClean="0">
                <a:latin typeface="Courier New"/>
                <a:cs typeface="Courier New"/>
              </a:rPr>
              <a:t>255.255.255.255</a:t>
            </a:r>
          </a:p>
          <a:p>
            <a:r>
              <a:rPr kumimoji="1" lang="en-US" altLang="ja-JP" dirty="0" smtClean="0">
                <a:latin typeface="Courier New"/>
                <a:cs typeface="Courier New"/>
              </a:rPr>
              <a:t>exit</a:t>
            </a:r>
          </a:p>
          <a:p>
            <a:r>
              <a:rPr kumimoji="1" lang="en-US" altLang="ja-JP" dirty="0" err="1" smtClean="0">
                <a:latin typeface="Courier New"/>
                <a:cs typeface="Courier New"/>
              </a:rPr>
              <a:t>int</a:t>
            </a:r>
            <a:r>
              <a:rPr kumimoji="1" lang="en-US" altLang="ja-JP" dirty="0" smtClean="0">
                <a:latin typeface="Courier New"/>
                <a:cs typeface="Courier New"/>
              </a:rPr>
              <a:t> gig7</a:t>
            </a:r>
          </a:p>
          <a:p>
            <a:r>
              <a:rPr lang="en-US" altLang="ja-JP" dirty="0" smtClean="0">
                <a:latin typeface="Courier New"/>
                <a:cs typeface="Courier New"/>
              </a:rPr>
              <a:t>no description</a:t>
            </a:r>
          </a:p>
        </p:txBody>
      </p:sp>
      <p:sp>
        <p:nvSpPr>
          <p:cNvPr id="6" name="四角形吹き出し 5"/>
          <p:cNvSpPr/>
          <p:nvPr/>
        </p:nvSpPr>
        <p:spPr>
          <a:xfrm>
            <a:off x="5364088" y="2427734"/>
            <a:ext cx="2448272" cy="360040"/>
          </a:xfrm>
          <a:prstGeom prst="wedgeRectCallout">
            <a:avLst>
              <a:gd name="adj1" fmla="val -66941"/>
              <a:gd name="adj2" fmla="val 8303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loopback</a:t>
            </a:r>
            <a:r>
              <a:rPr lang="ja-JP" altLang="en-US" sz="1200" dirty="0" smtClean="0"/>
              <a:t>インタフェースを作成</a:t>
            </a:r>
            <a:endParaRPr lang="en-US" altLang="ja-JP" sz="1200" dirty="0"/>
          </a:p>
        </p:txBody>
      </p:sp>
      <p:sp>
        <p:nvSpPr>
          <p:cNvPr id="7" name="四角形吹き出し 6"/>
          <p:cNvSpPr/>
          <p:nvPr/>
        </p:nvSpPr>
        <p:spPr>
          <a:xfrm>
            <a:off x="5364088" y="3723878"/>
            <a:ext cx="1392170" cy="360040"/>
          </a:xfrm>
          <a:prstGeom prst="wedgeRectCallout">
            <a:avLst>
              <a:gd name="adj1" fmla="val -94381"/>
              <a:gd name="adj2" fmla="val -1048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description</a:t>
            </a:r>
            <a:r>
              <a:rPr lang="ja-JP" altLang="en-US" sz="1200" dirty="0" smtClean="0"/>
              <a:t>を変更</a:t>
            </a:r>
            <a:endParaRPr lang="en-US" altLang="ja-JP" sz="1200" dirty="0"/>
          </a:p>
        </p:txBody>
      </p:sp>
      <p:sp>
        <p:nvSpPr>
          <p:cNvPr id="4" name="正方形/長方形 3"/>
          <p:cNvSpPr/>
          <p:nvPr/>
        </p:nvSpPr>
        <p:spPr>
          <a:xfrm>
            <a:off x="1204972" y="4587974"/>
            <a:ext cx="6742567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次のスライド以降で、差分の確認を行います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61642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800" dirty="0" smtClean="0"/>
              <a:t>コンフィグの差分比較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1838890"/>
            <a:ext cx="8352928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ja-JP" altLang="en-US" sz="1400" dirty="0" smtClean="0">
                <a:latin typeface="Courier New"/>
                <a:cs typeface="Courier New"/>
              </a:rPr>
              <a:t>差分比較可能な保存領域の一覧</a:t>
            </a:r>
            <a:endParaRPr lang="en-US" altLang="ja-JP" sz="1400" dirty="0" smtClean="0">
              <a:latin typeface="Courier New"/>
              <a:cs typeface="Courier New"/>
            </a:endParaRPr>
          </a:p>
          <a:p>
            <a:endParaRPr lang="en-US" altLang="ja-JP" sz="1400" dirty="0" smtClean="0">
              <a:latin typeface="Courier New"/>
              <a:cs typeface="Courier New"/>
            </a:endParaRPr>
          </a:p>
          <a:p>
            <a:r>
              <a:rPr lang="en-US" altLang="ja-JP" sz="1400" dirty="0">
                <a:latin typeface="Courier New"/>
                <a:cs typeface="Courier New"/>
              </a:rPr>
              <a:t>Pod1-minilab2#show archive 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 differences ?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archive: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cns</a:t>
            </a:r>
            <a:r>
              <a:rPr lang="en-US" altLang="ja-JP" sz="1400" dirty="0">
                <a:latin typeface="Courier New"/>
                <a:cs typeface="Courier New"/>
              </a:rPr>
              <a:t>: 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flash: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ftp: 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http: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https: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null: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nvram</a:t>
            </a:r>
            <a:r>
              <a:rPr lang="en-US" altLang="ja-JP" sz="1400" dirty="0">
                <a:latin typeface="Courier New"/>
                <a:cs typeface="Courier New"/>
              </a:rPr>
              <a:t>: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rcp</a:t>
            </a:r>
            <a:r>
              <a:rPr lang="en-US" altLang="ja-JP" sz="1400" dirty="0">
                <a:latin typeface="Courier New"/>
                <a:cs typeface="Courier New"/>
              </a:rPr>
              <a:t>: 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scp</a:t>
            </a:r>
            <a:r>
              <a:rPr lang="en-US" altLang="ja-JP" sz="1400" dirty="0">
                <a:latin typeface="Courier New"/>
                <a:cs typeface="Courier New"/>
              </a:rPr>
              <a:t>: 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security: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system: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tar: 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tftp</a:t>
            </a:r>
            <a:r>
              <a:rPr lang="en-US" altLang="ja-JP" sz="1400" dirty="0">
                <a:latin typeface="Courier New"/>
                <a:cs typeface="Courier New"/>
              </a:rPr>
              <a:t>:  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tmpsys</a:t>
            </a:r>
            <a:r>
              <a:rPr lang="en-US" altLang="ja-JP" sz="1400" dirty="0">
                <a:latin typeface="Courier New"/>
                <a:cs typeface="Courier New"/>
              </a:rPr>
              <a:t>: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xmodem</a:t>
            </a:r>
            <a:r>
              <a:rPr lang="en-US" altLang="ja-JP" sz="1400" dirty="0">
                <a:latin typeface="Courier New"/>
                <a:cs typeface="Courier New"/>
              </a:rPr>
              <a:t>: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</a:t>
            </a:r>
            <a:r>
              <a:rPr lang="en-US" altLang="ja-JP" sz="1400" dirty="0" err="1">
                <a:latin typeface="Courier New"/>
                <a:cs typeface="Courier New"/>
              </a:rPr>
              <a:t>ymodem</a:t>
            </a:r>
            <a:r>
              <a:rPr lang="en-US" altLang="ja-JP" sz="1400" dirty="0">
                <a:latin typeface="Courier New"/>
                <a:cs typeface="Courier New"/>
              </a:rPr>
              <a:t>:    [file1 path]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|          Output modifiers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 &lt;</a:t>
            </a:r>
            <a:r>
              <a:rPr lang="en-US" altLang="ja-JP" sz="1400" dirty="0" err="1">
                <a:latin typeface="Courier New"/>
                <a:cs typeface="Courier New"/>
              </a:rPr>
              <a:t>cr</a:t>
            </a:r>
            <a:r>
              <a:rPr lang="en-US" altLang="ja-JP" sz="1400" dirty="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619672" y="4756513"/>
            <a:ext cx="5904656" cy="297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flash</a:t>
            </a:r>
            <a:r>
              <a:rPr kumimoji="1" lang="ja-JP" altLang="en-US" dirty="0" smtClean="0"/>
              <a:t>だけでなく、</a:t>
            </a:r>
            <a:r>
              <a:rPr kumimoji="1" lang="en-US" altLang="ja-JP" dirty="0" smtClean="0"/>
              <a:t>FTP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メモリにも対応！！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67544" y="1275606"/>
            <a:ext cx="7416824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 smtClean="0">
                <a:latin typeface="Courier New"/>
                <a:cs typeface="Courier New"/>
              </a:rPr>
              <a:t>差分を比較するコマンド</a:t>
            </a:r>
            <a:endParaRPr lang="en-US" altLang="ja-JP" sz="1400" dirty="0" smtClean="0">
              <a:latin typeface="Courier New"/>
              <a:cs typeface="Courier New"/>
            </a:endParaRPr>
          </a:p>
          <a:p>
            <a:r>
              <a:rPr lang="en-US" altLang="ja-JP" sz="1400" dirty="0" smtClean="0">
                <a:latin typeface="Courier New"/>
                <a:cs typeface="Courier New"/>
              </a:rPr>
              <a:t>show </a:t>
            </a:r>
            <a:r>
              <a:rPr lang="en-US" altLang="ja-JP" sz="1400" dirty="0">
                <a:latin typeface="Courier New"/>
                <a:cs typeface="Courier New"/>
              </a:rPr>
              <a:t>archive 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 differences &lt;file-1&gt; &lt;file-2&gt;</a:t>
            </a:r>
            <a:endParaRPr kumimoji="1" lang="ja-JP" altLang="en-US" sz="1400" dirty="0" smtClean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>
          <a:xfrm>
            <a:off x="462301" y="1347614"/>
            <a:ext cx="8277344" cy="3384202"/>
          </a:xfrm>
        </p:spPr>
        <p:txBody>
          <a:bodyPr/>
          <a:lstStyle/>
          <a:p>
            <a:pPr marL="57136" indent="0">
              <a:buNone/>
            </a:pPr>
            <a:r>
              <a:rPr lang="ja-JP" altLang="en-US" dirty="0" smtClean="0"/>
              <a:t>現在のコンフィグと世代管理しているコンフィグを比較します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sz="1800" dirty="0" smtClean="0"/>
              <a:t>“show archive </a:t>
            </a:r>
            <a:r>
              <a:rPr lang="en-US" altLang="ja-JP" sz="1800" dirty="0" err="1" smtClean="0"/>
              <a:t>config</a:t>
            </a:r>
            <a:r>
              <a:rPr lang="en-US" altLang="ja-JP" sz="1800" dirty="0" smtClean="0"/>
              <a:t> differences </a:t>
            </a:r>
            <a:r>
              <a:rPr lang="en-US" altLang="ja-JP" sz="1800" dirty="0" err="1" smtClean="0"/>
              <a:t>system:running-config</a:t>
            </a:r>
            <a:r>
              <a:rPr lang="en-US" altLang="ja-JP" sz="1800" dirty="0" smtClean="0"/>
              <a:t> flash:&lt;</a:t>
            </a:r>
            <a:r>
              <a:rPr lang="ja-JP" altLang="en-US" sz="1800" dirty="0" smtClean="0"/>
              <a:t>世代管理しているコンフィグのファイルパス</a:t>
            </a:r>
            <a:r>
              <a:rPr lang="en-US" altLang="ja-JP" sz="1800" dirty="0" smtClean="0"/>
              <a:t>&gt;”</a:t>
            </a:r>
            <a:r>
              <a:rPr lang="ja-JP" altLang="en-US" sz="1800" dirty="0" smtClean="0"/>
              <a:t>を入力</a:t>
            </a:r>
            <a:r>
              <a:rPr lang="ja-JP" altLang="en-US" sz="1800" dirty="0" smtClean="0"/>
              <a:t>してください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600" dirty="0" smtClean="0"/>
              <a:t>※</a:t>
            </a:r>
            <a:r>
              <a:rPr lang="ja-JP" altLang="en-US" sz="1600" dirty="0" smtClean="0"/>
              <a:t>世代管理されているいずれかのファイルで問題ありません</a:t>
            </a:r>
            <a:endParaRPr kumimoji="1" lang="ja-JP" altLang="en-US" sz="16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出力の</a:t>
            </a:r>
            <a:r>
              <a:rPr lang="ja-JP" altLang="en-US" dirty="0" smtClean="0"/>
              <a:t>確認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155552" y="2666565"/>
            <a:ext cx="8880944" cy="18984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 smtClean="0">
                <a:latin typeface="Courier New"/>
                <a:cs typeface="Courier New"/>
              </a:rPr>
              <a:t>出力例</a:t>
            </a:r>
            <a:endParaRPr lang="en-US" altLang="ja-JP" sz="1400" dirty="0" smtClean="0">
              <a:latin typeface="Courier New"/>
              <a:cs typeface="Courier New"/>
            </a:endParaRPr>
          </a:p>
          <a:p>
            <a:endParaRPr lang="en-US" altLang="ja-JP" sz="1400" dirty="0" smtClean="0">
              <a:latin typeface="Courier New"/>
              <a:cs typeface="Courier New"/>
            </a:endParaRP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Pod1</a:t>
            </a:r>
            <a:r>
              <a:rPr lang="en-US" altLang="ja-JP" sz="1400" dirty="0">
                <a:latin typeface="Courier New"/>
                <a:cs typeface="Courier New"/>
              </a:rPr>
              <a:t>-minilab2#show archive 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 differences </a:t>
            </a:r>
            <a:r>
              <a:rPr lang="en-US" altLang="ja-JP" sz="1400" dirty="0" err="1">
                <a:latin typeface="Courier New"/>
                <a:cs typeface="Courier New"/>
              </a:rPr>
              <a:t>system:running-config</a:t>
            </a:r>
            <a:r>
              <a:rPr lang="en-US" altLang="ja-JP" sz="1400" dirty="0">
                <a:latin typeface="Courier New"/>
                <a:cs typeface="Courier New"/>
              </a:rPr>
              <a:t> flash:Pod1_config-Mar-31-11-04-01.456-720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!Contextual 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 Diffs: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interface GigabitEthernet7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+description gig7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-interface Loopback10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-</a:t>
            </a:r>
            <a:r>
              <a:rPr lang="en-US" altLang="ja-JP" sz="1400" dirty="0" err="1">
                <a:latin typeface="Courier New"/>
                <a:cs typeface="Courier New"/>
              </a:rPr>
              <a:t>ip</a:t>
            </a:r>
            <a:r>
              <a:rPr lang="en-US" altLang="ja-JP" sz="1400" dirty="0">
                <a:latin typeface="Courier New"/>
                <a:cs typeface="Courier New"/>
              </a:rPr>
              <a:t> address 10.10.10.10 255.255.255.2</a:t>
            </a:r>
            <a:endParaRPr kumimoji="1" lang="ja-JP" altLang="en-US" sz="1400" dirty="0" smtClean="0">
              <a:latin typeface="Courier New"/>
              <a:cs typeface="Courier New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5076056" y="3609320"/>
            <a:ext cx="3744416" cy="589156"/>
          </a:xfrm>
          <a:prstGeom prst="wedgeRectCallout">
            <a:avLst>
              <a:gd name="adj1" fmla="val -28231"/>
              <a:gd name="adj2" fmla="val -767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/>
              <a:t>show archive </a:t>
            </a:r>
            <a:r>
              <a:rPr lang="en-US" altLang="ja-JP" sz="1200" dirty="0" err="1"/>
              <a:t>config</a:t>
            </a:r>
            <a:r>
              <a:rPr lang="en-US" altLang="ja-JP" sz="1200" dirty="0"/>
              <a:t> differences &lt;file-1&gt; &lt;file-2&gt;</a:t>
            </a:r>
          </a:p>
          <a:p>
            <a:pPr lvl="1"/>
            <a:r>
              <a:rPr lang="en-US" altLang="ja-JP" sz="1200" dirty="0"/>
              <a:t>&lt;file-1&gt;</a:t>
            </a:r>
            <a:r>
              <a:rPr lang="ja-JP" altLang="en-US" sz="1200" dirty="0"/>
              <a:t>と</a:t>
            </a:r>
            <a:r>
              <a:rPr lang="en-US" altLang="ja-JP" sz="1200" dirty="0"/>
              <a:t>&lt;file-2&gt;</a:t>
            </a:r>
            <a:r>
              <a:rPr lang="ja-JP" altLang="en-US" sz="1200" dirty="0"/>
              <a:t>を比較</a:t>
            </a:r>
            <a:endParaRPr lang="en-US" altLang="ja-JP" sz="1200" dirty="0"/>
          </a:p>
        </p:txBody>
      </p:sp>
      <p:sp>
        <p:nvSpPr>
          <p:cNvPr id="7" name="四角形吹き出し 6"/>
          <p:cNvSpPr/>
          <p:nvPr/>
        </p:nvSpPr>
        <p:spPr>
          <a:xfrm>
            <a:off x="4632674" y="4443958"/>
            <a:ext cx="3755750" cy="589156"/>
          </a:xfrm>
          <a:prstGeom prst="wedgeRectCallout">
            <a:avLst>
              <a:gd name="adj1" fmla="val -54544"/>
              <a:gd name="adj2" fmla="val -3941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/>
              <a:t>-</a:t>
            </a:r>
            <a:r>
              <a:rPr lang="en-US" altLang="ja-JP" sz="1400" dirty="0"/>
              <a:t>: &lt;file-1&gt;</a:t>
            </a:r>
            <a:r>
              <a:rPr lang="ja-JP" altLang="en-US" sz="1400" dirty="0"/>
              <a:t>にあって、</a:t>
            </a:r>
            <a:r>
              <a:rPr lang="en-US" altLang="ja-JP" sz="1400" dirty="0"/>
              <a:t>&lt;file-2&gt;</a:t>
            </a:r>
            <a:r>
              <a:rPr lang="ja-JP" altLang="en-US" sz="1400" dirty="0"/>
              <a:t>にないもの</a:t>
            </a:r>
            <a:endParaRPr lang="en-US" altLang="ja-JP" sz="1400" dirty="0"/>
          </a:p>
          <a:p>
            <a:r>
              <a:rPr lang="en-US" altLang="ja-JP" sz="1400" dirty="0"/>
              <a:t>+: &lt;file-1&gt;</a:t>
            </a:r>
            <a:r>
              <a:rPr lang="ja-JP" altLang="en-US" sz="1400" dirty="0"/>
              <a:t>になくて、</a:t>
            </a:r>
            <a:r>
              <a:rPr lang="en-US" altLang="ja-JP" sz="1400" dirty="0"/>
              <a:t>&lt;file-2&gt;</a:t>
            </a:r>
            <a:r>
              <a:rPr lang="ja-JP" altLang="en-US" sz="1400" dirty="0"/>
              <a:t>にあるもの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574195" cy="3168210"/>
          </a:xfrm>
        </p:spPr>
        <p:txBody>
          <a:bodyPr/>
          <a:lstStyle/>
          <a:p>
            <a:pPr marL="57136" indent="0">
              <a:buNone/>
            </a:pPr>
            <a:r>
              <a:rPr lang="ja-JP" altLang="en-US" dirty="0" smtClean="0"/>
              <a:t>動作中のコンフィグとセーブされたコンフィグを比較します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sz="1800" dirty="0" smtClean="0"/>
              <a:t>“show archive </a:t>
            </a:r>
            <a:r>
              <a:rPr lang="en-US" altLang="ja-JP" sz="1800" dirty="0" err="1" smtClean="0"/>
              <a:t>config</a:t>
            </a:r>
            <a:r>
              <a:rPr lang="en-US" altLang="ja-JP" sz="1800" dirty="0" smtClean="0"/>
              <a:t> differences </a:t>
            </a:r>
            <a:r>
              <a:rPr lang="en-US" altLang="ja-JP" sz="1800" dirty="0" err="1" smtClean="0"/>
              <a:t>system:running-config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nvram:startup-config</a:t>
            </a:r>
            <a:r>
              <a:rPr lang="en-US" altLang="ja-JP" sz="1800" dirty="0" smtClean="0"/>
              <a:t>”</a:t>
            </a:r>
            <a:r>
              <a:rPr lang="ja-JP" altLang="en-US" sz="1800" dirty="0" smtClean="0"/>
              <a:t>を入力</a:t>
            </a:r>
            <a:r>
              <a:rPr lang="ja-JP" altLang="en-US" sz="1800" dirty="0" smtClean="0"/>
              <a:t>してください</a:t>
            </a:r>
            <a:endParaRPr kumimoji="1" lang="ja-JP" altLang="en-US" sz="1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出力の確認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2643758"/>
            <a:ext cx="7272808" cy="20162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Running-</a:t>
            </a:r>
            <a:r>
              <a:rPr kumimoji="1" lang="en-US" altLang="ja-JP" dirty="0" err="1" smtClean="0"/>
              <a:t>config</a:t>
            </a:r>
            <a:r>
              <a:rPr lang="ja-JP" altLang="en-US" dirty="0" smtClean="0"/>
              <a:t>と</a:t>
            </a:r>
            <a:r>
              <a:rPr lang="en-US" altLang="ja-JP" dirty="0" smtClean="0"/>
              <a:t>startup-</a:t>
            </a:r>
            <a:r>
              <a:rPr lang="en-US" altLang="ja-JP" dirty="0" err="1" smtClean="0"/>
              <a:t>config</a:t>
            </a:r>
            <a:r>
              <a:rPr lang="ja-JP" altLang="en-US" dirty="0" smtClean="0"/>
              <a:t>の差分</a:t>
            </a:r>
            <a:endParaRPr lang="en-US" altLang="ja-JP" dirty="0" smtClean="0"/>
          </a:p>
          <a:p>
            <a:pPr algn="ctr"/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82912" y="2533663"/>
            <a:ext cx="8021535" cy="23804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>
                <a:latin typeface="Courier New"/>
                <a:cs typeface="Courier New"/>
              </a:rPr>
              <a:t>出力例</a:t>
            </a:r>
            <a:endParaRPr lang="en-US" altLang="ja-JP" sz="1200" dirty="0" smtClean="0">
              <a:latin typeface="Courier New"/>
              <a:cs typeface="Courier New"/>
            </a:endParaRP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 smtClean="0">
                <a:latin typeface="Courier New"/>
                <a:cs typeface="Courier New"/>
              </a:rPr>
              <a:t>Pod1</a:t>
            </a:r>
            <a:r>
              <a:rPr lang="en-US" altLang="ja-JP" sz="1200" dirty="0">
                <a:latin typeface="Courier New"/>
                <a:cs typeface="Courier New"/>
              </a:rPr>
              <a:t>-minilab2#show archive </a:t>
            </a:r>
            <a:r>
              <a:rPr lang="en-US" altLang="ja-JP" sz="1200" dirty="0" err="1">
                <a:latin typeface="Courier New"/>
                <a:cs typeface="Courier New"/>
              </a:rPr>
              <a:t>config</a:t>
            </a:r>
            <a:r>
              <a:rPr lang="en-US" altLang="ja-JP" sz="1200" dirty="0">
                <a:latin typeface="Courier New"/>
                <a:cs typeface="Courier New"/>
              </a:rPr>
              <a:t> differences </a:t>
            </a:r>
            <a:r>
              <a:rPr lang="en-US" altLang="ja-JP" sz="1200" dirty="0" err="1">
                <a:latin typeface="Courier New"/>
                <a:cs typeface="Courier New"/>
              </a:rPr>
              <a:t>system:running-config</a:t>
            </a:r>
            <a:r>
              <a:rPr lang="en-US" altLang="ja-JP" sz="1200" dirty="0">
                <a:latin typeface="Courier New"/>
                <a:cs typeface="Courier New"/>
              </a:rPr>
              <a:t> </a:t>
            </a:r>
            <a:r>
              <a:rPr lang="en-US" altLang="ja-JP" sz="1200" dirty="0" err="1">
                <a:latin typeface="Courier New"/>
                <a:cs typeface="Courier New"/>
              </a:rPr>
              <a:t>nvram:startup-config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!Contextual </a:t>
            </a:r>
            <a:r>
              <a:rPr lang="en-US" altLang="ja-JP" sz="1200" dirty="0" err="1">
                <a:latin typeface="Courier New"/>
                <a:cs typeface="Courier New"/>
              </a:rPr>
              <a:t>Config</a:t>
            </a:r>
            <a:r>
              <a:rPr lang="en-US" altLang="ja-JP" sz="1200" dirty="0">
                <a:latin typeface="Courier New"/>
                <a:cs typeface="Courier New"/>
              </a:rPr>
              <a:t> Diffs: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interface GigabitEthernet2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 +description archive_test2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-interface Loopback0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 -</a:t>
            </a:r>
            <a:r>
              <a:rPr lang="en-US" altLang="ja-JP" sz="1200" dirty="0" err="1">
                <a:latin typeface="Courier New"/>
                <a:cs typeface="Courier New"/>
              </a:rPr>
              <a:t>ip</a:t>
            </a:r>
            <a:r>
              <a:rPr lang="en-US" altLang="ja-JP" sz="1200" dirty="0">
                <a:latin typeface="Courier New"/>
                <a:cs typeface="Courier New"/>
              </a:rPr>
              <a:t> address 1.1.1.1 255.255.255.255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interface GigabitEthernet2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 -description </a:t>
            </a:r>
            <a:r>
              <a:rPr lang="en-US" altLang="ja-JP" sz="1200" dirty="0" err="1">
                <a:latin typeface="Courier New"/>
                <a:cs typeface="Courier New"/>
              </a:rPr>
              <a:t>exmple</a:t>
            </a:r>
            <a:endParaRPr lang="en-US" altLang="ja-JP" sz="1200" dirty="0">
              <a:latin typeface="Courier New"/>
              <a:cs typeface="Courier New"/>
            </a:endParaRP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Pod1-minilab2#</a:t>
            </a:r>
            <a:endParaRPr kumimoji="1" lang="ja-JP" altLang="en-US" sz="1200" dirty="0" smtClean="0">
              <a:latin typeface="Courier New"/>
              <a:cs typeface="Courier New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5292080" y="3435846"/>
            <a:ext cx="2880320" cy="864096"/>
          </a:xfrm>
          <a:prstGeom prst="wedgeRectCallout">
            <a:avLst>
              <a:gd name="adj1" fmla="val -25170"/>
              <a:gd name="adj2" fmla="val -7882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・現在動作しているコンフィグ：</a:t>
            </a:r>
            <a:endParaRPr lang="en-US" altLang="ja-JP" sz="1200" dirty="0" smtClean="0"/>
          </a:p>
          <a:p>
            <a:r>
              <a:rPr lang="en-US" altLang="ja-JP" sz="1200" dirty="0" err="1" smtClean="0"/>
              <a:t>system:running-config</a:t>
            </a:r>
            <a:r>
              <a:rPr lang="ja-JP" altLang="en-US" sz="1200" dirty="0" smtClean="0"/>
              <a:t>に格納</a:t>
            </a:r>
            <a:endParaRPr lang="en-US" altLang="ja-JP" sz="1200" dirty="0" smtClean="0"/>
          </a:p>
          <a:p>
            <a:r>
              <a:rPr lang="ja-JP" altLang="en-US" sz="1200" dirty="0" smtClean="0"/>
              <a:t>・セーブされているコンフィグ：</a:t>
            </a:r>
            <a:endParaRPr lang="en-US" altLang="ja-JP" sz="1200" dirty="0" smtClean="0"/>
          </a:p>
          <a:p>
            <a:r>
              <a:rPr lang="en-US" altLang="ja-JP" sz="1200" dirty="0" err="1" smtClean="0"/>
              <a:t>nvram:startup-config</a:t>
            </a:r>
            <a:r>
              <a:rPr lang="ja-JP" altLang="en-US" sz="1200" dirty="0" smtClean="0"/>
              <a:t>に格納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42548109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403656" y="840685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840685"/>
            <a:ext cx="6270681" cy="687919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以前の設定に戻したい！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手順は簡単で、再起動はさけたい</a:t>
            </a: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528604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9" y="1935828"/>
            <a:ext cx="5700828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Configure </a:t>
            </a:r>
            <a:r>
              <a:rPr lang="en-US" altLang="ja-JP" sz="1600" dirty="0">
                <a:solidFill>
                  <a:srgbClr val="676767"/>
                </a:solidFill>
              </a:rPr>
              <a:t>R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eplace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を利用！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 smtClean="0">
                <a:solidFill>
                  <a:srgbClr val="676767"/>
                </a:solidFill>
              </a:rPr>
              <a:t>ルータの再起動なく設定情報が変更</a:t>
            </a:r>
            <a:r>
              <a:rPr lang="ja-JP" altLang="en-US" sz="1600" dirty="0" smtClean="0">
                <a:solidFill>
                  <a:srgbClr val="676767"/>
                </a:solidFill>
              </a:rPr>
              <a:t>！</a:t>
            </a:r>
            <a:endParaRPr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Lab</a:t>
            </a:r>
            <a:r>
              <a:rPr kumimoji="1" lang="ja-JP" altLang="en-US" dirty="0" smtClean="0"/>
              <a:t>物理</a:t>
            </a:r>
            <a:r>
              <a:rPr lang="ja-JP" altLang="en-US" dirty="0" smtClean="0"/>
              <a:t>構成</a:t>
            </a:r>
            <a:r>
              <a:rPr lang="ja-JP" altLang="en-US" dirty="0"/>
              <a:t>に</a:t>
            </a:r>
            <a:r>
              <a:rPr lang="ja-JP" altLang="en-US" dirty="0" smtClean="0"/>
              <a:t>ついて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Pod1~5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660232" y="1995686"/>
            <a:ext cx="1224136" cy="2160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 smtClean="0"/>
              <a:t>PPPoE</a:t>
            </a:r>
            <a:r>
              <a:rPr kumimoji="1" lang="en-US" altLang="ja-JP" sz="1200" dirty="0" smtClean="0"/>
              <a:t> Server</a:t>
            </a:r>
            <a:endParaRPr kumimoji="1" lang="ja-JP" altLang="en-US" sz="12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4932040" y="1275606"/>
            <a:ext cx="1224136" cy="2160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DMVPN HUB</a:t>
            </a:r>
            <a:endParaRPr kumimoji="1" lang="ja-JP" altLang="en-US" sz="1200" dirty="0" smtClean="0"/>
          </a:p>
        </p:txBody>
      </p:sp>
      <p:cxnSp>
        <p:nvCxnSpPr>
          <p:cNvPr id="40" name="直線コネクタ 39"/>
          <p:cNvCxnSpPr/>
          <p:nvPr/>
        </p:nvCxnSpPr>
        <p:spPr>
          <a:xfrm flipH="1">
            <a:off x="1632260" y="2283718"/>
            <a:ext cx="293974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3119512" y="2283718"/>
            <a:ext cx="1452488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572000" y="2283718"/>
            <a:ext cx="1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572000" y="2283718"/>
            <a:ext cx="1432314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4572000" y="1347614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4860032" y="2211710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\\MV-FS\Projects\Cisco\References\Brand Assets\Kubrick Icons\Device Icons\Device_switch_3062_default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007" y="1758623"/>
            <a:ext cx="880041" cy="813127"/>
          </a:xfrm>
          <a:prstGeom prst="rect">
            <a:avLst/>
          </a:prstGeom>
          <a:noFill/>
        </p:spPr>
      </p:pic>
      <p:pic>
        <p:nvPicPr>
          <p:cNvPr id="7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83" y="915566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135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直線コネクタ 66"/>
          <p:cNvCxnSpPr/>
          <p:nvPr/>
        </p:nvCxnSpPr>
        <p:spPr>
          <a:xfrm flipV="1">
            <a:off x="1614951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785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5" name="角丸四角形 84"/>
          <p:cNvSpPr/>
          <p:nvPr/>
        </p:nvSpPr>
        <p:spPr>
          <a:xfrm>
            <a:off x="1022353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8998" y="3022152"/>
            <a:ext cx="580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891FJ</a:t>
            </a:r>
            <a:endParaRPr kumimoji="1" lang="ja-JP" altLang="en-US" sz="1100" dirty="0"/>
          </a:p>
        </p:txBody>
      </p:sp>
      <p:cxnSp>
        <p:nvCxnSpPr>
          <p:cNvPr id="110" name="直線コネクタ 109"/>
          <p:cNvCxnSpPr/>
          <p:nvPr/>
        </p:nvCxnSpPr>
        <p:spPr>
          <a:xfrm flipV="1">
            <a:off x="4554691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525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" name="角丸四角形 111"/>
          <p:cNvSpPr/>
          <p:nvPr/>
        </p:nvSpPr>
        <p:spPr>
          <a:xfrm>
            <a:off x="3962093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16" name="直線コネクタ 115"/>
          <p:cNvCxnSpPr/>
          <p:nvPr/>
        </p:nvCxnSpPr>
        <p:spPr>
          <a:xfrm flipV="1">
            <a:off x="7484289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123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" name="角丸四角形 117"/>
          <p:cNvSpPr/>
          <p:nvPr/>
        </p:nvSpPr>
        <p:spPr>
          <a:xfrm>
            <a:off x="6891691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22" name="直線コネクタ 121"/>
          <p:cNvCxnSpPr/>
          <p:nvPr/>
        </p:nvCxnSpPr>
        <p:spPr>
          <a:xfrm flipV="1">
            <a:off x="3116404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38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4" name="角丸四角形 123"/>
          <p:cNvSpPr/>
          <p:nvPr/>
        </p:nvSpPr>
        <p:spPr>
          <a:xfrm>
            <a:off x="2523806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28" name="直線コネクタ 127"/>
          <p:cNvCxnSpPr/>
          <p:nvPr/>
        </p:nvCxnSpPr>
        <p:spPr>
          <a:xfrm flipV="1">
            <a:off x="6004313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147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0" name="角丸四角形 129"/>
          <p:cNvSpPr/>
          <p:nvPr/>
        </p:nvSpPr>
        <p:spPr>
          <a:xfrm>
            <a:off x="5411715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32" name="直線コネクタ 131"/>
          <p:cNvCxnSpPr/>
          <p:nvPr/>
        </p:nvCxnSpPr>
        <p:spPr>
          <a:xfrm>
            <a:off x="4572000" y="2283718"/>
            <a:ext cx="2912289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1320197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Pod1</a:t>
            </a:r>
            <a:endParaRPr kumimoji="1" lang="ja-JP" altLang="en-US" sz="11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839014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Pod2</a:t>
            </a:r>
            <a:endParaRPr kumimoji="1" lang="ja-JP" altLang="en-US" sz="11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4276918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Pod3</a:t>
            </a:r>
            <a:endParaRPr kumimoji="1" lang="ja-JP" altLang="en-US" sz="11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5712748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Pod4</a:t>
            </a:r>
            <a:endParaRPr kumimoji="1" lang="ja-JP" altLang="en-US" sz="11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188823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Pod5</a:t>
            </a:r>
            <a:endParaRPr kumimoji="1" lang="ja-JP" altLang="en-US" sz="11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3573509" y="1944886"/>
            <a:ext cx="648459" cy="37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Center</a:t>
            </a:r>
          </a:p>
          <a:p>
            <a:pPr algn="ctr"/>
            <a:r>
              <a:rPr lang="en-US" altLang="ja-JP" sz="1100" dirty="0" smtClean="0"/>
              <a:t>SW</a:t>
            </a:r>
            <a:endParaRPr kumimoji="1" lang="ja-JP" altLang="en-US" sz="11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621693" y="915566"/>
            <a:ext cx="648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Router</a:t>
            </a:r>
            <a:endParaRPr kumimoji="1" lang="ja-JP" altLang="en-US" sz="11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5940152" y="1707654"/>
            <a:ext cx="648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Router</a:t>
            </a:r>
            <a:endParaRPr kumimoji="1" lang="ja-JP" altLang="en-US" sz="11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7504" y="379588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192.168.</a:t>
            </a:r>
            <a:r>
              <a:rPr lang="en-US" altLang="ja-JP" sz="1200" dirty="0">
                <a:solidFill>
                  <a:srgbClr val="676767"/>
                </a:solidFill>
              </a:rPr>
              <a:t>1</a:t>
            </a:r>
            <a:r>
              <a:rPr kumimoji="1" lang="en-US" altLang="ja-JP" sz="1200" dirty="0" smtClean="0"/>
              <a:t>.0/24</a:t>
            </a:r>
            <a:endParaRPr kumimoji="1" lang="ja-JP" altLang="en-US" sz="1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267744" y="242773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10.0.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sz="1200" dirty="0" smtClean="0"/>
              <a:t>.0/24</a:t>
            </a:r>
            <a:endParaRPr kumimoji="1" lang="ja-JP" altLang="en-US" sz="1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76056" y="91556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192.168.100.1</a:t>
            </a:r>
            <a:endParaRPr kumimoji="1" lang="ja-JP" altLang="en-US" sz="1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410684" y="169337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10.0.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sz="1200" dirty="0" smtClean="0"/>
              <a:t>.254</a:t>
            </a:r>
            <a:endParaRPr kumimoji="1" lang="ja-JP" altLang="en-US" sz="1200" dirty="0"/>
          </a:p>
        </p:txBody>
      </p:sp>
      <p:pic>
        <p:nvPicPr>
          <p:cNvPr id="3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42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82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80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95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04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正方形/長方形 47"/>
          <p:cNvSpPr/>
          <p:nvPr/>
        </p:nvSpPr>
        <p:spPr>
          <a:xfrm>
            <a:off x="6176016" y="22002"/>
            <a:ext cx="2945782" cy="3395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1400" dirty="0" smtClean="0"/>
              <a:t>は</a:t>
            </a:r>
            <a:r>
              <a:rPr kumimoji="1" lang="en-US" altLang="ja-JP" sz="1400" dirty="0" smtClean="0"/>
              <a:t>Pod</a:t>
            </a:r>
            <a:r>
              <a:rPr kumimoji="1" lang="ja-JP" altLang="en-US" sz="1400" dirty="0" smtClean="0"/>
              <a:t>番号に置き換えてください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184399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 smtClean="0"/>
              <a:t>現在のコンフィグを保存</a:t>
            </a:r>
            <a:r>
              <a:rPr lang="en-US" altLang="ja-JP" dirty="0" smtClean="0"/>
              <a:t>(copy running-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startup-</a:t>
            </a:r>
            <a:r>
              <a:rPr lang="en-US" altLang="ja-JP" dirty="0" err="1" smtClean="0"/>
              <a:t>config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世代管理しているコンフィグと現在のコンフィグを入れ替え</a:t>
            </a:r>
            <a:endParaRPr lang="en-US" altLang="ja-JP" dirty="0" smtClean="0"/>
          </a:p>
          <a:p>
            <a:r>
              <a:rPr kumimoji="1" lang="en-US" altLang="ja-JP" dirty="0" smtClean="0"/>
              <a:t>“show archive configuration differences </a:t>
            </a:r>
            <a:r>
              <a:rPr kumimoji="1" lang="en-US" altLang="ja-JP" dirty="0" err="1" smtClean="0"/>
              <a:t>system:running-config</a:t>
            </a:r>
            <a:r>
              <a:rPr kumimoji="1" lang="en-US" altLang="ja-JP" dirty="0" smtClean="0"/>
              <a:t>”</a:t>
            </a:r>
            <a:r>
              <a:rPr kumimoji="1" lang="ja-JP" altLang="en-US" dirty="0" smtClean="0"/>
              <a:t>コマンドを利用し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置き換わった内容を確認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running</a:t>
            </a:r>
            <a:r>
              <a:rPr lang="en-US" altLang="ja-JP" dirty="0"/>
              <a:t>-</a:t>
            </a:r>
            <a:r>
              <a:rPr lang="en-US" altLang="ja-JP" dirty="0" err="1"/>
              <a:t>config</a:t>
            </a:r>
            <a:r>
              <a:rPr lang="ja-JP" altLang="en-US" dirty="0"/>
              <a:t>と</a:t>
            </a:r>
            <a:r>
              <a:rPr lang="en-US" altLang="ja-JP" dirty="0"/>
              <a:t>startup-</a:t>
            </a:r>
            <a:r>
              <a:rPr lang="en-US" altLang="ja-JP" dirty="0" err="1"/>
              <a:t>config</a:t>
            </a:r>
            <a:r>
              <a:rPr lang="ja-JP" altLang="en-US" dirty="0"/>
              <a:t>を比較</a:t>
            </a:r>
            <a:r>
              <a:rPr lang="en-US" altLang="ja-JP" dirty="0"/>
              <a:t>)</a:t>
            </a:r>
          </a:p>
          <a:p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コンフィグの入れ替え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2400" dirty="0" smtClean="0"/>
              <a:t>ラボ概要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159508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681699" cy="3168210"/>
          </a:xfrm>
        </p:spPr>
        <p:txBody>
          <a:bodyPr/>
          <a:lstStyle/>
          <a:p>
            <a:pPr marL="57136" indent="0">
              <a:buNone/>
            </a:pPr>
            <a:r>
              <a:rPr lang="ja-JP" altLang="en-US" dirty="0" smtClean="0"/>
              <a:t>世代管理している過去のコンフィグ情報に置換えます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“configure replace flash:&lt;</a:t>
            </a:r>
            <a:r>
              <a:rPr lang="ja-JP" altLang="en-US" dirty="0" smtClean="0"/>
              <a:t>置換える世代のコンフィグ</a:t>
            </a:r>
            <a:r>
              <a:rPr lang="en-US" altLang="ja-JP" dirty="0" smtClean="0"/>
              <a:t>&gt;”</a:t>
            </a:r>
            <a:r>
              <a:rPr lang="ja-JP" altLang="en-US" dirty="0" smtClean="0"/>
              <a:t>を入力</a:t>
            </a:r>
            <a:r>
              <a:rPr lang="ja-JP" altLang="en-US" dirty="0" smtClean="0"/>
              <a:t>してください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600" dirty="0" smtClean="0"/>
              <a:t>※</a:t>
            </a:r>
            <a:r>
              <a:rPr lang="ja-JP" altLang="en-US" sz="1600" dirty="0" smtClean="0"/>
              <a:t>現在の</a:t>
            </a:r>
            <a:r>
              <a:rPr lang="en-US" altLang="ja-JP" sz="1600" dirty="0" smtClean="0"/>
              <a:t>running-</a:t>
            </a:r>
            <a:r>
              <a:rPr lang="en-US" altLang="ja-JP" sz="1600" dirty="0" err="1" smtClean="0"/>
              <a:t>config</a:t>
            </a:r>
            <a:r>
              <a:rPr lang="ja-JP" altLang="en-US" sz="1600" dirty="0" smtClean="0"/>
              <a:t>と異なる設定情報であれば、世代管理しているどれでも構いません</a:t>
            </a:r>
            <a:endParaRPr kumimoji="1" lang="ja-JP" altLang="en-US" sz="16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コンフィグの入れ替え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1291" y="2427734"/>
            <a:ext cx="8856984" cy="26642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 smtClean="0">
                <a:latin typeface="Courier New"/>
                <a:cs typeface="Courier New"/>
              </a:rPr>
              <a:t>入力例</a:t>
            </a:r>
            <a:endParaRPr lang="en-US" altLang="ja-JP" sz="1100" dirty="0" smtClean="0">
              <a:latin typeface="Courier New"/>
              <a:cs typeface="Courier New"/>
            </a:endParaRPr>
          </a:p>
          <a:p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Pod1</a:t>
            </a:r>
            <a:r>
              <a:rPr lang="en-US" altLang="ja-JP" sz="1100" dirty="0">
                <a:latin typeface="Courier New"/>
                <a:cs typeface="Courier New"/>
              </a:rPr>
              <a:t>-minilab2#configure replace flash:Pod1_config-Mar-31-11-04-01.456-720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This will apply all necessary additions and deletions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to replace the current running configuration with the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contents of the specified configuration file, which is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assumed to be a complete configuration, not a partial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configuration. Enter Y if you are sure you want to proceed. ? [no]: yes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Total number of passes: 1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Rollback Done</a:t>
            </a:r>
          </a:p>
          <a:p>
            <a:endParaRPr lang="en-US" altLang="ja-JP" sz="1100" dirty="0">
              <a:latin typeface="Courier New"/>
              <a:cs typeface="Courier New"/>
            </a:endParaRPr>
          </a:p>
          <a:p>
            <a:r>
              <a:rPr lang="en-US" altLang="ja-JP" sz="1100" dirty="0">
                <a:latin typeface="Courier New"/>
                <a:cs typeface="Courier New"/>
              </a:rPr>
              <a:t>Pod1-minilab2#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Pod1-minilab2#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*Mar 31 11:10:58.603: </a:t>
            </a:r>
            <a:r>
              <a:rPr lang="en-US" altLang="ja-JP" sz="1100" dirty="0" err="1">
                <a:latin typeface="Courier New"/>
                <a:cs typeface="Courier New"/>
              </a:rPr>
              <a:t>Rollback:Acquired</a:t>
            </a:r>
            <a:r>
              <a:rPr lang="en-US" altLang="ja-JP" sz="1100" dirty="0">
                <a:latin typeface="Courier New"/>
                <a:cs typeface="Courier New"/>
              </a:rPr>
              <a:t> Configuration lock.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Pod1-minilab2#</a:t>
            </a:r>
          </a:p>
        </p:txBody>
      </p:sp>
      <p:sp>
        <p:nvSpPr>
          <p:cNvPr id="8" name="四角形吹き出し 7"/>
          <p:cNvSpPr/>
          <p:nvPr/>
        </p:nvSpPr>
        <p:spPr>
          <a:xfrm>
            <a:off x="5275212" y="3147814"/>
            <a:ext cx="3796779" cy="504056"/>
          </a:xfrm>
          <a:prstGeom prst="wedgeRectCallout">
            <a:avLst>
              <a:gd name="adj1" fmla="val -20482"/>
              <a:gd name="adj2" fmla="val -7567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・</a:t>
            </a:r>
            <a:r>
              <a:rPr lang="en-US" altLang="ja-JP" sz="1200" dirty="0" smtClean="0"/>
              <a:t>configure replace &lt;file&gt;</a:t>
            </a:r>
          </a:p>
          <a:p>
            <a:r>
              <a:rPr lang="ja-JP" altLang="en-US" sz="1200" dirty="0" smtClean="0"/>
              <a:t>動作しているコンフィグと指定した</a:t>
            </a:r>
            <a:r>
              <a:rPr lang="en-US" altLang="ja-JP" sz="1200" dirty="0" smtClean="0"/>
              <a:t>&lt;file&gt;</a:t>
            </a:r>
            <a:r>
              <a:rPr lang="ja-JP" altLang="en-US" sz="1200" dirty="0" smtClean="0"/>
              <a:t>を置換え</a:t>
            </a:r>
            <a:endParaRPr lang="en-US" altLang="ja-JP" sz="1200" dirty="0"/>
          </a:p>
        </p:txBody>
      </p:sp>
      <p:sp>
        <p:nvSpPr>
          <p:cNvPr id="7" name="四角形吹き出し 6"/>
          <p:cNvSpPr/>
          <p:nvPr/>
        </p:nvSpPr>
        <p:spPr>
          <a:xfrm>
            <a:off x="5220072" y="4087424"/>
            <a:ext cx="3600400" cy="284526"/>
          </a:xfrm>
          <a:prstGeom prst="wedgeRectCallout">
            <a:avLst>
              <a:gd name="adj1" fmla="val -33561"/>
              <a:gd name="adj2" fmla="val -10352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この動作を本当に行うか聞かれるので</a:t>
            </a:r>
            <a:r>
              <a:rPr lang="en-US" altLang="ja-JP" sz="1200" dirty="0" smtClean="0"/>
              <a:t>”yes”</a:t>
            </a:r>
            <a:r>
              <a:rPr lang="ja-JP" altLang="en-US" sz="1200" dirty="0" smtClean="0"/>
              <a:t>を入力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378929157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681699" cy="3168210"/>
          </a:xfrm>
        </p:spPr>
        <p:txBody>
          <a:bodyPr/>
          <a:lstStyle/>
          <a:p>
            <a:pPr marL="57136" indent="0">
              <a:buNone/>
            </a:pPr>
            <a:r>
              <a:rPr kumimoji="1" lang="ja-JP" altLang="en-US" dirty="0" smtClean="0"/>
              <a:t>設定情報が置換えられたことを確認します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kumimoji="1" lang="en-US" altLang="ja-JP" sz="1800" dirty="0" smtClean="0"/>
              <a:t>“show archive </a:t>
            </a:r>
            <a:r>
              <a:rPr kumimoji="1" lang="en-US" altLang="ja-JP" sz="1800" dirty="0" err="1" smtClean="0"/>
              <a:t>config</a:t>
            </a:r>
            <a:r>
              <a:rPr kumimoji="1" lang="en-US" altLang="ja-JP" sz="1800" dirty="0" smtClean="0"/>
              <a:t> differences </a:t>
            </a:r>
            <a:r>
              <a:rPr kumimoji="1" lang="en-US" altLang="ja-JP" sz="1800" dirty="0" err="1" smtClean="0"/>
              <a:t>system:running-config</a:t>
            </a:r>
            <a:r>
              <a:rPr kumimoji="1" lang="en-US" altLang="ja-JP" sz="1800" dirty="0" smtClean="0"/>
              <a:t> flash:&lt;</a:t>
            </a:r>
            <a:r>
              <a:rPr lang="ja-JP" altLang="en-US" sz="1800" dirty="0" smtClean="0"/>
              <a:t>置換えた世代のコンフィグ</a:t>
            </a:r>
            <a:r>
              <a:rPr lang="en-US" altLang="ja-JP" sz="1800" dirty="0" smtClean="0"/>
              <a:t>&gt;”</a:t>
            </a:r>
            <a:r>
              <a:rPr lang="ja-JP" altLang="en-US" sz="1800" dirty="0" smtClean="0"/>
              <a:t>を入力</a:t>
            </a:r>
            <a:r>
              <a:rPr lang="ja-JP" altLang="en-US" sz="1800" dirty="0" smtClean="0"/>
              <a:t>してください</a:t>
            </a:r>
            <a:endParaRPr kumimoji="1" lang="ja-JP" altLang="en-US" sz="1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リプレイスされたコンフィグ情報の確認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95307" y="2499742"/>
            <a:ext cx="8597173" cy="23042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 smtClean="0">
                <a:latin typeface="Courier New"/>
                <a:cs typeface="Courier New"/>
              </a:rPr>
              <a:t>出力例</a:t>
            </a:r>
            <a:endParaRPr lang="en-US" altLang="ja-JP" sz="1400" dirty="0" smtClean="0">
              <a:latin typeface="Courier New"/>
              <a:cs typeface="Courier New"/>
            </a:endParaRPr>
          </a:p>
          <a:p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Pod1</a:t>
            </a:r>
            <a:r>
              <a:rPr lang="en-US" altLang="ja-JP" sz="1400" dirty="0">
                <a:latin typeface="Courier New"/>
                <a:cs typeface="Courier New"/>
              </a:rPr>
              <a:t>-minilab2#show archive 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 differences </a:t>
            </a:r>
            <a:r>
              <a:rPr lang="en-US" altLang="ja-JP" sz="1400" dirty="0" err="1">
                <a:latin typeface="Courier New"/>
                <a:cs typeface="Courier New"/>
              </a:rPr>
              <a:t>system:running-config</a:t>
            </a:r>
            <a:r>
              <a:rPr lang="en-US" altLang="ja-JP" sz="1400" dirty="0">
                <a:latin typeface="Courier New"/>
                <a:cs typeface="Courier New"/>
              </a:rPr>
              <a:t> flash:Pod1_config-Mar-31-11-04-01.456-720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!Contextual </a:t>
            </a:r>
            <a:r>
              <a:rPr lang="en-US" altLang="ja-JP" sz="1400" dirty="0" err="1">
                <a:latin typeface="Courier New"/>
                <a:cs typeface="Courier New"/>
              </a:rPr>
              <a:t>Config</a:t>
            </a:r>
            <a:r>
              <a:rPr lang="en-US" altLang="ja-JP" sz="1400" dirty="0">
                <a:latin typeface="Courier New"/>
                <a:cs typeface="Courier New"/>
              </a:rPr>
              <a:t> Diffs: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!No changes were found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5598189" y="2715765"/>
            <a:ext cx="2574211" cy="360041"/>
          </a:xfrm>
          <a:prstGeom prst="wedgeRectCallout">
            <a:avLst>
              <a:gd name="adj1" fmla="val -46611"/>
              <a:gd name="adj2" fmla="val 13051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置換えたコンフィグと差分を比較</a:t>
            </a:r>
            <a:endParaRPr lang="en-US" altLang="ja-JP" sz="1200" dirty="0" smtClean="0"/>
          </a:p>
        </p:txBody>
      </p:sp>
      <p:sp>
        <p:nvSpPr>
          <p:cNvPr id="6" name="四角形吹き出し 5"/>
          <p:cNvSpPr/>
          <p:nvPr/>
        </p:nvSpPr>
        <p:spPr>
          <a:xfrm>
            <a:off x="2123728" y="4443958"/>
            <a:ext cx="3888432" cy="360041"/>
          </a:xfrm>
          <a:prstGeom prst="wedgeRectCallout">
            <a:avLst>
              <a:gd name="adj1" fmla="val -34739"/>
              <a:gd name="adj2" fmla="val -925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コンフィグが置換えられているので、差分なしと表示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17405777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2-2: </a:t>
            </a:r>
            <a:r>
              <a:rPr kumimoji="1" lang="ja-JP" altLang="en-US" dirty="0" smtClean="0"/>
              <a:t>トラフィックの見える化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818877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403656" y="840685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699543"/>
            <a:ext cx="6270681" cy="1008112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・普段流れているトラフィックを把握したい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・インタフェースの帯域は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SNMP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で把握している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lang="ja-JP" altLang="en-US" sz="1600" dirty="0" smtClean="0">
                <a:solidFill>
                  <a:srgbClr val="676767"/>
                </a:solidFill>
              </a:rPr>
              <a:t>・リアルタイムでトラフィック状況を把握したい</a:t>
            </a:r>
            <a:endParaRPr kumimoji="1" lang="ja-JP" altLang="en-US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528604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9" y="1935828"/>
            <a:ext cx="5700828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kumimoji="1" lang="en-US" altLang="ja-JP" sz="1600" dirty="0" err="1" smtClean="0">
                <a:solidFill>
                  <a:srgbClr val="676767"/>
                </a:solidFill>
              </a:rPr>
              <a:t>NetFlow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を利用！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rgbClr val="676767"/>
                </a:solidFill>
              </a:rPr>
              <a:t>流れているトラフィックを送信元</a:t>
            </a:r>
            <a:r>
              <a:rPr lang="en-US" altLang="ja-JP" sz="1600" dirty="0" smtClean="0">
                <a:solidFill>
                  <a:srgbClr val="676767"/>
                </a:solidFill>
              </a:rPr>
              <a:t>/</a:t>
            </a:r>
            <a:r>
              <a:rPr lang="ja-JP" altLang="en-US" sz="1600" dirty="0" smtClean="0">
                <a:solidFill>
                  <a:srgbClr val="676767"/>
                </a:solidFill>
              </a:rPr>
              <a:t>宛先</a:t>
            </a:r>
            <a:r>
              <a:rPr lang="en-US" altLang="ja-JP" sz="1600" dirty="0" smtClean="0">
                <a:solidFill>
                  <a:srgbClr val="676767"/>
                </a:solidFill>
              </a:rPr>
              <a:t>/</a:t>
            </a:r>
            <a:r>
              <a:rPr lang="ja-JP" altLang="en-US" sz="1600" dirty="0" smtClean="0">
                <a:solidFill>
                  <a:srgbClr val="676767"/>
                </a:solidFill>
              </a:rPr>
              <a:t>ポート番号といった</a:t>
            </a:r>
            <a:r>
              <a:rPr lang="en-US" altLang="ja-JP" sz="1600" dirty="0">
                <a:solidFill>
                  <a:srgbClr val="676767"/>
                </a:solidFill>
              </a:rPr>
              <a:t>F</a:t>
            </a:r>
            <a:r>
              <a:rPr lang="en-US" altLang="ja-JP" sz="1600" dirty="0" smtClean="0">
                <a:solidFill>
                  <a:srgbClr val="676767"/>
                </a:solidFill>
              </a:rPr>
              <a:t>low</a:t>
            </a:r>
            <a:r>
              <a:rPr lang="ja-JP" altLang="en-US" sz="1600" dirty="0" smtClean="0">
                <a:solidFill>
                  <a:srgbClr val="676767"/>
                </a:solidFill>
              </a:rPr>
              <a:t>毎に識別し流量をカウント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rgbClr val="676767"/>
                </a:solidFill>
              </a:rPr>
              <a:t>別途管理ツール</a:t>
            </a:r>
            <a:r>
              <a:rPr lang="en-US" altLang="ja-JP" sz="1600" dirty="0" smtClean="0">
                <a:solidFill>
                  <a:srgbClr val="676767"/>
                </a:solidFill>
              </a:rPr>
              <a:t>(</a:t>
            </a:r>
            <a:r>
              <a:rPr lang="en-US" altLang="ja-JP" sz="1600" dirty="0" err="1" smtClean="0">
                <a:solidFill>
                  <a:srgbClr val="676767"/>
                </a:solidFill>
              </a:rPr>
              <a:t>NetFlow</a:t>
            </a:r>
            <a:r>
              <a:rPr lang="ja-JP" altLang="en-US" sz="1600" dirty="0" smtClean="0">
                <a:solidFill>
                  <a:srgbClr val="676767"/>
                </a:solidFill>
              </a:rPr>
              <a:t>コレクタ</a:t>
            </a:r>
            <a:r>
              <a:rPr lang="en-US" altLang="ja-JP" sz="1600" dirty="0" smtClean="0">
                <a:solidFill>
                  <a:srgbClr val="676767"/>
                </a:solidFill>
              </a:rPr>
              <a:t>)</a:t>
            </a:r>
            <a:r>
              <a:rPr lang="ja-JP" altLang="en-US" sz="1600" dirty="0" smtClean="0">
                <a:solidFill>
                  <a:srgbClr val="676767"/>
                </a:solidFill>
              </a:rPr>
              <a:t>を利用することでグラフィカルにトラフィック状況を把握！</a:t>
            </a:r>
            <a:endParaRPr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ja-JP" altLang="en-US" dirty="0" smtClean="0"/>
              <a:t>本ラボでは</a:t>
            </a:r>
            <a:r>
              <a:rPr kumimoji="1" lang="en-US" altLang="ja-JP" dirty="0" smtClean="0"/>
              <a:t>Flexible </a:t>
            </a:r>
            <a:r>
              <a:rPr kumimoji="1" lang="en-US" altLang="ja-JP" dirty="0" err="1" smtClean="0"/>
              <a:t>NetFlow</a:t>
            </a:r>
            <a:r>
              <a:rPr kumimoji="1" lang="ja-JP" altLang="en-US" dirty="0" smtClean="0"/>
              <a:t>を設定し、流れているトラフィックを確認します</a:t>
            </a:r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IOS Traditional </a:t>
            </a:r>
            <a:r>
              <a:rPr kumimoji="1" lang="en-US" altLang="ja-JP" dirty="0" err="1" smtClean="0"/>
              <a:t>NetFlow</a:t>
            </a:r>
            <a:r>
              <a:rPr kumimoji="1" lang="en-US" altLang="ja-JP" dirty="0" smtClean="0"/>
              <a:t> / Flexible </a:t>
            </a:r>
            <a:r>
              <a:rPr kumimoji="1" lang="en-US" altLang="ja-JP" dirty="0" err="1" smtClean="0"/>
              <a:t>NetFlow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2400" dirty="0" smtClean="0"/>
              <a:t>Flexible </a:t>
            </a:r>
            <a:r>
              <a:rPr lang="en-US" altLang="ja-JP" sz="2400" dirty="0" err="1" smtClean="0"/>
              <a:t>NetFlow</a:t>
            </a:r>
            <a:r>
              <a:rPr lang="ja-JP" altLang="en-US" sz="2400" dirty="0" smtClean="0"/>
              <a:t>設定手順</a:t>
            </a:r>
            <a:endParaRPr kumimoji="1" lang="ja-JP" altLang="en-US" sz="2400" dirty="0"/>
          </a:p>
        </p:txBody>
      </p:sp>
      <p:sp>
        <p:nvSpPr>
          <p:cNvPr id="4" name="TextBox 23"/>
          <p:cNvSpPr txBox="1"/>
          <p:nvPr/>
        </p:nvSpPr>
        <p:spPr>
          <a:xfrm>
            <a:off x="341947" y="1817723"/>
            <a:ext cx="26378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iscoSansTT"/>
                <a:cs typeface="CiscoSansTT"/>
              </a:rPr>
              <a:t>Flow Record</a:t>
            </a:r>
            <a:r>
              <a:rPr lang="ja-JP" altLang="en-US" sz="1400" dirty="0" smtClean="0">
                <a:latin typeface="CiscoSansTT"/>
                <a:cs typeface="CiscoSansTT"/>
              </a:rPr>
              <a:t>の定義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何を測るのか</a:t>
            </a: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?</a:t>
            </a:r>
            <a:b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</a:b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Key</a:t>
            </a: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項目と</a:t>
            </a: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Non-Key</a:t>
            </a: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項目</a:t>
            </a:r>
            <a:endParaRPr lang="en-US" sz="1400" dirty="0">
              <a:solidFill>
                <a:srgbClr val="52526D"/>
              </a:solidFill>
              <a:latin typeface="CiscoSansTT"/>
              <a:cs typeface="CiscoSansTT"/>
            </a:endParaRPr>
          </a:p>
        </p:txBody>
      </p:sp>
      <p:sp>
        <p:nvSpPr>
          <p:cNvPr id="5" name="TextBox 64"/>
          <p:cNvSpPr txBox="1"/>
          <p:nvPr/>
        </p:nvSpPr>
        <p:spPr>
          <a:xfrm>
            <a:off x="347800" y="2642677"/>
            <a:ext cx="26378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iscoSansTT"/>
                <a:cs typeface="CiscoSansTT"/>
              </a:rPr>
              <a:t>Flow Exporter</a:t>
            </a:r>
            <a:r>
              <a:rPr lang="ja-JP" altLang="en-US" sz="1400" dirty="0" smtClean="0">
                <a:latin typeface="CiscoSansTT"/>
                <a:cs typeface="CiscoSansTT"/>
              </a:rPr>
              <a:t>の定義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どこに送るのか</a:t>
            </a: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?</a:t>
            </a:r>
            <a:b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</a:b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Export</a:t>
            </a: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先アドレスとポート</a:t>
            </a:r>
            <a:endParaRPr lang="en-US" sz="1400" dirty="0">
              <a:solidFill>
                <a:srgbClr val="52526D"/>
              </a:solidFill>
              <a:latin typeface="CiscoSansTT"/>
              <a:cs typeface="CiscoSansTT"/>
            </a:endParaRPr>
          </a:p>
        </p:txBody>
      </p:sp>
      <p:sp>
        <p:nvSpPr>
          <p:cNvPr id="6" name="TextBox 65"/>
          <p:cNvSpPr txBox="1"/>
          <p:nvPr/>
        </p:nvSpPr>
        <p:spPr>
          <a:xfrm>
            <a:off x="3669558" y="2223098"/>
            <a:ext cx="2282367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iscoSansTT"/>
                <a:cs typeface="CiscoSansTT"/>
              </a:rPr>
              <a:t>Flow Monitor</a:t>
            </a:r>
            <a:r>
              <a:rPr lang="ja-JP" altLang="en-US" sz="1400" dirty="0" smtClean="0">
                <a:latin typeface="CiscoSansTT"/>
                <a:cs typeface="CiscoSansTT"/>
              </a:rPr>
              <a:t>の定義</a:t>
            </a: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どの</a:t>
            </a: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Flow Record?</a:t>
            </a:r>
            <a:endParaRPr lang="en-US" altLang="ja-JP" sz="1400" dirty="0">
              <a:solidFill>
                <a:srgbClr val="52526D"/>
              </a:solidFill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どの</a:t>
            </a: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Flow Exporter?</a:t>
            </a:r>
            <a:endParaRPr lang="en-US" sz="1400" dirty="0">
              <a:solidFill>
                <a:srgbClr val="52526D"/>
              </a:solidFill>
              <a:latin typeface="CiscoSansTT"/>
              <a:cs typeface="CiscoSansTT"/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6508677" y="2216767"/>
            <a:ext cx="1978909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CiscoSansTT"/>
                <a:cs typeface="CiscoSansTT"/>
              </a:rPr>
              <a:t>適用</a:t>
            </a: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どの</a:t>
            </a: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Interface?</a:t>
            </a:r>
            <a:endParaRPr lang="en-US" altLang="ja-JP" sz="1400" dirty="0">
              <a:solidFill>
                <a:srgbClr val="52526D"/>
              </a:solidFill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方向（</a:t>
            </a:r>
            <a:r>
              <a:rPr lang="en-US" altLang="ja-JP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in/out</a:t>
            </a:r>
            <a:r>
              <a:rPr lang="ja-JP" altLang="en-US" sz="1400" dirty="0" smtClean="0">
                <a:solidFill>
                  <a:srgbClr val="52526D"/>
                </a:solidFill>
                <a:latin typeface="CiscoSansTT"/>
                <a:cs typeface="CiscoSansTT"/>
              </a:rPr>
              <a:t>）</a:t>
            </a:r>
            <a:endParaRPr lang="en-US" sz="1400" dirty="0">
              <a:solidFill>
                <a:srgbClr val="52526D"/>
              </a:solidFill>
              <a:latin typeface="CiscoSansTT"/>
              <a:cs typeface="CiscoSansTT"/>
            </a:endParaRPr>
          </a:p>
        </p:txBody>
      </p:sp>
      <p:cxnSp>
        <p:nvCxnSpPr>
          <p:cNvPr id="8" name="Straight Arrow Connector 78"/>
          <p:cNvCxnSpPr>
            <a:stCxn id="4" idx="3"/>
            <a:endCxn id="6" idx="1"/>
          </p:cNvCxnSpPr>
          <p:nvPr/>
        </p:nvCxnSpPr>
        <p:spPr>
          <a:xfrm>
            <a:off x="2979815" y="2187055"/>
            <a:ext cx="689743" cy="405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9"/>
          <p:cNvCxnSpPr>
            <a:stCxn id="5" idx="3"/>
          </p:cNvCxnSpPr>
          <p:nvPr/>
        </p:nvCxnSpPr>
        <p:spPr>
          <a:xfrm flipV="1">
            <a:off x="2985668" y="2710058"/>
            <a:ext cx="678038" cy="301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82"/>
          <p:cNvCxnSpPr>
            <a:stCxn id="6" idx="3"/>
            <a:endCxn id="7" idx="1"/>
          </p:cNvCxnSpPr>
          <p:nvPr/>
        </p:nvCxnSpPr>
        <p:spPr>
          <a:xfrm flipV="1">
            <a:off x="5951925" y="2586099"/>
            <a:ext cx="556752" cy="6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6"/>
          <p:cNvCxnSpPr/>
          <p:nvPr/>
        </p:nvCxnSpPr>
        <p:spPr>
          <a:xfrm>
            <a:off x="170973" y="3435846"/>
            <a:ext cx="8682984" cy="0"/>
          </a:xfrm>
          <a:prstGeom prst="line">
            <a:avLst/>
          </a:prstGeom>
          <a:ln w="9525" cmpd="sng">
            <a:solidFill>
              <a:srgbClr val="3CBBB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87"/>
          <p:cNvSpPr txBox="1"/>
          <p:nvPr/>
        </p:nvSpPr>
        <p:spPr>
          <a:xfrm>
            <a:off x="329734" y="3480454"/>
            <a:ext cx="265008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flow record [Record</a:t>
            </a:r>
            <a:r>
              <a:rPr lang="ja-JP" altLang="en-US" sz="1400" dirty="0" smtClean="0"/>
              <a:t>名</a:t>
            </a:r>
            <a:r>
              <a:rPr lang="en-US" sz="1400" dirty="0" smtClean="0"/>
              <a:t>]</a:t>
            </a:r>
          </a:p>
          <a:p>
            <a:pPr marL="182563"/>
            <a:r>
              <a:rPr lang="en-US" sz="1400" dirty="0" smtClean="0"/>
              <a:t>match </a:t>
            </a:r>
            <a:r>
              <a:rPr lang="ja-JP" altLang="en-US" sz="1400" dirty="0" smtClean="0"/>
              <a:t>・・・</a:t>
            </a:r>
            <a:endParaRPr lang="en-US" altLang="ja-JP" sz="1400" dirty="0" smtClean="0"/>
          </a:p>
          <a:p>
            <a:pPr marL="182563"/>
            <a:r>
              <a:rPr lang="en-US" altLang="ja-JP" sz="1400" dirty="0" smtClean="0"/>
              <a:t>collect </a:t>
            </a:r>
            <a:r>
              <a:rPr lang="ja-JP" altLang="en-US" sz="1400" dirty="0" smtClean="0"/>
              <a:t>・・・</a:t>
            </a:r>
            <a:endParaRPr lang="en-US" sz="1400" dirty="0"/>
          </a:p>
        </p:txBody>
      </p:sp>
      <p:sp>
        <p:nvSpPr>
          <p:cNvPr id="13" name="TextBox 88"/>
          <p:cNvSpPr txBox="1"/>
          <p:nvPr/>
        </p:nvSpPr>
        <p:spPr>
          <a:xfrm>
            <a:off x="335586" y="4304409"/>
            <a:ext cx="265008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flow exporter [exporter</a:t>
            </a:r>
            <a:r>
              <a:rPr lang="ja-JP" altLang="en-US" sz="1400" dirty="0" smtClean="0"/>
              <a:t>名</a:t>
            </a:r>
            <a:r>
              <a:rPr lang="en-US" sz="1400" dirty="0" smtClean="0"/>
              <a:t>]</a:t>
            </a:r>
          </a:p>
          <a:p>
            <a:pPr marL="182563"/>
            <a:r>
              <a:rPr lang="en-US" sz="1400" dirty="0" smtClean="0"/>
              <a:t>destination </a:t>
            </a:r>
            <a:r>
              <a:rPr lang="ja-JP" altLang="en-US" sz="1400" dirty="0" smtClean="0"/>
              <a:t>・・・</a:t>
            </a:r>
            <a:endParaRPr lang="en-US" altLang="ja-JP" sz="1400" dirty="0" smtClean="0"/>
          </a:p>
          <a:p>
            <a:pPr marL="182563"/>
            <a:r>
              <a:rPr lang="en-US" altLang="ja-JP" sz="1400" dirty="0" smtClean="0"/>
              <a:t>transport </a:t>
            </a:r>
            <a:r>
              <a:rPr lang="ja-JP" altLang="en-US" sz="1400" dirty="0" smtClean="0"/>
              <a:t>・・・</a:t>
            </a:r>
            <a:endParaRPr lang="en-US" sz="1400" dirty="0"/>
          </a:p>
        </p:txBody>
      </p:sp>
      <p:sp>
        <p:nvSpPr>
          <p:cNvPr id="14" name="TextBox 89"/>
          <p:cNvSpPr txBox="1"/>
          <p:nvPr/>
        </p:nvSpPr>
        <p:spPr>
          <a:xfrm>
            <a:off x="3669558" y="3901477"/>
            <a:ext cx="2277858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flow monitor [Monitor</a:t>
            </a:r>
            <a:r>
              <a:rPr lang="ja-JP" altLang="en-US" sz="1400" dirty="0" smtClean="0"/>
              <a:t>名</a:t>
            </a:r>
            <a:r>
              <a:rPr lang="en-US" sz="1400" dirty="0" smtClean="0"/>
              <a:t>]</a:t>
            </a:r>
          </a:p>
          <a:p>
            <a:pPr marL="182563"/>
            <a:r>
              <a:rPr lang="en-US" sz="1400" dirty="0" smtClean="0"/>
              <a:t>record </a:t>
            </a:r>
            <a:r>
              <a:rPr lang="ja-JP" altLang="en-US" sz="1400" dirty="0" smtClean="0"/>
              <a:t>・・・</a:t>
            </a:r>
            <a:endParaRPr lang="en-US" altLang="ja-JP" sz="1400" dirty="0" smtClean="0"/>
          </a:p>
          <a:p>
            <a:pPr marL="182563"/>
            <a:r>
              <a:rPr lang="en-US" altLang="ja-JP" sz="1400" dirty="0" smtClean="0"/>
              <a:t>exporter </a:t>
            </a:r>
            <a:r>
              <a:rPr lang="ja-JP" altLang="en-US" sz="1400" dirty="0" smtClean="0"/>
              <a:t>・・・</a:t>
            </a:r>
            <a:endParaRPr lang="en-US" sz="1400" dirty="0"/>
          </a:p>
        </p:txBody>
      </p:sp>
      <p:cxnSp>
        <p:nvCxnSpPr>
          <p:cNvPr id="15" name="Straight Arrow Connector 90"/>
          <p:cNvCxnSpPr>
            <a:stCxn id="13" idx="3"/>
          </p:cNvCxnSpPr>
          <p:nvPr/>
        </p:nvCxnSpPr>
        <p:spPr>
          <a:xfrm flipV="1">
            <a:off x="2985666" y="4391192"/>
            <a:ext cx="722238" cy="282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1"/>
          <p:cNvCxnSpPr>
            <a:stCxn id="12" idx="3"/>
            <a:endCxn id="14" idx="1"/>
          </p:cNvCxnSpPr>
          <p:nvPr/>
        </p:nvCxnSpPr>
        <p:spPr>
          <a:xfrm>
            <a:off x="2979814" y="3849786"/>
            <a:ext cx="689744" cy="421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96"/>
          <p:cNvSpPr txBox="1"/>
          <p:nvPr/>
        </p:nvSpPr>
        <p:spPr>
          <a:xfrm>
            <a:off x="6386552" y="3895145"/>
            <a:ext cx="243392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interface </a:t>
            </a:r>
            <a:r>
              <a:rPr lang="ja-JP" altLang="en-US" sz="1400" dirty="0" smtClean="0"/>
              <a:t>・・・</a:t>
            </a:r>
            <a:endParaRPr lang="en-US" sz="1400" dirty="0" smtClean="0"/>
          </a:p>
          <a:p>
            <a:pPr marL="182563"/>
            <a:r>
              <a:rPr lang="en-US" altLang="ja-JP" sz="1400" dirty="0" err="1" smtClean="0"/>
              <a:t>ip</a:t>
            </a:r>
            <a:r>
              <a:rPr lang="en-US" altLang="ja-JP" sz="1400" dirty="0" smtClean="0"/>
              <a:t> flow monitor </a:t>
            </a:r>
            <a:r>
              <a:rPr lang="ja-JP" altLang="en-US" sz="1400" dirty="0" smtClean="0"/>
              <a:t>・・・</a:t>
            </a:r>
            <a:r>
              <a:rPr lang="en-US" altLang="ja-JP" sz="1400" dirty="0" smtClean="0"/>
              <a:t> in</a:t>
            </a:r>
          </a:p>
          <a:p>
            <a:pPr marL="182563"/>
            <a:r>
              <a:rPr lang="en-US" altLang="ja-JP" sz="1400" dirty="0" err="1"/>
              <a:t>ip</a:t>
            </a:r>
            <a:r>
              <a:rPr lang="en-US" altLang="ja-JP" sz="1400" dirty="0"/>
              <a:t> flow monitor </a:t>
            </a:r>
            <a:r>
              <a:rPr lang="ja-JP" altLang="en-US" sz="1400" dirty="0"/>
              <a:t>・・・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out</a:t>
            </a:r>
            <a:endParaRPr lang="en-US" altLang="ja-JP" sz="1400" dirty="0"/>
          </a:p>
        </p:txBody>
      </p:sp>
      <p:cxnSp>
        <p:nvCxnSpPr>
          <p:cNvPr id="18" name="Straight Arrow Connector 97"/>
          <p:cNvCxnSpPr>
            <a:stCxn id="14" idx="3"/>
            <a:endCxn id="17" idx="1"/>
          </p:cNvCxnSpPr>
          <p:nvPr/>
        </p:nvCxnSpPr>
        <p:spPr>
          <a:xfrm flipV="1">
            <a:off x="5947416" y="4264477"/>
            <a:ext cx="439136" cy="6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6557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>
                <a:latin typeface="CiscoSansTT"/>
                <a:cs typeface="CiscoSansTT"/>
              </a:rPr>
              <a:t>Flow Record</a:t>
            </a:r>
            <a:r>
              <a:rPr lang="ja-JP" altLang="en-US" dirty="0" smtClean="0">
                <a:latin typeface="CiscoSansTT"/>
                <a:cs typeface="CiscoSansTT"/>
              </a:rPr>
              <a:t>の定義</a:t>
            </a:r>
            <a:r>
              <a:rPr lang="en-US" altLang="ja-JP" dirty="0" smtClean="0">
                <a:latin typeface="CiscoSansTT"/>
                <a:cs typeface="CiscoSansTT"/>
              </a:rPr>
              <a:t/>
            </a:r>
            <a:br>
              <a:rPr lang="en-US" altLang="ja-JP" dirty="0" smtClean="0">
                <a:latin typeface="CiscoSansTT"/>
                <a:cs typeface="CiscoSansTT"/>
              </a:rPr>
            </a:br>
            <a:r>
              <a:rPr lang="ja-JP" altLang="en-US" sz="2400" dirty="0" smtClean="0">
                <a:latin typeface="CiscoSansTT"/>
                <a:cs typeface="CiscoSansTT"/>
              </a:rPr>
              <a:t>どのようなデータを採りたいか</a:t>
            </a:r>
            <a:endParaRPr lang="en-US" sz="1400" dirty="0">
              <a:latin typeface="CiscoSansTT"/>
              <a:cs typeface="CiscoSansT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192" y="1564020"/>
            <a:ext cx="3175212" cy="2462213"/>
          </a:xfrm>
          <a:prstGeom prst="rect">
            <a:avLst/>
          </a:prstGeom>
          <a:noFill/>
          <a:ln>
            <a:solidFill>
              <a:srgbClr val="33828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iscoSansTT"/>
                <a:cs typeface="CiscoSansTT"/>
              </a:rPr>
              <a:t>flow record FlowRec1</a:t>
            </a:r>
          </a:p>
          <a:p>
            <a:r>
              <a:rPr lang="en-US" sz="1400" dirty="0">
                <a:latin typeface="CiscoSansTT"/>
                <a:cs typeface="CiscoSansTT"/>
              </a:rPr>
              <a:t> match ipv4 protocol</a:t>
            </a:r>
          </a:p>
          <a:p>
            <a:r>
              <a:rPr lang="en-US" sz="1400" dirty="0">
                <a:latin typeface="CiscoSansTT"/>
                <a:cs typeface="CiscoSansTT"/>
              </a:rPr>
              <a:t> match ipv4 source address</a:t>
            </a:r>
          </a:p>
          <a:p>
            <a:r>
              <a:rPr lang="en-US" sz="1400" dirty="0">
                <a:latin typeface="CiscoSansTT"/>
                <a:cs typeface="CiscoSansTT"/>
              </a:rPr>
              <a:t> match ipv4 destination address</a:t>
            </a:r>
          </a:p>
          <a:p>
            <a:r>
              <a:rPr lang="en-US" sz="1400" dirty="0">
                <a:latin typeface="CiscoSansTT"/>
                <a:cs typeface="CiscoSansTT"/>
              </a:rPr>
              <a:t> match transport source-port</a:t>
            </a:r>
          </a:p>
          <a:p>
            <a:r>
              <a:rPr lang="en-US" sz="1400" dirty="0">
                <a:latin typeface="CiscoSansTT"/>
                <a:cs typeface="CiscoSansTT"/>
              </a:rPr>
              <a:t> match transport destination-port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iscoSansTT"/>
                <a:cs typeface="CiscoSansTT"/>
              </a:rPr>
              <a:t> match </a:t>
            </a:r>
            <a:r>
              <a:rPr lang="en-US" sz="1400" dirty="0">
                <a:solidFill>
                  <a:srgbClr val="000000"/>
                </a:solidFill>
                <a:latin typeface="CiscoSansTT"/>
                <a:cs typeface="CiscoSansTT"/>
              </a:rPr>
              <a:t>flow </a:t>
            </a:r>
            <a:r>
              <a:rPr lang="en-US" sz="1400" dirty="0" smtClean="0">
                <a:solidFill>
                  <a:srgbClr val="000000"/>
                </a:solidFill>
                <a:latin typeface="CiscoSansTT"/>
                <a:cs typeface="CiscoSansTT"/>
              </a:rPr>
              <a:t>direction</a:t>
            </a:r>
            <a:endParaRPr lang="en-US" sz="1400" dirty="0">
              <a:solidFill>
                <a:srgbClr val="000000"/>
              </a:solidFill>
              <a:latin typeface="CiscoSansTT"/>
              <a:cs typeface="CiscoSansTT"/>
            </a:endParaRPr>
          </a:p>
          <a:p>
            <a:r>
              <a:rPr lang="en-US" sz="1400" dirty="0" smtClean="0">
                <a:latin typeface="CiscoSansTT"/>
                <a:cs typeface="CiscoSansTT"/>
              </a:rPr>
              <a:t> collect </a:t>
            </a:r>
            <a:r>
              <a:rPr lang="en-US" sz="1400" dirty="0">
                <a:latin typeface="CiscoSansTT"/>
                <a:cs typeface="CiscoSansTT"/>
              </a:rPr>
              <a:t>counter bytes long</a:t>
            </a:r>
          </a:p>
          <a:p>
            <a:r>
              <a:rPr lang="en-US" sz="1400" dirty="0">
                <a:latin typeface="CiscoSansTT"/>
                <a:cs typeface="CiscoSansTT"/>
              </a:rPr>
              <a:t> collect counter packets long</a:t>
            </a:r>
          </a:p>
          <a:p>
            <a:r>
              <a:rPr lang="en-US" sz="1400" dirty="0">
                <a:latin typeface="CiscoSansTT"/>
                <a:cs typeface="CiscoSansTT"/>
              </a:rPr>
              <a:t> collect timestamp absolute first</a:t>
            </a:r>
          </a:p>
          <a:p>
            <a:r>
              <a:rPr lang="en-US" sz="1400" dirty="0">
                <a:latin typeface="CiscoSansTT"/>
                <a:cs typeface="CiscoSansTT"/>
              </a:rPr>
              <a:t> collect timestamp absolute last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3350" y="1569900"/>
            <a:ext cx="4105702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CiscoSansTT"/>
                <a:cs typeface="CiscoSansTT"/>
              </a:rPr>
              <a:t>（</a:t>
            </a:r>
            <a:r>
              <a:rPr lang="en-US" altLang="ja-JP" sz="1400" dirty="0" smtClean="0">
                <a:latin typeface="CiscoSansTT"/>
                <a:cs typeface="CiscoSansTT"/>
              </a:rPr>
              <a:t>IPv4</a:t>
            </a:r>
            <a:r>
              <a:rPr lang="ja-JP" altLang="en-US" sz="1400" dirty="0" smtClean="0">
                <a:latin typeface="CiscoSansTT"/>
                <a:cs typeface="CiscoSansTT"/>
              </a:rPr>
              <a:t>の）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latin typeface="CiscoSansTT"/>
                <a:cs typeface="CiscoSansTT"/>
              </a:rPr>
              <a:t>プロトコル別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en-US" altLang="ja-JP" sz="1400" dirty="0" err="1" smtClean="0">
                <a:latin typeface="CiscoSansTT"/>
                <a:cs typeface="CiscoSansTT"/>
              </a:rPr>
              <a:t>src</a:t>
            </a:r>
            <a:r>
              <a:rPr lang="en-US" altLang="ja-JP" sz="1400" dirty="0" smtClean="0">
                <a:latin typeface="CiscoSansTT"/>
                <a:cs typeface="CiscoSansTT"/>
              </a:rPr>
              <a:t> / </a:t>
            </a:r>
            <a:r>
              <a:rPr lang="en-US" altLang="ja-JP" sz="1400" dirty="0" err="1" smtClean="0">
                <a:latin typeface="CiscoSansTT"/>
                <a:cs typeface="CiscoSansTT"/>
              </a:rPr>
              <a:t>dest</a:t>
            </a:r>
            <a:r>
              <a:rPr lang="ja-JP" altLang="en-US" sz="1400" dirty="0" smtClean="0">
                <a:latin typeface="CiscoSansTT"/>
                <a:cs typeface="CiscoSansTT"/>
              </a:rPr>
              <a:t>アドレス別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en-US" altLang="ja-JP" sz="1400" dirty="0" err="1" smtClean="0">
                <a:latin typeface="CiscoSansTT"/>
                <a:cs typeface="CiscoSansTT"/>
              </a:rPr>
              <a:t>src</a:t>
            </a:r>
            <a:r>
              <a:rPr lang="en-US" altLang="ja-JP" sz="1400" dirty="0" smtClean="0">
                <a:latin typeface="CiscoSansTT"/>
                <a:cs typeface="CiscoSansTT"/>
              </a:rPr>
              <a:t> / </a:t>
            </a:r>
            <a:r>
              <a:rPr lang="en-US" altLang="ja-JP" sz="1400" dirty="0" err="1" smtClean="0">
                <a:latin typeface="CiscoSansTT"/>
                <a:cs typeface="CiscoSansTT"/>
              </a:rPr>
              <a:t>dest</a:t>
            </a:r>
            <a:r>
              <a:rPr lang="ja-JP" altLang="en-US" sz="1400" dirty="0" smtClean="0">
                <a:latin typeface="CiscoSansTT"/>
                <a:cs typeface="CiscoSansTT"/>
              </a:rPr>
              <a:t>ポート別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latin typeface="CiscoSansTT"/>
                <a:cs typeface="CiscoSansTT"/>
              </a:rPr>
              <a:t>入力インターフェイス別</a:t>
            </a:r>
            <a:endParaRPr lang="en-US" sz="1400" dirty="0">
              <a:latin typeface="CiscoSansTT"/>
              <a:cs typeface="CiscoSansT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697" y="1203598"/>
            <a:ext cx="13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33828D"/>
                </a:solidFill>
                <a:latin typeface="CiscoSansTT"/>
                <a:cs typeface="CiscoSansTT"/>
              </a:rPr>
              <a:t>Record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09202" y="3260771"/>
            <a:ext cx="4099850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latin typeface="CiscoSansTT"/>
                <a:cs typeface="CiscoSansTT"/>
              </a:rPr>
              <a:t>出力インターフェイス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latin typeface="CiscoSansTT"/>
                <a:cs typeface="CiscoSansTT"/>
              </a:rPr>
              <a:t>バイト数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latin typeface="CiscoSansTT"/>
                <a:cs typeface="CiscoSansTT"/>
              </a:rPr>
              <a:t>パケット数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latin typeface="CiscoSansTT"/>
                <a:cs typeface="CiscoSansTT"/>
              </a:rPr>
              <a:t>（初めて確認された時の）タイムスタンプ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pPr marL="182563" indent="-182563">
              <a:buFont typeface="Arial"/>
              <a:buChar char="•"/>
            </a:pPr>
            <a:r>
              <a:rPr lang="ja-JP" altLang="en-US" sz="1400" dirty="0" smtClean="0">
                <a:latin typeface="CiscoSansTT"/>
                <a:cs typeface="CiscoSansTT"/>
              </a:rPr>
              <a:t>（最後に確認された時の）タイムスタンプ</a:t>
            </a:r>
            <a:endParaRPr lang="en-US" altLang="ja-JP" sz="1400" dirty="0" smtClean="0">
              <a:latin typeface="CiscoSansTT"/>
              <a:cs typeface="CiscoSansT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0958" y="2809450"/>
            <a:ext cx="48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の</a:t>
            </a:r>
            <a:endParaRPr 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67544" y="4659982"/>
            <a:ext cx="8208912" cy="30166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ここは説明スライド</a:t>
            </a:r>
            <a:r>
              <a:rPr lang="ja-JP" altLang="en-US" b="1" dirty="0" smtClean="0">
                <a:solidFill>
                  <a:srgbClr val="FF0000"/>
                </a:solidFill>
              </a:rPr>
              <a:t>です、流し込む</a:t>
            </a:r>
            <a:r>
              <a:rPr lang="ja-JP" altLang="en-US" b="1" dirty="0">
                <a:solidFill>
                  <a:srgbClr val="FF0000"/>
                </a:solidFill>
              </a:rPr>
              <a:t>コマンドは後ろのページに</a:t>
            </a:r>
            <a:r>
              <a:rPr lang="ja-JP" altLang="en-US" b="1" dirty="0" smtClean="0">
                <a:solidFill>
                  <a:srgbClr val="FF0000"/>
                </a:solidFill>
              </a:rPr>
              <a:t>あります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94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>
                <a:latin typeface="CiscoSansTT"/>
                <a:cs typeface="CiscoSansTT"/>
              </a:rPr>
              <a:t>Flexible </a:t>
            </a:r>
            <a:r>
              <a:rPr lang="en-US" altLang="ja-JP" dirty="0" err="1" smtClean="0">
                <a:latin typeface="CiscoSansTT"/>
                <a:cs typeface="CiscoSansTT"/>
              </a:rPr>
              <a:t>NetFlow</a:t>
            </a:r>
            <a:r>
              <a:rPr lang="ja-JP" altLang="en-US" dirty="0" smtClean="0">
                <a:latin typeface="CiscoSansTT"/>
                <a:cs typeface="CiscoSansTT"/>
              </a:rPr>
              <a:t>の定義</a:t>
            </a:r>
            <a:endParaRPr lang="en-US" sz="2000" dirty="0">
              <a:latin typeface="CiscoSansTT"/>
              <a:cs typeface="CiscoSansT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192" y="1463441"/>
            <a:ext cx="3175212" cy="24622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iscoSansTT"/>
                <a:cs typeface="CiscoSansTT"/>
              </a:rPr>
              <a:t>flow record FlowRec1</a:t>
            </a:r>
          </a:p>
          <a:p>
            <a:r>
              <a:rPr lang="en-US" sz="1400" dirty="0">
                <a:latin typeface="CiscoSansTT"/>
                <a:cs typeface="CiscoSansTT"/>
              </a:rPr>
              <a:t> match ipv4 protocol</a:t>
            </a:r>
          </a:p>
          <a:p>
            <a:r>
              <a:rPr lang="en-US" sz="1400" dirty="0">
                <a:latin typeface="CiscoSansTT"/>
                <a:cs typeface="CiscoSansTT"/>
              </a:rPr>
              <a:t> match ipv4 source address</a:t>
            </a:r>
          </a:p>
          <a:p>
            <a:r>
              <a:rPr lang="en-US" sz="1400" dirty="0">
                <a:latin typeface="CiscoSansTT"/>
                <a:cs typeface="CiscoSansTT"/>
              </a:rPr>
              <a:t> match ipv4 destination address</a:t>
            </a:r>
          </a:p>
          <a:p>
            <a:r>
              <a:rPr lang="en-US" sz="1400" dirty="0">
                <a:latin typeface="CiscoSansTT"/>
                <a:cs typeface="CiscoSansTT"/>
              </a:rPr>
              <a:t> match transport source-port</a:t>
            </a:r>
          </a:p>
          <a:p>
            <a:r>
              <a:rPr lang="en-US" sz="1400" dirty="0">
                <a:latin typeface="CiscoSansTT"/>
                <a:cs typeface="CiscoSansTT"/>
              </a:rPr>
              <a:t> match transport destination-port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iscoSansTT"/>
                <a:cs typeface="CiscoSansTT"/>
              </a:rPr>
              <a:t> match </a:t>
            </a:r>
            <a:r>
              <a:rPr lang="en-US" sz="1400" dirty="0">
                <a:solidFill>
                  <a:srgbClr val="FF0000"/>
                </a:solidFill>
                <a:latin typeface="CiscoSansTT"/>
                <a:cs typeface="CiscoSansTT"/>
              </a:rPr>
              <a:t>flow </a:t>
            </a:r>
            <a:r>
              <a:rPr lang="en-US" sz="1400" dirty="0" smtClean="0">
                <a:solidFill>
                  <a:srgbClr val="FF0000"/>
                </a:solidFill>
                <a:latin typeface="CiscoSansTT"/>
                <a:cs typeface="CiscoSansTT"/>
              </a:rPr>
              <a:t>direction</a:t>
            </a:r>
            <a:endParaRPr lang="en-US" sz="1400" dirty="0">
              <a:solidFill>
                <a:srgbClr val="FF0000"/>
              </a:solidFill>
              <a:latin typeface="CiscoSansTT"/>
              <a:cs typeface="CiscoSansTT"/>
            </a:endParaRPr>
          </a:p>
          <a:p>
            <a:r>
              <a:rPr lang="en-US" sz="1400" dirty="0" smtClean="0">
                <a:latin typeface="CiscoSansTT"/>
                <a:cs typeface="CiscoSansTT"/>
              </a:rPr>
              <a:t> collect </a:t>
            </a:r>
            <a:r>
              <a:rPr lang="en-US" sz="1400" dirty="0">
                <a:latin typeface="CiscoSansTT"/>
                <a:cs typeface="CiscoSansTT"/>
              </a:rPr>
              <a:t>counter bytes long</a:t>
            </a:r>
          </a:p>
          <a:p>
            <a:r>
              <a:rPr lang="en-US" sz="1400" dirty="0">
                <a:latin typeface="CiscoSansTT"/>
                <a:cs typeface="CiscoSansTT"/>
              </a:rPr>
              <a:t> collect counter packets long</a:t>
            </a:r>
          </a:p>
          <a:p>
            <a:r>
              <a:rPr lang="en-US" sz="1400" dirty="0">
                <a:latin typeface="CiscoSansTT"/>
                <a:cs typeface="CiscoSansTT"/>
              </a:rPr>
              <a:t> collect timestamp absolute first</a:t>
            </a:r>
          </a:p>
          <a:p>
            <a:r>
              <a:rPr lang="en-US" sz="1400" dirty="0">
                <a:latin typeface="CiscoSansTT"/>
                <a:cs typeface="CiscoSansTT"/>
              </a:rPr>
              <a:t> collect timestamp absolute last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822467" y="1440790"/>
            <a:ext cx="280884" cy="1379740"/>
          </a:xfrm>
          <a:prstGeom prst="rightBrace">
            <a:avLst/>
          </a:prstGeom>
          <a:ln>
            <a:solidFill>
              <a:srgbClr val="3382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>
            <a:off x="3834679" y="2893791"/>
            <a:ext cx="262312" cy="1050068"/>
          </a:xfrm>
          <a:prstGeom prst="rightBrace">
            <a:avLst/>
          </a:prstGeom>
          <a:ln>
            <a:solidFill>
              <a:srgbClr val="3382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3610" y="1879011"/>
            <a:ext cx="178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iscoSansTT"/>
                <a:cs typeface="CiscoSansTT"/>
              </a:rPr>
              <a:t>Key</a:t>
            </a:r>
            <a:r>
              <a:rPr lang="ja-JP" altLang="en-US" sz="1400" dirty="0" smtClean="0">
                <a:latin typeface="CiscoSansTT"/>
                <a:cs typeface="CiscoSansTT"/>
              </a:rPr>
              <a:t>フィールド：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r>
              <a:rPr lang="ja-JP" altLang="en-US" sz="1400" dirty="0" smtClean="0">
                <a:latin typeface="CiscoSansTT"/>
                <a:cs typeface="CiscoSansTT"/>
              </a:rPr>
              <a:t>集計する単位</a:t>
            </a:r>
            <a:endParaRPr lang="en-US" sz="1400" dirty="0">
              <a:latin typeface="CiscoSansTT"/>
              <a:cs typeface="CiscoSansT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2255" y="3168885"/>
            <a:ext cx="206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iscoSansTT"/>
                <a:cs typeface="CiscoSansTT"/>
              </a:rPr>
              <a:t>Non-Key</a:t>
            </a:r>
            <a:r>
              <a:rPr lang="ja-JP" altLang="en-US" sz="1400" dirty="0" smtClean="0">
                <a:latin typeface="CiscoSansTT"/>
                <a:cs typeface="CiscoSansTT"/>
              </a:rPr>
              <a:t>フィールド：</a:t>
            </a:r>
            <a:endParaRPr lang="en-US" altLang="ja-JP" sz="1400" dirty="0" smtClean="0">
              <a:latin typeface="CiscoSansTT"/>
              <a:cs typeface="CiscoSansTT"/>
            </a:endParaRPr>
          </a:p>
          <a:p>
            <a:r>
              <a:rPr lang="ja-JP" altLang="en-US" sz="1400" dirty="0" smtClean="0">
                <a:latin typeface="CiscoSansTT"/>
                <a:cs typeface="CiscoSansTT"/>
              </a:rPr>
              <a:t>取得する情報</a:t>
            </a:r>
            <a:endParaRPr lang="en-US" sz="1400" dirty="0">
              <a:latin typeface="CiscoSansTT"/>
              <a:cs typeface="CiscoSansT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404" y="4157309"/>
            <a:ext cx="808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iscoSansTT"/>
                <a:cs typeface="CiscoSansTT"/>
              </a:rPr>
              <a:t>Flexible </a:t>
            </a:r>
            <a:r>
              <a:rPr lang="en-US" altLang="ja-JP" sz="1200" dirty="0" err="1" smtClean="0">
                <a:latin typeface="CiscoSansTT"/>
                <a:cs typeface="CiscoSansTT"/>
              </a:rPr>
              <a:t>NetFlow</a:t>
            </a:r>
            <a:r>
              <a:rPr lang="ja-JP" altLang="en-US" sz="1200" dirty="0" smtClean="0">
                <a:latin typeface="CiscoSansTT"/>
                <a:cs typeface="CiscoSansTT"/>
              </a:rPr>
              <a:t>はデフォルトでは</a:t>
            </a:r>
            <a:r>
              <a:rPr lang="en-US" altLang="ja-JP" sz="1200" dirty="0" smtClean="0">
                <a:latin typeface="CiscoSansTT"/>
                <a:cs typeface="CiscoSansTT"/>
              </a:rPr>
              <a:t>direction</a:t>
            </a:r>
            <a:r>
              <a:rPr lang="ja-JP" altLang="en-US" sz="1200" dirty="0" smtClean="0">
                <a:latin typeface="CiscoSansTT"/>
                <a:cs typeface="CiscoSansTT"/>
              </a:rPr>
              <a:t>（通信の方向）を識別しないので、</a:t>
            </a:r>
            <a:r>
              <a:rPr lang="en-US" altLang="ja-JP" sz="1200" dirty="0" smtClean="0">
                <a:latin typeface="CiscoSansTT"/>
                <a:cs typeface="CiscoSansTT"/>
              </a:rPr>
              <a:t>direction</a:t>
            </a:r>
            <a:r>
              <a:rPr lang="ja-JP" altLang="en-US" sz="1200" dirty="0" smtClean="0">
                <a:latin typeface="CiscoSansTT"/>
                <a:cs typeface="CiscoSansTT"/>
              </a:rPr>
              <a:t>を</a:t>
            </a:r>
            <a:r>
              <a:rPr lang="en-US" altLang="ja-JP" sz="1200" dirty="0" smtClean="0">
                <a:latin typeface="CiscoSansTT"/>
                <a:cs typeface="CiscoSansTT"/>
              </a:rPr>
              <a:t>Key</a:t>
            </a:r>
            <a:r>
              <a:rPr lang="ja-JP" altLang="en-US" sz="1200" dirty="0" smtClean="0">
                <a:latin typeface="CiscoSansTT"/>
                <a:cs typeface="CiscoSansTT"/>
              </a:rPr>
              <a:t>に指定しないとクライアントからサーバ、サーバからクライアントへの通信がそれぞれ別のフローとして認識されます。</a:t>
            </a:r>
            <a:endParaRPr lang="en-US" sz="1200" dirty="0">
              <a:latin typeface="CiscoSansTT"/>
              <a:cs typeface="CiscoSansTT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414551" y="2794768"/>
            <a:ext cx="244247" cy="244202"/>
          </a:xfrm>
          <a:prstGeom prst="star4">
            <a:avLst/>
          </a:prstGeom>
          <a:solidFill>
            <a:srgbClr val="FF00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5" name="4-Point Star 24"/>
          <p:cNvSpPr/>
          <p:nvPr/>
        </p:nvSpPr>
        <p:spPr>
          <a:xfrm>
            <a:off x="397968" y="4150394"/>
            <a:ext cx="244247" cy="244202"/>
          </a:xfrm>
          <a:prstGeom prst="star4">
            <a:avLst/>
          </a:prstGeom>
          <a:solidFill>
            <a:srgbClr val="FF00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167239" y="1526260"/>
            <a:ext cx="2735566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iscoSansTT"/>
                <a:cs typeface="CiscoSansTT"/>
              </a:rPr>
              <a:t>flow exporter FlowExp1</a:t>
            </a:r>
          </a:p>
          <a:p>
            <a:r>
              <a:rPr lang="en-US" sz="1400" dirty="0">
                <a:latin typeface="CiscoSansTT"/>
                <a:cs typeface="CiscoSansTT"/>
              </a:rPr>
              <a:t> destination </a:t>
            </a:r>
            <a:r>
              <a:rPr lang="en-US" sz="1400" dirty="0" smtClean="0">
                <a:latin typeface="CiscoSansTT"/>
                <a:cs typeface="CiscoSansTT"/>
              </a:rPr>
              <a:t>10.10.</a:t>
            </a:r>
            <a:r>
              <a:rPr lang="en-US" sz="1400" dirty="0" smtClean="0">
                <a:solidFill>
                  <a:schemeClr val="tx1"/>
                </a:solidFill>
                <a:latin typeface="CiscoSansTT"/>
                <a:cs typeface="CiscoSansTT"/>
              </a:rPr>
              <a:t>99.2</a:t>
            </a:r>
            <a:endParaRPr lang="en-US" sz="1400" dirty="0">
              <a:solidFill>
                <a:schemeClr val="tx1"/>
              </a:solidFill>
              <a:latin typeface="CiscoSansTT"/>
              <a:cs typeface="CiscoSansTT"/>
            </a:endParaRPr>
          </a:p>
          <a:p>
            <a:r>
              <a:rPr lang="en-US" sz="1400" dirty="0">
                <a:latin typeface="CiscoSansTT"/>
                <a:cs typeface="CiscoSansTT"/>
              </a:rPr>
              <a:t> transport </a:t>
            </a:r>
            <a:r>
              <a:rPr lang="en-US" sz="1400" dirty="0" err="1">
                <a:latin typeface="CiscoSansTT"/>
                <a:cs typeface="CiscoSansTT"/>
              </a:rPr>
              <a:t>udp</a:t>
            </a:r>
            <a:r>
              <a:rPr lang="en-US" sz="1400" dirty="0">
                <a:latin typeface="CiscoSansTT"/>
                <a:cs typeface="CiscoSansTT"/>
              </a:rPr>
              <a:t> 9991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4041" y="1147749"/>
            <a:ext cx="13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33828D"/>
                </a:solidFill>
                <a:latin typeface="CiscoSansTT"/>
                <a:cs typeface="CiscoSansTT"/>
              </a:rPr>
              <a:t>Exporter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7238" y="2734237"/>
            <a:ext cx="2741417" cy="11695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iscoSansTT"/>
                <a:cs typeface="CiscoSansTT"/>
              </a:rPr>
              <a:t>flow monitor FlowMon1</a:t>
            </a:r>
          </a:p>
          <a:p>
            <a:r>
              <a:rPr lang="en-US" sz="1400" dirty="0">
                <a:latin typeface="CiscoSansTT"/>
                <a:cs typeface="CiscoSansTT"/>
              </a:rPr>
              <a:t> exporter FlowExp1</a:t>
            </a:r>
          </a:p>
          <a:p>
            <a:r>
              <a:rPr lang="en-US" sz="1400" dirty="0">
                <a:latin typeface="CiscoSansTT"/>
                <a:cs typeface="CiscoSansTT"/>
              </a:rPr>
              <a:t> record </a:t>
            </a:r>
            <a:r>
              <a:rPr lang="en-US" sz="1400" dirty="0" smtClean="0">
                <a:latin typeface="CiscoSansTT"/>
                <a:cs typeface="CiscoSansTT"/>
              </a:rPr>
              <a:t>FlowRec1</a:t>
            </a:r>
          </a:p>
          <a:p>
            <a:r>
              <a:rPr lang="en-US" sz="1400" dirty="0">
                <a:latin typeface="CiscoSansTT"/>
                <a:cs typeface="CiscoSansTT"/>
              </a:rPr>
              <a:t> cache timeout inactive 180</a:t>
            </a:r>
          </a:p>
          <a:p>
            <a:r>
              <a:rPr lang="en-US" sz="1400" dirty="0">
                <a:latin typeface="CiscoSansTT"/>
                <a:cs typeface="CiscoSansTT"/>
              </a:rPr>
              <a:t> cache timeout active 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89892" y="2355726"/>
            <a:ext cx="13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33828D"/>
                </a:solidFill>
                <a:latin typeface="CiscoSansTT"/>
                <a:cs typeface="CiscoSansTT"/>
              </a:rPr>
              <a:t>Monitor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886" y="1087774"/>
            <a:ext cx="13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33828D"/>
                </a:solidFill>
                <a:latin typeface="CiscoSansTT"/>
                <a:cs typeface="CiscoSansTT"/>
              </a:rPr>
              <a:t>Record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9645" y="1172319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/>
              <a:t>下記</a:t>
            </a:r>
            <a:r>
              <a:rPr kumimoji="1" lang="ja-JP" altLang="en-US" sz="1200" dirty="0" smtClean="0"/>
              <a:t>は前ページと同じです</a:t>
            </a:r>
            <a:endParaRPr kumimoji="1"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67544" y="4659982"/>
            <a:ext cx="8208912" cy="30166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ここは説明スライド</a:t>
            </a:r>
            <a:r>
              <a:rPr lang="ja-JP" altLang="en-US" b="1" dirty="0" smtClean="0">
                <a:solidFill>
                  <a:srgbClr val="FF0000"/>
                </a:solidFill>
              </a:rPr>
              <a:t>です、流し込む</a:t>
            </a:r>
            <a:r>
              <a:rPr lang="ja-JP" altLang="en-US" b="1" dirty="0">
                <a:solidFill>
                  <a:srgbClr val="FF0000"/>
                </a:solidFill>
              </a:rPr>
              <a:t>コマンドは後ろのページに</a:t>
            </a:r>
            <a:r>
              <a:rPr lang="ja-JP" altLang="en-US" b="1" dirty="0" smtClean="0">
                <a:solidFill>
                  <a:srgbClr val="FF0000"/>
                </a:solidFill>
              </a:rPr>
              <a:t>あります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2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CiscoSansTT"/>
                <a:cs typeface="CiscoSansTT"/>
              </a:rPr>
              <a:t>設定例</a:t>
            </a:r>
            <a:r>
              <a:rPr lang="en-US" altLang="ja-JP" dirty="0" smtClean="0">
                <a:latin typeface="CiscoSansTT"/>
                <a:cs typeface="CiscoSansTT"/>
              </a:rPr>
              <a:t/>
            </a:r>
            <a:br>
              <a:rPr lang="en-US" altLang="ja-JP" dirty="0" smtClean="0">
                <a:latin typeface="CiscoSansTT"/>
                <a:cs typeface="CiscoSansTT"/>
              </a:rPr>
            </a:br>
            <a:r>
              <a:rPr lang="en-US" altLang="ja-JP" dirty="0" smtClean="0">
                <a:latin typeface="CiscoSansTT"/>
                <a:cs typeface="CiscoSansTT"/>
              </a:rPr>
              <a:t>- </a:t>
            </a:r>
            <a:r>
              <a:rPr lang="en-US" altLang="ja-JP" sz="2000" dirty="0" smtClean="0">
                <a:latin typeface="CiscoSansTT"/>
                <a:cs typeface="CiscoSansTT"/>
              </a:rPr>
              <a:t>Flow Record</a:t>
            </a:r>
            <a:r>
              <a:rPr lang="ja-JP" altLang="en-US" sz="2000" dirty="0" smtClean="0">
                <a:latin typeface="CiscoSansTT"/>
                <a:cs typeface="CiscoSansTT"/>
              </a:rPr>
              <a:t>、</a:t>
            </a:r>
            <a:r>
              <a:rPr lang="en-US" altLang="ja-JP" sz="2000" dirty="0" smtClean="0">
                <a:latin typeface="CiscoSansTT"/>
                <a:cs typeface="CiscoSansTT"/>
              </a:rPr>
              <a:t>Flow Exporter</a:t>
            </a:r>
            <a:r>
              <a:rPr lang="ja-JP" altLang="en-US" sz="2000" dirty="0" smtClean="0">
                <a:latin typeface="CiscoSansTT"/>
                <a:cs typeface="CiscoSansTT"/>
              </a:rPr>
              <a:t>、</a:t>
            </a:r>
            <a:r>
              <a:rPr lang="en-US" altLang="ja-JP" sz="2000" dirty="0" smtClean="0">
                <a:latin typeface="CiscoSansTT"/>
                <a:cs typeface="CiscoSansTT"/>
              </a:rPr>
              <a:t>Flow Monitor</a:t>
            </a:r>
            <a:endParaRPr lang="en-US" sz="2000" dirty="0">
              <a:solidFill>
                <a:srgbClr val="FF0000"/>
              </a:solidFill>
              <a:latin typeface="CiscoSansTT"/>
              <a:cs typeface="CiscoSansT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363876"/>
            <a:ext cx="3888432" cy="24622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flow record FlowRec1</a:t>
            </a:r>
          </a:p>
          <a:p>
            <a:r>
              <a:rPr lang="en-US" sz="1400" dirty="0">
                <a:latin typeface="Courier New"/>
                <a:cs typeface="Courier New"/>
              </a:rPr>
              <a:t> match ipv4 protocol</a:t>
            </a:r>
          </a:p>
          <a:p>
            <a:r>
              <a:rPr lang="en-US" sz="1400" dirty="0">
                <a:latin typeface="Courier New"/>
                <a:cs typeface="Courier New"/>
              </a:rPr>
              <a:t> match ipv4 source address</a:t>
            </a:r>
          </a:p>
          <a:p>
            <a:r>
              <a:rPr lang="en-US" sz="1400" dirty="0">
                <a:latin typeface="Courier New"/>
                <a:cs typeface="Courier New"/>
              </a:rPr>
              <a:t> match ipv4 destination address</a:t>
            </a:r>
          </a:p>
          <a:p>
            <a:r>
              <a:rPr lang="en-US" sz="1400" dirty="0">
                <a:latin typeface="Courier New"/>
                <a:cs typeface="Courier New"/>
              </a:rPr>
              <a:t> match transport source-port</a:t>
            </a:r>
          </a:p>
          <a:p>
            <a:r>
              <a:rPr lang="en-US" sz="1400" dirty="0">
                <a:latin typeface="Courier New"/>
                <a:cs typeface="Courier New"/>
              </a:rPr>
              <a:t> match transport destination-port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match </a:t>
            </a:r>
            <a:r>
              <a:rPr lang="en-US" sz="1400" dirty="0">
                <a:latin typeface="Courier New"/>
                <a:cs typeface="Courier New"/>
              </a:rPr>
              <a:t>flow direction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collect </a:t>
            </a:r>
            <a:r>
              <a:rPr lang="en-US" sz="1400" dirty="0">
                <a:latin typeface="Courier New"/>
                <a:cs typeface="Courier New"/>
              </a:rPr>
              <a:t>counter bytes long</a:t>
            </a:r>
          </a:p>
          <a:p>
            <a:r>
              <a:rPr lang="en-US" sz="1400" dirty="0">
                <a:latin typeface="Courier New"/>
                <a:cs typeface="Courier New"/>
              </a:rPr>
              <a:t> collect counter packets long</a:t>
            </a:r>
          </a:p>
          <a:p>
            <a:r>
              <a:rPr lang="en-US" sz="1400" dirty="0">
                <a:latin typeface="Courier New"/>
                <a:cs typeface="Courier New"/>
              </a:rPr>
              <a:t> collect timestamp absolute first</a:t>
            </a:r>
          </a:p>
          <a:p>
            <a:r>
              <a:rPr lang="en-US" sz="1400" dirty="0">
                <a:latin typeface="Courier New"/>
                <a:cs typeface="Courier New"/>
              </a:rPr>
              <a:t> collect timestamp absolute </a:t>
            </a:r>
            <a:r>
              <a:rPr lang="en-US" sz="1400" dirty="0" smtClean="0">
                <a:latin typeface="Courier New"/>
                <a:cs typeface="Courier New"/>
              </a:rPr>
              <a:t>last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4812" y="1387386"/>
            <a:ext cx="3842006" cy="16004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flow exporter FlowExp1</a:t>
            </a:r>
          </a:p>
          <a:p>
            <a:r>
              <a:rPr lang="en-US" sz="1400" dirty="0">
                <a:latin typeface="Courier New"/>
                <a:cs typeface="Courier New"/>
              </a:rPr>
              <a:t> destination </a:t>
            </a:r>
            <a:r>
              <a:rPr lang="en-US" sz="1400" dirty="0" smtClean="0">
                <a:latin typeface="Courier New"/>
                <a:cs typeface="Courier New"/>
              </a:rPr>
              <a:t>10.0.99.2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 transport </a:t>
            </a:r>
            <a:r>
              <a:rPr lang="en-US" sz="1400" dirty="0" err="1">
                <a:latin typeface="Courier New"/>
                <a:cs typeface="Courier New"/>
              </a:rPr>
              <a:t>udp</a:t>
            </a:r>
            <a:r>
              <a:rPr lang="en-US" sz="1400" dirty="0">
                <a:latin typeface="Courier New"/>
                <a:cs typeface="Courier New"/>
              </a:rPr>
              <a:t> 9991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!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flow monitor FlowMon1</a:t>
            </a:r>
          </a:p>
          <a:p>
            <a:r>
              <a:rPr lang="en-US" sz="1400" dirty="0">
                <a:latin typeface="Courier New"/>
                <a:cs typeface="Courier New"/>
              </a:rPr>
              <a:t> exporter FlowExp1</a:t>
            </a:r>
          </a:p>
          <a:p>
            <a:r>
              <a:rPr lang="en-US" sz="1400" dirty="0">
                <a:latin typeface="Courier New"/>
                <a:cs typeface="Courier New"/>
              </a:rPr>
              <a:t> record </a:t>
            </a:r>
            <a:r>
              <a:rPr lang="en-US" sz="1400" dirty="0" smtClean="0">
                <a:latin typeface="Courier New"/>
                <a:cs typeface="Courier New"/>
              </a:rPr>
              <a:t>FlowRec1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3073102"/>
            <a:ext cx="3816424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interface </a:t>
            </a:r>
            <a:r>
              <a:rPr lang="en-US" sz="1400" dirty="0" smtClean="0">
                <a:latin typeface="Courier New"/>
                <a:cs typeface="Courier New"/>
              </a:rPr>
              <a:t>dialer 1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ip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flow monitor FlowMon1 input</a:t>
            </a:r>
          </a:p>
          <a:p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ip</a:t>
            </a:r>
            <a:r>
              <a:rPr lang="en-US" sz="1400" dirty="0">
                <a:latin typeface="Courier New"/>
                <a:cs typeface="Courier New"/>
              </a:rPr>
              <a:t> flow monitor </a:t>
            </a:r>
            <a:r>
              <a:rPr lang="en-US" sz="1400" dirty="0" smtClean="0">
                <a:latin typeface="Courier New"/>
                <a:cs typeface="Courier New"/>
              </a:rPr>
              <a:t>FlowMon1 output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19672" y="4587974"/>
            <a:ext cx="5904656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本ラボ環境では、</a:t>
            </a:r>
            <a:r>
              <a:rPr kumimoji="1" lang="en-US" altLang="ja-JP" dirty="0" smtClean="0"/>
              <a:t>Flow</a:t>
            </a:r>
            <a:r>
              <a:rPr kumimoji="1" lang="ja-JP" altLang="en-US" dirty="0" smtClean="0"/>
              <a:t>コレクタは</a:t>
            </a:r>
            <a:r>
              <a:rPr kumimoji="1" lang="ja-JP" altLang="en-US" dirty="0" smtClean="0"/>
              <a:t>ありません</a:t>
            </a:r>
            <a:endParaRPr kumimoji="1" lang="ja-JP" altLang="en-US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2023456" y="4155926"/>
            <a:ext cx="5097088" cy="30166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CiscoSansTT"/>
                <a:cs typeface="CiscoSansTT"/>
              </a:rPr>
              <a:t>※</a:t>
            </a:r>
            <a:r>
              <a:rPr lang="ja-JP" altLang="en-US" dirty="0">
                <a:solidFill>
                  <a:srgbClr val="FF0000"/>
                </a:solidFill>
                <a:latin typeface="CiscoSansTT"/>
                <a:cs typeface="CiscoSansTT"/>
              </a:rPr>
              <a:t>この</a:t>
            </a:r>
            <a:r>
              <a:rPr lang="en-US" altLang="ja-JP" dirty="0">
                <a:solidFill>
                  <a:srgbClr val="FF0000"/>
                </a:solidFill>
                <a:latin typeface="CiscoSansTT"/>
                <a:cs typeface="CiscoSansTT"/>
              </a:rPr>
              <a:t>CLI</a:t>
            </a:r>
            <a:r>
              <a:rPr lang="ja-JP" altLang="en-US" dirty="0">
                <a:solidFill>
                  <a:srgbClr val="FF0000"/>
                </a:solidFill>
                <a:latin typeface="CiscoSansTT"/>
                <a:cs typeface="CiscoSansTT"/>
              </a:rPr>
              <a:t>コマンドを流し込んでください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63563"/>
            <a:ext cx="411970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※</a:t>
            </a:r>
            <a:r>
              <a:rPr lang="ja-JP" altLang="en-US" sz="1400" dirty="0" smtClean="0"/>
              <a:t>本ラボ環境では、</a:t>
            </a:r>
            <a:r>
              <a:rPr lang="en-US" altLang="ja-JP" sz="1400" dirty="0" smtClean="0"/>
              <a:t>Flow</a:t>
            </a:r>
            <a:r>
              <a:rPr lang="ja-JP" altLang="en-US" sz="1400" dirty="0" smtClean="0"/>
              <a:t>コレクタはありません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37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ja-JP" altLang="en-US" dirty="0" smtClean="0"/>
              <a:t>設定した</a:t>
            </a:r>
            <a:r>
              <a:rPr kumimoji="1" lang="en-US" altLang="ja-JP" dirty="0" smtClean="0"/>
              <a:t>Flexible </a:t>
            </a:r>
            <a:r>
              <a:rPr kumimoji="1" lang="en-US" altLang="ja-JP" dirty="0" err="1" smtClean="0"/>
              <a:t>NetFlow</a:t>
            </a:r>
            <a:r>
              <a:rPr kumimoji="1" lang="ja-JP" altLang="en-US" dirty="0" smtClean="0"/>
              <a:t>を確認します</a:t>
            </a:r>
            <a:endParaRPr lang="en-US" altLang="ja-JP" dirty="0"/>
          </a:p>
          <a:p>
            <a:pPr marL="400036" indent="-342900">
              <a:buFont typeface="+mj-lt"/>
              <a:buAutoNum type="arabicPeriod"/>
            </a:pPr>
            <a:r>
              <a:rPr kumimoji="1" lang="en-US" altLang="ja-JP" sz="1800" dirty="0" smtClean="0"/>
              <a:t>“show run flow monitor &lt;Flow Monitor</a:t>
            </a:r>
            <a:r>
              <a:rPr kumimoji="1" lang="ja-JP" altLang="en-US" sz="1800" dirty="0" smtClean="0"/>
              <a:t>名</a:t>
            </a:r>
            <a:r>
              <a:rPr kumimoji="1" lang="en-US" altLang="ja-JP" sz="1800" dirty="0" smtClean="0"/>
              <a:t>&gt;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expand”</a:t>
            </a:r>
            <a:r>
              <a:rPr kumimoji="1" lang="ja-JP" altLang="en-US" sz="1800" dirty="0" smtClean="0"/>
              <a:t>を入力</a:t>
            </a:r>
            <a:r>
              <a:rPr kumimoji="1" lang="ja-JP" altLang="en-US" sz="1800" dirty="0" smtClean="0"/>
              <a:t>してください</a:t>
            </a:r>
            <a:endParaRPr kumimoji="1" lang="ja-JP" altLang="en-US" sz="1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設定の確認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15516" y="2139702"/>
            <a:ext cx="8676964" cy="2808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ja-JP" altLang="en-US" sz="1100" dirty="0" smtClean="0">
                <a:latin typeface="Courier New"/>
                <a:cs typeface="Courier New"/>
              </a:rPr>
              <a:t>出力例</a:t>
            </a:r>
            <a:endParaRPr lang="en-US" altLang="ja-JP" sz="1100" dirty="0" smtClean="0">
              <a:latin typeface="Courier New"/>
              <a:cs typeface="Courier New"/>
            </a:endParaRPr>
          </a:p>
          <a:p>
            <a:endParaRPr lang="en-US" altLang="ja-JP" sz="1100" dirty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Pod1</a:t>
            </a:r>
            <a:r>
              <a:rPr lang="en-US" altLang="ja-JP" sz="1100" dirty="0">
                <a:latin typeface="Courier New"/>
                <a:cs typeface="Courier New"/>
              </a:rPr>
              <a:t>-minilab2#sh run flow monitor FlowMon1 expand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Current configuration: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!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flow record FlowRec1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match ipv4 protocol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match ipv4 source address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match ipv4 destination address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match transport source-port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match transport destination-port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match flow direction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collect counter bytes long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collect counter packets long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collect timestamp absolute first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collect timestamp absolute last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!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!</a:t>
            </a:r>
            <a:endParaRPr lang="en-US" altLang="ja-JP" sz="1100" dirty="0">
              <a:latin typeface="Courier New"/>
              <a:cs typeface="Courier New"/>
            </a:endParaRPr>
          </a:p>
          <a:p>
            <a:r>
              <a:rPr lang="en-US" altLang="ja-JP" sz="1100" dirty="0">
                <a:latin typeface="Courier New"/>
                <a:cs typeface="Courier New"/>
              </a:rPr>
              <a:t>flow exporter FlowExp1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destination 10.0.99.2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transport </a:t>
            </a:r>
            <a:r>
              <a:rPr lang="en-US" altLang="ja-JP" sz="1100" dirty="0" err="1">
                <a:latin typeface="Courier New"/>
                <a:cs typeface="Courier New"/>
              </a:rPr>
              <a:t>udp</a:t>
            </a:r>
            <a:r>
              <a:rPr lang="en-US" altLang="ja-JP" sz="1100" dirty="0">
                <a:latin typeface="Courier New"/>
                <a:cs typeface="Courier New"/>
              </a:rPr>
              <a:t> 9991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!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!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flow monitor FlowMon1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exporter FlowExp1</a:t>
            </a:r>
          </a:p>
          <a:p>
            <a:r>
              <a:rPr lang="en-US" altLang="ja-JP" sz="1100" dirty="0">
                <a:latin typeface="Courier New"/>
                <a:cs typeface="Courier New"/>
              </a:rPr>
              <a:t> record </a:t>
            </a:r>
            <a:r>
              <a:rPr lang="en-US" altLang="ja-JP" sz="1100" dirty="0" smtClean="0">
                <a:latin typeface="Courier New"/>
                <a:cs typeface="Courier New"/>
              </a:rPr>
              <a:t>FlowRec1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!</a:t>
            </a:r>
            <a:endParaRPr lang="en-US" altLang="ja-JP" sz="1100" dirty="0">
              <a:latin typeface="Courier New"/>
              <a:cs typeface="Courier New"/>
            </a:endParaRPr>
          </a:p>
          <a:p>
            <a:r>
              <a:rPr lang="en-US" altLang="ja-JP" sz="1100" dirty="0">
                <a:latin typeface="Courier New"/>
                <a:cs typeface="Courier New"/>
              </a:rPr>
              <a:t>Pod1-minilab2#</a:t>
            </a:r>
            <a:endParaRPr kumimoji="1" lang="ja-JP" altLang="en-US" sz="1100" dirty="0" smtClean="0">
              <a:latin typeface="Courier New"/>
              <a:cs typeface="Courier New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851920" y="4371950"/>
            <a:ext cx="4896544" cy="7200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Flow Monitor</a:t>
            </a:r>
            <a:r>
              <a:rPr lang="ja-JP" altLang="en-US" dirty="0" smtClean="0"/>
              <a:t>ごと</a:t>
            </a:r>
            <a:r>
              <a:rPr kumimoji="1" lang="ja-JP" altLang="en-US" dirty="0" smtClean="0"/>
              <a:t>に紐づく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exporter, record</a:t>
            </a:r>
            <a:r>
              <a:rPr kumimoji="1" lang="ja-JP" altLang="en-US" dirty="0" smtClean="0"/>
              <a:t>が確認可能です</a:t>
            </a:r>
          </a:p>
        </p:txBody>
      </p:sp>
    </p:spTree>
    <p:extLst>
      <p:ext uri="{BB962C8B-B14F-4D97-AF65-F5344CB8AC3E}">
        <p14:creationId xmlns:p14="http://schemas.microsoft.com/office/powerpoint/2010/main" val="6689310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Lab</a:t>
            </a:r>
            <a:r>
              <a:rPr kumimoji="1" lang="ja-JP" altLang="en-US" dirty="0" smtClean="0"/>
              <a:t>物理</a:t>
            </a:r>
            <a:r>
              <a:rPr lang="ja-JP" altLang="en-US" dirty="0" smtClean="0"/>
              <a:t>構成</a:t>
            </a:r>
            <a:r>
              <a:rPr lang="ja-JP" altLang="en-US" dirty="0"/>
              <a:t>に</a:t>
            </a:r>
            <a:r>
              <a:rPr lang="ja-JP" altLang="en-US" dirty="0" smtClean="0"/>
              <a:t>ついて</a:t>
            </a:r>
            <a:r>
              <a:rPr lang="en-US" altLang="ja-JP" dirty="0" smtClean="0"/>
              <a:t>(Pod6~10)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660232" y="1995686"/>
            <a:ext cx="1224136" cy="2160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 smtClean="0"/>
              <a:t>PPPoE</a:t>
            </a:r>
            <a:r>
              <a:rPr kumimoji="1" lang="en-US" altLang="ja-JP" sz="1200" dirty="0" smtClean="0"/>
              <a:t> Server</a:t>
            </a:r>
            <a:endParaRPr kumimoji="1" lang="ja-JP" altLang="en-US" sz="12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4932040" y="1275606"/>
            <a:ext cx="1224136" cy="2160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DMVPN HUB</a:t>
            </a:r>
            <a:endParaRPr kumimoji="1" lang="ja-JP" altLang="en-US" sz="1200" dirty="0" smtClean="0"/>
          </a:p>
        </p:txBody>
      </p:sp>
      <p:cxnSp>
        <p:nvCxnSpPr>
          <p:cNvPr id="40" name="直線コネクタ 39"/>
          <p:cNvCxnSpPr/>
          <p:nvPr/>
        </p:nvCxnSpPr>
        <p:spPr>
          <a:xfrm flipH="1">
            <a:off x="1632260" y="2283718"/>
            <a:ext cx="293974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3119512" y="2283718"/>
            <a:ext cx="1452488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572000" y="2283718"/>
            <a:ext cx="1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572000" y="2283718"/>
            <a:ext cx="1432314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4572000" y="1347614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4860032" y="2211710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\\MV-FS\Projects\Cisco\References\Brand Assets\Kubrick Icons\Device Icons\Device_switch_3062_default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007" y="1758623"/>
            <a:ext cx="880041" cy="813127"/>
          </a:xfrm>
          <a:prstGeom prst="rect">
            <a:avLst/>
          </a:prstGeom>
          <a:noFill/>
        </p:spPr>
      </p:pic>
      <p:pic>
        <p:nvPicPr>
          <p:cNvPr id="7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83" y="915566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135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直線コネクタ 66"/>
          <p:cNvCxnSpPr/>
          <p:nvPr/>
        </p:nvCxnSpPr>
        <p:spPr>
          <a:xfrm flipV="1">
            <a:off x="1614951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785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5" name="角丸四角形 84"/>
          <p:cNvSpPr/>
          <p:nvPr/>
        </p:nvSpPr>
        <p:spPr>
          <a:xfrm>
            <a:off x="1022353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8998" y="3022152"/>
            <a:ext cx="580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891FJ</a:t>
            </a:r>
            <a:endParaRPr kumimoji="1" lang="ja-JP" altLang="en-US" sz="1100" dirty="0"/>
          </a:p>
        </p:txBody>
      </p:sp>
      <p:cxnSp>
        <p:nvCxnSpPr>
          <p:cNvPr id="110" name="直線コネクタ 109"/>
          <p:cNvCxnSpPr/>
          <p:nvPr/>
        </p:nvCxnSpPr>
        <p:spPr>
          <a:xfrm flipV="1">
            <a:off x="4554691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525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" name="角丸四角形 111"/>
          <p:cNvSpPr/>
          <p:nvPr/>
        </p:nvSpPr>
        <p:spPr>
          <a:xfrm>
            <a:off x="3962093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16" name="直線コネクタ 115"/>
          <p:cNvCxnSpPr/>
          <p:nvPr/>
        </p:nvCxnSpPr>
        <p:spPr>
          <a:xfrm flipV="1">
            <a:off x="7484289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123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8" name="角丸四角形 117"/>
          <p:cNvSpPr/>
          <p:nvPr/>
        </p:nvSpPr>
        <p:spPr>
          <a:xfrm>
            <a:off x="6891691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22" name="直線コネクタ 121"/>
          <p:cNvCxnSpPr/>
          <p:nvPr/>
        </p:nvCxnSpPr>
        <p:spPr>
          <a:xfrm flipV="1">
            <a:off x="3116404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38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4" name="角丸四角形 123"/>
          <p:cNvSpPr/>
          <p:nvPr/>
        </p:nvSpPr>
        <p:spPr>
          <a:xfrm>
            <a:off x="2523806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28" name="直線コネクタ 127"/>
          <p:cNvCxnSpPr/>
          <p:nvPr/>
        </p:nvCxnSpPr>
        <p:spPr>
          <a:xfrm flipV="1">
            <a:off x="6004313" y="3435846"/>
            <a:ext cx="1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147" y="3939902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0" name="角丸四角形 129"/>
          <p:cNvSpPr/>
          <p:nvPr/>
        </p:nvSpPr>
        <p:spPr>
          <a:xfrm>
            <a:off x="5411715" y="3075806"/>
            <a:ext cx="1219815" cy="1728192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32" name="直線コネクタ 131"/>
          <p:cNvCxnSpPr/>
          <p:nvPr/>
        </p:nvCxnSpPr>
        <p:spPr>
          <a:xfrm>
            <a:off x="4572000" y="2283718"/>
            <a:ext cx="2912289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1320197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</a:t>
            </a:r>
            <a:r>
              <a:rPr lang="en-US" altLang="ja-JP" sz="1100" dirty="0"/>
              <a:t>6</a:t>
            </a:r>
            <a:endParaRPr kumimoji="1" lang="ja-JP" altLang="en-US" sz="11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839014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</a:t>
            </a:r>
            <a:r>
              <a:rPr lang="en-US" altLang="ja-JP" sz="1100" dirty="0"/>
              <a:t>7</a:t>
            </a:r>
            <a:endParaRPr kumimoji="1" lang="ja-JP" altLang="en-US" sz="11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4276918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</a:t>
            </a:r>
            <a:r>
              <a:rPr lang="en-US" altLang="ja-JP" sz="1100" dirty="0"/>
              <a:t>8</a:t>
            </a:r>
            <a:endParaRPr kumimoji="1" lang="ja-JP" altLang="en-US" sz="11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5712748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</a:t>
            </a:r>
            <a:r>
              <a:rPr lang="en-US" altLang="ja-JP" sz="1100" dirty="0"/>
              <a:t>9</a:t>
            </a:r>
            <a:endParaRPr kumimoji="1" lang="ja-JP" altLang="en-US" sz="11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188823" y="4575186"/>
            <a:ext cx="589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Pod</a:t>
            </a:r>
            <a:r>
              <a:rPr lang="en-US" altLang="ja-JP" sz="1100" dirty="0" smtClean="0"/>
              <a:t>10</a:t>
            </a:r>
            <a:endParaRPr kumimoji="1" lang="ja-JP" altLang="en-US" sz="11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3573509" y="1944886"/>
            <a:ext cx="648459" cy="37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Center</a:t>
            </a:r>
          </a:p>
          <a:p>
            <a:pPr algn="ctr"/>
            <a:r>
              <a:rPr lang="en-US" altLang="ja-JP" sz="1100" dirty="0" smtClean="0"/>
              <a:t>SW</a:t>
            </a:r>
            <a:endParaRPr kumimoji="1" lang="ja-JP" altLang="en-US" sz="11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621693" y="915566"/>
            <a:ext cx="648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Router</a:t>
            </a:r>
            <a:endParaRPr kumimoji="1" lang="ja-JP" altLang="en-US" sz="11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5940152" y="1707654"/>
            <a:ext cx="648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Router</a:t>
            </a:r>
            <a:endParaRPr kumimoji="1" lang="ja-JP" altLang="en-US" sz="11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7504" y="379588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192.168.</a:t>
            </a:r>
            <a:r>
              <a:rPr kumimoji="1" lang="en-US" altLang="ja-JP" sz="1200" dirty="0" smtClean="0">
                <a:solidFill>
                  <a:srgbClr val="676767"/>
                </a:solidFill>
              </a:rPr>
              <a:t>1</a:t>
            </a:r>
            <a:r>
              <a:rPr kumimoji="1" lang="en-US" altLang="ja-JP" sz="1200" dirty="0" smtClean="0"/>
              <a:t>.0/24</a:t>
            </a:r>
            <a:endParaRPr kumimoji="1" lang="ja-JP" altLang="en-US" sz="1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267744" y="242773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10.0.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sz="1200" dirty="0" smtClean="0"/>
              <a:t>.0/24</a:t>
            </a:r>
            <a:endParaRPr kumimoji="1" lang="ja-JP" altLang="en-US" sz="1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76056" y="91556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192.168.100.1</a:t>
            </a:r>
            <a:endParaRPr kumimoji="1" lang="ja-JP" altLang="en-US" sz="1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410684" y="169337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10.0.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sz="1200" dirty="0" smtClean="0"/>
              <a:t>.254</a:t>
            </a:r>
            <a:endParaRPr kumimoji="1" lang="ja-JP" altLang="en-US" sz="1200" dirty="0"/>
          </a:p>
        </p:txBody>
      </p:sp>
      <p:pic>
        <p:nvPicPr>
          <p:cNvPr id="3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42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82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80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95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\\tyo-filer02d\wg-j\japan_bid_parts_catalog\Private\Cisco_Icon\Kubrick_Product_Color\Device_router_3057_default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04" y="2931790"/>
            <a:ext cx="879034" cy="8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正方形/長方形 47"/>
          <p:cNvSpPr/>
          <p:nvPr/>
        </p:nvSpPr>
        <p:spPr>
          <a:xfrm>
            <a:off x="6176016" y="22002"/>
            <a:ext cx="2945782" cy="3395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1400" dirty="0" smtClean="0"/>
              <a:t>は</a:t>
            </a:r>
            <a:r>
              <a:rPr kumimoji="1" lang="en-US" altLang="ja-JP" sz="1400" dirty="0" smtClean="0"/>
              <a:t>Pod</a:t>
            </a:r>
            <a:r>
              <a:rPr kumimoji="1" lang="ja-JP" altLang="en-US" sz="1400" dirty="0" smtClean="0"/>
              <a:t>番号に置き換えてください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683862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Flexible </a:t>
            </a:r>
            <a:r>
              <a:rPr kumimoji="1" lang="en-US" altLang="ja-JP" dirty="0" err="1" smtClean="0"/>
              <a:t>NetFlow</a:t>
            </a:r>
            <a:r>
              <a:rPr kumimoji="1" lang="ja-JP" altLang="en-US" dirty="0" smtClean="0"/>
              <a:t>により統計処理された情報を確認します</a:t>
            </a:r>
            <a:endParaRPr lang="en-US" altLang="ja-JP" dirty="0"/>
          </a:p>
          <a:p>
            <a:pPr marL="400036" indent="-342900">
              <a:buFont typeface="+mj-lt"/>
              <a:buAutoNum type="arabicPeriod"/>
            </a:pPr>
            <a:r>
              <a:rPr kumimoji="1" lang="en-US" altLang="ja-JP" sz="1800" dirty="0" smtClean="0"/>
              <a:t>“show flow monitor &lt;</a:t>
            </a:r>
            <a:r>
              <a:rPr kumimoji="1" lang="en-US" altLang="ja-JP" sz="1800" dirty="0" err="1" smtClean="0"/>
              <a:t>FlowMonitor</a:t>
            </a:r>
            <a:r>
              <a:rPr lang="ja-JP" altLang="en-US" sz="1800" dirty="0" smtClean="0"/>
              <a:t>名</a:t>
            </a:r>
            <a:r>
              <a:rPr lang="en-US" altLang="ja-JP" sz="1800" dirty="0" smtClean="0"/>
              <a:t>&gt; cache format table”</a:t>
            </a:r>
            <a:r>
              <a:rPr lang="ja-JP" altLang="en-US" sz="1800" dirty="0" smtClean="0"/>
              <a:t>を入力</a:t>
            </a:r>
            <a:r>
              <a:rPr lang="ja-JP" altLang="en-US" sz="1800" dirty="0" smtClean="0"/>
              <a:t>してください</a:t>
            </a:r>
            <a:endParaRPr kumimoji="1" lang="en-US" altLang="ja-JP" sz="1800" dirty="0" smtClean="0"/>
          </a:p>
          <a:p>
            <a:pPr marL="514336" indent="-45720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CiscoSansTT"/>
                <a:cs typeface="CiscoSansTT"/>
              </a:rPr>
              <a:t>出力の確認</a:t>
            </a:r>
            <a:endParaRPr lang="en-US" dirty="0">
              <a:latin typeface="CiscoSansTT"/>
              <a:cs typeface="CiscoSansT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198931"/>
            <a:ext cx="8928992" cy="28930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b="1" dirty="0">
                <a:latin typeface="Courier New"/>
                <a:cs typeface="Courier New"/>
              </a:rPr>
              <a:t>Pod4-minilab2#sh flow monitor FlowMon1 cache format </a:t>
            </a:r>
            <a:r>
              <a:rPr lang="en-US" sz="700" b="1" dirty="0" smtClean="0">
                <a:latin typeface="Courier New"/>
                <a:cs typeface="Courier New"/>
              </a:rPr>
              <a:t>table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Cache type:  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Normal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Cache size:    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4096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Current entries:  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9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High Watermark:  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38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Flows added:    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295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Flows aged:     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286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  - Active timeout      (  1800 </a:t>
            </a:r>
            <a:r>
              <a:rPr lang="en-US" sz="700" b="1" dirty="0" err="1">
                <a:latin typeface="Courier New"/>
                <a:cs typeface="Courier New"/>
              </a:rPr>
              <a:t>secs</a:t>
            </a:r>
            <a:r>
              <a:rPr lang="en-US" sz="700" b="1" dirty="0">
                <a:latin typeface="Courier New"/>
                <a:cs typeface="Courier New"/>
              </a:rPr>
              <a:t>)          </a:t>
            </a:r>
            <a:r>
              <a:rPr lang="en-US" sz="700" b="1" dirty="0" smtClean="0">
                <a:latin typeface="Courier New"/>
                <a:cs typeface="Courier New"/>
              </a:rPr>
              <a:t>0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  - Inactive timeout    (    15 </a:t>
            </a:r>
            <a:r>
              <a:rPr lang="en-US" sz="700" b="1" dirty="0" err="1">
                <a:latin typeface="Courier New"/>
                <a:cs typeface="Courier New"/>
              </a:rPr>
              <a:t>secs</a:t>
            </a:r>
            <a:r>
              <a:rPr lang="en-US" sz="700" b="1" dirty="0">
                <a:latin typeface="Courier New"/>
                <a:cs typeface="Courier New"/>
              </a:rPr>
              <a:t>)        </a:t>
            </a:r>
            <a:r>
              <a:rPr lang="en-US" sz="700" b="1" dirty="0" smtClean="0">
                <a:latin typeface="Courier New"/>
                <a:cs typeface="Courier New"/>
              </a:rPr>
              <a:t>286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  - Event aged    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0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  - Watermark aged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0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    - Emergency aged                             </a:t>
            </a:r>
            <a:r>
              <a:rPr lang="en-US" sz="700" b="1" dirty="0" smtClean="0">
                <a:latin typeface="Courier New"/>
                <a:cs typeface="Courier New"/>
              </a:rPr>
              <a:t>0</a:t>
            </a:r>
            <a:endParaRPr lang="en-US" sz="700" b="1" dirty="0">
              <a:latin typeface="Courier New"/>
              <a:cs typeface="Courier New"/>
            </a:endParaRPr>
          </a:p>
          <a:p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IPV4 SRC ADDR    IPV4 DST ADDR    TRNS SRC PORT  TRNS DST PORT  FLOW DIRN  IP PROT            bytes long             </a:t>
            </a:r>
            <a:r>
              <a:rPr lang="en-US" sz="700" b="1" dirty="0" err="1">
                <a:latin typeface="Courier New"/>
                <a:cs typeface="Courier New"/>
              </a:rPr>
              <a:t>pkts</a:t>
            </a:r>
            <a:r>
              <a:rPr lang="en-US" sz="700" b="1" dirty="0">
                <a:latin typeface="Courier New"/>
                <a:cs typeface="Courier New"/>
              </a:rPr>
              <a:t> long  time abs first  time abs </a:t>
            </a:r>
            <a:r>
              <a:rPr lang="en-US" sz="700" b="1" dirty="0" smtClean="0">
                <a:latin typeface="Courier New"/>
                <a:cs typeface="Courier New"/>
              </a:rPr>
              <a:t>last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===============  ===============  =============  =============  =========  =======  ====================  ====================  ==============  ============</a:t>
            </a:r>
            <a:r>
              <a:rPr lang="en-US" sz="700" b="1" dirty="0" smtClean="0">
                <a:latin typeface="Courier New"/>
                <a:cs typeface="Courier New"/>
              </a:rPr>
              <a:t>=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10.0.4.254       10.0.4.1                     0            769  Input            1                    56                     1    21:13:54.871   21:13:</a:t>
            </a:r>
            <a:r>
              <a:rPr lang="en-US" sz="700" b="1" dirty="0" smtClean="0">
                <a:latin typeface="Courier New"/>
                <a:cs typeface="Courier New"/>
              </a:rPr>
              <a:t>54.871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10.0.4.1         10.0.99.1                    0           2048  Output           1                   240                     4    21:13:56.323   21:13:</a:t>
            </a:r>
            <a:r>
              <a:rPr lang="en-US" sz="700" b="1" dirty="0" smtClean="0">
                <a:latin typeface="Courier New"/>
                <a:cs typeface="Courier New"/>
              </a:rPr>
              <a:t>59.319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10.0.99.1        10.0.4.1                     0              0  Input            1                   240                     4    21:13:56.327   21:13:</a:t>
            </a:r>
            <a:r>
              <a:rPr lang="en-US" sz="700" b="1" dirty="0" smtClean="0">
                <a:latin typeface="Courier New"/>
                <a:cs typeface="Courier New"/>
              </a:rPr>
              <a:t>59.323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10.0.4.254       10.0.4.1                    53          56844  Input           17                   105                     1    21:13:56.807   21:13:</a:t>
            </a:r>
            <a:r>
              <a:rPr lang="en-US" sz="700" b="1" dirty="0" smtClean="0">
                <a:latin typeface="Courier New"/>
                <a:cs typeface="Courier New"/>
              </a:rPr>
              <a:t>56.807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10.0.4.254       10.0.4.1                     0           2816  Input            1                   168                     3    21:13:56.811   21:13:</a:t>
            </a:r>
            <a:r>
              <a:rPr lang="en-US" sz="700" b="1" dirty="0" smtClean="0">
                <a:latin typeface="Courier New"/>
                <a:cs typeface="Courier New"/>
              </a:rPr>
              <a:t>56.815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10.0.4.254       10.0.4.1                    53          52778  Input           17                    69                     1    21:13:56.811   21:13:</a:t>
            </a:r>
            <a:r>
              <a:rPr lang="en-US" sz="700" b="1" dirty="0" smtClean="0">
                <a:latin typeface="Courier New"/>
                <a:cs typeface="Courier New"/>
              </a:rPr>
              <a:t>56.811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10.0.99.1        10.0.4.1                     0            771  Input            1                   168                     3    21:13:56.819   21:13:</a:t>
            </a:r>
            <a:r>
              <a:rPr lang="en-US" sz="700" b="1" dirty="0" smtClean="0">
                <a:latin typeface="Courier New"/>
                <a:cs typeface="Courier New"/>
              </a:rPr>
              <a:t>56.823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10.0.99.1        10.0.4.1                    25          56738  Input            6                  1177                    15    21:13:56.927   21:13:</a:t>
            </a:r>
            <a:r>
              <a:rPr lang="en-US" sz="700" b="1" dirty="0" smtClean="0">
                <a:latin typeface="Courier New"/>
                <a:cs typeface="Courier New"/>
              </a:rPr>
              <a:t>59.087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10.0.99.1        10.0.4.1                 51940            113  Input            6                    60                     1    21:13:56.951   21:13:</a:t>
            </a:r>
            <a:r>
              <a:rPr lang="en-US" sz="700" b="1" dirty="0" smtClean="0">
                <a:latin typeface="Courier New"/>
                <a:cs typeface="Courier New"/>
              </a:rPr>
              <a:t>56.951</a:t>
            </a:r>
            <a:endParaRPr lang="en-US" sz="700" b="1" dirty="0">
              <a:latin typeface="Courier New"/>
              <a:cs typeface="Courier New"/>
            </a:endParaRPr>
          </a:p>
          <a:p>
            <a:r>
              <a:rPr lang="en-US" sz="700" b="1" dirty="0">
                <a:latin typeface="Courier New"/>
                <a:cs typeface="Courier New"/>
              </a:rPr>
              <a:t>Pod4-minilab2#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430687" y="2241034"/>
            <a:ext cx="4560464" cy="4355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※</a:t>
            </a:r>
            <a:r>
              <a:rPr lang="ja-JP" altLang="en-US" sz="1200" dirty="0" smtClean="0"/>
              <a:t>ラボ環境のため、この段階では</a:t>
            </a:r>
            <a:r>
              <a:rPr lang="en-US" altLang="ja-JP" sz="1200" dirty="0" smtClean="0"/>
              <a:t>Flow</a:t>
            </a:r>
            <a:r>
              <a:rPr lang="ja-JP" altLang="en-US" sz="1200" dirty="0" smtClean="0"/>
              <a:t>が少なく見えます</a:t>
            </a:r>
            <a:endParaRPr lang="en-US" altLang="ja-JP" sz="1200" dirty="0" smtClean="0"/>
          </a:p>
          <a:p>
            <a:pPr algn="ctr"/>
            <a:r>
              <a:rPr lang="ja-JP" altLang="en-US" sz="1200" dirty="0" smtClean="0"/>
              <a:t>最後のラボの</a:t>
            </a:r>
            <a:r>
              <a:rPr lang="en-US" altLang="ja-JP" sz="1200" dirty="0" smtClean="0"/>
              <a:t>EEM</a:t>
            </a:r>
            <a:r>
              <a:rPr lang="ja-JP" altLang="en-US" sz="1200" dirty="0" smtClean="0"/>
              <a:t>終了後に確認すると、</a:t>
            </a:r>
            <a:r>
              <a:rPr lang="en-US" altLang="ja-JP" sz="1200" dirty="0" smtClean="0"/>
              <a:t>Flow</a:t>
            </a:r>
            <a:r>
              <a:rPr lang="ja-JP" altLang="en-US" sz="1200" dirty="0" smtClean="0"/>
              <a:t>が増えています</a:t>
            </a:r>
            <a:endParaRPr kumimoji="1" lang="ja-JP" altLang="en-US" sz="1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63563"/>
            <a:ext cx="411970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※</a:t>
            </a:r>
            <a:r>
              <a:rPr lang="ja-JP" altLang="en-US" sz="1400" dirty="0" smtClean="0"/>
              <a:t>本ラボ環境では、</a:t>
            </a:r>
            <a:r>
              <a:rPr lang="en-US" altLang="ja-JP" sz="1400" dirty="0" smtClean="0"/>
              <a:t>Flow</a:t>
            </a:r>
            <a:r>
              <a:rPr lang="ja-JP" altLang="en-US" sz="1400" dirty="0" smtClean="0"/>
              <a:t>コレクタはありません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600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IOS IP SLA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161679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403656" y="840685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840685"/>
            <a:ext cx="6270681" cy="687919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ユーザからの申告前にネットワークの状態を定量的に把握したい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528604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04" y="2067694"/>
            <a:ext cx="5700828" cy="2868170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676767"/>
                </a:solidFill>
              </a:rPr>
              <a:t>IOS</a:t>
            </a:r>
            <a:r>
              <a:rPr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lang="en-US" altLang="ja-JP" sz="1600" dirty="0" smtClean="0">
                <a:solidFill>
                  <a:srgbClr val="676767"/>
                </a:solidFill>
              </a:rPr>
              <a:t>IP SLA</a:t>
            </a:r>
            <a:r>
              <a:rPr lang="ja-JP" altLang="en-US" sz="1600" dirty="0" smtClean="0">
                <a:solidFill>
                  <a:srgbClr val="676767"/>
                </a:solidFill>
              </a:rPr>
              <a:t>を利用！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676767"/>
                </a:solidFill>
              </a:rPr>
              <a:t>HTTP</a:t>
            </a:r>
            <a:r>
              <a:rPr lang="ja-JP" altLang="en-US" sz="1600" dirty="0" smtClean="0">
                <a:solidFill>
                  <a:srgbClr val="676767"/>
                </a:solidFill>
              </a:rPr>
              <a:t>等プロトコルレベルのパフォーマンスを測定</a:t>
            </a:r>
            <a:endParaRPr lang="en-US" altLang="ja-JP" sz="1600" dirty="0">
              <a:solidFill>
                <a:srgbClr val="67676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676767"/>
                </a:solidFill>
              </a:rPr>
              <a:t>DNS</a:t>
            </a:r>
            <a:r>
              <a:rPr lang="ja-JP" altLang="en-US" sz="1600" dirty="0" smtClean="0">
                <a:solidFill>
                  <a:srgbClr val="676767"/>
                </a:solidFill>
              </a:rPr>
              <a:t>による名前解決</a:t>
            </a:r>
            <a:r>
              <a:rPr lang="en-US" altLang="ja-JP" sz="1600" dirty="0" smtClean="0">
                <a:solidFill>
                  <a:srgbClr val="676767"/>
                </a:solidFill>
              </a:rPr>
              <a:t>, TCP</a:t>
            </a:r>
            <a:r>
              <a:rPr lang="ja-JP" altLang="en-US" sz="1600" dirty="0" smtClean="0">
                <a:solidFill>
                  <a:srgbClr val="676767"/>
                </a:solidFill>
              </a:rPr>
              <a:t>接続の確立にかかる時間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676767"/>
                </a:solidFill>
              </a:rPr>
              <a:t>HTTP</a:t>
            </a:r>
            <a:r>
              <a:rPr lang="ja-JP" altLang="en-US" sz="1600" dirty="0" smtClean="0">
                <a:solidFill>
                  <a:srgbClr val="676767"/>
                </a:solidFill>
              </a:rPr>
              <a:t>トランザクション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676767"/>
                </a:solidFill>
              </a:rPr>
              <a:t>UDP Jitter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rgbClr val="676767"/>
                </a:solidFill>
              </a:rPr>
              <a:t>パケットロス</a:t>
            </a:r>
          </a:p>
        </p:txBody>
      </p:sp>
    </p:spTree>
    <p:extLst>
      <p:ext uri="{BB962C8B-B14F-4D97-AF65-F5344CB8AC3E}">
        <p14:creationId xmlns:p14="http://schemas.microsoft.com/office/powerpoint/2010/main" val="33543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 smtClean="0"/>
              <a:t>本ラボでは、特定サイトへの</a:t>
            </a:r>
            <a:r>
              <a:rPr lang="en-US" altLang="ja-JP" dirty="0" smtClean="0"/>
              <a:t>IP SLA HTTP</a:t>
            </a:r>
            <a:r>
              <a:rPr lang="ja-JP" altLang="en-US" dirty="0" smtClean="0"/>
              <a:t>オペレーションを設定します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 SLA</a:t>
            </a:r>
            <a:r>
              <a:rPr kumimoji="1" lang="ja-JP" altLang="en-US" dirty="0" smtClean="0"/>
              <a:t>の設定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2139702"/>
            <a:ext cx="8568952" cy="18722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Courier New"/>
                <a:cs typeface="Courier New"/>
              </a:rPr>
              <a:t>Pod1_minilab2(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400" dirty="0" smtClean="0">
                <a:latin typeface="Courier New"/>
                <a:cs typeface="Courier New"/>
              </a:rPr>
              <a:t>)#</a:t>
            </a:r>
            <a:r>
              <a:rPr lang="en-US" altLang="ja-JP" sz="1400" dirty="0">
                <a:latin typeface="Courier New"/>
                <a:cs typeface="Courier New"/>
              </a:rPr>
              <a:t>ip </a:t>
            </a:r>
            <a:r>
              <a:rPr lang="en-US" altLang="ja-JP" sz="1400" dirty="0" err="1">
                <a:latin typeface="Courier New"/>
                <a:cs typeface="Courier New"/>
              </a:rPr>
              <a:t>sla</a:t>
            </a:r>
            <a:r>
              <a:rPr lang="en-US" altLang="ja-JP" sz="1400" dirty="0">
                <a:latin typeface="Courier New"/>
                <a:cs typeface="Courier New"/>
              </a:rPr>
              <a:t> 1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Pod1_minilab2(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400" dirty="0" smtClean="0">
                <a:latin typeface="Courier New"/>
                <a:cs typeface="Courier New"/>
              </a:rPr>
              <a:t>-</a:t>
            </a:r>
            <a:r>
              <a:rPr lang="en-US" altLang="ja-JP" sz="1400" dirty="0" err="1" smtClean="0">
                <a:latin typeface="Courier New"/>
                <a:cs typeface="Courier New"/>
              </a:rPr>
              <a:t>ip</a:t>
            </a:r>
            <a:r>
              <a:rPr lang="en-US" altLang="ja-JP" sz="1400" dirty="0" smtClean="0">
                <a:latin typeface="Courier New"/>
                <a:cs typeface="Courier New"/>
              </a:rPr>
              <a:t>-</a:t>
            </a:r>
            <a:r>
              <a:rPr lang="en-US" altLang="ja-JP" sz="1400" dirty="0" err="1" smtClean="0">
                <a:latin typeface="Courier New"/>
                <a:cs typeface="Courier New"/>
              </a:rPr>
              <a:t>sla</a:t>
            </a:r>
            <a:r>
              <a:rPr lang="en-US" altLang="ja-JP" sz="1400" dirty="0" smtClean="0">
                <a:latin typeface="Courier New"/>
                <a:cs typeface="Courier New"/>
              </a:rPr>
              <a:t>-http)#</a:t>
            </a:r>
            <a:r>
              <a:rPr lang="en-US" altLang="ja-JP" sz="1400" dirty="0">
                <a:latin typeface="Courier New"/>
                <a:cs typeface="Courier New"/>
              </a:rPr>
              <a:t>http get </a:t>
            </a:r>
            <a:r>
              <a:rPr lang="en-US" altLang="ja-JP" sz="1400" dirty="0">
                <a:latin typeface="Courier New"/>
                <a:cs typeface="Courier New"/>
                <a:hlinkClick r:id="rId2"/>
              </a:rPr>
              <a:t>http://www.roadshow.cisco.com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Pod1_minilab2(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400" dirty="0" smtClean="0">
                <a:latin typeface="Courier New"/>
                <a:cs typeface="Courier New"/>
              </a:rPr>
              <a:t>-</a:t>
            </a:r>
            <a:r>
              <a:rPr lang="en-US" altLang="ja-JP" sz="1400" dirty="0" err="1" smtClean="0">
                <a:latin typeface="Courier New"/>
                <a:cs typeface="Courier New"/>
              </a:rPr>
              <a:t>ip</a:t>
            </a:r>
            <a:r>
              <a:rPr lang="en-US" altLang="ja-JP" sz="1400" dirty="0" smtClean="0">
                <a:latin typeface="Courier New"/>
                <a:cs typeface="Courier New"/>
              </a:rPr>
              <a:t>-</a:t>
            </a:r>
            <a:r>
              <a:rPr lang="en-US" altLang="ja-JP" sz="1400" dirty="0" err="1" smtClean="0">
                <a:latin typeface="Courier New"/>
                <a:cs typeface="Courier New"/>
              </a:rPr>
              <a:t>sla</a:t>
            </a:r>
            <a:r>
              <a:rPr lang="en-US" altLang="ja-JP" sz="1400" dirty="0" smtClean="0">
                <a:latin typeface="Courier New"/>
                <a:cs typeface="Courier New"/>
              </a:rPr>
              <a:t>-http)#</a:t>
            </a:r>
            <a:r>
              <a:rPr lang="en-US" altLang="ja-JP" sz="1400" dirty="0">
                <a:latin typeface="Courier New"/>
                <a:cs typeface="Courier New"/>
              </a:rPr>
              <a:t>frequency 60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Pod1_minilab2(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400" dirty="0" smtClean="0">
                <a:latin typeface="Courier New"/>
                <a:cs typeface="Courier New"/>
              </a:rPr>
              <a:t>-</a:t>
            </a:r>
            <a:r>
              <a:rPr lang="en-US" altLang="ja-JP" sz="1400" dirty="0" err="1" smtClean="0">
                <a:latin typeface="Courier New"/>
                <a:cs typeface="Courier New"/>
              </a:rPr>
              <a:t>ip</a:t>
            </a:r>
            <a:r>
              <a:rPr lang="en-US" altLang="ja-JP" sz="1400" dirty="0" smtClean="0">
                <a:latin typeface="Courier New"/>
                <a:cs typeface="Courier New"/>
              </a:rPr>
              <a:t>-</a:t>
            </a:r>
            <a:r>
              <a:rPr lang="en-US" altLang="ja-JP" sz="1400" dirty="0" err="1" smtClean="0">
                <a:latin typeface="Courier New"/>
                <a:cs typeface="Courier New"/>
              </a:rPr>
              <a:t>sla</a:t>
            </a:r>
            <a:r>
              <a:rPr lang="en-US" altLang="ja-JP" sz="1400" dirty="0" smtClean="0">
                <a:latin typeface="Courier New"/>
                <a:cs typeface="Courier New"/>
              </a:rPr>
              <a:t>-http)#</a:t>
            </a:r>
            <a:r>
              <a:rPr lang="en-US" altLang="ja-JP" sz="1400" dirty="0">
                <a:latin typeface="Courier New"/>
                <a:cs typeface="Courier New"/>
              </a:rPr>
              <a:t>exit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Pod1_minilab2(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400" dirty="0" smtClean="0">
                <a:latin typeface="Courier New"/>
                <a:cs typeface="Courier New"/>
              </a:rPr>
              <a:t>)#</a:t>
            </a:r>
            <a:r>
              <a:rPr lang="en-US" altLang="ja-JP" sz="1400" dirty="0">
                <a:latin typeface="Courier New"/>
                <a:cs typeface="Courier New"/>
              </a:rPr>
              <a:t>ip </a:t>
            </a:r>
            <a:r>
              <a:rPr lang="en-US" altLang="ja-JP" sz="1400" dirty="0" err="1">
                <a:latin typeface="Courier New"/>
                <a:cs typeface="Courier New"/>
              </a:rPr>
              <a:t>sla</a:t>
            </a:r>
            <a:r>
              <a:rPr lang="en-US" altLang="ja-JP" sz="1400" dirty="0">
                <a:latin typeface="Courier New"/>
                <a:cs typeface="Courier New"/>
              </a:rPr>
              <a:t> schedule 1 start-time now life forever</a:t>
            </a:r>
            <a:endParaRPr kumimoji="1" lang="ja-JP" altLang="en-US" sz="1400" dirty="0" smtClean="0">
              <a:latin typeface="Courier New"/>
              <a:cs typeface="Courier New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7020272" y="2283718"/>
            <a:ext cx="1584176" cy="360040"/>
          </a:xfrm>
          <a:prstGeom prst="wedgeRectCallout">
            <a:avLst>
              <a:gd name="adj1" fmla="val -37634"/>
              <a:gd name="adj2" fmla="val 7957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サイトの</a:t>
            </a:r>
            <a:r>
              <a:rPr lang="en-US" altLang="ja-JP" sz="1200" dirty="0" smtClean="0"/>
              <a:t>URL</a:t>
            </a:r>
            <a:r>
              <a:rPr lang="ja-JP" altLang="en-US" sz="1200" dirty="0" smtClean="0"/>
              <a:t>を指定</a:t>
            </a:r>
            <a:endParaRPr lang="en-US" altLang="ja-JP" sz="1200" dirty="0" smtClean="0"/>
          </a:p>
        </p:txBody>
      </p:sp>
      <p:sp>
        <p:nvSpPr>
          <p:cNvPr id="6" name="四角形吹き出し 5"/>
          <p:cNvSpPr/>
          <p:nvPr/>
        </p:nvSpPr>
        <p:spPr>
          <a:xfrm>
            <a:off x="7020272" y="3041018"/>
            <a:ext cx="1584176" cy="360040"/>
          </a:xfrm>
          <a:prstGeom prst="wedgeRectCallout">
            <a:avLst>
              <a:gd name="adj1" fmla="val -102013"/>
              <a:gd name="adj2" fmla="val -3532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60</a:t>
            </a:r>
            <a:r>
              <a:rPr lang="ja-JP" altLang="en-US" sz="1200" dirty="0" smtClean="0"/>
              <a:t>秒に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回の間隔でトラフィックを生成</a:t>
            </a:r>
            <a:endParaRPr lang="en-US" altLang="ja-JP" sz="1200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6804248" y="3795886"/>
            <a:ext cx="1296144" cy="360040"/>
          </a:xfrm>
          <a:prstGeom prst="wedgeRectCallout">
            <a:avLst>
              <a:gd name="adj1" fmla="val -95332"/>
              <a:gd name="adj2" fmla="val -8074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すぐにスタート</a:t>
            </a:r>
            <a:endParaRPr lang="en-US" altLang="ja-JP" sz="1200" dirty="0" smtClean="0"/>
          </a:p>
        </p:txBody>
      </p:sp>
      <p:sp>
        <p:nvSpPr>
          <p:cNvPr id="8" name="四角形吹き出し 7"/>
          <p:cNvSpPr/>
          <p:nvPr/>
        </p:nvSpPr>
        <p:spPr>
          <a:xfrm>
            <a:off x="1792214" y="3939902"/>
            <a:ext cx="3816424" cy="288032"/>
          </a:xfrm>
          <a:prstGeom prst="wedgeRectCallout">
            <a:avLst>
              <a:gd name="adj1" fmla="val -31104"/>
              <a:gd name="adj2" fmla="val -12366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/>
              <a:t>ip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sla</a:t>
            </a:r>
            <a:r>
              <a:rPr kumimoji="1" lang="en-US" altLang="ja-JP" sz="1400" dirty="0" smtClean="0"/>
              <a:t> operation id</a:t>
            </a:r>
            <a:r>
              <a:rPr kumimoji="1" lang="ja-JP" altLang="en-US" sz="1400" dirty="0" smtClean="0"/>
              <a:t>の番号とリンクしています</a:t>
            </a:r>
          </a:p>
        </p:txBody>
      </p:sp>
      <p:sp>
        <p:nvSpPr>
          <p:cNvPr id="9" name="四角形吹き出し 8"/>
          <p:cNvSpPr/>
          <p:nvPr/>
        </p:nvSpPr>
        <p:spPr>
          <a:xfrm>
            <a:off x="3275856" y="2067694"/>
            <a:ext cx="1872208" cy="288032"/>
          </a:xfrm>
          <a:prstGeom prst="wedgeRectCallout">
            <a:avLst>
              <a:gd name="adj1" fmla="val -31929"/>
              <a:gd name="adj2" fmla="val 12782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/>
              <a:t>ip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sla</a:t>
            </a:r>
            <a:r>
              <a:rPr kumimoji="1" lang="en-US" altLang="ja-JP" sz="1400" dirty="0" smtClean="0"/>
              <a:t> operation id</a:t>
            </a:r>
            <a:endParaRPr kumimoji="1" lang="ja-JP" altLang="en-US" sz="14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1835696" y="4659982"/>
            <a:ext cx="5472608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次のページを流し込んでください</a:t>
            </a:r>
            <a:endParaRPr kumimoji="1" lang="ja-JP" alt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IP SLA HTTP</a:t>
            </a:r>
            <a:r>
              <a:rPr kumimoji="1" lang="ja-JP" altLang="en-US" dirty="0" smtClean="0"/>
              <a:t>オペレーションの設定を行います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kumimoji="1" lang="ja-JP" altLang="en-US" dirty="0" smtClean="0"/>
              <a:t>以下のコマンドを入力</a:t>
            </a:r>
            <a:r>
              <a:rPr kumimoji="1" lang="ja-JP" altLang="en-US" dirty="0" smtClean="0"/>
              <a:t>してください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1800" dirty="0" smtClean="0"/>
              <a:t>※</a:t>
            </a:r>
            <a:r>
              <a:rPr kumimoji="1" lang="ja-JP" altLang="en-US" sz="1800" dirty="0" smtClean="0"/>
              <a:t>宛先の</a:t>
            </a:r>
            <a:r>
              <a:rPr kumimoji="1" lang="en-US" altLang="ja-JP" sz="1800" dirty="0" smtClean="0"/>
              <a:t>Web</a:t>
            </a:r>
            <a:r>
              <a:rPr kumimoji="1" lang="ja-JP" altLang="en-US" sz="1800" dirty="0" smtClean="0"/>
              <a:t>サーバは</a:t>
            </a:r>
            <a:r>
              <a:rPr kumimoji="1" lang="en-US" altLang="ja-JP" sz="1800" dirty="0" smtClean="0">
                <a:hlinkClick r:id="rId2"/>
              </a:rPr>
              <a:t>www.roadshow.cisco.com</a:t>
            </a:r>
            <a:r>
              <a:rPr kumimoji="1" lang="ja-JP" altLang="en-US" sz="1800" dirty="0" smtClean="0"/>
              <a:t>になります</a:t>
            </a:r>
            <a:endParaRPr kumimoji="1" lang="ja-JP" altLang="en-US" sz="1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IP SLA</a:t>
            </a:r>
            <a:r>
              <a:rPr lang="ja-JP" altLang="en-US" dirty="0"/>
              <a:t>の設定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2643758"/>
            <a:ext cx="8352928" cy="18722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 err="1" smtClean="0">
                <a:latin typeface="Courier New"/>
                <a:cs typeface="Courier New"/>
              </a:rPr>
              <a:t>ip</a:t>
            </a:r>
            <a:r>
              <a:rPr lang="en-US" altLang="ja-JP" sz="1600" dirty="0" smtClean="0">
                <a:latin typeface="Courier New"/>
                <a:cs typeface="Courier New"/>
              </a:rPr>
              <a:t> </a:t>
            </a:r>
            <a:r>
              <a:rPr lang="en-US" altLang="ja-JP" sz="1600" dirty="0" err="1">
                <a:latin typeface="Courier New"/>
                <a:cs typeface="Courier New"/>
              </a:rPr>
              <a:t>sla</a:t>
            </a:r>
            <a:r>
              <a:rPr lang="en-US" altLang="ja-JP" sz="1600" dirty="0">
                <a:latin typeface="Courier New"/>
                <a:cs typeface="Courier New"/>
              </a:rPr>
              <a:t> 1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http </a:t>
            </a:r>
            <a:r>
              <a:rPr lang="en-US" altLang="ja-JP" sz="1600" dirty="0">
                <a:latin typeface="Courier New"/>
                <a:cs typeface="Courier New"/>
              </a:rPr>
              <a:t>get </a:t>
            </a:r>
            <a:r>
              <a:rPr lang="en-US" altLang="ja-JP" sz="1600" dirty="0">
                <a:latin typeface="Courier New"/>
                <a:cs typeface="Courier New"/>
                <a:hlinkClick r:id="rId2"/>
              </a:rPr>
              <a:t>http://</a:t>
            </a:r>
            <a:r>
              <a:rPr lang="en-US" altLang="ja-JP" sz="1600" dirty="0" err="1">
                <a:latin typeface="Courier New"/>
                <a:cs typeface="Courier New"/>
                <a:hlinkClick r:id="rId2"/>
              </a:rPr>
              <a:t>www.roadshow.cisco.com</a:t>
            </a:r>
            <a:endParaRPr lang="en-US" altLang="ja-JP" sz="1600" dirty="0">
              <a:latin typeface="Courier New"/>
              <a:cs typeface="Courier New"/>
            </a:endParaRPr>
          </a:p>
          <a:p>
            <a:r>
              <a:rPr lang="en-US" altLang="ja-JP" sz="1600" dirty="0" smtClean="0">
                <a:latin typeface="Courier New"/>
                <a:cs typeface="Courier New"/>
              </a:rPr>
              <a:t>frequency </a:t>
            </a:r>
            <a:r>
              <a:rPr lang="en-US" altLang="ja-JP" sz="1600" dirty="0">
                <a:latin typeface="Courier New"/>
                <a:cs typeface="Courier New"/>
              </a:rPr>
              <a:t>60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exit</a:t>
            </a:r>
            <a:endParaRPr lang="en-US" altLang="ja-JP" sz="1600" dirty="0">
              <a:latin typeface="Courier New"/>
              <a:cs typeface="Courier New"/>
            </a:endParaRPr>
          </a:p>
          <a:p>
            <a:r>
              <a:rPr lang="en-US" altLang="ja-JP" sz="1600" dirty="0" err="1" smtClean="0">
                <a:latin typeface="Courier New"/>
                <a:cs typeface="Courier New"/>
              </a:rPr>
              <a:t>ip</a:t>
            </a:r>
            <a:r>
              <a:rPr lang="en-US" altLang="ja-JP" sz="1600" dirty="0" smtClean="0">
                <a:latin typeface="Courier New"/>
                <a:cs typeface="Courier New"/>
              </a:rPr>
              <a:t> </a:t>
            </a:r>
            <a:r>
              <a:rPr lang="en-US" altLang="ja-JP" sz="1600" dirty="0" err="1">
                <a:latin typeface="Courier New"/>
                <a:cs typeface="Courier New"/>
              </a:rPr>
              <a:t>sla</a:t>
            </a:r>
            <a:r>
              <a:rPr lang="en-US" altLang="ja-JP" sz="1600" dirty="0">
                <a:latin typeface="Courier New"/>
                <a:cs typeface="Courier New"/>
              </a:rPr>
              <a:t> schedule 1 life forever start-time now </a:t>
            </a:r>
            <a:endParaRPr kumimoji="1" lang="ja-JP" altLang="en-US" sz="1600" dirty="0" smtClean="0">
              <a:latin typeface="Courier New"/>
              <a:cs typeface="Courier New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35696" y="4443958"/>
            <a:ext cx="5472608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CiscoSansTT"/>
                <a:cs typeface="CiscoSansTT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CiscoSansTT"/>
                <a:cs typeface="CiscoSansTT"/>
              </a:rPr>
              <a:t>この</a:t>
            </a:r>
            <a:r>
              <a:rPr lang="en-US" altLang="ja-JP" dirty="0">
                <a:solidFill>
                  <a:schemeClr val="tx1"/>
                </a:solidFill>
                <a:latin typeface="CiscoSansTT"/>
                <a:cs typeface="CiscoSansTT"/>
              </a:rPr>
              <a:t>CLI</a:t>
            </a:r>
            <a:r>
              <a:rPr lang="ja-JP" altLang="en-US" dirty="0">
                <a:solidFill>
                  <a:schemeClr val="tx1"/>
                </a:solidFill>
                <a:latin typeface="CiscoSansTT"/>
                <a:cs typeface="CiscoSansTT"/>
              </a:rPr>
              <a:t>コマンドを流し込んでください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1775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IP SLA</a:t>
            </a:r>
            <a:r>
              <a:rPr kumimoji="1" lang="ja-JP" altLang="en-US" dirty="0" smtClean="0"/>
              <a:t>の出力を確認します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kumimoji="1" lang="en-US" altLang="ja-JP" dirty="0" smtClean="0"/>
              <a:t>“show 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sla</a:t>
            </a:r>
            <a:r>
              <a:rPr kumimoji="1" lang="en-US" altLang="ja-JP" dirty="0" smtClean="0"/>
              <a:t> statistics &lt;</a:t>
            </a:r>
            <a:r>
              <a:rPr kumimoji="1" lang="ja-JP" altLang="en-US" dirty="0" smtClean="0"/>
              <a:t>オペレーション番号</a:t>
            </a:r>
            <a:r>
              <a:rPr kumimoji="1" lang="en-US" altLang="ja-JP" dirty="0" smtClean="0"/>
              <a:t>&gt;” </a:t>
            </a:r>
            <a:r>
              <a:rPr kumimoji="1" lang="ja-JP" altLang="en-US" dirty="0" smtClean="0"/>
              <a:t>を入力</a:t>
            </a:r>
            <a:r>
              <a:rPr kumimoji="1"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 SLA</a:t>
            </a:r>
            <a:r>
              <a:rPr kumimoji="1" lang="ja-JP" altLang="en-US" dirty="0" smtClean="0"/>
              <a:t>の出力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2181133"/>
            <a:ext cx="6912768" cy="28148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>
                <a:latin typeface="Courier New"/>
                <a:cs typeface="Courier New"/>
              </a:rPr>
              <a:t>出力例</a:t>
            </a:r>
            <a:endParaRPr lang="en-US" altLang="ja-JP" sz="1200" dirty="0" smtClean="0">
              <a:latin typeface="Courier New"/>
              <a:cs typeface="Courier New"/>
            </a:endParaRPr>
          </a:p>
          <a:p>
            <a:endParaRPr lang="en-US" altLang="ja-JP" sz="1200" dirty="0" smtClean="0">
              <a:latin typeface="Courier New"/>
              <a:cs typeface="Courier New"/>
            </a:endParaRPr>
          </a:p>
          <a:p>
            <a:r>
              <a:rPr lang="en-US" altLang="ja-JP" sz="1200" dirty="0" smtClean="0">
                <a:latin typeface="Courier New"/>
                <a:cs typeface="Courier New"/>
              </a:rPr>
              <a:t>Pod1_minilab2</a:t>
            </a:r>
            <a:r>
              <a:rPr lang="en-US" altLang="ja-JP" sz="1200" dirty="0">
                <a:latin typeface="Courier New"/>
                <a:cs typeface="Courier New"/>
              </a:rPr>
              <a:t>#sh </a:t>
            </a:r>
            <a:r>
              <a:rPr lang="en-US" altLang="ja-JP" sz="1200" dirty="0" err="1">
                <a:latin typeface="Courier New"/>
                <a:cs typeface="Courier New"/>
              </a:rPr>
              <a:t>ip</a:t>
            </a:r>
            <a:r>
              <a:rPr lang="en-US" altLang="ja-JP" sz="1200" dirty="0">
                <a:latin typeface="Courier New"/>
                <a:cs typeface="Courier New"/>
              </a:rPr>
              <a:t> </a:t>
            </a:r>
            <a:r>
              <a:rPr lang="en-US" altLang="ja-JP" sz="1200" dirty="0" err="1">
                <a:latin typeface="Courier New"/>
                <a:cs typeface="Courier New"/>
              </a:rPr>
              <a:t>sla</a:t>
            </a:r>
            <a:r>
              <a:rPr lang="en-US" altLang="ja-JP" sz="1200" dirty="0">
                <a:latin typeface="Courier New"/>
                <a:cs typeface="Courier New"/>
              </a:rPr>
              <a:t> statistics 1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IPSLAs Latest Operation Statistics</a:t>
            </a: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IPSLA operation id: 1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        </a:t>
            </a:r>
            <a:r>
              <a:rPr lang="en-US" altLang="ja-JP" sz="1200" b="1" dirty="0">
                <a:solidFill>
                  <a:srgbClr val="FF0000"/>
                </a:solidFill>
                <a:latin typeface="Courier New"/>
                <a:cs typeface="Courier New"/>
              </a:rPr>
              <a:t>Latest RTT: 26 milliseconds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Latest operation start time: 18:52:21 JST Sun Mar 29 2015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Latest operation return code: OK</a:t>
            </a:r>
          </a:p>
          <a:p>
            <a:r>
              <a:rPr lang="en-US" altLang="ja-JP" sz="1200" b="1" dirty="0">
                <a:solidFill>
                  <a:srgbClr val="FF0000"/>
                </a:solidFill>
                <a:latin typeface="Courier New"/>
                <a:cs typeface="Courier New"/>
              </a:rPr>
              <a:t>Latest DNS RTT: 2 </a:t>
            </a:r>
            <a:r>
              <a:rPr lang="en-US" altLang="ja-JP" sz="1200" b="1" dirty="0" err="1">
                <a:solidFill>
                  <a:srgbClr val="FF0000"/>
                </a:solidFill>
                <a:latin typeface="Courier New"/>
                <a:cs typeface="Courier New"/>
              </a:rPr>
              <a:t>ms</a:t>
            </a:r>
            <a:endParaRPr lang="en-US" altLang="ja-JP" sz="12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ja-JP" sz="1200" b="1" dirty="0">
                <a:solidFill>
                  <a:srgbClr val="FF0000"/>
                </a:solidFill>
                <a:latin typeface="Courier New"/>
                <a:cs typeface="Courier New"/>
              </a:rPr>
              <a:t>Latest TCP Connection RTT: 2 </a:t>
            </a:r>
            <a:r>
              <a:rPr lang="en-US" altLang="ja-JP" sz="1200" b="1" dirty="0" err="1">
                <a:solidFill>
                  <a:srgbClr val="FF0000"/>
                </a:solidFill>
                <a:latin typeface="Courier New"/>
                <a:cs typeface="Courier New"/>
              </a:rPr>
              <a:t>ms</a:t>
            </a:r>
            <a:endParaRPr lang="en-US" altLang="ja-JP" sz="12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ja-JP" sz="1200" b="1" dirty="0">
                <a:solidFill>
                  <a:srgbClr val="FF0000"/>
                </a:solidFill>
                <a:latin typeface="Courier New"/>
                <a:cs typeface="Courier New"/>
              </a:rPr>
              <a:t>Latest HTTP Transaction RTT: 22 </a:t>
            </a:r>
            <a:r>
              <a:rPr lang="en-US" altLang="ja-JP" sz="1200" b="1" dirty="0" err="1">
                <a:solidFill>
                  <a:srgbClr val="FF0000"/>
                </a:solidFill>
                <a:latin typeface="Courier New"/>
                <a:cs typeface="Courier New"/>
              </a:rPr>
              <a:t>ms</a:t>
            </a:r>
            <a:endParaRPr lang="en-US" altLang="ja-JP" sz="12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Number of successes: 1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Number of failures: 0</a:t>
            </a:r>
          </a:p>
          <a:p>
            <a:r>
              <a:rPr lang="en-US" altLang="ja-JP" sz="1200" dirty="0">
                <a:latin typeface="Courier New"/>
                <a:cs typeface="Courier New"/>
              </a:rPr>
              <a:t>Operation time to live: Forever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5076056" y="2848844"/>
            <a:ext cx="1584176" cy="327309"/>
          </a:xfrm>
          <a:prstGeom prst="wedgeRectCallout">
            <a:avLst>
              <a:gd name="adj1" fmla="val -82359"/>
              <a:gd name="adj2" fmla="val 6096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トータルの</a:t>
            </a:r>
            <a:r>
              <a:rPr lang="en-US" altLang="ja-JP" sz="1200" dirty="0" smtClean="0"/>
              <a:t>RTT</a:t>
            </a:r>
          </a:p>
        </p:txBody>
      </p:sp>
      <p:sp>
        <p:nvSpPr>
          <p:cNvPr id="6" name="四角形吹き出し 5"/>
          <p:cNvSpPr/>
          <p:nvPr/>
        </p:nvSpPr>
        <p:spPr>
          <a:xfrm>
            <a:off x="5076056" y="3954982"/>
            <a:ext cx="2952328" cy="851162"/>
          </a:xfrm>
          <a:prstGeom prst="wedgeRectCallout">
            <a:avLst>
              <a:gd name="adj1" fmla="val -64657"/>
              <a:gd name="adj2" fmla="val -2811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rgbClr val="FF0000"/>
                </a:solidFill>
              </a:rPr>
              <a:t>内訳を表示！</a:t>
            </a:r>
            <a:endParaRPr lang="en-US" altLang="ja-JP" sz="1200" dirty="0" smtClean="0">
              <a:solidFill>
                <a:srgbClr val="FF0000"/>
              </a:solidFill>
            </a:endParaRPr>
          </a:p>
          <a:p>
            <a:r>
              <a:rPr lang="ja-JP" altLang="en-US" sz="1200" dirty="0" smtClean="0"/>
              <a:t>・</a:t>
            </a:r>
            <a:r>
              <a:rPr lang="en-US" altLang="ja-JP" sz="1200" dirty="0" smtClean="0"/>
              <a:t>DNS</a:t>
            </a:r>
            <a:r>
              <a:rPr lang="ja-JP" altLang="en-US" sz="1200" dirty="0" smtClean="0"/>
              <a:t>の名前解決にかかった時間</a:t>
            </a:r>
            <a:endParaRPr lang="en-US" altLang="ja-JP" sz="1200" dirty="0" smtClean="0"/>
          </a:p>
          <a:p>
            <a:r>
              <a:rPr lang="ja-JP" altLang="en-US" sz="1200" dirty="0" smtClean="0"/>
              <a:t>・</a:t>
            </a:r>
            <a:r>
              <a:rPr lang="en-US" altLang="ja-JP" sz="1200" dirty="0" smtClean="0"/>
              <a:t>TCP</a:t>
            </a:r>
            <a:r>
              <a:rPr lang="ja-JP" altLang="en-US" sz="1200" dirty="0" smtClean="0"/>
              <a:t>のコネクションにかかった時間</a:t>
            </a:r>
            <a:endParaRPr lang="en-US" altLang="ja-JP" sz="1200" dirty="0" smtClean="0"/>
          </a:p>
          <a:p>
            <a:r>
              <a:rPr lang="ja-JP" altLang="en-US" sz="1200" dirty="0" smtClean="0"/>
              <a:t>・</a:t>
            </a:r>
            <a:r>
              <a:rPr lang="en-US" altLang="ja-JP" sz="1200" dirty="0" smtClean="0"/>
              <a:t>HTTP</a:t>
            </a:r>
            <a:r>
              <a:rPr lang="ja-JP" altLang="en-US" sz="1200" dirty="0" smtClean="0"/>
              <a:t>のトランザクション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17962750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>
          <a:xfrm>
            <a:off x="462301" y="1203598"/>
            <a:ext cx="4901787" cy="3795712"/>
          </a:xfrm>
        </p:spPr>
        <p:txBody>
          <a:bodyPr/>
          <a:lstStyle/>
          <a:p>
            <a:pPr marL="57136" indent="0">
              <a:buNone/>
            </a:pPr>
            <a:r>
              <a:rPr lang="en-US" altLang="ja-JP" sz="1600" dirty="0" err="1" smtClean="0"/>
              <a:t>NetFlow</a:t>
            </a:r>
            <a:endParaRPr lang="en-US" altLang="ja-JP" sz="1600" dirty="0" smtClean="0"/>
          </a:p>
          <a:p>
            <a:r>
              <a:rPr lang="ja-JP" altLang="en-US" sz="1600" dirty="0"/>
              <a:t>ネットワーク利用の通常状態（ベースライン）を把握</a:t>
            </a:r>
            <a:endParaRPr lang="en-US" altLang="ja-JP" sz="1600" dirty="0"/>
          </a:p>
          <a:p>
            <a:r>
              <a:rPr lang="en-US" altLang="ja-JP" sz="1600" dirty="0" smtClean="0"/>
              <a:t>“</a:t>
            </a:r>
            <a:r>
              <a:rPr lang="ja-JP" altLang="en-US" sz="1600" dirty="0" smtClean="0"/>
              <a:t>誰が</a:t>
            </a:r>
            <a:r>
              <a:rPr lang="en-US" altLang="ja-JP" sz="1600" dirty="0" smtClean="0"/>
              <a:t>”</a:t>
            </a:r>
            <a:r>
              <a:rPr lang="ja-JP" altLang="en-US" sz="1600" dirty="0" smtClean="0"/>
              <a:t>、</a:t>
            </a:r>
            <a:r>
              <a:rPr lang="en-US" altLang="ja-JP" sz="1600" dirty="0" smtClean="0"/>
              <a:t>”</a:t>
            </a:r>
            <a:r>
              <a:rPr lang="ja-JP" altLang="en-US" sz="1600" dirty="0" smtClean="0"/>
              <a:t>どの</a:t>
            </a:r>
            <a:r>
              <a:rPr lang="ja-JP" altLang="en-US" sz="1600" dirty="0"/>
              <a:t>ような</a:t>
            </a:r>
            <a:r>
              <a:rPr lang="ja-JP" altLang="en-US" sz="1600" dirty="0" smtClean="0"/>
              <a:t>トラフィック</a:t>
            </a:r>
            <a:r>
              <a:rPr lang="en-US" altLang="ja-JP" sz="1600" dirty="0" smtClean="0"/>
              <a:t>”</a:t>
            </a:r>
            <a:r>
              <a:rPr lang="ja-JP" altLang="en-US" sz="1600" dirty="0" smtClean="0"/>
              <a:t>を</a:t>
            </a:r>
            <a:r>
              <a:rPr lang="en-US" altLang="ja-JP" sz="1600" dirty="0" smtClean="0"/>
              <a:t>”</a:t>
            </a:r>
            <a:r>
              <a:rPr lang="ja-JP" altLang="en-US" sz="1600" dirty="0" smtClean="0"/>
              <a:t>どれくらい</a:t>
            </a:r>
            <a:r>
              <a:rPr lang="en-US" altLang="ja-JP" sz="1600" dirty="0" smtClean="0"/>
              <a:t>”</a:t>
            </a:r>
            <a:r>
              <a:rPr lang="ja-JP" altLang="en-US" sz="1600" dirty="0" smtClean="0"/>
              <a:t>使用</a:t>
            </a:r>
            <a:r>
              <a:rPr lang="ja-JP" altLang="en-US" sz="1600" dirty="0"/>
              <a:t>していたか</a:t>
            </a:r>
            <a:r>
              <a:rPr lang="ja-JP" altLang="en-US" sz="1600" dirty="0" smtClean="0"/>
              <a:t>把握</a:t>
            </a:r>
            <a:endParaRPr lang="en-US" altLang="ja-JP" sz="1600" dirty="0" smtClean="0"/>
          </a:p>
          <a:p>
            <a:pPr marL="57136" indent="0">
              <a:buNone/>
            </a:pPr>
            <a:r>
              <a:rPr lang="en-US" altLang="ja-JP" sz="1600" dirty="0" smtClean="0"/>
              <a:t>IP SLA</a:t>
            </a:r>
          </a:p>
          <a:p>
            <a:r>
              <a:rPr lang="ja-JP" altLang="en-US" sz="1600" dirty="0"/>
              <a:t>リーチャビリティだけでなく、</a:t>
            </a:r>
            <a:r>
              <a:rPr lang="en-US" altLang="ja-JP" sz="1600" dirty="0"/>
              <a:t>RTT</a:t>
            </a:r>
            <a:r>
              <a:rPr lang="ja-JP" altLang="en-US" sz="1600" dirty="0"/>
              <a:t>やジッターまで</a:t>
            </a:r>
            <a:r>
              <a:rPr lang="ja-JP" altLang="en-US" sz="1600" dirty="0" smtClean="0"/>
              <a:t>測定</a:t>
            </a:r>
            <a:endParaRPr lang="en-US" altLang="ja-JP" sz="1600" dirty="0" smtClean="0"/>
          </a:p>
          <a:p>
            <a:r>
              <a:rPr lang="en-US" altLang="ja-JP" sz="1600" dirty="0" smtClean="0"/>
              <a:t>WAN</a:t>
            </a:r>
            <a:r>
              <a:rPr lang="en-US" altLang="ja-JP" sz="1600" dirty="0"/>
              <a:t>/Internet</a:t>
            </a:r>
            <a:r>
              <a:rPr lang="ja-JP" altLang="en-US" sz="1600" dirty="0"/>
              <a:t>越しのトラフィックに問題がないことを定量的に測定</a:t>
            </a:r>
            <a:endParaRPr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トラフィックの見える化のメリット</a:t>
            </a:r>
            <a:endParaRPr kumimoji="1" lang="ja-JP" altLang="en-US" dirty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1740212312"/>
              </p:ext>
            </p:extLst>
          </p:nvPr>
        </p:nvGraphicFramePr>
        <p:xfrm>
          <a:off x="4692352" y="915566"/>
          <a:ext cx="4920208" cy="352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138528" y="4315582"/>
            <a:ext cx="3338553" cy="3091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36" indent="0" algn="ctr">
              <a:buNone/>
            </a:pPr>
            <a:r>
              <a:rPr lang="ja-JP" altLang="en-US" dirty="0" smtClean="0"/>
              <a:t>プロアクティブに</a:t>
            </a:r>
            <a:r>
              <a:rPr lang="ja-JP" altLang="en-US" dirty="0"/>
              <a:t>問題を把握</a:t>
            </a:r>
            <a:endParaRPr lang="en-US" altLang="ja-JP" dirty="0"/>
          </a:p>
        </p:txBody>
      </p:sp>
      <p:sp>
        <p:nvSpPr>
          <p:cNvPr id="9" name="下矢印 8"/>
          <p:cNvSpPr/>
          <p:nvPr/>
        </p:nvSpPr>
        <p:spPr>
          <a:xfrm>
            <a:off x="1403648" y="3939902"/>
            <a:ext cx="2736304" cy="28803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5076056" y="4587974"/>
            <a:ext cx="3960440" cy="4320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36" indent="0" algn="ctr">
              <a:buNone/>
            </a:pPr>
            <a:r>
              <a:rPr lang="ja-JP" altLang="en-US" sz="1400" dirty="0" smtClean="0"/>
              <a:t>定量的にトラフィックを把握することで、ネットワーク基板の作成にフィードバック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524065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9" y="1123783"/>
            <a:ext cx="8280625" cy="375222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 smtClean="0">
                <a:latin typeface="+mn-lt"/>
                <a:ea typeface="+mn-ea"/>
              </a:rPr>
              <a:t>IP </a:t>
            </a:r>
            <a:r>
              <a:rPr lang="en-US" altLang="ja-JP" dirty="0">
                <a:latin typeface="+mn-lt"/>
                <a:ea typeface="+mn-ea"/>
              </a:rPr>
              <a:t>SLA reaction-configuration</a:t>
            </a:r>
            <a:r>
              <a:rPr lang="ja-JP" altLang="en-US" dirty="0">
                <a:latin typeface="+mn-lt"/>
                <a:ea typeface="+mn-ea"/>
              </a:rPr>
              <a:t>を利用して、</a:t>
            </a:r>
            <a:r>
              <a:rPr lang="en-US" altLang="ja-JP" dirty="0">
                <a:latin typeface="+mn-lt"/>
                <a:ea typeface="+mn-ea"/>
              </a:rPr>
              <a:t>SNMP </a:t>
            </a:r>
            <a:r>
              <a:rPr lang="en-US" altLang="ja-JP" dirty="0" smtClean="0">
                <a:latin typeface="+mn-lt"/>
                <a:ea typeface="+mn-ea"/>
              </a:rPr>
              <a:t>Trap</a:t>
            </a:r>
            <a:r>
              <a:rPr lang="en-US" altLang="ja-JP" dirty="0">
                <a:latin typeface="+mn-lt"/>
                <a:ea typeface="+mn-ea"/>
              </a:rPr>
              <a:t>(</a:t>
            </a:r>
            <a:r>
              <a:rPr lang="ja-JP" altLang="en-US" dirty="0" smtClean="0">
                <a:latin typeface="+mn-lt"/>
                <a:ea typeface="+mn-ea"/>
              </a:rPr>
              <a:t>固定</a:t>
            </a:r>
            <a:r>
              <a:rPr lang="en-US" altLang="ja-JP" dirty="0" smtClean="0">
                <a:latin typeface="+mn-lt"/>
                <a:ea typeface="+mn-ea"/>
              </a:rPr>
              <a:t>)</a:t>
            </a:r>
            <a:r>
              <a:rPr lang="ja-JP" altLang="en-US" dirty="0" smtClean="0">
                <a:latin typeface="+mn-lt"/>
                <a:ea typeface="+mn-ea"/>
              </a:rPr>
              <a:t>を送信可能です</a:t>
            </a:r>
            <a:endParaRPr lang="en-US" altLang="ja-JP" dirty="0">
              <a:latin typeface="+mn-lt"/>
              <a:ea typeface="+mn-ea"/>
            </a:endParaRPr>
          </a:p>
          <a:p>
            <a:pPr>
              <a:buClr>
                <a:schemeClr val="tx1"/>
              </a:buClr>
            </a:pPr>
            <a:endParaRPr lang="en-US" altLang="ja-JP" dirty="0" smtClean="0">
              <a:latin typeface="+mn-lt"/>
              <a:ea typeface="+mn-ea"/>
            </a:endParaRPr>
          </a:p>
          <a:p>
            <a:pPr>
              <a:buClr>
                <a:schemeClr val="tx1"/>
              </a:buClr>
            </a:pPr>
            <a:endParaRPr lang="en-US" altLang="ja-JP" dirty="0" smtClean="0">
              <a:latin typeface="+mn-lt"/>
              <a:ea typeface="+mn-ea"/>
            </a:endParaRPr>
          </a:p>
          <a:p>
            <a:pPr>
              <a:buClr>
                <a:schemeClr val="tx1"/>
              </a:buClr>
            </a:pPr>
            <a:endParaRPr lang="en-US" altLang="ja-JP" dirty="0">
              <a:latin typeface="+mn-lt"/>
              <a:ea typeface="+mn-ea"/>
            </a:endParaRPr>
          </a:p>
          <a:p>
            <a:pPr>
              <a:buClr>
                <a:schemeClr val="tx1"/>
              </a:buClr>
            </a:pPr>
            <a:endParaRPr lang="en-US" altLang="ja-JP" sz="200" dirty="0">
              <a:latin typeface="+mn-lt"/>
              <a:ea typeface="+mn-ea"/>
            </a:endParaRPr>
          </a:p>
          <a:p>
            <a:pPr>
              <a:buClr>
                <a:schemeClr val="tx1"/>
              </a:buClr>
            </a:pPr>
            <a:r>
              <a:rPr lang="en-US" altLang="ja-JP" dirty="0" smtClean="0">
                <a:latin typeface="+mn-lt"/>
                <a:ea typeface="+mn-ea"/>
              </a:rPr>
              <a:t>Threshold </a:t>
            </a:r>
            <a:r>
              <a:rPr lang="en-US" altLang="ja-JP" dirty="0">
                <a:latin typeface="+mn-lt"/>
                <a:ea typeface="+mn-ea"/>
              </a:rPr>
              <a:t>type</a:t>
            </a:r>
            <a:r>
              <a:rPr lang="ja-JP" altLang="en-US" dirty="0">
                <a:latin typeface="+mn-lt"/>
                <a:ea typeface="+mn-ea"/>
              </a:rPr>
              <a:t>のオプション</a:t>
            </a:r>
            <a:endParaRPr lang="en-US" altLang="ja-JP" dirty="0">
              <a:latin typeface="+mn-lt"/>
              <a:ea typeface="+mn-ea"/>
            </a:endParaRPr>
          </a:p>
          <a:p>
            <a:pPr lvl="1">
              <a:buClr>
                <a:schemeClr val="tx1"/>
              </a:buClr>
            </a:pPr>
            <a:r>
              <a:rPr lang="en-US" altLang="ja-JP" sz="1600" dirty="0" smtClean="0">
                <a:latin typeface="+mn-lt"/>
                <a:ea typeface="+mn-ea"/>
              </a:rPr>
              <a:t>Average</a:t>
            </a:r>
            <a:r>
              <a:rPr lang="en-US" altLang="ja-JP" sz="1600" dirty="0">
                <a:latin typeface="+mn-lt"/>
                <a:ea typeface="+mn-ea"/>
              </a:rPr>
              <a:t>	</a:t>
            </a:r>
            <a:r>
              <a:rPr lang="en-US" altLang="ja-JP" sz="1600" dirty="0" smtClean="0">
                <a:latin typeface="+mn-lt"/>
                <a:ea typeface="+mn-ea"/>
              </a:rPr>
              <a:t>  N</a:t>
            </a:r>
            <a:r>
              <a:rPr lang="ja-JP" altLang="en-US" sz="1600" dirty="0">
                <a:latin typeface="+mn-lt"/>
                <a:ea typeface="+mn-ea"/>
              </a:rPr>
              <a:t>回の平均</a:t>
            </a:r>
            <a:endParaRPr lang="en-US" altLang="ja-JP" sz="1600" dirty="0">
              <a:latin typeface="+mn-lt"/>
              <a:ea typeface="+mn-ea"/>
            </a:endParaRPr>
          </a:p>
          <a:p>
            <a:pPr lvl="1">
              <a:buClr>
                <a:schemeClr val="tx1"/>
              </a:buClr>
            </a:pPr>
            <a:r>
              <a:rPr lang="en-US" altLang="ja-JP" sz="1600" dirty="0" smtClean="0">
                <a:latin typeface="+mn-lt"/>
                <a:ea typeface="+mn-ea"/>
              </a:rPr>
              <a:t>Consecutive </a:t>
            </a:r>
            <a:r>
              <a:rPr lang="ja-JP" altLang="en-US" sz="1600" dirty="0" smtClean="0">
                <a:latin typeface="+mn-lt"/>
                <a:ea typeface="+mn-ea"/>
              </a:rPr>
              <a:t>連続</a:t>
            </a:r>
            <a:endParaRPr lang="en-US" altLang="ja-JP" sz="1600" dirty="0">
              <a:latin typeface="+mn-lt"/>
              <a:ea typeface="+mn-ea"/>
            </a:endParaRPr>
          </a:p>
          <a:p>
            <a:pPr lvl="1">
              <a:buClr>
                <a:schemeClr val="tx1"/>
              </a:buClr>
            </a:pPr>
            <a:r>
              <a:rPr lang="en-US" altLang="ja-JP" sz="1600" dirty="0">
                <a:latin typeface="+mn-lt"/>
                <a:ea typeface="+mn-ea"/>
              </a:rPr>
              <a:t>Immediate	</a:t>
            </a:r>
            <a:r>
              <a:rPr lang="en-US" altLang="ja-JP" sz="1600" dirty="0" smtClean="0">
                <a:latin typeface="+mn-lt"/>
                <a:ea typeface="+mn-ea"/>
              </a:rPr>
              <a:t>  </a:t>
            </a:r>
            <a:r>
              <a:rPr lang="ja-JP" altLang="en-US" sz="1600" dirty="0" smtClean="0">
                <a:latin typeface="+mn-lt"/>
                <a:ea typeface="+mn-ea"/>
              </a:rPr>
              <a:t>一回</a:t>
            </a:r>
            <a:r>
              <a:rPr lang="ja-JP" altLang="en-US" sz="1600" dirty="0">
                <a:latin typeface="+mn-lt"/>
                <a:ea typeface="+mn-ea"/>
              </a:rPr>
              <a:t>の</a:t>
            </a:r>
            <a:r>
              <a:rPr lang="ja-JP" altLang="en-US" sz="1600" dirty="0" smtClean="0">
                <a:latin typeface="+mn-lt"/>
                <a:ea typeface="+mn-ea"/>
              </a:rPr>
              <a:t>み</a:t>
            </a:r>
            <a:endParaRPr lang="en-US" altLang="ja-JP" sz="1600" dirty="0" smtClean="0">
              <a:latin typeface="+mn-lt"/>
              <a:ea typeface="+mn-ea"/>
            </a:endParaRPr>
          </a:p>
          <a:p>
            <a:pPr lvl="1">
              <a:buClr>
                <a:schemeClr val="tx1"/>
              </a:buClr>
            </a:pPr>
            <a:r>
              <a:rPr lang="en-US" altLang="ja-JP" sz="1600" dirty="0" smtClean="0">
                <a:latin typeface="+mn-lt"/>
                <a:ea typeface="+mn-ea"/>
              </a:rPr>
              <a:t>Never	  (Default)</a:t>
            </a:r>
            <a:endParaRPr lang="en-US" altLang="ja-JP" sz="1600" dirty="0">
              <a:latin typeface="+mn-lt"/>
              <a:ea typeface="+mn-ea"/>
            </a:endParaRPr>
          </a:p>
          <a:p>
            <a:pPr lvl="1">
              <a:buClr>
                <a:schemeClr val="tx1"/>
              </a:buClr>
            </a:pPr>
            <a:r>
              <a:rPr lang="en-US" altLang="ja-JP" sz="1600" dirty="0" err="1">
                <a:latin typeface="+mn-lt"/>
                <a:ea typeface="+mn-ea"/>
              </a:rPr>
              <a:t>xOfy</a:t>
            </a:r>
            <a:r>
              <a:rPr lang="en-US" altLang="ja-JP" sz="1600" dirty="0">
                <a:latin typeface="+mn-lt"/>
                <a:ea typeface="+mn-ea"/>
              </a:rPr>
              <a:t>		Y</a:t>
            </a:r>
            <a:r>
              <a:rPr lang="ja-JP" altLang="en-US" sz="1600" dirty="0">
                <a:latin typeface="+mn-lt"/>
                <a:ea typeface="+mn-ea"/>
              </a:rPr>
              <a:t>回のうち</a:t>
            </a:r>
            <a:r>
              <a:rPr lang="en-US" altLang="ja-JP" sz="1600" dirty="0">
                <a:latin typeface="+mn-lt"/>
                <a:ea typeface="+mn-ea"/>
              </a:rPr>
              <a:t>X</a:t>
            </a:r>
            <a:r>
              <a:rPr lang="ja-JP" altLang="en-US" sz="1600" dirty="0">
                <a:latin typeface="+mn-lt"/>
                <a:ea typeface="+mn-ea"/>
              </a:rPr>
              <a:t>回</a:t>
            </a:r>
          </a:p>
          <a:p>
            <a:pPr>
              <a:buClr>
                <a:schemeClr val="tx1"/>
              </a:buClr>
            </a:pPr>
            <a:endParaRPr lang="en-US" altLang="ja-JP" dirty="0">
              <a:latin typeface="+mn-lt"/>
              <a:ea typeface="+mn-ea"/>
            </a:endParaRPr>
          </a:p>
          <a:p>
            <a:pPr lvl="1">
              <a:buClr>
                <a:schemeClr val="tx1"/>
              </a:buClr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391" y="2068887"/>
            <a:ext cx="82028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altLang="ja-JP" sz="1400" dirty="0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1400" dirty="0" err="1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sla</a:t>
            </a:r>
            <a:r>
              <a:rPr lang="en-US" altLang="ja-JP" sz="1400" dirty="0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reaction-configuration </a:t>
            </a:r>
            <a:r>
              <a:rPr lang="en-US" altLang="ja-JP" sz="1400" dirty="0" smtClean="0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altLang="ja-JP" sz="1400" dirty="0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react </a:t>
            </a:r>
            <a:r>
              <a:rPr lang="en-US" altLang="ja-JP" sz="1400" dirty="0" err="1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rtt</a:t>
            </a:r>
            <a:r>
              <a:rPr lang="en-US" altLang="ja-JP" sz="1400" dirty="0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threshold-value 500 300 threshold-type immediate action-type </a:t>
            </a:r>
            <a:r>
              <a:rPr lang="en-US" altLang="ja-JP" sz="1400" dirty="0" err="1">
                <a:solidFill>
                  <a:schemeClr val="accent3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trapOnly</a:t>
            </a:r>
            <a:endParaRPr lang="en-US" altLang="ja-JP" sz="1400" dirty="0">
              <a:solidFill>
                <a:schemeClr val="accent3">
                  <a:lumMod val="1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660232" y="2499702"/>
            <a:ext cx="609600" cy="288072"/>
          </a:xfrm>
          <a:prstGeom prst="wedgeRectCallout">
            <a:avLst>
              <a:gd name="adj1" fmla="val -8299"/>
              <a:gd name="adj2" fmla="val -10164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sz="1600">
                <a:solidFill>
                  <a:schemeClr val="tx1"/>
                </a:solidFill>
              </a:rPr>
              <a:t>上限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374532" y="2497380"/>
            <a:ext cx="733501" cy="288072"/>
          </a:xfrm>
          <a:prstGeom prst="wedgeRectCallout">
            <a:avLst>
              <a:gd name="adj1" fmla="val -42586"/>
              <a:gd name="adj2" fmla="val -10491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下限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 SLA </a:t>
            </a:r>
            <a:r>
              <a:rPr lang="ja-JP" altLang="en-US" dirty="0" smtClean="0"/>
              <a:t>閾値による通知</a:t>
            </a:r>
            <a:endParaRPr 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2915816" y="1563638"/>
            <a:ext cx="3816424" cy="288032"/>
          </a:xfrm>
          <a:prstGeom prst="wedgeRectCallout">
            <a:avLst>
              <a:gd name="adj1" fmla="val -26174"/>
              <a:gd name="adj2" fmla="val 14088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 smtClean="0"/>
              <a:t>ip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sla</a:t>
            </a:r>
            <a:r>
              <a:rPr kumimoji="1" lang="en-US" altLang="ja-JP" sz="1400" dirty="0" smtClean="0"/>
              <a:t> operation id</a:t>
            </a:r>
            <a:r>
              <a:rPr kumimoji="1" lang="ja-JP" altLang="en-US" sz="1400" dirty="0" smtClean="0"/>
              <a:t>の番号とリンクしています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8363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2-3: EEM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537681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/>
          </p:cNvSpPr>
          <p:nvPr/>
        </p:nvSpPr>
        <p:spPr bwMode="auto">
          <a:xfrm>
            <a:off x="403656" y="840685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555526"/>
            <a:ext cx="6549547" cy="1152127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業務上、重要なサーバへのアクセスを定期的に監視したい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lang="ja-JP" altLang="en-US" sz="1600" dirty="0" smtClean="0">
                <a:solidFill>
                  <a:srgbClr val="676767"/>
                </a:solidFill>
              </a:rPr>
              <a:t>もし疎通が失われたら、特定のコマンドを取得しトラブルシュートを迅速に行いたい</a:t>
            </a:r>
            <a:endParaRPr kumimoji="1" lang="ja-JP" altLang="en-US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528604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9" y="1935828"/>
            <a:ext cx="5700828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EEM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を利用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rgbClr val="676767"/>
                </a:solidFill>
              </a:rPr>
              <a:t>自由にトリガーとアクションを組み合わせることが可能</a:t>
            </a:r>
            <a:endParaRPr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 numCol="2"/>
          <a:lstStyle/>
          <a:p>
            <a:r>
              <a:rPr kumimoji="1" lang="en-US" altLang="ja-JP" dirty="0" smtClean="0"/>
              <a:t>Lab</a:t>
            </a:r>
            <a:r>
              <a:rPr lang="ja-JP" altLang="en-US" dirty="0" smtClean="0"/>
              <a:t>構成に関して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chemeClr val="tx1"/>
                </a:solidFill>
              </a:rPr>
              <a:t>Lab -1 </a:t>
            </a:r>
            <a:r>
              <a:rPr lang="ja-JP" altLang="en-US" dirty="0" smtClean="0">
                <a:solidFill>
                  <a:schemeClr val="tx1"/>
                </a:solidFill>
              </a:rPr>
              <a:t>初期キッティング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1-1: USB</a:t>
            </a:r>
            <a:r>
              <a:rPr lang="ja-JP" altLang="en-US" dirty="0" smtClean="0">
                <a:solidFill>
                  <a:schemeClr val="tx1"/>
                </a:solidFill>
              </a:rPr>
              <a:t>ブート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1-2: Cisco Configuration Professional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Express</a:t>
            </a:r>
            <a:r>
              <a:rPr lang="ja-JP" altLang="en-US" dirty="0" smtClean="0">
                <a:solidFill>
                  <a:schemeClr val="tx1"/>
                </a:solidFill>
              </a:rPr>
              <a:t>を利用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endParaRPr lang="en-US" altLang="ja-JP" dirty="0">
              <a:solidFill>
                <a:srgbClr val="C2C2C2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Lab -2 </a:t>
            </a:r>
            <a:r>
              <a:rPr kumimoji="1" lang="ja-JP" altLang="en-US" dirty="0" smtClean="0"/>
              <a:t>運用管理機能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2-1: IOS</a:t>
            </a:r>
            <a:r>
              <a:rPr kumimoji="1" lang="ja-JP" altLang="en-US" dirty="0" smtClean="0"/>
              <a:t>組込 </a:t>
            </a:r>
            <a:r>
              <a:rPr lang="ja-JP" altLang="en-US" dirty="0" smtClean="0"/>
              <a:t>コンフィグ管理機能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コンフィグ情報の世代管理</a:t>
            </a:r>
            <a:endParaRPr lang="en-US" altLang="ja-JP" dirty="0"/>
          </a:p>
          <a:p>
            <a:pPr lvl="2"/>
            <a:r>
              <a:rPr kumimoji="1" lang="ja-JP" altLang="en-US" dirty="0" smtClean="0"/>
              <a:t>コンフィグの差分</a:t>
            </a:r>
            <a:r>
              <a:rPr lang="ja-JP" altLang="en-US" dirty="0" smtClean="0"/>
              <a:t>比較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コンフィグの置換え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2-2: </a:t>
            </a:r>
            <a:r>
              <a:rPr lang="ja-JP" altLang="en-US" dirty="0" smtClean="0"/>
              <a:t>トラフィックの見える化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NetFlow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IP SLA</a:t>
            </a:r>
          </a:p>
          <a:p>
            <a:pPr lvl="1"/>
            <a:r>
              <a:rPr lang="en-US" altLang="ja-JP" dirty="0" smtClean="0"/>
              <a:t>2-3: EEM</a:t>
            </a:r>
          </a:p>
          <a:p>
            <a:pPr lvl="1"/>
            <a:r>
              <a:rPr kumimoji="1" lang="en-US" altLang="ja-JP" dirty="0" smtClean="0"/>
              <a:t>2-4: </a:t>
            </a:r>
            <a:r>
              <a:rPr lang="ja-JP" altLang="en-US" dirty="0" smtClean="0"/>
              <a:t>オプションラボ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9029884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 smtClean="0"/>
              <a:t>擬似インターネット上の特定サーバ</a:t>
            </a:r>
            <a:r>
              <a:rPr lang="ja-JP" altLang="en-US" dirty="0" smtClean="0"/>
              <a:t>に対して疎通を確認</a:t>
            </a:r>
            <a:endParaRPr kumimoji="1" lang="en-US" altLang="ja-JP" dirty="0" smtClean="0"/>
          </a:p>
          <a:p>
            <a:r>
              <a:rPr lang="ja-JP" altLang="en-US" dirty="0" smtClean="0"/>
              <a:t>特定サーバが</a:t>
            </a:r>
            <a:r>
              <a:rPr lang="en-US" altLang="ja-JP" dirty="0" smtClean="0"/>
              <a:t>Down</a:t>
            </a:r>
            <a:r>
              <a:rPr lang="ja-JP" altLang="en-US" dirty="0" smtClean="0"/>
              <a:t>したら、それをトリガーに</a:t>
            </a:r>
            <a:r>
              <a:rPr lang="en-US" altLang="ja-JP" dirty="0" smtClean="0"/>
              <a:t>3</a:t>
            </a:r>
            <a:r>
              <a:rPr lang="ja-JP" altLang="en-US" dirty="0" smtClean="0"/>
              <a:t>つの情報を取得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show 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 route</a:t>
            </a:r>
          </a:p>
          <a:p>
            <a:pPr lvl="1"/>
            <a:r>
              <a:rPr lang="en-US" altLang="ja-JP" dirty="0" err="1" smtClean="0"/>
              <a:t>traceroute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show </a:t>
            </a:r>
            <a:r>
              <a:rPr kumimoji="1" lang="en-US" altLang="ja-JP" dirty="0" err="1" smtClean="0"/>
              <a:t>ip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int</a:t>
            </a:r>
            <a:r>
              <a:rPr kumimoji="1" lang="en-US" altLang="ja-JP" dirty="0" smtClean="0"/>
              <a:t> brief</a:t>
            </a:r>
            <a:endParaRPr lang="en-US" altLang="ja-JP" dirty="0" smtClean="0"/>
          </a:p>
          <a:p>
            <a:r>
              <a:rPr lang="ja-JP" altLang="en-US" dirty="0" smtClean="0"/>
              <a:t>取得した情報を</a:t>
            </a:r>
            <a:r>
              <a:rPr lang="en-US" altLang="ja-JP" dirty="0" smtClean="0"/>
              <a:t>E-mail</a:t>
            </a:r>
            <a:r>
              <a:rPr lang="ja-JP" altLang="en-US" dirty="0" smtClean="0"/>
              <a:t>で送信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EEM</a:t>
            </a:r>
            <a:br>
              <a:rPr kumimoji="1" lang="en-US" altLang="ja-JP" dirty="0" smtClean="0"/>
            </a:br>
            <a:r>
              <a:rPr lang="ja-JP" altLang="en-US" sz="2400" dirty="0" smtClean="0"/>
              <a:t>ラボ概要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809102" y="4227934"/>
            <a:ext cx="7524836" cy="3246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疎通を確認しているサーバは定期的に</a:t>
            </a:r>
            <a:r>
              <a:rPr lang="en-US" altLang="ja-JP" dirty="0" smtClean="0"/>
              <a:t>Up/</a:t>
            </a:r>
            <a:r>
              <a:rPr kumimoji="1" lang="en-US" altLang="ja-JP" dirty="0" smtClean="0"/>
              <a:t>Down</a:t>
            </a:r>
            <a:r>
              <a:rPr kumimoji="1" lang="ja-JP" altLang="en-US" dirty="0" smtClean="0"/>
              <a:t>を繰り返します</a:t>
            </a:r>
          </a:p>
        </p:txBody>
      </p:sp>
    </p:spTree>
    <p:extLst>
      <p:ext uri="{BB962C8B-B14F-4D97-AF65-F5344CB8AC3E}">
        <p14:creationId xmlns:p14="http://schemas.microsoft.com/office/powerpoint/2010/main" val="329595410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IP SLA</a:t>
            </a:r>
            <a:r>
              <a:rPr kumimoji="1" lang="ja-JP" altLang="en-US" dirty="0" smtClean="0"/>
              <a:t>の</a:t>
            </a:r>
            <a:r>
              <a:rPr lang="en-US" altLang="ja-JP" dirty="0" err="1" smtClean="0"/>
              <a:t>icmp</a:t>
            </a:r>
            <a:r>
              <a:rPr lang="en-US" altLang="ja-JP" dirty="0" smtClean="0"/>
              <a:t>-echo</a:t>
            </a:r>
            <a:r>
              <a:rPr lang="ja-JP" altLang="en-US" dirty="0" smtClean="0"/>
              <a:t>を利用して、特定サーバへの疎通を確認します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kumimoji="1" lang="ja-JP" altLang="en-US" dirty="0" smtClean="0"/>
              <a:t>以下のコマンドを入力</a:t>
            </a:r>
            <a:r>
              <a:rPr kumimoji="1"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疎通の確認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11560" y="2211710"/>
            <a:ext cx="5688632" cy="21602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err="1">
                <a:latin typeface="Courier New"/>
                <a:cs typeface="Courier New"/>
              </a:rPr>
              <a:t>ip</a:t>
            </a:r>
            <a:r>
              <a:rPr lang="en-US" altLang="ja-JP" sz="1400" dirty="0">
                <a:latin typeface="Courier New"/>
                <a:cs typeface="Courier New"/>
              </a:rPr>
              <a:t> </a:t>
            </a:r>
            <a:r>
              <a:rPr lang="en-US" altLang="ja-JP" sz="1400" dirty="0" err="1">
                <a:latin typeface="Courier New"/>
                <a:cs typeface="Courier New"/>
              </a:rPr>
              <a:t>sla</a:t>
            </a:r>
            <a:r>
              <a:rPr lang="en-US" altLang="ja-JP" sz="1400" dirty="0">
                <a:latin typeface="Courier New"/>
                <a:cs typeface="Courier New"/>
              </a:rPr>
              <a:t> </a:t>
            </a:r>
            <a:r>
              <a:rPr lang="en-US" altLang="ja-JP" sz="1400" dirty="0" smtClean="0">
                <a:latin typeface="Courier New"/>
                <a:cs typeface="Courier New"/>
              </a:rPr>
              <a:t>2</a:t>
            </a:r>
            <a:endParaRPr lang="en-US" altLang="ja-JP" sz="1400" dirty="0">
              <a:latin typeface="Courier New"/>
              <a:cs typeface="Courier New"/>
            </a:endParaRPr>
          </a:p>
          <a:p>
            <a:r>
              <a:rPr lang="es-ES_tradnl" altLang="ja-JP" sz="1400" dirty="0">
                <a:latin typeface="Courier New"/>
                <a:cs typeface="Courier New"/>
              </a:rPr>
              <a:t>icmp-echo </a:t>
            </a:r>
            <a:r>
              <a:rPr lang="es-ES_tradnl" altLang="ja-JP" sz="1400" dirty="0" smtClean="0">
                <a:latin typeface="Courier New"/>
                <a:cs typeface="Courier New"/>
              </a:rPr>
              <a:t>10.0.10</a:t>
            </a:r>
            <a:r>
              <a:rPr lang="es-ES_tradnl" altLang="ja-JP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s-ES_tradnl" altLang="ja-JP" sz="1400" dirty="0" smtClean="0">
                <a:latin typeface="Courier New"/>
                <a:cs typeface="Courier New"/>
              </a:rPr>
              <a:t>.1</a:t>
            </a:r>
            <a:endParaRPr lang="es-ES_tradnl" altLang="ja-JP" sz="1400" dirty="0">
              <a:latin typeface="Courier New"/>
              <a:cs typeface="Courier New"/>
            </a:endParaRPr>
          </a:p>
          <a:p>
            <a:r>
              <a:rPr lang="es-ES_tradnl" altLang="ja-JP" sz="1400" dirty="0">
                <a:latin typeface="Courier New"/>
                <a:cs typeface="Courier New"/>
              </a:rPr>
              <a:t>frequency </a:t>
            </a:r>
            <a:r>
              <a:rPr lang="es-ES_tradnl" altLang="ja-JP" sz="1400" dirty="0" smtClean="0">
                <a:latin typeface="Courier New"/>
                <a:cs typeface="Courier New"/>
              </a:rPr>
              <a:t>10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exit</a:t>
            </a:r>
            <a:endParaRPr lang="es-ES_tradnl" altLang="ja-JP" sz="1400" dirty="0">
              <a:latin typeface="Courier New"/>
              <a:cs typeface="Courier New"/>
            </a:endParaRPr>
          </a:p>
          <a:p>
            <a:r>
              <a:rPr lang="es-ES_tradnl" altLang="ja-JP" sz="1400" dirty="0">
                <a:latin typeface="Courier New"/>
                <a:cs typeface="Courier New"/>
              </a:rPr>
              <a:t>ip sla schedule </a:t>
            </a:r>
            <a:r>
              <a:rPr lang="es-ES_tradnl" altLang="ja-JP" sz="1400" dirty="0" smtClean="0">
                <a:latin typeface="Courier New"/>
                <a:cs typeface="Courier New"/>
              </a:rPr>
              <a:t>2 </a:t>
            </a:r>
            <a:r>
              <a:rPr lang="es-ES_tradnl" altLang="ja-JP" sz="1400" dirty="0">
                <a:latin typeface="Courier New"/>
                <a:cs typeface="Courier New"/>
              </a:rPr>
              <a:t>life forever start-time now</a:t>
            </a:r>
          </a:p>
          <a:p>
            <a:endParaRPr lang="es-ES_tradnl" altLang="ja-JP" sz="1400" dirty="0">
              <a:latin typeface="Courier New"/>
              <a:cs typeface="Courier New"/>
            </a:endParaRPr>
          </a:p>
          <a:p>
            <a:r>
              <a:rPr lang="es-ES_tradnl" altLang="ja-JP" sz="1400" dirty="0">
                <a:latin typeface="Courier New"/>
                <a:cs typeface="Courier New"/>
              </a:rPr>
              <a:t>track 1 ip sla </a:t>
            </a:r>
            <a:r>
              <a:rPr lang="es-ES_tradnl" altLang="ja-JP" sz="1400" dirty="0" smtClean="0">
                <a:latin typeface="Courier New"/>
                <a:cs typeface="Courier New"/>
              </a:rPr>
              <a:t>2 </a:t>
            </a:r>
            <a:r>
              <a:rPr lang="es-ES_tradnl" altLang="ja-JP" sz="1400" dirty="0">
                <a:latin typeface="Courier New"/>
                <a:cs typeface="Courier New"/>
              </a:rPr>
              <a:t>reachability</a:t>
            </a:r>
          </a:p>
          <a:p>
            <a:r>
              <a:rPr lang="es-ES_tradnl" altLang="ja-JP" sz="1400" dirty="0">
                <a:latin typeface="Courier New"/>
                <a:cs typeface="Courier New"/>
              </a:rPr>
              <a:t> 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3779912" y="2355726"/>
            <a:ext cx="1944216" cy="432048"/>
          </a:xfrm>
          <a:prstGeom prst="wedgeRectCallout">
            <a:avLst>
              <a:gd name="adj1" fmla="val -47352"/>
              <a:gd name="adj2" fmla="val 9160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特定サーバへ</a:t>
            </a:r>
            <a:r>
              <a:rPr lang="en-US" altLang="ja-JP" sz="1200" dirty="0" err="1" smtClean="0"/>
              <a:t>icmp</a:t>
            </a:r>
            <a:r>
              <a:rPr lang="ja-JP" altLang="en-US" sz="1200" dirty="0" smtClean="0"/>
              <a:t>を送信</a:t>
            </a:r>
            <a:endParaRPr lang="en-US" altLang="ja-JP" sz="12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187624" y="4443958"/>
            <a:ext cx="2952328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例</a:t>
            </a:r>
            <a:r>
              <a:rPr kumimoji="1" lang="en-US" altLang="ja-JP" sz="1400" dirty="0" smtClean="0"/>
              <a:t>)</a:t>
            </a:r>
          </a:p>
          <a:p>
            <a:r>
              <a:rPr kumimoji="1" lang="en-US" altLang="ja-JP" sz="1400" dirty="0" smtClean="0"/>
              <a:t>Pod1: 10.0.101.1</a:t>
            </a:r>
          </a:p>
          <a:p>
            <a:r>
              <a:rPr lang="en-US" altLang="ja-JP" sz="1400" dirty="0" smtClean="0"/>
              <a:t>Pod10: 10.0.110.1</a:t>
            </a:r>
            <a:endParaRPr kumimoji="1" lang="ja-JP" altLang="en-US" sz="1400" dirty="0" smtClean="0"/>
          </a:p>
        </p:txBody>
      </p:sp>
      <p:sp>
        <p:nvSpPr>
          <p:cNvPr id="8" name="4-Point Star 4"/>
          <p:cNvSpPr/>
          <p:nvPr/>
        </p:nvSpPr>
        <p:spPr>
          <a:xfrm>
            <a:off x="414551" y="2571750"/>
            <a:ext cx="244247" cy="244202"/>
          </a:xfrm>
          <a:prstGeom prst="star4">
            <a:avLst/>
          </a:prstGeom>
          <a:solidFill>
            <a:srgbClr val="FF00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4-Point Star 4"/>
          <p:cNvSpPr/>
          <p:nvPr/>
        </p:nvSpPr>
        <p:spPr>
          <a:xfrm>
            <a:off x="1043608" y="4371950"/>
            <a:ext cx="244247" cy="244202"/>
          </a:xfrm>
          <a:prstGeom prst="star4">
            <a:avLst/>
          </a:prstGeom>
          <a:solidFill>
            <a:srgbClr val="FF00FF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四角形吹き出し 5"/>
          <p:cNvSpPr/>
          <p:nvPr/>
        </p:nvSpPr>
        <p:spPr>
          <a:xfrm>
            <a:off x="3779912" y="4109984"/>
            <a:ext cx="2808312" cy="405982"/>
          </a:xfrm>
          <a:prstGeom prst="wedgeRectCallout">
            <a:avLst>
              <a:gd name="adj1" fmla="val -47257"/>
              <a:gd name="adj2" fmla="val -10794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err="1" smtClean="0"/>
              <a:t>ip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sla</a:t>
            </a:r>
            <a:r>
              <a:rPr lang="ja-JP" altLang="en-US" sz="1200" dirty="0" smtClean="0"/>
              <a:t>のリーチャビリティをトラック</a:t>
            </a:r>
            <a:endParaRPr lang="en-US" altLang="ja-JP" sz="12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6176016" y="51470"/>
            <a:ext cx="2945782" cy="3395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1400" dirty="0" smtClean="0"/>
              <a:t>は</a:t>
            </a:r>
            <a:r>
              <a:rPr kumimoji="1" lang="en-US" altLang="ja-JP" sz="1400" dirty="0" smtClean="0"/>
              <a:t>Pod</a:t>
            </a:r>
            <a:r>
              <a:rPr kumimoji="1" lang="ja-JP" altLang="en-US" sz="1400" dirty="0" smtClean="0"/>
              <a:t>番号に置き換えてください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879273339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ja-JP" altLang="en-US" dirty="0" smtClean="0"/>
              <a:t>サーバダウンをトリガに、</a:t>
            </a:r>
            <a:r>
              <a:rPr kumimoji="1" lang="en-US" altLang="ja-JP" dirty="0" smtClean="0"/>
              <a:t>show</a:t>
            </a:r>
            <a:r>
              <a:rPr kumimoji="1" lang="ja-JP" altLang="en-US" dirty="0" smtClean="0"/>
              <a:t>コマンドを取得する設定を行います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EEM</a:t>
            </a:r>
            <a:r>
              <a:rPr kumimoji="1" lang="ja-JP" altLang="en-US" dirty="0" smtClean="0"/>
              <a:t>の設定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79512" y="1754779"/>
            <a:ext cx="8784976" cy="30767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altLang="ja-JP" sz="1050" dirty="0">
                <a:latin typeface="Courier New"/>
                <a:cs typeface="Courier New"/>
              </a:rPr>
              <a:t>event manager environment _mail_server mail.roadshow.cisco.com</a:t>
            </a:r>
            <a:endParaRPr lang="es-ES_tradnl" altLang="ja-JP" sz="1050" dirty="0">
              <a:latin typeface="Courier New"/>
              <a:cs typeface="Courier New"/>
              <a:hlinkClick r:id="rId3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event manager environment _mail_to </a:t>
            </a:r>
            <a:r>
              <a:rPr lang="es-ES_tradnl" altLang="ja-JP" sz="1050" dirty="0" smtClean="0">
                <a:latin typeface="Courier New"/>
                <a:cs typeface="Courier New"/>
              </a:rPr>
              <a:t>student</a:t>
            </a:r>
            <a:r>
              <a:rPr lang="es-ES_tradnl" altLang="ja-JP" sz="1050" b="1" dirty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s-ES_tradnl" altLang="ja-JP" sz="1050" dirty="0" smtClean="0">
                <a:latin typeface="Courier New"/>
                <a:cs typeface="Courier New"/>
              </a:rPr>
              <a:t>@</a:t>
            </a:r>
            <a:r>
              <a:rPr lang="es-ES_tradnl" altLang="ja-JP" sz="1050" dirty="0">
                <a:latin typeface="Courier New"/>
                <a:cs typeface="Courier New"/>
              </a:rPr>
              <a:t>roadshow.cisco.com</a:t>
            </a:r>
            <a:endParaRPr lang="es-ES_tradnl" altLang="ja-JP" sz="1050" dirty="0">
              <a:latin typeface="Courier New"/>
              <a:cs typeface="Courier New"/>
              <a:hlinkClick r:id="rId4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event manager environment _mail_from </a:t>
            </a:r>
            <a:r>
              <a:rPr lang="es-ES_tradnl" altLang="ja-JP" sz="1050" dirty="0" smtClean="0">
                <a:latin typeface="Courier New"/>
                <a:cs typeface="Courier New"/>
              </a:rPr>
              <a:t>student</a:t>
            </a:r>
            <a:r>
              <a:rPr lang="es-ES_tradnl" altLang="ja-JP" sz="1050" b="1" dirty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s-ES_tradnl" altLang="ja-JP" sz="1050" dirty="0" smtClean="0">
                <a:latin typeface="Courier New"/>
                <a:cs typeface="Courier New"/>
              </a:rPr>
              <a:t>@</a:t>
            </a:r>
            <a:r>
              <a:rPr lang="es-ES_tradnl" altLang="ja-JP" sz="1050" dirty="0">
                <a:latin typeface="Courier New"/>
                <a:cs typeface="Courier New"/>
              </a:rPr>
              <a:t>roadshow.cisco.com</a:t>
            </a:r>
            <a:endParaRPr lang="es-ES_tradnl" altLang="ja-JP" sz="1050" dirty="0">
              <a:latin typeface="Courier New"/>
              <a:cs typeface="Courier New"/>
              <a:hlinkClick r:id="rId4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event manager environment _header1 **** show ip route ****</a:t>
            </a:r>
          </a:p>
          <a:p>
            <a:r>
              <a:rPr lang="es-ES_tradnl" altLang="ja-JP" sz="1050" dirty="0">
                <a:latin typeface="Courier New"/>
                <a:cs typeface="Courier New"/>
              </a:rPr>
              <a:t>event manager environment </a:t>
            </a:r>
            <a:r>
              <a:rPr lang="es-ES_tradnl" altLang="ja-JP" sz="1050" dirty="0" smtClean="0">
                <a:latin typeface="Courier New"/>
                <a:cs typeface="Courier New"/>
              </a:rPr>
              <a:t>_header2 *</a:t>
            </a:r>
            <a:r>
              <a:rPr lang="es-ES_tradnl" altLang="ja-JP" sz="1050" dirty="0">
                <a:latin typeface="Courier New"/>
                <a:cs typeface="Courier New"/>
              </a:rPr>
              <a:t>*** show ip interface brief ****</a:t>
            </a:r>
          </a:p>
          <a:p>
            <a:r>
              <a:rPr lang="es-ES_tradnl" altLang="ja-JP" sz="1050" dirty="0">
                <a:latin typeface="Courier New"/>
                <a:cs typeface="Courier New"/>
              </a:rPr>
              <a:t>event manager environment _header3 **** traceroute ***</a:t>
            </a:r>
            <a:r>
              <a:rPr lang="es-ES_tradnl" altLang="ja-JP" sz="1050" dirty="0" smtClean="0">
                <a:latin typeface="Courier New"/>
                <a:cs typeface="Courier New"/>
              </a:rPr>
              <a:t>*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 </a:t>
            </a:r>
          </a:p>
          <a:p>
            <a:r>
              <a:rPr lang="es-ES_tradnl" altLang="ja-JP" sz="1050" dirty="0">
                <a:latin typeface="Courier New"/>
                <a:cs typeface="Courier New"/>
              </a:rPr>
              <a:t>event manager applet MAIL</a:t>
            </a:r>
          </a:p>
          <a:p>
            <a:r>
              <a:rPr lang="es-ES_tradnl" altLang="ja-JP" sz="1050" dirty="0">
                <a:latin typeface="Courier New"/>
                <a:cs typeface="Courier New"/>
              </a:rPr>
              <a:t>event track 1 state down</a:t>
            </a:r>
          </a:p>
          <a:p>
            <a:r>
              <a:rPr lang="es-ES_tradnl" altLang="ja-JP" sz="1050" dirty="0">
                <a:latin typeface="Courier New"/>
                <a:cs typeface="Courier New"/>
              </a:rPr>
              <a:t>action 1.0 cli command </a:t>
            </a:r>
            <a:r>
              <a:rPr lang="es-ES_tradnl" altLang="ja-JP" sz="1050" dirty="0" smtClean="0">
                <a:latin typeface="Courier New"/>
                <a:cs typeface="Courier New"/>
              </a:rPr>
              <a:t>“enable”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action 2.0 cli command </a:t>
            </a:r>
            <a:r>
              <a:rPr lang="es-ES_tradnl" altLang="ja-JP" sz="1050" dirty="0" smtClean="0">
                <a:latin typeface="Courier New"/>
                <a:cs typeface="Courier New"/>
              </a:rPr>
              <a:t>“sh </a:t>
            </a:r>
            <a:r>
              <a:rPr lang="es-ES_tradnl" altLang="ja-JP" sz="1050" dirty="0">
                <a:latin typeface="Courier New"/>
                <a:cs typeface="Courier New"/>
              </a:rPr>
              <a:t>ip </a:t>
            </a:r>
            <a:r>
              <a:rPr lang="es-ES_tradnl" altLang="ja-JP" sz="1050" dirty="0" smtClean="0">
                <a:latin typeface="Courier New"/>
                <a:cs typeface="Courier New"/>
              </a:rPr>
              <a:t>route”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action 3.0 set _cli1 </a:t>
            </a:r>
            <a:r>
              <a:rPr lang="es-ES_tradnl" altLang="ja-JP" sz="1050" dirty="0" smtClean="0">
                <a:latin typeface="Courier New"/>
                <a:cs typeface="Courier New"/>
              </a:rPr>
              <a:t>“$_cli_result”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action 4.0 cli command </a:t>
            </a:r>
            <a:r>
              <a:rPr lang="es-ES_tradnl" altLang="ja-JP" sz="1050" dirty="0" smtClean="0">
                <a:latin typeface="Courier New"/>
                <a:cs typeface="Courier New"/>
              </a:rPr>
              <a:t>“show </a:t>
            </a:r>
            <a:r>
              <a:rPr lang="es-ES_tradnl" altLang="ja-JP" sz="1050" dirty="0">
                <a:latin typeface="Courier New"/>
                <a:cs typeface="Courier New"/>
              </a:rPr>
              <a:t>ip interface </a:t>
            </a:r>
            <a:r>
              <a:rPr lang="es-ES_tradnl" altLang="ja-JP" sz="1050" dirty="0" smtClean="0">
                <a:latin typeface="Courier New"/>
                <a:cs typeface="Courier New"/>
              </a:rPr>
              <a:t>brief”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action 5.0 set _cli2 </a:t>
            </a:r>
            <a:r>
              <a:rPr lang="es-ES_tradnl" altLang="ja-JP" sz="1050" dirty="0" smtClean="0">
                <a:latin typeface="Courier New"/>
                <a:cs typeface="Courier New"/>
              </a:rPr>
              <a:t>“$_cli_result”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action 6.0 cli command </a:t>
            </a:r>
            <a:r>
              <a:rPr lang="es-ES_tradnl" altLang="ja-JP" sz="1050" dirty="0" smtClean="0">
                <a:latin typeface="Courier New"/>
                <a:cs typeface="Courier New"/>
              </a:rPr>
              <a:t>“traceroute 10.0.99.1”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action 7.0 set _cli3 </a:t>
            </a:r>
            <a:r>
              <a:rPr lang="es-ES_tradnl" altLang="ja-JP" sz="1050" dirty="0" smtClean="0">
                <a:latin typeface="Courier New"/>
                <a:cs typeface="Courier New"/>
              </a:rPr>
              <a:t>“$_cli_result”</a:t>
            </a:r>
            <a:endParaRPr lang="es-ES_tradnl" altLang="ja-JP" sz="1050" dirty="0">
              <a:latin typeface="Courier New"/>
              <a:cs typeface="Courier New"/>
            </a:endParaRPr>
          </a:p>
          <a:p>
            <a:r>
              <a:rPr lang="es-ES_tradnl" altLang="ja-JP" sz="1050" dirty="0">
                <a:latin typeface="Courier New"/>
                <a:cs typeface="Courier New"/>
              </a:rPr>
              <a:t>action 8.0 mail server </a:t>
            </a:r>
            <a:r>
              <a:rPr lang="es-ES_tradnl" altLang="ja-JP" sz="1050" dirty="0" smtClean="0">
                <a:latin typeface="Courier New"/>
                <a:cs typeface="Courier New"/>
              </a:rPr>
              <a:t>“$_mail_server” </a:t>
            </a:r>
            <a:r>
              <a:rPr lang="es-ES_tradnl" altLang="ja-JP" sz="1050" dirty="0">
                <a:latin typeface="Courier New"/>
                <a:cs typeface="Courier New"/>
              </a:rPr>
              <a:t>to </a:t>
            </a:r>
            <a:r>
              <a:rPr lang="es-ES_tradnl" altLang="ja-JP" sz="1050" dirty="0" smtClean="0">
                <a:latin typeface="Courier New"/>
                <a:cs typeface="Courier New"/>
              </a:rPr>
              <a:t>“$_mail_to” </a:t>
            </a:r>
            <a:r>
              <a:rPr lang="es-ES_tradnl" altLang="ja-JP" sz="1050" dirty="0">
                <a:latin typeface="Courier New"/>
                <a:cs typeface="Courier New"/>
              </a:rPr>
              <a:t>from </a:t>
            </a:r>
            <a:r>
              <a:rPr lang="es-ES_tradnl" altLang="ja-JP" sz="1050" dirty="0" smtClean="0">
                <a:latin typeface="Courier New"/>
                <a:cs typeface="Courier New"/>
              </a:rPr>
              <a:t>“$_mail_from” </a:t>
            </a:r>
            <a:r>
              <a:rPr lang="es-ES_tradnl" altLang="ja-JP" sz="1050" dirty="0">
                <a:latin typeface="Courier New"/>
                <a:cs typeface="Courier New"/>
              </a:rPr>
              <a:t>subject </a:t>
            </a:r>
            <a:r>
              <a:rPr lang="es-ES_tradnl" altLang="ja-JP" sz="1050" dirty="0" smtClean="0">
                <a:latin typeface="Courier New"/>
                <a:cs typeface="Courier New"/>
              </a:rPr>
              <a:t>“EEM </a:t>
            </a:r>
            <a:r>
              <a:rPr lang="es-ES_tradnl" altLang="ja-JP" sz="1050" dirty="0">
                <a:latin typeface="Courier New"/>
                <a:cs typeface="Courier New"/>
              </a:rPr>
              <a:t>Mail </a:t>
            </a:r>
            <a:r>
              <a:rPr lang="es-ES_tradnl" altLang="ja-JP" sz="1050" dirty="0" smtClean="0">
                <a:latin typeface="Courier New"/>
                <a:cs typeface="Courier New"/>
              </a:rPr>
              <a:t>test” </a:t>
            </a:r>
            <a:r>
              <a:rPr lang="es-ES_tradnl" altLang="ja-JP" sz="1050" dirty="0">
                <a:latin typeface="Courier New"/>
                <a:cs typeface="Courier New"/>
              </a:rPr>
              <a:t>body </a:t>
            </a:r>
            <a:r>
              <a:rPr lang="es-ES_tradnl" altLang="ja-JP" sz="1050" dirty="0" smtClean="0">
                <a:latin typeface="Courier New"/>
                <a:cs typeface="Courier New"/>
              </a:rPr>
              <a:t>“$</a:t>
            </a:r>
            <a:r>
              <a:rPr lang="es-ES_tradnl" altLang="ja-JP" sz="1050" dirty="0">
                <a:latin typeface="Courier New"/>
                <a:cs typeface="Courier New"/>
              </a:rPr>
              <a:t>_header1\n$_cli1\n$_header2\n$_cli2\n$_header3\n$</a:t>
            </a:r>
            <a:r>
              <a:rPr lang="es-ES_tradnl" altLang="ja-JP" sz="1050" dirty="0" smtClean="0">
                <a:latin typeface="Courier New"/>
                <a:cs typeface="Courier New"/>
              </a:rPr>
              <a:t>_cli3”</a:t>
            </a:r>
            <a:endParaRPr lang="ja-JP" altLang="en-US" sz="1050" dirty="0">
              <a:latin typeface="Courier New"/>
              <a:cs typeface="Courier New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176016" y="51470"/>
            <a:ext cx="2945782" cy="3395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1400" dirty="0" smtClean="0"/>
              <a:t>は</a:t>
            </a:r>
            <a:r>
              <a:rPr kumimoji="1" lang="en-US" altLang="ja-JP" sz="1400" dirty="0" smtClean="0"/>
              <a:t>Pod</a:t>
            </a:r>
            <a:r>
              <a:rPr kumimoji="1" lang="ja-JP" altLang="en-US" sz="1400" dirty="0" smtClean="0"/>
              <a:t>番号に置き換えてください</a:t>
            </a:r>
          </a:p>
        </p:txBody>
      </p:sp>
      <p:sp>
        <p:nvSpPr>
          <p:cNvPr id="7" name="四角形吹き出し 6"/>
          <p:cNvSpPr/>
          <p:nvPr/>
        </p:nvSpPr>
        <p:spPr>
          <a:xfrm>
            <a:off x="5940152" y="1923678"/>
            <a:ext cx="1606790" cy="432048"/>
          </a:xfrm>
          <a:prstGeom prst="wedgeRectCallout">
            <a:avLst>
              <a:gd name="adj1" fmla="val -59429"/>
              <a:gd name="adj2" fmla="val 1009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メールサーバを指定</a:t>
            </a:r>
            <a:endParaRPr lang="en-US" altLang="ja-JP" sz="1200" dirty="0" smtClean="0"/>
          </a:p>
        </p:txBody>
      </p:sp>
      <p:sp>
        <p:nvSpPr>
          <p:cNvPr id="8" name="四角形吹き出し 7"/>
          <p:cNvSpPr/>
          <p:nvPr/>
        </p:nvSpPr>
        <p:spPr>
          <a:xfrm>
            <a:off x="3491880" y="2859782"/>
            <a:ext cx="2592288" cy="432048"/>
          </a:xfrm>
          <a:prstGeom prst="wedgeRectCallout">
            <a:avLst>
              <a:gd name="adj1" fmla="val -73153"/>
              <a:gd name="adj2" fmla="val 1009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track: </a:t>
            </a:r>
            <a:r>
              <a:rPr lang="ja-JP" altLang="en-US" sz="1200" dirty="0" smtClean="0"/>
              <a:t>サーバダウンをトリガに指定</a:t>
            </a:r>
            <a:endParaRPr lang="en-US" altLang="ja-JP" sz="1200" dirty="0" smtClean="0"/>
          </a:p>
        </p:txBody>
      </p:sp>
      <p:sp>
        <p:nvSpPr>
          <p:cNvPr id="9" name="四角形吹き出し 8"/>
          <p:cNvSpPr/>
          <p:nvPr/>
        </p:nvSpPr>
        <p:spPr>
          <a:xfrm>
            <a:off x="4572000" y="3363838"/>
            <a:ext cx="2952328" cy="431328"/>
          </a:xfrm>
          <a:prstGeom prst="wedgeRectCallout">
            <a:avLst>
              <a:gd name="adj1" fmla="val -72069"/>
              <a:gd name="adj2" fmla="val 2988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action: 3</a:t>
            </a:r>
            <a:r>
              <a:rPr lang="ja-JP" altLang="en-US" sz="1200" dirty="0" smtClean="0"/>
              <a:t>つの</a:t>
            </a:r>
            <a:r>
              <a:rPr lang="en-US" altLang="ja-JP" sz="1200" dirty="0" smtClean="0"/>
              <a:t>show</a:t>
            </a:r>
            <a:r>
              <a:rPr lang="ja-JP" altLang="en-US" sz="1200" dirty="0" smtClean="0"/>
              <a:t>コマンドの実施を指定</a:t>
            </a:r>
            <a:endParaRPr lang="en-US" altLang="ja-JP" sz="1200" dirty="0" smtClean="0"/>
          </a:p>
        </p:txBody>
      </p:sp>
      <p:sp>
        <p:nvSpPr>
          <p:cNvPr id="10" name="四角形吹き出し 9"/>
          <p:cNvSpPr/>
          <p:nvPr/>
        </p:nvSpPr>
        <p:spPr>
          <a:xfrm>
            <a:off x="6084168" y="3867894"/>
            <a:ext cx="2952328" cy="431328"/>
          </a:xfrm>
          <a:prstGeom prst="wedgeRectCallout">
            <a:avLst>
              <a:gd name="adj1" fmla="val -58331"/>
              <a:gd name="adj2" fmla="val 4473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action: </a:t>
            </a:r>
            <a:r>
              <a:rPr lang="ja-JP" altLang="en-US" sz="1200" dirty="0" smtClean="0"/>
              <a:t>メールに記載する内容を指定</a:t>
            </a:r>
            <a:endParaRPr lang="en-US" altLang="ja-JP" sz="12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382444" y="4835887"/>
            <a:ext cx="4392488" cy="29509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</a:rPr>
              <a:t>次のスライドに手順を記載しています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361133871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PC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”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フォルダを開き、</a:t>
            </a:r>
            <a:r>
              <a:rPr lang="en-US" altLang="ja-JP" dirty="0" smtClean="0"/>
              <a:t>”</a:t>
            </a:r>
            <a:r>
              <a:rPr lang="en-US" altLang="ja-JP" dirty="0" err="1" smtClean="0"/>
              <a:t>Pod</a:t>
            </a:r>
            <a:r>
              <a:rPr lang="en-US" altLang="ja-JP" dirty="0" err="1" smtClean="0">
                <a:solidFill>
                  <a:srgbClr val="FF0000"/>
                </a:solidFill>
              </a:rPr>
              <a:t>x</a:t>
            </a:r>
            <a:r>
              <a:rPr lang="en-US" altLang="ja-JP" dirty="0" err="1" smtClean="0"/>
              <a:t>_eem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のファイルがあることを確認してください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ja-JP" altLang="en-US" dirty="0" smtClean="0"/>
              <a:t>テキストエディタで</a:t>
            </a:r>
            <a:r>
              <a:rPr lang="en-US" altLang="ja-JP" dirty="0" smtClean="0"/>
              <a:t>”</a:t>
            </a:r>
            <a:r>
              <a:rPr lang="en-US" altLang="ja-JP" dirty="0" err="1" smtClean="0"/>
              <a:t>Pod</a:t>
            </a:r>
            <a:r>
              <a:rPr lang="en-US" altLang="ja-JP" dirty="0" err="1" smtClean="0">
                <a:solidFill>
                  <a:srgbClr val="FF0000"/>
                </a:solidFill>
              </a:rPr>
              <a:t>x</a:t>
            </a:r>
            <a:r>
              <a:rPr lang="en-US" altLang="ja-JP" dirty="0" err="1" smtClean="0"/>
              <a:t>_eem</a:t>
            </a:r>
            <a:r>
              <a:rPr lang="ja-JP" altLang="en-US" dirty="0" smtClean="0"/>
              <a:t>“を開き、内容をコピー</a:t>
            </a:r>
            <a:r>
              <a:rPr lang="ja-JP" altLang="en-US" dirty="0" smtClean="0"/>
              <a:t>してください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ja-JP" altLang="en-US" dirty="0" smtClean="0"/>
              <a:t>ルータのコンソール上でコピーした内容を</a:t>
            </a:r>
            <a:r>
              <a:rPr lang="ja-JP" altLang="en-US" dirty="0" smtClean="0"/>
              <a:t>貼り付けてください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EEM</a:t>
            </a:r>
            <a:r>
              <a:rPr lang="ja-JP" altLang="en-US" dirty="0"/>
              <a:t>の設定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76016" y="51470"/>
            <a:ext cx="2945782" cy="3395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1400" dirty="0" smtClean="0"/>
              <a:t>は</a:t>
            </a:r>
            <a:r>
              <a:rPr kumimoji="1" lang="en-US" altLang="ja-JP" sz="1400" dirty="0" smtClean="0"/>
              <a:t>Pod</a:t>
            </a:r>
            <a:r>
              <a:rPr kumimoji="1" lang="ja-JP" altLang="en-US" sz="1400" dirty="0" smtClean="0"/>
              <a:t>番号に置き換えてください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1870672072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1" y="1347614"/>
            <a:ext cx="4541747" cy="3600400"/>
          </a:xfrm>
        </p:spPr>
        <p:txBody>
          <a:bodyPr/>
          <a:lstStyle/>
          <a:p>
            <a:pPr marL="400036" indent="-342900">
              <a:buFont typeface="+mj-lt"/>
              <a:buAutoNum type="arabicPeriod"/>
            </a:pPr>
            <a:r>
              <a:rPr kumimoji="1" lang="en-US" altLang="ja-JP" sz="1800" dirty="0" smtClean="0"/>
              <a:t>PC</a:t>
            </a:r>
            <a:r>
              <a:rPr kumimoji="1" lang="ja-JP" altLang="en-US" sz="1800" dirty="0" smtClean="0"/>
              <a:t>上の</a:t>
            </a:r>
            <a:r>
              <a:rPr kumimoji="1" lang="en-US" altLang="ja-JP" sz="1800" dirty="0" smtClean="0"/>
              <a:t>Thunderbird</a:t>
            </a:r>
            <a:r>
              <a:rPr kumimoji="1" lang="ja-JP" altLang="en-US" sz="1800" dirty="0" smtClean="0"/>
              <a:t>を起動</a:t>
            </a:r>
            <a:r>
              <a:rPr kumimoji="1" lang="ja-JP" altLang="en-US" sz="1800" dirty="0" smtClean="0"/>
              <a:t>してください</a:t>
            </a:r>
            <a:r>
              <a:rPr kumimoji="1" lang="en-US" altLang="ja-JP" sz="1600" dirty="0" smtClean="0"/>
              <a:t>※</a:t>
            </a:r>
            <a:r>
              <a:rPr lang="en-US" altLang="ja-JP" sz="1600" dirty="0" smtClean="0"/>
              <a:t>student</a:t>
            </a:r>
            <a:r>
              <a:rPr lang="en-US" altLang="ja-JP" sz="1600" dirty="0" smtClean="0">
                <a:solidFill>
                  <a:srgbClr val="FF0000"/>
                </a:solidFill>
              </a:rPr>
              <a:t>x</a:t>
            </a:r>
            <a:r>
              <a:rPr lang="en-US" altLang="ja-JP" sz="1600" dirty="0" smtClean="0"/>
              <a:t>@roadshow.cisco.com</a:t>
            </a:r>
            <a:br>
              <a:rPr lang="en-US" altLang="ja-JP" sz="1600" dirty="0" smtClean="0"/>
            </a:br>
            <a:r>
              <a:rPr lang="ja-JP" altLang="en-US" sz="1600" dirty="0" smtClean="0"/>
              <a:t>がすでにアカウントとして設定済みです</a:t>
            </a:r>
            <a:endParaRPr lang="en-US" altLang="ja-JP" sz="1600" dirty="0" smtClean="0"/>
          </a:p>
          <a:p>
            <a:pPr marL="400036" indent="-342900">
              <a:buFont typeface="+mj-lt"/>
              <a:buAutoNum type="arabicPeriod"/>
            </a:pPr>
            <a:r>
              <a:rPr kumimoji="1" lang="en-US" altLang="ja-JP" sz="1800" dirty="0" smtClean="0"/>
              <a:t>EEM</a:t>
            </a:r>
            <a:r>
              <a:rPr kumimoji="1" lang="ja-JP" altLang="en-US" sz="1800" dirty="0" smtClean="0"/>
              <a:t>で特定のコマンドが取得され、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en-US" altLang="ja-JP" sz="1800" dirty="0" smtClean="0"/>
              <a:t>E-mail</a:t>
            </a:r>
            <a:r>
              <a:rPr kumimoji="1" lang="ja-JP" altLang="en-US" sz="1800" dirty="0" smtClean="0"/>
              <a:t>が受信していることを確認</a:t>
            </a:r>
            <a:r>
              <a:rPr kumimoji="1" lang="ja-JP" altLang="en-US" sz="1800" dirty="0" smtClean="0"/>
              <a:t>して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ja-JP" altLang="en-US" sz="1800" dirty="0" smtClean="0"/>
              <a:t>ください</a:t>
            </a:r>
            <a:endParaRPr kumimoji="1" lang="ja-JP" altLang="en-US" sz="1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E-mail</a:t>
            </a:r>
            <a:r>
              <a:rPr kumimoji="1" lang="ja-JP" altLang="en-US" dirty="0" smtClean="0"/>
              <a:t>を確認</a:t>
            </a:r>
            <a:endParaRPr kumimoji="1" lang="ja-JP" altLang="en-US" dirty="0"/>
          </a:p>
        </p:txBody>
      </p:sp>
      <p:pic>
        <p:nvPicPr>
          <p:cNvPr id="4" name="図 3" descr="image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77" y="1491630"/>
            <a:ext cx="4107755" cy="3513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正方形/長方形 4"/>
          <p:cNvSpPr/>
          <p:nvPr/>
        </p:nvSpPr>
        <p:spPr>
          <a:xfrm>
            <a:off x="6176016" y="51470"/>
            <a:ext cx="2945782" cy="3395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sz="1400" dirty="0" smtClean="0"/>
              <a:t>は</a:t>
            </a:r>
            <a:r>
              <a:rPr kumimoji="1" lang="en-US" altLang="ja-JP" sz="1400" dirty="0" smtClean="0"/>
              <a:t>Pod</a:t>
            </a:r>
            <a:r>
              <a:rPr kumimoji="1" lang="ja-JP" altLang="en-US" sz="1400" dirty="0" smtClean="0"/>
              <a:t>番号に置き換えてください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49697973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lang="en-US" altLang="ja-JP" sz="1600" dirty="0" smtClean="0"/>
              <a:t>[</a:t>
            </a:r>
            <a:r>
              <a:rPr lang="ja-JP" altLang="en-US" sz="1600" dirty="0" smtClean="0"/>
              <a:t>コンフィグ管理</a:t>
            </a:r>
            <a:r>
              <a:rPr lang="en-US" altLang="ja-JP" sz="1600" dirty="0" smtClean="0"/>
              <a:t>]</a:t>
            </a:r>
          </a:p>
          <a:p>
            <a:r>
              <a:rPr lang="ja-JP" altLang="en-US" sz="1600" dirty="0" smtClean="0"/>
              <a:t>コンフィグ</a:t>
            </a:r>
            <a:r>
              <a:rPr lang="ja-JP" altLang="en-US" sz="1600" dirty="0"/>
              <a:t>情報の</a:t>
            </a:r>
            <a:r>
              <a:rPr lang="ja-JP" altLang="en-US" sz="1600" dirty="0" smtClean="0"/>
              <a:t>ロールバック</a:t>
            </a:r>
            <a:endParaRPr lang="en-US" altLang="ja-JP" sz="1600" dirty="0" smtClean="0"/>
          </a:p>
          <a:p>
            <a:r>
              <a:rPr lang="ja-JP" altLang="en-US" sz="1600" dirty="0" smtClean="0"/>
              <a:t>コンフィグロック</a:t>
            </a:r>
            <a:endParaRPr lang="en-US" altLang="ja-JP" sz="1600" dirty="0"/>
          </a:p>
          <a:p>
            <a:pPr marL="57136" indent="0">
              <a:buNone/>
            </a:pPr>
            <a:r>
              <a:rPr lang="en-US" altLang="ja-JP" sz="1600" dirty="0" smtClean="0"/>
              <a:t>[</a:t>
            </a:r>
            <a:r>
              <a:rPr lang="ja-JP" altLang="en-US" sz="1600" dirty="0" smtClean="0"/>
              <a:t>トラフィック可視化</a:t>
            </a:r>
            <a:r>
              <a:rPr lang="en-US" altLang="ja-JP" sz="1600" dirty="0" smtClean="0"/>
              <a:t>]</a:t>
            </a:r>
          </a:p>
          <a:p>
            <a:r>
              <a:rPr lang="en-US" altLang="ja-JP" sz="1600" dirty="0" smtClean="0"/>
              <a:t>Traditional </a:t>
            </a:r>
            <a:r>
              <a:rPr lang="en-US" altLang="ja-JP" sz="1600" dirty="0" err="1" smtClean="0"/>
              <a:t>NetFlow</a:t>
            </a:r>
            <a:endParaRPr lang="en-US" altLang="ja-JP" sz="1600" dirty="0" smtClean="0"/>
          </a:p>
          <a:p>
            <a:pPr marL="57136" indent="0">
              <a:buNone/>
            </a:pPr>
            <a:r>
              <a:rPr lang="en-US" altLang="ja-JP" sz="1600" dirty="0" smtClean="0"/>
              <a:t>[</a:t>
            </a:r>
            <a:r>
              <a:rPr lang="ja-JP" altLang="en-US" sz="1600" dirty="0" smtClean="0"/>
              <a:t>運用管理</a:t>
            </a:r>
            <a:r>
              <a:rPr lang="en-US" altLang="ja-JP" sz="1600" dirty="0" smtClean="0"/>
              <a:t>]</a:t>
            </a:r>
          </a:p>
          <a:p>
            <a:r>
              <a:rPr lang="ja-JP" altLang="en-US" sz="1600" dirty="0" smtClean="0"/>
              <a:t>パケットキャプチャ</a:t>
            </a:r>
            <a:endParaRPr lang="en-US" altLang="ja-JP" sz="1600" dirty="0" smtClean="0"/>
          </a:p>
          <a:p>
            <a:pPr marL="57136" indent="0">
              <a:buNone/>
            </a:pPr>
            <a:r>
              <a:rPr lang="en-US" altLang="ja-JP" sz="1600" dirty="0" smtClean="0"/>
              <a:t>※</a:t>
            </a:r>
            <a:r>
              <a:rPr lang="ja-JP" altLang="en-US" sz="1600" dirty="0" smtClean="0"/>
              <a:t>どの項目も独立しています、気になる項目から</a:t>
            </a:r>
            <a:r>
              <a:rPr lang="ja-JP" altLang="en-US" sz="1600" dirty="0" smtClean="0"/>
              <a:t>行ってください</a:t>
            </a:r>
            <a:endParaRPr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2-4 </a:t>
            </a:r>
            <a:r>
              <a:rPr lang="ja-JP" altLang="en-US" dirty="0" smtClean="0"/>
              <a:t>オプションラボ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97538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コンフィグ情報のロールバック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403656" y="1242914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1242914"/>
            <a:ext cx="6549547" cy="687919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設定変更</a:t>
            </a:r>
            <a:r>
              <a:rPr lang="ja-JP" altLang="en-US" sz="1600" dirty="0" smtClean="0">
                <a:solidFill>
                  <a:srgbClr val="676767"/>
                </a:solidFill>
              </a:rPr>
              <a:t>ミスを考慮して、すぐに設定変更前に戻れるようにしたい</a:t>
            </a:r>
            <a:endParaRPr kumimoji="1" lang="ja-JP" altLang="en-US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930833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9" y="2338057"/>
            <a:ext cx="5700828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</a:t>
            </a:r>
            <a:r>
              <a:rPr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lang="en-US" altLang="ja-JP" sz="1600" dirty="0" smtClean="0">
                <a:solidFill>
                  <a:srgbClr val="676767"/>
                </a:solidFill>
              </a:rPr>
              <a:t>configure revert/rollback</a:t>
            </a:r>
            <a:r>
              <a:rPr lang="ja-JP" altLang="en-US" sz="1600" dirty="0" smtClean="0">
                <a:solidFill>
                  <a:srgbClr val="676767"/>
                </a:solidFill>
              </a:rPr>
              <a:t>を利用！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 smtClean="0">
                <a:solidFill>
                  <a:srgbClr val="676767"/>
                </a:solidFill>
              </a:rPr>
              <a:t>最後に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”configure confirm”</a:t>
            </a:r>
            <a:r>
              <a:rPr lang="ja-JP" altLang="en-US" sz="1600" dirty="0" smtClean="0">
                <a:solidFill>
                  <a:srgbClr val="676767"/>
                </a:solidFill>
              </a:rPr>
              <a:t>を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入力しないと、指定した時間経過後に、指定</a:t>
            </a:r>
            <a:r>
              <a:rPr lang="ja-JP" altLang="en-US" sz="1600" dirty="0" smtClean="0">
                <a:solidFill>
                  <a:srgbClr val="676767"/>
                </a:solidFill>
              </a:rPr>
              <a:t>した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コンフィグに設定に戻る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574195" cy="3168210"/>
          </a:xfrm>
        </p:spPr>
        <p:txBody>
          <a:bodyPr/>
          <a:lstStyle/>
          <a:p>
            <a:pPr marL="57136" indent="0">
              <a:buNone/>
            </a:pPr>
            <a:r>
              <a:rPr kumimoji="1" lang="ja-JP" altLang="en-US" sz="1800" dirty="0" smtClean="0"/>
              <a:t>このラボでは</a:t>
            </a:r>
            <a:r>
              <a:rPr kumimoji="1" lang="en-US" altLang="ja-JP" sz="1800" dirty="0" smtClean="0"/>
              <a:t>2</a:t>
            </a:r>
            <a:r>
              <a:rPr kumimoji="1" lang="ja-JP" altLang="en-US" sz="1800" dirty="0" smtClean="0"/>
              <a:t>分後に</a:t>
            </a:r>
            <a:r>
              <a:rPr kumimoji="1" lang="en-US" altLang="ja-JP" sz="1800" dirty="0" smtClean="0"/>
              <a:t>Rollback</a:t>
            </a:r>
            <a:r>
              <a:rPr kumimoji="1" lang="ja-JP" altLang="en-US" sz="1800" dirty="0" smtClean="0"/>
              <a:t>する設定を行い、</a:t>
            </a:r>
            <a:r>
              <a:rPr kumimoji="1" lang="en-US" altLang="ja-JP" sz="1800" dirty="0" smtClean="0"/>
              <a:t>PC</a:t>
            </a:r>
            <a:r>
              <a:rPr kumimoji="1" lang="ja-JP" altLang="en-US" sz="1800" dirty="0" smtClean="0"/>
              <a:t>とルータの通信を遮断します</a:t>
            </a:r>
            <a:endParaRPr kumimoji="1" lang="en-US" altLang="ja-JP" sz="1800" dirty="0" smtClean="0"/>
          </a:p>
          <a:p>
            <a:pPr marL="57136" indent="0">
              <a:buNone/>
            </a:pPr>
            <a:r>
              <a:rPr lang="en-US" altLang="ja-JP" sz="1800" dirty="0" smtClean="0"/>
              <a:t>2</a:t>
            </a:r>
            <a:r>
              <a:rPr lang="ja-JP" altLang="en-US" sz="1800" dirty="0" smtClean="0"/>
              <a:t>分経過後に</a:t>
            </a:r>
            <a:r>
              <a:rPr lang="en-US" altLang="ja-JP" sz="1800" dirty="0" smtClean="0"/>
              <a:t>PC</a:t>
            </a:r>
            <a:r>
              <a:rPr lang="ja-JP" altLang="en-US" sz="1800" dirty="0" smtClean="0"/>
              <a:t>とルータの通信が復旧することが確認可能です</a:t>
            </a:r>
            <a:endParaRPr lang="en-US" altLang="ja-JP" sz="1800" dirty="0" smtClean="0"/>
          </a:p>
          <a:p>
            <a:pPr marL="57136" indent="0">
              <a:buNone/>
            </a:pPr>
            <a:endParaRPr kumimoji="1" lang="en-US" altLang="ja-JP" sz="1800" dirty="0" smtClean="0"/>
          </a:p>
          <a:p>
            <a:pPr marL="400036" indent="-342900">
              <a:buFont typeface="+mj-lt"/>
              <a:buAutoNum type="arabicPeriod"/>
            </a:pPr>
            <a:r>
              <a:rPr kumimoji="1" lang="en-US" altLang="ja-JP" sz="1800" dirty="0" smtClean="0"/>
              <a:t>PC</a:t>
            </a:r>
            <a:r>
              <a:rPr kumimoji="1" lang="ja-JP" altLang="en-US" sz="1800" dirty="0" smtClean="0"/>
              <a:t>とルータの通信を確認</a:t>
            </a:r>
            <a:endParaRPr kumimoji="1" lang="en-US" altLang="ja-JP" sz="1800" dirty="0" smtClean="0"/>
          </a:p>
          <a:p>
            <a:pPr marL="400036" indent="-342900">
              <a:buFont typeface="+mj-lt"/>
              <a:buAutoNum type="arabicPeriod"/>
            </a:pPr>
            <a:r>
              <a:rPr kumimoji="1" lang="en-US" altLang="ja-JP" sz="1800" dirty="0" smtClean="0"/>
              <a:t>Rollback</a:t>
            </a:r>
            <a:r>
              <a:rPr kumimoji="1" lang="ja-JP" altLang="en-US" sz="1800" dirty="0" smtClean="0"/>
              <a:t>を設定</a:t>
            </a:r>
            <a:r>
              <a:rPr kumimoji="1" lang="en-US" altLang="ja-JP" sz="1800" dirty="0" smtClean="0"/>
              <a:t>(Most Recent</a:t>
            </a:r>
            <a:r>
              <a:rPr kumimoji="1" lang="ja-JP" altLang="en-US" sz="1800" dirty="0" smtClean="0"/>
              <a:t>のファイルに指定してください</a:t>
            </a:r>
            <a:r>
              <a:rPr lang="en-US" altLang="ja-JP" sz="1800" dirty="0"/>
              <a:t>)</a:t>
            </a:r>
            <a:endParaRPr kumimoji="1" lang="en-US" altLang="ja-JP" sz="1800" dirty="0" smtClean="0"/>
          </a:p>
          <a:p>
            <a:pPr marL="400036" indent="-342900">
              <a:buFont typeface="+mj-lt"/>
              <a:buAutoNum type="arabicPeriod"/>
            </a:pPr>
            <a:r>
              <a:rPr lang="en-US" altLang="ja-JP" sz="1800" dirty="0" smtClean="0"/>
              <a:t>PC</a:t>
            </a:r>
            <a:r>
              <a:rPr lang="ja-JP" altLang="en-US" sz="1800" dirty="0" smtClean="0"/>
              <a:t>とルータの通信を遮断</a:t>
            </a:r>
            <a:endParaRPr lang="en-US" altLang="ja-JP" sz="1800" dirty="0"/>
          </a:p>
          <a:p>
            <a:pPr marL="400036" indent="-342900">
              <a:buFont typeface="+mj-lt"/>
              <a:buAutoNum type="arabicPeriod"/>
            </a:pPr>
            <a:r>
              <a:rPr kumimoji="1" lang="en-US" altLang="ja-JP" sz="1800" dirty="0" smtClean="0"/>
              <a:t>Rollback</a:t>
            </a:r>
            <a:r>
              <a:rPr kumimoji="1" lang="ja-JP" altLang="en-US" sz="1800" dirty="0" smtClean="0"/>
              <a:t>で設定した時間が経過後に</a:t>
            </a:r>
            <a:r>
              <a:rPr kumimoji="1" lang="en-US" altLang="ja-JP" sz="1800" dirty="0" smtClean="0"/>
              <a:t>PC</a:t>
            </a:r>
            <a:r>
              <a:rPr kumimoji="1" lang="ja-JP" altLang="en-US" sz="1800" dirty="0" smtClean="0"/>
              <a:t>とルータの通信が</a:t>
            </a:r>
            <a:r>
              <a:rPr lang="ja-JP" altLang="en-US" sz="1800" dirty="0" smtClean="0"/>
              <a:t>復旧する</a:t>
            </a:r>
            <a:r>
              <a:rPr kumimoji="1" lang="ja-JP" altLang="en-US" sz="1800" dirty="0" smtClean="0"/>
              <a:t>ことを確認</a:t>
            </a:r>
            <a:endParaRPr kumimoji="1" lang="ja-JP" altLang="en-US" sz="1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手順概要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115616" y="4124291"/>
            <a:ext cx="6938953" cy="4165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手順の詳細は次ページ以降に記載しています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542746737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lang="ja-JP" altLang="en-US" u="sng" dirty="0" smtClean="0">
                <a:solidFill>
                  <a:srgbClr val="FF0000"/>
                </a:solidFill>
              </a:rPr>
              <a:t>このラボは全て</a:t>
            </a:r>
            <a:r>
              <a:rPr lang="en-US" altLang="ja-JP" u="sng" dirty="0" smtClean="0">
                <a:solidFill>
                  <a:srgbClr val="FF0000"/>
                </a:solidFill>
              </a:rPr>
              <a:t>Telnet</a:t>
            </a:r>
            <a:r>
              <a:rPr lang="ja-JP" altLang="en-US" u="sng" dirty="0" smtClean="0">
                <a:solidFill>
                  <a:srgbClr val="FF0000"/>
                </a:solidFill>
              </a:rPr>
              <a:t>アクセスで行います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marL="400036" indent="-342900">
              <a:buFont typeface="+mj-lt"/>
              <a:buAutoNum type="arabicPeriod"/>
            </a:pPr>
            <a:r>
              <a:rPr lang="ja-JP" altLang="en-US" sz="1600" dirty="0" smtClean="0"/>
              <a:t>新しく</a:t>
            </a:r>
            <a:r>
              <a:rPr lang="en-US" altLang="ja-JP" sz="1600" dirty="0" err="1"/>
              <a:t>Tera</a:t>
            </a:r>
            <a:r>
              <a:rPr lang="en-US" altLang="ja-JP" sz="1600" dirty="0"/>
              <a:t> Term</a:t>
            </a:r>
            <a:r>
              <a:rPr lang="ja-JP" altLang="en-US" sz="1600" dirty="0"/>
              <a:t>を開き、ルータに</a:t>
            </a:r>
            <a:r>
              <a:rPr lang="en-US" altLang="ja-JP" sz="1600" dirty="0"/>
              <a:t>Telnet</a:t>
            </a:r>
            <a:r>
              <a:rPr lang="ja-JP" altLang="en-US" sz="1600" dirty="0"/>
              <a:t>アクセスを</a:t>
            </a:r>
            <a:r>
              <a:rPr lang="ja-JP" altLang="en-US" sz="1600" dirty="0" smtClean="0"/>
              <a:t>してください</a:t>
            </a:r>
            <a:endParaRPr lang="en-US" altLang="ja-JP" sz="1600" dirty="0"/>
          </a:p>
          <a:p>
            <a:pPr lvl="1"/>
            <a:r>
              <a:rPr lang="ja-JP" altLang="en-US" sz="1600" dirty="0" smtClean="0"/>
              <a:t>アドレス：</a:t>
            </a:r>
            <a:r>
              <a:rPr lang="en-US" altLang="ja-JP" sz="1600" dirty="0" smtClean="0"/>
              <a:t>192.168.1.254(</a:t>
            </a:r>
            <a:r>
              <a:rPr lang="ja-JP" altLang="en-US" sz="1600" dirty="0" smtClean="0"/>
              <a:t>全</a:t>
            </a:r>
            <a:r>
              <a:rPr lang="en-US" altLang="ja-JP" sz="1600" dirty="0" smtClean="0"/>
              <a:t>Pod</a:t>
            </a:r>
            <a:r>
              <a:rPr lang="ja-JP" altLang="en-US" sz="1600" dirty="0" smtClean="0"/>
              <a:t>共通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pPr lvl="1"/>
            <a:r>
              <a:rPr lang="ja-JP" altLang="en-US" sz="1600" dirty="0"/>
              <a:t>ユーザ名：</a:t>
            </a:r>
            <a:r>
              <a:rPr lang="en-US" altLang="ja-JP" sz="1600" dirty="0"/>
              <a:t>cisco</a:t>
            </a:r>
          </a:p>
          <a:p>
            <a:pPr lvl="1"/>
            <a:r>
              <a:rPr lang="ja-JP" altLang="en-US" sz="1600" dirty="0"/>
              <a:t>パスワード：</a:t>
            </a:r>
            <a:r>
              <a:rPr lang="en-US" altLang="ja-JP" sz="1600" dirty="0"/>
              <a:t>cisco</a:t>
            </a:r>
          </a:p>
          <a:p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事前準備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449281"/>
            <a:ext cx="3887652" cy="2570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正方形/長方形 4"/>
          <p:cNvSpPr/>
          <p:nvPr/>
        </p:nvSpPr>
        <p:spPr>
          <a:xfrm>
            <a:off x="5364088" y="3233072"/>
            <a:ext cx="1152128" cy="274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355976" y="2787773"/>
            <a:ext cx="2520280" cy="28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324907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Configuration </a:t>
            </a:r>
            <a:r>
              <a:rPr kumimoji="1" lang="en-US" altLang="ja-JP" dirty="0" smtClean="0"/>
              <a:t>Archive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設定済みなことを確認</a:t>
            </a:r>
            <a:r>
              <a:rPr kumimoji="1" lang="ja-JP" altLang="en-US" dirty="0" smtClean="0"/>
              <a:t>してください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1800" dirty="0" smtClean="0"/>
              <a:t>※</a:t>
            </a:r>
            <a:r>
              <a:rPr kumimoji="1" lang="ja-JP" altLang="en-US" sz="1800" dirty="0" smtClean="0"/>
              <a:t>後半のラボで設定済みです</a:t>
            </a:r>
            <a:endParaRPr kumimoji="1" lang="en-US" altLang="ja-JP" sz="1800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Most Recent</a:t>
            </a:r>
            <a:r>
              <a:rPr lang="ja-JP" altLang="en-US" dirty="0" smtClean="0"/>
              <a:t>のファイルがどれかを確認</a:t>
            </a:r>
            <a:r>
              <a:rPr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事前準備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483480"/>
            <a:ext cx="756084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ourier New"/>
                <a:cs typeface="Courier New"/>
              </a:rPr>
              <a:t>Pod2#show archive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The maximum archive configurations allowed is 10.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There are currently 1 archive configurations saved.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The next archive file will be named flash:Pod2-&lt;timestamp&gt;-1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 Archive #  Name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   1        flash:Pod2-Mar-19-08-41-23.703-0 &lt;- Most Recent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   2</a:t>
            </a:r>
            <a:endParaRPr kumimoji="1" lang="ja-JP" altLang="en-US" sz="1400" dirty="0">
              <a:latin typeface="Courier New"/>
              <a:cs typeface="Courier New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08930" y="4299942"/>
            <a:ext cx="7344816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注</a:t>
            </a:r>
            <a:r>
              <a:rPr kumimoji="1" lang="en-US" altLang="ja-JP" dirty="0" smtClean="0"/>
              <a:t>)Roll back</a:t>
            </a:r>
            <a:r>
              <a:rPr kumimoji="1" lang="ja-JP" altLang="en-US" dirty="0" smtClean="0"/>
              <a:t>機能を使用するには、</a:t>
            </a:r>
            <a:r>
              <a:rPr kumimoji="1" lang="en-US" altLang="ja-JP" dirty="0" smtClean="0"/>
              <a:t>Configuration Archive</a:t>
            </a:r>
            <a:r>
              <a:rPr kumimoji="1" lang="ja-JP" altLang="en-US" dirty="0" smtClean="0"/>
              <a:t>が必須です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55576" y="3579862"/>
            <a:ext cx="62646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096439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681699" cy="3168210"/>
          </a:xfrm>
        </p:spPr>
        <p:txBody>
          <a:bodyPr/>
          <a:lstStyle/>
          <a:p>
            <a:pPr marL="57136" indent="0">
              <a:buNone/>
            </a:pPr>
            <a:r>
              <a:rPr lang="ja-JP" altLang="en-US" dirty="0" smtClean="0"/>
              <a:t>ミニ</a:t>
            </a:r>
            <a:r>
              <a:rPr kumimoji="1" lang="ja-JP" altLang="en-US" dirty="0" smtClean="0"/>
              <a:t>ラボ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で使用するコンフィグに変更します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PC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”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フォルダにある</a:t>
            </a:r>
            <a:r>
              <a:rPr lang="en-US" altLang="ja-JP" dirty="0" smtClean="0"/>
              <a:t>Pod</a:t>
            </a:r>
            <a:r>
              <a:rPr lang="en-US" altLang="ja-JP" dirty="0" smtClean="0">
                <a:solidFill>
                  <a:srgbClr val="FF0000"/>
                </a:solidFill>
              </a:rPr>
              <a:t>x</a:t>
            </a:r>
            <a:r>
              <a:rPr lang="en-US" altLang="ja-JP" dirty="0" smtClean="0"/>
              <a:t>-minilab2</a:t>
            </a:r>
            <a:r>
              <a:rPr lang="ja-JP" altLang="en-US" dirty="0" smtClean="0"/>
              <a:t>を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にコピー</a:t>
            </a:r>
            <a:r>
              <a:rPr lang="ja-JP" altLang="en-US" dirty="0" smtClean="0"/>
              <a:t>してください</a:t>
            </a:r>
            <a:endParaRPr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USB</a:t>
            </a:r>
            <a:r>
              <a:rPr lang="ja-JP" altLang="en-US" dirty="0" smtClean="0"/>
              <a:t>をルータに挿入し、</a:t>
            </a:r>
            <a:r>
              <a:rPr lang="en-US" altLang="ja-JP" dirty="0" smtClean="0"/>
              <a:t>“copy usbflash0:Pod</a:t>
            </a:r>
            <a:r>
              <a:rPr lang="en-US" altLang="ja-JP" dirty="0" smtClean="0">
                <a:solidFill>
                  <a:srgbClr val="FF0000"/>
                </a:solidFill>
              </a:rPr>
              <a:t>x</a:t>
            </a:r>
            <a:r>
              <a:rPr lang="en-US" altLang="ja-JP" dirty="0" smtClean="0"/>
              <a:t>-minilab2 startup-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”</a:t>
            </a:r>
            <a:br>
              <a:rPr lang="en-US" altLang="ja-JP" dirty="0" smtClean="0"/>
            </a:br>
            <a:r>
              <a:rPr lang="ja-JP" altLang="en-US" dirty="0" smtClean="0"/>
              <a:t>コマンドを入力</a:t>
            </a:r>
            <a:r>
              <a:rPr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事前準備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540" y="2914947"/>
            <a:ext cx="899428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Pod5_USB-Boot#show usbflash0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:</a:t>
            </a:r>
            <a:endParaRPr lang="en-US" altLang="ja-JP" sz="12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-#- --length-- -----date/time------ 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path</a:t>
            </a:r>
            <a:endParaRPr lang="en-US" altLang="ja-JP" sz="12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1          744 Apr 2 2015 06:58:18 +09:00 Pod5_USB-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Boot.cfg</a:t>
            </a:r>
            <a:endParaRPr lang="en-US" altLang="ja-JP" sz="12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2         3146 </a:t>
            </a:r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Apr 3 2015 02:22:22 +09:00 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Pod5_minilab2</a:t>
            </a:r>
          </a:p>
          <a:p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4003430400 </a:t>
            </a:r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bytes available (49152 bytes used)</a:t>
            </a:r>
          </a:p>
          <a:p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Pod5_USB</a:t>
            </a:r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-Boot#copy usbflash0:Pod5_minilab2 startup-</a:t>
            </a:r>
            <a:r>
              <a:rPr lang="en-US" altLang="ja-JP" sz="1200" dirty="0" err="1">
                <a:solidFill>
                  <a:schemeClr val="tx1"/>
                </a:solidFill>
                <a:latin typeface="Courier New"/>
                <a:cs typeface="Courier New"/>
              </a:rPr>
              <a:t>config</a:t>
            </a:r>
            <a:endParaRPr lang="en-US" altLang="ja-JP" sz="12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Destination </a:t>
            </a:r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filename [startup-</a:t>
            </a:r>
            <a:r>
              <a:rPr lang="en-US" altLang="ja-JP" sz="1200" dirty="0" err="1">
                <a:solidFill>
                  <a:schemeClr val="tx1"/>
                </a:solidFill>
                <a:latin typeface="Courier New"/>
                <a:cs typeface="Courier New"/>
              </a:rPr>
              <a:t>config</a:t>
            </a:r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]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?</a:t>
            </a:r>
            <a:endParaRPr lang="en-US" altLang="ja-JP" sz="12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[OK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]</a:t>
            </a:r>
            <a:endParaRPr lang="en-US" altLang="ja-JP" sz="12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3146 bytes copied in 4.448 </a:t>
            </a:r>
            <a:r>
              <a:rPr lang="en-US" altLang="ja-JP" sz="1200" dirty="0" err="1">
                <a:solidFill>
                  <a:schemeClr val="tx1"/>
                </a:solidFill>
                <a:latin typeface="Courier New"/>
                <a:cs typeface="Courier New"/>
              </a:rPr>
              <a:t>secs</a:t>
            </a:r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 (707 bytes/sec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  <a:endParaRPr lang="en-US" altLang="ja-JP" sz="12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altLang="ja-JP" sz="1200" dirty="0">
                <a:solidFill>
                  <a:schemeClr val="tx1"/>
                </a:solidFill>
                <a:latin typeface="Courier New"/>
                <a:cs typeface="Courier New"/>
              </a:rPr>
              <a:t>Pod5_USB-Boot#</a:t>
            </a:r>
            <a:endParaRPr kumimoji="1" lang="ja-JP" altLang="en-US" sz="1200" dirty="0">
              <a:latin typeface="Courier New"/>
              <a:cs typeface="Courier New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19672" y="4781790"/>
            <a:ext cx="5904656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u="sng" dirty="0" smtClean="0">
                <a:solidFill>
                  <a:srgbClr val="FF0000"/>
                </a:solidFill>
              </a:rPr>
              <a:t>後半を始める前に必ずこの手順を行ってください</a:t>
            </a:r>
            <a:endParaRPr kumimoji="1" lang="ja-JP" altLang="en-US" sz="20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574195" cy="3168210"/>
          </a:xfrm>
        </p:spPr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1. PC</a:t>
            </a:r>
            <a:r>
              <a:rPr kumimoji="1" lang="ja-JP" altLang="en-US" dirty="0" smtClean="0"/>
              <a:t>のコマンドプロンプトからルータ</a:t>
            </a:r>
            <a:r>
              <a:rPr kumimoji="1" lang="en-US" altLang="ja-JP" dirty="0" smtClean="0"/>
              <a:t>(192.168.1.254)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Ping</a:t>
            </a:r>
            <a:r>
              <a:rPr kumimoji="1" lang="ja-JP" altLang="en-US" dirty="0" smtClean="0"/>
              <a:t>を行ってください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PC</a:t>
            </a:r>
            <a:r>
              <a:rPr kumimoji="1" lang="ja-JP" altLang="en-US" dirty="0" smtClean="0"/>
              <a:t>とルータの通信を確認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00" y="1848978"/>
            <a:ext cx="7116198" cy="2980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正方形/長方形 4"/>
          <p:cNvSpPr/>
          <p:nvPr/>
        </p:nvSpPr>
        <p:spPr>
          <a:xfrm>
            <a:off x="781641" y="2137011"/>
            <a:ext cx="74627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398433" y="4470143"/>
            <a:ext cx="3567207" cy="5236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“-t”</a:t>
            </a:r>
            <a:r>
              <a:rPr kumimoji="1" lang="ja-JP" altLang="en-US" sz="1600" dirty="0" smtClean="0"/>
              <a:t>を入力すると連続</a:t>
            </a:r>
            <a:r>
              <a:rPr kumimoji="1" lang="en-US" altLang="ja-JP" sz="1600" dirty="0" smtClean="0"/>
              <a:t>Ping</a:t>
            </a:r>
            <a:r>
              <a:rPr kumimoji="1" lang="ja-JP" altLang="en-US" sz="1600" dirty="0" smtClean="0"/>
              <a:t>になります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594602424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681700" cy="3168210"/>
          </a:xfrm>
        </p:spPr>
        <p:txBody>
          <a:bodyPr/>
          <a:lstStyle/>
          <a:p>
            <a:pPr marL="57136" indent="0">
              <a:buNone/>
            </a:pPr>
            <a:r>
              <a:rPr lang="en-US" altLang="ja-JP" sz="1800" dirty="0" err="1" smtClean="0"/>
              <a:t>Config</a:t>
            </a:r>
            <a:r>
              <a:rPr lang="en-US" altLang="ja-JP" sz="1800" dirty="0" smtClean="0"/>
              <a:t> Rollback</a:t>
            </a:r>
            <a:r>
              <a:rPr lang="ja-JP" altLang="en-US" sz="1800" dirty="0" smtClean="0"/>
              <a:t>の設定を行います</a:t>
            </a:r>
            <a:endParaRPr lang="en-US" altLang="ja-JP" sz="1800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sz="1800" dirty="0" smtClean="0"/>
              <a:t>“configure replace flash:&lt;</a:t>
            </a:r>
            <a:r>
              <a:rPr lang="ja-JP" altLang="en-US" sz="1800" dirty="0" smtClean="0"/>
              <a:t>最新世代のコンフィグパス</a:t>
            </a:r>
            <a:r>
              <a:rPr lang="en-US" altLang="ja-JP" sz="1800" dirty="0" smtClean="0"/>
              <a:t>&gt; time 2”</a:t>
            </a:r>
            <a:r>
              <a:rPr lang="ja-JP" altLang="en-US" sz="1800" dirty="0" smtClean="0"/>
              <a:t>を入力</a:t>
            </a:r>
            <a:r>
              <a:rPr lang="ja-JP" altLang="en-US" sz="1800" dirty="0" smtClean="0"/>
              <a:t>してください</a:t>
            </a:r>
            <a:endParaRPr lang="en-US" altLang="ja-JP" sz="1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Rollback</a:t>
            </a:r>
            <a:r>
              <a:rPr lang="ja-JP" altLang="en-US" dirty="0" smtClean="0"/>
              <a:t>の設定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708" y="2219255"/>
            <a:ext cx="8712968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Courier New"/>
                <a:cs typeface="Courier New"/>
              </a:rPr>
              <a:t>Pod2_minilab2#configure replace flash:Pod2-Mar-19-08-44-12.547-1 </a:t>
            </a:r>
            <a:r>
              <a:rPr lang="en-US" altLang="ja-JP" sz="1100" dirty="0" smtClean="0">
                <a:solidFill>
                  <a:srgbClr val="FF0000"/>
                </a:solidFill>
                <a:latin typeface="Courier New"/>
                <a:cs typeface="Courier New"/>
              </a:rPr>
              <a:t>time ?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  &lt;1-120&gt;  confirmation time in minutes</a:t>
            </a:r>
          </a:p>
          <a:p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Pod2#configure replace flash:Pod2-Mar-19-08-44-12.547-1 </a:t>
            </a:r>
            <a:r>
              <a:rPr lang="en-US" altLang="ja-JP" sz="1100" dirty="0" smtClean="0">
                <a:solidFill>
                  <a:srgbClr val="FF0000"/>
                </a:solidFill>
                <a:latin typeface="Courier New"/>
                <a:cs typeface="Courier New"/>
              </a:rPr>
              <a:t>time 2 ?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  &lt;</a:t>
            </a:r>
            <a:r>
              <a:rPr lang="en-US" altLang="ja-JP" sz="1100" dirty="0" err="1" smtClean="0">
                <a:latin typeface="Courier New"/>
                <a:cs typeface="Courier New"/>
              </a:rPr>
              <a:t>cr</a:t>
            </a:r>
            <a:r>
              <a:rPr lang="en-US" altLang="ja-JP" sz="1100" dirty="0" smtClean="0">
                <a:latin typeface="Courier New"/>
                <a:cs typeface="Courier New"/>
              </a:rPr>
              <a:t>&gt;</a:t>
            </a:r>
          </a:p>
          <a:p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Pod2_minilab2#configure replace flash:Pod2-Mar-19-08-44-12.547-1 </a:t>
            </a:r>
            <a:r>
              <a:rPr lang="en-US" altLang="ja-JP" sz="1100" dirty="0" smtClean="0">
                <a:solidFill>
                  <a:srgbClr val="FF0000"/>
                </a:solidFill>
                <a:latin typeface="Courier New"/>
                <a:cs typeface="Courier New"/>
              </a:rPr>
              <a:t>time 2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Rollback Confirmed Change: Backing up current running </a:t>
            </a:r>
            <a:r>
              <a:rPr lang="en-US" altLang="ja-JP" sz="11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100" dirty="0" smtClean="0">
                <a:latin typeface="Courier New"/>
                <a:cs typeface="Courier New"/>
              </a:rPr>
              <a:t> to flash:Pod2-Mar-19-08-45-22.415-2</a:t>
            </a:r>
          </a:p>
          <a:p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This will apply all necessary additions and deletions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to replace the current running configuration with the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contents of the specified configuration file, which is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assumed to be a complete configuration, not a partial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configuration. Enter Y if you are sure you want to proceed. ? [no]: yes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Total number of passes: 0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Rollback Done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4788024" y="2715766"/>
            <a:ext cx="4248472" cy="360041"/>
          </a:xfrm>
          <a:prstGeom prst="wedgeRectCallout">
            <a:avLst>
              <a:gd name="adj1" fmla="val -22854"/>
              <a:gd name="adj2" fmla="val 9517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configure replace</a:t>
            </a:r>
            <a:r>
              <a:rPr lang="ja-JP" altLang="en-US" sz="1200" dirty="0" smtClean="0"/>
              <a:t>コマンドに時間指定を追加</a:t>
            </a:r>
            <a:endParaRPr lang="en-US" altLang="ja-JP" sz="1200" dirty="0" smtClean="0"/>
          </a:p>
          <a:p>
            <a:r>
              <a:rPr lang="ja-JP" altLang="en-US" sz="1200" dirty="0" smtClean="0"/>
              <a:t>指定時間を経過すると、コンフィグ情報が</a:t>
            </a:r>
            <a:r>
              <a:rPr lang="en-US" altLang="ja-JP" sz="1200" dirty="0" smtClean="0"/>
              <a:t>replace</a:t>
            </a:r>
            <a:r>
              <a:rPr lang="ja-JP" altLang="en-US" sz="1200" dirty="0" smtClean="0"/>
              <a:t>されます</a:t>
            </a:r>
            <a:endParaRPr lang="en-US" altLang="ja-JP" sz="1200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5796136" y="4019455"/>
            <a:ext cx="2880320" cy="360041"/>
          </a:xfrm>
          <a:prstGeom prst="wedgeRectCallout">
            <a:avLst>
              <a:gd name="adj1" fmla="val 12345"/>
              <a:gd name="adj2" fmla="val -16349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/>
              <a:t>Most Recent</a:t>
            </a:r>
            <a:r>
              <a:rPr lang="ja-JP" altLang="en-US" sz="1200" dirty="0" smtClean="0"/>
              <a:t>となっている世代を指定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3264762426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>
          <a:xfrm>
            <a:off x="462301" y="1059582"/>
            <a:ext cx="8277344" cy="3456416"/>
          </a:xfrm>
        </p:spPr>
        <p:txBody>
          <a:bodyPr/>
          <a:lstStyle/>
          <a:p>
            <a:pPr marL="514336" indent="-457200">
              <a:buFont typeface="+mj-lt"/>
              <a:buAutoNum type="arabicPeriod"/>
            </a:pPr>
            <a:r>
              <a:rPr kumimoji="1" lang="en-US" altLang="ja-JP" dirty="0" smtClean="0"/>
              <a:t>VLAN</a:t>
            </a:r>
            <a:r>
              <a:rPr kumimoji="1" lang="ja-JP" altLang="en-US" dirty="0" smtClean="0"/>
              <a:t>インタフェース</a:t>
            </a:r>
            <a:r>
              <a:rPr lang="ja-JP" altLang="en-US" dirty="0" smtClean="0"/>
              <a:t>を</a:t>
            </a:r>
            <a:r>
              <a:rPr lang="en-US" altLang="ja-JP" dirty="0" smtClean="0"/>
              <a:t>Down</a:t>
            </a:r>
            <a:r>
              <a:rPr lang="ja-JP" altLang="en-US" dirty="0" smtClean="0"/>
              <a:t>状態にしてください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800" dirty="0" smtClean="0"/>
              <a:t>※</a:t>
            </a:r>
            <a:r>
              <a:rPr lang="en-US" altLang="ja-JP" sz="1800" dirty="0"/>
              <a:t>PC</a:t>
            </a:r>
            <a:r>
              <a:rPr lang="ja-JP" altLang="en-US" sz="1800" dirty="0"/>
              <a:t>からルータへの疎通を</a:t>
            </a:r>
            <a:r>
              <a:rPr lang="ja-JP" altLang="en-US" sz="1800" dirty="0" smtClean="0"/>
              <a:t>遮断されます</a:t>
            </a:r>
            <a:endParaRPr lang="en-US" altLang="ja-JP" sz="1800" dirty="0" smtClean="0"/>
          </a:p>
          <a:p>
            <a:endParaRPr kumimoji="1" lang="en-US" altLang="ja-JP" dirty="0" smtClean="0"/>
          </a:p>
          <a:p>
            <a:pPr marL="57136" indent="0">
              <a:buNone/>
            </a:pPr>
            <a:endParaRPr lang="en-US" altLang="ja-JP" sz="2800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PC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Ping</a:t>
            </a:r>
            <a:r>
              <a:rPr lang="ja-JP" altLang="en-US" dirty="0" smtClean="0"/>
              <a:t>及び、</a:t>
            </a:r>
            <a:r>
              <a:rPr lang="en-US" altLang="ja-JP" dirty="0" smtClean="0"/>
              <a:t>Telnet</a:t>
            </a:r>
            <a:r>
              <a:rPr lang="ja-JP" altLang="en-US" dirty="0" smtClean="0"/>
              <a:t>セッションが途切れることを確認</a:t>
            </a:r>
            <a:r>
              <a:rPr lang="ja-JP" altLang="en-US" dirty="0" smtClean="0"/>
              <a:t>してください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PC</a:t>
            </a:r>
            <a:r>
              <a:rPr lang="ja-JP" altLang="en-US" dirty="0" smtClean="0"/>
              <a:t>とルータの通信を遮断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7604" y="1729862"/>
            <a:ext cx="712879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ourier New"/>
                <a:cs typeface="Courier New"/>
              </a:rPr>
              <a:t>Pod2_minilab2#conf t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Enter configuration commands, one per line.  End with CNTL/Z.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Pod2_minilab2</a:t>
            </a:r>
            <a:r>
              <a:rPr lang="en-US" altLang="ja-JP" sz="1400" dirty="0">
                <a:latin typeface="Courier New"/>
                <a:cs typeface="Courier New"/>
              </a:rPr>
              <a:t>(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400" dirty="0" smtClean="0">
                <a:latin typeface="Courier New"/>
                <a:cs typeface="Courier New"/>
              </a:rPr>
              <a:t>)#</a:t>
            </a:r>
            <a:r>
              <a:rPr lang="en-US" altLang="ja-JP" sz="1400" dirty="0" err="1" smtClean="0">
                <a:latin typeface="Courier New"/>
                <a:cs typeface="Courier New"/>
              </a:rPr>
              <a:t>int</a:t>
            </a:r>
            <a:r>
              <a:rPr lang="en-US" altLang="ja-JP" sz="1400" dirty="0" smtClean="0">
                <a:latin typeface="Courier New"/>
                <a:cs typeface="Courier New"/>
              </a:rPr>
              <a:t> </a:t>
            </a:r>
            <a:r>
              <a:rPr lang="en-US" altLang="ja-JP" sz="1400" dirty="0" err="1" smtClean="0">
                <a:latin typeface="Courier New"/>
                <a:cs typeface="Courier New"/>
              </a:rPr>
              <a:t>vlan</a:t>
            </a:r>
            <a:r>
              <a:rPr lang="en-US" altLang="ja-JP" sz="1400" dirty="0" smtClean="0">
                <a:latin typeface="Courier New"/>
                <a:cs typeface="Courier New"/>
              </a:rPr>
              <a:t> 1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Pod2_minilab2</a:t>
            </a:r>
            <a:r>
              <a:rPr lang="en-US" altLang="ja-JP" sz="1400" dirty="0">
                <a:latin typeface="Courier New"/>
                <a:cs typeface="Courier New"/>
              </a:rPr>
              <a:t>(</a:t>
            </a:r>
            <a:r>
              <a:rPr lang="en-US" altLang="ja-JP" sz="1400" dirty="0" err="1" smtClean="0">
                <a:latin typeface="Courier New"/>
                <a:cs typeface="Courier New"/>
              </a:rPr>
              <a:t>config</a:t>
            </a:r>
            <a:r>
              <a:rPr lang="en-US" altLang="ja-JP" sz="1400" dirty="0" smtClean="0">
                <a:latin typeface="Courier New"/>
                <a:cs typeface="Courier New"/>
              </a:rPr>
              <a:t>-if)#shut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99" y="3100554"/>
            <a:ext cx="4425117" cy="1968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正方形/長方形 5"/>
          <p:cNvSpPr/>
          <p:nvPr/>
        </p:nvSpPr>
        <p:spPr>
          <a:xfrm>
            <a:off x="1043607" y="4575524"/>
            <a:ext cx="4636467" cy="300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5940152" y="4085898"/>
            <a:ext cx="2520280" cy="360041"/>
          </a:xfrm>
          <a:prstGeom prst="wedgeRectCallout">
            <a:avLst>
              <a:gd name="adj1" fmla="val -56389"/>
              <a:gd name="adj2" fmla="val 14080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インタフェース</a:t>
            </a:r>
            <a:r>
              <a:rPr lang="en-US" altLang="ja-JP" sz="1200" dirty="0" smtClean="0"/>
              <a:t>Down</a:t>
            </a:r>
            <a:r>
              <a:rPr lang="ja-JP" altLang="en-US" sz="1200" dirty="0" smtClean="0"/>
              <a:t>前後の部分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138234875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>
          <a:xfrm>
            <a:off x="462301" y="1034682"/>
            <a:ext cx="8277344" cy="3888432"/>
          </a:xfrm>
        </p:spPr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この操作はルータのコンソールで確認可能です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ルータのコンソールから</a:t>
            </a:r>
            <a:r>
              <a:rPr kumimoji="1" lang="en-US" altLang="ja-JP" dirty="0" smtClean="0"/>
              <a:t>rollback</a:t>
            </a:r>
            <a:r>
              <a:rPr lang="ja-JP" altLang="en-US" dirty="0" smtClean="0"/>
              <a:t>の実施</a:t>
            </a:r>
            <a:r>
              <a:rPr kumimoji="1" lang="ja-JP" altLang="en-US" dirty="0" smtClean="0"/>
              <a:t>時間、タイマーが確認可能です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 marL="57136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コンソール上では</a:t>
            </a:r>
            <a:r>
              <a:rPr lang="en-US" altLang="ja-JP" dirty="0" smtClean="0"/>
              <a:t>rollback</a:t>
            </a:r>
            <a:r>
              <a:rPr lang="ja-JP" altLang="en-US" dirty="0" smtClean="0"/>
              <a:t>するまでの残り時間が</a:t>
            </a:r>
            <a:r>
              <a:rPr lang="en-US" altLang="ja-JP" dirty="0" smtClean="0"/>
              <a:t>Syslog</a:t>
            </a:r>
            <a:r>
              <a:rPr lang="ja-JP" altLang="en-US" dirty="0" smtClean="0"/>
              <a:t>で出力されます</a:t>
            </a: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6555" y="1792080"/>
            <a:ext cx="73083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Courier New"/>
                <a:cs typeface="Courier New"/>
              </a:rPr>
              <a:t>Pod5_minilab2#show archive </a:t>
            </a:r>
            <a:r>
              <a:rPr lang="en-US" altLang="ja-JP" sz="1200" dirty="0" err="1">
                <a:latin typeface="Courier New"/>
                <a:cs typeface="Courier New"/>
              </a:rPr>
              <a:t>config</a:t>
            </a:r>
            <a:r>
              <a:rPr lang="en-US" altLang="ja-JP" sz="1200" dirty="0">
                <a:latin typeface="Courier New"/>
                <a:cs typeface="Courier New"/>
              </a:rPr>
              <a:t> rollback </a:t>
            </a:r>
            <a:r>
              <a:rPr lang="en-US" altLang="ja-JP" sz="1200" dirty="0" smtClean="0">
                <a:latin typeface="Courier New"/>
                <a:cs typeface="Courier New"/>
              </a:rPr>
              <a:t>timer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Time configured(or reconfigured): 12:13:41 JST Fri Apr 3 </a:t>
            </a:r>
            <a:r>
              <a:rPr lang="en-US" altLang="ja-JP" sz="1200" dirty="0" smtClean="0">
                <a:latin typeface="Courier New"/>
                <a:cs typeface="Courier New"/>
              </a:rPr>
              <a:t>2015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Timer type: absolute </a:t>
            </a:r>
            <a:r>
              <a:rPr lang="en-US" altLang="ja-JP" sz="1200" dirty="0" smtClean="0">
                <a:latin typeface="Courier New"/>
                <a:cs typeface="Courier New"/>
              </a:rPr>
              <a:t>timer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Timer value: 2 </a:t>
            </a:r>
            <a:r>
              <a:rPr lang="en-US" altLang="ja-JP" sz="1200" dirty="0" smtClean="0">
                <a:latin typeface="Courier New"/>
                <a:cs typeface="Courier New"/>
              </a:rPr>
              <a:t>min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User: </a:t>
            </a:r>
            <a:r>
              <a:rPr lang="en-US" altLang="ja-JP" sz="1200" dirty="0" smtClean="0">
                <a:latin typeface="Courier New"/>
                <a:cs typeface="Courier New"/>
              </a:rPr>
              <a:t>console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Pod5_minilab2#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39552" y="3507822"/>
            <a:ext cx="8305822" cy="14272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>
                <a:latin typeface="Courier New"/>
                <a:cs typeface="Courier New"/>
              </a:rPr>
              <a:t>Pod5_minilab2#</a:t>
            </a:r>
          </a:p>
          <a:p>
            <a:r>
              <a:rPr lang="en-US" altLang="ja-JP" sz="1200" dirty="0">
                <a:solidFill>
                  <a:srgbClr val="FF0000"/>
                </a:solidFill>
                <a:latin typeface="Courier New"/>
                <a:cs typeface="Courier New"/>
              </a:rPr>
              <a:t>Rollback Confirmed Change: Rollback will begin in one minute</a:t>
            </a:r>
            <a:r>
              <a:rPr lang="en-US" altLang="ja-JP" sz="1200" dirty="0" smtClean="0">
                <a:solidFill>
                  <a:srgbClr val="FF0000"/>
                </a:solidFill>
                <a:latin typeface="Courier New"/>
                <a:cs typeface="Courier New"/>
              </a:rPr>
              <a:t>.</a:t>
            </a:r>
            <a:endParaRPr lang="en-US" altLang="ja-JP" sz="12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Enter "configure confirm" if you wish to keep what you've </a:t>
            </a:r>
            <a:r>
              <a:rPr lang="en-US" altLang="ja-JP" sz="1200" dirty="0" smtClean="0">
                <a:latin typeface="Courier New"/>
                <a:cs typeface="Courier New"/>
              </a:rPr>
              <a:t>configured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*Apr  3 12:14:44 JST: %ARCHIVE_DIFF-5-ROLLBK_CNFMD_CHG_WARNING_ABSTIMER: System will rollback to </a:t>
            </a:r>
            <a:r>
              <a:rPr lang="en-US" altLang="ja-JP" sz="1200" dirty="0" err="1">
                <a:latin typeface="Courier New"/>
                <a:cs typeface="Courier New"/>
              </a:rPr>
              <a:t>config</a:t>
            </a:r>
            <a:r>
              <a:rPr lang="en-US" altLang="ja-JP" sz="1200" dirty="0">
                <a:latin typeface="Courier New"/>
                <a:cs typeface="Courier New"/>
              </a:rPr>
              <a:t> flash:Pod5_config-Apr--3-12-13-40-JST-32 in one minute. Enter "configure confirm" if you wish to keep what you've </a:t>
            </a:r>
            <a:r>
              <a:rPr lang="en-US" altLang="ja-JP" sz="1200" dirty="0" smtClean="0">
                <a:latin typeface="Courier New"/>
                <a:cs typeface="Courier New"/>
              </a:rPr>
              <a:t>configured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Pod5_minilab2#</a:t>
            </a:r>
            <a:endParaRPr kumimoji="1" lang="ja-JP" altLang="en-US" sz="1200" dirty="0" smtClean="0">
              <a:latin typeface="Courier New"/>
              <a:cs typeface="Courier New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7271792" y="3795854"/>
            <a:ext cx="1872208" cy="216024"/>
          </a:xfrm>
          <a:prstGeom prst="wedgeRectCallout">
            <a:avLst>
              <a:gd name="adj1" fmla="val -76831"/>
              <a:gd name="adj2" fmla="val -1909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rollback</a:t>
            </a:r>
            <a:r>
              <a:rPr lang="ja-JP" altLang="en-US" sz="1200" dirty="0" smtClean="0"/>
              <a:t>まで残り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分</a:t>
            </a:r>
            <a:endParaRPr lang="en-US" altLang="ja-JP" sz="1200" dirty="0" smtClean="0"/>
          </a:p>
        </p:txBody>
      </p:sp>
      <p:sp>
        <p:nvSpPr>
          <p:cNvPr id="9" name="四角形吹き出し 8"/>
          <p:cNvSpPr/>
          <p:nvPr/>
        </p:nvSpPr>
        <p:spPr>
          <a:xfrm>
            <a:off x="4355976" y="2427734"/>
            <a:ext cx="3312368" cy="432048"/>
          </a:xfrm>
          <a:prstGeom prst="wedgeRectCallout">
            <a:avLst>
              <a:gd name="adj1" fmla="val -65467"/>
              <a:gd name="adj2" fmla="val -586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ロールバックの実施時間、タイマーの時間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3466210631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502188" cy="3168210"/>
          </a:xfrm>
        </p:spPr>
        <p:txBody>
          <a:bodyPr/>
          <a:lstStyle/>
          <a:p>
            <a:pPr marL="57136" indent="0">
              <a:buNone/>
            </a:pPr>
            <a:r>
              <a:rPr lang="en-US" altLang="ja-JP" sz="1800" dirty="0" smtClean="0"/>
              <a:t>configuration replace</a:t>
            </a:r>
            <a:r>
              <a:rPr lang="ja-JP" altLang="en-US" sz="1800" dirty="0" smtClean="0"/>
              <a:t>で設定した</a:t>
            </a:r>
            <a:r>
              <a:rPr kumimoji="1" lang="ja-JP" altLang="en-US" sz="1800" dirty="0" smtClean="0"/>
              <a:t>時間が経過</a:t>
            </a:r>
            <a:r>
              <a:rPr lang="ja-JP" altLang="en-US" sz="1800" dirty="0" smtClean="0"/>
              <a:t>後</a:t>
            </a:r>
            <a:r>
              <a:rPr kumimoji="1" lang="ja-JP" altLang="en-US" sz="1800" dirty="0" smtClean="0"/>
              <a:t>、</a:t>
            </a:r>
            <a:r>
              <a:rPr kumimoji="1" lang="en-US" altLang="ja-JP" sz="1800" dirty="0" smtClean="0"/>
              <a:t>PC</a:t>
            </a:r>
            <a:r>
              <a:rPr kumimoji="1" lang="ja-JP" altLang="en-US" sz="1800" dirty="0" smtClean="0"/>
              <a:t>からルータの疎通が復旧します</a:t>
            </a:r>
            <a:endParaRPr kumimoji="1" lang="en-US" altLang="ja-JP" sz="1800" dirty="0" smtClean="0"/>
          </a:p>
          <a:p>
            <a:pPr marL="634940" lvl="1" indent="-342900">
              <a:buFont typeface="+mj-lt"/>
              <a:buAutoNum type="arabicPeriod"/>
            </a:pPr>
            <a:r>
              <a:rPr lang="en-US" altLang="ja-JP" dirty="0" smtClean="0"/>
              <a:t>Ping</a:t>
            </a:r>
            <a:r>
              <a:rPr lang="ja-JP" altLang="en-US" dirty="0" smtClean="0"/>
              <a:t>が届くことを確認</a:t>
            </a:r>
            <a:r>
              <a:rPr lang="ja-JP" altLang="en-US" dirty="0" smtClean="0"/>
              <a:t>してください</a:t>
            </a:r>
            <a:endParaRPr lang="en-US" altLang="ja-JP" dirty="0" smtClean="0"/>
          </a:p>
          <a:p>
            <a:pPr marL="634940" lvl="1" indent="-342900">
              <a:buFont typeface="+mj-lt"/>
              <a:buAutoNum type="arabicPeriod"/>
            </a:pPr>
            <a:r>
              <a:rPr kumimoji="1" lang="en-US" altLang="ja-JP" dirty="0" smtClean="0"/>
              <a:t>Telnet</a:t>
            </a:r>
            <a:r>
              <a:rPr kumimoji="1" lang="ja-JP" altLang="en-US" dirty="0" smtClean="0"/>
              <a:t>セッションが復旧したことを確認してください</a:t>
            </a:r>
            <a:endParaRPr kumimoji="1" lang="en-US" altLang="ja-JP" dirty="0" smtClean="0"/>
          </a:p>
          <a:p>
            <a:endParaRPr lang="en-US" altLang="ja-JP" sz="1800" dirty="0"/>
          </a:p>
          <a:p>
            <a:r>
              <a:rPr kumimoji="1" lang="ja-JP" altLang="en-US" sz="1800" dirty="0" smtClean="0"/>
              <a:t>今回のラボでは、</a:t>
            </a:r>
            <a:r>
              <a:rPr lang="en-US" altLang="ja-JP" sz="1800" dirty="0"/>
              <a:t>“configure confirm”</a:t>
            </a:r>
            <a:r>
              <a:rPr kumimoji="1" lang="ja-JP" altLang="en-US" sz="1800" dirty="0" smtClean="0"/>
              <a:t>が入力されなかったため、コンフィグが</a:t>
            </a:r>
            <a:r>
              <a:rPr kumimoji="1" lang="en-US" altLang="ja-JP" sz="1800" dirty="0" smtClean="0"/>
              <a:t>rollback</a:t>
            </a:r>
            <a:r>
              <a:rPr lang="ja-JP" altLang="en-US" sz="1800" dirty="0" smtClean="0"/>
              <a:t>されました</a:t>
            </a:r>
            <a:endParaRPr lang="en-US" altLang="ja-JP" sz="1800" dirty="0" smtClean="0"/>
          </a:p>
          <a:p>
            <a:pPr marL="57136" indent="0">
              <a:buNone/>
            </a:pPr>
            <a:r>
              <a:rPr lang="en-US" altLang="ja-JP" sz="1800" dirty="0" smtClean="0"/>
              <a:t>※replace</a:t>
            </a:r>
            <a:r>
              <a:rPr lang="ja-JP" altLang="en-US" sz="1800" dirty="0" smtClean="0"/>
              <a:t>される時間の前に、</a:t>
            </a:r>
            <a:r>
              <a:rPr lang="en-US" altLang="ja-JP" sz="1800" dirty="0" smtClean="0"/>
              <a:t>“configure confirm”</a:t>
            </a:r>
            <a:r>
              <a:rPr lang="ja-JP" altLang="en-US" sz="1800" dirty="0" smtClean="0"/>
              <a:t>を入力すると</a:t>
            </a:r>
            <a:r>
              <a:rPr lang="en-US" altLang="ja-JP" sz="1800" dirty="0" smtClean="0"/>
              <a:t>rollback</a:t>
            </a:r>
            <a:r>
              <a:rPr lang="ja-JP" altLang="en-US" sz="1800" dirty="0" smtClean="0"/>
              <a:t>されずに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コンフィグ情報が更新されます</a:t>
            </a:r>
            <a:endParaRPr lang="en-US" altLang="ja-JP" sz="1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PC</a:t>
            </a:r>
            <a:r>
              <a:rPr kumimoji="1" lang="ja-JP" altLang="en-US" dirty="0" smtClean="0"/>
              <a:t>とルータの通信の復旧を確認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250797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2800" dirty="0" smtClean="0"/>
              <a:t>運用管理機能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kumimoji="1" lang="ja-JP" altLang="en-US" sz="2800" dirty="0" smtClean="0"/>
              <a:t>コンフィグロック</a:t>
            </a:r>
            <a:endParaRPr kumimoji="1" lang="ja-JP" altLang="en-US" sz="2800" dirty="0"/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403656" y="1242914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1242914"/>
            <a:ext cx="6270681" cy="896788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rgbClr val="676767"/>
                </a:solidFill>
              </a:rPr>
              <a:t>複数人同時に設定変更を行っている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r>
              <a:rPr lang="ja-JP" altLang="en-US" sz="1600" dirty="0" smtClean="0">
                <a:solidFill>
                  <a:srgbClr val="676767"/>
                </a:solidFill>
              </a:rPr>
              <a:t>設定変更中の自分以外のセッションは、設定変更が行えないようにしたい</a:t>
            </a:r>
            <a:endParaRPr kumimoji="1" lang="ja-JP" altLang="en-US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930833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79787" y="2338057"/>
            <a:ext cx="5544541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kumimoji="1" lang="en-US" altLang="ja-JP" sz="1600" dirty="0" err="1" smtClean="0">
                <a:solidFill>
                  <a:srgbClr val="676767"/>
                </a:solidFill>
              </a:rPr>
              <a:t>config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 lock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を使用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rgbClr val="676767"/>
                </a:solidFill>
              </a:rPr>
              <a:t>コンフィグレーション ターミナル画面へのアクセスをブロックする</a:t>
            </a:r>
            <a:endParaRPr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show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コマンド等は操作可能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36" indent="-457200">
              <a:buFont typeface="+mj-lt"/>
              <a:buAutoNum type="arabicPeriod"/>
            </a:pPr>
            <a:r>
              <a:rPr kumimoji="1" lang="ja-JP" altLang="en-US" dirty="0" smtClean="0"/>
              <a:t>コンソールアクセスで　</a:t>
            </a:r>
            <a:r>
              <a:rPr kumimoji="1" lang="en-US" altLang="ja-JP" dirty="0" smtClean="0"/>
              <a:t>“</a:t>
            </a:r>
            <a:r>
              <a:rPr kumimoji="1" lang="en-US" altLang="ja-JP" dirty="0" err="1" smtClean="0"/>
              <a:t>conf</a:t>
            </a:r>
            <a:r>
              <a:rPr kumimoji="1" lang="en-US" altLang="ja-JP" dirty="0" smtClean="0"/>
              <a:t> t lock”</a:t>
            </a:r>
            <a:r>
              <a:rPr lang="ja-JP" altLang="en-US" dirty="0" smtClean="0"/>
              <a:t>を入力</a:t>
            </a:r>
            <a:r>
              <a:rPr lang="ja-JP" altLang="en-US" dirty="0" smtClean="0"/>
              <a:t>してください</a:t>
            </a:r>
            <a:endParaRPr kumimoji="1" lang="en-US" altLang="ja-JP" dirty="0" smtClean="0"/>
          </a:p>
          <a:p>
            <a:endParaRPr kumimoji="1" lang="en-US" altLang="ja-JP" sz="900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Config</a:t>
            </a:r>
            <a:r>
              <a:rPr kumimoji="1" lang="en-US" altLang="ja-JP" dirty="0" smtClean="0"/>
              <a:t> lock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1580" y="2370242"/>
            <a:ext cx="756084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Courier New"/>
                <a:cs typeface="Courier New"/>
              </a:rPr>
              <a:t>Pod8-minilab2#conf t lock</a:t>
            </a: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Configuration session is locked. The lock will be cleared once you exit out of configuration mode.</a:t>
            </a: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Enter configuration commands, one per line.  End with CNTL/Z.</a:t>
            </a: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Pod8-minilab2(</a:t>
            </a:r>
            <a:r>
              <a:rPr lang="en-US" altLang="ja-JP" sz="1200" dirty="0" err="1">
                <a:latin typeface="Courier New"/>
                <a:cs typeface="Courier New"/>
              </a:rPr>
              <a:t>config</a:t>
            </a:r>
            <a:r>
              <a:rPr lang="en-US" altLang="ja-JP" sz="1200" dirty="0">
                <a:latin typeface="Courier New"/>
                <a:cs typeface="Courier New"/>
              </a:rPr>
              <a:t>)</a:t>
            </a:r>
            <a:r>
              <a:rPr lang="en-US" altLang="ja-JP" sz="1200" dirty="0" smtClean="0">
                <a:latin typeface="Courier New"/>
                <a:cs typeface="Courier New"/>
              </a:rPr>
              <a:t>#</a:t>
            </a:r>
            <a:endParaRPr lang="en-US" altLang="ja-JP" sz="1200" dirty="0">
              <a:latin typeface="Courier New"/>
              <a:cs typeface="Courier New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4427984" y="2187442"/>
            <a:ext cx="4608512" cy="432048"/>
          </a:xfrm>
          <a:prstGeom prst="wedgeRectCallout">
            <a:avLst>
              <a:gd name="adj1" fmla="val -74547"/>
              <a:gd name="adj2" fmla="val 2812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err="1" smtClean="0"/>
              <a:t>conf</a:t>
            </a:r>
            <a:r>
              <a:rPr lang="en-US" altLang="ja-JP" sz="1200" dirty="0" smtClean="0"/>
              <a:t> t</a:t>
            </a:r>
            <a:r>
              <a:rPr lang="ja-JP" altLang="en-US" sz="1200" dirty="0" smtClean="0"/>
              <a:t>の後に入力する</a:t>
            </a:r>
            <a:r>
              <a:rPr lang="en-US" altLang="ja-JP" sz="1200" dirty="0" smtClean="0"/>
              <a:t>lock</a:t>
            </a:r>
            <a:r>
              <a:rPr lang="ja-JP" altLang="en-US" sz="1200" dirty="0" smtClean="0"/>
              <a:t>コマンドで他セッションが</a:t>
            </a:r>
            <a:endParaRPr lang="en-US" altLang="ja-JP" sz="1200" dirty="0" smtClean="0"/>
          </a:p>
          <a:p>
            <a:pPr algn="ctr"/>
            <a:r>
              <a:rPr lang="ja-JP" altLang="en-US" sz="1200" dirty="0" smtClean="0"/>
              <a:t>グローバルコンフィグレーションモードに入ることを拒否します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441163118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462300" y="1101984"/>
            <a:ext cx="8681700" cy="3414014"/>
          </a:xfrm>
        </p:spPr>
        <p:txBody>
          <a:bodyPr/>
          <a:lstStyle/>
          <a:p>
            <a:pPr marL="400036" indent="-342900">
              <a:buFont typeface="+mj-lt"/>
              <a:buAutoNum type="arabicPeriod"/>
            </a:pPr>
            <a:r>
              <a:rPr lang="ja-JP" altLang="en-US" sz="1600" u="sng" dirty="0" smtClean="0">
                <a:solidFill>
                  <a:srgbClr val="FF0000"/>
                </a:solidFill>
              </a:rPr>
              <a:t>新しく</a:t>
            </a:r>
            <a:r>
              <a:rPr lang="en-US" altLang="ja-JP" sz="1600" u="sng" dirty="0" err="1" smtClean="0">
                <a:solidFill>
                  <a:srgbClr val="FF0000"/>
                </a:solidFill>
              </a:rPr>
              <a:t>Tera</a:t>
            </a:r>
            <a:r>
              <a:rPr lang="en-US" altLang="ja-JP" sz="1600" u="sng" dirty="0" smtClean="0">
                <a:solidFill>
                  <a:srgbClr val="FF0000"/>
                </a:solidFill>
              </a:rPr>
              <a:t> Term</a:t>
            </a:r>
            <a:r>
              <a:rPr lang="ja-JP" altLang="en-US" sz="1600" u="sng" dirty="0" smtClean="0">
                <a:solidFill>
                  <a:srgbClr val="FF0000"/>
                </a:solidFill>
              </a:rPr>
              <a:t>を開き、</a:t>
            </a:r>
            <a:r>
              <a:rPr kumimoji="1" lang="ja-JP" altLang="en-US" sz="1600" u="sng" dirty="0" smtClean="0">
                <a:solidFill>
                  <a:srgbClr val="FF0000"/>
                </a:solidFill>
              </a:rPr>
              <a:t>ルータに</a:t>
            </a:r>
            <a:r>
              <a:rPr kumimoji="1" lang="en-US" altLang="ja-JP" sz="1600" u="sng" dirty="0" smtClean="0">
                <a:solidFill>
                  <a:srgbClr val="FF0000"/>
                </a:solidFill>
              </a:rPr>
              <a:t>Telnet</a:t>
            </a:r>
            <a:r>
              <a:rPr kumimoji="1" lang="ja-JP" altLang="en-US" sz="1600" u="sng" dirty="0" smtClean="0">
                <a:solidFill>
                  <a:srgbClr val="FF0000"/>
                </a:solidFill>
              </a:rPr>
              <a:t>アクセスを</a:t>
            </a:r>
            <a:r>
              <a:rPr kumimoji="1" lang="ja-JP" altLang="en-US" sz="1600" u="sng" dirty="0" smtClean="0">
                <a:solidFill>
                  <a:srgbClr val="FF0000"/>
                </a:solidFill>
              </a:rPr>
              <a:t>して</a:t>
            </a:r>
            <a:r>
              <a:rPr kumimoji="1" lang="en-US" altLang="ja-JP" sz="1600" u="sng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1600" u="sng" dirty="0" smtClean="0">
                <a:solidFill>
                  <a:srgbClr val="FF0000"/>
                </a:solidFill>
              </a:rPr>
            </a:br>
            <a:r>
              <a:rPr lang="ja-JP" altLang="en-US" sz="1600" u="sng" dirty="0" smtClean="0">
                <a:solidFill>
                  <a:srgbClr val="FF0000"/>
                </a:solidFill>
              </a:rPr>
              <a:t>くだ</a:t>
            </a:r>
            <a:r>
              <a:rPr kumimoji="1" lang="ja-JP" altLang="en-US" sz="1600" u="sng" dirty="0" smtClean="0">
                <a:solidFill>
                  <a:srgbClr val="FF0000"/>
                </a:solidFill>
              </a:rPr>
              <a:t>さい</a:t>
            </a:r>
            <a:endParaRPr kumimoji="1" lang="en-US" altLang="ja-JP" sz="1600" u="sng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1400" dirty="0" smtClean="0"/>
              <a:t>アドレスは全</a:t>
            </a:r>
            <a:r>
              <a:rPr lang="en-US" altLang="ja-JP" sz="1400" dirty="0" smtClean="0"/>
              <a:t>Pod</a:t>
            </a:r>
            <a:r>
              <a:rPr lang="ja-JP" altLang="en-US" sz="1400" dirty="0" smtClean="0"/>
              <a:t>共通で、</a:t>
            </a:r>
            <a:r>
              <a:rPr lang="en-US" altLang="ja-JP" sz="1400" dirty="0" smtClean="0"/>
              <a:t>192.168.1.254</a:t>
            </a:r>
            <a:r>
              <a:rPr lang="ja-JP" altLang="en-US" sz="1400" dirty="0" smtClean="0"/>
              <a:t>です</a:t>
            </a:r>
            <a:endParaRPr lang="en-US" altLang="ja-JP" sz="1400" dirty="0" smtClean="0"/>
          </a:p>
          <a:p>
            <a:pPr lvl="1"/>
            <a:r>
              <a:rPr kumimoji="1" lang="ja-JP" altLang="en-US" sz="1400" dirty="0" smtClean="0"/>
              <a:t>ユーザ名：</a:t>
            </a:r>
            <a:r>
              <a:rPr kumimoji="1" lang="en-US" altLang="ja-JP" sz="1400" dirty="0" smtClean="0"/>
              <a:t>cisco</a:t>
            </a:r>
          </a:p>
          <a:p>
            <a:pPr lvl="1"/>
            <a:r>
              <a:rPr lang="ja-JP" altLang="en-US" sz="1400" dirty="0" smtClean="0"/>
              <a:t>パスワード：</a:t>
            </a:r>
            <a:r>
              <a:rPr lang="en-US" altLang="ja-JP" sz="1400" dirty="0" smtClean="0"/>
              <a:t>cisco</a:t>
            </a:r>
          </a:p>
          <a:p>
            <a:pPr marL="400036" indent="-342900">
              <a:buFont typeface="+mj-lt"/>
              <a:buAutoNum type="arabicPeriod"/>
            </a:pPr>
            <a:r>
              <a:rPr lang="en-US" altLang="ja-JP" sz="1600" dirty="0" smtClean="0"/>
              <a:t>“</a:t>
            </a:r>
            <a:r>
              <a:rPr lang="en-US" altLang="ja-JP" sz="1600" dirty="0" err="1" smtClean="0"/>
              <a:t>conf</a:t>
            </a:r>
            <a:r>
              <a:rPr lang="en-US" altLang="ja-JP" sz="1600" dirty="0" smtClean="0"/>
              <a:t> t”</a:t>
            </a:r>
            <a:r>
              <a:rPr lang="ja-JP" altLang="en-US" sz="1600" dirty="0" smtClean="0"/>
              <a:t>を入力してもグローバルコンフィグレーションモードに移行出来ないこと</a:t>
            </a:r>
            <a:r>
              <a:rPr lang="ja-JP" altLang="en-US" sz="1600" dirty="0" smtClean="0"/>
              <a:t>を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確認してください</a:t>
            </a:r>
            <a:endParaRPr lang="en-US" altLang="ja-JP" sz="1600" dirty="0" smtClean="0"/>
          </a:p>
          <a:p>
            <a:pPr marL="400036" indent="-342900">
              <a:buFont typeface="+mj-lt"/>
              <a:buAutoNum type="arabicPeriod"/>
            </a:pPr>
            <a:endParaRPr kumimoji="1" lang="en-US" altLang="ja-JP" sz="1600" dirty="0"/>
          </a:p>
          <a:p>
            <a:pPr marL="400036" indent="-342900">
              <a:buFont typeface="+mj-lt"/>
              <a:buAutoNum type="arabicPeriod"/>
            </a:pPr>
            <a:endParaRPr lang="en-US" altLang="ja-JP" sz="1600" dirty="0" smtClean="0"/>
          </a:p>
          <a:p>
            <a:pPr marL="400036" indent="-342900">
              <a:buFont typeface="+mj-lt"/>
              <a:buAutoNum type="arabicPeriod"/>
            </a:pPr>
            <a:endParaRPr kumimoji="1" lang="en-US" altLang="ja-JP" sz="1600" dirty="0"/>
          </a:p>
          <a:p>
            <a:pPr marL="400036" indent="-342900">
              <a:buFont typeface="+mj-lt"/>
              <a:buAutoNum type="arabicPeriod"/>
            </a:pPr>
            <a:endParaRPr lang="en-US" altLang="ja-JP" sz="1600" dirty="0" smtClean="0"/>
          </a:p>
          <a:p>
            <a:pPr marL="400036" indent="-342900">
              <a:buFont typeface="+mj-lt"/>
              <a:buAutoNum type="arabicPeriod"/>
            </a:pPr>
            <a:r>
              <a:rPr kumimoji="1" lang="ja-JP" altLang="en-US" sz="1600" b="1" u="sng" dirty="0" smtClean="0">
                <a:solidFill>
                  <a:srgbClr val="FF0000"/>
                </a:solidFill>
              </a:rPr>
              <a:t>コンソールアクセスで</a:t>
            </a:r>
            <a:r>
              <a:rPr kumimoji="1" lang="en-US" altLang="ja-JP" sz="1600" b="1" u="sng" dirty="0" smtClean="0">
                <a:solidFill>
                  <a:srgbClr val="FF0000"/>
                </a:solidFill>
              </a:rPr>
              <a:t>”exit”</a:t>
            </a:r>
            <a:r>
              <a:rPr kumimoji="1" lang="ja-JP" altLang="en-US" sz="1600" b="1" u="sng" dirty="0" smtClean="0">
                <a:solidFill>
                  <a:srgbClr val="FF0000"/>
                </a:solidFill>
              </a:rPr>
              <a:t>を入力し</a:t>
            </a:r>
            <a:r>
              <a:rPr lang="ja-JP" altLang="en-US" sz="1600" b="1" u="sng" dirty="0" smtClean="0">
                <a:solidFill>
                  <a:srgbClr val="FF0000"/>
                </a:solidFill>
              </a:rPr>
              <a:t>、</a:t>
            </a:r>
            <a:r>
              <a:rPr lang="en-US" altLang="ja-JP" sz="1600" b="1" u="sng" dirty="0" smtClean="0">
                <a:solidFill>
                  <a:srgbClr val="FF0000"/>
                </a:solidFill>
              </a:rPr>
              <a:t>lock</a:t>
            </a:r>
            <a:r>
              <a:rPr lang="ja-JP" altLang="en-US" sz="1600" b="1" u="sng" dirty="0" err="1" smtClean="0">
                <a:solidFill>
                  <a:srgbClr val="FF0000"/>
                </a:solidFill>
              </a:rPr>
              <a:t>を解</a:t>
            </a:r>
            <a:r>
              <a:rPr lang="ja-JP" altLang="en-US" sz="1600" b="1" u="sng" dirty="0" smtClean="0">
                <a:solidFill>
                  <a:srgbClr val="FF0000"/>
                </a:solidFill>
              </a:rPr>
              <a:t>除して</a:t>
            </a:r>
            <a:r>
              <a:rPr lang="ja-JP" altLang="en-US" sz="1600" b="1" u="sng" dirty="0">
                <a:solidFill>
                  <a:srgbClr val="FF0000"/>
                </a:solidFill>
              </a:rPr>
              <a:t>くだ</a:t>
            </a:r>
            <a:r>
              <a:rPr lang="ja-JP" altLang="en-US" sz="1600" b="1" u="sng" dirty="0" smtClean="0">
                <a:solidFill>
                  <a:srgbClr val="FF0000"/>
                </a:solidFill>
              </a:rPr>
              <a:t>さい</a:t>
            </a:r>
            <a:endParaRPr kumimoji="1" lang="en-US" altLang="ja-JP" sz="1600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Config</a:t>
            </a:r>
            <a:r>
              <a:rPr kumimoji="1" lang="en-US" altLang="ja-JP" dirty="0" smtClean="0"/>
              <a:t> lock</a:t>
            </a:r>
            <a:r>
              <a:rPr kumimoji="1" lang="ja-JP" altLang="en-US" dirty="0" smtClean="0"/>
              <a:t>の確認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0394" y="3006115"/>
            <a:ext cx="756084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ourier New"/>
                <a:cs typeface="Courier New"/>
              </a:rPr>
              <a:t>User </a:t>
            </a:r>
            <a:r>
              <a:rPr lang="en-US" altLang="ja-JP" sz="1200" dirty="0">
                <a:latin typeface="Courier New"/>
                <a:cs typeface="Courier New"/>
              </a:rPr>
              <a:t>Access Verification</a:t>
            </a:r>
          </a:p>
          <a:p>
            <a:r>
              <a:rPr lang="en-US" altLang="ja-JP" sz="1200" dirty="0" smtClean="0">
                <a:latin typeface="Courier New"/>
                <a:cs typeface="Courier New"/>
              </a:rPr>
              <a:t>Username</a:t>
            </a:r>
            <a:r>
              <a:rPr lang="en-US" altLang="ja-JP" sz="1200" dirty="0">
                <a:latin typeface="Courier New"/>
                <a:cs typeface="Courier New"/>
              </a:rPr>
              <a:t>: </a:t>
            </a:r>
            <a:r>
              <a:rPr lang="en-US" altLang="ja-JP" sz="1200" dirty="0" smtClean="0">
                <a:latin typeface="Courier New"/>
                <a:cs typeface="Courier New"/>
              </a:rPr>
              <a:t>cisco</a:t>
            </a:r>
          </a:p>
          <a:p>
            <a:r>
              <a:rPr lang="en-US" altLang="ja-JP" sz="1200" dirty="0" smtClean="0">
                <a:latin typeface="Courier New"/>
                <a:cs typeface="Courier New"/>
              </a:rPr>
              <a:t>Password: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Pod8-minilab2#conf </a:t>
            </a:r>
            <a:r>
              <a:rPr lang="en-US" altLang="ja-JP" sz="1200" dirty="0" smtClean="0">
                <a:latin typeface="Courier New"/>
                <a:cs typeface="Courier New"/>
              </a:rPr>
              <a:t>t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Configuration mode is locked by process '15' user 'unknown' from terminal '0'. Please try later.</a:t>
            </a:r>
          </a:p>
          <a:p>
            <a:r>
              <a:rPr lang="en-US" altLang="ja-JP" sz="1200" dirty="0" smtClean="0">
                <a:latin typeface="Courier New"/>
                <a:cs typeface="Courier New"/>
              </a:rPr>
              <a:t>Pod8</a:t>
            </a:r>
            <a:r>
              <a:rPr lang="en-US" altLang="ja-JP" sz="1200" dirty="0">
                <a:latin typeface="Courier New"/>
                <a:cs typeface="Courier New"/>
              </a:rPr>
              <a:t>-minilab2</a:t>
            </a:r>
            <a:r>
              <a:rPr lang="en-US" altLang="ja-JP" sz="1200" dirty="0" smtClean="0">
                <a:latin typeface="Courier New"/>
                <a:cs typeface="Courier New"/>
              </a:rPr>
              <a:t>#</a:t>
            </a:r>
            <a:endParaRPr lang="en-US" altLang="ja-JP" sz="1200" dirty="0">
              <a:latin typeface="Courier New"/>
              <a:cs typeface="Courier New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263" y="483518"/>
            <a:ext cx="2920850" cy="19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正方形/長方形 6"/>
          <p:cNvSpPr/>
          <p:nvPr/>
        </p:nvSpPr>
        <p:spPr>
          <a:xfrm>
            <a:off x="6836340" y="1101984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188268" y="766916"/>
            <a:ext cx="1800200" cy="172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711789" y="3798203"/>
            <a:ext cx="77768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四角形吹き出し 9"/>
          <p:cNvSpPr/>
          <p:nvPr/>
        </p:nvSpPr>
        <p:spPr>
          <a:xfrm>
            <a:off x="3870734" y="3366155"/>
            <a:ext cx="5040560" cy="288032"/>
          </a:xfrm>
          <a:prstGeom prst="wedgeRectCallout">
            <a:avLst>
              <a:gd name="adj1" fmla="val -28804"/>
              <a:gd name="adj2" fmla="val 7478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/>
              <a:t>lock</a:t>
            </a:r>
            <a:r>
              <a:rPr lang="ja-JP" altLang="en-US" sz="1200" dirty="0" smtClean="0"/>
              <a:t>されているため</a:t>
            </a:r>
            <a:r>
              <a:rPr lang="ja-JP" altLang="en-US" sz="1200" dirty="0"/>
              <a:t>グローバルコンフィグレーション</a:t>
            </a:r>
            <a:r>
              <a:rPr lang="ja-JP" altLang="en-US" sz="1200" dirty="0" smtClean="0"/>
              <a:t>へ移行できません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00107827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2800" dirty="0" smtClean="0"/>
              <a:t>トラフィック可視化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kumimoji="1" lang="en-US" altLang="ja-JP" sz="2400" dirty="0" smtClean="0"/>
              <a:t>Traditional </a:t>
            </a:r>
            <a:r>
              <a:rPr kumimoji="1" lang="en-US" altLang="ja-JP" sz="2400" dirty="0" err="1" smtClean="0"/>
              <a:t>NetFlow</a:t>
            </a:r>
            <a:endParaRPr kumimoji="1" lang="ja-JP" altLang="en-US" sz="2400" dirty="0"/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403656" y="1242914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1242914"/>
            <a:ext cx="6270681" cy="824780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・普段流れているトラフィックを把握したい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kumimoji="1" lang="ja-JP" altLang="en-US" sz="1600" dirty="0" smtClean="0">
                <a:solidFill>
                  <a:srgbClr val="676767"/>
                </a:solidFill>
              </a:rPr>
              <a:t>・インタフェースの帯域は</a:t>
            </a:r>
            <a:r>
              <a:rPr kumimoji="1" lang="en-US" altLang="ja-JP" sz="1600" dirty="0" smtClean="0">
                <a:solidFill>
                  <a:srgbClr val="676767"/>
                </a:solidFill>
              </a:rPr>
              <a:t>SNMP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で把握している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r>
              <a:rPr lang="ja-JP" altLang="en-US" sz="1600" dirty="0" smtClean="0">
                <a:solidFill>
                  <a:srgbClr val="676767"/>
                </a:solidFill>
              </a:rPr>
              <a:t>・リアルタイムでトラフィック状況を把握したい</a:t>
            </a:r>
            <a:endParaRPr kumimoji="1" lang="ja-JP" altLang="en-US" sz="1600" dirty="0" smtClean="0">
              <a:solidFill>
                <a:srgbClr val="676767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930833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9" y="2338057"/>
            <a:ext cx="5700828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組込の</a:t>
            </a:r>
            <a:r>
              <a:rPr kumimoji="1" lang="en-US" altLang="ja-JP" sz="1600" dirty="0" err="1" smtClean="0">
                <a:solidFill>
                  <a:srgbClr val="676767"/>
                </a:solidFill>
              </a:rPr>
              <a:t>NetFlow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を利用！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rgbClr val="676767"/>
                </a:solidFill>
              </a:rPr>
              <a:t>流れているトラフィックを送信元</a:t>
            </a:r>
            <a:r>
              <a:rPr lang="en-US" altLang="ja-JP" sz="1600" dirty="0" smtClean="0">
                <a:solidFill>
                  <a:srgbClr val="676767"/>
                </a:solidFill>
              </a:rPr>
              <a:t>/</a:t>
            </a:r>
            <a:r>
              <a:rPr lang="ja-JP" altLang="en-US" sz="1600" dirty="0" smtClean="0">
                <a:solidFill>
                  <a:srgbClr val="676767"/>
                </a:solidFill>
              </a:rPr>
              <a:t>宛先</a:t>
            </a:r>
            <a:r>
              <a:rPr lang="en-US" altLang="ja-JP" sz="1600" dirty="0" smtClean="0">
                <a:solidFill>
                  <a:srgbClr val="676767"/>
                </a:solidFill>
              </a:rPr>
              <a:t>/</a:t>
            </a:r>
            <a:r>
              <a:rPr lang="ja-JP" altLang="en-US" sz="1600" dirty="0" smtClean="0">
                <a:solidFill>
                  <a:srgbClr val="676767"/>
                </a:solidFill>
              </a:rPr>
              <a:t>ポート</a:t>
            </a:r>
            <a:r>
              <a:rPr lang="ja-JP" altLang="en-US" sz="1600" dirty="0" smtClean="0">
                <a:solidFill>
                  <a:srgbClr val="676767"/>
                </a:solidFill>
              </a:rPr>
              <a:t>番号</a:t>
            </a:r>
            <a:r>
              <a:rPr lang="en-US" altLang="ja-JP" sz="1600" dirty="0" smtClean="0">
                <a:solidFill>
                  <a:srgbClr val="676767"/>
                </a:solidFill>
              </a:rPr>
              <a:t/>
            </a:r>
            <a:br>
              <a:rPr lang="en-US" altLang="ja-JP" sz="1600" dirty="0" smtClean="0">
                <a:solidFill>
                  <a:srgbClr val="676767"/>
                </a:solidFill>
              </a:rPr>
            </a:br>
            <a:r>
              <a:rPr lang="ja-JP" altLang="en-US" sz="1600" dirty="0" smtClean="0">
                <a:solidFill>
                  <a:srgbClr val="676767"/>
                </a:solidFill>
              </a:rPr>
              <a:t>といった</a:t>
            </a:r>
            <a:r>
              <a:rPr lang="en-US" altLang="ja-JP" sz="1600" dirty="0" smtClean="0">
                <a:solidFill>
                  <a:srgbClr val="676767"/>
                </a:solidFill>
              </a:rPr>
              <a:t>flow</a:t>
            </a:r>
            <a:r>
              <a:rPr lang="ja-JP" altLang="en-US" sz="1600" dirty="0" smtClean="0">
                <a:solidFill>
                  <a:srgbClr val="676767"/>
                </a:solidFill>
              </a:rPr>
              <a:t>毎に識別し流量をカウント</a:t>
            </a:r>
            <a:endParaRPr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Traditional </a:t>
            </a:r>
            <a:r>
              <a:rPr kumimoji="1" lang="en-US" altLang="ja-JP" dirty="0" err="1" smtClean="0"/>
              <a:t>NetFlow</a:t>
            </a:r>
            <a:r>
              <a:rPr kumimoji="1" lang="ja-JP" altLang="en-US" dirty="0" smtClean="0"/>
              <a:t>の設定は、固定キーで</a:t>
            </a:r>
            <a:r>
              <a:rPr lang="en-US" altLang="ja-JP" dirty="0" smtClean="0"/>
              <a:t>flow</a:t>
            </a:r>
            <a:r>
              <a:rPr lang="ja-JP" altLang="en-US" dirty="0" smtClean="0"/>
              <a:t>識別を行います</a:t>
            </a:r>
            <a:endParaRPr lang="en-US" altLang="ja-JP" dirty="0"/>
          </a:p>
          <a:p>
            <a:pPr marL="514336" indent="-457200">
              <a:buFont typeface="+mj-lt"/>
              <a:buAutoNum type="arabicPeriod"/>
            </a:pPr>
            <a:r>
              <a:rPr lang="ja-JP" altLang="en-US" sz="1800" dirty="0" smtClean="0"/>
              <a:t>以下のコマンドを</a:t>
            </a:r>
            <a:r>
              <a:rPr lang="ja-JP" altLang="en-US" sz="1800" dirty="0" smtClean="0"/>
              <a:t>流し込んでください</a:t>
            </a:r>
            <a:endParaRPr lang="ja-JP" altLang="en-US" sz="1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Traditional </a:t>
            </a:r>
            <a:r>
              <a:rPr lang="en-US" altLang="ja-JP" dirty="0" err="1" smtClean="0"/>
              <a:t>NetFlow</a:t>
            </a:r>
            <a:r>
              <a:rPr lang="ja-JP" altLang="en-US" dirty="0" smtClean="0"/>
              <a:t>の設定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355726"/>
            <a:ext cx="7056784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Courier New"/>
                <a:cs typeface="Courier New"/>
              </a:rPr>
              <a:t>interface Dialer1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 </a:t>
            </a:r>
            <a:r>
              <a:rPr lang="en-US" altLang="ja-JP" sz="1400" dirty="0" err="1" smtClean="0">
                <a:latin typeface="Courier New"/>
                <a:cs typeface="Courier New"/>
              </a:rPr>
              <a:t>ip</a:t>
            </a:r>
            <a:r>
              <a:rPr lang="en-US" altLang="ja-JP" sz="1400" dirty="0" smtClean="0">
                <a:latin typeface="Courier New"/>
                <a:cs typeface="Courier New"/>
              </a:rPr>
              <a:t> </a:t>
            </a:r>
            <a:r>
              <a:rPr lang="en-US" altLang="ja-JP" sz="1400" dirty="0">
                <a:latin typeface="Courier New"/>
                <a:cs typeface="Courier New"/>
              </a:rPr>
              <a:t>flow ingress</a:t>
            </a:r>
          </a:p>
          <a:p>
            <a:r>
              <a:rPr lang="en-US" altLang="ja-JP" sz="1400" dirty="0">
                <a:latin typeface="Courier New"/>
                <a:cs typeface="Courier New"/>
              </a:rPr>
              <a:t> </a:t>
            </a:r>
            <a:r>
              <a:rPr lang="en-US" altLang="ja-JP" sz="1400" dirty="0" err="1">
                <a:latin typeface="Courier New"/>
                <a:cs typeface="Courier New"/>
              </a:rPr>
              <a:t>ip</a:t>
            </a:r>
            <a:r>
              <a:rPr lang="en-US" altLang="ja-JP" sz="1400" dirty="0">
                <a:latin typeface="Courier New"/>
                <a:cs typeface="Courier New"/>
              </a:rPr>
              <a:t> flow </a:t>
            </a:r>
            <a:r>
              <a:rPr lang="en-US" altLang="ja-JP" sz="1400" dirty="0" smtClean="0">
                <a:latin typeface="Courier New"/>
                <a:cs typeface="Courier New"/>
              </a:rPr>
              <a:t>egress</a:t>
            </a:r>
          </a:p>
          <a:p>
            <a:r>
              <a:rPr lang="en-US" altLang="ja-JP" sz="1400" dirty="0" smtClean="0">
                <a:latin typeface="Courier New"/>
                <a:cs typeface="Courier New"/>
              </a:rPr>
              <a:t>exit</a:t>
            </a:r>
          </a:p>
          <a:p>
            <a:r>
              <a:rPr lang="en-US" altLang="ja-JP" sz="1400" dirty="0" err="1">
                <a:latin typeface="Courier New"/>
                <a:cs typeface="Courier New"/>
              </a:rPr>
              <a:t>ip</a:t>
            </a:r>
            <a:r>
              <a:rPr lang="en-US" altLang="ja-JP" sz="1400" dirty="0">
                <a:latin typeface="Courier New"/>
                <a:cs typeface="Courier New"/>
              </a:rPr>
              <a:t> flow-export destination 10.0.99.2 9991</a:t>
            </a:r>
            <a:endParaRPr kumimoji="1" lang="ja-JP" altLang="en-US" sz="1400" dirty="0">
              <a:latin typeface="Courier New"/>
              <a:cs typeface="Courier New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4155926"/>
            <a:ext cx="8208912" cy="8640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dirty="0" smtClean="0"/>
              <a:t>Traditional </a:t>
            </a:r>
            <a:r>
              <a:rPr kumimoji="1" lang="en-US" altLang="ja-JP" sz="1600" dirty="0" err="1" smtClean="0"/>
              <a:t>NetFlow</a:t>
            </a:r>
            <a:r>
              <a:rPr lang="ja-JP" altLang="en-US" sz="1600" dirty="0" smtClean="0"/>
              <a:t>は固定されたキーで</a:t>
            </a:r>
            <a:r>
              <a:rPr lang="en-US" altLang="ja-JP" sz="1600" dirty="0" smtClean="0"/>
              <a:t>Flow</a:t>
            </a:r>
            <a:r>
              <a:rPr lang="ja-JP" altLang="en-US" sz="1600" dirty="0" smtClean="0"/>
              <a:t>識別を行います。そのため</a:t>
            </a:r>
            <a:r>
              <a:rPr lang="en-US" altLang="ja-JP" sz="1600" dirty="0" smtClean="0"/>
              <a:t>Flexible </a:t>
            </a:r>
            <a:r>
              <a:rPr lang="en-US" altLang="ja-JP" sz="1600" dirty="0" err="1" smtClean="0"/>
              <a:t>NetFlow</a:t>
            </a:r>
            <a:r>
              <a:rPr lang="ja-JP" altLang="en-US" sz="1600" dirty="0" smtClean="0"/>
              <a:t>とは異なり、設定内容がとても簡素化されており、</a:t>
            </a:r>
            <a:r>
              <a:rPr lang="ja-JP" altLang="en-US" sz="1600" dirty="0"/>
              <a:t>特定のインタフェースで有効化すれば動作がスタートします。</a:t>
            </a:r>
            <a:endParaRPr kumimoji="1" lang="ja-JP" altLang="en-US" sz="1600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5508104" y="2067694"/>
            <a:ext cx="3168352" cy="720080"/>
          </a:xfrm>
          <a:prstGeom prst="wedgeRectCallout">
            <a:avLst>
              <a:gd name="adj1" fmla="val -58468"/>
              <a:gd name="adj2" fmla="val 3232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インタフェースに</a:t>
            </a:r>
            <a:r>
              <a:rPr lang="en-US" altLang="ja-JP" sz="1200" dirty="0" err="1" smtClean="0"/>
              <a:t>NetFlow</a:t>
            </a:r>
            <a:r>
              <a:rPr lang="ja-JP" altLang="en-US" sz="1200" dirty="0" smtClean="0"/>
              <a:t>の設定を有効化</a:t>
            </a:r>
            <a:endParaRPr lang="en-US" altLang="ja-JP" sz="1200" dirty="0" smtClean="0"/>
          </a:p>
          <a:p>
            <a:r>
              <a:rPr lang="en-US" altLang="ja-JP" sz="1200" dirty="0" smtClean="0"/>
              <a:t>(in</a:t>
            </a:r>
            <a:r>
              <a:rPr lang="ja-JP" altLang="en-US" sz="1200" dirty="0" smtClean="0"/>
              <a:t>方向</a:t>
            </a:r>
            <a:r>
              <a:rPr lang="en-US" altLang="ja-JP" sz="1200" dirty="0" smtClean="0"/>
              <a:t>/out</a:t>
            </a:r>
            <a:r>
              <a:rPr lang="ja-JP" altLang="en-US" sz="1200" dirty="0" smtClean="0"/>
              <a:t>方向個別に設定</a:t>
            </a:r>
            <a:r>
              <a:rPr lang="en-US" altLang="ja-JP" sz="1200" dirty="0" smtClean="0"/>
              <a:t>)</a:t>
            </a:r>
          </a:p>
        </p:txBody>
      </p:sp>
      <p:sp>
        <p:nvSpPr>
          <p:cNvPr id="10" name="四角形吹き出し 9"/>
          <p:cNvSpPr/>
          <p:nvPr/>
        </p:nvSpPr>
        <p:spPr>
          <a:xfrm>
            <a:off x="5940152" y="3291830"/>
            <a:ext cx="2952328" cy="504528"/>
          </a:xfrm>
          <a:prstGeom prst="wedgeRectCallout">
            <a:avLst>
              <a:gd name="adj1" fmla="val -57776"/>
              <a:gd name="adj2" fmla="val -3453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err="1" smtClean="0"/>
              <a:t>NetFlow</a:t>
            </a:r>
            <a:r>
              <a:rPr lang="ja-JP" altLang="en-US" sz="1200" dirty="0" smtClean="0"/>
              <a:t>情報を送信する</a:t>
            </a:r>
            <a:r>
              <a:rPr lang="en-US" altLang="ja-JP" sz="1200" dirty="0" smtClean="0"/>
              <a:t>Flow</a:t>
            </a:r>
            <a:r>
              <a:rPr lang="ja-JP" altLang="en-US" sz="1200" dirty="0" smtClean="0"/>
              <a:t>コレクタの宛先と使用するポート番号を指定</a:t>
            </a:r>
            <a:endParaRPr lang="en-US" altLang="ja-JP" sz="1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4048" y="63563"/>
            <a:ext cx="411970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※</a:t>
            </a:r>
            <a:r>
              <a:rPr lang="ja-JP" altLang="en-US" sz="1400" dirty="0" smtClean="0"/>
              <a:t>本ラボ環境では、</a:t>
            </a:r>
            <a:r>
              <a:rPr lang="en-US" altLang="ja-JP" sz="1400" dirty="0" smtClean="0"/>
              <a:t>Flow</a:t>
            </a:r>
            <a:r>
              <a:rPr lang="ja-JP" altLang="en-US" sz="1400" dirty="0" smtClean="0"/>
              <a:t>コレクタはありません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005362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36" indent="-457200">
              <a:buFont typeface="+mj-lt"/>
              <a:buAutoNum type="arabicPeriod"/>
            </a:pPr>
            <a:r>
              <a:rPr kumimoji="1" lang="ja-JP" altLang="en-US" dirty="0" smtClean="0"/>
              <a:t>ルータの再起動後、</a:t>
            </a:r>
            <a:r>
              <a:rPr lang="ja-JP" altLang="en-US" dirty="0" smtClean="0"/>
              <a:t>ルータのホスト名を必ず確認</a:t>
            </a:r>
            <a:r>
              <a:rPr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事前準備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151" y="1707654"/>
            <a:ext cx="899428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ourier New"/>
                <a:cs typeface="Courier New"/>
              </a:rPr>
              <a:t>Pod5_USB</a:t>
            </a:r>
            <a:r>
              <a:rPr lang="en-US" altLang="ja-JP" sz="1200" dirty="0">
                <a:latin typeface="Courier New"/>
                <a:cs typeface="Courier New"/>
              </a:rPr>
              <a:t>-Boot</a:t>
            </a:r>
            <a:r>
              <a:rPr lang="en-US" altLang="ja-JP" sz="1200" dirty="0" smtClean="0">
                <a:latin typeface="Courier New"/>
                <a:cs typeface="Courier New"/>
              </a:rPr>
              <a:t>#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Pod5_USB-Boot#</a:t>
            </a:r>
            <a:r>
              <a:rPr lang="en-US" altLang="ja-JP" sz="1200" dirty="0" smtClean="0">
                <a:latin typeface="Courier New"/>
                <a:cs typeface="Courier New"/>
              </a:rPr>
              <a:t>reload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Proceed with reload? [confirm</a:t>
            </a:r>
            <a:r>
              <a:rPr lang="en-US" altLang="ja-JP" sz="1200" dirty="0" smtClean="0">
                <a:latin typeface="Courier New"/>
                <a:cs typeface="Courier New"/>
              </a:rPr>
              <a:t>]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*Apr  3 02:08:09.699: %SYS-5-RELOAD: Reload requested by console. Reload Reason: Reload Command</a:t>
            </a:r>
            <a:r>
              <a:rPr lang="en-US" altLang="ja-JP" sz="1200" dirty="0" smtClean="0">
                <a:latin typeface="Courier New"/>
                <a:cs typeface="Courier New"/>
              </a:rPr>
              <a:t>.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System Bootstrap, Version 15.4(1r)T, RELEASE SOFTWARE (fc1</a:t>
            </a:r>
            <a:r>
              <a:rPr lang="en-US" altLang="ja-JP" sz="1200" dirty="0" smtClean="0">
                <a:latin typeface="Courier New"/>
                <a:cs typeface="Courier New"/>
              </a:rPr>
              <a:t>)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Technical Support: http://</a:t>
            </a:r>
            <a:r>
              <a:rPr lang="en-US" altLang="ja-JP" sz="1200" dirty="0" err="1">
                <a:latin typeface="Courier New"/>
                <a:cs typeface="Courier New"/>
              </a:rPr>
              <a:t>www.cisco.com</a:t>
            </a:r>
            <a:r>
              <a:rPr lang="en-US" altLang="ja-JP" sz="1200" dirty="0">
                <a:latin typeface="Courier New"/>
                <a:cs typeface="Courier New"/>
              </a:rPr>
              <a:t>/</a:t>
            </a:r>
            <a:r>
              <a:rPr lang="en-US" altLang="ja-JP" sz="1200" dirty="0" err="1" smtClean="0">
                <a:latin typeface="Courier New"/>
                <a:cs typeface="Courier New"/>
              </a:rPr>
              <a:t>techsupport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Copyright (c) 2013 by cisco Systems, Inc</a:t>
            </a:r>
            <a:r>
              <a:rPr lang="en-US" altLang="ja-JP" sz="1200" dirty="0" smtClean="0">
                <a:latin typeface="Courier New"/>
                <a:cs typeface="Courier New"/>
              </a:rPr>
              <a:t>.</a:t>
            </a: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 smtClean="0">
                <a:latin typeface="Courier New"/>
                <a:cs typeface="Courier New"/>
              </a:rPr>
              <a:t>&lt;</a:t>
            </a:r>
            <a:r>
              <a:rPr lang="ja-JP" altLang="en-US" sz="1200" dirty="0" smtClean="0">
                <a:latin typeface="Courier New"/>
                <a:cs typeface="Courier New"/>
              </a:rPr>
              <a:t>省略</a:t>
            </a:r>
            <a:r>
              <a:rPr lang="en-US" altLang="ja-JP" sz="1200" dirty="0" smtClean="0">
                <a:latin typeface="Courier New"/>
                <a:cs typeface="Courier New"/>
              </a:rPr>
              <a:t>&gt;</a:t>
            </a:r>
          </a:p>
          <a:p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*Apr  3 11:10:57 JST: %LINK-3-UPDOWN: Interface Virtual-Access2, changed state to </a:t>
            </a:r>
            <a:r>
              <a:rPr lang="en-US" altLang="ja-JP" sz="1200" dirty="0" smtClean="0">
                <a:latin typeface="Courier New"/>
                <a:cs typeface="Courier New"/>
              </a:rPr>
              <a:t>up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*Apr  3 11:10:57 JST: %LINEPROTO-5-UPDOWN: Line protocol on Interface Virtual-Access2, changed state to </a:t>
            </a:r>
            <a:r>
              <a:rPr lang="en-US" altLang="ja-JP" sz="1200" dirty="0" smtClean="0">
                <a:latin typeface="Courier New"/>
                <a:cs typeface="Courier New"/>
              </a:rPr>
              <a:t>up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Pod5_minilab2</a:t>
            </a:r>
            <a:r>
              <a:rPr lang="en-US" altLang="ja-JP" sz="1200" dirty="0" smtClean="0">
                <a:latin typeface="Courier New"/>
                <a:cs typeface="Courier New"/>
              </a:rPr>
              <a:t>&gt;</a:t>
            </a:r>
            <a:endParaRPr lang="en-US" altLang="ja-JP" sz="1200" dirty="0">
              <a:latin typeface="Courier New"/>
              <a:cs typeface="Courier New"/>
            </a:endParaRPr>
          </a:p>
          <a:p>
            <a:r>
              <a:rPr lang="en-US" altLang="ja-JP" sz="1200" dirty="0">
                <a:latin typeface="Courier New"/>
                <a:cs typeface="Courier New"/>
              </a:rPr>
              <a:t>Pod5_minilab2</a:t>
            </a:r>
            <a:r>
              <a:rPr lang="en-US" altLang="ja-JP" sz="1200" dirty="0" smtClean="0">
                <a:latin typeface="Courier New"/>
                <a:cs typeface="Courier New"/>
              </a:rPr>
              <a:t>&gt;</a:t>
            </a:r>
            <a:endParaRPr lang="en-US" altLang="ja-JP" sz="1200" dirty="0">
              <a:latin typeface="Courier New"/>
              <a:cs typeface="Courier New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4100738"/>
            <a:ext cx="1510311" cy="225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0" y="1754762"/>
            <a:ext cx="1510311" cy="225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四角形吹き出し 7"/>
          <p:cNvSpPr/>
          <p:nvPr/>
        </p:nvSpPr>
        <p:spPr>
          <a:xfrm>
            <a:off x="1979712" y="4443958"/>
            <a:ext cx="4176464" cy="432048"/>
          </a:xfrm>
          <a:prstGeom prst="wedgeRectCallout">
            <a:avLst>
              <a:gd name="adj1" fmla="val -60000"/>
              <a:gd name="adj2" fmla="val -10518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ホスト名が</a:t>
            </a:r>
            <a:r>
              <a:rPr kumimoji="1" lang="en-US" altLang="ja-JP" sz="1600" dirty="0" smtClean="0"/>
              <a:t>”Pod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sz="1600" dirty="0" smtClean="0"/>
              <a:t>_minilab2”</a:t>
            </a:r>
            <a:r>
              <a:rPr kumimoji="1" lang="ja-JP" altLang="en-US" sz="1600" dirty="0" smtClean="0"/>
              <a:t>になります</a:t>
            </a:r>
          </a:p>
        </p:txBody>
      </p:sp>
    </p:spTree>
    <p:extLst>
      <p:ext uri="{BB962C8B-B14F-4D97-AF65-F5344CB8AC3E}">
        <p14:creationId xmlns:p14="http://schemas.microsoft.com/office/powerpoint/2010/main" val="3728164025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211710"/>
            <a:ext cx="8640960" cy="284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en-US" altLang="ja-JP" sz="800" dirty="0">
                <a:latin typeface="Courier New"/>
                <a:cs typeface="Courier New"/>
              </a:rPr>
              <a:t>Pod1-minilab2#</a:t>
            </a:r>
            <a:r>
              <a:rPr lang="en-US" altLang="ja-JP" sz="800" dirty="0" smtClean="0">
                <a:latin typeface="Courier New"/>
                <a:cs typeface="Courier New"/>
              </a:rPr>
              <a:t>show </a:t>
            </a:r>
            <a:r>
              <a:rPr lang="en-US" altLang="ja-JP" sz="800" dirty="0" err="1" smtClean="0">
                <a:latin typeface="Courier New"/>
                <a:cs typeface="Courier New"/>
              </a:rPr>
              <a:t>ip</a:t>
            </a:r>
            <a:r>
              <a:rPr lang="en-US" altLang="ja-JP" sz="800" dirty="0" smtClean="0">
                <a:latin typeface="Courier New"/>
                <a:cs typeface="Courier New"/>
              </a:rPr>
              <a:t> cache flow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IP packet size distribution (53 total packets):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 1-32   64   96  128  160  192  224  256  288  320  352  384  416  448  480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 .000 .754 .207 .000 .000 .000 .000 .018 .000 .000 .000 .000 .000 .000 .000</a:t>
            </a:r>
          </a:p>
          <a:p>
            <a:endParaRPr lang="en-US" altLang="ja-JP" sz="800" dirty="0" smtClean="0">
              <a:latin typeface="Courier New"/>
              <a:cs typeface="Courier New"/>
            </a:endParaRPr>
          </a:p>
          <a:p>
            <a:r>
              <a:rPr lang="en-US" altLang="ja-JP" sz="800" dirty="0" smtClean="0">
                <a:latin typeface="Courier New"/>
                <a:cs typeface="Courier New"/>
              </a:rPr>
              <a:t>    512  544  576 1024 1536 2048 2560 3072 3584 4096 4608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 .000 .000 .000 .018 .000 .000 .000 .000 .000 .000 .000</a:t>
            </a:r>
          </a:p>
          <a:p>
            <a:endParaRPr lang="en-US" altLang="ja-JP" sz="800" dirty="0" smtClean="0">
              <a:latin typeface="Courier New"/>
              <a:cs typeface="Courier New"/>
            </a:endParaRPr>
          </a:p>
          <a:p>
            <a:r>
              <a:rPr lang="en-US" altLang="ja-JP" sz="800" dirty="0" smtClean="0">
                <a:latin typeface="Courier New"/>
                <a:cs typeface="Courier New"/>
              </a:rPr>
              <a:t>IP Flow Switching Cache, 278544 bytes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2 active, 4094 inactive, 39 added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592 ager polls, 0 flow </a:t>
            </a:r>
            <a:r>
              <a:rPr lang="en-US" altLang="ja-JP" sz="800" dirty="0" err="1" smtClean="0">
                <a:latin typeface="Courier New"/>
                <a:cs typeface="Courier New"/>
              </a:rPr>
              <a:t>alloc</a:t>
            </a:r>
            <a:r>
              <a:rPr lang="en-US" altLang="ja-JP" sz="800" dirty="0" smtClean="0">
                <a:latin typeface="Courier New"/>
                <a:cs typeface="Courier New"/>
              </a:rPr>
              <a:t> failures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Active flows timeout in 30 minutes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Inactive flows timeout in 15 seconds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IP Sub Flow Cache, 34056 bytes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0 active, 1024 inactive, 0 added, 0 added to flow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0 </a:t>
            </a:r>
            <a:r>
              <a:rPr lang="en-US" altLang="ja-JP" sz="800" dirty="0" err="1" smtClean="0">
                <a:latin typeface="Courier New"/>
                <a:cs typeface="Courier New"/>
              </a:rPr>
              <a:t>alloc</a:t>
            </a:r>
            <a:r>
              <a:rPr lang="en-US" altLang="ja-JP" sz="800" dirty="0" smtClean="0">
                <a:latin typeface="Courier New"/>
                <a:cs typeface="Courier New"/>
              </a:rPr>
              <a:t> failures, 0 force free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1 chunk, 0 chunks added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  last clearing of statistics 00:08:57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Protocol         Total    Flows   Packets Bytes  Packets Active(Sec) Idle(Sec)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--------         Flows     /Sec     /Flow  /</a:t>
            </a:r>
            <a:r>
              <a:rPr lang="en-US" altLang="ja-JP" sz="800" dirty="0" err="1" smtClean="0">
                <a:latin typeface="Courier New"/>
                <a:cs typeface="Courier New"/>
              </a:rPr>
              <a:t>Pkt</a:t>
            </a:r>
            <a:r>
              <a:rPr lang="en-US" altLang="ja-JP" sz="800" dirty="0" smtClean="0">
                <a:latin typeface="Courier New"/>
                <a:cs typeface="Courier New"/>
              </a:rPr>
              <a:t>     /Sec     /Flow     /Flow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TCP-WWW             24      0.0         1    61      0.0       0.8      14.0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TCP-other            1      0.0         2    52      0.0       3.0      15.0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UDP-NTP              8      0.0         1    76      0.0       0.0      15.9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UDP-other            3      0.0         1    84      0.0       0.0      15.6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ICMP                 1      0.0         2    56      0.0       3.0      15.0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Total:              37      0.0         1    64      0.0       0.7      14.6</a:t>
            </a:r>
          </a:p>
          <a:p>
            <a:endParaRPr lang="en-US" altLang="ja-JP" sz="800" dirty="0" smtClean="0">
              <a:latin typeface="Courier New"/>
              <a:cs typeface="Courier New"/>
            </a:endParaRPr>
          </a:p>
          <a:p>
            <a:r>
              <a:rPr lang="en-US" altLang="ja-JP" sz="800" dirty="0" err="1" smtClean="0">
                <a:latin typeface="Courier New"/>
                <a:cs typeface="Courier New"/>
              </a:rPr>
              <a:t>SrcIf</a:t>
            </a:r>
            <a:r>
              <a:rPr lang="en-US" altLang="ja-JP" sz="800" dirty="0" smtClean="0">
                <a:latin typeface="Courier New"/>
                <a:cs typeface="Courier New"/>
              </a:rPr>
              <a:t>         </a:t>
            </a:r>
            <a:r>
              <a:rPr lang="en-US" altLang="ja-JP" sz="800" dirty="0" err="1" smtClean="0">
                <a:latin typeface="Courier New"/>
                <a:cs typeface="Courier New"/>
              </a:rPr>
              <a:t>SrcIPaddress</a:t>
            </a:r>
            <a:r>
              <a:rPr lang="en-US" altLang="ja-JP" sz="800" dirty="0" smtClean="0">
                <a:latin typeface="Courier New"/>
                <a:cs typeface="Courier New"/>
              </a:rPr>
              <a:t>    </a:t>
            </a:r>
            <a:r>
              <a:rPr lang="en-US" altLang="ja-JP" sz="800" dirty="0" err="1" smtClean="0">
                <a:latin typeface="Courier New"/>
                <a:cs typeface="Courier New"/>
              </a:rPr>
              <a:t>DstIf</a:t>
            </a:r>
            <a:r>
              <a:rPr lang="en-US" altLang="ja-JP" sz="800" dirty="0" smtClean="0">
                <a:latin typeface="Courier New"/>
                <a:cs typeface="Courier New"/>
              </a:rPr>
              <a:t>         </a:t>
            </a:r>
            <a:r>
              <a:rPr lang="en-US" altLang="ja-JP" sz="800" dirty="0" err="1" smtClean="0">
                <a:latin typeface="Courier New"/>
                <a:cs typeface="Courier New"/>
              </a:rPr>
              <a:t>DstIPaddress</a:t>
            </a:r>
            <a:r>
              <a:rPr lang="en-US" altLang="ja-JP" sz="800" dirty="0" smtClean="0">
                <a:latin typeface="Courier New"/>
                <a:cs typeface="Courier New"/>
              </a:rPr>
              <a:t>    Pr </a:t>
            </a:r>
            <a:r>
              <a:rPr lang="en-US" altLang="ja-JP" sz="800" dirty="0" err="1" smtClean="0">
                <a:latin typeface="Courier New"/>
                <a:cs typeface="Courier New"/>
              </a:rPr>
              <a:t>SrcP</a:t>
            </a:r>
            <a:r>
              <a:rPr lang="en-US" altLang="ja-JP" sz="800" dirty="0" smtClean="0">
                <a:latin typeface="Courier New"/>
                <a:cs typeface="Courier New"/>
              </a:rPr>
              <a:t> </a:t>
            </a:r>
            <a:r>
              <a:rPr lang="en-US" altLang="ja-JP" sz="800" dirty="0" err="1" smtClean="0">
                <a:latin typeface="Courier New"/>
                <a:cs typeface="Courier New"/>
              </a:rPr>
              <a:t>DstP</a:t>
            </a:r>
            <a:r>
              <a:rPr lang="en-US" altLang="ja-JP" sz="800" dirty="0" smtClean="0">
                <a:latin typeface="Courier New"/>
                <a:cs typeface="Courier New"/>
              </a:rPr>
              <a:t>  </a:t>
            </a:r>
            <a:r>
              <a:rPr lang="en-US" altLang="ja-JP" sz="800" dirty="0" err="1" smtClean="0">
                <a:latin typeface="Courier New"/>
                <a:cs typeface="Courier New"/>
              </a:rPr>
              <a:t>Pkts</a:t>
            </a:r>
            <a:endParaRPr lang="en-US" altLang="ja-JP" sz="800" dirty="0" smtClean="0">
              <a:latin typeface="Courier New"/>
              <a:cs typeface="Courier New"/>
            </a:endParaRPr>
          </a:p>
          <a:p>
            <a:r>
              <a:rPr lang="en-US" altLang="ja-JP" sz="800" dirty="0" smtClean="0">
                <a:latin typeface="Courier New"/>
                <a:cs typeface="Courier New"/>
              </a:rPr>
              <a:t>Di1           10.0.100.254    Vl1           10.0.2.1        06 0050 D517     1</a:t>
            </a:r>
          </a:p>
          <a:p>
            <a:r>
              <a:rPr lang="en-US" altLang="ja-JP" sz="800" dirty="0" smtClean="0">
                <a:latin typeface="Courier New"/>
                <a:cs typeface="Courier New"/>
              </a:rPr>
              <a:t>Vl1           10.0.2.1        Di1*          10.0.100.254    06 D517 0050     1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en-US" altLang="ja-JP" dirty="0" smtClean="0"/>
              <a:t>Traditional </a:t>
            </a:r>
            <a:r>
              <a:rPr kumimoji="1" lang="en-US" altLang="ja-JP" dirty="0" err="1" smtClean="0"/>
              <a:t>NetFlow</a:t>
            </a:r>
            <a:r>
              <a:rPr kumimoji="1" lang="ja-JP" altLang="en-US" dirty="0" smtClean="0"/>
              <a:t>の出力を確認します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“show </a:t>
            </a:r>
            <a:r>
              <a:rPr lang="en-US" altLang="ja-JP" dirty="0" err="1" smtClean="0"/>
              <a:t>ip</a:t>
            </a:r>
            <a:r>
              <a:rPr lang="en-US" altLang="ja-JP" dirty="0" smtClean="0"/>
              <a:t> cache flow”</a:t>
            </a:r>
            <a:r>
              <a:rPr lang="ja-JP" altLang="en-US" dirty="0" smtClean="0"/>
              <a:t>を入力</a:t>
            </a:r>
            <a:r>
              <a:rPr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Traditional </a:t>
            </a:r>
            <a:r>
              <a:rPr kumimoji="1" lang="en-US" altLang="ja-JP" dirty="0" err="1" smtClean="0"/>
              <a:t>NetFlow</a:t>
            </a:r>
            <a:r>
              <a:rPr kumimoji="1" lang="ja-JP" altLang="en-US" dirty="0" smtClean="0"/>
              <a:t>の出力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42012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2800" dirty="0" smtClean="0"/>
              <a:t>運用管理機能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kumimoji="1" lang="ja-JP" altLang="en-US" sz="2400" dirty="0" smtClean="0"/>
              <a:t>パケットキャプチャ</a:t>
            </a:r>
            <a:endParaRPr kumimoji="1" lang="ja-JP" altLang="en-US" sz="2400" dirty="0"/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403656" y="1242914"/>
            <a:ext cx="889685" cy="3022861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84" y="113"/>
              </a:cxn>
              <a:cxn ang="0">
                <a:pos x="82" y="55"/>
              </a:cxn>
              <a:cxn ang="0">
                <a:pos x="61" y="47"/>
              </a:cxn>
              <a:cxn ang="0">
                <a:pos x="60" y="44"/>
              </a:cxn>
              <a:cxn ang="0">
                <a:pos x="61" y="39"/>
              </a:cxn>
              <a:cxn ang="0">
                <a:pos x="64" y="33"/>
              </a:cxn>
              <a:cxn ang="0">
                <a:pos x="66" y="19"/>
              </a:cxn>
              <a:cxn ang="0">
                <a:pos x="51" y="2"/>
              </a:cxn>
              <a:cxn ang="0">
                <a:pos x="32" y="20"/>
              </a:cxn>
              <a:cxn ang="0">
                <a:pos x="36" y="33"/>
              </a:cxn>
              <a:cxn ang="0">
                <a:pos x="38" y="44"/>
              </a:cxn>
              <a:cxn ang="0">
                <a:pos x="33" y="49"/>
              </a:cxn>
              <a:cxn ang="0">
                <a:pos x="9" y="57"/>
              </a:cxn>
              <a:cxn ang="0">
                <a:pos x="5" y="74"/>
              </a:cxn>
              <a:cxn ang="0">
                <a:pos x="1" y="94"/>
              </a:cxn>
              <a:cxn ang="0">
                <a:pos x="4" y="117"/>
              </a:cxn>
              <a:cxn ang="0">
                <a:pos x="10" y="145"/>
              </a:cxn>
              <a:cxn ang="0">
                <a:pos x="13" y="182"/>
              </a:cxn>
              <a:cxn ang="0">
                <a:pos x="17" y="235"/>
              </a:cxn>
              <a:cxn ang="0">
                <a:pos x="18" y="292"/>
              </a:cxn>
              <a:cxn ang="0">
                <a:pos x="21" y="306"/>
              </a:cxn>
              <a:cxn ang="0">
                <a:pos x="15" y="323"/>
              </a:cxn>
              <a:cxn ang="0">
                <a:pos x="32" y="315"/>
              </a:cxn>
              <a:cxn ang="0">
                <a:pos x="41" y="300"/>
              </a:cxn>
              <a:cxn ang="0">
                <a:pos x="40" y="265"/>
              </a:cxn>
              <a:cxn ang="0">
                <a:pos x="43" y="236"/>
              </a:cxn>
              <a:cxn ang="0">
                <a:pos x="48" y="191"/>
              </a:cxn>
              <a:cxn ang="0">
                <a:pos x="52" y="229"/>
              </a:cxn>
              <a:cxn ang="0">
                <a:pos x="57" y="273"/>
              </a:cxn>
              <a:cxn ang="0">
                <a:pos x="55" y="302"/>
              </a:cxn>
              <a:cxn ang="0">
                <a:pos x="61" y="322"/>
              </a:cxn>
              <a:cxn ang="0">
                <a:pos x="70" y="324"/>
              </a:cxn>
              <a:cxn ang="0">
                <a:pos x="84" y="332"/>
              </a:cxn>
              <a:cxn ang="0">
                <a:pos x="78" y="307"/>
              </a:cxn>
              <a:cxn ang="0">
                <a:pos x="77" y="293"/>
              </a:cxn>
              <a:cxn ang="0">
                <a:pos x="79" y="217"/>
              </a:cxn>
              <a:cxn ang="0">
                <a:pos x="81" y="178"/>
              </a:cxn>
              <a:cxn ang="0">
                <a:pos x="90" y="167"/>
              </a:cxn>
            </a:cxnLst>
            <a:rect l="0" t="0" r="r" b="b"/>
            <a:pathLst>
              <a:path w="95" h="332">
                <a:moveTo>
                  <a:pt x="90" y="167"/>
                </a:moveTo>
                <a:cubicBezTo>
                  <a:pt x="89" y="161"/>
                  <a:pt x="89" y="154"/>
                  <a:pt x="88" y="148"/>
                </a:cubicBezTo>
                <a:cubicBezTo>
                  <a:pt x="86" y="137"/>
                  <a:pt x="83" y="127"/>
                  <a:pt x="81" y="116"/>
                </a:cubicBezTo>
                <a:cubicBezTo>
                  <a:pt x="84" y="117"/>
                  <a:pt x="84" y="115"/>
                  <a:pt x="84" y="113"/>
                </a:cubicBezTo>
                <a:cubicBezTo>
                  <a:pt x="95" y="115"/>
                  <a:pt x="89" y="78"/>
                  <a:pt x="90" y="72"/>
                </a:cubicBezTo>
                <a:cubicBezTo>
                  <a:pt x="92" y="63"/>
                  <a:pt x="91" y="57"/>
                  <a:pt x="82" y="55"/>
                </a:cubicBezTo>
                <a:cubicBezTo>
                  <a:pt x="77" y="54"/>
                  <a:pt x="72" y="53"/>
                  <a:pt x="67" y="51"/>
                </a:cubicBezTo>
                <a:cubicBezTo>
                  <a:pt x="66" y="51"/>
                  <a:pt x="63" y="49"/>
                  <a:pt x="61" y="47"/>
                </a:cubicBezTo>
                <a:cubicBezTo>
                  <a:pt x="61" y="46"/>
                  <a:pt x="61" y="45"/>
                  <a:pt x="61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2"/>
                  <a:pt x="60" y="40"/>
                  <a:pt x="61" y="39"/>
                </a:cubicBezTo>
                <a:cubicBezTo>
                  <a:pt x="61" y="37"/>
                  <a:pt x="61" y="36"/>
                  <a:pt x="61" y="35"/>
                </a:cubicBezTo>
                <a:cubicBezTo>
                  <a:pt x="61" y="34"/>
                  <a:pt x="63" y="34"/>
                  <a:pt x="64" y="33"/>
                </a:cubicBezTo>
                <a:cubicBezTo>
                  <a:pt x="65" y="30"/>
                  <a:pt x="66" y="27"/>
                  <a:pt x="65" y="24"/>
                </a:cubicBezTo>
                <a:cubicBezTo>
                  <a:pt x="65" y="22"/>
                  <a:pt x="66" y="21"/>
                  <a:pt x="66" y="19"/>
                </a:cubicBezTo>
                <a:cubicBezTo>
                  <a:pt x="67" y="16"/>
                  <a:pt x="63" y="0"/>
                  <a:pt x="57" y="4"/>
                </a:cubicBezTo>
                <a:cubicBezTo>
                  <a:pt x="56" y="2"/>
                  <a:pt x="53" y="2"/>
                  <a:pt x="51" y="2"/>
                </a:cubicBezTo>
                <a:cubicBezTo>
                  <a:pt x="46" y="1"/>
                  <a:pt x="41" y="3"/>
                  <a:pt x="37" y="7"/>
                </a:cubicBezTo>
                <a:cubicBezTo>
                  <a:pt x="33" y="10"/>
                  <a:pt x="33" y="15"/>
                  <a:pt x="32" y="20"/>
                </a:cubicBezTo>
                <a:cubicBezTo>
                  <a:pt x="32" y="22"/>
                  <a:pt x="33" y="27"/>
                  <a:pt x="34" y="28"/>
                </a:cubicBezTo>
                <a:cubicBezTo>
                  <a:pt x="34" y="30"/>
                  <a:pt x="36" y="32"/>
                  <a:pt x="36" y="33"/>
                </a:cubicBezTo>
                <a:cubicBezTo>
                  <a:pt x="37" y="35"/>
                  <a:pt x="36" y="37"/>
                  <a:pt x="37" y="39"/>
                </a:cubicBezTo>
                <a:cubicBezTo>
                  <a:pt x="38" y="41"/>
                  <a:pt x="39" y="42"/>
                  <a:pt x="38" y="44"/>
                </a:cubicBezTo>
                <a:cubicBezTo>
                  <a:pt x="37" y="45"/>
                  <a:pt x="37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9" y="50"/>
                  <a:pt x="25" y="52"/>
                  <a:pt x="20" y="53"/>
                </a:cubicBezTo>
                <a:cubicBezTo>
                  <a:pt x="17" y="54"/>
                  <a:pt x="11" y="54"/>
                  <a:pt x="9" y="57"/>
                </a:cubicBezTo>
                <a:cubicBezTo>
                  <a:pt x="7" y="60"/>
                  <a:pt x="6" y="66"/>
                  <a:pt x="6" y="69"/>
                </a:cubicBezTo>
                <a:cubicBezTo>
                  <a:pt x="6" y="71"/>
                  <a:pt x="5" y="73"/>
                  <a:pt x="5" y="74"/>
                </a:cubicBezTo>
                <a:cubicBezTo>
                  <a:pt x="4" y="77"/>
                  <a:pt x="7" y="79"/>
                  <a:pt x="5" y="81"/>
                </a:cubicBezTo>
                <a:cubicBezTo>
                  <a:pt x="2" y="84"/>
                  <a:pt x="2" y="90"/>
                  <a:pt x="1" y="94"/>
                </a:cubicBezTo>
                <a:cubicBezTo>
                  <a:pt x="0" y="98"/>
                  <a:pt x="1" y="101"/>
                  <a:pt x="0" y="105"/>
                </a:cubicBezTo>
                <a:cubicBezTo>
                  <a:pt x="0" y="107"/>
                  <a:pt x="2" y="116"/>
                  <a:pt x="4" y="117"/>
                </a:cubicBezTo>
                <a:cubicBezTo>
                  <a:pt x="7" y="120"/>
                  <a:pt x="12" y="120"/>
                  <a:pt x="16" y="121"/>
                </a:cubicBezTo>
                <a:cubicBezTo>
                  <a:pt x="14" y="129"/>
                  <a:pt x="12" y="137"/>
                  <a:pt x="10" y="145"/>
                </a:cubicBezTo>
                <a:cubicBezTo>
                  <a:pt x="9" y="150"/>
                  <a:pt x="3" y="172"/>
                  <a:pt x="9" y="174"/>
                </a:cubicBezTo>
                <a:cubicBezTo>
                  <a:pt x="13" y="176"/>
                  <a:pt x="12" y="177"/>
                  <a:pt x="13" y="182"/>
                </a:cubicBezTo>
                <a:cubicBezTo>
                  <a:pt x="13" y="188"/>
                  <a:pt x="14" y="194"/>
                  <a:pt x="14" y="200"/>
                </a:cubicBezTo>
                <a:cubicBezTo>
                  <a:pt x="15" y="212"/>
                  <a:pt x="16" y="223"/>
                  <a:pt x="17" y="235"/>
                </a:cubicBezTo>
                <a:cubicBezTo>
                  <a:pt x="18" y="246"/>
                  <a:pt x="18" y="257"/>
                  <a:pt x="18" y="269"/>
                </a:cubicBezTo>
                <a:cubicBezTo>
                  <a:pt x="18" y="276"/>
                  <a:pt x="17" y="284"/>
                  <a:pt x="18" y="292"/>
                </a:cubicBezTo>
                <a:cubicBezTo>
                  <a:pt x="18" y="295"/>
                  <a:pt x="19" y="298"/>
                  <a:pt x="21" y="300"/>
                </a:cubicBezTo>
                <a:cubicBezTo>
                  <a:pt x="21" y="301"/>
                  <a:pt x="21" y="306"/>
                  <a:pt x="21" y="306"/>
                </a:cubicBezTo>
                <a:cubicBezTo>
                  <a:pt x="16" y="310"/>
                  <a:pt x="11" y="313"/>
                  <a:pt x="7" y="317"/>
                </a:cubicBezTo>
                <a:cubicBezTo>
                  <a:pt x="0" y="323"/>
                  <a:pt x="12" y="323"/>
                  <a:pt x="15" y="323"/>
                </a:cubicBezTo>
                <a:cubicBezTo>
                  <a:pt x="19" y="322"/>
                  <a:pt x="22" y="322"/>
                  <a:pt x="25" y="320"/>
                </a:cubicBezTo>
                <a:cubicBezTo>
                  <a:pt x="27" y="319"/>
                  <a:pt x="30" y="315"/>
                  <a:pt x="32" y="315"/>
                </a:cubicBezTo>
                <a:cubicBezTo>
                  <a:pt x="38" y="317"/>
                  <a:pt x="38" y="311"/>
                  <a:pt x="40" y="308"/>
                </a:cubicBezTo>
                <a:cubicBezTo>
                  <a:pt x="40" y="305"/>
                  <a:pt x="40" y="302"/>
                  <a:pt x="41" y="300"/>
                </a:cubicBezTo>
                <a:cubicBezTo>
                  <a:pt x="42" y="294"/>
                  <a:pt x="41" y="289"/>
                  <a:pt x="41" y="283"/>
                </a:cubicBezTo>
                <a:cubicBezTo>
                  <a:pt x="41" y="277"/>
                  <a:pt x="40" y="271"/>
                  <a:pt x="40" y="265"/>
                </a:cubicBezTo>
                <a:cubicBezTo>
                  <a:pt x="41" y="260"/>
                  <a:pt x="41" y="254"/>
                  <a:pt x="41" y="248"/>
                </a:cubicBezTo>
                <a:cubicBezTo>
                  <a:pt x="40" y="244"/>
                  <a:pt x="42" y="240"/>
                  <a:pt x="43" y="236"/>
                </a:cubicBezTo>
                <a:cubicBezTo>
                  <a:pt x="43" y="231"/>
                  <a:pt x="43" y="226"/>
                  <a:pt x="44" y="221"/>
                </a:cubicBezTo>
                <a:cubicBezTo>
                  <a:pt x="46" y="211"/>
                  <a:pt x="45" y="201"/>
                  <a:pt x="48" y="191"/>
                </a:cubicBezTo>
                <a:cubicBezTo>
                  <a:pt x="48" y="198"/>
                  <a:pt x="50" y="204"/>
                  <a:pt x="51" y="211"/>
                </a:cubicBezTo>
                <a:cubicBezTo>
                  <a:pt x="52" y="217"/>
                  <a:pt x="52" y="223"/>
                  <a:pt x="52" y="229"/>
                </a:cubicBezTo>
                <a:cubicBezTo>
                  <a:pt x="52" y="240"/>
                  <a:pt x="53" y="250"/>
                  <a:pt x="55" y="261"/>
                </a:cubicBezTo>
                <a:cubicBezTo>
                  <a:pt x="55" y="265"/>
                  <a:pt x="56" y="269"/>
                  <a:pt x="57" y="273"/>
                </a:cubicBezTo>
                <a:cubicBezTo>
                  <a:pt x="58" y="278"/>
                  <a:pt x="57" y="282"/>
                  <a:pt x="56" y="287"/>
                </a:cubicBezTo>
                <a:cubicBezTo>
                  <a:pt x="56" y="292"/>
                  <a:pt x="56" y="297"/>
                  <a:pt x="55" y="302"/>
                </a:cubicBezTo>
                <a:cubicBezTo>
                  <a:pt x="55" y="306"/>
                  <a:pt x="57" y="309"/>
                  <a:pt x="58" y="313"/>
                </a:cubicBezTo>
                <a:cubicBezTo>
                  <a:pt x="58" y="316"/>
                  <a:pt x="58" y="320"/>
                  <a:pt x="61" y="322"/>
                </a:cubicBezTo>
                <a:cubicBezTo>
                  <a:pt x="63" y="323"/>
                  <a:pt x="64" y="323"/>
                  <a:pt x="66" y="323"/>
                </a:cubicBezTo>
                <a:cubicBezTo>
                  <a:pt x="67" y="323"/>
                  <a:pt x="68" y="323"/>
                  <a:pt x="70" y="324"/>
                </a:cubicBezTo>
                <a:cubicBezTo>
                  <a:pt x="72" y="326"/>
                  <a:pt x="73" y="329"/>
                  <a:pt x="76" y="330"/>
                </a:cubicBezTo>
                <a:cubicBezTo>
                  <a:pt x="78" y="332"/>
                  <a:pt x="81" y="332"/>
                  <a:pt x="84" y="332"/>
                </a:cubicBezTo>
                <a:cubicBezTo>
                  <a:pt x="95" y="331"/>
                  <a:pt x="86" y="321"/>
                  <a:pt x="82" y="318"/>
                </a:cubicBezTo>
                <a:cubicBezTo>
                  <a:pt x="77" y="315"/>
                  <a:pt x="78" y="312"/>
                  <a:pt x="78" y="307"/>
                </a:cubicBezTo>
                <a:cubicBezTo>
                  <a:pt x="78" y="304"/>
                  <a:pt x="76" y="303"/>
                  <a:pt x="75" y="300"/>
                </a:cubicBezTo>
                <a:cubicBezTo>
                  <a:pt x="75" y="298"/>
                  <a:pt x="76" y="295"/>
                  <a:pt x="77" y="293"/>
                </a:cubicBezTo>
                <a:cubicBezTo>
                  <a:pt x="79" y="280"/>
                  <a:pt x="79" y="267"/>
                  <a:pt x="79" y="254"/>
                </a:cubicBezTo>
                <a:cubicBezTo>
                  <a:pt x="79" y="241"/>
                  <a:pt x="78" y="229"/>
                  <a:pt x="79" y="217"/>
                </a:cubicBezTo>
                <a:cubicBezTo>
                  <a:pt x="80" y="210"/>
                  <a:pt x="79" y="203"/>
                  <a:pt x="80" y="195"/>
                </a:cubicBezTo>
                <a:cubicBezTo>
                  <a:pt x="80" y="194"/>
                  <a:pt x="80" y="178"/>
                  <a:pt x="81" y="178"/>
                </a:cubicBezTo>
                <a:cubicBezTo>
                  <a:pt x="83" y="177"/>
                  <a:pt x="90" y="176"/>
                  <a:pt x="91" y="174"/>
                </a:cubicBezTo>
                <a:cubicBezTo>
                  <a:pt x="91" y="172"/>
                  <a:pt x="90" y="168"/>
                  <a:pt x="90" y="16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1622853" y="1242914"/>
            <a:ext cx="6270681" cy="687919"/>
          </a:xfrm>
          <a:prstGeom prst="wedgeRectCallout">
            <a:avLst>
              <a:gd name="adj1" fmla="val -58771"/>
              <a:gd name="adj2" fmla="val 519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急なトラブルシュート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</a:rPr>
              <a:t>ルータを通るトラフィックをキャプチャしたい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Freeform 43"/>
          <p:cNvSpPr>
            <a:spLocks noChangeAspect="1" noEditPoints="1"/>
          </p:cNvSpPr>
          <p:nvPr/>
        </p:nvSpPr>
        <p:spPr bwMode="auto">
          <a:xfrm>
            <a:off x="7893534" y="1930833"/>
            <a:ext cx="955964" cy="3089189"/>
          </a:xfrm>
          <a:custGeom>
            <a:avLst/>
            <a:gdLst/>
            <a:ahLst/>
            <a:cxnLst>
              <a:cxn ang="0">
                <a:pos x="632" y="590"/>
              </a:cxn>
              <a:cxn ang="0">
                <a:pos x="597" y="395"/>
              </a:cxn>
              <a:cxn ang="0">
                <a:pos x="410" y="295"/>
              </a:cxn>
              <a:cxn ang="0">
                <a:pos x="423" y="223"/>
              </a:cxn>
              <a:cxn ang="0">
                <a:pos x="443" y="164"/>
              </a:cxn>
              <a:cxn ang="0">
                <a:pos x="351" y="2"/>
              </a:cxn>
              <a:cxn ang="0">
                <a:pos x="232" y="161"/>
              </a:cxn>
              <a:cxn ang="0">
                <a:pos x="275" y="258"/>
              </a:cxn>
              <a:cxn ang="0">
                <a:pos x="236" y="352"/>
              </a:cxn>
              <a:cxn ang="0">
                <a:pos x="79" y="423"/>
              </a:cxn>
              <a:cxn ang="0">
                <a:pos x="48" y="715"/>
              </a:cxn>
              <a:cxn ang="0">
                <a:pos x="3" y="1047"/>
              </a:cxn>
              <a:cxn ang="0">
                <a:pos x="10" y="1069"/>
              </a:cxn>
              <a:cxn ang="0">
                <a:pos x="10" y="1125"/>
              </a:cxn>
              <a:cxn ang="0">
                <a:pos x="32" y="1194"/>
              </a:cxn>
              <a:cxn ang="0">
                <a:pos x="87" y="1178"/>
              </a:cxn>
              <a:cxn ang="0">
                <a:pos x="71" y="1174"/>
              </a:cxn>
              <a:cxn ang="0">
                <a:pos x="73" y="1074"/>
              </a:cxn>
              <a:cxn ang="0">
                <a:pos x="84" y="1071"/>
              </a:cxn>
              <a:cxn ang="0">
                <a:pos x="96" y="1056"/>
              </a:cxn>
              <a:cxn ang="0">
                <a:pos x="129" y="1175"/>
              </a:cxn>
              <a:cxn ang="0">
                <a:pos x="151" y="1176"/>
              </a:cxn>
              <a:cxn ang="0">
                <a:pos x="207" y="1537"/>
              </a:cxn>
              <a:cxn ang="0">
                <a:pos x="257" y="1948"/>
              </a:cxn>
              <a:cxn ang="0">
                <a:pos x="155" y="2019"/>
              </a:cxn>
              <a:cxn ang="0">
                <a:pos x="296" y="2031"/>
              </a:cxn>
              <a:cxn ang="0">
                <a:pos x="337" y="2018"/>
              </a:cxn>
              <a:cxn ang="0">
                <a:pos x="372" y="2042"/>
              </a:cxn>
              <a:cxn ang="0">
                <a:pos x="399" y="2053"/>
              </a:cxn>
              <a:cxn ang="0">
                <a:pos x="524" y="2091"/>
              </a:cxn>
              <a:cxn ang="0">
                <a:pos x="476" y="1988"/>
              </a:cxn>
              <a:cxn ang="0">
                <a:pos x="498" y="1963"/>
              </a:cxn>
              <a:cxn ang="0">
                <a:pos x="532" y="1190"/>
              </a:cxn>
              <a:cxn ang="0">
                <a:pos x="549" y="1176"/>
              </a:cxn>
              <a:cxn ang="0">
                <a:pos x="549" y="949"/>
              </a:cxn>
              <a:cxn ang="0">
                <a:pos x="529" y="704"/>
              </a:cxn>
              <a:cxn ang="0">
                <a:pos x="567" y="882"/>
              </a:cxn>
              <a:cxn ang="0">
                <a:pos x="577" y="1060"/>
              </a:cxn>
              <a:cxn ang="0">
                <a:pos x="572" y="1087"/>
              </a:cxn>
              <a:cxn ang="0">
                <a:pos x="572" y="1184"/>
              </a:cxn>
              <a:cxn ang="0">
                <a:pos x="654" y="1122"/>
              </a:cxn>
              <a:cxn ang="0">
                <a:pos x="660" y="1083"/>
              </a:cxn>
              <a:cxn ang="0">
                <a:pos x="671" y="1067"/>
              </a:cxn>
              <a:cxn ang="0">
                <a:pos x="369" y="1772"/>
              </a:cxn>
              <a:cxn ang="0">
                <a:pos x="369" y="1772"/>
              </a:cxn>
              <a:cxn ang="0">
                <a:pos x="332" y="1510"/>
              </a:cxn>
              <a:cxn ang="0">
                <a:pos x="347" y="1239"/>
              </a:cxn>
              <a:cxn ang="0">
                <a:pos x="369" y="1772"/>
              </a:cxn>
            </a:cxnLst>
            <a:rect l="0" t="0" r="r" b="b"/>
            <a:pathLst>
              <a:path w="671" h="2116">
                <a:moveTo>
                  <a:pt x="652" y="758"/>
                </a:moveTo>
                <a:cubicBezTo>
                  <a:pt x="635" y="699"/>
                  <a:pt x="641" y="619"/>
                  <a:pt x="632" y="590"/>
                </a:cubicBezTo>
                <a:cubicBezTo>
                  <a:pt x="623" y="560"/>
                  <a:pt x="616" y="444"/>
                  <a:pt x="616" y="444"/>
                </a:cubicBezTo>
                <a:cubicBezTo>
                  <a:pt x="616" y="444"/>
                  <a:pt x="623" y="393"/>
                  <a:pt x="597" y="395"/>
                </a:cubicBezTo>
                <a:cubicBezTo>
                  <a:pt x="597" y="395"/>
                  <a:pt x="472" y="357"/>
                  <a:pt x="462" y="352"/>
                </a:cubicBezTo>
                <a:cubicBezTo>
                  <a:pt x="452" y="347"/>
                  <a:pt x="410" y="295"/>
                  <a:pt x="410" y="295"/>
                </a:cubicBezTo>
                <a:cubicBezTo>
                  <a:pt x="409" y="257"/>
                  <a:pt x="409" y="257"/>
                  <a:pt x="409" y="257"/>
                </a:cubicBezTo>
                <a:cubicBezTo>
                  <a:pt x="409" y="257"/>
                  <a:pt x="423" y="233"/>
                  <a:pt x="423" y="223"/>
                </a:cubicBezTo>
                <a:cubicBezTo>
                  <a:pt x="423" y="223"/>
                  <a:pt x="450" y="229"/>
                  <a:pt x="449" y="169"/>
                </a:cubicBezTo>
                <a:cubicBezTo>
                  <a:pt x="443" y="164"/>
                  <a:pt x="443" y="164"/>
                  <a:pt x="443" y="164"/>
                </a:cubicBezTo>
                <a:cubicBezTo>
                  <a:pt x="443" y="164"/>
                  <a:pt x="463" y="113"/>
                  <a:pt x="442" y="69"/>
                </a:cubicBezTo>
                <a:cubicBezTo>
                  <a:pt x="420" y="25"/>
                  <a:pt x="358" y="0"/>
                  <a:pt x="351" y="2"/>
                </a:cubicBezTo>
                <a:cubicBezTo>
                  <a:pt x="351" y="2"/>
                  <a:pt x="276" y="0"/>
                  <a:pt x="243" y="54"/>
                </a:cubicBezTo>
                <a:cubicBezTo>
                  <a:pt x="210" y="107"/>
                  <a:pt x="232" y="161"/>
                  <a:pt x="232" y="161"/>
                </a:cubicBezTo>
                <a:cubicBezTo>
                  <a:pt x="232" y="161"/>
                  <a:pt x="224" y="208"/>
                  <a:pt x="251" y="221"/>
                </a:cubicBezTo>
                <a:cubicBezTo>
                  <a:pt x="251" y="221"/>
                  <a:pt x="260" y="257"/>
                  <a:pt x="275" y="258"/>
                </a:cubicBezTo>
                <a:cubicBezTo>
                  <a:pt x="275" y="306"/>
                  <a:pt x="275" y="306"/>
                  <a:pt x="275" y="306"/>
                </a:cubicBezTo>
                <a:cubicBezTo>
                  <a:pt x="275" y="306"/>
                  <a:pt x="245" y="346"/>
                  <a:pt x="236" y="352"/>
                </a:cubicBezTo>
                <a:cubicBezTo>
                  <a:pt x="227" y="358"/>
                  <a:pt x="111" y="406"/>
                  <a:pt x="111" y="406"/>
                </a:cubicBezTo>
                <a:cubicBezTo>
                  <a:pt x="111" y="406"/>
                  <a:pt x="86" y="396"/>
                  <a:pt x="79" y="423"/>
                </a:cubicBezTo>
                <a:cubicBezTo>
                  <a:pt x="73" y="449"/>
                  <a:pt x="67" y="576"/>
                  <a:pt x="67" y="576"/>
                </a:cubicBezTo>
                <a:cubicBezTo>
                  <a:pt x="67" y="576"/>
                  <a:pt x="54" y="650"/>
                  <a:pt x="48" y="715"/>
                </a:cubicBezTo>
                <a:cubicBezTo>
                  <a:pt x="41" y="779"/>
                  <a:pt x="34" y="845"/>
                  <a:pt x="31" y="856"/>
                </a:cubicBezTo>
                <a:cubicBezTo>
                  <a:pt x="29" y="866"/>
                  <a:pt x="3" y="1047"/>
                  <a:pt x="3" y="1047"/>
                </a:cubicBezTo>
                <a:cubicBezTo>
                  <a:pt x="10" y="1050"/>
                  <a:pt x="10" y="1050"/>
                  <a:pt x="10" y="1050"/>
                </a:cubicBezTo>
                <a:cubicBezTo>
                  <a:pt x="10" y="1069"/>
                  <a:pt x="10" y="1069"/>
                  <a:pt x="10" y="1069"/>
                </a:cubicBezTo>
                <a:cubicBezTo>
                  <a:pt x="16" y="1068"/>
                  <a:pt x="16" y="1068"/>
                  <a:pt x="16" y="1068"/>
                </a:cubicBezTo>
                <a:cubicBezTo>
                  <a:pt x="16" y="1068"/>
                  <a:pt x="16" y="1102"/>
                  <a:pt x="10" y="1125"/>
                </a:cubicBezTo>
                <a:cubicBezTo>
                  <a:pt x="0" y="1148"/>
                  <a:pt x="0" y="1148"/>
                  <a:pt x="0" y="1148"/>
                </a:cubicBezTo>
                <a:cubicBezTo>
                  <a:pt x="32" y="1194"/>
                  <a:pt x="32" y="1194"/>
                  <a:pt x="32" y="1194"/>
                </a:cubicBezTo>
                <a:cubicBezTo>
                  <a:pt x="72" y="1196"/>
                  <a:pt x="72" y="1196"/>
                  <a:pt x="72" y="1196"/>
                </a:cubicBezTo>
                <a:cubicBezTo>
                  <a:pt x="87" y="1178"/>
                  <a:pt x="87" y="1178"/>
                  <a:pt x="87" y="1178"/>
                </a:cubicBezTo>
                <a:cubicBezTo>
                  <a:pt x="87" y="1178"/>
                  <a:pt x="91" y="1166"/>
                  <a:pt x="79" y="1168"/>
                </a:cubicBezTo>
                <a:cubicBezTo>
                  <a:pt x="71" y="1174"/>
                  <a:pt x="71" y="1174"/>
                  <a:pt x="71" y="1174"/>
                </a:cubicBezTo>
                <a:cubicBezTo>
                  <a:pt x="71" y="1174"/>
                  <a:pt x="72" y="1139"/>
                  <a:pt x="72" y="1130"/>
                </a:cubicBezTo>
                <a:cubicBezTo>
                  <a:pt x="72" y="1121"/>
                  <a:pt x="78" y="1112"/>
                  <a:pt x="73" y="1074"/>
                </a:cubicBezTo>
                <a:cubicBezTo>
                  <a:pt x="73" y="1068"/>
                  <a:pt x="73" y="1068"/>
                  <a:pt x="73" y="1068"/>
                </a:cubicBezTo>
                <a:cubicBezTo>
                  <a:pt x="84" y="1071"/>
                  <a:pt x="84" y="1071"/>
                  <a:pt x="84" y="1071"/>
                </a:cubicBezTo>
                <a:cubicBezTo>
                  <a:pt x="86" y="1059"/>
                  <a:pt x="86" y="1059"/>
                  <a:pt x="86" y="1059"/>
                </a:cubicBezTo>
                <a:cubicBezTo>
                  <a:pt x="96" y="1056"/>
                  <a:pt x="96" y="1056"/>
                  <a:pt x="96" y="1056"/>
                </a:cubicBezTo>
                <a:cubicBezTo>
                  <a:pt x="96" y="1056"/>
                  <a:pt x="106" y="951"/>
                  <a:pt x="133" y="876"/>
                </a:cubicBezTo>
                <a:cubicBezTo>
                  <a:pt x="133" y="876"/>
                  <a:pt x="120" y="1159"/>
                  <a:pt x="129" y="1175"/>
                </a:cubicBezTo>
                <a:cubicBezTo>
                  <a:pt x="147" y="1175"/>
                  <a:pt x="147" y="1175"/>
                  <a:pt x="147" y="1175"/>
                </a:cubicBezTo>
                <a:cubicBezTo>
                  <a:pt x="151" y="1176"/>
                  <a:pt x="151" y="1176"/>
                  <a:pt x="151" y="1176"/>
                </a:cubicBezTo>
                <a:cubicBezTo>
                  <a:pt x="151" y="1176"/>
                  <a:pt x="192" y="1470"/>
                  <a:pt x="200" y="1473"/>
                </a:cubicBezTo>
                <a:cubicBezTo>
                  <a:pt x="207" y="1537"/>
                  <a:pt x="207" y="1537"/>
                  <a:pt x="207" y="1537"/>
                </a:cubicBezTo>
                <a:cubicBezTo>
                  <a:pt x="207" y="1537"/>
                  <a:pt x="214" y="1621"/>
                  <a:pt x="219" y="1622"/>
                </a:cubicBezTo>
                <a:cubicBezTo>
                  <a:pt x="219" y="1622"/>
                  <a:pt x="242" y="1933"/>
                  <a:pt x="257" y="1948"/>
                </a:cubicBezTo>
                <a:cubicBezTo>
                  <a:pt x="257" y="1948"/>
                  <a:pt x="219" y="1987"/>
                  <a:pt x="178" y="1998"/>
                </a:cubicBezTo>
                <a:cubicBezTo>
                  <a:pt x="178" y="1998"/>
                  <a:pt x="149" y="1996"/>
                  <a:pt x="155" y="2019"/>
                </a:cubicBezTo>
                <a:cubicBezTo>
                  <a:pt x="155" y="2019"/>
                  <a:pt x="135" y="2028"/>
                  <a:pt x="156" y="2036"/>
                </a:cubicBezTo>
                <a:cubicBezTo>
                  <a:pt x="156" y="2036"/>
                  <a:pt x="264" y="2044"/>
                  <a:pt x="296" y="2031"/>
                </a:cubicBezTo>
                <a:cubicBezTo>
                  <a:pt x="296" y="2031"/>
                  <a:pt x="333" y="2005"/>
                  <a:pt x="339" y="2004"/>
                </a:cubicBezTo>
                <a:cubicBezTo>
                  <a:pt x="337" y="2018"/>
                  <a:pt x="337" y="2018"/>
                  <a:pt x="337" y="2018"/>
                </a:cubicBezTo>
                <a:cubicBezTo>
                  <a:pt x="372" y="2015"/>
                  <a:pt x="372" y="2015"/>
                  <a:pt x="372" y="2015"/>
                </a:cubicBezTo>
                <a:cubicBezTo>
                  <a:pt x="372" y="2042"/>
                  <a:pt x="372" y="2042"/>
                  <a:pt x="372" y="2042"/>
                </a:cubicBezTo>
                <a:cubicBezTo>
                  <a:pt x="385" y="2055"/>
                  <a:pt x="385" y="2055"/>
                  <a:pt x="385" y="2055"/>
                </a:cubicBezTo>
                <a:cubicBezTo>
                  <a:pt x="399" y="2053"/>
                  <a:pt x="399" y="2053"/>
                  <a:pt x="399" y="2053"/>
                </a:cubicBezTo>
                <a:cubicBezTo>
                  <a:pt x="399" y="2053"/>
                  <a:pt x="382" y="2079"/>
                  <a:pt x="396" y="2084"/>
                </a:cubicBezTo>
                <a:cubicBezTo>
                  <a:pt x="396" y="2084"/>
                  <a:pt x="469" y="2116"/>
                  <a:pt x="524" y="2091"/>
                </a:cubicBezTo>
                <a:cubicBezTo>
                  <a:pt x="524" y="2091"/>
                  <a:pt x="532" y="2078"/>
                  <a:pt x="517" y="2053"/>
                </a:cubicBezTo>
                <a:cubicBezTo>
                  <a:pt x="517" y="2053"/>
                  <a:pt x="492" y="2019"/>
                  <a:pt x="476" y="1988"/>
                </a:cubicBezTo>
                <a:cubicBezTo>
                  <a:pt x="472" y="1967"/>
                  <a:pt x="472" y="1967"/>
                  <a:pt x="472" y="1967"/>
                </a:cubicBezTo>
                <a:cubicBezTo>
                  <a:pt x="498" y="1963"/>
                  <a:pt x="498" y="1963"/>
                  <a:pt x="498" y="1963"/>
                </a:cubicBezTo>
                <a:cubicBezTo>
                  <a:pt x="498" y="1963"/>
                  <a:pt x="531" y="1670"/>
                  <a:pt x="530" y="1574"/>
                </a:cubicBezTo>
                <a:cubicBezTo>
                  <a:pt x="529" y="1479"/>
                  <a:pt x="532" y="1195"/>
                  <a:pt x="532" y="1190"/>
                </a:cubicBezTo>
                <a:cubicBezTo>
                  <a:pt x="541" y="1184"/>
                  <a:pt x="541" y="1184"/>
                  <a:pt x="541" y="1184"/>
                </a:cubicBezTo>
                <a:cubicBezTo>
                  <a:pt x="549" y="1176"/>
                  <a:pt x="549" y="1176"/>
                  <a:pt x="549" y="1176"/>
                </a:cubicBezTo>
                <a:cubicBezTo>
                  <a:pt x="549" y="1176"/>
                  <a:pt x="539" y="961"/>
                  <a:pt x="534" y="954"/>
                </a:cubicBezTo>
                <a:cubicBezTo>
                  <a:pt x="549" y="949"/>
                  <a:pt x="549" y="949"/>
                  <a:pt x="549" y="949"/>
                </a:cubicBezTo>
                <a:cubicBezTo>
                  <a:pt x="549" y="949"/>
                  <a:pt x="522" y="857"/>
                  <a:pt x="520" y="818"/>
                </a:cubicBezTo>
                <a:cubicBezTo>
                  <a:pt x="520" y="818"/>
                  <a:pt x="517" y="728"/>
                  <a:pt x="529" y="704"/>
                </a:cubicBezTo>
                <a:cubicBezTo>
                  <a:pt x="529" y="704"/>
                  <a:pt x="545" y="696"/>
                  <a:pt x="545" y="721"/>
                </a:cubicBezTo>
                <a:cubicBezTo>
                  <a:pt x="545" y="721"/>
                  <a:pt x="555" y="831"/>
                  <a:pt x="567" y="882"/>
                </a:cubicBezTo>
                <a:cubicBezTo>
                  <a:pt x="564" y="1054"/>
                  <a:pt x="564" y="1054"/>
                  <a:pt x="564" y="1054"/>
                </a:cubicBezTo>
                <a:cubicBezTo>
                  <a:pt x="577" y="1060"/>
                  <a:pt x="577" y="1060"/>
                  <a:pt x="577" y="1060"/>
                </a:cubicBezTo>
                <a:cubicBezTo>
                  <a:pt x="579" y="1066"/>
                  <a:pt x="579" y="1066"/>
                  <a:pt x="579" y="1066"/>
                </a:cubicBezTo>
                <a:cubicBezTo>
                  <a:pt x="572" y="1087"/>
                  <a:pt x="572" y="1087"/>
                  <a:pt x="572" y="1087"/>
                </a:cubicBezTo>
                <a:cubicBezTo>
                  <a:pt x="569" y="1168"/>
                  <a:pt x="569" y="1168"/>
                  <a:pt x="569" y="1168"/>
                </a:cubicBezTo>
                <a:cubicBezTo>
                  <a:pt x="569" y="1168"/>
                  <a:pt x="560" y="1178"/>
                  <a:pt x="572" y="1184"/>
                </a:cubicBezTo>
                <a:cubicBezTo>
                  <a:pt x="583" y="1190"/>
                  <a:pt x="615" y="1189"/>
                  <a:pt x="625" y="1183"/>
                </a:cubicBezTo>
                <a:cubicBezTo>
                  <a:pt x="625" y="1183"/>
                  <a:pt x="640" y="1130"/>
                  <a:pt x="654" y="1122"/>
                </a:cubicBezTo>
                <a:cubicBezTo>
                  <a:pt x="655" y="1080"/>
                  <a:pt x="655" y="1080"/>
                  <a:pt x="655" y="1080"/>
                </a:cubicBezTo>
                <a:cubicBezTo>
                  <a:pt x="660" y="1083"/>
                  <a:pt x="660" y="1083"/>
                  <a:pt x="660" y="1083"/>
                </a:cubicBezTo>
                <a:cubicBezTo>
                  <a:pt x="662" y="1068"/>
                  <a:pt x="662" y="1068"/>
                  <a:pt x="662" y="1068"/>
                </a:cubicBezTo>
                <a:cubicBezTo>
                  <a:pt x="671" y="1067"/>
                  <a:pt x="671" y="1067"/>
                  <a:pt x="671" y="1067"/>
                </a:cubicBezTo>
                <a:cubicBezTo>
                  <a:pt x="671" y="1067"/>
                  <a:pt x="670" y="816"/>
                  <a:pt x="652" y="758"/>
                </a:cubicBezTo>
                <a:close/>
                <a:moveTo>
                  <a:pt x="369" y="1772"/>
                </a:moveTo>
                <a:cubicBezTo>
                  <a:pt x="369" y="1774"/>
                  <a:pt x="369" y="1776"/>
                  <a:pt x="368" y="1778"/>
                </a:cubicBezTo>
                <a:cubicBezTo>
                  <a:pt x="368" y="1778"/>
                  <a:pt x="368" y="1776"/>
                  <a:pt x="369" y="1772"/>
                </a:cubicBezTo>
                <a:cubicBezTo>
                  <a:pt x="367" y="1749"/>
                  <a:pt x="346" y="1707"/>
                  <a:pt x="346" y="1707"/>
                </a:cubicBezTo>
                <a:cubicBezTo>
                  <a:pt x="357" y="1590"/>
                  <a:pt x="329" y="1516"/>
                  <a:pt x="332" y="1510"/>
                </a:cubicBezTo>
                <a:cubicBezTo>
                  <a:pt x="334" y="1504"/>
                  <a:pt x="358" y="1437"/>
                  <a:pt x="344" y="1340"/>
                </a:cubicBezTo>
                <a:cubicBezTo>
                  <a:pt x="330" y="1244"/>
                  <a:pt x="347" y="1239"/>
                  <a:pt x="347" y="1239"/>
                </a:cubicBezTo>
                <a:cubicBezTo>
                  <a:pt x="372" y="1420"/>
                  <a:pt x="372" y="1420"/>
                  <a:pt x="372" y="1420"/>
                </a:cubicBezTo>
                <a:cubicBezTo>
                  <a:pt x="381" y="1497"/>
                  <a:pt x="371" y="1730"/>
                  <a:pt x="369" y="1772"/>
                </a:cubicBezTo>
                <a:close/>
              </a:path>
            </a:pathLst>
          </a:custGeom>
          <a:gradFill flip="none" rotWithShape="1">
            <a:gsLst>
              <a:gs pos="0">
                <a:srgbClr val="0096D6"/>
              </a:gs>
              <a:gs pos="100000">
                <a:srgbClr val="8CC8DC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73025" tIns="36511" rIns="73025" bIns="36511" anchor="ctr"/>
          <a:lstStyle/>
          <a:p>
            <a:pPr algn="ctr"/>
            <a:endParaRPr lang="en-US" altLang="ja-JP" sz="1000" dirty="0">
              <a:solidFill>
                <a:srgbClr val="FFFFFF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1907779" y="2338057"/>
            <a:ext cx="5700828" cy="1927718"/>
          </a:xfrm>
          <a:prstGeom prst="wedgeRectCallout">
            <a:avLst>
              <a:gd name="adj1" fmla="val 59222"/>
              <a:gd name="adj2" fmla="val -5347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676767"/>
                </a:solidFill>
              </a:rPr>
              <a:t>IOS</a:t>
            </a:r>
            <a:r>
              <a:rPr kumimoji="1" lang="ja-JP" altLang="en-US" sz="1600" dirty="0" smtClean="0">
                <a:solidFill>
                  <a:srgbClr val="676767"/>
                </a:solidFill>
              </a:rPr>
              <a:t>組込のパケットキャプチャ機能を利用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676767"/>
                </a:solidFill>
              </a:rPr>
              <a:t>PCAP</a:t>
            </a:r>
            <a:r>
              <a:rPr lang="ja-JP" altLang="en-US" sz="1600" dirty="0" smtClean="0">
                <a:solidFill>
                  <a:srgbClr val="676767"/>
                </a:solidFill>
              </a:rPr>
              <a:t>形式でエクスポートも可能</a:t>
            </a:r>
            <a:endParaRPr kumimoji="1" lang="en-US" altLang="ja-JP" sz="1600" dirty="0" smtClean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キャプチャのスタートとストップ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188497"/>
            <a:ext cx="8784976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ourier New"/>
                <a:cs typeface="Courier New"/>
              </a:rPr>
              <a:t>Pod2#monitor capture buffer Buffer1 max-size 1500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Pod2#monitor capture point </a:t>
            </a:r>
            <a:r>
              <a:rPr lang="en-US" altLang="ja-JP" sz="1600" dirty="0" err="1" smtClean="0">
                <a:latin typeface="Courier New"/>
                <a:cs typeface="Courier New"/>
              </a:rPr>
              <a:t>ip</a:t>
            </a:r>
            <a:r>
              <a:rPr lang="en-US" altLang="ja-JP" sz="1600" dirty="0" smtClean="0">
                <a:latin typeface="Courier New"/>
                <a:cs typeface="Courier New"/>
              </a:rPr>
              <a:t> </a:t>
            </a:r>
            <a:r>
              <a:rPr lang="en-US" altLang="ja-JP" sz="1600" dirty="0" err="1" smtClean="0">
                <a:latin typeface="Courier New"/>
                <a:cs typeface="Courier New"/>
              </a:rPr>
              <a:t>cef</a:t>
            </a:r>
            <a:r>
              <a:rPr lang="en-US" altLang="ja-JP" sz="1600" dirty="0" smtClean="0">
                <a:latin typeface="Courier New"/>
                <a:cs typeface="Courier New"/>
              </a:rPr>
              <a:t> Point1 Dialer 1 in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Pod2#monitor capture point associate Point1 Buffer1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Pod2#monitor capture point start Point1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</a:t>
            </a:r>
          </a:p>
          <a:p>
            <a:endParaRPr lang="en-US" altLang="ja-JP" sz="1600" dirty="0" smtClean="0">
              <a:latin typeface="Courier New"/>
              <a:cs typeface="Courier New"/>
            </a:endParaRPr>
          </a:p>
          <a:p>
            <a:r>
              <a:rPr lang="en-US" altLang="ja-JP" sz="1600" dirty="0" smtClean="0">
                <a:latin typeface="Courier New"/>
                <a:cs typeface="Courier New"/>
              </a:rPr>
              <a:t>Mar 19 12:04:55.793: %BUFCAP-6-ENABLE: Capture Point Point1 enabled.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Pod2#monitor capture point stop Point1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Pod2#</a:t>
            </a:r>
          </a:p>
          <a:p>
            <a:endParaRPr lang="en-US" altLang="ja-JP" sz="1600" dirty="0" smtClean="0">
              <a:latin typeface="Courier New"/>
              <a:cs typeface="Courier New"/>
            </a:endParaRPr>
          </a:p>
          <a:p>
            <a:r>
              <a:rPr lang="en-US" altLang="ja-JP" sz="1600" dirty="0" smtClean="0">
                <a:latin typeface="Courier New"/>
                <a:cs typeface="Courier New"/>
              </a:rPr>
              <a:t>Mar 19 12:05:18.018: %BUFCAP-6-DISABLE: Capture Point Point1 disabled.</a:t>
            </a:r>
          </a:p>
        </p:txBody>
      </p:sp>
      <p:sp>
        <p:nvSpPr>
          <p:cNvPr id="5" name="四角形吹き出し 4"/>
          <p:cNvSpPr/>
          <p:nvPr/>
        </p:nvSpPr>
        <p:spPr>
          <a:xfrm>
            <a:off x="6228184" y="555526"/>
            <a:ext cx="2160240" cy="432048"/>
          </a:xfrm>
          <a:prstGeom prst="wedgeRectCallout">
            <a:avLst>
              <a:gd name="adj1" fmla="val -52898"/>
              <a:gd name="adj2" fmla="val 10824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キャプチャバッファを定義</a:t>
            </a:r>
            <a:endParaRPr lang="en-US" altLang="ja-JP" sz="1200" dirty="0" smtClean="0"/>
          </a:p>
        </p:txBody>
      </p:sp>
      <p:sp>
        <p:nvSpPr>
          <p:cNvPr id="6" name="四角形吹き出し 5"/>
          <p:cNvSpPr/>
          <p:nvPr/>
        </p:nvSpPr>
        <p:spPr>
          <a:xfrm>
            <a:off x="4866191" y="2427734"/>
            <a:ext cx="2160240" cy="432048"/>
          </a:xfrm>
          <a:prstGeom prst="wedgeRectCallout">
            <a:avLst>
              <a:gd name="adj1" fmla="val -46086"/>
              <a:gd name="adj2" fmla="val -10377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キャプチャのスタート</a:t>
            </a:r>
            <a:endParaRPr lang="en-US" altLang="ja-JP" sz="1200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6588224" y="3579862"/>
            <a:ext cx="2160240" cy="432048"/>
          </a:xfrm>
          <a:prstGeom prst="wedgeRectCallout">
            <a:avLst>
              <a:gd name="adj1" fmla="val -120002"/>
              <a:gd name="adj2" fmla="val -4706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/>
              <a:t>キャプチャのストップ</a:t>
            </a:r>
            <a:endParaRPr lang="en-US" altLang="ja-JP" sz="1200" dirty="0" smtClean="0"/>
          </a:p>
        </p:txBody>
      </p:sp>
      <p:sp>
        <p:nvSpPr>
          <p:cNvPr id="8" name="四角形吹き出し 7"/>
          <p:cNvSpPr/>
          <p:nvPr/>
        </p:nvSpPr>
        <p:spPr>
          <a:xfrm>
            <a:off x="6763709" y="1275606"/>
            <a:ext cx="2160240" cy="432048"/>
          </a:xfrm>
          <a:prstGeom prst="wedgeRectCallout">
            <a:avLst>
              <a:gd name="adj1" fmla="val -59716"/>
              <a:gd name="adj2" fmla="val 2522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キャプチャする</a:t>
            </a:r>
            <a:endParaRPr lang="en-US" altLang="ja-JP" sz="1200" dirty="0" smtClean="0"/>
          </a:p>
          <a:p>
            <a:r>
              <a:rPr lang="ja-JP" altLang="en-US" sz="1200" dirty="0" smtClean="0"/>
              <a:t>インタフェースを定義</a:t>
            </a:r>
            <a:endParaRPr lang="en-US" altLang="ja-JP" sz="1200" dirty="0" smtClean="0"/>
          </a:p>
        </p:txBody>
      </p:sp>
      <p:sp>
        <p:nvSpPr>
          <p:cNvPr id="10" name="四角形吹き出し 9"/>
          <p:cNvSpPr/>
          <p:nvPr/>
        </p:nvSpPr>
        <p:spPr>
          <a:xfrm>
            <a:off x="6660232" y="1908112"/>
            <a:ext cx="2160240" cy="432048"/>
          </a:xfrm>
          <a:prstGeom prst="wedgeRectCallout">
            <a:avLst>
              <a:gd name="adj1" fmla="val -59080"/>
              <a:gd name="adj2" fmla="val -5243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 smtClean="0"/>
              <a:t>キャプチャバッファとポイントの紐付け</a:t>
            </a:r>
            <a:endParaRPr lang="en-US" altLang="ja-JP" sz="12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835696" y="4659982"/>
            <a:ext cx="5472608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次のページを流し込んでください</a:t>
            </a:r>
            <a:endParaRPr kumimoji="1" lang="ja-JP" alt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kumimoji="1" lang="ja-JP" altLang="en-US" dirty="0" smtClean="0"/>
              <a:t>パケットキャプチャの設定を行います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ja-JP" altLang="en-US" dirty="0" smtClean="0"/>
              <a:t>以下のコンフィグを</a:t>
            </a:r>
            <a:r>
              <a:rPr lang="ja-JP" altLang="en-US" dirty="0" smtClean="0"/>
              <a:t>流し込んでください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キャプチャの設定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2370242"/>
            <a:ext cx="806489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Courier New"/>
                <a:cs typeface="Courier New"/>
              </a:rPr>
              <a:t>monitor capture buffer Buffer1 max-size 1500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monitor capture point </a:t>
            </a:r>
            <a:r>
              <a:rPr lang="en-US" altLang="ja-JP" sz="1600" dirty="0" err="1" smtClean="0">
                <a:latin typeface="Courier New"/>
                <a:cs typeface="Courier New"/>
              </a:rPr>
              <a:t>ip</a:t>
            </a:r>
            <a:r>
              <a:rPr lang="en-US" altLang="ja-JP" sz="1600" dirty="0" smtClean="0">
                <a:latin typeface="Courier New"/>
                <a:cs typeface="Courier New"/>
              </a:rPr>
              <a:t> </a:t>
            </a:r>
            <a:r>
              <a:rPr lang="en-US" altLang="ja-JP" sz="1600" dirty="0" err="1" smtClean="0">
                <a:latin typeface="Courier New"/>
                <a:cs typeface="Courier New"/>
              </a:rPr>
              <a:t>cef</a:t>
            </a:r>
            <a:r>
              <a:rPr lang="en-US" altLang="ja-JP" sz="1600" dirty="0" smtClean="0">
                <a:latin typeface="Courier New"/>
                <a:cs typeface="Courier New"/>
              </a:rPr>
              <a:t> Point1 Dialer 1 in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monitor capture point associate Point1 Buffer1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monitor capture point start Point1</a:t>
            </a:r>
          </a:p>
          <a:p>
            <a:r>
              <a:rPr lang="en-US" altLang="ja-JP" sz="1600" dirty="0" smtClean="0">
                <a:latin typeface="Courier New"/>
                <a:cs typeface="Courier New"/>
              </a:rPr>
              <a:t>monitor capture point stop Point1</a:t>
            </a:r>
          </a:p>
          <a:p>
            <a:endParaRPr lang="en-US" altLang="ja-JP" sz="16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8142573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lang="ja-JP" altLang="en-US" dirty="0" smtClean="0"/>
              <a:t>キャプチャ</a:t>
            </a:r>
            <a:r>
              <a:rPr kumimoji="1" lang="en-US" altLang="ja-JP" dirty="0" smtClean="0"/>
              <a:t>dump</a:t>
            </a:r>
            <a:r>
              <a:rPr kumimoji="1" lang="ja-JP" altLang="en-US" dirty="0" smtClean="0"/>
              <a:t>を確認します</a:t>
            </a:r>
            <a:endParaRPr kumimoji="1" lang="en-US" altLang="ja-JP" dirty="0" smtClean="0"/>
          </a:p>
          <a:p>
            <a:pPr marL="514336" indent="-457200">
              <a:buFont typeface="+mj-lt"/>
              <a:buAutoNum type="arabicPeriod"/>
            </a:pPr>
            <a:r>
              <a:rPr lang="en-US" altLang="ja-JP" dirty="0" smtClean="0"/>
              <a:t>“show monitor capture buffer &lt;Buffer</a:t>
            </a:r>
            <a:r>
              <a:rPr lang="ja-JP" altLang="en-US" dirty="0" smtClean="0"/>
              <a:t>名</a:t>
            </a:r>
            <a:r>
              <a:rPr lang="en-US" altLang="ja-JP" dirty="0" smtClean="0"/>
              <a:t>&gt; dump”</a:t>
            </a:r>
            <a:r>
              <a:rPr lang="ja-JP" altLang="en-US" dirty="0" smtClean="0"/>
              <a:t>を入力</a:t>
            </a:r>
            <a:r>
              <a:rPr lang="ja-JP" altLang="en-US" dirty="0" smtClean="0"/>
              <a:t>してください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キャプチャ結果の参照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339" y="2121987"/>
            <a:ext cx="7992888" cy="2970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Courier New"/>
                <a:cs typeface="Courier New"/>
              </a:rPr>
              <a:t>Pod2#show monitor capture buffer Buffer1 dump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21:06:12.796 JST Mar 19 2015 : IPv4 LES CEF    : Di1 None</a:t>
            </a:r>
          </a:p>
          <a:p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03AC8C90:                            00214500              .!E.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03AC8CA0: 0054024B 0000FE11 A14F0A00 02FE0A00  .T.K..~.!O...~..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03AC8CB0: 02010035 D64F0040 8F8194F4 81800001  ...5VO.@...t....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03AC8CC0: 00010000 00000377 65620872 6F616473  .......</a:t>
            </a:r>
            <a:r>
              <a:rPr lang="en-US" altLang="ja-JP" sz="1100" dirty="0" err="1" smtClean="0">
                <a:latin typeface="Courier New"/>
                <a:cs typeface="Courier New"/>
              </a:rPr>
              <a:t>web.roads</a:t>
            </a:r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03AC8CD0: 686F7705 63697363 6F03636F 6D000001  how.cisco.com...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03AC8CE0: 0001C00C 00010001 0000000A 00040A00  ..@.............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03AC8CF0: 64FE00                               d~.</a:t>
            </a:r>
          </a:p>
          <a:p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21:06:12.800 JST Mar 19 2015 : IPv4 LES CEF    : Di1 None</a:t>
            </a:r>
          </a:p>
          <a:p>
            <a:endParaRPr lang="en-US" altLang="ja-JP" sz="1100" dirty="0" smtClean="0">
              <a:latin typeface="Courier New"/>
              <a:cs typeface="Courier New"/>
            </a:endParaRP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03AC8C90:                            00214500              .!E.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03AC8CA0: 002CC459 0000FE06 7D730A00 64FE0A00  .,DY..~.}s..d~..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03AC8CB0: 02010050 D53FDFAC 67A95218 9D646012  ...</a:t>
            </a:r>
            <a:r>
              <a:rPr lang="en-US" altLang="ja-JP" sz="1100" dirty="0" err="1" smtClean="0">
                <a:latin typeface="Courier New"/>
                <a:cs typeface="Courier New"/>
              </a:rPr>
              <a:t>PU?_,g</a:t>
            </a:r>
            <a:r>
              <a:rPr lang="en-US" altLang="ja-JP" sz="1100" dirty="0" smtClean="0">
                <a:latin typeface="Courier New"/>
                <a:cs typeface="Courier New"/>
              </a:rPr>
              <a:t>)R..d`.</a:t>
            </a:r>
          </a:p>
          <a:p>
            <a:r>
              <a:rPr lang="en-US" altLang="ja-JP" sz="1100" dirty="0" smtClean="0">
                <a:latin typeface="Courier New"/>
                <a:cs typeface="Courier New"/>
              </a:rPr>
              <a:t>03AC8CC0: 102000FD 00000204 054C08             . .}.....L.</a:t>
            </a:r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462300" y="1347788"/>
            <a:ext cx="8574195" cy="3168210"/>
          </a:xfrm>
        </p:spPr>
        <p:txBody>
          <a:bodyPr/>
          <a:lstStyle/>
          <a:p>
            <a:pPr marL="57136" indent="0">
              <a:buNone/>
            </a:pPr>
            <a:r>
              <a:rPr kumimoji="1" lang="en-US" altLang="ja-JP" dirty="0" err="1" smtClean="0"/>
              <a:t>tftp</a:t>
            </a:r>
            <a:r>
              <a:rPr kumimoji="1" lang="ja-JP" altLang="en-US" dirty="0" smtClean="0"/>
              <a:t>等を利用して、</a:t>
            </a:r>
            <a:r>
              <a:rPr kumimoji="1" lang="en-US" altLang="ja-JP" dirty="0" smtClean="0"/>
              <a:t>PCAP</a:t>
            </a:r>
            <a:r>
              <a:rPr kumimoji="1" lang="ja-JP" altLang="en-US" dirty="0" smtClean="0"/>
              <a:t>形式のキャプチャファイルの出力が可能です</a:t>
            </a:r>
            <a:endParaRPr lang="en-US" altLang="ja-JP" dirty="0"/>
          </a:p>
          <a:p>
            <a:pPr marL="634940" lvl="1" indent="-342900">
              <a:buFont typeface="+mj-lt"/>
              <a:buAutoNum type="arabicPeriod"/>
            </a:pPr>
            <a:r>
              <a:rPr lang="en-US" altLang="ja-JP" sz="1600" dirty="0" smtClean="0"/>
              <a:t>PC</a:t>
            </a:r>
            <a:r>
              <a:rPr lang="ja-JP" altLang="en-US" sz="1600" dirty="0" smtClean="0"/>
              <a:t>のデスクトップにある</a:t>
            </a:r>
            <a:r>
              <a:rPr lang="en-US" altLang="ja-JP" sz="1600" dirty="0" smtClean="0"/>
              <a:t>3CDaemon</a:t>
            </a:r>
            <a:r>
              <a:rPr lang="ja-JP" altLang="en-US" sz="1600" dirty="0" smtClean="0"/>
              <a:t>を起動</a:t>
            </a:r>
            <a:r>
              <a:rPr lang="ja-JP" altLang="en-US" sz="1600" dirty="0" smtClean="0"/>
              <a:t>してください</a:t>
            </a:r>
            <a:endParaRPr lang="en-US" altLang="ja-JP" sz="1600" dirty="0" smtClean="0"/>
          </a:p>
          <a:p>
            <a:pPr marL="634940" lvl="1" indent="-342900">
              <a:buFont typeface="+mj-lt"/>
              <a:buAutoNum type="arabicPeriod"/>
            </a:pPr>
            <a:r>
              <a:rPr lang="ja-JP" altLang="en-US" sz="1600" dirty="0" smtClean="0"/>
              <a:t>ルータで</a:t>
            </a:r>
            <a:r>
              <a:rPr lang="en-US" altLang="ja-JP" sz="1600" dirty="0" smtClean="0"/>
              <a:t>”monitor capture buffer &lt;Buffer</a:t>
            </a:r>
            <a:r>
              <a:rPr lang="ja-JP" altLang="en-US" sz="1600" dirty="0" smtClean="0"/>
              <a:t>名</a:t>
            </a:r>
            <a:r>
              <a:rPr lang="en-US" altLang="ja-JP" sz="1600" dirty="0" smtClean="0"/>
              <a:t>&gt; export </a:t>
            </a:r>
            <a:r>
              <a:rPr lang="en-US" altLang="ja-JP" sz="1600" dirty="0" err="1" smtClean="0"/>
              <a:t>tftp</a:t>
            </a:r>
            <a:r>
              <a:rPr lang="en-US" altLang="ja-JP" sz="1600" dirty="0" smtClean="0"/>
              <a:t>://192.168.1.1/dump1.pcap”</a:t>
            </a:r>
            <a:r>
              <a:rPr lang="ja-JP" altLang="en-US" sz="1600" dirty="0" smtClean="0"/>
              <a:t>を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入力してください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400" dirty="0"/>
              <a:t>※</a:t>
            </a:r>
            <a:r>
              <a:rPr lang="ja-JP" altLang="en-US" sz="1400" dirty="0"/>
              <a:t>このラボでは自分の</a:t>
            </a:r>
            <a:r>
              <a:rPr lang="en-US" altLang="ja-JP" sz="1400" dirty="0"/>
              <a:t>PC</a:t>
            </a:r>
            <a:r>
              <a:rPr lang="ja-JP" altLang="en-US" sz="1400" dirty="0"/>
              <a:t>を</a:t>
            </a:r>
            <a:r>
              <a:rPr lang="en-US" altLang="ja-JP" sz="1400" dirty="0"/>
              <a:t>TFTP</a:t>
            </a:r>
            <a:r>
              <a:rPr lang="ja-JP" altLang="en-US" sz="1400" dirty="0"/>
              <a:t>サーバにします</a:t>
            </a:r>
            <a:endParaRPr lang="en-US" altLang="ja-JP" sz="1400" dirty="0"/>
          </a:p>
          <a:p>
            <a:pPr marL="634940" lvl="1" indent="-342900">
              <a:buFont typeface="+mj-lt"/>
              <a:buAutoNum type="arabicPeriod"/>
            </a:pPr>
            <a:endParaRPr lang="en-US" altLang="ja-JP" sz="1600" dirty="0" smtClean="0"/>
          </a:p>
          <a:p>
            <a:pPr marL="634940" lvl="1" indent="-342900">
              <a:buFont typeface="+mj-lt"/>
              <a:buAutoNum type="arabicPeriod"/>
            </a:pPr>
            <a:endParaRPr lang="en-US" altLang="ja-JP" sz="1600" dirty="0"/>
          </a:p>
          <a:p>
            <a:pPr marL="634940" lvl="1" indent="-342900">
              <a:buFont typeface="+mj-lt"/>
              <a:buAutoNum type="arabicPeriod"/>
            </a:pPr>
            <a:endParaRPr lang="en-US" altLang="ja-JP" sz="1600" dirty="0"/>
          </a:p>
          <a:p>
            <a:pPr marL="634940" lvl="1" indent="-342900">
              <a:buFont typeface="+mj-lt"/>
              <a:buAutoNum type="arabicPeriod"/>
            </a:pPr>
            <a:r>
              <a:rPr lang="en-US" altLang="ja-JP" sz="1600" dirty="0" smtClean="0"/>
              <a:t>PC</a:t>
            </a:r>
            <a:r>
              <a:rPr lang="ja-JP" altLang="en-US" sz="1600" dirty="0" smtClean="0"/>
              <a:t>のデスクトップにある</a:t>
            </a:r>
            <a:r>
              <a:rPr lang="en-US" altLang="ja-JP" sz="1600" dirty="0" err="1" smtClean="0"/>
              <a:t>Wireshark</a:t>
            </a:r>
            <a:r>
              <a:rPr lang="ja-JP" altLang="en-US" sz="1600" dirty="0" smtClean="0"/>
              <a:t>を起動し、</a:t>
            </a:r>
            <a:r>
              <a:rPr lang="en-US" altLang="ja-JP" sz="1600" dirty="0" smtClean="0"/>
              <a:t>export</a:t>
            </a:r>
            <a:r>
              <a:rPr lang="ja-JP" altLang="en-US" sz="1600" dirty="0" smtClean="0"/>
              <a:t>したファイルを開きキャプチャ内容</a:t>
            </a:r>
            <a:r>
              <a:rPr lang="ja-JP" altLang="en-US" sz="1600" dirty="0" smtClean="0"/>
              <a:t>を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確認してください</a:t>
            </a:r>
            <a:endParaRPr lang="en-US" altLang="ja-JP" sz="1600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PCAP</a:t>
            </a:r>
            <a:r>
              <a:rPr lang="ja-JP" altLang="en-US" dirty="0" smtClean="0"/>
              <a:t>形式でキャプチャ内容を確認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9119" y="2861523"/>
            <a:ext cx="7365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Courier New"/>
                <a:cs typeface="Courier New"/>
              </a:rPr>
              <a:t>tftp</a:t>
            </a:r>
            <a:r>
              <a:rPr lang="ja-JP" altLang="en-US" sz="1200" dirty="0" smtClean="0">
                <a:latin typeface="Courier New"/>
                <a:cs typeface="Courier New"/>
              </a:rPr>
              <a:t>による出力サンプル</a:t>
            </a:r>
            <a:endParaRPr lang="en-US" altLang="ja-JP" sz="1200" dirty="0" smtClean="0">
              <a:latin typeface="Courier New"/>
              <a:cs typeface="Courier New"/>
            </a:endParaRPr>
          </a:p>
          <a:p>
            <a:r>
              <a:rPr lang="en-US" altLang="ja-JP" sz="1200" dirty="0" smtClean="0">
                <a:latin typeface="Courier New"/>
                <a:cs typeface="Courier New"/>
              </a:rPr>
              <a:t>Pod2#monitor capture buffer Buffer1 export tftp://192.168.</a:t>
            </a:r>
            <a:r>
              <a:rPr lang="en-US" altLang="ja-JP" sz="1200" dirty="0" smtClean="0">
                <a:solidFill>
                  <a:schemeClr val="tx1"/>
                </a:solidFill>
                <a:latin typeface="Courier New"/>
                <a:cs typeface="Courier New"/>
              </a:rPr>
              <a:t>1</a:t>
            </a:r>
            <a:r>
              <a:rPr lang="en-US" altLang="ja-JP" sz="1200" dirty="0" smtClean="0">
                <a:latin typeface="Courier New"/>
                <a:cs typeface="Courier New"/>
              </a:rPr>
              <a:t>.1/dump1.pcap</a:t>
            </a:r>
          </a:p>
          <a:p>
            <a:r>
              <a:rPr lang="en-US" altLang="ja-JP" sz="1200" dirty="0" smtClean="0">
                <a:latin typeface="Courier New"/>
                <a:cs typeface="Courier New"/>
              </a:rPr>
              <a:t>!</a:t>
            </a:r>
            <a:endParaRPr kumimoji="1" lang="ja-JP" altLang="en-US" sz="1200" dirty="0">
              <a:latin typeface="Courier New"/>
              <a:cs typeface="Courier New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55676" y="4731990"/>
            <a:ext cx="5832648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キャプチャをストップしていないと外部への出力はできません</a:t>
            </a:r>
          </a:p>
        </p:txBody>
      </p:sp>
    </p:spTree>
    <p:extLst>
      <p:ext uri="{BB962C8B-B14F-4D97-AF65-F5344CB8AC3E}">
        <p14:creationId xmlns:p14="http://schemas.microsoft.com/office/powerpoint/2010/main" val="19648510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45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727575" cy="2569946"/>
          </a:xfrm>
        </p:spPr>
        <p:txBody>
          <a:bodyPr/>
          <a:lstStyle/>
          <a:p>
            <a:r>
              <a:rPr kumimoji="1" lang="en-US" altLang="ja-JP" dirty="0" smtClean="0"/>
              <a:t>2-1: IOS</a:t>
            </a:r>
            <a:r>
              <a:rPr kumimoji="1" lang="ja-JP" altLang="en-US" dirty="0" smtClean="0"/>
              <a:t>組込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コンフィグ管理機能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50871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 smtClean="0"/>
              <a:t>コンフィグ情報の世代管理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Flash</a:t>
            </a:r>
            <a:r>
              <a:rPr lang="ja-JP" altLang="en-US" dirty="0" smtClean="0"/>
              <a:t>上にコンフィグ情報を定期的に保存していきます</a:t>
            </a:r>
            <a:endParaRPr lang="en-US" altLang="ja-JP" dirty="0" smtClean="0"/>
          </a:p>
          <a:p>
            <a:r>
              <a:rPr kumimoji="1" lang="ja-JP" altLang="en-US" dirty="0" smtClean="0"/>
              <a:t>コンフィグ情報の差分比較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世代管理しているコンフィグの差分比較を行います</a:t>
            </a:r>
            <a:endParaRPr lang="en-US" altLang="ja-JP" dirty="0" smtClean="0"/>
          </a:p>
          <a:p>
            <a:pPr marL="292040" lvl="1" indent="0">
              <a:buNone/>
            </a:pPr>
            <a:r>
              <a:rPr kumimoji="1" lang="en-US" altLang="ja-JP" dirty="0" smtClean="0"/>
              <a:t>※running-</a:t>
            </a:r>
            <a:r>
              <a:rPr kumimoji="1" lang="en-US" altLang="ja-JP" dirty="0" err="1" smtClean="0"/>
              <a:t>config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startup-</a:t>
            </a:r>
            <a:r>
              <a:rPr kumimoji="1" lang="en-US" altLang="ja-JP" dirty="0" err="1" smtClean="0"/>
              <a:t>config</a:t>
            </a:r>
            <a:r>
              <a:rPr kumimoji="1" lang="ja-JP" altLang="en-US" dirty="0" smtClean="0"/>
              <a:t>の差分比較も行います</a:t>
            </a:r>
            <a:endParaRPr kumimoji="1" lang="en-US" altLang="ja-JP" dirty="0" smtClean="0"/>
          </a:p>
          <a:p>
            <a:r>
              <a:rPr lang="ja-JP" altLang="en-US" dirty="0" smtClean="0"/>
              <a:t>コンフィグ情報の置換え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世代管理しているコンフィグ情報に置換えます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コンフィグ管理機能ラボ概要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2050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36" indent="0">
              <a:buNone/>
            </a:pPr>
            <a:r>
              <a:rPr lang="ja-JP" altLang="en-US" sz="1800" dirty="0" smtClean="0"/>
              <a:t>以下の内容をこのラボで行います</a:t>
            </a:r>
            <a:endParaRPr lang="en-US" altLang="ja-JP" sz="1800" dirty="0" smtClean="0"/>
          </a:p>
          <a:p>
            <a:r>
              <a:rPr lang="ja-JP" altLang="en-US" sz="1800" dirty="0" smtClean="0"/>
              <a:t>コンフィグ情報の世代管理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複数世代の設定情報を保存、管理</a:t>
            </a:r>
            <a:endParaRPr lang="en-US" altLang="ja-JP" sz="1600" dirty="0" smtClean="0"/>
          </a:p>
          <a:p>
            <a:r>
              <a:rPr lang="ja-JP" altLang="en-US" sz="1800" dirty="0" smtClean="0"/>
              <a:t>コンフィグ情報の差分比較</a:t>
            </a:r>
            <a:endParaRPr lang="en-US" altLang="ja-JP" sz="1800" dirty="0" smtClean="0"/>
          </a:p>
          <a:p>
            <a:pPr lvl="1"/>
            <a:r>
              <a:rPr lang="en-US" altLang="ja-JP" sz="1600" dirty="0" smtClean="0"/>
              <a:t>running-</a:t>
            </a:r>
            <a:r>
              <a:rPr lang="en-US" altLang="ja-JP" sz="1600" dirty="0" err="1" smtClean="0"/>
              <a:t>config</a:t>
            </a:r>
            <a:r>
              <a:rPr lang="ja-JP" altLang="en-US" sz="1600" dirty="0" smtClean="0"/>
              <a:t>、</a:t>
            </a:r>
            <a:r>
              <a:rPr lang="en-US" altLang="ja-JP" sz="1600" dirty="0" smtClean="0"/>
              <a:t>startup-</a:t>
            </a:r>
            <a:r>
              <a:rPr lang="en-US" altLang="ja-JP" sz="1600" dirty="0" err="1" smtClean="0"/>
              <a:t>config</a:t>
            </a:r>
            <a:r>
              <a:rPr lang="ja-JP" altLang="en-US" sz="1600" dirty="0" smtClean="0"/>
              <a:t>、世代管理したコンフィグ情報の差分を比較</a:t>
            </a:r>
            <a:endParaRPr lang="en-US" altLang="ja-JP" sz="1600" dirty="0" smtClean="0"/>
          </a:p>
          <a:p>
            <a:r>
              <a:rPr kumimoji="1" lang="ja-JP" altLang="en-US" sz="1800" dirty="0" smtClean="0"/>
              <a:t>コンフィグ情報の置換え</a:t>
            </a:r>
            <a:endParaRPr kumimoji="1" lang="en-US" altLang="ja-JP" sz="1800" dirty="0" smtClean="0"/>
          </a:p>
          <a:p>
            <a:pPr lvl="1"/>
            <a:r>
              <a:rPr lang="en-US" altLang="ja-JP" sz="1600" dirty="0" smtClean="0"/>
              <a:t>running </a:t>
            </a:r>
            <a:r>
              <a:rPr lang="en-US" altLang="ja-JP" sz="1600" dirty="0" err="1" smtClean="0"/>
              <a:t>config</a:t>
            </a:r>
            <a:r>
              <a:rPr lang="ja-JP" altLang="en-US" sz="1600" dirty="0" smtClean="0"/>
              <a:t>を保存された別の</a:t>
            </a:r>
            <a:r>
              <a:rPr lang="en-US" altLang="ja-JP" sz="1600" dirty="0" err="1" smtClean="0"/>
              <a:t>config</a:t>
            </a:r>
            <a:r>
              <a:rPr lang="ja-JP" altLang="en-US" sz="1600" dirty="0" smtClean="0"/>
              <a:t>ファイルと交換</a:t>
            </a:r>
            <a:r>
              <a:rPr lang="en-US" altLang="ja-JP" sz="1600" dirty="0" smtClean="0"/>
              <a:t>(replace)</a:t>
            </a:r>
          </a:p>
          <a:p>
            <a:pPr lvl="1"/>
            <a:r>
              <a:rPr kumimoji="1" lang="ja-JP" altLang="en-US" sz="1600" dirty="0" smtClean="0"/>
              <a:t>変更されたコマンド部分</a:t>
            </a:r>
            <a:r>
              <a:rPr kumimoji="1" lang="en-US" altLang="ja-JP" sz="1600" dirty="0" smtClean="0"/>
              <a:t>(diff)</a:t>
            </a:r>
            <a:r>
              <a:rPr kumimoji="1" lang="ja-JP" altLang="en-US" sz="1600" dirty="0" smtClean="0"/>
              <a:t>だけを適用するため、効率的に</a:t>
            </a:r>
            <a:r>
              <a:rPr lang="ja-JP" altLang="en-US" sz="1600" dirty="0"/>
              <a:t>交換</a:t>
            </a:r>
            <a:r>
              <a:rPr kumimoji="1" lang="ja-JP" altLang="en-US" sz="1600" dirty="0" smtClean="0"/>
              <a:t>が可能</a:t>
            </a:r>
            <a:endParaRPr kumimoji="1" lang="en-US" altLang="ja-JP" sz="16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コンフィグ管理機能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75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2014_New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kumimoji="1" dirty="0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7328</TotalTime>
  <Words>5179</Words>
  <Application>Microsoft Office PowerPoint</Application>
  <PresentationFormat>画面に合わせる (16:9)</PresentationFormat>
  <Paragraphs>877</Paragraphs>
  <Slides>66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67" baseType="lpstr">
      <vt:lpstr>blank</vt:lpstr>
      <vt:lpstr>Cisco Roadshow “Next Gen” ～ ルータ、スイッチ、ワイヤレス を売りにいこう！～ </vt:lpstr>
      <vt:lpstr>Lab物理構成について(Pod1~5)</vt:lpstr>
      <vt:lpstr>Lab物理構成について(Pod6~10)</vt:lpstr>
      <vt:lpstr>Agenda</vt:lpstr>
      <vt:lpstr>事前準備</vt:lpstr>
      <vt:lpstr>事前準備</vt:lpstr>
      <vt:lpstr>2-1: IOS組込 コンフィグ管理機能</vt:lpstr>
      <vt:lpstr>コンフィグ管理機能ラボ概要</vt:lpstr>
      <vt:lpstr>コンフィグ管理機能</vt:lpstr>
      <vt:lpstr>PowerPoint プレゼンテーション</vt:lpstr>
      <vt:lpstr>コンフィグ情報の世代管理</vt:lpstr>
      <vt:lpstr>コンフィグ情報の世代管理</vt:lpstr>
      <vt:lpstr>世代管理されたファイルの確認</vt:lpstr>
      <vt:lpstr>PowerPoint プレゼンテーション</vt:lpstr>
      <vt:lpstr>コンフィグの差分比較</vt:lpstr>
      <vt:lpstr>参考 コンフィグの差分比較</vt:lpstr>
      <vt:lpstr>出力の確認</vt:lpstr>
      <vt:lpstr>出力の確認</vt:lpstr>
      <vt:lpstr>PowerPoint プレゼンテーション</vt:lpstr>
      <vt:lpstr>コンフィグの入れ替え ラボ概要</vt:lpstr>
      <vt:lpstr>コンフィグの入れ替え</vt:lpstr>
      <vt:lpstr>リプレイスされたコンフィグ情報の確認</vt:lpstr>
      <vt:lpstr>2-2: トラフィックの見える化</vt:lpstr>
      <vt:lpstr>PowerPoint プレゼンテーション</vt:lpstr>
      <vt:lpstr>IOS Traditional NetFlow / Flexible NetFlow Flexible NetFlow設定手順</vt:lpstr>
      <vt:lpstr>Flow Recordの定義 どのようなデータを採りたいか</vt:lpstr>
      <vt:lpstr>Flexible NetFlowの定義</vt:lpstr>
      <vt:lpstr>設定例 - Flow Record、Flow Exporter、Flow Monitor</vt:lpstr>
      <vt:lpstr>設定の確認</vt:lpstr>
      <vt:lpstr>出力の確認</vt:lpstr>
      <vt:lpstr>IOS IP SLA</vt:lpstr>
      <vt:lpstr>PowerPoint プレゼンテーション</vt:lpstr>
      <vt:lpstr>IP SLAの設定</vt:lpstr>
      <vt:lpstr>IP SLAの設定</vt:lpstr>
      <vt:lpstr>IP SLAの出力</vt:lpstr>
      <vt:lpstr>トラフィックの見える化のメリット</vt:lpstr>
      <vt:lpstr>参考 IP SLA 閾値による通知</vt:lpstr>
      <vt:lpstr>2-3: EEM</vt:lpstr>
      <vt:lpstr>PowerPoint プレゼンテーション</vt:lpstr>
      <vt:lpstr>EEM ラボ概要</vt:lpstr>
      <vt:lpstr>疎通の確認</vt:lpstr>
      <vt:lpstr>EEMの設定</vt:lpstr>
      <vt:lpstr>EEMの設定</vt:lpstr>
      <vt:lpstr>E-mailを確認</vt:lpstr>
      <vt:lpstr>2-4 オプションラボ</vt:lpstr>
      <vt:lpstr>[コンフィグ情報のロールバック]</vt:lpstr>
      <vt:lpstr>手順概要</vt:lpstr>
      <vt:lpstr>事前準備</vt:lpstr>
      <vt:lpstr>事前準備</vt:lpstr>
      <vt:lpstr>1. PCとルータの通信を確認</vt:lpstr>
      <vt:lpstr>2. Config Rollbackの設定</vt:lpstr>
      <vt:lpstr>3. PCとルータの通信を遮断</vt:lpstr>
      <vt:lpstr>参考</vt:lpstr>
      <vt:lpstr>4. PCとルータの通信の復旧を確認</vt:lpstr>
      <vt:lpstr>運用管理機能 コンフィグロック</vt:lpstr>
      <vt:lpstr>Config lock</vt:lpstr>
      <vt:lpstr>Config lockの確認</vt:lpstr>
      <vt:lpstr>トラフィック可視化 Traditional NetFlow</vt:lpstr>
      <vt:lpstr>Traditional NetFlowの設定</vt:lpstr>
      <vt:lpstr>Traditional NetFlowの出力</vt:lpstr>
      <vt:lpstr>運用管理機能 パケットキャプチャ</vt:lpstr>
      <vt:lpstr>キャプチャのスタートとストップ</vt:lpstr>
      <vt:lpstr>キャプチャの設定</vt:lpstr>
      <vt:lpstr>キャプチャ結果の参照</vt:lpstr>
      <vt:lpstr>PCAP形式でキャプチャ内容を確認</vt:lpstr>
      <vt:lpstr>PowerPoint プレゼンテーション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Tsuneo Okinaka (tokinaka)</dc:creator>
  <cp:lastModifiedBy>Natsuko Ohno (nohno)</cp:lastModifiedBy>
  <cp:revision>488</cp:revision>
  <dcterms:created xsi:type="dcterms:W3CDTF">2015-01-08T07:04:11Z</dcterms:created>
  <dcterms:modified xsi:type="dcterms:W3CDTF">2015-04-27T02:42:43Z</dcterms:modified>
</cp:coreProperties>
</file>