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57"/>
  </p:notesMasterIdLst>
  <p:sldIdLst>
    <p:sldId id="256" r:id="rId2"/>
    <p:sldId id="275" r:id="rId3"/>
    <p:sldId id="259" r:id="rId4"/>
    <p:sldId id="260" r:id="rId5"/>
    <p:sldId id="261" r:id="rId6"/>
    <p:sldId id="262" r:id="rId7"/>
    <p:sldId id="264" r:id="rId8"/>
    <p:sldId id="265" r:id="rId9"/>
    <p:sldId id="263" r:id="rId10"/>
    <p:sldId id="267" r:id="rId11"/>
    <p:sldId id="268" r:id="rId12"/>
    <p:sldId id="342" r:id="rId13"/>
    <p:sldId id="343" r:id="rId14"/>
    <p:sldId id="269" r:id="rId15"/>
    <p:sldId id="270" r:id="rId16"/>
    <p:sldId id="278" r:id="rId17"/>
    <p:sldId id="279" r:id="rId18"/>
    <p:sldId id="271" r:id="rId19"/>
    <p:sldId id="273" r:id="rId20"/>
    <p:sldId id="276" r:id="rId21"/>
    <p:sldId id="359" r:id="rId22"/>
    <p:sldId id="360" r:id="rId23"/>
    <p:sldId id="361" r:id="rId24"/>
    <p:sldId id="362" r:id="rId25"/>
    <p:sldId id="363" r:id="rId26"/>
    <p:sldId id="355" r:id="rId27"/>
    <p:sldId id="354" r:id="rId28"/>
    <p:sldId id="285" r:id="rId29"/>
    <p:sldId id="357" r:id="rId30"/>
    <p:sldId id="286" r:id="rId31"/>
    <p:sldId id="356" r:id="rId32"/>
    <p:sldId id="358" r:id="rId33"/>
    <p:sldId id="336" r:id="rId34"/>
    <p:sldId id="288" r:id="rId35"/>
    <p:sldId id="289" r:id="rId36"/>
    <p:sldId id="364" r:id="rId37"/>
    <p:sldId id="350" r:id="rId38"/>
    <p:sldId id="351" r:id="rId39"/>
    <p:sldId id="353" r:id="rId40"/>
    <p:sldId id="282" r:id="rId41"/>
    <p:sldId id="294" r:id="rId42"/>
    <p:sldId id="345" r:id="rId43"/>
    <p:sldId id="346" r:id="rId44"/>
    <p:sldId id="295" r:id="rId45"/>
    <p:sldId id="296" r:id="rId46"/>
    <p:sldId id="367" r:id="rId47"/>
    <p:sldId id="299" r:id="rId48"/>
    <p:sldId id="300" r:id="rId49"/>
    <p:sldId id="344" r:id="rId50"/>
    <p:sldId id="277" r:id="rId51"/>
    <p:sldId id="340" r:id="rId52"/>
    <p:sldId id="365" r:id="rId53"/>
    <p:sldId id="366" r:id="rId54"/>
    <p:sldId id="349" r:id="rId55"/>
    <p:sldId id="257" r:id="rId56"/>
  </p:sldIdLst>
  <p:sldSz cx="12188825" cy="6858000"/>
  <p:notesSz cx="6858000" cy="9144000"/>
  <p:embeddedFontLst>
    <p:embeddedFont>
      <p:font typeface="Webdings" panose="05030102010509060703" pitchFamily="18" charset="2"/>
      <p:regular r:id="rId58"/>
    </p:embeddedFont>
    <p:embeddedFont>
      <p:font typeface="Wingdings 2" panose="05020102010507070707" pitchFamily="18" charset="2"/>
      <p:regular r:id="rId59"/>
    </p:embeddedFont>
    <p:embeddedFont>
      <p:font typeface="CiscoSansTT" panose="020B0503020201020303" pitchFamily="3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
      <p:font typeface="CiscoSansTT ExtraLight" panose="020B0303020201020303" pitchFamily="34" charset="0"/>
      <p:regular r:id="rId68"/>
      <p:italic r:id="rId69"/>
    </p:embeddedFont>
    <p:embeddedFont>
      <p:font typeface="Broadway" panose="04040905080B02020502" pitchFamily="82" charset="0"/>
      <p:regular r:id="rId70"/>
    </p:embeddedFont>
  </p:embeddedFontLst>
  <p:defaultTextStyle>
    <a:defPPr>
      <a:defRPr lang="en-US"/>
    </a:defPPr>
    <a:lvl1pPr marL="0" algn="l" defTabSz="609417" rtl="0" eaLnBrk="1" latinLnBrk="0" hangingPunct="1">
      <a:defRPr sz="2400" kern="1200">
        <a:solidFill>
          <a:schemeClr val="tx1"/>
        </a:solidFill>
        <a:latin typeface="+mn-lt"/>
        <a:ea typeface="+mn-ea"/>
        <a:cs typeface="+mn-cs"/>
      </a:defRPr>
    </a:lvl1pPr>
    <a:lvl2pPr marL="609417" algn="l" defTabSz="609417" rtl="0" eaLnBrk="1" latinLnBrk="0" hangingPunct="1">
      <a:defRPr sz="2400" kern="1200">
        <a:solidFill>
          <a:schemeClr val="tx1"/>
        </a:solidFill>
        <a:latin typeface="+mn-lt"/>
        <a:ea typeface="+mn-ea"/>
        <a:cs typeface="+mn-cs"/>
      </a:defRPr>
    </a:lvl2pPr>
    <a:lvl3pPr marL="1218835" algn="l" defTabSz="609417" rtl="0" eaLnBrk="1" latinLnBrk="0" hangingPunct="1">
      <a:defRPr sz="2400" kern="1200">
        <a:solidFill>
          <a:schemeClr val="tx1"/>
        </a:solidFill>
        <a:latin typeface="+mn-lt"/>
        <a:ea typeface="+mn-ea"/>
        <a:cs typeface="+mn-cs"/>
      </a:defRPr>
    </a:lvl3pPr>
    <a:lvl4pPr marL="1828252" algn="l" defTabSz="609417" rtl="0" eaLnBrk="1" latinLnBrk="0" hangingPunct="1">
      <a:defRPr sz="2400" kern="1200">
        <a:solidFill>
          <a:schemeClr val="tx1"/>
        </a:solidFill>
        <a:latin typeface="+mn-lt"/>
        <a:ea typeface="+mn-ea"/>
        <a:cs typeface="+mn-cs"/>
      </a:defRPr>
    </a:lvl4pPr>
    <a:lvl5pPr marL="2437669" algn="l" defTabSz="609417" rtl="0" eaLnBrk="1" latinLnBrk="0" hangingPunct="1">
      <a:defRPr sz="2400" kern="1200">
        <a:solidFill>
          <a:schemeClr val="tx1"/>
        </a:solidFill>
        <a:latin typeface="+mn-lt"/>
        <a:ea typeface="+mn-ea"/>
        <a:cs typeface="+mn-cs"/>
      </a:defRPr>
    </a:lvl5pPr>
    <a:lvl6pPr marL="3047085" algn="l" defTabSz="609417" rtl="0" eaLnBrk="1" latinLnBrk="0" hangingPunct="1">
      <a:defRPr sz="2400" kern="1200">
        <a:solidFill>
          <a:schemeClr val="tx1"/>
        </a:solidFill>
        <a:latin typeface="+mn-lt"/>
        <a:ea typeface="+mn-ea"/>
        <a:cs typeface="+mn-cs"/>
      </a:defRPr>
    </a:lvl6pPr>
    <a:lvl7pPr marL="3656504" algn="l" defTabSz="609417" rtl="0" eaLnBrk="1" latinLnBrk="0" hangingPunct="1">
      <a:defRPr sz="2400" kern="1200">
        <a:solidFill>
          <a:schemeClr val="tx1"/>
        </a:solidFill>
        <a:latin typeface="+mn-lt"/>
        <a:ea typeface="+mn-ea"/>
        <a:cs typeface="+mn-cs"/>
      </a:defRPr>
    </a:lvl7pPr>
    <a:lvl8pPr marL="4265919" algn="l" defTabSz="609417" rtl="0" eaLnBrk="1" latinLnBrk="0" hangingPunct="1">
      <a:defRPr sz="2400" kern="1200">
        <a:solidFill>
          <a:schemeClr val="tx1"/>
        </a:solidFill>
        <a:latin typeface="+mn-lt"/>
        <a:ea typeface="+mn-ea"/>
        <a:cs typeface="+mn-cs"/>
      </a:defRPr>
    </a:lvl8pPr>
    <a:lvl9pPr marL="4875337" algn="l" defTabSz="60941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41D022-4D2E-F046-A2C4-C381AF89BCBA}">
          <p14:sldIdLst>
            <p14:sldId id="256"/>
            <p14:sldId id="275"/>
          </p14:sldIdLst>
        </p14:section>
        <p14:section name="はじめにIWANとは？" id="{E6CBACB7-C297-1A43-8C8F-2A9F288AC9FD}">
          <p14:sldIdLst>
            <p14:sldId id="259"/>
            <p14:sldId id="260"/>
            <p14:sldId id="261"/>
            <p14:sldId id="262"/>
            <p14:sldId id="264"/>
            <p14:sldId id="265"/>
            <p14:sldId id="263"/>
            <p14:sldId id="267"/>
            <p14:sldId id="268"/>
            <p14:sldId id="342"/>
            <p14:sldId id="343"/>
            <p14:sldId id="269"/>
            <p14:sldId id="270"/>
            <p14:sldId id="278"/>
            <p14:sldId id="279"/>
            <p14:sldId id="271"/>
            <p14:sldId id="273"/>
          </p14:sldIdLst>
        </p14:section>
        <p14:section name="IWAN最新情報のご紹介" id="{8B60AB94-FDF4-D24B-BE94-8AA2EE7CF832}">
          <p14:sldIdLst>
            <p14:sldId id="276"/>
            <p14:sldId id="359"/>
            <p14:sldId id="360"/>
            <p14:sldId id="361"/>
            <p14:sldId id="362"/>
            <p14:sldId id="363"/>
            <p14:sldId id="355"/>
            <p14:sldId id="354"/>
            <p14:sldId id="285"/>
            <p14:sldId id="357"/>
            <p14:sldId id="286"/>
            <p14:sldId id="356"/>
            <p14:sldId id="358"/>
            <p14:sldId id="336"/>
            <p14:sldId id="288"/>
            <p14:sldId id="289"/>
            <p14:sldId id="364"/>
            <p14:sldId id="350"/>
            <p14:sldId id="351"/>
            <p14:sldId id="353"/>
            <p14:sldId id="282"/>
          </p14:sldIdLst>
        </p14:section>
        <p14:section name="IWAN利用ケース" id="{F2EE8C69-424A-C74A-8108-4E52B7EDD2A3}">
          <p14:sldIdLst>
            <p14:sldId id="294"/>
            <p14:sldId id="345"/>
            <p14:sldId id="346"/>
            <p14:sldId id="295"/>
            <p14:sldId id="296"/>
            <p14:sldId id="367"/>
            <p14:sldId id="299"/>
            <p14:sldId id="300"/>
            <p14:sldId id="344"/>
          </p14:sldIdLst>
        </p14:section>
        <p14:section name="IWAN提案時に役立つ資料 " id="{6A1548CB-5196-B943-8F94-6D3B4727E956}">
          <p14:sldIdLst>
            <p14:sldId id="277"/>
            <p14:sldId id="340"/>
            <p14:sldId id="365"/>
            <p14:sldId id="366"/>
            <p14:sldId id="349"/>
            <p14:sldId id="2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89696" autoAdjust="0"/>
  </p:normalViewPr>
  <p:slideViewPr>
    <p:cSldViewPr snapToGrid="0" snapToObjects="1">
      <p:cViewPr varScale="1">
        <p:scale>
          <a:sx n="65" d="100"/>
          <a:sy n="65" d="100"/>
        </p:scale>
        <p:origin x="-780" y="-102"/>
      </p:cViewPr>
      <p:guideLst>
        <p:guide orient="horz" pos="216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2291338582677E-2"/>
          <c:y val="0"/>
          <c:w val="0.94664593175852996"/>
          <c:h val="0.80712375246716805"/>
        </c:manualLayout>
      </c:layout>
      <c:barChart>
        <c:barDir val="bar"/>
        <c:grouping val="clustered"/>
        <c:varyColors val="0"/>
        <c:ser>
          <c:idx val="0"/>
          <c:order val="0"/>
          <c:tx>
            <c:strRef>
              <c:f>Sheet1!$B$1</c:f>
              <c:strCache>
                <c:ptCount val="1"/>
                <c:pt idx="0">
                  <c:v>Samsung Chromebook Running Chrome OS</c:v>
                </c:pt>
              </c:strCache>
            </c:strRef>
          </c:tx>
          <c:spPr>
            <a:solidFill>
              <a:srgbClr val="3CBBB9"/>
            </a:solidFill>
          </c:spPr>
          <c:invertIfNegative val="0"/>
          <c:cat>
            <c:strRef>
              <c:f>Sheet1!$A$2:$A$8</c:f>
              <c:strCache>
                <c:ptCount val="7"/>
                <c:pt idx="0">
                  <c:v>Test Taking</c:v>
                </c:pt>
                <c:pt idx="1">
                  <c:v>Note Taking</c:v>
                </c:pt>
                <c:pt idx="2">
                  <c:v>Web Browsing</c:v>
                </c:pt>
                <c:pt idx="3">
                  <c:v>Music Manipulation</c:v>
                </c:pt>
                <c:pt idx="4">
                  <c:v>Video Manipulation</c:v>
                </c:pt>
                <c:pt idx="5">
                  <c:v>Photo Manipulation</c:v>
                </c:pt>
                <c:pt idx="6">
                  <c:v>Document Manipulation</c:v>
                </c:pt>
              </c:strCache>
            </c:strRef>
          </c:cat>
          <c:val>
            <c:numRef>
              <c:f>Sheet1!$B$2:$B$8</c:f>
              <c:numCache>
                <c:formatCode>General</c:formatCode>
                <c:ptCount val="7"/>
                <c:pt idx="0">
                  <c:v>10</c:v>
                </c:pt>
                <c:pt idx="1">
                  <c:v>10</c:v>
                </c:pt>
                <c:pt idx="2">
                  <c:v>4.75</c:v>
                </c:pt>
                <c:pt idx="3">
                  <c:v>10</c:v>
                </c:pt>
                <c:pt idx="4">
                  <c:v>10</c:v>
                </c:pt>
                <c:pt idx="5">
                  <c:v>10</c:v>
                </c:pt>
                <c:pt idx="6">
                  <c:v>10</c:v>
                </c:pt>
              </c:numCache>
            </c:numRef>
          </c:val>
        </c:ser>
        <c:ser>
          <c:idx val="1"/>
          <c:order val="1"/>
          <c:tx>
            <c:strRef>
              <c:f>Sheet1!$C$1</c:f>
              <c:strCache>
                <c:ptCount val="1"/>
                <c:pt idx="0">
                  <c:v>Asus VivoBook S200E Notebook Running Microsoft Windows 8</c:v>
                </c:pt>
              </c:strCache>
            </c:strRef>
          </c:tx>
          <c:spPr>
            <a:solidFill>
              <a:srgbClr val="272A48">
                <a:lumMod val="60000"/>
                <a:lumOff val="40000"/>
              </a:srgbClr>
            </a:solidFill>
          </c:spPr>
          <c:invertIfNegative val="0"/>
          <c:cat>
            <c:strRef>
              <c:f>Sheet1!$A$2:$A$8</c:f>
              <c:strCache>
                <c:ptCount val="7"/>
                <c:pt idx="0">
                  <c:v>Test Taking</c:v>
                </c:pt>
                <c:pt idx="1">
                  <c:v>Note Taking</c:v>
                </c:pt>
                <c:pt idx="2">
                  <c:v>Web Browsing</c:v>
                </c:pt>
                <c:pt idx="3">
                  <c:v>Music Manipulation</c:v>
                </c:pt>
                <c:pt idx="4">
                  <c:v>Video Manipulation</c:v>
                </c:pt>
                <c:pt idx="5">
                  <c:v>Photo Manipulation</c:v>
                </c:pt>
                <c:pt idx="6">
                  <c:v>Document Manipulation</c:v>
                </c:pt>
              </c:strCache>
            </c:strRef>
          </c:cat>
          <c:val>
            <c:numRef>
              <c:f>Sheet1!$C$2:$C$8</c:f>
              <c:numCache>
                <c:formatCode>General</c:formatCode>
                <c:ptCount val="7"/>
                <c:pt idx="0">
                  <c:v>5</c:v>
                </c:pt>
                <c:pt idx="1">
                  <c:v>3</c:v>
                </c:pt>
                <c:pt idx="2">
                  <c:v>10</c:v>
                </c:pt>
                <c:pt idx="3">
                  <c:v>0.2</c:v>
                </c:pt>
                <c:pt idx="4">
                  <c:v>0.5</c:v>
                </c:pt>
                <c:pt idx="5">
                  <c:v>0.2</c:v>
                </c:pt>
                <c:pt idx="6">
                  <c:v>0.2</c:v>
                </c:pt>
              </c:numCache>
            </c:numRef>
          </c:val>
        </c:ser>
        <c:dLbls>
          <c:showLegendKey val="0"/>
          <c:showVal val="0"/>
          <c:showCatName val="0"/>
          <c:showSerName val="0"/>
          <c:showPercent val="0"/>
          <c:showBubbleSize val="0"/>
        </c:dLbls>
        <c:gapWidth val="150"/>
        <c:axId val="109695744"/>
        <c:axId val="109697280"/>
      </c:barChart>
      <c:catAx>
        <c:axId val="109695744"/>
        <c:scaling>
          <c:orientation val="minMax"/>
        </c:scaling>
        <c:delete val="0"/>
        <c:axPos val="l"/>
        <c:majorTickMark val="none"/>
        <c:minorTickMark val="none"/>
        <c:tickLblPos val="none"/>
        <c:crossAx val="109697280"/>
        <c:crosses val="autoZero"/>
        <c:auto val="1"/>
        <c:lblAlgn val="ctr"/>
        <c:lblOffset val="100"/>
        <c:noMultiLvlLbl val="0"/>
      </c:catAx>
      <c:valAx>
        <c:axId val="109697280"/>
        <c:scaling>
          <c:orientation val="minMax"/>
          <c:max val="10"/>
        </c:scaling>
        <c:delete val="0"/>
        <c:axPos val="b"/>
        <c:majorGridlines>
          <c:spPr>
            <a:ln>
              <a:solidFill>
                <a:srgbClr val="D3D3DA"/>
              </a:solidFill>
            </a:ln>
          </c:spPr>
        </c:majorGridlines>
        <c:numFmt formatCode="General" sourceLinked="1"/>
        <c:majorTickMark val="out"/>
        <c:minorTickMark val="none"/>
        <c:tickLblPos val="nextTo"/>
        <c:spPr>
          <a:ln>
            <a:noFill/>
          </a:ln>
        </c:spPr>
        <c:txPr>
          <a:bodyPr/>
          <a:lstStyle/>
          <a:p>
            <a:pPr>
              <a:defRPr sz="1100">
                <a:solidFill>
                  <a:schemeClr val="tx1">
                    <a:lumMod val="75000"/>
                    <a:lumOff val="25000"/>
                  </a:schemeClr>
                </a:solidFill>
              </a:defRPr>
            </a:pPr>
            <a:endParaRPr lang="ja-JP"/>
          </a:p>
        </c:txPr>
        <c:crossAx val="109695744"/>
        <c:crosses val="autoZero"/>
        <c:crossBetween val="between"/>
      </c:valAx>
    </c:plotArea>
    <c:legend>
      <c:legendPos val="b"/>
      <c:legendEntry>
        <c:idx val="0"/>
        <c:txPr>
          <a:bodyPr/>
          <a:lstStyle/>
          <a:p>
            <a:pPr>
              <a:defRPr sz="1200">
                <a:solidFill>
                  <a:schemeClr val="tx1">
                    <a:lumMod val="75000"/>
                    <a:lumOff val="25000"/>
                  </a:schemeClr>
                </a:solidFill>
              </a:defRPr>
            </a:pPr>
            <a:endParaRPr lang="ja-JP"/>
          </a:p>
        </c:txPr>
      </c:legendEntry>
      <c:legendEntry>
        <c:idx val="1"/>
        <c:txPr>
          <a:bodyPr/>
          <a:lstStyle/>
          <a:p>
            <a:pPr>
              <a:defRPr sz="1200">
                <a:solidFill>
                  <a:schemeClr val="tx1">
                    <a:lumMod val="75000"/>
                    <a:lumOff val="25000"/>
                  </a:schemeClr>
                </a:solidFill>
              </a:defRPr>
            </a:pPr>
            <a:endParaRPr lang="ja-JP"/>
          </a:p>
        </c:txPr>
      </c:legendEntry>
      <c:layout>
        <c:manualLayout>
          <c:xMode val="edge"/>
          <c:yMode val="edge"/>
          <c:x val="8.0918035801535906E-2"/>
          <c:y val="0.89182503447584704"/>
          <c:w val="0.84213884757814494"/>
          <c:h val="8.4259994857130496E-2"/>
        </c:manualLayout>
      </c:layout>
      <c:overlay val="0"/>
      <c:txPr>
        <a:bodyPr/>
        <a:lstStyle/>
        <a:p>
          <a:pPr>
            <a:defRPr sz="1200">
              <a:solidFill>
                <a:schemeClr val="tx1">
                  <a:lumMod val="75000"/>
                  <a:lumOff val="25000"/>
                </a:schemeClr>
              </a:solidFill>
            </a:defRPr>
          </a:pPr>
          <a:endParaRPr lang="ja-JP"/>
        </a:p>
      </c:txPr>
    </c:legend>
    <c:plotVisOnly val="1"/>
    <c:dispBlanksAs val="gap"/>
    <c:showDLblsOverMax val="0"/>
  </c:chart>
  <c:txPr>
    <a:bodyPr/>
    <a:lstStyle/>
    <a:p>
      <a:pPr>
        <a:defRPr sz="1800">
          <a:solidFill>
            <a:schemeClr val="tx2"/>
          </a:solidFill>
        </a:defRPr>
      </a:pPr>
      <a:endParaRPr lang="ja-JP"/>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81614-3CAF-FC4F-A088-6BA5521243FA}" type="doc">
      <dgm:prSet loTypeId="urn:microsoft.com/office/officeart/2005/8/layout/radial3" loCatId="" qsTypeId="urn:microsoft.com/office/officeart/2005/8/quickstyle/3D2" qsCatId="3D" csTypeId="urn:microsoft.com/office/officeart/2005/8/colors/accent5_2" csCatId="accent5" phldr="1"/>
      <dgm:spPr/>
      <dgm:t>
        <a:bodyPr/>
        <a:lstStyle/>
        <a:p>
          <a:endParaRPr kumimoji="1" lang="ja-JP" altLang="en-US"/>
        </a:p>
      </dgm:t>
    </dgm:pt>
    <dgm:pt modelId="{9D60B6C7-D80A-2544-80A7-4F67DAA5C180}">
      <dgm:prSet phldrT="[Text]" custT="1"/>
      <dgm:spPr/>
      <dgm:t>
        <a:bodyPr/>
        <a:lstStyle/>
        <a:p>
          <a:r>
            <a:rPr kumimoji="1" lang="en-US" altLang="ja-JP" sz="3200" dirty="0" err="1" smtClean="0">
              <a:solidFill>
                <a:srgbClr val="FFFFFF"/>
              </a:solidFill>
            </a:rPr>
            <a:t>Chromebook</a:t>
          </a:r>
          <a:endParaRPr kumimoji="1" lang="ja-JP" altLang="en-US" sz="3200" dirty="0">
            <a:solidFill>
              <a:srgbClr val="FFFFFF"/>
            </a:solidFill>
          </a:endParaRPr>
        </a:p>
      </dgm:t>
    </dgm:pt>
    <dgm:pt modelId="{2459FC19-14E5-C44C-85A6-E05F60608A35}" type="parTrans" cxnId="{13D5FA1B-2EEF-DD47-AFC9-08347187B81E}">
      <dgm:prSet/>
      <dgm:spPr/>
      <dgm:t>
        <a:bodyPr/>
        <a:lstStyle/>
        <a:p>
          <a:endParaRPr kumimoji="1" lang="ja-JP" altLang="en-US" sz="1200">
            <a:solidFill>
              <a:srgbClr val="FFFFFF"/>
            </a:solidFill>
          </a:endParaRPr>
        </a:p>
      </dgm:t>
    </dgm:pt>
    <dgm:pt modelId="{6C7CD337-780C-A044-B471-D80CC8B4C2AA}" type="sibTrans" cxnId="{13D5FA1B-2EEF-DD47-AFC9-08347187B81E}">
      <dgm:prSet/>
      <dgm:spPr/>
      <dgm:t>
        <a:bodyPr/>
        <a:lstStyle/>
        <a:p>
          <a:endParaRPr kumimoji="1" lang="ja-JP" altLang="en-US" sz="1200">
            <a:solidFill>
              <a:srgbClr val="FFFFFF"/>
            </a:solidFill>
          </a:endParaRPr>
        </a:p>
      </dgm:t>
    </dgm:pt>
    <dgm:pt modelId="{234A8098-5267-D94A-9E17-64E0ED9AD893}">
      <dgm:prSet phldrT="[Text]" custT="1"/>
      <dgm:spPr/>
      <dgm:t>
        <a:bodyPr/>
        <a:lstStyle/>
        <a:p>
          <a:r>
            <a:rPr kumimoji="1" lang="ja-JP" altLang="en-US" sz="1800" dirty="0" smtClean="0">
              <a:solidFill>
                <a:srgbClr val="FFFFFF"/>
              </a:solidFill>
            </a:rPr>
            <a:t>安定・広帯域の無線</a:t>
          </a:r>
          <a:endParaRPr kumimoji="1" lang="ja-JP" altLang="en-US" sz="1800" dirty="0">
            <a:solidFill>
              <a:srgbClr val="FFFFFF"/>
            </a:solidFill>
          </a:endParaRPr>
        </a:p>
      </dgm:t>
    </dgm:pt>
    <dgm:pt modelId="{0D177215-D2C3-794B-8192-7A2AD3B7EDBA}" type="parTrans" cxnId="{BB519132-C653-544C-B4F1-DA34FAC5663F}">
      <dgm:prSet/>
      <dgm:spPr/>
      <dgm:t>
        <a:bodyPr/>
        <a:lstStyle/>
        <a:p>
          <a:endParaRPr kumimoji="1" lang="ja-JP" altLang="en-US" sz="1200">
            <a:solidFill>
              <a:srgbClr val="FFFFFF"/>
            </a:solidFill>
          </a:endParaRPr>
        </a:p>
      </dgm:t>
    </dgm:pt>
    <dgm:pt modelId="{30667D31-487F-1A4F-A7C1-2FCA327CDD7C}" type="sibTrans" cxnId="{BB519132-C653-544C-B4F1-DA34FAC5663F}">
      <dgm:prSet/>
      <dgm:spPr/>
      <dgm:t>
        <a:bodyPr/>
        <a:lstStyle/>
        <a:p>
          <a:endParaRPr kumimoji="1" lang="ja-JP" altLang="en-US" sz="1200">
            <a:solidFill>
              <a:srgbClr val="FFFFFF"/>
            </a:solidFill>
          </a:endParaRPr>
        </a:p>
      </dgm:t>
    </dgm:pt>
    <dgm:pt modelId="{9AB6CA1C-CBA4-CA4F-A4CA-7AF0A53C9E60}">
      <dgm:prSet phldrT="[Text]" custT="1"/>
      <dgm:spPr/>
      <dgm:t>
        <a:bodyPr/>
        <a:lstStyle/>
        <a:p>
          <a:r>
            <a:rPr kumimoji="1" lang="ja-JP" altLang="en-US" sz="1800" dirty="0" smtClean="0">
              <a:solidFill>
                <a:srgbClr val="FFFFFF"/>
              </a:solidFill>
            </a:rPr>
            <a:t>スイッチ内臓の無線管理</a:t>
          </a:r>
          <a:endParaRPr kumimoji="1" lang="ja-JP" altLang="en-US" sz="1800" dirty="0">
            <a:solidFill>
              <a:srgbClr val="FFFFFF"/>
            </a:solidFill>
          </a:endParaRPr>
        </a:p>
      </dgm:t>
    </dgm:pt>
    <dgm:pt modelId="{0D34329F-912D-7B47-9749-5D0C20676138}" type="parTrans" cxnId="{44321C4D-EFB2-9246-8DDC-65101B507BEA}">
      <dgm:prSet/>
      <dgm:spPr/>
      <dgm:t>
        <a:bodyPr/>
        <a:lstStyle/>
        <a:p>
          <a:endParaRPr kumimoji="1" lang="ja-JP" altLang="en-US" sz="1200">
            <a:solidFill>
              <a:srgbClr val="FFFFFF"/>
            </a:solidFill>
          </a:endParaRPr>
        </a:p>
      </dgm:t>
    </dgm:pt>
    <dgm:pt modelId="{18E4BEDC-7662-AB48-8802-70DE49D17AE6}" type="sibTrans" cxnId="{44321C4D-EFB2-9246-8DDC-65101B507BEA}">
      <dgm:prSet/>
      <dgm:spPr/>
      <dgm:t>
        <a:bodyPr/>
        <a:lstStyle/>
        <a:p>
          <a:endParaRPr kumimoji="1" lang="ja-JP" altLang="en-US" sz="1200">
            <a:solidFill>
              <a:srgbClr val="FFFFFF"/>
            </a:solidFill>
          </a:endParaRPr>
        </a:p>
      </dgm:t>
    </dgm:pt>
    <dgm:pt modelId="{993C79BB-1811-D44A-A189-47C435D8BF15}">
      <dgm:prSet phldrT="[Text]" custT="1"/>
      <dgm:spPr/>
      <dgm:t>
        <a:bodyPr/>
        <a:lstStyle/>
        <a:p>
          <a:r>
            <a:rPr kumimoji="1" lang="ja-JP" altLang="en-US" sz="1800" dirty="0" smtClean="0">
              <a:solidFill>
                <a:srgbClr val="FFFFFF"/>
              </a:solidFill>
            </a:rPr>
            <a:t>拠点間接続の最適化</a:t>
          </a:r>
          <a:endParaRPr kumimoji="1" lang="ja-JP" altLang="en-US" sz="1800" dirty="0">
            <a:solidFill>
              <a:srgbClr val="FFFFFF"/>
            </a:solidFill>
          </a:endParaRPr>
        </a:p>
      </dgm:t>
    </dgm:pt>
    <dgm:pt modelId="{8E1036A9-CFFD-524F-8299-5AE20CF33958}" type="parTrans" cxnId="{5C151822-3AF7-6645-84AF-9B90573F3DA9}">
      <dgm:prSet/>
      <dgm:spPr/>
      <dgm:t>
        <a:bodyPr/>
        <a:lstStyle/>
        <a:p>
          <a:endParaRPr kumimoji="1" lang="ja-JP" altLang="en-US" sz="1200">
            <a:solidFill>
              <a:srgbClr val="FFFFFF"/>
            </a:solidFill>
          </a:endParaRPr>
        </a:p>
      </dgm:t>
    </dgm:pt>
    <dgm:pt modelId="{762585E1-1069-6C40-813A-8E6F69F09A24}" type="sibTrans" cxnId="{5C151822-3AF7-6645-84AF-9B90573F3DA9}">
      <dgm:prSet/>
      <dgm:spPr/>
      <dgm:t>
        <a:bodyPr/>
        <a:lstStyle/>
        <a:p>
          <a:endParaRPr kumimoji="1" lang="ja-JP" altLang="en-US" sz="1200">
            <a:solidFill>
              <a:srgbClr val="FFFFFF"/>
            </a:solidFill>
          </a:endParaRPr>
        </a:p>
      </dgm:t>
    </dgm:pt>
    <dgm:pt modelId="{BCEEC1ED-05E6-0443-B9CB-EC2F47435EDF}" type="pres">
      <dgm:prSet presAssocID="{F4381614-3CAF-FC4F-A088-6BA5521243FA}" presName="composite" presStyleCnt="0">
        <dgm:presLayoutVars>
          <dgm:chMax val="1"/>
          <dgm:dir/>
          <dgm:resizeHandles val="exact"/>
        </dgm:presLayoutVars>
      </dgm:prSet>
      <dgm:spPr/>
      <dgm:t>
        <a:bodyPr/>
        <a:lstStyle/>
        <a:p>
          <a:endParaRPr kumimoji="1" lang="ja-JP" altLang="en-US"/>
        </a:p>
      </dgm:t>
    </dgm:pt>
    <dgm:pt modelId="{D8981D01-E9BD-F04F-885C-AF5E32C3A537}" type="pres">
      <dgm:prSet presAssocID="{F4381614-3CAF-FC4F-A088-6BA5521243FA}" presName="radial" presStyleCnt="0">
        <dgm:presLayoutVars>
          <dgm:animLvl val="ctr"/>
        </dgm:presLayoutVars>
      </dgm:prSet>
      <dgm:spPr/>
    </dgm:pt>
    <dgm:pt modelId="{DA9F170E-9024-1543-9ABB-D2E31D040286}" type="pres">
      <dgm:prSet presAssocID="{9D60B6C7-D80A-2544-80A7-4F67DAA5C180}" presName="centerShape" presStyleLbl="vennNode1" presStyleIdx="0" presStyleCnt="4"/>
      <dgm:spPr/>
      <dgm:t>
        <a:bodyPr/>
        <a:lstStyle/>
        <a:p>
          <a:endParaRPr kumimoji="1" lang="ja-JP" altLang="en-US"/>
        </a:p>
      </dgm:t>
    </dgm:pt>
    <dgm:pt modelId="{619F804D-75DF-DD4D-BA69-F2E382BD041B}" type="pres">
      <dgm:prSet presAssocID="{234A8098-5267-D94A-9E17-64E0ED9AD893}" presName="node" presStyleLbl="vennNode1" presStyleIdx="1" presStyleCnt="4">
        <dgm:presLayoutVars>
          <dgm:bulletEnabled val="1"/>
        </dgm:presLayoutVars>
      </dgm:prSet>
      <dgm:spPr/>
      <dgm:t>
        <a:bodyPr/>
        <a:lstStyle/>
        <a:p>
          <a:endParaRPr kumimoji="1" lang="ja-JP" altLang="en-US"/>
        </a:p>
      </dgm:t>
    </dgm:pt>
    <dgm:pt modelId="{FB10B049-4925-9745-B826-726540164B20}" type="pres">
      <dgm:prSet presAssocID="{9AB6CA1C-CBA4-CA4F-A4CA-7AF0A53C9E60}" presName="node" presStyleLbl="vennNode1" presStyleIdx="2" presStyleCnt="4">
        <dgm:presLayoutVars>
          <dgm:bulletEnabled val="1"/>
        </dgm:presLayoutVars>
      </dgm:prSet>
      <dgm:spPr/>
      <dgm:t>
        <a:bodyPr/>
        <a:lstStyle/>
        <a:p>
          <a:endParaRPr kumimoji="1" lang="ja-JP" altLang="en-US"/>
        </a:p>
      </dgm:t>
    </dgm:pt>
    <dgm:pt modelId="{C586C6DB-7B78-E24A-A537-AEF35F164793}" type="pres">
      <dgm:prSet presAssocID="{993C79BB-1811-D44A-A189-47C435D8BF15}" presName="node" presStyleLbl="vennNode1" presStyleIdx="3" presStyleCnt="4">
        <dgm:presLayoutVars>
          <dgm:bulletEnabled val="1"/>
        </dgm:presLayoutVars>
      </dgm:prSet>
      <dgm:spPr/>
      <dgm:t>
        <a:bodyPr/>
        <a:lstStyle/>
        <a:p>
          <a:endParaRPr kumimoji="1" lang="ja-JP" altLang="en-US"/>
        </a:p>
      </dgm:t>
    </dgm:pt>
  </dgm:ptLst>
  <dgm:cxnLst>
    <dgm:cxn modelId="{6E0A21F0-8BE0-B144-BA99-04443AC16DA2}" type="presOf" srcId="{993C79BB-1811-D44A-A189-47C435D8BF15}" destId="{C586C6DB-7B78-E24A-A537-AEF35F164793}" srcOrd="0" destOrd="0" presId="urn:microsoft.com/office/officeart/2005/8/layout/radial3"/>
    <dgm:cxn modelId="{96F15E41-919E-CC41-BC9C-E4EC744A63DF}" type="presOf" srcId="{9AB6CA1C-CBA4-CA4F-A4CA-7AF0A53C9E60}" destId="{FB10B049-4925-9745-B826-726540164B20}" srcOrd="0" destOrd="0" presId="urn:microsoft.com/office/officeart/2005/8/layout/radial3"/>
    <dgm:cxn modelId="{6AAD8916-E686-804C-98CF-819058045726}" type="presOf" srcId="{9D60B6C7-D80A-2544-80A7-4F67DAA5C180}" destId="{DA9F170E-9024-1543-9ABB-D2E31D040286}" srcOrd="0" destOrd="0" presId="urn:microsoft.com/office/officeart/2005/8/layout/radial3"/>
    <dgm:cxn modelId="{BB519132-C653-544C-B4F1-DA34FAC5663F}" srcId="{9D60B6C7-D80A-2544-80A7-4F67DAA5C180}" destId="{234A8098-5267-D94A-9E17-64E0ED9AD893}" srcOrd="0" destOrd="0" parTransId="{0D177215-D2C3-794B-8192-7A2AD3B7EDBA}" sibTransId="{30667D31-487F-1A4F-A7C1-2FCA327CDD7C}"/>
    <dgm:cxn modelId="{813D8555-8638-1343-9C03-2176AB41DCCC}" type="presOf" srcId="{F4381614-3CAF-FC4F-A088-6BA5521243FA}" destId="{BCEEC1ED-05E6-0443-B9CB-EC2F47435EDF}" srcOrd="0" destOrd="0" presId="urn:microsoft.com/office/officeart/2005/8/layout/radial3"/>
    <dgm:cxn modelId="{13D5FA1B-2EEF-DD47-AFC9-08347187B81E}" srcId="{F4381614-3CAF-FC4F-A088-6BA5521243FA}" destId="{9D60B6C7-D80A-2544-80A7-4F67DAA5C180}" srcOrd="0" destOrd="0" parTransId="{2459FC19-14E5-C44C-85A6-E05F60608A35}" sibTransId="{6C7CD337-780C-A044-B471-D80CC8B4C2AA}"/>
    <dgm:cxn modelId="{5C151822-3AF7-6645-84AF-9B90573F3DA9}" srcId="{9D60B6C7-D80A-2544-80A7-4F67DAA5C180}" destId="{993C79BB-1811-D44A-A189-47C435D8BF15}" srcOrd="2" destOrd="0" parTransId="{8E1036A9-CFFD-524F-8299-5AE20CF33958}" sibTransId="{762585E1-1069-6C40-813A-8E6F69F09A24}"/>
    <dgm:cxn modelId="{49A7D24E-F8A6-F344-8DE1-36FB03CD745A}" type="presOf" srcId="{234A8098-5267-D94A-9E17-64E0ED9AD893}" destId="{619F804D-75DF-DD4D-BA69-F2E382BD041B}" srcOrd="0" destOrd="0" presId="urn:microsoft.com/office/officeart/2005/8/layout/radial3"/>
    <dgm:cxn modelId="{44321C4D-EFB2-9246-8DDC-65101B507BEA}" srcId="{9D60B6C7-D80A-2544-80A7-4F67DAA5C180}" destId="{9AB6CA1C-CBA4-CA4F-A4CA-7AF0A53C9E60}" srcOrd="1" destOrd="0" parTransId="{0D34329F-912D-7B47-9749-5D0C20676138}" sibTransId="{18E4BEDC-7662-AB48-8802-70DE49D17AE6}"/>
    <dgm:cxn modelId="{639894A8-5CFB-0B44-A706-365F0ABA7DBA}" type="presParOf" srcId="{BCEEC1ED-05E6-0443-B9CB-EC2F47435EDF}" destId="{D8981D01-E9BD-F04F-885C-AF5E32C3A537}" srcOrd="0" destOrd="0" presId="urn:microsoft.com/office/officeart/2005/8/layout/radial3"/>
    <dgm:cxn modelId="{32835502-6E23-2643-9E8C-28DA0D82F379}" type="presParOf" srcId="{D8981D01-E9BD-F04F-885C-AF5E32C3A537}" destId="{DA9F170E-9024-1543-9ABB-D2E31D040286}" srcOrd="0" destOrd="0" presId="urn:microsoft.com/office/officeart/2005/8/layout/radial3"/>
    <dgm:cxn modelId="{BEED5AA2-16EC-9840-A416-F6352C660949}" type="presParOf" srcId="{D8981D01-E9BD-F04F-885C-AF5E32C3A537}" destId="{619F804D-75DF-DD4D-BA69-F2E382BD041B}" srcOrd="1" destOrd="0" presId="urn:microsoft.com/office/officeart/2005/8/layout/radial3"/>
    <dgm:cxn modelId="{E2BE3241-D0EB-AA47-A870-997573821A14}" type="presParOf" srcId="{D8981D01-E9BD-F04F-885C-AF5E32C3A537}" destId="{FB10B049-4925-9745-B826-726540164B20}" srcOrd="2" destOrd="0" presId="urn:microsoft.com/office/officeart/2005/8/layout/radial3"/>
    <dgm:cxn modelId="{3713CDE5-1497-8846-ABFE-876B35BEC328}" type="presParOf" srcId="{D8981D01-E9BD-F04F-885C-AF5E32C3A537}" destId="{C586C6DB-7B78-E24A-A537-AEF35F164793}"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7F1D19-4EFA-1F4D-929B-B9D2C3EE28D8}" type="datetimeFigureOut">
              <a:rPr kumimoji="1" lang="ja-JP" altLang="en-US" smtClean="0"/>
              <a:t>2015/2/12</a:t>
            </a:fld>
            <a:endParaRPr kumimoji="1" lang="ja-JP" alt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2E2374-B860-D14F-B215-B099DE495C46}" type="slidenum">
              <a:rPr kumimoji="1" lang="ja-JP" altLang="en-US" smtClean="0"/>
              <a:t>‹#›</a:t>
            </a:fld>
            <a:endParaRPr kumimoji="1" lang="ja-JP" altLang="en-US"/>
          </a:p>
        </p:txBody>
      </p:sp>
    </p:spTree>
    <p:extLst>
      <p:ext uri="{BB962C8B-B14F-4D97-AF65-F5344CB8AC3E}">
        <p14:creationId xmlns:p14="http://schemas.microsoft.com/office/powerpoint/2010/main" val="316550620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D2453-D936-FD4B-9F22-1FABA363F068}" type="slidenum">
              <a:rPr lang="en-US" smtClean="0"/>
              <a:pPr/>
              <a:t>10</a:t>
            </a:fld>
            <a:endParaRPr lang="en-US" dirty="0"/>
          </a:p>
        </p:txBody>
      </p:sp>
    </p:spTree>
    <p:extLst>
      <p:ext uri="{BB962C8B-B14F-4D97-AF65-F5344CB8AC3E}">
        <p14:creationId xmlns:p14="http://schemas.microsoft.com/office/powerpoint/2010/main" val="2614514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28</a:t>
            </a:fld>
            <a:endParaRPr lang="en-US"/>
          </a:p>
        </p:txBody>
      </p:sp>
    </p:spTree>
    <p:extLst>
      <p:ext uri="{BB962C8B-B14F-4D97-AF65-F5344CB8AC3E}">
        <p14:creationId xmlns:p14="http://schemas.microsoft.com/office/powerpoint/2010/main" val="1713046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C5B6D-F964-F245-9FB5-3CEA07AEF847}" type="slidenum">
              <a:rPr lang="en-US" altLang="ja-JP"/>
              <a:pPr/>
              <a:t>29</a:t>
            </a:fld>
            <a:endParaRPr lang="en-US" altLang="ja-JP"/>
          </a:p>
        </p:txBody>
      </p:sp>
      <p:sp>
        <p:nvSpPr>
          <p:cNvPr id="17410" name="Rectangle 2"/>
          <p:cNvSpPr>
            <a:spLocks noGrp="1" noRot="1" noChangeAspect="1" noChangeArrowheads="1" noTextEdit="1"/>
          </p:cNvSpPr>
          <p:nvPr>
            <p:ph type="sldImg"/>
          </p:nvPr>
        </p:nvSpPr>
        <p:spPr>
          <a:xfrm>
            <a:off x="-31750" y="239713"/>
            <a:ext cx="6980238" cy="3927475"/>
          </a:xfrm>
          <a:ln/>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a:xfrm>
            <a:off x="751435" y="4307481"/>
            <a:ext cx="5350529" cy="4182667"/>
          </a:xfrm>
        </p:spPr>
        <p:txBody>
          <a:bodyPr/>
          <a:lstStyle/>
          <a:p>
            <a:endParaRPr lang="ja-JP" alt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30</a:t>
            </a:fld>
            <a:endParaRPr lang="en-US"/>
          </a:p>
        </p:txBody>
      </p:sp>
    </p:spTree>
    <p:extLst>
      <p:ext uri="{BB962C8B-B14F-4D97-AF65-F5344CB8AC3E}">
        <p14:creationId xmlns:p14="http://schemas.microsoft.com/office/powerpoint/2010/main" val="2468786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Cisco Live 2014</a:t>
            </a:r>
            <a:endParaRPr lang="en-US"/>
          </a:p>
        </p:txBody>
      </p:sp>
      <p:sp>
        <p:nvSpPr>
          <p:cNvPr id="5" name="Date Placeholder 4"/>
          <p:cNvSpPr>
            <a:spLocks noGrp="1"/>
          </p:cNvSpPr>
          <p:nvPr>
            <p:ph type="dt" idx="11"/>
          </p:nvPr>
        </p:nvSpPr>
        <p:spPr/>
        <p:txBody>
          <a:bodyPr/>
          <a:lstStyle/>
          <a:p>
            <a:fld id="{F4C4CEDC-E3DD-4D16-B8BD-6EEBA5627F6C}" type="datetimeFigureOut">
              <a:rPr lang="en-US" smtClean="0"/>
              <a:t>2/12/2015</a:t>
            </a:fld>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31</a:t>
            </a:fld>
            <a:endParaRPr lang="en-US"/>
          </a:p>
        </p:txBody>
      </p:sp>
    </p:spTree>
    <p:extLst>
      <p:ext uri="{BB962C8B-B14F-4D97-AF65-F5344CB8AC3E}">
        <p14:creationId xmlns:p14="http://schemas.microsoft.com/office/powerpoint/2010/main" val="2977147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D2453-D936-FD4B-9F22-1FABA363F068}" type="slidenum">
              <a:rPr lang="en-US" smtClean="0"/>
              <a:pPr/>
              <a:t>32</a:t>
            </a:fld>
            <a:endParaRPr lang="en-US" dirty="0"/>
          </a:p>
        </p:txBody>
      </p:sp>
    </p:spTree>
    <p:extLst>
      <p:ext uri="{BB962C8B-B14F-4D97-AF65-F5344CB8AC3E}">
        <p14:creationId xmlns:p14="http://schemas.microsoft.com/office/powerpoint/2010/main" val="2614514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91C4D6D-F092-4000-B980-C06ECE5E0960}" type="slidenum">
              <a:rPr lang="en-US" smtClean="0">
                <a:solidFill>
                  <a:prstClr val="black"/>
                </a:solidFill>
                <a:latin typeface="Arial" pitchFamily="34" charset="0"/>
              </a:rPr>
              <a:pPr/>
              <a:t>33</a:t>
            </a:fld>
            <a:endParaRPr lang="en-US" smtClean="0">
              <a:solidFill>
                <a:prstClr val="black"/>
              </a:solidFill>
              <a:latin typeface="Arial" pitchFamily="34" charset="0"/>
            </a:endParaRPr>
          </a:p>
        </p:txBody>
      </p:sp>
      <p:sp>
        <p:nvSpPr>
          <p:cNvPr id="51203" name="Rectangle 2"/>
          <p:cNvSpPr>
            <a:spLocks noGrp="1" noRot="1" noChangeAspect="1" noChangeArrowheads="1" noTextEdit="1"/>
          </p:cNvSpPr>
          <p:nvPr>
            <p:ph type="sldImg"/>
          </p:nvPr>
        </p:nvSpPr>
        <p:spPr>
          <a:xfrm>
            <a:off x="331788" y="677863"/>
            <a:ext cx="6137275" cy="3454400"/>
          </a:xfrm>
          <a:ln/>
        </p:spPr>
      </p:sp>
      <p:sp>
        <p:nvSpPr>
          <p:cNvPr id="51204" name="Rectangle 3"/>
          <p:cNvSpPr>
            <a:spLocks noGrp="1" noChangeArrowheads="1"/>
          </p:cNvSpPr>
          <p:nvPr>
            <p:ph type="body" idx="1"/>
          </p:nvPr>
        </p:nvSpPr>
        <p:spPr>
          <a:xfrm>
            <a:off x="892253" y="4354958"/>
            <a:ext cx="5086152" cy="4130102"/>
          </a:xfrm>
          <a:noFill/>
          <a:ln/>
        </p:spPr>
        <p:txBody>
          <a:bodyPr/>
          <a:lstStyle/>
          <a:p>
            <a:endParaRPr lang="en-GB" sz="700" dirty="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34</a:t>
            </a:fld>
            <a:endParaRPr lang="en-US"/>
          </a:p>
        </p:txBody>
      </p:sp>
    </p:spTree>
    <p:extLst>
      <p:ext uri="{BB962C8B-B14F-4D97-AF65-F5344CB8AC3E}">
        <p14:creationId xmlns:p14="http://schemas.microsoft.com/office/powerpoint/2010/main" val="2022133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B54CD0-FEDE-6246-9802-66A8B92DB7F1}" type="slidenum">
              <a:rPr lang="en-US" smtClean="0"/>
              <a:pPr/>
              <a:t>35</a:t>
            </a:fld>
            <a:endParaRPr lang="en-US"/>
          </a:p>
        </p:txBody>
      </p:sp>
    </p:spTree>
    <p:extLst>
      <p:ext uri="{BB962C8B-B14F-4D97-AF65-F5344CB8AC3E}">
        <p14:creationId xmlns:p14="http://schemas.microsoft.com/office/powerpoint/2010/main" val="1267327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D2453-D936-FD4B-9F22-1FABA363F068}" type="slidenum">
              <a:rPr lang="en-US" smtClean="0"/>
              <a:pPr/>
              <a:t>36</a:t>
            </a:fld>
            <a:endParaRPr lang="en-US" dirty="0"/>
          </a:p>
        </p:txBody>
      </p:sp>
    </p:spTree>
    <p:extLst>
      <p:ext uri="{BB962C8B-B14F-4D97-AF65-F5344CB8AC3E}">
        <p14:creationId xmlns:p14="http://schemas.microsoft.com/office/powerpoint/2010/main" val="2614514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38</a:t>
            </a:fld>
            <a:endParaRPr lang="en-US"/>
          </a:p>
        </p:txBody>
      </p:sp>
    </p:spTree>
    <p:extLst>
      <p:ext uri="{BB962C8B-B14F-4D97-AF65-F5344CB8AC3E}">
        <p14:creationId xmlns:p14="http://schemas.microsoft.com/office/powerpoint/2010/main" val="173406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12280-BCF9-4D5D-96BF-18A4B4746201}" type="slidenum">
              <a:rPr lang="en-US" smtClean="0"/>
              <a:pPr/>
              <a:t>15</a:t>
            </a:fld>
            <a:endParaRPr lang="en-US" dirty="0"/>
          </a:p>
        </p:txBody>
      </p:sp>
    </p:spTree>
    <p:extLst>
      <p:ext uri="{BB962C8B-B14F-4D97-AF65-F5344CB8AC3E}">
        <p14:creationId xmlns:p14="http://schemas.microsoft.com/office/powerpoint/2010/main" val="3822376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t>
            </a:r>
            <a:r>
              <a:rPr lang="en-US" dirty="0" smtClean="0"/>
              <a:t> </a:t>
            </a:r>
            <a:endParaRPr lang="en-US" dirty="0"/>
          </a:p>
        </p:txBody>
      </p:sp>
      <p:sp>
        <p:nvSpPr>
          <p:cNvPr id="4" name="Slide Number Placeholder 3"/>
          <p:cNvSpPr>
            <a:spLocks noGrp="1"/>
          </p:cNvSpPr>
          <p:nvPr>
            <p:ph type="sldNum" sz="quarter" idx="10"/>
          </p:nvPr>
        </p:nvSpPr>
        <p:spPr/>
        <p:txBody>
          <a:bodyPr/>
          <a:lstStyle/>
          <a:p>
            <a:fld id="{EF4A5205-71D1-9842-B50D-7B8C263915C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76237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41</a:t>
            </a:fld>
            <a:endParaRPr lang="en-US"/>
          </a:p>
        </p:txBody>
      </p:sp>
    </p:spTree>
    <p:extLst>
      <p:ext uri="{BB962C8B-B14F-4D97-AF65-F5344CB8AC3E}">
        <p14:creationId xmlns:p14="http://schemas.microsoft.com/office/powerpoint/2010/main" val="3805697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0" y="241300"/>
            <a:ext cx="6977063" cy="3925888"/>
          </a:xfrm>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pPr>
              <a:defRPr/>
            </a:pPr>
            <a:fld id="{A7473715-D1C5-49BE-A8F8-6E07D6A021AD}" type="slidenum">
              <a:rPr lang="en-US" smtClean="0"/>
              <a:pPr>
                <a:defRPr/>
              </a:pPr>
              <a:t>42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0" y="241300"/>
            <a:ext cx="6977063" cy="39258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473715-D1C5-49BE-A8F8-6E07D6A021AD}" type="slidenum">
              <a:rPr lang="en-US" smtClean="0"/>
              <a:pPr>
                <a:defRPr/>
              </a:pPr>
              <a:t>43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44</a:t>
            </a:fld>
            <a:endParaRPr lang="en-US"/>
          </a:p>
        </p:txBody>
      </p:sp>
    </p:spTree>
    <p:extLst>
      <p:ext uri="{BB962C8B-B14F-4D97-AF65-F5344CB8AC3E}">
        <p14:creationId xmlns:p14="http://schemas.microsoft.com/office/powerpoint/2010/main" val="325035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45</a:t>
            </a:fld>
            <a:endParaRPr lang="en-US"/>
          </a:p>
        </p:txBody>
      </p:sp>
    </p:spTree>
    <p:extLst>
      <p:ext uri="{BB962C8B-B14F-4D97-AF65-F5344CB8AC3E}">
        <p14:creationId xmlns:p14="http://schemas.microsoft.com/office/powerpoint/2010/main" val="325035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2625"/>
            <a:ext cx="6099175" cy="3432175"/>
          </a:xfrm>
        </p:spPr>
      </p:sp>
      <p:sp>
        <p:nvSpPr>
          <p:cNvPr id="3" name="Notes Placeholder 2"/>
          <p:cNvSpPr>
            <a:spLocks noGrp="1"/>
          </p:cNvSpPr>
          <p:nvPr>
            <p:ph type="body" idx="1"/>
          </p:nvPr>
        </p:nvSpPr>
        <p:spPr/>
        <p:txBody>
          <a:bodyPr>
            <a:normAutofit fontScale="40000" lnSpcReduction="20000"/>
          </a:bodyPr>
          <a:lstStyle/>
          <a:p>
            <a:endParaRPr lang="en-US" b="1" dirty="0" smtClean="0"/>
          </a:p>
        </p:txBody>
      </p:sp>
      <p:sp>
        <p:nvSpPr>
          <p:cNvPr id="4" name="Slide Number Placeholder 3"/>
          <p:cNvSpPr>
            <a:spLocks noGrp="1"/>
          </p:cNvSpPr>
          <p:nvPr>
            <p:ph type="sldNum" sz="quarter" idx="10"/>
          </p:nvPr>
        </p:nvSpPr>
        <p:spPr/>
        <p:txBody>
          <a:bodyPr/>
          <a:lstStyle/>
          <a:p>
            <a:fld id="{2CB12280-BCF9-4D5D-96BF-18A4B4746201}"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314710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48</a:t>
            </a:fld>
            <a:endParaRPr lang="en-US"/>
          </a:p>
        </p:txBody>
      </p:sp>
    </p:spTree>
    <p:extLst>
      <p:ext uri="{BB962C8B-B14F-4D97-AF65-F5344CB8AC3E}">
        <p14:creationId xmlns:p14="http://schemas.microsoft.com/office/powerpoint/2010/main" val="150717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D2453-D936-FD4B-9F22-1FABA363F068}" type="slidenum">
              <a:rPr lang="en-US" smtClean="0">
                <a:solidFill>
                  <a:prstClr val="black"/>
                </a:solidFill>
                <a:latin typeface="Calibri"/>
              </a:rPr>
              <a:pPr/>
              <a:t>51</a:t>
            </a:fld>
            <a:endParaRPr lang="en-US" dirty="0">
              <a:solidFill>
                <a:prstClr val="black"/>
              </a:solidFill>
              <a:latin typeface="Calibri"/>
            </a:endParaRPr>
          </a:p>
        </p:txBody>
      </p:sp>
    </p:spTree>
    <p:extLst>
      <p:ext uri="{BB962C8B-B14F-4D97-AF65-F5344CB8AC3E}">
        <p14:creationId xmlns:p14="http://schemas.microsoft.com/office/powerpoint/2010/main" val="2216449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D2453-D936-FD4B-9F22-1FABA363F068}" type="slidenum">
              <a:rPr lang="en-US" smtClean="0">
                <a:solidFill>
                  <a:prstClr val="black"/>
                </a:solidFill>
                <a:latin typeface="Calibri"/>
              </a:rPr>
              <a:pPr/>
              <a:t>52</a:t>
            </a:fld>
            <a:endParaRPr lang="en-US" dirty="0">
              <a:solidFill>
                <a:prstClr val="black"/>
              </a:solidFill>
              <a:latin typeface="Calibri"/>
            </a:endParaRPr>
          </a:p>
        </p:txBody>
      </p:sp>
    </p:spTree>
    <p:extLst>
      <p:ext uri="{BB962C8B-B14F-4D97-AF65-F5344CB8AC3E}">
        <p14:creationId xmlns:p14="http://schemas.microsoft.com/office/powerpoint/2010/main" val="221644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D2453-D936-FD4B-9F22-1FABA363F068}" type="slidenum">
              <a:rPr lang="en-US" smtClean="0"/>
              <a:pPr/>
              <a:t>21</a:t>
            </a:fld>
            <a:endParaRPr lang="en-US" dirty="0"/>
          </a:p>
        </p:txBody>
      </p:sp>
    </p:spTree>
    <p:extLst>
      <p:ext uri="{BB962C8B-B14F-4D97-AF65-F5344CB8AC3E}">
        <p14:creationId xmlns:p14="http://schemas.microsoft.com/office/powerpoint/2010/main" val="2614514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53</a:t>
            </a:fld>
            <a:endParaRPr lang="en-US" dirty="0"/>
          </a:p>
        </p:txBody>
      </p:sp>
    </p:spTree>
    <p:extLst>
      <p:ext uri="{BB962C8B-B14F-4D97-AF65-F5344CB8AC3E}">
        <p14:creationId xmlns:p14="http://schemas.microsoft.com/office/powerpoint/2010/main" val="112684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22</a:t>
            </a:fld>
            <a:endParaRPr lang="en-US"/>
          </a:p>
        </p:txBody>
      </p:sp>
    </p:spTree>
    <p:extLst>
      <p:ext uri="{BB962C8B-B14F-4D97-AF65-F5344CB8AC3E}">
        <p14:creationId xmlns:p14="http://schemas.microsoft.com/office/powerpoint/2010/main" val="21162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23</a:t>
            </a:fld>
            <a:endParaRPr lang="en-US"/>
          </a:p>
        </p:txBody>
      </p:sp>
    </p:spTree>
    <p:extLst>
      <p:ext uri="{BB962C8B-B14F-4D97-AF65-F5344CB8AC3E}">
        <p14:creationId xmlns:p14="http://schemas.microsoft.com/office/powerpoint/2010/main" val="164120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24</a:t>
            </a:fld>
            <a:endParaRPr lang="en-US"/>
          </a:p>
        </p:txBody>
      </p:sp>
    </p:spTree>
    <p:extLst>
      <p:ext uri="{BB962C8B-B14F-4D97-AF65-F5344CB8AC3E}">
        <p14:creationId xmlns:p14="http://schemas.microsoft.com/office/powerpoint/2010/main" val="207747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7E86E14-AF00-4090-922B-C6053D6DE072}"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D2453-D936-FD4B-9F22-1FABA363F068}" type="slidenum">
              <a:rPr lang="en-US" smtClean="0"/>
              <a:pPr/>
              <a:t>26</a:t>
            </a:fld>
            <a:endParaRPr lang="en-US" dirty="0"/>
          </a:p>
        </p:txBody>
      </p:sp>
    </p:spTree>
    <p:extLst>
      <p:ext uri="{BB962C8B-B14F-4D97-AF65-F5344CB8AC3E}">
        <p14:creationId xmlns:p14="http://schemas.microsoft.com/office/powerpoint/2010/main" val="261451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02DB87D-6B77-4EDA-945D-D9A3E7BC547C}"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87465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15" y="2811836"/>
            <a:ext cx="11066075"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479" y="4828022"/>
            <a:ext cx="10813351" cy="384175"/>
          </a:xfrm>
          <a:prstGeom prst="rect">
            <a:avLst/>
          </a:prstGeom>
        </p:spPr>
        <p:txBody>
          <a:bodyPr lIns="121883" tIns="60941" rIns="121883" bIns="60941" anchor="b" anchorCtr="0">
            <a:noAutofit/>
          </a:bodyPr>
          <a:lstStyle>
            <a:lvl1pPr marL="0" indent="0" algn="l">
              <a:buNone/>
              <a:defRPr sz="1600" b="0" i="0">
                <a:solidFill>
                  <a:schemeClr val="bg1"/>
                </a:solidFill>
                <a:latin typeface="+mn-lt"/>
                <a:cs typeface="CiscoSans"/>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08" y="5164907"/>
            <a:ext cx="10814050" cy="384175"/>
          </a:xfrm>
          <a:prstGeom prst="rect">
            <a:avLst/>
          </a:prstGeom>
        </p:spPr>
        <p:txBody>
          <a:bodyPr lIns="121883" tIns="60941" rIns="121883" bIns="60941"/>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08" y="5938229"/>
            <a:ext cx="10814050" cy="384175"/>
          </a:xfrm>
          <a:prstGeom prst="rect">
            <a:avLst/>
          </a:prstGeom>
        </p:spPr>
        <p:txBody>
          <a:bodyPr lIns="121883" tIns="60941" rIns="121883" bIns="60941"/>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674" y="3496671"/>
            <a:ext cx="11067284" cy="398668"/>
          </a:xfrm>
          <a:prstGeom prst="rect">
            <a:avLst/>
          </a:prstGeom>
        </p:spPr>
        <p:txBody>
          <a:bodyPr lIns="121883" tIns="60941" rIns="121883" bIns="60941"/>
          <a:lstStyle>
            <a:lvl1pPr marL="0" indent="0">
              <a:buFont typeface="Arial" panose="020B0604020202020204" pitchFamily="34" charset="0"/>
              <a:buNone/>
              <a:defRPr sz="2400" baseline="0">
                <a:solidFill>
                  <a:schemeClr val="bg1"/>
                </a:solidFill>
                <a:latin typeface="+mj-lt"/>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Subhead goes here</a:t>
            </a:r>
            <a:endParaRPr lang="en-GB" dirty="0"/>
          </a:p>
        </p:txBody>
      </p:sp>
      <p:grpSp>
        <p:nvGrpSpPr>
          <p:cNvPr id="28" name="Group 67"/>
          <p:cNvGrpSpPr/>
          <p:nvPr userDrawn="1"/>
        </p:nvGrpSpPr>
        <p:grpSpPr>
          <a:xfrm>
            <a:off x="380122" y="410501"/>
            <a:ext cx="11500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191710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399" y="404085"/>
            <a:ext cx="11543628"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573" y="1600205"/>
            <a:ext cx="11543628" cy="4525433"/>
          </a:xfrm>
          <a:prstGeom prst="rect">
            <a:avLst/>
          </a:prstGeom>
        </p:spPr>
        <p:txBody>
          <a:bodyPr lIns="121883" tIns="60941" rIns="121883" bIns="60941">
            <a:noAutofit/>
          </a:bodyPr>
          <a:lstStyle>
            <a:lvl1pPr marL="380885" marR="0" indent="-380885" algn="l" defTabSz="609417" rtl="0" eaLnBrk="1" fontAlgn="auto" latinLnBrk="0" hangingPunct="1">
              <a:lnSpc>
                <a:spcPct val="100000"/>
              </a:lnSpc>
              <a:spcBef>
                <a:spcPct val="20000"/>
              </a:spcBef>
              <a:spcAft>
                <a:spcPts val="0"/>
              </a:spcAft>
              <a:buClrTx/>
              <a:buSzTx/>
              <a:buFont typeface="Arial"/>
              <a:buNone/>
              <a:tabLst/>
              <a:defRPr sz="2700" b="0" i="0" baseline="0">
                <a:solidFill>
                  <a:schemeClr val="bg1"/>
                </a:solidFill>
                <a:latin typeface="+mn-lt"/>
                <a:cs typeface="CiscoSans ExtraLight"/>
              </a:defRPr>
            </a:lvl1pPr>
          </a:lstStyle>
          <a:p>
            <a:pPr marL="0" marR="0" lvl="0" indent="0" algn="l" defTabSz="609417"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1" name="Straight Connector 10"/>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18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190" y="1666619"/>
            <a:ext cx="11440688" cy="4354712"/>
          </a:xfrm>
          <a:prstGeom prst="rect">
            <a:avLst/>
          </a:prstGeom>
        </p:spPr>
        <p:txBody>
          <a:bodyPr lIns="121883" tIns="60941" rIns="121883" bIns="60941">
            <a:noAutofit/>
          </a:bodyPr>
          <a:lstStyle>
            <a:lvl1pPr marL="374537" indent="-298361">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77131" indent="-287780">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996652" indent="-228532">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214602" indent="-228532">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443134" indent="-224299">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6" name="Title 1"/>
          <p:cNvSpPr>
            <a:spLocks noGrp="1"/>
          </p:cNvSpPr>
          <p:nvPr>
            <p:ph type="ctrTitle" hasCustomPrompt="1"/>
          </p:nvPr>
        </p:nvSpPr>
        <p:spPr>
          <a:xfrm>
            <a:off x="346232" y="404085"/>
            <a:ext cx="11543628"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32780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46232" y="404085"/>
            <a:ext cx="11543628"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327191" y="1666619"/>
            <a:ext cx="5558062" cy="4354712"/>
          </a:xfrm>
          <a:prstGeom prst="rect">
            <a:avLst/>
          </a:prstGeom>
        </p:spPr>
        <p:txBody>
          <a:bodyPr lIns="121883" tIns="60941" rIns="121883" bIns="60941">
            <a:noAutofit/>
          </a:bodyPr>
          <a:lstStyle>
            <a:lvl1pPr marL="304711" indent="-228532">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17" indent="-287780">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7949" indent="-228532">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480" indent="-228532">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011" indent="-228532">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7" name="Text Placeholder 3"/>
          <p:cNvSpPr>
            <a:spLocks noGrp="1"/>
          </p:cNvSpPr>
          <p:nvPr>
            <p:ph type="body" sz="quarter" idx="11"/>
          </p:nvPr>
        </p:nvSpPr>
        <p:spPr>
          <a:xfrm>
            <a:off x="6186380" y="1666619"/>
            <a:ext cx="5558062" cy="4354712"/>
          </a:xfrm>
          <a:prstGeom prst="rect">
            <a:avLst/>
          </a:prstGeom>
        </p:spPr>
        <p:txBody>
          <a:bodyPr lIns="121883" tIns="60941" rIns="121883" bIns="60941">
            <a:noAutofit/>
          </a:bodyPr>
          <a:lstStyle>
            <a:lvl1pPr marL="304711" indent="-228532">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17" indent="-287780">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7949" indent="-228532">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480" indent="-228532">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011" indent="-228532">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extLst>
      <p:ext uri="{BB962C8B-B14F-4D97-AF65-F5344CB8AC3E}">
        <p14:creationId xmlns:p14="http://schemas.microsoft.com/office/powerpoint/2010/main" val="88063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46232" y="404085"/>
            <a:ext cx="11543628"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327191" y="1666619"/>
            <a:ext cx="5558062" cy="4354712"/>
          </a:xfrm>
          <a:prstGeom prst="rect">
            <a:avLst/>
          </a:prstGeom>
        </p:spPr>
        <p:txBody>
          <a:bodyPr lIns="121883" tIns="60941" rIns="121883" bIns="60941">
            <a:noAutofit/>
          </a:bodyPr>
          <a:lstStyle>
            <a:lvl1pPr marL="311058" indent="-228532">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27" indent="-22853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6186380" y="1666619"/>
            <a:ext cx="5558062" cy="4354712"/>
          </a:xfrm>
          <a:prstGeom prst="rect">
            <a:avLst/>
          </a:prstGeom>
        </p:spPr>
        <p:txBody>
          <a:bodyPr lIns="121883" tIns="60941" rIns="121883" bIns="60941">
            <a:noAutofit/>
          </a:bodyPr>
          <a:lstStyle>
            <a:lvl1pPr marL="298361" indent="-228532">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27" indent="-22853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33657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10" name="Rounded Rectangle 9"/>
          <p:cNvSpPr/>
          <p:nvPr userDrawn="1"/>
        </p:nvSpPr>
        <p:spPr>
          <a:xfrm>
            <a:off x="6855685" y="1639737"/>
            <a:ext cx="4829691" cy="4408475"/>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en-US">
              <a:latin typeface="+mj-lt"/>
            </a:endParaRPr>
          </a:p>
        </p:txBody>
      </p:sp>
      <p:sp>
        <p:nvSpPr>
          <p:cNvPr id="12" name="Text Placeholder 11"/>
          <p:cNvSpPr>
            <a:spLocks noGrp="1"/>
          </p:cNvSpPr>
          <p:nvPr>
            <p:ph type="body" sz="quarter" idx="11" hasCustomPrompt="1"/>
          </p:nvPr>
        </p:nvSpPr>
        <p:spPr>
          <a:xfrm>
            <a:off x="6959819" y="1747689"/>
            <a:ext cx="4314844" cy="2440001"/>
          </a:xfrm>
          <a:prstGeom prst="rect">
            <a:avLst/>
          </a:prstGeom>
        </p:spPr>
        <p:txBody>
          <a:bodyPr lIns="121883" tIns="60941" rIns="121883" bIns="60941">
            <a:noAutofit/>
          </a:bodyPr>
          <a:lstStyle>
            <a:lvl1pPr marL="114279" indent="-114279" algn="l" defTabSz="914209" rtl="0" eaLnBrk="1" latinLnBrk="0" hangingPunct="1">
              <a:lnSpc>
                <a:spcPct val="90000"/>
              </a:lnSpc>
              <a:spcBef>
                <a:spcPts val="0"/>
              </a:spcBef>
              <a:buNone/>
              <a:defRPr lang="en-US" sz="20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114279" indent="-114279" algn="l" defTabSz="914209" rtl="0" eaLnBrk="1" latinLnBrk="0" hangingPunct="1">
              <a:defRPr lang="en-US" sz="2000" kern="1200" dirty="0" smtClean="0">
                <a:solidFill>
                  <a:schemeClr val="accent2"/>
                </a:solidFill>
                <a:latin typeface="Ciscolight" pitchFamily="2" charset="0"/>
                <a:ea typeface="+mn-ea"/>
                <a:cs typeface="+mn-cs"/>
              </a:defRPr>
            </a:lvl2pPr>
            <a:lvl3pPr marL="114279" indent="-114279" algn="l" defTabSz="914209" rtl="0" eaLnBrk="1" latinLnBrk="0" hangingPunct="1">
              <a:defRPr lang="en-US" sz="2000" kern="1200" dirty="0" smtClean="0">
                <a:solidFill>
                  <a:schemeClr val="accent2"/>
                </a:solidFill>
                <a:latin typeface="Ciscolight" pitchFamily="2" charset="0"/>
                <a:ea typeface="+mn-ea"/>
                <a:cs typeface="+mn-cs"/>
              </a:defRPr>
            </a:lvl3pPr>
            <a:lvl4pPr marL="114279" indent="-114279" algn="l" defTabSz="914209" rtl="0" eaLnBrk="1" latinLnBrk="0" hangingPunct="1">
              <a:defRPr lang="en-US" sz="2000" kern="1200" dirty="0" smtClean="0">
                <a:solidFill>
                  <a:schemeClr val="accent2"/>
                </a:solidFill>
                <a:latin typeface="Ciscolight" pitchFamily="2" charset="0"/>
                <a:ea typeface="+mn-ea"/>
                <a:cs typeface="+mn-cs"/>
              </a:defRPr>
            </a:lvl4pPr>
            <a:lvl5pPr marL="114279" indent="-114279" algn="l" defTabSz="914209"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7064558" y="4736592"/>
            <a:ext cx="4433606" cy="338328"/>
          </a:xfrm>
          <a:prstGeom prst="rect">
            <a:avLst/>
          </a:prstGeom>
        </p:spPr>
        <p:txBody>
          <a:bodyPr lIns="121883" tIns="60941" rIns="121883" bIns="60941">
            <a:noAutofit/>
          </a:bodyPr>
          <a:lstStyle>
            <a:lvl1pPr marL="0" indent="0">
              <a:buClr>
                <a:schemeClr val="tx2"/>
              </a:buClr>
              <a:buFontTx/>
              <a:buNone/>
              <a:defRPr sz="16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346231" y="403228"/>
            <a:ext cx="11543628"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327191" y="1666619"/>
            <a:ext cx="5558062" cy="4354712"/>
          </a:xfrm>
          <a:prstGeom prst="rect">
            <a:avLst/>
          </a:prstGeom>
        </p:spPr>
        <p:txBody>
          <a:bodyPr lIns="121883" tIns="60941" rIns="121883" bIns="60941">
            <a:noAutofit/>
          </a:bodyPr>
          <a:lstStyle>
            <a:lvl1pPr marL="311058" indent="-228532">
              <a:lnSpc>
                <a:spcPct val="95000"/>
              </a:lnSpc>
              <a:spcBef>
                <a:spcPts val="1480"/>
              </a:spcBef>
              <a:buClr>
                <a:schemeClr val="tx2"/>
              </a:buClr>
              <a:buSzPct val="80000"/>
              <a:buFont typeface="Wingdings" panose="05000000000000000000" pitchFamily="2" charset="2"/>
              <a:buChar char="§"/>
              <a:defRPr sz="2100" b="0" i="0">
                <a:solidFill>
                  <a:schemeClr val="tx2"/>
                </a:solidFill>
                <a:latin typeface="+mn-lt"/>
                <a:cs typeface="CiscoSans ExtraLight"/>
              </a:defRPr>
            </a:lvl1pPr>
            <a:lvl2pPr marL="607302" indent="-253924">
              <a:lnSpc>
                <a:spcPct val="95000"/>
              </a:lnSpc>
              <a:spcBef>
                <a:spcPts val="600"/>
              </a:spcBef>
              <a:buClr>
                <a:schemeClr val="tx2"/>
              </a:buClr>
              <a:buSzPct val="80000"/>
              <a:buFont typeface="Wingdings" panose="05000000000000000000" pitchFamily="2" charset="2"/>
              <a:buChar char="§"/>
              <a:defRPr sz="19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117999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232" y="404085"/>
            <a:ext cx="11543628"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59479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232" y="404085"/>
            <a:ext cx="11543628"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7" name="Straight Connector 6"/>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43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957" y="403341"/>
            <a:ext cx="5338705" cy="838200"/>
          </a:xfrm>
          <a:prstGeom prst="rect">
            <a:avLst/>
          </a:prstGeom>
        </p:spPr>
        <p:txBody>
          <a:bodyPr vert="horz" lIns="82276" tIns="45711" rIns="82276" bIns="45711" rtlCol="0" anchor="t" anchorCtr="0">
            <a:noAutofit/>
          </a:bodyPr>
          <a:lstStyle>
            <a:lvl1pPr algn="l" defTabSz="914209" rtl="0" eaLnBrk="1" latinLnBrk="0" hangingPunct="1">
              <a:lnSpc>
                <a:spcPct val="80000"/>
              </a:lnSpc>
              <a:spcBef>
                <a:spcPct val="0"/>
              </a:spcBef>
              <a:buNone/>
              <a:defRPr lang="en-US" sz="3300" b="0" i="0" kern="1200" spc="-100"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335298" y="1600200"/>
            <a:ext cx="5338705" cy="4526280"/>
          </a:xfrm>
          <a:prstGeom prst="rect">
            <a:avLst/>
          </a:prstGeom>
        </p:spPr>
        <p:txBody>
          <a:bodyPr lIns="121883" tIns="60941" rIns="121883" bIns="60941">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868" indent="-228553">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3511" y="1600200"/>
            <a:ext cx="5338705" cy="4526280"/>
          </a:xfrm>
          <a:prstGeom prst="rect">
            <a:avLst/>
          </a:prstGeom>
        </p:spPr>
        <p:txBody>
          <a:bodyPr lIns="121883" tIns="60941" rIns="121883" bIns="60941">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868" indent="-228553">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6428231" y="403341"/>
            <a:ext cx="5338705" cy="841248"/>
          </a:xfrm>
          <a:prstGeom prst="rect">
            <a:avLst/>
          </a:prstGeom>
        </p:spPr>
        <p:txBody>
          <a:bodyPr lIns="121883" tIns="60941" rIns="121883" bIns="60941">
            <a:noAutofit/>
          </a:bodyPr>
          <a:lstStyle>
            <a:lvl1pPr marL="0" marR="0" indent="0" algn="l" defTabSz="914209" rtl="0" eaLnBrk="1" fontAlgn="auto" latinLnBrk="0" hangingPunct="1">
              <a:lnSpc>
                <a:spcPct val="80000"/>
              </a:lnSpc>
              <a:spcBef>
                <a:spcPct val="0"/>
              </a:spcBef>
              <a:spcAft>
                <a:spcPts val="0"/>
              </a:spcAft>
              <a:buClrTx/>
              <a:buSzTx/>
              <a:buFontTx/>
              <a:buNone/>
              <a:tabLst/>
              <a:defRPr lang="en-US" sz="3300" b="0" i="0" kern="1200" spc="-100" baseline="0" dirty="0">
                <a:solidFill>
                  <a:srgbClr val="00A2BF"/>
                </a:solidFill>
                <a:latin typeface="+mj-lt"/>
                <a:ea typeface="+mj-ea"/>
                <a:cs typeface="CiscoSans Thin"/>
              </a:defRPr>
            </a:lvl1pPr>
          </a:lstStyle>
          <a:p>
            <a:pPr marL="0" marR="0" lvl="0" indent="0" algn="l" defTabSz="914209"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userDrawn="1"/>
        </p:nvCxnSpPr>
        <p:spPr>
          <a:xfrm>
            <a:off x="6132503" y="812806"/>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67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92611" y="100584"/>
            <a:ext cx="3557016" cy="1152144"/>
          </a:xfrm>
          <a:prstGeom prst="rect">
            <a:avLst/>
          </a:prstGeom>
        </p:spPr>
        <p:txBody>
          <a:bodyPr lIns="121883" tIns="60941" rIns="121883" bIns="60941" anchor="b" anchorCtr="0">
            <a:noAutofit/>
          </a:bodyPr>
          <a:lstStyle>
            <a:lvl1pPr marL="0" marR="0" indent="0" algn="l" defTabSz="914209"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rgbClr val="00A2BF"/>
                </a:solidFill>
                <a:effectLst/>
                <a:uLnTx/>
                <a:uFillTx/>
                <a:latin typeface="+mj-lt"/>
                <a:ea typeface="+mj-ea"/>
                <a:cs typeface="CiscoSans Thin"/>
              </a:defRPr>
            </a:lvl1pPr>
          </a:lstStyle>
          <a:p>
            <a:pPr marL="0" marR="0" lvl="0" indent="0" algn="l" defTabSz="914209" rtl="0" eaLnBrk="1" fontAlgn="auto" latinLnBrk="0" hangingPunct="1">
              <a:lnSpc>
                <a:spcPct val="80000"/>
              </a:lnSpc>
              <a:spcBef>
                <a:spcPct val="0"/>
              </a:spcBef>
              <a:spcAft>
                <a:spcPts val="0"/>
              </a:spcAft>
              <a:buClrTx/>
              <a:buSzTx/>
              <a:buFontTx/>
              <a:buNone/>
              <a:tabLst/>
              <a:defRPr/>
            </a:pPr>
            <a:r>
              <a:rPr lang="en-US" altLang="ja-JP" smtClean="0"/>
              <a:t>Click to edit Master text styles</a:t>
            </a:r>
          </a:p>
        </p:txBody>
      </p:sp>
      <p:sp>
        <p:nvSpPr>
          <p:cNvPr id="22" name="Text Placeholder 17"/>
          <p:cNvSpPr>
            <a:spLocks noGrp="1"/>
          </p:cNvSpPr>
          <p:nvPr>
            <p:ph type="body" sz="quarter" idx="19"/>
          </p:nvPr>
        </p:nvSpPr>
        <p:spPr>
          <a:xfrm>
            <a:off x="4343401" y="100584"/>
            <a:ext cx="3465576" cy="1152144"/>
          </a:xfrm>
          <a:prstGeom prst="rect">
            <a:avLst/>
          </a:prstGeom>
        </p:spPr>
        <p:txBody>
          <a:bodyPr lIns="121883" tIns="60941" rIns="121883" bIns="60941" anchor="b" anchorCtr="0">
            <a:noAutofit/>
          </a:bodyPr>
          <a:lstStyle>
            <a:lvl1pPr marL="0" marR="0" indent="0" algn="l" defTabSz="914209"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rgbClr val="00A2BF"/>
                </a:solidFill>
                <a:effectLst/>
                <a:uLnTx/>
                <a:uFillTx/>
                <a:latin typeface="+mj-lt"/>
                <a:ea typeface="+mj-ea"/>
                <a:cs typeface="CiscoSans Thin"/>
              </a:defRPr>
            </a:lvl1pPr>
          </a:lstStyle>
          <a:p>
            <a:pPr marL="0" marR="0" lvl="0" indent="0" algn="l" defTabSz="914209" rtl="0" eaLnBrk="1" fontAlgn="auto" latinLnBrk="0" hangingPunct="1">
              <a:lnSpc>
                <a:spcPct val="80000"/>
              </a:lnSpc>
              <a:spcBef>
                <a:spcPct val="0"/>
              </a:spcBef>
              <a:spcAft>
                <a:spcPts val="0"/>
              </a:spcAft>
              <a:buClrTx/>
              <a:buSzTx/>
              <a:buFontTx/>
              <a:buNone/>
              <a:tabLst/>
              <a:defRPr/>
            </a:pPr>
            <a:r>
              <a:rPr lang="en-US" altLang="ja-JP" smtClean="0"/>
              <a:t>Click to edit Master text styles</a:t>
            </a:r>
          </a:p>
        </p:txBody>
      </p:sp>
      <p:sp>
        <p:nvSpPr>
          <p:cNvPr id="23" name="Text Placeholder 17"/>
          <p:cNvSpPr>
            <a:spLocks noGrp="1"/>
          </p:cNvSpPr>
          <p:nvPr>
            <p:ph type="body" sz="quarter" idx="20"/>
          </p:nvPr>
        </p:nvSpPr>
        <p:spPr>
          <a:xfrm>
            <a:off x="8360758" y="100584"/>
            <a:ext cx="3511296" cy="1152144"/>
          </a:xfrm>
          <a:prstGeom prst="rect">
            <a:avLst/>
          </a:prstGeom>
        </p:spPr>
        <p:txBody>
          <a:bodyPr lIns="121883" tIns="60941" rIns="121883" bIns="60941" anchor="b" anchorCtr="0">
            <a:noAutofit/>
          </a:bodyPr>
          <a:lstStyle>
            <a:lvl1pPr marL="0" marR="0" indent="0" algn="l" defTabSz="914209"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rgbClr val="00A2BF"/>
                </a:solidFill>
                <a:effectLst/>
                <a:uLnTx/>
                <a:uFillTx/>
                <a:latin typeface="+mj-lt"/>
                <a:ea typeface="+mj-ea"/>
                <a:cs typeface="CiscoSans Thin"/>
              </a:defRPr>
            </a:lvl1pPr>
          </a:lstStyle>
          <a:p>
            <a:pPr marL="0" marR="0" lvl="0" indent="0" algn="l" defTabSz="914209" rtl="0" eaLnBrk="1" fontAlgn="auto" latinLnBrk="0" hangingPunct="1">
              <a:lnSpc>
                <a:spcPct val="80000"/>
              </a:lnSpc>
              <a:spcBef>
                <a:spcPct val="0"/>
              </a:spcBef>
              <a:spcAft>
                <a:spcPts val="0"/>
              </a:spcAft>
              <a:buClrTx/>
              <a:buSzTx/>
              <a:buFontTx/>
              <a:buNone/>
              <a:tabLst/>
              <a:defRPr/>
            </a:pPr>
            <a:r>
              <a:rPr lang="en-US" altLang="ja-JP" smtClean="0"/>
              <a:t>Click to edit Master text styles</a:t>
            </a:r>
          </a:p>
        </p:txBody>
      </p:sp>
      <p:sp>
        <p:nvSpPr>
          <p:cNvPr id="12" name="Text Placeholder 3"/>
          <p:cNvSpPr>
            <a:spLocks noGrp="1"/>
          </p:cNvSpPr>
          <p:nvPr>
            <p:ph type="body" sz="quarter" idx="10"/>
          </p:nvPr>
        </p:nvSpPr>
        <p:spPr>
          <a:xfrm>
            <a:off x="292611" y="1602098"/>
            <a:ext cx="3557016" cy="4448011"/>
          </a:xfrm>
          <a:prstGeom prst="rect">
            <a:avLst/>
          </a:prstGeom>
        </p:spPr>
        <p:txBody>
          <a:bodyPr lIns="121883" tIns="60941" rIns="121883" bIns="60941">
            <a:noAutofit/>
          </a:bodyPr>
          <a:lstStyle>
            <a:lvl1pPr marL="298361" indent="-228532">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537473" indent="-253924">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59655" indent="-222184">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535" indent="-228532">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067" indent="-228532">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092" indent="0">
              <a:buNone/>
              <a:defRPr/>
            </a:lvl6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smtClean="0"/>
          </a:p>
        </p:txBody>
      </p:sp>
      <p:sp>
        <p:nvSpPr>
          <p:cNvPr id="16" name="Text Placeholder 3"/>
          <p:cNvSpPr>
            <a:spLocks noGrp="1"/>
          </p:cNvSpPr>
          <p:nvPr>
            <p:ph type="body" sz="quarter" idx="21"/>
          </p:nvPr>
        </p:nvSpPr>
        <p:spPr>
          <a:xfrm>
            <a:off x="8360758" y="1578597"/>
            <a:ext cx="3511296" cy="4448011"/>
          </a:xfrm>
          <a:prstGeom prst="rect">
            <a:avLst/>
          </a:prstGeom>
        </p:spPr>
        <p:txBody>
          <a:bodyPr lIns="121883" tIns="60941" rIns="121883" bIns="60941">
            <a:noAutofit/>
          </a:bodyPr>
          <a:lstStyle>
            <a:lvl1pPr marL="228563" indent="-228563">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79856" indent="-287914">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63888" indent="-228532">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535" indent="-228532">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067" indent="-228532">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092" indent="0">
              <a:buNone/>
              <a:defRPr/>
            </a:lvl6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smtClean="0"/>
          </a:p>
        </p:txBody>
      </p:sp>
      <p:sp>
        <p:nvSpPr>
          <p:cNvPr id="17" name="Text Placeholder 3"/>
          <p:cNvSpPr>
            <a:spLocks noGrp="1"/>
          </p:cNvSpPr>
          <p:nvPr>
            <p:ph type="body" sz="quarter" idx="22"/>
          </p:nvPr>
        </p:nvSpPr>
        <p:spPr>
          <a:xfrm>
            <a:off x="4343401" y="1602098"/>
            <a:ext cx="3465576" cy="4448011"/>
          </a:xfrm>
          <a:prstGeom prst="rect">
            <a:avLst/>
          </a:prstGeom>
        </p:spPr>
        <p:txBody>
          <a:bodyPr lIns="121883" tIns="60941" rIns="121883" bIns="60941">
            <a:noAutofit/>
          </a:bodyPr>
          <a:lstStyle>
            <a:lvl1pPr marL="228563" indent="-228563">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59178" indent="-234880">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685596" indent="-228532">
              <a:buClr>
                <a:schemeClr val="tx2"/>
              </a:buClr>
              <a:buSzPct val="80000"/>
              <a:buFont typeface="Wingdings" panose="05000000000000000000" pitchFamily="2" charset="2"/>
              <a:buChar char="§"/>
              <a:defRPr sz="1600">
                <a:solidFill>
                  <a:schemeClr val="tx2"/>
                </a:solidFill>
                <a:latin typeface="+mn-lt"/>
                <a:cs typeface="CiscoSans ExtraLight"/>
              </a:defRPr>
            </a:lvl3pPr>
            <a:lvl4pPr marL="916242" indent="-228532">
              <a:buClr>
                <a:schemeClr val="tx2"/>
              </a:buClr>
              <a:buSzPct val="80000"/>
              <a:buFont typeface="Wingdings" panose="05000000000000000000" pitchFamily="2" charset="2"/>
              <a:buChar char="§"/>
              <a:defRPr sz="1300">
                <a:solidFill>
                  <a:schemeClr val="tx2"/>
                </a:solidFill>
                <a:latin typeface="+mn-lt"/>
                <a:cs typeface="CiscoSans ExtraLight"/>
              </a:defRPr>
            </a:lvl4pPr>
            <a:lvl5pPr marL="1140540" indent="-224299">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092" indent="0">
              <a:buNone/>
              <a:defRPr/>
            </a:lvl6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smtClean="0"/>
          </a:p>
        </p:txBody>
      </p:sp>
      <p:cxnSp>
        <p:nvCxnSpPr>
          <p:cNvPr id="3" name="Straight Connector 2"/>
          <p:cNvCxnSpPr/>
          <p:nvPr userDrawn="1"/>
        </p:nvCxnSpPr>
        <p:spPr>
          <a:xfrm>
            <a:off x="4101032" y="812800"/>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087793" y="812800"/>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70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964130" y="5820190"/>
            <a:ext cx="9945743"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472998" y="1254285"/>
            <a:ext cx="10888190" cy="3838231"/>
          </a:xfrm>
          <a:prstGeom prst="rect">
            <a:avLst/>
          </a:prstGeom>
        </p:spPr>
        <p:txBody>
          <a:bodyPr>
            <a:noAutofit/>
          </a:bodyPr>
          <a:lstStyle>
            <a:lvl1pPr marL="533241" indent="-533241" algn="l">
              <a:lnSpc>
                <a:spcPct val="90000"/>
              </a:lnSpc>
              <a:defRPr sz="8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429018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95115" y="2811836"/>
            <a:ext cx="11066075"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347171" y="4828022"/>
            <a:ext cx="10813351" cy="384175"/>
          </a:xfrm>
          <a:prstGeom prst="rect">
            <a:avLst/>
          </a:prstGeom>
        </p:spPr>
        <p:txBody>
          <a:bodyPr lIns="121883" tIns="60941" rIns="121883" bIns="60941"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346400" y="5164907"/>
            <a:ext cx="10814050" cy="384175"/>
          </a:xfrm>
          <a:prstGeom prst="rect">
            <a:avLst/>
          </a:prstGeom>
        </p:spPr>
        <p:txBody>
          <a:bodyPr lIns="121883" tIns="60941" rIns="121883" bIns="60941"/>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335708" y="5938229"/>
            <a:ext cx="10814050" cy="384175"/>
          </a:xfrm>
          <a:prstGeom prst="rect">
            <a:avLst/>
          </a:prstGeom>
        </p:spPr>
        <p:txBody>
          <a:bodyPr lIns="121883" tIns="60941" rIns="121883" bIns="60941"/>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336674" y="3496671"/>
            <a:ext cx="11067284" cy="398668"/>
          </a:xfrm>
          <a:prstGeom prst="rect">
            <a:avLst/>
          </a:prstGeom>
        </p:spPr>
        <p:txBody>
          <a:bodyPr lIns="121883" tIns="60941" rIns="121883" bIns="60941"/>
          <a:lstStyle>
            <a:lvl1pPr marL="0" indent="0">
              <a:buFont typeface="Arial" panose="020B0604020202020204" pitchFamily="34" charset="0"/>
              <a:buNone/>
              <a:defRPr sz="2400" baseline="0">
                <a:solidFill>
                  <a:schemeClr val="tx1"/>
                </a:solidFill>
                <a:latin typeface="+mj-lt"/>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Subhead goes here</a:t>
            </a:r>
            <a:endParaRPr lang="en-GB" dirty="0"/>
          </a:p>
        </p:txBody>
      </p:sp>
      <p:cxnSp>
        <p:nvCxnSpPr>
          <p:cNvPr id="27" name="Straight Connector 26"/>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380122" y="410501"/>
            <a:ext cx="11500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17788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72998" y="1254285"/>
            <a:ext cx="10888190" cy="3838231"/>
          </a:xfrm>
          <a:prstGeom prst="rect">
            <a:avLst/>
          </a:prstGeom>
        </p:spPr>
        <p:txBody>
          <a:bodyPr>
            <a:noAutofit/>
          </a:bodyPr>
          <a:lstStyle>
            <a:lvl1pPr marL="537473" indent="-537473" algn="l">
              <a:lnSpc>
                <a:spcPct val="90000"/>
              </a:lnSpc>
              <a:defRPr sz="8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965099" y="5820190"/>
            <a:ext cx="9945743"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308779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130" y="5820190"/>
            <a:ext cx="9945743"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2998" y="1254285"/>
            <a:ext cx="10888190" cy="3838231"/>
          </a:xfrm>
          <a:prstGeom prst="rect">
            <a:avLst/>
          </a:prstGeom>
        </p:spPr>
        <p:txBody>
          <a:bodyPr>
            <a:noAutofit/>
          </a:bodyPr>
          <a:lstStyle>
            <a:lvl1pPr marL="537473" indent="-537473"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41305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130" y="5820190"/>
            <a:ext cx="9945743"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2998" y="1254285"/>
            <a:ext cx="10888190" cy="3838231"/>
          </a:xfrm>
          <a:prstGeom prst="rect">
            <a:avLst/>
          </a:prstGeom>
        </p:spPr>
        <p:txBody>
          <a:bodyPr>
            <a:noAutofit/>
          </a:bodyPr>
          <a:lstStyle>
            <a:lvl1pPr marL="537473" indent="-537473"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10480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95115" y="1254285"/>
            <a:ext cx="11066075" cy="3838231"/>
          </a:xfrm>
          <a:prstGeom prst="rect">
            <a:avLst/>
          </a:prstGeom>
        </p:spPr>
        <p:txBody>
          <a:bodyPr anchor="t" anchorCtr="1">
            <a:noAutofit/>
          </a:bodyPr>
          <a:lstStyle>
            <a:lvl1pPr algn="ctr">
              <a:lnSpc>
                <a:spcPct val="90000"/>
              </a:lnSpc>
              <a:defRPr sz="307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536" y="5820190"/>
            <a:ext cx="9945743"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100984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15" y="1254285"/>
            <a:ext cx="11066075" cy="3838231"/>
          </a:xfrm>
          <a:prstGeom prst="rect">
            <a:avLst/>
          </a:prstGeom>
        </p:spPr>
        <p:txBody>
          <a:bodyPr anchor="t" anchorCtr="1">
            <a:noAutofit/>
          </a:bodyPr>
          <a:lstStyle>
            <a:lvl1pPr algn="ctr">
              <a:lnSpc>
                <a:spcPct val="90000"/>
              </a:lnSpc>
              <a:defRPr sz="307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536" y="5820190"/>
            <a:ext cx="9945743"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22475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15" y="1254285"/>
            <a:ext cx="11066075" cy="3838231"/>
          </a:xfrm>
          <a:prstGeom prst="rect">
            <a:avLst/>
          </a:prstGeom>
        </p:spPr>
        <p:txBody>
          <a:bodyPr anchor="t" anchorCtr="1">
            <a:noAutofit/>
          </a:bodyPr>
          <a:lstStyle>
            <a:lvl1pPr algn="ctr">
              <a:lnSpc>
                <a:spcPct val="90000"/>
              </a:lnSpc>
              <a:defRPr sz="307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536" y="5820190"/>
            <a:ext cx="9945743"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7" name="Straight Connector 6"/>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7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189" y="940734"/>
            <a:ext cx="11066075" cy="3248691"/>
          </a:xfrm>
          <a:prstGeom prst="rect">
            <a:avLst/>
          </a:prstGeom>
        </p:spPr>
        <p:txBody>
          <a:bodyPr anchor="b" anchorCtr="0">
            <a:noAutofit/>
          </a:bodyPr>
          <a:lstStyle>
            <a:lvl1pPr algn="l">
              <a:lnSpc>
                <a:spcPct val="90000"/>
              </a:lnSpc>
              <a:defRPr sz="60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95872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189" y="940734"/>
            <a:ext cx="11066075"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1"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7"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2" name="Straight Connector 11"/>
          <p:cNvCxnSpPr/>
          <p:nvPr userDrawn="1"/>
        </p:nvCxnSpPr>
        <p:spPr>
          <a:xfrm>
            <a:off x="0" y="6771410"/>
            <a:ext cx="12188825"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1548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0"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6" name="Title 1"/>
          <p:cNvSpPr>
            <a:spLocks noGrp="1"/>
          </p:cNvSpPr>
          <p:nvPr>
            <p:ph type="ctrTitle" hasCustomPrompt="1"/>
          </p:nvPr>
        </p:nvSpPr>
        <p:spPr>
          <a:xfrm>
            <a:off x="327189" y="940734"/>
            <a:ext cx="11066075"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9" name="Straight Connector 8"/>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8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8265" y="1918744"/>
            <a:ext cx="5488498" cy="3020519"/>
          </a:xfrm>
        </p:spPr>
        <p:txBody>
          <a:bodyPr vert="horz" lIns="82280" tIns="45713" rIns="82280" bIns="45713" rtlCol="0" anchor="ctr" anchorCtr="0">
            <a:noAutofit/>
          </a:bodyPr>
          <a:lstStyle>
            <a:lvl1pPr marL="0" indent="0" algn="l" defTabSz="914247" rtl="0" eaLnBrk="1" latinLnBrk="0" hangingPunct="1">
              <a:lnSpc>
                <a:spcPct val="80000"/>
              </a:lnSpc>
              <a:spcBef>
                <a:spcPct val="0"/>
              </a:spcBef>
              <a:buClr>
                <a:schemeClr val="tx1"/>
              </a:buClr>
              <a:buFont typeface="Ciscolight" pitchFamily="2" charset="0"/>
              <a:buNone/>
              <a:defRPr lang="en-US" sz="60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1651" y="872691"/>
            <a:ext cx="5192439" cy="5120640"/>
          </a:xfrm>
          <a:prstGeom prst="rect">
            <a:avLst/>
          </a:prstGeom>
        </p:spPr>
        <p:txBody>
          <a:bodyPr lIns="121883" tIns="60941" rIns="121883" bIns="60941" anchor="ctr" anchorCtr="0">
            <a:noAutofit/>
          </a:bodyPr>
          <a:lstStyle>
            <a:lvl1pPr marL="0" indent="0">
              <a:buFontTx/>
              <a:buNone/>
              <a:defRPr sz="2100" baseline="0">
                <a:solidFill>
                  <a:schemeClr val="tx2"/>
                </a:solidFill>
                <a:latin typeface="+mn-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cxnSp>
        <p:nvCxnSpPr>
          <p:cNvPr id="5" name="Straight Connector 4"/>
          <p:cNvCxnSpPr/>
          <p:nvPr userDrawn="1"/>
        </p:nvCxnSpPr>
        <p:spPr>
          <a:xfrm>
            <a:off x="6132503" y="812806"/>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879562"/>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95115" y="2811836"/>
            <a:ext cx="11066075"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347171" y="4828022"/>
            <a:ext cx="10813351" cy="384175"/>
          </a:xfrm>
          <a:prstGeom prst="rect">
            <a:avLst/>
          </a:prstGeom>
        </p:spPr>
        <p:txBody>
          <a:bodyPr lIns="121883" tIns="60941" rIns="121883" bIns="60941"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346400" y="5164907"/>
            <a:ext cx="10814050" cy="384175"/>
          </a:xfrm>
          <a:prstGeom prst="rect">
            <a:avLst/>
          </a:prstGeom>
        </p:spPr>
        <p:txBody>
          <a:bodyPr lIns="121883" tIns="60941" rIns="121883" bIns="60941"/>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335708" y="5938229"/>
            <a:ext cx="10814050" cy="384175"/>
          </a:xfrm>
          <a:prstGeom prst="rect">
            <a:avLst/>
          </a:prstGeom>
        </p:spPr>
        <p:txBody>
          <a:bodyPr lIns="121883" tIns="60941" rIns="121883" bIns="60941"/>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336674" y="3496671"/>
            <a:ext cx="11067284" cy="398668"/>
          </a:xfrm>
          <a:prstGeom prst="rect">
            <a:avLst/>
          </a:prstGeom>
        </p:spPr>
        <p:txBody>
          <a:bodyPr lIns="121883" tIns="60941" rIns="121883" bIns="60941"/>
          <a:lstStyle>
            <a:lvl1pPr marL="0" indent="0">
              <a:buFont typeface="Arial" panose="020B0604020202020204" pitchFamily="34" charset="0"/>
              <a:buNone/>
              <a:defRPr sz="2400" baseline="0">
                <a:solidFill>
                  <a:schemeClr val="tx1"/>
                </a:solidFill>
                <a:latin typeface="+mj-lt"/>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Subhead goes here</a:t>
            </a:r>
            <a:endParaRPr lang="en-GB" dirty="0"/>
          </a:p>
        </p:txBody>
      </p:sp>
      <p:cxnSp>
        <p:nvCxnSpPr>
          <p:cNvPr id="27" name="Straight Connector 26"/>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380122" y="410501"/>
            <a:ext cx="11500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277382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5986" y="403228"/>
            <a:ext cx="11505442"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056" y="1583269"/>
            <a:ext cx="11264082" cy="4057651"/>
          </a:xfrm>
          <a:prstGeom prst="rect">
            <a:avLst/>
          </a:prstGeom>
        </p:spPr>
        <p:txBody>
          <a:bodyPr lIns="121883" tIns="60941" rIns="121883" bIns="60941">
            <a:noAutofit/>
          </a:bodyPr>
          <a:lstStyle>
            <a:lvl1pPr marL="0" indent="0" algn="ctr">
              <a:buNone/>
              <a:defRPr sz="27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536" y="5820190"/>
            <a:ext cx="9945743" cy="276999"/>
          </a:xfrm>
          <a:prstGeom prst="rect">
            <a:avLst/>
          </a:prstGeom>
        </p:spPr>
        <p:txBody>
          <a:bodyPr wrap="square" lIns="121883" tIns="60941" rIns="121883" bIns="60941" anchor="b" anchorCtr="0">
            <a:noAutofit/>
          </a:bodyPr>
          <a:lstStyle>
            <a:lvl1pPr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327841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5990" y="403228"/>
            <a:ext cx="1148396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060" y="1583269"/>
            <a:ext cx="11264081" cy="4057651"/>
          </a:xfrm>
          <a:prstGeom prst="rect">
            <a:avLst/>
          </a:prstGeom>
        </p:spPr>
        <p:txBody>
          <a:bodyPr lIns="121883" tIns="60941" rIns="121883" bIns="60941">
            <a:noAutofit/>
          </a:bodyPr>
          <a:lstStyle>
            <a:lvl1pPr marL="0" indent="0" algn="ctr">
              <a:buNone/>
              <a:defRPr sz="27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536" y="5820190"/>
            <a:ext cx="9945743"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lang="en-US" sz="2100" b="0" i="0" kern="1200" dirty="0" smtClean="0">
                <a:solidFill>
                  <a:srgbClr val="FFFFFF"/>
                </a:solidFill>
                <a:latin typeface="+mj-lt"/>
                <a:ea typeface="+mn-ea"/>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6"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9" name="Straight Connector 8"/>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62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327553" y="5820190"/>
            <a:ext cx="9945743" cy="276999"/>
          </a:xfrm>
          <a:prstGeom prst="rect">
            <a:avLst/>
          </a:prstGeom>
        </p:spPr>
        <p:txBody>
          <a:bodyPr wrap="square" lIns="121883" tIns="60941" rIns="121883" bIns="60941" anchor="b" anchorCtr="0">
            <a:noAutofit/>
          </a:bodyPr>
          <a:lstStyle>
            <a:lvl1pPr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345990" y="403228"/>
            <a:ext cx="11506407"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493056" y="1583269"/>
            <a:ext cx="11264082" cy="4057651"/>
          </a:xfrm>
          <a:prstGeom prst="rect">
            <a:avLst/>
          </a:prstGeom>
        </p:spPr>
        <p:txBody>
          <a:bodyPr vert="horz" lIns="121883" tIns="60941" rIns="121883" bIns="60941">
            <a:noAutofit/>
          </a:bodyPr>
          <a:lstStyle>
            <a:lvl1pPr marL="0" indent="0" algn="ctr">
              <a:buNone/>
              <a:defRPr sz="2700" b="0" i="0">
                <a:solidFill>
                  <a:schemeClr val="tx2"/>
                </a:solidFill>
                <a:latin typeface="+mn-lt"/>
                <a:cs typeface="CiscoSans ExtraLight"/>
              </a:defRPr>
            </a:lvl1pPr>
          </a:lstStyle>
          <a:p>
            <a:r>
              <a:rPr lang="en-US" altLang="ja-JP" smtClean="0"/>
              <a:t>Click icon to add chart</a:t>
            </a:r>
            <a:endParaRPr lang="en-US" dirty="0"/>
          </a:p>
        </p:txBody>
      </p:sp>
    </p:spTree>
    <p:extLst>
      <p:ext uri="{BB962C8B-B14F-4D97-AF65-F5344CB8AC3E}">
        <p14:creationId xmlns:p14="http://schemas.microsoft.com/office/powerpoint/2010/main" val="235047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493056" y="1583269"/>
            <a:ext cx="11264082" cy="4057651"/>
          </a:xfrm>
          <a:prstGeom prst="rect">
            <a:avLst/>
          </a:prstGeom>
        </p:spPr>
        <p:txBody>
          <a:bodyPr vert="horz" lIns="121883" tIns="60941" rIns="121883" bIns="60941">
            <a:noAutofit/>
          </a:bodyPr>
          <a:lstStyle>
            <a:lvl1pPr marL="0" indent="0" algn="ctr">
              <a:buNone/>
              <a:defRPr sz="2700" b="0" i="0">
                <a:solidFill>
                  <a:srgbClr val="FFFFFF"/>
                </a:solidFill>
                <a:latin typeface="+mn-lt"/>
                <a:cs typeface="CiscoSans ExtraLight"/>
              </a:defRPr>
            </a:lvl1pPr>
          </a:lstStyle>
          <a:p>
            <a:r>
              <a:rPr lang="en-US" altLang="ja-JP" smtClean="0"/>
              <a:t>Click icon to add chart</a:t>
            </a:r>
            <a:endParaRPr lang="en-US" dirty="0"/>
          </a:p>
        </p:txBody>
      </p:sp>
      <p:sp>
        <p:nvSpPr>
          <p:cNvPr id="19" name="Title 1"/>
          <p:cNvSpPr>
            <a:spLocks noGrp="1"/>
          </p:cNvSpPr>
          <p:nvPr>
            <p:ph type="ctrTitle" hasCustomPrompt="1"/>
          </p:nvPr>
        </p:nvSpPr>
        <p:spPr>
          <a:xfrm>
            <a:off x="345986" y="403228"/>
            <a:ext cx="11484928"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327553" y="5820190"/>
            <a:ext cx="9945743" cy="276999"/>
          </a:xfrm>
          <a:prstGeom prst="rect">
            <a:avLst/>
          </a:prstGeom>
        </p:spPr>
        <p:txBody>
          <a:bodyPr wrap="square" lIns="121883" tIns="60941" rIns="121883" bIns="60941" anchor="b" anchorCtr="0">
            <a:noAutofit/>
          </a:bodyPr>
          <a:lstStyle>
            <a:lvl1pPr algn="l" defTabSz="804694">
              <a:lnSpc>
                <a:spcPct val="100000"/>
              </a:lnSpc>
              <a:spcBef>
                <a:spcPct val="50000"/>
              </a:spcBef>
              <a:buNone/>
              <a:defRPr sz="2100" b="0" i="0">
                <a:solidFill>
                  <a:srgbClr val="FFFFFF"/>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userDrawn="1"/>
        </p:nvSpPr>
        <p:spPr bwMode="ltGray">
          <a:xfrm>
            <a:off x="11551122" y="6572037"/>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userDrawn="1"/>
        </p:nvSpPr>
        <p:spPr bwMode="ltGray">
          <a:xfrm>
            <a:off x="389294" y="6555465"/>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31958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5986" y="403228"/>
            <a:ext cx="11543628"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384" y="1559096"/>
            <a:ext cx="5686002" cy="4294544"/>
          </a:xfrm>
          <a:prstGeom prst="rect">
            <a:avLst/>
          </a:prstGeom>
        </p:spPr>
        <p:txBody>
          <a:bodyPr lIns="121883" tIns="60941" rIns="121883" bIns="60941"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6379816" y="1559096"/>
            <a:ext cx="5353772" cy="4292600"/>
          </a:xfrm>
          <a:prstGeom prst="rect">
            <a:avLst/>
          </a:prstGeom>
        </p:spPr>
        <p:txBody>
          <a:bodyPr vert="horz" lIns="121883" tIns="60941" rIns="121883" bIns="60941">
            <a:noAutofit/>
          </a:bodyPr>
          <a:lstStyle>
            <a:lvl1pPr marL="0" indent="0" algn="ctr">
              <a:buNone/>
              <a:defRPr sz="27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246445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340384" y="1559096"/>
            <a:ext cx="5686002" cy="4294544"/>
          </a:xfrm>
          <a:prstGeom prst="rect">
            <a:avLst/>
          </a:prstGeom>
        </p:spPr>
        <p:txBody>
          <a:bodyPr lIns="121883" tIns="60941" rIns="121883" bIns="60941"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6379816" y="1559096"/>
            <a:ext cx="5353772" cy="4292600"/>
          </a:xfrm>
          <a:prstGeom prst="rect">
            <a:avLst/>
          </a:prstGeom>
        </p:spPr>
        <p:txBody>
          <a:bodyPr vert="horz" lIns="121883" tIns="60941" rIns="121883" bIns="60941">
            <a:noAutofit/>
          </a:bodyPr>
          <a:lstStyle>
            <a:lvl1pPr marL="0" indent="0" algn="ctr">
              <a:buNone/>
              <a:defRPr sz="27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344815" y="403228"/>
            <a:ext cx="11543628"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03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4530" y="404085"/>
            <a:ext cx="11543628"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384" y="1559096"/>
            <a:ext cx="5686002" cy="4294544"/>
          </a:xfrm>
          <a:prstGeom prst="rect">
            <a:avLst/>
          </a:prstGeom>
        </p:spPr>
        <p:txBody>
          <a:bodyPr lIns="121883" tIns="60941" rIns="121883" bIns="60941"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6381426" y="1559096"/>
            <a:ext cx="5352162" cy="4295015"/>
          </a:xfrm>
          <a:prstGeom prst="rect">
            <a:avLst/>
          </a:prstGeom>
        </p:spPr>
        <p:txBody>
          <a:bodyPr vert="horz" lIns="121883" tIns="60941" rIns="121883" bIns="60941">
            <a:noAutofit/>
          </a:bodyPr>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112291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6381426" y="1559096"/>
            <a:ext cx="5352162" cy="4295015"/>
          </a:xfrm>
          <a:prstGeom prst="rect">
            <a:avLst/>
          </a:prstGeom>
        </p:spPr>
        <p:txBody>
          <a:bodyPr vert="horz" lIns="121883" tIns="60941" rIns="121883" bIns="60941"/>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340384" y="1559096"/>
            <a:ext cx="5686002" cy="4294544"/>
          </a:xfrm>
          <a:prstGeom prst="rect">
            <a:avLst/>
          </a:prstGeom>
        </p:spPr>
        <p:txBody>
          <a:bodyPr lIns="121883" tIns="60941" rIns="121883" bIns="60941" anchor="ctr" anchorCtr="0"/>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344815" y="403228"/>
            <a:ext cx="11543628" cy="971709"/>
          </a:xfrm>
          <a:prstGeom prst="rect">
            <a:avLst/>
          </a:prstGeom>
        </p:spPr>
        <p:txBody>
          <a:bodyPr anchor="t" anchorCtr="0"/>
          <a:lstStyle>
            <a:lvl1pPr algn="l">
              <a:lnSpc>
                <a:spcPct val="90000"/>
              </a:lnSpc>
              <a:defRPr sz="33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4" name="Straight Connector 13"/>
          <p:cNvCxnSpPr/>
          <p:nvPr userDrawn="1"/>
        </p:nvCxnSpPr>
        <p:spPr>
          <a:xfrm>
            <a:off x="0" y="6771410"/>
            <a:ext cx="12188825"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764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7"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9"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6369708" y="1559096"/>
            <a:ext cx="5352162" cy="4295015"/>
          </a:xfrm>
          <a:prstGeom prst="rect">
            <a:avLst/>
          </a:prstGeom>
        </p:spPr>
        <p:txBody>
          <a:bodyPr vert="horz" lIns="121883" tIns="60941" rIns="121883" bIns="60941">
            <a:noAutofit/>
          </a:bodyPr>
          <a:lstStyle>
            <a:lvl1pPr marL="0" indent="0" algn="ctr">
              <a:buNone/>
              <a:defRPr sz="27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340384" y="1559096"/>
            <a:ext cx="5686002" cy="4294544"/>
          </a:xfrm>
          <a:prstGeom prst="rect">
            <a:avLst/>
          </a:prstGeom>
        </p:spPr>
        <p:txBody>
          <a:bodyPr lIns="121883" tIns="60941" rIns="121883" bIns="60941"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349160" y="406400"/>
            <a:ext cx="11543628"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16" name="Straight Connector 15"/>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4890343" y="311151"/>
            <a:ext cx="4356380"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a:latin typeface="CiscoSans"/>
              <a:cs typeface="CiscoSans"/>
            </a:endParaRPr>
          </a:p>
        </p:txBody>
      </p:sp>
      <p:sp>
        <p:nvSpPr>
          <p:cNvPr id="49" name="Picture Placeholder 25"/>
          <p:cNvSpPr>
            <a:spLocks noGrp="1"/>
          </p:cNvSpPr>
          <p:nvPr>
            <p:ph type="pic" sz="quarter" idx="11" hasCustomPrompt="1"/>
          </p:nvPr>
        </p:nvSpPr>
        <p:spPr>
          <a:xfrm>
            <a:off x="4890719" y="311151"/>
            <a:ext cx="4356013" cy="2660652"/>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446501" y="311151"/>
            <a:ext cx="438250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a:latin typeface="CiscoSans"/>
              <a:cs typeface="CiscoSans"/>
            </a:endParaRPr>
          </a:p>
        </p:txBody>
      </p:sp>
      <p:sp>
        <p:nvSpPr>
          <p:cNvPr id="26" name="Picture Placeholder 25"/>
          <p:cNvSpPr>
            <a:spLocks noGrp="1"/>
          </p:cNvSpPr>
          <p:nvPr>
            <p:ph type="pic" sz="quarter" idx="10" hasCustomPrompt="1"/>
          </p:nvPr>
        </p:nvSpPr>
        <p:spPr>
          <a:xfrm>
            <a:off x="427659" y="311151"/>
            <a:ext cx="4401521" cy="2660652"/>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9304020" y="311151"/>
            <a:ext cx="2451002"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a:latin typeface="CiscoSans"/>
              <a:cs typeface="CiscoSans"/>
            </a:endParaRPr>
          </a:p>
        </p:txBody>
      </p:sp>
      <p:sp>
        <p:nvSpPr>
          <p:cNvPr id="51" name="Picture Placeholder 25"/>
          <p:cNvSpPr>
            <a:spLocks noGrp="1"/>
          </p:cNvSpPr>
          <p:nvPr>
            <p:ph type="pic" sz="quarter" idx="12" hasCustomPrompt="1"/>
          </p:nvPr>
        </p:nvSpPr>
        <p:spPr>
          <a:xfrm>
            <a:off x="9304020" y="311151"/>
            <a:ext cx="2451002" cy="1308101"/>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446508" y="3028957"/>
            <a:ext cx="3363339"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a:latin typeface="CiscoSans"/>
              <a:cs typeface="CiscoSans"/>
            </a:endParaRPr>
          </a:p>
        </p:txBody>
      </p:sp>
      <p:sp>
        <p:nvSpPr>
          <p:cNvPr id="53" name="Picture Placeholder 25"/>
          <p:cNvSpPr>
            <a:spLocks noGrp="1"/>
          </p:cNvSpPr>
          <p:nvPr>
            <p:ph type="pic" sz="quarter" idx="13" hasCustomPrompt="1"/>
          </p:nvPr>
        </p:nvSpPr>
        <p:spPr>
          <a:xfrm>
            <a:off x="427654" y="3028957"/>
            <a:ext cx="3382346" cy="3458935"/>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3880957" y="3028957"/>
            <a:ext cx="5365768"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a:latin typeface="CiscoSans"/>
              <a:cs typeface="CiscoSans"/>
            </a:endParaRPr>
          </a:p>
        </p:txBody>
      </p:sp>
      <p:sp>
        <p:nvSpPr>
          <p:cNvPr id="55" name="Picture Placeholder 25"/>
          <p:cNvSpPr>
            <a:spLocks noGrp="1"/>
          </p:cNvSpPr>
          <p:nvPr>
            <p:ph type="pic" sz="quarter" idx="14" hasCustomPrompt="1"/>
          </p:nvPr>
        </p:nvSpPr>
        <p:spPr>
          <a:xfrm>
            <a:off x="3876769" y="3028957"/>
            <a:ext cx="5369956" cy="3458935"/>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9304020" y="1683665"/>
            <a:ext cx="2451002"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a:latin typeface="CiscoSans"/>
              <a:cs typeface="CiscoSans"/>
            </a:endParaRPr>
          </a:p>
        </p:txBody>
      </p:sp>
      <p:sp>
        <p:nvSpPr>
          <p:cNvPr id="57" name="Picture Placeholder 25"/>
          <p:cNvSpPr>
            <a:spLocks noGrp="1"/>
          </p:cNvSpPr>
          <p:nvPr>
            <p:ph type="pic" sz="quarter" idx="15" hasCustomPrompt="1"/>
          </p:nvPr>
        </p:nvSpPr>
        <p:spPr>
          <a:xfrm>
            <a:off x="9304020" y="1676401"/>
            <a:ext cx="2451002" cy="3449411"/>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9304020" y="5182964"/>
            <a:ext cx="2451002"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a:latin typeface="CiscoSans"/>
              <a:cs typeface="CiscoSans"/>
            </a:endParaRPr>
          </a:p>
        </p:txBody>
      </p:sp>
      <p:sp>
        <p:nvSpPr>
          <p:cNvPr id="59" name="Picture Placeholder 25"/>
          <p:cNvSpPr>
            <a:spLocks noGrp="1"/>
          </p:cNvSpPr>
          <p:nvPr>
            <p:ph type="pic" sz="quarter" idx="16" hasCustomPrompt="1"/>
          </p:nvPr>
        </p:nvSpPr>
        <p:spPr>
          <a:xfrm>
            <a:off x="9304020" y="5182964"/>
            <a:ext cx="2451002" cy="1304925"/>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userDrawn="1"/>
        </p:nvSpPr>
        <p:spPr bwMode="ltGray">
          <a:xfrm>
            <a:off x="11551122" y="6572037"/>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9" name="Rectangle 4"/>
          <p:cNvSpPr>
            <a:spLocks noChangeArrowheads="1"/>
          </p:cNvSpPr>
          <p:nvPr userDrawn="1"/>
        </p:nvSpPr>
        <p:spPr bwMode="ltGray">
          <a:xfrm>
            <a:off x="389294" y="6555465"/>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9670666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15" y="2811836"/>
            <a:ext cx="11066075"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479" y="4828022"/>
            <a:ext cx="10813351" cy="384175"/>
          </a:xfrm>
          <a:prstGeom prst="rect">
            <a:avLst/>
          </a:prstGeom>
        </p:spPr>
        <p:txBody>
          <a:bodyPr lIns="121883" tIns="60941" rIns="121883" bIns="60941" anchor="b" anchorCtr="0">
            <a:noAutofit/>
          </a:bodyPr>
          <a:lstStyle>
            <a:lvl1pPr marL="0" indent="0" algn="l">
              <a:buNone/>
              <a:defRPr sz="1600" b="0" i="0">
                <a:solidFill>
                  <a:schemeClr val="bg1"/>
                </a:solidFill>
                <a:latin typeface="+mn-lt"/>
                <a:cs typeface="CiscoSans"/>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08" y="5164907"/>
            <a:ext cx="10814050" cy="384175"/>
          </a:xfrm>
          <a:prstGeom prst="rect">
            <a:avLst/>
          </a:prstGeom>
        </p:spPr>
        <p:txBody>
          <a:bodyPr lIns="121883" tIns="60941" rIns="121883" bIns="60941"/>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08" y="5938229"/>
            <a:ext cx="10814050" cy="384175"/>
          </a:xfrm>
          <a:prstGeom prst="rect">
            <a:avLst/>
          </a:prstGeom>
        </p:spPr>
        <p:txBody>
          <a:bodyPr lIns="121883" tIns="60941" rIns="121883" bIns="60941"/>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674" y="3496671"/>
            <a:ext cx="11067284" cy="398668"/>
          </a:xfrm>
          <a:prstGeom prst="rect">
            <a:avLst/>
          </a:prstGeom>
        </p:spPr>
        <p:txBody>
          <a:bodyPr lIns="121883" tIns="60941" rIns="121883" bIns="60941"/>
          <a:lstStyle>
            <a:lvl1pPr marL="0" indent="0">
              <a:buFont typeface="Arial" panose="020B0604020202020204" pitchFamily="34" charset="0"/>
              <a:buNone/>
              <a:defRPr sz="2400" baseline="0">
                <a:solidFill>
                  <a:schemeClr val="bg1"/>
                </a:solidFill>
                <a:latin typeface="+mj-lt"/>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Subhead goes here</a:t>
            </a:r>
            <a:endParaRPr lang="en-GB" dirty="0"/>
          </a:p>
        </p:txBody>
      </p:sp>
      <p:grpSp>
        <p:nvGrpSpPr>
          <p:cNvPr id="28" name="Group 67"/>
          <p:cNvGrpSpPr/>
          <p:nvPr userDrawn="1"/>
        </p:nvGrpSpPr>
        <p:grpSpPr>
          <a:xfrm>
            <a:off x="380122" y="410501"/>
            <a:ext cx="11500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67711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2521843" y="795528"/>
            <a:ext cx="7130463"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a:latin typeface="+mj-lt"/>
            </a:endParaRPr>
          </a:p>
        </p:txBody>
      </p:sp>
      <p:sp>
        <p:nvSpPr>
          <p:cNvPr id="23" name="Rectangle 22"/>
          <p:cNvSpPr/>
          <p:nvPr userDrawn="1"/>
        </p:nvSpPr>
        <p:spPr>
          <a:xfrm>
            <a:off x="2521843" y="4794355"/>
            <a:ext cx="7128213" cy="99637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a:latin typeface="+mj-lt"/>
            </a:endParaRPr>
          </a:p>
        </p:txBody>
      </p:sp>
      <p:sp>
        <p:nvSpPr>
          <p:cNvPr id="26" name="Picture Placeholder 25"/>
          <p:cNvSpPr>
            <a:spLocks noGrp="1"/>
          </p:cNvSpPr>
          <p:nvPr>
            <p:ph type="pic" sz="quarter" idx="10"/>
          </p:nvPr>
        </p:nvSpPr>
        <p:spPr>
          <a:xfrm>
            <a:off x="2532991" y="795528"/>
            <a:ext cx="7103800" cy="4005072"/>
          </a:xfrm>
          <a:prstGeom prst="rect">
            <a:avLst/>
          </a:prstGeom>
          <a:solidFill>
            <a:schemeClr val="bg1">
              <a:alpha val="30000"/>
            </a:schemeClr>
          </a:solidFill>
          <a:ln>
            <a:solidFill>
              <a:schemeClr val="bg2"/>
            </a:solidFill>
          </a:ln>
          <a:effectLst/>
        </p:spPr>
        <p:txBody>
          <a:bodyPr lIns="121883" tIns="60941" rIns="121883" bIns="60941" anchor="ctr" anchorCtr="0"/>
          <a:lstStyle>
            <a:lvl1pPr algn="ctr">
              <a:buFontTx/>
              <a:buNone/>
              <a:defRPr>
                <a:solidFill>
                  <a:schemeClr val="tx1"/>
                </a:solidFill>
                <a:latin typeface="+mj-lt"/>
              </a:defRPr>
            </a:lvl1pPr>
          </a:lstStyle>
          <a:p>
            <a:r>
              <a:rPr lang="en-US" altLang="ja-JP" smtClean="0"/>
              <a:t>Drag picture to placeholder or click icon to add</a:t>
            </a:r>
            <a:endParaRPr lang="en-US" dirty="0"/>
          </a:p>
        </p:txBody>
      </p:sp>
      <p:sp>
        <p:nvSpPr>
          <p:cNvPr id="11" name="Title 10"/>
          <p:cNvSpPr>
            <a:spLocks noGrp="1"/>
          </p:cNvSpPr>
          <p:nvPr>
            <p:ph type="title"/>
          </p:nvPr>
        </p:nvSpPr>
        <p:spPr>
          <a:xfrm>
            <a:off x="2753777" y="4873439"/>
            <a:ext cx="6763665" cy="838200"/>
          </a:xfrm>
        </p:spPr>
        <p:txBody>
          <a:bodyPr anchor="ctr"/>
          <a:lstStyle>
            <a:lvl1pPr>
              <a:defRPr sz="2700">
                <a:solidFill>
                  <a:schemeClr val="tx1"/>
                </a:solidFill>
                <a:latin typeface="+mj-lt"/>
              </a:defRPr>
            </a:lvl1pPr>
          </a:lstStyle>
          <a:p>
            <a:r>
              <a:rPr lang="en-US" altLang="ja-JP" smtClean="0"/>
              <a:t>Click to edit Master title style</a:t>
            </a:r>
            <a:endParaRPr lang="en-US" dirty="0"/>
          </a:p>
        </p:txBody>
      </p:sp>
      <p:sp>
        <p:nvSpPr>
          <p:cNvPr id="10" name="Rectangle 7"/>
          <p:cNvSpPr>
            <a:spLocks noChangeArrowheads="1"/>
          </p:cNvSpPr>
          <p:nvPr userDrawn="1"/>
        </p:nvSpPr>
        <p:spPr bwMode="ltGray">
          <a:xfrm>
            <a:off x="11551114" y="6549625"/>
            <a:ext cx="287628" cy="206047"/>
          </a:xfrm>
          <a:prstGeom prst="rect">
            <a:avLst/>
          </a:prstGeom>
          <a:noFill/>
          <a:ln w="9525" algn="ctr">
            <a:noFill/>
            <a:miter lim="800000"/>
            <a:headEnd/>
            <a:tailEnd/>
          </a:ln>
          <a:effectLst/>
        </p:spPr>
        <p:txBody>
          <a:bodyPr wrap="none" lIns="82108" tIns="41053" rIns="82108" bIns="41053" anchor="b">
            <a:spAutoFit/>
          </a:bodyPr>
          <a:lstStyle/>
          <a:p>
            <a:pPr algn="r" defTabSz="814251">
              <a:lnSpc>
                <a:spcPct val="100000"/>
              </a:lnSpc>
            </a:pPr>
            <a:fld id="{DFCF27A5-1A5B-48D3-A060-2758FFBB1ADD}" type="slidenum">
              <a:rPr lang="en-US" sz="800">
                <a:solidFill>
                  <a:schemeClr val="bg2"/>
                </a:solidFill>
                <a:latin typeface="+mn-lt"/>
              </a:rPr>
              <a:pPr algn="r" defTabSz="814251">
                <a:lnSpc>
                  <a:spcPct val="100000"/>
                </a:lnSpc>
              </a:pPr>
              <a:t>‹#›</a:t>
            </a:fld>
            <a:endParaRPr lang="en-US" sz="800" dirty="0">
              <a:solidFill>
                <a:schemeClr val="bg2"/>
              </a:solidFill>
              <a:latin typeface="+mn-lt"/>
            </a:endParaRPr>
          </a:p>
        </p:txBody>
      </p:sp>
      <p:sp>
        <p:nvSpPr>
          <p:cNvPr id="15"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6" name="Rectangle 7"/>
          <p:cNvSpPr>
            <a:spLocks noChangeArrowheads="1"/>
          </p:cNvSpPr>
          <p:nvPr userDrawn="1"/>
        </p:nvSpPr>
        <p:spPr bwMode="ltGray">
          <a:xfrm>
            <a:off x="11551122" y="6572037"/>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userDrawn="1"/>
        </p:nvSpPr>
        <p:spPr bwMode="ltGray">
          <a:xfrm>
            <a:off x="389294" y="6555465"/>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25314527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450988" y="310896"/>
            <a:ext cx="4363599"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a:latin typeface="+mj-lt"/>
            </a:endParaRPr>
          </a:p>
        </p:txBody>
      </p:sp>
      <p:sp>
        <p:nvSpPr>
          <p:cNvPr id="26" name="Picture Placeholder 25"/>
          <p:cNvSpPr>
            <a:spLocks noGrp="1"/>
          </p:cNvSpPr>
          <p:nvPr>
            <p:ph type="pic" sz="quarter" idx="10"/>
          </p:nvPr>
        </p:nvSpPr>
        <p:spPr>
          <a:xfrm>
            <a:off x="450988" y="310896"/>
            <a:ext cx="4363599" cy="2459736"/>
          </a:xfrm>
          <a:prstGeom prst="rect">
            <a:avLst/>
          </a:prstGeom>
          <a:solidFill>
            <a:schemeClr val="bg1">
              <a:alpha val="30000"/>
            </a:schemeClr>
          </a:solidFill>
          <a:ln>
            <a:solidFill>
              <a:schemeClr val="bg2"/>
            </a:solidFill>
          </a:ln>
          <a:effectLst/>
        </p:spPr>
        <p:txBody>
          <a:bodyPr vert="horz" lIns="91424" tIns="45713" rIns="91424" bIns="45713" rtlCol="0" anchor="ctr" anchorCtr="0">
            <a:normAutofit/>
          </a:bodyPr>
          <a:lstStyle>
            <a:lvl1pPr marL="0" indent="0" algn="ctr" defTabSz="914247"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mj-lt"/>
                <a:ea typeface="+mn-ea"/>
                <a:cs typeface="+mn-cs"/>
              </a:defRPr>
            </a:lvl1pPr>
          </a:lstStyle>
          <a:p>
            <a:r>
              <a:rPr lang="en-US" altLang="ja-JP" smtClean="0"/>
              <a:t>Drag picture to placeholder or click icon to add</a:t>
            </a:r>
            <a:endParaRPr lang="en-US" dirty="0"/>
          </a:p>
        </p:txBody>
      </p:sp>
      <p:sp>
        <p:nvSpPr>
          <p:cNvPr id="9" name="Title 8"/>
          <p:cNvSpPr>
            <a:spLocks noGrp="1"/>
          </p:cNvSpPr>
          <p:nvPr>
            <p:ph type="title" hasCustomPrompt="1"/>
          </p:nvPr>
        </p:nvSpPr>
        <p:spPr>
          <a:xfrm>
            <a:off x="317373" y="3429000"/>
            <a:ext cx="9343297" cy="1421928"/>
          </a:xfrm>
        </p:spPr>
        <p:txBody>
          <a:bodyPr anchor="t">
            <a:noAutofit/>
          </a:bodyPr>
          <a:lstStyle>
            <a:lvl1pPr marL="0" marR="0" indent="0" algn="l" defTabSz="914247" rtl="0" eaLnBrk="1" fontAlgn="auto" latinLnBrk="0" hangingPunct="1">
              <a:lnSpc>
                <a:spcPct val="80000"/>
              </a:lnSpc>
              <a:spcBef>
                <a:spcPct val="0"/>
              </a:spcBef>
              <a:spcAft>
                <a:spcPts val="0"/>
              </a:spcAft>
              <a:buClrTx/>
              <a:buSzTx/>
              <a:buFontTx/>
              <a:buNone/>
              <a:tabLst/>
              <a:defRPr sz="60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userDrawn="1"/>
        </p:nvSpPr>
        <p:spPr bwMode="ltGray">
          <a:xfrm>
            <a:off x="389293" y="6555463"/>
            <a:ext cx="4559499" cy="206047"/>
          </a:xfrm>
          <a:prstGeom prst="rect">
            <a:avLst/>
          </a:prstGeom>
          <a:noFill/>
          <a:ln w="9525">
            <a:noFill/>
            <a:miter lim="800000"/>
            <a:headEnd/>
            <a:tailEnd/>
          </a:ln>
          <a:effectLst/>
        </p:spPr>
        <p:txBody>
          <a:bodyPr wrap="square" lIns="82108" tIns="41053" rIns="82108" bIns="41053" anchor="b" anchorCtr="0">
            <a:spAutoFit/>
          </a:bodyPr>
          <a:lstStyle/>
          <a:p>
            <a:pPr algn="l" defTabSz="814251">
              <a:lnSpc>
                <a:spcPct val="100000"/>
              </a:lnSpc>
            </a:pPr>
            <a:r>
              <a:rPr lang="en-US" sz="800" dirty="0" smtClean="0">
                <a:solidFill>
                  <a:schemeClr val="bg2"/>
                </a:solidFill>
                <a:latin typeface="+mj-lt"/>
              </a:rPr>
              <a:t>© 2013</a:t>
            </a:r>
            <a:r>
              <a:rPr lang="en-US" sz="800" baseline="0" dirty="0" smtClean="0">
                <a:solidFill>
                  <a:schemeClr val="bg2"/>
                </a:solidFill>
                <a:latin typeface="+mj-lt"/>
              </a:rPr>
              <a:t>  </a:t>
            </a:r>
            <a:r>
              <a:rPr lang="en-US" sz="800" dirty="0" smtClean="0">
                <a:solidFill>
                  <a:schemeClr val="bg2"/>
                </a:solidFill>
                <a:latin typeface="+mj-lt"/>
              </a:rPr>
              <a:t>Cisco and/or its affiliates. All rights reserved.</a:t>
            </a:r>
            <a:endParaRPr lang="en-US" sz="800" dirty="0">
              <a:solidFill>
                <a:schemeClr val="bg2"/>
              </a:solidFill>
              <a:latin typeface="+mj-lt"/>
            </a:endParaRPr>
          </a:p>
        </p:txBody>
      </p:sp>
      <p:sp>
        <p:nvSpPr>
          <p:cNvPr id="10" name="Rectangle 7"/>
          <p:cNvSpPr>
            <a:spLocks noChangeArrowheads="1"/>
          </p:cNvSpPr>
          <p:nvPr userDrawn="1"/>
        </p:nvSpPr>
        <p:spPr bwMode="ltGray">
          <a:xfrm>
            <a:off x="11551114" y="6549625"/>
            <a:ext cx="287628" cy="206047"/>
          </a:xfrm>
          <a:prstGeom prst="rect">
            <a:avLst/>
          </a:prstGeom>
          <a:noFill/>
          <a:ln w="9525" algn="ctr">
            <a:noFill/>
            <a:miter lim="800000"/>
            <a:headEnd/>
            <a:tailEnd/>
          </a:ln>
          <a:effectLst/>
        </p:spPr>
        <p:txBody>
          <a:bodyPr wrap="none" lIns="82108" tIns="41053" rIns="82108" bIns="41053" anchor="b">
            <a:spAutoFit/>
          </a:bodyPr>
          <a:lstStyle/>
          <a:p>
            <a:pPr algn="r" defTabSz="814251">
              <a:lnSpc>
                <a:spcPct val="100000"/>
              </a:lnSpc>
            </a:pPr>
            <a:fld id="{DFCF27A5-1A5B-48D3-A060-2758FFBB1ADD}" type="slidenum">
              <a:rPr lang="en-US" sz="800">
                <a:solidFill>
                  <a:schemeClr val="bg2"/>
                </a:solidFill>
                <a:latin typeface="+mn-lt"/>
              </a:rPr>
              <a:pPr algn="r" defTabSz="814251">
                <a:lnSpc>
                  <a:spcPct val="100000"/>
                </a:lnSpc>
              </a:pPr>
              <a:t>‹#›</a:t>
            </a:fld>
            <a:endParaRPr lang="en-US" sz="800" dirty="0">
              <a:solidFill>
                <a:schemeClr val="bg2"/>
              </a:solidFill>
              <a:latin typeface="+mn-lt"/>
            </a:endParaRPr>
          </a:p>
        </p:txBody>
      </p:sp>
      <p:sp>
        <p:nvSpPr>
          <p:cNvPr id="14"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11551122" y="6572037"/>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1" name="Rectangle 4"/>
          <p:cNvSpPr>
            <a:spLocks noChangeArrowheads="1"/>
          </p:cNvSpPr>
          <p:nvPr userDrawn="1"/>
        </p:nvSpPr>
        <p:spPr bwMode="ltGray">
          <a:xfrm>
            <a:off x="389294" y="6555465"/>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92760754"/>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6655098" y="859536"/>
            <a:ext cx="4838964"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a:latin typeface="+mj-lt"/>
            </a:endParaRPr>
          </a:p>
        </p:txBody>
      </p:sp>
      <p:sp>
        <p:nvSpPr>
          <p:cNvPr id="26" name="Picture Placeholder 25"/>
          <p:cNvSpPr>
            <a:spLocks noGrp="1"/>
          </p:cNvSpPr>
          <p:nvPr>
            <p:ph type="pic" sz="quarter" idx="10"/>
          </p:nvPr>
        </p:nvSpPr>
        <p:spPr>
          <a:xfrm>
            <a:off x="6655098" y="859536"/>
            <a:ext cx="4838964" cy="5029200"/>
          </a:xfrm>
          <a:prstGeom prst="rect">
            <a:avLst/>
          </a:prstGeom>
          <a:solidFill>
            <a:schemeClr val="bg1">
              <a:alpha val="30000"/>
            </a:schemeClr>
          </a:solidFill>
          <a:ln>
            <a:solidFill>
              <a:schemeClr val="bg2"/>
            </a:solidFill>
          </a:ln>
          <a:effectLst/>
        </p:spPr>
        <p:txBody>
          <a:bodyPr lIns="121883" tIns="60941" rIns="121883" bIns="60941" anchor="ctr" anchorCtr="0"/>
          <a:lstStyle>
            <a:lvl1pPr algn="ctr">
              <a:buFontTx/>
              <a:buNone/>
              <a:defRPr>
                <a:solidFill>
                  <a:schemeClr val="tx1"/>
                </a:solidFill>
                <a:latin typeface="+mj-lt"/>
              </a:defRPr>
            </a:lvl1pPr>
          </a:lstStyle>
          <a:p>
            <a:r>
              <a:rPr lang="en-US" altLang="ja-JP" smtClean="0"/>
              <a:t>Drag picture to placeholder or click icon to add</a:t>
            </a:r>
            <a:endParaRPr lang="en-US" dirty="0"/>
          </a:p>
        </p:txBody>
      </p:sp>
      <p:sp>
        <p:nvSpPr>
          <p:cNvPr id="9" name="Title 8"/>
          <p:cNvSpPr>
            <a:spLocks noGrp="1"/>
          </p:cNvSpPr>
          <p:nvPr>
            <p:ph type="title"/>
          </p:nvPr>
        </p:nvSpPr>
        <p:spPr>
          <a:xfrm>
            <a:off x="339738" y="728978"/>
            <a:ext cx="5798380" cy="1085313"/>
          </a:xfrm>
        </p:spPr>
        <p:txBody>
          <a:bodyPr anchor="t">
            <a:noAutofit/>
          </a:bodyPr>
          <a:lstStyle>
            <a:lvl1pPr>
              <a:lnSpc>
                <a:spcPct val="90000"/>
              </a:lnSpc>
              <a:defRPr sz="3300">
                <a:solidFill>
                  <a:schemeClr val="tx1"/>
                </a:solidFill>
                <a:latin typeface="+mj-lt"/>
              </a:defRPr>
            </a:lvl1pPr>
          </a:lstStyle>
          <a:p>
            <a:r>
              <a:rPr lang="en-US" altLang="ja-JP" smtClean="0"/>
              <a:t>Click to edit Master title style</a:t>
            </a:r>
            <a:endParaRPr lang="en-US" dirty="0"/>
          </a:p>
        </p:txBody>
      </p:sp>
      <p:sp>
        <p:nvSpPr>
          <p:cNvPr id="8" name="Rectangle 4"/>
          <p:cNvSpPr>
            <a:spLocks noChangeArrowheads="1"/>
          </p:cNvSpPr>
          <p:nvPr userDrawn="1"/>
        </p:nvSpPr>
        <p:spPr bwMode="ltGray">
          <a:xfrm>
            <a:off x="354134" y="6555463"/>
            <a:ext cx="4559499" cy="206047"/>
          </a:xfrm>
          <a:prstGeom prst="rect">
            <a:avLst/>
          </a:prstGeom>
          <a:noFill/>
          <a:ln w="9525">
            <a:noFill/>
            <a:miter lim="800000"/>
            <a:headEnd/>
            <a:tailEnd/>
          </a:ln>
          <a:effectLst/>
        </p:spPr>
        <p:txBody>
          <a:bodyPr wrap="square" lIns="82108" tIns="41053" rIns="82108" bIns="41053" anchor="b" anchorCtr="0">
            <a:spAutoFit/>
          </a:bodyPr>
          <a:lstStyle/>
          <a:p>
            <a:pPr algn="l" defTabSz="814251">
              <a:lnSpc>
                <a:spcPct val="100000"/>
              </a:lnSpc>
            </a:pPr>
            <a:r>
              <a:rPr lang="en-US" sz="800" dirty="0" smtClean="0">
                <a:solidFill>
                  <a:schemeClr val="bg2"/>
                </a:solidFill>
                <a:latin typeface="+mn-lt"/>
              </a:rPr>
              <a:t>© 2013</a:t>
            </a:r>
            <a:r>
              <a:rPr lang="en-US" sz="800" baseline="0" dirty="0" smtClean="0">
                <a:solidFill>
                  <a:schemeClr val="bg2"/>
                </a:solidFill>
                <a:latin typeface="+mn-lt"/>
              </a:rPr>
              <a:t>  </a:t>
            </a:r>
            <a:r>
              <a:rPr lang="en-US" sz="800" dirty="0" smtClean="0">
                <a:solidFill>
                  <a:schemeClr val="bg2"/>
                </a:solidFill>
                <a:latin typeface="+mn-lt"/>
              </a:rPr>
              <a:t>Cisco and/or its affiliates. All rights reserved.</a:t>
            </a:r>
            <a:endParaRPr lang="en-US" sz="800" dirty="0">
              <a:solidFill>
                <a:schemeClr val="bg2"/>
              </a:solidFill>
              <a:latin typeface="+mn-lt"/>
            </a:endParaRPr>
          </a:p>
        </p:txBody>
      </p:sp>
      <p:sp>
        <p:nvSpPr>
          <p:cNvPr id="10" name="Rectangle 7"/>
          <p:cNvSpPr>
            <a:spLocks noChangeArrowheads="1"/>
          </p:cNvSpPr>
          <p:nvPr userDrawn="1"/>
        </p:nvSpPr>
        <p:spPr bwMode="ltGray">
          <a:xfrm>
            <a:off x="11551114" y="6549625"/>
            <a:ext cx="287628" cy="206047"/>
          </a:xfrm>
          <a:prstGeom prst="rect">
            <a:avLst/>
          </a:prstGeom>
          <a:noFill/>
          <a:ln w="9525" algn="ctr">
            <a:noFill/>
            <a:miter lim="800000"/>
            <a:headEnd/>
            <a:tailEnd/>
          </a:ln>
          <a:effectLst/>
        </p:spPr>
        <p:txBody>
          <a:bodyPr wrap="none" lIns="82108" tIns="41053" rIns="82108" bIns="41053" anchor="b">
            <a:spAutoFit/>
          </a:bodyPr>
          <a:lstStyle/>
          <a:p>
            <a:pPr algn="r" defTabSz="814251">
              <a:lnSpc>
                <a:spcPct val="100000"/>
              </a:lnSpc>
            </a:pPr>
            <a:fld id="{DFCF27A5-1A5B-48D3-A060-2758FFBB1ADD}" type="slidenum">
              <a:rPr lang="en-US" sz="800">
                <a:solidFill>
                  <a:schemeClr val="bg2"/>
                </a:solidFill>
                <a:latin typeface="+mn-lt"/>
              </a:rPr>
              <a:pPr algn="r" defTabSz="814251">
                <a:lnSpc>
                  <a:spcPct val="100000"/>
                </a:lnSpc>
              </a:pPr>
              <a:t>‹#›</a:t>
            </a:fld>
            <a:endParaRPr lang="en-US" sz="800" dirty="0">
              <a:solidFill>
                <a:schemeClr val="bg2"/>
              </a:solidFill>
              <a:latin typeface="+mn-lt"/>
            </a:endParaRPr>
          </a:p>
        </p:txBody>
      </p:sp>
      <p:sp>
        <p:nvSpPr>
          <p:cNvPr id="11"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userDrawn="1"/>
        </p:nvSpPr>
        <p:spPr bwMode="ltGray">
          <a:xfrm>
            <a:off x="11551122" y="6572037"/>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userDrawn="1"/>
        </p:nvSpPr>
        <p:spPr bwMode="ltGray">
          <a:xfrm>
            <a:off x="389294" y="6555465"/>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96578213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463" y="0"/>
            <a:ext cx="12188825" cy="6858000"/>
          </a:xfrm>
          <a:prstGeom prst="rect">
            <a:avLst/>
          </a:prstGeom>
        </p:spPr>
        <p:txBody>
          <a:bodyPr vert="horz" lIns="121883" tIns="60941" rIns="121883" bIns="60941"/>
          <a:lstStyle>
            <a:lvl1pPr marL="0" indent="0" algn="ctr">
              <a:buNone/>
              <a:defRPr sz="2000" baseline="0">
                <a:latin typeface="+mn-lt"/>
                <a:cs typeface="CiscoSans ExtraLight"/>
              </a:defRPr>
            </a:lvl1pPr>
          </a:lstStyle>
          <a:p>
            <a:r>
              <a:rPr lang="en-US" altLang="ja-JP" smtClean="0"/>
              <a:t>Drag picture to placeholder or click icon to add</a:t>
            </a:r>
            <a:endParaRPr lang="en-US" dirty="0"/>
          </a:p>
        </p:txBody>
      </p:sp>
    </p:spTree>
    <p:extLst>
      <p:ext uri="{BB962C8B-B14F-4D97-AF65-F5344CB8AC3E}">
        <p14:creationId xmlns:p14="http://schemas.microsoft.com/office/powerpoint/2010/main" val="707472368"/>
      </p:ext>
    </p:extLst>
  </p:cSld>
  <p:clrMapOvr>
    <a:masterClrMapping/>
  </p:clrMapOvr>
  <p:transition spd="slow">
    <p:wip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10575" y="320841"/>
            <a:ext cx="11259775" cy="5877827"/>
          </a:xfrm>
          <a:prstGeom prst="rect">
            <a:avLst/>
          </a:prstGeom>
        </p:spPr>
        <p:txBody>
          <a:bodyPr vert="horz" lIns="121883" tIns="60941" rIns="121883" bIns="60941"/>
          <a:lstStyle>
            <a:lvl1pPr marL="0" indent="0" algn="ctr">
              <a:buNone/>
              <a:defRPr sz="2000" baseline="0">
                <a:latin typeface="+mn-lt"/>
                <a:cs typeface="CiscoSans ExtraLight"/>
              </a:defRPr>
            </a:lvl1pPr>
          </a:lstStyle>
          <a:p>
            <a:r>
              <a:rPr lang="en-US" altLang="ja-JP" smtClean="0"/>
              <a:t>Drag picture to placeholder or click icon to add</a:t>
            </a:r>
            <a:endParaRPr lang="en-US" dirty="0"/>
          </a:p>
        </p:txBody>
      </p:sp>
    </p:spTree>
    <p:extLst>
      <p:ext uri="{BB962C8B-B14F-4D97-AF65-F5344CB8AC3E}">
        <p14:creationId xmlns:p14="http://schemas.microsoft.com/office/powerpoint/2010/main" val="3669924139"/>
      </p:ext>
    </p:extLst>
  </p:cSld>
  <p:clrMapOvr>
    <a:masterClrMapping/>
  </p:clrMapOvr>
  <p:transition spd="slow">
    <p:wip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5"/>
            <a:ext cx="12188826" cy="6677886"/>
          </a:xfrm>
          <a:prstGeom prst="rect">
            <a:avLst/>
          </a:prstGeom>
        </p:spPr>
        <p:txBody>
          <a:bodyPr vert="horz" lIns="121883" tIns="60941" rIns="121883" bIns="60941"/>
          <a:lstStyle>
            <a:lvl1pPr marL="0" indent="0" algn="ctr">
              <a:buNone/>
              <a:defRPr sz="2000" baseline="0">
                <a:solidFill>
                  <a:schemeClr val="bg1"/>
                </a:solidFill>
                <a:latin typeface="+mn-lt"/>
                <a:cs typeface="CiscoSans ExtraLight"/>
              </a:defRPr>
            </a:lvl1pPr>
          </a:lstStyle>
          <a:p>
            <a:r>
              <a:rPr lang="en-US" altLang="ja-JP" smtClean="0"/>
              <a:t>Drag picture to placeholder or click icon to add</a:t>
            </a:r>
            <a:endParaRPr lang="en-US" dirty="0"/>
          </a:p>
        </p:txBody>
      </p:sp>
      <p:cxnSp>
        <p:nvCxnSpPr>
          <p:cNvPr id="7" name="Straight Connector 6"/>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882516"/>
      </p:ext>
    </p:extLst>
  </p:cSld>
  <p:clrMapOvr>
    <a:masterClrMapping/>
  </p:clrMapOvr>
  <p:transition spd="slow">
    <p:wip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3888008" y="777240"/>
            <a:ext cx="7863840"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20" tIns="45711" rIns="91420" bIns="45711" rtlCol="0" anchor="ctr">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1900" kern="1200" baseline="0" smtClean="0">
                <a:solidFill>
                  <a:schemeClr val="lt1"/>
                </a:solidFill>
                <a:latin typeface="+mn-lt"/>
                <a:ea typeface="+mn-ea"/>
                <a:cs typeface="CiscoSans"/>
              </a:defRPr>
            </a:lvl1pPr>
          </a:lstStyle>
          <a:p>
            <a:r>
              <a:rPr lang="en-US" altLang="ja-JP" smtClean="0"/>
              <a:t>Click icon to add media</a:t>
            </a:r>
            <a:endParaRPr lang="en-US" dirty="0"/>
          </a:p>
        </p:txBody>
      </p:sp>
      <p:sp>
        <p:nvSpPr>
          <p:cNvPr id="37"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38" name="Rectangle 7"/>
          <p:cNvSpPr>
            <a:spLocks noChangeArrowheads="1"/>
          </p:cNvSpPr>
          <p:nvPr userDrawn="1"/>
        </p:nvSpPr>
        <p:spPr bwMode="ltGray">
          <a:xfrm>
            <a:off x="11551122" y="6572037"/>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39" name="Rectangle 4"/>
          <p:cNvSpPr>
            <a:spLocks noChangeArrowheads="1"/>
          </p:cNvSpPr>
          <p:nvPr userDrawn="1"/>
        </p:nvSpPr>
        <p:spPr bwMode="ltGray">
          <a:xfrm>
            <a:off x="389294" y="6555465"/>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239380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5853968" y="778669"/>
            <a:ext cx="5897880"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20" tIns="45711" rIns="91420" bIns="45711" rtlCol="0" anchor="ctr">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1900" kern="1200">
                <a:solidFill>
                  <a:schemeClr val="lt1"/>
                </a:solidFill>
                <a:latin typeface="+mn-lt"/>
                <a:ea typeface="+mn-ea"/>
                <a:cs typeface="CiscoSans"/>
              </a:defRPr>
            </a:lvl1pPr>
          </a:lstStyle>
          <a:p>
            <a:r>
              <a:rPr lang="en-US" altLang="ja-JP" smtClean="0"/>
              <a:t>Click icon to add media</a:t>
            </a:r>
            <a:endParaRPr lang="en-US" dirty="0"/>
          </a:p>
        </p:txBody>
      </p:sp>
      <p:sp>
        <p:nvSpPr>
          <p:cNvPr id="19" name="Rectangle 5"/>
          <p:cNvSpPr>
            <a:spLocks noChangeArrowheads="1"/>
          </p:cNvSpPr>
          <p:nvPr userDrawn="1"/>
        </p:nvSpPr>
        <p:spPr bwMode="ltGray">
          <a:xfrm>
            <a:off x="10414963" y="6576141"/>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userDrawn="1"/>
        </p:nvSpPr>
        <p:spPr bwMode="ltGray">
          <a:xfrm>
            <a:off x="11551122" y="6572037"/>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userDrawn="1"/>
        </p:nvSpPr>
        <p:spPr bwMode="ltGray">
          <a:xfrm>
            <a:off x="389294" y="6555465"/>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244524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9" name="Straight Connector 8"/>
          <p:cNvCxnSpPr/>
          <p:nvPr userDrawn="1"/>
        </p:nvCxnSpPr>
        <p:spPr>
          <a:xfrm>
            <a:off x="0" y="6771410"/>
            <a:ext cx="12188825"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359345"/>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8" name="Straight Connector 7"/>
          <p:cNvCxnSpPr/>
          <p:nvPr userDrawn="1"/>
        </p:nvCxnSpPr>
        <p:spPr>
          <a:xfrm>
            <a:off x="0" y="6771410"/>
            <a:ext cx="12188825"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3992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8560" y="4279398"/>
            <a:ext cx="6244863" cy="384175"/>
          </a:xfrm>
          <a:prstGeom prst="rect">
            <a:avLst/>
          </a:prstGeom>
        </p:spPr>
        <p:txBody>
          <a:bodyPr vert="horz" lIns="91424" tIns="45713" rIns="91424" bIns="45713" rtlCol="0">
            <a:noAutofit/>
          </a:bodyPr>
          <a:lstStyle>
            <a:lvl1pPr marL="0" indent="0" algn="l" defTabSz="914247" rtl="0" eaLnBrk="1" latinLnBrk="0" hangingPunct="1">
              <a:lnSpc>
                <a:spcPct val="95000"/>
              </a:lnSpc>
              <a:spcBef>
                <a:spcPts val="1440"/>
              </a:spcBef>
              <a:buClr>
                <a:srgbClr val="92D050"/>
              </a:buClr>
              <a:buSzPct val="90000"/>
              <a:buFont typeface="Arial" pitchFamily="34" charset="0"/>
              <a:buNone/>
              <a:tabLst/>
              <a:defRPr lang="en-US" sz="2400" kern="1200" dirty="0">
                <a:solidFill>
                  <a:schemeClr val="tx2"/>
                </a:solidFill>
                <a:latin typeface="+mj-lt"/>
                <a:ea typeface="+mn-ea"/>
                <a:cs typeface="+mn-cs"/>
              </a:defRPr>
            </a:lvl1pPr>
            <a:lvl2pPr marL="457121" indent="0" algn="ctr">
              <a:buNone/>
              <a:defRPr>
                <a:solidFill>
                  <a:schemeClr val="tx1">
                    <a:tint val="75000"/>
                  </a:schemeClr>
                </a:solidFill>
              </a:defRPr>
            </a:lvl2pPr>
            <a:lvl3pPr marL="914247" indent="0" algn="ctr">
              <a:buNone/>
              <a:defRPr>
                <a:solidFill>
                  <a:schemeClr val="tx1">
                    <a:tint val="75000"/>
                  </a:schemeClr>
                </a:solidFill>
              </a:defRPr>
            </a:lvl3pPr>
            <a:lvl4pPr marL="1371371" indent="0" algn="ctr">
              <a:buNone/>
              <a:defRPr>
                <a:solidFill>
                  <a:schemeClr val="tx1">
                    <a:tint val="75000"/>
                  </a:schemeClr>
                </a:solidFill>
              </a:defRPr>
            </a:lvl4pPr>
            <a:lvl5pPr marL="1828496" indent="0" algn="ctr">
              <a:buNone/>
              <a:defRPr>
                <a:solidFill>
                  <a:schemeClr val="tx1">
                    <a:tint val="75000"/>
                  </a:schemeClr>
                </a:solidFill>
              </a:defRPr>
            </a:lvl5pPr>
            <a:lvl6pPr marL="2285617" indent="0" algn="ctr">
              <a:buNone/>
              <a:defRPr>
                <a:solidFill>
                  <a:schemeClr val="tx1">
                    <a:tint val="75000"/>
                  </a:schemeClr>
                </a:solidFill>
              </a:defRPr>
            </a:lvl6pPr>
            <a:lvl7pPr marL="2742743" indent="0" algn="ctr">
              <a:buNone/>
              <a:defRPr>
                <a:solidFill>
                  <a:schemeClr val="tx1">
                    <a:tint val="75000"/>
                  </a:schemeClr>
                </a:solidFill>
              </a:defRPr>
            </a:lvl7pPr>
            <a:lvl8pPr marL="3199867" indent="0" algn="ctr">
              <a:buNone/>
              <a:defRPr>
                <a:solidFill>
                  <a:schemeClr val="tx1">
                    <a:tint val="75000"/>
                  </a:schemeClr>
                </a:solidFill>
              </a:defRPr>
            </a:lvl8pPr>
            <a:lvl9pPr marL="3656992" indent="0" algn="ctr">
              <a:buNone/>
              <a:defRPr>
                <a:solidFill>
                  <a:schemeClr val="tx1">
                    <a:tint val="75000"/>
                  </a:schemeClr>
                </a:solidFill>
              </a:defRPr>
            </a:lvl9pPr>
          </a:lstStyle>
          <a:p>
            <a:pPr marL="0" lvl="0" indent="0" algn="l" defTabSz="914247"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12188825" cy="177800"/>
          </a:xfrm>
          <a:prstGeom prst="rect">
            <a:avLst/>
          </a:prstGeom>
          <a:solidFill>
            <a:schemeClr val="bg2"/>
          </a:solidFill>
          <a:ln w="25400" algn="ctr">
            <a:noFill/>
            <a:miter lim="800000"/>
            <a:headEnd/>
            <a:tailEnd/>
          </a:ln>
          <a:effectLst/>
        </p:spPr>
        <p:txBody>
          <a:bodyPr wrap="none" lIns="91424" tIns="45713" rIns="91424" bIns="45713" anchor="ctr"/>
          <a:lstStyle/>
          <a:p>
            <a:endParaRPr lang="en-US">
              <a:latin typeface="+mj-lt"/>
            </a:endParaRPr>
          </a:p>
        </p:txBody>
      </p:sp>
      <p:sp>
        <p:nvSpPr>
          <p:cNvPr id="2" name="Title 1"/>
          <p:cNvSpPr>
            <a:spLocks noGrp="1"/>
          </p:cNvSpPr>
          <p:nvPr>
            <p:ph type="ctrTitle" hasCustomPrompt="1"/>
          </p:nvPr>
        </p:nvSpPr>
        <p:spPr>
          <a:xfrm>
            <a:off x="331650" y="3282701"/>
            <a:ext cx="6281773" cy="1022351"/>
          </a:xfrm>
        </p:spPr>
        <p:txBody>
          <a:bodyPr vert="horz" lIns="82280" tIns="45713" rIns="82280" bIns="45713" rtlCol="0" anchor="b" anchorCtr="0">
            <a:noAutofit/>
          </a:bodyPr>
          <a:lstStyle>
            <a:lvl1pPr marL="0" indent="0" algn="l" defTabSz="914247" rtl="0" eaLnBrk="1" latinLnBrk="0" hangingPunct="1">
              <a:lnSpc>
                <a:spcPct val="80000"/>
              </a:lnSpc>
              <a:spcBef>
                <a:spcPct val="0"/>
              </a:spcBef>
              <a:buClr>
                <a:schemeClr val="tx1"/>
              </a:buClr>
              <a:buFont typeface="Ciscolight" pitchFamily="2" charset="0"/>
              <a:buNone/>
              <a:defRPr lang="en-US" sz="60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12188825" cy="177800"/>
          </a:xfrm>
          <a:prstGeom prst="rect">
            <a:avLst/>
          </a:prstGeom>
          <a:solidFill>
            <a:schemeClr val="bg2"/>
          </a:solidFill>
          <a:ln w="25400" algn="ctr">
            <a:noFill/>
            <a:miter lim="800000"/>
            <a:headEnd/>
            <a:tailEnd/>
          </a:ln>
          <a:effectLst/>
        </p:spPr>
        <p:txBody>
          <a:bodyPr wrap="none" lIns="91424" tIns="45713" rIns="91424" bIns="45713" anchor="ctr"/>
          <a:lstStyle/>
          <a:p>
            <a:endParaRPr lang="en-US">
              <a:latin typeface="+mj-lt"/>
            </a:endParaRPr>
          </a:p>
        </p:txBody>
      </p:sp>
      <p:sp>
        <p:nvSpPr>
          <p:cNvPr id="31" name="Picture Placeholder 30"/>
          <p:cNvSpPr>
            <a:spLocks noGrp="1"/>
          </p:cNvSpPr>
          <p:nvPr>
            <p:ph type="pic" sz="quarter" idx="10" hasCustomPrompt="1"/>
          </p:nvPr>
        </p:nvSpPr>
        <p:spPr>
          <a:xfrm>
            <a:off x="7385249" y="1917701"/>
            <a:ext cx="3567771" cy="2889251"/>
          </a:xfrm>
          <a:prstGeom prst="rect">
            <a:avLst/>
          </a:prstGeom>
        </p:spPr>
        <p:txBody>
          <a:bodyPr lIns="121883" tIns="60941" rIns="121883" bIns="60941"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41787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8" name="Straight Connector 7"/>
          <p:cNvCxnSpPr/>
          <p:nvPr userDrawn="1"/>
        </p:nvCxnSpPr>
        <p:spPr>
          <a:xfrm>
            <a:off x="0" y="6771410"/>
            <a:ext cx="12188825"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20514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29830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userDrawn="1"/>
        </p:nvGrpSpPr>
        <p:grpSpPr bwMode="auto">
          <a:xfrm>
            <a:off x="5262544" y="5451743"/>
            <a:ext cx="1654129" cy="879663"/>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463643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userDrawn="1"/>
        </p:nvSpPr>
        <p:spPr>
          <a:xfrm>
            <a:off x="834625" y="3066687"/>
            <a:ext cx="3288933" cy="861775"/>
          </a:xfrm>
          <a:prstGeom prst="rect">
            <a:avLst/>
          </a:prstGeom>
          <a:noFill/>
        </p:spPr>
        <p:txBody>
          <a:bodyPr wrap="none" lIns="121883" tIns="60941" rIns="121883" bIns="60941"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65" name="Rectangle 64"/>
          <p:cNvSpPr>
            <a:spLocks noChangeArrowheads="1"/>
          </p:cNvSpPr>
          <p:nvPr userDrawn="1"/>
        </p:nvSpPr>
        <p:spPr bwMode="black">
          <a:xfrm>
            <a:off x="8379473" y="3801569"/>
            <a:ext cx="155448" cy="589103"/>
          </a:xfrm>
          <a:prstGeom prst="rect">
            <a:avLst/>
          </a:prstGeom>
          <a:solidFill>
            <a:schemeClr val="tx1"/>
          </a:solidFill>
          <a:ln w="9525">
            <a:noFill/>
            <a:miter lim="800000"/>
            <a:headEnd/>
            <a:tailEnd/>
          </a:ln>
        </p:spPr>
        <p:txBody>
          <a:bodyPr lIns="121883" tIns="60941" rIns="121883" bIns="60941"/>
          <a:lstStyle/>
          <a:p>
            <a:endParaRPr lang="en-US">
              <a:solidFill>
                <a:srgbClr val="0096D6"/>
              </a:solidFill>
              <a:latin typeface="+mj-lt"/>
            </a:endParaRPr>
          </a:p>
        </p:txBody>
      </p:sp>
      <p:sp>
        <p:nvSpPr>
          <p:cNvPr id="66" name="Freeform 65"/>
          <p:cNvSpPr>
            <a:spLocks/>
          </p:cNvSpPr>
          <p:nvPr userDrawn="1"/>
        </p:nvSpPr>
        <p:spPr bwMode="black">
          <a:xfrm>
            <a:off x="9285041" y="3786905"/>
            <a:ext cx="450072"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67" name="Freeform 66"/>
          <p:cNvSpPr>
            <a:spLocks/>
          </p:cNvSpPr>
          <p:nvPr userDrawn="1"/>
        </p:nvSpPr>
        <p:spPr bwMode="black">
          <a:xfrm>
            <a:off x="7728765" y="3786905"/>
            <a:ext cx="450072"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68" name="Freeform 67"/>
          <p:cNvSpPr>
            <a:spLocks noEditPoints="1"/>
          </p:cNvSpPr>
          <p:nvPr userDrawn="1"/>
        </p:nvSpPr>
        <p:spPr bwMode="black">
          <a:xfrm>
            <a:off x="9897790" y="3786905"/>
            <a:ext cx="618172"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69" name="Freeform 68"/>
          <p:cNvSpPr>
            <a:spLocks/>
          </p:cNvSpPr>
          <p:nvPr userDrawn="1"/>
        </p:nvSpPr>
        <p:spPr bwMode="black">
          <a:xfrm>
            <a:off x="8735553" y="3786905"/>
            <a:ext cx="403078"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70" name="Freeform 69"/>
          <p:cNvSpPr>
            <a:spLocks/>
          </p:cNvSpPr>
          <p:nvPr userDrawn="1"/>
        </p:nvSpPr>
        <p:spPr bwMode="black">
          <a:xfrm>
            <a:off x="7419682" y="2966680"/>
            <a:ext cx="146409"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71" name="Freeform 70"/>
          <p:cNvSpPr>
            <a:spLocks/>
          </p:cNvSpPr>
          <p:nvPr userDrawn="1"/>
        </p:nvSpPr>
        <p:spPr bwMode="black">
          <a:xfrm>
            <a:off x="7829988" y="2763672"/>
            <a:ext cx="146409"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72" name="Freeform 71"/>
          <p:cNvSpPr>
            <a:spLocks/>
          </p:cNvSpPr>
          <p:nvPr userDrawn="1"/>
        </p:nvSpPr>
        <p:spPr bwMode="black">
          <a:xfrm>
            <a:off x="8233069" y="2484528"/>
            <a:ext cx="146409"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73" name="Freeform 72"/>
          <p:cNvSpPr>
            <a:spLocks/>
          </p:cNvSpPr>
          <p:nvPr userDrawn="1"/>
        </p:nvSpPr>
        <p:spPr bwMode="black">
          <a:xfrm>
            <a:off x="8643374" y="2763669"/>
            <a:ext cx="146409"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74" name="Freeform 73"/>
          <p:cNvSpPr>
            <a:spLocks/>
          </p:cNvSpPr>
          <p:nvPr userDrawn="1"/>
        </p:nvSpPr>
        <p:spPr bwMode="black">
          <a:xfrm>
            <a:off x="9044640" y="2966683"/>
            <a:ext cx="15544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75" name="Freeform 74"/>
          <p:cNvSpPr>
            <a:spLocks/>
          </p:cNvSpPr>
          <p:nvPr userDrawn="1"/>
        </p:nvSpPr>
        <p:spPr bwMode="black">
          <a:xfrm>
            <a:off x="9454951" y="2763668"/>
            <a:ext cx="148216"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76" name="Freeform 75"/>
          <p:cNvSpPr>
            <a:spLocks/>
          </p:cNvSpPr>
          <p:nvPr userDrawn="1"/>
        </p:nvSpPr>
        <p:spPr bwMode="black">
          <a:xfrm>
            <a:off x="9865260" y="2484524"/>
            <a:ext cx="148216"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77" name="Freeform 76"/>
          <p:cNvSpPr>
            <a:spLocks/>
          </p:cNvSpPr>
          <p:nvPr userDrawn="1"/>
        </p:nvSpPr>
        <p:spPr bwMode="black">
          <a:xfrm>
            <a:off x="10268335" y="2763668"/>
            <a:ext cx="148216"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78" name="Freeform 77"/>
          <p:cNvSpPr>
            <a:spLocks/>
          </p:cNvSpPr>
          <p:nvPr userDrawn="1"/>
        </p:nvSpPr>
        <p:spPr bwMode="black">
          <a:xfrm>
            <a:off x="10678643" y="2966683"/>
            <a:ext cx="148216"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Tree>
    <p:extLst>
      <p:ext uri="{BB962C8B-B14F-4D97-AF65-F5344CB8AC3E}">
        <p14:creationId xmlns:p14="http://schemas.microsoft.com/office/powerpoint/2010/main" val="1754768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userDrawn="1"/>
        </p:nvGrpSpPr>
        <p:grpSpPr bwMode="auto">
          <a:xfrm>
            <a:off x="5262544" y="5451743"/>
            <a:ext cx="1654129" cy="879663"/>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8716978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17" y="1254285"/>
            <a:ext cx="11588991" cy="3838231"/>
          </a:xfrm>
          <a:prstGeom prst="rect">
            <a:avLst/>
          </a:prstGeom>
        </p:spPr>
        <p:txBody>
          <a:bodyPr anchor="ctr" anchorCtr="0">
            <a:noAutofit/>
          </a:bodyPr>
          <a:lstStyle>
            <a:lvl1pPr algn="ctr">
              <a:lnSpc>
                <a:spcPct val="90000"/>
              </a:lnSpc>
              <a:defRPr sz="16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userDrawn="1"/>
        </p:nvGrpSpPr>
        <p:grpSpPr bwMode="auto">
          <a:xfrm>
            <a:off x="5262544" y="5451743"/>
            <a:ext cx="1654129" cy="879663"/>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cxnSp>
        <p:nvCxnSpPr>
          <p:cNvPr id="24" name="Straight Connector 23"/>
          <p:cNvCxnSpPr/>
          <p:nvPr userDrawn="1"/>
        </p:nvCxnSpPr>
        <p:spPr>
          <a:xfrm>
            <a:off x="0" y="6771410"/>
            <a:ext cx="12188825"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208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userDrawn="1"/>
        </p:nvSpPr>
        <p:spPr>
          <a:xfrm>
            <a:off x="834625" y="3066687"/>
            <a:ext cx="3288933" cy="861775"/>
          </a:xfrm>
          <a:prstGeom prst="rect">
            <a:avLst/>
          </a:prstGeom>
          <a:noFill/>
        </p:spPr>
        <p:txBody>
          <a:bodyPr wrap="none" lIns="121883" tIns="60941" rIns="121883" bIns="60941"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21" name="Rectangle 20"/>
          <p:cNvSpPr>
            <a:spLocks noChangeArrowheads="1"/>
          </p:cNvSpPr>
          <p:nvPr userDrawn="1"/>
        </p:nvSpPr>
        <p:spPr bwMode="black">
          <a:xfrm>
            <a:off x="8379473" y="3801569"/>
            <a:ext cx="155448" cy="589103"/>
          </a:xfrm>
          <a:prstGeom prst="rect">
            <a:avLst/>
          </a:prstGeom>
          <a:solidFill>
            <a:schemeClr val="tx1"/>
          </a:solidFill>
          <a:ln w="9525">
            <a:noFill/>
            <a:miter lim="800000"/>
            <a:headEnd/>
            <a:tailEnd/>
          </a:ln>
        </p:spPr>
        <p:txBody>
          <a:bodyPr lIns="121883" tIns="60941" rIns="121883" bIns="60941"/>
          <a:lstStyle/>
          <a:p>
            <a:endParaRPr lang="en-US">
              <a:solidFill>
                <a:srgbClr val="0096D6"/>
              </a:solidFill>
              <a:latin typeface="+mj-lt"/>
            </a:endParaRPr>
          </a:p>
        </p:txBody>
      </p:sp>
      <p:sp>
        <p:nvSpPr>
          <p:cNvPr id="22" name="Freeform 21"/>
          <p:cNvSpPr>
            <a:spLocks/>
          </p:cNvSpPr>
          <p:nvPr userDrawn="1"/>
        </p:nvSpPr>
        <p:spPr bwMode="black">
          <a:xfrm>
            <a:off x="9285041" y="3786905"/>
            <a:ext cx="450072"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23" name="Freeform 22"/>
          <p:cNvSpPr>
            <a:spLocks/>
          </p:cNvSpPr>
          <p:nvPr userDrawn="1"/>
        </p:nvSpPr>
        <p:spPr bwMode="black">
          <a:xfrm>
            <a:off x="7728765" y="3786905"/>
            <a:ext cx="450072"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40" name="Freeform 39"/>
          <p:cNvSpPr>
            <a:spLocks noEditPoints="1"/>
          </p:cNvSpPr>
          <p:nvPr userDrawn="1"/>
        </p:nvSpPr>
        <p:spPr bwMode="black">
          <a:xfrm>
            <a:off x="9897790" y="3786905"/>
            <a:ext cx="618172"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41" name="Freeform 40"/>
          <p:cNvSpPr>
            <a:spLocks/>
          </p:cNvSpPr>
          <p:nvPr userDrawn="1"/>
        </p:nvSpPr>
        <p:spPr bwMode="black">
          <a:xfrm>
            <a:off x="8735553" y="3786905"/>
            <a:ext cx="403078"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42" name="Freeform 41"/>
          <p:cNvSpPr>
            <a:spLocks/>
          </p:cNvSpPr>
          <p:nvPr userDrawn="1"/>
        </p:nvSpPr>
        <p:spPr bwMode="black">
          <a:xfrm>
            <a:off x="7419682" y="2966680"/>
            <a:ext cx="146409"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43" name="Freeform 42"/>
          <p:cNvSpPr>
            <a:spLocks/>
          </p:cNvSpPr>
          <p:nvPr userDrawn="1"/>
        </p:nvSpPr>
        <p:spPr bwMode="black">
          <a:xfrm>
            <a:off x="7829988" y="2763672"/>
            <a:ext cx="146409"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44" name="Freeform 43"/>
          <p:cNvSpPr>
            <a:spLocks/>
          </p:cNvSpPr>
          <p:nvPr userDrawn="1"/>
        </p:nvSpPr>
        <p:spPr bwMode="black">
          <a:xfrm>
            <a:off x="8233069" y="2484528"/>
            <a:ext cx="146409"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45" name="Freeform 44"/>
          <p:cNvSpPr>
            <a:spLocks/>
          </p:cNvSpPr>
          <p:nvPr userDrawn="1"/>
        </p:nvSpPr>
        <p:spPr bwMode="black">
          <a:xfrm>
            <a:off x="8643374" y="2763669"/>
            <a:ext cx="146409"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46" name="Freeform 45"/>
          <p:cNvSpPr>
            <a:spLocks/>
          </p:cNvSpPr>
          <p:nvPr userDrawn="1"/>
        </p:nvSpPr>
        <p:spPr bwMode="black">
          <a:xfrm>
            <a:off x="9044640" y="2966683"/>
            <a:ext cx="15544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47" name="Freeform 46"/>
          <p:cNvSpPr>
            <a:spLocks/>
          </p:cNvSpPr>
          <p:nvPr userDrawn="1"/>
        </p:nvSpPr>
        <p:spPr bwMode="black">
          <a:xfrm>
            <a:off x="9454951" y="2763668"/>
            <a:ext cx="148216"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48" name="Freeform 47"/>
          <p:cNvSpPr>
            <a:spLocks/>
          </p:cNvSpPr>
          <p:nvPr userDrawn="1"/>
        </p:nvSpPr>
        <p:spPr bwMode="black">
          <a:xfrm>
            <a:off x="9865260" y="2484524"/>
            <a:ext cx="148216"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49" name="Freeform 48"/>
          <p:cNvSpPr>
            <a:spLocks/>
          </p:cNvSpPr>
          <p:nvPr userDrawn="1"/>
        </p:nvSpPr>
        <p:spPr bwMode="black">
          <a:xfrm>
            <a:off x="10268335" y="2763668"/>
            <a:ext cx="148216"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
        <p:nvSpPr>
          <p:cNvPr id="50" name="Freeform 49"/>
          <p:cNvSpPr>
            <a:spLocks/>
          </p:cNvSpPr>
          <p:nvPr userDrawn="1"/>
        </p:nvSpPr>
        <p:spPr bwMode="black">
          <a:xfrm>
            <a:off x="10678643" y="2966683"/>
            <a:ext cx="148216"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83" tIns="60941" rIns="121883" bIns="60941"/>
          <a:lstStyle/>
          <a:p>
            <a:endParaRPr lang="en-US">
              <a:solidFill>
                <a:srgbClr val="0096D6"/>
              </a:solidFill>
              <a:latin typeface="+mj-lt"/>
            </a:endParaRPr>
          </a:p>
        </p:txBody>
      </p:sp>
    </p:spTree>
    <p:extLst>
      <p:ext uri="{BB962C8B-B14F-4D97-AF65-F5344CB8AC3E}">
        <p14:creationId xmlns:p14="http://schemas.microsoft.com/office/powerpoint/2010/main" val="10165395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4"/>
          </p:nvPr>
        </p:nvSpPr>
        <p:spPr>
          <a:xfrm>
            <a:off x="5805015" y="6518482"/>
            <a:ext cx="511080" cy="366183"/>
          </a:xfrm>
          <a:prstGeom prst="rect">
            <a:avLst/>
          </a:prstGeom>
        </p:spPr>
        <p:txBody>
          <a:bodyPr vert="horz" lIns="121888" tIns="60944" rIns="121888" bIns="60944" rtlCol="0" anchor="ctr"/>
          <a:lstStyle>
            <a:lvl1pPr marL="0" algn="ctr" defTabSz="610633" rtl="0" eaLnBrk="1" fontAlgn="base" latinLnBrk="0" hangingPunct="1">
              <a:spcBef>
                <a:spcPct val="0"/>
              </a:spcBef>
              <a:spcAft>
                <a:spcPct val="0"/>
              </a:spcAft>
              <a:defRPr lang="en-US" sz="9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4163696359"/>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cSld name="1_Title Only no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dirty="0" smtClean="0"/>
              <a:t>Click to edit Master title style</a:t>
            </a:r>
            <a:endParaRPr lang="en-US" dirty="0"/>
          </a:p>
        </p:txBody>
      </p:sp>
      <p:sp>
        <p:nvSpPr>
          <p:cNvPr id="3" name="Rectangle 4"/>
          <p:cNvSpPr>
            <a:spLocks noChangeArrowheads="1"/>
          </p:cNvSpPr>
          <p:nvPr userDrawn="1"/>
        </p:nvSpPr>
        <p:spPr bwMode="ltGray">
          <a:xfrm>
            <a:off x="354159" y="6570949"/>
            <a:ext cx="4559499" cy="190561"/>
          </a:xfrm>
          <a:prstGeom prst="rect">
            <a:avLst/>
          </a:prstGeom>
          <a:noFill/>
          <a:ln w="9525">
            <a:noFill/>
            <a:miter lim="800000"/>
            <a:headEnd/>
            <a:tailEnd/>
          </a:ln>
          <a:effectLst/>
        </p:spPr>
        <p:txBody>
          <a:bodyPr wrap="square" lIns="82040" tIns="41019" rIns="82040" bIns="41019" anchor="b" anchorCtr="0">
            <a:spAutoFit/>
          </a:bodyPr>
          <a:lstStyle/>
          <a:p>
            <a:pPr defTabSz="813674"/>
            <a:r>
              <a:rPr lang="en-US" sz="700" dirty="0" smtClean="0">
                <a:solidFill>
                  <a:srgbClr val="C0C0C0"/>
                </a:solidFill>
                <a:latin typeface="CiscoSansTT ExtraLight"/>
              </a:rPr>
              <a:t>© 2013 Cisco and/or its affiliates. All rights reserved.</a:t>
            </a:r>
            <a:endParaRPr lang="en-US" sz="700" dirty="0">
              <a:solidFill>
                <a:srgbClr val="C0C0C0"/>
              </a:solidFill>
              <a:latin typeface="CiscoSansTT ExtraLight"/>
            </a:endParaRPr>
          </a:p>
        </p:txBody>
      </p:sp>
      <p:sp>
        <p:nvSpPr>
          <p:cNvPr id="4" name="Rectangle 5"/>
          <p:cNvSpPr>
            <a:spLocks noChangeArrowheads="1"/>
          </p:cNvSpPr>
          <p:nvPr userDrawn="1"/>
        </p:nvSpPr>
        <p:spPr bwMode="ltGray">
          <a:xfrm>
            <a:off x="10531790" y="6569213"/>
            <a:ext cx="899436" cy="190561"/>
          </a:xfrm>
          <a:prstGeom prst="rect">
            <a:avLst/>
          </a:prstGeom>
          <a:noFill/>
          <a:ln w="9525">
            <a:noFill/>
            <a:miter lim="800000"/>
            <a:headEnd/>
            <a:tailEnd/>
          </a:ln>
          <a:effectLst/>
        </p:spPr>
        <p:txBody>
          <a:bodyPr wrap="none" lIns="82040" tIns="41019" rIns="82040" bIns="41019" anchor="b">
            <a:spAutoFit/>
          </a:bodyPr>
          <a:lstStyle/>
          <a:p>
            <a:pPr algn="r" defTabSz="813674"/>
            <a:r>
              <a:rPr lang="en-US" sz="700" dirty="0">
                <a:solidFill>
                  <a:srgbClr val="C0C0C0"/>
                </a:solidFill>
                <a:latin typeface="CiscoSansTT ExtraLight"/>
              </a:rPr>
              <a:t>Cisco Confidential</a:t>
            </a:r>
          </a:p>
        </p:txBody>
      </p:sp>
      <p:sp>
        <p:nvSpPr>
          <p:cNvPr id="5" name="Rectangle 7"/>
          <p:cNvSpPr>
            <a:spLocks noChangeArrowheads="1"/>
          </p:cNvSpPr>
          <p:nvPr userDrawn="1"/>
        </p:nvSpPr>
        <p:spPr bwMode="ltGray">
          <a:xfrm>
            <a:off x="11567315" y="6565109"/>
            <a:ext cx="271426" cy="190561"/>
          </a:xfrm>
          <a:prstGeom prst="rect">
            <a:avLst/>
          </a:prstGeom>
          <a:noFill/>
          <a:ln w="9525" algn="ctr">
            <a:noFill/>
            <a:miter lim="800000"/>
            <a:headEnd/>
            <a:tailEnd/>
          </a:ln>
          <a:effectLst/>
        </p:spPr>
        <p:txBody>
          <a:bodyPr wrap="none" lIns="82040" tIns="41019" rIns="82040" bIns="41019" anchor="b">
            <a:spAutoFit/>
          </a:bodyPr>
          <a:lstStyle/>
          <a:p>
            <a:pPr algn="r" defTabSz="813674"/>
            <a:fld id="{DFCF27A5-1A5B-48D3-A060-2758FFBB1ADD}" type="slidenum">
              <a:rPr lang="en-US" sz="700">
                <a:solidFill>
                  <a:srgbClr val="C0C0C0"/>
                </a:solidFill>
                <a:latin typeface="CiscoSansTT ExtraLight"/>
              </a:rPr>
              <a:pPr algn="r" defTabSz="813674"/>
              <a:t>‹#›</a:t>
            </a:fld>
            <a:endParaRPr lang="en-US" sz="700" dirty="0">
              <a:solidFill>
                <a:srgbClr val="C0C0C0"/>
              </a:solidFill>
              <a:latin typeface="CiscoSansTT ExtraLight"/>
            </a:endParaRPr>
          </a:p>
        </p:txBody>
      </p:sp>
    </p:spTree>
    <p:extLst>
      <p:ext uri="{BB962C8B-B14F-4D97-AF65-F5344CB8AC3E}">
        <p14:creationId xmlns:p14="http://schemas.microsoft.com/office/powerpoint/2010/main" val="27407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294" y="512072"/>
            <a:ext cx="11347796" cy="579965"/>
          </a:xfrm>
        </p:spPr>
        <p:txBody>
          <a:bodyPr/>
          <a:lstStyle>
            <a:lvl1pPr>
              <a:defRPr baseline="0"/>
            </a:lvl1pPr>
          </a:lstStyle>
          <a:p>
            <a:r>
              <a:rPr lang="en-US" dirty="0" smtClean="0"/>
              <a:t>Slide Title</a:t>
            </a:r>
            <a:endParaRPr lang="en-US" dirty="0"/>
          </a:p>
        </p:txBody>
      </p:sp>
      <p:sp>
        <p:nvSpPr>
          <p:cNvPr id="6" name="Text Placeholder 5"/>
          <p:cNvSpPr>
            <a:spLocks noGrp="1"/>
          </p:cNvSpPr>
          <p:nvPr>
            <p:ph type="body" sz="quarter" idx="12"/>
          </p:nvPr>
        </p:nvSpPr>
        <p:spPr>
          <a:xfrm>
            <a:off x="406294" y="1097280"/>
            <a:ext cx="11347796" cy="508000"/>
          </a:xfrm>
          <a:prstGeom prst="rect">
            <a:avLst/>
          </a:prstGeom>
        </p:spPr>
        <p:txBody>
          <a:bodyPr lIns="91419" tIns="45709" rIns="91419" bIns="45709"/>
          <a:lstStyle>
            <a:lvl1pPr marL="2378" indent="0">
              <a:buNone/>
              <a:defRPr>
                <a:solidFill>
                  <a:schemeClr val="accent2"/>
                </a:solidFill>
              </a:defRPr>
            </a:lvl1pPr>
          </a:lstStyle>
          <a:p>
            <a:pPr lvl="0"/>
            <a:r>
              <a:rPr lang="en-US" dirty="0" smtClean="0"/>
              <a:t>Click to edit Master text styles</a:t>
            </a:r>
          </a:p>
        </p:txBody>
      </p:sp>
      <p:sp>
        <p:nvSpPr>
          <p:cNvPr id="7" name="Slide Number Placeholder 2"/>
          <p:cNvSpPr>
            <a:spLocks noGrp="1"/>
          </p:cNvSpPr>
          <p:nvPr>
            <p:ph type="sldNum" sz="quarter" idx="4"/>
          </p:nvPr>
        </p:nvSpPr>
        <p:spPr>
          <a:xfrm>
            <a:off x="11677746" y="6518499"/>
            <a:ext cx="511080" cy="366183"/>
          </a:xfrm>
          <a:prstGeom prst="rect">
            <a:avLst/>
          </a:prstGeom>
        </p:spPr>
        <p:txBody>
          <a:bodyPr vert="horz" lIns="121813" tIns="60907" rIns="121813" bIns="60907" rtlCol="0" anchor="ctr"/>
          <a:lstStyle>
            <a:lvl1pPr marL="0" algn="ctr" defTabSz="610265" rtl="0" eaLnBrk="1" fontAlgn="base" latinLnBrk="0" hangingPunct="1">
              <a:spcBef>
                <a:spcPct val="0"/>
              </a:spcBef>
              <a:spcAft>
                <a:spcPct val="0"/>
              </a:spcAft>
              <a:defRPr lang="en-US" sz="900" kern="1200" smtClean="0">
                <a:solidFill>
                  <a:schemeClr val="bg2"/>
                </a:solidFill>
                <a:latin typeface="+mn-lt"/>
                <a:ea typeface="+mn-ea"/>
                <a:cs typeface="+mn-cs"/>
              </a:defRPr>
            </a:lvl1pPr>
          </a:lstStyle>
          <a:p>
            <a:fld id="{3945D0FD-48F1-4D72-80C5-FFB60B92A834}" type="slidenum">
              <a:rPr>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9267695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0" y="0"/>
            <a:ext cx="12188825" cy="177800"/>
          </a:xfrm>
          <a:prstGeom prst="rect">
            <a:avLst/>
          </a:prstGeom>
          <a:solidFill>
            <a:schemeClr val="bg2"/>
          </a:solidFill>
          <a:ln w="25400" algn="ctr">
            <a:noFill/>
            <a:miter lim="800000"/>
            <a:headEnd/>
            <a:tailEnd/>
          </a:ln>
          <a:effectLst/>
        </p:spPr>
        <p:txBody>
          <a:bodyPr wrap="none" lIns="91420" tIns="45711" rIns="91420" bIns="45711" anchor="ctr"/>
          <a:lstStyle/>
          <a:p>
            <a:endParaRPr lang="en-US">
              <a:latin typeface="+mj-lt"/>
            </a:endParaRPr>
          </a:p>
        </p:txBody>
      </p:sp>
      <p:sp>
        <p:nvSpPr>
          <p:cNvPr id="47" name="Rectangle 3"/>
          <p:cNvSpPr>
            <a:spLocks noChangeArrowheads="1"/>
          </p:cNvSpPr>
          <p:nvPr userDrawn="1"/>
        </p:nvSpPr>
        <p:spPr bwMode="hidden">
          <a:xfrm>
            <a:off x="0" y="0"/>
            <a:ext cx="12188825" cy="177800"/>
          </a:xfrm>
          <a:prstGeom prst="rect">
            <a:avLst/>
          </a:prstGeom>
          <a:solidFill>
            <a:schemeClr val="bg2"/>
          </a:solidFill>
          <a:ln w="25400" algn="ctr">
            <a:noFill/>
            <a:miter lim="800000"/>
            <a:headEnd/>
            <a:tailEnd/>
          </a:ln>
          <a:effectLst/>
        </p:spPr>
        <p:txBody>
          <a:bodyPr wrap="none" lIns="91420" tIns="45711" rIns="91420" bIns="45711" anchor="ctr"/>
          <a:lstStyle/>
          <a:p>
            <a:endParaRPr lang="en-US">
              <a:latin typeface="+mj-lt"/>
            </a:endParaRPr>
          </a:p>
        </p:txBody>
      </p:sp>
      <p:sp>
        <p:nvSpPr>
          <p:cNvPr id="5" name="Title 1"/>
          <p:cNvSpPr>
            <a:spLocks noGrp="1"/>
          </p:cNvSpPr>
          <p:nvPr>
            <p:ph type="ctrTitle" hasCustomPrompt="1"/>
          </p:nvPr>
        </p:nvSpPr>
        <p:spPr>
          <a:xfrm>
            <a:off x="327189" y="762101"/>
            <a:ext cx="11066075"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7810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Subtitle and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294" y="512236"/>
            <a:ext cx="11347796" cy="579965"/>
          </a:xfrm>
        </p:spPr>
        <p:txBody>
          <a:bodyPr/>
          <a:lstStyle>
            <a:lvl1pPr>
              <a:defRPr baseline="0"/>
            </a:lvl1pPr>
          </a:lstStyle>
          <a:p>
            <a:r>
              <a:rPr lang="en-US" dirty="0" smtClean="0"/>
              <a:t>Slide Title</a:t>
            </a:r>
            <a:endParaRPr lang="en-US" dirty="0"/>
          </a:p>
        </p:txBody>
      </p:sp>
      <p:sp>
        <p:nvSpPr>
          <p:cNvPr id="5" name="Content Placeholder 4"/>
          <p:cNvSpPr>
            <a:spLocks noGrp="1"/>
          </p:cNvSpPr>
          <p:nvPr>
            <p:ph sz="quarter" idx="11"/>
          </p:nvPr>
        </p:nvSpPr>
        <p:spPr>
          <a:xfrm>
            <a:off x="406294" y="1655237"/>
            <a:ext cx="11347796" cy="4440767"/>
          </a:xfrm>
          <a:prstGeom prst="rect">
            <a:avLst/>
          </a:prstGeom>
        </p:spPr>
        <p:txBody>
          <a:bodyPr lIns="121893" tIns="60947" rIns="121893" bIns="60947"/>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2"/>
          </p:nvPr>
        </p:nvSpPr>
        <p:spPr>
          <a:xfrm>
            <a:off x="406294" y="1092200"/>
            <a:ext cx="11347796" cy="508000"/>
          </a:xfrm>
          <a:prstGeom prst="rect">
            <a:avLst/>
          </a:prstGeom>
        </p:spPr>
        <p:txBody>
          <a:bodyPr lIns="121893" tIns="60947" rIns="121893" bIns="60947"/>
          <a:lstStyle>
            <a:lvl1pPr marL="2380" indent="0">
              <a:buNone/>
              <a:defRPr>
                <a:solidFill>
                  <a:schemeClr val="accent2"/>
                </a:solidFill>
              </a:defRPr>
            </a:lvl1pPr>
          </a:lstStyle>
          <a:p>
            <a:pPr lvl="0"/>
            <a:r>
              <a:rPr lang="en-US" dirty="0" smtClean="0"/>
              <a:t>Click to edit Master text styles</a:t>
            </a:r>
          </a:p>
        </p:txBody>
      </p:sp>
      <p:sp>
        <p:nvSpPr>
          <p:cNvPr id="7" name="Slide Number Placeholder 2"/>
          <p:cNvSpPr>
            <a:spLocks noGrp="1"/>
          </p:cNvSpPr>
          <p:nvPr>
            <p:ph type="sldNum" sz="quarter" idx="4"/>
          </p:nvPr>
        </p:nvSpPr>
        <p:spPr>
          <a:xfrm>
            <a:off x="11677745" y="6518481"/>
            <a:ext cx="511080" cy="366183"/>
          </a:xfrm>
          <a:prstGeom prst="rect">
            <a:avLst/>
          </a:prstGeom>
        </p:spPr>
        <p:txBody>
          <a:bodyPr vert="horz" lIns="121893" tIns="60947" rIns="121893" bIns="60947" rtlCol="0" anchor="ctr"/>
          <a:lstStyle>
            <a:lvl1pPr marL="0" algn="ctr" defTabSz="610658" rtl="0" eaLnBrk="1" fontAlgn="base" latinLnBrk="0" hangingPunct="1">
              <a:spcBef>
                <a:spcPct val="0"/>
              </a:spcBef>
              <a:spcAft>
                <a:spcPct val="0"/>
              </a:spcAft>
              <a:defRPr lang="en-US" sz="9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3800345453"/>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Bullet_Title only no bar">
    <p:spTree>
      <p:nvGrpSpPr>
        <p:cNvPr id="1" name=""/>
        <p:cNvGrpSpPr/>
        <p:nvPr/>
      </p:nvGrpSpPr>
      <p:grpSpPr>
        <a:xfrm>
          <a:off x="0" y="0"/>
          <a:ext cx="0" cy="0"/>
          <a:chOff x="0" y="0"/>
          <a:chExt cx="0" cy="0"/>
        </a:xfrm>
      </p:grpSpPr>
      <p:sp>
        <p:nvSpPr>
          <p:cNvPr id="3" name="Rectangle 4"/>
          <p:cNvSpPr>
            <a:spLocks noChangeArrowheads="1"/>
          </p:cNvSpPr>
          <p:nvPr userDrawn="1"/>
        </p:nvSpPr>
        <p:spPr bwMode="ltGray">
          <a:xfrm>
            <a:off x="354160" y="6596712"/>
            <a:ext cx="4559499" cy="164793"/>
          </a:xfrm>
          <a:prstGeom prst="rect">
            <a:avLst/>
          </a:prstGeom>
          <a:noFill/>
          <a:ln w="9525">
            <a:noFill/>
            <a:miter lim="800000"/>
            <a:headEnd/>
            <a:tailEnd/>
          </a:ln>
          <a:effectLst/>
        </p:spPr>
        <p:txBody>
          <a:bodyPr wrap="square" lIns="81911" tIns="40953" rIns="81911" bIns="40953" anchor="b" anchorCtr="0">
            <a:spAutoFit/>
          </a:bodyPr>
          <a:lstStyle/>
          <a:p>
            <a:pPr defTabSz="812466"/>
            <a:r>
              <a:rPr lang="en-US" sz="500" dirty="0" smtClean="0">
                <a:solidFill>
                  <a:srgbClr val="C0C0C0"/>
                </a:solidFill>
                <a:latin typeface="CiscoSansTT ExtraLight"/>
              </a:rPr>
              <a:t>© 2013 Cisco and/or its affiliates. All rights reserved.</a:t>
            </a:r>
            <a:endParaRPr lang="en-US" sz="500" dirty="0">
              <a:solidFill>
                <a:srgbClr val="C0C0C0"/>
              </a:solidFill>
              <a:latin typeface="CiscoSansTT ExtraLight"/>
            </a:endParaRPr>
          </a:p>
        </p:txBody>
      </p:sp>
      <p:sp>
        <p:nvSpPr>
          <p:cNvPr id="4" name="Rectangle 5"/>
          <p:cNvSpPr>
            <a:spLocks noChangeArrowheads="1"/>
          </p:cNvSpPr>
          <p:nvPr userDrawn="1"/>
        </p:nvSpPr>
        <p:spPr bwMode="ltGray">
          <a:xfrm>
            <a:off x="10740033" y="6600132"/>
            <a:ext cx="691207" cy="159650"/>
          </a:xfrm>
          <a:prstGeom prst="rect">
            <a:avLst/>
          </a:prstGeom>
          <a:noFill/>
          <a:ln w="9525">
            <a:noFill/>
            <a:miter lim="800000"/>
            <a:headEnd/>
            <a:tailEnd/>
          </a:ln>
          <a:effectLst/>
        </p:spPr>
        <p:txBody>
          <a:bodyPr wrap="none" lIns="81911" tIns="40953" rIns="81911" bIns="40953" anchor="b">
            <a:spAutoFit/>
          </a:bodyPr>
          <a:lstStyle/>
          <a:p>
            <a:pPr algn="r" defTabSz="812466"/>
            <a:r>
              <a:rPr lang="en-US" sz="500" dirty="0">
                <a:solidFill>
                  <a:srgbClr val="C0C0C0"/>
                </a:solidFill>
                <a:latin typeface="CiscoSansTT ExtraLight"/>
              </a:rPr>
              <a:t>Cisco Confidential</a:t>
            </a:r>
          </a:p>
        </p:txBody>
      </p:sp>
      <p:sp>
        <p:nvSpPr>
          <p:cNvPr id="5" name="Rectangle 7"/>
          <p:cNvSpPr>
            <a:spLocks noChangeArrowheads="1"/>
          </p:cNvSpPr>
          <p:nvPr userDrawn="1"/>
        </p:nvSpPr>
        <p:spPr bwMode="ltGray">
          <a:xfrm>
            <a:off x="11592790" y="6590877"/>
            <a:ext cx="245953" cy="164793"/>
          </a:xfrm>
          <a:prstGeom prst="rect">
            <a:avLst/>
          </a:prstGeom>
          <a:noFill/>
          <a:ln w="9525" algn="ctr">
            <a:noFill/>
            <a:miter lim="800000"/>
            <a:headEnd/>
            <a:tailEnd/>
          </a:ln>
          <a:effectLst/>
        </p:spPr>
        <p:txBody>
          <a:bodyPr wrap="none" lIns="81911" tIns="40953" rIns="81911" bIns="40953" anchor="b">
            <a:spAutoFit/>
          </a:bodyPr>
          <a:lstStyle/>
          <a:p>
            <a:pPr algn="r" defTabSz="812466"/>
            <a:fld id="{DFCF27A5-1A5B-48D3-A060-2758FFBB1ADD}" type="slidenum">
              <a:rPr lang="en-US" sz="500">
                <a:solidFill>
                  <a:srgbClr val="C0C0C0"/>
                </a:solidFill>
                <a:latin typeface="CiscoSansTT ExtraLight"/>
              </a:rPr>
              <a:pPr algn="r" defTabSz="812466"/>
              <a:t>‹#›</a:t>
            </a:fld>
            <a:endParaRPr lang="en-US" sz="500" dirty="0">
              <a:solidFill>
                <a:srgbClr val="C0C0C0"/>
              </a:solidFill>
              <a:latin typeface="CiscoSansTT ExtraLight"/>
            </a:endParaRPr>
          </a:p>
        </p:txBody>
      </p:sp>
      <p:sp>
        <p:nvSpPr>
          <p:cNvPr id="6" name="Title 1"/>
          <p:cNvSpPr>
            <a:spLocks noGrp="1"/>
          </p:cNvSpPr>
          <p:nvPr>
            <p:ph type="title"/>
          </p:nvPr>
        </p:nvSpPr>
        <p:spPr>
          <a:xfrm>
            <a:off x="292618" y="439420"/>
            <a:ext cx="11612880" cy="838200"/>
          </a:xfrm>
        </p:spPr>
        <p:txBody>
          <a:bodyPr/>
          <a:lstStyle>
            <a:lvl1pPr algn="l" defTabSz="1217923" rtl="0" eaLnBrk="1" latinLnBrk="0" hangingPunct="1">
              <a:lnSpc>
                <a:spcPct val="80000"/>
              </a:lnSpc>
              <a:spcBef>
                <a:spcPct val="0"/>
              </a:spcBef>
              <a:buNone/>
              <a:defRPr lang="en-US" sz="4800" b="0" kern="1200" spc="-133" baseline="0" dirty="0">
                <a:gradFill flip="none" rotWithShape="1">
                  <a:gsLst>
                    <a:gs pos="100000">
                      <a:srgbClr val="025CE0"/>
                    </a:gs>
                    <a:gs pos="0">
                      <a:srgbClr val="332298"/>
                    </a:gs>
                  </a:gsLst>
                  <a:lin ang="13500000" scaled="1"/>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239760300"/>
      </p:ext>
    </p:extLst>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9441" y="1295407"/>
            <a:ext cx="10969943" cy="4830764"/>
          </a:xfrm>
          <a:prstGeom prst="rect">
            <a:avLst/>
          </a:prstGeom>
        </p:spPr>
        <p:txBody>
          <a:bodyPr lIns="121899" tIns="60949" rIns="121899" bIns="60949"/>
          <a:lstStyle>
            <a:lvl2pPr>
              <a:defRPr sz="2100"/>
            </a:lvl2pPr>
            <a:lvl3pPr marL="336322" indent="141710">
              <a:defRPr sz="2100">
                <a:solidFill>
                  <a:srgbClr val="3C3C3C"/>
                </a:solidFill>
              </a:defRPr>
            </a:lvl3pPr>
            <a:lvl4pPr marL="682094" indent="132262">
              <a:tabLst/>
              <a:defRPr sz="2100">
                <a:solidFill>
                  <a:srgbClr val="3C3C3C"/>
                </a:solidFill>
              </a:defRPr>
            </a:lvl4pPr>
            <a:lvl5pPr marL="956065" indent="202173">
              <a:tabLst/>
              <a:defRPr sz="2100">
                <a:solidFill>
                  <a:srgbClr val="3C3C3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923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190" y="1666619"/>
            <a:ext cx="11440688" cy="4354712"/>
          </a:xfrm>
          <a:prstGeom prst="rect">
            <a:avLst/>
          </a:prstGeom>
        </p:spPr>
        <p:txBody>
          <a:bodyPr lIns="121893" tIns="60947" rIns="121893" bIns="60947">
            <a:noAutofit/>
          </a:bodyPr>
          <a:lstStyle>
            <a:lvl1pPr marL="374569" indent="-298385">
              <a:lnSpc>
                <a:spcPct val="95000"/>
              </a:lnSpc>
              <a:spcBef>
                <a:spcPts val="1480"/>
              </a:spcBef>
              <a:buClr>
                <a:schemeClr val="tx2"/>
              </a:buClr>
              <a:buSzPct val="80000"/>
              <a:buFont typeface="Wingdings" panose="05000000000000000000" pitchFamily="2" charset="2"/>
              <a:buChar char="§"/>
              <a:defRPr sz="2700" b="0" i="0">
                <a:solidFill>
                  <a:schemeClr val="tx2"/>
                </a:solidFill>
                <a:latin typeface="Arial" panose="020B0604020202020204" pitchFamily="34" charset="0"/>
                <a:cs typeface="Arial" panose="020B0604020202020204" pitchFamily="34" charset="0"/>
              </a:defRPr>
            </a:lvl1pPr>
            <a:lvl2pPr marL="677187" indent="-287804">
              <a:lnSpc>
                <a:spcPct val="95000"/>
              </a:lnSpc>
              <a:spcBef>
                <a:spcPts val="600"/>
              </a:spcBef>
              <a:buClr>
                <a:schemeClr val="tx2"/>
              </a:buClr>
              <a:buSzPct val="80000"/>
              <a:buFont typeface="Wingdings" panose="05000000000000000000" pitchFamily="2" charset="2"/>
              <a:buChar char="§"/>
              <a:defRPr sz="2400" b="0" i="0">
                <a:solidFill>
                  <a:schemeClr val="tx2"/>
                </a:solidFill>
                <a:latin typeface="Arial" panose="020B0604020202020204" pitchFamily="34" charset="0"/>
                <a:cs typeface="Arial" panose="020B0604020202020204" pitchFamily="34" charset="0"/>
              </a:defRPr>
            </a:lvl2pPr>
            <a:lvl3pPr marL="996735" indent="-228551">
              <a:buClr>
                <a:schemeClr val="tx2"/>
              </a:buClr>
              <a:buSzPct val="80000"/>
              <a:buFont typeface="Wingdings" panose="05000000000000000000" pitchFamily="2" charset="2"/>
              <a:buChar char="§"/>
              <a:defRPr sz="2100" b="0" i="0">
                <a:solidFill>
                  <a:schemeClr val="tx2"/>
                </a:solidFill>
                <a:latin typeface="Arial" panose="020B0604020202020204" pitchFamily="34" charset="0"/>
                <a:cs typeface="Arial" panose="020B0604020202020204" pitchFamily="34" charset="0"/>
              </a:defRPr>
            </a:lvl3pPr>
            <a:lvl4pPr marL="1214703" indent="-228551">
              <a:buClr>
                <a:schemeClr val="tx2"/>
              </a:buClr>
              <a:buSzPct val="80000"/>
              <a:buFont typeface="Wingdings" panose="05000000000000000000" pitchFamily="2" charset="2"/>
              <a:buChar char="§"/>
              <a:defRPr sz="1900" b="0" i="0">
                <a:solidFill>
                  <a:schemeClr val="tx2"/>
                </a:solidFill>
                <a:latin typeface="Arial" panose="020B0604020202020204" pitchFamily="34" charset="0"/>
                <a:cs typeface="Arial" panose="020B0604020202020204" pitchFamily="34" charset="0"/>
              </a:defRPr>
            </a:lvl4pPr>
            <a:lvl5pPr marL="1443254" indent="-224318">
              <a:buClr>
                <a:schemeClr val="tx2"/>
              </a:buClr>
              <a:buSzPct val="80000"/>
              <a:buFont typeface="Wingdings" panose="05000000000000000000" pitchFamily="2" charset="2"/>
              <a:buChar char="§"/>
              <a:defRPr sz="1600" b="0" i="0">
                <a:solidFill>
                  <a:schemeClr val="tx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46232" y="404085"/>
            <a:ext cx="11543628" cy="971709"/>
          </a:xfrm>
          <a:prstGeom prst="rect">
            <a:avLst/>
          </a:prstGeom>
        </p:spPr>
        <p:txBody>
          <a:bodyPr anchor="t" anchorCtr="0">
            <a:noAutofit/>
          </a:bodyPr>
          <a:lstStyle>
            <a:lvl1pPr algn="l">
              <a:lnSpc>
                <a:spcPct val="90000"/>
              </a:lnSpc>
              <a:defRPr sz="3300" b="0" i="0" spc="0" baseline="0">
                <a:solidFill>
                  <a:srgbClr val="00A2BF"/>
                </a:solidFill>
                <a:latin typeface="Arial" panose="020B0604020202020204" pitchFamily="34" charset="0"/>
                <a:cs typeface="Arial" panose="020B0604020202020204" pitchFamily="34" charset="0"/>
              </a:defRPr>
            </a:lvl1pPr>
          </a:lstStyle>
          <a:p>
            <a:r>
              <a:rPr lang="en-US" dirty="0" smtClean="0"/>
              <a:t>Bullet Title Goes Here</a:t>
            </a:r>
            <a:endParaRPr lang="en-US" dirty="0"/>
          </a:p>
        </p:txBody>
      </p:sp>
    </p:spTree>
    <p:extLst>
      <p:ext uri="{BB962C8B-B14F-4D97-AF65-F5344CB8AC3E}">
        <p14:creationId xmlns:p14="http://schemas.microsoft.com/office/powerpoint/2010/main" val="33532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8058" y="304800"/>
            <a:ext cx="10273741" cy="838200"/>
          </a:xfrm>
        </p:spPr>
        <p:txBody>
          <a:bodyPr/>
          <a:lstStyle/>
          <a:p>
            <a:r>
              <a:rPr lang="en-US" altLang="ja-JP" smtClean="0"/>
              <a:t>Click to edit Master title style</a:t>
            </a:r>
            <a:endParaRPr lang="ja-JP" altLang="en-US"/>
          </a:p>
        </p:txBody>
      </p:sp>
      <p:sp>
        <p:nvSpPr>
          <p:cNvPr id="3" name="Text Placeholder 2"/>
          <p:cNvSpPr>
            <a:spLocks noGrp="1"/>
          </p:cNvSpPr>
          <p:nvPr>
            <p:ph type="body" sz="half" idx="1"/>
          </p:nvPr>
        </p:nvSpPr>
        <p:spPr>
          <a:xfrm>
            <a:off x="1058059" y="1520826"/>
            <a:ext cx="5017310" cy="3571875"/>
          </a:xfrm>
          <a:prstGeom prst="rect">
            <a:avLst/>
          </a:prstGeo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Content Placeholder 3"/>
          <p:cNvSpPr>
            <a:spLocks noGrp="1"/>
          </p:cNvSpPr>
          <p:nvPr>
            <p:ph sz="half" idx="2"/>
          </p:nvPr>
        </p:nvSpPr>
        <p:spPr>
          <a:xfrm>
            <a:off x="6278515" y="1520826"/>
            <a:ext cx="5017309" cy="3571875"/>
          </a:xfrm>
          <a:prstGeom prst="rect">
            <a:avLst/>
          </a:prstGeo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extLst>
      <p:ext uri="{BB962C8B-B14F-4D97-AF65-F5344CB8AC3E}">
        <p14:creationId xmlns:p14="http://schemas.microsoft.com/office/powerpoint/2010/main" val="2744204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able and Chart Slide">
    <p:spTree>
      <p:nvGrpSpPr>
        <p:cNvPr id="1" name=""/>
        <p:cNvGrpSpPr/>
        <p:nvPr/>
      </p:nvGrpSpPr>
      <p:grpSpPr>
        <a:xfrm>
          <a:off x="0" y="0"/>
          <a:ext cx="0" cy="0"/>
          <a:chOff x="0" y="0"/>
          <a:chExt cx="0" cy="0"/>
        </a:xfrm>
      </p:grpSpPr>
      <p:sp>
        <p:nvSpPr>
          <p:cNvPr id="5" name="Title 1"/>
          <p:cNvSpPr>
            <a:spLocks noGrp="1"/>
          </p:cNvSpPr>
          <p:nvPr>
            <p:ph type="title"/>
          </p:nvPr>
        </p:nvSpPr>
        <p:spPr>
          <a:xfrm>
            <a:off x="292614" y="439420"/>
            <a:ext cx="11612880" cy="838200"/>
          </a:xfrm>
        </p:spPr>
        <p:txBody>
          <a:bodyPr/>
          <a:lstStyle>
            <a:lvl1pPr algn="l" defTabSz="913867" rtl="0" eaLnBrk="1" latinLnBrk="0" hangingPunct="1">
              <a:lnSpc>
                <a:spcPct val="80000"/>
              </a:lnSpc>
              <a:spcBef>
                <a:spcPct val="0"/>
              </a:spcBef>
              <a:buNone/>
              <a:defRPr lang="en-US" sz="3600" b="0" kern="1200" spc="-100" baseline="0" dirty="0">
                <a:gradFill flip="none" rotWithShape="1">
                  <a:gsLst>
                    <a:gs pos="100000">
                      <a:srgbClr val="025CE0"/>
                    </a:gs>
                    <a:gs pos="0">
                      <a:srgbClr val="332298"/>
                    </a:gs>
                  </a:gsLst>
                  <a:lin ang="13500000" scaled="1"/>
                  <a:tileRect/>
                </a:gradFill>
                <a:latin typeface="+mj-lt"/>
                <a:ea typeface="+mj-ea"/>
                <a:cs typeface="+mj-cs"/>
              </a:defRPr>
            </a:lvl1pPr>
          </a:lstStyle>
          <a:p>
            <a:r>
              <a:rPr lang="en-US" smtClean="0"/>
              <a:t>Click to edit Master title style</a:t>
            </a:r>
            <a:endParaRPr lang="en-US" dirty="0"/>
          </a:p>
        </p:txBody>
      </p:sp>
      <p:sp>
        <p:nvSpPr>
          <p:cNvPr id="7" name="Text Placeholder 7"/>
          <p:cNvSpPr>
            <a:spLocks noGrp="1"/>
          </p:cNvSpPr>
          <p:nvPr>
            <p:ph type="body" sz="quarter" idx="11" hasCustomPrompt="1"/>
          </p:nvPr>
        </p:nvSpPr>
        <p:spPr>
          <a:xfrm>
            <a:off x="292614" y="1216660"/>
            <a:ext cx="11612880" cy="457200"/>
          </a:xfrm>
          <a:prstGeom prst="rect">
            <a:avLst/>
          </a:prstGeom>
        </p:spPr>
        <p:txBody>
          <a:bodyPr lIns="91384" tIns="45693" rIns="91384" bIns="45693">
            <a:noAutofit/>
          </a:bodyPr>
          <a:lstStyle>
            <a:lvl1pPr marL="0" indent="0">
              <a:buNone/>
              <a:defRPr lang="en-US" sz="2800" kern="1200" spc="-51" baseline="0" dirty="0">
                <a:solidFill>
                  <a:srgbClr val="757789"/>
                </a:solidFill>
                <a:latin typeface="+mj-lt"/>
                <a:ea typeface="+mn-ea"/>
                <a:cs typeface="+mn-cs"/>
              </a:defRPr>
            </a:lvl1pPr>
          </a:lstStyle>
          <a:p>
            <a:pPr marL="0" lvl="0" indent="0" algn="l" defTabSz="913867" rtl="0" eaLnBrk="1" latinLnBrk="0" hangingPunct="1">
              <a:lnSpc>
                <a:spcPct val="95000"/>
              </a:lnSpc>
              <a:spcBef>
                <a:spcPts val="1440"/>
              </a:spcBef>
              <a:buClr>
                <a:schemeClr val="accent1"/>
              </a:buClr>
              <a:buSzPct val="90000"/>
              <a:buFont typeface="Arial" pitchFamily="34" charset="0"/>
              <a:buNone/>
              <a:tabLst/>
            </a:pPr>
            <a:r>
              <a:rPr lang="en-US" dirty="0" smtClean="0"/>
              <a:t>Slide Subtitle</a:t>
            </a:r>
            <a:endParaRPr lang="en-US" dirty="0"/>
          </a:p>
        </p:txBody>
      </p:sp>
      <p:sp>
        <p:nvSpPr>
          <p:cNvPr id="3" name="Content Placeholder 2"/>
          <p:cNvSpPr>
            <a:spLocks noGrp="1"/>
          </p:cNvSpPr>
          <p:nvPr>
            <p:ph sz="quarter" idx="12" hasCustomPrompt="1"/>
          </p:nvPr>
        </p:nvSpPr>
        <p:spPr>
          <a:xfrm>
            <a:off x="292629" y="1689120"/>
            <a:ext cx="11614149" cy="4543425"/>
          </a:xfrm>
          <a:prstGeom prst="rect">
            <a:avLst/>
          </a:prstGeom>
        </p:spPr>
        <p:txBody>
          <a:bodyPr lIns="91384" tIns="45693" rIns="91384" bIns="45693" anchor="ctr" anchorCtr="0">
            <a:normAutofit/>
          </a:bodyPr>
          <a:lstStyle>
            <a:lvl1pPr>
              <a:defRPr lang="en-US" sz="2000" kern="1200" baseline="0" dirty="0">
                <a:solidFill>
                  <a:srgbClr val="5C5E6C"/>
                </a:solidFill>
                <a:latin typeface="+mj-lt"/>
                <a:ea typeface="+mn-ea"/>
                <a:cs typeface="+mn-cs"/>
              </a:defRPr>
            </a:lvl1pPr>
          </a:lstStyle>
          <a:p>
            <a:pPr marL="0" lvl="0" indent="0" algn="ctr" defTabSz="913867" rtl="0" eaLnBrk="1" latinLnBrk="0" hangingPunct="1">
              <a:lnSpc>
                <a:spcPct val="95000"/>
              </a:lnSpc>
              <a:spcBef>
                <a:spcPts val="1440"/>
              </a:spcBef>
              <a:buClr>
                <a:schemeClr val="accent1"/>
              </a:buClr>
              <a:buSzPct val="90000"/>
              <a:buFont typeface="Arial" pitchFamily="34" charset="0"/>
              <a:buNone/>
              <a:tabLst/>
            </a:pPr>
            <a:r>
              <a:rPr lang="en-US" dirty="0" smtClean="0"/>
              <a:t>Click to add content</a:t>
            </a:r>
            <a:endParaRPr lang="en-US" dirty="0"/>
          </a:p>
        </p:txBody>
      </p:sp>
    </p:spTree>
    <p:extLst>
      <p:ext uri="{BB962C8B-B14F-4D97-AF65-F5344CB8AC3E}">
        <p14:creationId xmlns:p14="http://schemas.microsoft.com/office/powerpoint/2010/main" val="373665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Bullet Slide Title Only">
    <p:spTree>
      <p:nvGrpSpPr>
        <p:cNvPr id="1" name=""/>
        <p:cNvGrpSpPr/>
        <p:nvPr/>
      </p:nvGrpSpPr>
      <p:grpSpPr>
        <a:xfrm>
          <a:off x="0" y="0"/>
          <a:ext cx="0" cy="0"/>
          <a:chOff x="0" y="0"/>
          <a:chExt cx="0" cy="0"/>
        </a:xfrm>
      </p:grpSpPr>
      <p:sp>
        <p:nvSpPr>
          <p:cNvPr id="5" name="Title 1"/>
          <p:cNvSpPr>
            <a:spLocks noGrp="1"/>
          </p:cNvSpPr>
          <p:nvPr>
            <p:ph type="title"/>
          </p:nvPr>
        </p:nvSpPr>
        <p:spPr>
          <a:xfrm>
            <a:off x="292617" y="439420"/>
            <a:ext cx="11612880" cy="838200"/>
          </a:xfrm>
        </p:spPr>
        <p:txBody>
          <a:bodyPr/>
          <a:lstStyle>
            <a:lvl1pPr algn="l" defTabSz="913501" rtl="0" eaLnBrk="1" latinLnBrk="0" hangingPunct="1">
              <a:lnSpc>
                <a:spcPct val="80000"/>
              </a:lnSpc>
              <a:spcBef>
                <a:spcPct val="0"/>
              </a:spcBef>
              <a:buNone/>
              <a:defRPr lang="en-US" sz="3600" b="0" kern="1200" spc="-100" baseline="0" dirty="0">
                <a:gradFill flip="none" rotWithShape="1">
                  <a:gsLst>
                    <a:gs pos="100000">
                      <a:srgbClr val="025CE0"/>
                    </a:gs>
                    <a:gs pos="0">
                      <a:srgbClr val="332298"/>
                    </a:gs>
                  </a:gsLst>
                  <a:lin ang="13500000" scaled="1"/>
                  <a:tileRect/>
                </a:gradFill>
                <a:latin typeface="+mj-lt"/>
                <a:ea typeface="+mj-ea"/>
                <a:cs typeface="+mj-cs"/>
              </a:defRPr>
            </a:lvl1pPr>
          </a:lstStyle>
          <a:p>
            <a:r>
              <a:rPr lang="en-US" smtClean="0"/>
              <a:t>Click to edit Master title style</a:t>
            </a:r>
            <a:endParaRPr lang="en-US" dirty="0"/>
          </a:p>
        </p:txBody>
      </p:sp>
      <p:sp>
        <p:nvSpPr>
          <p:cNvPr id="7" name="Text Placeholder 7"/>
          <p:cNvSpPr>
            <a:spLocks noGrp="1"/>
          </p:cNvSpPr>
          <p:nvPr>
            <p:ph type="body" sz="quarter" idx="11" hasCustomPrompt="1"/>
          </p:nvPr>
        </p:nvSpPr>
        <p:spPr>
          <a:xfrm>
            <a:off x="292617" y="1216660"/>
            <a:ext cx="11612880" cy="457200"/>
          </a:xfrm>
          <a:prstGeom prst="rect">
            <a:avLst/>
          </a:prstGeom>
        </p:spPr>
        <p:txBody>
          <a:bodyPr lIns="91359" tIns="45681" rIns="91359" bIns="45681">
            <a:noAutofit/>
          </a:bodyPr>
          <a:lstStyle>
            <a:lvl1pPr marL="0" indent="0">
              <a:buNone/>
              <a:defRPr sz="2800" spc="-51" baseline="0"/>
            </a:lvl1pPr>
          </a:lstStyle>
          <a:p>
            <a:pPr lvl="0"/>
            <a:r>
              <a:rPr lang="en-US" dirty="0" smtClean="0"/>
              <a:t>Slide Subtitle</a:t>
            </a:r>
            <a:endParaRPr lang="en-US" dirty="0"/>
          </a:p>
        </p:txBody>
      </p:sp>
    </p:spTree>
    <p:extLst>
      <p:ext uri="{BB962C8B-B14F-4D97-AF65-F5344CB8AC3E}">
        <p14:creationId xmlns:p14="http://schemas.microsoft.com/office/powerpoint/2010/main" val="133116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Bullet Slide Title Only">
    <p:spTree>
      <p:nvGrpSpPr>
        <p:cNvPr id="1" name=""/>
        <p:cNvGrpSpPr/>
        <p:nvPr/>
      </p:nvGrpSpPr>
      <p:grpSpPr>
        <a:xfrm>
          <a:off x="0" y="0"/>
          <a:ext cx="0" cy="0"/>
          <a:chOff x="0" y="0"/>
          <a:chExt cx="0" cy="0"/>
        </a:xfrm>
      </p:grpSpPr>
      <p:sp>
        <p:nvSpPr>
          <p:cNvPr id="5" name="Title 1"/>
          <p:cNvSpPr>
            <a:spLocks noGrp="1"/>
          </p:cNvSpPr>
          <p:nvPr>
            <p:ph type="title"/>
          </p:nvPr>
        </p:nvSpPr>
        <p:spPr>
          <a:xfrm>
            <a:off x="292618" y="439420"/>
            <a:ext cx="11612880" cy="838200"/>
          </a:xfrm>
        </p:spPr>
        <p:txBody>
          <a:bodyPr/>
          <a:lstStyle>
            <a:lvl1pPr algn="l" defTabSz="913419" rtl="0" eaLnBrk="1" latinLnBrk="0" hangingPunct="1">
              <a:lnSpc>
                <a:spcPct val="80000"/>
              </a:lnSpc>
              <a:spcBef>
                <a:spcPct val="0"/>
              </a:spcBef>
              <a:buNone/>
              <a:defRPr lang="en-US" sz="3600" b="0" kern="1200" spc="-100" baseline="0" dirty="0">
                <a:gradFill>
                  <a:gsLst>
                    <a:gs pos="0">
                      <a:srgbClr val="8998FB"/>
                    </a:gs>
                    <a:gs pos="98750">
                      <a:schemeClr val="tx1"/>
                    </a:gs>
                    <a:gs pos="26000">
                      <a:srgbClr val="83BBFF"/>
                    </a:gs>
                  </a:gsLst>
                  <a:lin ang="13500000" scaled="1"/>
                </a:gradFill>
                <a:latin typeface="+mj-lt"/>
                <a:ea typeface="+mj-ea"/>
                <a:cs typeface="+mj-cs"/>
              </a:defRPr>
            </a:lvl1pPr>
          </a:lstStyle>
          <a:p>
            <a:r>
              <a:rPr lang="en-US" dirty="0" smtClean="0"/>
              <a:t>Click to edit Master title style</a:t>
            </a:r>
            <a:endParaRPr lang="en-US" dirty="0"/>
          </a:p>
        </p:txBody>
      </p:sp>
      <p:sp>
        <p:nvSpPr>
          <p:cNvPr id="7" name="Text Placeholder 7"/>
          <p:cNvSpPr>
            <a:spLocks noGrp="1"/>
          </p:cNvSpPr>
          <p:nvPr>
            <p:ph type="body" sz="quarter" idx="11" hasCustomPrompt="1"/>
          </p:nvPr>
        </p:nvSpPr>
        <p:spPr>
          <a:xfrm>
            <a:off x="292618" y="1216660"/>
            <a:ext cx="11612880" cy="457200"/>
          </a:xfrm>
          <a:prstGeom prst="rect">
            <a:avLst/>
          </a:prstGeom>
        </p:spPr>
        <p:txBody>
          <a:bodyPr lIns="91351" tIns="45677" rIns="91351" bIns="45677">
            <a:noAutofit/>
          </a:bodyPr>
          <a:lstStyle>
            <a:lvl1pPr marL="0" indent="0">
              <a:buNone/>
              <a:defRPr sz="2800" spc="-51" baseline="0"/>
            </a:lvl1pPr>
          </a:lstStyle>
          <a:p>
            <a:pPr lvl="0"/>
            <a:r>
              <a:rPr lang="en-US" dirty="0" smtClean="0"/>
              <a:t>Slide Subtitle</a:t>
            </a:r>
            <a:endParaRPr lang="en-US" dirty="0"/>
          </a:p>
        </p:txBody>
      </p:sp>
    </p:spTree>
    <p:extLst>
      <p:ext uri="{BB962C8B-B14F-4D97-AF65-F5344CB8AC3E}">
        <p14:creationId xmlns:p14="http://schemas.microsoft.com/office/powerpoint/2010/main" val="129842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189" y="750145"/>
            <a:ext cx="11066075"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8" name="Straight Connector 7"/>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0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189" y="750145"/>
            <a:ext cx="11066075"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userDrawn="1"/>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  Cisco and/or its affiliates. All rights reserved.</a:t>
            </a:r>
            <a:endParaRPr lang="en-US" sz="800" b="0" i="0" dirty="0">
              <a:solidFill>
                <a:srgbClr val="FFFFFF"/>
              </a:solidFill>
              <a:latin typeface="+mn-lt"/>
              <a:cs typeface="CiscoSans Thin"/>
            </a:endParaRPr>
          </a:p>
        </p:txBody>
      </p:sp>
      <p:cxnSp>
        <p:nvCxnSpPr>
          <p:cNvPr id="8" name="Straight Connector 7"/>
          <p:cNvCxnSpPr/>
          <p:nvPr userDrawn="1"/>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399" y="404085"/>
            <a:ext cx="11543628"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573" y="1600205"/>
            <a:ext cx="11543628" cy="4525433"/>
          </a:xfrm>
          <a:prstGeom prst="rect">
            <a:avLst/>
          </a:prstGeom>
        </p:spPr>
        <p:txBody>
          <a:bodyPr lIns="121883" tIns="60941" rIns="121883" bIns="60941">
            <a:noAutofit/>
          </a:bodyPr>
          <a:lstStyle>
            <a:lvl1pPr marL="380885" marR="0" indent="-380885" algn="ctr" defTabSz="609417" rtl="0" eaLnBrk="1" fontAlgn="auto" latinLnBrk="0" hangingPunct="1">
              <a:lnSpc>
                <a:spcPct val="100000"/>
              </a:lnSpc>
              <a:spcBef>
                <a:spcPct val="20000"/>
              </a:spcBef>
              <a:spcAft>
                <a:spcPts val="0"/>
              </a:spcAft>
              <a:buClrTx/>
              <a:buSzTx/>
              <a:buFont typeface="Arial"/>
              <a:buNone/>
              <a:tabLst/>
              <a:defRPr sz="2700" b="0" i="0" baseline="0">
                <a:solidFill>
                  <a:schemeClr val="tx2"/>
                </a:solidFill>
                <a:latin typeface="+mn-lt"/>
                <a:cs typeface="CiscoSans ExtraLight"/>
              </a:defRPr>
            </a:lvl1pPr>
          </a:lstStyle>
          <a:p>
            <a:pPr marL="0" marR="0" lvl="0" indent="0" algn="l" defTabSz="609417"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193772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347403" y="454877"/>
            <a:ext cx="11542817" cy="975360"/>
          </a:xfrm>
          <a:prstGeom prst="rect">
            <a:avLst/>
          </a:prstGeom>
        </p:spPr>
        <p:txBody>
          <a:bodyPr vert="horz" lIns="121883" tIns="60941" rIns="121883" bIns="60941" rtlCol="0" anchor="t" anchorCtr="0">
            <a:noAutofit/>
          </a:bodyPr>
          <a:lstStyle/>
          <a:p>
            <a:r>
              <a:rPr lang="en-US" altLang="ja-JP" smtClean="0"/>
              <a:t>Click to edit Master title style</a:t>
            </a:r>
            <a:endParaRPr lang="en-GB" dirty="0"/>
          </a:p>
        </p:txBody>
      </p:sp>
      <p:sp>
        <p:nvSpPr>
          <p:cNvPr id="4" name="Rectangle 5"/>
          <p:cNvSpPr>
            <a:spLocks noChangeArrowheads="1"/>
          </p:cNvSpPr>
          <p:nvPr/>
        </p:nvSpPr>
        <p:spPr bwMode="ltGray">
          <a:xfrm>
            <a:off x="10414963" y="6327964"/>
            <a:ext cx="1016261"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11551122" y="6323860"/>
            <a:ext cx="287620" cy="206040"/>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231F20"/>
                </a:solidFill>
                <a:latin typeface="+mn-lt"/>
                <a:cs typeface="CiscoSans Thin"/>
              </a:rPr>
              <a:pPr algn="r" defTabSz="814217">
                <a:lnSpc>
                  <a:spcPct val="100000"/>
                </a:lnSpc>
              </a:pPr>
              <a:t>‹#›</a:t>
            </a:fld>
            <a:endParaRPr lang="en-US" sz="800" b="0" i="0" dirty="0">
              <a:solidFill>
                <a:srgbClr val="231F20"/>
              </a:solidFill>
              <a:latin typeface="+mn-lt"/>
              <a:cs typeface="CiscoSans Thin"/>
            </a:endParaRPr>
          </a:p>
        </p:txBody>
      </p:sp>
      <p:sp>
        <p:nvSpPr>
          <p:cNvPr id="6" name="Rectangle 4"/>
          <p:cNvSpPr>
            <a:spLocks noChangeArrowheads="1"/>
          </p:cNvSpPr>
          <p:nvPr/>
        </p:nvSpPr>
        <p:spPr bwMode="ltGray">
          <a:xfrm>
            <a:off x="389294" y="6329697"/>
            <a:ext cx="4559499"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231F20"/>
                </a:solidFill>
                <a:latin typeface="+mn-lt"/>
                <a:cs typeface="CiscoSans Thin"/>
              </a:rPr>
              <a:t>© 2013-2014  Cisco and/or its affiliates. All rights reserved.</a:t>
            </a:r>
            <a:endParaRPr lang="en-US" sz="800" b="0" i="0" dirty="0">
              <a:solidFill>
                <a:srgbClr val="231F20"/>
              </a:solidFill>
              <a:latin typeface="+mn-lt"/>
              <a:cs typeface="CiscoSans Thin"/>
            </a:endParaRPr>
          </a:p>
        </p:txBody>
      </p:sp>
      <p:cxnSp>
        <p:nvCxnSpPr>
          <p:cNvPr id="8" name="Straight Connector 7"/>
          <p:cNvCxnSpPr/>
          <p:nvPr/>
        </p:nvCxnSpPr>
        <p:spPr>
          <a:xfrm>
            <a:off x="0" y="6771410"/>
            <a:ext cx="12188825"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4849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662" r:id="rId3"/>
    <p:sldLayoutId id="2147483764" r:id="rId4"/>
    <p:sldLayoutId id="2147483754" r:id="rId5"/>
    <p:sldLayoutId id="2147483665" r:id="rId6"/>
    <p:sldLayoutId id="2147483752" r:id="rId7"/>
    <p:sldLayoutId id="2147483768" r:id="rId8"/>
    <p:sldLayoutId id="2147483723" r:id="rId9"/>
    <p:sldLayoutId id="2147483758" r:id="rId10"/>
    <p:sldLayoutId id="2147483667" r:id="rId11"/>
    <p:sldLayoutId id="2147483668" r:id="rId12"/>
    <p:sldLayoutId id="2147483720" r:id="rId13"/>
    <p:sldLayoutId id="2147483669" r:id="rId14"/>
    <p:sldLayoutId id="2147483670" r:id="rId15"/>
    <p:sldLayoutId id="2147483761" r:id="rId16"/>
    <p:sldLayoutId id="2147483671" r:id="rId17"/>
    <p:sldLayoutId id="2147483672" r:id="rId18"/>
    <p:sldLayoutId id="2147483733" r:id="rId19"/>
    <p:sldLayoutId id="2147483734" r:id="rId20"/>
    <p:sldLayoutId id="2147483755" r:id="rId21"/>
    <p:sldLayoutId id="2147483760" r:id="rId22"/>
    <p:sldLayoutId id="2147483726" r:id="rId23"/>
    <p:sldLayoutId id="2147483727" r:id="rId24"/>
    <p:sldLayoutId id="2147483759" r:id="rId25"/>
    <p:sldLayoutId id="2147483731" r:id="rId26"/>
    <p:sldLayoutId id="2147483675" r:id="rId27"/>
    <p:sldLayoutId id="2147483739" r:id="rId28"/>
    <p:sldLayoutId id="2147483742" r:id="rId29"/>
    <p:sldLayoutId id="2147483738" r:id="rId30"/>
    <p:sldLayoutId id="2147483762" r:id="rId31"/>
    <p:sldLayoutId id="2147483673" r:id="rId32"/>
    <p:sldLayoutId id="2147483722" r:id="rId33"/>
    <p:sldLayoutId id="2147483730" r:id="rId34"/>
    <p:sldLayoutId id="2147483736" r:id="rId35"/>
    <p:sldLayoutId id="2147483674" r:id="rId36"/>
    <p:sldLayoutId id="2147483724" r:id="rId37"/>
    <p:sldLayoutId id="2147483725" r:id="rId38"/>
    <p:sldLayoutId id="2147483683" r:id="rId39"/>
    <p:sldLayoutId id="2147483743" r:id="rId40"/>
    <p:sldLayoutId id="2147483744" r:id="rId41"/>
    <p:sldLayoutId id="2147483745" r:id="rId42"/>
    <p:sldLayoutId id="2147483728" r:id="rId43"/>
    <p:sldLayoutId id="2147483750" r:id="rId44"/>
    <p:sldLayoutId id="2147483763" r:id="rId45"/>
    <p:sldLayoutId id="2147483686" r:id="rId46"/>
    <p:sldLayoutId id="2147483687" r:id="rId47"/>
    <p:sldLayoutId id="2147483746" r:id="rId48"/>
    <p:sldLayoutId id="2147483751" r:id="rId49"/>
    <p:sldLayoutId id="2147483756" r:id="rId50"/>
    <p:sldLayoutId id="2147483757" r:id="rId51"/>
    <p:sldLayoutId id="2147483741" r:id="rId52"/>
    <p:sldLayoutId id="2147483747" r:id="rId53"/>
    <p:sldLayoutId id="2147483748" r:id="rId54"/>
    <p:sldLayoutId id="2147483688" r:id="rId55"/>
    <p:sldLayoutId id="2147483749" r:id="rId56"/>
    <p:sldLayoutId id="2147483769" r:id="rId57"/>
    <p:sldLayoutId id="2147483770" r:id="rId58"/>
    <p:sldLayoutId id="2147483771" r:id="rId59"/>
    <p:sldLayoutId id="2147483776" r:id="rId60"/>
    <p:sldLayoutId id="2147483777" r:id="rId61"/>
    <p:sldLayoutId id="2147483780" r:id="rId62"/>
    <p:sldLayoutId id="2147483781" r:id="rId63"/>
    <p:sldLayoutId id="2147483782" r:id="rId64"/>
    <p:sldLayoutId id="2147483783" r:id="rId65"/>
    <p:sldLayoutId id="2147483784" r:id="rId66"/>
    <p:sldLayoutId id="2147483785" r:id="rId67"/>
  </p:sldLayoutIdLst>
  <p:transition spd="slow">
    <p:wipe/>
  </p:transition>
  <p:timing>
    <p:tnLst>
      <p:par>
        <p:cTn id="1" dur="indefinite" restart="never" nodeType="tmRoot"/>
      </p:par>
    </p:tnLst>
  </p:timing>
  <p:txStyles>
    <p:titleStyle>
      <a:lvl1pPr algn="l" defTabSz="914247" rtl="0" eaLnBrk="1" latinLnBrk="0" hangingPunct="1">
        <a:lnSpc>
          <a:spcPct val="80000"/>
        </a:lnSpc>
        <a:spcBef>
          <a:spcPct val="0"/>
        </a:spcBef>
        <a:buNone/>
        <a:defRPr kumimoji="1" lang="en-US" sz="3300" b="0" kern="1200" spc="0" baseline="0" dirty="0">
          <a:solidFill>
            <a:srgbClr val="00A2BF"/>
          </a:solidFill>
          <a:latin typeface="+mj-lt"/>
          <a:ea typeface="+mj-ea"/>
          <a:cs typeface="CiscoSans"/>
        </a:defRPr>
      </a:lvl1pPr>
    </p:titleStyle>
    <p:bodyStyle>
      <a:lvl1pPr marL="228563" indent="-228563" algn="l" defTabSz="914247" rtl="0" eaLnBrk="1" latinLnBrk="0" hangingPunct="1">
        <a:lnSpc>
          <a:spcPct val="95000"/>
        </a:lnSpc>
        <a:spcBef>
          <a:spcPts val="1440"/>
        </a:spcBef>
        <a:buClr>
          <a:schemeClr val="tx2"/>
        </a:buClr>
        <a:buSzPct val="90000"/>
        <a:buFont typeface="Arial" pitchFamily="34" charset="0"/>
        <a:buChar char="•"/>
        <a:tabLst/>
        <a:defRPr kumimoji="1" lang="en-US" sz="2000" kern="1200" dirty="0" smtClean="0">
          <a:solidFill>
            <a:schemeClr val="tx1"/>
          </a:solidFill>
          <a:latin typeface="+mn-lt"/>
          <a:ea typeface="+mn-ea"/>
          <a:cs typeface="CiscoSans"/>
        </a:defRPr>
      </a:lvl1pPr>
      <a:lvl2pPr marL="479856" indent="-287914" algn="l" defTabSz="914247" rtl="0" eaLnBrk="1" latinLnBrk="0" hangingPunct="1">
        <a:lnSpc>
          <a:spcPct val="95000"/>
        </a:lnSpc>
        <a:spcBef>
          <a:spcPts val="800"/>
        </a:spcBef>
        <a:buClr>
          <a:schemeClr val="tx2"/>
        </a:buClr>
        <a:buFont typeface="Arial"/>
        <a:buChar char="•"/>
        <a:defRPr kumimoji="1" lang="en-US" sz="1900" kern="1200" dirty="0" smtClean="0">
          <a:solidFill>
            <a:schemeClr val="tx1"/>
          </a:solidFill>
          <a:latin typeface="+mn-lt"/>
          <a:ea typeface="+mn-ea"/>
          <a:cs typeface="CiscoSans"/>
        </a:defRPr>
      </a:lvl2pPr>
      <a:lvl3pPr marL="575827" indent="-228532" algn="l" defTabSz="914247" rtl="0" eaLnBrk="1" latinLnBrk="0" hangingPunct="1">
        <a:lnSpc>
          <a:spcPct val="95000"/>
        </a:lnSpc>
        <a:spcBef>
          <a:spcPts val="840"/>
        </a:spcBef>
        <a:buFont typeface="Arial"/>
        <a:buChar char="•"/>
        <a:defRPr kumimoji="1" lang="en-US" sz="1600" kern="1200" dirty="0" smtClean="0">
          <a:solidFill>
            <a:schemeClr val="tx1"/>
          </a:solidFill>
          <a:latin typeface="+mn-lt"/>
          <a:ea typeface="+mn-ea"/>
          <a:cs typeface="CiscoSans"/>
        </a:defRPr>
      </a:lvl3pPr>
      <a:lvl4pPr marL="671798" indent="-228532" algn="l" defTabSz="914247" rtl="0" eaLnBrk="1" latinLnBrk="0" hangingPunct="1">
        <a:lnSpc>
          <a:spcPct val="95000"/>
        </a:lnSpc>
        <a:spcBef>
          <a:spcPts val="840"/>
        </a:spcBef>
        <a:buFont typeface="Arial"/>
        <a:buChar char="•"/>
        <a:defRPr kumimoji="1" lang="en-US" sz="1500" kern="1200" dirty="0" smtClean="0">
          <a:solidFill>
            <a:schemeClr val="tx1"/>
          </a:solidFill>
          <a:latin typeface="+mn-lt"/>
          <a:ea typeface="+mn-ea"/>
          <a:cs typeface="CiscoSans"/>
        </a:defRPr>
      </a:lvl4pPr>
      <a:lvl5pPr marL="767770" indent="-228532" algn="l" defTabSz="914247" rtl="0" eaLnBrk="1" latinLnBrk="0" hangingPunct="1">
        <a:lnSpc>
          <a:spcPct val="95000"/>
        </a:lnSpc>
        <a:spcBef>
          <a:spcPts val="840"/>
        </a:spcBef>
        <a:buFont typeface="Arial"/>
        <a:buChar char="•"/>
        <a:defRPr kumimoji="1" lang="en-US" sz="1500" kern="1200" dirty="0">
          <a:solidFill>
            <a:schemeClr val="tx1"/>
          </a:solidFill>
          <a:latin typeface="+mn-lt"/>
          <a:ea typeface="+mn-ea"/>
          <a:cs typeface="CiscoSans"/>
        </a:defRPr>
      </a:lvl5pPr>
      <a:lvl6pPr marL="1151654" indent="-228563" algn="l" defTabSz="914247" rtl="0" eaLnBrk="1" latinLnBrk="0" hangingPunct="1">
        <a:spcBef>
          <a:spcPts val="800"/>
        </a:spcBef>
        <a:buFont typeface="Arial" pitchFamily="34" charset="0"/>
        <a:buChar char="•"/>
        <a:defRPr kumimoji="1" sz="1200" kern="1200" baseline="0">
          <a:solidFill>
            <a:schemeClr val="tx1"/>
          </a:solidFill>
          <a:latin typeface="+mn-lt"/>
          <a:ea typeface="+mn-ea"/>
          <a:cs typeface="+mn-cs"/>
        </a:defRPr>
      </a:lvl6pPr>
      <a:lvl7pPr marL="1247626" indent="-228532" algn="l" defTabSz="914247" rtl="0" eaLnBrk="1" latinLnBrk="0" hangingPunct="1">
        <a:spcBef>
          <a:spcPts val="800"/>
        </a:spcBef>
        <a:buFont typeface="Arial" pitchFamily="34" charset="0"/>
        <a:buChar char="•"/>
        <a:defRPr kumimoji="1" sz="1100" kern="1200" baseline="0">
          <a:solidFill>
            <a:schemeClr val="tx1"/>
          </a:solidFill>
          <a:latin typeface="+mn-lt"/>
          <a:ea typeface="+mn-ea"/>
          <a:cs typeface="+mn-cs"/>
        </a:defRPr>
      </a:lvl7pPr>
      <a:lvl8pPr marL="3199867" indent="0" algn="l" defTabSz="914247" rtl="0" eaLnBrk="1" latinLnBrk="0" hangingPunct="1">
        <a:spcBef>
          <a:spcPct val="20000"/>
        </a:spcBef>
        <a:buFont typeface="Arial" pitchFamily="34" charset="0"/>
        <a:buNone/>
        <a:defRPr kumimoji="1" sz="2000" kern="1200">
          <a:solidFill>
            <a:schemeClr val="tx1"/>
          </a:solidFill>
          <a:latin typeface="+mn-lt"/>
          <a:ea typeface="+mn-ea"/>
          <a:cs typeface="+mn-cs"/>
        </a:defRPr>
      </a:lvl8pPr>
      <a:lvl9pPr marL="3885553" indent="-228563" algn="l" defTabSz="91424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247" rtl="0" eaLnBrk="1" latinLnBrk="0" hangingPunct="1">
        <a:defRPr kumimoji="1" sz="1900" kern="1200">
          <a:solidFill>
            <a:schemeClr val="tx1"/>
          </a:solidFill>
          <a:latin typeface="+mn-lt"/>
          <a:ea typeface="+mn-ea"/>
          <a:cs typeface="+mn-cs"/>
        </a:defRPr>
      </a:lvl1pPr>
      <a:lvl2pPr marL="457121" algn="l" defTabSz="914247" rtl="0" eaLnBrk="1" latinLnBrk="0" hangingPunct="1">
        <a:defRPr kumimoji="1" sz="1900" kern="1200">
          <a:solidFill>
            <a:schemeClr val="tx1"/>
          </a:solidFill>
          <a:latin typeface="+mn-lt"/>
          <a:ea typeface="+mn-ea"/>
          <a:cs typeface="+mn-cs"/>
        </a:defRPr>
      </a:lvl2pPr>
      <a:lvl3pPr marL="914247" algn="l" defTabSz="914247" rtl="0" eaLnBrk="1" latinLnBrk="0" hangingPunct="1">
        <a:defRPr kumimoji="1" sz="1900" kern="1200">
          <a:solidFill>
            <a:schemeClr val="tx1"/>
          </a:solidFill>
          <a:latin typeface="+mn-lt"/>
          <a:ea typeface="+mn-ea"/>
          <a:cs typeface="+mn-cs"/>
        </a:defRPr>
      </a:lvl3pPr>
      <a:lvl4pPr marL="1371371" algn="l" defTabSz="914247" rtl="0" eaLnBrk="1" latinLnBrk="0" hangingPunct="1">
        <a:defRPr kumimoji="1" sz="1900" kern="1200">
          <a:solidFill>
            <a:schemeClr val="tx1"/>
          </a:solidFill>
          <a:latin typeface="+mn-lt"/>
          <a:ea typeface="+mn-ea"/>
          <a:cs typeface="+mn-cs"/>
        </a:defRPr>
      </a:lvl4pPr>
      <a:lvl5pPr marL="1828496" algn="l" defTabSz="914247" rtl="0" eaLnBrk="1" latinLnBrk="0" hangingPunct="1">
        <a:defRPr kumimoji="1" sz="1900" kern="1200">
          <a:solidFill>
            <a:schemeClr val="tx1"/>
          </a:solidFill>
          <a:latin typeface="+mn-lt"/>
          <a:ea typeface="+mn-ea"/>
          <a:cs typeface="+mn-cs"/>
        </a:defRPr>
      </a:lvl5pPr>
      <a:lvl6pPr marL="2285617" algn="l" defTabSz="914247" rtl="0" eaLnBrk="1" latinLnBrk="0" hangingPunct="1">
        <a:defRPr kumimoji="1" sz="1900" kern="1200">
          <a:solidFill>
            <a:schemeClr val="tx1"/>
          </a:solidFill>
          <a:latin typeface="+mn-lt"/>
          <a:ea typeface="+mn-ea"/>
          <a:cs typeface="+mn-cs"/>
        </a:defRPr>
      </a:lvl6pPr>
      <a:lvl7pPr marL="2742743" algn="l" defTabSz="914247" rtl="0" eaLnBrk="1" latinLnBrk="0" hangingPunct="1">
        <a:defRPr kumimoji="1" sz="1900" kern="1200">
          <a:solidFill>
            <a:schemeClr val="tx1"/>
          </a:solidFill>
          <a:latin typeface="+mn-lt"/>
          <a:ea typeface="+mn-ea"/>
          <a:cs typeface="+mn-cs"/>
        </a:defRPr>
      </a:lvl7pPr>
      <a:lvl8pPr marL="3199867" algn="l" defTabSz="914247" rtl="0" eaLnBrk="1" latinLnBrk="0" hangingPunct="1">
        <a:defRPr kumimoji="1" sz="1900" kern="1200">
          <a:solidFill>
            <a:schemeClr val="tx1"/>
          </a:solidFill>
          <a:latin typeface="+mn-lt"/>
          <a:ea typeface="+mn-ea"/>
          <a:cs typeface="+mn-cs"/>
        </a:defRPr>
      </a:lvl8pPr>
      <a:lvl9pPr marL="3656992" algn="l" defTabSz="914247"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png"/><Relationship Id="rId18" Type="http://schemas.openxmlformats.org/officeDocument/2006/relationships/image" Target="../media/image14.png"/><Relationship Id="rId3" Type="http://schemas.openxmlformats.org/officeDocument/2006/relationships/tags" Target="../tags/tag3.xml"/><Relationship Id="rId7" Type="http://schemas.microsoft.com/office/2007/relationships/hdphoto" Target="../media/hdphoto1.wdp"/><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tags" Target="../tags/tag2.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notesSlide" Target="../notesSlides/notesSlide1.xml"/><Relationship Id="rId15" Type="http://schemas.microsoft.com/office/2007/relationships/hdphoto" Target="../media/hdphoto2.wdp"/><Relationship Id="rId10" Type="http://schemas.openxmlformats.org/officeDocument/2006/relationships/image" Target="../media/image2.png"/><Relationship Id="rId19" Type="http://schemas.openxmlformats.org/officeDocument/2006/relationships/image" Target="../media/image15.png"/><Relationship Id="rId4" Type="http://schemas.openxmlformats.org/officeDocument/2006/relationships/slideLayout" Target="../slideLayouts/slideLayout57.xml"/><Relationship Id="rId9" Type="http://schemas.openxmlformats.org/officeDocument/2006/relationships/image" Target="../media/image8.png"/><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2.wmf"/><Relationship Id="rId7" Type="http://schemas.openxmlformats.org/officeDocument/2006/relationships/image" Target="../media/image18.png"/><Relationship Id="rId2" Type="http://schemas.openxmlformats.org/officeDocument/2006/relationships/image" Target="../media/image21.wmf"/><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png"/><Relationship Id="rId18" Type="http://schemas.openxmlformats.org/officeDocument/2006/relationships/image" Target="../media/image14.png"/><Relationship Id="rId3" Type="http://schemas.openxmlformats.org/officeDocument/2006/relationships/tags" Target="../tags/tag6.xml"/><Relationship Id="rId7" Type="http://schemas.microsoft.com/office/2007/relationships/hdphoto" Target="../media/hdphoto1.wdp"/><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tags" Target="../tags/tag5.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4.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notesSlide" Target="../notesSlides/notesSlide3.xml"/><Relationship Id="rId15" Type="http://schemas.microsoft.com/office/2007/relationships/hdphoto" Target="../media/hdphoto2.wdp"/><Relationship Id="rId10" Type="http://schemas.openxmlformats.org/officeDocument/2006/relationships/image" Target="../media/image2.png"/><Relationship Id="rId19" Type="http://schemas.openxmlformats.org/officeDocument/2006/relationships/image" Target="../media/image15.png"/><Relationship Id="rId4" Type="http://schemas.openxmlformats.org/officeDocument/2006/relationships/slideLayout" Target="../slideLayouts/slideLayout57.xml"/><Relationship Id="rId9" Type="http://schemas.openxmlformats.org/officeDocument/2006/relationships/image" Target="../media/image8.png"/><Relationship Id="rId1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3.emf"/><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6.png"/><Relationship Id="rId3" Type="http://schemas.openxmlformats.org/officeDocument/2006/relationships/image" Target="../media/image34.wmf"/><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66.xml"/><Relationship Id="rId6" Type="http://schemas.openxmlformats.org/officeDocument/2006/relationships/image" Target="../media/image37.png"/><Relationship Id="rId11" Type="http://schemas.microsoft.com/office/2007/relationships/hdphoto" Target="../media/hdphoto3.wdp"/><Relationship Id="rId5" Type="http://schemas.openxmlformats.org/officeDocument/2006/relationships/image" Target="../media/image36.png"/><Relationship Id="rId15" Type="http://schemas.openxmlformats.org/officeDocument/2006/relationships/image" Target="../media/image44.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png"/><Relationship Id="rId18" Type="http://schemas.openxmlformats.org/officeDocument/2006/relationships/image" Target="../media/image14.png"/><Relationship Id="rId3" Type="http://schemas.openxmlformats.org/officeDocument/2006/relationships/tags" Target="../tags/tag9.xml"/><Relationship Id="rId7" Type="http://schemas.microsoft.com/office/2007/relationships/hdphoto" Target="../media/hdphoto1.wdp"/><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tags" Target="../tags/tag8.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notesSlide" Target="../notesSlides/notesSlide8.xml"/><Relationship Id="rId15" Type="http://schemas.microsoft.com/office/2007/relationships/hdphoto" Target="../media/hdphoto2.wdp"/><Relationship Id="rId10" Type="http://schemas.openxmlformats.org/officeDocument/2006/relationships/image" Target="../media/image2.png"/><Relationship Id="rId19" Type="http://schemas.openxmlformats.org/officeDocument/2006/relationships/image" Target="../media/image15.png"/><Relationship Id="rId4" Type="http://schemas.openxmlformats.org/officeDocument/2006/relationships/slideLayout" Target="../slideLayouts/slideLayout57.xml"/><Relationship Id="rId9" Type="http://schemas.openxmlformats.org/officeDocument/2006/relationships/image" Target="../media/image8.png"/><Relationship Id="rId1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3" Type="http://schemas.openxmlformats.org/officeDocument/2006/relationships/image" Target="../media/image1.png"/><Relationship Id="rId7" Type="http://schemas.openxmlformats.org/officeDocument/2006/relationships/image" Target="../media/image47.emf"/><Relationship Id="rId12"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image" Target="../media/image46.emf"/><Relationship Id="rId11" Type="http://schemas.openxmlformats.org/officeDocument/2006/relationships/image" Target="../media/image51.png"/><Relationship Id="rId5" Type="http://schemas.openxmlformats.org/officeDocument/2006/relationships/image" Target="../media/image45.emf"/><Relationship Id="rId15" Type="http://schemas.openxmlformats.org/officeDocument/2006/relationships/image" Target="../media/image54.png"/><Relationship Id="rId10" Type="http://schemas.openxmlformats.org/officeDocument/2006/relationships/image" Target="../media/image50.emf"/><Relationship Id="rId4" Type="http://schemas.openxmlformats.org/officeDocument/2006/relationships/image" Target="../media/image2.png"/><Relationship Id="rId9" Type="http://schemas.openxmlformats.org/officeDocument/2006/relationships/image" Target="../media/image49.png"/><Relationship Id="rId14" Type="http://schemas.openxmlformats.org/officeDocument/2006/relationships/image" Target="../media/image5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png"/><Relationship Id="rId18" Type="http://schemas.openxmlformats.org/officeDocument/2006/relationships/image" Target="../media/image14.png"/><Relationship Id="rId3" Type="http://schemas.openxmlformats.org/officeDocument/2006/relationships/tags" Target="../tags/tag12.xml"/><Relationship Id="rId7" Type="http://schemas.microsoft.com/office/2007/relationships/hdphoto" Target="../media/hdphoto1.wdp"/><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tags" Target="../tags/tag1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10.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notesSlide" Target="../notesSlides/notesSlide14.xml"/><Relationship Id="rId15" Type="http://schemas.microsoft.com/office/2007/relationships/hdphoto" Target="../media/hdphoto2.wdp"/><Relationship Id="rId10" Type="http://schemas.openxmlformats.org/officeDocument/2006/relationships/image" Target="../media/image2.png"/><Relationship Id="rId19" Type="http://schemas.openxmlformats.org/officeDocument/2006/relationships/image" Target="../media/image15.png"/><Relationship Id="rId4" Type="http://schemas.openxmlformats.org/officeDocument/2006/relationships/slideLayout" Target="../slideLayouts/slideLayout57.xml"/><Relationship Id="rId9" Type="http://schemas.openxmlformats.org/officeDocument/2006/relationships/image" Target="../media/image8.png"/><Relationship Id="rId14"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6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png"/><Relationship Id="rId18" Type="http://schemas.openxmlformats.org/officeDocument/2006/relationships/image" Target="../media/image14.png"/><Relationship Id="rId3" Type="http://schemas.openxmlformats.org/officeDocument/2006/relationships/tags" Target="../tags/tag15.xml"/><Relationship Id="rId7" Type="http://schemas.microsoft.com/office/2007/relationships/hdphoto" Target="../media/hdphoto1.wdp"/><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tags" Target="../tags/tag14.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13.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notesSlide" Target="../notesSlides/notesSlide18.xml"/><Relationship Id="rId15" Type="http://schemas.microsoft.com/office/2007/relationships/hdphoto" Target="../media/hdphoto2.wdp"/><Relationship Id="rId10" Type="http://schemas.openxmlformats.org/officeDocument/2006/relationships/image" Target="../media/image2.png"/><Relationship Id="rId19" Type="http://schemas.openxmlformats.org/officeDocument/2006/relationships/image" Target="../media/image15.png"/><Relationship Id="rId4" Type="http://schemas.openxmlformats.org/officeDocument/2006/relationships/slideLayout" Target="../slideLayouts/slideLayout57.xml"/><Relationship Id="rId9" Type="http://schemas.openxmlformats.org/officeDocument/2006/relationships/image" Target="../media/image8.png"/><Relationship Id="rId1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tools.ietf.org/html/rfc6379" TargetMode="External"/><Relationship Id="rId2" Type="http://schemas.openxmlformats.org/officeDocument/2006/relationships/notesSlide" Target="../notesSlides/notesSlide19.xml"/><Relationship Id="rId1" Type="http://schemas.openxmlformats.org/officeDocument/2006/relationships/slideLayout" Target="../slideLayouts/slideLayout63.xml"/><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3" Type="http://schemas.openxmlformats.org/officeDocument/2006/relationships/hyperlink" Target="http://csrc.nist.gov/groups/ST/toolkit/documents/SP800-56Arev1_3-8-07.pdf" TargetMode="External"/><Relationship Id="rId2" Type="http://schemas.openxmlformats.org/officeDocument/2006/relationships/hyperlink" Target="http://csrc.nist.gov/publications/PubsFIPS.html" TargetMode="External"/><Relationship Id="rId1" Type="http://schemas.openxmlformats.org/officeDocument/2006/relationships/slideLayout" Target="../slideLayouts/slideLayout32.xml"/><Relationship Id="rId6" Type="http://schemas.openxmlformats.org/officeDocument/2006/relationships/hyperlink" Target="http://www.nsa.gov/ia/programs/suiteb_cryptography/" TargetMode="External"/><Relationship Id="rId5" Type="http://schemas.openxmlformats.org/officeDocument/2006/relationships/hyperlink" Target="http://csrc.nist.gov/publications/fips/fips180-3/fips180-3_final.pdf" TargetMode="External"/><Relationship Id="rId4" Type="http://schemas.openxmlformats.org/officeDocument/2006/relationships/hyperlink" Target="http://csrc.nist.gov/publications/fips/fips186-3/fips_186-3.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69.png"/><Relationship Id="rId7" Type="http://schemas.openxmlformats.org/officeDocument/2006/relationships/image" Target="../media/image72.wmf"/><Relationship Id="rId2" Type="http://schemas.openxmlformats.org/officeDocument/2006/relationships/notesSlide" Target="../notesSlides/notesSlide22.xml"/><Relationship Id="rId1" Type="http://schemas.openxmlformats.org/officeDocument/2006/relationships/slideLayout" Target="../slideLayouts/slideLayout57.xml"/><Relationship Id="rId6" Type="http://schemas.openxmlformats.org/officeDocument/2006/relationships/image" Target="../media/image71.wmf"/><Relationship Id="rId5" Type="http://schemas.openxmlformats.org/officeDocument/2006/relationships/image" Target="../media/image26.wmf"/><Relationship Id="rId10" Type="http://schemas.openxmlformats.org/officeDocument/2006/relationships/image" Target="../media/image7.png"/><Relationship Id="rId4" Type="http://schemas.openxmlformats.org/officeDocument/2006/relationships/image" Target="../media/image70.emf"/><Relationship Id="rId9" Type="http://schemas.openxmlformats.org/officeDocument/2006/relationships/image" Target="../media/image74.wmf"/></Relationships>
</file>

<file path=ppt/slides/_rels/slide43.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69.png"/><Relationship Id="rId7" Type="http://schemas.openxmlformats.org/officeDocument/2006/relationships/image" Target="../media/image74.wmf"/><Relationship Id="rId2" Type="http://schemas.openxmlformats.org/officeDocument/2006/relationships/notesSlide" Target="../notesSlides/notesSlide23.xml"/><Relationship Id="rId1" Type="http://schemas.openxmlformats.org/officeDocument/2006/relationships/slideLayout" Target="../slideLayouts/slideLayout57.xml"/><Relationship Id="rId6" Type="http://schemas.openxmlformats.org/officeDocument/2006/relationships/image" Target="../media/image71.wmf"/><Relationship Id="rId5" Type="http://schemas.openxmlformats.org/officeDocument/2006/relationships/image" Target="../media/image26.wmf"/><Relationship Id="rId4" Type="http://schemas.openxmlformats.org/officeDocument/2006/relationships/image" Target="../media/image70.emf"/><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60.xml"/><Relationship Id="rId6" Type="http://schemas.openxmlformats.org/officeDocument/2006/relationships/image" Target="../media/image75.png"/><Relationship Id="rId5" Type="http://schemas.openxmlformats.org/officeDocument/2006/relationships/image" Target="../media/image7.png"/><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5.xml"/><Relationship Id="rId1" Type="http://schemas.openxmlformats.org/officeDocument/2006/relationships/slideLayout" Target="../slideLayouts/slideLayout60.xml"/><Relationship Id="rId6" Type="http://schemas.openxmlformats.org/officeDocument/2006/relationships/image" Target="../media/image75.png"/><Relationship Id="rId5" Type="http://schemas.openxmlformats.org/officeDocument/2006/relationships/image" Target="../media/image7.png"/><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8" Type="http://schemas.openxmlformats.org/officeDocument/2006/relationships/image" Target="../media/image79.png"/><Relationship Id="rId13" Type="http://schemas.microsoft.com/office/2007/relationships/hdphoto" Target="../media/hdphoto6.wdp"/><Relationship Id="rId3" Type="http://schemas.openxmlformats.org/officeDocument/2006/relationships/image" Target="../media/image5.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12.png"/><Relationship Id="rId9" Type="http://schemas.openxmlformats.org/officeDocument/2006/relationships/image" Target="../media/image80.png"/><Relationship Id="rId1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61.xml"/><Relationship Id="rId5" Type="http://schemas.openxmlformats.org/officeDocument/2006/relationships/image" Target="../media/image87.png"/><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hyperlink" Target="Http://www.cisco.com/go/iwan" TargetMode="External"/><Relationship Id="rId2" Type="http://schemas.openxmlformats.org/officeDocument/2006/relationships/notesSlide" Target="../notesSlides/notesSlide28.xml"/><Relationship Id="rId1" Type="http://schemas.openxmlformats.org/officeDocument/2006/relationships/slideLayout" Target="../slideLayouts/slideLayout58.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9.xml"/><Relationship Id="rId1" Type="http://schemas.openxmlformats.org/officeDocument/2006/relationships/slideLayout" Target="../slideLayouts/slideLayout58.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8" Type="http://schemas.openxmlformats.org/officeDocument/2006/relationships/hyperlink" Target="https://dcloud.cisco.com/" TargetMode="External"/><Relationship Id="rId13" Type="http://schemas.openxmlformats.org/officeDocument/2006/relationships/image" Target="../media/image97.jpeg"/><Relationship Id="rId3" Type="http://schemas.openxmlformats.org/officeDocument/2006/relationships/hyperlink" Target="https://dcloud-rtp-web-1.cisco.com/dCloud/demoInfo.jsp?d=39935" TargetMode="External"/><Relationship Id="rId7" Type="http://schemas.openxmlformats.org/officeDocument/2006/relationships/hyperlink" Target="https://dcloud-rtp-web-1.cisco.com/dCloud/demoInfo.jsp?d=60917" TargetMode="External"/><Relationship Id="rId12" Type="http://schemas.openxmlformats.org/officeDocument/2006/relationships/image" Target="../media/image96.jpeg"/><Relationship Id="rId2" Type="http://schemas.openxmlformats.org/officeDocument/2006/relationships/hyperlink" Target="https://dcloud-rtp-web-1.cisco.com/dCloud/demoInfo.jsp?d=49011" TargetMode="External"/><Relationship Id="rId1" Type="http://schemas.openxmlformats.org/officeDocument/2006/relationships/slideLayout" Target="../slideLayouts/slideLayout11.xml"/><Relationship Id="rId6" Type="http://schemas.openxmlformats.org/officeDocument/2006/relationships/hyperlink" Target="https://dcloud-rtp-web-1.cisco.com/dCloud/demoInfo.jsp?d=62155" TargetMode="External"/><Relationship Id="rId11" Type="http://schemas.openxmlformats.org/officeDocument/2006/relationships/image" Target="../media/image95.jpeg"/><Relationship Id="rId5" Type="http://schemas.openxmlformats.org/officeDocument/2006/relationships/hyperlink" Target="https://dcloud-rtp-web-1.cisco.com/dCloud/demoInfo.jsp?d=59809" TargetMode="External"/><Relationship Id="rId10" Type="http://schemas.openxmlformats.org/officeDocument/2006/relationships/image" Target="../media/image94.jpeg"/><Relationship Id="rId4" Type="http://schemas.openxmlformats.org/officeDocument/2006/relationships/hyperlink" Target="https://dcloud-rtp-web-1.cisco.com/dCloud/demoInfo.jsp?d=62169" TargetMode="External"/><Relationship Id="rId9" Type="http://schemas.openxmlformats.org/officeDocument/2006/relationships/image" Target="../media/image93.jpeg"/><Relationship Id="rId14" Type="http://schemas.openxmlformats.org/officeDocument/2006/relationships/image" Target="../media/image9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ja-JP" dirty="0"/>
              <a:t>Intelligent WAN(IWAN</a:t>
            </a:r>
            <a:r>
              <a:rPr lang="en-US" altLang="ja-JP" dirty="0" smtClean="0"/>
              <a:t>)</a:t>
            </a:r>
            <a:br>
              <a:rPr lang="en-US" altLang="ja-JP" dirty="0" smtClean="0"/>
            </a:br>
            <a:r>
              <a:rPr lang="ja-JP" altLang="en-US" dirty="0" smtClean="0"/>
              <a:t>最新</a:t>
            </a:r>
            <a:r>
              <a:rPr lang="ja-JP" altLang="en-US" dirty="0"/>
              <a:t>情報のご紹介</a:t>
            </a:r>
            <a:endParaRPr kumimoji="1" lang="ja-JP" altLang="en-US" dirty="0"/>
          </a:p>
        </p:txBody>
      </p:sp>
      <p:sp>
        <p:nvSpPr>
          <p:cNvPr id="3" name="Subtitle 2"/>
          <p:cNvSpPr>
            <a:spLocks noGrp="1"/>
          </p:cNvSpPr>
          <p:nvPr>
            <p:ph type="subTitle" idx="1"/>
          </p:nvPr>
        </p:nvSpPr>
        <p:spPr/>
        <p:txBody>
          <a:bodyPr/>
          <a:lstStyle/>
          <a:p>
            <a:r>
              <a:rPr lang="ja-JP" altLang="en-US" dirty="0" smtClean="0"/>
              <a:t>峯田尚子</a:t>
            </a:r>
            <a:r>
              <a:rPr lang="ja-JP" altLang="ja-JP" dirty="0"/>
              <a:t>　</a:t>
            </a:r>
            <a:r>
              <a:rPr lang="en-US" altLang="ja-JP" dirty="0" err="1" smtClean="0"/>
              <a:t>smineta@cisco.com</a:t>
            </a:r>
            <a:endParaRPr lang="en-US" altLang="ja-JP" dirty="0" smtClean="0"/>
          </a:p>
        </p:txBody>
      </p:sp>
      <p:sp>
        <p:nvSpPr>
          <p:cNvPr id="4" name="Text Placeholder 3"/>
          <p:cNvSpPr>
            <a:spLocks noGrp="1"/>
          </p:cNvSpPr>
          <p:nvPr>
            <p:ph type="body" sz="quarter" idx="10"/>
          </p:nvPr>
        </p:nvSpPr>
        <p:spPr/>
        <p:txBody>
          <a:bodyPr/>
          <a:lstStyle/>
          <a:p>
            <a:r>
              <a:rPr lang="ja-JP" altLang="en-US" dirty="0"/>
              <a:t>法人ビジネス </a:t>
            </a:r>
            <a:r>
              <a:rPr lang="ja-JP" altLang="en-US" dirty="0" smtClean="0"/>
              <a:t>システムズエンジニアリング　シニアシステムズエンジニア</a:t>
            </a:r>
            <a:endParaRPr kumimoji="1" lang="ja-JP" altLang="en-US" dirty="0"/>
          </a:p>
        </p:txBody>
      </p:sp>
      <p:sp>
        <p:nvSpPr>
          <p:cNvPr id="5" name="Text Placeholder 4"/>
          <p:cNvSpPr>
            <a:spLocks noGrp="1"/>
          </p:cNvSpPr>
          <p:nvPr>
            <p:ph type="body" sz="quarter" idx="11"/>
          </p:nvPr>
        </p:nvSpPr>
        <p:spPr/>
        <p:txBody>
          <a:bodyPr/>
          <a:lstStyle/>
          <a:p>
            <a:r>
              <a:rPr lang="en-US" altLang="ja-JP" dirty="0" smtClean="0"/>
              <a:t>Jan</a:t>
            </a:r>
            <a:r>
              <a:rPr kumimoji="1" lang="en-US" altLang="ja-JP" dirty="0" smtClean="0"/>
              <a:t> 20</a:t>
            </a:r>
            <a:r>
              <a:rPr kumimoji="1" lang="en-US" altLang="ja-JP" baseline="30000" dirty="0" smtClean="0"/>
              <a:t>th</a:t>
            </a:r>
            <a:r>
              <a:rPr kumimoji="1" lang="en-US" altLang="ja-JP" dirty="0" smtClean="0"/>
              <a:t>, 2015</a:t>
            </a:r>
            <a:endParaRPr kumimoji="1" lang="ja-JP" altLang="en-US" dirty="0"/>
          </a:p>
        </p:txBody>
      </p:sp>
      <p:sp>
        <p:nvSpPr>
          <p:cNvPr id="6" name="Text Placeholder 5"/>
          <p:cNvSpPr>
            <a:spLocks noGrp="1"/>
          </p:cNvSpPr>
          <p:nvPr>
            <p:ph type="body" sz="quarter" idx="13"/>
          </p:nvPr>
        </p:nvSpPr>
        <p:spPr/>
        <p:txBody>
          <a:bodyPr/>
          <a:lstStyle/>
          <a:p>
            <a:r>
              <a:rPr kumimoji="1" lang="en-US" altLang="ja-JP" dirty="0" smtClean="0"/>
              <a:t>Cisco ISR</a:t>
            </a:r>
            <a:r>
              <a:rPr kumimoji="1" lang="ja-JP" altLang="en-US" dirty="0" smtClean="0"/>
              <a:t>ルータを販売するためのアイデア</a:t>
            </a:r>
            <a:endParaRPr kumimoji="1" lang="ja-JP" altLang="en-US" dirty="0"/>
          </a:p>
        </p:txBody>
      </p:sp>
    </p:spTree>
    <p:extLst>
      <p:ext uri="{BB962C8B-B14F-4D97-AF65-F5344CB8AC3E}">
        <p14:creationId xmlns:p14="http://schemas.microsoft.com/office/powerpoint/2010/main" val="23463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t="21766" b="22960"/>
          <a:stretch/>
        </p:blipFill>
        <p:spPr bwMode="auto">
          <a:xfrm>
            <a:off x="2292" y="901415"/>
            <a:ext cx="12190149" cy="32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 name="Rectangle 151"/>
          <p:cNvSpPr/>
          <p:nvPr/>
        </p:nvSpPr>
        <p:spPr>
          <a:xfrm>
            <a:off x="1" y="889016"/>
            <a:ext cx="12188825" cy="3436169"/>
          </a:xfrm>
          <a:prstGeom prst="rect">
            <a:avLst/>
          </a:prstGeom>
          <a:gradFill>
            <a:gsLst>
              <a:gs pos="100000">
                <a:schemeClr val="bg1">
                  <a:lumMod val="65000"/>
                  <a:alpha val="30000"/>
                </a:schemeClr>
              </a:gs>
              <a:gs pos="0">
                <a:srgbClr val="08252E">
                  <a:alpha val="0"/>
                </a:srgbClr>
              </a:gs>
            </a:gsLst>
            <a:lin ang="16200000" scaled="1"/>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latin typeface="+mj-lt"/>
              <a:ea typeface="ＭＳ Ｐゴシック" pitchFamily="34" charset="-128"/>
            </a:endParaRPr>
          </a:p>
        </p:txBody>
      </p:sp>
      <p:sp>
        <p:nvSpPr>
          <p:cNvPr id="4" name="Title 3"/>
          <p:cNvSpPr>
            <a:spLocks noGrp="1"/>
          </p:cNvSpPr>
          <p:nvPr>
            <p:ph type="title"/>
          </p:nvPr>
        </p:nvSpPr>
        <p:spPr>
          <a:xfrm>
            <a:off x="347403" y="282669"/>
            <a:ext cx="11542817" cy="975360"/>
          </a:xfrm>
        </p:spPr>
        <p:txBody>
          <a:bodyPr/>
          <a:lstStyle/>
          <a:p>
            <a:r>
              <a:rPr lang="en-US" dirty="0" smtClean="0"/>
              <a:t>Intelligent WAN を構成する</a:t>
            </a:r>
            <a:r>
              <a:rPr lang="ja-JP" altLang="en-US" dirty="0" smtClean="0"/>
              <a:t>機能</a:t>
            </a:r>
            <a:r>
              <a:rPr lang="en-US" dirty="0" smtClean="0"/>
              <a:t>群</a:t>
            </a:r>
            <a:endParaRPr lang="en-US" dirty="0"/>
          </a:p>
        </p:txBody>
      </p:sp>
      <p:grpSp>
        <p:nvGrpSpPr>
          <p:cNvPr id="1327" name="Group 1326"/>
          <p:cNvGrpSpPr/>
          <p:nvPr/>
        </p:nvGrpSpPr>
        <p:grpSpPr>
          <a:xfrm>
            <a:off x="6074910" y="1177659"/>
            <a:ext cx="1315349" cy="755029"/>
            <a:chOff x="10187585" y="4457611"/>
            <a:chExt cx="1485546" cy="974617"/>
          </a:xfrm>
        </p:grpSpPr>
        <p:pic>
          <p:nvPicPr>
            <p:cNvPr id="1330"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29" name="Rectangle 1328"/>
            <p:cNvSpPr/>
            <p:nvPr/>
          </p:nvSpPr>
          <p:spPr>
            <a:xfrm>
              <a:off x="10281045" y="4781188"/>
              <a:ext cx="1280330" cy="485023"/>
            </a:xfrm>
            <a:prstGeom prst="rect">
              <a:avLst/>
            </a:prstGeom>
          </p:spPr>
          <p:txBody>
            <a:bodyPr wrap="none">
              <a:spAutoFit/>
            </a:bodyPr>
            <a:lstStyle/>
            <a:p>
              <a:pPr algn="ctr">
                <a:lnSpc>
                  <a:spcPct val="150000"/>
                </a:lnSpc>
                <a:defRPr/>
              </a:pPr>
              <a:r>
                <a:rPr lang="en-US" altLang="ja-JP" sz="1300" dirty="0" smtClean="0">
                  <a:solidFill>
                    <a:schemeClr val="accent3">
                      <a:lumMod val="10000"/>
                    </a:schemeClr>
                  </a:solidFill>
                  <a:latin typeface="+mj-lt"/>
                </a:rPr>
                <a:t>VPN</a:t>
              </a:r>
              <a:r>
                <a:rPr lang="ja-JP" altLang="en-US" sz="1300" dirty="0" smtClean="0">
                  <a:solidFill>
                    <a:schemeClr val="accent3">
                      <a:lumMod val="10000"/>
                    </a:schemeClr>
                  </a:solidFill>
                  <a:latin typeface="+mj-lt"/>
                </a:rPr>
                <a:t>サービス</a:t>
              </a:r>
              <a:endParaRPr lang="en-US" sz="1300" dirty="0">
                <a:solidFill>
                  <a:schemeClr val="accent3">
                    <a:lumMod val="10000"/>
                  </a:schemeClr>
                </a:solidFill>
                <a:latin typeface="+mj-lt"/>
              </a:endParaRPr>
            </a:p>
          </p:txBody>
        </p:sp>
      </p:grpSp>
      <p:sp>
        <p:nvSpPr>
          <p:cNvPr id="1335" name="Rectangle 1334"/>
          <p:cNvSpPr/>
          <p:nvPr/>
        </p:nvSpPr>
        <p:spPr>
          <a:xfrm>
            <a:off x="915757" y="2703196"/>
            <a:ext cx="1121948" cy="360290"/>
          </a:xfrm>
          <a:prstGeom prst="rect">
            <a:avLst/>
          </a:prstGeom>
        </p:spPr>
        <p:txBody>
          <a:bodyPr wrap="square" lIns="76124" tIns="38068" rIns="76124" bIns="38068" anchor="ctr">
            <a:spAutoFit/>
          </a:bodyPr>
          <a:lstStyle/>
          <a:p>
            <a:pPr algn="ctr">
              <a:lnSpc>
                <a:spcPct val="150000"/>
              </a:lnSpc>
              <a:defRPr/>
            </a:pPr>
            <a:r>
              <a:rPr lang="ja-JP" altLang="en-US" sz="1300" dirty="0" smtClean="0">
                <a:latin typeface="+mj-lt"/>
              </a:rPr>
              <a:t>支店・営業所</a:t>
            </a:r>
            <a:endParaRPr lang="en-US" sz="1300" dirty="0">
              <a:latin typeface="+mj-lt"/>
            </a:endParaRPr>
          </a:p>
        </p:txBody>
      </p:sp>
      <p:grpSp>
        <p:nvGrpSpPr>
          <p:cNvPr id="1360" name="Group 1359"/>
          <p:cNvGrpSpPr/>
          <p:nvPr/>
        </p:nvGrpSpPr>
        <p:grpSpPr>
          <a:xfrm>
            <a:off x="7199569" y="1893699"/>
            <a:ext cx="1315349" cy="755029"/>
            <a:chOff x="10187585" y="4457611"/>
            <a:chExt cx="1485546" cy="974617"/>
          </a:xfrm>
        </p:grpSpPr>
        <p:pic>
          <p:nvPicPr>
            <p:cNvPr id="1363"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extLst>
              <a:ext uri="{909E8E84-426E-40DD-AFC4-6F175D3DCCD1}">
                <a14:hiddenFill xmlns:a14="http://schemas.microsoft.com/office/drawing/2010/main">
                  <a:solidFill>
                    <a:srgbClr val="FFFFFF"/>
                  </a:solidFill>
                </a14:hiddenFill>
              </a:ext>
            </a:extLst>
          </p:spPr>
        </p:pic>
        <p:sp>
          <p:nvSpPr>
            <p:cNvPr id="1362" name="Rectangle 1361"/>
            <p:cNvSpPr/>
            <p:nvPr/>
          </p:nvSpPr>
          <p:spPr>
            <a:xfrm>
              <a:off x="10330409" y="4834700"/>
              <a:ext cx="1181594" cy="485023"/>
            </a:xfrm>
            <a:prstGeom prst="rect">
              <a:avLst/>
            </a:prstGeom>
          </p:spPr>
          <p:txBody>
            <a:bodyPr wrap="none">
              <a:spAutoFit/>
            </a:bodyPr>
            <a:lstStyle/>
            <a:p>
              <a:pPr algn="ctr">
                <a:lnSpc>
                  <a:spcPct val="150000"/>
                </a:lnSpc>
                <a:defRPr/>
              </a:pPr>
              <a:r>
                <a:rPr lang="en-US" sz="1300" dirty="0">
                  <a:solidFill>
                    <a:schemeClr val="accent3">
                      <a:lumMod val="10000"/>
                    </a:schemeClr>
                  </a:solidFill>
                  <a:latin typeface="+mj-lt"/>
                </a:rPr>
                <a:t>3G/4G-LTE</a:t>
              </a:r>
            </a:p>
          </p:txBody>
        </p:sp>
      </p:grpSp>
      <p:pic>
        <p:nvPicPr>
          <p:cNvPr id="1332" name="Picture 8" descr="\\MV-FS\Projects\Cisco\03_Assets\Icons\Kubrick Icons\Device Icons\Device_detector_3094_2.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935120" y="1470871"/>
            <a:ext cx="617586" cy="403999"/>
          </a:xfrm>
          <a:prstGeom prst="rect">
            <a:avLst/>
          </a:prstGeom>
          <a:noFill/>
          <a:extLst>
            <a:ext uri="{909E8E84-426E-40DD-AFC4-6F175D3DCCD1}">
              <a14:hiddenFill xmlns:a14="http://schemas.microsoft.com/office/drawing/2010/main">
                <a:solidFill>
                  <a:srgbClr val="FFFFFF"/>
                </a:solidFill>
              </a14:hiddenFill>
            </a:ext>
          </a:extLst>
        </p:spPr>
      </p:pic>
      <p:sp>
        <p:nvSpPr>
          <p:cNvPr id="1333" name="Rectangle 141"/>
          <p:cNvSpPr>
            <a:spLocks noChangeArrowheads="1"/>
          </p:cNvSpPr>
          <p:nvPr>
            <p:custDataLst>
              <p:tags r:id="rId1"/>
            </p:custDataLst>
          </p:nvPr>
        </p:nvSpPr>
        <p:spPr bwMode="auto">
          <a:xfrm>
            <a:off x="3878022" y="1083659"/>
            <a:ext cx="720579" cy="338503"/>
          </a:xfrm>
          <a:prstGeom prst="rect">
            <a:avLst/>
          </a:prstGeom>
          <a:noFill/>
          <a:ln w="9525">
            <a:noFill/>
            <a:miter lim="800000"/>
            <a:headEnd/>
            <a:tailEnd/>
          </a:ln>
        </p:spPr>
        <p:txBody>
          <a:bodyPr wrap="square" lIns="76124" tIns="38068" rIns="76124" bIns="38068">
            <a:spAutoFit/>
          </a:bodyPr>
          <a:lstStyle/>
          <a:p>
            <a:pPr algn="ctr">
              <a:lnSpc>
                <a:spcPct val="150000"/>
              </a:lnSpc>
              <a:defRPr/>
            </a:pPr>
            <a:r>
              <a:rPr lang="en-US" sz="1200" b="1" dirty="0" err="1">
                <a:latin typeface="+mj-lt"/>
              </a:rPr>
              <a:t>AVC</a:t>
            </a:r>
            <a:endParaRPr lang="en-US" sz="1200" b="1" dirty="0">
              <a:latin typeface="+mj-lt"/>
            </a:endParaRPr>
          </a:p>
        </p:txBody>
      </p:sp>
      <p:grpSp>
        <p:nvGrpSpPr>
          <p:cNvPr id="2" name="Group 1"/>
          <p:cNvGrpSpPr/>
          <p:nvPr/>
        </p:nvGrpSpPr>
        <p:grpSpPr>
          <a:xfrm>
            <a:off x="6074897" y="2609751"/>
            <a:ext cx="1315352" cy="744655"/>
            <a:chOff x="7720043" y="3547952"/>
            <a:chExt cx="1578832" cy="893586"/>
          </a:xfrm>
        </p:grpSpPr>
        <p:pic>
          <p:nvPicPr>
            <p:cNvPr id="1369"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647" b="17647"/>
            <a:stretch/>
          </p:blipFill>
          <p:spPr bwMode="auto">
            <a:xfrm>
              <a:off x="7720043" y="3547952"/>
              <a:ext cx="1578832" cy="893586"/>
            </a:xfrm>
            <a:prstGeom prst="rect">
              <a:avLst/>
            </a:prstGeom>
            <a:noFill/>
            <a:extLst>
              <a:ext uri="{909E8E84-426E-40DD-AFC4-6F175D3DCCD1}">
                <a14:hiddenFill xmlns:a14="http://schemas.microsoft.com/office/drawing/2010/main">
                  <a:solidFill>
                    <a:srgbClr val="FFFFFF"/>
                  </a:solidFill>
                </a14:hiddenFill>
              </a:ext>
            </a:extLst>
          </p:spPr>
        </p:pic>
        <p:sp>
          <p:nvSpPr>
            <p:cNvPr id="1368" name="Rectangle 1367"/>
            <p:cNvSpPr/>
            <p:nvPr/>
          </p:nvSpPr>
          <p:spPr>
            <a:xfrm>
              <a:off x="7848851" y="3866986"/>
              <a:ext cx="1367551" cy="450881"/>
            </a:xfrm>
            <a:prstGeom prst="rect">
              <a:avLst/>
            </a:prstGeom>
          </p:spPr>
          <p:txBody>
            <a:bodyPr wrap="none" lIns="91428" tIns="45715" rIns="91428" bIns="45715">
              <a:spAutoFit/>
            </a:bodyPr>
            <a:lstStyle/>
            <a:p>
              <a:pPr algn="ctr">
                <a:lnSpc>
                  <a:spcPct val="150000"/>
                </a:lnSpc>
                <a:defRPr/>
              </a:pPr>
              <a:r>
                <a:rPr lang="ja-JP" altLang="en-US" sz="1300" dirty="0" smtClean="0">
                  <a:solidFill>
                    <a:schemeClr val="accent3">
                      <a:lumMod val="10000"/>
                    </a:schemeClr>
                  </a:solidFill>
                  <a:latin typeface="+mj-lt"/>
                </a:rPr>
                <a:t>インターネット</a:t>
              </a:r>
              <a:endParaRPr lang="en-US" sz="1300" dirty="0">
                <a:solidFill>
                  <a:schemeClr val="accent3">
                    <a:lumMod val="10000"/>
                  </a:schemeClr>
                </a:solidFill>
                <a:latin typeface="+mj-lt"/>
              </a:endParaRPr>
            </a:p>
          </p:txBody>
        </p:sp>
      </p:grpSp>
      <p:pic>
        <p:nvPicPr>
          <p:cNvPr id="78" name="Picture 5" descr="C:\Users\andrewg\Desktop\branch.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5021"/>
          <a:stretch/>
        </p:blipFill>
        <p:spPr bwMode="auto">
          <a:xfrm>
            <a:off x="1161979" y="1557549"/>
            <a:ext cx="705331" cy="106865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grpSp>
        <p:nvGrpSpPr>
          <p:cNvPr id="1352" name="Group 502"/>
          <p:cNvGrpSpPr/>
          <p:nvPr/>
        </p:nvGrpSpPr>
        <p:grpSpPr>
          <a:xfrm>
            <a:off x="931966" y="2335908"/>
            <a:ext cx="441912" cy="346904"/>
            <a:chOff x="-389400" y="2532185"/>
            <a:chExt cx="1722296" cy="1352019"/>
          </a:xfrm>
        </p:grpSpPr>
        <p:pic>
          <p:nvPicPr>
            <p:cNvPr id="1353" name="Picture 135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9400" y="2532185"/>
              <a:ext cx="1722296" cy="1352019"/>
            </a:xfrm>
            <a:prstGeom prst="rect">
              <a:avLst/>
            </a:prstGeom>
            <a:noFill/>
            <a:ln>
              <a:noFill/>
            </a:ln>
            <a:effectLst>
              <a:outerShdw blurRad="63500" sx="102000" sy="102000" algn="ctr" rotWithShape="0">
                <a:prstClr val="black">
                  <a:alpha val="40000"/>
                </a:prstClr>
              </a:outerShdw>
            </a:effectLst>
          </p:spPr>
        </p:pic>
        <p:sp>
          <p:nvSpPr>
            <p:cNvPr id="1354" name="Freeform 1353"/>
            <p:cNvSpPr/>
            <p:nvPr/>
          </p:nvSpPr>
          <p:spPr>
            <a:xfrm>
              <a:off x="-56509" y="2583658"/>
              <a:ext cx="962026" cy="723898"/>
            </a:xfrm>
            <a:custGeom>
              <a:avLst/>
              <a:gdLst>
                <a:gd name="connsiteX0" fmla="*/ 26194 w 952500"/>
                <a:gd name="connsiteY0" fmla="*/ 0 h 719137"/>
                <a:gd name="connsiteX1" fmla="*/ 928688 w 952500"/>
                <a:gd name="connsiteY1" fmla="*/ 9525 h 719137"/>
                <a:gd name="connsiteX2" fmla="*/ 952500 w 952500"/>
                <a:gd name="connsiteY2" fmla="*/ 719137 h 719137"/>
                <a:gd name="connsiteX3" fmla="*/ 0 w 952500"/>
                <a:gd name="connsiteY3" fmla="*/ 714375 h 719137"/>
                <a:gd name="connsiteX4" fmla="*/ 26194 w 952500"/>
                <a:gd name="connsiteY4" fmla="*/ 0 h 719137"/>
                <a:gd name="connsiteX0" fmla="*/ 23813 w 950119"/>
                <a:gd name="connsiteY0" fmla="*/ 0 h 719137"/>
                <a:gd name="connsiteX1" fmla="*/ 926307 w 950119"/>
                <a:gd name="connsiteY1" fmla="*/ 9525 h 719137"/>
                <a:gd name="connsiteX2" fmla="*/ 950119 w 950119"/>
                <a:gd name="connsiteY2" fmla="*/ 719137 h 719137"/>
                <a:gd name="connsiteX3" fmla="*/ 0 w 950119"/>
                <a:gd name="connsiteY3" fmla="*/ 716757 h 719137"/>
                <a:gd name="connsiteX4" fmla="*/ 23813 w 950119"/>
                <a:gd name="connsiteY4" fmla="*/ 0 h 719137"/>
                <a:gd name="connsiteX0" fmla="*/ 21431 w 950119"/>
                <a:gd name="connsiteY0" fmla="*/ 0 h 723900"/>
                <a:gd name="connsiteX1" fmla="*/ 926307 w 950119"/>
                <a:gd name="connsiteY1" fmla="*/ 14288 h 723900"/>
                <a:gd name="connsiteX2" fmla="*/ 950119 w 950119"/>
                <a:gd name="connsiteY2" fmla="*/ 723900 h 723900"/>
                <a:gd name="connsiteX3" fmla="*/ 0 w 950119"/>
                <a:gd name="connsiteY3" fmla="*/ 721520 h 723900"/>
                <a:gd name="connsiteX4" fmla="*/ 21431 w 950119"/>
                <a:gd name="connsiteY4" fmla="*/ 0 h 723900"/>
                <a:gd name="connsiteX0" fmla="*/ 28574 w 957262"/>
                <a:gd name="connsiteY0" fmla="*/ 0 h 723900"/>
                <a:gd name="connsiteX1" fmla="*/ 933450 w 957262"/>
                <a:gd name="connsiteY1" fmla="*/ 14288 h 723900"/>
                <a:gd name="connsiteX2" fmla="*/ 957262 w 957262"/>
                <a:gd name="connsiteY2" fmla="*/ 723900 h 723900"/>
                <a:gd name="connsiteX3" fmla="*/ 0 w 957262"/>
                <a:gd name="connsiteY3" fmla="*/ 721520 h 723900"/>
                <a:gd name="connsiteX4" fmla="*/ 28574 w 957262"/>
                <a:gd name="connsiteY4" fmla="*/ 0 h 723900"/>
                <a:gd name="connsiteX0" fmla="*/ 28574 w 962024"/>
                <a:gd name="connsiteY0" fmla="*/ 0 h 723900"/>
                <a:gd name="connsiteX1" fmla="*/ 933450 w 962024"/>
                <a:gd name="connsiteY1" fmla="*/ 14288 h 723900"/>
                <a:gd name="connsiteX2" fmla="*/ 962024 w 962024"/>
                <a:gd name="connsiteY2" fmla="*/ 723900 h 723900"/>
                <a:gd name="connsiteX3" fmla="*/ 0 w 962024"/>
                <a:gd name="connsiteY3" fmla="*/ 721520 h 723900"/>
                <a:gd name="connsiteX4" fmla="*/ 28574 w 962024"/>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4" h="723900">
                  <a:moveTo>
                    <a:pt x="28574" y="0"/>
                  </a:moveTo>
                  <a:lnTo>
                    <a:pt x="933450" y="14288"/>
                  </a:lnTo>
                  <a:lnTo>
                    <a:pt x="962024" y="723900"/>
                  </a:lnTo>
                  <a:lnTo>
                    <a:pt x="0" y="721520"/>
                  </a:lnTo>
                  <a:lnTo>
                    <a:pt x="28574" y="0"/>
                  </a:lnTo>
                  <a:close/>
                </a:path>
              </a:pathLst>
            </a:custGeom>
            <a:solidFill>
              <a:srgbClr val="05346C">
                <a:lumMod val="90000"/>
                <a:lumOff val="10000"/>
              </a:srgbClr>
            </a:solidFill>
            <a:ln w="25400" cap="flat" cmpd="sng" algn="ctr">
              <a:noFill/>
              <a:prstDash val="solid"/>
            </a:ln>
            <a:effectLst>
              <a:innerShdw blurRad="63500" dir="16200000">
                <a:prstClr val="black">
                  <a:alpha val="50000"/>
                </a:prstClr>
              </a:innerShdw>
            </a:effectLst>
          </p:spPr>
          <p:txBody>
            <a:bodyPr rtlCol="0" anchor="ctr"/>
            <a:lstStyle/>
            <a:p>
              <a:pPr algn="ctr">
                <a:defRPr/>
              </a:pPr>
              <a:endParaRPr lang="en-US" kern="0" dirty="0">
                <a:latin typeface="+mj-lt"/>
              </a:endParaRPr>
            </a:p>
          </p:txBody>
        </p:sp>
      </p:grpSp>
      <p:pic>
        <p:nvPicPr>
          <p:cNvPr id="1350" name="Picture 134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74541" y="2314443"/>
            <a:ext cx="479380" cy="389863"/>
          </a:xfrm>
          <a:prstGeom prst="rect">
            <a:avLst/>
          </a:prstGeom>
        </p:spPr>
      </p:pic>
      <p:pic>
        <p:nvPicPr>
          <p:cNvPr id="82" name="Picture 81" descr="C:\Documents and Settings\rteligic\Desktop\Desktop_26Apr\desktop271211\cisco-prime\icons\Picture1.png"/>
          <p:cNvPicPr>
            <a:picLocks noChangeAspect="1" noChangeArrowheads="1"/>
          </p:cNvPicPr>
          <p:nvPr/>
        </p:nvPicPr>
        <p:blipFill rotWithShape="1">
          <a:blip r:embed="rId13" cstate="screen">
            <a:duotone>
              <a:prstClr val="black"/>
              <a:schemeClr val="tx2">
                <a:tint val="45000"/>
                <a:satMod val="400000"/>
              </a:schemeClr>
            </a:duotone>
            <a:extLst>
              <a:ext uri="{28A0092B-C50C-407E-A947-70E740481C1C}">
                <a14:useLocalDpi xmlns:a14="http://schemas.microsoft.com/office/drawing/2010/main"/>
              </a:ext>
            </a:extLst>
          </a:blip>
          <a:srcRect t="19463" b="18638"/>
          <a:stretch/>
        </p:blipFill>
        <p:spPr bwMode="auto">
          <a:xfrm>
            <a:off x="8659895" y="979373"/>
            <a:ext cx="1725670" cy="1068455"/>
          </a:xfrm>
          <a:prstGeom prst="rect">
            <a:avLst/>
          </a:prstGeom>
          <a:noFill/>
          <a:ln>
            <a:noFill/>
          </a:ln>
        </p:spPr>
      </p:pic>
      <p:sp>
        <p:nvSpPr>
          <p:cNvPr id="83" name="TextBox 82"/>
          <p:cNvSpPr txBox="1"/>
          <p:nvPr/>
        </p:nvSpPr>
        <p:spPr>
          <a:xfrm>
            <a:off x="9000355" y="1339524"/>
            <a:ext cx="1000137" cy="44032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プライベート</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pic>
        <p:nvPicPr>
          <p:cNvPr id="86" name="Picture 85" descr="C:\Documents and Settings\rteligic\Desktop\Desktop_26Apr\desktop271211\cisco-prime\icons\Picture1.png"/>
          <p:cNvPicPr>
            <a:picLocks noChangeAspect="1" noChangeArrowheads="1"/>
          </p:cNvPicPr>
          <p:nvPr/>
        </p:nvPicPr>
        <p:blipFill>
          <a:blip r:embed="rId13" cstate="screen">
            <a:duotone>
              <a:prstClr val="black"/>
              <a:schemeClr val="tx2">
                <a:tint val="45000"/>
                <a:satMod val="400000"/>
              </a:schemeClr>
            </a:duotone>
          </a:blip>
          <a:srcRect/>
          <a:stretch>
            <a:fillRect/>
          </a:stretch>
        </p:blipFill>
        <p:spPr bwMode="auto">
          <a:xfrm>
            <a:off x="9398161" y="1263167"/>
            <a:ext cx="1535739" cy="1530252"/>
          </a:xfrm>
          <a:prstGeom prst="rect">
            <a:avLst/>
          </a:prstGeom>
          <a:noFill/>
        </p:spPr>
      </p:pic>
      <p:sp>
        <p:nvSpPr>
          <p:cNvPr id="93" name="TextBox 92"/>
          <p:cNvSpPr txBox="1"/>
          <p:nvPr/>
        </p:nvSpPr>
        <p:spPr>
          <a:xfrm>
            <a:off x="9682007" y="1814555"/>
            <a:ext cx="1000137" cy="62037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仮想</a:t>
            </a:r>
            <a:endParaRPr lang="en-US" altLang="ja-JP" sz="1300" b="1" dirty="0" smtClean="0">
              <a:latin typeface="+mj-lt"/>
            </a:endParaRPr>
          </a:p>
          <a:p>
            <a:pPr algn="ctr" defTabSz="813584" eaLnBrk="0" hangingPunct="0">
              <a:lnSpc>
                <a:spcPct val="90000"/>
              </a:lnSpc>
            </a:pPr>
            <a:r>
              <a:rPr lang="ja-JP" altLang="en-US" sz="1300" b="1" dirty="0" smtClean="0">
                <a:latin typeface="+mj-lt"/>
              </a:rPr>
              <a:t>プライベート</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pic>
        <p:nvPicPr>
          <p:cNvPr id="96" name="Picture 95" descr="C:\Documents and Settings\rteligic\Desktop\Desktop_26Apr\desktop271211\cisco-prime\icons\Picture1.png"/>
          <p:cNvPicPr>
            <a:picLocks noChangeAspect="1" noChangeArrowheads="1"/>
          </p:cNvPicPr>
          <p:nvPr/>
        </p:nvPicPr>
        <p:blipFill>
          <a:blip r:embed="rId14" cstate="screen">
            <a:extLst>
              <a:ext uri="{BEBA8EAE-BF5A-486C-A8C5-ECC9F3942E4B}">
                <a14:imgProps xmlns:a14="http://schemas.microsoft.com/office/drawing/2010/main">
                  <a14:imgLayer r:embed="rId15">
                    <a14:imgEffect>
                      <a14:brightnessContrast contrast="20000"/>
                    </a14:imgEffect>
                  </a14:imgLayer>
                </a14:imgProps>
              </a:ext>
            </a:extLst>
          </a:blip>
          <a:srcRect/>
          <a:stretch>
            <a:fillRect/>
          </a:stretch>
        </p:blipFill>
        <p:spPr bwMode="auto">
          <a:xfrm>
            <a:off x="9074127" y="2301594"/>
            <a:ext cx="1615470" cy="1609695"/>
          </a:xfrm>
          <a:prstGeom prst="rect">
            <a:avLst/>
          </a:prstGeom>
          <a:noFill/>
        </p:spPr>
      </p:pic>
      <p:sp>
        <p:nvSpPr>
          <p:cNvPr id="97" name="TextBox 96"/>
          <p:cNvSpPr txBox="1"/>
          <p:nvPr/>
        </p:nvSpPr>
        <p:spPr>
          <a:xfrm>
            <a:off x="9404235" y="3009076"/>
            <a:ext cx="859072" cy="44032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パブリック</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cxnSp>
        <p:nvCxnSpPr>
          <p:cNvPr id="153" name="Straight Connector 152"/>
          <p:cNvCxnSpPr/>
          <p:nvPr/>
        </p:nvCxnSpPr>
        <p:spPr>
          <a:xfrm>
            <a:off x="1630680" y="2271208"/>
            <a:ext cx="2381012"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endCxn id="1332" idx="2"/>
          </p:cNvCxnSpPr>
          <p:nvPr/>
        </p:nvCxnSpPr>
        <p:spPr>
          <a:xfrm flipH="1" flipV="1">
            <a:off x="4243927" y="1874860"/>
            <a:ext cx="1" cy="255171"/>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4369596" y="2441988"/>
            <a:ext cx="311943" cy="322547"/>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3789495" y="2441988"/>
            <a:ext cx="311943" cy="322547"/>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1359" name="icon firewall and VPN" descr="\\MV-FS\Projects\Cisco\03_Assets\Icons\Kubrick Icons\Device Icons\Device_router_with_firewall_3081_default_256.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b="18097"/>
          <a:stretch/>
        </p:blipFill>
        <p:spPr bwMode="auto">
          <a:xfrm>
            <a:off x="3835129" y="1865248"/>
            <a:ext cx="817568" cy="6696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192525" y="2752204"/>
            <a:ext cx="752955" cy="849818"/>
            <a:chOff x="4200340" y="3938810"/>
            <a:chExt cx="903781" cy="1019779"/>
          </a:xfrm>
        </p:grpSpPr>
        <p:pic>
          <p:nvPicPr>
            <p:cNvPr id="1341" name="Picture 10" descr="\\MV-FS\Projects\Cisco\03_Assets\Icons\Kubrick Icons\Device Icons\non approved icons\WAAS.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260286" y="3938810"/>
              <a:ext cx="741294" cy="479885"/>
            </a:xfrm>
            <a:prstGeom prst="rect">
              <a:avLst/>
            </a:prstGeom>
            <a:noFill/>
            <a:extLst>
              <a:ext uri="{909E8E84-426E-40DD-AFC4-6F175D3DCCD1}">
                <a14:hiddenFill xmlns:a14="http://schemas.microsoft.com/office/drawing/2010/main">
                  <a:solidFill>
                    <a:srgbClr val="FFFFFF"/>
                  </a:solidFill>
                </a14:hiddenFill>
              </a:ext>
            </a:extLst>
          </p:spPr>
        </p:pic>
        <p:sp>
          <p:nvSpPr>
            <p:cNvPr id="1337" name="Rectangle 141"/>
            <p:cNvSpPr>
              <a:spLocks noChangeArrowheads="1"/>
            </p:cNvSpPr>
            <p:nvPr>
              <p:custDataLst>
                <p:tags r:id="rId3"/>
              </p:custDataLst>
            </p:nvPr>
          </p:nvSpPr>
          <p:spPr bwMode="auto">
            <a:xfrm>
              <a:off x="4200340" y="4441538"/>
              <a:ext cx="903781" cy="517051"/>
            </a:xfrm>
            <a:prstGeom prst="rect">
              <a:avLst/>
            </a:prstGeom>
            <a:noFill/>
            <a:ln w="9525">
              <a:noFill/>
              <a:miter lim="800000"/>
              <a:headEnd/>
              <a:tailEnd/>
            </a:ln>
          </p:spPr>
          <p:txBody>
            <a:bodyPr wrap="square" lIns="91428" tIns="45715" rIns="91428" bIns="45715">
              <a:spAutoFit/>
            </a:bodyPr>
            <a:lstStyle/>
            <a:p>
              <a:pPr algn="ctr">
                <a:defRPr/>
              </a:pPr>
              <a:r>
                <a:rPr lang="en-US" sz="1100" b="1" dirty="0">
                  <a:latin typeface="+mj-lt"/>
                </a:rPr>
                <a:t>WAAS</a:t>
              </a:r>
              <a:br>
                <a:rPr lang="en-US" sz="1100" b="1" dirty="0">
                  <a:latin typeface="+mj-lt"/>
                </a:rPr>
              </a:br>
              <a:r>
                <a:rPr lang="en-US" sz="1100" b="1" dirty="0">
                  <a:latin typeface="+mj-lt"/>
                </a:rPr>
                <a:t>Akamai</a:t>
              </a:r>
            </a:p>
          </p:txBody>
        </p:sp>
      </p:grpSp>
      <p:grpSp>
        <p:nvGrpSpPr>
          <p:cNvPr id="6" name="Group 5"/>
          <p:cNvGrpSpPr/>
          <p:nvPr/>
        </p:nvGrpSpPr>
        <p:grpSpPr>
          <a:xfrm>
            <a:off x="4413962" y="2748318"/>
            <a:ext cx="1083383" cy="776742"/>
            <a:chOff x="5666446" y="3934169"/>
            <a:chExt cx="1300398" cy="932088"/>
          </a:xfrm>
        </p:grpSpPr>
        <p:pic>
          <p:nvPicPr>
            <p:cNvPr id="1342" name="Picture 11" descr="\\MV-FS\Projects\Cisco\03_Assets\Icons\Kubrick Icons\Device Icons\non approved icons\WANpathcontrol.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942407" y="3934169"/>
              <a:ext cx="748475" cy="484532"/>
            </a:xfrm>
            <a:prstGeom prst="rect">
              <a:avLst/>
            </a:prstGeom>
            <a:noFill/>
            <a:extLst>
              <a:ext uri="{909E8E84-426E-40DD-AFC4-6F175D3DCCD1}">
                <a14:hiddenFill xmlns:a14="http://schemas.microsoft.com/office/drawing/2010/main">
                  <a:solidFill>
                    <a:srgbClr val="FFFFFF"/>
                  </a:solidFill>
                </a14:hiddenFill>
              </a:ext>
            </a:extLst>
          </p:spPr>
        </p:pic>
        <p:sp>
          <p:nvSpPr>
            <p:cNvPr id="1340" name="Rectangle 141"/>
            <p:cNvSpPr>
              <a:spLocks noChangeArrowheads="1"/>
            </p:cNvSpPr>
            <p:nvPr>
              <p:custDataLst>
                <p:tags r:id="rId2"/>
              </p:custDataLst>
            </p:nvPr>
          </p:nvSpPr>
          <p:spPr bwMode="auto">
            <a:xfrm>
              <a:off x="5666446" y="4441538"/>
              <a:ext cx="1300398" cy="424719"/>
            </a:xfrm>
            <a:prstGeom prst="rect">
              <a:avLst/>
            </a:prstGeom>
            <a:noFill/>
            <a:ln w="9525">
              <a:noFill/>
              <a:miter lim="800000"/>
              <a:headEnd/>
              <a:tailEnd/>
            </a:ln>
          </p:spPr>
          <p:txBody>
            <a:bodyPr wrap="square" lIns="91428" tIns="45715" rIns="91428" bIns="45715">
              <a:spAutoFit/>
            </a:bodyPr>
            <a:lstStyle/>
            <a:p>
              <a:pPr algn="ctr">
                <a:lnSpc>
                  <a:spcPct val="150000"/>
                </a:lnSpc>
                <a:defRPr/>
              </a:pPr>
              <a:r>
                <a:rPr lang="en-US" sz="1200" b="1" dirty="0">
                  <a:latin typeface="+mj-lt"/>
                </a:rPr>
                <a:t>PfRv3</a:t>
              </a:r>
            </a:p>
          </p:txBody>
        </p:sp>
      </p:grpSp>
      <p:cxnSp>
        <p:nvCxnSpPr>
          <p:cNvPr id="160" name="Straight Connector 159"/>
          <p:cNvCxnSpPr/>
          <p:nvPr/>
        </p:nvCxnSpPr>
        <p:spPr>
          <a:xfrm flipV="1">
            <a:off x="6696006" y="1879327"/>
            <a:ext cx="0" cy="816832"/>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96" idx="1"/>
          </p:cNvCxnSpPr>
          <p:nvPr/>
        </p:nvCxnSpPr>
        <p:spPr>
          <a:xfrm>
            <a:off x="7270179" y="3106439"/>
            <a:ext cx="1803953"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335777" y="1626497"/>
            <a:ext cx="1324116"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552706" y="2271208"/>
            <a:ext cx="2837538"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26" name="Freeform 11"/>
          <p:cNvSpPr>
            <a:spLocks noChangeAspect="1" noEditPoints="1"/>
          </p:cNvSpPr>
          <p:nvPr/>
        </p:nvSpPr>
        <p:spPr bwMode="auto">
          <a:xfrm>
            <a:off x="6751882" y="1290917"/>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2"/>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227" name="Freeform 11"/>
          <p:cNvSpPr>
            <a:spLocks noChangeAspect="1" noEditPoints="1"/>
          </p:cNvSpPr>
          <p:nvPr/>
        </p:nvSpPr>
        <p:spPr bwMode="auto">
          <a:xfrm>
            <a:off x="7857243" y="2028295"/>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6"/>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228" name="Freeform 11"/>
          <p:cNvSpPr>
            <a:spLocks noChangeAspect="1" noEditPoints="1"/>
          </p:cNvSpPr>
          <p:nvPr/>
        </p:nvSpPr>
        <p:spPr bwMode="auto">
          <a:xfrm>
            <a:off x="6751882" y="2712949"/>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1"/>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85" name="Rectangle 84"/>
          <p:cNvSpPr/>
          <p:nvPr/>
        </p:nvSpPr>
        <p:spPr>
          <a:xfrm rot="10800000">
            <a:off x="287881"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89" name="Rectangle 88"/>
          <p:cNvSpPr/>
          <p:nvPr/>
        </p:nvSpPr>
        <p:spPr>
          <a:xfrm rot="10800000">
            <a:off x="3228920"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92" name="Rectangle 91"/>
          <p:cNvSpPr/>
          <p:nvPr/>
        </p:nvSpPr>
        <p:spPr>
          <a:xfrm rot="10800000">
            <a:off x="6169961"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98" name="Rectangle 97"/>
          <p:cNvSpPr/>
          <p:nvPr/>
        </p:nvSpPr>
        <p:spPr>
          <a:xfrm rot="10800000">
            <a:off x="9111000"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84" name="Rectangle 83"/>
          <p:cNvSpPr/>
          <p:nvPr/>
        </p:nvSpPr>
        <p:spPr>
          <a:xfrm>
            <a:off x="286490"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多様な回線の利用</a:t>
            </a:r>
            <a:endParaRPr lang="en-US" sz="1600" b="1" dirty="0">
              <a:solidFill>
                <a:schemeClr val="bg1"/>
              </a:solidFill>
            </a:endParaRPr>
          </a:p>
        </p:txBody>
      </p:sp>
      <p:sp>
        <p:nvSpPr>
          <p:cNvPr id="88" name="Rectangle 87"/>
          <p:cNvSpPr/>
          <p:nvPr/>
        </p:nvSpPr>
        <p:spPr>
          <a:xfrm>
            <a:off x="3227529"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高度な経路制御</a:t>
            </a:r>
            <a:endParaRPr lang="en-US" sz="1600" b="1" dirty="0">
              <a:solidFill>
                <a:schemeClr val="bg1"/>
              </a:solidFill>
            </a:endParaRPr>
          </a:p>
        </p:txBody>
      </p:sp>
      <p:sp>
        <p:nvSpPr>
          <p:cNvPr id="91" name="Rectangle 90"/>
          <p:cNvSpPr/>
          <p:nvPr/>
        </p:nvSpPr>
        <p:spPr>
          <a:xfrm>
            <a:off x="6168570"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アプリケーション</a:t>
            </a:r>
            <a:endParaRPr lang="en-US" altLang="ja-JP" sz="1600" b="1" dirty="0" smtClean="0">
              <a:solidFill>
                <a:schemeClr val="bg1"/>
              </a:solidFill>
            </a:endParaRPr>
          </a:p>
          <a:p>
            <a:pPr marL="807897" defTabSz="913138"/>
            <a:r>
              <a:rPr lang="ja-JP" altLang="en-US" sz="1600" b="1" dirty="0" smtClean="0">
                <a:solidFill>
                  <a:schemeClr val="bg1"/>
                </a:solidFill>
              </a:rPr>
              <a:t>最適化</a:t>
            </a:r>
            <a:endParaRPr lang="en-US" sz="1600" b="1" dirty="0">
              <a:solidFill>
                <a:schemeClr val="bg1"/>
              </a:solidFill>
            </a:endParaRPr>
          </a:p>
        </p:txBody>
      </p:sp>
      <p:sp>
        <p:nvSpPr>
          <p:cNvPr id="95" name="Rectangle 94"/>
          <p:cNvSpPr/>
          <p:nvPr/>
        </p:nvSpPr>
        <p:spPr>
          <a:xfrm>
            <a:off x="9109609"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暗号化された</a:t>
            </a:r>
            <a:endParaRPr lang="en-US" altLang="ja-JP" sz="1600" b="1" dirty="0" smtClean="0">
              <a:solidFill>
                <a:schemeClr val="bg1"/>
              </a:solidFill>
            </a:endParaRPr>
          </a:p>
          <a:p>
            <a:pPr marL="807897" defTabSz="913138"/>
            <a:r>
              <a:rPr lang="ja-JP" altLang="en-US" sz="1600" b="1" dirty="0" smtClean="0">
                <a:solidFill>
                  <a:schemeClr val="bg1"/>
                </a:solidFill>
              </a:rPr>
              <a:t>接続環境</a:t>
            </a:r>
            <a:endParaRPr lang="en-US" sz="1600" b="1" dirty="0">
              <a:solidFill>
                <a:schemeClr val="bg1"/>
              </a:solidFill>
            </a:endParaRPr>
          </a:p>
        </p:txBody>
      </p:sp>
      <p:sp>
        <p:nvSpPr>
          <p:cNvPr id="99" name="Freeform 11"/>
          <p:cNvSpPr>
            <a:spLocks noChangeAspect="1" noEditPoints="1"/>
          </p:cNvSpPr>
          <p:nvPr/>
        </p:nvSpPr>
        <p:spPr bwMode="auto">
          <a:xfrm>
            <a:off x="423057" y="4759229"/>
            <a:ext cx="386717" cy="392481"/>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25400" cap="flat" cmpd="sng" algn="ctr">
            <a:noFill/>
            <a:prstDash val="solid"/>
          </a:ln>
          <a:effectLst/>
        </p:spPr>
        <p:txBody>
          <a:bodyPr lIns="109703" tIns="54853" rIns="109703" bIns="54853" anchor="ctr"/>
          <a:lstStyle/>
          <a:p>
            <a:pPr algn="ctr" defTabSz="1014713">
              <a:defRPr/>
            </a:pPr>
            <a:endParaRPr lang="en-US" kern="0" dirty="0">
              <a:solidFill>
                <a:srgbClr val="000000"/>
              </a:solidFill>
            </a:endParaRPr>
          </a:p>
        </p:txBody>
      </p:sp>
      <p:pic>
        <p:nvPicPr>
          <p:cNvPr id="100" name="Picture 11" descr="\\MV-FS\Projects\Cisco\03_Assets\Icons\Kubrick Icons\Device Icons\non approved icons\WANpathcontrol.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410034" y="4786685"/>
            <a:ext cx="521319" cy="33756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MV-FS\Projects\Cisco\03_Assets\Icons\Kubrick Icons\Device Icons\non approved icons\WAAS.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358070" y="4786683"/>
            <a:ext cx="524318" cy="339512"/>
          </a:xfrm>
          <a:prstGeom prst="rect">
            <a:avLst/>
          </a:prstGeom>
          <a:noFill/>
          <a:extLst>
            <a:ext uri="{909E8E84-426E-40DD-AFC4-6F175D3DCCD1}">
              <a14:hiddenFill xmlns:a14="http://schemas.microsoft.com/office/drawing/2010/main">
                <a:solidFill>
                  <a:srgbClr val="FFFFFF"/>
                </a:solidFill>
              </a14:hiddenFill>
            </a:ext>
          </a:extLst>
        </p:spPr>
      </p:pic>
      <p:pic>
        <p:nvPicPr>
          <p:cNvPr id="102" name="icon firewall and VPN" descr="\\MV-FS\Projects\Cisco\03_Assets\Icons\Kubrick Icons\Device Icons\Device_router_with_firewall_3081_default_256.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t="18797" b="18097"/>
          <a:stretch/>
        </p:blipFill>
        <p:spPr bwMode="auto">
          <a:xfrm>
            <a:off x="9177600" y="4737988"/>
            <a:ext cx="694101" cy="4380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7883" y="5372759"/>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en-US" sz="1500" dirty="0"/>
              <a:t>IPSec WAN </a:t>
            </a:r>
            <a:r>
              <a:rPr lang="ja-JP" altLang="en-US" sz="1500" dirty="0" smtClean="0"/>
              <a:t>オーバレイ</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統一された運用モデル</a:t>
            </a:r>
            <a:endParaRPr lang="en-US" sz="1500" dirty="0"/>
          </a:p>
        </p:txBody>
      </p:sp>
      <p:sp>
        <p:nvSpPr>
          <p:cNvPr id="103" name="Rectangle 102"/>
          <p:cNvSpPr/>
          <p:nvPr/>
        </p:nvSpPr>
        <p:spPr>
          <a:xfrm>
            <a:off x="3227517" y="5372756"/>
            <a:ext cx="2807553" cy="796356"/>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最適なアプリケーションルーティング</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効率的な帯域利用</a:t>
            </a:r>
            <a:endParaRPr lang="en-US" sz="1500" dirty="0"/>
          </a:p>
        </p:txBody>
      </p:sp>
      <p:sp>
        <p:nvSpPr>
          <p:cNvPr id="104" name="Rectangle 103"/>
          <p:cNvSpPr/>
          <p:nvPr/>
        </p:nvSpPr>
        <p:spPr>
          <a:xfrm>
            <a:off x="6168556" y="5372427"/>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パフォーマンスモニタリング</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最適化とキャッシュ</a:t>
            </a:r>
            <a:endParaRPr lang="en-US" sz="1500" dirty="0"/>
          </a:p>
        </p:txBody>
      </p:sp>
      <p:sp>
        <p:nvSpPr>
          <p:cNvPr id="105" name="Rectangle 104"/>
          <p:cNvSpPr/>
          <p:nvPr/>
        </p:nvSpPr>
        <p:spPr>
          <a:xfrm>
            <a:off x="9109597" y="5372427"/>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次世代の強力な暗号化</a:t>
            </a:r>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様々な脅威への対応</a:t>
            </a:r>
            <a:endParaRPr lang="en-US" sz="1500" dirty="0"/>
          </a:p>
        </p:txBody>
      </p:sp>
      <p:sp>
        <p:nvSpPr>
          <p:cNvPr id="106" name="TextBox 105"/>
          <p:cNvSpPr txBox="1"/>
          <p:nvPr/>
        </p:nvSpPr>
        <p:spPr bwMode="auto">
          <a:xfrm>
            <a:off x="287884" y="6116240"/>
            <a:ext cx="2806148" cy="338552"/>
          </a:xfrm>
          <a:prstGeom prst="rect">
            <a:avLst/>
          </a:prstGeom>
        </p:spPr>
        <p:style>
          <a:lnRef idx="1">
            <a:schemeClr val="accent6"/>
          </a:lnRef>
          <a:fillRef idx="2">
            <a:schemeClr val="accent6"/>
          </a:fillRef>
          <a:effectRef idx="1">
            <a:schemeClr val="accent6"/>
          </a:effectRef>
          <a:fontRef idx="minor">
            <a:schemeClr val="dk1"/>
          </a:fontRef>
        </p:style>
        <p:txBody>
          <a:bodyPr wrap="square" lIns="91420" tIns="45711" rIns="91420" bIns="45711">
            <a:spAutoFit/>
          </a:bodyPr>
          <a:lstStyle/>
          <a:p>
            <a:pPr algn="ctr">
              <a:defRPr/>
            </a:pPr>
            <a:r>
              <a:rPr lang="en-US" sz="1600" b="1" dirty="0">
                <a:solidFill>
                  <a:schemeClr val="accent1"/>
                </a:solidFill>
                <a:sym typeface="Wingdings" panose="05000000000000000000" pitchFamily="2" charset="2"/>
              </a:rPr>
              <a:t>DMVPN</a:t>
            </a:r>
            <a:endParaRPr lang="en-US" sz="1600" b="1" dirty="0">
              <a:solidFill>
                <a:schemeClr val="accent1"/>
              </a:solidFill>
            </a:endParaRPr>
          </a:p>
        </p:txBody>
      </p:sp>
      <p:sp>
        <p:nvSpPr>
          <p:cNvPr id="107" name="TextBox 106"/>
          <p:cNvSpPr txBox="1"/>
          <p:nvPr/>
        </p:nvSpPr>
        <p:spPr bwMode="auto">
          <a:xfrm>
            <a:off x="3200634" y="6116240"/>
            <a:ext cx="2834436" cy="338552"/>
          </a:xfrm>
          <a:prstGeom prst="rect">
            <a:avLst/>
          </a:prstGeom>
        </p:spPr>
        <p:style>
          <a:lnRef idx="1">
            <a:schemeClr val="accent6"/>
          </a:lnRef>
          <a:fillRef idx="2">
            <a:schemeClr val="accent6"/>
          </a:fillRef>
          <a:effectRef idx="1">
            <a:schemeClr val="accent6"/>
          </a:effectRef>
          <a:fontRef idx="minor">
            <a:schemeClr val="dk1"/>
          </a:fontRef>
        </p:style>
        <p:txBody>
          <a:bodyPr wrap="square" lIns="91420" tIns="45711" rIns="91420" bIns="45711">
            <a:spAutoFit/>
          </a:bodyPr>
          <a:lstStyle/>
          <a:p>
            <a:pPr algn="ctr">
              <a:defRPr/>
            </a:pPr>
            <a:r>
              <a:rPr lang="en-US" sz="1600" b="1" dirty="0">
                <a:solidFill>
                  <a:schemeClr val="accent1"/>
                </a:solidFill>
                <a:sym typeface="Wingdings" panose="05000000000000000000" pitchFamily="2" charset="2"/>
              </a:rPr>
              <a:t>Performance Routing</a:t>
            </a:r>
            <a:endParaRPr lang="en-US" sz="1600" b="1" dirty="0">
              <a:solidFill>
                <a:schemeClr val="accent1"/>
              </a:solidFill>
            </a:endParaRPr>
          </a:p>
        </p:txBody>
      </p:sp>
      <p:sp>
        <p:nvSpPr>
          <p:cNvPr id="108" name="TextBox 107"/>
          <p:cNvSpPr txBox="1"/>
          <p:nvPr/>
        </p:nvSpPr>
        <p:spPr bwMode="auto">
          <a:xfrm>
            <a:off x="6132686" y="6116240"/>
            <a:ext cx="2843423" cy="338552"/>
          </a:xfrm>
          <a:prstGeom prst="rect">
            <a:avLst/>
          </a:prstGeom>
        </p:spPr>
        <p:style>
          <a:lnRef idx="1">
            <a:schemeClr val="accent6"/>
          </a:lnRef>
          <a:fillRef idx="2">
            <a:schemeClr val="accent6"/>
          </a:fillRef>
          <a:effectRef idx="1">
            <a:schemeClr val="accent6"/>
          </a:effectRef>
          <a:fontRef idx="minor">
            <a:schemeClr val="dk1"/>
          </a:fontRef>
        </p:style>
        <p:txBody>
          <a:bodyPr wrap="square" lIns="91420" tIns="45711" rIns="91420" bIns="45711">
            <a:spAutoFit/>
          </a:bodyPr>
          <a:lstStyle/>
          <a:p>
            <a:pPr algn="ctr">
              <a:defRPr/>
            </a:pPr>
            <a:r>
              <a:rPr lang="en-US" sz="1600" b="1" dirty="0">
                <a:solidFill>
                  <a:schemeClr val="accent1"/>
                </a:solidFill>
                <a:sym typeface="Wingdings" panose="05000000000000000000" pitchFamily="2" charset="2"/>
              </a:rPr>
              <a:t>AVC, WAAS, Akamai</a:t>
            </a:r>
            <a:endParaRPr lang="en-US" sz="1600" b="1" dirty="0">
              <a:solidFill>
                <a:schemeClr val="accent1"/>
              </a:solidFill>
            </a:endParaRPr>
          </a:p>
        </p:txBody>
      </p:sp>
      <p:sp>
        <p:nvSpPr>
          <p:cNvPr id="109" name="TextBox 108"/>
          <p:cNvSpPr txBox="1"/>
          <p:nvPr/>
        </p:nvSpPr>
        <p:spPr bwMode="auto">
          <a:xfrm>
            <a:off x="9111000" y="6113195"/>
            <a:ext cx="2771609" cy="338552"/>
          </a:xfrm>
          <a:prstGeom prst="rect">
            <a:avLst/>
          </a:prstGeom>
        </p:spPr>
        <p:style>
          <a:lnRef idx="1">
            <a:schemeClr val="accent6"/>
          </a:lnRef>
          <a:fillRef idx="2">
            <a:schemeClr val="accent6"/>
          </a:fillRef>
          <a:effectRef idx="1">
            <a:schemeClr val="accent6"/>
          </a:effectRef>
          <a:fontRef idx="minor">
            <a:schemeClr val="dk1"/>
          </a:fontRef>
        </p:style>
        <p:txBody>
          <a:bodyPr wrap="square" lIns="91420" tIns="45711" rIns="91420" bIns="45711">
            <a:spAutoFit/>
          </a:bodyPr>
          <a:lstStyle/>
          <a:p>
            <a:pPr algn="ctr">
              <a:defRPr/>
            </a:pPr>
            <a:r>
              <a:rPr lang="en-US" sz="1600" b="1" dirty="0">
                <a:solidFill>
                  <a:schemeClr val="tx1"/>
                </a:solidFill>
                <a:sym typeface="Wingdings" panose="05000000000000000000" pitchFamily="2" charset="2"/>
              </a:rPr>
              <a:t>Suite-B, CWS, ZBFW</a:t>
            </a:r>
            <a:endParaRPr lang="en-US" sz="1600" b="1" dirty="0">
              <a:solidFill>
                <a:schemeClr val="tx1"/>
              </a:solidFill>
            </a:endParaRPr>
          </a:p>
        </p:txBody>
      </p:sp>
      <p:grpSp>
        <p:nvGrpSpPr>
          <p:cNvPr id="112" name="Group 111"/>
          <p:cNvGrpSpPr/>
          <p:nvPr/>
        </p:nvGrpSpPr>
        <p:grpSpPr>
          <a:xfrm>
            <a:off x="2845680" y="4935975"/>
            <a:ext cx="249754" cy="342900"/>
            <a:chOff x="5334002" y="1074974"/>
            <a:chExt cx="538624" cy="739311"/>
          </a:xfrm>
        </p:grpSpPr>
        <p:sp>
          <p:nvSpPr>
            <p:cNvPr id="113"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5" name="Group 114"/>
          <p:cNvGrpSpPr/>
          <p:nvPr/>
        </p:nvGrpSpPr>
        <p:grpSpPr>
          <a:xfrm>
            <a:off x="5785313" y="4935975"/>
            <a:ext cx="249754" cy="342900"/>
            <a:chOff x="5334002" y="1074974"/>
            <a:chExt cx="538624" cy="739311"/>
          </a:xfrm>
        </p:grpSpPr>
        <p:sp>
          <p:nvSpPr>
            <p:cNvPr id="116"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p:cNvGrpSpPr/>
          <p:nvPr/>
        </p:nvGrpSpPr>
        <p:grpSpPr>
          <a:xfrm>
            <a:off x="8729707" y="4935975"/>
            <a:ext cx="249754" cy="342900"/>
            <a:chOff x="5334002" y="1074974"/>
            <a:chExt cx="538624" cy="739311"/>
          </a:xfrm>
        </p:grpSpPr>
        <p:sp>
          <p:nvSpPr>
            <p:cNvPr id="120"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11668799" y="4935975"/>
            <a:ext cx="249754" cy="342900"/>
            <a:chOff x="5334002" y="1074974"/>
            <a:chExt cx="538624" cy="739311"/>
          </a:xfrm>
        </p:grpSpPr>
        <p:sp>
          <p:nvSpPr>
            <p:cNvPr id="123"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Rectangle 89"/>
          <p:cNvSpPr/>
          <p:nvPr/>
        </p:nvSpPr>
        <p:spPr>
          <a:xfrm>
            <a:off x="282895" y="3843244"/>
            <a:ext cx="11594728" cy="579509"/>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algn="ctr" defTabSz="913138"/>
            <a:r>
              <a:rPr lang="ja-JP" altLang="en-US" sz="1900" b="1" dirty="0" smtClean="0">
                <a:solidFill>
                  <a:schemeClr val="bg1"/>
                </a:solidFill>
              </a:rPr>
              <a:t>管理</a:t>
            </a:r>
            <a:r>
              <a:rPr lang="en-US" sz="1900" b="1" dirty="0" smtClean="0">
                <a:solidFill>
                  <a:schemeClr val="bg1"/>
                </a:solidFill>
              </a:rPr>
              <a:t> </a:t>
            </a:r>
            <a:r>
              <a:rPr lang="en-US" sz="1900" b="1" dirty="0">
                <a:solidFill>
                  <a:schemeClr val="bg1"/>
                </a:solidFill>
              </a:rPr>
              <a:t>&amp; </a:t>
            </a:r>
            <a:r>
              <a:rPr lang="ja-JP" altLang="en-US" sz="1900" b="1" dirty="0" smtClean="0">
                <a:solidFill>
                  <a:schemeClr val="bg1"/>
                </a:solidFill>
              </a:rPr>
              <a:t>自動化</a:t>
            </a:r>
            <a:endParaRPr lang="en-US" sz="1900" b="1" dirty="0">
              <a:solidFill>
                <a:schemeClr val="bg1"/>
              </a:solidFill>
            </a:endParaRPr>
          </a:p>
        </p:txBody>
      </p:sp>
      <p:pic>
        <p:nvPicPr>
          <p:cNvPr id="12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26614" y="3794241"/>
            <a:ext cx="704410" cy="70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Footer Placeholder 4"/>
          <p:cNvSpPr>
            <a:spLocks noGrp="1"/>
          </p:cNvSpPr>
          <p:nvPr>
            <p:ph type="ftr" sz="quarter" idx="4294967295"/>
          </p:nvPr>
        </p:nvSpPr>
        <p:spPr>
          <a:xfrm>
            <a:off x="9031919" y="6613447"/>
            <a:ext cx="2285405" cy="228600"/>
          </a:xfrm>
          <a:prstGeom prst="rect">
            <a:avLst/>
          </a:prstGeom>
        </p:spPr>
        <p:txBody>
          <a:bodyPr vert="horz" lIns="91424" tIns="45712" rIns="91424" bIns="45712" rtlCol="0" anchor="ctr"/>
          <a:lstStyle>
            <a:lvl1pPr marL="0" marR="0" indent="0" algn="r" defTabSz="914240" rtl="0" eaLnBrk="1" fontAlgn="auto" latinLnBrk="0" hangingPunct="1">
              <a:lnSpc>
                <a:spcPct val="100000"/>
              </a:lnSpc>
              <a:spcBef>
                <a:spcPts val="0"/>
              </a:spcBef>
              <a:spcAft>
                <a:spcPts val="0"/>
              </a:spcAft>
              <a:buClrTx/>
              <a:buSzTx/>
              <a:buFontTx/>
              <a:buNone/>
              <a:tabLst/>
              <a:defRPr sz="700">
                <a:solidFill>
                  <a:schemeClr val="tx1">
                    <a:tint val="75000"/>
                  </a:schemeClr>
                </a:solidFill>
                <a:latin typeface="CiscoSans ExtraLight" panose="020B0303020201020303" pitchFamily="34" charset="0"/>
              </a:defRPr>
            </a:lvl1pPr>
          </a:lstStyle>
          <a:p>
            <a:r>
              <a:rPr lang="en-US" dirty="0" smtClean="0">
                <a:solidFill>
                  <a:prstClr val="black">
                    <a:tint val="75000"/>
                  </a:prstClr>
                </a:solidFill>
              </a:rPr>
              <a:t>Cisco Confidential</a:t>
            </a:r>
            <a:endParaRPr lang="en-US" dirty="0">
              <a:solidFill>
                <a:prstClr val="black">
                  <a:tint val="75000"/>
                </a:prstClr>
              </a:solidFill>
            </a:endParaRPr>
          </a:p>
        </p:txBody>
      </p:sp>
      <p:pic>
        <p:nvPicPr>
          <p:cNvPr id="87" name="Picture 3" descr="C:\Documents and Settings\rteligic\Desktop\Desktop_26Apr\polygon-icon01.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8527128" y="1733975"/>
            <a:ext cx="787404" cy="648405"/>
          </a:xfrm>
          <a:prstGeom prst="rect">
            <a:avLst/>
          </a:prstGeom>
          <a:noFill/>
        </p:spPr>
      </p:pic>
      <p:sp>
        <p:nvSpPr>
          <p:cNvPr id="94" name="TextBox 93"/>
          <p:cNvSpPr txBox="1"/>
          <p:nvPr/>
        </p:nvSpPr>
        <p:spPr>
          <a:xfrm>
            <a:off x="4386420" y="1865799"/>
            <a:ext cx="846510" cy="338539"/>
          </a:xfrm>
          <a:prstGeom prst="rect">
            <a:avLst/>
          </a:prstGeom>
          <a:noFill/>
        </p:spPr>
        <p:txBody>
          <a:bodyPr wrap="none" lIns="121883" tIns="60941" rIns="121883" bIns="60941" rtlCol="0">
            <a:spAutoFit/>
          </a:bodyPr>
          <a:lstStyle/>
          <a:p>
            <a:r>
              <a:rPr lang="en-US" sz="1400" dirty="0"/>
              <a:t>ISR-AX</a:t>
            </a:r>
          </a:p>
        </p:txBody>
      </p:sp>
      <p:sp>
        <p:nvSpPr>
          <p:cNvPr id="110" name="TextBox 109"/>
          <p:cNvSpPr txBox="1"/>
          <p:nvPr/>
        </p:nvSpPr>
        <p:spPr>
          <a:xfrm>
            <a:off x="8420572" y="2274672"/>
            <a:ext cx="1167972" cy="553981"/>
          </a:xfrm>
          <a:prstGeom prst="rect">
            <a:avLst/>
          </a:prstGeom>
          <a:noFill/>
        </p:spPr>
        <p:txBody>
          <a:bodyPr wrap="square" lIns="121883" tIns="60941" rIns="121883" bIns="60941" rtlCol="0">
            <a:spAutoFit/>
          </a:bodyPr>
          <a:lstStyle/>
          <a:p>
            <a:r>
              <a:rPr lang="en-US" sz="1400" dirty="0"/>
              <a:t>ASR1000-AX</a:t>
            </a:r>
          </a:p>
        </p:txBody>
      </p:sp>
    </p:spTree>
    <p:extLst>
      <p:ext uri="{BB962C8B-B14F-4D97-AF65-F5344CB8AC3E}">
        <p14:creationId xmlns:p14="http://schemas.microsoft.com/office/powerpoint/2010/main" val="30060759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ja-JP" altLang="en-US" dirty="0" smtClean="0"/>
              <a:t>ありがちな誤解</a:t>
            </a:r>
            <a:endParaRPr kumimoji="1" lang="ja-JP" altLang="en-US" dirty="0"/>
          </a:p>
        </p:txBody>
      </p:sp>
      <p:sp>
        <p:nvSpPr>
          <p:cNvPr id="3" name="TextBox 2"/>
          <p:cNvSpPr txBox="1"/>
          <p:nvPr/>
        </p:nvSpPr>
        <p:spPr>
          <a:xfrm>
            <a:off x="1187134" y="1891386"/>
            <a:ext cx="9800754" cy="707886"/>
          </a:xfrm>
          <a:prstGeom prst="rect">
            <a:avLst/>
          </a:prstGeom>
          <a:noFill/>
        </p:spPr>
        <p:txBody>
          <a:bodyPr wrap="square" rtlCol="0">
            <a:spAutoFit/>
          </a:bodyPr>
          <a:lstStyle/>
          <a:p>
            <a:pPr algn="ctr"/>
            <a:r>
              <a:rPr kumimoji="1" lang="en-US" altLang="ja-JP" sz="3600" dirty="0" smtClean="0">
                <a:solidFill>
                  <a:schemeClr val="accent5">
                    <a:lumMod val="75000"/>
                  </a:schemeClr>
                </a:solidFill>
              </a:rPr>
              <a:t>Cisco ISR 4000</a:t>
            </a:r>
            <a:r>
              <a:rPr kumimoji="1" lang="ja-JP" altLang="en-US" sz="3600" dirty="0" smtClean="0">
                <a:solidFill>
                  <a:schemeClr val="accent5">
                    <a:lumMod val="75000"/>
                  </a:schemeClr>
                </a:solidFill>
              </a:rPr>
              <a:t>シリーズ　</a:t>
            </a:r>
            <a:r>
              <a:rPr kumimoji="1" lang="ja-JP" altLang="en-US" sz="4000" dirty="0" smtClean="0">
                <a:solidFill>
                  <a:schemeClr val="accent5">
                    <a:lumMod val="75000"/>
                  </a:schemeClr>
                </a:solidFill>
              </a:rPr>
              <a:t>＝</a:t>
            </a:r>
            <a:r>
              <a:rPr kumimoji="1" lang="ja-JP" altLang="en-US" sz="3600" dirty="0" smtClean="0">
                <a:solidFill>
                  <a:schemeClr val="accent5">
                    <a:lumMod val="75000"/>
                  </a:schemeClr>
                </a:solidFill>
              </a:rPr>
              <a:t>　</a:t>
            </a:r>
            <a:r>
              <a:rPr kumimoji="1" lang="en-US" altLang="ja-JP" sz="3600" dirty="0" smtClean="0">
                <a:solidFill>
                  <a:schemeClr val="accent5">
                    <a:lumMod val="75000"/>
                  </a:schemeClr>
                </a:solidFill>
              </a:rPr>
              <a:t>IWAN</a:t>
            </a:r>
            <a:r>
              <a:rPr kumimoji="1" lang="ja-JP" altLang="en-US" sz="3600" dirty="0" smtClean="0">
                <a:solidFill>
                  <a:schemeClr val="accent5">
                    <a:lumMod val="75000"/>
                  </a:schemeClr>
                </a:solidFill>
              </a:rPr>
              <a:t>専用ルータ</a:t>
            </a:r>
            <a:endParaRPr kumimoji="1" lang="ja-JP" altLang="en-US" sz="3600" dirty="0">
              <a:solidFill>
                <a:schemeClr val="accent5">
                  <a:lumMod val="75000"/>
                </a:schemeClr>
              </a:solidFill>
            </a:endParaRPr>
          </a:p>
        </p:txBody>
      </p:sp>
      <p:sp>
        <p:nvSpPr>
          <p:cNvPr id="4" name="TextBox 3"/>
          <p:cNvSpPr txBox="1"/>
          <p:nvPr/>
        </p:nvSpPr>
        <p:spPr>
          <a:xfrm>
            <a:off x="6515431" y="1685438"/>
            <a:ext cx="703998" cy="1107996"/>
          </a:xfrm>
          <a:prstGeom prst="rect">
            <a:avLst/>
          </a:prstGeom>
          <a:solidFill>
            <a:schemeClr val="bg1"/>
          </a:solidFill>
        </p:spPr>
        <p:txBody>
          <a:bodyPr wrap="square" rtlCol="0">
            <a:spAutoFit/>
          </a:bodyPr>
          <a:lstStyle/>
          <a:p>
            <a:r>
              <a:rPr kumimoji="1" lang="en-US" altLang="ja-JP" sz="6600" dirty="0" smtClean="0">
                <a:solidFill>
                  <a:srgbClr val="FF0000"/>
                </a:solidFill>
              </a:rPr>
              <a:t>≠</a:t>
            </a:r>
            <a:endParaRPr kumimoji="1" lang="ja-JP" altLang="en-US" sz="6600" dirty="0">
              <a:solidFill>
                <a:srgbClr val="FF0000"/>
              </a:solidFill>
            </a:endParaRPr>
          </a:p>
        </p:txBody>
      </p:sp>
      <p:sp>
        <p:nvSpPr>
          <p:cNvPr id="5" name="TextBox 4"/>
          <p:cNvSpPr txBox="1"/>
          <p:nvPr/>
        </p:nvSpPr>
        <p:spPr>
          <a:xfrm>
            <a:off x="883448" y="3630909"/>
            <a:ext cx="10808438" cy="892552"/>
          </a:xfrm>
          <a:prstGeom prst="rect">
            <a:avLst/>
          </a:prstGeom>
          <a:noFill/>
        </p:spPr>
        <p:txBody>
          <a:bodyPr wrap="square" rtlCol="0">
            <a:spAutoFit/>
          </a:bodyPr>
          <a:lstStyle/>
          <a:p>
            <a:r>
              <a:rPr kumimoji="1" lang="en-US" altLang="ja-JP" sz="3200" dirty="0" smtClean="0"/>
              <a:t>Cisco ISR 4000</a:t>
            </a:r>
            <a:r>
              <a:rPr kumimoji="1" lang="ja-JP" altLang="en-US" sz="3200" dirty="0" smtClean="0"/>
              <a:t>シリーズルータは</a:t>
            </a:r>
            <a:r>
              <a:rPr kumimoji="1" lang="en-US" altLang="ja-JP" sz="3200" dirty="0" smtClean="0"/>
              <a:t>ISR G2</a:t>
            </a:r>
            <a:r>
              <a:rPr kumimoji="1" lang="ja-JP" altLang="en-US" sz="3200" dirty="0" smtClean="0"/>
              <a:t>の後継製品です！</a:t>
            </a:r>
            <a:endParaRPr kumimoji="1" lang="en-US" altLang="ja-JP" sz="3200" dirty="0" smtClean="0"/>
          </a:p>
          <a:p>
            <a:pPr algn="ctr"/>
            <a:r>
              <a:rPr kumimoji="1" lang="en-US" altLang="ja-JP" sz="2000" dirty="0" smtClean="0"/>
              <a:t>※</a:t>
            </a:r>
            <a:r>
              <a:rPr kumimoji="1" lang="ja-JP" altLang="en-US" sz="2000" dirty="0" smtClean="0"/>
              <a:t>なお、</a:t>
            </a:r>
            <a:r>
              <a:rPr kumimoji="1" lang="en-US" altLang="ja-JP" sz="2000" dirty="0" smtClean="0"/>
              <a:t>ISR G2</a:t>
            </a:r>
            <a:r>
              <a:rPr kumimoji="1" lang="ja-JP" altLang="en-US" sz="2000" dirty="0" smtClean="0"/>
              <a:t>の販売終了は当面ありません。</a:t>
            </a:r>
            <a:endParaRPr kumimoji="1" lang="ja-JP" altLang="en-US" sz="2000" dirty="0"/>
          </a:p>
        </p:txBody>
      </p:sp>
    </p:spTree>
    <p:extLst>
      <p:ext uri="{BB962C8B-B14F-4D97-AF65-F5344CB8AC3E}">
        <p14:creationId xmlns:p14="http://schemas.microsoft.com/office/powerpoint/2010/main" val="56438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ja-JP" altLang="en-US" dirty="0" smtClean="0"/>
              <a:t>企業のトラフィックが増えているのはなぜ？</a:t>
            </a:r>
            <a:endParaRPr kumimoji="1" lang="ja-JP" altLang="en-US" dirty="0"/>
          </a:p>
        </p:txBody>
      </p:sp>
      <p:sp>
        <p:nvSpPr>
          <p:cNvPr id="10" name="Oval 9"/>
          <p:cNvSpPr/>
          <p:nvPr/>
        </p:nvSpPr>
        <p:spPr>
          <a:xfrm>
            <a:off x="3651250" y="2171700"/>
            <a:ext cx="5022850" cy="3594100"/>
          </a:xfrm>
          <a:prstGeom prst="ellipse">
            <a:avLst/>
          </a:prstGeom>
          <a:gradFill flip="none" rotWithShape="1">
            <a:gsLst>
              <a:gs pos="0">
                <a:schemeClr val="tx2">
                  <a:lumMod val="75000"/>
                </a:schemeClr>
              </a:gs>
              <a:gs pos="67000">
                <a:srgbClr val="FFFFF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企業のトラフィックが</a:t>
            </a:r>
            <a:r>
              <a:rPr kumimoji="1" lang="en-US" altLang="ja-JP" dirty="0" smtClean="0"/>
              <a:t>10</a:t>
            </a:r>
            <a:r>
              <a:rPr kumimoji="1" lang="ja-JP" altLang="en-US" dirty="0" smtClean="0"/>
              <a:t>倍になったら</a:t>
            </a:r>
            <a:r>
              <a:rPr kumimoji="1" lang="en-US" altLang="ja-JP" dirty="0" smtClean="0"/>
              <a:t>WAN</a:t>
            </a:r>
            <a:r>
              <a:rPr kumimoji="1" lang="ja-JP" altLang="en-US" dirty="0" smtClean="0"/>
              <a:t>の帯域も</a:t>
            </a:r>
            <a:r>
              <a:rPr kumimoji="1" lang="en-US" altLang="ja-JP" dirty="0" smtClean="0"/>
              <a:t>10</a:t>
            </a:r>
            <a:r>
              <a:rPr kumimoji="1" lang="ja-JP" altLang="en-US" dirty="0" smtClean="0"/>
              <a:t>倍にしますか？</a:t>
            </a:r>
          </a:p>
        </p:txBody>
      </p:sp>
      <p:sp>
        <p:nvSpPr>
          <p:cNvPr id="3" name="Oval 2"/>
          <p:cNvSpPr/>
          <p:nvPr/>
        </p:nvSpPr>
        <p:spPr>
          <a:xfrm>
            <a:off x="4305300" y="1185294"/>
            <a:ext cx="3924300" cy="1473200"/>
          </a:xfrm>
          <a:prstGeom prst="ellipse">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BYOD</a:t>
            </a:r>
            <a:r>
              <a:rPr kumimoji="1" lang="ja-JP" altLang="en-US" dirty="0" smtClean="0"/>
              <a:t>や会社提供のスマホによる端末数の増加</a:t>
            </a:r>
          </a:p>
        </p:txBody>
      </p:sp>
      <p:sp>
        <p:nvSpPr>
          <p:cNvPr id="4" name="Oval 3"/>
          <p:cNvSpPr/>
          <p:nvPr/>
        </p:nvSpPr>
        <p:spPr>
          <a:xfrm>
            <a:off x="1778000" y="4699000"/>
            <a:ext cx="3403600" cy="1473200"/>
          </a:xfrm>
          <a:prstGeom prst="ellipse">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VDI</a:t>
            </a:r>
            <a:r>
              <a:rPr kumimoji="1" lang="ja-JP" altLang="en-US" dirty="0" smtClean="0"/>
              <a:t>利用</a:t>
            </a:r>
          </a:p>
        </p:txBody>
      </p:sp>
      <p:sp>
        <p:nvSpPr>
          <p:cNvPr id="5" name="Oval 4"/>
          <p:cNvSpPr/>
          <p:nvPr/>
        </p:nvSpPr>
        <p:spPr>
          <a:xfrm>
            <a:off x="7810500" y="2658494"/>
            <a:ext cx="3797300" cy="1473200"/>
          </a:xfrm>
          <a:prstGeom prst="ellipse">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SAAS</a:t>
            </a:r>
            <a:r>
              <a:rPr kumimoji="1" lang="ja-JP" altLang="en-US" dirty="0" smtClean="0"/>
              <a:t>型</a:t>
            </a:r>
            <a:endParaRPr kumimoji="1" lang="en-US" altLang="ja-JP" dirty="0" smtClean="0"/>
          </a:p>
          <a:p>
            <a:pPr algn="ctr"/>
            <a:r>
              <a:rPr kumimoji="1" lang="ja-JP" altLang="en-US" dirty="0" smtClean="0"/>
              <a:t>企業アプリの増加</a:t>
            </a:r>
          </a:p>
        </p:txBody>
      </p:sp>
      <p:sp>
        <p:nvSpPr>
          <p:cNvPr id="7" name="Oval 6"/>
          <p:cNvSpPr/>
          <p:nvPr/>
        </p:nvSpPr>
        <p:spPr>
          <a:xfrm>
            <a:off x="7048500" y="4699000"/>
            <a:ext cx="3911600" cy="1473200"/>
          </a:xfrm>
          <a:prstGeom prst="ellipse">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スマホの</a:t>
            </a:r>
            <a:r>
              <a:rPr kumimoji="1" lang="en-US" altLang="ja-JP" dirty="0" smtClean="0"/>
              <a:t>OS</a:t>
            </a:r>
            <a:r>
              <a:rPr kumimoji="1" lang="ja-JP" altLang="en-US" dirty="0" smtClean="0"/>
              <a:t>アップデートや同期型サービスの拡大</a:t>
            </a:r>
          </a:p>
        </p:txBody>
      </p:sp>
      <p:sp>
        <p:nvSpPr>
          <p:cNvPr id="8" name="Oval 7"/>
          <p:cNvSpPr/>
          <p:nvPr/>
        </p:nvSpPr>
        <p:spPr>
          <a:xfrm>
            <a:off x="793750" y="2476500"/>
            <a:ext cx="3663950" cy="1473200"/>
          </a:xfrm>
          <a:prstGeom prst="ellipse">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ビデオ利用の拡大</a:t>
            </a:r>
          </a:p>
        </p:txBody>
      </p:sp>
    </p:spTree>
    <p:extLst>
      <p:ext uri="{BB962C8B-B14F-4D97-AF65-F5344CB8AC3E}">
        <p14:creationId xmlns:p14="http://schemas.microsoft.com/office/powerpoint/2010/main" val="30342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ja-JP" altLang="en-US" dirty="0" smtClean="0"/>
              <a:t>企業のトラフィックが増えているのはなぜ？</a:t>
            </a:r>
            <a:endParaRPr kumimoji="1" lang="ja-JP" altLang="en-US" dirty="0"/>
          </a:p>
        </p:txBody>
      </p:sp>
      <p:sp>
        <p:nvSpPr>
          <p:cNvPr id="10" name="Oval 9"/>
          <p:cNvSpPr/>
          <p:nvPr/>
        </p:nvSpPr>
        <p:spPr>
          <a:xfrm>
            <a:off x="3651250" y="2171700"/>
            <a:ext cx="5022850" cy="3594100"/>
          </a:xfrm>
          <a:prstGeom prst="ellipse">
            <a:avLst/>
          </a:prstGeom>
          <a:gradFill flip="none" rotWithShape="1">
            <a:gsLst>
              <a:gs pos="0">
                <a:schemeClr val="tx2">
                  <a:lumMod val="75000"/>
                </a:schemeClr>
              </a:gs>
              <a:gs pos="67000">
                <a:srgbClr val="FFFFF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企業のトラフィックが</a:t>
            </a:r>
            <a:r>
              <a:rPr kumimoji="1" lang="en-US" altLang="ja-JP" dirty="0" smtClean="0"/>
              <a:t>10</a:t>
            </a:r>
            <a:r>
              <a:rPr kumimoji="1" lang="ja-JP" altLang="en-US" dirty="0" smtClean="0"/>
              <a:t>倍になったら</a:t>
            </a:r>
            <a:r>
              <a:rPr kumimoji="1" lang="en-US" altLang="ja-JP" dirty="0" smtClean="0"/>
              <a:t>WAN</a:t>
            </a:r>
            <a:r>
              <a:rPr kumimoji="1" lang="ja-JP" altLang="en-US" dirty="0" smtClean="0"/>
              <a:t>の帯域も</a:t>
            </a:r>
            <a:r>
              <a:rPr kumimoji="1" lang="en-US" altLang="ja-JP" dirty="0" smtClean="0"/>
              <a:t>10</a:t>
            </a:r>
            <a:r>
              <a:rPr kumimoji="1" lang="ja-JP" altLang="en-US" dirty="0" smtClean="0"/>
              <a:t>倍にしますか？</a:t>
            </a:r>
          </a:p>
        </p:txBody>
      </p:sp>
      <p:sp>
        <p:nvSpPr>
          <p:cNvPr id="3" name="Oval 2"/>
          <p:cNvSpPr/>
          <p:nvPr/>
        </p:nvSpPr>
        <p:spPr>
          <a:xfrm>
            <a:off x="4305300" y="1185294"/>
            <a:ext cx="3924300" cy="14732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dirty="0" smtClean="0"/>
              <a:t>BYOD</a:t>
            </a:r>
            <a:r>
              <a:rPr kumimoji="1" lang="ja-JP" altLang="en-US" dirty="0" smtClean="0"/>
              <a:t>や会社提供のスマホによる端末数の増加</a:t>
            </a:r>
          </a:p>
        </p:txBody>
      </p:sp>
      <p:sp>
        <p:nvSpPr>
          <p:cNvPr id="4" name="Oval 3"/>
          <p:cNvSpPr/>
          <p:nvPr/>
        </p:nvSpPr>
        <p:spPr>
          <a:xfrm>
            <a:off x="1778000" y="4699000"/>
            <a:ext cx="3403600" cy="1473200"/>
          </a:xfrm>
          <a:prstGeom prst="ellipse">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VDI</a:t>
            </a:r>
            <a:r>
              <a:rPr kumimoji="1" lang="ja-JP" altLang="en-US" dirty="0" smtClean="0"/>
              <a:t>利用</a:t>
            </a:r>
          </a:p>
        </p:txBody>
      </p:sp>
      <p:sp>
        <p:nvSpPr>
          <p:cNvPr id="5" name="Oval 4"/>
          <p:cNvSpPr/>
          <p:nvPr/>
        </p:nvSpPr>
        <p:spPr>
          <a:xfrm>
            <a:off x="7810500" y="2658494"/>
            <a:ext cx="3797300" cy="14732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dirty="0" smtClean="0"/>
              <a:t>SAAS</a:t>
            </a:r>
            <a:r>
              <a:rPr kumimoji="1" lang="ja-JP" altLang="en-US" dirty="0" smtClean="0"/>
              <a:t>型</a:t>
            </a:r>
            <a:endParaRPr kumimoji="1" lang="en-US" altLang="ja-JP" dirty="0" smtClean="0"/>
          </a:p>
          <a:p>
            <a:pPr algn="ctr"/>
            <a:r>
              <a:rPr kumimoji="1" lang="ja-JP" altLang="en-US" dirty="0" smtClean="0"/>
              <a:t>企業アプリの増加</a:t>
            </a:r>
          </a:p>
        </p:txBody>
      </p:sp>
      <p:sp>
        <p:nvSpPr>
          <p:cNvPr id="7" name="Oval 6"/>
          <p:cNvSpPr/>
          <p:nvPr/>
        </p:nvSpPr>
        <p:spPr>
          <a:xfrm>
            <a:off x="7048500" y="4699000"/>
            <a:ext cx="3911600" cy="14732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dirty="0" smtClean="0"/>
              <a:t>スマホの</a:t>
            </a:r>
            <a:r>
              <a:rPr kumimoji="1" lang="en-US" altLang="ja-JP" dirty="0" smtClean="0"/>
              <a:t>OS</a:t>
            </a:r>
            <a:r>
              <a:rPr kumimoji="1" lang="ja-JP" altLang="en-US" dirty="0" smtClean="0"/>
              <a:t>アップデートや同期型サービスの拡大</a:t>
            </a:r>
          </a:p>
        </p:txBody>
      </p:sp>
      <p:sp>
        <p:nvSpPr>
          <p:cNvPr id="8" name="Oval 7"/>
          <p:cNvSpPr/>
          <p:nvPr/>
        </p:nvSpPr>
        <p:spPr>
          <a:xfrm>
            <a:off x="793750" y="2476500"/>
            <a:ext cx="3663950" cy="14732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dirty="0" smtClean="0"/>
              <a:t>ビデオ利用の拡大</a:t>
            </a:r>
          </a:p>
        </p:txBody>
      </p:sp>
    </p:spTree>
    <p:extLst>
      <p:ext uri="{BB962C8B-B14F-4D97-AF65-F5344CB8AC3E}">
        <p14:creationId xmlns:p14="http://schemas.microsoft.com/office/powerpoint/2010/main" val="207389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kumimoji="1" lang="en-US" altLang="ja-JP" dirty="0" err="1" smtClean="0"/>
              <a:t>Chromebook</a:t>
            </a:r>
            <a:r>
              <a:rPr kumimoji="1" lang="ja-JP" altLang="en-US" dirty="0" smtClean="0"/>
              <a:t>とは</a:t>
            </a:r>
            <a:r>
              <a:rPr lang="en-US" altLang="ja-JP" dirty="0" smtClean="0"/>
              <a:t>?</a:t>
            </a:r>
            <a:endParaRPr kumimoji="1" lang="ja-JP" altLang="en-US" dirty="0"/>
          </a:p>
        </p:txBody>
      </p:sp>
      <p:pic>
        <p:nvPicPr>
          <p:cNvPr id="9" name="Picture 8"/>
          <p:cNvPicPr>
            <a:picLocks noChangeAspect="1"/>
          </p:cNvPicPr>
          <p:nvPr/>
        </p:nvPicPr>
        <p:blipFill>
          <a:blip r:embed="rId2"/>
          <a:stretch>
            <a:fillRect/>
          </a:stretch>
        </p:blipFill>
        <p:spPr>
          <a:xfrm>
            <a:off x="5861589" y="4266761"/>
            <a:ext cx="6028271" cy="2382352"/>
          </a:xfrm>
          <a:prstGeom prst="rect">
            <a:avLst/>
          </a:prstGeom>
        </p:spPr>
      </p:pic>
      <p:pic>
        <p:nvPicPr>
          <p:cNvPr id="12" name="Picture 29" descr="ChromeLogo.png"/>
          <p:cNvPicPr>
            <a:picLocks noChangeAspect="1"/>
          </p:cNvPicPr>
          <p:nvPr/>
        </p:nvPicPr>
        <p:blipFill>
          <a:blip r:embed="rId3" cstate="screen">
            <a:extLst/>
          </a:blip>
          <a:stretch>
            <a:fillRect/>
          </a:stretch>
        </p:blipFill>
        <p:spPr bwMode="auto">
          <a:xfrm>
            <a:off x="10787739" y="267540"/>
            <a:ext cx="835478" cy="797516"/>
          </a:xfrm>
          <a:prstGeom prst="rect">
            <a:avLst/>
          </a:prstGeom>
          <a:effectLst>
            <a:glow rad="558800">
              <a:schemeClr val="bg1">
                <a:alpha val="9000"/>
              </a:schemeClr>
            </a:glow>
          </a:effectLst>
        </p:spPr>
      </p:pic>
      <p:sp>
        <p:nvSpPr>
          <p:cNvPr id="17" name="TextBox 16"/>
          <p:cNvSpPr txBox="1"/>
          <p:nvPr/>
        </p:nvSpPr>
        <p:spPr>
          <a:xfrm>
            <a:off x="1755286" y="5457937"/>
            <a:ext cx="2413485" cy="461665"/>
          </a:xfrm>
          <a:prstGeom prst="rect">
            <a:avLst/>
          </a:prstGeom>
          <a:noFill/>
        </p:spPr>
        <p:txBody>
          <a:bodyPr wrap="square" rtlCol="0">
            <a:spAutoFit/>
          </a:bodyPr>
          <a:lstStyle/>
          <a:p>
            <a:r>
              <a:rPr kumimoji="1" lang="ja-JP" altLang="en-US" dirty="0" smtClean="0"/>
              <a:t>しかし</a:t>
            </a:r>
            <a:r>
              <a:rPr kumimoji="1" lang="en-US" altLang="ja-JP" dirty="0" smtClean="0"/>
              <a:t>......</a:t>
            </a:r>
            <a:endParaRPr kumimoji="1" lang="ja-JP" altLang="en-US" dirty="0"/>
          </a:p>
        </p:txBody>
      </p:sp>
      <p:sp>
        <p:nvSpPr>
          <p:cNvPr id="10" name="TextBox 9"/>
          <p:cNvSpPr txBox="1"/>
          <p:nvPr/>
        </p:nvSpPr>
        <p:spPr>
          <a:xfrm>
            <a:off x="3416694" y="6187448"/>
            <a:ext cx="5999537" cy="461665"/>
          </a:xfrm>
          <a:prstGeom prst="rect">
            <a:avLst/>
          </a:prstGeom>
          <a:noFill/>
        </p:spPr>
        <p:txBody>
          <a:bodyPr wrap="square" rtlCol="0">
            <a:spAutoFit/>
          </a:bodyPr>
          <a:lstStyle/>
          <a:p>
            <a:r>
              <a:rPr kumimoji="1" lang="en-US" altLang="ja-JP" sz="1200" dirty="0" err="1" smtClean="0"/>
              <a:t>Chromebook</a:t>
            </a:r>
            <a:r>
              <a:rPr kumimoji="1" lang="ja-JP" altLang="en-US" sz="1200" dirty="0" smtClean="0"/>
              <a:t>について詳しく知りたい方はこちら</a:t>
            </a:r>
            <a:endParaRPr kumimoji="1" lang="en-US" altLang="ja-JP" sz="1200" dirty="0" smtClean="0"/>
          </a:p>
          <a:p>
            <a:r>
              <a:rPr kumimoji="1" lang="en-US" altLang="ja-JP" sz="1200" dirty="0" smtClean="0"/>
              <a:t>http</a:t>
            </a:r>
            <a:r>
              <a:rPr kumimoji="1" lang="en-US" altLang="ja-JP" sz="1200" dirty="0"/>
              <a:t>://</a:t>
            </a:r>
            <a:r>
              <a:rPr kumimoji="1" lang="en-US" altLang="ja-JP" sz="1200" dirty="0" err="1"/>
              <a:t>www.atmarkit.co.jp</a:t>
            </a:r>
            <a:r>
              <a:rPr kumimoji="1" lang="en-US" altLang="ja-JP" sz="1200" dirty="0"/>
              <a:t>/</a:t>
            </a:r>
            <a:r>
              <a:rPr kumimoji="1" lang="en-US" altLang="ja-JP" sz="1200" dirty="0" err="1"/>
              <a:t>ait</a:t>
            </a:r>
            <a:r>
              <a:rPr kumimoji="1" lang="en-US" altLang="ja-JP" sz="1200" dirty="0"/>
              <a:t>/articles/1402/26/news022.html</a:t>
            </a:r>
            <a:endParaRPr kumimoji="1" lang="ja-JP" altLang="en-US" sz="1200" dirty="0"/>
          </a:p>
        </p:txBody>
      </p:sp>
      <p:sp>
        <p:nvSpPr>
          <p:cNvPr id="8" name="Text Placeholder 7"/>
          <p:cNvSpPr>
            <a:spLocks noGrp="1"/>
          </p:cNvSpPr>
          <p:nvPr>
            <p:ph type="body" sz="quarter" idx="10"/>
          </p:nvPr>
        </p:nvSpPr>
        <p:spPr>
          <a:xfrm>
            <a:off x="327190" y="1720747"/>
            <a:ext cx="11440688" cy="4354712"/>
          </a:xfrm>
        </p:spPr>
        <p:txBody>
          <a:bodyPr/>
          <a:lstStyle/>
          <a:p>
            <a:r>
              <a:rPr kumimoji="1" lang="en-US" altLang="ja-JP" dirty="0" smtClean="0"/>
              <a:t>Google</a:t>
            </a:r>
            <a:r>
              <a:rPr kumimoji="1" lang="ja-JP" altLang="en-US" dirty="0" smtClean="0"/>
              <a:t>が開発した</a:t>
            </a:r>
            <a:r>
              <a:rPr kumimoji="1" lang="en-US" altLang="ja-JP" dirty="0" smtClean="0"/>
              <a:t>Chrome OS </a:t>
            </a:r>
            <a:r>
              <a:rPr kumimoji="1" lang="ja-JP" altLang="en-US" dirty="0" smtClean="0"/>
              <a:t>を搭載</a:t>
            </a:r>
            <a:endParaRPr kumimoji="1" lang="en-US" altLang="ja-JP" dirty="0" smtClean="0"/>
          </a:p>
          <a:p>
            <a:r>
              <a:rPr lang="ja-JP" altLang="en-US" dirty="0" smtClean="0"/>
              <a:t>日本でも</a:t>
            </a:r>
            <a:r>
              <a:rPr lang="en-US" altLang="ja-JP" dirty="0" smtClean="0"/>
              <a:t>2014</a:t>
            </a:r>
            <a:r>
              <a:rPr lang="ja-JP" altLang="en-US" dirty="0" smtClean="0"/>
              <a:t>年から発売</a:t>
            </a:r>
            <a:endParaRPr lang="en-US" altLang="ja-JP" dirty="0" smtClean="0"/>
          </a:p>
          <a:p>
            <a:r>
              <a:rPr lang="ja-JP" altLang="en-US" dirty="0" smtClean="0"/>
              <a:t>基本的に</a:t>
            </a:r>
            <a:r>
              <a:rPr lang="en-US" altLang="ja-JP" dirty="0" smtClean="0"/>
              <a:t>Google</a:t>
            </a:r>
            <a:r>
              <a:rPr lang="ja-JP" altLang="en-US" dirty="0" smtClean="0"/>
              <a:t>クラウドで処理を行い、</a:t>
            </a:r>
            <a:r>
              <a:rPr lang="en-US" altLang="ja-JP" dirty="0" smtClean="0"/>
              <a:t>Web</a:t>
            </a:r>
            <a:r>
              <a:rPr lang="ja-JP" altLang="en-US" dirty="0" smtClean="0"/>
              <a:t>ブラウザーがユーザインターフェイスとなる</a:t>
            </a:r>
            <a:r>
              <a:rPr lang="en-US" altLang="ja-JP" dirty="0" smtClean="0"/>
              <a:t> – HTTP/HTTPS</a:t>
            </a:r>
          </a:p>
          <a:p>
            <a:r>
              <a:rPr lang="ja-JP" altLang="en-US" dirty="0" smtClean="0"/>
              <a:t>安価（</a:t>
            </a:r>
            <a:r>
              <a:rPr lang="en-US" altLang="ja-JP" dirty="0" smtClean="0"/>
              <a:t>$200-$400)</a:t>
            </a:r>
            <a:r>
              <a:rPr lang="ja-JP" altLang="en-US" dirty="0" smtClean="0"/>
              <a:t>で高速</a:t>
            </a:r>
            <a:endParaRPr lang="en-US" altLang="ja-JP" dirty="0" smtClean="0"/>
          </a:p>
          <a:p>
            <a:pPr marL="389351" lvl="1" indent="0">
              <a:buNone/>
            </a:pPr>
            <a:r>
              <a:rPr kumimoji="1" lang="ja-JP" altLang="en-US" dirty="0" smtClean="0"/>
              <a:t>ローカルで処理しないので、端末の性能が低くて良い</a:t>
            </a:r>
            <a:endParaRPr kumimoji="1" lang="en-US" altLang="ja-JP" dirty="0" smtClean="0"/>
          </a:p>
          <a:p>
            <a:pPr marL="389351" lvl="1" indent="0">
              <a:buNone/>
            </a:pPr>
            <a:r>
              <a:rPr lang="ja-JP" altLang="en-US" dirty="0" smtClean="0"/>
              <a:t>バッテリーの持ちも良い</a:t>
            </a:r>
            <a:endParaRPr kumimoji="1" lang="ja-JP" altLang="en-US" dirty="0"/>
          </a:p>
        </p:txBody>
      </p:sp>
    </p:spTree>
    <p:extLst>
      <p:ext uri="{BB962C8B-B14F-4D97-AF65-F5344CB8AC3E}">
        <p14:creationId xmlns:p14="http://schemas.microsoft.com/office/powerpoint/2010/main" val="390038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flipV="1">
            <a:off x="3" y="1357755"/>
            <a:ext cx="12188824" cy="5021079"/>
          </a:xfrm>
          <a:prstGeom prst="roundRect">
            <a:avLst>
              <a:gd name="adj" fmla="val 0"/>
            </a:avLst>
          </a:prstGeom>
          <a:gradFill flip="none" rotWithShape="1">
            <a:gsLst>
              <a:gs pos="98667">
                <a:schemeClr val="bg1">
                  <a:lumMod val="76000"/>
                  <a:alpha val="41000"/>
                </a:schemeClr>
              </a:gs>
              <a:gs pos="93000">
                <a:schemeClr val="bg1">
                  <a:lumMod val="87000"/>
                  <a:alpha val="48000"/>
                </a:schemeClr>
              </a:gs>
              <a:gs pos="1000">
                <a:srgbClr val="09938C">
                  <a:shade val="67500"/>
                  <a:satMod val="115000"/>
                  <a:lumMod val="32000"/>
                  <a:lumOff val="68000"/>
                  <a:alpha val="0"/>
                </a:srgb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40" tIns="60920" rIns="121840" bIns="60920" rtlCol="0" anchor="ctr"/>
          <a:lstStyle/>
          <a:p>
            <a:pPr algn="ctr"/>
            <a:endParaRPr lang="en-US" dirty="0" smtClean="0"/>
          </a:p>
        </p:txBody>
      </p:sp>
      <p:grpSp>
        <p:nvGrpSpPr>
          <p:cNvPr id="43" name="Group 42"/>
          <p:cNvGrpSpPr/>
          <p:nvPr/>
        </p:nvGrpSpPr>
        <p:grpSpPr>
          <a:xfrm>
            <a:off x="130219" y="1553701"/>
            <a:ext cx="4114800" cy="4470843"/>
            <a:chOff x="107021" y="1553237"/>
            <a:chExt cx="2330429" cy="4470843"/>
          </a:xfrm>
        </p:grpSpPr>
        <p:pic>
          <p:nvPicPr>
            <p:cNvPr id="44" name="Picture 43"/>
            <p:cNvPicPr>
              <a:picLocks noChangeAspect="1"/>
            </p:cNvPicPr>
            <p:nvPr/>
          </p:nvPicPr>
          <p:blipFill rotWithShape="1">
            <a:blip r:embed="rId3" cstate="email">
              <a:extLst>
                <a:ext uri="{28A0092B-C50C-407E-A947-70E740481C1C}">
                  <a14:useLocalDpi xmlns:a14="http://schemas.microsoft.com/office/drawing/2010/main"/>
                </a:ext>
              </a:extLst>
            </a:blip>
            <a:srcRect l="1" r="59885"/>
            <a:stretch/>
          </p:blipFill>
          <p:spPr>
            <a:xfrm flipH="1">
              <a:off x="2338449" y="1909386"/>
              <a:ext cx="99001" cy="3753678"/>
            </a:xfrm>
            <a:prstGeom prst="rect">
              <a:avLst/>
            </a:prstGeom>
          </p:spPr>
        </p:pic>
        <p:pic>
          <p:nvPicPr>
            <p:cNvPr id="45" name="Picture 44"/>
            <p:cNvPicPr>
              <a:picLocks noChangeAspect="1"/>
            </p:cNvPicPr>
            <p:nvPr/>
          </p:nvPicPr>
          <p:blipFill rotWithShape="1">
            <a:blip r:embed="rId3" cstate="email">
              <a:extLst>
                <a:ext uri="{28A0092B-C50C-407E-A947-70E740481C1C}">
                  <a14:useLocalDpi xmlns:a14="http://schemas.microsoft.com/office/drawing/2010/main"/>
                </a:ext>
              </a:extLst>
            </a:blip>
            <a:srcRect r="62131"/>
            <a:stretch/>
          </p:blipFill>
          <p:spPr>
            <a:xfrm rot="10800000" flipH="1">
              <a:off x="107021" y="1909386"/>
              <a:ext cx="93458" cy="3753678"/>
            </a:xfrm>
            <a:prstGeom prst="rect">
              <a:avLst/>
            </a:prstGeom>
          </p:spPr>
        </p:pic>
        <p:sp>
          <p:nvSpPr>
            <p:cNvPr id="46" name="Rectangle 45"/>
            <p:cNvSpPr/>
            <p:nvPr/>
          </p:nvSpPr>
          <p:spPr>
            <a:xfrm rot="10800000">
              <a:off x="200480" y="1553237"/>
              <a:ext cx="2137970" cy="4470843"/>
            </a:xfrm>
            <a:prstGeom prst="rect">
              <a:avLst/>
            </a:prstGeom>
            <a:gradFill>
              <a:gsLst>
                <a:gs pos="0">
                  <a:schemeClr val="bg1">
                    <a:alpha val="0"/>
                  </a:schemeClr>
                </a:gs>
                <a:gs pos="14000">
                  <a:schemeClr val="bg1"/>
                </a:gs>
                <a:gs pos="87000">
                  <a:schemeClr val="bg1"/>
                </a:gs>
                <a:gs pos="100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Content Placeholder 2"/>
            <p:cNvSpPr txBox="1">
              <a:spLocks/>
            </p:cNvSpPr>
            <p:nvPr/>
          </p:nvSpPr>
          <p:spPr>
            <a:xfrm>
              <a:off x="256384" y="1667256"/>
              <a:ext cx="2033400" cy="4074113"/>
            </a:xfrm>
            <a:prstGeom prst="rect">
              <a:avLst/>
            </a:prstGeom>
            <a:noFill/>
            <a:ln>
              <a:noFill/>
            </a:ln>
            <a:effectLst/>
          </p:spPr>
          <p:txBody>
            <a:bodyPr vert="horz" lIns="91440" tIns="45720" rIns="91440" bIns="45720" rtlCol="0" anchor="t">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800"/>
                </a:spcBef>
                <a:buNone/>
                <a:defRPr/>
              </a:pPr>
              <a:r>
                <a:rPr lang="ja-JP" altLang="en-US" sz="2100" b="1" dirty="0" smtClean="0">
                  <a:solidFill>
                    <a:srgbClr val="5B5DB5"/>
                  </a:solidFill>
                  <a:latin typeface="+mn-lt"/>
                </a:rPr>
                <a:t>サードパーティのラボテスト</a:t>
              </a:r>
              <a:endParaRPr lang="en-US" sz="2100" b="1" dirty="0">
                <a:solidFill>
                  <a:srgbClr val="5B5DB5"/>
                </a:solidFill>
                <a:latin typeface="+mn-lt"/>
              </a:endParaRPr>
            </a:p>
            <a:p>
              <a:pPr marL="0" indent="0">
                <a:lnSpc>
                  <a:spcPct val="80000"/>
                </a:lnSpc>
                <a:spcBef>
                  <a:spcPts val="800"/>
                </a:spcBef>
                <a:buNone/>
                <a:defRPr/>
              </a:pPr>
              <a:r>
                <a:rPr lang="en-US" sz="2400" dirty="0" err="1">
                  <a:solidFill>
                    <a:schemeClr val="accent6"/>
                  </a:solidFill>
                  <a:latin typeface="+mn-lt"/>
                </a:rPr>
                <a:t>Chromebook</a:t>
              </a:r>
              <a:r>
                <a:rPr lang="en-US" sz="2400" dirty="0">
                  <a:solidFill>
                    <a:schemeClr val="accent6"/>
                  </a:solidFill>
                  <a:latin typeface="+mn-lt"/>
                </a:rPr>
                <a:t> vs. </a:t>
              </a:r>
              <a:br>
                <a:rPr lang="en-US" sz="2400" dirty="0">
                  <a:solidFill>
                    <a:schemeClr val="accent6"/>
                  </a:solidFill>
                  <a:latin typeface="+mn-lt"/>
                </a:rPr>
              </a:br>
              <a:r>
                <a:rPr lang="en-US" sz="2400" dirty="0">
                  <a:solidFill>
                    <a:schemeClr val="accent6"/>
                  </a:solidFill>
                  <a:latin typeface="+mn-lt"/>
                </a:rPr>
                <a:t>Windows 8 </a:t>
              </a:r>
              <a:r>
                <a:rPr lang="ja-JP" altLang="en-US" sz="2400" dirty="0" smtClean="0">
                  <a:solidFill>
                    <a:schemeClr val="accent6"/>
                  </a:solidFill>
                  <a:latin typeface="+mn-lt"/>
                </a:rPr>
                <a:t>ラップトップ</a:t>
              </a:r>
              <a:endParaRPr lang="en-US" sz="2400" dirty="0" smtClean="0">
                <a:solidFill>
                  <a:schemeClr val="accent6"/>
                </a:solidFill>
                <a:latin typeface="+mn-lt"/>
              </a:endParaRPr>
            </a:p>
            <a:p>
              <a:pPr marL="280868" lvl="1" indent="-223745" defTabSz="685611">
                <a:spcBef>
                  <a:spcPts val="600"/>
                </a:spcBef>
                <a:buSzPct val="80000"/>
                <a:buFont typeface="Wingdings" panose="05000000000000000000" pitchFamily="2" charset="2"/>
                <a:buChar char="§"/>
                <a:defRPr/>
              </a:pPr>
              <a:r>
                <a:rPr lang="en-US" sz="2100" dirty="0" err="1" smtClean="0">
                  <a:solidFill>
                    <a:schemeClr val="tx1">
                      <a:lumMod val="75000"/>
                      <a:lumOff val="25000"/>
                    </a:schemeClr>
                  </a:solidFill>
                  <a:cs typeface="CiscoSans ExtraLight"/>
                </a:rPr>
                <a:t>Chromebook</a:t>
              </a:r>
              <a:r>
                <a:rPr lang="ja-JP" altLang="en-US" sz="2100" dirty="0" smtClean="0">
                  <a:solidFill>
                    <a:schemeClr val="tx1">
                      <a:lumMod val="75000"/>
                      <a:lumOff val="25000"/>
                    </a:schemeClr>
                  </a:solidFill>
                  <a:cs typeface="CiscoSans ExtraLight"/>
                </a:rPr>
                <a:t>の通信量は最大</a:t>
              </a:r>
              <a:r>
                <a:rPr lang="en-US" sz="2100" dirty="0" smtClean="0">
                  <a:solidFill>
                    <a:schemeClr val="tx1">
                      <a:lumMod val="75000"/>
                      <a:lumOff val="25000"/>
                    </a:schemeClr>
                  </a:solidFill>
                  <a:cs typeface="CiscoSans ExtraLight"/>
                </a:rPr>
                <a:t> 692.2 </a:t>
              </a:r>
              <a:r>
                <a:rPr lang="ja-JP" altLang="en-US" sz="2100" dirty="0" smtClean="0">
                  <a:solidFill>
                    <a:schemeClr val="tx1">
                      <a:lumMod val="75000"/>
                      <a:lumOff val="25000"/>
                    </a:schemeClr>
                  </a:solidFill>
                  <a:cs typeface="CiscoSans ExtraLight"/>
                </a:rPr>
                <a:t>倍</a:t>
              </a:r>
              <a:endParaRPr lang="en-US" sz="2100" dirty="0" smtClean="0">
                <a:solidFill>
                  <a:schemeClr val="tx1">
                    <a:lumMod val="75000"/>
                    <a:lumOff val="25000"/>
                  </a:schemeClr>
                </a:solidFill>
                <a:cs typeface="CiscoSans ExtraLight"/>
              </a:endParaRPr>
            </a:p>
            <a:p>
              <a:pPr marL="280868" lvl="1" indent="-223745" defTabSz="685611">
                <a:spcBef>
                  <a:spcPts val="600"/>
                </a:spcBef>
                <a:buSzPct val="80000"/>
                <a:buFont typeface="Wingdings" panose="05000000000000000000" pitchFamily="2" charset="2"/>
                <a:buChar char="§"/>
                <a:defRPr/>
              </a:pPr>
              <a:r>
                <a:rPr lang="ja-JP" altLang="en-US" sz="2100" dirty="0" smtClean="0">
                  <a:solidFill>
                    <a:schemeClr val="tx1">
                      <a:lumMod val="75000"/>
                      <a:lumOff val="25000"/>
                    </a:schemeClr>
                  </a:solidFill>
                  <a:cs typeface="CiscoSans ExtraLight"/>
                </a:rPr>
                <a:t>平均では</a:t>
              </a:r>
              <a:r>
                <a:rPr lang="en-US" sz="2100" dirty="0" smtClean="0">
                  <a:solidFill>
                    <a:schemeClr val="tx1">
                      <a:lumMod val="75000"/>
                      <a:lumOff val="25000"/>
                    </a:schemeClr>
                  </a:solidFill>
                  <a:cs typeface="CiscoSans ExtraLight"/>
                </a:rPr>
                <a:t> </a:t>
              </a:r>
              <a:r>
                <a:rPr lang="en-US" sz="2100" dirty="0" err="1">
                  <a:solidFill>
                    <a:schemeClr val="tx1">
                      <a:lumMod val="75000"/>
                      <a:lumOff val="25000"/>
                    </a:schemeClr>
                  </a:solidFill>
                  <a:cs typeface="CiscoSans ExtraLight"/>
                </a:rPr>
                <a:t>Chromebook</a:t>
              </a:r>
              <a:r>
                <a:rPr lang="en-US" sz="2100" dirty="0">
                  <a:solidFill>
                    <a:schemeClr val="tx1">
                      <a:lumMod val="75000"/>
                      <a:lumOff val="25000"/>
                    </a:schemeClr>
                  </a:solidFill>
                  <a:cs typeface="CiscoSans ExtraLight"/>
                </a:rPr>
                <a:t> </a:t>
              </a:r>
              <a:r>
                <a:rPr lang="ja-JP" altLang="en-US" sz="2100" dirty="0" smtClean="0">
                  <a:solidFill>
                    <a:schemeClr val="tx1">
                      <a:lumMod val="75000"/>
                      <a:lumOff val="25000"/>
                    </a:schemeClr>
                  </a:solidFill>
                  <a:cs typeface="CiscoSans ExtraLight"/>
                </a:rPr>
                <a:t>の通信量は</a:t>
              </a:r>
              <a:r>
                <a:rPr lang="en-US" sz="2100" dirty="0" smtClean="0">
                  <a:solidFill>
                    <a:schemeClr val="tx1">
                      <a:lumMod val="75000"/>
                      <a:lumOff val="25000"/>
                    </a:schemeClr>
                  </a:solidFill>
                  <a:cs typeface="CiscoSans ExtraLight"/>
                </a:rPr>
                <a:t>152 </a:t>
              </a:r>
              <a:r>
                <a:rPr lang="ja-JP" altLang="en-US" sz="2100" dirty="0" smtClean="0">
                  <a:solidFill>
                    <a:schemeClr val="tx1">
                      <a:lumMod val="75000"/>
                      <a:lumOff val="25000"/>
                    </a:schemeClr>
                  </a:solidFill>
                  <a:cs typeface="CiscoSans ExtraLight"/>
                </a:rPr>
                <a:t>倍</a:t>
              </a:r>
              <a:endParaRPr lang="en-US" sz="2100" dirty="0">
                <a:solidFill>
                  <a:schemeClr val="tx1">
                    <a:lumMod val="75000"/>
                    <a:lumOff val="25000"/>
                  </a:schemeClr>
                </a:solidFill>
                <a:cs typeface="CiscoSans ExtraLight"/>
              </a:endParaRPr>
            </a:p>
          </p:txBody>
        </p:sp>
      </p:grpSp>
      <p:grpSp>
        <p:nvGrpSpPr>
          <p:cNvPr id="4" name="Group 3"/>
          <p:cNvGrpSpPr/>
          <p:nvPr/>
        </p:nvGrpSpPr>
        <p:grpSpPr>
          <a:xfrm>
            <a:off x="4041815" y="1553697"/>
            <a:ext cx="8026395" cy="4470843"/>
            <a:chOff x="4041815" y="1553697"/>
            <a:chExt cx="8026394" cy="4470843"/>
          </a:xfrm>
        </p:grpSpPr>
        <p:pic>
          <p:nvPicPr>
            <p:cNvPr id="49" name="Picture 48"/>
            <p:cNvPicPr>
              <a:picLocks noChangeAspect="1"/>
            </p:cNvPicPr>
            <p:nvPr/>
          </p:nvPicPr>
          <p:blipFill rotWithShape="1">
            <a:blip r:embed="rId3" cstate="email">
              <a:extLst>
                <a:ext uri="{28A0092B-C50C-407E-A947-70E740481C1C}">
                  <a14:useLocalDpi xmlns:a14="http://schemas.microsoft.com/office/drawing/2010/main"/>
                </a:ext>
              </a:extLst>
            </a:blip>
            <a:srcRect l="1" r="59885"/>
            <a:stretch/>
          </p:blipFill>
          <p:spPr>
            <a:xfrm flipH="1">
              <a:off x="11893405" y="1909847"/>
              <a:ext cx="174804" cy="3753678"/>
            </a:xfrm>
            <a:prstGeom prst="rect">
              <a:avLst/>
            </a:prstGeom>
          </p:spPr>
        </p:pic>
        <p:pic>
          <p:nvPicPr>
            <p:cNvPr id="55" name="Picture 54"/>
            <p:cNvPicPr>
              <a:picLocks noChangeAspect="1"/>
            </p:cNvPicPr>
            <p:nvPr/>
          </p:nvPicPr>
          <p:blipFill rotWithShape="1">
            <a:blip r:embed="rId3" cstate="email">
              <a:extLst>
                <a:ext uri="{28A0092B-C50C-407E-A947-70E740481C1C}">
                  <a14:useLocalDpi xmlns:a14="http://schemas.microsoft.com/office/drawing/2010/main"/>
                </a:ext>
              </a:extLst>
            </a:blip>
            <a:srcRect r="62131"/>
            <a:stretch/>
          </p:blipFill>
          <p:spPr>
            <a:xfrm rot="10800000" flipH="1">
              <a:off x="4041815" y="1909847"/>
              <a:ext cx="165017" cy="3753678"/>
            </a:xfrm>
            <a:prstGeom prst="rect">
              <a:avLst/>
            </a:prstGeom>
          </p:spPr>
        </p:pic>
        <p:sp>
          <p:nvSpPr>
            <p:cNvPr id="56" name="Rectangle 55"/>
            <p:cNvSpPr/>
            <p:nvPr/>
          </p:nvSpPr>
          <p:spPr>
            <a:xfrm rot="10800000">
              <a:off x="4206833" y="1553697"/>
              <a:ext cx="7686571" cy="4470843"/>
            </a:xfrm>
            <a:prstGeom prst="rect">
              <a:avLst/>
            </a:prstGeom>
            <a:gradFill>
              <a:gsLst>
                <a:gs pos="0">
                  <a:schemeClr val="bg1">
                    <a:alpha val="0"/>
                  </a:schemeClr>
                </a:gs>
                <a:gs pos="14000">
                  <a:schemeClr val="bg1"/>
                </a:gs>
                <a:gs pos="87000">
                  <a:schemeClr val="bg1"/>
                </a:gs>
                <a:gs pos="100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3" name="Title 4"/>
          <p:cNvSpPr>
            <a:spLocks noGrp="1"/>
          </p:cNvSpPr>
          <p:nvPr>
            <p:ph type="ctrTitle"/>
          </p:nvPr>
        </p:nvSpPr>
        <p:spPr>
          <a:xfrm>
            <a:off x="346232" y="255072"/>
            <a:ext cx="11543628" cy="971709"/>
          </a:xfrm>
        </p:spPr>
        <p:txBody>
          <a:bodyPr/>
          <a:lstStyle/>
          <a:p>
            <a:r>
              <a:rPr lang="en-US" dirty="0" err="1" smtClean="0"/>
              <a:t>Chromebook</a:t>
            </a:r>
            <a:r>
              <a:rPr lang="ja-JP" altLang="en-US" dirty="0" smtClean="0"/>
              <a:t>の通信量は平均</a:t>
            </a:r>
            <a:r>
              <a:rPr lang="en-US" altLang="ja-JP" dirty="0" smtClean="0"/>
              <a:t>152</a:t>
            </a:r>
            <a:r>
              <a:rPr lang="ja-JP" altLang="en-US" dirty="0" smtClean="0"/>
              <a:t>倍</a:t>
            </a:r>
            <a:endParaRPr lang="en-US" dirty="0"/>
          </a:p>
        </p:txBody>
      </p:sp>
      <p:grpSp>
        <p:nvGrpSpPr>
          <p:cNvPr id="3" name="Group 2"/>
          <p:cNvGrpSpPr/>
          <p:nvPr/>
        </p:nvGrpSpPr>
        <p:grpSpPr>
          <a:xfrm>
            <a:off x="4503950" y="1553711"/>
            <a:ext cx="7062005" cy="4779433"/>
            <a:chOff x="12607278" y="1834600"/>
            <a:chExt cx="7062004" cy="4779433"/>
          </a:xfrm>
        </p:grpSpPr>
        <p:graphicFrame>
          <p:nvGraphicFramePr>
            <p:cNvPr id="2" name="Chart 1"/>
            <p:cNvGraphicFramePr/>
            <p:nvPr>
              <p:extLst>
                <p:ext uri="{D42A27DB-BD31-4B8C-83A1-F6EECF244321}">
                  <p14:modId xmlns:p14="http://schemas.microsoft.com/office/powerpoint/2010/main" val="853146189"/>
                </p:ext>
              </p:extLst>
            </p:nvPr>
          </p:nvGraphicFramePr>
          <p:xfrm>
            <a:off x="13561039" y="1834600"/>
            <a:ext cx="5611938" cy="477943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2607278" y="1871039"/>
              <a:ext cx="1046583" cy="3816404"/>
            </a:xfrm>
            <a:prstGeom prst="rect">
              <a:avLst/>
            </a:prstGeom>
            <a:noFill/>
          </p:spPr>
          <p:txBody>
            <a:bodyPr wrap="none" lIns="76173" tIns="38088" rIns="76173" bIns="38088" rtlCol="0">
              <a:spAutoFit/>
            </a:bodyPr>
            <a:lstStyle/>
            <a:p>
              <a:pPr algn="r">
                <a:spcAft>
                  <a:spcPts val="1500"/>
                </a:spcAft>
              </a:pPr>
              <a:r>
                <a:rPr lang="en-US" sz="1200" b="1" dirty="0">
                  <a:solidFill>
                    <a:schemeClr val="tx1">
                      <a:lumMod val="75000"/>
                      <a:lumOff val="25000"/>
                    </a:schemeClr>
                  </a:solidFill>
                </a:rPr>
                <a:t>Document</a:t>
              </a:r>
              <a:br>
                <a:rPr lang="en-US" sz="1200" b="1" dirty="0">
                  <a:solidFill>
                    <a:schemeClr val="tx1">
                      <a:lumMod val="75000"/>
                      <a:lumOff val="25000"/>
                    </a:schemeClr>
                  </a:solidFill>
                </a:rPr>
              </a:br>
              <a:r>
                <a:rPr lang="en-US" sz="1200" b="1" dirty="0">
                  <a:solidFill>
                    <a:schemeClr val="tx1">
                      <a:lumMod val="75000"/>
                      <a:lumOff val="25000"/>
                    </a:schemeClr>
                  </a:solidFill>
                </a:rPr>
                <a:t>Manipulation</a:t>
              </a:r>
            </a:p>
            <a:p>
              <a:pPr algn="r">
                <a:spcAft>
                  <a:spcPts val="1500"/>
                </a:spcAft>
              </a:pPr>
              <a:r>
                <a:rPr lang="en-US" sz="1200" b="1" dirty="0">
                  <a:solidFill>
                    <a:schemeClr val="tx1">
                      <a:lumMod val="75000"/>
                      <a:lumOff val="25000"/>
                    </a:schemeClr>
                  </a:solidFill>
                </a:rPr>
                <a:t>Photo</a:t>
              </a:r>
              <a:br>
                <a:rPr lang="en-US" sz="1200" b="1" dirty="0">
                  <a:solidFill>
                    <a:schemeClr val="tx1">
                      <a:lumMod val="75000"/>
                      <a:lumOff val="25000"/>
                    </a:schemeClr>
                  </a:solidFill>
                </a:rPr>
              </a:br>
              <a:r>
                <a:rPr lang="en-US" sz="1200" b="1" dirty="0">
                  <a:solidFill>
                    <a:schemeClr val="tx1">
                      <a:lumMod val="75000"/>
                      <a:lumOff val="25000"/>
                    </a:schemeClr>
                  </a:solidFill>
                </a:rPr>
                <a:t>Manipulation</a:t>
              </a:r>
            </a:p>
            <a:p>
              <a:pPr algn="r">
                <a:spcAft>
                  <a:spcPts val="1500"/>
                </a:spcAft>
              </a:pPr>
              <a:r>
                <a:rPr lang="en-US" sz="1200" b="1" dirty="0">
                  <a:solidFill>
                    <a:schemeClr val="tx1">
                      <a:lumMod val="75000"/>
                      <a:lumOff val="25000"/>
                    </a:schemeClr>
                  </a:solidFill>
                </a:rPr>
                <a:t>Video</a:t>
              </a:r>
              <a:br>
                <a:rPr lang="en-US" sz="1200" b="1" dirty="0">
                  <a:solidFill>
                    <a:schemeClr val="tx1">
                      <a:lumMod val="75000"/>
                      <a:lumOff val="25000"/>
                    </a:schemeClr>
                  </a:solidFill>
                </a:rPr>
              </a:br>
              <a:r>
                <a:rPr lang="en-US" sz="1200" b="1" dirty="0">
                  <a:solidFill>
                    <a:schemeClr val="tx1">
                      <a:lumMod val="75000"/>
                      <a:lumOff val="25000"/>
                    </a:schemeClr>
                  </a:solidFill>
                </a:rPr>
                <a:t>Manipulation</a:t>
              </a:r>
            </a:p>
            <a:p>
              <a:pPr algn="r">
                <a:spcAft>
                  <a:spcPts val="1500"/>
                </a:spcAft>
              </a:pPr>
              <a:r>
                <a:rPr lang="en-US" sz="1200" b="1" dirty="0">
                  <a:solidFill>
                    <a:schemeClr val="tx1">
                      <a:lumMod val="75000"/>
                      <a:lumOff val="25000"/>
                    </a:schemeClr>
                  </a:solidFill>
                </a:rPr>
                <a:t>Music</a:t>
              </a:r>
              <a:br>
                <a:rPr lang="en-US" sz="1200" b="1" dirty="0">
                  <a:solidFill>
                    <a:schemeClr val="tx1">
                      <a:lumMod val="75000"/>
                      <a:lumOff val="25000"/>
                    </a:schemeClr>
                  </a:solidFill>
                </a:rPr>
              </a:br>
              <a:r>
                <a:rPr lang="en-US" sz="1200" b="1" dirty="0">
                  <a:solidFill>
                    <a:schemeClr val="tx1">
                      <a:lumMod val="75000"/>
                      <a:lumOff val="25000"/>
                    </a:schemeClr>
                  </a:solidFill>
                </a:rPr>
                <a:t>Manipulation</a:t>
              </a:r>
            </a:p>
            <a:p>
              <a:pPr algn="r">
                <a:spcAft>
                  <a:spcPts val="1500"/>
                </a:spcAft>
              </a:pPr>
              <a:r>
                <a:rPr lang="en-US" sz="1200" b="1" dirty="0">
                  <a:solidFill>
                    <a:schemeClr val="tx1">
                      <a:lumMod val="75000"/>
                      <a:lumOff val="25000"/>
                    </a:schemeClr>
                  </a:solidFill>
                </a:rPr>
                <a:t>Web</a:t>
              </a:r>
              <a:br>
                <a:rPr lang="en-US" sz="1200" b="1" dirty="0">
                  <a:solidFill>
                    <a:schemeClr val="tx1">
                      <a:lumMod val="75000"/>
                      <a:lumOff val="25000"/>
                    </a:schemeClr>
                  </a:solidFill>
                </a:rPr>
              </a:br>
              <a:r>
                <a:rPr lang="en-US" sz="1200" b="1" dirty="0">
                  <a:solidFill>
                    <a:schemeClr val="tx1">
                      <a:lumMod val="75000"/>
                      <a:lumOff val="25000"/>
                    </a:schemeClr>
                  </a:solidFill>
                </a:rPr>
                <a:t>Browsing</a:t>
              </a:r>
            </a:p>
            <a:p>
              <a:pPr algn="r">
                <a:spcAft>
                  <a:spcPts val="1500"/>
                </a:spcAft>
              </a:pPr>
              <a:r>
                <a:rPr lang="en-US" sz="1200" b="1" dirty="0">
                  <a:solidFill>
                    <a:schemeClr val="tx1">
                      <a:lumMod val="75000"/>
                      <a:lumOff val="25000"/>
                    </a:schemeClr>
                  </a:solidFill>
                </a:rPr>
                <a:t>Note</a:t>
              </a:r>
              <a:br>
                <a:rPr lang="en-US" sz="1200" b="1" dirty="0">
                  <a:solidFill>
                    <a:schemeClr val="tx1">
                      <a:lumMod val="75000"/>
                      <a:lumOff val="25000"/>
                    </a:schemeClr>
                  </a:solidFill>
                </a:rPr>
              </a:br>
              <a:r>
                <a:rPr lang="en-US" sz="1200" b="1" dirty="0">
                  <a:solidFill>
                    <a:schemeClr val="tx1">
                      <a:lumMod val="75000"/>
                      <a:lumOff val="25000"/>
                    </a:schemeClr>
                  </a:solidFill>
                </a:rPr>
                <a:t>Taking</a:t>
              </a:r>
            </a:p>
            <a:p>
              <a:pPr algn="r">
                <a:spcAft>
                  <a:spcPts val="1500"/>
                </a:spcAft>
              </a:pPr>
              <a:r>
                <a:rPr lang="en-US" sz="1200" b="1" dirty="0">
                  <a:solidFill>
                    <a:schemeClr val="tx1">
                      <a:lumMod val="75000"/>
                      <a:lumOff val="25000"/>
                    </a:schemeClr>
                  </a:solidFill>
                </a:rPr>
                <a:t>Test</a:t>
              </a:r>
              <a:br>
                <a:rPr lang="en-US" sz="1200" b="1" dirty="0">
                  <a:solidFill>
                    <a:schemeClr val="tx1">
                      <a:lumMod val="75000"/>
                      <a:lumOff val="25000"/>
                    </a:schemeClr>
                  </a:solidFill>
                </a:rPr>
              </a:br>
              <a:r>
                <a:rPr lang="en-US" sz="1200" b="1" dirty="0">
                  <a:solidFill>
                    <a:schemeClr val="tx1">
                      <a:lumMod val="75000"/>
                      <a:lumOff val="25000"/>
                    </a:schemeClr>
                  </a:solidFill>
                </a:rPr>
                <a:t>Taking</a:t>
              </a:r>
            </a:p>
          </p:txBody>
        </p:sp>
        <p:sp>
          <p:nvSpPr>
            <p:cNvPr id="24" name="TextBox 23"/>
            <p:cNvSpPr txBox="1"/>
            <p:nvPr/>
          </p:nvSpPr>
          <p:spPr>
            <a:xfrm>
              <a:off x="13844121" y="1884223"/>
              <a:ext cx="448935"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0.14</a:t>
              </a:r>
            </a:p>
          </p:txBody>
        </p:sp>
        <p:sp>
          <p:nvSpPr>
            <p:cNvPr id="25" name="TextBox 24"/>
            <p:cNvSpPr txBox="1"/>
            <p:nvPr/>
          </p:nvSpPr>
          <p:spPr>
            <a:xfrm>
              <a:off x="13827192" y="2439680"/>
              <a:ext cx="448935"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0.27</a:t>
              </a:r>
            </a:p>
          </p:txBody>
        </p:sp>
        <p:sp>
          <p:nvSpPr>
            <p:cNvPr id="26" name="TextBox 25"/>
            <p:cNvSpPr txBox="1"/>
            <p:nvPr/>
          </p:nvSpPr>
          <p:spPr>
            <a:xfrm>
              <a:off x="13990134" y="3010289"/>
              <a:ext cx="448935"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2.73</a:t>
              </a:r>
            </a:p>
          </p:txBody>
        </p:sp>
        <p:sp>
          <p:nvSpPr>
            <p:cNvPr id="27" name="TextBox 26"/>
            <p:cNvSpPr txBox="1"/>
            <p:nvPr/>
          </p:nvSpPr>
          <p:spPr>
            <a:xfrm>
              <a:off x="13822960" y="3552156"/>
              <a:ext cx="448935"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0.21</a:t>
              </a:r>
            </a:p>
          </p:txBody>
        </p:sp>
        <p:sp>
          <p:nvSpPr>
            <p:cNvPr id="28" name="TextBox 27"/>
            <p:cNvSpPr txBox="1"/>
            <p:nvPr/>
          </p:nvSpPr>
          <p:spPr>
            <a:xfrm>
              <a:off x="15315708" y="4646472"/>
              <a:ext cx="448935"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6.06</a:t>
              </a:r>
            </a:p>
          </p:txBody>
        </p:sp>
        <p:sp>
          <p:nvSpPr>
            <p:cNvPr id="29" name="TextBox 28"/>
            <p:cNvSpPr txBox="1"/>
            <p:nvPr/>
          </p:nvSpPr>
          <p:spPr>
            <a:xfrm>
              <a:off x="16362298" y="5201930"/>
              <a:ext cx="448935"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5.00</a:t>
              </a:r>
            </a:p>
          </p:txBody>
        </p:sp>
        <p:sp>
          <p:nvSpPr>
            <p:cNvPr id="30" name="TextBox 29"/>
            <p:cNvSpPr txBox="1"/>
            <p:nvPr/>
          </p:nvSpPr>
          <p:spPr>
            <a:xfrm>
              <a:off x="19040959" y="5357672"/>
              <a:ext cx="461759"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8.65</a:t>
              </a:r>
            </a:p>
          </p:txBody>
        </p:sp>
        <p:sp>
          <p:nvSpPr>
            <p:cNvPr id="31" name="TextBox 30"/>
            <p:cNvSpPr txBox="1"/>
            <p:nvPr/>
          </p:nvSpPr>
          <p:spPr>
            <a:xfrm>
              <a:off x="19040959" y="4815806"/>
              <a:ext cx="538554"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18.30</a:t>
              </a:r>
            </a:p>
          </p:txBody>
        </p:sp>
        <p:sp>
          <p:nvSpPr>
            <p:cNvPr id="32" name="TextBox 31"/>
            <p:cNvSpPr txBox="1"/>
            <p:nvPr/>
          </p:nvSpPr>
          <p:spPr>
            <a:xfrm>
              <a:off x="19040959" y="4096139"/>
              <a:ext cx="538554"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77.39</a:t>
              </a:r>
            </a:p>
          </p:txBody>
        </p:sp>
        <p:sp>
          <p:nvSpPr>
            <p:cNvPr id="33" name="TextBox 32"/>
            <p:cNvSpPr txBox="1"/>
            <p:nvPr/>
          </p:nvSpPr>
          <p:spPr>
            <a:xfrm>
              <a:off x="19040959" y="3698207"/>
              <a:ext cx="628323"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145.56</a:t>
              </a:r>
            </a:p>
          </p:txBody>
        </p:sp>
        <p:sp>
          <p:nvSpPr>
            <p:cNvPr id="34" name="TextBox 33"/>
            <p:cNvSpPr txBox="1"/>
            <p:nvPr/>
          </p:nvSpPr>
          <p:spPr>
            <a:xfrm>
              <a:off x="19040959" y="3147872"/>
              <a:ext cx="628323"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211.29</a:t>
              </a:r>
            </a:p>
          </p:txBody>
        </p:sp>
        <p:sp>
          <p:nvSpPr>
            <p:cNvPr id="35" name="TextBox 34"/>
            <p:cNvSpPr txBox="1"/>
            <p:nvPr/>
          </p:nvSpPr>
          <p:spPr>
            <a:xfrm>
              <a:off x="19040959" y="2597539"/>
              <a:ext cx="538554"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57.84</a:t>
              </a:r>
            </a:p>
          </p:txBody>
        </p:sp>
        <p:sp>
          <p:nvSpPr>
            <p:cNvPr id="36" name="TextBox 35"/>
            <p:cNvSpPr txBox="1"/>
            <p:nvPr/>
          </p:nvSpPr>
          <p:spPr>
            <a:xfrm>
              <a:off x="19040959" y="2047207"/>
              <a:ext cx="538554"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10.80</a:t>
              </a:r>
            </a:p>
          </p:txBody>
        </p:sp>
        <p:sp>
          <p:nvSpPr>
            <p:cNvPr id="37" name="TextBox 36"/>
            <p:cNvSpPr txBox="1"/>
            <p:nvPr/>
          </p:nvSpPr>
          <p:spPr>
            <a:xfrm>
              <a:off x="16246800" y="4273938"/>
              <a:ext cx="533572" cy="246197"/>
            </a:xfrm>
            <a:prstGeom prst="rect">
              <a:avLst/>
            </a:prstGeom>
            <a:noFill/>
          </p:spPr>
          <p:txBody>
            <a:bodyPr wrap="none" lIns="76173" tIns="38088" rIns="76173" bIns="38088" rtlCol="0">
              <a:spAutoFit/>
            </a:bodyPr>
            <a:lstStyle/>
            <a:p>
              <a:pPr>
                <a:spcAft>
                  <a:spcPts val="1500"/>
                </a:spcAft>
              </a:pPr>
              <a:r>
                <a:rPr lang="en-US" sz="1100" dirty="0">
                  <a:solidFill>
                    <a:schemeClr val="tx1">
                      <a:lumMod val="75000"/>
                      <a:lumOff val="25000"/>
                    </a:schemeClr>
                  </a:solidFill>
                </a:rPr>
                <a:t>41.33</a:t>
              </a:r>
            </a:p>
          </p:txBody>
        </p:sp>
      </p:grpSp>
      <p:sp>
        <p:nvSpPr>
          <p:cNvPr id="60" name="Text Placeholder 5"/>
          <p:cNvSpPr txBox="1">
            <a:spLocks/>
          </p:cNvSpPr>
          <p:nvPr/>
        </p:nvSpPr>
        <p:spPr>
          <a:xfrm>
            <a:off x="327566" y="6176573"/>
            <a:ext cx="11565853" cy="205179"/>
          </a:xfrm>
          <a:prstGeom prst="rect">
            <a:avLst/>
          </a:prstGeom>
        </p:spPr>
        <p:txBody>
          <a:bodyPr wrap="square" lIns="121840" tIns="0" rIns="121840" bIns="60920" anchor="b" anchorCtr="0">
            <a:spAutoFit/>
          </a:bodyPr>
          <a:lstStyle>
            <a:lvl1pPr marL="228581" indent="-228581" algn="l" defTabSz="804762" rtl="0" eaLnBrk="1" latinLnBrk="0" hangingPunct="1">
              <a:lnSpc>
                <a:spcPct val="100000"/>
              </a:lnSpc>
              <a:spcBef>
                <a:spcPct val="50000"/>
              </a:spcBef>
              <a:buClr>
                <a:schemeClr val="tx2"/>
              </a:buClr>
              <a:buSzPct val="90000"/>
              <a:buFont typeface="Arial" pitchFamily="34" charset="0"/>
              <a:buNone/>
              <a:tabLst/>
              <a:defRPr lang="en-US" sz="2100" b="0" i="0" kern="1200">
                <a:solidFill>
                  <a:schemeClr val="tx1"/>
                </a:solidFill>
                <a:latin typeface="+mj-lt"/>
                <a:ea typeface="+mn-ea"/>
                <a:cs typeface="CiscoSans ExtraLight"/>
              </a:defRPr>
            </a:lvl1pPr>
            <a:lvl2pPr marL="479896" indent="-287938" algn="l" defTabSz="914323" rtl="0" eaLnBrk="1" latinLnBrk="0" hangingPunct="1">
              <a:lnSpc>
                <a:spcPct val="95000"/>
              </a:lnSpc>
              <a:spcBef>
                <a:spcPts val="800"/>
              </a:spcBef>
              <a:buClr>
                <a:schemeClr val="tx2"/>
              </a:buClr>
              <a:buFont typeface="Arial" pitchFamily="34" charset="0"/>
              <a:buNone/>
              <a:defRPr lang="en-US" sz="1500" kern="1200">
                <a:solidFill>
                  <a:schemeClr val="tx1"/>
                </a:solidFill>
                <a:latin typeface="+mn-lt"/>
                <a:ea typeface="+mn-ea"/>
                <a:cs typeface="CiscoSans"/>
              </a:defRPr>
            </a:lvl2pPr>
            <a:lvl3pPr marL="575875" indent="-228551" algn="l" defTabSz="914323" rtl="0" eaLnBrk="1" latinLnBrk="0" hangingPunct="1">
              <a:lnSpc>
                <a:spcPct val="95000"/>
              </a:lnSpc>
              <a:spcBef>
                <a:spcPts val="840"/>
              </a:spcBef>
              <a:buFont typeface="Arial" pitchFamily="34" charset="0"/>
              <a:buNone/>
              <a:defRPr lang="en-US" sz="1500" kern="1200">
                <a:solidFill>
                  <a:schemeClr val="tx1"/>
                </a:solidFill>
                <a:latin typeface="+mn-lt"/>
                <a:ea typeface="+mn-ea"/>
                <a:cs typeface="CiscoSans"/>
              </a:defRPr>
            </a:lvl3pPr>
            <a:lvl4pPr marL="671854" indent="-228551" algn="l" defTabSz="914323" rtl="0" eaLnBrk="1" latinLnBrk="0" hangingPunct="1">
              <a:lnSpc>
                <a:spcPct val="95000"/>
              </a:lnSpc>
              <a:spcBef>
                <a:spcPts val="840"/>
              </a:spcBef>
              <a:buFont typeface="Arial" pitchFamily="34" charset="0"/>
              <a:buNone/>
              <a:defRPr lang="en-US" sz="1500" kern="1200">
                <a:solidFill>
                  <a:schemeClr val="tx1"/>
                </a:solidFill>
                <a:latin typeface="+mn-lt"/>
                <a:ea typeface="+mn-ea"/>
                <a:cs typeface="CiscoSans"/>
              </a:defRPr>
            </a:lvl4pPr>
            <a:lvl5pPr marL="767834" indent="-228551" algn="l" defTabSz="914323" rtl="0" eaLnBrk="1" latinLnBrk="0" hangingPunct="1">
              <a:lnSpc>
                <a:spcPct val="95000"/>
              </a:lnSpc>
              <a:spcBef>
                <a:spcPts val="840"/>
              </a:spcBef>
              <a:buFont typeface="Arial" pitchFamily="34" charset="0"/>
              <a:buNone/>
              <a:defRPr lang="en-US" sz="1500" kern="1200">
                <a:solidFill>
                  <a:schemeClr val="tx1"/>
                </a:solidFill>
                <a:latin typeface="+mn-lt"/>
                <a:ea typeface="+mn-ea"/>
                <a:cs typeface="CiscoSans"/>
              </a:defRPr>
            </a:lvl5pPr>
            <a:lvl6pPr marL="1151750" indent="-228581" algn="l" defTabSz="914323"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1" algn="l" defTabSz="914323" rtl="0" eaLnBrk="1" latinLnBrk="0" hangingPunct="1">
              <a:spcBef>
                <a:spcPts val="800"/>
              </a:spcBef>
              <a:buFont typeface="Arial" pitchFamily="34" charset="0"/>
              <a:buChar char="•"/>
              <a:defRPr sz="1100" kern="1200" baseline="0">
                <a:solidFill>
                  <a:schemeClr val="tx1"/>
                </a:solidFill>
                <a:latin typeface="+mn-lt"/>
                <a:ea typeface="+mn-ea"/>
                <a:cs typeface="+mn-cs"/>
              </a:defRPr>
            </a:lvl7pPr>
            <a:lvl8pPr marL="3200133" indent="0" algn="l" defTabSz="914323"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6" indent="-228581" algn="l" defTabSz="9143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fr-FR" sz="900" dirty="0"/>
              <a:t>http://principledtechnologies.com/Microsoft/Chromebook_PC_network_traffic_0613.pdf</a:t>
            </a:r>
          </a:p>
        </p:txBody>
      </p:sp>
    </p:spTree>
    <p:extLst>
      <p:ext uri="{BB962C8B-B14F-4D97-AF65-F5344CB8AC3E}">
        <p14:creationId xmlns:p14="http://schemas.microsoft.com/office/powerpoint/2010/main" val="107713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ja-JP" dirty="0" smtClean="0"/>
              <a:t>US</a:t>
            </a:r>
            <a:r>
              <a:rPr lang="ja-JP" altLang="en-US" dirty="0" smtClean="0"/>
              <a:t>での普及状況</a:t>
            </a:r>
            <a:endParaRPr kumimoji="1" lang="ja-JP" altLang="en-US" dirty="0"/>
          </a:p>
        </p:txBody>
      </p:sp>
      <p:pic>
        <p:nvPicPr>
          <p:cNvPr id="3" name="Picture 2"/>
          <p:cNvPicPr>
            <a:picLocks noChangeAspect="1"/>
          </p:cNvPicPr>
          <p:nvPr/>
        </p:nvPicPr>
        <p:blipFill>
          <a:blip r:embed="rId2"/>
          <a:stretch>
            <a:fillRect/>
          </a:stretch>
        </p:blipFill>
        <p:spPr>
          <a:xfrm>
            <a:off x="591980" y="923815"/>
            <a:ext cx="6951830" cy="4833177"/>
          </a:xfrm>
          <a:prstGeom prst="rect">
            <a:avLst/>
          </a:prstGeom>
        </p:spPr>
      </p:pic>
      <p:sp>
        <p:nvSpPr>
          <p:cNvPr id="4" name="Oval 3"/>
          <p:cNvSpPr/>
          <p:nvPr/>
        </p:nvSpPr>
        <p:spPr>
          <a:xfrm>
            <a:off x="3727048" y="3755161"/>
            <a:ext cx="1131918" cy="1491019"/>
          </a:xfrm>
          <a:prstGeom prst="ellipse">
            <a:avLst/>
          </a:prstGeom>
          <a:noFill/>
          <a:ln>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 name="TextBox 4"/>
          <p:cNvSpPr txBox="1"/>
          <p:nvPr/>
        </p:nvSpPr>
        <p:spPr>
          <a:xfrm>
            <a:off x="469331" y="5770797"/>
            <a:ext cx="11420529" cy="415498"/>
          </a:xfrm>
          <a:prstGeom prst="rect">
            <a:avLst/>
          </a:prstGeom>
          <a:noFill/>
        </p:spPr>
        <p:txBody>
          <a:bodyPr wrap="square" rtlCol="0">
            <a:spAutoFit/>
          </a:bodyPr>
          <a:lstStyle/>
          <a:p>
            <a:r>
              <a:rPr kumimoji="1" lang="en-US" altLang="ja-JP" sz="1050" dirty="0"/>
              <a:t>https://</a:t>
            </a:r>
            <a:r>
              <a:rPr kumimoji="1" lang="en-US" altLang="ja-JP" sz="1050" dirty="0" err="1"/>
              <a:t>www.npd.com</a:t>
            </a:r>
            <a:r>
              <a:rPr kumimoji="1" lang="en-US" altLang="ja-JP" sz="1050" dirty="0"/>
              <a:t>/</a:t>
            </a:r>
            <a:r>
              <a:rPr kumimoji="1" lang="en-US" altLang="ja-JP" sz="1050" dirty="0" err="1"/>
              <a:t>wps</a:t>
            </a:r>
            <a:r>
              <a:rPr kumimoji="1" lang="en-US" altLang="ja-JP" sz="1050" dirty="0"/>
              <a:t>/portal/</a:t>
            </a:r>
            <a:r>
              <a:rPr kumimoji="1" lang="en-US" altLang="ja-JP" sz="1050" dirty="0" err="1"/>
              <a:t>npd</a:t>
            </a:r>
            <a:r>
              <a:rPr kumimoji="1" lang="en-US" altLang="ja-JP" sz="1050" dirty="0"/>
              <a:t>/us/news/press-releases/u-s-commercial-channel-computing-device-sales-set-to-end-2013-with-double-digit-growth-according-to-npd</a:t>
            </a:r>
            <a:r>
              <a:rPr kumimoji="1" lang="en-US" altLang="ja-JP" sz="1050" dirty="0" smtClean="0"/>
              <a:t>/</a:t>
            </a:r>
          </a:p>
          <a:p>
            <a:r>
              <a:rPr kumimoji="1" lang="en-US" altLang="ja-JP" sz="1050" dirty="0"/>
              <a:t>http://</a:t>
            </a:r>
            <a:r>
              <a:rPr kumimoji="1" lang="en-US" altLang="ja-JP" sz="1050" dirty="0" err="1"/>
              <a:t>www.theguardian.com</a:t>
            </a:r>
            <a:r>
              <a:rPr kumimoji="1" lang="en-US" altLang="ja-JP" sz="1050" dirty="0"/>
              <a:t>/technology/2014/</a:t>
            </a:r>
            <a:r>
              <a:rPr kumimoji="1" lang="en-US" altLang="ja-JP" sz="1050" dirty="0" err="1"/>
              <a:t>aug</a:t>
            </a:r>
            <a:r>
              <a:rPr kumimoji="1" lang="en-US" altLang="ja-JP" sz="1050" dirty="0"/>
              <a:t>/11/</a:t>
            </a:r>
            <a:r>
              <a:rPr kumimoji="1" lang="en-US" altLang="ja-JP" sz="1050" dirty="0" err="1"/>
              <a:t>google</a:t>
            </a:r>
            <a:r>
              <a:rPr kumimoji="1" lang="en-US" altLang="ja-JP" sz="1050" dirty="0"/>
              <a:t>-</a:t>
            </a:r>
            <a:r>
              <a:rPr kumimoji="1" lang="en-US" altLang="ja-JP" sz="1050" dirty="0" err="1"/>
              <a:t>chromebooks</a:t>
            </a:r>
            <a:r>
              <a:rPr kumimoji="1" lang="en-US" altLang="ja-JP" sz="1050" dirty="0"/>
              <a:t>-education-market-</a:t>
            </a:r>
            <a:r>
              <a:rPr kumimoji="1" lang="en-US" altLang="ja-JP" sz="1050" dirty="0" err="1"/>
              <a:t>gartner</a:t>
            </a:r>
            <a:endParaRPr kumimoji="1" lang="ja-JP" altLang="en-US" sz="1050" dirty="0"/>
          </a:p>
        </p:txBody>
      </p:sp>
      <p:sp>
        <p:nvSpPr>
          <p:cNvPr id="6" name="TextBox 5"/>
          <p:cNvSpPr txBox="1"/>
          <p:nvPr/>
        </p:nvSpPr>
        <p:spPr>
          <a:xfrm>
            <a:off x="7647349" y="923815"/>
            <a:ext cx="4242511" cy="4154983"/>
          </a:xfrm>
          <a:prstGeom prst="rect">
            <a:avLst/>
          </a:prstGeom>
          <a:noFill/>
        </p:spPr>
        <p:txBody>
          <a:bodyPr wrap="square" rtlCol="0">
            <a:spAutoFit/>
          </a:bodyPr>
          <a:lstStyle/>
          <a:p>
            <a:pPr marL="342900" indent="-342900">
              <a:buFont typeface="Arial"/>
              <a:buChar char="•"/>
            </a:pPr>
            <a:r>
              <a:rPr kumimoji="1" lang="en-US" altLang="ja-JP" dirty="0" smtClean="0"/>
              <a:t>Windows</a:t>
            </a:r>
            <a:r>
              <a:rPr kumimoji="1" lang="ja-JP" altLang="en-US" dirty="0" smtClean="0"/>
              <a:t>が減少する中、昨年から</a:t>
            </a:r>
            <a:r>
              <a:rPr kumimoji="1" lang="en-US" altLang="ja-JP" dirty="0" err="1" smtClean="0"/>
              <a:t>Chromebook</a:t>
            </a:r>
            <a:r>
              <a:rPr kumimoji="1" lang="ja-JP" altLang="en-US" dirty="0" smtClean="0"/>
              <a:t>が急拡大</a:t>
            </a:r>
            <a:endParaRPr kumimoji="1" lang="en-US" altLang="ja-JP" dirty="0" smtClean="0"/>
          </a:p>
          <a:p>
            <a:pPr marL="342900" indent="-342900">
              <a:buFont typeface="Arial"/>
              <a:buChar char="•"/>
            </a:pPr>
            <a:endParaRPr kumimoji="1" lang="en-US" altLang="ja-JP" dirty="0" smtClean="0"/>
          </a:p>
          <a:p>
            <a:pPr marL="342900" indent="-342900">
              <a:buFont typeface="Arial"/>
              <a:buChar char="•"/>
            </a:pPr>
            <a:r>
              <a:rPr kumimoji="1" lang="en-US" altLang="ja-JP" dirty="0" smtClean="0"/>
              <a:t>2013</a:t>
            </a:r>
            <a:r>
              <a:rPr kumimoji="1" lang="ja-JP" altLang="en-US" dirty="0" smtClean="0"/>
              <a:t>年の</a:t>
            </a:r>
            <a:r>
              <a:rPr kumimoji="1" lang="en-US" altLang="ja-JP" dirty="0" smtClean="0"/>
              <a:t>US</a:t>
            </a:r>
            <a:r>
              <a:rPr kumimoji="1" lang="ja-JP" altLang="en-US" dirty="0" smtClean="0"/>
              <a:t>のノートブック売上の</a:t>
            </a:r>
            <a:r>
              <a:rPr kumimoji="1" lang="en-US" altLang="ja-JP" dirty="0" smtClean="0"/>
              <a:t>21%</a:t>
            </a:r>
            <a:r>
              <a:rPr kumimoji="1" lang="ja-JP" altLang="en-US" dirty="0" smtClean="0"/>
              <a:t>が</a:t>
            </a:r>
            <a:r>
              <a:rPr kumimoji="1" lang="en-US" altLang="ja-JP" dirty="0" err="1" smtClean="0"/>
              <a:t>Chromebook</a:t>
            </a:r>
            <a:endParaRPr kumimoji="1" lang="en-US" altLang="ja-JP" dirty="0" smtClean="0"/>
          </a:p>
          <a:p>
            <a:pPr marL="342900" indent="-342900">
              <a:buFont typeface="Arial"/>
              <a:buChar char="•"/>
            </a:pPr>
            <a:endParaRPr kumimoji="1" lang="en-US" altLang="ja-JP" dirty="0" smtClean="0"/>
          </a:p>
          <a:p>
            <a:pPr marL="342900" indent="-342900">
              <a:buFont typeface="Arial"/>
              <a:buChar char="•"/>
            </a:pPr>
            <a:r>
              <a:rPr kumimoji="1" lang="ja-JP" altLang="en-US" dirty="0" smtClean="0"/>
              <a:t>特に教育市場に急拡大中</a:t>
            </a:r>
            <a:endParaRPr kumimoji="1" lang="en-US" altLang="ja-JP" dirty="0" smtClean="0"/>
          </a:p>
          <a:p>
            <a:pPr marL="342900" indent="-342900">
              <a:buFont typeface="Arial"/>
              <a:buChar char="•"/>
            </a:pPr>
            <a:endParaRPr kumimoji="1" lang="en-US" altLang="ja-JP" dirty="0"/>
          </a:p>
          <a:p>
            <a:pPr marL="342900" indent="-342900">
              <a:buFont typeface="Arial"/>
              <a:buChar char="•"/>
            </a:pPr>
            <a:r>
              <a:rPr kumimoji="1" lang="ja-JP" altLang="en-US" dirty="0" smtClean="0"/>
              <a:t>企業の中ではテンポラリースタッフ用の</a:t>
            </a:r>
            <a:r>
              <a:rPr kumimoji="1" lang="en-US" altLang="ja-JP" dirty="0" smtClean="0"/>
              <a:t>PC</a:t>
            </a:r>
            <a:r>
              <a:rPr kumimoji="1" lang="ja-JP" altLang="en-US" dirty="0" smtClean="0"/>
              <a:t>など</a:t>
            </a:r>
            <a:endParaRPr kumimoji="1" lang="ja-JP" altLang="en-US" dirty="0"/>
          </a:p>
        </p:txBody>
      </p:sp>
    </p:spTree>
    <p:extLst>
      <p:ext uri="{BB962C8B-B14F-4D97-AF65-F5344CB8AC3E}">
        <p14:creationId xmlns:p14="http://schemas.microsoft.com/office/powerpoint/2010/main" val="129904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ja-JP" altLang="en-US" dirty="0" smtClean="0"/>
              <a:t>なぜ教育市場で受け入れられやすいのか？</a:t>
            </a:r>
            <a:endParaRPr kumimoji="1" lang="ja-JP" altLang="en-US" dirty="0"/>
          </a:p>
        </p:txBody>
      </p:sp>
      <p:sp>
        <p:nvSpPr>
          <p:cNvPr id="3" name="TextBox 2"/>
          <p:cNvSpPr txBox="1"/>
          <p:nvPr/>
        </p:nvSpPr>
        <p:spPr>
          <a:xfrm>
            <a:off x="1283762" y="1837459"/>
            <a:ext cx="9938792" cy="461665"/>
          </a:xfrm>
          <a:prstGeom prst="rect">
            <a:avLst/>
          </a:prstGeom>
          <a:noFill/>
        </p:spPr>
        <p:txBody>
          <a:bodyPr wrap="square" rtlCol="0">
            <a:spAutoFit/>
          </a:bodyPr>
          <a:lstStyle/>
          <a:p>
            <a:r>
              <a:rPr kumimoji="1" lang="ja-JP" altLang="en-US" dirty="0" smtClean="0"/>
              <a:t>前提：子供の入学時に保護者が端末を購入しないといけない（備品でない）</a:t>
            </a:r>
            <a:endParaRPr kumimoji="1" lang="en-US" altLang="ja-JP" dirty="0"/>
          </a:p>
        </p:txBody>
      </p:sp>
      <p:sp>
        <p:nvSpPr>
          <p:cNvPr id="4" name="Down Arrow 3"/>
          <p:cNvSpPr/>
          <p:nvPr/>
        </p:nvSpPr>
        <p:spPr>
          <a:xfrm>
            <a:off x="4541476" y="2457421"/>
            <a:ext cx="2498502" cy="814539"/>
          </a:xfrm>
          <a:prstGeom prst="downArrow">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 name="TextBox 4"/>
          <p:cNvSpPr txBox="1"/>
          <p:nvPr/>
        </p:nvSpPr>
        <p:spPr>
          <a:xfrm>
            <a:off x="1118671" y="3398044"/>
            <a:ext cx="10421371" cy="461665"/>
          </a:xfrm>
          <a:prstGeom prst="rect">
            <a:avLst/>
          </a:prstGeom>
          <a:noFill/>
        </p:spPr>
        <p:txBody>
          <a:bodyPr wrap="square" rtlCol="0">
            <a:spAutoFit/>
          </a:bodyPr>
          <a:lstStyle/>
          <a:p>
            <a:r>
              <a:rPr kumimoji="1" lang="ja-JP" altLang="en-US" dirty="0" smtClean="0"/>
              <a:t>「お子さんが</a:t>
            </a:r>
            <a:r>
              <a:rPr kumimoji="1" lang="en-US" altLang="ja-JP" dirty="0" smtClean="0"/>
              <a:t>3</a:t>
            </a:r>
            <a:r>
              <a:rPr kumimoji="1" lang="ja-JP" altLang="en-US" dirty="0" smtClean="0"/>
              <a:t>年間使いますので、</a:t>
            </a:r>
            <a:r>
              <a:rPr kumimoji="1" lang="en-US" altLang="ja-JP" dirty="0" smtClean="0"/>
              <a:t>1</a:t>
            </a:r>
            <a:r>
              <a:rPr kumimoji="1" lang="ja-JP" altLang="en-US" dirty="0" smtClean="0"/>
              <a:t>台</a:t>
            </a:r>
            <a:r>
              <a:rPr kumimoji="1" lang="en-US" altLang="ja-JP" dirty="0" smtClean="0"/>
              <a:t>1</a:t>
            </a:r>
            <a:r>
              <a:rPr kumimoji="1" lang="ja-JP" altLang="en-US" dirty="0" smtClean="0"/>
              <a:t>２万円のノートパソコンを購入ください」</a:t>
            </a:r>
            <a:endParaRPr kumimoji="1" lang="en-US" altLang="ja-JP" dirty="0"/>
          </a:p>
        </p:txBody>
      </p:sp>
      <p:sp>
        <p:nvSpPr>
          <p:cNvPr id="6" name="TextBox 5"/>
          <p:cNvSpPr txBox="1"/>
          <p:nvPr/>
        </p:nvSpPr>
        <p:spPr>
          <a:xfrm>
            <a:off x="1118671" y="4751543"/>
            <a:ext cx="10421371" cy="461665"/>
          </a:xfrm>
          <a:prstGeom prst="rect">
            <a:avLst/>
          </a:prstGeom>
          <a:noFill/>
        </p:spPr>
        <p:txBody>
          <a:bodyPr wrap="square" rtlCol="0">
            <a:spAutoFit/>
          </a:bodyPr>
          <a:lstStyle/>
          <a:p>
            <a:r>
              <a:rPr kumimoji="1" lang="ja-JP" altLang="en-US" dirty="0" smtClean="0"/>
              <a:t>「お子さんが</a:t>
            </a:r>
            <a:r>
              <a:rPr kumimoji="1" lang="en-US" altLang="ja-JP" dirty="0" smtClean="0"/>
              <a:t>3</a:t>
            </a:r>
            <a:r>
              <a:rPr kumimoji="1" lang="ja-JP" altLang="en-US" dirty="0" smtClean="0"/>
              <a:t>年間使いますので、</a:t>
            </a:r>
            <a:r>
              <a:rPr kumimoji="1" lang="en-US" altLang="ja-JP" dirty="0" smtClean="0"/>
              <a:t>1</a:t>
            </a:r>
            <a:r>
              <a:rPr kumimoji="1" lang="ja-JP" altLang="en-US" dirty="0" smtClean="0"/>
              <a:t>台３万円の</a:t>
            </a:r>
            <a:r>
              <a:rPr kumimoji="1" lang="en-US" altLang="ja-JP" dirty="0" err="1" smtClean="0"/>
              <a:t>Chromebook</a:t>
            </a:r>
            <a:r>
              <a:rPr kumimoji="1" lang="ja-JP" altLang="en-US" dirty="0" smtClean="0"/>
              <a:t>を購入ください」</a:t>
            </a:r>
            <a:endParaRPr kumimoji="1" lang="en-US" altLang="ja-JP" dirty="0"/>
          </a:p>
        </p:txBody>
      </p:sp>
      <p:sp>
        <p:nvSpPr>
          <p:cNvPr id="7" name="TextBox 6"/>
          <p:cNvSpPr txBox="1"/>
          <p:nvPr/>
        </p:nvSpPr>
        <p:spPr>
          <a:xfrm>
            <a:off x="5631982" y="4072693"/>
            <a:ext cx="814429" cy="461665"/>
          </a:xfrm>
          <a:prstGeom prst="rect">
            <a:avLst/>
          </a:prstGeom>
          <a:noFill/>
        </p:spPr>
        <p:txBody>
          <a:bodyPr wrap="square" rtlCol="0">
            <a:spAutoFit/>
          </a:bodyPr>
          <a:lstStyle/>
          <a:p>
            <a:r>
              <a:rPr kumimoji="1" lang="en-US" altLang="ja-JP" dirty="0" smtClean="0"/>
              <a:t>or</a:t>
            </a:r>
            <a:endParaRPr kumimoji="1" lang="ja-JP" altLang="en-US" dirty="0"/>
          </a:p>
        </p:txBody>
      </p:sp>
      <p:sp>
        <p:nvSpPr>
          <p:cNvPr id="8" name="Rectangle 7"/>
          <p:cNvSpPr/>
          <p:nvPr/>
        </p:nvSpPr>
        <p:spPr>
          <a:xfrm>
            <a:off x="619616" y="4628432"/>
            <a:ext cx="531916" cy="584776"/>
          </a:xfrm>
          <a:prstGeom prst="rect">
            <a:avLst/>
          </a:prstGeom>
        </p:spPr>
        <p:txBody>
          <a:bodyPr wrap="none">
            <a:spAutoFit/>
          </a:bodyPr>
          <a:lstStyle/>
          <a:p>
            <a:r>
              <a:rPr lang="ja-JP" altLang="en-US" sz="3200" dirty="0">
                <a:latin typeface="Zapf Dingbats"/>
                <a:ea typeface="Zapf Dingbats"/>
                <a:cs typeface="Zapf Dingbats"/>
              </a:rPr>
              <a:t>✔</a:t>
            </a:r>
            <a:endParaRPr lang="ja-JP" altLang="en-US" sz="3200" dirty="0"/>
          </a:p>
        </p:txBody>
      </p:sp>
      <p:sp>
        <p:nvSpPr>
          <p:cNvPr id="10" name="Rectangle 9"/>
          <p:cNvSpPr/>
          <p:nvPr/>
        </p:nvSpPr>
        <p:spPr>
          <a:xfrm>
            <a:off x="642295" y="3371205"/>
            <a:ext cx="497051" cy="584776"/>
          </a:xfrm>
          <a:prstGeom prst="rect">
            <a:avLst/>
          </a:prstGeom>
        </p:spPr>
        <p:txBody>
          <a:bodyPr wrap="none">
            <a:spAutoFit/>
          </a:bodyPr>
          <a:lstStyle/>
          <a:p>
            <a:r>
              <a:rPr lang="ja-JP" altLang="en-US" sz="3200" dirty="0">
                <a:latin typeface="Zapf Dingbats"/>
                <a:ea typeface="Zapf Dingbats"/>
                <a:cs typeface="Zapf Dingbats"/>
              </a:rPr>
              <a:t>✖</a:t>
            </a:r>
            <a:endParaRPr lang="ja-JP" altLang="en-US" sz="3200" dirty="0"/>
          </a:p>
        </p:txBody>
      </p:sp>
    </p:spTree>
    <p:extLst>
      <p:ext uri="{BB962C8B-B14F-4D97-AF65-F5344CB8AC3E}">
        <p14:creationId xmlns:p14="http://schemas.microsoft.com/office/powerpoint/2010/main" val="170080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ja-JP" dirty="0" err="1" smtClean="0"/>
              <a:t>Chromebook</a:t>
            </a:r>
            <a:r>
              <a:rPr lang="ja-JP" altLang="en-US" dirty="0" smtClean="0"/>
              <a:t>導入時に</a:t>
            </a:r>
            <a:r>
              <a:rPr lang="en-US" altLang="ja-JP" dirty="0" smtClean="0"/>
              <a:t>Cisco</a:t>
            </a:r>
            <a:r>
              <a:rPr lang="ja-JP" altLang="en-US" dirty="0" smtClean="0"/>
              <a:t>のネットワークを採用する理由</a:t>
            </a:r>
            <a:endParaRPr kumimoji="1" lang="ja-JP" altLang="en-US" dirty="0"/>
          </a:p>
        </p:txBody>
      </p:sp>
      <p:graphicFrame>
        <p:nvGraphicFramePr>
          <p:cNvPr id="4" name="Diagram 3"/>
          <p:cNvGraphicFramePr/>
          <p:nvPr>
            <p:extLst>
              <p:ext uri="{D42A27DB-BD31-4B8C-83A1-F6EECF244321}">
                <p14:modId xmlns:p14="http://schemas.microsoft.com/office/powerpoint/2010/main" val="1300533177"/>
              </p:ext>
            </p:extLst>
          </p:nvPr>
        </p:nvGraphicFramePr>
        <p:xfrm>
          <a:off x="1526235" y="720372"/>
          <a:ext cx="8619456" cy="573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95792" y="1269874"/>
            <a:ext cx="4519817"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Font typeface="Arial"/>
              <a:buChar char="•"/>
            </a:pPr>
            <a:r>
              <a:rPr kumimoji="1" lang="ja-JP" altLang="en-US" sz="2000" dirty="0" smtClean="0"/>
              <a:t>教室で大人数が同時に利用可能</a:t>
            </a:r>
            <a:endParaRPr kumimoji="1" lang="en-US" altLang="ja-JP" sz="2000" dirty="0" smtClean="0"/>
          </a:p>
          <a:p>
            <a:pPr marL="342900" indent="-342900">
              <a:buFont typeface="Arial"/>
              <a:buChar char="•"/>
            </a:pPr>
            <a:r>
              <a:rPr kumimoji="1" lang="ja-JP" altLang="en-US" sz="2000" dirty="0" smtClean="0"/>
              <a:t>干渉の多い環境での安定した利用</a:t>
            </a:r>
            <a:endParaRPr kumimoji="1" lang="en-US" altLang="ja-JP" sz="2000" dirty="0" smtClean="0"/>
          </a:p>
          <a:p>
            <a:pPr marL="342900" indent="-342900">
              <a:buFont typeface="Arial"/>
              <a:buChar char="•"/>
            </a:pPr>
            <a:r>
              <a:rPr kumimoji="1" lang="en-US" altLang="ja-JP" sz="2000" dirty="0" smtClean="0"/>
              <a:t>802.11ac</a:t>
            </a:r>
            <a:r>
              <a:rPr kumimoji="1" lang="ja-JP" altLang="en-US" sz="2000" dirty="0" smtClean="0"/>
              <a:t>の広帯域</a:t>
            </a:r>
            <a:endParaRPr kumimoji="1" lang="ja-JP" altLang="en-US" sz="2000" dirty="0"/>
          </a:p>
        </p:txBody>
      </p:sp>
      <p:sp>
        <p:nvSpPr>
          <p:cNvPr id="6" name="TextBox 5"/>
          <p:cNvSpPr txBox="1"/>
          <p:nvPr/>
        </p:nvSpPr>
        <p:spPr>
          <a:xfrm>
            <a:off x="40031" y="3319183"/>
            <a:ext cx="400186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Font typeface="Arial"/>
              <a:buChar char="•"/>
            </a:pPr>
            <a:r>
              <a:rPr kumimoji="1" lang="en-US" altLang="ja-JP" sz="2000" dirty="0" smtClean="0"/>
              <a:t>WAAS</a:t>
            </a:r>
            <a:r>
              <a:rPr kumimoji="1" lang="ja-JP" altLang="en-US" sz="2000" dirty="0" smtClean="0"/>
              <a:t>による通信最適化</a:t>
            </a:r>
            <a:endParaRPr kumimoji="1" lang="en-US" altLang="ja-JP" sz="2000" dirty="0" smtClean="0"/>
          </a:p>
          <a:p>
            <a:pPr marL="342900" indent="-342900">
              <a:buFont typeface="Arial"/>
              <a:buChar char="•"/>
            </a:pPr>
            <a:r>
              <a:rPr kumimoji="1" lang="en-US" altLang="ja-JP" sz="2000" dirty="0" smtClean="0"/>
              <a:t>Akamai</a:t>
            </a:r>
            <a:r>
              <a:rPr kumimoji="1" lang="ja-JP" altLang="en-US" sz="2000" dirty="0" smtClean="0"/>
              <a:t>との連携でキャッシュ</a:t>
            </a:r>
            <a:endParaRPr kumimoji="1" lang="en-US" altLang="ja-JP" sz="2000" dirty="0" smtClean="0"/>
          </a:p>
          <a:p>
            <a:pPr marL="342900" indent="-342900">
              <a:buFont typeface="Arial"/>
              <a:buChar char="•"/>
            </a:pPr>
            <a:r>
              <a:rPr kumimoji="1" lang="en-US" altLang="ja-JP" sz="2000" dirty="0" smtClean="0"/>
              <a:t>100Mbps</a:t>
            </a:r>
            <a:r>
              <a:rPr kumimoji="1" lang="ja-JP" altLang="en-US" sz="2000" dirty="0" smtClean="0"/>
              <a:t>以上の広帯域に対応</a:t>
            </a:r>
            <a:endParaRPr kumimoji="1" lang="ja-JP" altLang="en-US" sz="2000" dirty="0"/>
          </a:p>
        </p:txBody>
      </p:sp>
      <p:sp>
        <p:nvSpPr>
          <p:cNvPr id="7" name="TextBox 6"/>
          <p:cNvSpPr txBox="1"/>
          <p:nvPr/>
        </p:nvSpPr>
        <p:spPr>
          <a:xfrm>
            <a:off x="7888000" y="3626960"/>
            <a:ext cx="400186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Font typeface="Arial"/>
              <a:buChar char="•"/>
            </a:pPr>
            <a:r>
              <a:rPr kumimoji="1" lang="ja-JP" altLang="en-US" sz="2000" dirty="0" smtClean="0"/>
              <a:t>無線管理システムがスイッチに内蔵</a:t>
            </a:r>
            <a:endParaRPr kumimoji="1" lang="en-US" altLang="ja-JP" sz="2000" dirty="0" smtClean="0"/>
          </a:p>
        </p:txBody>
      </p:sp>
      <p:sp>
        <p:nvSpPr>
          <p:cNvPr id="3" name="TextBox 2"/>
          <p:cNvSpPr txBox="1"/>
          <p:nvPr/>
        </p:nvSpPr>
        <p:spPr>
          <a:xfrm>
            <a:off x="470928" y="914129"/>
            <a:ext cx="3795963" cy="461665"/>
          </a:xfrm>
          <a:prstGeom prst="rect">
            <a:avLst/>
          </a:prstGeom>
          <a:noFill/>
        </p:spPr>
        <p:txBody>
          <a:bodyPr wrap="square" rtlCol="0">
            <a:spAutoFit/>
          </a:bodyPr>
          <a:lstStyle/>
          <a:p>
            <a:r>
              <a:rPr kumimoji="1" lang="ja-JP" altLang="en-US" dirty="0" smtClean="0">
                <a:solidFill>
                  <a:schemeClr val="accent5">
                    <a:lumMod val="75000"/>
                  </a:schemeClr>
                </a:solidFill>
              </a:rPr>
              <a:t>学校編（</a:t>
            </a:r>
            <a:r>
              <a:rPr kumimoji="1" lang="en-US" altLang="ja-JP" dirty="0" smtClean="0">
                <a:solidFill>
                  <a:schemeClr val="accent5">
                    <a:lumMod val="75000"/>
                  </a:schemeClr>
                </a:solidFill>
              </a:rPr>
              <a:t>Non-</a:t>
            </a:r>
            <a:r>
              <a:rPr kumimoji="1" lang="en-US" altLang="ja-JP" dirty="0" err="1" smtClean="0">
                <a:solidFill>
                  <a:schemeClr val="accent5">
                    <a:lumMod val="75000"/>
                  </a:schemeClr>
                </a:solidFill>
              </a:rPr>
              <a:t>Meraki</a:t>
            </a:r>
            <a:r>
              <a:rPr kumimoji="1" lang="en-US" altLang="ja-JP" dirty="0" smtClean="0">
                <a:solidFill>
                  <a:schemeClr val="accent5">
                    <a:lumMod val="75000"/>
                  </a:schemeClr>
                </a:solidFill>
              </a:rPr>
              <a:t>)</a:t>
            </a:r>
            <a:endParaRPr kumimoji="1" lang="ja-JP" altLang="en-US" dirty="0">
              <a:solidFill>
                <a:schemeClr val="accent5">
                  <a:lumMod val="75000"/>
                </a:schemeClr>
              </a:solidFill>
            </a:endParaRPr>
          </a:p>
        </p:txBody>
      </p:sp>
    </p:spTree>
    <p:extLst>
      <p:ext uri="{BB962C8B-B14F-4D97-AF65-F5344CB8AC3E}">
        <p14:creationId xmlns:p14="http://schemas.microsoft.com/office/powerpoint/2010/main" val="74280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47" y="1960929"/>
            <a:ext cx="2342504" cy="269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596" y="1528729"/>
            <a:ext cx="3027718" cy="312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p:txBody>
          <a:bodyPr/>
          <a:lstStyle/>
          <a:p>
            <a:r>
              <a:rPr kumimoji="1" lang="en-US" altLang="ja-JP" dirty="0" err="1" smtClean="0"/>
              <a:t>Chromebook</a:t>
            </a:r>
            <a:r>
              <a:rPr kumimoji="1" lang="ja-JP" altLang="en-US" dirty="0" smtClean="0"/>
              <a:t>利用時の</a:t>
            </a:r>
            <a:r>
              <a:rPr kumimoji="1" lang="en-US" altLang="ja-JP" dirty="0" smtClean="0"/>
              <a:t>WAN</a:t>
            </a:r>
            <a:r>
              <a:rPr kumimoji="1" lang="ja-JP" altLang="en-US" dirty="0" smtClean="0"/>
              <a:t>の最適化</a:t>
            </a:r>
            <a:endParaRPr kumimoji="1" lang="ja-JP" alt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172104" y="2460232"/>
            <a:ext cx="1902729" cy="19027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407017" y="3385642"/>
            <a:ext cx="1349361" cy="494340"/>
          </a:xfrm>
          <a:prstGeom prst="rect">
            <a:avLst/>
          </a:prstGeom>
        </p:spPr>
      </p:pic>
      <p:grpSp>
        <p:nvGrpSpPr>
          <p:cNvPr id="12" name="Group 11"/>
          <p:cNvGrpSpPr/>
          <p:nvPr/>
        </p:nvGrpSpPr>
        <p:grpSpPr>
          <a:xfrm>
            <a:off x="820611" y="3200182"/>
            <a:ext cx="1285671" cy="924829"/>
            <a:chOff x="614803" y="4002168"/>
            <a:chExt cx="1285671" cy="924829"/>
          </a:xfrm>
        </p:grpSpPr>
        <p:grpSp>
          <p:nvGrpSpPr>
            <p:cNvPr id="7" name="Group 19"/>
            <p:cNvGrpSpPr>
              <a:grpSpLocks/>
            </p:cNvGrpSpPr>
            <p:nvPr/>
          </p:nvGrpSpPr>
          <p:grpSpPr bwMode="auto">
            <a:xfrm>
              <a:off x="614803" y="4002168"/>
              <a:ext cx="1285671" cy="924829"/>
              <a:chOff x="0" y="0"/>
              <a:chExt cx="2530" cy="1685"/>
            </a:xfrm>
          </p:grpSpPr>
          <p:grpSp>
            <p:nvGrpSpPr>
              <p:cNvPr id="8" name="Group 20"/>
              <p:cNvGrpSpPr>
                <a:grpSpLocks/>
              </p:cNvGrpSpPr>
              <p:nvPr/>
            </p:nvGrpSpPr>
            <p:grpSpPr bwMode="auto">
              <a:xfrm>
                <a:off x="526" y="289"/>
                <a:ext cx="1486" cy="899"/>
                <a:chOff x="0" y="0"/>
                <a:chExt cx="1486" cy="898"/>
              </a:xfrm>
            </p:grpSpPr>
            <p:sp>
              <p:nvSpPr>
                <p:cNvPr id="10" name="Rectangle 21"/>
                <p:cNvSpPr>
                  <a:spLocks/>
                </p:cNvSpPr>
                <p:nvPr/>
              </p:nvSpPr>
              <p:spPr bwMode="auto">
                <a:xfrm>
                  <a:off x="0" y="0"/>
                  <a:ext cx="1486" cy="898"/>
                </a:xfrm>
                <a:prstGeom prst="rect">
                  <a:avLst/>
                </a:prstGeom>
                <a:gradFill rotWithShape="0">
                  <a:gsLst>
                    <a:gs pos="0">
                      <a:srgbClr val="01709D"/>
                    </a:gs>
                    <a:gs pos="100000">
                      <a:srgbClr val="013E57"/>
                    </a:gs>
                  </a:gsLst>
                  <a:path path="rect">
                    <a:fillToRect r="100000" b="100000"/>
                  </a:path>
                </a:gradFill>
                <a:ln w="9525">
                  <a:noFill/>
                  <a:miter lim="800000"/>
                  <a:headEnd/>
                  <a:tailEnd/>
                </a:ln>
              </p:spPr>
              <p:txBody>
                <a:bodyPr wrap="none" lIns="0" tIns="0" rIns="0" bIns="0">
                  <a:prstTxWarp prst="textNoShape">
                    <a:avLst/>
                  </a:prstTxWarp>
                  <a:noAutofit/>
                </a:bodyPr>
                <a:lstStyle/>
                <a:p>
                  <a:endParaRPr lang="en-US" sz="1200">
                    <a:solidFill>
                      <a:srgbClr val="546568"/>
                    </a:solidFill>
                  </a:endParaRPr>
                </a:p>
              </p:txBody>
            </p:sp>
            <p:sp>
              <p:nvSpPr>
                <p:cNvPr id="11" name="Rectangle 22"/>
                <p:cNvSpPr>
                  <a:spLocks/>
                </p:cNvSpPr>
                <p:nvPr/>
              </p:nvSpPr>
              <p:spPr bwMode="auto">
                <a:xfrm>
                  <a:off x="20" y="15"/>
                  <a:ext cx="1124" cy="796"/>
                </a:xfrm>
                <a:prstGeom prst="rect">
                  <a:avLst/>
                </a:prstGeom>
                <a:gradFill rotWithShape="0">
                  <a:gsLst>
                    <a:gs pos="0">
                      <a:srgbClr val="FFFFFF">
                        <a:alpha val="45000"/>
                      </a:srgbClr>
                    </a:gs>
                    <a:gs pos="100000">
                      <a:srgbClr val="FFFFFF">
                        <a:alpha val="0"/>
                      </a:srgbClr>
                    </a:gs>
                  </a:gsLst>
                  <a:lin ang="2700000" scaled="1"/>
                </a:gradFill>
                <a:ln w="9525">
                  <a:noFill/>
                  <a:miter lim="800000"/>
                  <a:headEnd/>
                  <a:tailEnd/>
                </a:ln>
              </p:spPr>
              <p:txBody>
                <a:bodyPr wrap="none" lIns="0" tIns="0" rIns="0" bIns="0">
                  <a:prstTxWarp prst="textNoShape">
                    <a:avLst/>
                  </a:prstTxWarp>
                  <a:noAutofit/>
                </a:bodyPr>
                <a:lstStyle/>
                <a:p>
                  <a:endParaRPr lang="en-US" sz="1200">
                    <a:solidFill>
                      <a:srgbClr val="546568"/>
                    </a:solidFill>
                  </a:endParaRPr>
                </a:p>
              </p:txBody>
            </p:sp>
          </p:grpSp>
          <p:pic>
            <p:nvPicPr>
              <p:cNvPr id="9" name="Picture 23"/>
              <p:cNvPicPr>
                <a:picLocks noChangeAspect="1" noChangeArrowheads="1"/>
              </p:cNvPicPr>
              <p:nvPr/>
            </p:nvPicPr>
            <p:blipFill>
              <a:blip r:embed="rId6" cstate="print"/>
              <a:srcRect/>
              <a:stretch>
                <a:fillRect/>
              </a:stretch>
            </p:blipFill>
            <p:spPr bwMode="auto">
              <a:xfrm>
                <a:off x="0" y="0"/>
                <a:ext cx="2530" cy="1685"/>
              </a:xfrm>
              <a:prstGeom prst="rect">
                <a:avLst/>
              </a:prstGeom>
              <a:noFill/>
              <a:ln w="12700" cap="rnd">
                <a:noFill/>
                <a:round/>
                <a:headEnd/>
                <a:tailEnd/>
              </a:ln>
              <a:effectLst>
                <a:outerShdw blurRad="101600" dist="38099" dir="2700000" algn="ctr" rotWithShape="0">
                  <a:schemeClr val="bg2">
                    <a:alpha val="64999"/>
                  </a:schemeClr>
                </a:outerShdw>
              </a:effectLst>
            </p:spPr>
          </p:pic>
        </p:grpSp>
        <p:pic>
          <p:nvPicPr>
            <p:cNvPr id="6" name="Picture 29" descr="ChromeLogo.png"/>
            <p:cNvPicPr>
              <a:picLocks noChangeAspect="1"/>
            </p:cNvPicPr>
            <p:nvPr/>
          </p:nvPicPr>
          <p:blipFill>
            <a:blip r:embed="rId7" cstate="screen">
              <a:extLst/>
            </a:blip>
            <a:stretch>
              <a:fillRect/>
            </a:stretch>
          </p:blipFill>
          <p:spPr bwMode="auto">
            <a:xfrm>
              <a:off x="1009752" y="4221134"/>
              <a:ext cx="453695" cy="433080"/>
            </a:xfrm>
            <a:prstGeom prst="rect">
              <a:avLst/>
            </a:prstGeom>
            <a:effectLst>
              <a:glow rad="558800">
                <a:schemeClr val="bg1">
                  <a:alpha val="9000"/>
                </a:schemeClr>
              </a:glow>
            </a:effectLst>
          </p:spPr>
        </p:pic>
      </p:grpSp>
      <p:pic>
        <p:nvPicPr>
          <p:cNvPr id="13" name="Picture 3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3266" y="3443997"/>
            <a:ext cx="557199" cy="42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5741" y="3443997"/>
            <a:ext cx="557199" cy="42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0352" y="3443997"/>
            <a:ext cx="557199" cy="42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97300" y="3300264"/>
            <a:ext cx="11811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a:stCxn id="15" idx="3"/>
            <a:endCxn id="18" idx="1"/>
          </p:cNvCxnSpPr>
          <p:nvPr/>
        </p:nvCxnSpPr>
        <p:spPr>
          <a:xfrm>
            <a:off x="3267551" y="3656658"/>
            <a:ext cx="6297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8" idx="3"/>
            <a:endCxn id="14" idx="1"/>
          </p:cNvCxnSpPr>
          <p:nvPr/>
        </p:nvCxnSpPr>
        <p:spPr>
          <a:xfrm>
            <a:off x="5078400" y="3656658"/>
            <a:ext cx="9873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3" idx="3"/>
          </p:cNvCxnSpPr>
          <p:nvPr/>
        </p:nvCxnSpPr>
        <p:spPr>
          <a:xfrm>
            <a:off x="8610465" y="3656658"/>
            <a:ext cx="1561639"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841975" y="1454609"/>
            <a:ext cx="2422581" cy="400110"/>
          </a:xfrm>
          <a:prstGeom prst="rect">
            <a:avLst/>
          </a:prstGeom>
          <a:noFill/>
        </p:spPr>
        <p:txBody>
          <a:bodyPr wrap="square" rtlCol="0">
            <a:spAutoFit/>
          </a:bodyPr>
          <a:lstStyle/>
          <a:p>
            <a:r>
              <a:rPr kumimoji="1" lang="ja-JP" altLang="en-US" sz="2000" dirty="0" smtClean="0"/>
              <a:t>データセンター</a:t>
            </a:r>
            <a:endParaRPr kumimoji="1" lang="ja-JP" altLang="en-US" sz="2000" dirty="0"/>
          </a:p>
        </p:txBody>
      </p:sp>
      <p:sp>
        <p:nvSpPr>
          <p:cNvPr id="27" name="TextBox 26"/>
          <p:cNvSpPr txBox="1"/>
          <p:nvPr/>
        </p:nvSpPr>
        <p:spPr>
          <a:xfrm>
            <a:off x="1399837" y="1382250"/>
            <a:ext cx="1085379" cy="400110"/>
          </a:xfrm>
          <a:prstGeom prst="rect">
            <a:avLst/>
          </a:prstGeom>
          <a:noFill/>
        </p:spPr>
        <p:txBody>
          <a:bodyPr wrap="square" rtlCol="0">
            <a:spAutoFit/>
          </a:bodyPr>
          <a:lstStyle/>
          <a:p>
            <a:r>
              <a:rPr kumimoji="1" lang="ja-JP" altLang="en-US" sz="2000" dirty="0" smtClean="0"/>
              <a:t>教室</a:t>
            </a:r>
            <a:endParaRPr kumimoji="1" lang="ja-JP" altLang="en-US" sz="2000" dirty="0"/>
          </a:p>
        </p:txBody>
      </p:sp>
      <p:sp>
        <p:nvSpPr>
          <p:cNvPr id="42" name="TextBox 41"/>
          <p:cNvSpPr txBox="1"/>
          <p:nvPr/>
        </p:nvSpPr>
        <p:spPr>
          <a:xfrm>
            <a:off x="5452329" y="2878289"/>
            <a:ext cx="182463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en-US" altLang="ja-JP" sz="1600" dirty="0" smtClean="0"/>
              <a:t>WAAS</a:t>
            </a:r>
            <a:endParaRPr kumimoji="1" lang="ja-JP" altLang="en-US" sz="1600" dirty="0"/>
          </a:p>
        </p:txBody>
      </p:sp>
      <p:sp>
        <p:nvSpPr>
          <p:cNvPr id="43" name="TextBox 42"/>
          <p:cNvSpPr txBox="1"/>
          <p:nvPr/>
        </p:nvSpPr>
        <p:spPr>
          <a:xfrm>
            <a:off x="2072664" y="2878289"/>
            <a:ext cx="182463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en-US" altLang="ja-JP" sz="1600" dirty="0" smtClean="0"/>
              <a:t>WAAS</a:t>
            </a:r>
            <a:endParaRPr kumimoji="1" lang="ja-JP" altLang="en-US" sz="1600" dirty="0"/>
          </a:p>
        </p:txBody>
      </p:sp>
      <p:sp>
        <p:nvSpPr>
          <p:cNvPr id="45" name="Left-Right Arrow 44"/>
          <p:cNvSpPr/>
          <p:nvPr/>
        </p:nvSpPr>
        <p:spPr>
          <a:xfrm>
            <a:off x="6331386" y="3609767"/>
            <a:ext cx="4075631" cy="484922"/>
          </a:xfrm>
          <a:prstGeom prst="lef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1600" dirty="0" smtClean="0"/>
              <a:t>HTTPS</a:t>
            </a:r>
            <a:endParaRPr kumimoji="1" lang="ja-JP" altLang="en-US" sz="1600" dirty="0" smtClean="0"/>
          </a:p>
        </p:txBody>
      </p:sp>
      <p:sp>
        <p:nvSpPr>
          <p:cNvPr id="46" name="Left-Right Arrow 45"/>
          <p:cNvSpPr/>
          <p:nvPr/>
        </p:nvSpPr>
        <p:spPr>
          <a:xfrm>
            <a:off x="1868454" y="3633455"/>
            <a:ext cx="4462931" cy="484922"/>
          </a:xfrm>
          <a:prstGeom prst="lef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1600" dirty="0" smtClean="0"/>
              <a:t>HTTPS</a:t>
            </a:r>
            <a:endParaRPr kumimoji="1" lang="ja-JP" altLang="en-US" sz="1600" dirty="0" smtClean="0"/>
          </a:p>
        </p:txBody>
      </p:sp>
      <p:grpSp>
        <p:nvGrpSpPr>
          <p:cNvPr id="47" name="Group 46"/>
          <p:cNvGrpSpPr/>
          <p:nvPr/>
        </p:nvGrpSpPr>
        <p:grpSpPr>
          <a:xfrm>
            <a:off x="2106282" y="1869996"/>
            <a:ext cx="1824636" cy="840533"/>
            <a:chOff x="7416561" y="1619700"/>
            <a:chExt cx="1824636" cy="840533"/>
          </a:xfrm>
        </p:grpSpPr>
        <p:sp>
          <p:nvSpPr>
            <p:cNvPr id="48" name="Rounded Rectangle 47"/>
            <p:cNvSpPr/>
            <p:nvPr/>
          </p:nvSpPr>
          <p:spPr>
            <a:xfrm>
              <a:off x="7416561" y="1619701"/>
              <a:ext cx="1824636" cy="84053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smtClean="0"/>
            </a:p>
          </p:txBody>
        </p:sp>
        <p:grpSp>
          <p:nvGrpSpPr>
            <p:cNvPr id="49" name="Group 6"/>
            <p:cNvGrpSpPr>
              <a:grpSpLocks noChangeAspect="1"/>
            </p:cNvGrpSpPr>
            <p:nvPr/>
          </p:nvGrpSpPr>
          <p:grpSpPr bwMode="auto">
            <a:xfrm>
              <a:off x="7917595" y="1619700"/>
              <a:ext cx="838748" cy="341229"/>
              <a:chOff x="3654" y="1860"/>
              <a:chExt cx="1991" cy="810"/>
            </a:xfrm>
            <a:solidFill>
              <a:srgbClr val="52526D"/>
            </a:solidFill>
          </p:grpSpPr>
          <p:sp>
            <p:nvSpPr>
              <p:cNvPr id="50" name="Freeform 7"/>
              <p:cNvSpPr>
                <a:spLocks noEditPoints="1"/>
              </p:cNvSpPr>
              <p:nvPr/>
            </p:nvSpPr>
            <p:spPr bwMode="auto">
              <a:xfrm>
                <a:off x="4026" y="2244"/>
                <a:ext cx="331" cy="329"/>
              </a:xfrm>
              <a:custGeom>
                <a:avLst/>
                <a:gdLst>
                  <a:gd name="T0" fmla="*/ 232 w 331"/>
                  <a:gd name="T1" fmla="*/ 208 h 329"/>
                  <a:gd name="T2" fmla="*/ 153 w 331"/>
                  <a:gd name="T3" fmla="*/ 208 h 329"/>
                  <a:gd name="T4" fmla="*/ 223 w 331"/>
                  <a:gd name="T5" fmla="*/ 66 h 329"/>
                  <a:gd name="T6" fmla="*/ 223 w 331"/>
                  <a:gd name="T7" fmla="*/ 66 h 329"/>
                  <a:gd name="T8" fmla="*/ 232 w 331"/>
                  <a:gd name="T9" fmla="*/ 208 h 329"/>
                  <a:gd name="T10" fmla="*/ 232 w 331"/>
                  <a:gd name="T11" fmla="*/ 208 h 329"/>
                  <a:gd name="T12" fmla="*/ 237 w 331"/>
                  <a:gd name="T13" fmla="*/ 271 h 329"/>
                  <a:gd name="T14" fmla="*/ 242 w 331"/>
                  <a:gd name="T15" fmla="*/ 329 h 329"/>
                  <a:gd name="T16" fmla="*/ 331 w 331"/>
                  <a:gd name="T17" fmla="*/ 329 h 329"/>
                  <a:gd name="T18" fmla="*/ 300 w 331"/>
                  <a:gd name="T19" fmla="*/ 0 h 329"/>
                  <a:gd name="T20" fmla="*/ 167 w 331"/>
                  <a:gd name="T21" fmla="*/ 0 h 329"/>
                  <a:gd name="T22" fmla="*/ 0 w 331"/>
                  <a:gd name="T23" fmla="*/ 329 h 329"/>
                  <a:gd name="T24" fmla="*/ 92 w 331"/>
                  <a:gd name="T25" fmla="*/ 329 h 329"/>
                  <a:gd name="T26" fmla="*/ 119 w 331"/>
                  <a:gd name="T27" fmla="*/ 271 h 329"/>
                  <a:gd name="T28" fmla="*/ 237 w 331"/>
                  <a:gd name="T29" fmla="*/ 271 h 329"/>
                  <a:gd name="T30" fmla="*/ 237 w 331"/>
                  <a:gd name="T31" fmla="*/ 2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1" h="329">
                    <a:moveTo>
                      <a:pt x="232" y="208"/>
                    </a:moveTo>
                    <a:lnTo>
                      <a:pt x="153" y="208"/>
                    </a:lnTo>
                    <a:lnTo>
                      <a:pt x="223" y="66"/>
                    </a:lnTo>
                    <a:lnTo>
                      <a:pt x="223" y="66"/>
                    </a:lnTo>
                    <a:lnTo>
                      <a:pt x="232" y="208"/>
                    </a:lnTo>
                    <a:lnTo>
                      <a:pt x="232" y="208"/>
                    </a:lnTo>
                    <a:close/>
                    <a:moveTo>
                      <a:pt x="237" y="271"/>
                    </a:moveTo>
                    <a:lnTo>
                      <a:pt x="242" y="329"/>
                    </a:lnTo>
                    <a:lnTo>
                      <a:pt x="331" y="329"/>
                    </a:lnTo>
                    <a:lnTo>
                      <a:pt x="300" y="0"/>
                    </a:lnTo>
                    <a:lnTo>
                      <a:pt x="167" y="0"/>
                    </a:lnTo>
                    <a:lnTo>
                      <a:pt x="0" y="329"/>
                    </a:lnTo>
                    <a:lnTo>
                      <a:pt x="92" y="329"/>
                    </a:lnTo>
                    <a:lnTo>
                      <a:pt x="119" y="271"/>
                    </a:lnTo>
                    <a:lnTo>
                      <a:pt x="237" y="271"/>
                    </a:lnTo>
                    <a:lnTo>
                      <a:pt x="237"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
              <p:cNvSpPr>
                <a:spLocks/>
              </p:cNvSpPr>
              <p:nvPr/>
            </p:nvSpPr>
            <p:spPr bwMode="auto">
              <a:xfrm>
                <a:off x="4377" y="2244"/>
                <a:ext cx="263" cy="329"/>
              </a:xfrm>
              <a:custGeom>
                <a:avLst/>
                <a:gdLst>
                  <a:gd name="T0" fmla="*/ 104 w 263"/>
                  <a:gd name="T1" fmla="*/ 184 h 329"/>
                  <a:gd name="T2" fmla="*/ 118 w 263"/>
                  <a:gd name="T3" fmla="*/ 184 h 329"/>
                  <a:gd name="T4" fmla="*/ 181 w 263"/>
                  <a:gd name="T5" fmla="*/ 99 h 329"/>
                  <a:gd name="T6" fmla="*/ 263 w 263"/>
                  <a:gd name="T7" fmla="*/ 99 h 329"/>
                  <a:gd name="T8" fmla="*/ 176 w 263"/>
                  <a:gd name="T9" fmla="*/ 208 h 329"/>
                  <a:gd name="T10" fmla="*/ 229 w 263"/>
                  <a:gd name="T11" fmla="*/ 329 h 329"/>
                  <a:gd name="T12" fmla="*/ 142 w 263"/>
                  <a:gd name="T13" fmla="*/ 329 h 329"/>
                  <a:gd name="T14" fmla="*/ 106 w 263"/>
                  <a:gd name="T15" fmla="*/ 235 h 329"/>
                  <a:gd name="T16" fmla="*/ 94 w 263"/>
                  <a:gd name="T17" fmla="*/ 235 h 329"/>
                  <a:gd name="T18" fmla="*/ 75 w 263"/>
                  <a:gd name="T19" fmla="*/ 329 h 329"/>
                  <a:gd name="T20" fmla="*/ 0 w 263"/>
                  <a:gd name="T21" fmla="*/ 329 h 329"/>
                  <a:gd name="T22" fmla="*/ 67 w 263"/>
                  <a:gd name="T23" fmla="*/ 0 h 329"/>
                  <a:gd name="T24" fmla="*/ 145 w 263"/>
                  <a:gd name="T25" fmla="*/ 0 h 329"/>
                  <a:gd name="T26" fmla="*/ 104 w 263"/>
                  <a:gd name="T27" fmla="*/ 184 h 329"/>
                  <a:gd name="T28" fmla="*/ 104 w 263"/>
                  <a:gd name="T29" fmla="*/ 18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329">
                    <a:moveTo>
                      <a:pt x="104" y="184"/>
                    </a:moveTo>
                    <a:lnTo>
                      <a:pt x="118" y="184"/>
                    </a:lnTo>
                    <a:lnTo>
                      <a:pt x="181" y="99"/>
                    </a:lnTo>
                    <a:lnTo>
                      <a:pt x="263" y="99"/>
                    </a:lnTo>
                    <a:lnTo>
                      <a:pt x="176" y="208"/>
                    </a:lnTo>
                    <a:lnTo>
                      <a:pt x="229" y="329"/>
                    </a:lnTo>
                    <a:lnTo>
                      <a:pt x="142" y="329"/>
                    </a:lnTo>
                    <a:lnTo>
                      <a:pt x="106" y="235"/>
                    </a:lnTo>
                    <a:lnTo>
                      <a:pt x="94" y="235"/>
                    </a:lnTo>
                    <a:lnTo>
                      <a:pt x="75" y="329"/>
                    </a:lnTo>
                    <a:lnTo>
                      <a:pt x="0" y="329"/>
                    </a:lnTo>
                    <a:lnTo>
                      <a:pt x="67" y="0"/>
                    </a:lnTo>
                    <a:lnTo>
                      <a:pt x="145" y="0"/>
                    </a:lnTo>
                    <a:lnTo>
                      <a:pt x="104" y="184"/>
                    </a:lnTo>
                    <a:lnTo>
                      <a:pt x="10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
              <p:cNvSpPr>
                <a:spLocks noEditPoints="1"/>
              </p:cNvSpPr>
              <p:nvPr/>
            </p:nvSpPr>
            <p:spPr bwMode="auto">
              <a:xfrm>
                <a:off x="4611" y="2339"/>
                <a:ext cx="271" cy="236"/>
              </a:xfrm>
              <a:custGeom>
                <a:avLst/>
                <a:gdLst>
                  <a:gd name="T0" fmla="*/ 52 w 112"/>
                  <a:gd name="T1" fmla="*/ 58 h 98"/>
                  <a:gd name="T2" fmla="*/ 67 w 112"/>
                  <a:gd name="T3" fmla="*/ 66 h 98"/>
                  <a:gd name="T4" fmla="*/ 48 w 112"/>
                  <a:gd name="T5" fmla="*/ 78 h 98"/>
                  <a:gd name="T6" fmla="*/ 37 w 112"/>
                  <a:gd name="T7" fmla="*/ 67 h 98"/>
                  <a:gd name="T8" fmla="*/ 52 w 112"/>
                  <a:gd name="T9" fmla="*/ 58 h 98"/>
                  <a:gd name="T10" fmla="*/ 61 w 112"/>
                  <a:gd name="T11" fmla="*/ 97 h 98"/>
                  <a:gd name="T12" fmla="*/ 92 w 112"/>
                  <a:gd name="T13" fmla="*/ 97 h 98"/>
                  <a:gd name="T14" fmla="*/ 105 w 112"/>
                  <a:gd name="T15" fmla="*/ 37 h 98"/>
                  <a:gd name="T16" fmla="*/ 67 w 112"/>
                  <a:gd name="T17" fmla="*/ 1 h 98"/>
                  <a:gd name="T18" fmla="*/ 17 w 112"/>
                  <a:gd name="T19" fmla="*/ 30 h 98"/>
                  <a:gd name="T20" fmla="*/ 48 w 112"/>
                  <a:gd name="T21" fmla="*/ 30 h 98"/>
                  <a:gd name="T22" fmla="*/ 63 w 112"/>
                  <a:gd name="T23" fmla="*/ 20 h 98"/>
                  <a:gd name="T24" fmla="*/ 74 w 112"/>
                  <a:gd name="T25" fmla="*/ 34 h 98"/>
                  <a:gd name="T26" fmla="*/ 71 w 112"/>
                  <a:gd name="T27" fmla="*/ 49 h 98"/>
                  <a:gd name="T28" fmla="*/ 70 w 112"/>
                  <a:gd name="T29" fmla="*/ 49 h 98"/>
                  <a:gd name="T30" fmla="*/ 46 w 112"/>
                  <a:gd name="T31" fmla="*/ 39 h 98"/>
                  <a:gd name="T32" fmla="*/ 5 w 112"/>
                  <a:gd name="T33" fmla="*/ 68 h 98"/>
                  <a:gd name="T34" fmla="*/ 33 w 112"/>
                  <a:gd name="T35" fmla="*/ 98 h 98"/>
                  <a:gd name="T36" fmla="*/ 64 w 112"/>
                  <a:gd name="T37" fmla="*/ 83 h 98"/>
                  <a:gd name="T38" fmla="*/ 65 w 112"/>
                  <a:gd name="T39" fmla="*/ 83 h 98"/>
                  <a:gd name="T40" fmla="*/ 61 w 112"/>
                  <a:gd name="T41"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98">
                    <a:moveTo>
                      <a:pt x="52" y="58"/>
                    </a:moveTo>
                    <a:cubicBezTo>
                      <a:pt x="62" y="58"/>
                      <a:pt x="69" y="58"/>
                      <a:pt x="67" y="66"/>
                    </a:cubicBezTo>
                    <a:cubicBezTo>
                      <a:pt x="65" y="76"/>
                      <a:pt x="61" y="78"/>
                      <a:pt x="48" y="78"/>
                    </a:cubicBezTo>
                    <a:cubicBezTo>
                      <a:pt x="43" y="78"/>
                      <a:pt x="34" y="78"/>
                      <a:pt x="37" y="67"/>
                    </a:cubicBezTo>
                    <a:cubicBezTo>
                      <a:pt x="38" y="59"/>
                      <a:pt x="45" y="58"/>
                      <a:pt x="52" y="58"/>
                    </a:cubicBezTo>
                    <a:close/>
                    <a:moveTo>
                      <a:pt x="61" y="97"/>
                    </a:moveTo>
                    <a:cubicBezTo>
                      <a:pt x="92" y="97"/>
                      <a:pt x="92" y="97"/>
                      <a:pt x="92" y="97"/>
                    </a:cubicBezTo>
                    <a:cubicBezTo>
                      <a:pt x="105" y="37"/>
                      <a:pt x="105" y="37"/>
                      <a:pt x="105" y="37"/>
                    </a:cubicBezTo>
                    <a:cubicBezTo>
                      <a:pt x="112" y="5"/>
                      <a:pt x="99" y="1"/>
                      <a:pt x="67" y="1"/>
                    </a:cubicBezTo>
                    <a:cubicBezTo>
                      <a:pt x="45" y="1"/>
                      <a:pt x="24" y="0"/>
                      <a:pt x="17" y="30"/>
                    </a:cubicBezTo>
                    <a:cubicBezTo>
                      <a:pt x="48" y="30"/>
                      <a:pt x="48" y="30"/>
                      <a:pt x="48" y="30"/>
                    </a:cubicBezTo>
                    <a:cubicBezTo>
                      <a:pt x="50" y="21"/>
                      <a:pt x="55" y="20"/>
                      <a:pt x="63" y="20"/>
                    </a:cubicBezTo>
                    <a:cubicBezTo>
                      <a:pt x="77" y="20"/>
                      <a:pt x="76" y="25"/>
                      <a:pt x="74" y="34"/>
                    </a:cubicBezTo>
                    <a:cubicBezTo>
                      <a:pt x="71" y="49"/>
                      <a:pt x="71" y="49"/>
                      <a:pt x="71" y="49"/>
                    </a:cubicBezTo>
                    <a:cubicBezTo>
                      <a:pt x="70" y="49"/>
                      <a:pt x="70" y="49"/>
                      <a:pt x="70" y="49"/>
                    </a:cubicBezTo>
                    <a:cubicBezTo>
                      <a:pt x="68" y="38"/>
                      <a:pt x="55" y="39"/>
                      <a:pt x="46" y="39"/>
                    </a:cubicBezTo>
                    <a:cubicBezTo>
                      <a:pt x="24" y="39"/>
                      <a:pt x="10" y="46"/>
                      <a:pt x="5" y="68"/>
                    </a:cubicBezTo>
                    <a:cubicBezTo>
                      <a:pt x="0" y="93"/>
                      <a:pt x="12" y="98"/>
                      <a:pt x="33" y="98"/>
                    </a:cubicBezTo>
                    <a:cubicBezTo>
                      <a:pt x="44" y="98"/>
                      <a:pt x="59" y="96"/>
                      <a:pt x="64" y="83"/>
                    </a:cubicBezTo>
                    <a:cubicBezTo>
                      <a:pt x="65" y="83"/>
                      <a:pt x="65" y="83"/>
                      <a:pt x="65" y="83"/>
                    </a:cubicBezTo>
                    <a:cubicBezTo>
                      <a:pt x="61" y="97"/>
                      <a:pt x="61" y="97"/>
                      <a:pt x="61"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0"/>
              <p:cNvSpPr>
                <a:spLocks/>
              </p:cNvSpPr>
              <p:nvPr/>
            </p:nvSpPr>
            <p:spPr bwMode="auto">
              <a:xfrm>
                <a:off x="4865" y="2341"/>
                <a:ext cx="398" cy="232"/>
              </a:xfrm>
              <a:custGeom>
                <a:avLst/>
                <a:gdLst>
                  <a:gd name="T0" fmla="*/ 50 w 165"/>
                  <a:gd name="T1" fmla="*/ 1 h 96"/>
                  <a:gd name="T2" fmla="*/ 47 w 165"/>
                  <a:gd name="T3" fmla="*/ 14 h 96"/>
                  <a:gd name="T4" fmla="*/ 48 w 165"/>
                  <a:gd name="T5" fmla="*/ 14 h 96"/>
                  <a:gd name="T6" fmla="*/ 77 w 165"/>
                  <a:gd name="T7" fmla="*/ 0 h 96"/>
                  <a:gd name="T8" fmla="*/ 102 w 165"/>
                  <a:gd name="T9" fmla="*/ 18 h 96"/>
                  <a:gd name="T10" fmla="*/ 104 w 165"/>
                  <a:gd name="T11" fmla="*/ 18 h 96"/>
                  <a:gd name="T12" fmla="*/ 134 w 165"/>
                  <a:gd name="T13" fmla="*/ 0 h 96"/>
                  <a:gd name="T14" fmla="*/ 161 w 165"/>
                  <a:gd name="T15" fmla="*/ 31 h 96"/>
                  <a:gd name="T16" fmla="*/ 147 w 165"/>
                  <a:gd name="T17" fmla="*/ 96 h 96"/>
                  <a:gd name="T18" fmla="*/ 116 w 165"/>
                  <a:gd name="T19" fmla="*/ 96 h 96"/>
                  <a:gd name="T20" fmla="*/ 127 w 165"/>
                  <a:gd name="T21" fmla="*/ 41 h 96"/>
                  <a:gd name="T22" fmla="*/ 119 w 165"/>
                  <a:gd name="T23" fmla="*/ 24 h 96"/>
                  <a:gd name="T24" fmla="*/ 100 w 165"/>
                  <a:gd name="T25" fmla="*/ 42 h 96"/>
                  <a:gd name="T26" fmla="*/ 89 w 165"/>
                  <a:gd name="T27" fmla="*/ 96 h 96"/>
                  <a:gd name="T28" fmla="*/ 58 w 165"/>
                  <a:gd name="T29" fmla="*/ 96 h 96"/>
                  <a:gd name="T30" fmla="*/ 70 w 165"/>
                  <a:gd name="T31" fmla="*/ 38 h 96"/>
                  <a:gd name="T32" fmla="*/ 61 w 165"/>
                  <a:gd name="T33" fmla="*/ 24 h 96"/>
                  <a:gd name="T34" fmla="*/ 42 w 165"/>
                  <a:gd name="T35" fmla="*/ 42 h 96"/>
                  <a:gd name="T36" fmla="*/ 31 w 165"/>
                  <a:gd name="T37" fmla="*/ 96 h 96"/>
                  <a:gd name="T38" fmla="*/ 0 w 165"/>
                  <a:gd name="T39" fmla="*/ 96 h 96"/>
                  <a:gd name="T40" fmla="*/ 20 w 165"/>
                  <a:gd name="T41" fmla="*/ 1 h 96"/>
                  <a:gd name="T42" fmla="*/ 50 w 165"/>
                  <a:gd name="T43"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96">
                    <a:moveTo>
                      <a:pt x="50" y="1"/>
                    </a:moveTo>
                    <a:cubicBezTo>
                      <a:pt x="47" y="14"/>
                      <a:pt x="47" y="14"/>
                      <a:pt x="47" y="14"/>
                    </a:cubicBezTo>
                    <a:cubicBezTo>
                      <a:pt x="48" y="14"/>
                      <a:pt x="48" y="14"/>
                      <a:pt x="48" y="14"/>
                    </a:cubicBezTo>
                    <a:cubicBezTo>
                      <a:pt x="55" y="3"/>
                      <a:pt x="67" y="0"/>
                      <a:pt x="77" y="0"/>
                    </a:cubicBezTo>
                    <a:cubicBezTo>
                      <a:pt x="91" y="0"/>
                      <a:pt x="104" y="2"/>
                      <a:pt x="102" y="18"/>
                    </a:cubicBezTo>
                    <a:cubicBezTo>
                      <a:pt x="104" y="18"/>
                      <a:pt x="104" y="18"/>
                      <a:pt x="104" y="18"/>
                    </a:cubicBezTo>
                    <a:cubicBezTo>
                      <a:pt x="108" y="5"/>
                      <a:pt x="122" y="0"/>
                      <a:pt x="134" y="0"/>
                    </a:cubicBezTo>
                    <a:cubicBezTo>
                      <a:pt x="156" y="0"/>
                      <a:pt x="165" y="9"/>
                      <a:pt x="161" y="31"/>
                    </a:cubicBezTo>
                    <a:cubicBezTo>
                      <a:pt x="147" y="96"/>
                      <a:pt x="147" y="96"/>
                      <a:pt x="147" y="96"/>
                    </a:cubicBezTo>
                    <a:cubicBezTo>
                      <a:pt x="116" y="96"/>
                      <a:pt x="116" y="96"/>
                      <a:pt x="116" y="96"/>
                    </a:cubicBezTo>
                    <a:cubicBezTo>
                      <a:pt x="127" y="41"/>
                      <a:pt x="127" y="41"/>
                      <a:pt x="127" y="41"/>
                    </a:cubicBezTo>
                    <a:cubicBezTo>
                      <a:pt x="129" y="31"/>
                      <a:pt x="131" y="24"/>
                      <a:pt x="119" y="24"/>
                    </a:cubicBezTo>
                    <a:cubicBezTo>
                      <a:pt x="106" y="24"/>
                      <a:pt x="102" y="32"/>
                      <a:pt x="100" y="42"/>
                    </a:cubicBezTo>
                    <a:cubicBezTo>
                      <a:pt x="89" y="96"/>
                      <a:pt x="89" y="96"/>
                      <a:pt x="89" y="96"/>
                    </a:cubicBezTo>
                    <a:cubicBezTo>
                      <a:pt x="58" y="96"/>
                      <a:pt x="58" y="96"/>
                      <a:pt x="58" y="96"/>
                    </a:cubicBezTo>
                    <a:cubicBezTo>
                      <a:pt x="70" y="38"/>
                      <a:pt x="70" y="38"/>
                      <a:pt x="70" y="38"/>
                    </a:cubicBezTo>
                    <a:cubicBezTo>
                      <a:pt x="71" y="30"/>
                      <a:pt x="72" y="24"/>
                      <a:pt x="61" y="24"/>
                    </a:cubicBezTo>
                    <a:cubicBezTo>
                      <a:pt x="48" y="24"/>
                      <a:pt x="45" y="30"/>
                      <a:pt x="42" y="42"/>
                    </a:cubicBezTo>
                    <a:cubicBezTo>
                      <a:pt x="31" y="96"/>
                      <a:pt x="31" y="96"/>
                      <a:pt x="31" y="96"/>
                    </a:cubicBezTo>
                    <a:cubicBezTo>
                      <a:pt x="0" y="96"/>
                      <a:pt x="0" y="96"/>
                      <a:pt x="0" y="96"/>
                    </a:cubicBezTo>
                    <a:cubicBezTo>
                      <a:pt x="20" y="1"/>
                      <a:pt x="20" y="1"/>
                      <a:pt x="20" y="1"/>
                    </a:cubicBezTo>
                    <a:cubicBezTo>
                      <a:pt x="50" y="1"/>
                      <a:pt x="50" y="1"/>
                      <a:pt x="5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1"/>
              <p:cNvSpPr>
                <a:spLocks noEditPoints="1"/>
              </p:cNvSpPr>
              <p:nvPr/>
            </p:nvSpPr>
            <p:spPr bwMode="auto">
              <a:xfrm>
                <a:off x="5244" y="2339"/>
                <a:ext cx="271" cy="236"/>
              </a:xfrm>
              <a:custGeom>
                <a:avLst/>
                <a:gdLst>
                  <a:gd name="T0" fmla="*/ 53 w 112"/>
                  <a:gd name="T1" fmla="*/ 58 h 98"/>
                  <a:gd name="T2" fmla="*/ 68 w 112"/>
                  <a:gd name="T3" fmla="*/ 66 h 98"/>
                  <a:gd name="T4" fmla="*/ 48 w 112"/>
                  <a:gd name="T5" fmla="*/ 78 h 98"/>
                  <a:gd name="T6" fmla="*/ 37 w 112"/>
                  <a:gd name="T7" fmla="*/ 67 h 98"/>
                  <a:gd name="T8" fmla="*/ 53 w 112"/>
                  <a:gd name="T9" fmla="*/ 58 h 98"/>
                  <a:gd name="T10" fmla="*/ 61 w 112"/>
                  <a:gd name="T11" fmla="*/ 97 h 98"/>
                  <a:gd name="T12" fmla="*/ 92 w 112"/>
                  <a:gd name="T13" fmla="*/ 97 h 98"/>
                  <a:gd name="T14" fmla="*/ 105 w 112"/>
                  <a:gd name="T15" fmla="*/ 37 h 98"/>
                  <a:gd name="T16" fmla="*/ 68 w 112"/>
                  <a:gd name="T17" fmla="*/ 1 h 98"/>
                  <a:gd name="T18" fmla="*/ 18 w 112"/>
                  <a:gd name="T19" fmla="*/ 30 h 98"/>
                  <a:gd name="T20" fmla="*/ 49 w 112"/>
                  <a:gd name="T21" fmla="*/ 30 h 98"/>
                  <a:gd name="T22" fmla="*/ 64 w 112"/>
                  <a:gd name="T23" fmla="*/ 20 h 98"/>
                  <a:gd name="T24" fmla="*/ 75 w 112"/>
                  <a:gd name="T25" fmla="*/ 34 h 98"/>
                  <a:gd name="T26" fmla="*/ 71 w 112"/>
                  <a:gd name="T27" fmla="*/ 49 h 98"/>
                  <a:gd name="T28" fmla="*/ 70 w 112"/>
                  <a:gd name="T29" fmla="*/ 49 h 98"/>
                  <a:gd name="T30" fmla="*/ 46 w 112"/>
                  <a:gd name="T31" fmla="*/ 39 h 98"/>
                  <a:gd name="T32" fmla="*/ 6 w 112"/>
                  <a:gd name="T33" fmla="*/ 68 h 98"/>
                  <a:gd name="T34" fmla="*/ 34 w 112"/>
                  <a:gd name="T35" fmla="*/ 98 h 98"/>
                  <a:gd name="T36" fmla="*/ 64 w 112"/>
                  <a:gd name="T37" fmla="*/ 83 h 98"/>
                  <a:gd name="T38" fmla="*/ 65 w 112"/>
                  <a:gd name="T39" fmla="*/ 83 h 98"/>
                  <a:gd name="T40" fmla="*/ 61 w 112"/>
                  <a:gd name="T41"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98">
                    <a:moveTo>
                      <a:pt x="53" y="58"/>
                    </a:moveTo>
                    <a:cubicBezTo>
                      <a:pt x="63" y="58"/>
                      <a:pt x="69" y="58"/>
                      <a:pt x="68" y="66"/>
                    </a:cubicBezTo>
                    <a:cubicBezTo>
                      <a:pt x="66" y="76"/>
                      <a:pt x="61" y="78"/>
                      <a:pt x="48" y="78"/>
                    </a:cubicBezTo>
                    <a:cubicBezTo>
                      <a:pt x="44" y="78"/>
                      <a:pt x="35" y="78"/>
                      <a:pt x="37" y="67"/>
                    </a:cubicBezTo>
                    <a:cubicBezTo>
                      <a:pt x="39" y="59"/>
                      <a:pt x="45" y="58"/>
                      <a:pt x="53" y="58"/>
                    </a:cubicBezTo>
                    <a:close/>
                    <a:moveTo>
                      <a:pt x="61" y="97"/>
                    </a:moveTo>
                    <a:cubicBezTo>
                      <a:pt x="92" y="97"/>
                      <a:pt x="92" y="97"/>
                      <a:pt x="92" y="97"/>
                    </a:cubicBezTo>
                    <a:cubicBezTo>
                      <a:pt x="105" y="37"/>
                      <a:pt x="105" y="37"/>
                      <a:pt x="105" y="37"/>
                    </a:cubicBezTo>
                    <a:cubicBezTo>
                      <a:pt x="112" y="5"/>
                      <a:pt x="99" y="1"/>
                      <a:pt x="68" y="1"/>
                    </a:cubicBezTo>
                    <a:cubicBezTo>
                      <a:pt x="45" y="1"/>
                      <a:pt x="24" y="0"/>
                      <a:pt x="18" y="30"/>
                    </a:cubicBezTo>
                    <a:cubicBezTo>
                      <a:pt x="49" y="30"/>
                      <a:pt x="49" y="30"/>
                      <a:pt x="49" y="30"/>
                    </a:cubicBezTo>
                    <a:cubicBezTo>
                      <a:pt x="50" y="21"/>
                      <a:pt x="56" y="20"/>
                      <a:pt x="64" y="20"/>
                    </a:cubicBezTo>
                    <a:cubicBezTo>
                      <a:pt x="77" y="20"/>
                      <a:pt x="76" y="25"/>
                      <a:pt x="75" y="34"/>
                    </a:cubicBezTo>
                    <a:cubicBezTo>
                      <a:pt x="71" y="49"/>
                      <a:pt x="71" y="49"/>
                      <a:pt x="71" y="49"/>
                    </a:cubicBezTo>
                    <a:cubicBezTo>
                      <a:pt x="70" y="49"/>
                      <a:pt x="70" y="49"/>
                      <a:pt x="70" y="49"/>
                    </a:cubicBezTo>
                    <a:cubicBezTo>
                      <a:pt x="69" y="38"/>
                      <a:pt x="55" y="39"/>
                      <a:pt x="46" y="39"/>
                    </a:cubicBezTo>
                    <a:cubicBezTo>
                      <a:pt x="24" y="39"/>
                      <a:pt x="10" y="46"/>
                      <a:pt x="6" y="68"/>
                    </a:cubicBezTo>
                    <a:cubicBezTo>
                      <a:pt x="0" y="93"/>
                      <a:pt x="12" y="98"/>
                      <a:pt x="34" y="98"/>
                    </a:cubicBezTo>
                    <a:cubicBezTo>
                      <a:pt x="45" y="98"/>
                      <a:pt x="59" y="96"/>
                      <a:pt x="64" y="83"/>
                    </a:cubicBezTo>
                    <a:cubicBezTo>
                      <a:pt x="65" y="83"/>
                      <a:pt x="65" y="83"/>
                      <a:pt x="65" y="83"/>
                    </a:cubicBezTo>
                    <a:cubicBezTo>
                      <a:pt x="61" y="97"/>
                      <a:pt x="61" y="97"/>
                      <a:pt x="61"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2"/>
              <p:cNvSpPr>
                <a:spLocks noEditPoints="1"/>
              </p:cNvSpPr>
              <p:nvPr/>
            </p:nvSpPr>
            <p:spPr bwMode="auto">
              <a:xfrm>
                <a:off x="5500" y="2244"/>
                <a:ext cx="145" cy="329"/>
              </a:xfrm>
              <a:custGeom>
                <a:avLst/>
                <a:gdLst>
                  <a:gd name="T0" fmla="*/ 75 w 145"/>
                  <a:gd name="T1" fmla="*/ 329 h 329"/>
                  <a:gd name="T2" fmla="*/ 0 w 145"/>
                  <a:gd name="T3" fmla="*/ 329 h 329"/>
                  <a:gd name="T4" fmla="*/ 48 w 145"/>
                  <a:gd name="T5" fmla="*/ 99 h 329"/>
                  <a:gd name="T6" fmla="*/ 123 w 145"/>
                  <a:gd name="T7" fmla="*/ 99 h 329"/>
                  <a:gd name="T8" fmla="*/ 75 w 145"/>
                  <a:gd name="T9" fmla="*/ 329 h 329"/>
                  <a:gd name="T10" fmla="*/ 75 w 145"/>
                  <a:gd name="T11" fmla="*/ 329 h 329"/>
                  <a:gd name="T12" fmla="*/ 133 w 145"/>
                  <a:gd name="T13" fmla="*/ 58 h 329"/>
                  <a:gd name="T14" fmla="*/ 58 w 145"/>
                  <a:gd name="T15" fmla="*/ 58 h 329"/>
                  <a:gd name="T16" fmla="*/ 70 w 145"/>
                  <a:gd name="T17" fmla="*/ 0 h 329"/>
                  <a:gd name="T18" fmla="*/ 145 w 145"/>
                  <a:gd name="T19" fmla="*/ 0 h 329"/>
                  <a:gd name="T20" fmla="*/ 133 w 145"/>
                  <a:gd name="T21" fmla="*/ 58 h 329"/>
                  <a:gd name="T22" fmla="*/ 133 w 145"/>
                  <a:gd name="T23" fmla="*/ 5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329">
                    <a:moveTo>
                      <a:pt x="75" y="329"/>
                    </a:moveTo>
                    <a:lnTo>
                      <a:pt x="0" y="329"/>
                    </a:lnTo>
                    <a:lnTo>
                      <a:pt x="48" y="99"/>
                    </a:lnTo>
                    <a:lnTo>
                      <a:pt x="123" y="99"/>
                    </a:lnTo>
                    <a:lnTo>
                      <a:pt x="75" y="329"/>
                    </a:lnTo>
                    <a:lnTo>
                      <a:pt x="75" y="329"/>
                    </a:lnTo>
                    <a:close/>
                    <a:moveTo>
                      <a:pt x="133" y="58"/>
                    </a:moveTo>
                    <a:lnTo>
                      <a:pt x="58" y="58"/>
                    </a:lnTo>
                    <a:lnTo>
                      <a:pt x="70" y="0"/>
                    </a:lnTo>
                    <a:lnTo>
                      <a:pt x="145" y="0"/>
                    </a:lnTo>
                    <a:lnTo>
                      <a:pt x="133" y="58"/>
                    </a:lnTo>
                    <a:lnTo>
                      <a:pt x="133"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3"/>
              <p:cNvSpPr>
                <a:spLocks/>
              </p:cNvSpPr>
              <p:nvPr/>
            </p:nvSpPr>
            <p:spPr bwMode="auto">
              <a:xfrm>
                <a:off x="3654" y="1860"/>
                <a:ext cx="433" cy="810"/>
              </a:xfrm>
              <a:custGeom>
                <a:avLst/>
                <a:gdLst>
                  <a:gd name="T0" fmla="*/ 170 w 179"/>
                  <a:gd name="T1" fmla="*/ 328 h 335"/>
                  <a:gd name="T2" fmla="*/ 51 w 179"/>
                  <a:gd name="T3" fmla="*/ 167 h 335"/>
                  <a:gd name="T4" fmla="*/ 172 w 179"/>
                  <a:gd name="T5" fmla="*/ 6 h 335"/>
                  <a:gd name="T6" fmla="*/ 169 w 179"/>
                  <a:gd name="T7" fmla="*/ 0 h 335"/>
                  <a:gd name="T8" fmla="*/ 0 w 179"/>
                  <a:gd name="T9" fmla="*/ 167 h 335"/>
                  <a:gd name="T10" fmla="*/ 169 w 179"/>
                  <a:gd name="T11" fmla="*/ 335 h 335"/>
                  <a:gd name="T12" fmla="*/ 170 w 179"/>
                  <a:gd name="T13" fmla="*/ 328 h 335"/>
                </a:gdLst>
                <a:ahLst/>
                <a:cxnLst>
                  <a:cxn ang="0">
                    <a:pos x="T0" y="T1"/>
                  </a:cxn>
                  <a:cxn ang="0">
                    <a:pos x="T2" y="T3"/>
                  </a:cxn>
                  <a:cxn ang="0">
                    <a:pos x="T4" y="T5"/>
                  </a:cxn>
                  <a:cxn ang="0">
                    <a:pos x="T6" y="T7"/>
                  </a:cxn>
                  <a:cxn ang="0">
                    <a:pos x="T8" y="T9"/>
                  </a:cxn>
                  <a:cxn ang="0">
                    <a:pos x="T10" y="T11"/>
                  </a:cxn>
                  <a:cxn ang="0">
                    <a:pos x="T12" y="T13"/>
                  </a:cxn>
                </a:cxnLst>
                <a:rect l="0" t="0" r="r" b="b"/>
                <a:pathLst>
                  <a:path w="179" h="335">
                    <a:moveTo>
                      <a:pt x="170" y="328"/>
                    </a:moveTo>
                    <a:cubicBezTo>
                      <a:pt x="101" y="307"/>
                      <a:pt x="51" y="243"/>
                      <a:pt x="51" y="167"/>
                    </a:cubicBezTo>
                    <a:cubicBezTo>
                      <a:pt x="51" y="91"/>
                      <a:pt x="102" y="27"/>
                      <a:pt x="172" y="6"/>
                    </a:cubicBezTo>
                    <a:cubicBezTo>
                      <a:pt x="179" y="4"/>
                      <a:pt x="177" y="0"/>
                      <a:pt x="169" y="0"/>
                    </a:cubicBezTo>
                    <a:cubicBezTo>
                      <a:pt x="75" y="0"/>
                      <a:pt x="0" y="75"/>
                      <a:pt x="0" y="167"/>
                    </a:cubicBezTo>
                    <a:cubicBezTo>
                      <a:pt x="0" y="260"/>
                      <a:pt x="75" y="335"/>
                      <a:pt x="169" y="335"/>
                    </a:cubicBezTo>
                    <a:cubicBezTo>
                      <a:pt x="177" y="335"/>
                      <a:pt x="178" y="330"/>
                      <a:pt x="170" y="3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4"/>
              <p:cNvSpPr>
                <a:spLocks/>
              </p:cNvSpPr>
              <p:nvPr/>
            </p:nvSpPr>
            <p:spPr bwMode="auto">
              <a:xfrm>
                <a:off x="3819" y="1920"/>
                <a:ext cx="587" cy="455"/>
              </a:xfrm>
              <a:custGeom>
                <a:avLst/>
                <a:gdLst>
                  <a:gd name="T0" fmla="*/ 15 w 243"/>
                  <a:gd name="T1" fmla="*/ 182 h 188"/>
                  <a:gd name="T2" fmla="*/ 14 w 243"/>
                  <a:gd name="T3" fmla="*/ 168 h 188"/>
                  <a:gd name="T4" fmla="*/ 147 w 243"/>
                  <a:gd name="T5" fmla="*/ 35 h 188"/>
                  <a:gd name="T6" fmla="*/ 240 w 243"/>
                  <a:gd name="T7" fmla="*/ 64 h 188"/>
                  <a:gd name="T8" fmla="*/ 133 w 243"/>
                  <a:gd name="T9" fmla="*/ 0 h 188"/>
                  <a:gd name="T10" fmla="*/ 0 w 243"/>
                  <a:gd name="T11" fmla="*/ 133 h 188"/>
                  <a:gd name="T12" fmla="*/ 9 w 243"/>
                  <a:gd name="T13" fmla="*/ 181 h 188"/>
                  <a:gd name="T14" fmla="*/ 15 w 243"/>
                  <a:gd name="T15" fmla="*/ 182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88">
                    <a:moveTo>
                      <a:pt x="15" y="182"/>
                    </a:moveTo>
                    <a:cubicBezTo>
                      <a:pt x="14" y="177"/>
                      <a:pt x="14" y="173"/>
                      <a:pt x="14" y="168"/>
                    </a:cubicBezTo>
                    <a:cubicBezTo>
                      <a:pt x="14" y="94"/>
                      <a:pt x="73" y="35"/>
                      <a:pt x="147" y="35"/>
                    </a:cubicBezTo>
                    <a:cubicBezTo>
                      <a:pt x="216" y="35"/>
                      <a:pt x="237" y="66"/>
                      <a:pt x="240" y="64"/>
                    </a:cubicBezTo>
                    <a:cubicBezTo>
                      <a:pt x="243" y="62"/>
                      <a:pt x="215" y="0"/>
                      <a:pt x="133" y="0"/>
                    </a:cubicBezTo>
                    <a:cubicBezTo>
                      <a:pt x="60" y="0"/>
                      <a:pt x="0" y="60"/>
                      <a:pt x="0" y="133"/>
                    </a:cubicBezTo>
                    <a:cubicBezTo>
                      <a:pt x="0" y="150"/>
                      <a:pt x="3" y="166"/>
                      <a:pt x="9" y="181"/>
                    </a:cubicBezTo>
                    <a:cubicBezTo>
                      <a:pt x="11" y="188"/>
                      <a:pt x="15" y="188"/>
                      <a:pt x="15"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5"/>
              <p:cNvSpPr>
                <a:spLocks/>
              </p:cNvSpPr>
              <p:nvPr/>
            </p:nvSpPr>
            <p:spPr bwMode="auto">
              <a:xfrm>
                <a:off x="3976" y="2039"/>
                <a:ext cx="422" cy="145"/>
              </a:xfrm>
              <a:custGeom>
                <a:avLst/>
                <a:gdLst>
                  <a:gd name="T0" fmla="*/ 5 w 175"/>
                  <a:gd name="T1" fmla="*/ 37 h 60"/>
                  <a:gd name="T2" fmla="*/ 126 w 175"/>
                  <a:gd name="T3" fmla="*/ 36 h 60"/>
                  <a:gd name="T4" fmla="*/ 173 w 175"/>
                  <a:gd name="T5" fmla="*/ 60 h 60"/>
                  <a:gd name="T6" fmla="*/ 122 w 175"/>
                  <a:gd name="T7" fmla="*/ 16 h 60"/>
                  <a:gd name="T8" fmla="*/ 3 w 175"/>
                  <a:gd name="T9" fmla="*/ 34 h 60"/>
                  <a:gd name="T10" fmla="*/ 5 w 175"/>
                  <a:gd name="T11" fmla="*/ 37 h 60"/>
                </a:gdLst>
                <a:ahLst/>
                <a:cxnLst>
                  <a:cxn ang="0">
                    <a:pos x="T0" y="T1"/>
                  </a:cxn>
                  <a:cxn ang="0">
                    <a:pos x="T2" y="T3"/>
                  </a:cxn>
                  <a:cxn ang="0">
                    <a:pos x="T4" y="T5"/>
                  </a:cxn>
                  <a:cxn ang="0">
                    <a:pos x="T6" y="T7"/>
                  </a:cxn>
                  <a:cxn ang="0">
                    <a:pos x="T8" y="T9"/>
                  </a:cxn>
                  <a:cxn ang="0">
                    <a:pos x="T10" y="T11"/>
                  </a:cxn>
                </a:cxnLst>
                <a:rect l="0" t="0" r="r" b="b"/>
                <a:pathLst>
                  <a:path w="175" h="60">
                    <a:moveTo>
                      <a:pt x="5" y="37"/>
                    </a:moveTo>
                    <a:cubicBezTo>
                      <a:pt x="40" y="22"/>
                      <a:pt x="83" y="21"/>
                      <a:pt x="126" y="36"/>
                    </a:cubicBezTo>
                    <a:cubicBezTo>
                      <a:pt x="155" y="46"/>
                      <a:pt x="171" y="60"/>
                      <a:pt x="173" y="60"/>
                    </a:cubicBezTo>
                    <a:cubicBezTo>
                      <a:pt x="175" y="59"/>
                      <a:pt x="156" y="29"/>
                      <a:pt x="122" y="16"/>
                    </a:cubicBezTo>
                    <a:cubicBezTo>
                      <a:pt x="80" y="0"/>
                      <a:pt x="36" y="8"/>
                      <a:pt x="3" y="34"/>
                    </a:cubicBezTo>
                    <a:cubicBezTo>
                      <a:pt x="0" y="37"/>
                      <a:pt x="1" y="39"/>
                      <a:pt x="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1" name="TextBox 60"/>
          <p:cNvSpPr txBox="1"/>
          <p:nvPr/>
        </p:nvSpPr>
        <p:spPr>
          <a:xfrm>
            <a:off x="2196518" y="2325746"/>
            <a:ext cx="164786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sz="1200" dirty="0" smtClean="0"/>
              <a:t>HTTP/HTTPS Cache</a:t>
            </a:r>
            <a:endParaRPr kumimoji="1" lang="ja-JP" altLang="en-US" sz="1200" dirty="0"/>
          </a:p>
        </p:txBody>
      </p:sp>
      <p:sp>
        <p:nvSpPr>
          <p:cNvPr id="65" name="Freeform 64"/>
          <p:cNvSpPr/>
          <p:nvPr/>
        </p:nvSpPr>
        <p:spPr>
          <a:xfrm>
            <a:off x="2691793" y="2586768"/>
            <a:ext cx="732319" cy="1236646"/>
          </a:xfrm>
          <a:custGeom>
            <a:avLst/>
            <a:gdLst>
              <a:gd name="connsiteX0" fmla="*/ 59829 w 732319"/>
              <a:gd name="connsiteY0" fmla="*/ 1474212 h 1474212"/>
              <a:gd name="connsiteX1" fmla="*/ 59829 w 732319"/>
              <a:gd name="connsiteY1" fmla="*/ 204150 h 1474212"/>
              <a:gd name="connsiteX2" fmla="*/ 681590 w 732319"/>
              <a:gd name="connsiteY2" fmla="*/ 124771 h 1474212"/>
              <a:gd name="connsiteX3" fmla="*/ 694819 w 732319"/>
              <a:gd name="connsiteY3" fmla="*/ 1421292 h 1474212"/>
            </a:gdLst>
            <a:ahLst/>
            <a:cxnLst>
              <a:cxn ang="0">
                <a:pos x="connsiteX0" y="connsiteY0"/>
              </a:cxn>
              <a:cxn ang="0">
                <a:pos x="connsiteX1" y="connsiteY1"/>
              </a:cxn>
              <a:cxn ang="0">
                <a:pos x="connsiteX2" y="connsiteY2"/>
              </a:cxn>
              <a:cxn ang="0">
                <a:pos x="connsiteX3" y="connsiteY3"/>
              </a:cxn>
            </a:cxnLst>
            <a:rect l="l" t="t" r="r" b="b"/>
            <a:pathLst>
              <a:path w="732319" h="1474212">
                <a:moveTo>
                  <a:pt x="59829" y="1474212"/>
                </a:moveTo>
                <a:cubicBezTo>
                  <a:pt x="8015" y="951634"/>
                  <a:pt x="-43798" y="429057"/>
                  <a:pt x="59829" y="204150"/>
                </a:cubicBezTo>
                <a:cubicBezTo>
                  <a:pt x="163456" y="-20757"/>
                  <a:pt x="575758" y="-78086"/>
                  <a:pt x="681590" y="124771"/>
                </a:cubicBezTo>
                <a:cubicBezTo>
                  <a:pt x="787422" y="327628"/>
                  <a:pt x="694819" y="1421292"/>
                  <a:pt x="694819" y="1421292"/>
                </a:cubicBezTo>
              </a:path>
            </a:pathLst>
          </a:cu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3" name="Freeform 62"/>
          <p:cNvSpPr/>
          <p:nvPr/>
        </p:nvSpPr>
        <p:spPr>
          <a:xfrm>
            <a:off x="3954849" y="2648688"/>
            <a:ext cx="1469462" cy="344883"/>
          </a:xfrm>
          <a:custGeom>
            <a:avLst/>
            <a:gdLst>
              <a:gd name="connsiteX0" fmla="*/ 1469462 w 1469462"/>
              <a:gd name="connsiteY0" fmla="*/ 308598 h 344883"/>
              <a:gd name="connsiteX1" fmla="*/ 834509 w 1469462"/>
              <a:gd name="connsiteY1" fmla="*/ 169 h 344883"/>
              <a:gd name="connsiteX2" fmla="*/ 0 w 1469462"/>
              <a:gd name="connsiteY2" fmla="*/ 344883 h 344883"/>
            </a:gdLst>
            <a:ahLst/>
            <a:cxnLst>
              <a:cxn ang="0">
                <a:pos x="connsiteX0" y="connsiteY0"/>
              </a:cxn>
              <a:cxn ang="0">
                <a:pos x="connsiteX1" y="connsiteY1"/>
              </a:cxn>
              <a:cxn ang="0">
                <a:pos x="connsiteX2" y="connsiteY2"/>
              </a:cxn>
            </a:cxnLst>
            <a:rect l="l" t="t" r="r" b="b"/>
            <a:pathLst>
              <a:path w="1469462" h="344883">
                <a:moveTo>
                  <a:pt x="1469462" y="308598"/>
                </a:moveTo>
                <a:cubicBezTo>
                  <a:pt x="1274440" y="151359"/>
                  <a:pt x="1079419" y="-5879"/>
                  <a:pt x="834509" y="169"/>
                </a:cubicBezTo>
                <a:cubicBezTo>
                  <a:pt x="589599" y="6217"/>
                  <a:pt x="0" y="344883"/>
                  <a:pt x="0" y="344883"/>
                </a:cubicBezTo>
              </a:path>
            </a:pathLst>
          </a:custGeom>
          <a:ln w="57150" cmpd="sng">
            <a:solidFill>
              <a:schemeClr val="accent5"/>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81" name="Group 651"/>
          <p:cNvGrpSpPr/>
          <p:nvPr/>
        </p:nvGrpSpPr>
        <p:grpSpPr>
          <a:xfrm>
            <a:off x="4474953" y="2251178"/>
            <a:ext cx="603447" cy="605814"/>
            <a:chOff x="6290130" y="4736555"/>
            <a:chExt cx="1214438" cy="1219200"/>
          </a:xfrm>
        </p:grpSpPr>
        <p:sp>
          <p:nvSpPr>
            <p:cNvPr id="82" name="Oval 263"/>
            <p:cNvSpPr>
              <a:spLocks/>
            </p:cNvSpPr>
            <p:nvPr/>
          </p:nvSpPr>
          <p:spPr bwMode="auto">
            <a:xfrm>
              <a:off x="6290130" y="4736555"/>
              <a:ext cx="1214438" cy="1219200"/>
            </a:xfrm>
            <a:prstGeom prst="ellipse">
              <a:avLst/>
            </a:prstGeom>
            <a:gradFill rotWithShape="0">
              <a:gsLst>
                <a:gs pos="0">
                  <a:srgbClr val="5C6A76"/>
                </a:gs>
                <a:gs pos="100000">
                  <a:srgbClr val="121517"/>
                </a:gs>
              </a:gsLst>
              <a:lin ang="5400000" scaled="1"/>
            </a:gradFill>
            <a:ln w="25400" cap="flat">
              <a:noFill/>
              <a:round/>
              <a:headEnd type="none" w="med" len="med"/>
              <a:tailEnd type="none" w="med" len="med"/>
            </a:ln>
            <a:effectLst>
              <a:outerShdw blurRad="241300" algn="ctr" rotWithShape="0">
                <a:sysClr val="windowText" lastClr="000000">
                  <a:alpha val="73000"/>
                </a:sysClr>
              </a:outerShdw>
            </a:effectLst>
          </p:spPr>
          <p:txBody>
            <a:bodyPr lIns="0" tIns="0" rIns="0" bIns="0">
              <a:noAutofit/>
            </a:bodyPr>
            <a:lstStyle/>
            <a:p>
              <a:pPr eaLnBrk="0" hangingPunct="0">
                <a:lnSpc>
                  <a:spcPct val="90000"/>
                </a:lnSpc>
                <a:defRPr/>
              </a:pPr>
              <a:endParaRPr lang="en-US" kern="0" dirty="0">
                <a:solidFill>
                  <a:srgbClr val="3A4045"/>
                </a:solidFill>
                <a:latin typeface="Calibri"/>
              </a:endParaRPr>
            </a:p>
          </p:txBody>
        </p:sp>
        <p:sp>
          <p:nvSpPr>
            <p:cNvPr id="83" name="Freeform 29"/>
            <p:cNvSpPr>
              <a:spLocks noEditPoints="1"/>
            </p:cNvSpPr>
            <p:nvPr/>
          </p:nvSpPr>
          <p:spPr bwMode="auto">
            <a:xfrm rot="16200000" flipH="1" flipV="1">
              <a:off x="6550991" y="5014157"/>
              <a:ext cx="675147" cy="662411"/>
            </a:xfrm>
            <a:custGeom>
              <a:avLst/>
              <a:gdLst/>
              <a:ahLst/>
              <a:cxnLst>
                <a:cxn ang="0">
                  <a:pos x="112" y="104"/>
                </a:cxn>
                <a:cxn ang="0">
                  <a:pos x="111" y="94"/>
                </a:cxn>
                <a:cxn ang="0">
                  <a:pos x="109" y="89"/>
                </a:cxn>
                <a:cxn ang="0">
                  <a:pos x="107" y="88"/>
                </a:cxn>
                <a:cxn ang="0">
                  <a:pos x="103" y="88"/>
                </a:cxn>
                <a:cxn ang="0">
                  <a:pos x="101" y="87"/>
                </a:cxn>
                <a:cxn ang="0">
                  <a:pos x="100" y="84"/>
                </a:cxn>
                <a:cxn ang="0">
                  <a:pos x="100" y="81"/>
                </a:cxn>
                <a:cxn ang="0">
                  <a:pos x="98" y="78"/>
                </a:cxn>
                <a:cxn ang="0">
                  <a:pos x="96" y="77"/>
                </a:cxn>
                <a:cxn ang="0">
                  <a:pos x="92" y="77"/>
                </a:cxn>
                <a:cxn ang="0">
                  <a:pos x="90" y="76"/>
                </a:cxn>
                <a:cxn ang="0">
                  <a:pos x="89" y="73"/>
                </a:cxn>
                <a:cxn ang="0">
                  <a:pos x="89" y="70"/>
                </a:cxn>
                <a:cxn ang="0">
                  <a:pos x="88" y="67"/>
                </a:cxn>
                <a:cxn ang="0">
                  <a:pos x="85" y="66"/>
                </a:cxn>
                <a:cxn ang="0">
                  <a:pos x="82" y="66"/>
                </a:cxn>
                <a:cxn ang="0">
                  <a:pos x="79" y="65"/>
                </a:cxn>
                <a:cxn ang="0">
                  <a:pos x="74" y="60"/>
                </a:cxn>
                <a:cxn ang="0">
                  <a:pos x="74" y="58"/>
                </a:cxn>
                <a:cxn ang="0">
                  <a:pos x="77" y="54"/>
                </a:cxn>
                <a:cxn ang="0">
                  <a:pos x="77" y="51"/>
                </a:cxn>
                <a:cxn ang="0">
                  <a:pos x="73" y="50"/>
                </a:cxn>
                <a:cxn ang="0">
                  <a:pos x="68" y="51"/>
                </a:cxn>
                <a:cxn ang="0">
                  <a:pos x="65" y="51"/>
                </a:cxn>
                <a:cxn ang="0">
                  <a:pos x="65" y="51"/>
                </a:cxn>
                <a:cxn ang="0">
                  <a:pos x="63" y="47"/>
                </a:cxn>
                <a:cxn ang="0">
                  <a:pos x="56" y="12"/>
                </a:cxn>
                <a:cxn ang="0">
                  <a:pos x="11" y="12"/>
                </a:cxn>
                <a:cxn ang="0">
                  <a:pos x="2" y="43"/>
                </a:cxn>
                <a:cxn ang="0">
                  <a:pos x="10" y="58"/>
                </a:cxn>
                <a:cxn ang="0">
                  <a:pos x="15" y="61"/>
                </a:cxn>
                <a:cxn ang="0">
                  <a:pos x="43" y="66"/>
                </a:cxn>
                <a:cxn ang="0">
                  <a:pos x="52" y="69"/>
                </a:cxn>
                <a:cxn ang="0">
                  <a:pos x="90" y="108"/>
                </a:cxn>
                <a:cxn ang="0">
                  <a:pos x="90" y="108"/>
                </a:cxn>
                <a:cxn ang="0">
                  <a:pos x="95" y="110"/>
                </a:cxn>
                <a:cxn ang="0">
                  <a:pos x="105" y="110"/>
                </a:cxn>
                <a:cxn ang="0">
                  <a:pos x="110" y="108"/>
                </a:cxn>
                <a:cxn ang="0">
                  <a:pos x="112" y="104"/>
                </a:cxn>
                <a:cxn ang="0">
                  <a:pos x="19" y="32"/>
                </a:cxn>
                <a:cxn ang="0">
                  <a:pos x="19" y="21"/>
                </a:cxn>
                <a:cxn ang="0">
                  <a:pos x="30" y="21"/>
                </a:cxn>
                <a:cxn ang="0">
                  <a:pos x="30" y="32"/>
                </a:cxn>
                <a:cxn ang="0">
                  <a:pos x="19" y="32"/>
                </a:cxn>
              </a:cxnLst>
              <a:rect l="0" t="0" r="r" b="b"/>
              <a:pathLst>
                <a:path w="112" h="110">
                  <a:moveTo>
                    <a:pt x="112" y="104"/>
                  </a:moveTo>
                  <a:cubicBezTo>
                    <a:pt x="111" y="94"/>
                    <a:pt x="111" y="94"/>
                    <a:pt x="111" y="94"/>
                  </a:cubicBezTo>
                  <a:cubicBezTo>
                    <a:pt x="111" y="92"/>
                    <a:pt x="111" y="90"/>
                    <a:pt x="109" y="89"/>
                  </a:cubicBezTo>
                  <a:cubicBezTo>
                    <a:pt x="109" y="88"/>
                    <a:pt x="108" y="88"/>
                    <a:pt x="107" y="88"/>
                  </a:cubicBezTo>
                  <a:cubicBezTo>
                    <a:pt x="103" y="88"/>
                    <a:pt x="103" y="88"/>
                    <a:pt x="103" y="88"/>
                  </a:cubicBezTo>
                  <a:cubicBezTo>
                    <a:pt x="102" y="88"/>
                    <a:pt x="101" y="87"/>
                    <a:pt x="101" y="87"/>
                  </a:cubicBezTo>
                  <a:cubicBezTo>
                    <a:pt x="100" y="86"/>
                    <a:pt x="100" y="85"/>
                    <a:pt x="100" y="84"/>
                  </a:cubicBezTo>
                  <a:cubicBezTo>
                    <a:pt x="100" y="81"/>
                    <a:pt x="100" y="81"/>
                    <a:pt x="100" y="81"/>
                  </a:cubicBezTo>
                  <a:cubicBezTo>
                    <a:pt x="100" y="80"/>
                    <a:pt x="99" y="79"/>
                    <a:pt x="98" y="78"/>
                  </a:cubicBezTo>
                  <a:cubicBezTo>
                    <a:pt x="98" y="77"/>
                    <a:pt x="97" y="77"/>
                    <a:pt x="96" y="77"/>
                  </a:cubicBezTo>
                  <a:cubicBezTo>
                    <a:pt x="92" y="77"/>
                    <a:pt x="92" y="77"/>
                    <a:pt x="92" y="77"/>
                  </a:cubicBezTo>
                  <a:cubicBezTo>
                    <a:pt x="92" y="77"/>
                    <a:pt x="91" y="76"/>
                    <a:pt x="90" y="76"/>
                  </a:cubicBezTo>
                  <a:cubicBezTo>
                    <a:pt x="89" y="75"/>
                    <a:pt x="89" y="74"/>
                    <a:pt x="89" y="73"/>
                  </a:cubicBezTo>
                  <a:cubicBezTo>
                    <a:pt x="89" y="70"/>
                    <a:pt x="89" y="70"/>
                    <a:pt x="89" y="70"/>
                  </a:cubicBezTo>
                  <a:cubicBezTo>
                    <a:pt x="89" y="69"/>
                    <a:pt x="88" y="68"/>
                    <a:pt x="88" y="67"/>
                  </a:cubicBezTo>
                  <a:cubicBezTo>
                    <a:pt x="87" y="67"/>
                    <a:pt x="86" y="66"/>
                    <a:pt x="85" y="66"/>
                  </a:cubicBezTo>
                  <a:cubicBezTo>
                    <a:pt x="82" y="66"/>
                    <a:pt x="82" y="66"/>
                    <a:pt x="82" y="66"/>
                  </a:cubicBezTo>
                  <a:cubicBezTo>
                    <a:pt x="81" y="66"/>
                    <a:pt x="80" y="66"/>
                    <a:pt x="79" y="65"/>
                  </a:cubicBezTo>
                  <a:cubicBezTo>
                    <a:pt x="74" y="60"/>
                    <a:pt x="74" y="60"/>
                    <a:pt x="74" y="60"/>
                  </a:cubicBezTo>
                  <a:cubicBezTo>
                    <a:pt x="74" y="60"/>
                    <a:pt x="74" y="59"/>
                    <a:pt x="74" y="58"/>
                  </a:cubicBezTo>
                  <a:cubicBezTo>
                    <a:pt x="77" y="54"/>
                    <a:pt x="77" y="54"/>
                    <a:pt x="77" y="54"/>
                  </a:cubicBezTo>
                  <a:cubicBezTo>
                    <a:pt x="79" y="53"/>
                    <a:pt x="78" y="52"/>
                    <a:pt x="77" y="51"/>
                  </a:cubicBezTo>
                  <a:cubicBezTo>
                    <a:pt x="76" y="50"/>
                    <a:pt x="74" y="50"/>
                    <a:pt x="73" y="50"/>
                  </a:cubicBezTo>
                  <a:cubicBezTo>
                    <a:pt x="68" y="51"/>
                    <a:pt x="68" y="51"/>
                    <a:pt x="68" y="51"/>
                  </a:cubicBezTo>
                  <a:cubicBezTo>
                    <a:pt x="67" y="52"/>
                    <a:pt x="66" y="51"/>
                    <a:pt x="65" y="51"/>
                  </a:cubicBezTo>
                  <a:cubicBezTo>
                    <a:pt x="65" y="51"/>
                    <a:pt x="65" y="51"/>
                    <a:pt x="65" y="51"/>
                  </a:cubicBezTo>
                  <a:cubicBezTo>
                    <a:pt x="65" y="51"/>
                    <a:pt x="62" y="49"/>
                    <a:pt x="63" y="47"/>
                  </a:cubicBezTo>
                  <a:cubicBezTo>
                    <a:pt x="68" y="35"/>
                    <a:pt x="66" y="21"/>
                    <a:pt x="56" y="12"/>
                  </a:cubicBezTo>
                  <a:cubicBezTo>
                    <a:pt x="44" y="0"/>
                    <a:pt x="23" y="0"/>
                    <a:pt x="11" y="12"/>
                  </a:cubicBezTo>
                  <a:cubicBezTo>
                    <a:pt x="2" y="20"/>
                    <a:pt x="0" y="32"/>
                    <a:pt x="2" y="43"/>
                  </a:cubicBezTo>
                  <a:cubicBezTo>
                    <a:pt x="4" y="48"/>
                    <a:pt x="6" y="53"/>
                    <a:pt x="10" y="58"/>
                  </a:cubicBezTo>
                  <a:cubicBezTo>
                    <a:pt x="12" y="59"/>
                    <a:pt x="13" y="60"/>
                    <a:pt x="15" y="61"/>
                  </a:cubicBezTo>
                  <a:cubicBezTo>
                    <a:pt x="23" y="67"/>
                    <a:pt x="33" y="69"/>
                    <a:pt x="43" y="66"/>
                  </a:cubicBezTo>
                  <a:cubicBezTo>
                    <a:pt x="47" y="64"/>
                    <a:pt x="52" y="69"/>
                    <a:pt x="52" y="69"/>
                  </a:cubicBezTo>
                  <a:cubicBezTo>
                    <a:pt x="90" y="108"/>
                    <a:pt x="90" y="108"/>
                    <a:pt x="90" y="108"/>
                  </a:cubicBezTo>
                  <a:cubicBezTo>
                    <a:pt x="90" y="108"/>
                    <a:pt x="90" y="108"/>
                    <a:pt x="90" y="108"/>
                  </a:cubicBezTo>
                  <a:cubicBezTo>
                    <a:pt x="92" y="109"/>
                    <a:pt x="93" y="110"/>
                    <a:pt x="95" y="110"/>
                  </a:cubicBezTo>
                  <a:cubicBezTo>
                    <a:pt x="105" y="110"/>
                    <a:pt x="105" y="110"/>
                    <a:pt x="105" y="110"/>
                  </a:cubicBezTo>
                  <a:cubicBezTo>
                    <a:pt x="107" y="110"/>
                    <a:pt x="109" y="109"/>
                    <a:pt x="110" y="108"/>
                  </a:cubicBezTo>
                  <a:cubicBezTo>
                    <a:pt x="111" y="107"/>
                    <a:pt x="112" y="105"/>
                    <a:pt x="112" y="104"/>
                  </a:cubicBezTo>
                  <a:close/>
                  <a:moveTo>
                    <a:pt x="19" y="32"/>
                  </a:moveTo>
                  <a:cubicBezTo>
                    <a:pt x="15" y="29"/>
                    <a:pt x="15" y="24"/>
                    <a:pt x="19" y="21"/>
                  </a:cubicBezTo>
                  <a:cubicBezTo>
                    <a:pt x="22" y="17"/>
                    <a:pt x="27" y="17"/>
                    <a:pt x="30" y="21"/>
                  </a:cubicBezTo>
                  <a:cubicBezTo>
                    <a:pt x="33" y="24"/>
                    <a:pt x="33" y="29"/>
                    <a:pt x="30" y="32"/>
                  </a:cubicBezTo>
                  <a:cubicBezTo>
                    <a:pt x="27" y="36"/>
                    <a:pt x="22" y="36"/>
                    <a:pt x="19" y="32"/>
                  </a:cubicBezTo>
                  <a:close/>
                </a:path>
              </a:pathLst>
            </a:custGeom>
            <a:solidFill>
              <a:srgbClr val="FFFFFF"/>
            </a:solidFill>
            <a:ln w="9525">
              <a:noFill/>
              <a:round/>
              <a:headEnd/>
              <a:tailEnd/>
            </a:ln>
            <a:effectLst/>
          </p:spPr>
          <p:txBody>
            <a:bodyPr vert="horz" wrap="square" lIns="91430" tIns="45715" rIns="91430" bIns="45715" numCol="1" anchor="t" anchorCtr="0" compatLnSpc="1">
              <a:prstTxWarp prst="textNoShape">
                <a:avLst/>
              </a:prstTxWarp>
              <a:noAutofit/>
            </a:bodyPr>
            <a:lstStyle/>
            <a:p>
              <a:endParaRPr lang="en-US" dirty="0">
                <a:solidFill>
                  <a:srgbClr val="3A4045"/>
                </a:solidFill>
                <a:latin typeface="Calibri"/>
              </a:endParaRPr>
            </a:p>
          </p:txBody>
        </p:sp>
      </p:grpSp>
      <p:sp>
        <p:nvSpPr>
          <p:cNvPr id="2" name="Can 1"/>
          <p:cNvSpPr/>
          <p:nvPr/>
        </p:nvSpPr>
        <p:spPr>
          <a:xfrm>
            <a:off x="3124635" y="3443997"/>
            <a:ext cx="2941106" cy="212661"/>
          </a:xfrm>
          <a:prstGeom prst="ca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z="1400" dirty="0" smtClean="0"/>
              <a:t>SSL optimization</a:t>
            </a:r>
            <a:endParaRPr kumimoji="1" lang="ja-JP" altLang="en-US" sz="1400" dirty="0" smtClean="0"/>
          </a:p>
        </p:txBody>
      </p:sp>
      <p:sp>
        <p:nvSpPr>
          <p:cNvPr id="19" name="TextBox 18"/>
          <p:cNvSpPr txBox="1"/>
          <p:nvPr/>
        </p:nvSpPr>
        <p:spPr>
          <a:xfrm>
            <a:off x="2485216" y="4882779"/>
            <a:ext cx="4613731"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sz="1800" dirty="0" smtClean="0"/>
              <a:t>WAAS</a:t>
            </a:r>
            <a:r>
              <a:rPr kumimoji="1" lang="ja-JP" altLang="en-US" sz="1800" dirty="0" smtClean="0"/>
              <a:t>の効果</a:t>
            </a:r>
            <a:endParaRPr kumimoji="1" lang="en-US" altLang="ja-JP" sz="1800" dirty="0" smtClean="0"/>
          </a:p>
          <a:p>
            <a:r>
              <a:rPr kumimoji="1" lang="en-US" altLang="ja-JP" sz="1800" dirty="0" smtClean="0"/>
              <a:t>1) </a:t>
            </a:r>
            <a:r>
              <a:rPr kumimoji="1" lang="ja-JP" altLang="en-US" sz="1800" dirty="0" smtClean="0"/>
              <a:t>データセンターと教室間の</a:t>
            </a:r>
            <a:r>
              <a:rPr kumimoji="1" lang="en-US" altLang="ja-JP" sz="1800" dirty="0" smtClean="0"/>
              <a:t>SSL</a:t>
            </a:r>
            <a:r>
              <a:rPr kumimoji="1" lang="ja-JP" altLang="en-US" sz="1800" dirty="0" smtClean="0"/>
              <a:t>最適化</a:t>
            </a:r>
            <a:endParaRPr kumimoji="1" lang="en-US" altLang="ja-JP" sz="1800" dirty="0" smtClean="0"/>
          </a:p>
          <a:p>
            <a:r>
              <a:rPr kumimoji="1" lang="en-US" altLang="ja-JP" sz="1800" dirty="0" smtClean="0"/>
              <a:t>2) </a:t>
            </a:r>
            <a:r>
              <a:rPr kumimoji="1" lang="ja-JP" altLang="en-US" sz="1800" dirty="0" smtClean="0"/>
              <a:t>教室での</a:t>
            </a:r>
            <a:r>
              <a:rPr kumimoji="1" lang="en-US" altLang="ja-JP" sz="1800" dirty="0" smtClean="0"/>
              <a:t>HTTPS</a:t>
            </a:r>
            <a:r>
              <a:rPr kumimoji="1" lang="ja-JP" altLang="en-US" sz="1800" dirty="0" smtClean="0"/>
              <a:t>キャッシュ</a:t>
            </a:r>
            <a:endParaRPr kumimoji="1" lang="ja-JP" altLang="en-US" sz="1800" dirty="0"/>
          </a:p>
        </p:txBody>
      </p:sp>
      <p:sp>
        <p:nvSpPr>
          <p:cNvPr id="59" name="TextBox 58"/>
          <p:cNvSpPr txBox="1"/>
          <p:nvPr/>
        </p:nvSpPr>
        <p:spPr>
          <a:xfrm>
            <a:off x="7564182" y="2902832"/>
            <a:ext cx="182463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en-US" altLang="ja-JP" sz="1600" dirty="0" smtClean="0"/>
              <a:t>WAAS</a:t>
            </a:r>
            <a:endParaRPr kumimoji="1" lang="ja-JP" altLang="en-US" sz="1600" dirty="0"/>
          </a:p>
        </p:txBody>
      </p:sp>
      <p:grpSp>
        <p:nvGrpSpPr>
          <p:cNvPr id="60" name="Group 59"/>
          <p:cNvGrpSpPr/>
          <p:nvPr/>
        </p:nvGrpSpPr>
        <p:grpSpPr>
          <a:xfrm>
            <a:off x="7597800" y="1894539"/>
            <a:ext cx="1824636" cy="840533"/>
            <a:chOff x="7416561" y="1619700"/>
            <a:chExt cx="1824636" cy="840533"/>
          </a:xfrm>
        </p:grpSpPr>
        <p:sp>
          <p:nvSpPr>
            <p:cNvPr id="62" name="Rounded Rectangle 61"/>
            <p:cNvSpPr/>
            <p:nvPr/>
          </p:nvSpPr>
          <p:spPr>
            <a:xfrm>
              <a:off x="7416561" y="1619701"/>
              <a:ext cx="1824636" cy="84053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smtClean="0"/>
            </a:p>
          </p:txBody>
        </p:sp>
        <p:grpSp>
          <p:nvGrpSpPr>
            <p:cNvPr id="64" name="Group 6"/>
            <p:cNvGrpSpPr>
              <a:grpSpLocks noChangeAspect="1"/>
            </p:cNvGrpSpPr>
            <p:nvPr/>
          </p:nvGrpSpPr>
          <p:grpSpPr bwMode="auto">
            <a:xfrm>
              <a:off x="7917595" y="1619700"/>
              <a:ext cx="838748" cy="341229"/>
              <a:chOff x="3654" y="1860"/>
              <a:chExt cx="1991" cy="810"/>
            </a:xfrm>
            <a:solidFill>
              <a:srgbClr val="52526D"/>
            </a:solidFill>
          </p:grpSpPr>
          <p:sp>
            <p:nvSpPr>
              <p:cNvPr id="66" name="Freeform 7"/>
              <p:cNvSpPr>
                <a:spLocks noEditPoints="1"/>
              </p:cNvSpPr>
              <p:nvPr/>
            </p:nvSpPr>
            <p:spPr bwMode="auto">
              <a:xfrm>
                <a:off x="4026" y="2244"/>
                <a:ext cx="331" cy="329"/>
              </a:xfrm>
              <a:custGeom>
                <a:avLst/>
                <a:gdLst>
                  <a:gd name="T0" fmla="*/ 232 w 331"/>
                  <a:gd name="T1" fmla="*/ 208 h 329"/>
                  <a:gd name="T2" fmla="*/ 153 w 331"/>
                  <a:gd name="T3" fmla="*/ 208 h 329"/>
                  <a:gd name="T4" fmla="*/ 223 w 331"/>
                  <a:gd name="T5" fmla="*/ 66 h 329"/>
                  <a:gd name="T6" fmla="*/ 223 w 331"/>
                  <a:gd name="T7" fmla="*/ 66 h 329"/>
                  <a:gd name="T8" fmla="*/ 232 w 331"/>
                  <a:gd name="T9" fmla="*/ 208 h 329"/>
                  <a:gd name="T10" fmla="*/ 232 w 331"/>
                  <a:gd name="T11" fmla="*/ 208 h 329"/>
                  <a:gd name="T12" fmla="*/ 237 w 331"/>
                  <a:gd name="T13" fmla="*/ 271 h 329"/>
                  <a:gd name="T14" fmla="*/ 242 w 331"/>
                  <a:gd name="T15" fmla="*/ 329 h 329"/>
                  <a:gd name="T16" fmla="*/ 331 w 331"/>
                  <a:gd name="T17" fmla="*/ 329 h 329"/>
                  <a:gd name="T18" fmla="*/ 300 w 331"/>
                  <a:gd name="T19" fmla="*/ 0 h 329"/>
                  <a:gd name="T20" fmla="*/ 167 w 331"/>
                  <a:gd name="T21" fmla="*/ 0 h 329"/>
                  <a:gd name="T22" fmla="*/ 0 w 331"/>
                  <a:gd name="T23" fmla="*/ 329 h 329"/>
                  <a:gd name="T24" fmla="*/ 92 w 331"/>
                  <a:gd name="T25" fmla="*/ 329 h 329"/>
                  <a:gd name="T26" fmla="*/ 119 w 331"/>
                  <a:gd name="T27" fmla="*/ 271 h 329"/>
                  <a:gd name="T28" fmla="*/ 237 w 331"/>
                  <a:gd name="T29" fmla="*/ 271 h 329"/>
                  <a:gd name="T30" fmla="*/ 237 w 331"/>
                  <a:gd name="T31" fmla="*/ 2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1" h="329">
                    <a:moveTo>
                      <a:pt x="232" y="208"/>
                    </a:moveTo>
                    <a:lnTo>
                      <a:pt x="153" y="208"/>
                    </a:lnTo>
                    <a:lnTo>
                      <a:pt x="223" y="66"/>
                    </a:lnTo>
                    <a:lnTo>
                      <a:pt x="223" y="66"/>
                    </a:lnTo>
                    <a:lnTo>
                      <a:pt x="232" y="208"/>
                    </a:lnTo>
                    <a:lnTo>
                      <a:pt x="232" y="208"/>
                    </a:lnTo>
                    <a:close/>
                    <a:moveTo>
                      <a:pt x="237" y="271"/>
                    </a:moveTo>
                    <a:lnTo>
                      <a:pt x="242" y="329"/>
                    </a:lnTo>
                    <a:lnTo>
                      <a:pt x="331" y="329"/>
                    </a:lnTo>
                    <a:lnTo>
                      <a:pt x="300" y="0"/>
                    </a:lnTo>
                    <a:lnTo>
                      <a:pt x="167" y="0"/>
                    </a:lnTo>
                    <a:lnTo>
                      <a:pt x="0" y="329"/>
                    </a:lnTo>
                    <a:lnTo>
                      <a:pt x="92" y="329"/>
                    </a:lnTo>
                    <a:lnTo>
                      <a:pt x="119" y="271"/>
                    </a:lnTo>
                    <a:lnTo>
                      <a:pt x="237" y="271"/>
                    </a:lnTo>
                    <a:lnTo>
                      <a:pt x="237"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8"/>
              <p:cNvSpPr>
                <a:spLocks/>
              </p:cNvSpPr>
              <p:nvPr/>
            </p:nvSpPr>
            <p:spPr bwMode="auto">
              <a:xfrm>
                <a:off x="4377" y="2244"/>
                <a:ext cx="263" cy="329"/>
              </a:xfrm>
              <a:custGeom>
                <a:avLst/>
                <a:gdLst>
                  <a:gd name="T0" fmla="*/ 104 w 263"/>
                  <a:gd name="T1" fmla="*/ 184 h 329"/>
                  <a:gd name="T2" fmla="*/ 118 w 263"/>
                  <a:gd name="T3" fmla="*/ 184 h 329"/>
                  <a:gd name="T4" fmla="*/ 181 w 263"/>
                  <a:gd name="T5" fmla="*/ 99 h 329"/>
                  <a:gd name="T6" fmla="*/ 263 w 263"/>
                  <a:gd name="T7" fmla="*/ 99 h 329"/>
                  <a:gd name="T8" fmla="*/ 176 w 263"/>
                  <a:gd name="T9" fmla="*/ 208 h 329"/>
                  <a:gd name="T10" fmla="*/ 229 w 263"/>
                  <a:gd name="T11" fmla="*/ 329 h 329"/>
                  <a:gd name="T12" fmla="*/ 142 w 263"/>
                  <a:gd name="T13" fmla="*/ 329 h 329"/>
                  <a:gd name="T14" fmla="*/ 106 w 263"/>
                  <a:gd name="T15" fmla="*/ 235 h 329"/>
                  <a:gd name="T16" fmla="*/ 94 w 263"/>
                  <a:gd name="T17" fmla="*/ 235 h 329"/>
                  <a:gd name="T18" fmla="*/ 75 w 263"/>
                  <a:gd name="T19" fmla="*/ 329 h 329"/>
                  <a:gd name="T20" fmla="*/ 0 w 263"/>
                  <a:gd name="T21" fmla="*/ 329 h 329"/>
                  <a:gd name="T22" fmla="*/ 67 w 263"/>
                  <a:gd name="T23" fmla="*/ 0 h 329"/>
                  <a:gd name="T24" fmla="*/ 145 w 263"/>
                  <a:gd name="T25" fmla="*/ 0 h 329"/>
                  <a:gd name="T26" fmla="*/ 104 w 263"/>
                  <a:gd name="T27" fmla="*/ 184 h 329"/>
                  <a:gd name="T28" fmla="*/ 104 w 263"/>
                  <a:gd name="T29" fmla="*/ 18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329">
                    <a:moveTo>
                      <a:pt x="104" y="184"/>
                    </a:moveTo>
                    <a:lnTo>
                      <a:pt x="118" y="184"/>
                    </a:lnTo>
                    <a:lnTo>
                      <a:pt x="181" y="99"/>
                    </a:lnTo>
                    <a:lnTo>
                      <a:pt x="263" y="99"/>
                    </a:lnTo>
                    <a:lnTo>
                      <a:pt x="176" y="208"/>
                    </a:lnTo>
                    <a:lnTo>
                      <a:pt x="229" y="329"/>
                    </a:lnTo>
                    <a:lnTo>
                      <a:pt x="142" y="329"/>
                    </a:lnTo>
                    <a:lnTo>
                      <a:pt x="106" y="235"/>
                    </a:lnTo>
                    <a:lnTo>
                      <a:pt x="94" y="235"/>
                    </a:lnTo>
                    <a:lnTo>
                      <a:pt x="75" y="329"/>
                    </a:lnTo>
                    <a:lnTo>
                      <a:pt x="0" y="329"/>
                    </a:lnTo>
                    <a:lnTo>
                      <a:pt x="67" y="0"/>
                    </a:lnTo>
                    <a:lnTo>
                      <a:pt x="145" y="0"/>
                    </a:lnTo>
                    <a:lnTo>
                      <a:pt x="104" y="184"/>
                    </a:lnTo>
                    <a:lnTo>
                      <a:pt x="10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9"/>
              <p:cNvSpPr>
                <a:spLocks noEditPoints="1"/>
              </p:cNvSpPr>
              <p:nvPr/>
            </p:nvSpPr>
            <p:spPr bwMode="auto">
              <a:xfrm>
                <a:off x="4611" y="2339"/>
                <a:ext cx="271" cy="236"/>
              </a:xfrm>
              <a:custGeom>
                <a:avLst/>
                <a:gdLst>
                  <a:gd name="T0" fmla="*/ 52 w 112"/>
                  <a:gd name="T1" fmla="*/ 58 h 98"/>
                  <a:gd name="T2" fmla="*/ 67 w 112"/>
                  <a:gd name="T3" fmla="*/ 66 h 98"/>
                  <a:gd name="T4" fmla="*/ 48 w 112"/>
                  <a:gd name="T5" fmla="*/ 78 h 98"/>
                  <a:gd name="T6" fmla="*/ 37 w 112"/>
                  <a:gd name="T7" fmla="*/ 67 h 98"/>
                  <a:gd name="T8" fmla="*/ 52 w 112"/>
                  <a:gd name="T9" fmla="*/ 58 h 98"/>
                  <a:gd name="T10" fmla="*/ 61 w 112"/>
                  <a:gd name="T11" fmla="*/ 97 h 98"/>
                  <a:gd name="T12" fmla="*/ 92 w 112"/>
                  <a:gd name="T13" fmla="*/ 97 h 98"/>
                  <a:gd name="T14" fmla="*/ 105 w 112"/>
                  <a:gd name="T15" fmla="*/ 37 h 98"/>
                  <a:gd name="T16" fmla="*/ 67 w 112"/>
                  <a:gd name="T17" fmla="*/ 1 h 98"/>
                  <a:gd name="T18" fmla="*/ 17 w 112"/>
                  <a:gd name="T19" fmla="*/ 30 h 98"/>
                  <a:gd name="T20" fmla="*/ 48 w 112"/>
                  <a:gd name="T21" fmla="*/ 30 h 98"/>
                  <a:gd name="T22" fmla="*/ 63 w 112"/>
                  <a:gd name="T23" fmla="*/ 20 h 98"/>
                  <a:gd name="T24" fmla="*/ 74 w 112"/>
                  <a:gd name="T25" fmla="*/ 34 h 98"/>
                  <a:gd name="T26" fmla="*/ 71 w 112"/>
                  <a:gd name="T27" fmla="*/ 49 h 98"/>
                  <a:gd name="T28" fmla="*/ 70 w 112"/>
                  <a:gd name="T29" fmla="*/ 49 h 98"/>
                  <a:gd name="T30" fmla="*/ 46 w 112"/>
                  <a:gd name="T31" fmla="*/ 39 h 98"/>
                  <a:gd name="T32" fmla="*/ 5 w 112"/>
                  <a:gd name="T33" fmla="*/ 68 h 98"/>
                  <a:gd name="T34" fmla="*/ 33 w 112"/>
                  <a:gd name="T35" fmla="*/ 98 h 98"/>
                  <a:gd name="T36" fmla="*/ 64 w 112"/>
                  <a:gd name="T37" fmla="*/ 83 h 98"/>
                  <a:gd name="T38" fmla="*/ 65 w 112"/>
                  <a:gd name="T39" fmla="*/ 83 h 98"/>
                  <a:gd name="T40" fmla="*/ 61 w 112"/>
                  <a:gd name="T41"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98">
                    <a:moveTo>
                      <a:pt x="52" y="58"/>
                    </a:moveTo>
                    <a:cubicBezTo>
                      <a:pt x="62" y="58"/>
                      <a:pt x="69" y="58"/>
                      <a:pt x="67" y="66"/>
                    </a:cubicBezTo>
                    <a:cubicBezTo>
                      <a:pt x="65" y="76"/>
                      <a:pt x="61" y="78"/>
                      <a:pt x="48" y="78"/>
                    </a:cubicBezTo>
                    <a:cubicBezTo>
                      <a:pt x="43" y="78"/>
                      <a:pt x="34" y="78"/>
                      <a:pt x="37" y="67"/>
                    </a:cubicBezTo>
                    <a:cubicBezTo>
                      <a:pt x="38" y="59"/>
                      <a:pt x="45" y="58"/>
                      <a:pt x="52" y="58"/>
                    </a:cubicBezTo>
                    <a:close/>
                    <a:moveTo>
                      <a:pt x="61" y="97"/>
                    </a:moveTo>
                    <a:cubicBezTo>
                      <a:pt x="92" y="97"/>
                      <a:pt x="92" y="97"/>
                      <a:pt x="92" y="97"/>
                    </a:cubicBezTo>
                    <a:cubicBezTo>
                      <a:pt x="105" y="37"/>
                      <a:pt x="105" y="37"/>
                      <a:pt x="105" y="37"/>
                    </a:cubicBezTo>
                    <a:cubicBezTo>
                      <a:pt x="112" y="5"/>
                      <a:pt x="99" y="1"/>
                      <a:pt x="67" y="1"/>
                    </a:cubicBezTo>
                    <a:cubicBezTo>
                      <a:pt x="45" y="1"/>
                      <a:pt x="24" y="0"/>
                      <a:pt x="17" y="30"/>
                    </a:cubicBezTo>
                    <a:cubicBezTo>
                      <a:pt x="48" y="30"/>
                      <a:pt x="48" y="30"/>
                      <a:pt x="48" y="30"/>
                    </a:cubicBezTo>
                    <a:cubicBezTo>
                      <a:pt x="50" y="21"/>
                      <a:pt x="55" y="20"/>
                      <a:pt x="63" y="20"/>
                    </a:cubicBezTo>
                    <a:cubicBezTo>
                      <a:pt x="77" y="20"/>
                      <a:pt x="76" y="25"/>
                      <a:pt x="74" y="34"/>
                    </a:cubicBezTo>
                    <a:cubicBezTo>
                      <a:pt x="71" y="49"/>
                      <a:pt x="71" y="49"/>
                      <a:pt x="71" y="49"/>
                    </a:cubicBezTo>
                    <a:cubicBezTo>
                      <a:pt x="70" y="49"/>
                      <a:pt x="70" y="49"/>
                      <a:pt x="70" y="49"/>
                    </a:cubicBezTo>
                    <a:cubicBezTo>
                      <a:pt x="68" y="38"/>
                      <a:pt x="55" y="39"/>
                      <a:pt x="46" y="39"/>
                    </a:cubicBezTo>
                    <a:cubicBezTo>
                      <a:pt x="24" y="39"/>
                      <a:pt x="10" y="46"/>
                      <a:pt x="5" y="68"/>
                    </a:cubicBezTo>
                    <a:cubicBezTo>
                      <a:pt x="0" y="93"/>
                      <a:pt x="12" y="98"/>
                      <a:pt x="33" y="98"/>
                    </a:cubicBezTo>
                    <a:cubicBezTo>
                      <a:pt x="44" y="98"/>
                      <a:pt x="59" y="96"/>
                      <a:pt x="64" y="83"/>
                    </a:cubicBezTo>
                    <a:cubicBezTo>
                      <a:pt x="65" y="83"/>
                      <a:pt x="65" y="83"/>
                      <a:pt x="65" y="83"/>
                    </a:cubicBezTo>
                    <a:cubicBezTo>
                      <a:pt x="61" y="97"/>
                      <a:pt x="61" y="97"/>
                      <a:pt x="61"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p:nvSpPr>
            <p:spPr bwMode="auto">
              <a:xfrm>
                <a:off x="4865" y="2341"/>
                <a:ext cx="398" cy="232"/>
              </a:xfrm>
              <a:custGeom>
                <a:avLst/>
                <a:gdLst>
                  <a:gd name="T0" fmla="*/ 50 w 165"/>
                  <a:gd name="T1" fmla="*/ 1 h 96"/>
                  <a:gd name="T2" fmla="*/ 47 w 165"/>
                  <a:gd name="T3" fmla="*/ 14 h 96"/>
                  <a:gd name="T4" fmla="*/ 48 w 165"/>
                  <a:gd name="T5" fmla="*/ 14 h 96"/>
                  <a:gd name="T6" fmla="*/ 77 w 165"/>
                  <a:gd name="T7" fmla="*/ 0 h 96"/>
                  <a:gd name="T8" fmla="*/ 102 w 165"/>
                  <a:gd name="T9" fmla="*/ 18 h 96"/>
                  <a:gd name="T10" fmla="*/ 104 w 165"/>
                  <a:gd name="T11" fmla="*/ 18 h 96"/>
                  <a:gd name="T12" fmla="*/ 134 w 165"/>
                  <a:gd name="T13" fmla="*/ 0 h 96"/>
                  <a:gd name="T14" fmla="*/ 161 w 165"/>
                  <a:gd name="T15" fmla="*/ 31 h 96"/>
                  <a:gd name="T16" fmla="*/ 147 w 165"/>
                  <a:gd name="T17" fmla="*/ 96 h 96"/>
                  <a:gd name="T18" fmla="*/ 116 w 165"/>
                  <a:gd name="T19" fmla="*/ 96 h 96"/>
                  <a:gd name="T20" fmla="*/ 127 w 165"/>
                  <a:gd name="T21" fmla="*/ 41 h 96"/>
                  <a:gd name="T22" fmla="*/ 119 w 165"/>
                  <a:gd name="T23" fmla="*/ 24 h 96"/>
                  <a:gd name="T24" fmla="*/ 100 w 165"/>
                  <a:gd name="T25" fmla="*/ 42 h 96"/>
                  <a:gd name="T26" fmla="*/ 89 w 165"/>
                  <a:gd name="T27" fmla="*/ 96 h 96"/>
                  <a:gd name="T28" fmla="*/ 58 w 165"/>
                  <a:gd name="T29" fmla="*/ 96 h 96"/>
                  <a:gd name="T30" fmla="*/ 70 w 165"/>
                  <a:gd name="T31" fmla="*/ 38 h 96"/>
                  <a:gd name="T32" fmla="*/ 61 w 165"/>
                  <a:gd name="T33" fmla="*/ 24 h 96"/>
                  <a:gd name="T34" fmla="*/ 42 w 165"/>
                  <a:gd name="T35" fmla="*/ 42 h 96"/>
                  <a:gd name="T36" fmla="*/ 31 w 165"/>
                  <a:gd name="T37" fmla="*/ 96 h 96"/>
                  <a:gd name="T38" fmla="*/ 0 w 165"/>
                  <a:gd name="T39" fmla="*/ 96 h 96"/>
                  <a:gd name="T40" fmla="*/ 20 w 165"/>
                  <a:gd name="T41" fmla="*/ 1 h 96"/>
                  <a:gd name="T42" fmla="*/ 50 w 165"/>
                  <a:gd name="T43"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96">
                    <a:moveTo>
                      <a:pt x="50" y="1"/>
                    </a:moveTo>
                    <a:cubicBezTo>
                      <a:pt x="47" y="14"/>
                      <a:pt x="47" y="14"/>
                      <a:pt x="47" y="14"/>
                    </a:cubicBezTo>
                    <a:cubicBezTo>
                      <a:pt x="48" y="14"/>
                      <a:pt x="48" y="14"/>
                      <a:pt x="48" y="14"/>
                    </a:cubicBezTo>
                    <a:cubicBezTo>
                      <a:pt x="55" y="3"/>
                      <a:pt x="67" y="0"/>
                      <a:pt x="77" y="0"/>
                    </a:cubicBezTo>
                    <a:cubicBezTo>
                      <a:pt x="91" y="0"/>
                      <a:pt x="104" y="2"/>
                      <a:pt x="102" y="18"/>
                    </a:cubicBezTo>
                    <a:cubicBezTo>
                      <a:pt x="104" y="18"/>
                      <a:pt x="104" y="18"/>
                      <a:pt x="104" y="18"/>
                    </a:cubicBezTo>
                    <a:cubicBezTo>
                      <a:pt x="108" y="5"/>
                      <a:pt x="122" y="0"/>
                      <a:pt x="134" y="0"/>
                    </a:cubicBezTo>
                    <a:cubicBezTo>
                      <a:pt x="156" y="0"/>
                      <a:pt x="165" y="9"/>
                      <a:pt x="161" y="31"/>
                    </a:cubicBezTo>
                    <a:cubicBezTo>
                      <a:pt x="147" y="96"/>
                      <a:pt x="147" y="96"/>
                      <a:pt x="147" y="96"/>
                    </a:cubicBezTo>
                    <a:cubicBezTo>
                      <a:pt x="116" y="96"/>
                      <a:pt x="116" y="96"/>
                      <a:pt x="116" y="96"/>
                    </a:cubicBezTo>
                    <a:cubicBezTo>
                      <a:pt x="127" y="41"/>
                      <a:pt x="127" y="41"/>
                      <a:pt x="127" y="41"/>
                    </a:cubicBezTo>
                    <a:cubicBezTo>
                      <a:pt x="129" y="31"/>
                      <a:pt x="131" y="24"/>
                      <a:pt x="119" y="24"/>
                    </a:cubicBezTo>
                    <a:cubicBezTo>
                      <a:pt x="106" y="24"/>
                      <a:pt x="102" y="32"/>
                      <a:pt x="100" y="42"/>
                    </a:cubicBezTo>
                    <a:cubicBezTo>
                      <a:pt x="89" y="96"/>
                      <a:pt x="89" y="96"/>
                      <a:pt x="89" y="96"/>
                    </a:cubicBezTo>
                    <a:cubicBezTo>
                      <a:pt x="58" y="96"/>
                      <a:pt x="58" y="96"/>
                      <a:pt x="58" y="96"/>
                    </a:cubicBezTo>
                    <a:cubicBezTo>
                      <a:pt x="70" y="38"/>
                      <a:pt x="70" y="38"/>
                      <a:pt x="70" y="38"/>
                    </a:cubicBezTo>
                    <a:cubicBezTo>
                      <a:pt x="71" y="30"/>
                      <a:pt x="72" y="24"/>
                      <a:pt x="61" y="24"/>
                    </a:cubicBezTo>
                    <a:cubicBezTo>
                      <a:pt x="48" y="24"/>
                      <a:pt x="45" y="30"/>
                      <a:pt x="42" y="42"/>
                    </a:cubicBezTo>
                    <a:cubicBezTo>
                      <a:pt x="31" y="96"/>
                      <a:pt x="31" y="96"/>
                      <a:pt x="31" y="96"/>
                    </a:cubicBezTo>
                    <a:cubicBezTo>
                      <a:pt x="0" y="96"/>
                      <a:pt x="0" y="96"/>
                      <a:pt x="0" y="96"/>
                    </a:cubicBezTo>
                    <a:cubicBezTo>
                      <a:pt x="20" y="1"/>
                      <a:pt x="20" y="1"/>
                      <a:pt x="20" y="1"/>
                    </a:cubicBezTo>
                    <a:cubicBezTo>
                      <a:pt x="50" y="1"/>
                      <a:pt x="50" y="1"/>
                      <a:pt x="5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noEditPoints="1"/>
              </p:cNvSpPr>
              <p:nvPr/>
            </p:nvSpPr>
            <p:spPr bwMode="auto">
              <a:xfrm>
                <a:off x="5244" y="2339"/>
                <a:ext cx="271" cy="236"/>
              </a:xfrm>
              <a:custGeom>
                <a:avLst/>
                <a:gdLst>
                  <a:gd name="T0" fmla="*/ 53 w 112"/>
                  <a:gd name="T1" fmla="*/ 58 h 98"/>
                  <a:gd name="T2" fmla="*/ 68 w 112"/>
                  <a:gd name="T3" fmla="*/ 66 h 98"/>
                  <a:gd name="T4" fmla="*/ 48 w 112"/>
                  <a:gd name="T5" fmla="*/ 78 h 98"/>
                  <a:gd name="T6" fmla="*/ 37 w 112"/>
                  <a:gd name="T7" fmla="*/ 67 h 98"/>
                  <a:gd name="T8" fmla="*/ 53 w 112"/>
                  <a:gd name="T9" fmla="*/ 58 h 98"/>
                  <a:gd name="T10" fmla="*/ 61 w 112"/>
                  <a:gd name="T11" fmla="*/ 97 h 98"/>
                  <a:gd name="T12" fmla="*/ 92 w 112"/>
                  <a:gd name="T13" fmla="*/ 97 h 98"/>
                  <a:gd name="T14" fmla="*/ 105 w 112"/>
                  <a:gd name="T15" fmla="*/ 37 h 98"/>
                  <a:gd name="T16" fmla="*/ 68 w 112"/>
                  <a:gd name="T17" fmla="*/ 1 h 98"/>
                  <a:gd name="T18" fmla="*/ 18 w 112"/>
                  <a:gd name="T19" fmla="*/ 30 h 98"/>
                  <a:gd name="T20" fmla="*/ 49 w 112"/>
                  <a:gd name="T21" fmla="*/ 30 h 98"/>
                  <a:gd name="T22" fmla="*/ 64 w 112"/>
                  <a:gd name="T23" fmla="*/ 20 h 98"/>
                  <a:gd name="T24" fmla="*/ 75 w 112"/>
                  <a:gd name="T25" fmla="*/ 34 h 98"/>
                  <a:gd name="T26" fmla="*/ 71 w 112"/>
                  <a:gd name="T27" fmla="*/ 49 h 98"/>
                  <a:gd name="T28" fmla="*/ 70 w 112"/>
                  <a:gd name="T29" fmla="*/ 49 h 98"/>
                  <a:gd name="T30" fmla="*/ 46 w 112"/>
                  <a:gd name="T31" fmla="*/ 39 h 98"/>
                  <a:gd name="T32" fmla="*/ 6 w 112"/>
                  <a:gd name="T33" fmla="*/ 68 h 98"/>
                  <a:gd name="T34" fmla="*/ 34 w 112"/>
                  <a:gd name="T35" fmla="*/ 98 h 98"/>
                  <a:gd name="T36" fmla="*/ 64 w 112"/>
                  <a:gd name="T37" fmla="*/ 83 h 98"/>
                  <a:gd name="T38" fmla="*/ 65 w 112"/>
                  <a:gd name="T39" fmla="*/ 83 h 98"/>
                  <a:gd name="T40" fmla="*/ 61 w 112"/>
                  <a:gd name="T41"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98">
                    <a:moveTo>
                      <a:pt x="53" y="58"/>
                    </a:moveTo>
                    <a:cubicBezTo>
                      <a:pt x="63" y="58"/>
                      <a:pt x="69" y="58"/>
                      <a:pt x="68" y="66"/>
                    </a:cubicBezTo>
                    <a:cubicBezTo>
                      <a:pt x="66" y="76"/>
                      <a:pt x="61" y="78"/>
                      <a:pt x="48" y="78"/>
                    </a:cubicBezTo>
                    <a:cubicBezTo>
                      <a:pt x="44" y="78"/>
                      <a:pt x="35" y="78"/>
                      <a:pt x="37" y="67"/>
                    </a:cubicBezTo>
                    <a:cubicBezTo>
                      <a:pt x="39" y="59"/>
                      <a:pt x="45" y="58"/>
                      <a:pt x="53" y="58"/>
                    </a:cubicBezTo>
                    <a:close/>
                    <a:moveTo>
                      <a:pt x="61" y="97"/>
                    </a:moveTo>
                    <a:cubicBezTo>
                      <a:pt x="92" y="97"/>
                      <a:pt x="92" y="97"/>
                      <a:pt x="92" y="97"/>
                    </a:cubicBezTo>
                    <a:cubicBezTo>
                      <a:pt x="105" y="37"/>
                      <a:pt x="105" y="37"/>
                      <a:pt x="105" y="37"/>
                    </a:cubicBezTo>
                    <a:cubicBezTo>
                      <a:pt x="112" y="5"/>
                      <a:pt x="99" y="1"/>
                      <a:pt x="68" y="1"/>
                    </a:cubicBezTo>
                    <a:cubicBezTo>
                      <a:pt x="45" y="1"/>
                      <a:pt x="24" y="0"/>
                      <a:pt x="18" y="30"/>
                    </a:cubicBezTo>
                    <a:cubicBezTo>
                      <a:pt x="49" y="30"/>
                      <a:pt x="49" y="30"/>
                      <a:pt x="49" y="30"/>
                    </a:cubicBezTo>
                    <a:cubicBezTo>
                      <a:pt x="50" y="21"/>
                      <a:pt x="56" y="20"/>
                      <a:pt x="64" y="20"/>
                    </a:cubicBezTo>
                    <a:cubicBezTo>
                      <a:pt x="77" y="20"/>
                      <a:pt x="76" y="25"/>
                      <a:pt x="75" y="34"/>
                    </a:cubicBezTo>
                    <a:cubicBezTo>
                      <a:pt x="71" y="49"/>
                      <a:pt x="71" y="49"/>
                      <a:pt x="71" y="49"/>
                    </a:cubicBezTo>
                    <a:cubicBezTo>
                      <a:pt x="70" y="49"/>
                      <a:pt x="70" y="49"/>
                      <a:pt x="70" y="49"/>
                    </a:cubicBezTo>
                    <a:cubicBezTo>
                      <a:pt x="69" y="38"/>
                      <a:pt x="55" y="39"/>
                      <a:pt x="46" y="39"/>
                    </a:cubicBezTo>
                    <a:cubicBezTo>
                      <a:pt x="24" y="39"/>
                      <a:pt x="10" y="46"/>
                      <a:pt x="6" y="68"/>
                    </a:cubicBezTo>
                    <a:cubicBezTo>
                      <a:pt x="0" y="93"/>
                      <a:pt x="12" y="98"/>
                      <a:pt x="34" y="98"/>
                    </a:cubicBezTo>
                    <a:cubicBezTo>
                      <a:pt x="45" y="98"/>
                      <a:pt x="59" y="96"/>
                      <a:pt x="64" y="83"/>
                    </a:cubicBezTo>
                    <a:cubicBezTo>
                      <a:pt x="65" y="83"/>
                      <a:pt x="65" y="83"/>
                      <a:pt x="65" y="83"/>
                    </a:cubicBezTo>
                    <a:cubicBezTo>
                      <a:pt x="61" y="97"/>
                      <a:pt x="61" y="97"/>
                      <a:pt x="61"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noEditPoints="1"/>
              </p:cNvSpPr>
              <p:nvPr/>
            </p:nvSpPr>
            <p:spPr bwMode="auto">
              <a:xfrm>
                <a:off x="5500" y="2244"/>
                <a:ext cx="145" cy="329"/>
              </a:xfrm>
              <a:custGeom>
                <a:avLst/>
                <a:gdLst>
                  <a:gd name="T0" fmla="*/ 75 w 145"/>
                  <a:gd name="T1" fmla="*/ 329 h 329"/>
                  <a:gd name="T2" fmla="*/ 0 w 145"/>
                  <a:gd name="T3" fmla="*/ 329 h 329"/>
                  <a:gd name="T4" fmla="*/ 48 w 145"/>
                  <a:gd name="T5" fmla="*/ 99 h 329"/>
                  <a:gd name="T6" fmla="*/ 123 w 145"/>
                  <a:gd name="T7" fmla="*/ 99 h 329"/>
                  <a:gd name="T8" fmla="*/ 75 w 145"/>
                  <a:gd name="T9" fmla="*/ 329 h 329"/>
                  <a:gd name="T10" fmla="*/ 75 w 145"/>
                  <a:gd name="T11" fmla="*/ 329 h 329"/>
                  <a:gd name="T12" fmla="*/ 133 w 145"/>
                  <a:gd name="T13" fmla="*/ 58 h 329"/>
                  <a:gd name="T14" fmla="*/ 58 w 145"/>
                  <a:gd name="T15" fmla="*/ 58 h 329"/>
                  <a:gd name="T16" fmla="*/ 70 w 145"/>
                  <a:gd name="T17" fmla="*/ 0 h 329"/>
                  <a:gd name="T18" fmla="*/ 145 w 145"/>
                  <a:gd name="T19" fmla="*/ 0 h 329"/>
                  <a:gd name="T20" fmla="*/ 133 w 145"/>
                  <a:gd name="T21" fmla="*/ 58 h 329"/>
                  <a:gd name="T22" fmla="*/ 133 w 145"/>
                  <a:gd name="T23" fmla="*/ 5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329">
                    <a:moveTo>
                      <a:pt x="75" y="329"/>
                    </a:moveTo>
                    <a:lnTo>
                      <a:pt x="0" y="329"/>
                    </a:lnTo>
                    <a:lnTo>
                      <a:pt x="48" y="99"/>
                    </a:lnTo>
                    <a:lnTo>
                      <a:pt x="123" y="99"/>
                    </a:lnTo>
                    <a:lnTo>
                      <a:pt x="75" y="329"/>
                    </a:lnTo>
                    <a:lnTo>
                      <a:pt x="75" y="329"/>
                    </a:lnTo>
                    <a:close/>
                    <a:moveTo>
                      <a:pt x="133" y="58"/>
                    </a:moveTo>
                    <a:lnTo>
                      <a:pt x="58" y="58"/>
                    </a:lnTo>
                    <a:lnTo>
                      <a:pt x="70" y="0"/>
                    </a:lnTo>
                    <a:lnTo>
                      <a:pt x="145" y="0"/>
                    </a:lnTo>
                    <a:lnTo>
                      <a:pt x="133" y="58"/>
                    </a:lnTo>
                    <a:lnTo>
                      <a:pt x="133"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p:nvSpPr>
            <p:spPr bwMode="auto">
              <a:xfrm>
                <a:off x="3654" y="1860"/>
                <a:ext cx="433" cy="810"/>
              </a:xfrm>
              <a:custGeom>
                <a:avLst/>
                <a:gdLst>
                  <a:gd name="T0" fmla="*/ 170 w 179"/>
                  <a:gd name="T1" fmla="*/ 328 h 335"/>
                  <a:gd name="T2" fmla="*/ 51 w 179"/>
                  <a:gd name="T3" fmla="*/ 167 h 335"/>
                  <a:gd name="T4" fmla="*/ 172 w 179"/>
                  <a:gd name="T5" fmla="*/ 6 h 335"/>
                  <a:gd name="T6" fmla="*/ 169 w 179"/>
                  <a:gd name="T7" fmla="*/ 0 h 335"/>
                  <a:gd name="T8" fmla="*/ 0 w 179"/>
                  <a:gd name="T9" fmla="*/ 167 h 335"/>
                  <a:gd name="T10" fmla="*/ 169 w 179"/>
                  <a:gd name="T11" fmla="*/ 335 h 335"/>
                  <a:gd name="T12" fmla="*/ 170 w 179"/>
                  <a:gd name="T13" fmla="*/ 328 h 335"/>
                </a:gdLst>
                <a:ahLst/>
                <a:cxnLst>
                  <a:cxn ang="0">
                    <a:pos x="T0" y="T1"/>
                  </a:cxn>
                  <a:cxn ang="0">
                    <a:pos x="T2" y="T3"/>
                  </a:cxn>
                  <a:cxn ang="0">
                    <a:pos x="T4" y="T5"/>
                  </a:cxn>
                  <a:cxn ang="0">
                    <a:pos x="T6" y="T7"/>
                  </a:cxn>
                  <a:cxn ang="0">
                    <a:pos x="T8" y="T9"/>
                  </a:cxn>
                  <a:cxn ang="0">
                    <a:pos x="T10" y="T11"/>
                  </a:cxn>
                  <a:cxn ang="0">
                    <a:pos x="T12" y="T13"/>
                  </a:cxn>
                </a:cxnLst>
                <a:rect l="0" t="0" r="r" b="b"/>
                <a:pathLst>
                  <a:path w="179" h="335">
                    <a:moveTo>
                      <a:pt x="170" y="328"/>
                    </a:moveTo>
                    <a:cubicBezTo>
                      <a:pt x="101" y="307"/>
                      <a:pt x="51" y="243"/>
                      <a:pt x="51" y="167"/>
                    </a:cubicBezTo>
                    <a:cubicBezTo>
                      <a:pt x="51" y="91"/>
                      <a:pt x="102" y="27"/>
                      <a:pt x="172" y="6"/>
                    </a:cubicBezTo>
                    <a:cubicBezTo>
                      <a:pt x="179" y="4"/>
                      <a:pt x="177" y="0"/>
                      <a:pt x="169" y="0"/>
                    </a:cubicBezTo>
                    <a:cubicBezTo>
                      <a:pt x="75" y="0"/>
                      <a:pt x="0" y="75"/>
                      <a:pt x="0" y="167"/>
                    </a:cubicBezTo>
                    <a:cubicBezTo>
                      <a:pt x="0" y="260"/>
                      <a:pt x="75" y="335"/>
                      <a:pt x="169" y="335"/>
                    </a:cubicBezTo>
                    <a:cubicBezTo>
                      <a:pt x="177" y="335"/>
                      <a:pt x="178" y="330"/>
                      <a:pt x="170" y="3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p:nvSpPr>
            <p:spPr bwMode="auto">
              <a:xfrm>
                <a:off x="3819" y="1920"/>
                <a:ext cx="587" cy="455"/>
              </a:xfrm>
              <a:custGeom>
                <a:avLst/>
                <a:gdLst>
                  <a:gd name="T0" fmla="*/ 15 w 243"/>
                  <a:gd name="T1" fmla="*/ 182 h 188"/>
                  <a:gd name="T2" fmla="*/ 14 w 243"/>
                  <a:gd name="T3" fmla="*/ 168 h 188"/>
                  <a:gd name="T4" fmla="*/ 147 w 243"/>
                  <a:gd name="T5" fmla="*/ 35 h 188"/>
                  <a:gd name="T6" fmla="*/ 240 w 243"/>
                  <a:gd name="T7" fmla="*/ 64 h 188"/>
                  <a:gd name="T8" fmla="*/ 133 w 243"/>
                  <a:gd name="T9" fmla="*/ 0 h 188"/>
                  <a:gd name="T10" fmla="*/ 0 w 243"/>
                  <a:gd name="T11" fmla="*/ 133 h 188"/>
                  <a:gd name="T12" fmla="*/ 9 w 243"/>
                  <a:gd name="T13" fmla="*/ 181 h 188"/>
                  <a:gd name="T14" fmla="*/ 15 w 243"/>
                  <a:gd name="T15" fmla="*/ 182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88">
                    <a:moveTo>
                      <a:pt x="15" y="182"/>
                    </a:moveTo>
                    <a:cubicBezTo>
                      <a:pt x="14" y="177"/>
                      <a:pt x="14" y="173"/>
                      <a:pt x="14" y="168"/>
                    </a:cubicBezTo>
                    <a:cubicBezTo>
                      <a:pt x="14" y="94"/>
                      <a:pt x="73" y="35"/>
                      <a:pt x="147" y="35"/>
                    </a:cubicBezTo>
                    <a:cubicBezTo>
                      <a:pt x="216" y="35"/>
                      <a:pt x="237" y="66"/>
                      <a:pt x="240" y="64"/>
                    </a:cubicBezTo>
                    <a:cubicBezTo>
                      <a:pt x="243" y="62"/>
                      <a:pt x="215" y="0"/>
                      <a:pt x="133" y="0"/>
                    </a:cubicBezTo>
                    <a:cubicBezTo>
                      <a:pt x="60" y="0"/>
                      <a:pt x="0" y="60"/>
                      <a:pt x="0" y="133"/>
                    </a:cubicBezTo>
                    <a:cubicBezTo>
                      <a:pt x="0" y="150"/>
                      <a:pt x="3" y="166"/>
                      <a:pt x="9" y="181"/>
                    </a:cubicBezTo>
                    <a:cubicBezTo>
                      <a:pt x="11" y="188"/>
                      <a:pt x="15" y="188"/>
                      <a:pt x="15"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p:nvSpPr>
            <p:spPr bwMode="auto">
              <a:xfrm>
                <a:off x="3976" y="2039"/>
                <a:ext cx="422" cy="145"/>
              </a:xfrm>
              <a:custGeom>
                <a:avLst/>
                <a:gdLst>
                  <a:gd name="T0" fmla="*/ 5 w 175"/>
                  <a:gd name="T1" fmla="*/ 37 h 60"/>
                  <a:gd name="T2" fmla="*/ 126 w 175"/>
                  <a:gd name="T3" fmla="*/ 36 h 60"/>
                  <a:gd name="T4" fmla="*/ 173 w 175"/>
                  <a:gd name="T5" fmla="*/ 60 h 60"/>
                  <a:gd name="T6" fmla="*/ 122 w 175"/>
                  <a:gd name="T7" fmla="*/ 16 h 60"/>
                  <a:gd name="T8" fmla="*/ 3 w 175"/>
                  <a:gd name="T9" fmla="*/ 34 h 60"/>
                  <a:gd name="T10" fmla="*/ 5 w 175"/>
                  <a:gd name="T11" fmla="*/ 37 h 60"/>
                </a:gdLst>
                <a:ahLst/>
                <a:cxnLst>
                  <a:cxn ang="0">
                    <a:pos x="T0" y="T1"/>
                  </a:cxn>
                  <a:cxn ang="0">
                    <a:pos x="T2" y="T3"/>
                  </a:cxn>
                  <a:cxn ang="0">
                    <a:pos x="T4" y="T5"/>
                  </a:cxn>
                  <a:cxn ang="0">
                    <a:pos x="T6" y="T7"/>
                  </a:cxn>
                  <a:cxn ang="0">
                    <a:pos x="T8" y="T9"/>
                  </a:cxn>
                  <a:cxn ang="0">
                    <a:pos x="T10" y="T11"/>
                  </a:cxn>
                </a:cxnLst>
                <a:rect l="0" t="0" r="r" b="b"/>
                <a:pathLst>
                  <a:path w="175" h="60">
                    <a:moveTo>
                      <a:pt x="5" y="37"/>
                    </a:moveTo>
                    <a:cubicBezTo>
                      <a:pt x="40" y="22"/>
                      <a:pt x="83" y="21"/>
                      <a:pt x="126" y="36"/>
                    </a:cubicBezTo>
                    <a:cubicBezTo>
                      <a:pt x="155" y="46"/>
                      <a:pt x="171" y="60"/>
                      <a:pt x="173" y="60"/>
                    </a:cubicBezTo>
                    <a:cubicBezTo>
                      <a:pt x="175" y="59"/>
                      <a:pt x="156" y="29"/>
                      <a:pt x="122" y="16"/>
                    </a:cubicBezTo>
                    <a:cubicBezTo>
                      <a:pt x="80" y="0"/>
                      <a:pt x="36" y="8"/>
                      <a:pt x="3" y="34"/>
                    </a:cubicBezTo>
                    <a:cubicBezTo>
                      <a:pt x="0" y="37"/>
                      <a:pt x="1" y="39"/>
                      <a:pt x="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5" name="TextBox 74"/>
          <p:cNvSpPr txBox="1"/>
          <p:nvPr/>
        </p:nvSpPr>
        <p:spPr>
          <a:xfrm>
            <a:off x="7688036" y="2350289"/>
            <a:ext cx="164786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sz="1200" dirty="0" smtClean="0"/>
              <a:t>HTTP/HTTPS Cache</a:t>
            </a:r>
            <a:endParaRPr kumimoji="1" lang="ja-JP" altLang="en-US" sz="1200" dirty="0"/>
          </a:p>
        </p:txBody>
      </p:sp>
      <p:sp>
        <p:nvSpPr>
          <p:cNvPr id="21" name="Rectangle 20"/>
          <p:cNvSpPr/>
          <p:nvPr/>
        </p:nvSpPr>
        <p:spPr>
          <a:xfrm>
            <a:off x="8168344" y="2325745"/>
            <a:ext cx="1096212" cy="301543"/>
          </a:xfrm>
          <a:prstGeom prst="rect">
            <a:avLst/>
          </a:prstGeom>
          <a:noFill/>
          <a:ln>
            <a:solidFill>
              <a:srgbClr val="FF0000"/>
            </a:solidFill>
            <a:prstDash val="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2" name="TextBox 21"/>
          <p:cNvSpPr txBox="1"/>
          <p:nvPr/>
        </p:nvSpPr>
        <p:spPr>
          <a:xfrm>
            <a:off x="9264556" y="2320115"/>
            <a:ext cx="1142461" cy="307777"/>
          </a:xfrm>
          <a:prstGeom prst="rect">
            <a:avLst/>
          </a:prstGeom>
          <a:noFill/>
        </p:spPr>
        <p:txBody>
          <a:bodyPr wrap="square" rtlCol="0">
            <a:spAutoFit/>
          </a:bodyPr>
          <a:lstStyle/>
          <a:p>
            <a:r>
              <a:rPr kumimoji="1" lang="en-US" altLang="ja-JP" sz="1400" dirty="0" smtClean="0">
                <a:solidFill>
                  <a:srgbClr val="FF0000"/>
                </a:solidFill>
              </a:rPr>
              <a:t>Roadmap</a:t>
            </a:r>
            <a:endParaRPr kumimoji="1" lang="ja-JP" altLang="en-US" sz="1400" dirty="0">
              <a:solidFill>
                <a:srgbClr val="FF0000"/>
              </a:solidFill>
            </a:endParaRPr>
          </a:p>
        </p:txBody>
      </p:sp>
      <p:sp>
        <p:nvSpPr>
          <p:cNvPr id="24" name="TextBox 23"/>
          <p:cNvSpPr txBox="1"/>
          <p:nvPr/>
        </p:nvSpPr>
        <p:spPr>
          <a:xfrm>
            <a:off x="3668225" y="6142306"/>
            <a:ext cx="7791913" cy="369332"/>
          </a:xfrm>
          <a:prstGeom prst="rect">
            <a:avLst/>
          </a:prstGeom>
          <a:noFill/>
        </p:spPr>
        <p:txBody>
          <a:bodyPr wrap="square" rtlCol="0">
            <a:spAutoFit/>
          </a:bodyPr>
          <a:lstStyle/>
          <a:p>
            <a:r>
              <a:rPr kumimoji="1" lang="en-US" altLang="ja-JP" sz="1800" dirty="0" smtClean="0"/>
              <a:t>※Microsoft Office365</a:t>
            </a:r>
            <a:r>
              <a:rPr kumimoji="1" lang="ja-JP" altLang="en-US" sz="1800" dirty="0" smtClean="0"/>
              <a:t>および</a:t>
            </a:r>
            <a:r>
              <a:rPr kumimoji="1" lang="en-US" altLang="ja-JP" sz="1800" dirty="0" err="1" smtClean="0"/>
              <a:t>Youtube</a:t>
            </a:r>
            <a:r>
              <a:rPr kumimoji="1" lang="ja-JP" altLang="en-US" sz="1800" dirty="0" smtClean="0"/>
              <a:t>も</a:t>
            </a:r>
            <a:r>
              <a:rPr kumimoji="1" lang="en-US" altLang="ja-JP" sz="1800" dirty="0" smtClean="0"/>
              <a:t>HTTPS</a:t>
            </a:r>
            <a:r>
              <a:rPr kumimoji="1" lang="ja-JP" altLang="en-US" sz="1800" dirty="0" smtClean="0"/>
              <a:t>を使用しているので同じです。</a:t>
            </a:r>
            <a:endParaRPr kumimoji="1" lang="ja-JP" altLang="en-US" sz="1800" dirty="0"/>
          </a:p>
        </p:txBody>
      </p:sp>
    </p:spTree>
    <p:extLst>
      <p:ext uri="{BB962C8B-B14F-4D97-AF65-F5344CB8AC3E}">
        <p14:creationId xmlns:p14="http://schemas.microsoft.com/office/powerpoint/2010/main" val="389347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590526" indent="-514350">
              <a:buFont typeface="+mj-lt"/>
              <a:buAutoNum type="arabicPeriod"/>
            </a:pPr>
            <a:r>
              <a:rPr lang="ja-JP" altLang="en-US" dirty="0" smtClean="0"/>
              <a:t>はじめ</a:t>
            </a:r>
            <a:r>
              <a:rPr lang="ja-JP" altLang="en-US" dirty="0"/>
              <a:t>に</a:t>
            </a:r>
            <a:r>
              <a:rPr lang="en-US" altLang="ja-JP" dirty="0" err="1"/>
              <a:t>iWAN</a:t>
            </a:r>
            <a:r>
              <a:rPr lang="ja-JP" altLang="en-US" dirty="0"/>
              <a:t>とは</a:t>
            </a:r>
            <a:r>
              <a:rPr lang="ja-JP" altLang="en-US" dirty="0" smtClean="0"/>
              <a:t>？</a:t>
            </a:r>
            <a:endParaRPr lang="en-US" altLang="ja-JP" dirty="0" smtClean="0"/>
          </a:p>
          <a:p>
            <a:pPr marL="590526" indent="-514350">
              <a:buFont typeface="+mj-lt"/>
              <a:buAutoNum type="arabicPeriod"/>
            </a:pPr>
            <a:r>
              <a:rPr kumimoji="1" lang="en-US" altLang="ja-JP" dirty="0" smtClean="0"/>
              <a:t>IWAN</a:t>
            </a:r>
            <a:r>
              <a:rPr kumimoji="1" lang="ja-JP" altLang="en-US" dirty="0" smtClean="0"/>
              <a:t>最新情報のご紹介</a:t>
            </a:r>
            <a:endParaRPr kumimoji="1" lang="en-US" altLang="ja-JP" dirty="0" smtClean="0"/>
          </a:p>
          <a:p>
            <a:pPr marL="590526" indent="-514350">
              <a:buFont typeface="+mj-lt"/>
              <a:buAutoNum type="arabicPeriod"/>
            </a:pPr>
            <a:r>
              <a:rPr lang="en-US" altLang="ja-JP" dirty="0" smtClean="0"/>
              <a:t>IWAN</a:t>
            </a:r>
            <a:r>
              <a:rPr lang="ja-JP" altLang="en-US" dirty="0" smtClean="0"/>
              <a:t>利用ケース</a:t>
            </a:r>
            <a:endParaRPr kumimoji="1" lang="en-US" altLang="ja-JP" dirty="0" smtClean="0"/>
          </a:p>
          <a:p>
            <a:pPr marL="590526" indent="-514350">
              <a:buFont typeface="+mj-lt"/>
              <a:buAutoNum type="arabicPeriod"/>
            </a:pPr>
            <a:r>
              <a:rPr lang="en-US" altLang="ja-JP" dirty="0" smtClean="0"/>
              <a:t>IWAN</a:t>
            </a:r>
            <a:r>
              <a:rPr lang="ja-JP" altLang="en-US" dirty="0" smtClean="0"/>
              <a:t>提案時に役立つ資料</a:t>
            </a:r>
            <a:endParaRPr kumimoji="1" lang="ja-JP" altLang="en-US" dirty="0"/>
          </a:p>
        </p:txBody>
      </p:sp>
      <p:sp>
        <p:nvSpPr>
          <p:cNvPr id="4" name="Title 3"/>
          <p:cNvSpPr>
            <a:spLocks noGrp="1"/>
          </p:cNvSpPr>
          <p:nvPr>
            <p:ph type="ctrTitle"/>
          </p:nvPr>
        </p:nvSpPr>
        <p:spPr/>
        <p:txBody>
          <a:bodyPr/>
          <a:lstStyle/>
          <a:p>
            <a:r>
              <a:rPr kumimoji="1" lang="ja-JP" altLang="en-US" dirty="0" smtClean="0"/>
              <a:t>アジェンダ</a:t>
            </a:r>
            <a:endParaRPr kumimoji="1" lang="ja-JP" altLang="en-US" dirty="0"/>
          </a:p>
        </p:txBody>
      </p:sp>
    </p:spTree>
    <p:extLst>
      <p:ext uri="{BB962C8B-B14F-4D97-AF65-F5344CB8AC3E}">
        <p14:creationId xmlns:p14="http://schemas.microsoft.com/office/powerpoint/2010/main" val="238658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ja-JP" dirty="0" smtClean="0"/>
              <a:t>IWAN</a:t>
            </a:r>
            <a:r>
              <a:rPr lang="ja-JP" altLang="en-US" dirty="0" smtClean="0"/>
              <a:t>最新情報のご紹介</a:t>
            </a:r>
            <a:endParaRPr kumimoji="1" lang="ja-JP" altLang="en-US" dirty="0"/>
          </a:p>
        </p:txBody>
      </p:sp>
    </p:spTree>
    <p:extLst>
      <p:ext uri="{BB962C8B-B14F-4D97-AF65-F5344CB8AC3E}">
        <p14:creationId xmlns:p14="http://schemas.microsoft.com/office/powerpoint/2010/main" val="205560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t="21766" b="22960"/>
          <a:stretch/>
        </p:blipFill>
        <p:spPr bwMode="auto">
          <a:xfrm>
            <a:off x="2292" y="901415"/>
            <a:ext cx="12190149" cy="32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 name="Rectangle 151"/>
          <p:cNvSpPr/>
          <p:nvPr/>
        </p:nvSpPr>
        <p:spPr>
          <a:xfrm>
            <a:off x="1" y="889016"/>
            <a:ext cx="12188825" cy="3436169"/>
          </a:xfrm>
          <a:prstGeom prst="rect">
            <a:avLst/>
          </a:prstGeom>
          <a:gradFill>
            <a:gsLst>
              <a:gs pos="100000">
                <a:schemeClr val="bg1">
                  <a:lumMod val="65000"/>
                  <a:alpha val="30000"/>
                </a:schemeClr>
              </a:gs>
              <a:gs pos="0">
                <a:srgbClr val="08252E">
                  <a:alpha val="0"/>
                </a:srgbClr>
              </a:gs>
            </a:gsLst>
            <a:lin ang="16200000" scaled="1"/>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latin typeface="+mj-lt"/>
              <a:ea typeface="ＭＳ Ｐゴシック" pitchFamily="34" charset="-128"/>
            </a:endParaRPr>
          </a:p>
        </p:txBody>
      </p:sp>
      <p:sp>
        <p:nvSpPr>
          <p:cNvPr id="4" name="Title 3"/>
          <p:cNvSpPr>
            <a:spLocks noGrp="1"/>
          </p:cNvSpPr>
          <p:nvPr>
            <p:ph type="title"/>
          </p:nvPr>
        </p:nvSpPr>
        <p:spPr>
          <a:xfrm>
            <a:off x="347403" y="282669"/>
            <a:ext cx="11542817" cy="975360"/>
          </a:xfrm>
        </p:spPr>
        <p:txBody>
          <a:bodyPr/>
          <a:lstStyle/>
          <a:p>
            <a:r>
              <a:rPr lang="en-US" dirty="0" smtClean="0"/>
              <a:t>Intelligent WAN</a:t>
            </a:r>
            <a:endParaRPr lang="en-US" dirty="0"/>
          </a:p>
        </p:txBody>
      </p:sp>
      <p:grpSp>
        <p:nvGrpSpPr>
          <p:cNvPr id="1327" name="Group 1326"/>
          <p:cNvGrpSpPr/>
          <p:nvPr/>
        </p:nvGrpSpPr>
        <p:grpSpPr>
          <a:xfrm>
            <a:off x="6074910" y="1177659"/>
            <a:ext cx="1315349" cy="755029"/>
            <a:chOff x="10187585" y="4457611"/>
            <a:chExt cx="1485546" cy="974617"/>
          </a:xfrm>
        </p:grpSpPr>
        <p:pic>
          <p:nvPicPr>
            <p:cNvPr id="1330"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29" name="Rectangle 1328"/>
            <p:cNvSpPr/>
            <p:nvPr/>
          </p:nvSpPr>
          <p:spPr>
            <a:xfrm>
              <a:off x="10281045" y="4781188"/>
              <a:ext cx="1280330" cy="485023"/>
            </a:xfrm>
            <a:prstGeom prst="rect">
              <a:avLst/>
            </a:prstGeom>
          </p:spPr>
          <p:txBody>
            <a:bodyPr wrap="none">
              <a:spAutoFit/>
            </a:bodyPr>
            <a:lstStyle/>
            <a:p>
              <a:pPr algn="ctr">
                <a:lnSpc>
                  <a:spcPct val="150000"/>
                </a:lnSpc>
                <a:defRPr/>
              </a:pPr>
              <a:r>
                <a:rPr lang="en-US" altLang="ja-JP" sz="1300" dirty="0" smtClean="0">
                  <a:solidFill>
                    <a:schemeClr val="accent3">
                      <a:lumMod val="10000"/>
                    </a:schemeClr>
                  </a:solidFill>
                  <a:latin typeface="+mj-lt"/>
                </a:rPr>
                <a:t>VPN</a:t>
              </a:r>
              <a:r>
                <a:rPr lang="ja-JP" altLang="en-US" sz="1300" dirty="0" smtClean="0">
                  <a:solidFill>
                    <a:schemeClr val="accent3">
                      <a:lumMod val="10000"/>
                    </a:schemeClr>
                  </a:solidFill>
                  <a:latin typeface="+mj-lt"/>
                </a:rPr>
                <a:t>サービス</a:t>
              </a:r>
              <a:endParaRPr lang="en-US" sz="1300" dirty="0">
                <a:solidFill>
                  <a:schemeClr val="accent3">
                    <a:lumMod val="10000"/>
                  </a:schemeClr>
                </a:solidFill>
                <a:latin typeface="+mj-lt"/>
              </a:endParaRPr>
            </a:p>
          </p:txBody>
        </p:sp>
      </p:grpSp>
      <p:sp>
        <p:nvSpPr>
          <p:cNvPr id="1335" name="Rectangle 1334"/>
          <p:cNvSpPr/>
          <p:nvPr/>
        </p:nvSpPr>
        <p:spPr>
          <a:xfrm>
            <a:off x="915757" y="2703196"/>
            <a:ext cx="1121948" cy="360290"/>
          </a:xfrm>
          <a:prstGeom prst="rect">
            <a:avLst/>
          </a:prstGeom>
        </p:spPr>
        <p:txBody>
          <a:bodyPr wrap="square" lIns="76124" tIns="38068" rIns="76124" bIns="38068" anchor="ctr">
            <a:spAutoFit/>
          </a:bodyPr>
          <a:lstStyle/>
          <a:p>
            <a:pPr algn="ctr">
              <a:lnSpc>
                <a:spcPct val="150000"/>
              </a:lnSpc>
              <a:defRPr/>
            </a:pPr>
            <a:r>
              <a:rPr lang="ja-JP" altLang="en-US" sz="1300" dirty="0" smtClean="0">
                <a:latin typeface="+mj-lt"/>
              </a:rPr>
              <a:t>支店・営業所</a:t>
            </a:r>
            <a:endParaRPr lang="en-US" sz="1300" dirty="0">
              <a:latin typeface="+mj-lt"/>
            </a:endParaRPr>
          </a:p>
        </p:txBody>
      </p:sp>
      <p:grpSp>
        <p:nvGrpSpPr>
          <p:cNvPr id="1360" name="Group 1359"/>
          <p:cNvGrpSpPr/>
          <p:nvPr/>
        </p:nvGrpSpPr>
        <p:grpSpPr>
          <a:xfrm>
            <a:off x="7199569" y="1893699"/>
            <a:ext cx="1315349" cy="755029"/>
            <a:chOff x="10187585" y="4457611"/>
            <a:chExt cx="1485546" cy="974617"/>
          </a:xfrm>
        </p:grpSpPr>
        <p:pic>
          <p:nvPicPr>
            <p:cNvPr id="1363"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extLst>
              <a:ext uri="{909E8E84-426E-40DD-AFC4-6F175D3DCCD1}">
                <a14:hiddenFill xmlns:a14="http://schemas.microsoft.com/office/drawing/2010/main">
                  <a:solidFill>
                    <a:srgbClr val="FFFFFF"/>
                  </a:solidFill>
                </a14:hiddenFill>
              </a:ext>
            </a:extLst>
          </p:spPr>
        </p:pic>
        <p:sp>
          <p:nvSpPr>
            <p:cNvPr id="1362" name="Rectangle 1361"/>
            <p:cNvSpPr/>
            <p:nvPr/>
          </p:nvSpPr>
          <p:spPr>
            <a:xfrm>
              <a:off x="10330409" y="4834700"/>
              <a:ext cx="1181594" cy="485023"/>
            </a:xfrm>
            <a:prstGeom prst="rect">
              <a:avLst/>
            </a:prstGeom>
          </p:spPr>
          <p:txBody>
            <a:bodyPr wrap="none">
              <a:spAutoFit/>
            </a:bodyPr>
            <a:lstStyle/>
            <a:p>
              <a:pPr algn="ctr">
                <a:lnSpc>
                  <a:spcPct val="150000"/>
                </a:lnSpc>
                <a:defRPr/>
              </a:pPr>
              <a:r>
                <a:rPr lang="en-US" sz="1300" dirty="0">
                  <a:solidFill>
                    <a:schemeClr val="accent3">
                      <a:lumMod val="10000"/>
                    </a:schemeClr>
                  </a:solidFill>
                  <a:latin typeface="+mj-lt"/>
                </a:rPr>
                <a:t>3G/4G-LTE</a:t>
              </a:r>
            </a:p>
          </p:txBody>
        </p:sp>
      </p:grpSp>
      <p:pic>
        <p:nvPicPr>
          <p:cNvPr id="1332" name="Picture 8" descr="\\MV-FS\Projects\Cisco\03_Assets\Icons\Kubrick Icons\Device Icons\Device_detector_3094_2.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935120" y="1470871"/>
            <a:ext cx="617586" cy="403999"/>
          </a:xfrm>
          <a:prstGeom prst="rect">
            <a:avLst/>
          </a:prstGeom>
          <a:noFill/>
          <a:extLst>
            <a:ext uri="{909E8E84-426E-40DD-AFC4-6F175D3DCCD1}">
              <a14:hiddenFill xmlns:a14="http://schemas.microsoft.com/office/drawing/2010/main">
                <a:solidFill>
                  <a:srgbClr val="FFFFFF"/>
                </a:solidFill>
              </a14:hiddenFill>
            </a:ext>
          </a:extLst>
        </p:spPr>
      </p:pic>
      <p:sp>
        <p:nvSpPr>
          <p:cNvPr id="1333" name="Rectangle 141"/>
          <p:cNvSpPr>
            <a:spLocks noChangeArrowheads="1"/>
          </p:cNvSpPr>
          <p:nvPr>
            <p:custDataLst>
              <p:tags r:id="rId1"/>
            </p:custDataLst>
          </p:nvPr>
        </p:nvSpPr>
        <p:spPr bwMode="auto">
          <a:xfrm>
            <a:off x="3878022" y="1083659"/>
            <a:ext cx="720579" cy="338503"/>
          </a:xfrm>
          <a:prstGeom prst="rect">
            <a:avLst/>
          </a:prstGeom>
          <a:noFill/>
          <a:ln w="9525">
            <a:noFill/>
            <a:miter lim="800000"/>
            <a:headEnd/>
            <a:tailEnd/>
          </a:ln>
        </p:spPr>
        <p:txBody>
          <a:bodyPr wrap="square" lIns="76124" tIns="38068" rIns="76124" bIns="38068">
            <a:spAutoFit/>
          </a:bodyPr>
          <a:lstStyle/>
          <a:p>
            <a:pPr algn="ctr">
              <a:lnSpc>
                <a:spcPct val="150000"/>
              </a:lnSpc>
              <a:defRPr/>
            </a:pPr>
            <a:r>
              <a:rPr lang="en-US" sz="1200" b="1" dirty="0" err="1">
                <a:latin typeface="+mj-lt"/>
              </a:rPr>
              <a:t>AVC</a:t>
            </a:r>
            <a:endParaRPr lang="en-US" sz="1200" b="1" dirty="0">
              <a:latin typeface="+mj-lt"/>
            </a:endParaRPr>
          </a:p>
        </p:txBody>
      </p:sp>
      <p:grpSp>
        <p:nvGrpSpPr>
          <p:cNvPr id="2" name="Group 1"/>
          <p:cNvGrpSpPr/>
          <p:nvPr/>
        </p:nvGrpSpPr>
        <p:grpSpPr>
          <a:xfrm>
            <a:off x="6074897" y="2609751"/>
            <a:ext cx="1315352" cy="744655"/>
            <a:chOff x="7720043" y="3547952"/>
            <a:chExt cx="1578832" cy="893586"/>
          </a:xfrm>
        </p:grpSpPr>
        <p:pic>
          <p:nvPicPr>
            <p:cNvPr id="1369"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647" b="17647"/>
            <a:stretch/>
          </p:blipFill>
          <p:spPr bwMode="auto">
            <a:xfrm>
              <a:off x="7720043" y="3547952"/>
              <a:ext cx="1578832" cy="893586"/>
            </a:xfrm>
            <a:prstGeom prst="rect">
              <a:avLst/>
            </a:prstGeom>
            <a:noFill/>
            <a:extLst>
              <a:ext uri="{909E8E84-426E-40DD-AFC4-6F175D3DCCD1}">
                <a14:hiddenFill xmlns:a14="http://schemas.microsoft.com/office/drawing/2010/main">
                  <a:solidFill>
                    <a:srgbClr val="FFFFFF"/>
                  </a:solidFill>
                </a14:hiddenFill>
              </a:ext>
            </a:extLst>
          </p:spPr>
        </p:pic>
        <p:sp>
          <p:nvSpPr>
            <p:cNvPr id="1368" name="Rectangle 1367"/>
            <p:cNvSpPr/>
            <p:nvPr/>
          </p:nvSpPr>
          <p:spPr>
            <a:xfrm>
              <a:off x="7848851" y="3866986"/>
              <a:ext cx="1367551" cy="450881"/>
            </a:xfrm>
            <a:prstGeom prst="rect">
              <a:avLst/>
            </a:prstGeom>
          </p:spPr>
          <p:txBody>
            <a:bodyPr wrap="none" lIns="91428" tIns="45715" rIns="91428" bIns="45715">
              <a:spAutoFit/>
            </a:bodyPr>
            <a:lstStyle/>
            <a:p>
              <a:pPr algn="ctr">
                <a:lnSpc>
                  <a:spcPct val="150000"/>
                </a:lnSpc>
                <a:defRPr/>
              </a:pPr>
              <a:r>
                <a:rPr lang="ja-JP" altLang="en-US" sz="1300" dirty="0" smtClean="0">
                  <a:solidFill>
                    <a:schemeClr val="accent3">
                      <a:lumMod val="10000"/>
                    </a:schemeClr>
                  </a:solidFill>
                  <a:latin typeface="+mj-lt"/>
                </a:rPr>
                <a:t>インターネット</a:t>
              </a:r>
              <a:endParaRPr lang="en-US" sz="1300" dirty="0">
                <a:solidFill>
                  <a:schemeClr val="accent3">
                    <a:lumMod val="10000"/>
                  </a:schemeClr>
                </a:solidFill>
                <a:latin typeface="+mj-lt"/>
              </a:endParaRPr>
            </a:p>
          </p:txBody>
        </p:sp>
      </p:grpSp>
      <p:pic>
        <p:nvPicPr>
          <p:cNvPr id="78" name="Picture 5" descr="C:\Users\andrewg\Desktop\branch.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5021"/>
          <a:stretch/>
        </p:blipFill>
        <p:spPr bwMode="auto">
          <a:xfrm>
            <a:off x="1161979" y="1557549"/>
            <a:ext cx="705331" cy="106865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grpSp>
        <p:nvGrpSpPr>
          <p:cNvPr id="1352" name="Group 502"/>
          <p:cNvGrpSpPr/>
          <p:nvPr/>
        </p:nvGrpSpPr>
        <p:grpSpPr>
          <a:xfrm>
            <a:off x="931966" y="2335908"/>
            <a:ext cx="441912" cy="346904"/>
            <a:chOff x="-389400" y="2532185"/>
            <a:chExt cx="1722296" cy="1352019"/>
          </a:xfrm>
        </p:grpSpPr>
        <p:pic>
          <p:nvPicPr>
            <p:cNvPr id="1353" name="Picture 135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9400" y="2532185"/>
              <a:ext cx="1722296" cy="1352019"/>
            </a:xfrm>
            <a:prstGeom prst="rect">
              <a:avLst/>
            </a:prstGeom>
            <a:noFill/>
            <a:ln>
              <a:noFill/>
            </a:ln>
            <a:effectLst>
              <a:outerShdw blurRad="63500" sx="102000" sy="102000" algn="ctr" rotWithShape="0">
                <a:prstClr val="black">
                  <a:alpha val="40000"/>
                </a:prstClr>
              </a:outerShdw>
            </a:effectLst>
          </p:spPr>
        </p:pic>
        <p:sp>
          <p:nvSpPr>
            <p:cNvPr id="1354" name="Freeform 1353"/>
            <p:cNvSpPr/>
            <p:nvPr/>
          </p:nvSpPr>
          <p:spPr>
            <a:xfrm>
              <a:off x="-56509" y="2583658"/>
              <a:ext cx="962026" cy="723898"/>
            </a:xfrm>
            <a:custGeom>
              <a:avLst/>
              <a:gdLst>
                <a:gd name="connsiteX0" fmla="*/ 26194 w 952500"/>
                <a:gd name="connsiteY0" fmla="*/ 0 h 719137"/>
                <a:gd name="connsiteX1" fmla="*/ 928688 w 952500"/>
                <a:gd name="connsiteY1" fmla="*/ 9525 h 719137"/>
                <a:gd name="connsiteX2" fmla="*/ 952500 w 952500"/>
                <a:gd name="connsiteY2" fmla="*/ 719137 h 719137"/>
                <a:gd name="connsiteX3" fmla="*/ 0 w 952500"/>
                <a:gd name="connsiteY3" fmla="*/ 714375 h 719137"/>
                <a:gd name="connsiteX4" fmla="*/ 26194 w 952500"/>
                <a:gd name="connsiteY4" fmla="*/ 0 h 719137"/>
                <a:gd name="connsiteX0" fmla="*/ 23813 w 950119"/>
                <a:gd name="connsiteY0" fmla="*/ 0 h 719137"/>
                <a:gd name="connsiteX1" fmla="*/ 926307 w 950119"/>
                <a:gd name="connsiteY1" fmla="*/ 9525 h 719137"/>
                <a:gd name="connsiteX2" fmla="*/ 950119 w 950119"/>
                <a:gd name="connsiteY2" fmla="*/ 719137 h 719137"/>
                <a:gd name="connsiteX3" fmla="*/ 0 w 950119"/>
                <a:gd name="connsiteY3" fmla="*/ 716757 h 719137"/>
                <a:gd name="connsiteX4" fmla="*/ 23813 w 950119"/>
                <a:gd name="connsiteY4" fmla="*/ 0 h 719137"/>
                <a:gd name="connsiteX0" fmla="*/ 21431 w 950119"/>
                <a:gd name="connsiteY0" fmla="*/ 0 h 723900"/>
                <a:gd name="connsiteX1" fmla="*/ 926307 w 950119"/>
                <a:gd name="connsiteY1" fmla="*/ 14288 h 723900"/>
                <a:gd name="connsiteX2" fmla="*/ 950119 w 950119"/>
                <a:gd name="connsiteY2" fmla="*/ 723900 h 723900"/>
                <a:gd name="connsiteX3" fmla="*/ 0 w 950119"/>
                <a:gd name="connsiteY3" fmla="*/ 721520 h 723900"/>
                <a:gd name="connsiteX4" fmla="*/ 21431 w 950119"/>
                <a:gd name="connsiteY4" fmla="*/ 0 h 723900"/>
                <a:gd name="connsiteX0" fmla="*/ 28574 w 957262"/>
                <a:gd name="connsiteY0" fmla="*/ 0 h 723900"/>
                <a:gd name="connsiteX1" fmla="*/ 933450 w 957262"/>
                <a:gd name="connsiteY1" fmla="*/ 14288 h 723900"/>
                <a:gd name="connsiteX2" fmla="*/ 957262 w 957262"/>
                <a:gd name="connsiteY2" fmla="*/ 723900 h 723900"/>
                <a:gd name="connsiteX3" fmla="*/ 0 w 957262"/>
                <a:gd name="connsiteY3" fmla="*/ 721520 h 723900"/>
                <a:gd name="connsiteX4" fmla="*/ 28574 w 957262"/>
                <a:gd name="connsiteY4" fmla="*/ 0 h 723900"/>
                <a:gd name="connsiteX0" fmla="*/ 28574 w 962024"/>
                <a:gd name="connsiteY0" fmla="*/ 0 h 723900"/>
                <a:gd name="connsiteX1" fmla="*/ 933450 w 962024"/>
                <a:gd name="connsiteY1" fmla="*/ 14288 h 723900"/>
                <a:gd name="connsiteX2" fmla="*/ 962024 w 962024"/>
                <a:gd name="connsiteY2" fmla="*/ 723900 h 723900"/>
                <a:gd name="connsiteX3" fmla="*/ 0 w 962024"/>
                <a:gd name="connsiteY3" fmla="*/ 721520 h 723900"/>
                <a:gd name="connsiteX4" fmla="*/ 28574 w 962024"/>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4" h="723900">
                  <a:moveTo>
                    <a:pt x="28574" y="0"/>
                  </a:moveTo>
                  <a:lnTo>
                    <a:pt x="933450" y="14288"/>
                  </a:lnTo>
                  <a:lnTo>
                    <a:pt x="962024" y="723900"/>
                  </a:lnTo>
                  <a:lnTo>
                    <a:pt x="0" y="721520"/>
                  </a:lnTo>
                  <a:lnTo>
                    <a:pt x="28574" y="0"/>
                  </a:lnTo>
                  <a:close/>
                </a:path>
              </a:pathLst>
            </a:custGeom>
            <a:solidFill>
              <a:srgbClr val="05346C">
                <a:lumMod val="90000"/>
                <a:lumOff val="10000"/>
              </a:srgbClr>
            </a:solidFill>
            <a:ln w="25400" cap="flat" cmpd="sng" algn="ctr">
              <a:noFill/>
              <a:prstDash val="solid"/>
            </a:ln>
            <a:effectLst>
              <a:innerShdw blurRad="63500" dir="16200000">
                <a:prstClr val="black">
                  <a:alpha val="50000"/>
                </a:prstClr>
              </a:innerShdw>
            </a:effectLst>
          </p:spPr>
          <p:txBody>
            <a:bodyPr rtlCol="0" anchor="ctr"/>
            <a:lstStyle/>
            <a:p>
              <a:pPr algn="ctr">
                <a:defRPr/>
              </a:pPr>
              <a:endParaRPr lang="en-US" kern="0" dirty="0">
                <a:latin typeface="+mj-lt"/>
              </a:endParaRPr>
            </a:p>
          </p:txBody>
        </p:sp>
      </p:grpSp>
      <p:pic>
        <p:nvPicPr>
          <p:cNvPr id="1350" name="Picture 134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74541" y="2314443"/>
            <a:ext cx="479380" cy="389863"/>
          </a:xfrm>
          <a:prstGeom prst="rect">
            <a:avLst/>
          </a:prstGeom>
        </p:spPr>
      </p:pic>
      <p:pic>
        <p:nvPicPr>
          <p:cNvPr id="82" name="Picture 81" descr="C:\Documents and Settings\rteligic\Desktop\Desktop_26Apr\desktop271211\cisco-prime\icons\Picture1.png"/>
          <p:cNvPicPr>
            <a:picLocks noChangeAspect="1" noChangeArrowheads="1"/>
          </p:cNvPicPr>
          <p:nvPr/>
        </p:nvPicPr>
        <p:blipFill rotWithShape="1">
          <a:blip r:embed="rId13" cstate="screen">
            <a:duotone>
              <a:prstClr val="black"/>
              <a:schemeClr val="tx2">
                <a:tint val="45000"/>
                <a:satMod val="400000"/>
              </a:schemeClr>
            </a:duotone>
            <a:extLst>
              <a:ext uri="{28A0092B-C50C-407E-A947-70E740481C1C}">
                <a14:useLocalDpi xmlns:a14="http://schemas.microsoft.com/office/drawing/2010/main"/>
              </a:ext>
            </a:extLst>
          </a:blip>
          <a:srcRect t="19463" b="18638"/>
          <a:stretch/>
        </p:blipFill>
        <p:spPr bwMode="auto">
          <a:xfrm>
            <a:off x="8659895" y="979373"/>
            <a:ext cx="1725670" cy="1068455"/>
          </a:xfrm>
          <a:prstGeom prst="rect">
            <a:avLst/>
          </a:prstGeom>
          <a:noFill/>
          <a:ln>
            <a:noFill/>
          </a:ln>
        </p:spPr>
      </p:pic>
      <p:sp>
        <p:nvSpPr>
          <p:cNvPr id="83" name="TextBox 82"/>
          <p:cNvSpPr txBox="1"/>
          <p:nvPr/>
        </p:nvSpPr>
        <p:spPr>
          <a:xfrm>
            <a:off x="9000355" y="1339524"/>
            <a:ext cx="1000137" cy="44032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プライベート</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pic>
        <p:nvPicPr>
          <p:cNvPr id="86" name="Picture 85" descr="C:\Documents and Settings\rteligic\Desktop\Desktop_26Apr\desktop271211\cisco-prime\icons\Picture1.png"/>
          <p:cNvPicPr>
            <a:picLocks noChangeAspect="1" noChangeArrowheads="1"/>
          </p:cNvPicPr>
          <p:nvPr/>
        </p:nvPicPr>
        <p:blipFill>
          <a:blip r:embed="rId13" cstate="screen">
            <a:duotone>
              <a:prstClr val="black"/>
              <a:schemeClr val="tx2">
                <a:tint val="45000"/>
                <a:satMod val="400000"/>
              </a:schemeClr>
            </a:duotone>
          </a:blip>
          <a:srcRect/>
          <a:stretch>
            <a:fillRect/>
          </a:stretch>
        </p:blipFill>
        <p:spPr bwMode="auto">
          <a:xfrm>
            <a:off x="9398161" y="1263167"/>
            <a:ext cx="1535739" cy="1530252"/>
          </a:xfrm>
          <a:prstGeom prst="rect">
            <a:avLst/>
          </a:prstGeom>
          <a:noFill/>
        </p:spPr>
      </p:pic>
      <p:sp>
        <p:nvSpPr>
          <p:cNvPr id="93" name="TextBox 92"/>
          <p:cNvSpPr txBox="1"/>
          <p:nvPr/>
        </p:nvSpPr>
        <p:spPr>
          <a:xfrm>
            <a:off x="9682007" y="1814555"/>
            <a:ext cx="1000137" cy="62037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仮想</a:t>
            </a:r>
            <a:endParaRPr lang="en-US" altLang="ja-JP" sz="1300" b="1" dirty="0" smtClean="0">
              <a:latin typeface="+mj-lt"/>
            </a:endParaRPr>
          </a:p>
          <a:p>
            <a:pPr algn="ctr" defTabSz="813584" eaLnBrk="0" hangingPunct="0">
              <a:lnSpc>
                <a:spcPct val="90000"/>
              </a:lnSpc>
            </a:pPr>
            <a:r>
              <a:rPr lang="ja-JP" altLang="en-US" sz="1300" b="1" dirty="0" smtClean="0">
                <a:latin typeface="+mj-lt"/>
              </a:rPr>
              <a:t>プライベート</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pic>
        <p:nvPicPr>
          <p:cNvPr id="96" name="Picture 95" descr="C:\Documents and Settings\rteligic\Desktop\Desktop_26Apr\desktop271211\cisco-prime\icons\Picture1.png"/>
          <p:cNvPicPr>
            <a:picLocks noChangeAspect="1" noChangeArrowheads="1"/>
          </p:cNvPicPr>
          <p:nvPr/>
        </p:nvPicPr>
        <p:blipFill>
          <a:blip r:embed="rId14" cstate="screen">
            <a:extLst>
              <a:ext uri="{BEBA8EAE-BF5A-486C-A8C5-ECC9F3942E4B}">
                <a14:imgProps xmlns:a14="http://schemas.microsoft.com/office/drawing/2010/main">
                  <a14:imgLayer r:embed="rId15">
                    <a14:imgEffect>
                      <a14:brightnessContrast contrast="20000"/>
                    </a14:imgEffect>
                  </a14:imgLayer>
                </a14:imgProps>
              </a:ext>
            </a:extLst>
          </a:blip>
          <a:srcRect/>
          <a:stretch>
            <a:fillRect/>
          </a:stretch>
        </p:blipFill>
        <p:spPr bwMode="auto">
          <a:xfrm>
            <a:off x="9074127" y="2301594"/>
            <a:ext cx="1615470" cy="1609695"/>
          </a:xfrm>
          <a:prstGeom prst="rect">
            <a:avLst/>
          </a:prstGeom>
          <a:noFill/>
        </p:spPr>
      </p:pic>
      <p:sp>
        <p:nvSpPr>
          <p:cNvPr id="97" name="TextBox 96"/>
          <p:cNvSpPr txBox="1"/>
          <p:nvPr/>
        </p:nvSpPr>
        <p:spPr>
          <a:xfrm>
            <a:off x="9404235" y="3009076"/>
            <a:ext cx="859072" cy="44032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パブリック</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cxnSp>
        <p:nvCxnSpPr>
          <p:cNvPr id="153" name="Straight Connector 152"/>
          <p:cNvCxnSpPr/>
          <p:nvPr/>
        </p:nvCxnSpPr>
        <p:spPr>
          <a:xfrm>
            <a:off x="1630680" y="2271208"/>
            <a:ext cx="2381012"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endCxn id="1332" idx="2"/>
          </p:cNvCxnSpPr>
          <p:nvPr/>
        </p:nvCxnSpPr>
        <p:spPr>
          <a:xfrm flipH="1" flipV="1">
            <a:off x="4243927" y="1874860"/>
            <a:ext cx="1" cy="255171"/>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4369596" y="2441988"/>
            <a:ext cx="311943" cy="322547"/>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3789495" y="2441988"/>
            <a:ext cx="311943" cy="322547"/>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1359" name="icon firewall and VPN" descr="\\MV-FS\Projects\Cisco\03_Assets\Icons\Kubrick Icons\Device Icons\Device_router_with_firewall_3081_default_256.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b="18097"/>
          <a:stretch/>
        </p:blipFill>
        <p:spPr bwMode="auto">
          <a:xfrm>
            <a:off x="3835129" y="1865248"/>
            <a:ext cx="817568" cy="6696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192525" y="2752204"/>
            <a:ext cx="752955" cy="849818"/>
            <a:chOff x="4200340" y="3938810"/>
            <a:chExt cx="903781" cy="1019779"/>
          </a:xfrm>
        </p:grpSpPr>
        <p:pic>
          <p:nvPicPr>
            <p:cNvPr id="1341" name="Picture 10" descr="\\MV-FS\Projects\Cisco\03_Assets\Icons\Kubrick Icons\Device Icons\non approved icons\WAAS.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260286" y="3938810"/>
              <a:ext cx="741294" cy="479885"/>
            </a:xfrm>
            <a:prstGeom prst="rect">
              <a:avLst/>
            </a:prstGeom>
            <a:noFill/>
            <a:extLst>
              <a:ext uri="{909E8E84-426E-40DD-AFC4-6F175D3DCCD1}">
                <a14:hiddenFill xmlns:a14="http://schemas.microsoft.com/office/drawing/2010/main">
                  <a:solidFill>
                    <a:srgbClr val="FFFFFF"/>
                  </a:solidFill>
                </a14:hiddenFill>
              </a:ext>
            </a:extLst>
          </p:spPr>
        </p:pic>
        <p:sp>
          <p:nvSpPr>
            <p:cNvPr id="1337" name="Rectangle 141"/>
            <p:cNvSpPr>
              <a:spLocks noChangeArrowheads="1"/>
            </p:cNvSpPr>
            <p:nvPr>
              <p:custDataLst>
                <p:tags r:id="rId3"/>
              </p:custDataLst>
            </p:nvPr>
          </p:nvSpPr>
          <p:spPr bwMode="auto">
            <a:xfrm>
              <a:off x="4200340" y="4441538"/>
              <a:ext cx="903781" cy="517051"/>
            </a:xfrm>
            <a:prstGeom prst="rect">
              <a:avLst/>
            </a:prstGeom>
            <a:noFill/>
            <a:ln w="9525">
              <a:noFill/>
              <a:miter lim="800000"/>
              <a:headEnd/>
              <a:tailEnd/>
            </a:ln>
          </p:spPr>
          <p:txBody>
            <a:bodyPr wrap="square" lIns="91428" tIns="45715" rIns="91428" bIns="45715">
              <a:spAutoFit/>
            </a:bodyPr>
            <a:lstStyle/>
            <a:p>
              <a:pPr algn="ctr">
                <a:defRPr/>
              </a:pPr>
              <a:r>
                <a:rPr lang="en-US" sz="1100" b="1" dirty="0">
                  <a:latin typeface="+mj-lt"/>
                </a:rPr>
                <a:t>WAAS</a:t>
              </a:r>
              <a:br>
                <a:rPr lang="en-US" sz="1100" b="1" dirty="0">
                  <a:latin typeface="+mj-lt"/>
                </a:rPr>
              </a:br>
              <a:r>
                <a:rPr lang="en-US" sz="1100" b="1" dirty="0">
                  <a:latin typeface="+mj-lt"/>
                </a:rPr>
                <a:t>Akamai</a:t>
              </a:r>
            </a:p>
          </p:txBody>
        </p:sp>
      </p:grpSp>
      <p:grpSp>
        <p:nvGrpSpPr>
          <p:cNvPr id="6" name="Group 5"/>
          <p:cNvGrpSpPr/>
          <p:nvPr/>
        </p:nvGrpSpPr>
        <p:grpSpPr>
          <a:xfrm>
            <a:off x="4413962" y="2748318"/>
            <a:ext cx="1083383" cy="776742"/>
            <a:chOff x="5666446" y="3934169"/>
            <a:chExt cx="1300398" cy="932088"/>
          </a:xfrm>
        </p:grpSpPr>
        <p:pic>
          <p:nvPicPr>
            <p:cNvPr id="1342" name="Picture 11" descr="\\MV-FS\Projects\Cisco\03_Assets\Icons\Kubrick Icons\Device Icons\non approved icons\WANpathcontrol.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942407" y="3934169"/>
              <a:ext cx="748475" cy="484532"/>
            </a:xfrm>
            <a:prstGeom prst="rect">
              <a:avLst/>
            </a:prstGeom>
            <a:noFill/>
            <a:extLst>
              <a:ext uri="{909E8E84-426E-40DD-AFC4-6F175D3DCCD1}">
                <a14:hiddenFill xmlns:a14="http://schemas.microsoft.com/office/drawing/2010/main">
                  <a:solidFill>
                    <a:srgbClr val="FFFFFF"/>
                  </a:solidFill>
                </a14:hiddenFill>
              </a:ext>
            </a:extLst>
          </p:spPr>
        </p:pic>
        <p:sp>
          <p:nvSpPr>
            <p:cNvPr id="1340" name="Rectangle 141"/>
            <p:cNvSpPr>
              <a:spLocks noChangeArrowheads="1"/>
            </p:cNvSpPr>
            <p:nvPr>
              <p:custDataLst>
                <p:tags r:id="rId2"/>
              </p:custDataLst>
            </p:nvPr>
          </p:nvSpPr>
          <p:spPr bwMode="auto">
            <a:xfrm>
              <a:off x="5666446" y="4441538"/>
              <a:ext cx="1300398" cy="424719"/>
            </a:xfrm>
            <a:prstGeom prst="rect">
              <a:avLst/>
            </a:prstGeom>
            <a:noFill/>
            <a:ln w="9525">
              <a:noFill/>
              <a:miter lim="800000"/>
              <a:headEnd/>
              <a:tailEnd/>
            </a:ln>
          </p:spPr>
          <p:txBody>
            <a:bodyPr wrap="square" lIns="91428" tIns="45715" rIns="91428" bIns="45715">
              <a:spAutoFit/>
            </a:bodyPr>
            <a:lstStyle/>
            <a:p>
              <a:pPr algn="ctr">
                <a:lnSpc>
                  <a:spcPct val="150000"/>
                </a:lnSpc>
                <a:defRPr/>
              </a:pPr>
              <a:r>
                <a:rPr lang="en-US" sz="1200" b="1" dirty="0">
                  <a:latin typeface="+mj-lt"/>
                </a:rPr>
                <a:t>PfRv3</a:t>
              </a:r>
            </a:p>
          </p:txBody>
        </p:sp>
      </p:grpSp>
      <p:cxnSp>
        <p:nvCxnSpPr>
          <p:cNvPr id="160" name="Straight Connector 159"/>
          <p:cNvCxnSpPr/>
          <p:nvPr/>
        </p:nvCxnSpPr>
        <p:spPr>
          <a:xfrm flipV="1">
            <a:off x="6696006" y="1879327"/>
            <a:ext cx="0" cy="816832"/>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96" idx="1"/>
          </p:cNvCxnSpPr>
          <p:nvPr/>
        </p:nvCxnSpPr>
        <p:spPr>
          <a:xfrm>
            <a:off x="7270179" y="3106439"/>
            <a:ext cx="1803953"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335777" y="1626497"/>
            <a:ext cx="1324116"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552706" y="2271208"/>
            <a:ext cx="2837538"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26" name="Freeform 11"/>
          <p:cNvSpPr>
            <a:spLocks noChangeAspect="1" noEditPoints="1"/>
          </p:cNvSpPr>
          <p:nvPr/>
        </p:nvSpPr>
        <p:spPr bwMode="auto">
          <a:xfrm>
            <a:off x="6751882" y="1290917"/>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2"/>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227" name="Freeform 11"/>
          <p:cNvSpPr>
            <a:spLocks noChangeAspect="1" noEditPoints="1"/>
          </p:cNvSpPr>
          <p:nvPr/>
        </p:nvSpPr>
        <p:spPr bwMode="auto">
          <a:xfrm>
            <a:off x="7857243" y="2028295"/>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6"/>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228" name="Freeform 11"/>
          <p:cNvSpPr>
            <a:spLocks noChangeAspect="1" noEditPoints="1"/>
          </p:cNvSpPr>
          <p:nvPr/>
        </p:nvSpPr>
        <p:spPr bwMode="auto">
          <a:xfrm>
            <a:off x="6751882" y="2712949"/>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1"/>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85" name="Rectangle 84"/>
          <p:cNvSpPr/>
          <p:nvPr/>
        </p:nvSpPr>
        <p:spPr>
          <a:xfrm rot="10800000">
            <a:off x="287881"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89" name="Rectangle 88"/>
          <p:cNvSpPr/>
          <p:nvPr/>
        </p:nvSpPr>
        <p:spPr>
          <a:xfrm rot="10800000">
            <a:off x="3228920"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92" name="Rectangle 91"/>
          <p:cNvSpPr/>
          <p:nvPr/>
        </p:nvSpPr>
        <p:spPr>
          <a:xfrm rot="10800000">
            <a:off x="6169961"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98" name="Rectangle 97"/>
          <p:cNvSpPr/>
          <p:nvPr/>
        </p:nvSpPr>
        <p:spPr>
          <a:xfrm rot="10800000">
            <a:off x="9111000"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84" name="Rectangle 83"/>
          <p:cNvSpPr/>
          <p:nvPr/>
        </p:nvSpPr>
        <p:spPr>
          <a:xfrm>
            <a:off x="286490"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多様な回線の利用</a:t>
            </a:r>
            <a:endParaRPr lang="en-US" sz="1600" b="1" dirty="0">
              <a:solidFill>
                <a:schemeClr val="bg1"/>
              </a:solidFill>
            </a:endParaRPr>
          </a:p>
        </p:txBody>
      </p:sp>
      <p:sp>
        <p:nvSpPr>
          <p:cNvPr id="88" name="Rectangle 87"/>
          <p:cNvSpPr/>
          <p:nvPr/>
        </p:nvSpPr>
        <p:spPr>
          <a:xfrm>
            <a:off x="3227529"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高度な経路制御</a:t>
            </a:r>
            <a:endParaRPr lang="en-US" sz="1600" b="1" dirty="0">
              <a:solidFill>
                <a:schemeClr val="bg1"/>
              </a:solidFill>
            </a:endParaRPr>
          </a:p>
        </p:txBody>
      </p:sp>
      <p:sp>
        <p:nvSpPr>
          <p:cNvPr id="91" name="Rectangle 90"/>
          <p:cNvSpPr/>
          <p:nvPr/>
        </p:nvSpPr>
        <p:spPr>
          <a:xfrm>
            <a:off x="6168570"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アプリケーション</a:t>
            </a:r>
            <a:endParaRPr lang="en-US" altLang="ja-JP" sz="1600" b="1" dirty="0" smtClean="0">
              <a:solidFill>
                <a:schemeClr val="bg1"/>
              </a:solidFill>
            </a:endParaRPr>
          </a:p>
          <a:p>
            <a:pPr marL="807897" defTabSz="913138"/>
            <a:r>
              <a:rPr lang="ja-JP" altLang="en-US" sz="1600" b="1" dirty="0" smtClean="0">
                <a:solidFill>
                  <a:schemeClr val="bg1"/>
                </a:solidFill>
              </a:rPr>
              <a:t>最適化</a:t>
            </a:r>
            <a:endParaRPr lang="en-US" sz="1600" b="1" dirty="0">
              <a:solidFill>
                <a:schemeClr val="bg1"/>
              </a:solidFill>
            </a:endParaRPr>
          </a:p>
        </p:txBody>
      </p:sp>
      <p:sp>
        <p:nvSpPr>
          <p:cNvPr id="95" name="Rectangle 94"/>
          <p:cNvSpPr/>
          <p:nvPr/>
        </p:nvSpPr>
        <p:spPr>
          <a:xfrm>
            <a:off x="9109609"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暗号化された</a:t>
            </a:r>
            <a:endParaRPr lang="en-US" altLang="ja-JP" sz="1600" b="1" dirty="0" smtClean="0">
              <a:solidFill>
                <a:schemeClr val="bg1"/>
              </a:solidFill>
            </a:endParaRPr>
          </a:p>
          <a:p>
            <a:pPr marL="807897" defTabSz="913138"/>
            <a:r>
              <a:rPr lang="ja-JP" altLang="en-US" sz="1600" b="1" dirty="0" smtClean="0">
                <a:solidFill>
                  <a:schemeClr val="bg1"/>
                </a:solidFill>
              </a:rPr>
              <a:t>接続環境</a:t>
            </a:r>
            <a:endParaRPr lang="en-US" sz="1600" b="1" dirty="0">
              <a:solidFill>
                <a:schemeClr val="bg1"/>
              </a:solidFill>
            </a:endParaRPr>
          </a:p>
        </p:txBody>
      </p:sp>
      <p:sp>
        <p:nvSpPr>
          <p:cNvPr id="99" name="Freeform 11"/>
          <p:cNvSpPr>
            <a:spLocks noChangeAspect="1" noEditPoints="1"/>
          </p:cNvSpPr>
          <p:nvPr/>
        </p:nvSpPr>
        <p:spPr bwMode="auto">
          <a:xfrm>
            <a:off x="423057" y="4759229"/>
            <a:ext cx="386717" cy="392481"/>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25400" cap="flat" cmpd="sng" algn="ctr">
            <a:noFill/>
            <a:prstDash val="solid"/>
          </a:ln>
          <a:effectLst/>
        </p:spPr>
        <p:txBody>
          <a:bodyPr lIns="109703" tIns="54853" rIns="109703" bIns="54853" anchor="ctr"/>
          <a:lstStyle/>
          <a:p>
            <a:pPr algn="ctr" defTabSz="1014713">
              <a:defRPr/>
            </a:pPr>
            <a:endParaRPr lang="en-US" kern="0" dirty="0">
              <a:solidFill>
                <a:srgbClr val="000000"/>
              </a:solidFill>
            </a:endParaRPr>
          </a:p>
        </p:txBody>
      </p:sp>
      <p:pic>
        <p:nvPicPr>
          <p:cNvPr id="100" name="Picture 11" descr="\\MV-FS\Projects\Cisco\03_Assets\Icons\Kubrick Icons\Device Icons\non approved icons\WANpathcontrol.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410034" y="4786685"/>
            <a:ext cx="521319" cy="33756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MV-FS\Projects\Cisco\03_Assets\Icons\Kubrick Icons\Device Icons\non approved icons\WAAS.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358070" y="4786683"/>
            <a:ext cx="524318" cy="339512"/>
          </a:xfrm>
          <a:prstGeom prst="rect">
            <a:avLst/>
          </a:prstGeom>
          <a:noFill/>
          <a:extLst>
            <a:ext uri="{909E8E84-426E-40DD-AFC4-6F175D3DCCD1}">
              <a14:hiddenFill xmlns:a14="http://schemas.microsoft.com/office/drawing/2010/main">
                <a:solidFill>
                  <a:srgbClr val="FFFFFF"/>
                </a:solidFill>
              </a14:hiddenFill>
            </a:ext>
          </a:extLst>
        </p:spPr>
      </p:pic>
      <p:pic>
        <p:nvPicPr>
          <p:cNvPr id="102" name="icon firewall and VPN" descr="\\MV-FS\Projects\Cisco\03_Assets\Icons\Kubrick Icons\Device Icons\Device_router_with_firewall_3081_default_256.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t="18797" b="18097"/>
          <a:stretch/>
        </p:blipFill>
        <p:spPr bwMode="auto">
          <a:xfrm>
            <a:off x="9177600" y="4737988"/>
            <a:ext cx="694101" cy="4380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7883" y="5372759"/>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en-US" sz="1500" dirty="0"/>
              <a:t>IPSec WAN </a:t>
            </a:r>
            <a:r>
              <a:rPr lang="ja-JP" altLang="en-US" sz="1500" dirty="0" smtClean="0"/>
              <a:t>オーバレイ</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統一された運用モデル</a:t>
            </a:r>
            <a:endParaRPr lang="en-US" sz="1500" dirty="0"/>
          </a:p>
        </p:txBody>
      </p:sp>
      <p:sp>
        <p:nvSpPr>
          <p:cNvPr id="103" name="Rectangle 102"/>
          <p:cNvSpPr/>
          <p:nvPr/>
        </p:nvSpPr>
        <p:spPr>
          <a:xfrm>
            <a:off x="3227517" y="5372756"/>
            <a:ext cx="2807553" cy="796356"/>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最適なアプリケーションルーティング</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効率的な帯域利用</a:t>
            </a:r>
            <a:endParaRPr lang="en-US" sz="1500" dirty="0"/>
          </a:p>
        </p:txBody>
      </p:sp>
      <p:sp>
        <p:nvSpPr>
          <p:cNvPr id="104" name="Rectangle 103"/>
          <p:cNvSpPr/>
          <p:nvPr/>
        </p:nvSpPr>
        <p:spPr>
          <a:xfrm>
            <a:off x="6168556" y="5372427"/>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パフォーマンスモニタリング</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最適化とキャッシュ</a:t>
            </a:r>
            <a:endParaRPr lang="en-US" sz="1500" dirty="0"/>
          </a:p>
        </p:txBody>
      </p:sp>
      <p:sp>
        <p:nvSpPr>
          <p:cNvPr id="105" name="Rectangle 104"/>
          <p:cNvSpPr/>
          <p:nvPr/>
        </p:nvSpPr>
        <p:spPr>
          <a:xfrm>
            <a:off x="9109597" y="5372427"/>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次世代の強力な暗号化</a:t>
            </a:r>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様々な脅威への対応</a:t>
            </a:r>
            <a:endParaRPr lang="en-US" sz="1500" dirty="0"/>
          </a:p>
        </p:txBody>
      </p:sp>
      <p:grpSp>
        <p:nvGrpSpPr>
          <p:cNvPr id="112" name="Group 111"/>
          <p:cNvGrpSpPr/>
          <p:nvPr/>
        </p:nvGrpSpPr>
        <p:grpSpPr>
          <a:xfrm>
            <a:off x="2845680" y="4935975"/>
            <a:ext cx="249754" cy="342900"/>
            <a:chOff x="5334002" y="1074974"/>
            <a:chExt cx="538624" cy="739311"/>
          </a:xfrm>
        </p:grpSpPr>
        <p:sp>
          <p:nvSpPr>
            <p:cNvPr id="113"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5" name="Group 114"/>
          <p:cNvGrpSpPr/>
          <p:nvPr/>
        </p:nvGrpSpPr>
        <p:grpSpPr>
          <a:xfrm>
            <a:off x="5785313" y="4935975"/>
            <a:ext cx="249754" cy="342900"/>
            <a:chOff x="5334002" y="1074974"/>
            <a:chExt cx="538624" cy="739311"/>
          </a:xfrm>
        </p:grpSpPr>
        <p:sp>
          <p:nvSpPr>
            <p:cNvPr id="116"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p:cNvGrpSpPr/>
          <p:nvPr/>
        </p:nvGrpSpPr>
        <p:grpSpPr>
          <a:xfrm>
            <a:off x="8729707" y="4935975"/>
            <a:ext cx="249754" cy="342900"/>
            <a:chOff x="5334002" y="1074974"/>
            <a:chExt cx="538624" cy="739311"/>
          </a:xfrm>
        </p:grpSpPr>
        <p:sp>
          <p:nvSpPr>
            <p:cNvPr id="120"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11668799" y="4935975"/>
            <a:ext cx="249754" cy="342900"/>
            <a:chOff x="5334002" y="1074974"/>
            <a:chExt cx="538624" cy="739311"/>
          </a:xfrm>
        </p:grpSpPr>
        <p:sp>
          <p:nvSpPr>
            <p:cNvPr id="123"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Rectangle 89"/>
          <p:cNvSpPr/>
          <p:nvPr/>
        </p:nvSpPr>
        <p:spPr>
          <a:xfrm>
            <a:off x="282895" y="3843244"/>
            <a:ext cx="11594728" cy="579509"/>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algn="ctr" defTabSz="913138"/>
            <a:r>
              <a:rPr lang="ja-JP" altLang="en-US" sz="1900" b="1" dirty="0" smtClean="0">
                <a:solidFill>
                  <a:schemeClr val="bg1"/>
                </a:solidFill>
              </a:rPr>
              <a:t>管理</a:t>
            </a:r>
            <a:r>
              <a:rPr lang="en-US" sz="1900" b="1" dirty="0" smtClean="0">
                <a:solidFill>
                  <a:schemeClr val="bg1"/>
                </a:solidFill>
              </a:rPr>
              <a:t> </a:t>
            </a:r>
            <a:r>
              <a:rPr lang="en-US" sz="1900" b="1" dirty="0">
                <a:solidFill>
                  <a:schemeClr val="bg1"/>
                </a:solidFill>
              </a:rPr>
              <a:t>&amp; </a:t>
            </a:r>
            <a:r>
              <a:rPr lang="ja-JP" altLang="en-US" sz="1900" b="1" dirty="0" smtClean="0">
                <a:solidFill>
                  <a:schemeClr val="bg1"/>
                </a:solidFill>
              </a:rPr>
              <a:t>自動化</a:t>
            </a:r>
            <a:endParaRPr lang="en-US" sz="1900" b="1" dirty="0">
              <a:solidFill>
                <a:schemeClr val="bg1"/>
              </a:solidFill>
            </a:endParaRPr>
          </a:p>
        </p:txBody>
      </p:sp>
      <p:pic>
        <p:nvPicPr>
          <p:cNvPr id="12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26614" y="3794241"/>
            <a:ext cx="704410" cy="70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Footer Placeholder 4"/>
          <p:cNvSpPr>
            <a:spLocks noGrp="1"/>
          </p:cNvSpPr>
          <p:nvPr>
            <p:ph type="ftr" sz="quarter" idx="4294967295"/>
          </p:nvPr>
        </p:nvSpPr>
        <p:spPr>
          <a:xfrm>
            <a:off x="9031919" y="6613447"/>
            <a:ext cx="2285405" cy="228600"/>
          </a:xfrm>
          <a:prstGeom prst="rect">
            <a:avLst/>
          </a:prstGeom>
        </p:spPr>
        <p:txBody>
          <a:bodyPr vert="horz" lIns="91424" tIns="45712" rIns="91424" bIns="45712" rtlCol="0" anchor="ctr"/>
          <a:lstStyle>
            <a:lvl1pPr marL="0" marR="0" indent="0" algn="r" defTabSz="914240" rtl="0" eaLnBrk="1" fontAlgn="auto" latinLnBrk="0" hangingPunct="1">
              <a:lnSpc>
                <a:spcPct val="100000"/>
              </a:lnSpc>
              <a:spcBef>
                <a:spcPts val="0"/>
              </a:spcBef>
              <a:spcAft>
                <a:spcPts val="0"/>
              </a:spcAft>
              <a:buClrTx/>
              <a:buSzTx/>
              <a:buFontTx/>
              <a:buNone/>
              <a:tabLst/>
              <a:defRPr sz="700">
                <a:solidFill>
                  <a:schemeClr val="tx1">
                    <a:tint val="75000"/>
                  </a:schemeClr>
                </a:solidFill>
                <a:latin typeface="CiscoSans ExtraLight" panose="020B0303020201020303" pitchFamily="34" charset="0"/>
              </a:defRPr>
            </a:lvl1pPr>
          </a:lstStyle>
          <a:p>
            <a:r>
              <a:rPr lang="en-US" dirty="0" smtClean="0">
                <a:solidFill>
                  <a:prstClr val="black">
                    <a:tint val="75000"/>
                  </a:prstClr>
                </a:solidFill>
              </a:rPr>
              <a:t>Cisco Confidential</a:t>
            </a:r>
            <a:endParaRPr lang="en-US" dirty="0">
              <a:solidFill>
                <a:prstClr val="black">
                  <a:tint val="75000"/>
                </a:prstClr>
              </a:solidFill>
            </a:endParaRPr>
          </a:p>
        </p:txBody>
      </p:sp>
      <p:pic>
        <p:nvPicPr>
          <p:cNvPr id="87" name="Picture 3" descr="C:\Documents and Settings\rteligic\Desktop\Desktop_26Apr\polygon-icon01.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8527128" y="1733975"/>
            <a:ext cx="787404" cy="648405"/>
          </a:xfrm>
          <a:prstGeom prst="rect">
            <a:avLst/>
          </a:prstGeom>
          <a:noFill/>
        </p:spPr>
      </p:pic>
      <p:sp>
        <p:nvSpPr>
          <p:cNvPr id="94" name="TextBox 93"/>
          <p:cNvSpPr txBox="1"/>
          <p:nvPr/>
        </p:nvSpPr>
        <p:spPr>
          <a:xfrm>
            <a:off x="4386420" y="1865799"/>
            <a:ext cx="846510" cy="338539"/>
          </a:xfrm>
          <a:prstGeom prst="rect">
            <a:avLst/>
          </a:prstGeom>
          <a:noFill/>
        </p:spPr>
        <p:txBody>
          <a:bodyPr wrap="none" lIns="121883" tIns="60941" rIns="121883" bIns="60941" rtlCol="0">
            <a:spAutoFit/>
          </a:bodyPr>
          <a:lstStyle/>
          <a:p>
            <a:r>
              <a:rPr lang="en-US" sz="1400" dirty="0"/>
              <a:t>ISR-AX</a:t>
            </a:r>
          </a:p>
        </p:txBody>
      </p:sp>
      <p:sp>
        <p:nvSpPr>
          <p:cNvPr id="110" name="TextBox 109"/>
          <p:cNvSpPr txBox="1"/>
          <p:nvPr/>
        </p:nvSpPr>
        <p:spPr>
          <a:xfrm>
            <a:off x="8420572" y="2274672"/>
            <a:ext cx="1167972" cy="553981"/>
          </a:xfrm>
          <a:prstGeom prst="rect">
            <a:avLst/>
          </a:prstGeom>
          <a:noFill/>
        </p:spPr>
        <p:txBody>
          <a:bodyPr wrap="square" lIns="121883" tIns="60941" rIns="121883" bIns="60941" rtlCol="0">
            <a:spAutoFit/>
          </a:bodyPr>
          <a:lstStyle/>
          <a:p>
            <a:r>
              <a:rPr lang="en-US" sz="1400" dirty="0"/>
              <a:t>ASR1000-AX</a:t>
            </a:r>
          </a:p>
        </p:txBody>
      </p:sp>
      <p:sp>
        <p:nvSpPr>
          <p:cNvPr id="3" name="Rectangle 2"/>
          <p:cNvSpPr/>
          <p:nvPr/>
        </p:nvSpPr>
        <p:spPr>
          <a:xfrm>
            <a:off x="0" y="889016"/>
            <a:ext cx="12192441" cy="5724431"/>
          </a:xfrm>
          <a:prstGeom prst="rect">
            <a:avLst/>
          </a:prstGeom>
          <a:solidFill>
            <a:schemeClr val="bg1">
              <a:lumMod val="65000"/>
              <a:alpha val="5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6" name="TextBox 105"/>
          <p:cNvSpPr txBox="1"/>
          <p:nvPr/>
        </p:nvSpPr>
        <p:spPr bwMode="auto">
          <a:xfrm>
            <a:off x="287884" y="6116240"/>
            <a:ext cx="2806148" cy="338552"/>
          </a:xfrm>
          <a:prstGeom prst="rect">
            <a:avLst/>
          </a:prstGeom>
          <a:ln/>
        </p:spPr>
        <p:style>
          <a:lnRef idx="0">
            <a:schemeClr val="accent5"/>
          </a:lnRef>
          <a:fillRef idx="3">
            <a:schemeClr val="accent5"/>
          </a:fillRef>
          <a:effectRef idx="3">
            <a:schemeClr val="accent5"/>
          </a:effectRef>
          <a:fontRef idx="minor">
            <a:schemeClr val="lt1"/>
          </a:fontRef>
        </p:style>
        <p:txBody>
          <a:bodyPr wrap="square" lIns="91420" tIns="45711" rIns="91420" bIns="45711">
            <a:spAutoFit/>
          </a:bodyPr>
          <a:lstStyle/>
          <a:p>
            <a:pPr algn="ctr">
              <a:defRPr/>
            </a:pPr>
            <a:r>
              <a:rPr lang="en-US" sz="1600" b="1" dirty="0">
                <a:solidFill>
                  <a:schemeClr val="bg1"/>
                </a:solidFill>
                <a:sym typeface="Wingdings" panose="05000000000000000000" pitchFamily="2" charset="2"/>
              </a:rPr>
              <a:t>DMVPN</a:t>
            </a:r>
            <a:endParaRPr lang="en-US" sz="1600" b="1" dirty="0">
              <a:solidFill>
                <a:schemeClr val="bg1"/>
              </a:solidFill>
            </a:endParaRPr>
          </a:p>
        </p:txBody>
      </p:sp>
      <p:sp>
        <p:nvSpPr>
          <p:cNvPr id="107" name="TextBox 106"/>
          <p:cNvSpPr txBox="1"/>
          <p:nvPr/>
        </p:nvSpPr>
        <p:spPr bwMode="auto">
          <a:xfrm>
            <a:off x="3200634" y="6116240"/>
            <a:ext cx="2834436" cy="338552"/>
          </a:xfrm>
          <a:prstGeom prst="rect">
            <a:avLst/>
          </a:prstGeom>
          <a:ln>
            <a:solidFill>
              <a:srgbClr val="7F7F7F"/>
            </a:solidFill>
          </a:ln>
        </p:spPr>
        <p:style>
          <a:lnRef idx="1">
            <a:schemeClr val="accent3"/>
          </a:lnRef>
          <a:fillRef idx="3">
            <a:schemeClr val="accent3"/>
          </a:fillRef>
          <a:effectRef idx="2">
            <a:schemeClr val="accent3"/>
          </a:effectRef>
          <a:fontRef idx="minor">
            <a:schemeClr val="lt1"/>
          </a:fontRef>
        </p:style>
        <p:txBody>
          <a:bodyPr wrap="square" lIns="91420" tIns="45711" rIns="91420" bIns="45711">
            <a:spAutoFit/>
          </a:bodyPr>
          <a:lstStyle/>
          <a:p>
            <a:pPr algn="ctr">
              <a:defRPr/>
            </a:pPr>
            <a:r>
              <a:rPr lang="en-US" sz="1600" b="1" dirty="0">
                <a:solidFill>
                  <a:srgbClr val="7F7F7F"/>
                </a:solidFill>
                <a:sym typeface="Wingdings" panose="05000000000000000000" pitchFamily="2" charset="2"/>
              </a:rPr>
              <a:t>Performance Routing</a:t>
            </a:r>
            <a:endParaRPr lang="en-US" sz="1600" b="1" dirty="0">
              <a:solidFill>
                <a:srgbClr val="7F7F7F"/>
              </a:solidFill>
            </a:endParaRPr>
          </a:p>
        </p:txBody>
      </p:sp>
      <p:sp>
        <p:nvSpPr>
          <p:cNvPr id="108" name="TextBox 107"/>
          <p:cNvSpPr txBox="1"/>
          <p:nvPr/>
        </p:nvSpPr>
        <p:spPr bwMode="auto">
          <a:xfrm>
            <a:off x="6132686" y="6116240"/>
            <a:ext cx="2843423" cy="338552"/>
          </a:xfrm>
          <a:prstGeom prst="rect">
            <a:avLst/>
          </a:prstGeom>
          <a:ln>
            <a:solidFill>
              <a:srgbClr val="7F7F7F"/>
            </a:solidFill>
          </a:ln>
        </p:spPr>
        <p:style>
          <a:lnRef idx="1">
            <a:schemeClr val="accent3"/>
          </a:lnRef>
          <a:fillRef idx="3">
            <a:schemeClr val="accent3"/>
          </a:fillRef>
          <a:effectRef idx="2">
            <a:schemeClr val="accent3"/>
          </a:effectRef>
          <a:fontRef idx="minor">
            <a:schemeClr val="lt1"/>
          </a:fontRef>
        </p:style>
        <p:txBody>
          <a:bodyPr wrap="square" lIns="91420" tIns="45711" rIns="91420" bIns="45711">
            <a:spAutoFit/>
          </a:bodyPr>
          <a:lstStyle/>
          <a:p>
            <a:pPr algn="ctr">
              <a:defRPr/>
            </a:pPr>
            <a:r>
              <a:rPr lang="en-US" sz="1600" b="1" dirty="0">
                <a:solidFill>
                  <a:schemeClr val="bg1">
                    <a:lumMod val="50000"/>
                  </a:schemeClr>
                </a:solidFill>
                <a:sym typeface="Wingdings" panose="05000000000000000000" pitchFamily="2" charset="2"/>
              </a:rPr>
              <a:t>AVC, WAAS, Akamai</a:t>
            </a:r>
            <a:endParaRPr lang="en-US" sz="1600" b="1" dirty="0">
              <a:solidFill>
                <a:schemeClr val="bg1">
                  <a:lumMod val="50000"/>
                </a:schemeClr>
              </a:solidFill>
            </a:endParaRPr>
          </a:p>
        </p:txBody>
      </p:sp>
      <p:sp>
        <p:nvSpPr>
          <p:cNvPr id="109" name="TextBox 108"/>
          <p:cNvSpPr txBox="1"/>
          <p:nvPr/>
        </p:nvSpPr>
        <p:spPr bwMode="auto">
          <a:xfrm>
            <a:off x="9111000" y="6113195"/>
            <a:ext cx="2771609" cy="33855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wrap="square" lIns="91420" tIns="45711" rIns="91420" bIns="45711">
            <a:spAutoFit/>
          </a:bodyPr>
          <a:lstStyle/>
          <a:p>
            <a:pPr algn="ctr">
              <a:defRPr/>
            </a:pPr>
            <a:r>
              <a:rPr lang="en-US" sz="1600" b="1" dirty="0">
                <a:solidFill>
                  <a:schemeClr val="tx1">
                    <a:lumMod val="50000"/>
                    <a:lumOff val="50000"/>
                  </a:schemeClr>
                </a:solidFill>
                <a:sym typeface="Wingdings" panose="05000000000000000000" pitchFamily="2" charset="2"/>
              </a:rPr>
              <a:t>Suite-B, CWS, ZBFW</a:t>
            </a:r>
            <a:endParaRPr lang="en-US" sz="1600" b="1" dirty="0">
              <a:solidFill>
                <a:schemeClr val="tx1">
                  <a:lumMod val="50000"/>
                  <a:lumOff val="50000"/>
                </a:schemeClr>
              </a:solidFill>
            </a:endParaRPr>
          </a:p>
        </p:txBody>
      </p:sp>
    </p:spTree>
    <p:extLst>
      <p:ext uri="{BB962C8B-B14F-4D97-AF65-F5344CB8AC3E}">
        <p14:creationId xmlns:p14="http://schemas.microsoft.com/office/powerpoint/2010/main" val="288296820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6" descr="Router with firewall"/>
          <p:cNvPicPr>
            <a:picLocks noChangeAspect="1" noChangeArrowheads="1"/>
          </p:cNvPicPr>
          <p:nvPr/>
        </p:nvPicPr>
        <p:blipFill>
          <a:blip r:embed="rId3" cstate="print"/>
          <a:srcRect/>
          <a:stretch>
            <a:fillRect/>
          </a:stretch>
        </p:blipFill>
        <p:spPr bwMode="auto">
          <a:xfrm>
            <a:off x="811315" y="3448659"/>
            <a:ext cx="774498" cy="487364"/>
          </a:xfrm>
          <a:prstGeom prst="rect">
            <a:avLst/>
          </a:prstGeom>
          <a:noFill/>
          <a:ln w="9525">
            <a:noFill/>
            <a:miter lim="800000"/>
            <a:headEnd/>
            <a:tailEnd/>
          </a:ln>
        </p:spPr>
      </p:pic>
      <p:cxnSp>
        <p:nvCxnSpPr>
          <p:cNvPr id="5" name="Straight Connector 433"/>
          <p:cNvCxnSpPr>
            <a:cxnSpLocks noChangeShapeType="1"/>
          </p:cNvCxnSpPr>
          <p:nvPr/>
        </p:nvCxnSpPr>
        <p:spPr bwMode="auto">
          <a:xfrm flipV="1">
            <a:off x="3701943" y="3598159"/>
            <a:ext cx="708998" cy="13852"/>
          </a:xfrm>
          <a:prstGeom prst="line">
            <a:avLst/>
          </a:prstGeom>
          <a:ln w="28575" cmpd="sng">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 name="Straight Connector 432"/>
          <p:cNvCxnSpPr>
            <a:cxnSpLocks noChangeShapeType="1"/>
          </p:cNvCxnSpPr>
          <p:nvPr/>
        </p:nvCxnSpPr>
        <p:spPr bwMode="auto">
          <a:xfrm>
            <a:off x="1168802" y="3675671"/>
            <a:ext cx="650143" cy="13192"/>
          </a:xfrm>
          <a:prstGeom prst="line">
            <a:avLst/>
          </a:prstGeom>
          <a:ln>
            <a:solidFill>
              <a:srgbClr val="6CF4D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763266" y="2975031"/>
            <a:ext cx="2132271" cy="1283492"/>
            <a:chOff x="1441176" y="5650707"/>
            <a:chExt cx="840105" cy="505690"/>
          </a:xfrm>
        </p:grpSpPr>
        <p:grpSp>
          <p:nvGrpSpPr>
            <p:cNvPr id="8" name="Group 779"/>
            <p:cNvGrpSpPr/>
            <p:nvPr/>
          </p:nvGrpSpPr>
          <p:grpSpPr>
            <a:xfrm>
              <a:off x="1441176" y="5650707"/>
              <a:ext cx="840105" cy="505690"/>
              <a:chOff x="1095375" y="-6018213"/>
              <a:chExt cx="9998075" cy="6018213"/>
            </a:xfrm>
            <a:effectLst>
              <a:outerShdw blurRad="127000" algn="ctr" rotWithShape="0">
                <a:prstClr val="black">
                  <a:alpha val="40000"/>
                </a:prstClr>
              </a:outerShdw>
            </a:effectLst>
          </p:grpSpPr>
          <p:sp>
            <p:nvSpPr>
              <p:cNvPr id="10" name="Freeform 6"/>
              <p:cNvSpPr>
                <a:spLocks/>
              </p:cNvSpPr>
              <p:nvPr/>
            </p:nvSpPr>
            <p:spPr bwMode="auto">
              <a:xfrm>
                <a:off x="1095375" y="-6018213"/>
                <a:ext cx="9998075" cy="6018213"/>
              </a:xfrm>
              <a:custGeom>
                <a:avLst/>
                <a:gdLst/>
                <a:ahLst/>
                <a:cxnLst>
                  <a:cxn ang="0">
                    <a:pos x="2516" y="940"/>
                  </a:cxn>
                  <a:cxn ang="0">
                    <a:pos x="2397" y="887"/>
                  </a:cxn>
                  <a:cxn ang="0">
                    <a:pos x="2353" y="744"/>
                  </a:cxn>
                  <a:cxn ang="0">
                    <a:pos x="2182" y="671"/>
                  </a:cxn>
                  <a:cxn ang="0">
                    <a:pos x="2181" y="458"/>
                  </a:cxn>
                  <a:cxn ang="0">
                    <a:pos x="2071" y="206"/>
                  </a:cxn>
                  <a:cxn ang="0">
                    <a:pos x="1875" y="57"/>
                  </a:cxn>
                  <a:cxn ang="0">
                    <a:pos x="1570" y="0"/>
                  </a:cxn>
                  <a:cxn ang="0">
                    <a:pos x="1247" y="61"/>
                  </a:cxn>
                  <a:cxn ang="0">
                    <a:pos x="1071" y="198"/>
                  </a:cxn>
                  <a:cxn ang="0">
                    <a:pos x="995" y="358"/>
                  </a:cxn>
                  <a:cxn ang="0">
                    <a:pos x="803" y="320"/>
                  </a:cxn>
                  <a:cxn ang="0">
                    <a:pos x="610" y="374"/>
                  </a:cxn>
                  <a:cxn ang="0">
                    <a:pos x="471" y="591"/>
                  </a:cxn>
                  <a:cxn ang="0">
                    <a:pos x="471" y="675"/>
                  </a:cxn>
                  <a:cxn ang="0">
                    <a:pos x="191" y="752"/>
                  </a:cxn>
                  <a:cxn ang="0">
                    <a:pos x="55" y="897"/>
                  </a:cxn>
                  <a:cxn ang="0">
                    <a:pos x="0" y="1145"/>
                  </a:cxn>
                  <a:cxn ang="0">
                    <a:pos x="196" y="1532"/>
                  </a:cxn>
                  <a:cxn ang="0">
                    <a:pos x="391" y="1604"/>
                  </a:cxn>
                  <a:cxn ang="0">
                    <a:pos x="392" y="1605"/>
                  </a:cxn>
                  <a:cxn ang="0">
                    <a:pos x="394" y="1605"/>
                  </a:cxn>
                  <a:cxn ang="0">
                    <a:pos x="2220" y="1605"/>
                  </a:cxn>
                  <a:cxn ang="0">
                    <a:pos x="2504" y="1542"/>
                  </a:cxn>
                  <a:cxn ang="0">
                    <a:pos x="2620" y="1429"/>
                  </a:cxn>
                  <a:cxn ang="0">
                    <a:pos x="2666" y="1239"/>
                  </a:cxn>
                  <a:cxn ang="0">
                    <a:pos x="2516" y="940"/>
                  </a:cxn>
                </a:cxnLst>
                <a:rect l="0" t="0" r="r" b="b"/>
                <a:pathLst>
                  <a:path w="2666" h="1605">
                    <a:moveTo>
                      <a:pt x="2516" y="940"/>
                    </a:moveTo>
                    <a:cubicBezTo>
                      <a:pt x="2471" y="910"/>
                      <a:pt x="2426" y="894"/>
                      <a:pt x="2397" y="887"/>
                    </a:cubicBezTo>
                    <a:cubicBezTo>
                      <a:pt x="2400" y="829"/>
                      <a:pt x="2385" y="781"/>
                      <a:pt x="2353" y="744"/>
                    </a:cubicBezTo>
                    <a:cubicBezTo>
                      <a:pt x="2304" y="688"/>
                      <a:pt x="2228" y="674"/>
                      <a:pt x="2182" y="671"/>
                    </a:cubicBezTo>
                    <a:cubicBezTo>
                      <a:pt x="2193" y="601"/>
                      <a:pt x="2193" y="528"/>
                      <a:pt x="2181" y="458"/>
                    </a:cubicBezTo>
                    <a:cubicBezTo>
                      <a:pt x="2164" y="362"/>
                      <a:pt x="2126" y="275"/>
                      <a:pt x="2071" y="206"/>
                    </a:cubicBezTo>
                    <a:cubicBezTo>
                      <a:pt x="2020" y="142"/>
                      <a:pt x="1954" y="92"/>
                      <a:pt x="1875" y="57"/>
                    </a:cubicBezTo>
                    <a:cubicBezTo>
                      <a:pt x="1788" y="19"/>
                      <a:pt x="1685" y="0"/>
                      <a:pt x="1570" y="0"/>
                    </a:cubicBezTo>
                    <a:cubicBezTo>
                      <a:pt x="1444" y="0"/>
                      <a:pt x="1336" y="20"/>
                      <a:pt x="1247" y="61"/>
                    </a:cubicBezTo>
                    <a:cubicBezTo>
                      <a:pt x="1175" y="94"/>
                      <a:pt x="1116" y="140"/>
                      <a:pt x="1071" y="198"/>
                    </a:cubicBezTo>
                    <a:cubicBezTo>
                      <a:pt x="1025" y="259"/>
                      <a:pt x="1004" y="319"/>
                      <a:pt x="995" y="358"/>
                    </a:cubicBezTo>
                    <a:cubicBezTo>
                      <a:pt x="953" y="342"/>
                      <a:pt x="882" y="320"/>
                      <a:pt x="803" y="320"/>
                    </a:cubicBezTo>
                    <a:cubicBezTo>
                      <a:pt x="730" y="320"/>
                      <a:pt x="665" y="338"/>
                      <a:pt x="610" y="374"/>
                    </a:cubicBezTo>
                    <a:cubicBezTo>
                      <a:pt x="509" y="438"/>
                      <a:pt x="479" y="527"/>
                      <a:pt x="471" y="591"/>
                    </a:cubicBezTo>
                    <a:cubicBezTo>
                      <a:pt x="467" y="624"/>
                      <a:pt x="468" y="653"/>
                      <a:pt x="471" y="675"/>
                    </a:cubicBezTo>
                    <a:cubicBezTo>
                      <a:pt x="361" y="680"/>
                      <a:pt x="265" y="707"/>
                      <a:pt x="191" y="752"/>
                    </a:cubicBezTo>
                    <a:cubicBezTo>
                      <a:pt x="133" y="789"/>
                      <a:pt x="87" y="837"/>
                      <a:pt x="55" y="897"/>
                    </a:cubicBezTo>
                    <a:cubicBezTo>
                      <a:pt x="19" y="965"/>
                      <a:pt x="0" y="1048"/>
                      <a:pt x="0" y="1145"/>
                    </a:cubicBezTo>
                    <a:cubicBezTo>
                      <a:pt x="0" y="1360"/>
                      <a:pt x="107" y="1474"/>
                      <a:pt x="196" y="1532"/>
                    </a:cubicBezTo>
                    <a:cubicBezTo>
                      <a:pt x="291" y="1593"/>
                      <a:pt x="387" y="1604"/>
                      <a:pt x="391" y="1604"/>
                    </a:cubicBezTo>
                    <a:cubicBezTo>
                      <a:pt x="392" y="1605"/>
                      <a:pt x="392" y="1605"/>
                      <a:pt x="392" y="1605"/>
                    </a:cubicBezTo>
                    <a:cubicBezTo>
                      <a:pt x="394" y="1605"/>
                      <a:pt x="394" y="1605"/>
                      <a:pt x="394" y="1605"/>
                    </a:cubicBezTo>
                    <a:cubicBezTo>
                      <a:pt x="2220" y="1605"/>
                      <a:pt x="2220" y="1605"/>
                      <a:pt x="2220" y="1605"/>
                    </a:cubicBezTo>
                    <a:cubicBezTo>
                      <a:pt x="2335" y="1605"/>
                      <a:pt x="2431" y="1583"/>
                      <a:pt x="2504" y="1542"/>
                    </a:cubicBezTo>
                    <a:cubicBezTo>
                      <a:pt x="2554" y="1513"/>
                      <a:pt x="2593" y="1475"/>
                      <a:pt x="2620" y="1429"/>
                    </a:cubicBezTo>
                    <a:cubicBezTo>
                      <a:pt x="2650" y="1376"/>
                      <a:pt x="2666" y="1312"/>
                      <a:pt x="2666" y="1239"/>
                    </a:cubicBezTo>
                    <a:cubicBezTo>
                      <a:pt x="2666" y="1076"/>
                      <a:pt x="2585" y="986"/>
                      <a:pt x="2516" y="940"/>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p:nvSpPr>
            <p:spPr bwMode="auto">
              <a:xfrm>
                <a:off x="1216025" y="-5897563"/>
                <a:ext cx="9756775" cy="5776913"/>
              </a:xfrm>
              <a:custGeom>
                <a:avLst/>
                <a:gdLst/>
                <a:ahLst/>
                <a:cxnLst>
                  <a:cxn ang="0">
                    <a:pos x="988" y="372"/>
                  </a:cxn>
                  <a:cxn ang="0">
                    <a:pos x="1538" y="0"/>
                  </a:cxn>
                  <a:cxn ang="0">
                    <a:pos x="2112" y="671"/>
                  </a:cxn>
                  <a:cxn ang="0">
                    <a:pos x="2331" y="880"/>
                  </a:cxn>
                  <a:cxn ang="0">
                    <a:pos x="2602" y="1207"/>
                  </a:cxn>
                  <a:cxn ang="0">
                    <a:pos x="2188" y="1541"/>
                  </a:cxn>
                  <a:cxn ang="0">
                    <a:pos x="362" y="1541"/>
                  </a:cxn>
                  <a:cxn ang="0">
                    <a:pos x="0" y="1113"/>
                  </a:cxn>
                  <a:cxn ang="0">
                    <a:pos x="477" y="675"/>
                  </a:cxn>
                  <a:cxn ang="0">
                    <a:pos x="595" y="368"/>
                  </a:cxn>
                  <a:cxn ang="0">
                    <a:pos x="988" y="372"/>
                  </a:cxn>
                </a:cxnLst>
                <a:rect l="0" t="0" r="r" b="b"/>
                <a:pathLst>
                  <a:path w="2602" h="1541">
                    <a:moveTo>
                      <a:pt x="988" y="372"/>
                    </a:moveTo>
                    <a:cubicBezTo>
                      <a:pt x="988" y="372"/>
                      <a:pt x="1009" y="0"/>
                      <a:pt x="1538" y="0"/>
                    </a:cubicBezTo>
                    <a:cubicBezTo>
                      <a:pt x="2066" y="0"/>
                      <a:pt x="2171" y="410"/>
                      <a:pt x="2112" y="671"/>
                    </a:cubicBezTo>
                    <a:cubicBezTo>
                      <a:pt x="2112" y="671"/>
                      <a:pt x="2362" y="650"/>
                      <a:pt x="2331" y="880"/>
                    </a:cubicBezTo>
                    <a:cubicBezTo>
                      <a:pt x="2331" y="880"/>
                      <a:pt x="2602" y="918"/>
                      <a:pt x="2602" y="1207"/>
                    </a:cubicBezTo>
                    <a:cubicBezTo>
                      <a:pt x="2602" y="1495"/>
                      <a:pt x="2352" y="1541"/>
                      <a:pt x="2188" y="1541"/>
                    </a:cubicBezTo>
                    <a:cubicBezTo>
                      <a:pt x="2025" y="1541"/>
                      <a:pt x="362" y="1541"/>
                      <a:pt x="362" y="1541"/>
                    </a:cubicBezTo>
                    <a:cubicBezTo>
                      <a:pt x="362" y="1541"/>
                      <a:pt x="0" y="1502"/>
                      <a:pt x="0" y="1113"/>
                    </a:cubicBezTo>
                    <a:cubicBezTo>
                      <a:pt x="0" y="723"/>
                      <a:pt x="310" y="675"/>
                      <a:pt x="477" y="675"/>
                    </a:cubicBezTo>
                    <a:cubicBezTo>
                      <a:pt x="477" y="675"/>
                      <a:pt x="421" y="480"/>
                      <a:pt x="595" y="368"/>
                    </a:cubicBezTo>
                    <a:cubicBezTo>
                      <a:pt x="769" y="257"/>
                      <a:pt x="988" y="372"/>
                      <a:pt x="988" y="372"/>
                    </a:cubicBezTo>
                    <a:close/>
                  </a:path>
                </a:pathLst>
              </a:custGeom>
              <a:gradFill>
                <a:gsLst>
                  <a:gs pos="0">
                    <a:schemeClr val="tx2">
                      <a:lumMod val="60000"/>
                      <a:lumOff val="40000"/>
                    </a:schemeClr>
                  </a:gs>
                  <a:gs pos="100000">
                    <a:schemeClr val="tx2">
                      <a:lumMod val="20000"/>
                      <a:lumOff val="80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p:nvSpPr>
            <p:spPr bwMode="auto">
              <a:xfrm>
                <a:off x="1274763" y="-2928938"/>
                <a:ext cx="9637713" cy="2749550"/>
              </a:xfrm>
              <a:custGeom>
                <a:avLst/>
                <a:gdLst/>
                <a:ahLst/>
                <a:cxnLst>
                  <a:cxn ang="0">
                    <a:pos x="174" y="667"/>
                  </a:cxn>
                  <a:cxn ang="0">
                    <a:pos x="347" y="733"/>
                  </a:cxn>
                  <a:cxn ang="0">
                    <a:pos x="2172" y="733"/>
                  </a:cxn>
                  <a:cxn ang="0">
                    <a:pos x="2570" y="415"/>
                  </a:cxn>
                  <a:cxn ang="0">
                    <a:pos x="2570" y="398"/>
                  </a:cxn>
                  <a:cxn ang="0">
                    <a:pos x="104" y="19"/>
                  </a:cxn>
                  <a:cxn ang="0">
                    <a:pos x="0" y="321"/>
                  </a:cxn>
                  <a:cxn ang="0">
                    <a:pos x="174" y="667"/>
                  </a:cxn>
                </a:cxnLst>
                <a:rect l="0" t="0" r="r" b="b"/>
                <a:pathLst>
                  <a:path w="2570" h="733">
                    <a:moveTo>
                      <a:pt x="174" y="667"/>
                    </a:moveTo>
                    <a:cubicBezTo>
                      <a:pt x="256" y="720"/>
                      <a:pt x="338" y="732"/>
                      <a:pt x="347" y="733"/>
                    </a:cubicBezTo>
                    <a:cubicBezTo>
                      <a:pt x="2172" y="733"/>
                      <a:pt x="2172" y="733"/>
                      <a:pt x="2172" y="733"/>
                    </a:cubicBezTo>
                    <a:cubicBezTo>
                      <a:pt x="2354" y="733"/>
                      <a:pt x="2570" y="677"/>
                      <a:pt x="2570" y="415"/>
                    </a:cubicBezTo>
                    <a:cubicBezTo>
                      <a:pt x="2570" y="409"/>
                      <a:pt x="2570" y="403"/>
                      <a:pt x="2570" y="398"/>
                    </a:cubicBezTo>
                    <a:cubicBezTo>
                      <a:pt x="1339" y="17"/>
                      <a:pt x="482" y="0"/>
                      <a:pt x="104" y="19"/>
                    </a:cubicBezTo>
                    <a:cubicBezTo>
                      <a:pt x="41" y="84"/>
                      <a:pt x="0" y="180"/>
                      <a:pt x="0" y="321"/>
                    </a:cubicBezTo>
                    <a:cubicBezTo>
                      <a:pt x="0" y="477"/>
                      <a:pt x="59" y="593"/>
                      <a:pt x="174" y="667"/>
                    </a:cubicBezTo>
                    <a:close/>
                  </a:path>
                </a:pathLst>
              </a:custGeom>
              <a:gradFill flip="none" rotWithShape="1">
                <a:gsLst>
                  <a:gs pos="0">
                    <a:schemeClr val="tx2">
                      <a:alpha val="80000"/>
                    </a:schemeClr>
                  </a:gs>
                  <a:gs pos="50000">
                    <a:schemeClr val="tx2">
                      <a:lumMod val="60000"/>
                      <a:lumOff val="40000"/>
                      <a:alpha val="50000"/>
                    </a:schemeClr>
                  </a:gs>
                  <a:gs pos="100000">
                    <a:schemeClr val="tx2">
                      <a:alpha val="80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Text Box 120"/>
            <p:cNvSpPr txBox="1">
              <a:spLocks noChangeArrowheads="1"/>
            </p:cNvSpPr>
            <p:nvPr/>
          </p:nvSpPr>
          <p:spPr bwMode="auto">
            <a:xfrm>
              <a:off x="1643854" y="5788013"/>
              <a:ext cx="442913" cy="328613"/>
            </a:xfrm>
            <a:prstGeom prst="rect">
              <a:avLst/>
            </a:prstGeom>
            <a:noFill/>
            <a:ln w="9525">
              <a:noFill/>
              <a:miter lim="800000"/>
              <a:headEnd/>
              <a:tailEnd/>
            </a:ln>
          </p:spPr>
          <p:txBody>
            <a:bodyPr anchor="ctr"/>
            <a:lstStyle/>
            <a:p>
              <a:pPr algn="ctr">
                <a:buClr>
                  <a:srgbClr val="000000"/>
                </a:buClr>
                <a:buSzPct val="100000"/>
                <a:buFont typeface="Times New Roman" pitchFamily="18" charset="0"/>
                <a:buNone/>
              </a:pPr>
              <a:r>
                <a:rPr lang="en-US" sz="2000" dirty="0">
                  <a:solidFill>
                    <a:schemeClr val="accent3">
                      <a:lumMod val="10000"/>
                    </a:schemeClr>
                  </a:solidFill>
                  <a:cs typeface="Arial" pitchFamily="34" charset="0"/>
                  <a:sym typeface="Arial" pitchFamily="34" charset="0"/>
                </a:rPr>
                <a:t>Internet VPN</a:t>
              </a:r>
            </a:p>
          </p:txBody>
        </p:sp>
      </p:gr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0715" t="8854" r="5383" b="8763"/>
          <a:stretch/>
        </p:blipFill>
        <p:spPr>
          <a:xfrm>
            <a:off x="4418320" y="2766693"/>
            <a:ext cx="1379651" cy="1556215"/>
          </a:xfrm>
          <a:prstGeom prst="rect">
            <a:avLst/>
          </a:prstGeom>
        </p:spPr>
      </p:pic>
      <p:sp>
        <p:nvSpPr>
          <p:cNvPr id="14" name="Freeform 26"/>
          <p:cNvSpPr>
            <a:spLocks/>
          </p:cNvSpPr>
          <p:nvPr/>
        </p:nvSpPr>
        <p:spPr bwMode="auto">
          <a:xfrm rot="16200000" flipH="1">
            <a:off x="2607526" y="2792520"/>
            <a:ext cx="679340" cy="2849726"/>
          </a:xfrm>
          <a:custGeom>
            <a:avLst/>
            <a:gdLst>
              <a:gd name="T0" fmla="*/ 0 w 145"/>
              <a:gd name="T1" fmla="*/ 0 h 544"/>
              <a:gd name="T2" fmla="*/ 145 w 145"/>
              <a:gd name="T3" fmla="*/ 0 h 544"/>
              <a:gd name="T4" fmla="*/ 145 w 145"/>
              <a:gd name="T5" fmla="*/ 544 h 544"/>
              <a:gd name="T6" fmla="*/ 0 w 145"/>
              <a:gd name="T7" fmla="*/ 544 h 544"/>
            </a:gdLst>
            <a:ahLst/>
            <a:cxnLst>
              <a:cxn ang="0">
                <a:pos x="T0" y="T1"/>
              </a:cxn>
              <a:cxn ang="0">
                <a:pos x="T2" y="T3"/>
              </a:cxn>
              <a:cxn ang="0">
                <a:pos x="T4" y="T5"/>
              </a:cxn>
              <a:cxn ang="0">
                <a:pos x="T6" y="T7"/>
              </a:cxn>
            </a:cxnLst>
            <a:rect l="0" t="0" r="r" b="b"/>
            <a:pathLst>
              <a:path w="145" h="544">
                <a:moveTo>
                  <a:pt x="0" y="0"/>
                </a:moveTo>
                <a:lnTo>
                  <a:pt x="145" y="0"/>
                </a:lnTo>
                <a:lnTo>
                  <a:pt x="145" y="544"/>
                </a:lnTo>
                <a:lnTo>
                  <a:pt x="0" y="544"/>
                </a:ln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73013" tIns="36507" rIns="73013" bIns="36507"/>
          <a:lstStyle/>
          <a:p>
            <a:endParaRPr lang="en-US" sz="1200" dirty="0"/>
          </a:p>
        </p:txBody>
      </p:sp>
      <p:sp>
        <p:nvSpPr>
          <p:cNvPr id="15" name="TextBox 14"/>
          <p:cNvSpPr txBox="1"/>
          <p:nvPr/>
        </p:nvSpPr>
        <p:spPr>
          <a:xfrm>
            <a:off x="8" y="4950538"/>
            <a:ext cx="6519693" cy="646317"/>
          </a:xfrm>
          <a:prstGeom prst="rect">
            <a:avLst/>
          </a:prstGeom>
          <a:noFill/>
        </p:spPr>
        <p:txBody>
          <a:bodyPr wrap="none" lIns="91420" tIns="45713" rIns="91420" bIns="45713" rtlCol="0">
            <a:spAutoFit/>
          </a:bodyPr>
          <a:lstStyle/>
          <a:p>
            <a:r>
              <a:rPr lang="ja-JP" altLang="en-US" sz="1600" dirty="0" smtClean="0"/>
              <a:t>契約帯域は最大</a:t>
            </a:r>
            <a:r>
              <a:rPr lang="en-US" sz="1600" dirty="0" smtClean="0"/>
              <a:t> </a:t>
            </a:r>
            <a:r>
              <a:rPr lang="en-US" sz="1600" dirty="0"/>
              <a:t>X </a:t>
            </a:r>
            <a:r>
              <a:rPr lang="en-US" sz="1600" dirty="0" smtClean="0"/>
              <a:t>Mbps:</a:t>
            </a:r>
            <a:endParaRPr lang="en-US" sz="1600" dirty="0"/>
          </a:p>
          <a:p>
            <a:r>
              <a:rPr lang="ja-JP" altLang="en-US" sz="2000" b="1" dirty="0" smtClean="0"/>
              <a:t>実際に利用可能な帯域は常に</a:t>
            </a:r>
            <a:r>
              <a:rPr lang="en-US" sz="2000" b="1" dirty="0" smtClean="0"/>
              <a:t> X</a:t>
            </a:r>
            <a:r>
              <a:rPr lang="ja-JP" altLang="en-US" sz="2000" b="1" dirty="0" smtClean="0"/>
              <a:t>ではなく、通常はそれ以下</a:t>
            </a:r>
            <a:endParaRPr lang="en-US" sz="2000" b="1" dirty="0"/>
          </a:p>
        </p:txBody>
      </p:sp>
      <p:sp>
        <p:nvSpPr>
          <p:cNvPr id="17" name="TextBox 16"/>
          <p:cNvSpPr txBox="1"/>
          <p:nvPr/>
        </p:nvSpPr>
        <p:spPr>
          <a:xfrm>
            <a:off x="886320" y="3134534"/>
            <a:ext cx="800179" cy="323151"/>
          </a:xfrm>
          <a:prstGeom prst="rect">
            <a:avLst/>
          </a:prstGeom>
          <a:noFill/>
        </p:spPr>
        <p:txBody>
          <a:bodyPr wrap="none" lIns="91420" tIns="45713" rIns="91420" bIns="45713" rtlCol="0">
            <a:spAutoFit/>
          </a:bodyPr>
          <a:lstStyle/>
          <a:p>
            <a:r>
              <a:rPr lang="en-US" sz="1500" b="1" dirty="0"/>
              <a:t>Branch</a:t>
            </a:r>
          </a:p>
        </p:txBody>
      </p:sp>
      <p:sp>
        <p:nvSpPr>
          <p:cNvPr id="18" name="TextBox 17"/>
          <p:cNvSpPr txBox="1"/>
          <p:nvPr/>
        </p:nvSpPr>
        <p:spPr>
          <a:xfrm>
            <a:off x="4369423" y="2468297"/>
            <a:ext cx="457777" cy="323151"/>
          </a:xfrm>
          <a:prstGeom prst="rect">
            <a:avLst/>
          </a:prstGeom>
          <a:noFill/>
        </p:spPr>
        <p:txBody>
          <a:bodyPr wrap="none" lIns="91420" tIns="45713" rIns="91420" bIns="45713" rtlCol="0">
            <a:spAutoFit/>
          </a:bodyPr>
          <a:lstStyle/>
          <a:p>
            <a:r>
              <a:rPr lang="en-US" sz="1500" b="1" dirty="0"/>
              <a:t>DC</a:t>
            </a:r>
          </a:p>
        </p:txBody>
      </p:sp>
      <p:sp>
        <p:nvSpPr>
          <p:cNvPr id="19" name="Oval 18"/>
          <p:cNvSpPr/>
          <p:nvPr/>
        </p:nvSpPr>
        <p:spPr>
          <a:xfrm>
            <a:off x="1519043" y="3524617"/>
            <a:ext cx="316366" cy="361787"/>
          </a:xfrm>
          <a:prstGeom prst="ellipse">
            <a:avLst/>
          </a:prstGeom>
          <a:solidFill>
            <a:srgbClr val="B7D333"/>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3" rIns="91420" bIns="45713" rtlCol="0" anchor="ctr"/>
          <a:lstStyle/>
          <a:p>
            <a:pPr algn="ctr"/>
            <a:endParaRPr lang="en-US" dirty="0" smtClean="0"/>
          </a:p>
        </p:txBody>
      </p:sp>
      <p:pic>
        <p:nvPicPr>
          <p:cNvPr id="26" name="Picture 2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1321" y="2455316"/>
            <a:ext cx="1238615" cy="342657"/>
          </a:xfrm>
          <a:prstGeom prst="rect">
            <a:avLst/>
          </a:prstGeom>
          <a:noFill/>
          <a:ln w="9525">
            <a:noFill/>
            <a:miter lim="800000"/>
            <a:headEnd/>
            <a:tailEnd/>
          </a:ln>
        </p:spPr>
      </p:pic>
      <p:pic>
        <p:nvPicPr>
          <p:cNvPr id="27" name="Picture 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1435" y="2156993"/>
            <a:ext cx="1473748" cy="256011"/>
          </a:xfrm>
          <a:prstGeom prst="rect">
            <a:avLst/>
          </a:prstGeom>
          <a:noFill/>
          <a:ln w="9525">
            <a:noFill/>
            <a:miter lim="800000"/>
            <a:headEnd/>
            <a:tailEnd/>
          </a:ln>
        </p:spPr>
      </p:pic>
      <p:pic>
        <p:nvPicPr>
          <p:cNvPr id="28" name="Picture 2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3442" y="2861705"/>
            <a:ext cx="698162" cy="282952"/>
          </a:xfrm>
          <a:prstGeom prst="rect">
            <a:avLst/>
          </a:prstGeom>
          <a:noFill/>
          <a:ln w="9525">
            <a:noFill/>
            <a:miter lim="800000"/>
            <a:headEnd/>
            <a:tailEnd/>
          </a:ln>
        </p:spPr>
      </p:pic>
      <p:sp>
        <p:nvSpPr>
          <p:cNvPr id="25" name="Title 1"/>
          <p:cNvSpPr>
            <a:spLocks noGrp="1"/>
          </p:cNvSpPr>
          <p:nvPr>
            <p:ph type="title"/>
          </p:nvPr>
        </p:nvSpPr>
        <p:spPr>
          <a:xfrm>
            <a:off x="292614" y="412753"/>
            <a:ext cx="11612880" cy="838200"/>
          </a:xfrm>
        </p:spPr>
        <p:txBody>
          <a:bodyPr/>
          <a:lstStyle/>
          <a:p>
            <a:r>
              <a:rPr lang="ja-JP" altLang="en-US" dirty="0" smtClean="0">
                <a:solidFill>
                  <a:schemeClr val="accent6"/>
                </a:solidFill>
              </a:rPr>
              <a:t>インターネット利用時に直面する帯域管理の課題</a:t>
            </a:r>
            <a:endParaRPr lang="en-US" sz="2800" dirty="0">
              <a:solidFill>
                <a:schemeClr val="accent6"/>
              </a:solidFill>
            </a:endParaRPr>
          </a:p>
        </p:txBody>
      </p:sp>
      <p:sp>
        <p:nvSpPr>
          <p:cNvPr id="2" name="Text Placeholder 1"/>
          <p:cNvSpPr>
            <a:spLocks noGrp="1"/>
          </p:cNvSpPr>
          <p:nvPr>
            <p:ph type="body" sz="quarter" idx="11"/>
          </p:nvPr>
        </p:nvSpPr>
        <p:spPr>
          <a:xfrm>
            <a:off x="337168" y="882463"/>
            <a:ext cx="11612880" cy="457200"/>
          </a:xfrm>
        </p:spPr>
        <p:txBody>
          <a:bodyPr/>
          <a:lstStyle/>
          <a:p>
            <a:r>
              <a:rPr lang="en-US" altLang="ja-JP" sz="2700" dirty="0" smtClean="0"/>
              <a:t>SLA</a:t>
            </a:r>
            <a:r>
              <a:rPr lang="ja-JP" altLang="en-US" sz="2700" dirty="0" smtClean="0"/>
              <a:t>の効かない環境でアプリケーションの応答が劣化する</a:t>
            </a:r>
            <a:endParaRPr lang="en-US" sz="2700" dirty="0"/>
          </a:p>
        </p:txBody>
      </p:sp>
      <p:sp>
        <p:nvSpPr>
          <p:cNvPr id="3" name="Content Placeholder 2"/>
          <p:cNvSpPr>
            <a:spLocks noGrp="1"/>
          </p:cNvSpPr>
          <p:nvPr>
            <p:ph sz="quarter" idx="12"/>
          </p:nvPr>
        </p:nvSpPr>
        <p:spPr>
          <a:xfrm>
            <a:off x="6337353" y="1614559"/>
            <a:ext cx="5680230" cy="4543425"/>
          </a:xfrm>
        </p:spPr>
        <p:txBody>
          <a:bodyPr>
            <a:noAutofit/>
          </a:bodyPr>
          <a:lstStyle/>
          <a:p>
            <a:pPr marL="0" indent="0">
              <a:lnSpc>
                <a:spcPct val="100000"/>
              </a:lnSpc>
              <a:spcBef>
                <a:spcPts val="0"/>
              </a:spcBef>
              <a:buNone/>
            </a:pPr>
            <a:endParaRPr lang="en-US" sz="2100" b="1" dirty="0"/>
          </a:p>
          <a:p>
            <a:pPr>
              <a:lnSpc>
                <a:spcPct val="100000"/>
              </a:lnSpc>
              <a:spcBef>
                <a:spcPts val="0"/>
              </a:spcBef>
            </a:pPr>
            <a:r>
              <a:rPr lang="ja-JP" altLang="en-US" sz="2100" b="1" dirty="0" smtClean="0">
                <a:solidFill>
                  <a:schemeClr val="accent5"/>
                </a:solidFill>
              </a:rPr>
              <a:t>インターネットの利用可能な回線帯域は変化する</a:t>
            </a:r>
            <a:endParaRPr lang="en-US" sz="2100" b="1" dirty="0">
              <a:solidFill>
                <a:schemeClr val="accent5"/>
              </a:solidFill>
            </a:endParaRPr>
          </a:p>
          <a:p>
            <a:pPr lvl="1" indent="-287904">
              <a:lnSpc>
                <a:spcPct val="100000"/>
              </a:lnSpc>
              <a:buFont typeface="Lucida Grande"/>
              <a:buChar char="­"/>
            </a:pPr>
            <a:r>
              <a:rPr lang="ja-JP" altLang="en-US" sz="1600" dirty="0" smtClean="0"/>
              <a:t>事前の帯域設定（</a:t>
            </a:r>
            <a:r>
              <a:rPr lang="en-US" altLang="ja-JP" sz="1600" dirty="0" err="1" smtClean="0"/>
              <a:t>QoS</a:t>
            </a:r>
            <a:r>
              <a:rPr lang="ja-JP" altLang="en-US" sz="1600" dirty="0" smtClean="0"/>
              <a:t>）は正確ではない</a:t>
            </a:r>
            <a:r>
              <a:rPr lang="en-US" sz="1600" dirty="0" smtClean="0"/>
              <a:t> – </a:t>
            </a:r>
            <a:r>
              <a:rPr lang="ja-JP" altLang="en-US" sz="1600" dirty="0" smtClean="0"/>
              <a:t>現在は静的な設定</a:t>
            </a:r>
            <a:endParaRPr lang="en-US" sz="1600" dirty="0"/>
          </a:p>
          <a:p>
            <a:pPr lvl="1" indent="-287904">
              <a:lnSpc>
                <a:spcPct val="100000"/>
              </a:lnSpc>
              <a:buFont typeface="Lucida Grande"/>
              <a:buChar char="­"/>
            </a:pPr>
            <a:r>
              <a:rPr lang="ja-JP" altLang="en-US" sz="1600" dirty="0" smtClean="0"/>
              <a:t>帯域が変化するのでシェーパーは不正確になる</a:t>
            </a:r>
            <a:endParaRPr lang="en-US" sz="1600" dirty="0"/>
          </a:p>
          <a:p>
            <a:pPr lvl="1" indent="-287904">
              <a:lnSpc>
                <a:spcPct val="100000"/>
              </a:lnSpc>
              <a:buFont typeface="Lucida Grande"/>
              <a:buChar char="­"/>
            </a:pPr>
            <a:r>
              <a:rPr lang="ja-JP" altLang="en-US" sz="1600" dirty="0" smtClean="0"/>
              <a:t>設定で帯域の変化を予測するのは不可能</a:t>
            </a:r>
            <a:endParaRPr lang="en-US" sz="2100" dirty="0"/>
          </a:p>
          <a:p>
            <a:pPr>
              <a:lnSpc>
                <a:spcPct val="100000"/>
              </a:lnSpc>
              <a:spcBef>
                <a:spcPts val="0"/>
              </a:spcBef>
            </a:pPr>
            <a:endParaRPr lang="en-US" sz="2100" b="1" dirty="0"/>
          </a:p>
          <a:p>
            <a:pPr>
              <a:lnSpc>
                <a:spcPct val="100000"/>
              </a:lnSpc>
              <a:spcBef>
                <a:spcPts val="0"/>
              </a:spcBef>
            </a:pPr>
            <a:r>
              <a:rPr lang="ja-JP" altLang="en-US" sz="2100" b="1" dirty="0" smtClean="0">
                <a:solidFill>
                  <a:srgbClr val="33828D"/>
                </a:solidFill>
              </a:rPr>
              <a:t>アプリケーション</a:t>
            </a:r>
            <a:r>
              <a:rPr lang="en-US" sz="2100" b="1" dirty="0" smtClean="0">
                <a:solidFill>
                  <a:srgbClr val="33828D"/>
                </a:solidFill>
              </a:rPr>
              <a:t> </a:t>
            </a:r>
            <a:r>
              <a:rPr lang="en-US" sz="2100" b="1" dirty="0">
                <a:solidFill>
                  <a:srgbClr val="33828D"/>
                </a:solidFill>
              </a:rPr>
              <a:t>&amp; </a:t>
            </a:r>
            <a:r>
              <a:rPr lang="ja-JP" altLang="en-US" sz="2100" b="1" dirty="0" smtClean="0">
                <a:solidFill>
                  <a:srgbClr val="33828D"/>
                </a:solidFill>
              </a:rPr>
              <a:t>利用者への影響</a:t>
            </a:r>
            <a:endParaRPr lang="en-US" sz="2100" b="1" dirty="0">
              <a:solidFill>
                <a:srgbClr val="33828D"/>
              </a:solidFill>
            </a:endParaRPr>
          </a:p>
          <a:p>
            <a:pPr lvl="1">
              <a:lnSpc>
                <a:spcPct val="100000"/>
              </a:lnSpc>
              <a:buFont typeface="Lucida Grande"/>
              <a:buChar char="­"/>
            </a:pPr>
            <a:r>
              <a:rPr lang="ja-JP" altLang="en-US" sz="1600" dirty="0" smtClean="0"/>
              <a:t>アプリケーションのチューニングは静的なシェーピングレートに基づく</a:t>
            </a:r>
            <a:endParaRPr lang="en-US" sz="1600" dirty="0"/>
          </a:p>
          <a:p>
            <a:pPr lvl="1">
              <a:lnSpc>
                <a:spcPct val="100000"/>
              </a:lnSpc>
              <a:buFont typeface="Lucida Grande"/>
              <a:buChar char="­"/>
            </a:pPr>
            <a:r>
              <a:rPr lang="ja-JP" altLang="en-US" sz="1600" dirty="0" smtClean="0"/>
              <a:t>アプリケーションを識別して落とすことはできない</a:t>
            </a:r>
            <a:r>
              <a:rPr lang="en-US" sz="1600" dirty="0" smtClean="0"/>
              <a:t> – YouTube</a:t>
            </a:r>
            <a:r>
              <a:rPr lang="ja-JP" altLang="en-US" sz="1600" dirty="0" smtClean="0"/>
              <a:t>の代わりに</a:t>
            </a:r>
            <a:r>
              <a:rPr lang="en-US" altLang="ja-JP" sz="1600" dirty="0" smtClean="0"/>
              <a:t>SAP</a:t>
            </a:r>
            <a:r>
              <a:rPr lang="ja-JP" altLang="en-US" sz="1600" dirty="0" smtClean="0"/>
              <a:t>が落ちてしまう！</a:t>
            </a:r>
            <a:endParaRPr lang="en-US" sz="1600" b="1" dirty="0"/>
          </a:p>
          <a:p>
            <a:pPr lvl="1">
              <a:lnSpc>
                <a:spcPct val="100000"/>
              </a:lnSpc>
              <a:buFont typeface="Lucida Grande"/>
              <a:buChar char="­"/>
            </a:pPr>
            <a:r>
              <a:rPr lang="ja-JP" altLang="en-US" sz="1600" b="1" dirty="0" smtClean="0"/>
              <a:t>新しい呼やフローによって既存の呼やフローのパフォーマンスが落ちてしまう</a:t>
            </a:r>
            <a:endParaRPr lang="en-US" sz="1600" b="1" dirty="0"/>
          </a:p>
          <a:p>
            <a:pPr>
              <a:lnSpc>
                <a:spcPct val="100000"/>
              </a:lnSpc>
            </a:pPr>
            <a:r>
              <a:rPr lang="ja-JP" altLang="en-US" sz="2100" b="1" dirty="0" smtClean="0">
                <a:solidFill>
                  <a:srgbClr val="33828D"/>
                </a:solidFill>
              </a:rPr>
              <a:t>もっと賢い</a:t>
            </a:r>
            <a:r>
              <a:rPr lang="en-US" altLang="ja-JP" sz="2100" b="1" dirty="0" err="1" smtClean="0">
                <a:solidFill>
                  <a:srgbClr val="33828D"/>
                </a:solidFill>
              </a:rPr>
              <a:t>QoS</a:t>
            </a:r>
            <a:r>
              <a:rPr lang="ja-JP" altLang="en-US" sz="2100" b="1" dirty="0" smtClean="0">
                <a:solidFill>
                  <a:srgbClr val="33828D"/>
                </a:solidFill>
              </a:rPr>
              <a:t>でアプリケーションの応答を改善できないだろうか？</a:t>
            </a:r>
            <a:endParaRPr lang="en-US" sz="2100" b="1" dirty="0">
              <a:solidFill>
                <a:srgbClr val="33828D"/>
              </a:solidFill>
            </a:endParaRPr>
          </a:p>
        </p:txBody>
      </p:sp>
    </p:spTree>
    <p:extLst>
      <p:ext uri="{BB962C8B-B14F-4D97-AF65-F5344CB8AC3E}">
        <p14:creationId xmlns:p14="http://schemas.microsoft.com/office/powerpoint/2010/main" val="144473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Documents and Settings\rteligic\Desktop\Desktop_26Apr\desktop271211\cisco-prime\icons\Picture1.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4450017" y="2684535"/>
            <a:ext cx="2372441" cy="2363960"/>
          </a:xfrm>
          <a:prstGeom prst="rect">
            <a:avLst/>
          </a:prstGeom>
          <a:noFill/>
        </p:spPr>
      </p:pic>
      <p:sp>
        <p:nvSpPr>
          <p:cNvPr id="2" name="Title 1"/>
          <p:cNvSpPr>
            <a:spLocks noGrp="1"/>
          </p:cNvSpPr>
          <p:nvPr>
            <p:ph type="title"/>
          </p:nvPr>
        </p:nvSpPr>
        <p:spPr>
          <a:xfrm>
            <a:off x="309836" y="139248"/>
            <a:ext cx="11438251" cy="838200"/>
          </a:xfrm>
        </p:spPr>
        <p:txBody>
          <a:bodyPr/>
          <a:lstStyle/>
          <a:p>
            <a:r>
              <a:rPr lang="en-US" altLang="ja-JP" dirty="0" smtClean="0"/>
              <a:t>IWAN</a:t>
            </a:r>
            <a:r>
              <a:rPr lang="ja-JP" altLang="en-US" dirty="0" smtClean="0"/>
              <a:t>伝送路用の</a:t>
            </a:r>
            <a:r>
              <a:rPr lang="en-US" dirty="0" smtClean="0"/>
              <a:t>Adaptive </a:t>
            </a:r>
            <a:r>
              <a:rPr lang="en-US" dirty="0" err="1" smtClean="0"/>
              <a:t>QoS</a:t>
            </a:r>
            <a:r>
              <a:rPr lang="en-US" dirty="0" smtClean="0"/>
              <a:t/>
            </a:r>
            <a:br>
              <a:rPr lang="en-US" dirty="0" smtClean="0"/>
            </a:br>
            <a:r>
              <a:rPr lang="ja-JP" altLang="en-US" sz="2400" dirty="0" smtClean="0">
                <a:solidFill>
                  <a:srgbClr val="000000"/>
                </a:solidFill>
              </a:rPr>
              <a:t>どのように動作するのか？</a:t>
            </a:r>
            <a:endParaRPr lang="en-US" sz="2400" dirty="0">
              <a:solidFill>
                <a:srgbClr val="000000"/>
              </a:solidFill>
            </a:endParaRPr>
          </a:p>
        </p:txBody>
      </p:sp>
      <p:sp>
        <p:nvSpPr>
          <p:cNvPr id="5" name="Rectangle 2"/>
          <p:cNvSpPr txBox="1">
            <a:spLocks noChangeArrowheads="1"/>
          </p:cNvSpPr>
          <p:nvPr/>
        </p:nvSpPr>
        <p:spPr>
          <a:xfrm>
            <a:off x="415518" y="1136137"/>
            <a:ext cx="10705602" cy="821267"/>
          </a:xfrm>
          <a:prstGeom prst="rect">
            <a:avLst/>
          </a:prstGeom>
        </p:spPr>
        <p:txBody>
          <a:bodyPr vert="horz" lIns="91424" tIns="45717" rIns="91424" bIns="45717"/>
          <a:lstStyle>
            <a:lvl1pPr marL="342900" indent="-3429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1pPr>
            <a:lvl2pPr marL="342900" indent="114300" algn="l" defTabSz="457200" rtl="0" eaLnBrk="0" fontAlgn="base" hangingPunct="0">
              <a:spcBef>
                <a:spcPts val="3600"/>
              </a:spcBef>
              <a:spcAft>
                <a:spcPct val="0"/>
              </a:spcAft>
              <a:defRPr sz="3600">
                <a:solidFill>
                  <a:srgbClr val="FFFFFF"/>
                </a:solidFill>
                <a:latin typeface="+mn-lt"/>
                <a:ea typeface="Chalkduster" charset="0"/>
                <a:cs typeface="+mn-cs"/>
                <a:sym typeface="Chalkduster" charset="0"/>
              </a:defRPr>
            </a:lvl2pPr>
            <a:lvl3pPr marL="685800" indent="228600" algn="l" defTabSz="457200" rtl="0" eaLnBrk="0" fontAlgn="base" hangingPunct="0">
              <a:spcBef>
                <a:spcPts val="3600"/>
              </a:spcBef>
              <a:spcAft>
                <a:spcPct val="0"/>
              </a:spcAft>
              <a:defRPr sz="3600">
                <a:solidFill>
                  <a:srgbClr val="FFFFFF"/>
                </a:solidFill>
                <a:latin typeface="+mn-lt"/>
                <a:ea typeface="Chalkduster" charset="0"/>
                <a:cs typeface="+mn-cs"/>
                <a:sym typeface="Chalkduster" charset="0"/>
              </a:defRPr>
            </a:lvl3pPr>
            <a:lvl4pPr marL="1028700" indent="342900" algn="l" defTabSz="457200" rtl="0" eaLnBrk="0" fontAlgn="base" hangingPunct="0">
              <a:spcBef>
                <a:spcPts val="3600"/>
              </a:spcBef>
              <a:spcAft>
                <a:spcPct val="0"/>
              </a:spcAft>
              <a:defRPr sz="3600">
                <a:solidFill>
                  <a:srgbClr val="FFFFFF"/>
                </a:solidFill>
                <a:latin typeface="+mn-lt"/>
                <a:ea typeface="Chalkduster" charset="0"/>
                <a:cs typeface="+mn-cs"/>
                <a:sym typeface="Chalkduster" charset="0"/>
              </a:defRPr>
            </a:lvl4pPr>
            <a:lvl5pPr marL="1371600" indent="457200" algn="l" defTabSz="457200" rtl="0" eaLnBrk="0" fontAlgn="base" hangingPunct="0">
              <a:spcBef>
                <a:spcPts val="3600"/>
              </a:spcBef>
              <a:spcAft>
                <a:spcPct val="0"/>
              </a:spcAft>
              <a:defRPr sz="3600">
                <a:solidFill>
                  <a:srgbClr val="FFFFFF"/>
                </a:solidFill>
                <a:latin typeface="+mn-lt"/>
                <a:ea typeface="Chalkduster" charset="0"/>
                <a:cs typeface="+mn-cs"/>
                <a:sym typeface="Chalkduster" charset="0"/>
              </a:defRPr>
            </a:lvl5pPr>
            <a:lvl6pPr marL="1828800" algn="l" defTabSz="457200" rtl="0" fontAlgn="base" hangingPunct="0">
              <a:spcBef>
                <a:spcPts val="3600"/>
              </a:spcBef>
              <a:spcAft>
                <a:spcPct val="0"/>
              </a:spcAft>
              <a:defRPr sz="3600">
                <a:solidFill>
                  <a:srgbClr val="FFFFFF"/>
                </a:solidFill>
                <a:latin typeface="+mn-lt"/>
                <a:ea typeface="Chalkduster" charset="0"/>
                <a:cs typeface="+mn-cs"/>
                <a:sym typeface="Chalkduster" charset="0"/>
              </a:defRPr>
            </a:lvl6pPr>
            <a:lvl7pPr marL="2286000" algn="l" defTabSz="457200" rtl="0" fontAlgn="base" hangingPunct="0">
              <a:spcBef>
                <a:spcPts val="3600"/>
              </a:spcBef>
              <a:spcAft>
                <a:spcPct val="0"/>
              </a:spcAft>
              <a:defRPr sz="3600">
                <a:solidFill>
                  <a:srgbClr val="FFFFFF"/>
                </a:solidFill>
                <a:latin typeface="+mn-lt"/>
                <a:ea typeface="Chalkduster" charset="0"/>
                <a:cs typeface="+mn-cs"/>
                <a:sym typeface="Chalkduster" charset="0"/>
              </a:defRPr>
            </a:lvl7pPr>
            <a:lvl8pPr marL="2743200" algn="l" defTabSz="457200" rtl="0" fontAlgn="base" hangingPunct="0">
              <a:spcBef>
                <a:spcPts val="3600"/>
              </a:spcBef>
              <a:spcAft>
                <a:spcPct val="0"/>
              </a:spcAft>
              <a:defRPr sz="3600">
                <a:solidFill>
                  <a:srgbClr val="FFFFFF"/>
                </a:solidFill>
                <a:latin typeface="+mn-lt"/>
                <a:ea typeface="Chalkduster" charset="0"/>
                <a:cs typeface="+mn-cs"/>
                <a:sym typeface="Chalkduster" charset="0"/>
              </a:defRPr>
            </a:lvl8pPr>
            <a:lvl9pPr marL="3200400" algn="l" defTabSz="457200" rtl="0" fontAlgn="base" hangingPunct="0">
              <a:spcBef>
                <a:spcPts val="3600"/>
              </a:spcBef>
              <a:spcAft>
                <a:spcPct val="0"/>
              </a:spcAft>
              <a:defRPr sz="3600">
                <a:solidFill>
                  <a:srgbClr val="FFFFFF"/>
                </a:solidFill>
                <a:latin typeface="+mn-lt"/>
                <a:ea typeface="Chalkduster" charset="0"/>
                <a:cs typeface="+mn-cs"/>
                <a:sym typeface="Chalkduster" charset="0"/>
              </a:defRPr>
            </a:lvl9pPr>
          </a:lstStyle>
          <a:p>
            <a:pPr marL="0" indent="0" defTabSz="914247" eaLnBrk="1" hangingPunct="1">
              <a:lnSpc>
                <a:spcPct val="95000"/>
              </a:lnSpc>
              <a:spcBef>
                <a:spcPts val="1480"/>
              </a:spcBef>
              <a:buClr>
                <a:srgbClr val="96CA4B"/>
              </a:buClr>
              <a:buSzPct val="90000"/>
              <a:defRPr/>
            </a:pPr>
            <a:r>
              <a:rPr lang="ja-JP" altLang="en-US" sz="2100" dirty="0" smtClean="0">
                <a:solidFill>
                  <a:schemeClr val="tx1"/>
                </a:solidFill>
                <a:latin typeface="+mj-lt"/>
              </a:rPr>
              <a:t>特定の送信側と受信側</a:t>
            </a:r>
            <a:r>
              <a:rPr lang="en-US" altLang="ja-JP" sz="2100" dirty="0">
                <a:solidFill>
                  <a:schemeClr val="tx1"/>
                </a:solidFill>
              </a:rPr>
              <a:t>(DMVPN</a:t>
            </a:r>
            <a:r>
              <a:rPr lang="ja-JP" altLang="en-US" sz="2100" dirty="0">
                <a:solidFill>
                  <a:schemeClr val="tx1"/>
                </a:solidFill>
              </a:rPr>
              <a:t>トンネルの両端</a:t>
            </a:r>
            <a:r>
              <a:rPr lang="en-US" altLang="ja-JP" sz="2100" dirty="0" smtClean="0">
                <a:solidFill>
                  <a:schemeClr val="tx1"/>
                </a:solidFill>
              </a:rPr>
              <a:t>)</a:t>
            </a:r>
            <a:r>
              <a:rPr lang="ja-JP" altLang="en-US" sz="2100" dirty="0" smtClean="0">
                <a:solidFill>
                  <a:schemeClr val="tx1"/>
                </a:solidFill>
                <a:latin typeface="+mj-lt"/>
              </a:rPr>
              <a:t>の間の利用可能な帯域に基づいて、送信側でシェーピングを行う</a:t>
            </a:r>
            <a:endParaRPr lang="en-US" sz="2100" dirty="0">
              <a:solidFill>
                <a:schemeClr val="tx1"/>
              </a:solidFill>
              <a:latin typeface="+mj-lt"/>
            </a:endParaRPr>
          </a:p>
        </p:txBody>
      </p:sp>
      <p:pic>
        <p:nvPicPr>
          <p:cNvPr id="4" name="Picture 61" descr="MGX8000MultiserviceSwitch"/>
          <p:cNvPicPr>
            <a:picLocks noChangeAspect="1" noChangeArrowheads="1"/>
          </p:cNvPicPr>
          <p:nvPr/>
        </p:nvPicPr>
        <p:blipFill>
          <a:blip r:embed="rId5" cstate="print"/>
          <a:srcRect/>
          <a:stretch>
            <a:fillRect/>
          </a:stretch>
        </p:blipFill>
        <p:spPr bwMode="auto">
          <a:xfrm>
            <a:off x="1353695" y="3300343"/>
            <a:ext cx="1588344" cy="1489076"/>
          </a:xfrm>
          <a:prstGeom prst="rect">
            <a:avLst/>
          </a:prstGeom>
          <a:noFill/>
          <a:ln w="9525">
            <a:noFill/>
            <a:miter lim="800000"/>
            <a:headEnd/>
            <a:tailEnd/>
          </a:ln>
        </p:spPr>
      </p:pic>
      <p:pic>
        <p:nvPicPr>
          <p:cNvPr id="6" name="Picture 61" descr="MGX8000MultiserviceSwitch"/>
          <p:cNvPicPr>
            <a:picLocks noChangeAspect="1" noChangeArrowheads="1"/>
          </p:cNvPicPr>
          <p:nvPr/>
        </p:nvPicPr>
        <p:blipFill>
          <a:blip r:embed="rId5" cstate="print"/>
          <a:srcRect/>
          <a:stretch>
            <a:fillRect/>
          </a:stretch>
        </p:blipFill>
        <p:spPr bwMode="auto">
          <a:xfrm>
            <a:off x="8406130" y="3262243"/>
            <a:ext cx="1588344" cy="1489076"/>
          </a:xfrm>
          <a:prstGeom prst="rect">
            <a:avLst/>
          </a:prstGeom>
          <a:noFill/>
          <a:ln w="9525">
            <a:noFill/>
            <a:miter lim="800000"/>
            <a:headEnd/>
            <a:tailEnd/>
          </a:ln>
        </p:spPr>
      </p:pic>
      <p:cxnSp>
        <p:nvCxnSpPr>
          <p:cNvPr id="7" name="Straight Connector 6"/>
          <p:cNvCxnSpPr>
            <a:stCxn id="4" idx="3"/>
            <a:endCxn id="6" idx="1"/>
          </p:cNvCxnSpPr>
          <p:nvPr/>
        </p:nvCxnSpPr>
        <p:spPr>
          <a:xfrm flipV="1">
            <a:off x="2942039" y="4006783"/>
            <a:ext cx="5464091" cy="3810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64678" y="4941819"/>
            <a:ext cx="1552157" cy="584787"/>
          </a:xfrm>
          <a:prstGeom prst="rect">
            <a:avLst/>
          </a:prstGeom>
          <a:noFill/>
        </p:spPr>
        <p:txBody>
          <a:bodyPr wrap="none" lIns="91424" tIns="45717" rIns="91424" bIns="45717" rtlCol="0">
            <a:spAutoFit/>
          </a:bodyPr>
          <a:lstStyle/>
          <a:p>
            <a:r>
              <a:rPr lang="en-US" sz="3200" dirty="0">
                <a:solidFill>
                  <a:srgbClr val="FFFFFF"/>
                </a:solidFill>
              </a:rPr>
              <a:t>Sender</a:t>
            </a:r>
          </a:p>
        </p:txBody>
      </p:sp>
      <p:sp>
        <p:nvSpPr>
          <p:cNvPr id="12" name="TextBox 11"/>
          <p:cNvSpPr txBox="1"/>
          <p:nvPr/>
        </p:nvSpPr>
        <p:spPr>
          <a:xfrm>
            <a:off x="8411281" y="4946051"/>
            <a:ext cx="1808572" cy="584787"/>
          </a:xfrm>
          <a:prstGeom prst="rect">
            <a:avLst/>
          </a:prstGeom>
          <a:noFill/>
        </p:spPr>
        <p:txBody>
          <a:bodyPr wrap="none" lIns="91424" tIns="45717" rIns="91424" bIns="45717" rtlCol="0">
            <a:spAutoFit/>
          </a:bodyPr>
          <a:lstStyle/>
          <a:p>
            <a:r>
              <a:rPr lang="en-US" sz="3200" dirty="0">
                <a:solidFill>
                  <a:srgbClr val="FFFFFF"/>
                </a:solidFill>
              </a:rPr>
              <a:t>Receiver</a:t>
            </a:r>
          </a:p>
        </p:txBody>
      </p:sp>
      <p:sp>
        <p:nvSpPr>
          <p:cNvPr id="13" name="TextBox 12"/>
          <p:cNvSpPr txBox="1"/>
          <p:nvPr/>
        </p:nvSpPr>
        <p:spPr>
          <a:xfrm>
            <a:off x="366380" y="2029606"/>
            <a:ext cx="4839754" cy="553992"/>
          </a:xfrm>
          <a:prstGeom prst="rect">
            <a:avLst/>
          </a:prstGeom>
          <a:noFill/>
        </p:spPr>
        <p:txBody>
          <a:bodyPr wrap="none" lIns="91424" tIns="45717" rIns="91424" bIns="45717" rtlCol="0">
            <a:spAutoFit/>
          </a:bodyPr>
          <a:lstStyle/>
          <a:p>
            <a:pPr marL="285657" indent="-285657">
              <a:buFont typeface="Arial"/>
              <a:buChar char="•"/>
            </a:pPr>
            <a:r>
              <a:rPr lang="en-US" altLang="ja-JP" sz="1500" dirty="0" smtClean="0">
                <a:solidFill>
                  <a:schemeClr val="accent6">
                    <a:lumMod val="75000"/>
                  </a:schemeClr>
                </a:solidFill>
              </a:rPr>
              <a:t>Adaptive Shaping</a:t>
            </a:r>
            <a:r>
              <a:rPr lang="ja-JP" altLang="en-US" sz="1500" dirty="0" smtClean="0">
                <a:solidFill>
                  <a:schemeClr val="accent6">
                    <a:lumMod val="75000"/>
                  </a:schemeClr>
                </a:solidFill>
              </a:rPr>
              <a:t>付きで</a:t>
            </a:r>
            <a:r>
              <a:rPr lang="en-US" altLang="ja-JP" sz="1500" dirty="0" smtClean="0">
                <a:solidFill>
                  <a:schemeClr val="accent6">
                    <a:lumMod val="75000"/>
                  </a:schemeClr>
                </a:solidFill>
              </a:rPr>
              <a:t>MQC</a:t>
            </a:r>
            <a:r>
              <a:rPr lang="ja-JP" altLang="en-US" sz="1500" dirty="0" smtClean="0">
                <a:solidFill>
                  <a:schemeClr val="accent6">
                    <a:lumMod val="75000"/>
                  </a:schemeClr>
                </a:solidFill>
              </a:rPr>
              <a:t>ポリシーを設定</a:t>
            </a:r>
            <a:endParaRPr lang="en-US" sz="1500" dirty="0" smtClean="0">
              <a:solidFill>
                <a:schemeClr val="accent6">
                  <a:lumMod val="75000"/>
                </a:schemeClr>
              </a:solidFill>
            </a:endParaRPr>
          </a:p>
          <a:p>
            <a:pPr marL="285657" indent="-285657">
              <a:buFont typeface="Arial"/>
              <a:buChar char="•"/>
            </a:pPr>
            <a:r>
              <a:rPr lang="en-US" sz="1500" dirty="0" smtClean="0">
                <a:solidFill>
                  <a:schemeClr val="accent6">
                    <a:lumMod val="75000"/>
                  </a:schemeClr>
                </a:solidFill>
              </a:rPr>
              <a:t>service-policy</a:t>
            </a:r>
            <a:r>
              <a:rPr lang="ja-JP" altLang="en-US" sz="1500" dirty="0" smtClean="0">
                <a:solidFill>
                  <a:schemeClr val="accent6">
                    <a:lumMod val="75000"/>
                  </a:schemeClr>
                </a:solidFill>
              </a:rPr>
              <a:t>を出口側の</a:t>
            </a:r>
            <a:r>
              <a:rPr lang="en-US" sz="1500" dirty="0" err="1" smtClean="0">
                <a:solidFill>
                  <a:schemeClr val="accent6">
                    <a:lumMod val="75000"/>
                  </a:schemeClr>
                </a:solidFill>
              </a:rPr>
              <a:t>nhrp</a:t>
            </a:r>
            <a:r>
              <a:rPr lang="en-US" sz="1500" dirty="0" smtClean="0">
                <a:solidFill>
                  <a:schemeClr val="accent6">
                    <a:lumMod val="75000"/>
                  </a:schemeClr>
                </a:solidFill>
              </a:rPr>
              <a:t>-group</a:t>
            </a:r>
            <a:r>
              <a:rPr lang="ja-JP" altLang="en-US" sz="1500" dirty="0" smtClean="0">
                <a:solidFill>
                  <a:schemeClr val="accent6">
                    <a:lumMod val="75000"/>
                  </a:schemeClr>
                </a:solidFill>
              </a:rPr>
              <a:t>にアタッチする</a:t>
            </a:r>
            <a:endParaRPr lang="en-US" sz="1500" dirty="0">
              <a:solidFill>
                <a:schemeClr val="accent6">
                  <a:lumMod val="75000"/>
                </a:schemeClr>
              </a:solidFill>
            </a:endParaRPr>
          </a:p>
        </p:txBody>
      </p:sp>
      <p:cxnSp>
        <p:nvCxnSpPr>
          <p:cNvPr id="15" name="Straight Arrow Connector 14"/>
          <p:cNvCxnSpPr/>
          <p:nvPr/>
        </p:nvCxnSpPr>
        <p:spPr>
          <a:xfrm flipH="1">
            <a:off x="2160928" y="2598218"/>
            <a:ext cx="7262" cy="72035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061365" y="4057874"/>
            <a:ext cx="1271390" cy="461676"/>
          </a:xfrm>
          <a:prstGeom prst="rect">
            <a:avLst/>
          </a:prstGeom>
          <a:noFill/>
        </p:spPr>
        <p:txBody>
          <a:bodyPr wrap="none" lIns="91424" tIns="45717" rIns="91424" bIns="45717" rtlCol="0">
            <a:spAutoFit/>
          </a:bodyPr>
          <a:lstStyle/>
          <a:p>
            <a:r>
              <a:rPr lang="en-US" dirty="0" smtClean="0"/>
              <a:t>DMVPN</a:t>
            </a:r>
            <a:endParaRPr lang="en-US" dirty="0"/>
          </a:p>
        </p:txBody>
      </p:sp>
      <p:sp>
        <p:nvSpPr>
          <p:cNvPr id="18" name="TextBox 17"/>
          <p:cNvSpPr txBox="1"/>
          <p:nvPr/>
        </p:nvSpPr>
        <p:spPr>
          <a:xfrm>
            <a:off x="4391747" y="3010699"/>
            <a:ext cx="2523082" cy="323159"/>
          </a:xfrm>
          <a:prstGeom prst="rect">
            <a:avLst/>
          </a:prstGeom>
          <a:noFill/>
        </p:spPr>
        <p:txBody>
          <a:bodyPr wrap="none" lIns="91424" tIns="45717" rIns="91424" bIns="45717" rtlCol="0">
            <a:spAutoFit/>
          </a:bodyPr>
          <a:lstStyle/>
          <a:p>
            <a:r>
              <a:rPr lang="ja-JP" altLang="en-US" sz="1500" dirty="0" smtClean="0"/>
              <a:t>監視を</a:t>
            </a:r>
            <a:r>
              <a:rPr lang="en-US" altLang="ja-JP" sz="1500" dirty="0" smtClean="0"/>
              <a:t>Enable</a:t>
            </a:r>
            <a:r>
              <a:rPr lang="ja-JP" altLang="en-US" sz="1500" dirty="0" smtClean="0"/>
              <a:t>することを伝達</a:t>
            </a:r>
            <a:endParaRPr lang="en-US" sz="1500" dirty="0"/>
          </a:p>
        </p:txBody>
      </p:sp>
      <p:sp>
        <p:nvSpPr>
          <p:cNvPr id="22" name="Freeform 21"/>
          <p:cNvSpPr/>
          <p:nvPr/>
        </p:nvSpPr>
        <p:spPr>
          <a:xfrm>
            <a:off x="3069036" y="3434675"/>
            <a:ext cx="5227940" cy="465751"/>
          </a:xfrm>
          <a:custGeom>
            <a:avLst/>
            <a:gdLst>
              <a:gd name="connsiteX0" fmla="*/ 0 w 5227940"/>
              <a:gd name="connsiteY0" fmla="*/ 465751 h 465751"/>
              <a:gd name="connsiteX1" fmla="*/ 2561056 w 5227940"/>
              <a:gd name="connsiteY1" fmla="*/ 85 h 465751"/>
              <a:gd name="connsiteX2" fmla="*/ 5227940 w 5227940"/>
              <a:gd name="connsiteY2" fmla="*/ 423418 h 465751"/>
            </a:gdLst>
            <a:ahLst/>
            <a:cxnLst>
              <a:cxn ang="0">
                <a:pos x="connsiteX0" y="connsiteY0"/>
              </a:cxn>
              <a:cxn ang="0">
                <a:pos x="connsiteX1" y="connsiteY1"/>
              </a:cxn>
              <a:cxn ang="0">
                <a:pos x="connsiteX2" y="connsiteY2"/>
              </a:cxn>
            </a:cxnLst>
            <a:rect l="l" t="t" r="r" b="b"/>
            <a:pathLst>
              <a:path w="5227940" h="465751">
                <a:moveTo>
                  <a:pt x="0" y="465751"/>
                </a:moveTo>
                <a:cubicBezTo>
                  <a:pt x="844866" y="236445"/>
                  <a:pt x="1689733" y="7140"/>
                  <a:pt x="2561056" y="85"/>
                </a:cubicBezTo>
                <a:cubicBezTo>
                  <a:pt x="3432379" y="-6970"/>
                  <a:pt x="5227940" y="423418"/>
                  <a:pt x="5227940" y="423418"/>
                </a:cubicBez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lIns="91424" tIns="45717" rIns="91424" bIns="45717" rtlCol="0" anchor="ctr"/>
          <a:lstStyle/>
          <a:p>
            <a:pPr algn="ctr"/>
            <a:endParaRPr lang="en-US" dirty="0"/>
          </a:p>
        </p:txBody>
      </p:sp>
      <p:sp>
        <p:nvSpPr>
          <p:cNvPr id="23" name="TextBox 22"/>
          <p:cNvSpPr txBox="1"/>
          <p:nvPr/>
        </p:nvSpPr>
        <p:spPr>
          <a:xfrm>
            <a:off x="7881493" y="2065243"/>
            <a:ext cx="4085942" cy="553992"/>
          </a:xfrm>
          <a:prstGeom prst="rect">
            <a:avLst/>
          </a:prstGeom>
          <a:noFill/>
        </p:spPr>
        <p:txBody>
          <a:bodyPr wrap="none" lIns="91424" tIns="45717" rIns="91424" bIns="45717" rtlCol="0">
            <a:spAutoFit/>
          </a:bodyPr>
          <a:lstStyle/>
          <a:p>
            <a:r>
              <a:rPr lang="ja-JP" altLang="en-US" sz="1500" dirty="0" smtClean="0">
                <a:solidFill>
                  <a:schemeClr val="accent6">
                    <a:lumMod val="75000"/>
                  </a:schemeClr>
                </a:solidFill>
              </a:rPr>
              <a:t>トンネルで受信したトラフィックの状態を定期的に</a:t>
            </a:r>
            <a:endParaRPr lang="en-US" altLang="ja-JP" sz="1500" dirty="0" smtClean="0">
              <a:solidFill>
                <a:schemeClr val="accent6">
                  <a:lumMod val="75000"/>
                </a:schemeClr>
              </a:solidFill>
            </a:endParaRPr>
          </a:p>
          <a:p>
            <a:r>
              <a:rPr lang="ja-JP" altLang="en-US" sz="1500" dirty="0" smtClean="0">
                <a:solidFill>
                  <a:schemeClr val="accent6">
                    <a:lumMod val="75000"/>
                  </a:schemeClr>
                </a:solidFill>
              </a:rPr>
              <a:t>収集して情報を作成する</a:t>
            </a:r>
            <a:endParaRPr lang="en-US" altLang="ja-JP" sz="1500" dirty="0" smtClean="0">
              <a:solidFill>
                <a:schemeClr val="accent6">
                  <a:lumMod val="75000"/>
                </a:schemeClr>
              </a:solidFill>
            </a:endParaRPr>
          </a:p>
        </p:txBody>
      </p:sp>
      <p:cxnSp>
        <p:nvCxnSpPr>
          <p:cNvPr id="25" name="Straight Arrow Connector 24"/>
          <p:cNvCxnSpPr/>
          <p:nvPr/>
        </p:nvCxnSpPr>
        <p:spPr>
          <a:xfrm>
            <a:off x="8881474" y="2656208"/>
            <a:ext cx="4328" cy="6175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Freeform 25"/>
          <p:cNvSpPr/>
          <p:nvPr/>
        </p:nvSpPr>
        <p:spPr>
          <a:xfrm>
            <a:off x="3047868" y="4196752"/>
            <a:ext cx="5206774" cy="423333"/>
          </a:xfrm>
          <a:custGeom>
            <a:avLst/>
            <a:gdLst>
              <a:gd name="connsiteX0" fmla="*/ 5206774 w 5206774"/>
              <a:gd name="connsiteY0" fmla="*/ 0 h 423333"/>
              <a:gd name="connsiteX1" fmla="*/ 2815044 w 5206774"/>
              <a:gd name="connsiteY1" fmla="*/ 423333 h 423333"/>
              <a:gd name="connsiteX2" fmla="*/ 2815044 w 5206774"/>
              <a:gd name="connsiteY2" fmla="*/ 423333 h 423333"/>
              <a:gd name="connsiteX3" fmla="*/ 0 w 5206774"/>
              <a:gd name="connsiteY3" fmla="*/ 42333 h 423333"/>
            </a:gdLst>
            <a:ahLst/>
            <a:cxnLst>
              <a:cxn ang="0">
                <a:pos x="connsiteX0" y="connsiteY0"/>
              </a:cxn>
              <a:cxn ang="0">
                <a:pos x="connsiteX1" y="connsiteY1"/>
              </a:cxn>
              <a:cxn ang="0">
                <a:pos x="connsiteX2" y="connsiteY2"/>
              </a:cxn>
              <a:cxn ang="0">
                <a:pos x="connsiteX3" y="connsiteY3"/>
              </a:cxn>
            </a:cxnLst>
            <a:rect l="l" t="t" r="r" b="b"/>
            <a:pathLst>
              <a:path w="5206774" h="423333">
                <a:moveTo>
                  <a:pt x="5206774" y="0"/>
                </a:moveTo>
                <a:lnTo>
                  <a:pt x="2815044" y="423333"/>
                </a:lnTo>
                <a:lnTo>
                  <a:pt x="2815044" y="423333"/>
                </a:lnTo>
                <a:lnTo>
                  <a:pt x="0" y="42333"/>
                </a:ln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lIns="91424" tIns="45717" rIns="91424" bIns="45717" rtlCol="0" anchor="ctr"/>
          <a:lstStyle/>
          <a:p>
            <a:pPr algn="ctr"/>
            <a:endParaRPr lang="en-US" dirty="0"/>
          </a:p>
        </p:txBody>
      </p:sp>
      <p:sp>
        <p:nvSpPr>
          <p:cNvPr id="27" name="TextBox 26"/>
          <p:cNvSpPr txBox="1"/>
          <p:nvPr/>
        </p:nvSpPr>
        <p:spPr>
          <a:xfrm>
            <a:off x="4523298" y="4641439"/>
            <a:ext cx="1595276" cy="323159"/>
          </a:xfrm>
          <a:prstGeom prst="rect">
            <a:avLst/>
          </a:prstGeom>
          <a:noFill/>
        </p:spPr>
        <p:txBody>
          <a:bodyPr wrap="none" lIns="91424" tIns="45717" rIns="91424" bIns="45717" rtlCol="0">
            <a:spAutoFit/>
          </a:bodyPr>
          <a:lstStyle/>
          <a:p>
            <a:r>
              <a:rPr lang="ja-JP" altLang="en-US" sz="1500" dirty="0" smtClean="0"/>
              <a:t>受信レートを伝達</a:t>
            </a:r>
            <a:endParaRPr lang="en-US" sz="1500" dirty="0"/>
          </a:p>
        </p:txBody>
      </p:sp>
      <p:sp>
        <p:nvSpPr>
          <p:cNvPr id="28" name="TextBox 27"/>
          <p:cNvSpPr txBox="1"/>
          <p:nvPr/>
        </p:nvSpPr>
        <p:spPr>
          <a:xfrm>
            <a:off x="214036" y="5414090"/>
            <a:ext cx="4929522" cy="553992"/>
          </a:xfrm>
          <a:prstGeom prst="rect">
            <a:avLst/>
          </a:prstGeom>
          <a:noFill/>
        </p:spPr>
        <p:txBody>
          <a:bodyPr wrap="none" lIns="91424" tIns="45717" rIns="91424" bIns="45717" rtlCol="0">
            <a:spAutoFit/>
          </a:bodyPr>
          <a:lstStyle/>
          <a:p>
            <a:pPr marL="342845" indent="-342845">
              <a:buAutoNum type="arabicParenR"/>
            </a:pPr>
            <a:r>
              <a:rPr lang="en-US" sz="1500" dirty="0">
                <a:solidFill>
                  <a:schemeClr val="accent6">
                    <a:lumMod val="75000"/>
                  </a:schemeClr>
                </a:solidFill>
              </a:rPr>
              <a:t> </a:t>
            </a:r>
            <a:r>
              <a:rPr lang="ja-JP" altLang="en-US" sz="1500" dirty="0" smtClean="0">
                <a:solidFill>
                  <a:schemeClr val="accent6">
                    <a:lumMod val="75000"/>
                  </a:schemeClr>
                </a:solidFill>
              </a:rPr>
              <a:t>クラウドの利用可能な帯域を計算</a:t>
            </a:r>
            <a:endParaRPr lang="en-US" sz="1500" dirty="0">
              <a:solidFill>
                <a:schemeClr val="accent6">
                  <a:lumMod val="75000"/>
                </a:schemeClr>
              </a:solidFill>
            </a:endParaRPr>
          </a:p>
          <a:p>
            <a:pPr marL="342845" indent="-342845">
              <a:buAutoNum type="arabicParenR"/>
            </a:pPr>
            <a:r>
              <a:rPr lang="en-US" sz="1500" dirty="0">
                <a:solidFill>
                  <a:schemeClr val="accent6">
                    <a:lumMod val="75000"/>
                  </a:schemeClr>
                </a:solidFill>
              </a:rPr>
              <a:t> </a:t>
            </a:r>
            <a:r>
              <a:rPr lang="ja-JP" altLang="en-US" sz="1500" dirty="0" smtClean="0">
                <a:solidFill>
                  <a:schemeClr val="accent6">
                    <a:lumMod val="75000"/>
                  </a:schemeClr>
                </a:solidFill>
              </a:rPr>
              <a:t>新しく計算されたレートで出口のシェーパーを適用する</a:t>
            </a:r>
            <a:endParaRPr lang="en-US" sz="1500" dirty="0">
              <a:solidFill>
                <a:schemeClr val="accent6">
                  <a:lumMod val="75000"/>
                </a:schemeClr>
              </a:solidFill>
            </a:endParaRPr>
          </a:p>
        </p:txBody>
      </p:sp>
      <p:cxnSp>
        <p:nvCxnSpPr>
          <p:cNvPr id="30" name="Straight Arrow Connector 29"/>
          <p:cNvCxnSpPr>
            <a:endCxn id="4" idx="2"/>
          </p:cNvCxnSpPr>
          <p:nvPr/>
        </p:nvCxnSpPr>
        <p:spPr>
          <a:xfrm flipH="1" flipV="1">
            <a:off x="2147870" y="4789426"/>
            <a:ext cx="8728" cy="6389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933567" y="5366182"/>
            <a:ext cx="5429172" cy="584741"/>
          </a:xfrm>
          <a:prstGeom prst="rect">
            <a:avLst/>
          </a:prstGeom>
        </p:spPr>
        <p:txBody>
          <a:bodyPr wrap="square" lIns="121885" tIns="60943" rIns="121885" bIns="60943">
            <a:spAutoFit/>
          </a:bodyPr>
          <a:lstStyle/>
          <a:p>
            <a:r>
              <a:rPr lang="en-US" sz="1500" b="1" dirty="0"/>
              <a:t>shape adaptive upper-bound &lt;&lt;bps&gt; | percent &lt;value&gt;&gt; </a:t>
            </a:r>
          </a:p>
          <a:p>
            <a:r>
              <a:rPr lang="en-US" sz="1500" b="1" dirty="0"/>
              <a:t>                       [lower-bound &lt;&lt;bps&gt; | percent &lt;value&gt;&gt;]</a:t>
            </a:r>
          </a:p>
        </p:txBody>
      </p:sp>
    </p:spTree>
    <p:extLst>
      <p:ext uri="{BB962C8B-B14F-4D97-AF65-F5344CB8AC3E}">
        <p14:creationId xmlns:p14="http://schemas.microsoft.com/office/powerpoint/2010/main" val="852783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8" grpId="0"/>
      <p:bldP spid="18" grpId="1"/>
      <p:bldP spid="22" grpId="0" animBg="1"/>
      <p:bldP spid="22" grpId="1" animBg="1"/>
      <p:bldP spid="23" grpId="0"/>
      <p:bldP spid="23" grpId="1"/>
      <p:bldP spid="26" grpId="0" animBg="1"/>
      <p:bldP spid="26" grpId="1" animBg="1"/>
      <p:bldP spid="27" grpId="0"/>
      <p:bldP spid="27" grpId="1"/>
      <p:bldP spid="28" grpId="0"/>
      <p:bldP spid="2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ectangle 243"/>
          <p:cNvSpPr/>
          <p:nvPr/>
        </p:nvSpPr>
        <p:spPr>
          <a:xfrm>
            <a:off x="8613750" y="1997437"/>
            <a:ext cx="2702033" cy="1797955"/>
          </a:xfrm>
          <a:prstGeom prst="rect">
            <a:avLst/>
          </a:prstGeom>
          <a:solidFill>
            <a:schemeClr val="bg2">
              <a:lumMod val="5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p>
        </p:txBody>
      </p:sp>
      <p:grpSp>
        <p:nvGrpSpPr>
          <p:cNvPr id="222" name="Group 221"/>
          <p:cNvGrpSpPr/>
          <p:nvPr/>
        </p:nvGrpSpPr>
        <p:grpSpPr>
          <a:xfrm>
            <a:off x="8796303" y="3174449"/>
            <a:ext cx="674739" cy="561013"/>
            <a:chOff x="7716539" y="260001"/>
            <a:chExt cx="823392" cy="619984"/>
          </a:xfrm>
        </p:grpSpPr>
        <p:sp>
          <p:nvSpPr>
            <p:cNvPr id="234" name="Manual Operation 233"/>
            <p:cNvSpPr/>
            <p:nvPr/>
          </p:nvSpPr>
          <p:spPr>
            <a:xfrm rot="5400000">
              <a:off x="7740784" y="373166"/>
              <a:ext cx="389660" cy="319867"/>
            </a:xfrm>
            <a:prstGeom prst="flowChartManualOperation">
              <a:avLst/>
            </a:prstGeom>
            <a:solidFill>
              <a:schemeClr val="tx2"/>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235" name="Picture 3" descr="C:\Users\glavers\AppData\Local\Microsoft\Windows\Temporary Internet Files\Content.IE5\41T3BZS1\MCj04343910000[1].wmf"/>
            <p:cNvPicPr>
              <a:picLocks noChangeAspect="1" noChangeArrowheads="1"/>
            </p:cNvPicPr>
            <p:nvPr/>
          </p:nvPicPr>
          <p:blipFill>
            <a:blip r:embed="rId3"/>
            <a:srcRect/>
            <a:stretch>
              <a:fillRect/>
            </a:stretch>
          </p:blipFill>
          <p:spPr bwMode="auto">
            <a:xfrm>
              <a:off x="7716539" y="260001"/>
              <a:ext cx="332756" cy="339353"/>
            </a:xfrm>
            <a:prstGeom prst="rect">
              <a:avLst/>
            </a:prstGeom>
            <a:noFill/>
            <a:ln w="9525">
              <a:noFill/>
              <a:miter lim="800000"/>
              <a:headEnd/>
              <a:tailEnd/>
            </a:ln>
          </p:spPr>
        </p:pic>
        <p:grpSp>
          <p:nvGrpSpPr>
            <p:cNvPr id="236" name="Group 235"/>
            <p:cNvGrpSpPr/>
            <p:nvPr/>
          </p:nvGrpSpPr>
          <p:grpSpPr>
            <a:xfrm>
              <a:off x="8070451" y="346262"/>
              <a:ext cx="469480" cy="533723"/>
              <a:chOff x="1734287" y="2089757"/>
              <a:chExt cx="469480" cy="533722"/>
            </a:xfrm>
          </p:grpSpPr>
          <p:sp>
            <p:nvSpPr>
              <p:cNvPr id="237" name="Rectangle 236"/>
              <p:cNvSpPr/>
              <p:nvPr/>
            </p:nvSpPr>
            <p:spPr>
              <a:xfrm>
                <a:off x="1790649" y="2089757"/>
                <a:ext cx="302025" cy="60753"/>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8" name="Rectangle 237"/>
              <p:cNvSpPr/>
              <p:nvPr/>
            </p:nvSpPr>
            <p:spPr>
              <a:xfrm>
                <a:off x="1799828" y="2172097"/>
                <a:ext cx="302025" cy="64121"/>
              </a:xfrm>
              <a:prstGeom prst="rect">
                <a:avLst/>
              </a:prstGeom>
              <a:solidFill>
                <a:schemeClr val="accent4">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9" name="Rectangle 238"/>
              <p:cNvSpPr/>
              <p:nvPr/>
            </p:nvSpPr>
            <p:spPr>
              <a:xfrm>
                <a:off x="1804198" y="2269953"/>
                <a:ext cx="302025" cy="64121"/>
              </a:xfrm>
              <a:prstGeom prst="rect">
                <a:avLst/>
              </a:prstGeom>
              <a:solidFill>
                <a:schemeClr val="bg2">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0" name="Rectangle 239"/>
              <p:cNvSpPr/>
              <p:nvPr/>
            </p:nvSpPr>
            <p:spPr>
              <a:xfrm>
                <a:off x="1804193" y="2371247"/>
                <a:ext cx="302025" cy="64121"/>
              </a:xfrm>
              <a:prstGeom prst="rect">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1" name="TextBox 240"/>
              <p:cNvSpPr txBox="1"/>
              <p:nvPr/>
            </p:nvSpPr>
            <p:spPr>
              <a:xfrm rot="5400000">
                <a:off x="1749052" y="2168765"/>
                <a:ext cx="439949" cy="469480"/>
              </a:xfrm>
              <a:prstGeom prst="rect">
                <a:avLst/>
              </a:prstGeom>
              <a:noFill/>
            </p:spPr>
            <p:txBody>
              <a:bodyPr wrap="none" rtlCol="0">
                <a:spAutoFit/>
              </a:bodyPr>
              <a:lstStyle/>
              <a:p>
                <a:r>
                  <a:rPr lang="en-US" sz="1900" dirty="0">
                    <a:solidFill>
                      <a:srgbClr val="000000"/>
                    </a:solidFill>
                  </a:rPr>
                  <a:t>...</a:t>
                </a:r>
              </a:p>
            </p:txBody>
          </p:sp>
        </p:grpSp>
      </p:grpSp>
      <p:grpSp>
        <p:nvGrpSpPr>
          <p:cNvPr id="223" name="Group 222"/>
          <p:cNvGrpSpPr/>
          <p:nvPr/>
        </p:nvGrpSpPr>
        <p:grpSpPr>
          <a:xfrm>
            <a:off x="8791739" y="2380314"/>
            <a:ext cx="674739" cy="561013"/>
            <a:chOff x="7716539" y="260001"/>
            <a:chExt cx="823392" cy="619984"/>
          </a:xfrm>
        </p:grpSpPr>
        <p:sp>
          <p:nvSpPr>
            <p:cNvPr id="224" name="Manual Operation 223"/>
            <p:cNvSpPr/>
            <p:nvPr/>
          </p:nvSpPr>
          <p:spPr>
            <a:xfrm rot="5400000">
              <a:off x="7740784" y="373166"/>
              <a:ext cx="389660" cy="319867"/>
            </a:xfrm>
            <a:prstGeom prst="flowChartManualOperation">
              <a:avLst/>
            </a:prstGeom>
            <a:solidFill>
              <a:schemeClr val="tx2"/>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225" name="Picture 3" descr="C:\Users\glavers\AppData\Local\Microsoft\Windows\Temporary Internet Files\Content.IE5\41T3BZS1\MCj04343910000[1].wmf"/>
            <p:cNvPicPr>
              <a:picLocks noChangeAspect="1" noChangeArrowheads="1"/>
            </p:cNvPicPr>
            <p:nvPr/>
          </p:nvPicPr>
          <p:blipFill>
            <a:blip r:embed="rId3"/>
            <a:srcRect/>
            <a:stretch>
              <a:fillRect/>
            </a:stretch>
          </p:blipFill>
          <p:spPr bwMode="auto">
            <a:xfrm>
              <a:off x="7716539" y="260001"/>
              <a:ext cx="332756" cy="339353"/>
            </a:xfrm>
            <a:prstGeom prst="rect">
              <a:avLst/>
            </a:prstGeom>
            <a:noFill/>
            <a:ln w="9525">
              <a:noFill/>
              <a:miter lim="800000"/>
              <a:headEnd/>
              <a:tailEnd/>
            </a:ln>
          </p:spPr>
        </p:pic>
        <p:grpSp>
          <p:nvGrpSpPr>
            <p:cNvPr id="226" name="Group 225"/>
            <p:cNvGrpSpPr/>
            <p:nvPr/>
          </p:nvGrpSpPr>
          <p:grpSpPr>
            <a:xfrm>
              <a:off x="8070451" y="346262"/>
              <a:ext cx="469480" cy="533723"/>
              <a:chOff x="1734287" y="2089757"/>
              <a:chExt cx="469480" cy="533722"/>
            </a:xfrm>
          </p:grpSpPr>
          <p:sp>
            <p:nvSpPr>
              <p:cNvPr id="227" name="Rectangle 226"/>
              <p:cNvSpPr/>
              <p:nvPr/>
            </p:nvSpPr>
            <p:spPr>
              <a:xfrm>
                <a:off x="1790649" y="2089757"/>
                <a:ext cx="302025" cy="60753"/>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9" name="Rectangle 228"/>
              <p:cNvSpPr/>
              <p:nvPr/>
            </p:nvSpPr>
            <p:spPr>
              <a:xfrm>
                <a:off x="1799828" y="2172097"/>
                <a:ext cx="302025" cy="64121"/>
              </a:xfrm>
              <a:prstGeom prst="rect">
                <a:avLst/>
              </a:prstGeom>
              <a:solidFill>
                <a:schemeClr val="accent4">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0" name="Rectangle 229"/>
              <p:cNvSpPr/>
              <p:nvPr/>
            </p:nvSpPr>
            <p:spPr>
              <a:xfrm>
                <a:off x="1804198" y="2269953"/>
                <a:ext cx="302025" cy="64121"/>
              </a:xfrm>
              <a:prstGeom prst="rect">
                <a:avLst/>
              </a:prstGeom>
              <a:solidFill>
                <a:schemeClr val="bg2">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2" name="Rectangle 231"/>
              <p:cNvSpPr/>
              <p:nvPr/>
            </p:nvSpPr>
            <p:spPr>
              <a:xfrm>
                <a:off x="1804193" y="2371247"/>
                <a:ext cx="302025" cy="64121"/>
              </a:xfrm>
              <a:prstGeom prst="rect">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3" name="TextBox 232"/>
              <p:cNvSpPr txBox="1"/>
              <p:nvPr/>
            </p:nvSpPr>
            <p:spPr>
              <a:xfrm rot="5400000">
                <a:off x="1749052" y="2168765"/>
                <a:ext cx="439949" cy="469480"/>
              </a:xfrm>
              <a:prstGeom prst="rect">
                <a:avLst/>
              </a:prstGeom>
              <a:noFill/>
            </p:spPr>
            <p:txBody>
              <a:bodyPr wrap="none" rtlCol="0">
                <a:spAutoFit/>
              </a:bodyPr>
              <a:lstStyle/>
              <a:p>
                <a:r>
                  <a:rPr lang="en-US" sz="1900" dirty="0">
                    <a:solidFill>
                      <a:srgbClr val="000000"/>
                    </a:solidFill>
                  </a:rPr>
                  <a:t>...</a:t>
                </a:r>
              </a:p>
            </p:txBody>
          </p:sp>
        </p:grpSp>
      </p:grpSp>
      <p:grpSp>
        <p:nvGrpSpPr>
          <p:cNvPr id="297" name="Group 2048"/>
          <p:cNvGrpSpPr/>
          <p:nvPr/>
        </p:nvGrpSpPr>
        <p:grpSpPr>
          <a:xfrm>
            <a:off x="9710561" y="1589511"/>
            <a:ext cx="820462" cy="569044"/>
            <a:chOff x="325984" y="4306037"/>
            <a:chExt cx="1194905" cy="939594"/>
          </a:xfrm>
        </p:grpSpPr>
        <p:grpSp>
          <p:nvGrpSpPr>
            <p:cNvPr id="298" name="Group 12"/>
            <p:cNvGrpSpPr/>
            <p:nvPr/>
          </p:nvGrpSpPr>
          <p:grpSpPr>
            <a:xfrm>
              <a:off x="325984" y="4306037"/>
              <a:ext cx="1033826" cy="912362"/>
              <a:chOff x="435090" y="2284749"/>
              <a:chExt cx="1033826" cy="912362"/>
            </a:xfrm>
          </p:grpSpPr>
          <p:pic>
            <p:nvPicPr>
              <p:cNvPr id="30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046" y="2284749"/>
                <a:ext cx="807870" cy="90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1" name="Group 502"/>
              <p:cNvGrpSpPr/>
              <p:nvPr/>
            </p:nvGrpSpPr>
            <p:grpSpPr>
              <a:xfrm>
                <a:off x="435090" y="2757295"/>
                <a:ext cx="560268" cy="439816"/>
                <a:chOff x="310047" y="2532185"/>
                <a:chExt cx="1722296" cy="1352019"/>
              </a:xfrm>
            </p:grpSpPr>
            <p:pic>
              <p:nvPicPr>
                <p:cNvPr id="302" name="Picture 3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047" y="2532185"/>
                  <a:ext cx="1722296" cy="1352019"/>
                </a:xfrm>
                <a:prstGeom prst="rect">
                  <a:avLst/>
                </a:prstGeom>
                <a:noFill/>
                <a:ln>
                  <a:noFill/>
                </a:ln>
                <a:effectLst>
                  <a:outerShdw blurRad="63500" sx="102000" sy="102000" algn="ctr" rotWithShape="0">
                    <a:prstClr val="black">
                      <a:alpha val="40000"/>
                    </a:prstClr>
                  </a:outerShdw>
                </a:effectLst>
              </p:spPr>
            </p:pic>
            <p:sp>
              <p:nvSpPr>
                <p:cNvPr id="303" name="Freeform 302"/>
                <p:cNvSpPr/>
                <p:nvPr/>
              </p:nvSpPr>
              <p:spPr>
                <a:xfrm>
                  <a:off x="642938" y="2583656"/>
                  <a:ext cx="962024" cy="723900"/>
                </a:xfrm>
                <a:custGeom>
                  <a:avLst/>
                  <a:gdLst>
                    <a:gd name="connsiteX0" fmla="*/ 26194 w 952500"/>
                    <a:gd name="connsiteY0" fmla="*/ 0 h 719137"/>
                    <a:gd name="connsiteX1" fmla="*/ 928688 w 952500"/>
                    <a:gd name="connsiteY1" fmla="*/ 9525 h 719137"/>
                    <a:gd name="connsiteX2" fmla="*/ 952500 w 952500"/>
                    <a:gd name="connsiteY2" fmla="*/ 719137 h 719137"/>
                    <a:gd name="connsiteX3" fmla="*/ 0 w 952500"/>
                    <a:gd name="connsiteY3" fmla="*/ 714375 h 719137"/>
                    <a:gd name="connsiteX4" fmla="*/ 26194 w 952500"/>
                    <a:gd name="connsiteY4" fmla="*/ 0 h 719137"/>
                    <a:gd name="connsiteX0" fmla="*/ 23813 w 950119"/>
                    <a:gd name="connsiteY0" fmla="*/ 0 h 719137"/>
                    <a:gd name="connsiteX1" fmla="*/ 926307 w 950119"/>
                    <a:gd name="connsiteY1" fmla="*/ 9525 h 719137"/>
                    <a:gd name="connsiteX2" fmla="*/ 950119 w 950119"/>
                    <a:gd name="connsiteY2" fmla="*/ 719137 h 719137"/>
                    <a:gd name="connsiteX3" fmla="*/ 0 w 950119"/>
                    <a:gd name="connsiteY3" fmla="*/ 716757 h 719137"/>
                    <a:gd name="connsiteX4" fmla="*/ 23813 w 950119"/>
                    <a:gd name="connsiteY4" fmla="*/ 0 h 719137"/>
                    <a:gd name="connsiteX0" fmla="*/ 21431 w 950119"/>
                    <a:gd name="connsiteY0" fmla="*/ 0 h 723900"/>
                    <a:gd name="connsiteX1" fmla="*/ 926307 w 950119"/>
                    <a:gd name="connsiteY1" fmla="*/ 14288 h 723900"/>
                    <a:gd name="connsiteX2" fmla="*/ 950119 w 950119"/>
                    <a:gd name="connsiteY2" fmla="*/ 723900 h 723900"/>
                    <a:gd name="connsiteX3" fmla="*/ 0 w 950119"/>
                    <a:gd name="connsiteY3" fmla="*/ 721520 h 723900"/>
                    <a:gd name="connsiteX4" fmla="*/ 21431 w 950119"/>
                    <a:gd name="connsiteY4" fmla="*/ 0 h 723900"/>
                    <a:gd name="connsiteX0" fmla="*/ 28574 w 957262"/>
                    <a:gd name="connsiteY0" fmla="*/ 0 h 723900"/>
                    <a:gd name="connsiteX1" fmla="*/ 933450 w 957262"/>
                    <a:gd name="connsiteY1" fmla="*/ 14288 h 723900"/>
                    <a:gd name="connsiteX2" fmla="*/ 957262 w 957262"/>
                    <a:gd name="connsiteY2" fmla="*/ 723900 h 723900"/>
                    <a:gd name="connsiteX3" fmla="*/ 0 w 957262"/>
                    <a:gd name="connsiteY3" fmla="*/ 721520 h 723900"/>
                    <a:gd name="connsiteX4" fmla="*/ 28574 w 957262"/>
                    <a:gd name="connsiteY4" fmla="*/ 0 h 723900"/>
                    <a:gd name="connsiteX0" fmla="*/ 28574 w 962024"/>
                    <a:gd name="connsiteY0" fmla="*/ 0 h 723900"/>
                    <a:gd name="connsiteX1" fmla="*/ 933450 w 962024"/>
                    <a:gd name="connsiteY1" fmla="*/ 14288 h 723900"/>
                    <a:gd name="connsiteX2" fmla="*/ 962024 w 962024"/>
                    <a:gd name="connsiteY2" fmla="*/ 723900 h 723900"/>
                    <a:gd name="connsiteX3" fmla="*/ 0 w 962024"/>
                    <a:gd name="connsiteY3" fmla="*/ 721520 h 723900"/>
                    <a:gd name="connsiteX4" fmla="*/ 28574 w 962024"/>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4" h="723900">
                      <a:moveTo>
                        <a:pt x="28574" y="0"/>
                      </a:moveTo>
                      <a:lnTo>
                        <a:pt x="933450" y="14288"/>
                      </a:lnTo>
                      <a:lnTo>
                        <a:pt x="962024" y="723900"/>
                      </a:lnTo>
                      <a:lnTo>
                        <a:pt x="0" y="721520"/>
                      </a:lnTo>
                      <a:lnTo>
                        <a:pt x="28574" y="0"/>
                      </a:lnTo>
                      <a:close/>
                    </a:path>
                  </a:pathLst>
                </a:custGeom>
                <a:solidFill>
                  <a:schemeClr val="accent4">
                    <a:lumMod val="90000"/>
                    <a:lumOff val="10000"/>
                  </a:schemeClr>
                </a:solidFill>
                <a:ln>
                  <a:noFill/>
                </a:ln>
                <a:effectLst>
                  <a:innerShdw blurRad="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pic>
          <p:nvPicPr>
            <p:cNvPr id="299" name="Picture 2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115" y="4751350"/>
              <a:ext cx="607774" cy="494281"/>
            </a:xfrm>
            <a:prstGeom prst="rect">
              <a:avLst/>
            </a:prstGeom>
          </p:spPr>
        </p:pic>
      </p:grpSp>
      <p:grpSp>
        <p:nvGrpSpPr>
          <p:cNvPr id="508" name="Group 502"/>
          <p:cNvGrpSpPr/>
          <p:nvPr/>
        </p:nvGrpSpPr>
        <p:grpSpPr>
          <a:xfrm>
            <a:off x="10743563" y="2925637"/>
            <a:ext cx="427195" cy="329927"/>
            <a:chOff x="310047" y="2532185"/>
            <a:chExt cx="1722296" cy="1352019"/>
          </a:xfrm>
        </p:grpSpPr>
        <p:pic>
          <p:nvPicPr>
            <p:cNvPr id="509" name="Picture 5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047" y="2532185"/>
              <a:ext cx="1722296" cy="1352019"/>
            </a:xfrm>
            <a:prstGeom prst="rect">
              <a:avLst/>
            </a:prstGeom>
            <a:noFill/>
            <a:ln>
              <a:noFill/>
            </a:ln>
            <a:effectLst>
              <a:outerShdw blurRad="63500" sx="102000" sy="102000" algn="ctr" rotWithShape="0">
                <a:prstClr val="black">
                  <a:alpha val="40000"/>
                </a:prstClr>
              </a:outerShdw>
            </a:effectLst>
          </p:spPr>
        </p:pic>
        <p:sp>
          <p:nvSpPr>
            <p:cNvPr id="510" name="Freeform 509"/>
            <p:cNvSpPr/>
            <p:nvPr/>
          </p:nvSpPr>
          <p:spPr>
            <a:xfrm>
              <a:off x="642938" y="2583656"/>
              <a:ext cx="962024" cy="723900"/>
            </a:xfrm>
            <a:custGeom>
              <a:avLst/>
              <a:gdLst>
                <a:gd name="connsiteX0" fmla="*/ 26194 w 952500"/>
                <a:gd name="connsiteY0" fmla="*/ 0 h 719137"/>
                <a:gd name="connsiteX1" fmla="*/ 928688 w 952500"/>
                <a:gd name="connsiteY1" fmla="*/ 9525 h 719137"/>
                <a:gd name="connsiteX2" fmla="*/ 952500 w 952500"/>
                <a:gd name="connsiteY2" fmla="*/ 719137 h 719137"/>
                <a:gd name="connsiteX3" fmla="*/ 0 w 952500"/>
                <a:gd name="connsiteY3" fmla="*/ 714375 h 719137"/>
                <a:gd name="connsiteX4" fmla="*/ 26194 w 952500"/>
                <a:gd name="connsiteY4" fmla="*/ 0 h 719137"/>
                <a:gd name="connsiteX0" fmla="*/ 23813 w 950119"/>
                <a:gd name="connsiteY0" fmla="*/ 0 h 719137"/>
                <a:gd name="connsiteX1" fmla="*/ 926307 w 950119"/>
                <a:gd name="connsiteY1" fmla="*/ 9525 h 719137"/>
                <a:gd name="connsiteX2" fmla="*/ 950119 w 950119"/>
                <a:gd name="connsiteY2" fmla="*/ 719137 h 719137"/>
                <a:gd name="connsiteX3" fmla="*/ 0 w 950119"/>
                <a:gd name="connsiteY3" fmla="*/ 716757 h 719137"/>
                <a:gd name="connsiteX4" fmla="*/ 23813 w 950119"/>
                <a:gd name="connsiteY4" fmla="*/ 0 h 719137"/>
                <a:gd name="connsiteX0" fmla="*/ 21431 w 950119"/>
                <a:gd name="connsiteY0" fmla="*/ 0 h 723900"/>
                <a:gd name="connsiteX1" fmla="*/ 926307 w 950119"/>
                <a:gd name="connsiteY1" fmla="*/ 14288 h 723900"/>
                <a:gd name="connsiteX2" fmla="*/ 950119 w 950119"/>
                <a:gd name="connsiteY2" fmla="*/ 723900 h 723900"/>
                <a:gd name="connsiteX3" fmla="*/ 0 w 950119"/>
                <a:gd name="connsiteY3" fmla="*/ 721520 h 723900"/>
                <a:gd name="connsiteX4" fmla="*/ 21431 w 950119"/>
                <a:gd name="connsiteY4" fmla="*/ 0 h 723900"/>
                <a:gd name="connsiteX0" fmla="*/ 28574 w 957262"/>
                <a:gd name="connsiteY0" fmla="*/ 0 h 723900"/>
                <a:gd name="connsiteX1" fmla="*/ 933450 w 957262"/>
                <a:gd name="connsiteY1" fmla="*/ 14288 h 723900"/>
                <a:gd name="connsiteX2" fmla="*/ 957262 w 957262"/>
                <a:gd name="connsiteY2" fmla="*/ 723900 h 723900"/>
                <a:gd name="connsiteX3" fmla="*/ 0 w 957262"/>
                <a:gd name="connsiteY3" fmla="*/ 721520 h 723900"/>
                <a:gd name="connsiteX4" fmla="*/ 28574 w 957262"/>
                <a:gd name="connsiteY4" fmla="*/ 0 h 723900"/>
                <a:gd name="connsiteX0" fmla="*/ 28574 w 962024"/>
                <a:gd name="connsiteY0" fmla="*/ 0 h 723900"/>
                <a:gd name="connsiteX1" fmla="*/ 933450 w 962024"/>
                <a:gd name="connsiteY1" fmla="*/ 14288 h 723900"/>
                <a:gd name="connsiteX2" fmla="*/ 962024 w 962024"/>
                <a:gd name="connsiteY2" fmla="*/ 723900 h 723900"/>
                <a:gd name="connsiteX3" fmla="*/ 0 w 962024"/>
                <a:gd name="connsiteY3" fmla="*/ 721520 h 723900"/>
                <a:gd name="connsiteX4" fmla="*/ 28574 w 962024"/>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4" h="723900">
                  <a:moveTo>
                    <a:pt x="28574" y="0"/>
                  </a:moveTo>
                  <a:lnTo>
                    <a:pt x="933450" y="14288"/>
                  </a:lnTo>
                  <a:lnTo>
                    <a:pt x="962024" y="723900"/>
                  </a:lnTo>
                  <a:lnTo>
                    <a:pt x="0" y="721520"/>
                  </a:lnTo>
                  <a:lnTo>
                    <a:pt x="28574" y="0"/>
                  </a:lnTo>
                  <a:close/>
                </a:path>
              </a:pathLst>
            </a:custGeom>
            <a:solidFill>
              <a:schemeClr val="accent4">
                <a:lumMod val="90000"/>
                <a:lumOff val="10000"/>
              </a:schemeClr>
            </a:solidFill>
            <a:ln>
              <a:noFill/>
            </a:ln>
            <a:effectLst>
              <a:innerShdw blurRad="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511" name="Picture 5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71961" y="3383079"/>
            <a:ext cx="463418" cy="370784"/>
          </a:xfrm>
          <a:prstGeom prst="rect">
            <a:avLst/>
          </a:prstGeom>
        </p:spPr>
      </p:pic>
      <p:pic>
        <p:nvPicPr>
          <p:cNvPr id="512" name="Picture 67" descr="PMC"/>
          <p:cNvPicPr>
            <a:picLocks noChangeAspect="1" noChangeArrowheads="1"/>
          </p:cNvPicPr>
          <p:nvPr/>
        </p:nvPicPr>
        <p:blipFill>
          <a:blip r:embed="rId7"/>
          <a:srcRect/>
          <a:stretch>
            <a:fillRect/>
          </a:stretch>
        </p:blipFill>
        <p:spPr bwMode="auto">
          <a:xfrm>
            <a:off x="10614640" y="2463801"/>
            <a:ext cx="508381" cy="413155"/>
          </a:xfrm>
          <a:prstGeom prst="rect">
            <a:avLst/>
          </a:prstGeom>
          <a:noFill/>
          <a:ln w="9525">
            <a:noFill/>
            <a:miter lim="800000"/>
            <a:headEnd/>
            <a:tailEnd/>
          </a:ln>
        </p:spPr>
      </p:pic>
      <p:grpSp>
        <p:nvGrpSpPr>
          <p:cNvPr id="514" name="Group 164"/>
          <p:cNvGrpSpPr>
            <a:grpSpLocks noChangeAspect="1"/>
          </p:cNvGrpSpPr>
          <p:nvPr/>
        </p:nvGrpSpPr>
        <p:grpSpPr bwMode="auto">
          <a:xfrm>
            <a:off x="10674412" y="2223251"/>
            <a:ext cx="563732" cy="236479"/>
            <a:chOff x="192" y="1104"/>
            <a:chExt cx="864" cy="484"/>
          </a:xfrm>
        </p:grpSpPr>
        <p:sp>
          <p:nvSpPr>
            <p:cNvPr id="515" name="AutoShape 165"/>
            <p:cNvSpPr>
              <a:spLocks noChangeAspect="1" noChangeArrowheads="1" noTextEdit="1"/>
            </p:cNvSpPr>
            <p:nvPr/>
          </p:nvSpPr>
          <p:spPr bwMode="auto">
            <a:xfrm>
              <a:off x="192" y="1104"/>
              <a:ext cx="864" cy="484"/>
            </a:xfrm>
            <a:prstGeom prst="rect">
              <a:avLst/>
            </a:prstGeom>
            <a:noFill/>
            <a:ln w="9525">
              <a:noFill/>
              <a:miter lim="800000"/>
              <a:headEnd/>
              <a:tailEnd/>
            </a:ln>
          </p:spPr>
          <p:txBody>
            <a:bodyPr/>
            <a:lstStyle/>
            <a:p>
              <a:endParaRPr lang="en-US"/>
            </a:p>
          </p:txBody>
        </p:sp>
        <p:sp>
          <p:nvSpPr>
            <p:cNvPr id="516" name="Rectangle 166"/>
            <p:cNvSpPr>
              <a:spLocks noChangeArrowheads="1"/>
            </p:cNvSpPr>
            <p:nvPr/>
          </p:nvSpPr>
          <p:spPr bwMode="auto">
            <a:xfrm>
              <a:off x="195" y="1183"/>
              <a:ext cx="782" cy="402"/>
            </a:xfrm>
            <a:prstGeom prst="rect">
              <a:avLst/>
            </a:prstGeom>
            <a:solidFill>
              <a:srgbClr val="B7B79D"/>
            </a:solidFill>
            <a:ln w="4763" algn="ctr">
              <a:solidFill>
                <a:srgbClr val="494936"/>
              </a:solidFill>
              <a:miter lim="800000"/>
              <a:headEnd/>
              <a:tailEnd/>
            </a:ln>
            <a:effectLst/>
          </p:spPr>
          <p:txBody>
            <a:bodyPr/>
            <a:lstStyle/>
            <a:p>
              <a:endParaRPr lang="en-US"/>
            </a:p>
          </p:txBody>
        </p:sp>
        <p:sp>
          <p:nvSpPr>
            <p:cNvPr id="517" name="Freeform 167"/>
            <p:cNvSpPr>
              <a:spLocks/>
            </p:cNvSpPr>
            <p:nvPr/>
          </p:nvSpPr>
          <p:spPr bwMode="auto">
            <a:xfrm>
              <a:off x="192" y="1183"/>
              <a:ext cx="6" cy="405"/>
            </a:xfrm>
            <a:custGeom>
              <a:avLst/>
              <a:gdLst/>
              <a:ahLst/>
              <a:cxnLst>
                <a:cxn ang="0">
                  <a:pos x="55" y="7701"/>
                </a:cxn>
                <a:cxn ang="0">
                  <a:pos x="111" y="7646"/>
                </a:cxn>
                <a:cxn ang="0">
                  <a:pos x="111" y="0"/>
                </a:cxn>
                <a:cxn ang="0">
                  <a:pos x="0" y="0"/>
                </a:cxn>
                <a:cxn ang="0">
                  <a:pos x="0" y="7646"/>
                </a:cxn>
                <a:cxn ang="0">
                  <a:pos x="55" y="7701"/>
                </a:cxn>
                <a:cxn ang="0">
                  <a:pos x="0" y="7646"/>
                </a:cxn>
                <a:cxn ang="0">
                  <a:pos x="0" y="7701"/>
                </a:cxn>
                <a:cxn ang="0">
                  <a:pos x="55" y="7701"/>
                </a:cxn>
              </a:cxnLst>
              <a:rect l="0" t="0" r="r" b="b"/>
              <a:pathLst>
                <a:path w="111" h="7701">
                  <a:moveTo>
                    <a:pt x="55" y="7701"/>
                  </a:moveTo>
                  <a:lnTo>
                    <a:pt x="111" y="7646"/>
                  </a:lnTo>
                  <a:lnTo>
                    <a:pt x="111" y="0"/>
                  </a:lnTo>
                  <a:lnTo>
                    <a:pt x="0" y="0"/>
                  </a:lnTo>
                  <a:lnTo>
                    <a:pt x="0" y="7646"/>
                  </a:lnTo>
                  <a:lnTo>
                    <a:pt x="55" y="7701"/>
                  </a:lnTo>
                  <a:lnTo>
                    <a:pt x="0" y="7646"/>
                  </a:lnTo>
                  <a:lnTo>
                    <a:pt x="0" y="7701"/>
                  </a:lnTo>
                  <a:lnTo>
                    <a:pt x="55" y="7701"/>
                  </a:lnTo>
                  <a:close/>
                </a:path>
              </a:pathLst>
            </a:custGeom>
            <a:solidFill>
              <a:srgbClr val="494936"/>
            </a:solidFill>
            <a:ln w="3175" cmpd="sng">
              <a:solidFill>
                <a:srgbClr val="494936"/>
              </a:solidFill>
              <a:round/>
              <a:headEnd/>
              <a:tailEnd/>
            </a:ln>
          </p:spPr>
          <p:txBody>
            <a:bodyPr/>
            <a:lstStyle/>
            <a:p>
              <a:endParaRPr lang="en-US"/>
            </a:p>
          </p:txBody>
        </p:sp>
        <p:sp>
          <p:nvSpPr>
            <p:cNvPr id="518" name="Freeform 168"/>
            <p:cNvSpPr>
              <a:spLocks/>
            </p:cNvSpPr>
            <p:nvPr/>
          </p:nvSpPr>
          <p:spPr bwMode="auto">
            <a:xfrm>
              <a:off x="195" y="1582"/>
              <a:ext cx="785" cy="6"/>
            </a:xfrm>
            <a:custGeom>
              <a:avLst/>
              <a:gdLst/>
              <a:ahLst/>
              <a:cxnLst>
                <a:cxn ang="0">
                  <a:pos x="14919" y="56"/>
                </a:cxn>
                <a:cxn ang="0">
                  <a:pos x="14864" y="0"/>
                </a:cxn>
                <a:cxn ang="0">
                  <a:pos x="0" y="0"/>
                </a:cxn>
                <a:cxn ang="0">
                  <a:pos x="0" y="111"/>
                </a:cxn>
                <a:cxn ang="0">
                  <a:pos x="14864" y="111"/>
                </a:cxn>
                <a:cxn ang="0">
                  <a:pos x="14919" y="56"/>
                </a:cxn>
                <a:cxn ang="0">
                  <a:pos x="14864" y="111"/>
                </a:cxn>
                <a:cxn ang="0">
                  <a:pos x="14919" y="111"/>
                </a:cxn>
                <a:cxn ang="0">
                  <a:pos x="14919" y="56"/>
                </a:cxn>
              </a:cxnLst>
              <a:rect l="0" t="0" r="r" b="b"/>
              <a:pathLst>
                <a:path w="14919" h="111">
                  <a:moveTo>
                    <a:pt x="14919" y="56"/>
                  </a:moveTo>
                  <a:lnTo>
                    <a:pt x="14864" y="0"/>
                  </a:lnTo>
                  <a:lnTo>
                    <a:pt x="0" y="0"/>
                  </a:lnTo>
                  <a:lnTo>
                    <a:pt x="0" y="111"/>
                  </a:lnTo>
                  <a:lnTo>
                    <a:pt x="14864" y="111"/>
                  </a:lnTo>
                  <a:lnTo>
                    <a:pt x="14919" y="56"/>
                  </a:lnTo>
                  <a:lnTo>
                    <a:pt x="14864" y="111"/>
                  </a:lnTo>
                  <a:lnTo>
                    <a:pt x="14919" y="111"/>
                  </a:lnTo>
                  <a:lnTo>
                    <a:pt x="14919" y="56"/>
                  </a:lnTo>
                  <a:close/>
                </a:path>
              </a:pathLst>
            </a:custGeom>
            <a:solidFill>
              <a:srgbClr val="494936"/>
            </a:solidFill>
            <a:ln w="3175" cmpd="sng">
              <a:solidFill>
                <a:srgbClr val="494936"/>
              </a:solidFill>
              <a:round/>
              <a:headEnd/>
              <a:tailEnd/>
            </a:ln>
          </p:spPr>
          <p:txBody>
            <a:bodyPr/>
            <a:lstStyle/>
            <a:p>
              <a:endParaRPr lang="en-US"/>
            </a:p>
          </p:txBody>
        </p:sp>
        <p:sp>
          <p:nvSpPr>
            <p:cNvPr id="519" name="Freeform 169"/>
            <p:cNvSpPr>
              <a:spLocks/>
            </p:cNvSpPr>
            <p:nvPr/>
          </p:nvSpPr>
          <p:spPr bwMode="auto">
            <a:xfrm>
              <a:off x="974" y="1180"/>
              <a:ext cx="6" cy="405"/>
            </a:xfrm>
            <a:custGeom>
              <a:avLst/>
              <a:gdLst/>
              <a:ahLst/>
              <a:cxnLst>
                <a:cxn ang="0">
                  <a:pos x="56" y="0"/>
                </a:cxn>
                <a:cxn ang="0">
                  <a:pos x="0" y="55"/>
                </a:cxn>
                <a:cxn ang="0">
                  <a:pos x="0" y="7701"/>
                </a:cxn>
                <a:cxn ang="0">
                  <a:pos x="111" y="7701"/>
                </a:cxn>
                <a:cxn ang="0">
                  <a:pos x="111" y="55"/>
                </a:cxn>
                <a:cxn ang="0">
                  <a:pos x="56" y="0"/>
                </a:cxn>
                <a:cxn ang="0">
                  <a:pos x="111" y="55"/>
                </a:cxn>
                <a:cxn ang="0">
                  <a:pos x="111" y="0"/>
                </a:cxn>
                <a:cxn ang="0">
                  <a:pos x="56" y="0"/>
                </a:cxn>
              </a:cxnLst>
              <a:rect l="0" t="0" r="r" b="b"/>
              <a:pathLst>
                <a:path w="111" h="7701">
                  <a:moveTo>
                    <a:pt x="56" y="0"/>
                  </a:moveTo>
                  <a:lnTo>
                    <a:pt x="0" y="55"/>
                  </a:lnTo>
                  <a:lnTo>
                    <a:pt x="0" y="7701"/>
                  </a:lnTo>
                  <a:lnTo>
                    <a:pt x="111" y="7701"/>
                  </a:lnTo>
                  <a:lnTo>
                    <a:pt x="111" y="55"/>
                  </a:lnTo>
                  <a:lnTo>
                    <a:pt x="56" y="0"/>
                  </a:lnTo>
                  <a:lnTo>
                    <a:pt x="111" y="55"/>
                  </a:lnTo>
                  <a:lnTo>
                    <a:pt x="111" y="0"/>
                  </a:lnTo>
                  <a:lnTo>
                    <a:pt x="56" y="0"/>
                  </a:lnTo>
                  <a:close/>
                </a:path>
              </a:pathLst>
            </a:custGeom>
            <a:solidFill>
              <a:srgbClr val="ADD7E7"/>
            </a:solidFill>
            <a:ln w="9525">
              <a:noFill/>
              <a:round/>
              <a:headEnd/>
              <a:tailEnd/>
            </a:ln>
          </p:spPr>
          <p:txBody>
            <a:bodyPr/>
            <a:lstStyle/>
            <a:p>
              <a:endParaRPr lang="en-US"/>
            </a:p>
          </p:txBody>
        </p:sp>
        <p:sp>
          <p:nvSpPr>
            <p:cNvPr id="520" name="Freeform 170"/>
            <p:cNvSpPr>
              <a:spLocks/>
            </p:cNvSpPr>
            <p:nvPr/>
          </p:nvSpPr>
          <p:spPr bwMode="auto">
            <a:xfrm>
              <a:off x="192" y="1180"/>
              <a:ext cx="785" cy="6"/>
            </a:xfrm>
            <a:custGeom>
              <a:avLst/>
              <a:gdLst/>
              <a:ahLst/>
              <a:cxnLst>
                <a:cxn ang="0">
                  <a:pos x="0" y="55"/>
                </a:cxn>
                <a:cxn ang="0">
                  <a:pos x="55" y="112"/>
                </a:cxn>
                <a:cxn ang="0">
                  <a:pos x="14919" y="112"/>
                </a:cxn>
                <a:cxn ang="0">
                  <a:pos x="14919" y="0"/>
                </a:cxn>
                <a:cxn ang="0">
                  <a:pos x="55" y="0"/>
                </a:cxn>
                <a:cxn ang="0">
                  <a:pos x="0" y="55"/>
                </a:cxn>
                <a:cxn ang="0">
                  <a:pos x="55" y="0"/>
                </a:cxn>
                <a:cxn ang="0">
                  <a:pos x="0" y="0"/>
                </a:cxn>
                <a:cxn ang="0">
                  <a:pos x="0" y="55"/>
                </a:cxn>
              </a:cxnLst>
              <a:rect l="0" t="0" r="r" b="b"/>
              <a:pathLst>
                <a:path w="14919" h="112">
                  <a:moveTo>
                    <a:pt x="0" y="55"/>
                  </a:moveTo>
                  <a:lnTo>
                    <a:pt x="55" y="112"/>
                  </a:lnTo>
                  <a:lnTo>
                    <a:pt x="14919" y="112"/>
                  </a:lnTo>
                  <a:lnTo>
                    <a:pt x="14919" y="0"/>
                  </a:lnTo>
                  <a:lnTo>
                    <a:pt x="55" y="0"/>
                  </a:lnTo>
                  <a:lnTo>
                    <a:pt x="0" y="55"/>
                  </a:lnTo>
                  <a:lnTo>
                    <a:pt x="55" y="0"/>
                  </a:lnTo>
                  <a:lnTo>
                    <a:pt x="0" y="0"/>
                  </a:lnTo>
                  <a:lnTo>
                    <a:pt x="0" y="55"/>
                  </a:lnTo>
                  <a:close/>
                </a:path>
              </a:pathLst>
            </a:custGeom>
            <a:solidFill>
              <a:srgbClr val="ADD7E7"/>
            </a:solidFill>
            <a:ln w="9525">
              <a:noFill/>
              <a:round/>
              <a:headEnd/>
              <a:tailEnd/>
            </a:ln>
          </p:spPr>
          <p:txBody>
            <a:bodyPr/>
            <a:lstStyle/>
            <a:p>
              <a:endParaRPr lang="en-US"/>
            </a:p>
          </p:txBody>
        </p:sp>
        <p:sp>
          <p:nvSpPr>
            <p:cNvPr id="521" name="Freeform 171"/>
            <p:cNvSpPr>
              <a:spLocks/>
            </p:cNvSpPr>
            <p:nvPr/>
          </p:nvSpPr>
          <p:spPr bwMode="auto">
            <a:xfrm>
              <a:off x="977" y="1107"/>
              <a:ext cx="76" cy="478"/>
            </a:xfrm>
            <a:custGeom>
              <a:avLst/>
              <a:gdLst/>
              <a:ahLst/>
              <a:cxnLst>
                <a:cxn ang="0">
                  <a:pos x="0" y="1440"/>
                </a:cxn>
                <a:cxn ang="0">
                  <a:pos x="1442" y="0"/>
                </a:cxn>
                <a:cxn ang="0">
                  <a:pos x="1442" y="7646"/>
                </a:cxn>
                <a:cxn ang="0">
                  <a:pos x="0" y="9086"/>
                </a:cxn>
                <a:cxn ang="0">
                  <a:pos x="0" y="1440"/>
                </a:cxn>
              </a:cxnLst>
              <a:rect l="0" t="0" r="r" b="b"/>
              <a:pathLst>
                <a:path w="1442" h="9086">
                  <a:moveTo>
                    <a:pt x="0" y="1440"/>
                  </a:moveTo>
                  <a:lnTo>
                    <a:pt x="1442" y="0"/>
                  </a:lnTo>
                  <a:lnTo>
                    <a:pt x="1442" y="7646"/>
                  </a:lnTo>
                  <a:lnTo>
                    <a:pt x="0" y="9086"/>
                  </a:lnTo>
                  <a:lnTo>
                    <a:pt x="0" y="1440"/>
                  </a:lnTo>
                  <a:close/>
                </a:path>
              </a:pathLst>
            </a:custGeom>
            <a:solidFill>
              <a:srgbClr val="7A7A5A"/>
            </a:solidFill>
            <a:ln w="4763" cap="flat" cmpd="sng">
              <a:solidFill>
                <a:srgbClr val="494936"/>
              </a:solidFill>
              <a:prstDash val="solid"/>
              <a:round/>
              <a:headEnd type="none" w="med" len="med"/>
              <a:tailEnd type="none" w="med" len="med"/>
            </a:ln>
            <a:effectLst/>
          </p:spPr>
          <p:txBody>
            <a:bodyPr/>
            <a:lstStyle/>
            <a:p>
              <a:endParaRPr lang="en-US"/>
            </a:p>
          </p:txBody>
        </p:sp>
        <p:sp>
          <p:nvSpPr>
            <p:cNvPr id="522" name="Freeform 172"/>
            <p:cNvSpPr>
              <a:spLocks/>
            </p:cNvSpPr>
            <p:nvPr/>
          </p:nvSpPr>
          <p:spPr bwMode="auto">
            <a:xfrm>
              <a:off x="975" y="1100"/>
              <a:ext cx="81" cy="85"/>
            </a:xfrm>
            <a:custGeom>
              <a:avLst/>
              <a:gdLst/>
              <a:ahLst/>
              <a:cxnLst>
                <a:cxn ang="0">
                  <a:pos x="1537" y="133"/>
                </a:cxn>
                <a:cxn ang="0">
                  <a:pos x="1443" y="94"/>
                </a:cxn>
                <a:cxn ang="0">
                  <a:pos x="0" y="1534"/>
                </a:cxn>
                <a:cxn ang="0">
                  <a:pos x="79" y="1613"/>
                </a:cxn>
                <a:cxn ang="0">
                  <a:pos x="1521" y="172"/>
                </a:cxn>
                <a:cxn ang="0">
                  <a:pos x="1537" y="133"/>
                </a:cxn>
                <a:cxn ang="0">
                  <a:pos x="1537" y="133"/>
                </a:cxn>
                <a:cxn ang="0">
                  <a:pos x="1537" y="0"/>
                </a:cxn>
                <a:cxn ang="0">
                  <a:pos x="1443" y="94"/>
                </a:cxn>
                <a:cxn ang="0">
                  <a:pos x="1537" y="133"/>
                </a:cxn>
              </a:cxnLst>
              <a:rect l="0" t="0" r="r" b="b"/>
              <a:pathLst>
                <a:path w="1537" h="1613">
                  <a:moveTo>
                    <a:pt x="1537" y="133"/>
                  </a:moveTo>
                  <a:lnTo>
                    <a:pt x="1443" y="94"/>
                  </a:lnTo>
                  <a:lnTo>
                    <a:pt x="0" y="1534"/>
                  </a:lnTo>
                  <a:lnTo>
                    <a:pt x="79" y="1613"/>
                  </a:lnTo>
                  <a:lnTo>
                    <a:pt x="1521" y="172"/>
                  </a:lnTo>
                  <a:lnTo>
                    <a:pt x="1537" y="133"/>
                  </a:lnTo>
                  <a:lnTo>
                    <a:pt x="1537" y="133"/>
                  </a:lnTo>
                  <a:lnTo>
                    <a:pt x="1537" y="0"/>
                  </a:lnTo>
                  <a:lnTo>
                    <a:pt x="1443" y="94"/>
                  </a:lnTo>
                  <a:lnTo>
                    <a:pt x="1537" y="133"/>
                  </a:lnTo>
                  <a:close/>
                </a:path>
              </a:pathLst>
            </a:custGeom>
            <a:solidFill>
              <a:srgbClr val="ADD7E7"/>
            </a:solidFill>
            <a:ln w="9525">
              <a:noFill/>
              <a:round/>
              <a:headEnd/>
              <a:tailEnd/>
            </a:ln>
          </p:spPr>
          <p:txBody>
            <a:bodyPr/>
            <a:lstStyle/>
            <a:p>
              <a:endParaRPr lang="en-US"/>
            </a:p>
          </p:txBody>
        </p:sp>
        <p:sp>
          <p:nvSpPr>
            <p:cNvPr id="523" name="Freeform 173"/>
            <p:cNvSpPr>
              <a:spLocks/>
            </p:cNvSpPr>
            <p:nvPr/>
          </p:nvSpPr>
          <p:spPr bwMode="auto">
            <a:xfrm>
              <a:off x="1050" y="1107"/>
              <a:ext cx="6" cy="404"/>
            </a:xfrm>
            <a:custGeom>
              <a:avLst/>
              <a:gdLst/>
              <a:ahLst/>
              <a:cxnLst>
                <a:cxn ang="0">
                  <a:pos x="95" y="7685"/>
                </a:cxn>
                <a:cxn ang="0">
                  <a:pos x="111" y="7646"/>
                </a:cxn>
                <a:cxn ang="0">
                  <a:pos x="111" y="0"/>
                </a:cxn>
                <a:cxn ang="0">
                  <a:pos x="0" y="0"/>
                </a:cxn>
                <a:cxn ang="0">
                  <a:pos x="0" y="7646"/>
                </a:cxn>
                <a:cxn ang="0">
                  <a:pos x="95" y="7685"/>
                </a:cxn>
                <a:cxn ang="0">
                  <a:pos x="95" y="7685"/>
                </a:cxn>
                <a:cxn ang="0">
                  <a:pos x="111" y="7668"/>
                </a:cxn>
                <a:cxn ang="0">
                  <a:pos x="111" y="7646"/>
                </a:cxn>
                <a:cxn ang="0">
                  <a:pos x="95" y="7685"/>
                </a:cxn>
              </a:cxnLst>
              <a:rect l="0" t="0" r="r" b="b"/>
              <a:pathLst>
                <a:path w="111" h="7685">
                  <a:moveTo>
                    <a:pt x="95" y="7685"/>
                  </a:moveTo>
                  <a:lnTo>
                    <a:pt x="111" y="7646"/>
                  </a:lnTo>
                  <a:lnTo>
                    <a:pt x="111" y="0"/>
                  </a:lnTo>
                  <a:lnTo>
                    <a:pt x="0" y="0"/>
                  </a:lnTo>
                  <a:lnTo>
                    <a:pt x="0" y="7646"/>
                  </a:lnTo>
                  <a:lnTo>
                    <a:pt x="95" y="7685"/>
                  </a:lnTo>
                  <a:lnTo>
                    <a:pt x="95" y="7685"/>
                  </a:lnTo>
                  <a:lnTo>
                    <a:pt x="111" y="7668"/>
                  </a:lnTo>
                  <a:lnTo>
                    <a:pt x="111" y="7646"/>
                  </a:lnTo>
                  <a:lnTo>
                    <a:pt x="95" y="7685"/>
                  </a:lnTo>
                  <a:close/>
                </a:path>
              </a:pathLst>
            </a:custGeom>
            <a:solidFill>
              <a:srgbClr val="494936"/>
            </a:solidFill>
            <a:ln w="3175" cmpd="sng">
              <a:solidFill>
                <a:srgbClr val="494936"/>
              </a:solidFill>
              <a:round/>
              <a:headEnd/>
              <a:tailEnd/>
            </a:ln>
          </p:spPr>
          <p:txBody>
            <a:bodyPr/>
            <a:lstStyle/>
            <a:p>
              <a:endParaRPr lang="en-US"/>
            </a:p>
          </p:txBody>
        </p:sp>
        <p:sp>
          <p:nvSpPr>
            <p:cNvPr id="524" name="Freeform 174"/>
            <p:cNvSpPr>
              <a:spLocks/>
            </p:cNvSpPr>
            <p:nvPr/>
          </p:nvSpPr>
          <p:spPr bwMode="auto">
            <a:xfrm>
              <a:off x="974" y="1507"/>
              <a:ext cx="81" cy="85"/>
            </a:xfrm>
            <a:custGeom>
              <a:avLst/>
              <a:gdLst/>
              <a:ahLst/>
              <a:cxnLst>
                <a:cxn ang="0">
                  <a:pos x="0" y="1480"/>
                </a:cxn>
                <a:cxn ang="0">
                  <a:pos x="95" y="1519"/>
                </a:cxn>
                <a:cxn ang="0">
                  <a:pos x="1537" y="79"/>
                </a:cxn>
                <a:cxn ang="0">
                  <a:pos x="1459" y="0"/>
                </a:cxn>
                <a:cxn ang="0">
                  <a:pos x="16" y="1441"/>
                </a:cxn>
                <a:cxn ang="0">
                  <a:pos x="0" y="1480"/>
                </a:cxn>
                <a:cxn ang="0">
                  <a:pos x="0" y="1480"/>
                </a:cxn>
                <a:cxn ang="0">
                  <a:pos x="0" y="1613"/>
                </a:cxn>
                <a:cxn ang="0">
                  <a:pos x="95" y="1519"/>
                </a:cxn>
                <a:cxn ang="0">
                  <a:pos x="0" y="1480"/>
                </a:cxn>
              </a:cxnLst>
              <a:rect l="0" t="0" r="r" b="b"/>
              <a:pathLst>
                <a:path w="1537" h="1613">
                  <a:moveTo>
                    <a:pt x="0" y="1480"/>
                  </a:moveTo>
                  <a:lnTo>
                    <a:pt x="95" y="1519"/>
                  </a:lnTo>
                  <a:lnTo>
                    <a:pt x="1537" y="79"/>
                  </a:lnTo>
                  <a:lnTo>
                    <a:pt x="1459" y="0"/>
                  </a:lnTo>
                  <a:lnTo>
                    <a:pt x="16" y="1441"/>
                  </a:lnTo>
                  <a:lnTo>
                    <a:pt x="0" y="1480"/>
                  </a:lnTo>
                  <a:lnTo>
                    <a:pt x="0" y="1480"/>
                  </a:lnTo>
                  <a:lnTo>
                    <a:pt x="0" y="1613"/>
                  </a:lnTo>
                  <a:lnTo>
                    <a:pt x="95" y="1519"/>
                  </a:lnTo>
                  <a:lnTo>
                    <a:pt x="0" y="1480"/>
                  </a:lnTo>
                  <a:close/>
                </a:path>
              </a:pathLst>
            </a:custGeom>
            <a:solidFill>
              <a:srgbClr val="494936"/>
            </a:solidFill>
            <a:ln w="3175" cmpd="sng">
              <a:solidFill>
                <a:srgbClr val="494936"/>
              </a:solidFill>
              <a:round/>
              <a:headEnd/>
              <a:tailEnd/>
            </a:ln>
          </p:spPr>
          <p:txBody>
            <a:bodyPr/>
            <a:lstStyle/>
            <a:p>
              <a:endParaRPr lang="en-US"/>
            </a:p>
          </p:txBody>
        </p:sp>
        <p:sp>
          <p:nvSpPr>
            <p:cNvPr id="525" name="Freeform 175"/>
            <p:cNvSpPr>
              <a:spLocks/>
            </p:cNvSpPr>
            <p:nvPr/>
          </p:nvSpPr>
          <p:spPr bwMode="auto">
            <a:xfrm>
              <a:off x="974" y="1181"/>
              <a:ext cx="6" cy="404"/>
            </a:xfrm>
            <a:custGeom>
              <a:avLst/>
              <a:gdLst/>
              <a:ahLst/>
              <a:cxnLst>
                <a:cxn ang="0">
                  <a:pos x="16" y="0"/>
                </a:cxn>
                <a:cxn ang="0">
                  <a:pos x="0" y="39"/>
                </a:cxn>
                <a:cxn ang="0">
                  <a:pos x="0" y="7685"/>
                </a:cxn>
                <a:cxn ang="0">
                  <a:pos x="111" y="7685"/>
                </a:cxn>
                <a:cxn ang="0">
                  <a:pos x="111" y="39"/>
                </a:cxn>
                <a:cxn ang="0">
                  <a:pos x="16" y="0"/>
                </a:cxn>
                <a:cxn ang="0">
                  <a:pos x="16" y="0"/>
                </a:cxn>
                <a:cxn ang="0">
                  <a:pos x="0" y="17"/>
                </a:cxn>
                <a:cxn ang="0">
                  <a:pos x="0" y="39"/>
                </a:cxn>
                <a:cxn ang="0">
                  <a:pos x="16" y="0"/>
                </a:cxn>
              </a:cxnLst>
              <a:rect l="0" t="0" r="r" b="b"/>
              <a:pathLst>
                <a:path w="111" h="7685">
                  <a:moveTo>
                    <a:pt x="16" y="0"/>
                  </a:moveTo>
                  <a:lnTo>
                    <a:pt x="0" y="39"/>
                  </a:lnTo>
                  <a:lnTo>
                    <a:pt x="0" y="7685"/>
                  </a:lnTo>
                  <a:lnTo>
                    <a:pt x="111" y="7685"/>
                  </a:lnTo>
                  <a:lnTo>
                    <a:pt x="111" y="39"/>
                  </a:lnTo>
                  <a:lnTo>
                    <a:pt x="16" y="0"/>
                  </a:lnTo>
                  <a:lnTo>
                    <a:pt x="16" y="0"/>
                  </a:lnTo>
                  <a:lnTo>
                    <a:pt x="0" y="17"/>
                  </a:lnTo>
                  <a:lnTo>
                    <a:pt x="0" y="39"/>
                  </a:lnTo>
                  <a:lnTo>
                    <a:pt x="16" y="0"/>
                  </a:lnTo>
                  <a:close/>
                </a:path>
              </a:pathLst>
            </a:custGeom>
            <a:solidFill>
              <a:srgbClr val="494936"/>
            </a:solidFill>
            <a:ln w="9525">
              <a:solidFill>
                <a:srgbClr val="494936"/>
              </a:solidFill>
              <a:round/>
              <a:headEnd/>
              <a:tailEnd/>
            </a:ln>
          </p:spPr>
          <p:txBody>
            <a:bodyPr/>
            <a:lstStyle/>
            <a:p>
              <a:endParaRPr lang="en-US"/>
            </a:p>
          </p:txBody>
        </p:sp>
        <p:sp>
          <p:nvSpPr>
            <p:cNvPr id="526" name="Freeform 176"/>
            <p:cNvSpPr>
              <a:spLocks/>
            </p:cNvSpPr>
            <p:nvPr/>
          </p:nvSpPr>
          <p:spPr bwMode="auto">
            <a:xfrm>
              <a:off x="195" y="1107"/>
              <a:ext cx="858" cy="76"/>
            </a:xfrm>
            <a:custGeom>
              <a:avLst/>
              <a:gdLst/>
              <a:ahLst/>
              <a:cxnLst>
                <a:cxn ang="0">
                  <a:pos x="0" y="1440"/>
                </a:cxn>
                <a:cxn ang="0">
                  <a:pos x="1554" y="0"/>
                </a:cxn>
                <a:cxn ang="0">
                  <a:pos x="16306" y="0"/>
                </a:cxn>
                <a:cxn ang="0">
                  <a:pos x="14864" y="1440"/>
                </a:cxn>
                <a:cxn ang="0">
                  <a:pos x="0" y="1440"/>
                </a:cxn>
              </a:cxnLst>
              <a:rect l="0" t="0" r="r" b="b"/>
              <a:pathLst>
                <a:path w="16306" h="1440">
                  <a:moveTo>
                    <a:pt x="0" y="1440"/>
                  </a:moveTo>
                  <a:lnTo>
                    <a:pt x="1554" y="0"/>
                  </a:lnTo>
                  <a:lnTo>
                    <a:pt x="16306" y="0"/>
                  </a:lnTo>
                  <a:lnTo>
                    <a:pt x="14864" y="1440"/>
                  </a:lnTo>
                  <a:lnTo>
                    <a:pt x="0" y="1440"/>
                  </a:lnTo>
                  <a:close/>
                </a:path>
              </a:pathLst>
            </a:custGeom>
            <a:solidFill>
              <a:srgbClr val="C9C9B6"/>
            </a:solidFill>
            <a:ln w="4763" cap="flat" cmpd="sng">
              <a:solidFill>
                <a:srgbClr val="494936"/>
              </a:solidFill>
              <a:prstDash val="solid"/>
              <a:round/>
              <a:headEnd type="none" w="med" len="med"/>
              <a:tailEnd type="none" w="med" len="med"/>
            </a:ln>
            <a:effectLst/>
          </p:spPr>
          <p:txBody>
            <a:bodyPr/>
            <a:lstStyle/>
            <a:p>
              <a:endParaRPr lang="en-US"/>
            </a:p>
          </p:txBody>
        </p:sp>
        <p:sp>
          <p:nvSpPr>
            <p:cNvPr id="527" name="Freeform 177"/>
            <p:cNvSpPr>
              <a:spLocks/>
            </p:cNvSpPr>
            <p:nvPr/>
          </p:nvSpPr>
          <p:spPr bwMode="auto">
            <a:xfrm>
              <a:off x="193" y="1104"/>
              <a:ext cx="86" cy="81"/>
            </a:xfrm>
            <a:custGeom>
              <a:avLst/>
              <a:gdLst/>
              <a:ahLst/>
              <a:cxnLst>
                <a:cxn ang="0">
                  <a:pos x="1592" y="0"/>
                </a:cxn>
                <a:cxn ang="0">
                  <a:pos x="1554" y="15"/>
                </a:cxn>
                <a:cxn ang="0">
                  <a:pos x="0" y="1455"/>
                </a:cxn>
                <a:cxn ang="0">
                  <a:pos x="76" y="1536"/>
                </a:cxn>
                <a:cxn ang="0">
                  <a:pos x="1629" y="96"/>
                </a:cxn>
                <a:cxn ang="0">
                  <a:pos x="1592" y="0"/>
                </a:cxn>
                <a:cxn ang="0">
                  <a:pos x="1592" y="0"/>
                </a:cxn>
                <a:cxn ang="0">
                  <a:pos x="1569" y="0"/>
                </a:cxn>
                <a:cxn ang="0">
                  <a:pos x="1554" y="15"/>
                </a:cxn>
                <a:cxn ang="0">
                  <a:pos x="1592" y="0"/>
                </a:cxn>
              </a:cxnLst>
              <a:rect l="0" t="0" r="r" b="b"/>
              <a:pathLst>
                <a:path w="1629" h="1536">
                  <a:moveTo>
                    <a:pt x="1592" y="0"/>
                  </a:moveTo>
                  <a:lnTo>
                    <a:pt x="1554" y="15"/>
                  </a:lnTo>
                  <a:lnTo>
                    <a:pt x="0" y="1455"/>
                  </a:lnTo>
                  <a:lnTo>
                    <a:pt x="76" y="1536"/>
                  </a:lnTo>
                  <a:lnTo>
                    <a:pt x="1629" y="96"/>
                  </a:lnTo>
                  <a:lnTo>
                    <a:pt x="1592" y="0"/>
                  </a:lnTo>
                  <a:lnTo>
                    <a:pt x="1592" y="0"/>
                  </a:lnTo>
                  <a:lnTo>
                    <a:pt x="1569" y="0"/>
                  </a:lnTo>
                  <a:lnTo>
                    <a:pt x="1554" y="15"/>
                  </a:lnTo>
                  <a:lnTo>
                    <a:pt x="1592" y="0"/>
                  </a:lnTo>
                  <a:close/>
                </a:path>
              </a:pathLst>
            </a:custGeom>
            <a:solidFill>
              <a:srgbClr val="494936"/>
            </a:solidFill>
            <a:ln w="3175" cmpd="sng">
              <a:solidFill>
                <a:srgbClr val="000000"/>
              </a:solidFill>
              <a:round/>
              <a:headEnd/>
              <a:tailEnd/>
            </a:ln>
          </p:spPr>
          <p:txBody>
            <a:bodyPr/>
            <a:lstStyle/>
            <a:p>
              <a:endParaRPr lang="en-US"/>
            </a:p>
          </p:txBody>
        </p:sp>
        <p:sp>
          <p:nvSpPr>
            <p:cNvPr id="528" name="Freeform 178"/>
            <p:cNvSpPr>
              <a:spLocks/>
            </p:cNvSpPr>
            <p:nvPr/>
          </p:nvSpPr>
          <p:spPr bwMode="auto">
            <a:xfrm>
              <a:off x="277" y="1104"/>
              <a:ext cx="783" cy="6"/>
            </a:xfrm>
            <a:custGeom>
              <a:avLst/>
              <a:gdLst/>
              <a:ahLst/>
              <a:cxnLst>
                <a:cxn ang="0">
                  <a:pos x="14791" y="94"/>
                </a:cxn>
                <a:cxn ang="0">
                  <a:pos x="14752" y="0"/>
                </a:cxn>
                <a:cxn ang="0">
                  <a:pos x="0" y="0"/>
                </a:cxn>
                <a:cxn ang="0">
                  <a:pos x="0" y="111"/>
                </a:cxn>
                <a:cxn ang="0">
                  <a:pos x="14752" y="111"/>
                </a:cxn>
                <a:cxn ang="0">
                  <a:pos x="14791" y="94"/>
                </a:cxn>
                <a:cxn ang="0">
                  <a:pos x="14791" y="94"/>
                </a:cxn>
                <a:cxn ang="0">
                  <a:pos x="14885" y="0"/>
                </a:cxn>
                <a:cxn ang="0">
                  <a:pos x="14752" y="0"/>
                </a:cxn>
                <a:cxn ang="0">
                  <a:pos x="14791" y="94"/>
                </a:cxn>
              </a:cxnLst>
              <a:rect l="0" t="0" r="r" b="b"/>
              <a:pathLst>
                <a:path w="14885" h="111">
                  <a:moveTo>
                    <a:pt x="14791" y="94"/>
                  </a:moveTo>
                  <a:lnTo>
                    <a:pt x="14752" y="0"/>
                  </a:lnTo>
                  <a:lnTo>
                    <a:pt x="0" y="0"/>
                  </a:lnTo>
                  <a:lnTo>
                    <a:pt x="0" y="111"/>
                  </a:lnTo>
                  <a:lnTo>
                    <a:pt x="14752" y="111"/>
                  </a:lnTo>
                  <a:lnTo>
                    <a:pt x="14791" y="94"/>
                  </a:lnTo>
                  <a:lnTo>
                    <a:pt x="14791" y="94"/>
                  </a:lnTo>
                  <a:lnTo>
                    <a:pt x="14885" y="0"/>
                  </a:lnTo>
                  <a:lnTo>
                    <a:pt x="14752" y="0"/>
                  </a:lnTo>
                  <a:lnTo>
                    <a:pt x="14791" y="94"/>
                  </a:lnTo>
                  <a:close/>
                </a:path>
              </a:pathLst>
            </a:custGeom>
            <a:solidFill>
              <a:srgbClr val="494936"/>
            </a:solidFill>
            <a:ln w="3175" cmpd="sng">
              <a:solidFill>
                <a:srgbClr val="494936"/>
              </a:solidFill>
              <a:round/>
              <a:headEnd/>
              <a:tailEnd/>
            </a:ln>
          </p:spPr>
          <p:txBody>
            <a:bodyPr/>
            <a:lstStyle/>
            <a:p>
              <a:endParaRPr lang="en-US"/>
            </a:p>
          </p:txBody>
        </p:sp>
        <p:sp>
          <p:nvSpPr>
            <p:cNvPr id="529" name="Freeform 179"/>
            <p:cNvSpPr>
              <a:spLocks/>
            </p:cNvSpPr>
            <p:nvPr/>
          </p:nvSpPr>
          <p:spPr bwMode="auto">
            <a:xfrm>
              <a:off x="975" y="1105"/>
              <a:ext cx="80" cy="81"/>
            </a:xfrm>
            <a:custGeom>
              <a:avLst/>
              <a:gdLst/>
              <a:ahLst/>
              <a:cxnLst>
                <a:cxn ang="0">
                  <a:pos x="40" y="1536"/>
                </a:cxn>
                <a:cxn ang="0">
                  <a:pos x="79" y="1519"/>
                </a:cxn>
                <a:cxn ang="0">
                  <a:pos x="1521" y="78"/>
                </a:cxn>
                <a:cxn ang="0">
                  <a:pos x="1443" y="0"/>
                </a:cxn>
                <a:cxn ang="0">
                  <a:pos x="0" y="1440"/>
                </a:cxn>
                <a:cxn ang="0">
                  <a:pos x="40" y="1536"/>
                </a:cxn>
                <a:cxn ang="0">
                  <a:pos x="40" y="1536"/>
                </a:cxn>
                <a:cxn ang="0">
                  <a:pos x="63" y="1536"/>
                </a:cxn>
                <a:cxn ang="0">
                  <a:pos x="79" y="1519"/>
                </a:cxn>
                <a:cxn ang="0">
                  <a:pos x="40" y="1536"/>
                </a:cxn>
              </a:cxnLst>
              <a:rect l="0" t="0" r="r" b="b"/>
              <a:pathLst>
                <a:path w="1521" h="1536">
                  <a:moveTo>
                    <a:pt x="40" y="1536"/>
                  </a:moveTo>
                  <a:lnTo>
                    <a:pt x="79" y="1519"/>
                  </a:lnTo>
                  <a:lnTo>
                    <a:pt x="1521" y="78"/>
                  </a:lnTo>
                  <a:lnTo>
                    <a:pt x="1443" y="0"/>
                  </a:lnTo>
                  <a:lnTo>
                    <a:pt x="0" y="1440"/>
                  </a:lnTo>
                  <a:lnTo>
                    <a:pt x="40" y="1536"/>
                  </a:lnTo>
                  <a:lnTo>
                    <a:pt x="40" y="1536"/>
                  </a:lnTo>
                  <a:lnTo>
                    <a:pt x="63" y="1536"/>
                  </a:lnTo>
                  <a:lnTo>
                    <a:pt x="79" y="1519"/>
                  </a:lnTo>
                  <a:lnTo>
                    <a:pt x="40" y="1536"/>
                  </a:lnTo>
                  <a:close/>
                </a:path>
              </a:pathLst>
            </a:custGeom>
            <a:solidFill>
              <a:srgbClr val="494936"/>
            </a:solidFill>
            <a:ln w="3175" cmpd="sng">
              <a:solidFill>
                <a:srgbClr val="494936"/>
              </a:solidFill>
              <a:round/>
              <a:headEnd/>
              <a:tailEnd/>
            </a:ln>
          </p:spPr>
          <p:txBody>
            <a:bodyPr/>
            <a:lstStyle/>
            <a:p>
              <a:endParaRPr lang="en-US"/>
            </a:p>
          </p:txBody>
        </p:sp>
        <p:sp>
          <p:nvSpPr>
            <p:cNvPr id="530" name="Freeform 180"/>
            <p:cNvSpPr>
              <a:spLocks/>
            </p:cNvSpPr>
            <p:nvPr/>
          </p:nvSpPr>
          <p:spPr bwMode="auto">
            <a:xfrm>
              <a:off x="188" y="1180"/>
              <a:ext cx="789" cy="6"/>
            </a:xfrm>
            <a:custGeom>
              <a:avLst/>
              <a:gdLst/>
              <a:ahLst/>
              <a:cxnLst>
                <a:cxn ang="0">
                  <a:pos x="101" y="15"/>
                </a:cxn>
                <a:cxn ang="0">
                  <a:pos x="139" y="112"/>
                </a:cxn>
                <a:cxn ang="0">
                  <a:pos x="15003" y="112"/>
                </a:cxn>
                <a:cxn ang="0">
                  <a:pos x="15003" y="0"/>
                </a:cxn>
                <a:cxn ang="0">
                  <a:pos x="139" y="0"/>
                </a:cxn>
                <a:cxn ang="0">
                  <a:pos x="101" y="15"/>
                </a:cxn>
                <a:cxn ang="0">
                  <a:pos x="101" y="15"/>
                </a:cxn>
                <a:cxn ang="0">
                  <a:pos x="0" y="112"/>
                </a:cxn>
                <a:cxn ang="0">
                  <a:pos x="139" y="112"/>
                </a:cxn>
                <a:cxn ang="0">
                  <a:pos x="101" y="15"/>
                </a:cxn>
              </a:cxnLst>
              <a:rect l="0" t="0" r="r" b="b"/>
              <a:pathLst>
                <a:path w="15003" h="112">
                  <a:moveTo>
                    <a:pt x="101" y="15"/>
                  </a:moveTo>
                  <a:lnTo>
                    <a:pt x="139" y="112"/>
                  </a:lnTo>
                  <a:lnTo>
                    <a:pt x="15003" y="112"/>
                  </a:lnTo>
                  <a:lnTo>
                    <a:pt x="15003" y="0"/>
                  </a:lnTo>
                  <a:lnTo>
                    <a:pt x="139" y="0"/>
                  </a:lnTo>
                  <a:lnTo>
                    <a:pt x="101" y="15"/>
                  </a:lnTo>
                  <a:lnTo>
                    <a:pt x="101" y="15"/>
                  </a:lnTo>
                  <a:lnTo>
                    <a:pt x="0" y="112"/>
                  </a:lnTo>
                  <a:lnTo>
                    <a:pt x="139" y="112"/>
                  </a:lnTo>
                  <a:lnTo>
                    <a:pt x="101" y="15"/>
                  </a:lnTo>
                  <a:close/>
                </a:path>
              </a:pathLst>
            </a:custGeom>
            <a:solidFill>
              <a:srgbClr val="494936"/>
            </a:solidFill>
            <a:ln w="3175" cmpd="sng">
              <a:solidFill>
                <a:srgbClr val="494936"/>
              </a:solidFill>
              <a:round/>
              <a:headEnd/>
              <a:tailEnd/>
            </a:ln>
          </p:spPr>
          <p:txBody>
            <a:bodyPr/>
            <a:lstStyle/>
            <a:p>
              <a:endParaRPr lang="en-US"/>
            </a:p>
          </p:txBody>
        </p:sp>
        <p:sp>
          <p:nvSpPr>
            <p:cNvPr id="531" name="Freeform 181"/>
            <p:cNvSpPr>
              <a:spLocks/>
            </p:cNvSpPr>
            <p:nvPr/>
          </p:nvSpPr>
          <p:spPr bwMode="auto">
            <a:xfrm>
              <a:off x="220" y="1283"/>
              <a:ext cx="221" cy="92"/>
            </a:xfrm>
            <a:custGeom>
              <a:avLst/>
              <a:gdLst/>
              <a:ahLst/>
              <a:cxnLst>
                <a:cxn ang="0">
                  <a:pos x="2660" y="1080"/>
                </a:cxn>
                <a:cxn ang="0">
                  <a:pos x="0" y="1081"/>
                </a:cxn>
                <a:cxn ang="0">
                  <a:pos x="0" y="660"/>
                </a:cxn>
                <a:cxn ang="0">
                  <a:pos x="2660" y="658"/>
                </a:cxn>
                <a:cxn ang="0">
                  <a:pos x="2661" y="0"/>
                </a:cxn>
                <a:cxn ang="0">
                  <a:pos x="4199" y="869"/>
                </a:cxn>
                <a:cxn ang="0">
                  <a:pos x="2661" y="1739"/>
                </a:cxn>
                <a:cxn ang="0">
                  <a:pos x="2660" y="1080"/>
                </a:cxn>
              </a:cxnLst>
              <a:rect l="0" t="0" r="r" b="b"/>
              <a:pathLst>
                <a:path w="4199" h="1739">
                  <a:moveTo>
                    <a:pt x="2660" y="1080"/>
                  </a:moveTo>
                  <a:lnTo>
                    <a:pt x="0" y="1081"/>
                  </a:lnTo>
                  <a:lnTo>
                    <a:pt x="0" y="660"/>
                  </a:lnTo>
                  <a:lnTo>
                    <a:pt x="2660" y="658"/>
                  </a:lnTo>
                  <a:lnTo>
                    <a:pt x="2661" y="0"/>
                  </a:lnTo>
                  <a:lnTo>
                    <a:pt x="4199" y="869"/>
                  </a:lnTo>
                  <a:lnTo>
                    <a:pt x="2661" y="1739"/>
                  </a:lnTo>
                  <a:lnTo>
                    <a:pt x="2660" y="1080"/>
                  </a:lnTo>
                  <a:close/>
                </a:path>
              </a:pathLst>
            </a:custGeom>
            <a:solidFill>
              <a:srgbClr val="000000"/>
            </a:solidFill>
            <a:ln w="9525">
              <a:noFill/>
              <a:round/>
              <a:headEnd/>
              <a:tailEnd/>
            </a:ln>
          </p:spPr>
          <p:txBody>
            <a:bodyPr/>
            <a:lstStyle/>
            <a:p>
              <a:endParaRPr lang="en-US"/>
            </a:p>
          </p:txBody>
        </p:sp>
        <p:sp>
          <p:nvSpPr>
            <p:cNvPr id="532" name="Freeform 182"/>
            <p:cNvSpPr>
              <a:spLocks/>
            </p:cNvSpPr>
            <p:nvPr/>
          </p:nvSpPr>
          <p:spPr bwMode="auto">
            <a:xfrm>
              <a:off x="751" y="1233"/>
              <a:ext cx="187" cy="78"/>
            </a:xfrm>
            <a:custGeom>
              <a:avLst/>
              <a:gdLst/>
              <a:ahLst/>
              <a:cxnLst>
                <a:cxn ang="0">
                  <a:pos x="2258" y="919"/>
                </a:cxn>
                <a:cxn ang="0">
                  <a:pos x="0" y="921"/>
                </a:cxn>
                <a:cxn ang="0">
                  <a:pos x="0" y="562"/>
                </a:cxn>
                <a:cxn ang="0">
                  <a:pos x="2258" y="560"/>
                </a:cxn>
                <a:cxn ang="0">
                  <a:pos x="2259" y="0"/>
                </a:cxn>
                <a:cxn ang="0">
                  <a:pos x="3567" y="740"/>
                </a:cxn>
                <a:cxn ang="0">
                  <a:pos x="2259" y="1480"/>
                </a:cxn>
                <a:cxn ang="0">
                  <a:pos x="2258" y="919"/>
                </a:cxn>
              </a:cxnLst>
              <a:rect l="0" t="0" r="r" b="b"/>
              <a:pathLst>
                <a:path w="3567" h="1480">
                  <a:moveTo>
                    <a:pt x="2258" y="919"/>
                  </a:moveTo>
                  <a:lnTo>
                    <a:pt x="0" y="921"/>
                  </a:lnTo>
                  <a:lnTo>
                    <a:pt x="0" y="562"/>
                  </a:lnTo>
                  <a:lnTo>
                    <a:pt x="2258" y="560"/>
                  </a:lnTo>
                  <a:lnTo>
                    <a:pt x="2259" y="0"/>
                  </a:lnTo>
                  <a:lnTo>
                    <a:pt x="3567" y="740"/>
                  </a:lnTo>
                  <a:lnTo>
                    <a:pt x="2259" y="1480"/>
                  </a:lnTo>
                  <a:lnTo>
                    <a:pt x="2258" y="919"/>
                  </a:lnTo>
                  <a:close/>
                </a:path>
              </a:pathLst>
            </a:custGeom>
            <a:solidFill>
              <a:srgbClr val="000000"/>
            </a:solidFill>
            <a:ln w="9525">
              <a:noFill/>
              <a:round/>
              <a:headEnd/>
              <a:tailEnd/>
            </a:ln>
          </p:spPr>
          <p:txBody>
            <a:bodyPr/>
            <a:lstStyle/>
            <a:p>
              <a:endParaRPr lang="en-US"/>
            </a:p>
          </p:txBody>
        </p:sp>
        <p:sp>
          <p:nvSpPr>
            <p:cNvPr id="533" name="Freeform 183"/>
            <p:cNvSpPr>
              <a:spLocks/>
            </p:cNvSpPr>
            <p:nvPr/>
          </p:nvSpPr>
          <p:spPr bwMode="auto">
            <a:xfrm>
              <a:off x="751" y="1351"/>
              <a:ext cx="187" cy="78"/>
            </a:xfrm>
            <a:custGeom>
              <a:avLst/>
              <a:gdLst/>
              <a:ahLst/>
              <a:cxnLst>
                <a:cxn ang="0">
                  <a:pos x="2258" y="919"/>
                </a:cxn>
                <a:cxn ang="0">
                  <a:pos x="0" y="920"/>
                </a:cxn>
                <a:cxn ang="0">
                  <a:pos x="0" y="561"/>
                </a:cxn>
                <a:cxn ang="0">
                  <a:pos x="2258" y="560"/>
                </a:cxn>
                <a:cxn ang="0">
                  <a:pos x="2259" y="0"/>
                </a:cxn>
                <a:cxn ang="0">
                  <a:pos x="3567" y="740"/>
                </a:cxn>
                <a:cxn ang="0">
                  <a:pos x="2259" y="1480"/>
                </a:cxn>
                <a:cxn ang="0">
                  <a:pos x="2258" y="919"/>
                </a:cxn>
              </a:cxnLst>
              <a:rect l="0" t="0" r="r" b="b"/>
              <a:pathLst>
                <a:path w="3567" h="1480">
                  <a:moveTo>
                    <a:pt x="2258" y="919"/>
                  </a:moveTo>
                  <a:lnTo>
                    <a:pt x="0" y="920"/>
                  </a:lnTo>
                  <a:lnTo>
                    <a:pt x="0" y="561"/>
                  </a:lnTo>
                  <a:lnTo>
                    <a:pt x="2258" y="560"/>
                  </a:lnTo>
                  <a:lnTo>
                    <a:pt x="2259" y="0"/>
                  </a:lnTo>
                  <a:lnTo>
                    <a:pt x="3567" y="740"/>
                  </a:lnTo>
                  <a:lnTo>
                    <a:pt x="2259" y="1480"/>
                  </a:lnTo>
                  <a:lnTo>
                    <a:pt x="2258" y="919"/>
                  </a:lnTo>
                  <a:close/>
                </a:path>
              </a:pathLst>
            </a:custGeom>
            <a:solidFill>
              <a:srgbClr val="000000"/>
            </a:solidFill>
            <a:ln w="9525">
              <a:noFill/>
              <a:round/>
              <a:headEnd/>
              <a:tailEnd/>
            </a:ln>
          </p:spPr>
          <p:txBody>
            <a:bodyPr/>
            <a:lstStyle/>
            <a:p>
              <a:endParaRPr lang="en-US"/>
            </a:p>
          </p:txBody>
        </p:sp>
        <p:sp>
          <p:nvSpPr>
            <p:cNvPr id="534" name="Freeform 184"/>
            <p:cNvSpPr>
              <a:spLocks/>
            </p:cNvSpPr>
            <p:nvPr/>
          </p:nvSpPr>
          <p:spPr bwMode="auto">
            <a:xfrm>
              <a:off x="751" y="1469"/>
              <a:ext cx="187" cy="77"/>
            </a:xfrm>
            <a:custGeom>
              <a:avLst/>
              <a:gdLst/>
              <a:ahLst/>
              <a:cxnLst>
                <a:cxn ang="0">
                  <a:pos x="2258" y="918"/>
                </a:cxn>
                <a:cxn ang="0">
                  <a:pos x="0" y="920"/>
                </a:cxn>
                <a:cxn ang="0">
                  <a:pos x="0" y="562"/>
                </a:cxn>
                <a:cxn ang="0">
                  <a:pos x="2258" y="560"/>
                </a:cxn>
                <a:cxn ang="0">
                  <a:pos x="2259" y="0"/>
                </a:cxn>
                <a:cxn ang="0">
                  <a:pos x="3567" y="740"/>
                </a:cxn>
                <a:cxn ang="0">
                  <a:pos x="2259" y="1479"/>
                </a:cxn>
                <a:cxn ang="0">
                  <a:pos x="2258" y="918"/>
                </a:cxn>
              </a:cxnLst>
              <a:rect l="0" t="0" r="r" b="b"/>
              <a:pathLst>
                <a:path w="3567" h="1479">
                  <a:moveTo>
                    <a:pt x="2258" y="918"/>
                  </a:moveTo>
                  <a:lnTo>
                    <a:pt x="0" y="920"/>
                  </a:lnTo>
                  <a:lnTo>
                    <a:pt x="0" y="562"/>
                  </a:lnTo>
                  <a:lnTo>
                    <a:pt x="2258" y="560"/>
                  </a:lnTo>
                  <a:lnTo>
                    <a:pt x="2259" y="0"/>
                  </a:lnTo>
                  <a:lnTo>
                    <a:pt x="3567" y="740"/>
                  </a:lnTo>
                  <a:lnTo>
                    <a:pt x="2259" y="1479"/>
                  </a:lnTo>
                  <a:lnTo>
                    <a:pt x="2258" y="918"/>
                  </a:lnTo>
                  <a:close/>
                </a:path>
              </a:pathLst>
            </a:custGeom>
            <a:solidFill>
              <a:srgbClr val="000000"/>
            </a:solidFill>
            <a:ln w="9525">
              <a:noFill/>
              <a:round/>
              <a:headEnd/>
              <a:tailEnd/>
            </a:ln>
          </p:spPr>
          <p:txBody>
            <a:bodyPr/>
            <a:lstStyle/>
            <a:p>
              <a:endParaRPr lang="en-US"/>
            </a:p>
          </p:txBody>
        </p:sp>
        <p:sp>
          <p:nvSpPr>
            <p:cNvPr id="535" name="Rectangle 185"/>
            <p:cNvSpPr>
              <a:spLocks noChangeArrowheads="1"/>
            </p:cNvSpPr>
            <p:nvPr/>
          </p:nvSpPr>
          <p:spPr bwMode="auto">
            <a:xfrm>
              <a:off x="461" y="1267"/>
              <a:ext cx="199" cy="143"/>
            </a:xfrm>
            <a:prstGeom prst="rect">
              <a:avLst/>
            </a:prstGeom>
            <a:solidFill>
              <a:srgbClr val="000000"/>
            </a:solidFill>
            <a:ln w="9525">
              <a:noFill/>
              <a:miter lim="800000"/>
              <a:headEnd/>
              <a:tailEnd/>
            </a:ln>
          </p:spPr>
          <p:txBody>
            <a:bodyPr/>
            <a:lstStyle/>
            <a:p>
              <a:endParaRPr lang="en-US"/>
            </a:p>
          </p:txBody>
        </p:sp>
        <p:sp>
          <p:nvSpPr>
            <p:cNvPr id="536" name="Rectangle 186"/>
            <p:cNvSpPr>
              <a:spLocks noChangeArrowheads="1"/>
            </p:cNvSpPr>
            <p:nvPr/>
          </p:nvSpPr>
          <p:spPr bwMode="auto">
            <a:xfrm>
              <a:off x="677" y="1286"/>
              <a:ext cx="40" cy="64"/>
            </a:xfrm>
            <a:prstGeom prst="rect">
              <a:avLst/>
            </a:prstGeom>
            <a:solidFill>
              <a:srgbClr val="000000"/>
            </a:solidFill>
            <a:ln w="9525">
              <a:noFill/>
              <a:miter lim="800000"/>
              <a:headEnd/>
              <a:tailEnd/>
            </a:ln>
          </p:spPr>
          <p:txBody>
            <a:bodyPr/>
            <a:lstStyle/>
            <a:p>
              <a:endParaRPr lang="en-US"/>
            </a:p>
          </p:txBody>
        </p:sp>
        <p:sp>
          <p:nvSpPr>
            <p:cNvPr id="537" name="Freeform 187"/>
            <p:cNvSpPr>
              <a:spLocks/>
            </p:cNvSpPr>
            <p:nvPr/>
          </p:nvSpPr>
          <p:spPr bwMode="auto">
            <a:xfrm>
              <a:off x="476" y="1498"/>
              <a:ext cx="20" cy="15"/>
            </a:xfrm>
            <a:custGeom>
              <a:avLst/>
              <a:gdLst/>
              <a:ahLst/>
              <a:cxnLst>
                <a:cxn ang="0">
                  <a:pos x="20" y="0"/>
                </a:cxn>
                <a:cxn ang="0">
                  <a:pos x="16" y="12"/>
                </a:cxn>
                <a:cxn ang="0">
                  <a:pos x="12" y="23"/>
                </a:cxn>
                <a:cxn ang="0">
                  <a:pos x="8" y="34"/>
                </a:cxn>
                <a:cxn ang="0">
                  <a:pos x="5" y="45"/>
                </a:cxn>
                <a:cxn ang="0">
                  <a:pos x="3" y="56"/>
                </a:cxn>
                <a:cxn ang="0">
                  <a:pos x="2" y="67"/>
                </a:cxn>
                <a:cxn ang="0">
                  <a:pos x="1" y="77"/>
                </a:cxn>
                <a:cxn ang="0">
                  <a:pos x="0" y="87"/>
                </a:cxn>
                <a:cxn ang="0">
                  <a:pos x="1" y="98"/>
                </a:cxn>
                <a:cxn ang="0">
                  <a:pos x="1" y="108"/>
                </a:cxn>
                <a:cxn ang="0">
                  <a:pos x="3" y="117"/>
                </a:cxn>
                <a:cxn ang="0">
                  <a:pos x="4" y="127"/>
                </a:cxn>
                <a:cxn ang="0">
                  <a:pos x="6" y="137"/>
                </a:cxn>
                <a:cxn ang="0">
                  <a:pos x="9" y="146"/>
                </a:cxn>
                <a:cxn ang="0">
                  <a:pos x="12" y="155"/>
                </a:cxn>
                <a:cxn ang="0">
                  <a:pos x="16" y="163"/>
                </a:cxn>
                <a:cxn ang="0">
                  <a:pos x="24" y="181"/>
                </a:cxn>
                <a:cxn ang="0">
                  <a:pos x="35" y="196"/>
                </a:cxn>
                <a:cxn ang="0">
                  <a:pos x="46" y="210"/>
                </a:cxn>
                <a:cxn ang="0">
                  <a:pos x="59" y="224"/>
                </a:cxn>
                <a:cxn ang="0">
                  <a:pos x="74" y="237"/>
                </a:cxn>
                <a:cxn ang="0">
                  <a:pos x="88" y="247"/>
                </a:cxn>
                <a:cxn ang="0">
                  <a:pos x="104" y="258"/>
                </a:cxn>
                <a:cxn ang="0">
                  <a:pos x="122" y="266"/>
                </a:cxn>
                <a:cxn ang="0">
                  <a:pos x="139" y="273"/>
                </a:cxn>
                <a:cxn ang="0">
                  <a:pos x="157" y="278"/>
                </a:cxn>
                <a:cxn ang="0">
                  <a:pos x="175" y="282"/>
                </a:cxn>
                <a:cxn ang="0">
                  <a:pos x="194" y="285"/>
                </a:cxn>
                <a:cxn ang="0">
                  <a:pos x="212" y="285"/>
                </a:cxn>
                <a:cxn ang="0">
                  <a:pos x="232" y="284"/>
                </a:cxn>
                <a:cxn ang="0">
                  <a:pos x="250" y="281"/>
                </a:cxn>
                <a:cxn ang="0">
                  <a:pos x="268" y="277"/>
                </a:cxn>
                <a:cxn ang="0">
                  <a:pos x="286" y="270"/>
                </a:cxn>
                <a:cxn ang="0">
                  <a:pos x="303" y="262"/>
                </a:cxn>
                <a:cxn ang="0">
                  <a:pos x="312" y="257"/>
                </a:cxn>
                <a:cxn ang="0">
                  <a:pos x="320" y="251"/>
                </a:cxn>
                <a:cxn ang="0">
                  <a:pos x="327" y="245"/>
                </a:cxn>
                <a:cxn ang="0">
                  <a:pos x="335" y="238"/>
                </a:cxn>
                <a:cxn ang="0">
                  <a:pos x="342" y="231"/>
                </a:cxn>
                <a:cxn ang="0">
                  <a:pos x="350" y="224"/>
                </a:cxn>
                <a:cxn ang="0">
                  <a:pos x="357" y="216"/>
                </a:cxn>
                <a:cxn ang="0">
                  <a:pos x="364" y="206"/>
                </a:cxn>
                <a:cxn ang="0">
                  <a:pos x="370" y="197"/>
                </a:cxn>
                <a:cxn ang="0">
                  <a:pos x="376" y="187"/>
                </a:cxn>
                <a:cxn ang="0">
                  <a:pos x="381" y="177"/>
                </a:cxn>
                <a:cxn ang="0">
                  <a:pos x="388" y="165"/>
                </a:cxn>
                <a:cxn ang="0">
                  <a:pos x="20" y="0"/>
                </a:cxn>
              </a:cxnLst>
              <a:rect l="0" t="0" r="r" b="b"/>
              <a:pathLst>
                <a:path w="388" h="285">
                  <a:moveTo>
                    <a:pt x="20" y="0"/>
                  </a:moveTo>
                  <a:lnTo>
                    <a:pt x="16" y="12"/>
                  </a:lnTo>
                  <a:lnTo>
                    <a:pt x="12" y="23"/>
                  </a:lnTo>
                  <a:lnTo>
                    <a:pt x="8" y="34"/>
                  </a:lnTo>
                  <a:lnTo>
                    <a:pt x="5" y="45"/>
                  </a:lnTo>
                  <a:lnTo>
                    <a:pt x="3" y="56"/>
                  </a:lnTo>
                  <a:lnTo>
                    <a:pt x="2" y="67"/>
                  </a:lnTo>
                  <a:lnTo>
                    <a:pt x="1" y="77"/>
                  </a:lnTo>
                  <a:lnTo>
                    <a:pt x="0" y="87"/>
                  </a:lnTo>
                  <a:lnTo>
                    <a:pt x="1" y="98"/>
                  </a:lnTo>
                  <a:lnTo>
                    <a:pt x="1" y="108"/>
                  </a:lnTo>
                  <a:lnTo>
                    <a:pt x="3" y="117"/>
                  </a:lnTo>
                  <a:lnTo>
                    <a:pt x="4" y="127"/>
                  </a:lnTo>
                  <a:lnTo>
                    <a:pt x="6" y="137"/>
                  </a:lnTo>
                  <a:lnTo>
                    <a:pt x="9" y="146"/>
                  </a:lnTo>
                  <a:lnTo>
                    <a:pt x="12" y="155"/>
                  </a:lnTo>
                  <a:lnTo>
                    <a:pt x="16" y="163"/>
                  </a:lnTo>
                  <a:lnTo>
                    <a:pt x="24" y="181"/>
                  </a:lnTo>
                  <a:lnTo>
                    <a:pt x="35" y="196"/>
                  </a:lnTo>
                  <a:lnTo>
                    <a:pt x="46" y="210"/>
                  </a:lnTo>
                  <a:lnTo>
                    <a:pt x="59" y="224"/>
                  </a:lnTo>
                  <a:lnTo>
                    <a:pt x="74" y="237"/>
                  </a:lnTo>
                  <a:lnTo>
                    <a:pt x="88" y="247"/>
                  </a:lnTo>
                  <a:lnTo>
                    <a:pt x="104" y="258"/>
                  </a:lnTo>
                  <a:lnTo>
                    <a:pt x="122" y="266"/>
                  </a:lnTo>
                  <a:lnTo>
                    <a:pt x="139" y="273"/>
                  </a:lnTo>
                  <a:lnTo>
                    <a:pt x="157" y="278"/>
                  </a:lnTo>
                  <a:lnTo>
                    <a:pt x="175" y="282"/>
                  </a:lnTo>
                  <a:lnTo>
                    <a:pt x="194" y="285"/>
                  </a:lnTo>
                  <a:lnTo>
                    <a:pt x="212" y="285"/>
                  </a:lnTo>
                  <a:lnTo>
                    <a:pt x="232" y="284"/>
                  </a:lnTo>
                  <a:lnTo>
                    <a:pt x="250" y="281"/>
                  </a:lnTo>
                  <a:lnTo>
                    <a:pt x="268" y="277"/>
                  </a:lnTo>
                  <a:lnTo>
                    <a:pt x="286" y="270"/>
                  </a:lnTo>
                  <a:lnTo>
                    <a:pt x="303" y="262"/>
                  </a:lnTo>
                  <a:lnTo>
                    <a:pt x="312" y="257"/>
                  </a:lnTo>
                  <a:lnTo>
                    <a:pt x="320" y="251"/>
                  </a:lnTo>
                  <a:lnTo>
                    <a:pt x="327" y="245"/>
                  </a:lnTo>
                  <a:lnTo>
                    <a:pt x="335" y="238"/>
                  </a:lnTo>
                  <a:lnTo>
                    <a:pt x="342" y="231"/>
                  </a:lnTo>
                  <a:lnTo>
                    <a:pt x="350" y="224"/>
                  </a:lnTo>
                  <a:lnTo>
                    <a:pt x="357" y="216"/>
                  </a:lnTo>
                  <a:lnTo>
                    <a:pt x="364" y="206"/>
                  </a:lnTo>
                  <a:lnTo>
                    <a:pt x="370" y="197"/>
                  </a:lnTo>
                  <a:lnTo>
                    <a:pt x="376" y="187"/>
                  </a:lnTo>
                  <a:lnTo>
                    <a:pt x="381" y="177"/>
                  </a:lnTo>
                  <a:lnTo>
                    <a:pt x="388" y="165"/>
                  </a:lnTo>
                  <a:lnTo>
                    <a:pt x="20" y="0"/>
                  </a:lnTo>
                  <a:close/>
                </a:path>
              </a:pathLst>
            </a:custGeom>
            <a:solidFill>
              <a:srgbClr val="000000"/>
            </a:solidFill>
            <a:ln w="9525">
              <a:noFill/>
              <a:round/>
              <a:headEnd/>
              <a:tailEnd/>
            </a:ln>
          </p:spPr>
          <p:txBody>
            <a:bodyPr/>
            <a:lstStyle/>
            <a:p>
              <a:endParaRPr lang="en-US"/>
            </a:p>
          </p:txBody>
        </p:sp>
        <p:sp>
          <p:nvSpPr>
            <p:cNvPr id="538" name="Freeform 188"/>
            <p:cNvSpPr>
              <a:spLocks/>
            </p:cNvSpPr>
            <p:nvPr/>
          </p:nvSpPr>
          <p:spPr bwMode="auto">
            <a:xfrm>
              <a:off x="477" y="1314"/>
              <a:ext cx="93" cy="192"/>
            </a:xfrm>
            <a:custGeom>
              <a:avLst/>
              <a:gdLst/>
              <a:ahLst/>
              <a:cxnLst>
                <a:cxn ang="0">
                  <a:pos x="1763" y="395"/>
                </a:cxn>
                <a:cxn ang="0">
                  <a:pos x="1398" y="397"/>
                </a:cxn>
                <a:cxn ang="0">
                  <a:pos x="0" y="3495"/>
                </a:cxn>
                <a:cxn ang="0">
                  <a:pos x="368" y="3660"/>
                </a:cxn>
                <a:cxn ang="0">
                  <a:pos x="1764" y="562"/>
                </a:cxn>
                <a:cxn ang="0">
                  <a:pos x="1763" y="395"/>
                </a:cxn>
                <a:cxn ang="0">
                  <a:pos x="1763" y="395"/>
                </a:cxn>
                <a:cxn ang="0">
                  <a:pos x="1579" y="0"/>
                </a:cxn>
                <a:cxn ang="0">
                  <a:pos x="1398" y="397"/>
                </a:cxn>
                <a:cxn ang="0">
                  <a:pos x="1763" y="395"/>
                </a:cxn>
              </a:cxnLst>
              <a:rect l="0" t="0" r="r" b="b"/>
              <a:pathLst>
                <a:path w="1764" h="3660">
                  <a:moveTo>
                    <a:pt x="1763" y="395"/>
                  </a:moveTo>
                  <a:lnTo>
                    <a:pt x="1398" y="397"/>
                  </a:lnTo>
                  <a:lnTo>
                    <a:pt x="0" y="3495"/>
                  </a:lnTo>
                  <a:lnTo>
                    <a:pt x="368" y="3660"/>
                  </a:lnTo>
                  <a:lnTo>
                    <a:pt x="1764" y="562"/>
                  </a:lnTo>
                  <a:lnTo>
                    <a:pt x="1763" y="395"/>
                  </a:lnTo>
                  <a:lnTo>
                    <a:pt x="1763" y="395"/>
                  </a:lnTo>
                  <a:lnTo>
                    <a:pt x="1579" y="0"/>
                  </a:lnTo>
                  <a:lnTo>
                    <a:pt x="1398" y="397"/>
                  </a:lnTo>
                  <a:lnTo>
                    <a:pt x="1763" y="395"/>
                  </a:lnTo>
                  <a:close/>
                </a:path>
              </a:pathLst>
            </a:custGeom>
            <a:solidFill>
              <a:srgbClr val="000000"/>
            </a:solidFill>
            <a:ln w="9525">
              <a:noFill/>
              <a:round/>
              <a:headEnd/>
              <a:tailEnd/>
            </a:ln>
          </p:spPr>
          <p:txBody>
            <a:bodyPr/>
            <a:lstStyle/>
            <a:p>
              <a:endParaRPr lang="en-US"/>
            </a:p>
          </p:txBody>
        </p:sp>
        <p:sp>
          <p:nvSpPr>
            <p:cNvPr id="539" name="Freeform 189"/>
            <p:cNvSpPr>
              <a:spLocks/>
            </p:cNvSpPr>
            <p:nvPr/>
          </p:nvSpPr>
          <p:spPr bwMode="auto">
            <a:xfrm>
              <a:off x="551" y="1334"/>
              <a:ext cx="95" cy="173"/>
            </a:xfrm>
            <a:custGeom>
              <a:avLst/>
              <a:gdLst/>
              <a:ahLst/>
              <a:cxnLst>
                <a:cxn ang="0">
                  <a:pos x="1810" y="3107"/>
                </a:cxn>
                <a:cxn ang="0">
                  <a:pos x="364" y="0"/>
                </a:cxn>
                <a:cxn ang="0">
                  <a:pos x="0" y="168"/>
                </a:cxn>
                <a:cxn ang="0">
                  <a:pos x="1444" y="3275"/>
                </a:cxn>
                <a:cxn ang="0">
                  <a:pos x="1810" y="3107"/>
                </a:cxn>
              </a:cxnLst>
              <a:rect l="0" t="0" r="r" b="b"/>
              <a:pathLst>
                <a:path w="1810" h="3275">
                  <a:moveTo>
                    <a:pt x="1810" y="3107"/>
                  </a:moveTo>
                  <a:lnTo>
                    <a:pt x="364" y="0"/>
                  </a:lnTo>
                  <a:lnTo>
                    <a:pt x="0" y="168"/>
                  </a:lnTo>
                  <a:lnTo>
                    <a:pt x="1444" y="3275"/>
                  </a:lnTo>
                  <a:lnTo>
                    <a:pt x="1810" y="3107"/>
                  </a:lnTo>
                  <a:close/>
                </a:path>
              </a:pathLst>
            </a:custGeom>
            <a:solidFill>
              <a:srgbClr val="000000"/>
            </a:solidFill>
            <a:ln w="9525">
              <a:noFill/>
              <a:round/>
              <a:headEnd/>
              <a:tailEnd/>
            </a:ln>
          </p:spPr>
          <p:txBody>
            <a:bodyPr/>
            <a:lstStyle/>
            <a:p>
              <a:endParaRPr lang="en-US"/>
            </a:p>
          </p:txBody>
        </p:sp>
        <p:sp>
          <p:nvSpPr>
            <p:cNvPr id="540" name="Freeform 190"/>
            <p:cNvSpPr>
              <a:spLocks/>
            </p:cNvSpPr>
            <p:nvPr/>
          </p:nvSpPr>
          <p:spPr bwMode="auto">
            <a:xfrm>
              <a:off x="627" y="1498"/>
              <a:ext cx="20" cy="15"/>
            </a:xfrm>
            <a:custGeom>
              <a:avLst/>
              <a:gdLst/>
              <a:ahLst/>
              <a:cxnLst>
                <a:cxn ang="0">
                  <a:pos x="0" y="168"/>
                </a:cxn>
                <a:cxn ang="0">
                  <a:pos x="5" y="179"/>
                </a:cxn>
                <a:cxn ang="0">
                  <a:pos x="12" y="189"/>
                </a:cxn>
                <a:cxn ang="0">
                  <a:pos x="18" y="199"/>
                </a:cxn>
                <a:cxn ang="0">
                  <a:pos x="24" y="209"/>
                </a:cxn>
                <a:cxn ang="0">
                  <a:pos x="31" y="218"/>
                </a:cxn>
                <a:cxn ang="0">
                  <a:pos x="37" y="226"/>
                </a:cxn>
                <a:cxn ang="0">
                  <a:pos x="45" y="233"/>
                </a:cxn>
                <a:cxn ang="0">
                  <a:pos x="53" y="240"/>
                </a:cxn>
                <a:cxn ang="0">
                  <a:pos x="61" y="247"/>
                </a:cxn>
                <a:cxn ang="0">
                  <a:pos x="68" y="253"/>
                </a:cxn>
                <a:cxn ang="0">
                  <a:pos x="76" y="259"/>
                </a:cxn>
                <a:cxn ang="0">
                  <a:pos x="85" y="264"/>
                </a:cxn>
                <a:cxn ang="0">
                  <a:pos x="94" y="268"/>
                </a:cxn>
                <a:cxn ang="0">
                  <a:pos x="102" y="272"/>
                </a:cxn>
                <a:cxn ang="0">
                  <a:pos x="111" y="275"/>
                </a:cxn>
                <a:cxn ang="0">
                  <a:pos x="120" y="278"/>
                </a:cxn>
                <a:cxn ang="0">
                  <a:pos x="139" y="282"/>
                </a:cxn>
                <a:cxn ang="0">
                  <a:pos x="157" y="285"/>
                </a:cxn>
                <a:cxn ang="0">
                  <a:pos x="176" y="286"/>
                </a:cxn>
                <a:cxn ang="0">
                  <a:pos x="194" y="285"/>
                </a:cxn>
                <a:cxn ang="0">
                  <a:pos x="213" y="283"/>
                </a:cxn>
                <a:cxn ang="0">
                  <a:pos x="231" y="279"/>
                </a:cxn>
                <a:cxn ang="0">
                  <a:pos x="250" y="273"/>
                </a:cxn>
                <a:cxn ang="0">
                  <a:pos x="267" y="266"/>
                </a:cxn>
                <a:cxn ang="0">
                  <a:pos x="283" y="258"/>
                </a:cxn>
                <a:cxn ang="0">
                  <a:pos x="300" y="248"/>
                </a:cxn>
                <a:cxn ang="0">
                  <a:pos x="314" y="236"/>
                </a:cxn>
                <a:cxn ang="0">
                  <a:pos x="329" y="224"/>
                </a:cxn>
                <a:cxn ang="0">
                  <a:pos x="341" y="211"/>
                </a:cxn>
                <a:cxn ang="0">
                  <a:pos x="352" y="195"/>
                </a:cxn>
                <a:cxn ang="0">
                  <a:pos x="362" y="180"/>
                </a:cxn>
                <a:cxn ang="0">
                  <a:pos x="371" y="162"/>
                </a:cxn>
                <a:cxn ang="0">
                  <a:pos x="378" y="145"/>
                </a:cxn>
                <a:cxn ang="0">
                  <a:pos x="383" y="127"/>
                </a:cxn>
                <a:cxn ang="0">
                  <a:pos x="384" y="116"/>
                </a:cxn>
                <a:cxn ang="0">
                  <a:pos x="385" y="107"/>
                </a:cxn>
                <a:cxn ang="0">
                  <a:pos x="386" y="97"/>
                </a:cxn>
                <a:cxn ang="0">
                  <a:pos x="386" y="87"/>
                </a:cxn>
                <a:cxn ang="0">
                  <a:pos x="386" y="76"/>
                </a:cxn>
                <a:cxn ang="0">
                  <a:pos x="385" y="66"/>
                </a:cxn>
                <a:cxn ang="0">
                  <a:pos x="383" y="55"/>
                </a:cxn>
                <a:cxn ang="0">
                  <a:pos x="381" y="45"/>
                </a:cxn>
                <a:cxn ang="0">
                  <a:pos x="378" y="33"/>
                </a:cxn>
                <a:cxn ang="0">
                  <a:pos x="374" y="22"/>
                </a:cxn>
                <a:cxn ang="0">
                  <a:pos x="370" y="11"/>
                </a:cxn>
                <a:cxn ang="0">
                  <a:pos x="366" y="0"/>
                </a:cxn>
                <a:cxn ang="0">
                  <a:pos x="0" y="168"/>
                </a:cxn>
              </a:cxnLst>
              <a:rect l="0" t="0" r="r" b="b"/>
              <a:pathLst>
                <a:path w="386" h="286">
                  <a:moveTo>
                    <a:pt x="0" y="168"/>
                  </a:moveTo>
                  <a:lnTo>
                    <a:pt x="5" y="179"/>
                  </a:lnTo>
                  <a:lnTo>
                    <a:pt x="12" y="189"/>
                  </a:lnTo>
                  <a:lnTo>
                    <a:pt x="18" y="199"/>
                  </a:lnTo>
                  <a:lnTo>
                    <a:pt x="24" y="209"/>
                  </a:lnTo>
                  <a:lnTo>
                    <a:pt x="31" y="218"/>
                  </a:lnTo>
                  <a:lnTo>
                    <a:pt x="37" y="226"/>
                  </a:lnTo>
                  <a:lnTo>
                    <a:pt x="45" y="233"/>
                  </a:lnTo>
                  <a:lnTo>
                    <a:pt x="53" y="240"/>
                  </a:lnTo>
                  <a:lnTo>
                    <a:pt x="61" y="247"/>
                  </a:lnTo>
                  <a:lnTo>
                    <a:pt x="68" y="253"/>
                  </a:lnTo>
                  <a:lnTo>
                    <a:pt x="76" y="259"/>
                  </a:lnTo>
                  <a:lnTo>
                    <a:pt x="85" y="264"/>
                  </a:lnTo>
                  <a:lnTo>
                    <a:pt x="94" y="268"/>
                  </a:lnTo>
                  <a:lnTo>
                    <a:pt x="102" y="272"/>
                  </a:lnTo>
                  <a:lnTo>
                    <a:pt x="111" y="275"/>
                  </a:lnTo>
                  <a:lnTo>
                    <a:pt x="120" y="278"/>
                  </a:lnTo>
                  <a:lnTo>
                    <a:pt x="139" y="282"/>
                  </a:lnTo>
                  <a:lnTo>
                    <a:pt x="157" y="285"/>
                  </a:lnTo>
                  <a:lnTo>
                    <a:pt x="176" y="286"/>
                  </a:lnTo>
                  <a:lnTo>
                    <a:pt x="194" y="285"/>
                  </a:lnTo>
                  <a:lnTo>
                    <a:pt x="213" y="283"/>
                  </a:lnTo>
                  <a:lnTo>
                    <a:pt x="231" y="279"/>
                  </a:lnTo>
                  <a:lnTo>
                    <a:pt x="250" y="273"/>
                  </a:lnTo>
                  <a:lnTo>
                    <a:pt x="267" y="266"/>
                  </a:lnTo>
                  <a:lnTo>
                    <a:pt x="283" y="258"/>
                  </a:lnTo>
                  <a:lnTo>
                    <a:pt x="300" y="248"/>
                  </a:lnTo>
                  <a:lnTo>
                    <a:pt x="314" y="236"/>
                  </a:lnTo>
                  <a:lnTo>
                    <a:pt x="329" y="224"/>
                  </a:lnTo>
                  <a:lnTo>
                    <a:pt x="341" y="211"/>
                  </a:lnTo>
                  <a:lnTo>
                    <a:pt x="352" y="195"/>
                  </a:lnTo>
                  <a:lnTo>
                    <a:pt x="362" y="180"/>
                  </a:lnTo>
                  <a:lnTo>
                    <a:pt x="371" y="162"/>
                  </a:lnTo>
                  <a:lnTo>
                    <a:pt x="378" y="145"/>
                  </a:lnTo>
                  <a:lnTo>
                    <a:pt x="383" y="127"/>
                  </a:lnTo>
                  <a:lnTo>
                    <a:pt x="384" y="116"/>
                  </a:lnTo>
                  <a:lnTo>
                    <a:pt x="385" y="107"/>
                  </a:lnTo>
                  <a:lnTo>
                    <a:pt x="386" y="97"/>
                  </a:lnTo>
                  <a:lnTo>
                    <a:pt x="386" y="87"/>
                  </a:lnTo>
                  <a:lnTo>
                    <a:pt x="386" y="76"/>
                  </a:lnTo>
                  <a:lnTo>
                    <a:pt x="385" y="66"/>
                  </a:lnTo>
                  <a:lnTo>
                    <a:pt x="383" y="55"/>
                  </a:lnTo>
                  <a:lnTo>
                    <a:pt x="381" y="45"/>
                  </a:lnTo>
                  <a:lnTo>
                    <a:pt x="378" y="33"/>
                  </a:lnTo>
                  <a:lnTo>
                    <a:pt x="374" y="22"/>
                  </a:lnTo>
                  <a:lnTo>
                    <a:pt x="370" y="11"/>
                  </a:lnTo>
                  <a:lnTo>
                    <a:pt x="366" y="0"/>
                  </a:lnTo>
                  <a:lnTo>
                    <a:pt x="0" y="168"/>
                  </a:lnTo>
                  <a:close/>
                </a:path>
              </a:pathLst>
            </a:custGeom>
            <a:solidFill>
              <a:srgbClr val="000000"/>
            </a:solidFill>
            <a:ln w="9525">
              <a:noFill/>
              <a:round/>
              <a:headEnd/>
              <a:tailEnd/>
            </a:ln>
          </p:spPr>
          <p:txBody>
            <a:bodyPr/>
            <a:lstStyle/>
            <a:p>
              <a:endParaRPr lang="en-US"/>
            </a:p>
          </p:txBody>
        </p:sp>
        <p:sp>
          <p:nvSpPr>
            <p:cNvPr id="541" name="Freeform 191"/>
            <p:cNvSpPr>
              <a:spLocks/>
            </p:cNvSpPr>
            <p:nvPr/>
          </p:nvSpPr>
          <p:spPr bwMode="auto">
            <a:xfrm>
              <a:off x="599" y="1304"/>
              <a:ext cx="17" cy="32"/>
            </a:xfrm>
            <a:custGeom>
              <a:avLst/>
              <a:gdLst/>
              <a:ahLst/>
              <a:cxnLst>
                <a:cxn ang="0">
                  <a:pos x="293" y="0"/>
                </a:cxn>
                <a:cxn ang="0">
                  <a:pos x="256" y="4"/>
                </a:cxn>
                <a:cxn ang="0">
                  <a:pos x="222" y="11"/>
                </a:cxn>
                <a:cxn ang="0">
                  <a:pos x="190" y="21"/>
                </a:cxn>
                <a:cxn ang="0">
                  <a:pos x="160" y="34"/>
                </a:cxn>
                <a:cxn ang="0">
                  <a:pos x="134" y="49"/>
                </a:cxn>
                <a:cxn ang="0">
                  <a:pos x="110" y="67"/>
                </a:cxn>
                <a:cxn ang="0">
                  <a:pos x="87" y="87"/>
                </a:cxn>
                <a:cxn ang="0">
                  <a:pos x="68" y="109"/>
                </a:cxn>
                <a:cxn ang="0">
                  <a:pos x="51" y="132"/>
                </a:cxn>
                <a:cxn ang="0">
                  <a:pos x="36" y="157"/>
                </a:cxn>
                <a:cxn ang="0">
                  <a:pos x="25" y="183"/>
                </a:cxn>
                <a:cxn ang="0">
                  <a:pos x="15" y="211"/>
                </a:cxn>
                <a:cxn ang="0">
                  <a:pos x="7" y="239"/>
                </a:cxn>
                <a:cxn ang="0">
                  <a:pos x="2" y="267"/>
                </a:cxn>
                <a:cxn ang="0">
                  <a:pos x="0" y="297"/>
                </a:cxn>
                <a:cxn ang="0">
                  <a:pos x="0" y="326"/>
                </a:cxn>
                <a:cxn ang="0">
                  <a:pos x="2" y="356"/>
                </a:cxn>
                <a:cxn ang="0">
                  <a:pos x="7" y="384"/>
                </a:cxn>
                <a:cxn ang="0">
                  <a:pos x="15" y="412"/>
                </a:cxn>
                <a:cxn ang="0">
                  <a:pos x="25" y="440"/>
                </a:cxn>
                <a:cxn ang="0">
                  <a:pos x="36" y="466"/>
                </a:cxn>
                <a:cxn ang="0">
                  <a:pos x="51" y="491"/>
                </a:cxn>
                <a:cxn ang="0">
                  <a:pos x="68" y="514"/>
                </a:cxn>
                <a:cxn ang="0">
                  <a:pos x="87" y="537"/>
                </a:cxn>
                <a:cxn ang="0">
                  <a:pos x="110" y="556"/>
                </a:cxn>
                <a:cxn ang="0">
                  <a:pos x="134" y="574"/>
                </a:cxn>
                <a:cxn ang="0">
                  <a:pos x="160" y="589"/>
                </a:cxn>
                <a:cxn ang="0">
                  <a:pos x="190" y="603"/>
                </a:cxn>
                <a:cxn ang="0">
                  <a:pos x="222" y="613"/>
                </a:cxn>
                <a:cxn ang="0">
                  <a:pos x="256" y="619"/>
                </a:cxn>
                <a:cxn ang="0">
                  <a:pos x="293" y="623"/>
                </a:cxn>
                <a:cxn ang="0">
                  <a:pos x="312" y="0"/>
                </a:cxn>
              </a:cxnLst>
              <a:rect l="0" t="0" r="r" b="b"/>
              <a:pathLst>
                <a:path w="312" h="623">
                  <a:moveTo>
                    <a:pt x="312" y="0"/>
                  </a:moveTo>
                  <a:lnTo>
                    <a:pt x="293" y="0"/>
                  </a:lnTo>
                  <a:lnTo>
                    <a:pt x="274" y="2"/>
                  </a:lnTo>
                  <a:lnTo>
                    <a:pt x="256" y="4"/>
                  </a:lnTo>
                  <a:lnTo>
                    <a:pt x="238" y="7"/>
                  </a:lnTo>
                  <a:lnTo>
                    <a:pt x="222" y="11"/>
                  </a:lnTo>
                  <a:lnTo>
                    <a:pt x="205" y="15"/>
                  </a:lnTo>
                  <a:lnTo>
                    <a:pt x="190" y="21"/>
                  </a:lnTo>
                  <a:lnTo>
                    <a:pt x="175" y="27"/>
                  </a:lnTo>
                  <a:lnTo>
                    <a:pt x="160" y="34"/>
                  </a:lnTo>
                  <a:lnTo>
                    <a:pt x="147" y="41"/>
                  </a:lnTo>
                  <a:lnTo>
                    <a:pt x="134" y="49"/>
                  </a:lnTo>
                  <a:lnTo>
                    <a:pt x="121" y="57"/>
                  </a:lnTo>
                  <a:lnTo>
                    <a:pt x="110" y="67"/>
                  </a:lnTo>
                  <a:lnTo>
                    <a:pt x="99" y="77"/>
                  </a:lnTo>
                  <a:lnTo>
                    <a:pt x="87" y="87"/>
                  </a:lnTo>
                  <a:lnTo>
                    <a:pt x="77" y="97"/>
                  </a:lnTo>
                  <a:lnTo>
                    <a:pt x="68" y="109"/>
                  </a:lnTo>
                  <a:lnTo>
                    <a:pt x="60" y="120"/>
                  </a:lnTo>
                  <a:lnTo>
                    <a:pt x="51" y="132"/>
                  </a:lnTo>
                  <a:lnTo>
                    <a:pt x="43" y="145"/>
                  </a:lnTo>
                  <a:lnTo>
                    <a:pt x="36" y="157"/>
                  </a:lnTo>
                  <a:lnTo>
                    <a:pt x="30" y="170"/>
                  </a:lnTo>
                  <a:lnTo>
                    <a:pt x="25" y="183"/>
                  </a:lnTo>
                  <a:lnTo>
                    <a:pt x="19" y="197"/>
                  </a:lnTo>
                  <a:lnTo>
                    <a:pt x="15" y="211"/>
                  </a:lnTo>
                  <a:lnTo>
                    <a:pt x="10" y="225"/>
                  </a:lnTo>
                  <a:lnTo>
                    <a:pt x="7" y="239"/>
                  </a:lnTo>
                  <a:lnTo>
                    <a:pt x="4" y="253"/>
                  </a:lnTo>
                  <a:lnTo>
                    <a:pt x="2" y="267"/>
                  </a:lnTo>
                  <a:lnTo>
                    <a:pt x="1" y="283"/>
                  </a:lnTo>
                  <a:lnTo>
                    <a:pt x="0" y="297"/>
                  </a:lnTo>
                  <a:lnTo>
                    <a:pt x="0" y="312"/>
                  </a:lnTo>
                  <a:lnTo>
                    <a:pt x="0" y="326"/>
                  </a:lnTo>
                  <a:lnTo>
                    <a:pt x="1" y="341"/>
                  </a:lnTo>
                  <a:lnTo>
                    <a:pt x="2" y="356"/>
                  </a:lnTo>
                  <a:lnTo>
                    <a:pt x="4" y="370"/>
                  </a:lnTo>
                  <a:lnTo>
                    <a:pt x="7" y="384"/>
                  </a:lnTo>
                  <a:lnTo>
                    <a:pt x="10" y="399"/>
                  </a:lnTo>
                  <a:lnTo>
                    <a:pt x="15" y="412"/>
                  </a:lnTo>
                  <a:lnTo>
                    <a:pt x="19" y="426"/>
                  </a:lnTo>
                  <a:lnTo>
                    <a:pt x="25" y="440"/>
                  </a:lnTo>
                  <a:lnTo>
                    <a:pt x="30" y="453"/>
                  </a:lnTo>
                  <a:lnTo>
                    <a:pt x="36" y="466"/>
                  </a:lnTo>
                  <a:lnTo>
                    <a:pt x="43" y="479"/>
                  </a:lnTo>
                  <a:lnTo>
                    <a:pt x="51" y="491"/>
                  </a:lnTo>
                  <a:lnTo>
                    <a:pt x="60" y="503"/>
                  </a:lnTo>
                  <a:lnTo>
                    <a:pt x="68" y="514"/>
                  </a:lnTo>
                  <a:lnTo>
                    <a:pt x="77" y="526"/>
                  </a:lnTo>
                  <a:lnTo>
                    <a:pt x="87" y="537"/>
                  </a:lnTo>
                  <a:lnTo>
                    <a:pt x="99" y="547"/>
                  </a:lnTo>
                  <a:lnTo>
                    <a:pt x="110" y="556"/>
                  </a:lnTo>
                  <a:lnTo>
                    <a:pt x="121" y="566"/>
                  </a:lnTo>
                  <a:lnTo>
                    <a:pt x="134" y="574"/>
                  </a:lnTo>
                  <a:lnTo>
                    <a:pt x="147" y="582"/>
                  </a:lnTo>
                  <a:lnTo>
                    <a:pt x="160" y="589"/>
                  </a:lnTo>
                  <a:lnTo>
                    <a:pt x="175" y="596"/>
                  </a:lnTo>
                  <a:lnTo>
                    <a:pt x="190" y="603"/>
                  </a:lnTo>
                  <a:lnTo>
                    <a:pt x="205" y="608"/>
                  </a:lnTo>
                  <a:lnTo>
                    <a:pt x="222" y="613"/>
                  </a:lnTo>
                  <a:lnTo>
                    <a:pt x="238" y="616"/>
                  </a:lnTo>
                  <a:lnTo>
                    <a:pt x="256" y="619"/>
                  </a:lnTo>
                  <a:lnTo>
                    <a:pt x="274" y="621"/>
                  </a:lnTo>
                  <a:lnTo>
                    <a:pt x="293" y="623"/>
                  </a:lnTo>
                  <a:lnTo>
                    <a:pt x="312" y="623"/>
                  </a:lnTo>
                  <a:lnTo>
                    <a:pt x="312" y="0"/>
                  </a:lnTo>
                  <a:close/>
                </a:path>
              </a:pathLst>
            </a:custGeom>
            <a:solidFill>
              <a:srgbClr val="000000"/>
            </a:solidFill>
            <a:ln w="9525">
              <a:noFill/>
              <a:round/>
              <a:headEnd/>
              <a:tailEnd/>
            </a:ln>
          </p:spPr>
          <p:txBody>
            <a:bodyPr/>
            <a:lstStyle/>
            <a:p>
              <a:endParaRPr lang="en-US"/>
            </a:p>
          </p:txBody>
        </p:sp>
        <p:sp>
          <p:nvSpPr>
            <p:cNvPr id="542" name="Rectangle 192"/>
            <p:cNvSpPr>
              <a:spLocks noChangeArrowheads="1"/>
            </p:cNvSpPr>
            <p:nvPr/>
          </p:nvSpPr>
          <p:spPr bwMode="auto">
            <a:xfrm>
              <a:off x="616" y="1304"/>
              <a:ext cx="59" cy="32"/>
            </a:xfrm>
            <a:prstGeom prst="rect">
              <a:avLst/>
            </a:prstGeom>
            <a:solidFill>
              <a:srgbClr val="000000"/>
            </a:solidFill>
            <a:ln w="9525">
              <a:noFill/>
              <a:miter lim="800000"/>
              <a:headEnd/>
              <a:tailEnd/>
            </a:ln>
          </p:spPr>
          <p:txBody>
            <a:bodyPr/>
            <a:lstStyle/>
            <a:p>
              <a:endParaRPr lang="en-US"/>
            </a:p>
          </p:txBody>
        </p:sp>
        <p:sp>
          <p:nvSpPr>
            <p:cNvPr id="543" name="Freeform 193"/>
            <p:cNvSpPr>
              <a:spLocks/>
            </p:cNvSpPr>
            <p:nvPr/>
          </p:nvSpPr>
          <p:spPr bwMode="auto">
            <a:xfrm>
              <a:off x="675" y="1304"/>
              <a:ext cx="17" cy="32"/>
            </a:xfrm>
            <a:custGeom>
              <a:avLst/>
              <a:gdLst/>
              <a:ahLst/>
              <a:cxnLst>
                <a:cxn ang="0">
                  <a:pos x="19" y="623"/>
                </a:cxn>
                <a:cxn ang="0">
                  <a:pos x="56" y="619"/>
                </a:cxn>
                <a:cxn ang="0">
                  <a:pos x="90" y="613"/>
                </a:cxn>
                <a:cxn ang="0">
                  <a:pos x="122" y="603"/>
                </a:cxn>
                <a:cxn ang="0">
                  <a:pos x="151" y="589"/>
                </a:cxn>
                <a:cxn ang="0">
                  <a:pos x="177" y="574"/>
                </a:cxn>
                <a:cxn ang="0">
                  <a:pos x="202" y="556"/>
                </a:cxn>
                <a:cxn ang="0">
                  <a:pos x="223" y="537"/>
                </a:cxn>
                <a:cxn ang="0">
                  <a:pos x="243" y="514"/>
                </a:cxn>
                <a:cxn ang="0">
                  <a:pos x="260" y="491"/>
                </a:cxn>
                <a:cxn ang="0">
                  <a:pos x="275" y="466"/>
                </a:cxn>
                <a:cxn ang="0">
                  <a:pos x="287" y="440"/>
                </a:cxn>
                <a:cxn ang="0">
                  <a:pos x="297" y="412"/>
                </a:cxn>
                <a:cxn ang="0">
                  <a:pos x="305" y="384"/>
                </a:cxn>
                <a:cxn ang="0">
                  <a:pos x="310" y="356"/>
                </a:cxn>
                <a:cxn ang="0">
                  <a:pos x="312" y="326"/>
                </a:cxn>
                <a:cxn ang="0">
                  <a:pos x="312" y="297"/>
                </a:cxn>
                <a:cxn ang="0">
                  <a:pos x="310" y="267"/>
                </a:cxn>
                <a:cxn ang="0">
                  <a:pos x="305" y="239"/>
                </a:cxn>
                <a:cxn ang="0">
                  <a:pos x="297" y="211"/>
                </a:cxn>
                <a:cxn ang="0">
                  <a:pos x="287" y="183"/>
                </a:cxn>
                <a:cxn ang="0">
                  <a:pos x="275" y="157"/>
                </a:cxn>
                <a:cxn ang="0">
                  <a:pos x="260" y="132"/>
                </a:cxn>
                <a:cxn ang="0">
                  <a:pos x="243" y="109"/>
                </a:cxn>
                <a:cxn ang="0">
                  <a:pos x="223" y="87"/>
                </a:cxn>
                <a:cxn ang="0">
                  <a:pos x="202" y="67"/>
                </a:cxn>
                <a:cxn ang="0">
                  <a:pos x="177" y="49"/>
                </a:cxn>
                <a:cxn ang="0">
                  <a:pos x="151" y="34"/>
                </a:cxn>
                <a:cxn ang="0">
                  <a:pos x="122" y="21"/>
                </a:cxn>
                <a:cxn ang="0">
                  <a:pos x="90" y="11"/>
                </a:cxn>
                <a:cxn ang="0">
                  <a:pos x="56" y="4"/>
                </a:cxn>
                <a:cxn ang="0">
                  <a:pos x="19" y="0"/>
                </a:cxn>
                <a:cxn ang="0">
                  <a:pos x="0" y="623"/>
                </a:cxn>
              </a:cxnLst>
              <a:rect l="0" t="0" r="r" b="b"/>
              <a:pathLst>
                <a:path w="312" h="623">
                  <a:moveTo>
                    <a:pt x="0" y="623"/>
                  </a:moveTo>
                  <a:lnTo>
                    <a:pt x="19" y="623"/>
                  </a:lnTo>
                  <a:lnTo>
                    <a:pt x="38" y="621"/>
                  </a:lnTo>
                  <a:lnTo>
                    <a:pt x="56" y="619"/>
                  </a:lnTo>
                  <a:lnTo>
                    <a:pt x="74" y="616"/>
                  </a:lnTo>
                  <a:lnTo>
                    <a:pt x="90" y="613"/>
                  </a:lnTo>
                  <a:lnTo>
                    <a:pt x="106" y="608"/>
                  </a:lnTo>
                  <a:lnTo>
                    <a:pt x="122" y="603"/>
                  </a:lnTo>
                  <a:lnTo>
                    <a:pt x="136" y="596"/>
                  </a:lnTo>
                  <a:lnTo>
                    <a:pt x="151" y="589"/>
                  </a:lnTo>
                  <a:lnTo>
                    <a:pt x="165" y="582"/>
                  </a:lnTo>
                  <a:lnTo>
                    <a:pt x="177" y="574"/>
                  </a:lnTo>
                  <a:lnTo>
                    <a:pt x="191" y="566"/>
                  </a:lnTo>
                  <a:lnTo>
                    <a:pt x="202" y="556"/>
                  </a:lnTo>
                  <a:lnTo>
                    <a:pt x="213" y="547"/>
                  </a:lnTo>
                  <a:lnTo>
                    <a:pt x="223" y="537"/>
                  </a:lnTo>
                  <a:lnTo>
                    <a:pt x="234" y="526"/>
                  </a:lnTo>
                  <a:lnTo>
                    <a:pt x="243" y="514"/>
                  </a:lnTo>
                  <a:lnTo>
                    <a:pt x="252" y="503"/>
                  </a:lnTo>
                  <a:lnTo>
                    <a:pt x="260" y="491"/>
                  </a:lnTo>
                  <a:lnTo>
                    <a:pt x="269" y="479"/>
                  </a:lnTo>
                  <a:lnTo>
                    <a:pt x="275" y="466"/>
                  </a:lnTo>
                  <a:lnTo>
                    <a:pt x="282" y="453"/>
                  </a:lnTo>
                  <a:lnTo>
                    <a:pt x="287" y="440"/>
                  </a:lnTo>
                  <a:lnTo>
                    <a:pt x="292" y="426"/>
                  </a:lnTo>
                  <a:lnTo>
                    <a:pt x="297" y="412"/>
                  </a:lnTo>
                  <a:lnTo>
                    <a:pt x="301" y="399"/>
                  </a:lnTo>
                  <a:lnTo>
                    <a:pt x="305" y="384"/>
                  </a:lnTo>
                  <a:lnTo>
                    <a:pt x="308" y="370"/>
                  </a:lnTo>
                  <a:lnTo>
                    <a:pt x="310" y="356"/>
                  </a:lnTo>
                  <a:lnTo>
                    <a:pt x="311" y="341"/>
                  </a:lnTo>
                  <a:lnTo>
                    <a:pt x="312" y="326"/>
                  </a:lnTo>
                  <a:lnTo>
                    <a:pt x="312" y="312"/>
                  </a:lnTo>
                  <a:lnTo>
                    <a:pt x="312" y="297"/>
                  </a:lnTo>
                  <a:lnTo>
                    <a:pt x="311" y="283"/>
                  </a:lnTo>
                  <a:lnTo>
                    <a:pt x="310" y="267"/>
                  </a:lnTo>
                  <a:lnTo>
                    <a:pt x="308" y="253"/>
                  </a:lnTo>
                  <a:lnTo>
                    <a:pt x="305" y="239"/>
                  </a:lnTo>
                  <a:lnTo>
                    <a:pt x="301" y="225"/>
                  </a:lnTo>
                  <a:lnTo>
                    <a:pt x="297" y="211"/>
                  </a:lnTo>
                  <a:lnTo>
                    <a:pt x="292" y="197"/>
                  </a:lnTo>
                  <a:lnTo>
                    <a:pt x="287" y="183"/>
                  </a:lnTo>
                  <a:lnTo>
                    <a:pt x="282" y="170"/>
                  </a:lnTo>
                  <a:lnTo>
                    <a:pt x="275" y="157"/>
                  </a:lnTo>
                  <a:lnTo>
                    <a:pt x="269" y="145"/>
                  </a:lnTo>
                  <a:lnTo>
                    <a:pt x="260" y="132"/>
                  </a:lnTo>
                  <a:lnTo>
                    <a:pt x="252" y="120"/>
                  </a:lnTo>
                  <a:lnTo>
                    <a:pt x="243" y="109"/>
                  </a:lnTo>
                  <a:lnTo>
                    <a:pt x="234" y="97"/>
                  </a:lnTo>
                  <a:lnTo>
                    <a:pt x="223" y="87"/>
                  </a:lnTo>
                  <a:lnTo>
                    <a:pt x="213" y="77"/>
                  </a:lnTo>
                  <a:lnTo>
                    <a:pt x="202" y="67"/>
                  </a:lnTo>
                  <a:lnTo>
                    <a:pt x="191" y="57"/>
                  </a:lnTo>
                  <a:lnTo>
                    <a:pt x="177" y="49"/>
                  </a:lnTo>
                  <a:lnTo>
                    <a:pt x="165" y="41"/>
                  </a:lnTo>
                  <a:lnTo>
                    <a:pt x="151" y="34"/>
                  </a:lnTo>
                  <a:lnTo>
                    <a:pt x="136" y="27"/>
                  </a:lnTo>
                  <a:lnTo>
                    <a:pt x="122" y="21"/>
                  </a:lnTo>
                  <a:lnTo>
                    <a:pt x="106" y="15"/>
                  </a:lnTo>
                  <a:lnTo>
                    <a:pt x="90" y="11"/>
                  </a:lnTo>
                  <a:lnTo>
                    <a:pt x="74" y="7"/>
                  </a:lnTo>
                  <a:lnTo>
                    <a:pt x="56" y="4"/>
                  </a:lnTo>
                  <a:lnTo>
                    <a:pt x="38" y="2"/>
                  </a:lnTo>
                  <a:lnTo>
                    <a:pt x="19" y="0"/>
                  </a:lnTo>
                  <a:lnTo>
                    <a:pt x="0" y="0"/>
                  </a:lnTo>
                  <a:lnTo>
                    <a:pt x="0" y="623"/>
                  </a:lnTo>
                  <a:close/>
                </a:path>
              </a:pathLst>
            </a:custGeom>
            <a:solidFill>
              <a:srgbClr val="000000"/>
            </a:solidFill>
            <a:ln w="9525">
              <a:noFill/>
              <a:round/>
              <a:headEnd/>
              <a:tailEnd/>
            </a:ln>
          </p:spPr>
          <p:txBody>
            <a:bodyPr/>
            <a:lstStyle/>
            <a:p>
              <a:endParaRPr lang="en-US"/>
            </a:p>
          </p:txBody>
        </p:sp>
        <p:sp>
          <p:nvSpPr>
            <p:cNvPr id="544" name="Freeform 194"/>
            <p:cNvSpPr>
              <a:spLocks/>
            </p:cNvSpPr>
            <p:nvPr/>
          </p:nvSpPr>
          <p:spPr bwMode="auto">
            <a:xfrm>
              <a:off x="216" y="1279"/>
              <a:ext cx="221" cy="92"/>
            </a:xfrm>
            <a:custGeom>
              <a:avLst/>
              <a:gdLst/>
              <a:ahLst/>
              <a:cxnLst>
                <a:cxn ang="0">
                  <a:pos x="2660" y="1081"/>
                </a:cxn>
                <a:cxn ang="0">
                  <a:pos x="0" y="1082"/>
                </a:cxn>
                <a:cxn ang="0">
                  <a:pos x="0" y="661"/>
                </a:cxn>
                <a:cxn ang="0">
                  <a:pos x="2660" y="659"/>
                </a:cxn>
                <a:cxn ang="0">
                  <a:pos x="2661" y="0"/>
                </a:cxn>
                <a:cxn ang="0">
                  <a:pos x="4199" y="870"/>
                </a:cxn>
                <a:cxn ang="0">
                  <a:pos x="2661" y="1740"/>
                </a:cxn>
                <a:cxn ang="0">
                  <a:pos x="2660" y="1081"/>
                </a:cxn>
              </a:cxnLst>
              <a:rect l="0" t="0" r="r" b="b"/>
              <a:pathLst>
                <a:path w="4199" h="1740">
                  <a:moveTo>
                    <a:pt x="2660" y="1081"/>
                  </a:moveTo>
                  <a:lnTo>
                    <a:pt x="0" y="1082"/>
                  </a:lnTo>
                  <a:lnTo>
                    <a:pt x="0" y="661"/>
                  </a:lnTo>
                  <a:lnTo>
                    <a:pt x="2660" y="659"/>
                  </a:lnTo>
                  <a:lnTo>
                    <a:pt x="2661" y="0"/>
                  </a:lnTo>
                  <a:lnTo>
                    <a:pt x="4199" y="870"/>
                  </a:lnTo>
                  <a:lnTo>
                    <a:pt x="2661" y="1740"/>
                  </a:lnTo>
                  <a:lnTo>
                    <a:pt x="2660" y="1081"/>
                  </a:lnTo>
                  <a:close/>
                </a:path>
              </a:pathLst>
            </a:custGeom>
            <a:solidFill>
              <a:srgbClr val="FFFFFF"/>
            </a:solidFill>
            <a:ln w="9525">
              <a:noFill/>
              <a:round/>
              <a:headEnd/>
              <a:tailEnd/>
            </a:ln>
          </p:spPr>
          <p:txBody>
            <a:bodyPr/>
            <a:lstStyle/>
            <a:p>
              <a:endParaRPr lang="en-US"/>
            </a:p>
          </p:txBody>
        </p:sp>
        <p:sp>
          <p:nvSpPr>
            <p:cNvPr id="545" name="Freeform 195"/>
            <p:cNvSpPr>
              <a:spLocks/>
            </p:cNvSpPr>
            <p:nvPr/>
          </p:nvSpPr>
          <p:spPr bwMode="auto">
            <a:xfrm>
              <a:off x="747" y="1229"/>
              <a:ext cx="187" cy="78"/>
            </a:xfrm>
            <a:custGeom>
              <a:avLst/>
              <a:gdLst/>
              <a:ahLst/>
              <a:cxnLst>
                <a:cxn ang="0">
                  <a:pos x="2258" y="918"/>
                </a:cxn>
                <a:cxn ang="0">
                  <a:pos x="0" y="920"/>
                </a:cxn>
                <a:cxn ang="0">
                  <a:pos x="0" y="561"/>
                </a:cxn>
                <a:cxn ang="0">
                  <a:pos x="2258" y="559"/>
                </a:cxn>
                <a:cxn ang="0">
                  <a:pos x="2259" y="0"/>
                </a:cxn>
                <a:cxn ang="0">
                  <a:pos x="3567" y="740"/>
                </a:cxn>
                <a:cxn ang="0">
                  <a:pos x="2259" y="1479"/>
                </a:cxn>
                <a:cxn ang="0">
                  <a:pos x="2258" y="918"/>
                </a:cxn>
              </a:cxnLst>
              <a:rect l="0" t="0" r="r" b="b"/>
              <a:pathLst>
                <a:path w="3567" h="1479">
                  <a:moveTo>
                    <a:pt x="2258" y="918"/>
                  </a:moveTo>
                  <a:lnTo>
                    <a:pt x="0" y="920"/>
                  </a:lnTo>
                  <a:lnTo>
                    <a:pt x="0" y="561"/>
                  </a:lnTo>
                  <a:lnTo>
                    <a:pt x="2258" y="559"/>
                  </a:lnTo>
                  <a:lnTo>
                    <a:pt x="2259" y="0"/>
                  </a:lnTo>
                  <a:lnTo>
                    <a:pt x="3567" y="740"/>
                  </a:lnTo>
                  <a:lnTo>
                    <a:pt x="2259" y="1479"/>
                  </a:lnTo>
                  <a:lnTo>
                    <a:pt x="2258" y="918"/>
                  </a:lnTo>
                  <a:close/>
                </a:path>
              </a:pathLst>
            </a:custGeom>
            <a:solidFill>
              <a:srgbClr val="FFFFFF"/>
            </a:solidFill>
            <a:ln w="9525">
              <a:noFill/>
              <a:round/>
              <a:headEnd/>
              <a:tailEnd/>
            </a:ln>
          </p:spPr>
          <p:txBody>
            <a:bodyPr/>
            <a:lstStyle/>
            <a:p>
              <a:endParaRPr lang="en-US"/>
            </a:p>
          </p:txBody>
        </p:sp>
        <p:sp>
          <p:nvSpPr>
            <p:cNvPr id="546" name="Freeform 196"/>
            <p:cNvSpPr>
              <a:spLocks/>
            </p:cNvSpPr>
            <p:nvPr/>
          </p:nvSpPr>
          <p:spPr bwMode="auto">
            <a:xfrm>
              <a:off x="747" y="1347"/>
              <a:ext cx="187" cy="78"/>
            </a:xfrm>
            <a:custGeom>
              <a:avLst/>
              <a:gdLst/>
              <a:ahLst/>
              <a:cxnLst>
                <a:cxn ang="0">
                  <a:pos x="2258" y="919"/>
                </a:cxn>
                <a:cxn ang="0">
                  <a:pos x="0" y="920"/>
                </a:cxn>
                <a:cxn ang="0">
                  <a:pos x="0" y="562"/>
                </a:cxn>
                <a:cxn ang="0">
                  <a:pos x="2258" y="561"/>
                </a:cxn>
                <a:cxn ang="0">
                  <a:pos x="2259" y="0"/>
                </a:cxn>
                <a:cxn ang="0">
                  <a:pos x="3567" y="740"/>
                </a:cxn>
                <a:cxn ang="0">
                  <a:pos x="2259" y="1480"/>
                </a:cxn>
                <a:cxn ang="0">
                  <a:pos x="2258" y="919"/>
                </a:cxn>
              </a:cxnLst>
              <a:rect l="0" t="0" r="r" b="b"/>
              <a:pathLst>
                <a:path w="3567" h="1480">
                  <a:moveTo>
                    <a:pt x="2258" y="919"/>
                  </a:moveTo>
                  <a:lnTo>
                    <a:pt x="0" y="920"/>
                  </a:lnTo>
                  <a:lnTo>
                    <a:pt x="0" y="562"/>
                  </a:lnTo>
                  <a:lnTo>
                    <a:pt x="2258" y="561"/>
                  </a:lnTo>
                  <a:lnTo>
                    <a:pt x="2259" y="0"/>
                  </a:lnTo>
                  <a:lnTo>
                    <a:pt x="3567" y="740"/>
                  </a:lnTo>
                  <a:lnTo>
                    <a:pt x="2259" y="1480"/>
                  </a:lnTo>
                  <a:lnTo>
                    <a:pt x="2258" y="919"/>
                  </a:lnTo>
                  <a:close/>
                </a:path>
              </a:pathLst>
            </a:custGeom>
            <a:solidFill>
              <a:srgbClr val="FFFFFF"/>
            </a:solidFill>
            <a:ln w="9525">
              <a:noFill/>
              <a:round/>
              <a:headEnd/>
              <a:tailEnd/>
            </a:ln>
          </p:spPr>
          <p:txBody>
            <a:bodyPr/>
            <a:lstStyle/>
            <a:p>
              <a:endParaRPr lang="en-US"/>
            </a:p>
          </p:txBody>
        </p:sp>
        <p:sp>
          <p:nvSpPr>
            <p:cNvPr id="547" name="Freeform 197"/>
            <p:cNvSpPr>
              <a:spLocks/>
            </p:cNvSpPr>
            <p:nvPr/>
          </p:nvSpPr>
          <p:spPr bwMode="auto">
            <a:xfrm>
              <a:off x="747" y="1465"/>
              <a:ext cx="187" cy="77"/>
            </a:xfrm>
            <a:custGeom>
              <a:avLst/>
              <a:gdLst/>
              <a:ahLst/>
              <a:cxnLst>
                <a:cxn ang="0">
                  <a:pos x="2258" y="918"/>
                </a:cxn>
                <a:cxn ang="0">
                  <a:pos x="0" y="920"/>
                </a:cxn>
                <a:cxn ang="0">
                  <a:pos x="0" y="562"/>
                </a:cxn>
                <a:cxn ang="0">
                  <a:pos x="2258" y="560"/>
                </a:cxn>
                <a:cxn ang="0">
                  <a:pos x="2259" y="0"/>
                </a:cxn>
                <a:cxn ang="0">
                  <a:pos x="3567" y="740"/>
                </a:cxn>
                <a:cxn ang="0">
                  <a:pos x="2259" y="1479"/>
                </a:cxn>
                <a:cxn ang="0">
                  <a:pos x="2258" y="918"/>
                </a:cxn>
              </a:cxnLst>
              <a:rect l="0" t="0" r="r" b="b"/>
              <a:pathLst>
                <a:path w="3567" h="1479">
                  <a:moveTo>
                    <a:pt x="2258" y="918"/>
                  </a:moveTo>
                  <a:lnTo>
                    <a:pt x="0" y="920"/>
                  </a:lnTo>
                  <a:lnTo>
                    <a:pt x="0" y="562"/>
                  </a:lnTo>
                  <a:lnTo>
                    <a:pt x="2258" y="560"/>
                  </a:lnTo>
                  <a:lnTo>
                    <a:pt x="2259" y="0"/>
                  </a:lnTo>
                  <a:lnTo>
                    <a:pt x="3567" y="740"/>
                  </a:lnTo>
                  <a:lnTo>
                    <a:pt x="2259" y="1479"/>
                  </a:lnTo>
                  <a:lnTo>
                    <a:pt x="2258" y="918"/>
                  </a:lnTo>
                  <a:close/>
                </a:path>
              </a:pathLst>
            </a:custGeom>
            <a:solidFill>
              <a:srgbClr val="FFFFFF"/>
            </a:solidFill>
            <a:ln w="9525">
              <a:noFill/>
              <a:round/>
              <a:headEnd/>
              <a:tailEnd/>
            </a:ln>
          </p:spPr>
          <p:txBody>
            <a:bodyPr/>
            <a:lstStyle/>
            <a:p>
              <a:endParaRPr lang="en-US"/>
            </a:p>
          </p:txBody>
        </p:sp>
        <p:sp>
          <p:nvSpPr>
            <p:cNvPr id="548" name="Rectangle 198"/>
            <p:cNvSpPr>
              <a:spLocks noChangeArrowheads="1"/>
            </p:cNvSpPr>
            <p:nvPr/>
          </p:nvSpPr>
          <p:spPr bwMode="auto">
            <a:xfrm>
              <a:off x="457" y="1264"/>
              <a:ext cx="199" cy="142"/>
            </a:xfrm>
            <a:prstGeom prst="rect">
              <a:avLst/>
            </a:prstGeom>
            <a:solidFill>
              <a:srgbClr val="FFFFFF"/>
            </a:solidFill>
            <a:ln w="9525">
              <a:noFill/>
              <a:miter lim="800000"/>
              <a:headEnd/>
              <a:tailEnd/>
            </a:ln>
          </p:spPr>
          <p:txBody>
            <a:bodyPr/>
            <a:lstStyle/>
            <a:p>
              <a:endParaRPr lang="en-US"/>
            </a:p>
          </p:txBody>
        </p:sp>
        <p:sp>
          <p:nvSpPr>
            <p:cNvPr id="549" name="Rectangle 199"/>
            <p:cNvSpPr>
              <a:spLocks noChangeArrowheads="1"/>
            </p:cNvSpPr>
            <p:nvPr/>
          </p:nvSpPr>
          <p:spPr bwMode="auto">
            <a:xfrm>
              <a:off x="673" y="1282"/>
              <a:ext cx="40" cy="65"/>
            </a:xfrm>
            <a:prstGeom prst="rect">
              <a:avLst/>
            </a:prstGeom>
            <a:solidFill>
              <a:srgbClr val="FFFFFF"/>
            </a:solidFill>
            <a:ln w="9525">
              <a:noFill/>
              <a:miter lim="800000"/>
              <a:headEnd/>
              <a:tailEnd/>
            </a:ln>
          </p:spPr>
          <p:txBody>
            <a:bodyPr/>
            <a:lstStyle/>
            <a:p>
              <a:endParaRPr lang="en-US"/>
            </a:p>
          </p:txBody>
        </p:sp>
        <p:sp>
          <p:nvSpPr>
            <p:cNvPr id="550" name="Freeform 200"/>
            <p:cNvSpPr>
              <a:spLocks/>
            </p:cNvSpPr>
            <p:nvPr/>
          </p:nvSpPr>
          <p:spPr bwMode="auto">
            <a:xfrm>
              <a:off x="472" y="1494"/>
              <a:ext cx="21" cy="15"/>
            </a:xfrm>
            <a:custGeom>
              <a:avLst/>
              <a:gdLst/>
              <a:ahLst/>
              <a:cxnLst>
                <a:cxn ang="0">
                  <a:pos x="19" y="0"/>
                </a:cxn>
                <a:cxn ang="0">
                  <a:pos x="15" y="11"/>
                </a:cxn>
                <a:cxn ang="0">
                  <a:pos x="11" y="22"/>
                </a:cxn>
                <a:cxn ang="0">
                  <a:pos x="7" y="33"/>
                </a:cxn>
                <a:cxn ang="0">
                  <a:pos x="4" y="45"/>
                </a:cxn>
                <a:cxn ang="0">
                  <a:pos x="2" y="55"/>
                </a:cxn>
                <a:cxn ang="0">
                  <a:pos x="1" y="66"/>
                </a:cxn>
                <a:cxn ang="0">
                  <a:pos x="0" y="76"/>
                </a:cxn>
                <a:cxn ang="0">
                  <a:pos x="0" y="87"/>
                </a:cxn>
                <a:cxn ang="0">
                  <a:pos x="0" y="97"/>
                </a:cxn>
                <a:cxn ang="0">
                  <a:pos x="0" y="107"/>
                </a:cxn>
                <a:cxn ang="0">
                  <a:pos x="2" y="116"/>
                </a:cxn>
                <a:cxn ang="0">
                  <a:pos x="3" y="127"/>
                </a:cxn>
                <a:cxn ang="0">
                  <a:pos x="5" y="136"/>
                </a:cxn>
                <a:cxn ang="0">
                  <a:pos x="8" y="145"/>
                </a:cxn>
                <a:cxn ang="0">
                  <a:pos x="11" y="154"/>
                </a:cxn>
                <a:cxn ang="0">
                  <a:pos x="15" y="163"/>
                </a:cxn>
                <a:cxn ang="0">
                  <a:pos x="23" y="179"/>
                </a:cxn>
                <a:cxn ang="0">
                  <a:pos x="34" y="195"/>
                </a:cxn>
                <a:cxn ang="0">
                  <a:pos x="45" y="210"/>
                </a:cxn>
                <a:cxn ang="0">
                  <a:pos x="58" y="223"/>
                </a:cxn>
                <a:cxn ang="0">
                  <a:pos x="73" y="235"/>
                </a:cxn>
                <a:cxn ang="0">
                  <a:pos x="87" y="247"/>
                </a:cxn>
                <a:cxn ang="0">
                  <a:pos x="104" y="257"/>
                </a:cxn>
                <a:cxn ang="0">
                  <a:pos x="121" y="265"/>
                </a:cxn>
                <a:cxn ang="0">
                  <a:pos x="138" y="272"/>
                </a:cxn>
                <a:cxn ang="0">
                  <a:pos x="156" y="277"/>
                </a:cxn>
                <a:cxn ang="0">
                  <a:pos x="174" y="281"/>
                </a:cxn>
                <a:cxn ang="0">
                  <a:pos x="193" y="283"/>
                </a:cxn>
                <a:cxn ang="0">
                  <a:pos x="211" y="284"/>
                </a:cxn>
                <a:cxn ang="0">
                  <a:pos x="231" y="283"/>
                </a:cxn>
                <a:cxn ang="0">
                  <a:pos x="249" y="280"/>
                </a:cxn>
                <a:cxn ang="0">
                  <a:pos x="267" y="276"/>
                </a:cxn>
                <a:cxn ang="0">
                  <a:pos x="285" y="269"/>
                </a:cxn>
                <a:cxn ang="0">
                  <a:pos x="303" y="261"/>
                </a:cxn>
                <a:cxn ang="0">
                  <a:pos x="311" y="256"/>
                </a:cxn>
                <a:cxn ang="0">
                  <a:pos x="319" y="251"/>
                </a:cxn>
                <a:cxn ang="0">
                  <a:pos x="326" y="245"/>
                </a:cxn>
                <a:cxn ang="0">
                  <a:pos x="334" y="237"/>
                </a:cxn>
                <a:cxn ang="0">
                  <a:pos x="342" y="230"/>
                </a:cxn>
                <a:cxn ang="0">
                  <a:pos x="349" y="223"/>
                </a:cxn>
                <a:cxn ang="0">
                  <a:pos x="356" y="215"/>
                </a:cxn>
                <a:cxn ang="0">
                  <a:pos x="363" y="206"/>
                </a:cxn>
                <a:cxn ang="0">
                  <a:pos x="369" y="196"/>
                </a:cxn>
                <a:cxn ang="0">
                  <a:pos x="375" y="186"/>
                </a:cxn>
                <a:cxn ang="0">
                  <a:pos x="381" y="176"/>
                </a:cxn>
                <a:cxn ang="0">
                  <a:pos x="387" y="165"/>
                </a:cxn>
                <a:cxn ang="0">
                  <a:pos x="19" y="0"/>
                </a:cxn>
              </a:cxnLst>
              <a:rect l="0" t="0" r="r" b="b"/>
              <a:pathLst>
                <a:path w="387" h="284">
                  <a:moveTo>
                    <a:pt x="19" y="0"/>
                  </a:moveTo>
                  <a:lnTo>
                    <a:pt x="15" y="11"/>
                  </a:lnTo>
                  <a:lnTo>
                    <a:pt x="11" y="22"/>
                  </a:lnTo>
                  <a:lnTo>
                    <a:pt x="7" y="33"/>
                  </a:lnTo>
                  <a:lnTo>
                    <a:pt x="4" y="45"/>
                  </a:lnTo>
                  <a:lnTo>
                    <a:pt x="2" y="55"/>
                  </a:lnTo>
                  <a:lnTo>
                    <a:pt x="1" y="66"/>
                  </a:lnTo>
                  <a:lnTo>
                    <a:pt x="0" y="76"/>
                  </a:lnTo>
                  <a:lnTo>
                    <a:pt x="0" y="87"/>
                  </a:lnTo>
                  <a:lnTo>
                    <a:pt x="0" y="97"/>
                  </a:lnTo>
                  <a:lnTo>
                    <a:pt x="0" y="107"/>
                  </a:lnTo>
                  <a:lnTo>
                    <a:pt x="2" y="116"/>
                  </a:lnTo>
                  <a:lnTo>
                    <a:pt x="3" y="127"/>
                  </a:lnTo>
                  <a:lnTo>
                    <a:pt x="5" y="136"/>
                  </a:lnTo>
                  <a:lnTo>
                    <a:pt x="8" y="145"/>
                  </a:lnTo>
                  <a:lnTo>
                    <a:pt x="11" y="154"/>
                  </a:lnTo>
                  <a:lnTo>
                    <a:pt x="15" y="163"/>
                  </a:lnTo>
                  <a:lnTo>
                    <a:pt x="23" y="179"/>
                  </a:lnTo>
                  <a:lnTo>
                    <a:pt x="34" y="195"/>
                  </a:lnTo>
                  <a:lnTo>
                    <a:pt x="45" y="210"/>
                  </a:lnTo>
                  <a:lnTo>
                    <a:pt x="58" y="223"/>
                  </a:lnTo>
                  <a:lnTo>
                    <a:pt x="73" y="235"/>
                  </a:lnTo>
                  <a:lnTo>
                    <a:pt x="87" y="247"/>
                  </a:lnTo>
                  <a:lnTo>
                    <a:pt x="104" y="257"/>
                  </a:lnTo>
                  <a:lnTo>
                    <a:pt x="121" y="265"/>
                  </a:lnTo>
                  <a:lnTo>
                    <a:pt x="138" y="272"/>
                  </a:lnTo>
                  <a:lnTo>
                    <a:pt x="156" y="277"/>
                  </a:lnTo>
                  <a:lnTo>
                    <a:pt x="174" y="281"/>
                  </a:lnTo>
                  <a:lnTo>
                    <a:pt x="193" y="283"/>
                  </a:lnTo>
                  <a:lnTo>
                    <a:pt x="211" y="284"/>
                  </a:lnTo>
                  <a:lnTo>
                    <a:pt x="231" y="283"/>
                  </a:lnTo>
                  <a:lnTo>
                    <a:pt x="249" y="280"/>
                  </a:lnTo>
                  <a:lnTo>
                    <a:pt x="267" y="276"/>
                  </a:lnTo>
                  <a:lnTo>
                    <a:pt x="285" y="269"/>
                  </a:lnTo>
                  <a:lnTo>
                    <a:pt x="303" y="261"/>
                  </a:lnTo>
                  <a:lnTo>
                    <a:pt x="311" y="256"/>
                  </a:lnTo>
                  <a:lnTo>
                    <a:pt x="319" y="251"/>
                  </a:lnTo>
                  <a:lnTo>
                    <a:pt x="326" y="245"/>
                  </a:lnTo>
                  <a:lnTo>
                    <a:pt x="334" y="237"/>
                  </a:lnTo>
                  <a:lnTo>
                    <a:pt x="342" y="230"/>
                  </a:lnTo>
                  <a:lnTo>
                    <a:pt x="349" y="223"/>
                  </a:lnTo>
                  <a:lnTo>
                    <a:pt x="356" y="215"/>
                  </a:lnTo>
                  <a:lnTo>
                    <a:pt x="363" y="206"/>
                  </a:lnTo>
                  <a:lnTo>
                    <a:pt x="369" y="196"/>
                  </a:lnTo>
                  <a:lnTo>
                    <a:pt x="375" y="186"/>
                  </a:lnTo>
                  <a:lnTo>
                    <a:pt x="381" y="176"/>
                  </a:lnTo>
                  <a:lnTo>
                    <a:pt x="387" y="165"/>
                  </a:lnTo>
                  <a:lnTo>
                    <a:pt x="19" y="0"/>
                  </a:lnTo>
                  <a:close/>
                </a:path>
              </a:pathLst>
            </a:custGeom>
            <a:solidFill>
              <a:srgbClr val="FFFFFF"/>
            </a:solidFill>
            <a:ln w="9525">
              <a:noFill/>
              <a:round/>
              <a:headEnd/>
              <a:tailEnd/>
            </a:ln>
          </p:spPr>
          <p:txBody>
            <a:bodyPr/>
            <a:lstStyle/>
            <a:p>
              <a:endParaRPr lang="en-US"/>
            </a:p>
          </p:txBody>
        </p:sp>
        <p:sp>
          <p:nvSpPr>
            <p:cNvPr id="551" name="Freeform 201"/>
            <p:cNvSpPr>
              <a:spLocks/>
            </p:cNvSpPr>
            <p:nvPr/>
          </p:nvSpPr>
          <p:spPr bwMode="auto">
            <a:xfrm>
              <a:off x="473" y="1310"/>
              <a:ext cx="93" cy="192"/>
            </a:xfrm>
            <a:custGeom>
              <a:avLst/>
              <a:gdLst/>
              <a:ahLst/>
              <a:cxnLst>
                <a:cxn ang="0">
                  <a:pos x="1763" y="395"/>
                </a:cxn>
                <a:cxn ang="0">
                  <a:pos x="1398" y="397"/>
                </a:cxn>
                <a:cxn ang="0">
                  <a:pos x="0" y="3496"/>
                </a:cxn>
                <a:cxn ang="0">
                  <a:pos x="368" y="3661"/>
                </a:cxn>
                <a:cxn ang="0">
                  <a:pos x="1764" y="562"/>
                </a:cxn>
                <a:cxn ang="0">
                  <a:pos x="1763" y="395"/>
                </a:cxn>
                <a:cxn ang="0">
                  <a:pos x="1763" y="395"/>
                </a:cxn>
                <a:cxn ang="0">
                  <a:pos x="1579" y="0"/>
                </a:cxn>
                <a:cxn ang="0">
                  <a:pos x="1398" y="397"/>
                </a:cxn>
                <a:cxn ang="0">
                  <a:pos x="1763" y="395"/>
                </a:cxn>
              </a:cxnLst>
              <a:rect l="0" t="0" r="r" b="b"/>
              <a:pathLst>
                <a:path w="1764" h="3661">
                  <a:moveTo>
                    <a:pt x="1763" y="395"/>
                  </a:moveTo>
                  <a:lnTo>
                    <a:pt x="1398" y="397"/>
                  </a:lnTo>
                  <a:lnTo>
                    <a:pt x="0" y="3496"/>
                  </a:lnTo>
                  <a:lnTo>
                    <a:pt x="368" y="3661"/>
                  </a:lnTo>
                  <a:lnTo>
                    <a:pt x="1764" y="562"/>
                  </a:lnTo>
                  <a:lnTo>
                    <a:pt x="1763" y="395"/>
                  </a:lnTo>
                  <a:lnTo>
                    <a:pt x="1763" y="395"/>
                  </a:lnTo>
                  <a:lnTo>
                    <a:pt x="1579" y="0"/>
                  </a:lnTo>
                  <a:lnTo>
                    <a:pt x="1398" y="397"/>
                  </a:lnTo>
                  <a:lnTo>
                    <a:pt x="1763" y="395"/>
                  </a:lnTo>
                  <a:close/>
                </a:path>
              </a:pathLst>
            </a:custGeom>
            <a:solidFill>
              <a:srgbClr val="FFFFFF"/>
            </a:solidFill>
            <a:ln w="9525">
              <a:noFill/>
              <a:round/>
              <a:headEnd/>
              <a:tailEnd/>
            </a:ln>
          </p:spPr>
          <p:txBody>
            <a:bodyPr/>
            <a:lstStyle/>
            <a:p>
              <a:endParaRPr lang="en-US"/>
            </a:p>
          </p:txBody>
        </p:sp>
        <p:sp>
          <p:nvSpPr>
            <p:cNvPr id="552" name="Freeform 202"/>
            <p:cNvSpPr>
              <a:spLocks/>
            </p:cNvSpPr>
            <p:nvPr/>
          </p:nvSpPr>
          <p:spPr bwMode="auto">
            <a:xfrm>
              <a:off x="547" y="1331"/>
              <a:ext cx="95" cy="172"/>
            </a:xfrm>
            <a:custGeom>
              <a:avLst/>
              <a:gdLst/>
              <a:ahLst/>
              <a:cxnLst>
                <a:cxn ang="0">
                  <a:pos x="1810" y="3107"/>
                </a:cxn>
                <a:cxn ang="0">
                  <a:pos x="364" y="0"/>
                </a:cxn>
                <a:cxn ang="0">
                  <a:pos x="0" y="168"/>
                </a:cxn>
                <a:cxn ang="0">
                  <a:pos x="1444" y="3275"/>
                </a:cxn>
                <a:cxn ang="0">
                  <a:pos x="1810" y="3107"/>
                </a:cxn>
              </a:cxnLst>
              <a:rect l="0" t="0" r="r" b="b"/>
              <a:pathLst>
                <a:path w="1810" h="3275">
                  <a:moveTo>
                    <a:pt x="1810" y="3107"/>
                  </a:moveTo>
                  <a:lnTo>
                    <a:pt x="364" y="0"/>
                  </a:lnTo>
                  <a:lnTo>
                    <a:pt x="0" y="168"/>
                  </a:lnTo>
                  <a:lnTo>
                    <a:pt x="1444" y="3275"/>
                  </a:lnTo>
                  <a:lnTo>
                    <a:pt x="1810" y="3107"/>
                  </a:lnTo>
                  <a:close/>
                </a:path>
              </a:pathLst>
            </a:custGeom>
            <a:solidFill>
              <a:srgbClr val="FFFFFF"/>
            </a:solidFill>
            <a:ln w="9525">
              <a:noFill/>
              <a:round/>
              <a:headEnd/>
              <a:tailEnd/>
            </a:ln>
          </p:spPr>
          <p:txBody>
            <a:bodyPr/>
            <a:lstStyle/>
            <a:p>
              <a:endParaRPr lang="en-US"/>
            </a:p>
          </p:txBody>
        </p:sp>
        <p:sp>
          <p:nvSpPr>
            <p:cNvPr id="553" name="Freeform 203"/>
            <p:cNvSpPr>
              <a:spLocks/>
            </p:cNvSpPr>
            <p:nvPr/>
          </p:nvSpPr>
          <p:spPr bwMode="auto">
            <a:xfrm>
              <a:off x="623" y="1494"/>
              <a:ext cx="20" cy="15"/>
            </a:xfrm>
            <a:custGeom>
              <a:avLst/>
              <a:gdLst/>
              <a:ahLst/>
              <a:cxnLst>
                <a:cxn ang="0">
                  <a:pos x="0" y="168"/>
                </a:cxn>
                <a:cxn ang="0">
                  <a:pos x="6" y="179"/>
                </a:cxn>
                <a:cxn ang="0">
                  <a:pos x="12" y="189"/>
                </a:cxn>
                <a:cxn ang="0">
                  <a:pos x="18" y="200"/>
                </a:cxn>
                <a:cxn ang="0">
                  <a:pos x="24" y="209"/>
                </a:cxn>
                <a:cxn ang="0">
                  <a:pos x="31" y="218"/>
                </a:cxn>
                <a:cxn ang="0">
                  <a:pos x="37" y="226"/>
                </a:cxn>
                <a:cxn ang="0">
                  <a:pos x="46" y="233"/>
                </a:cxn>
                <a:cxn ang="0">
                  <a:pos x="53" y="241"/>
                </a:cxn>
                <a:cxn ang="0">
                  <a:pos x="61" y="247"/>
                </a:cxn>
                <a:cxn ang="0">
                  <a:pos x="68" y="253"/>
                </a:cxn>
                <a:cxn ang="0">
                  <a:pos x="76" y="259"/>
                </a:cxn>
                <a:cxn ang="0">
                  <a:pos x="86" y="263"/>
                </a:cxn>
                <a:cxn ang="0">
                  <a:pos x="94" y="268"/>
                </a:cxn>
                <a:cxn ang="0">
                  <a:pos x="102" y="272"/>
                </a:cxn>
                <a:cxn ang="0">
                  <a:pos x="111" y="275"/>
                </a:cxn>
                <a:cxn ang="0">
                  <a:pos x="120" y="278"/>
                </a:cxn>
                <a:cxn ang="0">
                  <a:pos x="139" y="283"/>
                </a:cxn>
                <a:cxn ang="0">
                  <a:pos x="157" y="286"/>
                </a:cxn>
                <a:cxn ang="0">
                  <a:pos x="176" y="287"/>
                </a:cxn>
                <a:cxn ang="0">
                  <a:pos x="194" y="286"/>
                </a:cxn>
                <a:cxn ang="0">
                  <a:pos x="213" y="284"/>
                </a:cxn>
                <a:cxn ang="0">
                  <a:pos x="231" y="280"/>
                </a:cxn>
                <a:cxn ang="0">
                  <a:pos x="250" y="273"/>
                </a:cxn>
                <a:cxn ang="0">
                  <a:pos x="267" y="266"/>
                </a:cxn>
                <a:cxn ang="0">
                  <a:pos x="284" y="258"/>
                </a:cxn>
                <a:cxn ang="0">
                  <a:pos x="300" y="248"/>
                </a:cxn>
                <a:cxn ang="0">
                  <a:pos x="314" y="236"/>
                </a:cxn>
                <a:cxn ang="0">
                  <a:pos x="329" y="224"/>
                </a:cxn>
                <a:cxn ang="0">
                  <a:pos x="341" y="210"/>
                </a:cxn>
                <a:cxn ang="0">
                  <a:pos x="352" y="195"/>
                </a:cxn>
                <a:cxn ang="0">
                  <a:pos x="363" y="180"/>
                </a:cxn>
                <a:cxn ang="0">
                  <a:pos x="371" y="163"/>
                </a:cxn>
                <a:cxn ang="0">
                  <a:pos x="378" y="145"/>
                </a:cxn>
                <a:cxn ang="0">
                  <a:pos x="383" y="127"/>
                </a:cxn>
                <a:cxn ang="0">
                  <a:pos x="384" y="117"/>
                </a:cxn>
                <a:cxn ang="0">
                  <a:pos x="385" y="107"/>
                </a:cxn>
                <a:cxn ang="0">
                  <a:pos x="386" y="97"/>
                </a:cxn>
                <a:cxn ang="0">
                  <a:pos x="386" y="87"/>
                </a:cxn>
                <a:cxn ang="0">
                  <a:pos x="386" y="77"/>
                </a:cxn>
                <a:cxn ang="0">
                  <a:pos x="385" y="66"/>
                </a:cxn>
                <a:cxn ang="0">
                  <a:pos x="383" y="55"/>
                </a:cxn>
                <a:cxn ang="0">
                  <a:pos x="381" y="45"/>
                </a:cxn>
                <a:cxn ang="0">
                  <a:pos x="378" y="34"/>
                </a:cxn>
                <a:cxn ang="0">
                  <a:pos x="374" y="22"/>
                </a:cxn>
                <a:cxn ang="0">
                  <a:pos x="370" y="11"/>
                </a:cxn>
                <a:cxn ang="0">
                  <a:pos x="366" y="0"/>
                </a:cxn>
                <a:cxn ang="0">
                  <a:pos x="0" y="168"/>
                </a:cxn>
              </a:cxnLst>
              <a:rect l="0" t="0" r="r" b="b"/>
              <a:pathLst>
                <a:path w="386" h="287">
                  <a:moveTo>
                    <a:pt x="0" y="168"/>
                  </a:moveTo>
                  <a:lnTo>
                    <a:pt x="6" y="179"/>
                  </a:lnTo>
                  <a:lnTo>
                    <a:pt x="12" y="189"/>
                  </a:lnTo>
                  <a:lnTo>
                    <a:pt x="18" y="200"/>
                  </a:lnTo>
                  <a:lnTo>
                    <a:pt x="24" y="209"/>
                  </a:lnTo>
                  <a:lnTo>
                    <a:pt x="31" y="218"/>
                  </a:lnTo>
                  <a:lnTo>
                    <a:pt x="37" y="226"/>
                  </a:lnTo>
                  <a:lnTo>
                    <a:pt x="46" y="233"/>
                  </a:lnTo>
                  <a:lnTo>
                    <a:pt x="53" y="241"/>
                  </a:lnTo>
                  <a:lnTo>
                    <a:pt x="61" y="247"/>
                  </a:lnTo>
                  <a:lnTo>
                    <a:pt x="68" y="253"/>
                  </a:lnTo>
                  <a:lnTo>
                    <a:pt x="76" y="259"/>
                  </a:lnTo>
                  <a:lnTo>
                    <a:pt x="86" y="263"/>
                  </a:lnTo>
                  <a:lnTo>
                    <a:pt x="94" y="268"/>
                  </a:lnTo>
                  <a:lnTo>
                    <a:pt x="102" y="272"/>
                  </a:lnTo>
                  <a:lnTo>
                    <a:pt x="111" y="275"/>
                  </a:lnTo>
                  <a:lnTo>
                    <a:pt x="120" y="278"/>
                  </a:lnTo>
                  <a:lnTo>
                    <a:pt x="139" y="283"/>
                  </a:lnTo>
                  <a:lnTo>
                    <a:pt x="157" y="286"/>
                  </a:lnTo>
                  <a:lnTo>
                    <a:pt x="176" y="287"/>
                  </a:lnTo>
                  <a:lnTo>
                    <a:pt x="194" y="286"/>
                  </a:lnTo>
                  <a:lnTo>
                    <a:pt x="213" y="284"/>
                  </a:lnTo>
                  <a:lnTo>
                    <a:pt x="231" y="280"/>
                  </a:lnTo>
                  <a:lnTo>
                    <a:pt x="250" y="273"/>
                  </a:lnTo>
                  <a:lnTo>
                    <a:pt x="267" y="266"/>
                  </a:lnTo>
                  <a:lnTo>
                    <a:pt x="284" y="258"/>
                  </a:lnTo>
                  <a:lnTo>
                    <a:pt x="300" y="248"/>
                  </a:lnTo>
                  <a:lnTo>
                    <a:pt x="314" y="236"/>
                  </a:lnTo>
                  <a:lnTo>
                    <a:pt x="329" y="224"/>
                  </a:lnTo>
                  <a:lnTo>
                    <a:pt x="341" y="210"/>
                  </a:lnTo>
                  <a:lnTo>
                    <a:pt x="352" y="195"/>
                  </a:lnTo>
                  <a:lnTo>
                    <a:pt x="363" y="180"/>
                  </a:lnTo>
                  <a:lnTo>
                    <a:pt x="371" y="163"/>
                  </a:lnTo>
                  <a:lnTo>
                    <a:pt x="378" y="145"/>
                  </a:lnTo>
                  <a:lnTo>
                    <a:pt x="383" y="127"/>
                  </a:lnTo>
                  <a:lnTo>
                    <a:pt x="384" y="117"/>
                  </a:lnTo>
                  <a:lnTo>
                    <a:pt x="385" y="107"/>
                  </a:lnTo>
                  <a:lnTo>
                    <a:pt x="386" y="97"/>
                  </a:lnTo>
                  <a:lnTo>
                    <a:pt x="386" y="87"/>
                  </a:lnTo>
                  <a:lnTo>
                    <a:pt x="386" y="77"/>
                  </a:lnTo>
                  <a:lnTo>
                    <a:pt x="385" y="66"/>
                  </a:lnTo>
                  <a:lnTo>
                    <a:pt x="383" y="55"/>
                  </a:lnTo>
                  <a:lnTo>
                    <a:pt x="381" y="45"/>
                  </a:lnTo>
                  <a:lnTo>
                    <a:pt x="378" y="34"/>
                  </a:lnTo>
                  <a:lnTo>
                    <a:pt x="374" y="22"/>
                  </a:lnTo>
                  <a:lnTo>
                    <a:pt x="370" y="11"/>
                  </a:lnTo>
                  <a:lnTo>
                    <a:pt x="366" y="0"/>
                  </a:lnTo>
                  <a:lnTo>
                    <a:pt x="0" y="168"/>
                  </a:lnTo>
                  <a:close/>
                </a:path>
              </a:pathLst>
            </a:custGeom>
            <a:solidFill>
              <a:srgbClr val="FFFFFF"/>
            </a:solidFill>
            <a:ln w="9525">
              <a:noFill/>
              <a:round/>
              <a:headEnd/>
              <a:tailEnd/>
            </a:ln>
          </p:spPr>
          <p:txBody>
            <a:bodyPr/>
            <a:lstStyle/>
            <a:p>
              <a:endParaRPr lang="en-US"/>
            </a:p>
          </p:txBody>
        </p:sp>
        <p:sp>
          <p:nvSpPr>
            <p:cNvPr id="554" name="Freeform 204"/>
            <p:cNvSpPr>
              <a:spLocks/>
            </p:cNvSpPr>
            <p:nvPr/>
          </p:nvSpPr>
          <p:spPr bwMode="auto">
            <a:xfrm>
              <a:off x="596" y="1300"/>
              <a:ext cx="16" cy="33"/>
            </a:xfrm>
            <a:custGeom>
              <a:avLst/>
              <a:gdLst/>
              <a:ahLst/>
              <a:cxnLst>
                <a:cxn ang="0">
                  <a:pos x="293" y="0"/>
                </a:cxn>
                <a:cxn ang="0">
                  <a:pos x="256" y="4"/>
                </a:cxn>
                <a:cxn ang="0">
                  <a:pos x="222" y="10"/>
                </a:cxn>
                <a:cxn ang="0">
                  <a:pos x="190" y="21"/>
                </a:cxn>
                <a:cxn ang="0">
                  <a:pos x="161" y="34"/>
                </a:cxn>
                <a:cxn ang="0">
                  <a:pos x="134" y="49"/>
                </a:cxn>
                <a:cxn ang="0">
                  <a:pos x="110" y="67"/>
                </a:cxn>
                <a:cxn ang="0">
                  <a:pos x="88" y="86"/>
                </a:cxn>
                <a:cxn ang="0">
                  <a:pos x="68" y="109"/>
                </a:cxn>
                <a:cxn ang="0">
                  <a:pos x="52" y="132"/>
                </a:cxn>
                <a:cxn ang="0">
                  <a:pos x="36" y="157"/>
                </a:cxn>
                <a:cxn ang="0">
                  <a:pos x="25" y="184"/>
                </a:cxn>
                <a:cxn ang="0">
                  <a:pos x="15" y="211"/>
                </a:cxn>
                <a:cxn ang="0">
                  <a:pos x="8" y="239"/>
                </a:cxn>
                <a:cxn ang="0">
                  <a:pos x="2" y="268"/>
                </a:cxn>
                <a:cxn ang="0">
                  <a:pos x="0" y="297"/>
                </a:cxn>
                <a:cxn ang="0">
                  <a:pos x="0" y="326"/>
                </a:cxn>
                <a:cxn ang="0">
                  <a:pos x="2" y="356"/>
                </a:cxn>
                <a:cxn ang="0">
                  <a:pos x="8" y="385"/>
                </a:cxn>
                <a:cxn ang="0">
                  <a:pos x="15" y="412"/>
                </a:cxn>
                <a:cxn ang="0">
                  <a:pos x="25" y="440"/>
                </a:cxn>
                <a:cxn ang="0">
                  <a:pos x="36" y="467"/>
                </a:cxn>
                <a:cxn ang="0">
                  <a:pos x="52" y="491"/>
                </a:cxn>
                <a:cxn ang="0">
                  <a:pos x="68" y="515"/>
                </a:cxn>
                <a:cxn ang="0">
                  <a:pos x="88" y="536"/>
                </a:cxn>
                <a:cxn ang="0">
                  <a:pos x="110" y="557"/>
                </a:cxn>
                <a:cxn ang="0">
                  <a:pos x="134" y="574"/>
                </a:cxn>
                <a:cxn ang="0">
                  <a:pos x="161" y="590"/>
                </a:cxn>
                <a:cxn ang="0">
                  <a:pos x="190" y="603"/>
                </a:cxn>
                <a:cxn ang="0">
                  <a:pos x="222" y="612"/>
                </a:cxn>
                <a:cxn ang="0">
                  <a:pos x="256" y="619"/>
                </a:cxn>
                <a:cxn ang="0">
                  <a:pos x="293" y="623"/>
                </a:cxn>
                <a:cxn ang="0">
                  <a:pos x="312" y="0"/>
                </a:cxn>
              </a:cxnLst>
              <a:rect l="0" t="0" r="r" b="b"/>
              <a:pathLst>
                <a:path w="312" h="623">
                  <a:moveTo>
                    <a:pt x="312" y="0"/>
                  </a:moveTo>
                  <a:lnTo>
                    <a:pt x="293" y="0"/>
                  </a:lnTo>
                  <a:lnTo>
                    <a:pt x="274" y="2"/>
                  </a:lnTo>
                  <a:lnTo>
                    <a:pt x="256" y="4"/>
                  </a:lnTo>
                  <a:lnTo>
                    <a:pt x="238" y="7"/>
                  </a:lnTo>
                  <a:lnTo>
                    <a:pt x="222" y="10"/>
                  </a:lnTo>
                  <a:lnTo>
                    <a:pt x="206" y="16"/>
                  </a:lnTo>
                  <a:lnTo>
                    <a:pt x="190" y="21"/>
                  </a:lnTo>
                  <a:lnTo>
                    <a:pt x="175" y="27"/>
                  </a:lnTo>
                  <a:lnTo>
                    <a:pt x="161" y="34"/>
                  </a:lnTo>
                  <a:lnTo>
                    <a:pt x="147" y="41"/>
                  </a:lnTo>
                  <a:lnTo>
                    <a:pt x="134" y="49"/>
                  </a:lnTo>
                  <a:lnTo>
                    <a:pt x="121" y="58"/>
                  </a:lnTo>
                  <a:lnTo>
                    <a:pt x="110" y="67"/>
                  </a:lnTo>
                  <a:lnTo>
                    <a:pt x="99" y="76"/>
                  </a:lnTo>
                  <a:lnTo>
                    <a:pt x="88" y="86"/>
                  </a:lnTo>
                  <a:lnTo>
                    <a:pt x="77" y="98"/>
                  </a:lnTo>
                  <a:lnTo>
                    <a:pt x="68" y="109"/>
                  </a:lnTo>
                  <a:lnTo>
                    <a:pt x="60" y="120"/>
                  </a:lnTo>
                  <a:lnTo>
                    <a:pt x="52" y="132"/>
                  </a:lnTo>
                  <a:lnTo>
                    <a:pt x="43" y="145"/>
                  </a:lnTo>
                  <a:lnTo>
                    <a:pt x="36" y="157"/>
                  </a:lnTo>
                  <a:lnTo>
                    <a:pt x="30" y="170"/>
                  </a:lnTo>
                  <a:lnTo>
                    <a:pt x="25" y="184"/>
                  </a:lnTo>
                  <a:lnTo>
                    <a:pt x="19" y="197"/>
                  </a:lnTo>
                  <a:lnTo>
                    <a:pt x="15" y="211"/>
                  </a:lnTo>
                  <a:lnTo>
                    <a:pt x="11" y="225"/>
                  </a:lnTo>
                  <a:lnTo>
                    <a:pt x="8" y="239"/>
                  </a:lnTo>
                  <a:lnTo>
                    <a:pt x="4" y="253"/>
                  </a:lnTo>
                  <a:lnTo>
                    <a:pt x="2" y="268"/>
                  </a:lnTo>
                  <a:lnTo>
                    <a:pt x="1" y="282"/>
                  </a:lnTo>
                  <a:lnTo>
                    <a:pt x="0" y="297"/>
                  </a:lnTo>
                  <a:lnTo>
                    <a:pt x="0" y="312"/>
                  </a:lnTo>
                  <a:lnTo>
                    <a:pt x="0" y="326"/>
                  </a:lnTo>
                  <a:lnTo>
                    <a:pt x="1" y="340"/>
                  </a:lnTo>
                  <a:lnTo>
                    <a:pt x="2" y="356"/>
                  </a:lnTo>
                  <a:lnTo>
                    <a:pt x="4" y="370"/>
                  </a:lnTo>
                  <a:lnTo>
                    <a:pt x="8" y="385"/>
                  </a:lnTo>
                  <a:lnTo>
                    <a:pt x="11" y="398"/>
                  </a:lnTo>
                  <a:lnTo>
                    <a:pt x="15" y="412"/>
                  </a:lnTo>
                  <a:lnTo>
                    <a:pt x="19" y="427"/>
                  </a:lnTo>
                  <a:lnTo>
                    <a:pt x="25" y="440"/>
                  </a:lnTo>
                  <a:lnTo>
                    <a:pt x="30" y="453"/>
                  </a:lnTo>
                  <a:lnTo>
                    <a:pt x="36" y="467"/>
                  </a:lnTo>
                  <a:lnTo>
                    <a:pt x="43" y="479"/>
                  </a:lnTo>
                  <a:lnTo>
                    <a:pt x="52" y="491"/>
                  </a:lnTo>
                  <a:lnTo>
                    <a:pt x="60" y="503"/>
                  </a:lnTo>
                  <a:lnTo>
                    <a:pt x="68" y="515"/>
                  </a:lnTo>
                  <a:lnTo>
                    <a:pt x="77" y="526"/>
                  </a:lnTo>
                  <a:lnTo>
                    <a:pt x="88" y="536"/>
                  </a:lnTo>
                  <a:lnTo>
                    <a:pt x="99" y="546"/>
                  </a:lnTo>
                  <a:lnTo>
                    <a:pt x="110" y="557"/>
                  </a:lnTo>
                  <a:lnTo>
                    <a:pt x="121" y="566"/>
                  </a:lnTo>
                  <a:lnTo>
                    <a:pt x="134" y="574"/>
                  </a:lnTo>
                  <a:lnTo>
                    <a:pt x="147" y="582"/>
                  </a:lnTo>
                  <a:lnTo>
                    <a:pt x="161" y="590"/>
                  </a:lnTo>
                  <a:lnTo>
                    <a:pt x="175" y="597"/>
                  </a:lnTo>
                  <a:lnTo>
                    <a:pt x="190" y="603"/>
                  </a:lnTo>
                  <a:lnTo>
                    <a:pt x="206" y="608"/>
                  </a:lnTo>
                  <a:lnTo>
                    <a:pt x="222" y="612"/>
                  </a:lnTo>
                  <a:lnTo>
                    <a:pt x="238" y="616"/>
                  </a:lnTo>
                  <a:lnTo>
                    <a:pt x="256" y="619"/>
                  </a:lnTo>
                  <a:lnTo>
                    <a:pt x="274" y="621"/>
                  </a:lnTo>
                  <a:lnTo>
                    <a:pt x="293" y="623"/>
                  </a:lnTo>
                  <a:lnTo>
                    <a:pt x="312" y="623"/>
                  </a:lnTo>
                  <a:lnTo>
                    <a:pt x="312" y="0"/>
                  </a:lnTo>
                  <a:close/>
                </a:path>
              </a:pathLst>
            </a:custGeom>
            <a:solidFill>
              <a:srgbClr val="FFFFFF"/>
            </a:solidFill>
            <a:ln w="9525">
              <a:noFill/>
              <a:round/>
              <a:headEnd/>
              <a:tailEnd/>
            </a:ln>
          </p:spPr>
          <p:txBody>
            <a:bodyPr/>
            <a:lstStyle/>
            <a:p>
              <a:endParaRPr lang="en-US"/>
            </a:p>
          </p:txBody>
        </p:sp>
        <p:sp>
          <p:nvSpPr>
            <p:cNvPr id="555" name="Rectangle 205"/>
            <p:cNvSpPr>
              <a:spLocks noChangeArrowheads="1"/>
            </p:cNvSpPr>
            <p:nvPr/>
          </p:nvSpPr>
          <p:spPr bwMode="auto">
            <a:xfrm>
              <a:off x="612" y="1300"/>
              <a:ext cx="60" cy="33"/>
            </a:xfrm>
            <a:prstGeom prst="rect">
              <a:avLst/>
            </a:prstGeom>
            <a:solidFill>
              <a:srgbClr val="FFFFFF"/>
            </a:solidFill>
            <a:ln w="9525">
              <a:noFill/>
              <a:miter lim="800000"/>
              <a:headEnd/>
              <a:tailEnd/>
            </a:ln>
          </p:spPr>
          <p:txBody>
            <a:bodyPr/>
            <a:lstStyle/>
            <a:p>
              <a:endParaRPr lang="en-US"/>
            </a:p>
          </p:txBody>
        </p:sp>
        <p:sp>
          <p:nvSpPr>
            <p:cNvPr id="556" name="Freeform 206"/>
            <p:cNvSpPr>
              <a:spLocks/>
            </p:cNvSpPr>
            <p:nvPr/>
          </p:nvSpPr>
          <p:spPr bwMode="auto">
            <a:xfrm>
              <a:off x="672" y="1300"/>
              <a:ext cx="16" cy="33"/>
            </a:xfrm>
            <a:custGeom>
              <a:avLst/>
              <a:gdLst/>
              <a:ahLst/>
              <a:cxnLst>
                <a:cxn ang="0">
                  <a:pos x="19" y="623"/>
                </a:cxn>
                <a:cxn ang="0">
                  <a:pos x="56" y="619"/>
                </a:cxn>
                <a:cxn ang="0">
                  <a:pos x="90" y="612"/>
                </a:cxn>
                <a:cxn ang="0">
                  <a:pos x="122" y="603"/>
                </a:cxn>
                <a:cxn ang="0">
                  <a:pos x="151" y="590"/>
                </a:cxn>
                <a:cxn ang="0">
                  <a:pos x="177" y="574"/>
                </a:cxn>
                <a:cxn ang="0">
                  <a:pos x="202" y="557"/>
                </a:cxn>
                <a:cxn ang="0">
                  <a:pos x="224" y="536"/>
                </a:cxn>
                <a:cxn ang="0">
                  <a:pos x="243" y="515"/>
                </a:cxn>
                <a:cxn ang="0">
                  <a:pos x="261" y="491"/>
                </a:cxn>
                <a:cxn ang="0">
                  <a:pos x="275" y="467"/>
                </a:cxn>
                <a:cxn ang="0">
                  <a:pos x="287" y="440"/>
                </a:cxn>
                <a:cxn ang="0">
                  <a:pos x="297" y="412"/>
                </a:cxn>
                <a:cxn ang="0">
                  <a:pos x="305" y="385"/>
                </a:cxn>
                <a:cxn ang="0">
                  <a:pos x="310" y="356"/>
                </a:cxn>
                <a:cxn ang="0">
                  <a:pos x="312" y="326"/>
                </a:cxn>
                <a:cxn ang="0">
                  <a:pos x="312" y="297"/>
                </a:cxn>
                <a:cxn ang="0">
                  <a:pos x="310" y="268"/>
                </a:cxn>
                <a:cxn ang="0">
                  <a:pos x="305" y="239"/>
                </a:cxn>
                <a:cxn ang="0">
                  <a:pos x="297" y="211"/>
                </a:cxn>
                <a:cxn ang="0">
                  <a:pos x="287" y="184"/>
                </a:cxn>
                <a:cxn ang="0">
                  <a:pos x="275" y="157"/>
                </a:cxn>
                <a:cxn ang="0">
                  <a:pos x="261" y="132"/>
                </a:cxn>
                <a:cxn ang="0">
                  <a:pos x="243" y="109"/>
                </a:cxn>
                <a:cxn ang="0">
                  <a:pos x="224" y="86"/>
                </a:cxn>
                <a:cxn ang="0">
                  <a:pos x="202" y="67"/>
                </a:cxn>
                <a:cxn ang="0">
                  <a:pos x="177" y="49"/>
                </a:cxn>
                <a:cxn ang="0">
                  <a:pos x="151" y="34"/>
                </a:cxn>
                <a:cxn ang="0">
                  <a:pos x="122" y="21"/>
                </a:cxn>
                <a:cxn ang="0">
                  <a:pos x="90" y="10"/>
                </a:cxn>
                <a:cxn ang="0">
                  <a:pos x="56" y="4"/>
                </a:cxn>
                <a:cxn ang="0">
                  <a:pos x="19" y="0"/>
                </a:cxn>
                <a:cxn ang="0">
                  <a:pos x="0" y="623"/>
                </a:cxn>
              </a:cxnLst>
              <a:rect l="0" t="0" r="r" b="b"/>
              <a:pathLst>
                <a:path w="312" h="623">
                  <a:moveTo>
                    <a:pt x="0" y="623"/>
                  </a:moveTo>
                  <a:lnTo>
                    <a:pt x="19" y="623"/>
                  </a:lnTo>
                  <a:lnTo>
                    <a:pt x="38" y="621"/>
                  </a:lnTo>
                  <a:lnTo>
                    <a:pt x="56" y="619"/>
                  </a:lnTo>
                  <a:lnTo>
                    <a:pt x="74" y="616"/>
                  </a:lnTo>
                  <a:lnTo>
                    <a:pt x="90" y="612"/>
                  </a:lnTo>
                  <a:lnTo>
                    <a:pt x="107" y="608"/>
                  </a:lnTo>
                  <a:lnTo>
                    <a:pt x="122" y="603"/>
                  </a:lnTo>
                  <a:lnTo>
                    <a:pt x="136" y="597"/>
                  </a:lnTo>
                  <a:lnTo>
                    <a:pt x="151" y="590"/>
                  </a:lnTo>
                  <a:lnTo>
                    <a:pt x="165" y="582"/>
                  </a:lnTo>
                  <a:lnTo>
                    <a:pt x="177" y="574"/>
                  </a:lnTo>
                  <a:lnTo>
                    <a:pt x="191" y="566"/>
                  </a:lnTo>
                  <a:lnTo>
                    <a:pt x="202" y="557"/>
                  </a:lnTo>
                  <a:lnTo>
                    <a:pt x="213" y="546"/>
                  </a:lnTo>
                  <a:lnTo>
                    <a:pt x="224" y="536"/>
                  </a:lnTo>
                  <a:lnTo>
                    <a:pt x="234" y="526"/>
                  </a:lnTo>
                  <a:lnTo>
                    <a:pt x="243" y="515"/>
                  </a:lnTo>
                  <a:lnTo>
                    <a:pt x="252" y="503"/>
                  </a:lnTo>
                  <a:lnTo>
                    <a:pt x="261" y="491"/>
                  </a:lnTo>
                  <a:lnTo>
                    <a:pt x="269" y="479"/>
                  </a:lnTo>
                  <a:lnTo>
                    <a:pt x="275" y="467"/>
                  </a:lnTo>
                  <a:lnTo>
                    <a:pt x="282" y="453"/>
                  </a:lnTo>
                  <a:lnTo>
                    <a:pt x="287" y="440"/>
                  </a:lnTo>
                  <a:lnTo>
                    <a:pt x="292" y="427"/>
                  </a:lnTo>
                  <a:lnTo>
                    <a:pt x="297" y="412"/>
                  </a:lnTo>
                  <a:lnTo>
                    <a:pt x="302" y="398"/>
                  </a:lnTo>
                  <a:lnTo>
                    <a:pt x="305" y="385"/>
                  </a:lnTo>
                  <a:lnTo>
                    <a:pt x="308" y="370"/>
                  </a:lnTo>
                  <a:lnTo>
                    <a:pt x="310" y="356"/>
                  </a:lnTo>
                  <a:lnTo>
                    <a:pt x="311" y="340"/>
                  </a:lnTo>
                  <a:lnTo>
                    <a:pt x="312" y="326"/>
                  </a:lnTo>
                  <a:lnTo>
                    <a:pt x="312" y="312"/>
                  </a:lnTo>
                  <a:lnTo>
                    <a:pt x="312" y="297"/>
                  </a:lnTo>
                  <a:lnTo>
                    <a:pt x="311" y="282"/>
                  </a:lnTo>
                  <a:lnTo>
                    <a:pt x="310" y="268"/>
                  </a:lnTo>
                  <a:lnTo>
                    <a:pt x="308" y="253"/>
                  </a:lnTo>
                  <a:lnTo>
                    <a:pt x="305" y="239"/>
                  </a:lnTo>
                  <a:lnTo>
                    <a:pt x="302" y="225"/>
                  </a:lnTo>
                  <a:lnTo>
                    <a:pt x="297" y="211"/>
                  </a:lnTo>
                  <a:lnTo>
                    <a:pt x="292" y="197"/>
                  </a:lnTo>
                  <a:lnTo>
                    <a:pt x="287" y="184"/>
                  </a:lnTo>
                  <a:lnTo>
                    <a:pt x="282" y="170"/>
                  </a:lnTo>
                  <a:lnTo>
                    <a:pt x="275" y="157"/>
                  </a:lnTo>
                  <a:lnTo>
                    <a:pt x="269" y="145"/>
                  </a:lnTo>
                  <a:lnTo>
                    <a:pt x="261" y="132"/>
                  </a:lnTo>
                  <a:lnTo>
                    <a:pt x="252" y="120"/>
                  </a:lnTo>
                  <a:lnTo>
                    <a:pt x="243" y="109"/>
                  </a:lnTo>
                  <a:lnTo>
                    <a:pt x="234" y="98"/>
                  </a:lnTo>
                  <a:lnTo>
                    <a:pt x="224" y="86"/>
                  </a:lnTo>
                  <a:lnTo>
                    <a:pt x="213" y="76"/>
                  </a:lnTo>
                  <a:lnTo>
                    <a:pt x="202" y="67"/>
                  </a:lnTo>
                  <a:lnTo>
                    <a:pt x="191" y="58"/>
                  </a:lnTo>
                  <a:lnTo>
                    <a:pt x="177" y="49"/>
                  </a:lnTo>
                  <a:lnTo>
                    <a:pt x="165" y="41"/>
                  </a:lnTo>
                  <a:lnTo>
                    <a:pt x="151" y="34"/>
                  </a:lnTo>
                  <a:lnTo>
                    <a:pt x="136" y="27"/>
                  </a:lnTo>
                  <a:lnTo>
                    <a:pt x="122" y="21"/>
                  </a:lnTo>
                  <a:lnTo>
                    <a:pt x="107" y="16"/>
                  </a:lnTo>
                  <a:lnTo>
                    <a:pt x="90" y="10"/>
                  </a:lnTo>
                  <a:lnTo>
                    <a:pt x="74" y="7"/>
                  </a:lnTo>
                  <a:lnTo>
                    <a:pt x="56" y="4"/>
                  </a:lnTo>
                  <a:lnTo>
                    <a:pt x="38" y="2"/>
                  </a:lnTo>
                  <a:lnTo>
                    <a:pt x="19" y="0"/>
                  </a:lnTo>
                  <a:lnTo>
                    <a:pt x="0" y="0"/>
                  </a:lnTo>
                  <a:lnTo>
                    <a:pt x="0" y="623"/>
                  </a:lnTo>
                  <a:close/>
                </a:path>
              </a:pathLst>
            </a:custGeom>
            <a:solidFill>
              <a:srgbClr val="FFFFFF"/>
            </a:solidFill>
            <a:ln w="9525">
              <a:noFill/>
              <a:round/>
              <a:headEnd/>
              <a:tailEnd/>
            </a:ln>
          </p:spPr>
          <p:txBody>
            <a:bodyPr/>
            <a:lstStyle/>
            <a:p>
              <a:endParaRPr lang="en-US"/>
            </a:p>
          </p:txBody>
        </p:sp>
      </p:grpSp>
      <p:sp>
        <p:nvSpPr>
          <p:cNvPr id="557" name="Rectangle 556"/>
          <p:cNvSpPr/>
          <p:nvPr/>
        </p:nvSpPr>
        <p:spPr>
          <a:xfrm>
            <a:off x="8791851" y="2285568"/>
            <a:ext cx="1126419" cy="1490725"/>
          </a:xfrm>
          <a:prstGeom prst="rect">
            <a:avLst/>
          </a:prstGeom>
          <a:noFill/>
          <a:ln w="9525" cmpd="sng">
            <a:solidFill>
              <a:srgbClr val="00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p>
        </p:txBody>
      </p:sp>
      <p:pic>
        <p:nvPicPr>
          <p:cNvPr id="296" name="big clear route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57729" y="2084082"/>
            <a:ext cx="500908" cy="296929"/>
          </a:xfrm>
          <a:prstGeom prst="rect">
            <a:avLst/>
          </a:prstGeom>
        </p:spPr>
      </p:pic>
      <p:sp>
        <p:nvSpPr>
          <p:cNvPr id="558" name="Rectangle 557"/>
          <p:cNvSpPr/>
          <p:nvPr/>
        </p:nvSpPr>
        <p:spPr>
          <a:xfrm>
            <a:off x="9527712" y="2462179"/>
            <a:ext cx="310102" cy="1263412"/>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121832" tIns="60916" rIns="121832" bIns="60916" rtlCol="0" anchor="ctr"/>
          <a:lstStyle/>
          <a:p>
            <a:pPr algn="ctr"/>
            <a:r>
              <a:rPr lang="en-US" sz="1200" dirty="0"/>
              <a:t>Path Selection</a:t>
            </a:r>
          </a:p>
        </p:txBody>
      </p:sp>
      <p:sp>
        <p:nvSpPr>
          <p:cNvPr id="250" name="Rectangle 249"/>
          <p:cNvSpPr/>
          <p:nvPr/>
        </p:nvSpPr>
        <p:spPr>
          <a:xfrm>
            <a:off x="103858" y="2075229"/>
            <a:ext cx="3467883" cy="3303815"/>
          </a:xfrm>
          <a:prstGeom prst="rect">
            <a:avLst/>
          </a:prstGeom>
          <a:solidFill>
            <a:schemeClr val="bg2">
              <a:lumMod val="5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p>
        </p:txBody>
      </p:sp>
      <p:sp>
        <p:nvSpPr>
          <p:cNvPr id="2" name="Title 1"/>
          <p:cNvSpPr>
            <a:spLocks noGrp="1"/>
          </p:cNvSpPr>
          <p:nvPr>
            <p:ph type="title"/>
          </p:nvPr>
        </p:nvSpPr>
        <p:spPr>
          <a:xfrm>
            <a:off x="260476" y="266831"/>
            <a:ext cx="11612880" cy="838200"/>
          </a:xfrm>
        </p:spPr>
        <p:txBody>
          <a:bodyPr/>
          <a:lstStyle/>
          <a:p>
            <a:r>
              <a:rPr lang="en-US" dirty="0" smtClean="0"/>
              <a:t>IWAN 2.0 </a:t>
            </a:r>
            <a:r>
              <a:rPr lang="ja-JP" altLang="en-US" dirty="0" smtClean="0"/>
              <a:t>さらに進んだ</a:t>
            </a:r>
            <a:r>
              <a:rPr lang="en-US" dirty="0" err="1" smtClean="0"/>
              <a:t>QoS</a:t>
            </a:r>
            <a:endParaRPr lang="en-US" dirty="0"/>
          </a:p>
        </p:txBody>
      </p:sp>
      <p:sp>
        <p:nvSpPr>
          <p:cNvPr id="3" name="Text Placeholder 2"/>
          <p:cNvSpPr>
            <a:spLocks noGrp="1"/>
          </p:cNvSpPr>
          <p:nvPr>
            <p:ph type="body" sz="quarter" idx="11"/>
          </p:nvPr>
        </p:nvSpPr>
        <p:spPr>
          <a:xfrm>
            <a:off x="314047" y="798327"/>
            <a:ext cx="11612880" cy="457200"/>
          </a:xfrm>
        </p:spPr>
        <p:txBody>
          <a:bodyPr/>
          <a:lstStyle/>
          <a:p>
            <a:r>
              <a:rPr lang="ja-JP" altLang="en-US" dirty="0" smtClean="0"/>
              <a:t>ローカル</a:t>
            </a:r>
            <a:r>
              <a:rPr lang="en-US" dirty="0" smtClean="0"/>
              <a:t> Per-Flow Admission Control (PFA)</a:t>
            </a:r>
            <a:endParaRPr lang="en-US" dirty="0"/>
          </a:p>
        </p:txBody>
      </p:sp>
      <p:grpSp>
        <p:nvGrpSpPr>
          <p:cNvPr id="55" name="Group 2048"/>
          <p:cNvGrpSpPr/>
          <p:nvPr/>
        </p:nvGrpSpPr>
        <p:grpSpPr>
          <a:xfrm>
            <a:off x="128203" y="2050467"/>
            <a:ext cx="911096" cy="704836"/>
            <a:chOff x="325984" y="4306037"/>
            <a:chExt cx="1194905" cy="939594"/>
          </a:xfrm>
        </p:grpSpPr>
        <p:grpSp>
          <p:nvGrpSpPr>
            <p:cNvPr id="56" name="Group 12"/>
            <p:cNvGrpSpPr/>
            <p:nvPr/>
          </p:nvGrpSpPr>
          <p:grpSpPr>
            <a:xfrm>
              <a:off x="325984" y="4306037"/>
              <a:ext cx="1033826" cy="912362"/>
              <a:chOff x="435090" y="2284749"/>
              <a:chExt cx="1033826" cy="912362"/>
            </a:xfrm>
          </p:grpSpPr>
          <p:pic>
            <p:nvPicPr>
              <p:cNvPr id="5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046" y="2284749"/>
                <a:ext cx="807870" cy="90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up 502"/>
              <p:cNvGrpSpPr/>
              <p:nvPr/>
            </p:nvGrpSpPr>
            <p:grpSpPr>
              <a:xfrm>
                <a:off x="435090" y="2757295"/>
                <a:ext cx="560268" cy="439816"/>
                <a:chOff x="310047" y="2532185"/>
                <a:chExt cx="1722296" cy="1352019"/>
              </a:xfrm>
            </p:grpSpPr>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047" y="2532185"/>
                  <a:ext cx="1722296" cy="1352019"/>
                </a:xfrm>
                <a:prstGeom prst="rect">
                  <a:avLst/>
                </a:prstGeom>
                <a:noFill/>
                <a:ln>
                  <a:noFill/>
                </a:ln>
                <a:effectLst>
                  <a:outerShdw blurRad="63500" sx="102000" sy="102000" algn="ctr" rotWithShape="0">
                    <a:prstClr val="black">
                      <a:alpha val="40000"/>
                    </a:prstClr>
                  </a:outerShdw>
                </a:effectLst>
              </p:spPr>
            </p:pic>
            <p:sp>
              <p:nvSpPr>
                <p:cNvPr id="61" name="Freeform 60"/>
                <p:cNvSpPr/>
                <p:nvPr/>
              </p:nvSpPr>
              <p:spPr>
                <a:xfrm>
                  <a:off x="642938" y="2583656"/>
                  <a:ext cx="962024" cy="723900"/>
                </a:xfrm>
                <a:custGeom>
                  <a:avLst/>
                  <a:gdLst>
                    <a:gd name="connsiteX0" fmla="*/ 26194 w 952500"/>
                    <a:gd name="connsiteY0" fmla="*/ 0 h 719137"/>
                    <a:gd name="connsiteX1" fmla="*/ 928688 w 952500"/>
                    <a:gd name="connsiteY1" fmla="*/ 9525 h 719137"/>
                    <a:gd name="connsiteX2" fmla="*/ 952500 w 952500"/>
                    <a:gd name="connsiteY2" fmla="*/ 719137 h 719137"/>
                    <a:gd name="connsiteX3" fmla="*/ 0 w 952500"/>
                    <a:gd name="connsiteY3" fmla="*/ 714375 h 719137"/>
                    <a:gd name="connsiteX4" fmla="*/ 26194 w 952500"/>
                    <a:gd name="connsiteY4" fmla="*/ 0 h 719137"/>
                    <a:gd name="connsiteX0" fmla="*/ 23813 w 950119"/>
                    <a:gd name="connsiteY0" fmla="*/ 0 h 719137"/>
                    <a:gd name="connsiteX1" fmla="*/ 926307 w 950119"/>
                    <a:gd name="connsiteY1" fmla="*/ 9525 h 719137"/>
                    <a:gd name="connsiteX2" fmla="*/ 950119 w 950119"/>
                    <a:gd name="connsiteY2" fmla="*/ 719137 h 719137"/>
                    <a:gd name="connsiteX3" fmla="*/ 0 w 950119"/>
                    <a:gd name="connsiteY3" fmla="*/ 716757 h 719137"/>
                    <a:gd name="connsiteX4" fmla="*/ 23813 w 950119"/>
                    <a:gd name="connsiteY4" fmla="*/ 0 h 719137"/>
                    <a:gd name="connsiteX0" fmla="*/ 21431 w 950119"/>
                    <a:gd name="connsiteY0" fmla="*/ 0 h 723900"/>
                    <a:gd name="connsiteX1" fmla="*/ 926307 w 950119"/>
                    <a:gd name="connsiteY1" fmla="*/ 14288 h 723900"/>
                    <a:gd name="connsiteX2" fmla="*/ 950119 w 950119"/>
                    <a:gd name="connsiteY2" fmla="*/ 723900 h 723900"/>
                    <a:gd name="connsiteX3" fmla="*/ 0 w 950119"/>
                    <a:gd name="connsiteY3" fmla="*/ 721520 h 723900"/>
                    <a:gd name="connsiteX4" fmla="*/ 21431 w 950119"/>
                    <a:gd name="connsiteY4" fmla="*/ 0 h 723900"/>
                    <a:gd name="connsiteX0" fmla="*/ 28574 w 957262"/>
                    <a:gd name="connsiteY0" fmla="*/ 0 h 723900"/>
                    <a:gd name="connsiteX1" fmla="*/ 933450 w 957262"/>
                    <a:gd name="connsiteY1" fmla="*/ 14288 h 723900"/>
                    <a:gd name="connsiteX2" fmla="*/ 957262 w 957262"/>
                    <a:gd name="connsiteY2" fmla="*/ 723900 h 723900"/>
                    <a:gd name="connsiteX3" fmla="*/ 0 w 957262"/>
                    <a:gd name="connsiteY3" fmla="*/ 721520 h 723900"/>
                    <a:gd name="connsiteX4" fmla="*/ 28574 w 957262"/>
                    <a:gd name="connsiteY4" fmla="*/ 0 h 723900"/>
                    <a:gd name="connsiteX0" fmla="*/ 28574 w 962024"/>
                    <a:gd name="connsiteY0" fmla="*/ 0 h 723900"/>
                    <a:gd name="connsiteX1" fmla="*/ 933450 w 962024"/>
                    <a:gd name="connsiteY1" fmla="*/ 14288 h 723900"/>
                    <a:gd name="connsiteX2" fmla="*/ 962024 w 962024"/>
                    <a:gd name="connsiteY2" fmla="*/ 723900 h 723900"/>
                    <a:gd name="connsiteX3" fmla="*/ 0 w 962024"/>
                    <a:gd name="connsiteY3" fmla="*/ 721520 h 723900"/>
                    <a:gd name="connsiteX4" fmla="*/ 28574 w 962024"/>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4" h="723900">
                      <a:moveTo>
                        <a:pt x="28574" y="0"/>
                      </a:moveTo>
                      <a:lnTo>
                        <a:pt x="933450" y="14288"/>
                      </a:lnTo>
                      <a:lnTo>
                        <a:pt x="962024" y="723900"/>
                      </a:lnTo>
                      <a:lnTo>
                        <a:pt x="0" y="721520"/>
                      </a:lnTo>
                      <a:lnTo>
                        <a:pt x="28574" y="0"/>
                      </a:lnTo>
                      <a:close/>
                    </a:path>
                  </a:pathLst>
                </a:custGeom>
                <a:solidFill>
                  <a:schemeClr val="accent4">
                    <a:lumMod val="90000"/>
                    <a:lumOff val="10000"/>
                  </a:schemeClr>
                </a:solidFill>
                <a:ln>
                  <a:noFill/>
                </a:ln>
                <a:effectLst>
                  <a:innerShdw blurRad="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115" y="4751350"/>
              <a:ext cx="607774" cy="494281"/>
            </a:xfrm>
            <a:prstGeom prst="rect">
              <a:avLst/>
            </a:prstGeom>
          </p:spPr>
        </p:pic>
      </p:grpSp>
      <p:sp>
        <p:nvSpPr>
          <p:cNvPr id="111" name="TextBox 110"/>
          <p:cNvSpPr txBox="1"/>
          <p:nvPr/>
        </p:nvSpPr>
        <p:spPr>
          <a:xfrm>
            <a:off x="843192" y="5506138"/>
            <a:ext cx="1664642" cy="630853"/>
          </a:xfrm>
          <a:prstGeom prst="rect">
            <a:avLst/>
          </a:prstGeom>
          <a:noFill/>
          <a:ln>
            <a:solidFill>
              <a:srgbClr val="000000"/>
            </a:solidFill>
          </a:ln>
        </p:spPr>
        <p:txBody>
          <a:bodyPr wrap="square" lIns="121832" tIns="60916" rIns="121832" bIns="60916" rtlCol="0">
            <a:spAutoFit/>
          </a:bodyPr>
          <a:lstStyle/>
          <a:p>
            <a:r>
              <a:rPr lang="ja-JP" altLang="en-US" sz="1100" dirty="0" smtClean="0">
                <a:solidFill>
                  <a:srgbClr val="000000"/>
                </a:solidFill>
              </a:rPr>
              <a:t>名目上の帯域を超えるとドロップやマーキング変更を行う</a:t>
            </a:r>
            <a:endParaRPr lang="en-US" sz="1100" dirty="0">
              <a:solidFill>
                <a:srgbClr val="000000"/>
              </a:solidFill>
            </a:endParaRPr>
          </a:p>
        </p:txBody>
      </p:sp>
      <p:grpSp>
        <p:nvGrpSpPr>
          <p:cNvPr id="36" name="Group 35"/>
          <p:cNvGrpSpPr/>
          <p:nvPr/>
        </p:nvGrpSpPr>
        <p:grpSpPr>
          <a:xfrm rot="582299">
            <a:off x="4272347" y="4240647"/>
            <a:ext cx="3696029" cy="1302924"/>
            <a:chOff x="3111601" y="2829859"/>
            <a:chExt cx="2772744" cy="977193"/>
          </a:xfrm>
        </p:grpSpPr>
        <p:grpSp>
          <p:nvGrpSpPr>
            <p:cNvPr id="291" name="Group 290"/>
            <p:cNvGrpSpPr/>
            <p:nvPr/>
          </p:nvGrpSpPr>
          <p:grpSpPr>
            <a:xfrm>
              <a:off x="3828963" y="2829859"/>
              <a:ext cx="1352854" cy="977193"/>
              <a:chOff x="6750928" y="3707515"/>
              <a:chExt cx="1352854" cy="977193"/>
            </a:xfrm>
          </p:grpSpPr>
          <p:grpSp>
            <p:nvGrpSpPr>
              <p:cNvPr id="292" name="Group 291"/>
              <p:cNvGrpSpPr/>
              <p:nvPr/>
            </p:nvGrpSpPr>
            <p:grpSpPr>
              <a:xfrm>
                <a:off x="6922680" y="4257982"/>
                <a:ext cx="1132403" cy="426726"/>
                <a:chOff x="6922680" y="4257982"/>
                <a:chExt cx="1132403" cy="426726"/>
              </a:xfrm>
            </p:grpSpPr>
            <p:sp>
              <p:nvSpPr>
                <p:cNvPr id="295" name="Rectangle 294"/>
                <p:cNvSpPr/>
                <p:nvPr/>
              </p:nvSpPr>
              <p:spPr>
                <a:xfrm>
                  <a:off x="6961385" y="4396797"/>
                  <a:ext cx="1033244" cy="190437"/>
                </a:xfrm>
                <a:prstGeom prst="rect">
                  <a:avLst/>
                </a:prstGeom>
              </p:spPr>
              <p:txBody>
                <a:bodyPr wrap="none">
                  <a:spAutoFit/>
                </a:bodyPr>
                <a:lstStyle/>
                <a:p>
                  <a:pPr algn="ctr">
                    <a:lnSpc>
                      <a:spcPct val="85000"/>
                    </a:lnSpc>
                    <a:defRPr/>
                  </a:pPr>
                  <a:r>
                    <a:rPr lang="en-US" sz="1200" kern="0" dirty="0">
                      <a:solidFill>
                        <a:schemeClr val="bg1"/>
                      </a:solidFill>
                      <a:effectLst>
                        <a:outerShdw blurRad="38100" dist="12700" algn="ctr" rotWithShape="0">
                          <a:prstClr val="black">
                            <a:alpha val="40000"/>
                          </a:prstClr>
                        </a:outerShdw>
                      </a:effectLst>
                    </a:rPr>
                    <a:t>MPLS or Internet</a:t>
                  </a:r>
                </a:p>
              </p:txBody>
            </p:sp>
            <p:sp>
              <p:nvSpPr>
                <p:cNvPr id="294" name="Rectangle 293"/>
                <p:cNvSpPr/>
                <p:nvPr/>
              </p:nvSpPr>
              <p:spPr>
                <a:xfrm>
                  <a:off x="6922680" y="4257982"/>
                  <a:ext cx="1132403" cy="426726"/>
                </a:xfrm>
                <a:prstGeom prst="rect">
                  <a:avLst/>
                </a:prstGeom>
                <a:gradFill>
                  <a:gsLst>
                    <a:gs pos="0">
                      <a:srgbClr val="008000"/>
                    </a:gs>
                    <a:gs pos="100000">
                      <a:srgbClr val="000000">
                        <a:alpha val="0"/>
                      </a:srgbClr>
                    </a:gs>
                  </a:gsLst>
                  <a:lin ang="5400000" scaled="0"/>
                </a:gra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a:defRPr/>
                  </a:pPr>
                  <a:endParaRPr lang="en-US" sz="1200" kern="0" dirty="0">
                    <a:solidFill>
                      <a:schemeClr val="bg1"/>
                    </a:solidFill>
                    <a:latin typeface="Arial"/>
                  </a:endParaRPr>
                </a:p>
              </p:txBody>
            </p:sp>
          </p:grpSp>
          <p:pic>
            <p:nvPicPr>
              <p:cNvPr id="293" name="Picture 2" descr="\\MV-FS\Projects\Cisco\03_Assets\Icons\Kubrick Icons\Device Icons\Device_cloud_white_3041_default_256.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7647" b="17647"/>
              <a:stretch/>
            </p:blipFill>
            <p:spPr bwMode="auto">
              <a:xfrm>
                <a:off x="6750928" y="3707515"/>
                <a:ext cx="1352854" cy="705546"/>
              </a:xfrm>
              <a:prstGeom prst="rect">
                <a:avLst/>
              </a:prstGeom>
              <a:noFill/>
              <a:extLst>
                <a:ext uri="{909E8E84-426E-40DD-AFC4-6F175D3DCCD1}">
                  <a14:hiddenFill xmlns:a14="http://schemas.microsoft.com/office/drawing/2010/main">
                    <a:solidFill>
                      <a:srgbClr val="FFFFFF"/>
                    </a:solidFill>
                  </a14:hiddenFill>
                </a:ext>
              </a:extLst>
            </p:spPr>
          </p:pic>
        </p:grpSp>
        <p:sp>
          <p:nvSpPr>
            <p:cNvPr id="140" name="Can 139"/>
            <p:cNvSpPr/>
            <p:nvPr/>
          </p:nvSpPr>
          <p:spPr>
            <a:xfrm rot="5400000">
              <a:off x="4121909" y="1932157"/>
              <a:ext cx="752127" cy="2772744"/>
            </a:xfrm>
            <a:prstGeom prst="can">
              <a:avLst/>
            </a:prstGeom>
            <a:solidFill>
              <a:srgbClr val="0096D6">
                <a:alpha val="5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64" name="Manual Operation 63"/>
          <p:cNvSpPr/>
          <p:nvPr/>
        </p:nvSpPr>
        <p:spPr>
          <a:xfrm rot="16200000">
            <a:off x="2849422" y="4207204"/>
            <a:ext cx="474979" cy="426378"/>
          </a:xfrm>
          <a:prstGeom prst="flowChartManualOperation">
            <a:avLst/>
          </a:prstGeom>
          <a:solidFill>
            <a:schemeClr val="tx2"/>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p>
        </p:txBody>
      </p:sp>
      <p:sp>
        <p:nvSpPr>
          <p:cNvPr id="66" name="Manual Operation 65"/>
          <p:cNvSpPr/>
          <p:nvPr/>
        </p:nvSpPr>
        <p:spPr>
          <a:xfrm rot="16200000">
            <a:off x="2849422" y="2792480"/>
            <a:ext cx="474979" cy="426378"/>
          </a:xfrm>
          <a:prstGeom prst="flowChartManualOperation">
            <a:avLst/>
          </a:prstGeom>
          <a:solidFill>
            <a:schemeClr val="tx2"/>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p>
        </p:txBody>
      </p:sp>
      <p:sp>
        <p:nvSpPr>
          <p:cNvPr id="82" name="Rectangle 81"/>
          <p:cNvSpPr/>
          <p:nvPr/>
        </p:nvSpPr>
        <p:spPr>
          <a:xfrm>
            <a:off x="2013090" y="2765567"/>
            <a:ext cx="310102" cy="1930776"/>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121832" tIns="60916" rIns="121832" bIns="60916" rtlCol="0" anchor="ctr"/>
          <a:lstStyle/>
          <a:p>
            <a:pPr algn="ctr"/>
            <a:r>
              <a:rPr lang="en-US" sz="1500" dirty="0"/>
              <a:t>Path Selection</a:t>
            </a:r>
          </a:p>
        </p:txBody>
      </p:sp>
      <p:sp>
        <p:nvSpPr>
          <p:cNvPr id="169" name="TextBox 168"/>
          <p:cNvSpPr txBox="1"/>
          <p:nvPr/>
        </p:nvSpPr>
        <p:spPr>
          <a:xfrm rot="712816">
            <a:off x="4321646" y="4761735"/>
            <a:ext cx="954278" cy="461576"/>
          </a:xfrm>
          <a:prstGeom prst="rect">
            <a:avLst/>
          </a:prstGeom>
          <a:noFill/>
          <a:ln>
            <a:noFill/>
          </a:ln>
        </p:spPr>
        <p:txBody>
          <a:bodyPr wrap="square" lIns="121832" tIns="60916" rIns="121832" bIns="60916" rtlCol="0">
            <a:spAutoFit/>
          </a:bodyPr>
          <a:lstStyle/>
          <a:p>
            <a:r>
              <a:rPr lang="en-US" sz="1100" dirty="0">
                <a:solidFill>
                  <a:srgbClr val="000000"/>
                </a:solidFill>
              </a:rPr>
              <a:t>DMVPN Tunnel</a:t>
            </a:r>
          </a:p>
        </p:txBody>
      </p:sp>
      <p:cxnSp>
        <p:nvCxnSpPr>
          <p:cNvPr id="228" name="Straight Arrow Connector 227"/>
          <p:cNvCxnSpPr>
            <a:stCxn id="111" idx="0"/>
            <a:endCxn id="64" idx="1"/>
          </p:cNvCxnSpPr>
          <p:nvPr/>
        </p:nvCxnSpPr>
        <p:spPr>
          <a:xfrm flipV="1">
            <a:off x="1675513" y="4610385"/>
            <a:ext cx="1411399" cy="895753"/>
          </a:xfrm>
          <a:prstGeom prst="straightConnector1">
            <a:avLst/>
          </a:prstGeom>
          <a:ln w="9525"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52" name="Rectangle 251"/>
          <p:cNvSpPr/>
          <p:nvPr/>
        </p:nvSpPr>
        <p:spPr>
          <a:xfrm>
            <a:off x="1744582" y="2415929"/>
            <a:ext cx="1785872" cy="2827675"/>
          </a:xfrm>
          <a:prstGeom prst="rect">
            <a:avLst/>
          </a:prstGeom>
          <a:noFill/>
          <a:ln w="9525" cmpd="sng">
            <a:solidFill>
              <a:srgbClr val="00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p>
        </p:txBody>
      </p:sp>
      <p:pic>
        <p:nvPicPr>
          <p:cNvPr id="4" name="big clear route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318179" y="2175975"/>
            <a:ext cx="826781" cy="490100"/>
          </a:xfrm>
          <a:prstGeom prst="rect">
            <a:avLst/>
          </a:prstGeom>
        </p:spPr>
      </p:pic>
      <p:cxnSp>
        <p:nvCxnSpPr>
          <p:cNvPr id="261" name="Straight Arrow Connector 260"/>
          <p:cNvCxnSpPr>
            <a:stCxn id="111" idx="0"/>
            <a:endCxn id="66" idx="1"/>
          </p:cNvCxnSpPr>
          <p:nvPr/>
        </p:nvCxnSpPr>
        <p:spPr>
          <a:xfrm flipV="1">
            <a:off x="1675513" y="3195661"/>
            <a:ext cx="1411399" cy="2310477"/>
          </a:xfrm>
          <a:prstGeom prst="straightConnector1">
            <a:avLst/>
          </a:prstGeom>
          <a:ln w="9525"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83" name="TextBox 282"/>
          <p:cNvSpPr txBox="1"/>
          <p:nvPr/>
        </p:nvSpPr>
        <p:spPr>
          <a:xfrm>
            <a:off x="6571547" y="1533739"/>
            <a:ext cx="1272206" cy="461576"/>
          </a:xfrm>
          <a:prstGeom prst="rect">
            <a:avLst/>
          </a:prstGeom>
          <a:noFill/>
          <a:ln>
            <a:solidFill>
              <a:srgbClr val="000000"/>
            </a:solidFill>
          </a:ln>
        </p:spPr>
        <p:txBody>
          <a:bodyPr wrap="square" lIns="121832" tIns="60916" rIns="121832" bIns="60916" rtlCol="0">
            <a:spAutoFit/>
          </a:bodyPr>
          <a:lstStyle/>
          <a:p>
            <a:r>
              <a:rPr lang="ja-JP" altLang="en-US" sz="1100" dirty="0" smtClean="0">
                <a:solidFill>
                  <a:srgbClr val="000000"/>
                </a:solidFill>
              </a:rPr>
              <a:t>名目上の回線帯域</a:t>
            </a:r>
            <a:r>
              <a:rPr lang="en-US" sz="1100" dirty="0" smtClean="0">
                <a:solidFill>
                  <a:srgbClr val="000000"/>
                </a:solidFill>
              </a:rPr>
              <a:t> (</a:t>
            </a:r>
            <a:r>
              <a:rPr lang="ja-JP" altLang="en-US" sz="1100" dirty="0" smtClean="0">
                <a:solidFill>
                  <a:srgbClr val="000000"/>
                </a:solidFill>
              </a:rPr>
              <a:t>例</a:t>
            </a:r>
            <a:r>
              <a:rPr lang="en-US" sz="1100" dirty="0" smtClean="0">
                <a:solidFill>
                  <a:srgbClr val="000000"/>
                </a:solidFill>
              </a:rPr>
              <a:t>100Mbps</a:t>
            </a:r>
            <a:r>
              <a:rPr lang="en-US" sz="1100" dirty="0">
                <a:solidFill>
                  <a:srgbClr val="000000"/>
                </a:solidFill>
              </a:rPr>
              <a:t>)</a:t>
            </a:r>
          </a:p>
        </p:txBody>
      </p:sp>
      <p:cxnSp>
        <p:nvCxnSpPr>
          <p:cNvPr id="285" name="Straight Arrow Connector 284"/>
          <p:cNvCxnSpPr>
            <a:stCxn id="283" idx="1"/>
          </p:cNvCxnSpPr>
          <p:nvPr/>
        </p:nvCxnSpPr>
        <p:spPr>
          <a:xfrm flipH="1">
            <a:off x="6162815" y="1764527"/>
            <a:ext cx="408732" cy="537834"/>
          </a:xfrm>
          <a:prstGeom prst="straightConnector1">
            <a:avLst/>
          </a:prstGeom>
          <a:ln w="9525"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120" name="Picture 3" descr="C:\Users\glavers\AppData\Local\Microsoft\Windows\Temporary Internet Files\Content.IE5\41T3BZS1\MCj04343910000[1].wmf"/>
          <p:cNvPicPr>
            <a:picLocks noChangeAspect="1" noChangeArrowheads="1"/>
          </p:cNvPicPr>
          <p:nvPr/>
        </p:nvPicPr>
        <p:blipFill>
          <a:blip r:embed="rId3"/>
          <a:srcRect/>
          <a:stretch>
            <a:fillRect/>
          </a:stretch>
        </p:blipFill>
        <p:spPr bwMode="auto">
          <a:xfrm>
            <a:off x="2952540" y="2641392"/>
            <a:ext cx="443559" cy="452469"/>
          </a:xfrm>
          <a:prstGeom prst="rect">
            <a:avLst/>
          </a:prstGeom>
          <a:noFill/>
          <a:ln w="9525">
            <a:noFill/>
            <a:miter lim="800000"/>
            <a:headEnd/>
            <a:tailEnd/>
          </a:ln>
        </p:spPr>
      </p:pic>
      <p:pic>
        <p:nvPicPr>
          <p:cNvPr id="126" name="Picture 3" descr="C:\Users\glavers\AppData\Local\Microsoft\Windows\Temporary Internet Files\Content.IE5\41T3BZS1\MCj04343910000[1].wmf"/>
          <p:cNvPicPr>
            <a:picLocks noChangeAspect="1" noChangeArrowheads="1"/>
          </p:cNvPicPr>
          <p:nvPr/>
        </p:nvPicPr>
        <p:blipFill>
          <a:blip r:embed="rId3"/>
          <a:srcRect/>
          <a:stretch>
            <a:fillRect/>
          </a:stretch>
        </p:blipFill>
        <p:spPr bwMode="auto">
          <a:xfrm>
            <a:off x="2864887" y="4028932"/>
            <a:ext cx="443559" cy="452469"/>
          </a:xfrm>
          <a:prstGeom prst="rect">
            <a:avLst/>
          </a:prstGeom>
          <a:noFill/>
          <a:ln w="9525">
            <a:noFill/>
            <a:miter lim="800000"/>
            <a:headEnd/>
            <a:tailEnd/>
          </a:ln>
        </p:spPr>
      </p:pic>
      <p:grpSp>
        <p:nvGrpSpPr>
          <p:cNvPr id="7" name="Group 6"/>
          <p:cNvGrpSpPr/>
          <p:nvPr/>
        </p:nvGrpSpPr>
        <p:grpSpPr>
          <a:xfrm>
            <a:off x="1048090" y="3298778"/>
            <a:ext cx="895377" cy="621756"/>
            <a:chOff x="6949145" y="4203842"/>
            <a:chExt cx="671708" cy="466317"/>
          </a:xfrm>
        </p:grpSpPr>
        <p:sp>
          <p:nvSpPr>
            <p:cNvPr id="128" name="Rectangle 127"/>
            <p:cNvSpPr/>
            <p:nvPr/>
          </p:nvSpPr>
          <p:spPr>
            <a:xfrm>
              <a:off x="6949501" y="4203842"/>
              <a:ext cx="668283" cy="90739"/>
            </a:xfrm>
            <a:prstGeom prst="rect">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9" name="Rectangle 128"/>
            <p:cNvSpPr/>
            <p:nvPr/>
          </p:nvSpPr>
          <p:spPr>
            <a:xfrm>
              <a:off x="6952570" y="4317350"/>
              <a:ext cx="668283" cy="90739"/>
            </a:xfrm>
            <a:prstGeom prst="rect">
              <a:avLst/>
            </a:prstGeom>
            <a:solidFill>
              <a:srgbClr val="FFFF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0" name="Rectangle 129"/>
            <p:cNvSpPr/>
            <p:nvPr/>
          </p:nvSpPr>
          <p:spPr>
            <a:xfrm>
              <a:off x="6949501" y="4579420"/>
              <a:ext cx="668283" cy="90739"/>
            </a:xfrm>
            <a:prstGeom prst="rect">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6" name="Rectangle 135"/>
            <p:cNvSpPr/>
            <p:nvPr/>
          </p:nvSpPr>
          <p:spPr>
            <a:xfrm>
              <a:off x="6949145" y="4454166"/>
              <a:ext cx="668283" cy="90739"/>
            </a:xfrm>
            <a:prstGeom prst="rect">
              <a:avLst/>
            </a:prstGeom>
            <a:solidFill>
              <a:srgbClr val="0443D8"/>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131" name="TextBox 130"/>
          <p:cNvSpPr txBox="1"/>
          <p:nvPr/>
        </p:nvSpPr>
        <p:spPr>
          <a:xfrm rot="5400000">
            <a:off x="1237287" y="3718504"/>
            <a:ext cx="459481" cy="415410"/>
          </a:xfrm>
          <a:prstGeom prst="rect">
            <a:avLst/>
          </a:prstGeom>
          <a:noFill/>
        </p:spPr>
        <p:txBody>
          <a:bodyPr wrap="none" lIns="121832" tIns="60916" rIns="121832" bIns="60916" rtlCol="0">
            <a:spAutoFit/>
          </a:bodyPr>
          <a:lstStyle/>
          <a:p>
            <a:r>
              <a:rPr lang="en-US" sz="1900" dirty="0">
                <a:solidFill>
                  <a:srgbClr val="000000"/>
                </a:solidFill>
              </a:rPr>
              <a:t>...</a:t>
            </a:r>
          </a:p>
        </p:txBody>
      </p:sp>
      <p:sp>
        <p:nvSpPr>
          <p:cNvPr id="76" name="Can 75"/>
          <p:cNvSpPr/>
          <p:nvPr/>
        </p:nvSpPr>
        <p:spPr>
          <a:xfrm rot="5400000">
            <a:off x="5413076" y="1026676"/>
            <a:ext cx="1165325" cy="3696029"/>
          </a:xfrm>
          <a:prstGeom prst="can">
            <a:avLst/>
          </a:prstGeom>
          <a:solidFill>
            <a:srgbClr val="0096D6">
              <a:alpha val="50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p>
        </p:txBody>
      </p:sp>
      <p:grpSp>
        <p:nvGrpSpPr>
          <p:cNvPr id="24" name="Group 23"/>
          <p:cNvGrpSpPr/>
          <p:nvPr/>
        </p:nvGrpSpPr>
        <p:grpSpPr>
          <a:xfrm>
            <a:off x="2386919" y="2786343"/>
            <a:ext cx="440508" cy="649878"/>
            <a:chOff x="1790649" y="2089757"/>
            <a:chExt cx="330467" cy="487409"/>
          </a:xfrm>
        </p:grpSpPr>
        <p:sp>
          <p:nvSpPr>
            <p:cNvPr id="78" name="Rectangle 77"/>
            <p:cNvSpPr/>
            <p:nvPr/>
          </p:nvSpPr>
          <p:spPr>
            <a:xfrm>
              <a:off x="1790649" y="2089757"/>
              <a:ext cx="302025" cy="60753"/>
            </a:xfrm>
            <a:prstGeom prst="rect">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9" name="Rectangle 78"/>
            <p:cNvSpPr/>
            <p:nvPr/>
          </p:nvSpPr>
          <p:spPr>
            <a:xfrm>
              <a:off x="1799828" y="2172097"/>
              <a:ext cx="302025" cy="64121"/>
            </a:xfrm>
            <a:prstGeom prst="rect">
              <a:avLst/>
            </a:prstGeom>
            <a:solidFill>
              <a:srgbClr val="FFFF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3" name="Rectangle 142"/>
            <p:cNvSpPr/>
            <p:nvPr/>
          </p:nvSpPr>
          <p:spPr>
            <a:xfrm>
              <a:off x="1804198" y="2269953"/>
              <a:ext cx="302025" cy="64121"/>
            </a:xfrm>
            <a:prstGeom prst="rect">
              <a:avLst/>
            </a:prstGeom>
            <a:solidFill>
              <a:srgbClr val="0443D8"/>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4" name="Rectangle 143"/>
            <p:cNvSpPr/>
            <p:nvPr/>
          </p:nvSpPr>
          <p:spPr>
            <a:xfrm>
              <a:off x="1804193" y="2371247"/>
              <a:ext cx="302025" cy="64121"/>
            </a:xfrm>
            <a:prstGeom prst="rect">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1" name="TextBox 80"/>
            <p:cNvSpPr txBox="1"/>
            <p:nvPr/>
          </p:nvSpPr>
          <p:spPr>
            <a:xfrm rot="5400000">
              <a:off x="1827519" y="2283570"/>
              <a:ext cx="298577" cy="288616"/>
            </a:xfrm>
            <a:prstGeom prst="rect">
              <a:avLst/>
            </a:prstGeom>
            <a:noFill/>
          </p:spPr>
          <p:txBody>
            <a:bodyPr wrap="none" rtlCol="0">
              <a:spAutoFit/>
            </a:bodyPr>
            <a:lstStyle/>
            <a:p>
              <a:r>
                <a:rPr lang="en-US" sz="1900" dirty="0">
                  <a:solidFill>
                    <a:srgbClr val="000000"/>
                  </a:solidFill>
                </a:rPr>
                <a:t>...</a:t>
              </a:r>
            </a:p>
          </p:txBody>
        </p:sp>
      </p:grpSp>
      <p:grpSp>
        <p:nvGrpSpPr>
          <p:cNvPr id="171" name="Group 170"/>
          <p:cNvGrpSpPr/>
          <p:nvPr/>
        </p:nvGrpSpPr>
        <p:grpSpPr>
          <a:xfrm>
            <a:off x="2448951" y="4153604"/>
            <a:ext cx="420656" cy="650797"/>
            <a:chOff x="1790649" y="2089757"/>
            <a:chExt cx="315574" cy="488098"/>
          </a:xfrm>
        </p:grpSpPr>
        <p:sp>
          <p:nvSpPr>
            <p:cNvPr id="172" name="Rectangle 171"/>
            <p:cNvSpPr/>
            <p:nvPr/>
          </p:nvSpPr>
          <p:spPr>
            <a:xfrm>
              <a:off x="1790649" y="2089757"/>
              <a:ext cx="302025" cy="60753"/>
            </a:xfrm>
            <a:prstGeom prst="rect">
              <a:avLst/>
            </a:prstGeom>
            <a:solidFill>
              <a:schemeClr val="tx2">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3" name="Rectangle 172"/>
            <p:cNvSpPr/>
            <p:nvPr/>
          </p:nvSpPr>
          <p:spPr>
            <a:xfrm>
              <a:off x="1799828" y="2172097"/>
              <a:ext cx="302025" cy="64121"/>
            </a:xfrm>
            <a:prstGeom prst="rect">
              <a:avLst/>
            </a:prstGeom>
            <a:solidFill>
              <a:schemeClr val="accent5">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4" name="Rectangle 173"/>
            <p:cNvSpPr/>
            <p:nvPr/>
          </p:nvSpPr>
          <p:spPr>
            <a:xfrm>
              <a:off x="1804198" y="2269953"/>
              <a:ext cx="302025" cy="64121"/>
            </a:xfrm>
            <a:prstGeom prst="rect">
              <a:avLst/>
            </a:prstGeom>
            <a:solidFill>
              <a:srgbClr val="66006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5" name="Rectangle 174"/>
            <p:cNvSpPr/>
            <p:nvPr/>
          </p:nvSpPr>
          <p:spPr>
            <a:xfrm>
              <a:off x="1804193" y="2371247"/>
              <a:ext cx="302025" cy="64121"/>
            </a:xfrm>
            <a:prstGeom prst="rect">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6" name="TextBox 175"/>
            <p:cNvSpPr txBox="1"/>
            <p:nvPr/>
          </p:nvSpPr>
          <p:spPr>
            <a:xfrm rot="5400000">
              <a:off x="1794659" y="2284259"/>
              <a:ext cx="298577" cy="288616"/>
            </a:xfrm>
            <a:prstGeom prst="rect">
              <a:avLst/>
            </a:prstGeom>
            <a:noFill/>
          </p:spPr>
          <p:txBody>
            <a:bodyPr wrap="none" rtlCol="0">
              <a:spAutoFit/>
            </a:bodyPr>
            <a:lstStyle/>
            <a:p>
              <a:r>
                <a:rPr lang="en-US" sz="1900" dirty="0">
                  <a:solidFill>
                    <a:srgbClr val="000000"/>
                  </a:solidFill>
                </a:rPr>
                <a:t>...</a:t>
              </a:r>
            </a:p>
          </p:txBody>
        </p:sp>
      </p:grpSp>
      <p:sp>
        <p:nvSpPr>
          <p:cNvPr id="251" name="Rectangle 250"/>
          <p:cNvSpPr/>
          <p:nvPr/>
        </p:nvSpPr>
        <p:spPr>
          <a:xfrm>
            <a:off x="8618301" y="4043261"/>
            <a:ext cx="3210928" cy="2304401"/>
          </a:xfrm>
          <a:prstGeom prst="rect">
            <a:avLst/>
          </a:prstGeom>
          <a:solidFill>
            <a:schemeClr val="bg2">
              <a:lumMod val="5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p>
        </p:txBody>
      </p:sp>
      <p:sp>
        <p:nvSpPr>
          <p:cNvPr id="6" name="Rounded Rectangle 5"/>
          <p:cNvSpPr/>
          <p:nvPr/>
        </p:nvSpPr>
        <p:spPr>
          <a:xfrm>
            <a:off x="10540357" y="4530092"/>
            <a:ext cx="1145547" cy="1561013"/>
          </a:xfrm>
          <a:prstGeom prst="roundRect">
            <a:avLst/>
          </a:prstGeom>
          <a:noFill/>
          <a:ln>
            <a:solidFill>
              <a:srgbClr val="0000F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p>
        </p:txBody>
      </p:sp>
      <p:grpSp>
        <p:nvGrpSpPr>
          <p:cNvPr id="8" name="Group 71"/>
          <p:cNvGrpSpPr/>
          <p:nvPr/>
        </p:nvGrpSpPr>
        <p:grpSpPr>
          <a:xfrm>
            <a:off x="11072259" y="4020520"/>
            <a:ext cx="678233" cy="450149"/>
            <a:chOff x="7854163" y="-2035255"/>
            <a:chExt cx="2457952" cy="1952195"/>
          </a:xfrm>
        </p:grpSpPr>
        <p:pic>
          <p:nvPicPr>
            <p:cNvPr id="9" name="Picture 4" descr="C:\Projects\current\12-0284 Sylvia Mobility 2\art\jpg-png\intro\dc.png"/>
            <p:cNvPicPr>
              <a:picLocks noChangeAspect="1" noChangeArrowheads="1"/>
            </p:cNvPicPr>
            <p:nvPr/>
          </p:nvPicPr>
          <p:blipFill>
            <a:blip r:embed="rId10" cstate="print">
              <a:extLst>
                <a:ext uri="{BEBA8EAE-BF5A-486C-A8C5-ECC9F3942E4B}">
                  <a14:imgProps xmlns:a14="http://schemas.microsoft.com/office/drawing/2010/main">
                    <a14:imgLayer r:embed="rId11">
                      <a14:imgEffect>
                        <a14:saturation sat="160000"/>
                      </a14:imgEffect>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flipH="1">
              <a:off x="7854163" y="-2035255"/>
              <a:ext cx="2457952" cy="19521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1473" y="-1743138"/>
              <a:ext cx="1535678" cy="92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 24"/>
          <p:cNvGrpSpPr/>
          <p:nvPr/>
        </p:nvGrpSpPr>
        <p:grpSpPr>
          <a:xfrm>
            <a:off x="9926566" y="5598772"/>
            <a:ext cx="818584" cy="543437"/>
            <a:chOff x="2654744" y="2813645"/>
            <a:chExt cx="611445" cy="555468"/>
          </a:xfrm>
        </p:grpSpPr>
        <p:pic>
          <p:nvPicPr>
            <p:cNvPr id="26" name="Picture 3" descr="C:\Documents and Settings\rteligic\Desktop\Desktop_26Apr\polygon-icon01.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654744" y="2813645"/>
              <a:ext cx="611445" cy="555468"/>
            </a:xfrm>
            <a:prstGeom prst="rect">
              <a:avLst/>
            </a:prstGeom>
            <a:noFill/>
          </p:spPr>
        </p:pic>
        <p:sp>
          <p:nvSpPr>
            <p:cNvPr id="27" name="TextBox 26"/>
            <p:cNvSpPr txBox="1"/>
            <p:nvPr/>
          </p:nvSpPr>
          <p:spPr>
            <a:xfrm>
              <a:off x="2747902" y="3088229"/>
              <a:ext cx="358247" cy="173023"/>
            </a:xfrm>
            <a:prstGeom prst="rect">
              <a:avLst/>
            </a:prstGeom>
            <a:noFill/>
          </p:spPr>
          <p:txBody>
            <a:bodyPr wrap="none" lIns="91436" tIns="45719" rIns="91436" bIns="45719" rtlCol="0">
              <a:spAutoFit/>
            </a:bodyPr>
            <a:lstStyle/>
            <a:p>
              <a:pPr defTabSz="913729">
                <a:defRPr/>
              </a:pPr>
              <a:r>
                <a:rPr lang="es-ES_tradnl" sz="500" b="1" kern="0" dirty="0">
                  <a:solidFill>
                    <a:srgbClr val="FFFFFF"/>
                  </a:solidFill>
                </a:rPr>
                <a:t>ASR1000</a:t>
              </a:r>
              <a:endParaRPr lang="ca-ES" sz="1200" b="1" kern="0" dirty="0">
                <a:solidFill>
                  <a:srgbClr val="FFFFFF"/>
                </a:solidFill>
              </a:endParaRPr>
            </a:p>
          </p:txBody>
        </p:sp>
      </p:grpSp>
      <p:grpSp>
        <p:nvGrpSpPr>
          <p:cNvPr id="31" name="Group 30"/>
          <p:cNvGrpSpPr/>
          <p:nvPr/>
        </p:nvGrpSpPr>
        <p:grpSpPr>
          <a:xfrm>
            <a:off x="9926566" y="4597816"/>
            <a:ext cx="818584" cy="543437"/>
            <a:chOff x="2654744" y="2813645"/>
            <a:chExt cx="611445" cy="555468"/>
          </a:xfrm>
        </p:grpSpPr>
        <p:pic>
          <p:nvPicPr>
            <p:cNvPr id="32" name="Picture 3" descr="C:\Documents and Settings\rteligic\Desktop\Desktop_26Apr\polygon-icon01.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654744" y="2813645"/>
              <a:ext cx="611445" cy="555468"/>
            </a:xfrm>
            <a:prstGeom prst="rect">
              <a:avLst/>
            </a:prstGeom>
            <a:noFill/>
          </p:spPr>
        </p:pic>
        <p:sp>
          <p:nvSpPr>
            <p:cNvPr id="33" name="TextBox 32"/>
            <p:cNvSpPr txBox="1"/>
            <p:nvPr/>
          </p:nvSpPr>
          <p:spPr>
            <a:xfrm>
              <a:off x="2747902" y="3091970"/>
              <a:ext cx="358247" cy="173023"/>
            </a:xfrm>
            <a:prstGeom prst="rect">
              <a:avLst/>
            </a:prstGeom>
            <a:noFill/>
          </p:spPr>
          <p:txBody>
            <a:bodyPr wrap="none" lIns="91436" tIns="45719" rIns="91436" bIns="45719" rtlCol="0">
              <a:spAutoFit/>
            </a:bodyPr>
            <a:lstStyle/>
            <a:p>
              <a:pPr defTabSz="913729">
                <a:defRPr/>
              </a:pPr>
              <a:r>
                <a:rPr lang="es-ES_tradnl" sz="500" b="1" kern="0" dirty="0">
                  <a:solidFill>
                    <a:srgbClr val="FFFFFF"/>
                  </a:solidFill>
                </a:rPr>
                <a:t>ASR1000</a:t>
              </a:r>
              <a:endParaRPr lang="ca-ES" sz="1200" b="1" kern="0" dirty="0">
                <a:solidFill>
                  <a:srgbClr val="FFFFFF"/>
                </a:solidFill>
              </a:endParaRPr>
            </a:p>
          </p:txBody>
        </p:sp>
      </p:grpSp>
      <p:sp>
        <p:nvSpPr>
          <p:cNvPr id="197" name="Rectangle 196"/>
          <p:cNvSpPr/>
          <p:nvPr/>
        </p:nvSpPr>
        <p:spPr>
          <a:xfrm rot="10800000">
            <a:off x="9763586" y="4504125"/>
            <a:ext cx="286800" cy="1428435"/>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121832" tIns="60916" rIns="121832" bIns="60916" rtlCol="0" anchor="ctr"/>
          <a:lstStyle/>
          <a:p>
            <a:pPr algn="ctr"/>
            <a:r>
              <a:rPr lang="en-US" sz="1200" dirty="0"/>
              <a:t>Path Selection</a:t>
            </a:r>
          </a:p>
        </p:txBody>
      </p:sp>
      <p:sp>
        <p:nvSpPr>
          <p:cNvPr id="194" name="Manual Operation 193"/>
          <p:cNvSpPr/>
          <p:nvPr/>
        </p:nvSpPr>
        <p:spPr>
          <a:xfrm rot="5400000">
            <a:off x="8822668" y="5393205"/>
            <a:ext cx="451916" cy="311488"/>
          </a:xfrm>
          <a:prstGeom prst="flowChartManualOperation">
            <a:avLst/>
          </a:prstGeom>
          <a:solidFill>
            <a:schemeClr val="tx2"/>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p>
        </p:txBody>
      </p:sp>
      <p:pic>
        <p:nvPicPr>
          <p:cNvPr id="142" name="Picture 3" descr="C:\Users\glavers\AppData\Local\Microsoft\Windows\Temporary Internet Files\Content.IE5\41T3BZS1\MCj04343910000[1].wmf"/>
          <p:cNvPicPr>
            <a:picLocks noChangeAspect="1" noChangeArrowheads="1"/>
          </p:cNvPicPr>
          <p:nvPr/>
        </p:nvPicPr>
        <p:blipFill>
          <a:blip r:embed="rId3"/>
          <a:srcRect/>
          <a:stretch>
            <a:fillRect/>
          </a:stretch>
        </p:blipFill>
        <p:spPr bwMode="auto">
          <a:xfrm>
            <a:off x="8835291" y="5232213"/>
            <a:ext cx="324040" cy="393571"/>
          </a:xfrm>
          <a:prstGeom prst="rect">
            <a:avLst/>
          </a:prstGeom>
          <a:noFill/>
          <a:ln w="9525">
            <a:noFill/>
            <a:miter lim="800000"/>
            <a:headEnd/>
            <a:tailEnd/>
          </a:ln>
        </p:spPr>
      </p:pic>
      <p:grpSp>
        <p:nvGrpSpPr>
          <p:cNvPr id="183" name="Group 182"/>
          <p:cNvGrpSpPr/>
          <p:nvPr/>
        </p:nvGrpSpPr>
        <p:grpSpPr>
          <a:xfrm>
            <a:off x="9216184" y="5332277"/>
            <a:ext cx="384721" cy="562921"/>
            <a:chOff x="1771478" y="2089762"/>
            <a:chExt cx="395068" cy="485366"/>
          </a:xfrm>
        </p:grpSpPr>
        <p:sp>
          <p:nvSpPr>
            <p:cNvPr id="184" name="Rectangle 183"/>
            <p:cNvSpPr/>
            <p:nvPr/>
          </p:nvSpPr>
          <p:spPr>
            <a:xfrm>
              <a:off x="1790644" y="2089762"/>
              <a:ext cx="302025" cy="60753"/>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5" name="Rectangle 184"/>
            <p:cNvSpPr/>
            <p:nvPr/>
          </p:nvSpPr>
          <p:spPr>
            <a:xfrm>
              <a:off x="1799825" y="2172103"/>
              <a:ext cx="302025" cy="64122"/>
            </a:xfrm>
            <a:prstGeom prst="rect">
              <a:avLst/>
            </a:prstGeom>
            <a:solidFill>
              <a:schemeClr val="accent4">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6" name="Rectangle 185"/>
            <p:cNvSpPr/>
            <p:nvPr/>
          </p:nvSpPr>
          <p:spPr>
            <a:xfrm>
              <a:off x="1804194" y="2269957"/>
              <a:ext cx="302025" cy="64122"/>
            </a:xfrm>
            <a:prstGeom prst="rect">
              <a:avLst/>
            </a:prstGeom>
            <a:solidFill>
              <a:schemeClr val="bg2">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7" name="Rectangle 186"/>
            <p:cNvSpPr/>
            <p:nvPr/>
          </p:nvSpPr>
          <p:spPr>
            <a:xfrm>
              <a:off x="1804189" y="2371251"/>
              <a:ext cx="302025" cy="64122"/>
            </a:xfrm>
            <a:prstGeom prst="rect">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8" name="TextBox 187"/>
            <p:cNvSpPr txBox="1"/>
            <p:nvPr/>
          </p:nvSpPr>
          <p:spPr>
            <a:xfrm rot="5400000">
              <a:off x="1797384" y="2205967"/>
              <a:ext cx="343255" cy="395068"/>
            </a:xfrm>
            <a:prstGeom prst="rect">
              <a:avLst/>
            </a:prstGeom>
            <a:noFill/>
          </p:spPr>
          <p:txBody>
            <a:bodyPr wrap="none" rtlCol="0">
              <a:spAutoFit/>
            </a:bodyPr>
            <a:lstStyle/>
            <a:p>
              <a:r>
                <a:rPr lang="en-US" sz="1900" dirty="0">
                  <a:solidFill>
                    <a:srgbClr val="000000"/>
                  </a:solidFill>
                </a:rPr>
                <a:t>...</a:t>
              </a:r>
            </a:p>
          </p:txBody>
        </p:sp>
      </p:grpSp>
      <p:sp>
        <p:nvSpPr>
          <p:cNvPr id="204" name="Manual Operation 203"/>
          <p:cNvSpPr/>
          <p:nvPr/>
        </p:nvSpPr>
        <p:spPr>
          <a:xfrm rot="5400000">
            <a:off x="8817244" y="4694945"/>
            <a:ext cx="451916" cy="311488"/>
          </a:xfrm>
          <a:prstGeom prst="flowChartManualOperation">
            <a:avLst/>
          </a:prstGeom>
          <a:solidFill>
            <a:schemeClr val="tx2"/>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p>
        </p:txBody>
      </p:sp>
      <p:pic>
        <p:nvPicPr>
          <p:cNvPr id="213" name="Picture 3" descr="C:\Users\glavers\AppData\Local\Microsoft\Windows\Temporary Internet Files\Content.IE5\41T3BZS1\MCj04343910000[1].wmf"/>
          <p:cNvPicPr>
            <a:picLocks noChangeAspect="1" noChangeArrowheads="1"/>
          </p:cNvPicPr>
          <p:nvPr/>
        </p:nvPicPr>
        <p:blipFill>
          <a:blip r:embed="rId3"/>
          <a:srcRect/>
          <a:stretch>
            <a:fillRect/>
          </a:stretch>
        </p:blipFill>
        <p:spPr bwMode="auto">
          <a:xfrm>
            <a:off x="8829866" y="4533953"/>
            <a:ext cx="324040" cy="393571"/>
          </a:xfrm>
          <a:prstGeom prst="rect">
            <a:avLst/>
          </a:prstGeom>
          <a:noFill/>
          <a:ln w="9525">
            <a:noFill/>
            <a:miter lim="800000"/>
            <a:headEnd/>
            <a:tailEnd/>
          </a:ln>
        </p:spPr>
      </p:pic>
      <p:grpSp>
        <p:nvGrpSpPr>
          <p:cNvPr id="214" name="Group 213"/>
          <p:cNvGrpSpPr/>
          <p:nvPr/>
        </p:nvGrpSpPr>
        <p:grpSpPr>
          <a:xfrm>
            <a:off x="9210757" y="4634013"/>
            <a:ext cx="384721" cy="562921"/>
            <a:chOff x="1771478" y="2089762"/>
            <a:chExt cx="395068" cy="485366"/>
          </a:xfrm>
        </p:grpSpPr>
        <p:sp>
          <p:nvSpPr>
            <p:cNvPr id="215" name="Rectangle 214"/>
            <p:cNvSpPr/>
            <p:nvPr/>
          </p:nvSpPr>
          <p:spPr>
            <a:xfrm>
              <a:off x="1790644" y="2089762"/>
              <a:ext cx="302025" cy="60753"/>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6" name="Rectangle 215"/>
            <p:cNvSpPr/>
            <p:nvPr/>
          </p:nvSpPr>
          <p:spPr>
            <a:xfrm>
              <a:off x="1799825" y="2172103"/>
              <a:ext cx="302025" cy="64122"/>
            </a:xfrm>
            <a:prstGeom prst="rect">
              <a:avLst/>
            </a:prstGeom>
            <a:solidFill>
              <a:schemeClr val="accent4">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7" name="Rectangle 216"/>
            <p:cNvSpPr/>
            <p:nvPr/>
          </p:nvSpPr>
          <p:spPr>
            <a:xfrm>
              <a:off x="1804194" y="2269957"/>
              <a:ext cx="302025" cy="64122"/>
            </a:xfrm>
            <a:prstGeom prst="rect">
              <a:avLst/>
            </a:prstGeom>
            <a:solidFill>
              <a:schemeClr val="bg2">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8" name="Rectangle 217"/>
            <p:cNvSpPr/>
            <p:nvPr/>
          </p:nvSpPr>
          <p:spPr>
            <a:xfrm>
              <a:off x="1804189" y="2371251"/>
              <a:ext cx="302025" cy="64122"/>
            </a:xfrm>
            <a:prstGeom prst="rect">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9" name="TextBox 218"/>
            <p:cNvSpPr txBox="1"/>
            <p:nvPr/>
          </p:nvSpPr>
          <p:spPr>
            <a:xfrm rot="5400000">
              <a:off x="1797384" y="2205967"/>
              <a:ext cx="343255" cy="395068"/>
            </a:xfrm>
            <a:prstGeom prst="rect">
              <a:avLst/>
            </a:prstGeom>
            <a:noFill/>
          </p:spPr>
          <p:txBody>
            <a:bodyPr wrap="none" rtlCol="0">
              <a:spAutoFit/>
            </a:bodyPr>
            <a:lstStyle/>
            <a:p>
              <a:r>
                <a:rPr lang="en-US" sz="1900" dirty="0">
                  <a:solidFill>
                    <a:srgbClr val="000000"/>
                  </a:solidFill>
                </a:rPr>
                <a:t>...</a:t>
              </a:r>
            </a:p>
          </p:txBody>
        </p:sp>
      </p:grpSp>
      <p:grpSp>
        <p:nvGrpSpPr>
          <p:cNvPr id="315" name="Group 502"/>
          <p:cNvGrpSpPr/>
          <p:nvPr/>
        </p:nvGrpSpPr>
        <p:grpSpPr>
          <a:xfrm>
            <a:off x="445593" y="3667831"/>
            <a:ext cx="427195" cy="329927"/>
            <a:chOff x="310047" y="2532185"/>
            <a:chExt cx="1722296" cy="1352019"/>
          </a:xfrm>
        </p:grpSpPr>
        <p:pic>
          <p:nvPicPr>
            <p:cNvPr id="316" name="Picture 3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047" y="2532185"/>
              <a:ext cx="1722296" cy="1352019"/>
            </a:xfrm>
            <a:prstGeom prst="rect">
              <a:avLst/>
            </a:prstGeom>
            <a:noFill/>
            <a:ln>
              <a:noFill/>
            </a:ln>
            <a:effectLst>
              <a:outerShdw blurRad="63500" sx="102000" sy="102000" algn="ctr" rotWithShape="0">
                <a:prstClr val="black">
                  <a:alpha val="40000"/>
                </a:prstClr>
              </a:outerShdw>
            </a:effectLst>
          </p:spPr>
        </p:pic>
        <p:sp>
          <p:nvSpPr>
            <p:cNvPr id="317" name="Freeform 316"/>
            <p:cNvSpPr/>
            <p:nvPr/>
          </p:nvSpPr>
          <p:spPr>
            <a:xfrm>
              <a:off x="642938" y="2583656"/>
              <a:ext cx="962024" cy="723900"/>
            </a:xfrm>
            <a:custGeom>
              <a:avLst/>
              <a:gdLst>
                <a:gd name="connsiteX0" fmla="*/ 26194 w 952500"/>
                <a:gd name="connsiteY0" fmla="*/ 0 h 719137"/>
                <a:gd name="connsiteX1" fmla="*/ 928688 w 952500"/>
                <a:gd name="connsiteY1" fmla="*/ 9525 h 719137"/>
                <a:gd name="connsiteX2" fmla="*/ 952500 w 952500"/>
                <a:gd name="connsiteY2" fmla="*/ 719137 h 719137"/>
                <a:gd name="connsiteX3" fmla="*/ 0 w 952500"/>
                <a:gd name="connsiteY3" fmla="*/ 714375 h 719137"/>
                <a:gd name="connsiteX4" fmla="*/ 26194 w 952500"/>
                <a:gd name="connsiteY4" fmla="*/ 0 h 719137"/>
                <a:gd name="connsiteX0" fmla="*/ 23813 w 950119"/>
                <a:gd name="connsiteY0" fmla="*/ 0 h 719137"/>
                <a:gd name="connsiteX1" fmla="*/ 926307 w 950119"/>
                <a:gd name="connsiteY1" fmla="*/ 9525 h 719137"/>
                <a:gd name="connsiteX2" fmla="*/ 950119 w 950119"/>
                <a:gd name="connsiteY2" fmla="*/ 719137 h 719137"/>
                <a:gd name="connsiteX3" fmla="*/ 0 w 950119"/>
                <a:gd name="connsiteY3" fmla="*/ 716757 h 719137"/>
                <a:gd name="connsiteX4" fmla="*/ 23813 w 950119"/>
                <a:gd name="connsiteY4" fmla="*/ 0 h 719137"/>
                <a:gd name="connsiteX0" fmla="*/ 21431 w 950119"/>
                <a:gd name="connsiteY0" fmla="*/ 0 h 723900"/>
                <a:gd name="connsiteX1" fmla="*/ 926307 w 950119"/>
                <a:gd name="connsiteY1" fmla="*/ 14288 h 723900"/>
                <a:gd name="connsiteX2" fmla="*/ 950119 w 950119"/>
                <a:gd name="connsiteY2" fmla="*/ 723900 h 723900"/>
                <a:gd name="connsiteX3" fmla="*/ 0 w 950119"/>
                <a:gd name="connsiteY3" fmla="*/ 721520 h 723900"/>
                <a:gd name="connsiteX4" fmla="*/ 21431 w 950119"/>
                <a:gd name="connsiteY4" fmla="*/ 0 h 723900"/>
                <a:gd name="connsiteX0" fmla="*/ 28574 w 957262"/>
                <a:gd name="connsiteY0" fmla="*/ 0 h 723900"/>
                <a:gd name="connsiteX1" fmla="*/ 933450 w 957262"/>
                <a:gd name="connsiteY1" fmla="*/ 14288 h 723900"/>
                <a:gd name="connsiteX2" fmla="*/ 957262 w 957262"/>
                <a:gd name="connsiteY2" fmla="*/ 723900 h 723900"/>
                <a:gd name="connsiteX3" fmla="*/ 0 w 957262"/>
                <a:gd name="connsiteY3" fmla="*/ 721520 h 723900"/>
                <a:gd name="connsiteX4" fmla="*/ 28574 w 957262"/>
                <a:gd name="connsiteY4" fmla="*/ 0 h 723900"/>
                <a:gd name="connsiteX0" fmla="*/ 28574 w 962024"/>
                <a:gd name="connsiteY0" fmla="*/ 0 h 723900"/>
                <a:gd name="connsiteX1" fmla="*/ 933450 w 962024"/>
                <a:gd name="connsiteY1" fmla="*/ 14288 h 723900"/>
                <a:gd name="connsiteX2" fmla="*/ 962024 w 962024"/>
                <a:gd name="connsiteY2" fmla="*/ 723900 h 723900"/>
                <a:gd name="connsiteX3" fmla="*/ 0 w 962024"/>
                <a:gd name="connsiteY3" fmla="*/ 721520 h 723900"/>
                <a:gd name="connsiteX4" fmla="*/ 28574 w 962024"/>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4" h="723900">
                  <a:moveTo>
                    <a:pt x="28574" y="0"/>
                  </a:moveTo>
                  <a:lnTo>
                    <a:pt x="933450" y="14288"/>
                  </a:lnTo>
                  <a:lnTo>
                    <a:pt x="962024" y="723900"/>
                  </a:lnTo>
                  <a:lnTo>
                    <a:pt x="0" y="721520"/>
                  </a:lnTo>
                  <a:lnTo>
                    <a:pt x="28574" y="0"/>
                  </a:lnTo>
                  <a:close/>
                </a:path>
              </a:pathLst>
            </a:custGeom>
            <a:solidFill>
              <a:schemeClr val="accent4">
                <a:lumMod val="90000"/>
                <a:lumOff val="10000"/>
              </a:schemeClr>
            </a:solidFill>
            <a:ln>
              <a:noFill/>
            </a:ln>
            <a:effectLst>
              <a:innerShdw blurRad="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313" name="Picture 3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988" y="4125273"/>
            <a:ext cx="463418" cy="370784"/>
          </a:xfrm>
          <a:prstGeom prst="rect">
            <a:avLst/>
          </a:prstGeom>
        </p:spPr>
      </p:pic>
      <p:pic>
        <p:nvPicPr>
          <p:cNvPr id="318" name="Picture 7" descr="C:\Documents and Settings\aakhter\My Documents\My Pictures\Microsoft Clip Organizer\CG1004.png"/>
          <p:cNvPicPr>
            <a:picLocks noChangeAspect="1" noChangeArrowheads="1"/>
          </p:cNvPicPr>
          <p:nvPr/>
        </p:nvPicPr>
        <p:blipFill>
          <a:blip r:embed="rId14"/>
          <a:srcRect/>
          <a:stretch>
            <a:fillRect/>
          </a:stretch>
        </p:blipFill>
        <p:spPr bwMode="auto">
          <a:xfrm>
            <a:off x="209408" y="4539968"/>
            <a:ext cx="769694" cy="505032"/>
          </a:xfrm>
          <a:prstGeom prst="rect">
            <a:avLst/>
          </a:prstGeom>
          <a:noFill/>
          <a:ln w="9525">
            <a:noFill/>
            <a:miter lim="800000"/>
            <a:headEnd/>
            <a:tailEnd/>
          </a:ln>
        </p:spPr>
      </p:pic>
      <p:pic>
        <p:nvPicPr>
          <p:cNvPr id="409" name="Picture 67" descr="PMC"/>
          <p:cNvPicPr>
            <a:picLocks noChangeAspect="1" noChangeArrowheads="1"/>
          </p:cNvPicPr>
          <p:nvPr/>
        </p:nvPicPr>
        <p:blipFill>
          <a:blip r:embed="rId7"/>
          <a:srcRect/>
          <a:stretch>
            <a:fillRect/>
          </a:stretch>
        </p:blipFill>
        <p:spPr bwMode="auto">
          <a:xfrm>
            <a:off x="181640" y="2997393"/>
            <a:ext cx="701144" cy="569811"/>
          </a:xfrm>
          <a:prstGeom prst="rect">
            <a:avLst/>
          </a:prstGeom>
          <a:noFill/>
          <a:ln w="9525">
            <a:noFill/>
            <a:miter lim="800000"/>
            <a:headEnd/>
            <a:tailEnd/>
          </a:ln>
        </p:spPr>
      </p:pic>
      <p:grpSp>
        <p:nvGrpSpPr>
          <p:cNvPr id="410" name="Group 164"/>
          <p:cNvGrpSpPr>
            <a:grpSpLocks noChangeAspect="1"/>
          </p:cNvGrpSpPr>
          <p:nvPr/>
        </p:nvGrpSpPr>
        <p:grpSpPr bwMode="auto">
          <a:xfrm>
            <a:off x="10876304" y="4955527"/>
            <a:ext cx="748006" cy="313780"/>
            <a:chOff x="192" y="1104"/>
            <a:chExt cx="864" cy="484"/>
          </a:xfrm>
        </p:grpSpPr>
        <p:sp>
          <p:nvSpPr>
            <p:cNvPr id="411" name="AutoShape 165"/>
            <p:cNvSpPr>
              <a:spLocks noChangeAspect="1" noChangeArrowheads="1" noTextEdit="1"/>
            </p:cNvSpPr>
            <p:nvPr/>
          </p:nvSpPr>
          <p:spPr bwMode="auto">
            <a:xfrm>
              <a:off x="192" y="1104"/>
              <a:ext cx="864" cy="484"/>
            </a:xfrm>
            <a:prstGeom prst="rect">
              <a:avLst/>
            </a:prstGeom>
            <a:noFill/>
            <a:ln w="9525">
              <a:noFill/>
              <a:miter lim="800000"/>
              <a:headEnd/>
              <a:tailEnd/>
            </a:ln>
          </p:spPr>
          <p:txBody>
            <a:bodyPr/>
            <a:lstStyle/>
            <a:p>
              <a:endParaRPr lang="en-US"/>
            </a:p>
          </p:txBody>
        </p:sp>
        <p:sp>
          <p:nvSpPr>
            <p:cNvPr id="412" name="Rectangle 166"/>
            <p:cNvSpPr>
              <a:spLocks noChangeArrowheads="1"/>
            </p:cNvSpPr>
            <p:nvPr/>
          </p:nvSpPr>
          <p:spPr bwMode="auto">
            <a:xfrm>
              <a:off x="195" y="1183"/>
              <a:ext cx="782" cy="402"/>
            </a:xfrm>
            <a:prstGeom prst="rect">
              <a:avLst/>
            </a:prstGeom>
            <a:solidFill>
              <a:srgbClr val="B7B79D"/>
            </a:solidFill>
            <a:ln w="4763" algn="ctr">
              <a:solidFill>
                <a:srgbClr val="494936"/>
              </a:solidFill>
              <a:miter lim="800000"/>
              <a:headEnd/>
              <a:tailEnd/>
            </a:ln>
            <a:effectLst/>
          </p:spPr>
          <p:txBody>
            <a:bodyPr/>
            <a:lstStyle/>
            <a:p>
              <a:endParaRPr lang="en-US"/>
            </a:p>
          </p:txBody>
        </p:sp>
        <p:sp>
          <p:nvSpPr>
            <p:cNvPr id="413" name="Freeform 167"/>
            <p:cNvSpPr>
              <a:spLocks/>
            </p:cNvSpPr>
            <p:nvPr/>
          </p:nvSpPr>
          <p:spPr bwMode="auto">
            <a:xfrm>
              <a:off x="192" y="1183"/>
              <a:ext cx="6" cy="405"/>
            </a:xfrm>
            <a:custGeom>
              <a:avLst/>
              <a:gdLst/>
              <a:ahLst/>
              <a:cxnLst>
                <a:cxn ang="0">
                  <a:pos x="55" y="7701"/>
                </a:cxn>
                <a:cxn ang="0">
                  <a:pos x="111" y="7646"/>
                </a:cxn>
                <a:cxn ang="0">
                  <a:pos x="111" y="0"/>
                </a:cxn>
                <a:cxn ang="0">
                  <a:pos x="0" y="0"/>
                </a:cxn>
                <a:cxn ang="0">
                  <a:pos x="0" y="7646"/>
                </a:cxn>
                <a:cxn ang="0">
                  <a:pos x="55" y="7701"/>
                </a:cxn>
                <a:cxn ang="0">
                  <a:pos x="0" y="7646"/>
                </a:cxn>
                <a:cxn ang="0">
                  <a:pos x="0" y="7701"/>
                </a:cxn>
                <a:cxn ang="0">
                  <a:pos x="55" y="7701"/>
                </a:cxn>
              </a:cxnLst>
              <a:rect l="0" t="0" r="r" b="b"/>
              <a:pathLst>
                <a:path w="111" h="7701">
                  <a:moveTo>
                    <a:pt x="55" y="7701"/>
                  </a:moveTo>
                  <a:lnTo>
                    <a:pt x="111" y="7646"/>
                  </a:lnTo>
                  <a:lnTo>
                    <a:pt x="111" y="0"/>
                  </a:lnTo>
                  <a:lnTo>
                    <a:pt x="0" y="0"/>
                  </a:lnTo>
                  <a:lnTo>
                    <a:pt x="0" y="7646"/>
                  </a:lnTo>
                  <a:lnTo>
                    <a:pt x="55" y="7701"/>
                  </a:lnTo>
                  <a:lnTo>
                    <a:pt x="0" y="7646"/>
                  </a:lnTo>
                  <a:lnTo>
                    <a:pt x="0" y="7701"/>
                  </a:lnTo>
                  <a:lnTo>
                    <a:pt x="55" y="7701"/>
                  </a:lnTo>
                  <a:close/>
                </a:path>
              </a:pathLst>
            </a:custGeom>
            <a:solidFill>
              <a:srgbClr val="494936"/>
            </a:solidFill>
            <a:ln w="3175" cmpd="sng">
              <a:solidFill>
                <a:srgbClr val="494936"/>
              </a:solidFill>
              <a:round/>
              <a:headEnd/>
              <a:tailEnd/>
            </a:ln>
          </p:spPr>
          <p:txBody>
            <a:bodyPr/>
            <a:lstStyle/>
            <a:p>
              <a:endParaRPr lang="en-US"/>
            </a:p>
          </p:txBody>
        </p:sp>
        <p:sp>
          <p:nvSpPr>
            <p:cNvPr id="414" name="Freeform 168"/>
            <p:cNvSpPr>
              <a:spLocks/>
            </p:cNvSpPr>
            <p:nvPr/>
          </p:nvSpPr>
          <p:spPr bwMode="auto">
            <a:xfrm>
              <a:off x="195" y="1582"/>
              <a:ext cx="785" cy="6"/>
            </a:xfrm>
            <a:custGeom>
              <a:avLst/>
              <a:gdLst/>
              <a:ahLst/>
              <a:cxnLst>
                <a:cxn ang="0">
                  <a:pos x="14919" y="56"/>
                </a:cxn>
                <a:cxn ang="0">
                  <a:pos x="14864" y="0"/>
                </a:cxn>
                <a:cxn ang="0">
                  <a:pos x="0" y="0"/>
                </a:cxn>
                <a:cxn ang="0">
                  <a:pos x="0" y="111"/>
                </a:cxn>
                <a:cxn ang="0">
                  <a:pos x="14864" y="111"/>
                </a:cxn>
                <a:cxn ang="0">
                  <a:pos x="14919" y="56"/>
                </a:cxn>
                <a:cxn ang="0">
                  <a:pos x="14864" y="111"/>
                </a:cxn>
                <a:cxn ang="0">
                  <a:pos x="14919" y="111"/>
                </a:cxn>
                <a:cxn ang="0">
                  <a:pos x="14919" y="56"/>
                </a:cxn>
              </a:cxnLst>
              <a:rect l="0" t="0" r="r" b="b"/>
              <a:pathLst>
                <a:path w="14919" h="111">
                  <a:moveTo>
                    <a:pt x="14919" y="56"/>
                  </a:moveTo>
                  <a:lnTo>
                    <a:pt x="14864" y="0"/>
                  </a:lnTo>
                  <a:lnTo>
                    <a:pt x="0" y="0"/>
                  </a:lnTo>
                  <a:lnTo>
                    <a:pt x="0" y="111"/>
                  </a:lnTo>
                  <a:lnTo>
                    <a:pt x="14864" y="111"/>
                  </a:lnTo>
                  <a:lnTo>
                    <a:pt x="14919" y="56"/>
                  </a:lnTo>
                  <a:lnTo>
                    <a:pt x="14864" y="111"/>
                  </a:lnTo>
                  <a:lnTo>
                    <a:pt x="14919" y="111"/>
                  </a:lnTo>
                  <a:lnTo>
                    <a:pt x="14919" y="56"/>
                  </a:lnTo>
                  <a:close/>
                </a:path>
              </a:pathLst>
            </a:custGeom>
            <a:solidFill>
              <a:srgbClr val="494936"/>
            </a:solidFill>
            <a:ln w="3175" cmpd="sng">
              <a:solidFill>
                <a:srgbClr val="494936"/>
              </a:solidFill>
              <a:round/>
              <a:headEnd/>
              <a:tailEnd/>
            </a:ln>
          </p:spPr>
          <p:txBody>
            <a:bodyPr/>
            <a:lstStyle/>
            <a:p>
              <a:endParaRPr lang="en-US"/>
            </a:p>
          </p:txBody>
        </p:sp>
        <p:sp>
          <p:nvSpPr>
            <p:cNvPr id="415" name="Freeform 169"/>
            <p:cNvSpPr>
              <a:spLocks/>
            </p:cNvSpPr>
            <p:nvPr/>
          </p:nvSpPr>
          <p:spPr bwMode="auto">
            <a:xfrm>
              <a:off x="974" y="1180"/>
              <a:ext cx="6" cy="405"/>
            </a:xfrm>
            <a:custGeom>
              <a:avLst/>
              <a:gdLst/>
              <a:ahLst/>
              <a:cxnLst>
                <a:cxn ang="0">
                  <a:pos x="56" y="0"/>
                </a:cxn>
                <a:cxn ang="0">
                  <a:pos x="0" y="55"/>
                </a:cxn>
                <a:cxn ang="0">
                  <a:pos x="0" y="7701"/>
                </a:cxn>
                <a:cxn ang="0">
                  <a:pos x="111" y="7701"/>
                </a:cxn>
                <a:cxn ang="0">
                  <a:pos x="111" y="55"/>
                </a:cxn>
                <a:cxn ang="0">
                  <a:pos x="56" y="0"/>
                </a:cxn>
                <a:cxn ang="0">
                  <a:pos x="111" y="55"/>
                </a:cxn>
                <a:cxn ang="0">
                  <a:pos x="111" y="0"/>
                </a:cxn>
                <a:cxn ang="0">
                  <a:pos x="56" y="0"/>
                </a:cxn>
              </a:cxnLst>
              <a:rect l="0" t="0" r="r" b="b"/>
              <a:pathLst>
                <a:path w="111" h="7701">
                  <a:moveTo>
                    <a:pt x="56" y="0"/>
                  </a:moveTo>
                  <a:lnTo>
                    <a:pt x="0" y="55"/>
                  </a:lnTo>
                  <a:lnTo>
                    <a:pt x="0" y="7701"/>
                  </a:lnTo>
                  <a:lnTo>
                    <a:pt x="111" y="7701"/>
                  </a:lnTo>
                  <a:lnTo>
                    <a:pt x="111" y="55"/>
                  </a:lnTo>
                  <a:lnTo>
                    <a:pt x="56" y="0"/>
                  </a:lnTo>
                  <a:lnTo>
                    <a:pt x="111" y="55"/>
                  </a:lnTo>
                  <a:lnTo>
                    <a:pt x="111" y="0"/>
                  </a:lnTo>
                  <a:lnTo>
                    <a:pt x="56" y="0"/>
                  </a:lnTo>
                  <a:close/>
                </a:path>
              </a:pathLst>
            </a:custGeom>
            <a:solidFill>
              <a:srgbClr val="ADD7E7"/>
            </a:solidFill>
            <a:ln w="9525">
              <a:noFill/>
              <a:round/>
              <a:headEnd/>
              <a:tailEnd/>
            </a:ln>
          </p:spPr>
          <p:txBody>
            <a:bodyPr/>
            <a:lstStyle/>
            <a:p>
              <a:endParaRPr lang="en-US"/>
            </a:p>
          </p:txBody>
        </p:sp>
        <p:sp>
          <p:nvSpPr>
            <p:cNvPr id="416" name="Freeform 170"/>
            <p:cNvSpPr>
              <a:spLocks/>
            </p:cNvSpPr>
            <p:nvPr/>
          </p:nvSpPr>
          <p:spPr bwMode="auto">
            <a:xfrm>
              <a:off x="192" y="1180"/>
              <a:ext cx="785" cy="6"/>
            </a:xfrm>
            <a:custGeom>
              <a:avLst/>
              <a:gdLst/>
              <a:ahLst/>
              <a:cxnLst>
                <a:cxn ang="0">
                  <a:pos x="0" y="55"/>
                </a:cxn>
                <a:cxn ang="0">
                  <a:pos x="55" y="112"/>
                </a:cxn>
                <a:cxn ang="0">
                  <a:pos x="14919" y="112"/>
                </a:cxn>
                <a:cxn ang="0">
                  <a:pos x="14919" y="0"/>
                </a:cxn>
                <a:cxn ang="0">
                  <a:pos x="55" y="0"/>
                </a:cxn>
                <a:cxn ang="0">
                  <a:pos x="0" y="55"/>
                </a:cxn>
                <a:cxn ang="0">
                  <a:pos x="55" y="0"/>
                </a:cxn>
                <a:cxn ang="0">
                  <a:pos x="0" y="0"/>
                </a:cxn>
                <a:cxn ang="0">
                  <a:pos x="0" y="55"/>
                </a:cxn>
              </a:cxnLst>
              <a:rect l="0" t="0" r="r" b="b"/>
              <a:pathLst>
                <a:path w="14919" h="112">
                  <a:moveTo>
                    <a:pt x="0" y="55"/>
                  </a:moveTo>
                  <a:lnTo>
                    <a:pt x="55" y="112"/>
                  </a:lnTo>
                  <a:lnTo>
                    <a:pt x="14919" y="112"/>
                  </a:lnTo>
                  <a:lnTo>
                    <a:pt x="14919" y="0"/>
                  </a:lnTo>
                  <a:lnTo>
                    <a:pt x="55" y="0"/>
                  </a:lnTo>
                  <a:lnTo>
                    <a:pt x="0" y="55"/>
                  </a:lnTo>
                  <a:lnTo>
                    <a:pt x="55" y="0"/>
                  </a:lnTo>
                  <a:lnTo>
                    <a:pt x="0" y="0"/>
                  </a:lnTo>
                  <a:lnTo>
                    <a:pt x="0" y="55"/>
                  </a:lnTo>
                  <a:close/>
                </a:path>
              </a:pathLst>
            </a:custGeom>
            <a:solidFill>
              <a:srgbClr val="ADD7E7"/>
            </a:solidFill>
            <a:ln w="9525">
              <a:noFill/>
              <a:round/>
              <a:headEnd/>
              <a:tailEnd/>
            </a:ln>
          </p:spPr>
          <p:txBody>
            <a:bodyPr/>
            <a:lstStyle/>
            <a:p>
              <a:endParaRPr lang="en-US"/>
            </a:p>
          </p:txBody>
        </p:sp>
        <p:sp>
          <p:nvSpPr>
            <p:cNvPr id="417" name="Freeform 171"/>
            <p:cNvSpPr>
              <a:spLocks/>
            </p:cNvSpPr>
            <p:nvPr/>
          </p:nvSpPr>
          <p:spPr bwMode="auto">
            <a:xfrm>
              <a:off x="977" y="1107"/>
              <a:ext cx="76" cy="478"/>
            </a:xfrm>
            <a:custGeom>
              <a:avLst/>
              <a:gdLst/>
              <a:ahLst/>
              <a:cxnLst>
                <a:cxn ang="0">
                  <a:pos x="0" y="1440"/>
                </a:cxn>
                <a:cxn ang="0">
                  <a:pos x="1442" y="0"/>
                </a:cxn>
                <a:cxn ang="0">
                  <a:pos x="1442" y="7646"/>
                </a:cxn>
                <a:cxn ang="0">
                  <a:pos x="0" y="9086"/>
                </a:cxn>
                <a:cxn ang="0">
                  <a:pos x="0" y="1440"/>
                </a:cxn>
              </a:cxnLst>
              <a:rect l="0" t="0" r="r" b="b"/>
              <a:pathLst>
                <a:path w="1442" h="9086">
                  <a:moveTo>
                    <a:pt x="0" y="1440"/>
                  </a:moveTo>
                  <a:lnTo>
                    <a:pt x="1442" y="0"/>
                  </a:lnTo>
                  <a:lnTo>
                    <a:pt x="1442" y="7646"/>
                  </a:lnTo>
                  <a:lnTo>
                    <a:pt x="0" y="9086"/>
                  </a:lnTo>
                  <a:lnTo>
                    <a:pt x="0" y="1440"/>
                  </a:lnTo>
                  <a:close/>
                </a:path>
              </a:pathLst>
            </a:custGeom>
            <a:solidFill>
              <a:srgbClr val="7A7A5A"/>
            </a:solidFill>
            <a:ln w="4763" cap="flat" cmpd="sng">
              <a:solidFill>
                <a:srgbClr val="494936"/>
              </a:solidFill>
              <a:prstDash val="solid"/>
              <a:round/>
              <a:headEnd type="none" w="med" len="med"/>
              <a:tailEnd type="none" w="med" len="med"/>
            </a:ln>
            <a:effectLst/>
          </p:spPr>
          <p:txBody>
            <a:bodyPr/>
            <a:lstStyle/>
            <a:p>
              <a:endParaRPr lang="en-US"/>
            </a:p>
          </p:txBody>
        </p:sp>
        <p:sp>
          <p:nvSpPr>
            <p:cNvPr id="418" name="Freeform 172"/>
            <p:cNvSpPr>
              <a:spLocks/>
            </p:cNvSpPr>
            <p:nvPr/>
          </p:nvSpPr>
          <p:spPr bwMode="auto">
            <a:xfrm>
              <a:off x="975" y="1100"/>
              <a:ext cx="81" cy="85"/>
            </a:xfrm>
            <a:custGeom>
              <a:avLst/>
              <a:gdLst/>
              <a:ahLst/>
              <a:cxnLst>
                <a:cxn ang="0">
                  <a:pos x="1537" y="133"/>
                </a:cxn>
                <a:cxn ang="0">
                  <a:pos x="1443" y="94"/>
                </a:cxn>
                <a:cxn ang="0">
                  <a:pos x="0" y="1534"/>
                </a:cxn>
                <a:cxn ang="0">
                  <a:pos x="79" y="1613"/>
                </a:cxn>
                <a:cxn ang="0">
                  <a:pos x="1521" y="172"/>
                </a:cxn>
                <a:cxn ang="0">
                  <a:pos x="1537" y="133"/>
                </a:cxn>
                <a:cxn ang="0">
                  <a:pos x="1537" y="133"/>
                </a:cxn>
                <a:cxn ang="0">
                  <a:pos x="1537" y="0"/>
                </a:cxn>
                <a:cxn ang="0">
                  <a:pos x="1443" y="94"/>
                </a:cxn>
                <a:cxn ang="0">
                  <a:pos x="1537" y="133"/>
                </a:cxn>
              </a:cxnLst>
              <a:rect l="0" t="0" r="r" b="b"/>
              <a:pathLst>
                <a:path w="1537" h="1613">
                  <a:moveTo>
                    <a:pt x="1537" y="133"/>
                  </a:moveTo>
                  <a:lnTo>
                    <a:pt x="1443" y="94"/>
                  </a:lnTo>
                  <a:lnTo>
                    <a:pt x="0" y="1534"/>
                  </a:lnTo>
                  <a:lnTo>
                    <a:pt x="79" y="1613"/>
                  </a:lnTo>
                  <a:lnTo>
                    <a:pt x="1521" y="172"/>
                  </a:lnTo>
                  <a:lnTo>
                    <a:pt x="1537" y="133"/>
                  </a:lnTo>
                  <a:lnTo>
                    <a:pt x="1537" y="133"/>
                  </a:lnTo>
                  <a:lnTo>
                    <a:pt x="1537" y="0"/>
                  </a:lnTo>
                  <a:lnTo>
                    <a:pt x="1443" y="94"/>
                  </a:lnTo>
                  <a:lnTo>
                    <a:pt x="1537" y="133"/>
                  </a:lnTo>
                  <a:close/>
                </a:path>
              </a:pathLst>
            </a:custGeom>
            <a:solidFill>
              <a:srgbClr val="ADD7E7"/>
            </a:solidFill>
            <a:ln w="9525">
              <a:noFill/>
              <a:round/>
              <a:headEnd/>
              <a:tailEnd/>
            </a:ln>
          </p:spPr>
          <p:txBody>
            <a:bodyPr/>
            <a:lstStyle/>
            <a:p>
              <a:endParaRPr lang="en-US"/>
            </a:p>
          </p:txBody>
        </p:sp>
        <p:sp>
          <p:nvSpPr>
            <p:cNvPr id="419" name="Freeform 173"/>
            <p:cNvSpPr>
              <a:spLocks/>
            </p:cNvSpPr>
            <p:nvPr/>
          </p:nvSpPr>
          <p:spPr bwMode="auto">
            <a:xfrm>
              <a:off x="1050" y="1107"/>
              <a:ext cx="6" cy="404"/>
            </a:xfrm>
            <a:custGeom>
              <a:avLst/>
              <a:gdLst/>
              <a:ahLst/>
              <a:cxnLst>
                <a:cxn ang="0">
                  <a:pos x="95" y="7685"/>
                </a:cxn>
                <a:cxn ang="0">
                  <a:pos x="111" y="7646"/>
                </a:cxn>
                <a:cxn ang="0">
                  <a:pos x="111" y="0"/>
                </a:cxn>
                <a:cxn ang="0">
                  <a:pos x="0" y="0"/>
                </a:cxn>
                <a:cxn ang="0">
                  <a:pos x="0" y="7646"/>
                </a:cxn>
                <a:cxn ang="0">
                  <a:pos x="95" y="7685"/>
                </a:cxn>
                <a:cxn ang="0">
                  <a:pos x="95" y="7685"/>
                </a:cxn>
                <a:cxn ang="0">
                  <a:pos x="111" y="7668"/>
                </a:cxn>
                <a:cxn ang="0">
                  <a:pos x="111" y="7646"/>
                </a:cxn>
                <a:cxn ang="0">
                  <a:pos x="95" y="7685"/>
                </a:cxn>
              </a:cxnLst>
              <a:rect l="0" t="0" r="r" b="b"/>
              <a:pathLst>
                <a:path w="111" h="7685">
                  <a:moveTo>
                    <a:pt x="95" y="7685"/>
                  </a:moveTo>
                  <a:lnTo>
                    <a:pt x="111" y="7646"/>
                  </a:lnTo>
                  <a:lnTo>
                    <a:pt x="111" y="0"/>
                  </a:lnTo>
                  <a:lnTo>
                    <a:pt x="0" y="0"/>
                  </a:lnTo>
                  <a:lnTo>
                    <a:pt x="0" y="7646"/>
                  </a:lnTo>
                  <a:lnTo>
                    <a:pt x="95" y="7685"/>
                  </a:lnTo>
                  <a:lnTo>
                    <a:pt x="95" y="7685"/>
                  </a:lnTo>
                  <a:lnTo>
                    <a:pt x="111" y="7668"/>
                  </a:lnTo>
                  <a:lnTo>
                    <a:pt x="111" y="7646"/>
                  </a:lnTo>
                  <a:lnTo>
                    <a:pt x="95" y="7685"/>
                  </a:lnTo>
                  <a:close/>
                </a:path>
              </a:pathLst>
            </a:custGeom>
            <a:solidFill>
              <a:srgbClr val="494936"/>
            </a:solidFill>
            <a:ln w="3175" cmpd="sng">
              <a:solidFill>
                <a:srgbClr val="494936"/>
              </a:solidFill>
              <a:round/>
              <a:headEnd/>
              <a:tailEnd/>
            </a:ln>
          </p:spPr>
          <p:txBody>
            <a:bodyPr/>
            <a:lstStyle/>
            <a:p>
              <a:endParaRPr lang="en-US"/>
            </a:p>
          </p:txBody>
        </p:sp>
        <p:sp>
          <p:nvSpPr>
            <p:cNvPr id="420" name="Freeform 174"/>
            <p:cNvSpPr>
              <a:spLocks/>
            </p:cNvSpPr>
            <p:nvPr/>
          </p:nvSpPr>
          <p:spPr bwMode="auto">
            <a:xfrm>
              <a:off x="974" y="1507"/>
              <a:ext cx="81" cy="85"/>
            </a:xfrm>
            <a:custGeom>
              <a:avLst/>
              <a:gdLst/>
              <a:ahLst/>
              <a:cxnLst>
                <a:cxn ang="0">
                  <a:pos x="0" y="1480"/>
                </a:cxn>
                <a:cxn ang="0">
                  <a:pos x="95" y="1519"/>
                </a:cxn>
                <a:cxn ang="0">
                  <a:pos x="1537" y="79"/>
                </a:cxn>
                <a:cxn ang="0">
                  <a:pos x="1459" y="0"/>
                </a:cxn>
                <a:cxn ang="0">
                  <a:pos x="16" y="1441"/>
                </a:cxn>
                <a:cxn ang="0">
                  <a:pos x="0" y="1480"/>
                </a:cxn>
                <a:cxn ang="0">
                  <a:pos x="0" y="1480"/>
                </a:cxn>
                <a:cxn ang="0">
                  <a:pos x="0" y="1613"/>
                </a:cxn>
                <a:cxn ang="0">
                  <a:pos x="95" y="1519"/>
                </a:cxn>
                <a:cxn ang="0">
                  <a:pos x="0" y="1480"/>
                </a:cxn>
              </a:cxnLst>
              <a:rect l="0" t="0" r="r" b="b"/>
              <a:pathLst>
                <a:path w="1537" h="1613">
                  <a:moveTo>
                    <a:pt x="0" y="1480"/>
                  </a:moveTo>
                  <a:lnTo>
                    <a:pt x="95" y="1519"/>
                  </a:lnTo>
                  <a:lnTo>
                    <a:pt x="1537" y="79"/>
                  </a:lnTo>
                  <a:lnTo>
                    <a:pt x="1459" y="0"/>
                  </a:lnTo>
                  <a:lnTo>
                    <a:pt x="16" y="1441"/>
                  </a:lnTo>
                  <a:lnTo>
                    <a:pt x="0" y="1480"/>
                  </a:lnTo>
                  <a:lnTo>
                    <a:pt x="0" y="1480"/>
                  </a:lnTo>
                  <a:lnTo>
                    <a:pt x="0" y="1613"/>
                  </a:lnTo>
                  <a:lnTo>
                    <a:pt x="95" y="1519"/>
                  </a:lnTo>
                  <a:lnTo>
                    <a:pt x="0" y="1480"/>
                  </a:lnTo>
                  <a:close/>
                </a:path>
              </a:pathLst>
            </a:custGeom>
            <a:solidFill>
              <a:srgbClr val="494936"/>
            </a:solidFill>
            <a:ln w="3175" cmpd="sng">
              <a:solidFill>
                <a:srgbClr val="494936"/>
              </a:solidFill>
              <a:round/>
              <a:headEnd/>
              <a:tailEnd/>
            </a:ln>
          </p:spPr>
          <p:txBody>
            <a:bodyPr/>
            <a:lstStyle/>
            <a:p>
              <a:endParaRPr lang="en-US"/>
            </a:p>
          </p:txBody>
        </p:sp>
        <p:sp>
          <p:nvSpPr>
            <p:cNvPr id="421" name="Freeform 175"/>
            <p:cNvSpPr>
              <a:spLocks/>
            </p:cNvSpPr>
            <p:nvPr/>
          </p:nvSpPr>
          <p:spPr bwMode="auto">
            <a:xfrm>
              <a:off x="974" y="1181"/>
              <a:ext cx="6" cy="404"/>
            </a:xfrm>
            <a:custGeom>
              <a:avLst/>
              <a:gdLst/>
              <a:ahLst/>
              <a:cxnLst>
                <a:cxn ang="0">
                  <a:pos x="16" y="0"/>
                </a:cxn>
                <a:cxn ang="0">
                  <a:pos x="0" y="39"/>
                </a:cxn>
                <a:cxn ang="0">
                  <a:pos x="0" y="7685"/>
                </a:cxn>
                <a:cxn ang="0">
                  <a:pos x="111" y="7685"/>
                </a:cxn>
                <a:cxn ang="0">
                  <a:pos x="111" y="39"/>
                </a:cxn>
                <a:cxn ang="0">
                  <a:pos x="16" y="0"/>
                </a:cxn>
                <a:cxn ang="0">
                  <a:pos x="16" y="0"/>
                </a:cxn>
                <a:cxn ang="0">
                  <a:pos x="0" y="17"/>
                </a:cxn>
                <a:cxn ang="0">
                  <a:pos x="0" y="39"/>
                </a:cxn>
                <a:cxn ang="0">
                  <a:pos x="16" y="0"/>
                </a:cxn>
              </a:cxnLst>
              <a:rect l="0" t="0" r="r" b="b"/>
              <a:pathLst>
                <a:path w="111" h="7685">
                  <a:moveTo>
                    <a:pt x="16" y="0"/>
                  </a:moveTo>
                  <a:lnTo>
                    <a:pt x="0" y="39"/>
                  </a:lnTo>
                  <a:lnTo>
                    <a:pt x="0" y="7685"/>
                  </a:lnTo>
                  <a:lnTo>
                    <a:pt x="111" y="7685"/>
                  </a:lnTo>
                  <a:lnTo>
                    <a:pt x="111" y="39"/>
                  </a:lnTo>
                  <a:lnTo>
                    <a:pt x="16" y="0"/>
                  </a:lnTo>
                  <a:lnTo>
                    <a:pt x="16" y="0"/>
                  </a:lnTo>
                  <a:lnTo>
                    <a:pt x="0" y="17"/>
                  </a:lnTo>
                  <a:lnTo>
                    <a:pt x="0" y="39"/>
                  </a:lnTo>
                  <a:lnTo>
                    <a:pt x="16" y="0"/>
                  </a:lnTo>
                  <a:close/>
                </a:path>
              </a:pathLst>
            </a:custGeom>
            <a:solidFill>
              <a:srgbClr val="494936"/>
            </a:solidFill>
            <a:ln w="9525">
              <a:solidFill>
                <a:srgbClr val="494936"/>
              </a:solidFill>
              <a:round/>
              <a:headEnd/>
              <a:tailEnd/>
            </a:ln>
          </p:spPr>
          <p:txBody>
            <a:bodyPr/>
            <a:lstStyle/>
            <a:p>
              <a:endParaRPr lang="en-US"/>
            </a:p>
          </p:txBody>
        </p:sp>
        <p:sp>
          <p:nvSpPr>
            <p:cNvPr id="422" name="Freeform 176"/>
            <p:cNvSpPr>
              <a:spLocks/>
            </p:cNvSpPr>
            <p:nvPr/>
          </p:nvSpPr>
          <p:spPr bwMode="auto">
            <a:xfrm>
              <a:off x="195" y="1107"/>
              <a:ext cx="858" cy="76"/>
            </a:xfrm>
            <a:custGeom>
              <a:avLst/>
              <a:gdLst/>
              <a:ahLst/>
              <a:cxnLst>
                <a:cxn ang="0">
                  <a:pos x="0" y="1440"/>
                </a:cxn>
                <a:cxn ang="0">
                  <a:pos x="1554" y="0"/>
                </a:cxn>
                <a:cxn ang="0">
                  <a:pos x="16306" y="0"/>
                </a:cxn>
                <a:cxn ang="0">
                  <a:pos x="14864" y="1440"/>
                </a:cxn>
                <a:cxn ang="0">
                  <a:pos x="0" y="1440"/>
                </a:cxn>
              </a:cxnLst>
              <a:rect l="0" t="0" r="r" b="b"/>
              <a:pathLst>
                <a:path w="16306" h="1440">
                  <a:moveTo>
                    <a:pt x="0" y="1440"/>
                  </a:moveTo>
                  <a:lnTo>
                    <a:pt x="1554" y="0"/>
                  </a:lnTo>
                  <a:lnTo>
                    <a:pt x="16306" y="0"/>
                  </a:lnTo>
                  <a:lnTo>
                    <a:pt x="14864" y="1440"/>
                  </a:lnTo>
                  <a:lnTo>
                    <a:pt x="0" y="1440"/>
                  </a:lnTo>
                  <a:close/>
                </a:path>
              </a:pathLst>
            </a:custGeom>
            <a:solidFill>
              <a:srgbClr val="C9C9B6"/>
            </a:solidFill>
            <a:ln w="4763" cap="flat" cmpd="sng">
              <a:solidFill>
                <a:srgbClr val="494936"/>
              </a:solidFill>
              <a:prstDash val="solid"/>
              <a:round/>
              <a:headEnd type="none" w="med" len="med"/>
              <a:tailEnd type="none" w="med" len="med"/>
            </a:ln>
            <a:effectLst/>
          </p:spPr>
          <p:txBody>
            <a:bodyPr/>
            <a:lstStyle/>
            <a:p>
              <a:endParaRPr lang="en-US"/>
            </a:p>
          </p:txBody>
        </p:sp>
        <p:sp>
          <p:nvSpPr>
            <p:cNvPr id="423" name="Freeform 177"/>
            <p:cNvSpPr>
              <a:spLocks/>
            </p:cNvSpPr>
            <p:nvPr/>
          </p:nvSpPr>
          <p:spPr bwMode="auto">
            <a:xfrm>
              <a:off x="193" y="1104"/>
              <a:ext cx="86" cy="81"/>
            </a:xfrm>
            <a:custGeom>
              <a:avLst/>
              <a:gdLst/>
              <a:ahLst/>
              <a:cxnLst>
                <a:cxn ang="0">
                  <a:pos x="1592" y="0"/>
                </a:cxn>
                <a:cxn ang="0">
                  <a:pos x="1554" y="15"/>
                </a:cxn>
                <a:cxn ang="0">
                  <a:pos x="0" y="1455"/>
                </a:cxn>
                <a:cxn ang="0">
                  <a:pos x="76" y="1536"/>
                </a:cxn>
                <a:cxn ang="0">
                  <a:pos x="1629" y="96"/>
                </a:cxn>
                <a:cxn ang="0">
                  <a:pos x="1592" y="0"/>
                </a:cxn>
                <a:cxn ang="0">
                  <a:pos x="1592" y="0"/>
                </a:cxn>
                <a:cxn ang="0">
                  <a:pos x="1569" y="0"/>
                </a:cxn>
                <a:cxn ang="0">
                  <a:pos x="1554" y="15"/>
                </a:cxn>
                <a:cxn ang="0">
                  <a:pos x="1592" y="0"/>
                </a:cxn>
              </a:cxnLst>
              <a:rect l="0" t="0" r="r" b="b"/>
              <a:pathLst>
                <a:path w="1629" h="1536">
                  <a:moveTo>
                    <a:pt x="1592" y="0"/>
                  </a:moveTo>
                  <a:lnTo>
                    <a:pt x="1554" y="15"/>
                  </a:lnTo>
                  <a:lnTo>
                    <a:pt x="0" y="1455"/>
                  </a:lnTo>
                  <a:lnTo>
                    <a:pt x="76" y="1536"/>
                  </a:lnTo>
                  <a:lnTo>
                    <a:pt x="1629" y="96"/>
                  </a:lnTo>
                  <a:lnTo>
                    <a:pt x="1592" y="0"/>
                  </a:lnTo>
                  <a:lnTo>
                    <a:pt x="1592" y="0"/>
                  </a:lnTo>
                  <a:lnTo>
                    <a:pt x="1569" y="0"/>
                  </a:lnTo>
                  <a:lnTo>
                    <a:pt x="1554" y="15"/>
                  </a:lnTo>
                  <a:lnTo>
                    <a:pt x="1592" y="0"/>
                  </a:lnTo>
                  <a:close/>
                </a:path>
              </a:pathLst>
            </a:custGeom>
            <a:solidFill>
              <a:srgbClr val="494936"/>
            </a:solidFill>
            <a:ln w="3175" cmpd="sng">
              <a:solidFill>
                <a:srgbClr val="000000"/>
              </a:solidFill>
              <a:round/>
              <a:headEnd/>
              <a:tailEnd/>
            </a:ln>
          </p:spPr>
          <p:txBody>
            <a:bodyPr/>
            <a:lstStyle/>
            <a:p>
              <a:endParaRPr lang="en-US"/>
            </a:p>
          </p:txBody>
        </p:sp>
        <p:sp>
          <p:nvSpPr>
            <p:cNvPr id="424" name="Freeform 178"/>
            <p:cNvSpPr>
              <a:spLocks/>
            </p:cNvSpPr>
            <p:nvPr/>
          </p:nvSpPr>
          <p:spPr bwMode="auto">
            <a:xfrm>
              <a:off x="277" y="1104"/>
              <a:ext cx="783" cy="6"/>
            </a:xfrm>
            <a:custGeom>
              <a:avLst/>
              <a:gdLst/>
              <a:ahLst/>
              <a:cxnLst>
                <a:cxn ang="0">
                  <a:pos x="14791" y="94"/>
                </a:cxn>
                <a:cxn ang="0">
                  <a:pos x="14752" y="0"/>
                </a:cxn>
                <a:cxn ang="0">
                  <a:pos x="0" y="0"/>
                </a:cxn>
                <a:cxn ang="0">
                  <a:pos x="0" y="111"/>
                </a:cxn>
                <a:cxn ang="0">
                  <a:pos x="14752" y="111"/>
                </a:cxn>
                <a:cxn ang="0">
                  <a:pos x="14791" y="94"/>
                </a:cxn>
                <a:cxn ang="0">
                  <a:pos x="14791" y="94"/>
                </a:cxn>
                <a:cxn ang="0">
                  <a:pos x="14885" y="0"/>
                </a:cxn>
                <a:cxn ang="0">
                  <a:pos x="14752" y="0"/>
                </a:cxn>
                <a:cxn ang="0">
                  <a:pos x="14791" y="94"/>
                </a:cxn>
              </a:cxnLst>
              <a:rect l="0" t="0" r="r" b="b"/>
              <a:pathLst>
                <a:path w="14885" h="111">
                  <a:moveTo>
                    <a:pt x="14791" y="94"/>
                  </a:moveTo>
                  <a:lnTo>
                    <a:pt x="14752" y="0"/>
                  </a:lnTo>
                  <a:lnTo>
                    <a:pt x="0" y="0"/>
                  </a:lnTo>
                  <a:lnTo>
                    <a:pt x="0" y="111"/>
                  </a:lnTo>
                  <a:lnTo>
                    <a:pt x="14752" y="111"/>
                  </a:lnTo>
                  <a:lnTo>
                    <a:pt x="14791" y="94"/>
                  </a:lnTo>
                  <a:lnTo>
                    <a:pt x="14791" y="94"/>
                  </a:lnTo>
                  <a:lnTo>
                    <a:pt x="14885" y="0"/>
                  </a:lnTo>
                  <a:lnTo>
                    <a:pt x="14752" y="0"/>
                  </a:lnTo>
                  <a:lnTo>
                    <a:pt x="14791" y="94"/>
                  </a:lnTo>
                  <a:close/>
                </a:path>
              </a:pathLst>
            </a:custGeom>
            <a:solidFill>
              <a:srgbClr val="494936"/>
            </a:solidFill>
            <a:ln w="3175" cmpd="sng">
              <a:solidFill>
                <a:srgbClr val="494936"/>
              </a:solidFill>
              <a:round/>
              <a:headEnd/>
              <a:tailEnd/>
            </a:ln>
          </p:spPr>
          <p:txBody>
            <a:bodyPr/>
            <a:lstStyle/>
            <a:p>
              <a:endParaRPr lang="en-US"/>
            </a:p>
          </p:txBody>
        </p:sp>
        <p:sp>
          <p:nvSpPr>
            <p:cNvPr id="425" name="Freeform 179"/>
            <p:cNvSpPr>
              <a:spLocks/>
            </p:cNvSpPr>
            <p:nvPr/>
          </p:nvSpPr>
          <p:spPr bwMode="auto">
            <a:xfrm>
              <a:off x="975" y="1105"/>
              <a:ext cx="80" cy="81"/>
            </a:xfrm>
            <a:custGeom>
              <a:avLst/>
              <a:gdLst/>
              <a:ahLst/>
              <a:cxnLst>
                <a:cxn ang="0">
                  <a:pos x="40" y="1536"/>
                </a:cxn>
                <a:cxn ang="0">
                  <a:pos x="79" y="1519"/>
                </a:cxn>
                <a:cxn ang="0">
                  <a:pos x="1521" y="78"/>
                </a:cxn>
                <a:cxn ang="0">
                  <a:pos x="1443" y="0"/>
                </a:cxn>
                <a:cxn ang="0">
                  <a:pos x="0" y="1440"/>
                </a:cxn>
                <a:cxn ang="0">
                  <a:pos x="40" y="1536"/>
                </a:cxn>
                <a:cxn ang="0">
                  <a:pos x="40" y="1536"/>
                </a:cxn>
                <a:cxn ang="0">
                  <a:pos x="63" y="1536"/>
                </a:cxn>
                <a:cxn ang="0">
                  <a:pos x="79" y="1519"/>
                </a:cxn>
                <a:cxn ang="0">
                  <a:pos x="40" y="1536"/>
                </a:cxn>
              </a:cxnLst>
              <a:rect l="0" t="0" r="r" b="b"/>
              <a:pathLst>
                <a:path w="1521" h="1536">
                  <a:moveTo>
                    <a:pt x="40" y="1536"/>
                  </a:moveTo>
                  <a:lnTo>
                    <a:pt x="79" y="1519"/>
                  </a:lnTo>
                  <a:lnTo>
                    <a:pt x="1521" y="78"/>
                  </a:lnTo>
                  <a:lnTo>
                    <a:pt x="1443" y="0"/>
                  </a:lnTo>
                  <a:lnTo>
                    <a:pt x="0" y="1440"/>
                  </a:lnTo>
                  <a:lnTo>
                    <a:pt x="40" y="1536"/>
                  </a:lnTo>
                  <a:lnTo>
                    <a:pt x="40" y="1536"/>
                  </a:lnTo>
                  <a:lnTo>
                    <a:pt x="63" y="1536"/>
                  </a:lnTo>
                  <a:lnTo>
                    <a:pt x="79" y="1519"/>
                  </a:lnTo>
                  <a:lnTo>
                    <a:pt x="40" y="1536"/>
                  </a:lnTo>
                  <a:close/>
                </a:path>
              </a:pathLst>
            </a:custGeom>
            <a:solidFill>
              <a:srgbClr val="494936"/>
            </a:solidFill>
            <a:ln w="3175" cmpd="sng">
              <a:solidFill>
                <a:srgbClr val="494936"/>
              </a:solidFill>
              <a:round/>
              <a:headEnd/>
              <a:tailEnd/>
            </a:ln>
          </p:spPr>
          <p:txBody>
            <a:bodyPr/>
            <a:lstStyle/>
            <a:p>
              <a:endParaRPr lang="en-US"/>
            </a:p>
          </p:txBody>
        </p:sp>
        <p:sp>
          <p:nvSpPr>
            <p:cNvPr id="426" name="Freeform 180"/>
            <p:cNvSpPr>
              <a:spLocks/>
            </p:cNvSpPr>
            <p:nvPr/>
          </p:nvSpPr>
          <p:spPr bwMode="auto">
            <a:xfrm>
              <a:off x="188" y="1180"/>
              <a:ext cx="789" cy="6"/>
            </a:xfrm>
            <a:custGeom>
              <a:avLst/>
              <a:gdLst/>
              <a:ahLst/>
              <a:cxnLst>
                <a:cxn ang="0">
                  <a:pos x="101" y="15"/>
                </a:cxn>
                <a:cxn ang="0">
                  <a:pos x="139" y="112"/>
                </a:cxn>
                <a:cxn ang="0">
                  <a:pos x="15003" y="112"/>
                </a:cxn>
                <a:cxn ang="0">
                  <a:pos x="15003" y="0"/>
                </a:cxn>
                <a:cxn ang="0">
                  <a:pos x="139" y="0"/>
                </a:cxn>
                <a:cxn ang="0">
                  <a:pos x="101" y="15"/>
                </a:cxn>
                <a:cxn ang="0">
                  <a:pos x="101" y="15"/>
                </a:cxn>
                <a:cxn ang="0">
                  <a:pos x="0" y="112"/>
                </a:cxn>
                <a:cxn ang="0">
                  <a:pos x="139" y="112"/>
                </a:cxn>
                <a:cxn ang="0">
                  <a:pos x="101" y="15"/>
                </a:cxn>
              </a:cxnLst>
              <a:rect l="0" t="0" r="r" b="b"/>
              <a:pathLst>
                <a:path w="15003" h="112">
                  <a:moveTo>
                    <a:pt x="101" y="15"/>
                  </a:moveTo>
                  <a:lnTo>
                    <a:pt x="139" y="112"/>
                  </a:lnTo>
                  <a:lnTo>
                    <a:pt x="15003" y="112"/>
                  </a:lnTo>
                  <a:lnTo>
                    <a:pt x="15003" y="0"/>
                  </a:lnTo>
                  <a:lnTo>
                    <a:pt x="139" y="0"/>
                  </a:lnTo>
                  <a:lnTo>
                    <a:pt x="101" y="15"/>
                  </a:lnTo>
                  <a:lnTo>
                    <a:pt x="101" y="15"/>
                  </a:lnTo>
                  <a:lnTo>
                    <a:pt x="0" y="112"/>
                  </a:lnTo>
                  <a:lnTo>
                    <a:pt x="139" y="112"/>
                  </a:lnTo>
                  <a:lnTo>
                    <a:pt x="101" y="15"/>
                  </a:lnTo>
                  <a:close/>
                </a:path>
              </a:pathLst>
            </a:custGeom>
            <a:solidFill>
              <a:srgbClr val="494936"/>
            </a:solidFill>
            <a:ln w="3175" cmpd="sng">
              <a:solidFill>
                <a:srgbClr val="494936"/>
              </a:solidFill>
              <a:round/>
              <a:headEnd/>
              <a:tailEnd/>
            </a:ln>
          </p:spPr>
          <p:txBody>
            <a:bodyPr/>
            <a:lstStyle/>
            <a:p>
              <a:endParaRPr lang="en-US"/>
            </a:p>
          </p:txBody>
        </p:sp>
        <p:sp>
          <p:nvSpPr>
            <p:cNvPr id="427" name="Freeform 181"/>
            <p:cNvSpPr>
              <a:spLocks/>
            </p:cNvSpPr>
            <p:nvPr/>
          </p:nvSpPr>
          <p:spPr bwMode="auto">
            <a:xfrm>
              <a:off x="220" y="1283"/>
              <a:ext cx="221" cy="92"/>
            </a:xfrm>
            <a:custGeom>
              <a:avLst/>
              <a:gdLst/>
              <a:ahLst/>
              <a:cxnLst>
                <a:cxn ang="0">
                  <a:pos x="2660" y="1080"/>
                </a:cxn>
                <a:cxn ang="0">
                  <a:pos x="0" y="1081"/>
                </a:cxn>
                <a:cxn ang="0">
                  <a:pos x="0" y="660"/>
                </a:cxn>
                <a:cxn ang="0">
                  <a:pos x="2660" y="658"/>
                </a:cxn>
                <a:cxn ang="0">
                  <a:pos x="2661" y="0"/>
                </a:cxn>
                <a:cxn ang="0">
                  <a:pos x="4199" y="869"/>
                </a:cxn>
                <a:cxn ang="0">
                  <a:pos x="2661" y="1739"/>
                </a:cxn>
                <a:cxn ang="0">
                  <a:pos x="2660" y="1080"/>
                </a:cxn>
              </a:cxnLst>
              <a:rect l="0" t="0" r="r" b="b"/>
              <a:pathLst>
                <a:path w="4199" h="1739">
                  <a:moveTo>
                    <a:pt x="2660" y="1080"/>
                  </a:moveTo>
                  <a:lnTo>
                    <a:pt x="0" y="1081"/>
                  </a:lnTo>
                  <a:lnTo>
                    <a:pt x="0" y="660"/>
                  </a:lnTo>
                  <a:lnTo>
                    <a:pt x="2660" y="658"/>
                  </a:lnTo>
                  <a:lnTo>
                    <a:pt x="2661" y="0"/>
                  </a:lnTo>
                  <a:lnTo>
                    <a:pt x="4199" y="869"/>
                  </a:lnTo>
                  <a:lnTo>
                    <a:pt x="2661" y="1739"/>
                  </a:lnTo>
                  <a:lnTo>
                    <a:pt x="2660" y="1080"/>
                  </a:lnTo>
                  <a:close/>
                </a:path>
              </a:pathLst>
            </a:custGeom>
            <a:solidFill>
              <a:srgbClr val="000000"/>
            </a:solidFill>
            <a:ln w="9525">
              <a:noFill/>
              <a:round/>
              <a:headEnd/>
              <a:tailEnd/>
            </a:ln>
          </p:spPr>
          <p:txBody>
            <a:bodyPr/>
            <a:lstStyle/>
            <a:p>
              <a:endParaRPr lang="en-US"/>
            </a:p>
          </p:txBody>
        </p:sp>
        <p:sp>
          <p:nvSpPr>
            <p:cNvPr id="428" name="Freeform 182"/>
            <p:cNvSpPr>
              <a:spLocks/>
            </p:cNvSpPr>
            <p:nvPr/>
          </p:nvSpPr>
          <p:spPr bwMode="auto">
            <a:xfrm>
              <a:off x="751" y="1233"/>
              <a:ext cx="187" cy="78"/>
            </a:xfrm>
            <a:custGeom>
              <a:avLst/>
              <a:gdLst/>
              <a:ahLst/>
              <a:cxnLst>
                <a:cxn ang="0">
                  <a:pos x="2258" y="919"/>
                </a:cxn>
                <a:cxn ang="0">
                  <a:pos x="0" y="921"/>
                </a:cxn>
                <a:cxn ang="0">
                  <a:pos x="0" y="562"/>
                </a:cxn>
                <a:cxn ang="0">
                  <a:pos x="2258" y="560"/>
                </a:cxn>
                <a:cxn ang="0">
                  <a:pos x="2259" y="0"/>
                </a:cxn>
                <a:cxn ang="0">
                  <a:pos x="3567" y="740"/>
                </a:cxn>
                <a:cxn ang="0">
                  <a:pos x="2259" y="1480"/>
                </a:cxn>
                <a:cxn ang="0">
                  <a:pos x="2258" y="919"/>
                </a:cxn>
              </a:cxnLst>
              <a:rect l="0" t="0" r="r" b="b"/>
              <a:pathLst>
                <a:path w="3567" h="1480">
                  <a:moveTo>
                    <a:pt x="2258" y="919"/>
                  </a:moveTo>
                  <a:lnTo>
                    <a:pt x="0" y="921"/>
                  </a:lnTo>
                  <a:lnTo>
                    <a:pt x="0" y="562"/>
                  </a:lnTo>
                  <a:lnTo>
                    <a:pt x="2258" y="560"/>
                  </a:lnTo>
                  <a:lnTo>
                    <a:pt x="2259" y="0"/>
                  </a:lnTo>
                  <a:lnTo>
                    <a:pt x="3567" y="740"/>
                  </a:lnTo>
                  <a:lnTo>
                    <a:pt x="2259" y="1480"/>
                  </a:lnTo>
                  <a:lnTo>
                    <a:pt x="2258" y="919"/>
                  </a:lnTo>
                  <a:close/>
                </a:path>
              </a:pathLst>
            </a:custGeom>
            <a:solidFill>
              <a:srgbClr val="000000"/>
            </a:solidFill>
            <a:ln w="9525">
              <a:noFill/>
              <a:round/>
              <a:headEnd/>
              <a:tailEnd/>
            </a:ln>
          </p:spPr>
          <p:txBody>
            <a:bodyPr/>
            <a:lstStyle/>
            <a:p>
              <a:endParaRPr lang="en-US"/>
            </a:p>
          </p:txBody>
        </p:sp>
        <p:sp>
          <p:nvSpPr>
            <p:cNvPr id="429" name="Freeform 183"/>
            <p:cNvSpPr>
              <a:spLocks/>
            </p:cNvSpPr>
            <p:nvPr/>
          </p:nvSpPr>
          <p:spPr bwMode="auto">
            <a:xfrm>
              <a:off x="751" y="1351"/>
              <a:ext cx="187" cy="78"/>
            </a:xfrm>
            <a:custGeom>
              <a:avLst/>
              <a:gdLst/>
              <a:ahLst/>
              <a:cxnLst>
                <a:cxn ang="0">
                  <a:pos x="2258" y="919"/>
                </a:cxn>
                <a:cxn ang="0">
                  <a:pos x="0" y="920"/>
                </a:cxn>
                <a:cxn ang="0">
                  <a:pos x="0" y="561"/>
                </a:cxn>
                <a:cxn ang="0">
                  <a:pos x="2258" y="560"/>
                </a:cxn>
                <a:cxn ang="0">
                  <a:pos x="2259" y="0"/>
                </a:cxn>
                <a:cxn ang="0">
                  <a:pos x="3567" y="740"/>
                </a:cxn>
                <a:cxn ang="0">
                  <a:pos x="2259" y="1480"/>
                </a:cxn>
                <a:cxn ang="0">
                  <a:pos x="2258" y="919"/>
                </a:cxn>
              </a:cxnLst>
              <a:rect l="0" t="0" r="r" b="b"/>
              <a:pathLst>
                <a:path w="3567" h="1480">
                  <a:moveTo>
                    <a:pt x="2258" y="919"/>
                  </a:moveTo>
                  <a:lnTo>
                    <a:pt x="0" y="920"/>
                  </a:lnTo>
                  <a:lnTo>
                    <a:pt x="0" y="561"/>
                  </a:lnTo>
                  <a:lnTo>
                    <a:pt x="2258" y="560"/>
                  </a:lnTo>
                  <a:lnTo>
                    <a:pt x="2259" y="0"/>
                  </a:lnTo>
                  <a:lnTo>
                    <a:pt x="3567" y="740"/>
                  </a:lnTo>
                  <a:lnTo>
                    <a:pt x="2259" y="1480"/>
                  </a:lnTo>
                  <a:lnTo>
                    <a:pt x="2258" y="919"/>
                  </a:lnTo>
                  <a:close/>
                </a:path>
              </a:pathLst>
            </a:custGeom>
            <a:solidFill>
              <a:srgbClr val="000000"/>
            </a:solidFill>
            <a:ln w="9525">
              <a:noFill/>
              <a:round/>
              <a:headEnd/>
              <a:tailEnd/>
            </a:ln>
          </p:spPr>
          <p:txBody>
            <a:bodyPr/>
            <a:lstStyle/>
            <a:p>
              <a:endParaRPr lang="en-US"/>
            </a:p>
          </p:txBody>
        </p:sp>
        <p:sp>
          <p:nvSpPr>
            <p:cNvPr id="430" name="Freeform 184"/>
            <p:cNvSpPr>
              <a:spLocks/>
            </p:cNvSpPr>
            <p:nvPr/>
          </p:nvSpPr>
          <p:spPr bwMode="auto">
            <a:xfrm>
              <a:off x="751" y="1469"/>
              <a:ext cx="187" cy="77"/>
            </a:xfrm>
            <a:custGeom>
              <a:avLst/>
              <a:gdLst/>
              <a:ahLst/>
              <a:cxnLst>
                <a:cxn ang="0">
                  <a:pos x="2258" y="918"/>
                </a:cxn>
                <a:cxn ang="0">
                  <a:pos x="0" y="920"/>
                </a:cxn>
                <a:cxn ang="0">
                  <a:pos x="0" y="562"/>
                </a:cxn>
                <a:cxn ang="0">
                  <a:pos x="2258" y="560"/>
                </a:cxn>
                <a:cxn ang="0">
                  <a:pos x="2259" y="0"/>
                </a:cxn>
                <a:cxn ang="0">
                  <a:pos x="3567" y="740"/>
                </a:cxn>
                <a:cxn ang="0">
                  <a:pos x="2259" y="1479"/>
                </a:cxn>
                <a:cxn ang="0">
                  <a:pos x="2258" y="918"/>
                </a:cxn>
              </a:cxnLst>
              <a:rect l="0" t="0" r="r" b="b"/>
              <a:pathLst>
                <a:path w="3567" h="1479">
                  <a:moveTo>
                    <a:pt x="2258" y="918"/>
                  </a:moveTo>
                  <a:lnTo>
                    <a:pt x="0" y="920"/>
                  </a:lnTo>
                  <a:lnTo>
                    <a:pt x="0" y="562"/>
                  </a:lnTo>
                  <a:lnTo>
                    <a:pt x="2258" y="560"/>
                  </a:lnTo>
                  <a:lnTo>
                    <a:pt x="2259" y="0"/>
                  </a:lnTo>
                  <a:lnTo>
                    <a:pt x="3567" y="740"/>
                  </a:lnTo>
                  <a:lnTo>
                    <a:pt x="2259" y="1479"/>
                  </a:lnTo>
                  <a:lnTo>
                    <a:pt x="2258" y="918"/>
                  </a:lnTo>
                  <a:close/>
                </a:path>
              </a:pathLst>
            </a:custGeom>
            <a:solidFill>
              <a:srgbClr val="000000"/>
            </a:solidFill>
            <a:ln w="9525">
              <a:noFill/>
              <a:round/>
              <a:headEnd/>
              <a:tailEnd/>
            </a:ln>
          </p:spPr>
          <p:txBody>
            <a:bodyPr/>
            <a:lstStyle/>
            <a:p>
              <a:endParaRPr lang="en-US"/>
            </a:p>
          </p:txBody>
        </p:sp>
        <p:sp>
          <p:nvSpPr>
            <p:cNvPr id="431" name="Rectangle 185"/>
            <p:cNvSpPr>
              <a:spLocks noChangeArrowheads="1"/>
            </p:cNvSpPr>
            <p:nvPr/>
          </p:nvSpPr>
          <p:spPr bwMode="auto">
            <a:xfrm>
              <a:off x="461" y="1267"/>
              <a:ext cx="199" cy="143"/>
            </a:xfrm>
            <a:prstGeom prst="rect">
              <a:avLst/>
            </a:prstGeom>
            <a:solidFill>
              <a:srgbClr val="000000"/>
            </a:solidFill>
            <a:ln w="9525">
              <a:noFill/>
              <a:miter lim="800000"/>
              <a:headEnd/>
              <a:tailEnd/>
            </a:ln>
          </p:spPr>
          <p:txBody>
            <a:bodyPr/>
            <a:lstStyle/>
            <a:p>
              <a:endParaRPr lang="en-US"/>
            </a:p>
          </p:txBody>
        </p:sp>
        <p:sp>
          <p:nvSpPr>
            <p:cNvPr id="432" name="Rectangle 186"/>
            <p:cNvSpPr>
              <a:spLocks noChangeArrowheads="1"/>
            </p:cNvSpPr>
            <p:nvPr/>
          </p:nvSpPr>
          <p:spPr bwMode="auto">
            <a:xfrm>
              <a:off x="677" y="1286"/>
              <a:ext cx="40" cy="64"/>
            </a:xfrm>
            <a:prstGeom prst="rect">
              <a:avLst/>
            </a:prstGeom>
            <a:solidFill>
              <a:srgbClr val="000000"/>
            </a:solidFill>
            <a:ln w="9525">
              <a:noFill/>
              <a:miter lim="800000"/>
              <a:headEnd/>
              <a:tailEnd/>
            </a:ln>
          </p:spPr>
          <p:txBody>
            <a:bodyPr/>
            <a:lstStyle/>
            <a:p>
              <a:endParaRPr lang="en-US"/>
            </a:p>
          </p:txBody>
        </p:sp>
        <p:sp>
          <p:nvSpPr>
            <p:cNvPr id="433" name="Freeform 187"/>
            <p:cNvSpPr>
              <a:spLocks/>
            </p:cNvSpPr>
            <p:nvPr/>
          </p:nvSpPr>
          <p:spPr bwMode="auto">
            <a:xfrm>
              <a:off x="476" y="1498"/>
              <a:ext cx="20" cy="15"/>
            </a:xfrm>
            <a:custGeom>
              <a:avLst/>
              <a:gdLst/>
              <a:ahLst/>
              <a:cxnLst>
                <a:cxn ang="0">
                  <a:pos x="20" y="0"/>
                </a:cxn>
                <a:cxn ang="0">
                  <a:pos x="16" y="12"/>
                </a:cxn>
                <a:cxn ang="0">
                  <a:pos x="12" y="23"/>
                </a:cxn>
                <a:cxn ang="0">
                  <a:pos x="8" y="34"/>
                </a:cxn>
                <a:cxn ang="0">
                  <a:pos x="5" y="45"/>
                </a:cxn>
                <a:cxn ang="0">
                  <a:pos x="3" y="56"/>
                </a:cxn>
                <a:cxn ang="0">
                  <a:pos x="2" y="67"/>
                </a:cxn>
                <a:cxn ang="0">
                  <a:pos x="1" y="77"/>
                </a:cxn>
                <a:cxn ang="0">
                  <a:pos x="0" y="87"/>
                </a:cxn>
                <a:cxn ang="0">
                  <a:pos x="1" y="98"/>
                </a:cxn>
                <a:cxn ang="0">
                  <a:pos x="1" y="108"/>
                </a:cxn>
                <a:cxn ang="0">
                  <a:pos x="3" y="117"/>
                </a:cxn>
                <a:cxn ang="0">
                  <a:pos x="4" y="127"/>
                </a:cxn>
                <a:cxn ang="0">
                  <a:pos x="6" y="137"/>
                </a:cxn>
                <a:cxn ang="0">
                  <a:pos x="9" y="146"/>
                </a:cxn>
                <a:cxn ang="0">
                  <a:pos x="12" y="155"/>
                </a:cxn>
                <a:cxn ang="0">
                  <a:pos x="16" y="163"/>
                </a:cxn>
                <a:cxn ang="0">
                  <a:pos x="24" y="181"/>
                </a:cxn>
                <a:cxn ang="0">
                  <a:pos x="35" y="196"/>
                </a:cxn>
                <a:cxn ang="0">
                  <a:pos x="46" y="210"/>
                </a:cxn>
                <a:cxn ang="0">
                  <a:pos x="59" y="224"/>
                </a:cxn>
                <a:cxn ang="0">
                  <a:pos x="74" y="237"/>
                </a:cxn>
                <a:cxn ang="0">
                  <a:pos x="88" y="247"/>
                </a:cxn>
                <a:cxn ang="0">
                  <a:pos x="104" y="258"/>
                </a:cxn>
                <a:cxn ang="0">
                  <a:pos x="122" y="266"/>
                </a:cxn>
                <a:cxn ang="0">
                  <a:pos x="139" y="273"/>
                </a:cxn>
                <a:cxn ang="0">
                  <a:pos x="157" y="278"/>
                </a:cxn>
                <a:cxn ang="0">
                  <a:pos x="175" y="282"/>
                </a:cxn>
                <a:cxn ang="0">
                  <a:pos x="194" y="285"/>
                </a:cxn>
                <a:cxn ang="0">
                  <a:pos x="212" y="285"/>
                </a:cxn>
                <a:cxn ang="0">
                  <a:pos x="232" y="284"/>
                </a:cxn>
                <a:cxn ang="0">
                  <a:pos x="250" y="281"/>
                </a:cxn>
                <a:cxn ang="0">
                  <a:pos x="268" y="277"/>
                </a:cxn>
                <a:cxn ang="0">
                  <a:pos x="286" y="270"/>
                </a:cxn>
                <a:cxn ang="0">
                  <a:pos x="303" y="262"/>
                </a:cxn>
                <a:cxn ang="0">
                  <a:pos x="312" y="257"/>
                </a:cxn>
                <a:cxn ang="0">
                  <a:pos x="320" y="251"/>
                </a:cxn>
                <a:cxn ang="0">
                  <a:pos x="327" y="245"/>
                </a:cxn>
                <a:cxn ang="0">
                  <a:pos x="335" y="238"/>
                </a:cxn>
                <a:cxn ang="0">
                  <a:pos x="342" y="231"/>
                </a:cxn>
                <a:cxn ang="0">
                  <a:pos x="350" y="224"/>
                </a:cxn>
                <a:cxn ang="0">
                  <a:pos x="357" y="216"/>
                </a:cxn>
                <a:cxn ang="0">
                  <a:pos x="364" y="206"/>
                </a:cxn>
                <a:cxn ang="0">
                  <a:pos x="370" y="197"/>
                </a:cxn>
                <a:cxn ang="0">
                  <a:pos x="376" y="187"/>
                </a:cxn>
                <a:cxn ang="0">
                  <a:pos x="381" y="177"/>
                </a:cxn>
                <a:cxn ang="0">
                  <a:pos x="388" y="165"/>
                </a:cxn>
                <a:cxn ang="0">
                  <a:pos x="20" y="0"/>
                </a:cxn>
              </a:cxnLst>
              <a:rect l="0" t="0" r="r" b="b"/>
              <a:pathLst>
                <a:path w="388" h="285">
                  <a:moveTo>
                    <a:pt x="20" y="0"/>
                  </a:moveTo>
                  <a:lnTo>
                    <a:pt x="16" y="12"/>
                  </a:lnTo>
                  <a:lnTo>
                    <a:pt x="12" y="23"/>
                  </a:lnTo>
                  <a:lnTo>
                    <a:pt x="8" y="34"/>
                  </a:lnTo>
                  <a:lnTo>
                    <a:pt x="5" y="45"/>
                  </a:lnTo>
                  <a:lnTo>
                    <a:pt x="3" y="56"/>
                  </a:lnTo>
                  <a:lnTo>
                    <a:pt x="2" y="67"/>
                  </a:lnTo>
                  <a:lnTo>
                    <a:pt x="1" y="77"/>
                  </a:lnTo>
                  <a:lnTo>
                    <a:pt x="0" y="87"/>
                  </a:lnTo>
                  <a:lnTo>
                    <a:pt x="1" y="98"/>
                  </a:lnTo>
                  <a:lnTo>
                    <a:pt x="1" y="108"/>
                  </a:lnTo>
                  <a:lnTo>
                    <a:pt x="3" y="117"/>
                  </a:lnTo>
                  <a:lnTo>
                    <a:pt x="4" y="127"/>
                  </a:lnTo>
                  <a:lnTo>
                    <a:pt x="6" y="137"/>
                  </a:lnTo>
                  <a:lnTo>
                    <a:pt x="9" y="146"/>
                  </a:lnTo>
                  <a:lnTo>
                    <a:pt x="12" y="155"/>
                  </a:lnTo>
                  <a:lnTo>
                    <a:pt x="16" y="163"/>
                  </a:lnTo>
                  <a:lnTo>
                    <a:pt x="24" y="181"/>
                  </a:lnTo>
                  <a:lnTo>
                    <a:pt x="35" y="196"/>
                  </a:lnTo>
                  <a:lnTo>
                    <a:pt x="46" y="210"/>
                  </a:lnTo>
                  <a:lnTo>
                    <a:pt x="59" y="224"/>
                  </a:lnTo>
                  <a:lnTo>
                    <a:pt x="74" y="237"/>
                  </a:lnTo>
                  <a:lnTo>
                    <a:pt x="88" y="247"/>
                  </a:lnTo>
                  <a:lnTo>
                    <a:pt x="104" y="258"/>
                  </a:lnTo>
                  <a:lnTo>
                    <a:pt x="122" y="266"/>
                  </a:lnTo>
                  <a:lnTo>
                    <a:pt x="139" y="273"/>
                  </a:lnTo>
                  <a:lnTo>
                    <a:pt x="157" y="278"/>
                  </a:lnTo>
                  <a:lnTo>
                    <a:pt x="175" y="282"/>
                  </a:lnTo>
                  <a:lnTo>
                    <a:pt x="194" y="285"/>
                  </a:lnTo>
                  <a:lnTo>
                    <a:pt x="212" y="285"/>
                  </a:lnTo>
                  <a:lnTo>
                    <a:pt x="232" y="284"/>
                  </a:lnTo>
                  <a:lnTo>
                    <a:pt x="250" y="281"/>
                  </a:lnTo>
                  <a:lnTo>
                    <a:pt x="268" y="277"/>
                  </a:lnTo>
                  <a:lnTo>
                    <a:pt x="286" y="270"/>
                  </a:lnTo>
                  <a:lnTo>
                    <a:pt x="303" y="262"/>
                  </a:lnTo>
                  <a:lnTo>
                    <a:pt x="312" y="257"/>
                  </a:lnTo>
                  <a:lnTo>
                    <a:pt x="320" y="251"/>
                  </a:lnTo>
                  <a:lnTo>
                    <a:pt x="327" y="245"/>
                  </a:lnTo>
                  <a:lnTo>
                    <a:pt x="335" y="238"/>
                  </a:lnTo>
                  <a:lnTo>
                    <a:pt x="342" y="231"/>
                  </a:lnTo>
                  <a:lnTo>
                    <a:pt x="350" y="224"/>
                  </a:lnTo>
                  <a:lnTo>
                    <a:pt x="357" y="216"/>
                  </a:lnTo>
                  <a:lnTo>
                    <a:pt x="364" y="206"/>
                  </a:lnTo>
                  <a:lnTo>
                    <a:pt x="370" y="197"/>
                  </a:lnTo>
                  <a:lnTo>
                    <a:pt x="376" y="187"/>
                  </a:lnTo>
                  <a:lnTo>
                    <a:pt x="381" y="177"/>
                  </a:lnTo>
                  <a:lnTo>
                    <a:pt x="388" y="165"/>
                  </a:lnTo>
                  <a:lnTo>
                    <a:pt x="20" y="0"/>
                  </a:lnTo>
                  <a:close/>
                </a:path>
              </a:pathLst>
            </a:custGeom>
            <a:solidFill>
              <a:srgbClr val="000000"/>
            </a:solidFill>
            <a:ln w="9525">
              <a:noFill/>
              <a:round/>
              <a:headEnd/>
              <a:tailEnd/>
            </a:ln>
          </p:spPr>
          <p:txBody>
            <a:bodyPr/>
            <a:lstStyle/>
            <a:p>
              <a:endParaRPr lang="en-US"/>
            </a:p>
          </p:txBody>
        </p:sp>
        <p:sp>
          <p:nvSpPr>
            <p:cNvPr id="434" name="Freeform 188"/>
            <p:cNvSpPr>
              <a:spLocks/>
            </p:cNvSpPr>
            <p:nvPr/>
          </p:nvSpPr>
          <p:spPr bwMode="auto">
            <a:xfrm>
              <a:off x="477" y="1314"/>
              <a:ext cx="93" cy="192"/>
            </a:xfrm>
            <a:custGeom>
              <a:avLst/>
              <a:gdLst/>
              <a:ahLst/>
              <a:cxnLst>
                <a:cxn ang="0">
                  <a:pos x="1763" y="395"/>
                </a:cxn>
                <a:cxn ang="0">
                  <a:pos x="1398" y="397"/>
                </a:cxn>
                <a:cxn ang="0">
                  <a:pos x="0" y="3495"/>
                </a:cxn>
                <a:cxn ang="0">
                  <a:pos x="368" y="3660"/>
                </a:cxn>
                <a:cxn ang="0">
                  <a:pos x="1764" y="562"/>
                </a:cxn>
                <a:cxn ang="0">
                  <a:pos x="1763" y="395"/>
                </a:cxn>
                <a:cxn ang="0">
                  <a:pos x="1763" y="395"/>
                </a:cxn>
                <a:cxn ang="0">
                  <a:pos x="1579" y="0"/>
                </a:cxn>
                <a:cxn ang="0">
                  <a:pos x="1398" y="397"/>
                </a:cxn>
                <a:cxn ang="0">
                  <a:pos x="1763" y="395"/>
                </a:cxn>
              </a:cxnLst>
              <a:rect l="0" t="0" r="r" b="b"/>
              <a:pathLst>
                <a:path w="1764" h="3660">
                  <a:moveTo>
                    <a:pt x="1763" y="395"/>
                  </a:moveTo>
                  <a:lnTo>
                    <a:pt x="1398" y="397"/>
                  </a:lnTo>
                  <a:lnTo>
                    <a:pt x="0" y="3495"/>
                  </a:lnTo>
                  <a:lnTo>
                    <a:pt x="368" y="3660"/>
                  </a:lnTo>
                  <a:lnTo>
                    <a:pt x="1764" y="562"/>
                  </a:lnTo>
                  <a:lnTo>
                    <a:pt x="1763" y="395"/>
                  </a:lnTo>
                  <a:lnTo>
                    <a:pt x="1763" y="395"/>
                  </a:lnTo>
                  <a:lnTo>
                    <a:pt x="1579" y="0"/>
                  </a:lnTo>
                  <a:lnTo>
                    <a:pt x="1398" y="397"/>
                  </a:lnTo>
                  <a:lnTo>
                    <a:pt x="1763" y="395"/>
                  </a:lnTo>
                  <a:close/>
                </a:path>
              </a:pathLst>
            </a:custGeom>
            <a:solidFill>
              <a:srgbClr val="000000"/>
            </a:solidFill>
            <a:ln w="9525">
              <a:noFill/>
              <a:round/>
              <a:headEnd/>
              <a:tailEnd/>
            </a:ln>
          </p:spPr>
          <p:txBody>
            <a:bodyPr/>
            <a:lstStyle/>
            <a:p>
              <a:endParaRPr lang="en-US"/>
            </a:p>
          </p:txBody>
        </p:sp>
        <p:sp>
          <p:nvSpPr>
            <p:cNvPr id="435" name="Freeform 189"/>
            <p:cNvSpPr>
              <a:spLocks/>
            </p:cNvSpPr>
            <p:nvPr/>
          </p:nvSpPr>
          <p:spPr bwMode="auto">
            <a:xfrm>
              <a:off x="551" y="1334"/>
              <a:ext cx="95" cy="173"/>
            </a:xfrm>
            <a:custGeom>
              <a:avLst/>
              <a:gdLst/>
              <a:ahLst/>
              <a:cxnLst>
                <a:cxn ang="0">
                  <a:pos x="1810" y="3107"/>
                </a:cxn>
                <a:cxn ang="0">
                  <a:pos x="364" y="0"/>
                </a:cxn>
                <a:cxn ang="0">
                  <a:pos x="0" y="168"/>
                </a:cxn>
                <a:cxn ang="0">
                  <a:pos x="1444" y="3275"/>
                </a:cxn>
                <a:cxn ang="0">
                  <a:pos x="1810" y="3107"/>
                </a:cxn>
              </a:cxnLst>
              <a:rect l="0" t="0" r="r" b="b"/>
              <a:pathLst>
                <a:path w="1810" h="3275">
                  <a:moveTo>
                    <a:pt x="1810" y="3107"/>
                  </a:moveTo>
                  <a:lnTo>
                    <a:pt x="364" y="0"/>
                  </a:lnTo>
                  <a:lnTo>
                    <a:pt x="0" y="168"/>
                  </a:lnTo>
                  <a:lnTo>
                    <a:pt x="1444" y="3275"/>
                  </a:lnTo>
                  <a:lnTo>
                    <a:pt x="1810" y="3107"/>
                  </a:lnTo>
                  <a:close/>
                </a:path>
              </a:pathLst>
            </a:custGeom>
            <a:solidFill>
              <a:srgbClr val="000000"/>
            </a:solidFill>
            <a:ln w="9525">
              <a:noFill/>
              <a:round/>
              <a:headEnd/>
              <a:tailEnd/>
            </a:ln>
          </p:spPr>
          <p:txBody>
            <a:bodyPr/>
            <a:lstStyle/>
            <a:p>
              <a:endParaRPr lang="en-US"/>
            </a:p>
          </p:txBody>
        </p:sp>
        <p:sp>
          <p:nvSpPr>
            <p:cNvPr id="436" name="Freeform 190"/>
            <p:cNvSpPr>
              <a:spLocks/>
            </p:cNvSpPr>
            <p:nvPr/>
          </p:nvSpPr>
          <p:spPr bwMode="auto">
            <a:xfrm>
              <a:off x="627" y="1498"/>
              <a:ext cx="20" cy="15"/>
            </a:xfrm>
            <a:custGeom>
              <a:avLst/>
              <a:gdLst/>
              <a:ahLst/>
              <a:cxnLst>
                <a:cxn ang="0">
                  <a:pos x="0" y="168"/>
                </a:cxn>
                <a:cxn ang="0">
                  <a:pos x="5" y="179"/>
                </a:cxn>
                <a:cxn ang="0">
                  <a:pos x="12" y="189"/>
                </a:cxn>
                <a:cxn ang="0">
                  <a:pos x="18" y="199"/>
                </a:cxn>
                <a:cxn ang="0">
                  <a:pos x="24" y="209"/>
                </a:cxn>
                <a:cxn ang="0">
                  <a:pos x="31" y="218"/>
                </a:cxn>
                <a:cxn ang="0">
                  <a:pos x="37" y="226"/>
                </a:cxn>
                <a:cxn ang="0">
                  <a:pos x="45" y="233"/>
                </a:cxn>
                <a:cxn ang="0">
                  <a:pos x="53" y="240"/>
                </a:cxn>
                <a:cxn ang="0">
                  <a:pos x="61" y="247"/>
                </a:cxn>
                <a:cxn ang="0">
                  <a:pos x="68" y="253"/>
                </a:cxn>
                <a:cxn ang="0">
                  <a:pos x="76" y="259"/>
                </a:cxn>
                <a:cxn ang="0">
                  <a:pos x="85" y="264"/>
                </a:cxn>
                <a:cxn ang="0">
                  <a:pos x="94" y="268"/>
                </a:cxn>
                <a:cxn ang="0">
                  <a:pos x="102" y="272"/>
                </a:cxn>
                <a:cxn ang="0">
                  <a:pos x="111" y="275"/>
                </a:cxn>
                <a:cxn ang="0">
                  <a:pos x="120" y="278"/>
                </a:cxn>
                <a:cxn ang="0">
                  <a:pos x="139" y="282"/>
                </a:cxn>
                <a:cxn ang="0">
                  <a:pos x="157" y="285"/>
                </a:cxn>
                <a:cxn ang="0">
                  <a:pos x="176" y="286"/>
                </a:cxn>
                <a:cxn ang="0">
                  <a:pos x="194" y="285"/>
                </a:cxn>
                <a:cxn ang="0">
                  <a:pos x="213" y="283"/>
                </a:cxn>
                <a:cxn ang="0">
                  <a:pos x="231" y="279"/>
                </a:cxn>
                <a:cxn ang="0">
                  <a:pos x="250" y="273"/>
                </a:cxn>
                <a:cxn ang="0">
                  <a:pos x="267" y="266"/>
                </a:cxn>
                <a:cxn ang="0">
                  <a:pos x="283" y="258"/>
                </a:cxn>
                <a:cxn ang="0">
                  <a:pos x="300" y="248"/>
                </a:cxn>
                <a:cxn ang="0">
                  <a:pos x="314" y="236"/>
                </a:cxn>
                <a:cxn ang="0">
                  <a:pos x="329" y="224"/>
                </a:cxn>
                <a:cxn ang="0">
                  <a:pos x="341" y="211"/>
                </a:cxn>
                <a:cxn ang="0">
                  <a:pos x="352" y="195"/>
                </a:cxn>
                <a:cxn ang="0">
                  <a:pos x="362" y="180"/>
                </a:cxn>
                <a:cxn ang="0">
                  <a:pos x="371" y="162"/>
                </a:cxn>
                <a:cxn ang="0">
                  <a:pos x="378" y="145"/>
                </a:cxn>
                <a:cxn ang="0">
                  <a:pos x="383" y="127"/>
                </a:cxn>
                <a:cxn ang="0">
                  <a:pos x="384" y="116"/>
                </a:cxn>
                <a:cxn ang="0">
                  <a:pos x="385" y="107"/>
                </a:cxn>
                <a:cxn ang="0">
                  <a:pos x="386" y="97"/>
                </a:cxn>
                <a:cxn ang="0">
                  <a:pos x="386" y="87"/>
                </a:cxn>
                <a:cxn ang="0">
                  <a:pos x="386" y="76"/>
                </a:cxn>
                <a:cxn ang="0">
                  <a:pos x="385" y="66"/>
                </a:cxn>
                <a:cxn ang="0">
                  <a:pos x="383" y="55"/>
                </a:cxn>
                <a:cxn ang="0">
                  <a:pos x="381" y="45"/>
                </a:cxn>
                <a:cxn ang="0">
                  <a:pos x="378" y="33"/>
                </a:cxn>
                <a:cxn ang="0">
                  <a:pos x="374" y="22"/>
                </a:cxn>
                <a:cxn ang="0">
                  <a:pos x="370" y="11"/>
                </a:cxn>
                <a:cxn ang="0">
                  <a:pos x="366" y="0"/>
                </a:cxn>
                <a:cxn ang="0">
                  <a:pos x="0" y="168"/>
                </a:cxn>
              </a:cxnLst>
              <a:rect l="0" t="0" r="r" b="b"/>
              <a:pathLst>
                <a:path w="386" h="286">
                  <a:moveTo>
                    <a:pt x="0" y="168"/>
                  </a:moveTo>
                  <a:lnTo>
                    <a:pt x="5" y="179"/>
                  </a:lnTo>
                  <a:lnTo>
                    <a:pt x="12" y="189"/>
                  </a:lnTo>
                  <a:lnTo>
                    <a:pt x="18" y="199"/>
                  </a:lnTo>
                  <a:lnTo>
                    <a:pt x="24" y="209"/>
                  </a:lnTo>
                  <a:lnTo>
                    <a:pt x="31" y="218"/>
                  </a:lnTo>
                  <a:lnTo>
                    <a:pt x="37" y="226"/>
                  </a:lnTo>
                  <a:lnTo>
                    <a:pt x="45" y="233"/>
                  </a:lnTo>
                  <a:lnTo>
                    <a:pt x="53" y="240"/>
                  </a:lnTo>
                  <a:lnTo>
                    <a:pt x="61" y="247"/>
                  </a:lnTo>
                  <a:lnTo>
                    <a:pt x="68" y="253"/>
                  </a:lnTo>
                  <a:lnTo>
                    <a:pt x="76" y="259"/>
                  </a:lnTo>
                  <a:lnTo>
                    <a:pt x="85" y="264"/>
                  </a:lnTo>
                  <a:lnTo>
                    <a:pt x="94" y="268"/>
                  </a:lnTo>
                  <a:lnTo>
                    <a:pt x="102" y="272"/>
                  </a:lnTo>
                  <a:lnTo>
                    <a:pt x="111" y="275"/>
                  </a:lnTo>
                  <a:lnTo>
                    <a:pt x="120" y="278"/>
                  </a:lnTo>
                  <a:lnTo>
                    <a:pt x="139" y="282"/>
                  </a:lnTo>
                  <a:lnTo>
                    <a:pt x="157" y="285"/>
                  </a:lnTo>
                  <a:lnTo>
                    <a:pt x="176" y="286"/>
                  </a:lnTo>
                  <a:lnTo>
                    <a:pt x="194" y="285"/>
                  </a:lnTo>
                  <a:lnTo>
                    <a:pt x="213" y="283"/>
                  </a:lnTo>
                  <a:lnTo>
                    <a:pt x="231" y="279"/>
                  </a:lnTo>
                  <a:lnTo>
                    <a:pt x="250" y="273"/>
                  </a:lnTo>
                  <a:lnTo>
                    <a:pt x="267" y="266"/>
                  </a:lnTo>
                  <a:lnTo>
                    <a:pt x="283" y="258"/>
                  </a:lnTo>
                  <a:lnTo>
                    <a:pt x="300" y="248"/>
                  </a:lnTo>
                  <a:lnTo>
                    <a:pt x="314" y="236"/>
                  </a:lnTo>
                  <a:lnTo>
                    <a:pt x="329" y="224"/>
                  </a:lnTo>
                  <a:lnTo>
                    <a:pt x="341" y="211"/>
                  </a:lnTo>
                  <a:lnTo>
                    <a:pt x="352" y="195"/>
                  </a:lnTo>
                  <a:lnTo>
                    <a:pt x="362" y="180"/>
                  </a:lnTo>
                  <a:lnTo>
                    <a:pt x="371" y="162"/>
                  </a:lnTo>
                  <a:lnTo>
                    <a:pt x="378" y="145"/>
                  </a:lnTo>
                  <a:lnTo>
                    <a:pt x="383" y="127"/>
                  </a:lnTo>
                  <a:lnTo>
                    <a:pt x="384" y="116"/>
                  </a:lnTo>
                  <a:lnTo>
                    <a:pt x="385" y="107"/>
                  </a:lnTo>
                  <a:lnTo>
                    <a:pt x="386" y="97"/>
                  </a:lnTo>
                  <a:lnTo>
                    <a:pt x="386" y="87"/>
                  </a:lnTo>
                  <a:lnTo>
                    <a:pt x="386" y="76"/>
                  </a:lnTo>
                  <a:lnTo>
                    <a:pt x="385" y="66"/>
                  </a:lnTo>
                  <a:lnTo>
                    <a:pt x="383" y="55"/>
                  </a:lnTo>
                  <a:lnTo>
                    <a:pt x="381" y="45"/>
                  </a:lnTo>
                  <a:lnTo>
                    <a:pt x="378" y="33"/>
                  </a:lnTo>
                  <a:lnTo>
                    <a:pt x="374" y="22"/>
                  </a:lnTo>
                  <a:lnTo>
                    <a:pt x="370" y="11"/>
                  </a:lnTo>
                  <a:lnTo>
                    <a:pt x="366" y="0"/>
                  </a:lnTo>
                  <a:lnTo>
                    <a:pt x="0" y="168"/>
                  </a:lnTo>
                  <a:close/>
                </a:path>
              </a:pathLst>
            </a:custGeom>
            <a:solidFill>
              <a:srgbClr val="000000"/>
            </a:solidFill>
            <a:ln w="9525">
              <a:noFill/>
              <a:round/>
              <a:headEnd/>
              <a:tailEnd/>
            </a:ln>
          </p:spPr>
          <p:txBody>
            <a:bodyPr/>
            <a:lstStyle/>
            <a:p>
              <a:endParaRPr lang="en-US"/>
            </a:p>
          </p:txBody>
        </p:sp>
        <p:sp>
          <p:nvSpPr>
            <p:cNvPr id="437" name="Freeform 191"/>
            <p:cNvSpPr>
              <a:spLocks/>
            </p:cNvSpPr>
            <p:nvPr/>
          </p:nvSpPr>
          <p:spPr bwMode="auto">
            <a:xfrm>
              <a:off x="599" y="1304"/>
              <a:ext cx="17" cy="32"/>
            </a:xfrm>
            <a:custGeom>
              <a:avLst/>
              <a:gdLst/>
              <a:ahLst/>
              <a:cxnLst>
                <a:cxn ang="0">
                  <a:pos x="293" y="0"/>
                </a:cxn>
                <a:cxn ang="0">
                  <a:pos x="256" y="4"/>
                </a:cxn>
                <a:cxn ang="0">
                  <a:pos x="222" y="11"/>
                </a:cxn>
                <a:cxn ang="0">
                  <a:pos x="190" y="21"/>
                </a:cxn>
                <a:cxn ang="0">
                  <a:pos x="160" y="34"/>
                </a:cxn>
                <a:cxn ang="0">
                  <a:pos x="134" y="49"/>
                </a:cxn>
                <a:cxn ang="0">
                  <a:pos x="110" y="67"/>
                </a:cxn>
                <a:cxn ang="0">
                  <a:pos x="87" y="87"/>
                </a:cxn>
                <a:cxn ang="0">
                  <a:pos x="68" y="109"/>
                </a:cxn>
                <a:cxn ang="0">
                  <a:pos x="51" y="132"/>
                </a:cxn>
                <a:cxn ang="0">
                  <a:pos x="36" y="157"/>
                </a:cxn>
                <a:cxn ang="0">
                  <a:pos x="25" y="183"/>
                </a:cxn>
                <a:cxn ang="0">
                  <a:pos x="15" y="211"/>
                </a:cxn>
                <a:cxn ang="0">
                  <a:pos x="7" y="239"/>
                </a:cxn>
                <a:cxn ang="0">
                  <a:pos x="2" y="267"/>
                </a:cxn>
                <a:cxn ang="0">
                  <a:pos x="0" y="297"/>
                </a:cxn>
                <a:cxn ang="0">
                  <a:pos x="0" y="326"/>
                </a:cxn>
                <a:cxn ang="0">
                  <a:pos x="2" y="356"/>
                </a:cxn>
                <a:cxn ang="0">
                  <a:pos x="7" y="384"/>
                </a:cxn>
                <a:cxn ang="0">
                  <a:pos x="15" y="412"/>
                </a:cxn>
                <a:cxn ang="0">
                  <a:pos x="25" y="440"/>
                </a:cxn>
                <a:cxn ang="0">
                  <a:pos x="36" y="466"/>
                </a:cxn>
                <a:cxn ang="0">
                  <a:pos x="51" y="491"/>
                </a:cxn>
                <a:cxn ang="0">
                  <a:pos x="68" y="514"/>
                </a:cxn>
                <a:cxn ang="0">
                  <a:pos x="87" y="537"/>
                </a:cxn>
                <a:cxn ang="0">
                  <a:pos x="110" y="556"/>
                </a:cxn>
                <a:cxn ang="0">
                  <a:pos x="134" y="574"/>
                </a:cxn>
                <a:cxn ang="0">
                  <a:pos x="160" y="589"/>
                </a:cxn>
                <a:cxn ang="0">
                  <a:pos x="190" y="603"/>
                </a:cxn>
                <a:cxn ang="0">
                  <a:pos x="222" y="613"/>
                </a:cxn>
                <a:cxn ang="0">
                  <a:pos x="256" y="619"/>
                </a:cxn>
                <a:cxn ang="0">
                  <a:pos x="293" y="623"/>
                </a:cxn>
                <a:cxn ang="0">
                  <a:pos x="312" y="0"/>
                </a:cxn>
              </a:cxnLst>
              <a:rect l="0" t="0" r="r" b="b"/>
              <a:pathLst>
                <a:path w="312" h="623">
                  <a:moveTo>
                    <a:pt x="312" y="0"/>
                  </a:moveTo>
                  <a:lnTo>
                    <a:pt x="293" y="0"/>
                  </a:lnTo>
                  <a:lnTo>
                    <a:pt x="274" y="2"/>
                  </a:lnTo>
                  <a:lnTo>
                    <a:pt x="256" y="4"/>
                  </a:lnTo>
                  <a:lnTo>
                    <a:pt x="238" y="7"/>
                  </a:lnTo>
                  <a:lnTo>
                    <a:pt x="222" y="11"/>
                  </a:lnTo>
                  <a:lnTo>
                    <a:pt x="205" y="15"/>
                  </a:lnTo>
                  <a:lnTo>
                    <a:pt x="190" y="21"/>
                  </a:lnTo>
                  <a:lnTo>
                    <a:pt x="175" y="27"/>
                  </a:lnTo>
                  <a:lnTo>
                    <a:pt x="160" y="34"/>
                  </a:lnTo>
                  <a:lnTo>
                    <a:pt x="147" y="41"/>
                  </a:lnTo>
                  <a:lnTo>
                    <a:pt x="134" y="49"/>
                  </a:lnTo>
                  <a:lnTo>
                    <a:pt x="121" y="57"/>
                  </a:lnTo>
                  <a:lnTo>
                    <a:pt x="110" y="67"/>
                  </a:lnTo>
                  <a:lnTo>
                    <a:pt x="99" y="77"/>
                  </a:lnTo>
                  <a:lnTo>
                    <a:pt x="87" y="87"/>
                  </a:lnTo>
                  <a:lnTo>
                    <a:pt x="77" y="97"/>
                  </a:lnTo>
                  <a:lnTo>
                    <a:pt x="68" y="109"/>
                  </a:lnTo>
                  <a:lnTo>
                    <a:pt x="60" y="120"/>
                  </a:lnTo>
                  <a:lnTo>
                    <a:pt x="51" y="132"/>
                  </a:lnTo>
                  <a:lnTo>
                    <a:pt x="43" y="145"/>
                  </a:lnTo>
                  <a:lnTo>
                    <a:pt x="36" y="157"/>
                  </a:lnTo>
                  <a:lnTo>
                    <a:pt x="30" y="170"/>
                  </a:lnTo>
                  <a:lnTo>
                    <a:pt x="25" y="183"/>
                  </a:lnTo>
                  <a:lnTo>
                    <a:pt x="19" y="197"/>
                  </a:lnTo>
                  <a:lnTo>
                    <a:pt x="15" y="211"/>
                  </a:lnTo>
                  <a:lnTo>
                    <a:pt x="10" y="225"/>
                  </a:lnTo>
                  <a:lnTo>
                    <a:pt x="7" y="239"/>
                  </a:lnTo>
                  <a:lnTo>
                    <a:pt x="4" y="253"/>
                  </a:lnTo>
                  <a:lnTo>
                    <a:pt x="2" y="267"/>
                  </a:lnTo>
                  <a:lnTo>
                    <a:pt x="1" y="283"/>
                  </a:lnTo>
                  <a:lnTo>
                    <a:pt x="0" y="297"/>
                  </a:lnTo>
                  <a:lnTo>
                    <a:pt x="0" y="312"/>
                  </a:lnTo>
                  <a:lnTo>
                    <a:pt x="0" y="326"/>
                  </a:lnTo>
                  <a:lnTo>
                    <a:pt x="1" y="341"/>
                  </a:lnTo>
                  <a:lnTo>
                    <a:pt x="2" y="356"/>
                  </a:lnTo>
                  <a:lnTo>
                    <a:pt x="4" y="370"/>
                  </a:lnTo>
                  <a:lnTo>
                    <a:pt x="7" y="384"/>
                  </a:lnTo>
                  <a:lnTo>
                    <a:pt x="10" y="399"/>
                  </a:lnTo>
                  <a:lnTo>
                    <a:pt x="15" y="412"/>
                  </a:lnTo>
                  <a:lnTo>
                    <a:pt x="19" y="426"/>
                  </a:lnTo>
                  <a:lnTo>
                    <a:pt x="25" y="440"/>
                  </a:lnTo>
                  <a:lnTo>
                    <a:pt x="30" y="453"/>
                  </a:lnTo>
                  <a:lnTo>
                    <a:pt x="36" y="466"/>
                  </a:lnTo>
                  <a:lnTo>
                    <a:pt x="43" y="479"/>
                  </a:lnTo>
                  <a:lnTo>
                    <a:pt x="51" y="491"/>
                  </a:lnTo>
                  <a:lnTo>
                    <a:pt x="60" y="503"/>
                  </a:lnTo>
                  <a:lnTo>
                    <a:pt x="68" y="514"/>
                  </a:lnTo>
                  <a:lnTo>
                    <a:pt x="77" y="526"/>
                  </a:lnTo>
                  <a:lnTo>
                    <a:pt x="87" y="537"/>
                  </a:lnTo>
                  <a:lnTo>
                    <a:pt x="99" y="547"/>
                  </a:lnTo>
                  <a:lnTo>
                    <a:pt x="110" y="556"/>
                  </a:lnTo>
                  <a:lnTo>
                    <a:pt x="121" y="566"/>
                  </a:lnTo>
                  <a:lnTo>
                    <a:pt x="134" y="574"/>
                  </a:lnTo>
                  <a:lnTo>
                    <a:pt x="147" y="582"/>
                  </a:lnTo>
                  <a:lnTo>
                    <a:pt x="160" y="589"/>
                  </a:lnTo>
                  <a:lnTo>
                    <a:pt x="175" y="596"/>
                  </a:lnTo>
                  <a:lnTo>
                    <a:pt x="190" y="603"/>
                  </a:lnTo>
                  <a:lnTo>
                    <a:pt x="205" y="608"/>
                  </a:lnTo>
                  <a:lnTo>
                    <a:pt x="222" y="613"/>
                  </a:lnTo>
                  <a:lnTo>
                    <a:pt x="238" y="616"/>
                  </a:lnTo>
                  <a:lnTo>
                    <a:pt x="256" y="619"/>
                  </a:lnTo>
                  <a:lnTo>
                    <a:pt x="274" y="621"/>
                  </a:lnTo>
                  <a:lnTo>
                    <a:pt x="293" y="623"/>
                  </a:lnTo>
                  <a:lnTo>
                    <a:pt x="312" y="623"/>
                  </a:lnTo>
                  <a:lnTo>
                    <a:pt x="312" y="0"/>
                  </a:lnTo>
                  <a:close/>
                </a:path>
              </a:pathLst>
            </a:custGeom>
            <a:solidFill>
              <a:srgbClr val="000000"/>
            </a:solidFill>
            <a:ln w="9525">
              <a:noFill/>
              <a:round/>
              <a:headEnd/>
              <a:tailEnd/>
            </a:ln>
          </p:spPr>
          <p:txBody>
            <a:bodyPr/>
            <a:lstStyle/>
            <a:p>
              <a:endParaRPr lang="en-US"/>
            </a:p>
          </p:txBody>
        </p:sp>
        <p:sp>
          <p:nvSpPr>
            <p:cNvPr id="438" name="Rectangle 192"/>
            <p:cNvSpPr>
              <a:spLocks noChangeArrowheads="1"/>
            </p:cNvSpPr>
            <p:nvPr/>
          </p:nvSpPr>
          <p:spPr bwMode="auto">
            <a:xfrm>
              <a:off x="616" y="1304"/>
              <a:ext cx="59" cy="32"/>
            </a:xfrm>
            <a:prstGeom prst="rect">
              <a:avLst/>
            </a:prstGeom>
            <a:solidFill>
              <a:srgbClr val="000000"/>
            </a:solidFill>
            <a:ln w="9525">
              <a:noFill/>
              <a:miter lim="800000"/>
              <a:headEnd/>
              <a:tailEnd/>
            </a:ln>
          </p:spPr>
          <p:txBody>
            <a:bodyPr/>
            <a:lstStyle/>
            <a:p>
              <a:endParaRPr lang="en-US"/>
            </a:p>
          </p:txBody>
        </p:sp>
        <p:sp>
          <p:nvSpPr>
            <p:cNvPr id="439" name="Freeform 193"/>
            <p:cNvSpPr>
              <a:spLocks/>
            </p:cNvSpPr>
            <p:nvPr/>
          </p:nvSpPr>
          <p:spPr bwMode="auto">
            <a:xfrm>
              <a:off x="675" y="1304"/>
              <a:ext cx="17" cy="32"/>
            </a:xfrm>
            <a:custGeom>
              <a:avLst/>
              <a:gdLst/>
              <a:ahLst/>
              <a:cxnLst>
                <a:cxn ang="0">
                  <a:pos x="19" y="623"/>
                </a:cxn>
                <a:cxn ang="0">
                  <a:pos x="56" y="619"/>
                </a:cxn>
                <a:cxn ang="0">
                  <a:pos x="90" y="613"/>
                </a:cxn>
                <a:cxn ang="0">
                  <a:pos x="122" y="603"/>
                </a:cxn>
                <a:cxn ang="0">
                  <a:pos x="151" y="589"/>
                </a:cxn>
                <a:cxn ang="0">
                  <a:pos x="177" y="574"/>
                </a:cxn>
                <a:cxn ang="0">
                  <a:pos x="202" y="556"/>
                </a:cxn>
                <a:cxn ang="0">
                  <a:pos x="223" y="537"/>
                </a:cxn>
                <a:cxn ang="0">
                  <a:pos x="243" y="514"/>
                </a:cxn>
                <a:cxn ang="0">
                  <a:pos x="260" y="491"/>
                </a:cxn>
                <a:cxn ang="0">
                  <a:pos x="275" y="466"/>
                </a:cxn>
                <a:cxn ang="0">
                  <a:pos x="287" y="440"/>
                </a:cxn>
                <a:cxn ang="0">
                  <a:pos x="297" y="412"/>
                </a:cxn>
                <a:cxn ang="0">
                  <a:pos x="305" y="384"/>
                </a:cxn>
                <a:cxn ang="0">
                  <a:pos x="310" y="356"/>
                </a:cxn>
                <a:cxn ang="0">
                  <a:pos x="312" y="326"/>
                </a:cxn>
                <a:cxn ang="0">
                  <a:pos x="312" y="297"/>
                </a:cxn>
                <a:cxn ang="0">
                  <a:pos x="310" y="267"/>
                </a:cxn>
                <a:cxn ang="0">
                  <a:pos x="305" y="239"/>
                </a:cxn>
                <a:cxn ang="0">
                  <a:pos x="297" y="211"/>
                </a:cxn>
                <a:cxn ang="0">
                  <a:pos x="287" y="183"/>
                </a:cxn>
                <a:cxn ang="0">
                  <a:pos x="275" y="157"/>
                </a:cxn>
                <a:cxn ang="0">
                  <a:pos x="260" y="132"/>
                </a:cxn>
                <a:cxn ang="0">
                  <a:pos x="243" y="109"/>
                </a:cxn>
                <a:cxn ang="0">
                  <a:pos x="223" y="87"/>
                </a:cxn>
                <a:cxn ang="0">
                  <a:pos x="202" y="67"/>
                </a:cxn>
                <a:cxn ang="0">
                  <a:pos x="177" y="49"/>
                </a:cxn>
                <a:cxn ang="0">
                  <a:pos x="151" y="34"/>
                </a:cxn>
                <a:cxn ang="0">
                  <a:pos x="122" y="21"/>
                </a:cxn>
                <a:cxn ang="0">
                  <a:pos x="90" y="11"/>
                </a:cxn>
                <a:cxn ang="0">
                  <a:pos x="56" y="4"/>
                </a:cxn>
                <a:cxn ang="0">
                  <a:pos x="19" y="0"/>
                </a:cxn>
                <a:cxn ang="0">
                  <a:pos x="0" y="623"/>
                </a:cxn>
              </a:cxnLst>
              <a:rect l="0" t="0" r="r" b="b"/>
              <a:pathLst>
                <a:path w="312" h="623">
                  <a:moveTo>
                    <a:pt x="0" y="623"/>
                  </a:moveTo>
                  <a:lnTo>
                    <a:pt x="19" y="623"/>
                  </a:lnTo>
                  <a:lnTo>
                    <a:pt x="38" y="621"/>
                  </a:lnTo>
                  <a:lnTo>
                    <a:pt x="56" y="619"/>
                  </a:lnTo>
                  <a:lnTo>
                    <a:pt x="74" y="616"/>
                  </a:lnTo>
                  <a:lnTo>
                    <a:pt x="90" y="613"/>
                  </a:lnTo>
                  <a:lnTo>
                    <a:pt x="106" y="608"/>
                  </a:lnTo>
                  <a:lnTo>
                    <a:pt x="122" y="603"/>
                  </a:lnTo>
                  <a:lnTo>
                    <a:pt x="136" y="596"/>
                  </a:lnTo>
                  <a:lnTo>
                    <a:pt x="151" y="589"/>
                  </a:lnTo>
                  <a:lnTo>
                    <a:pt x="165" y="582"/>
                  </a:lnTo>
                  <a:lnTo>
                    <a:pt x="177" y="574"/>
                  </a:lnTo>
                  <a:lnTo>
                    <a:pt x="191" y="566"/>
                  </a:lnTo>
                  <a:lnTo>
                    <a:pt x="202" y="556"/>
                  </a:lnTo>
                  <a:lnTo>
                    <a:pt x="213" y="547"/>
                  </a:lnTo>
                  <a:lnTo>
                    <a:pt x="223" y="537"/>
                  </a:lnTo>
                  <a:lnTo>
                    <a:pt x="234" y="526"/>
                  </a:lnTo>
                  <a:lnTo>
                    <a:pt x="243" y="514"/>
                  </a:lnTo>
                  <a:lnTo>
                    <a:pt x="252" y="503"/>
                  </a:lnTo>
                  <a:lnTo>
                    <a:pt x="260" y="491"/>
                  </a:lnTo>
                  <a:lnTo>
                    <a:pt x="269" y="479"/>
                  </a:lnTo>
                  <a:lnTo>
                    <a:pt x="275" y="466"/>
                  </a:lnTo>
                  <a:lnTo>
                    <a:pt x="282" y="453"/>
                  </a:lnTo>
                  <a:lnTo>
                    <a:pt x="287" y="440"/>
                  </a:lnTo>
                  <a:lnTo>
                    <a:pt x="292" y="426"/>
                  </a:lnTo>
                  <a:lnTo>
                    <a:pt x="297" y="412"/>
                  </a:lnTo>
                  <a:lnTo>
                    <a:pt x="301" y="399"/>
                  </a:lnTo>
                  <a:lnTo>
                    <a:pt x="305" y="384"/>
                  </a:lnTo>
                  <a:lnTo>
                    <a:pt x="308" y="370"/>
                  </a:lnTo>
                  <a:lnTo>
                    <a:pt x="310" y="356"/>
                  </a:lnTo>
                  <a:lnTo>
                    <a:pt x="311" y="341"/>
                  </a:lnTo>
                  <a:lnTo>
                    <a:pt x="312" y="326"/>
                  </a:lnTo>
                  <a:lnTo>
                    <a:pt x="312" y="312"/>
                  </a:lnTo>
                  <a:lnTo>
                    <a:pt x="312" y="297"/>
                  </a:lnTo>
                  <a:lnTo>
                    <a:pt x="311" y="283"/>
                  </a:lnTo>
                  <a:lnTo>
                    <a:pt x="310" y="267"/>
                  </a:lnTo>
                  <a:lnTo>
                    <a:pt x="308" y="253"/>
                  </a:lnTo>
                  <a:lnTo>
                    <a:pt x="305" y="239"/>
                  </a:lnTo>
                  <a:lnTo>
                    <a:pt x="301" y="225"/>
                  </a:lnTo>
                  <a:lnTo>
                    <a:pt x="297" y="211"/>
                  </a:lnTo>
                  <a:lnTo>
                    <a:pt x="292" y="197"/>
                  </a:lnTo>
                  <a:lnTo>
                    <a:pt x="287" y="183"/>
                  </a:lnTo>
                  <a:lnTo>
                    <a:pt x="282" y="170"/>
                  </a:lnTo>
                  <a:lnTo>
                    <a:pt x="275" y="157"/>
                  </a:lnTo>
                  <a:lnTo>
                    <a:pt x="269" y="145"/>
                  </a:lnTo>
                  <a:lnTo>
                    <a:pt x="260" y="132"/>
                  </a:lnTo>
                  <a:lnTo>
                    <a:pt x="252" y="120"/>
                  </a:lnTo>
                  <a:lnTo>
                    <a:pt x="243" y="109"/>
                  </a:lnTo>
                  <a:lnTo>
                    <a:pt x="234" y="97"/>
                  </a:lnTo>
                  <a:lnTo>
                    <a:pt x="223" y="87"/>
                  </a:lnTo>
                  <a:lnTo>
                    <a:pt x="213" y="77"/>
                  </a:lnTo>
                  <a:lnTo>
                    <a:pt x="202" y="67"/>
                  </a:lnTo>
                  <a:lnTo>
                    <a:pt x="191" y="57"/>
                  </a:lnTo>
                  <a:lnTo>
                    <a:pt x="177" y="49"/>
                  </a:lnTo>
                  <a:lnTo>
                    <a:pt x="165" y="41"/>
                  </a:lnTo>
                  <a:lnTo>
                    <a:pt x="151" y="34"/>
                  </a:lnTo>
                  <a:lnTo>
                    <a:pt x="136" y="27"/>
                  </a:lnTo>
                  <a:lnTo>
                    <a:pt x="122" y="21"/>
                  </a:lnTo>
                  <a:lnTo>
                    <a:pt x="106" y="15"/>
                  </a:lnTo>
                  <a:lnTo>
                    <a:pt x="90" y="11"/>
                  </a:lnTo>
                  <a:lnTo>
                    <a:pt x="74" y="7"/>
                  </a:lnTo>
                  <a:lnTo>
                    <a:pt x="56" y="4"/>
                  </a:lnTo>
                  <a:lnTo>
                    <a:pt x="38" y="2"/>
                  </a:lnTo>
                  <a:lnTo>
                    <a:pt x="19" y="0"/>
                  </a:lnTo>
                  <a:lnTo>
                    <a:pt x="0" y="0"/>
                  </a:lnTo>
                  <a:lnTo>
                    <a:pt x="0" y="623"/>
                  </a:lnTo>
                  <a:close/>
                </a:path>
              </a:pathLst>
            </a:custGeom>
            <a:solidFill>
              <a:srgbClr val="000000"/>
            </a:solidFill>
            <a:ln w="9525">
              <a:noFill/>
              <a:round/>
              <a:headEnd/>
              <a:tailEnd/>
            </a:ln>
          </p:spPr>
          <p:txBody>
            <a:bodyPr/>
            <a:lstStyle/>
            <a:p>
              <a:endParaRPr lang="en-US"/>
            </a:p>
          </p:txBody>
        </p:sp>
        <p:sp>
          <p:nvSpPr>
            <p:cNvPr id="440" name="Freeform 194"/>
            <p:cNvSpPr>
              <a:spLocks/>
            </p:cNvSpPr>
            <p:nvPr/>
          </p:nvSpPr>
          <p:spPr bwMode="auto">
            <a:xfrm>
              <a:off x="216" y="1279"/>
              <a:ext cx="221" cy="92"/>
            </a:xfrm>
            <a:custGeom>
              <a:avLst/>
              <a:gdLst/>
              <a:ahLst/>
              <a:cxnLst>
                <a:cxn ang="0">
                  <a:pos x="2660" y="1081"/>
                </a:cxn>
                <a:cxn ang="0">
                  <a:pos x="0" y="1082"/>
                </a:cxn>
                <a:cxn ang="0">
                  <a:pos x="0" y="661"/>
                </a:cxn>
                <a:cxn ang="0">
                  <a:pos x="2660" y="659"/>
                </a:cxn>
                <a:cxn ang="0">
                  <a:pos x="2661" y="0"/>
                </a:cxn>
                <a:cxn ang="0">
                  <a:pos x="4199" y="870"/>
                </a:cxn>
                <a:cxn ang="0">
                  <a:pos x="2661" y="1740"/>
                </a:cxn>
                <a:cxn ang="0">
                  <a:pos x="2660" y="1081"/>
                </a:cxn>
              </a:cxnLst>
              <a:rect l="0" t="0" r="r" b="b"/>
              <a:pathLst>
                <a:path w="4199" h="1740">
                  <a:moveTo>
                    <a:pt x="2660" y="1081"/>
                  </a:moveTo>
                  <a:lnTo>
                    <a:pt x="0" y="1082"/>
                  </a:lnTo>
                  <a:lnTo>
                    <a:pt x="0" y="661"/>
                  </a:lnTo>
                  <a:lnTo>
                    <a:pt x="2660" y="659"/>
                  </a:lnTo>
                  <a:lnTo>
                    <a:pt x="2661" y="0"/>
                  </a:lnTo>
                  <a:lnTo>
                    <a:pt x="4199" y="870"/>
                  </a:lnTo>
                  <a:lnTo>
                    <a:pt x="2661" y="1740"/>
                  </a:lnTo>
                  <a:lnTo>
                    <a:pt x="2660" y="1081"/>
                  </a:lnTo>
                  <a:close/>
                </a:path>
              </a:pathLst>
            </a:custGeom>
            <a:solidFill>
              <a:srgbClr val="FFFFFF"/>
            </a:solidFill>
            <a:ln w="9525">
              <a:noFill/>
              <a:round/>
              <a:headEnd/>
              <a:tailEnd/>
            </a:ln>
          </p:spPr>
          <p:txBody>
            <a:bodyPr/>
            <a:lstStyle/>
            <a:p>
              <a:endParaRPr lang="en-US"/>
            </a:p>
          </p:txBody>
        </p:sp>
        <p:sp>
          <p:nvSpPr>
            <p:cNvPr id="441" name="Freeform 195"/>
            <p:cNvSpPr>
              <a:spLocks/>
            </p:cNvSpPr>
            <p:nvPr/>
          </p:nvSpPr>
          <p:spPr bwMode="auto">
            <a:xfrm>
              <a:off x="747" y="1229"/>
              <a:ext cx="187" cy="78"/>
            </a:xfrm>
            <a:custGeom>
              <a:avLst/>
              <a:gdLst/>
              <a:ahLst/>
              <a:cxnLst>
                <a:cxn ang="0">
                  <a:pos x="2258" y="918"/>
                </a:cxn>
                <a:cxn ang="0">
                  <a:pos x="0" y="920"/>
                </a:cxn>
                <a:cxn ang="0">
                  <a:pos x="0" y="561"/>
                </a:cxn>
                <a:cxn ang="0">
                  <a:pos x="2258" y="559"/>
                </a:cxn>
                <a:cxn ang="0">
                  <a:pos x="2259" y="0"/>
                </a:cxn>
                <a:cxn ang="0">
                  <a:pos x="3567" y="740"/>
                </a:cxn>
                <a:cxn ang="0">
                  <a:pos x="2259" y="1479"/>
                </a:cxn>
                <a:cxn ang="0">
                  <a:pos x="2258" y="918"/>
                </a:cxn>
              </a:cxnLst>
              <a:rect l="0" t="0" r="r" b="b"/>
              <a:pathLst>
                <a:path w="3567" h="1479">
                  <a:moveTo>
                    <a:pt x="2258" y="918"/>
                  </a:moveTo>
                  <a:lnTo>
                    <a:pt x="0" y="920"/>
                  </a:lnTo>
                  <a:lnTo>
                    <a:pt x="0" y="561"/>
                  </a:lnTo>
                  <a:lnTo>
                    <a:pt x="2258" y="559"/>
                  </a:lnTo>
                  <a:lnTo>
                    <a:pt x="2259" y="0"/>
                  </a:lnTo>
                  <a:lnTo>
                    <a:pt x="3567" y="740"/>
                  </a:lnTo>
                  <a:lnTo>
                    <a:pt x="2259" y="1479"/>
                  </a:lnTo>
                  <a:lnTo>
                    <a:pt x="2258" y="918"/>
                  </a:lnTo>
                  <a:close/>
                </a:path>
              </a:pathLst>
            </a:custGeom>
            <a:solidFill>
              <a:srgbClr val="FFFFFF"/>
            </a:solidFill>
            <a:ln w="9525">
              <a:noFill/>
              <a:round/>
              <a:headEnd/>
              <a:tailEnd/>
            </a:ln>
          </p:spPr>
          <p:txBody>
            <a:bodyPr/>
            <a:lstStyle/>
            <a:p>
              <a:endParaRPr lang="en-US"/>
            </a:p>
          </p:txBody>
        </p:sp>
        <p:sp>
          <p:nvSpPr>
            <p:cNvPr id="442" name="Freeform 196"/>
            <p:cNvSpPr>
              <a:spLocks/>
            </p:cNvSpPr>
            <p:nvPr/>
          </p:nvSpPr>
          <p:spPr bwMode="auto">
            <a:xfrm>
              <a:off x="747" y="1347"/>
              <a:ext cx="187" cy="78"/>
            </a:xfrm>
            <a:custGeom>
              <a:avLst/>
              <a:gdLst/>
              <a:ahLst/>
              <a:cxnLst>
                <a:cxn ang="0">
                  <a:pos x="2258" y="919"/>
                </a:cxn>
                <a:cxn ang="0">
                  <a:pos x="0" y="920"/>
                </a:cxn>
                <a:cxn ang="0">
                  <a:pos x="0" y="562"/>
                </a:cxn>
                <a:cxn ang="0">
                  <a:pos x="2258" y="561"/>
                </a:cxn>
                <a:cxn ang="0">
                  <a:pos x="2259" y="0"/>
                </a:cxn>
                <a:cxn ang="0">
                  <a:pos x="3567" y="740"/>
                </a:cxn>
                <a:cxn ang="0">
                  <a:pos x="2259" y="1480"/>
                </a:cxn>
                <a:cxn ang="0">
                  <a:pos x="2258" y="919"/>
                </a:cxn>
              </a:cxnLst>
              <a:rect l="0" t="0" r="r" b="b"/>
              <a:pathLst>
                <a:path w="3567" h="1480">
                  <a:moveTo>
                    <a:pt x="2258" y="919"/>
                  </a:moveTo>
                  <a:lnTo>
                    <a:pt x="0" y="920"/>
                  </a:lnTo>
                  <a:lnTo>
                    <a:pt x="0" y="562"/>
                  </a:lnTo>
                  <a:lnTo>
                    <a:pt x="2258" y="561"/>
                  </a:lnTo>
                  <a:lnTo>
                    <a:pt x="2259" y="0"/>
                  </a:lnTo>
                  <a:lnTo>
                    <a:pt x="3567" y="740"/>
                  </a:lnTo>
                  <a:lnTo>
                    <a:pt x="2259" y="1480"/>
                  </a:lnTo>
                  <a:lnTo>
                    <a:pt x="2258" y="919"/>
                  </a:lnTo>
                  <a:close/>
                </a:path>
              </a:pathLst>
            </a:custGeom>
            <a:solidFill>
              <a:srgbClr val="FFFFFF"/>
            </a:solidFill>
            <a:ln w="9525">
              <a:noFill/>
              <a:round/>
              <a:headEnd/>
              <a:tailEnd/>
            </a:ln>
          </p:spPr>
          <p:txBody>
            <a:bodyPr/>
            <a:lstStyle/>
            <a:p>
              <a:endParaRPr lang="en-US"/>
            </a:p>
          </p:txBody>
        </p:sp>
        <p:sp>
          <p:nvSpPr>
            <p:cNvPr id="443" name="Freeform 197"/>
            <p:cNvSpPr>
              <a:spLocks/>
            </p:cNvSpPr>
            <p:nvPr/>
          </p:nvSpPr>
          <p:spPr bwMode="auto">
            <a:xfrm>
              <a:off x="747" y="1465"/>
              <a:ext cx="187" cy="77"/>
            </a:xfrm>
            <a:custGeom>
              <a:avLst/>
              <a:gdLst/>
              <a:ahLst/>
              <a:cxnLst>
                <a:cxn ang="0">
                  <a:pos x="2258" y="918"/>
                </a:cxn>
                <a:cxn ang="0">
                  <a:pos x="0" y="920"/>
                </a:cxn>
                <a:cxn ang="0">
                  <a:pos x="0" y="562"/>
                </a:cxn>
                <a:cxn ang="0">
                  <a:pos x="2258" y="560"/>
                </a:cxn>
                <a:cxn ang="0">
                  <a:pos x="2259" y="0"/>
                </a:cxn>
                <a:cxn ang="0">
                  <a:pos x="3567" y="740"/>
                </a:cxn>
                <a:cxn ang="0">
                  <a:pos x="2259" y="1479"/>
                </a:cxn>
                <a:cxn ang="0">
                  <a:pos x="2258" y="918"/>
                </a:cxn>
              </a:cxnLst>
              <a:rect l="0" t="0" r="r" b="b"/>
              <a:pathLst>
                <a:path w="3567" h="1479">
                  <a:moveTo>
                    <a:pt x="2258" y="918"/>
                  </a:moveTo>
                  <a:lnTo>
                    <a:pt x="0" y="920"/>
                  </a:lnTo>
                  <a:lnTo>
                    <a:pt x="0" y="562"/>
                  </a:lnTo>
                  <a:lnTo>
                    <a:pt x="2258" y="560"/>
                  </a:lnTo>
                  <a:lnTo>
                    <a:pt x="2259" y="0"/>
                  </a:lnTo>
                  <a:lnTo>
                    <a:pt x="3567" y="740"/>
                  </a:lnTo>
                  <a:lnTo>
                    <a:pt x="2259" y="1479"/>
                  </a:lnTo>
                  <a:lnTo>
                    <a:pt x="2258" y="918"/>
                  </a:lnTo>
                  <a:close/>
                </a:path>
              </a:pathLst>
            </a:custGeom>
            <a:solidFill>
              <a:srgbClr val="FFFFFF"/>
            </a:solidFill>
            <a:ln w="9525">
              <a:noFill/>
              <a:round/>
              <a:headEnd/>
              <a:tailEnd/>
            </a:ln>
          </p:spPr>
          <p:txBody>
            <a:bodyPr/>
            <a:lstStyle/>
            <a:p>
              <a:endParaRPr lang="en-US"/>
            </a:p>
          </p:txBody>
        </p:sp>
        <p:sp>
          <p:nvSpPr>
            <p:cNvPr id="444" name="Rectangle 198"/>
            <p:cNvSpPr>
              <a:spLocks noChangeArrowheads="1"/>
            </p:cNvSpPr>
            <p:nvPr/>
          </p:nvSpPr>
          <p:spPr bwMode="auto">
            <a:xfrm>
              <a:off x="457" y="1264"/>
              <a:ext cx="199" cy="142"/>
            </a:xfrm>
            <a:prstGeom prst="rect">
              <a:avLst/>
            </a:prstGeom>
            <a:solidFill>
              <a:srgbClr val="FFFFFF"/>
            </a:solidFill>
            <a:ln w="9525">
              <a:noFill/>
              <a:miter lim="800000"/>
              <a:headEnd/>
              <a:tailEnd/>
            </a:ln>
          </p:spPr>
          <p:txBody>
            <a:bodyPr/>
            <a:lstStyle/>
            <a:p>
              <a:endParaRPr lang="en-US"/>
            </a:p>
          </p:txBody>
        </p:sp>
        <p:sp>
          <p:nvSpPr>
            <p:cNvPr id="445" name="Rectangle 199"/>
            <p:cNvSpPr>
              <a:spLocks noChangeArrowheads="1"/>
            </p:cNvSpPr>
            <p:nvPr/>
          </p:nvSpPr>
          <p:spPr bwMode="auto">
            <a:xfrm>
              <a:off x="673" y="1282"/>
              <a:ext cx="40" cy="65"/>
            </a:xfrm>
            <a:prstGeom prst="rect">
              <a:avLst/>
            </a:prstGeom>
            <a:solidFill>
              <a:srgbClr val="FFFFFF"/>
            </a:solidFill>
            <a:ln w="9525">
              <a:noFill/>
              <a:miter lim="800000"/>
              <a:headEnd/>
              <a:tailEnd/>
            </a:ln>
          </p:spPr>
          <p:txBody>
            <a:bodyPr/>
            <a:lstStyle/>
            <a:p>
              <a:endParaRPr lang="en-US"/>
            </a:p>
          </p:txBody>
        </p:sp>
        <p:sp>
          <p:nvSpPr>
            <p:cNvPr id="446" name="Freeform 200"/>
            <p:cNvSpPr>
              <a:spLocks/>
            </p:cNvSpPr>
            <p:nvPr/>
          </p:nvSpPr>
          <p:spPr bwMode="auto">
            <a:xfrm>
              <a:off x="472" y="1494"/>
              <a:ext cx="21" cy="15"/>
            </a:xfrm>
            <a:custGeom>
              <a:avLst/>
              <a:gdLst/>
              <a:ahLst/>
              <a:cxnLst>
                <a:cxn ang="0">
                  <a:pos x="19" y="0"/>
                </a:cxn>
                <a:cxn ang="0">
                  <a:pos x="15" y="11"/>
                </a:cxn>
                <a:cxn ang="0">
                  <a:pos x="11" y="22"/>
                </a:cxn>
                <a:cxn ang="0">
                  <a:pos x="7" y="33"/>
                </a:cxn>
                <a:cxn ang="0">
                  <a:pos x="4" y="45"/>
                </a:cxn>
                <a:cxn ang="0">
                  <a:pos x="2" y="55"/>
                </a:cxn>
                <a:cxn ang="0">
                  <a:pos x="1" y="66"/>
                </a:cxn>
                <a:cxn ang="0">
                  <a:pos x="0" y="76"/>
                </a:cxn>
                <a:cxn ang="0">
                  <a:pos x="0" y="87"/>
                </a:cxn>
                <a:cxn ang="0">
                  <a:pos x="0" y="97"/>
                </a:cxn>
                <a:cxn ang="0">
                  <a:pos x="0" y="107"/>
                </a:cxn>
                <a:cxn ang="0">
                  <a:pos x="2" y="116"/>
                </a:cxn>
                <a:cxn ang="0">
                  <a:pos x="3" y="127"/>
                </a:cxn>
                <a:cxn ang="0">
                  <a:pos x="5" y="136"/>
                </a:cxn>
                <a:cxn ang="0">
                  <a:pos x="8" y="145"/>
                </a:cxn>
                <a:cxn ang="0">
                  <a:pos x="11" y="154"/>
                </a:cxn>
                <a:cxn ang="0">
                  <a:pos x="15" y="163"/>
                </a:cxn>
                <a:cxn ang="0">
                  <a:pos x="23" y="179"/>
                </a:cxn>
                <a:cxn ang="0">
                  <a:pos x="34" y="195"/>
                </a:cxn>
                <a:cxn ang="0">
                  <a:pos x="45" y="210"/>
                </a:cxn>
                <a:cxn ang="0">
                  <a:pos x="58" y="223"/>
                </a:cxn>
                <a:cxn ang="0">
                  <a:pos x="73" y="235"/>
                </a:cxn>
                <a:cxn ang="0">
                  <a:pos x="87" y="247"/>
                </a:cxn>
                <a:cxn ang="0">
                  <a:pos x="104" y="257"/>
                </a:cxn>
                <a:cxn ang="0">
                  <a:pos x="121" y="265"/>
                </a:cxn>
                <a:cxn ang="0">
                  <a:pos x="138" y="272"/>
                </a:cxn>
                <a:cxn ang="0">
                  <a:pos x="156" y="277"/>
                </a:cxn>
                <a:cxn ang="0">
                  <a:pos x="174" y="281"/>
                </a:cxn>
                <a:cxn ang="0">
                  <a:pos x="193" y="283"/>
                </a:cxn>
                <a:cxn ang="0">
                  <a:pos x="211" y="284"/>
                </a:cxn>
                <a:cxn ang="0">
                  <a:pos x="231" y="283"/>
                </a:cxn>
                <a:cxn ang="0">
                  <a:pos x="249" y="280"/>
                </a:cxn>
                <a:cxn ang="0">
                  <a:pos x="267" y="276"/>
                </a:cxn>
                <a:cxn ang="0">
                  <a:pos x="285" y="269"/>
                </a:cxn>
                <a:cxn ang="0">
                  <a:pos x="303" y="261"/>
                </a:cxn>
                <a:cxn ang="0">
                  <a:pos x="311" y="256"/>
                </a:cxn>
                <a:cxn ang="0">
                  <a:pos x="319" y="251"/>
                </a:cxn>
                <a:cxn ang="0">
                  <a:pos x="326" y="245"/>
                </a:cxn>
                <a:cxn ang="0">
                  <a:pos x="334" y="237"/>
                </a:cxn>
                <a:cxn ang="0">
                  <a:pos x="342" y="230"/>
                </a:cxn>
                <a:cxn ang="0">
                  <a:pos x="349" y="223"/>
                </a:cxn>
                <a:cxn ang="0">
                  <a:pos x="356" y="215"/>
                </a:cxn>
                <a:cxn ang="0">
                  <a:pos x="363" y="206"/>
                </a:cxn>
                <a:cxn ang="0">
                  <a:pos x="369" y="196"/>
                </a:cxn>
                <a:cxn ang="0">
                  <a:pos x="375" y="186"/>
                </a:cxn>
                <a:cxn ang="0">
                  <a:pos x="381" y="176"/>
                </a:cxn>
                <a:cxn ang="0">
                  <a:pos x="387" y="165"/>
                </a:cxn>
                <a:cxn ang="0">
                  <a:pos x="19" y="0"/>
                </a:cxn>
              </a:cxnLst>
              <a:rect l="0" t="0" r="r" b="b"/>
              <a:pathLst>
                <a:path w="387" h="284">
                  <a:moveTo>
                    <a:pt x="19" y="0"/>
                  </a:moveTo>
                  <a:lnTo>
                    <a:pt x="15" y="11"/>
                  </a:lnTo>
                  <a:lnTo>
                    <a:pt x="11" y="22"/>
                  </a:lnTo>
                  <a:lnTo>
                    <a:pt x="7" y="33"/>
                  </a:lnTo>
                  <a:lnTo>
                    <a:pt x="4" y="45"/>
                  </a:lnTo>
                  <a:lnTo>
                    <a:pt x="2" y="55"/>
                  </a:lnTo>
                  <a:lnTo>
                    <a:pt x="1" y="66"/>
                  </a:lnTo>
                  <a:lnTo>
                    <a:pt x="0" y="76"/>
                  </a:lnTo>
                  <a:lnTo>
                    <a:pt x="0" y="87"/>
                  </a:lnTo>
                  <a:lnTo>
                    <a:pt x="0" y="97"/>
                  </a:lnTo>
                  <a:lnTo>
                    <a:pt x="0" y="107"/>
                  </a:lnTo>
                  <a:lnTo>
                    <a:pt x="2" y="116"/>
                  </a:lnTo>
                  <a:lnTo>
                    <a:pt x="3" y="127"/>
                  </a:lnTo>
                  <a:lnTo>
                    <a:pt x="5" y="136"/>
                  </a:lnTo>
                  <a:lnTo>
                    <a:pt x="8" y="145"/>
                  </a:lnTo>
                  <a:lnTo>
                    <a:pt x="11" y="154"/>
                  </a:lnTo>
                  <a:lnTo>
                    <a:pt x="15" y="163"/>
                  </a:lnTo>
                  <a:lnTo>
                    <a:pt x="23" y="179"/>
                  </a:lnTo>
                  <a:lnTo>
                    <a:pt x="34" y="195"/>
                  </a:lnTo>
                  <a:lnTo>
                    <a:pt x="45" y="210"/>
                  </a:lnTo>
                  <a:lnTo>
                    <a:pt x="58" y="223"/>
                  </a:lnTo>
                  <a:lnTo>
                    <a:pt x="73" y="235"/>
                  </a:lnTo>
                  <a:lnTo>
                    <a:pt x="87" y="247"/>
                  </a:lnTo>
                  <a:lnTo>
                    <a:pt x="104" y="257"/>
                  </a:lnTo>
                  <a:lnTo>
                    <a:pt x="121" y="265"/>
                  </a:lnTo>
                  <a:lnTo>
                    <a:pt x="138" y="272"/>
                  </a:lnTo>
                  <a:lnTo>
                    <a:pt x="156" y="277"/>
                  </a:lnTo>
                  <a:lnTo>
                    <a:pt x="174" y="281"/>
                  </a:lnTo>
                  <a:lnTo>
                    <a:pt x="193" y="283"/>
                  </a:lnTo>
                  <a:lnTo>
                    <a:pt x="211" y="284"/>
                  </a:lnTo>
                  <a:lnTo>
                    <a:pt x="231" y="283"/>
                  </a:lnTo>
                  <a:lnTo>
                    <a:pt x="249" y="280"/>
                  </a:lnTo>
                  <a:lnTo>
                    <a:pt x="267" y="276"/>
                  </a:lnTo>
                  <a:lnTo>
                    <a:pt x="285" y="269"/>
                  </a:lnTo>
                  <a:lnTo>
                    <a:pt x="303" y="261"/>
                  </a:lnTo>
                  <a:lnTo>
                    <a:pt x="311" y="256"/>
                  </a:lnTo>
                  <a:lnTo>
                    <a:pt x="319" y="251"/>
                  </a:lnTo>
                  <a:lnTo>
                    <a:pt x="326" y="245"/>
                  </a:lnTo>
                  <a:lnTo>
                    <a:pt x="334" y="237"/>
                  </a:lnTo>
                  <a:lnTo>
                    <a:pt x="342" y="230"/>
                  </a:lnTo>
                  <a:lnTo>
                    <a:pt x="349" y="223"/>
                  </a:lnTo>
                  <a:lnTo>
                    <a:pt x="356" y="215"/>
                  </a:lnTo>
                  <a:lnTo>
                    <a:pt x="363" y="206"/>
                  </a:lnTo>
                  <a:lnTo>
                    <a:pt x="369" y="196"/>
                  </a:lnTo>
                  <a:lnTo>
                    <a:pt x="375" y="186"/>
                  </a:lnTo>
                  <a:lnTo>
                    <a:pt x="381" y="176"/>
                  </a:lnTo>
                  <a:lnTo>
                    <a:pt x="387" y="165"/>
                  </a:lnTo>
                  <a:lnTo>
                    <a:pt x="19" y="0"/>
                  </a:lnTo>
                  <a:close/>
                </a:path>
              </a:pathLst>
            </a:custGeom>
            <a:solidFill>
              <a:srgbClr val="FFFFFF"/>
            </a:solidFill>
            <a:ln w="9525">
              <a:noFill/>
              <a:round/>
              <a:headEnd/>
              <a:tailEnd/>
            </a:ln>
          </p:spPr>
          <p:txBody>
            <a:bodyPr/>
            <a:lstStyle/>
            <a:p>
              <a:endParaRPr lang="en-US"/>
            </a:p>
          </p:txBody>
        </p:sp>
        <p:sp>
          <p:nvSpPr>
            <p:cNvPr id="447" name="Freeform 201"/>
            <p:cNvSpPr>
              <a:spLocks/>
            </p:cNvSpPr>
            <p:nvPr/>
          </p:nvSpPr>
          <p:spPr bwMode="auto">
            <a:xfrm>
              <a:off x="473" y="1310"/>
              <a:ext cx="93" cy="192"/>
            </a:xfrm>
            <a:custGeom>
              <a:avLst/>
              <a:gdLst/>
              <a:ahLst/>
              <a:cxnLst>
                <a:cxn ang="0">
                  <a:pos x="1763" y="395"/>
                </a:cxn>
                <a:cxn ang="0">
                  <a:pos x="1398" y="397"/>
                </a:cxn>
                <a:cxn ang="0">
                  <a:pos x="0" y="3496"/>
                </a:cxn>
                <a:cxn ang="0">
                  <a:pos x="368" y="3661"/>
                </a:cxn>
                <a:cxn ang="0">
                  <a:pos x="1764" y="562"/>
                </a:cxn>
                <a:cxn ang="0">
                  <a:pos x="1763" y="395"/>
                </a:cxn>
                <a:cxn ang="0">
                  <a:pos x="1763" y="395"/>
                </a:cxn>
                <a:cxn ang="0">
                  <a:pos x="1579" y="0"/>
                </a:cxn>
                <a:cxn ang="0">
                  <a:pos x="1398" y="397"/>
                </a:cxn>
                <a:cxn ang="0">
                  <a:pos x="1763" y="395"/>
                </a:cxn>
              </a:cxnLst>
              <a:rect l="0" t="0" r="r" b="b"/>
              <a:pathLst>
                <a:path w="1764" h="3661">
                  <a:moveTo>
                    <a:pt x="1763" y="395"/>
                  </a:moveTo>
                  <a:lnTo>
                    <a:pt x="1398" y="397"/>
                  </a:lnTo>
                  <a:lnTo>
                    <a:pt x="0" y="3496"/>
                  </a:lnTo>
                  <a:lnTo>
                    <a:pt x="368" y="3661"/>
                  </a:lnTo>
                  <a:lnTo>
                    <a:pt x="1764" y="562"/>
                  </a:lnTo>
                  <a:lnTo>
                    <a:pt x="1763" y="395"/>
                  </a:lnTo>
                  <a:lnTo>
                    <a:pt x="1763" y="395"/>
                  </a:lnTo>
                  <a:lnTo>
                    <a:pt x="1579" y="0"/>
                  </a:lnTo>
                  <a:lnTo>
                    <a:pt x="1398" y="397"/>
                  </a:lnTo>
                  <a:lnTo>
                    <a:pt x="1763" y="395"/>
                  </a:lnTo>
                  <a:close/>
                </a:path>
              </a:pathLst>
            </a:custGeom>
            <a:solidFill>
              <a:srgbClr val="FFFFFF"/>
            </a:solidFill>
            <a:ln w="9525">
              <a:noFill/>
              <a:round/>
              <a:headEnd/>
              <a:tailEnd/>
            </a:ln>
          </p:spPr>
          <p:txBody>
            <a:bodyPr/>
            <a:lstStyle/>
            <a:p>
              <a:endParaRPr lang="en-US"/>
            </a:p>
          </p:txBody>
        </p:sp>
        <p:sp>
          <p:nvSpPr>
            <p:cNvPr id="448" name="Freeform 202"/>
            <p:cNvSpPr>
              <a:spLocks/>
            </p:cNvSpPr>
            <p:nvPr/>
          </p:nvSpPr>
          <p:spPr bwMode="auto">
            <a:xfrm>
              <a:off x="547" y="1331"/>
              <a:ext cx="95" cy="172"/>
            </a:xfrm>
            <a:custGeom>
              <a:avLst/>
              <a:gdLst/>
              <a:ahLst/>
              <a:cxnLst>
                <a:cxn ang="0">
                  <a:pos x="1810" y="3107"/>
                </a:cxn>
                <a:cxn ang="0">
                  <a:pos x="364" y="0"/>
                </a:cxn>
                <a:cxn ang="0">
                  <a:pos x="0" y="168"/>
                </a:cxn>
                <a:cxn ang="0">
                  <a:pos x="1444" y="3275"/>
                </a:cxn>
                <a:cxn ang="0">
                  <a:pos x="1810" y="3107"/>
                </a:cxn>
              </a:cxnLst>
              <a:rect l="0" t="0" r="r" b="b"/>
              <a:pathLst>
                <a:path w="1810" h="3275">
                  <a:moveTo>
                    <a:pt x="1810" y="3107"/>
                  </a:moveTo>
                  <a:lnTo>
                    <a:pt x="364" y="0"/>
                  </a:lnTo>
                  <a:lnTo>
                    <a:pt x="0" y="168"/>
                  </a:lnTo>
                  <a:lnTo>
                    <a:pt x="1444" y="3275"/>
                  </a:lnTo>
                  <a:lnTo>
                    <a:pt x="1810" y="3107"/>
                  </a:lnTo>
                  <a:close/>
                </a:path>
              </a:pathLst>
            </a:custGeom>
            <a:solidFill>
              <a:srgbClr val="FFFFFF"/>
            </a:solidFill>
            <a:ln w="9525">
              <a:noFill/>
              <a:round/>
              <a:headEnd/>
              <a:tailEnd/>
            </a:ln>
          </p:spPr>
          <p:txBody>
            <a:bodyPr/>
            <a:lstStyle/>
            <a:p>
              <a:endParaRPr lang="en-US"/>
            </a:p>
          </p:txBody>
        </p:sp>
        <p:sp>
          <p:nvSpPr>
            <p:cNvPr id="449" name="Freeform 203"/>
            <p:cNvSpPr>
              <a:spLocks/>
            </p:cNvSpPr>
            <p:nvPr/>
          </p:nvSpPr>
          <p:spPr bwMode="auto">
            <a:xfrm>
              <a:off x="623" y="1494"/>
              <a:ext cx="20" cy="15"/>
            </a:xfrm>
            <a:custGeom>
              <a:avLst/>
              <a:gdLst/>
              <a:ahLst/>
              <a:cxnLst>
                <a:cxn ang="0">
                  <a:pos x="0" y="168"/>
                </a:cxn>
                <a:cxn ang="0">
                  <a:pos x="6" y="179"/>
                </a:cxn>
                <a:cxn ang="0">
                  <a:pos x="12" y="189"/>
                </a:cxn>
                <a:cxn ang="0">
                  <a:pos x="18" y="200"/>
                </a:cxn>
                <a:cxn ang="0">
                  <a:pos x="24" y="209"/>
                </a:cxn>
                <a:cxn ang="0">
                  <a:pos x="31" y="218"/>
                </a:cxn>
                <a:cxn ang="0">
                  <a:pos x="37" y="226"/>
                </a:cxn>
                <a:cxn ang="0">
                  <a:pos x="46" y="233"/>
                </a:cxn>
                <a:cxn ang="0">
                  <a:pos x="53" y="241"/>
                </a:cxn>
                <a:cxn ang="0">
                  <a:pos x="61" y="247"/>
                </a:cxn>
                <a:cxn ang="0">
                  <a:pos x="68" y="253"/>
                </a:cxn>
                <a:cxn ang="0">
                  <a:pos x="76" y="259"/>
                </a:cxn>
                <a:cxn ang="0">
                  <a:pos x="86" y="263"/>
                </a:cxn>
                <a:cxn ang="0">
                  <a:pos x="94" y="268"/>
                </a:cxn>
                <a:cxn ang="0">
                  <a:pos x="102" y="272"/>
                </a:cxn>
                <a:cxn ang="0">
                  <a:pos x="111" y="275"/>
                </a:cxn>
                <a:cxn ang="0">
                  <a:pos x="120" y="278"/>
                </a:cxn>
                <a:cxn ang="0">
                  <a:pos x="139" y="283"/>
                </a:cxn>
                <a:cxn ang="0">
                  <a:pos x="157" y="286"/>
                </a:cxn>
                <a:cxn ang="0">
                  <a:pos x="176" y="287"/>
                </a:cxn>
                <a:cxn ang="0">
                  <a:pos x="194" y="286"/>
                </a:cxn>
                <a:cxn ang="0">
                  <a:pos x="213" y="284"/>
                </a:cxn>
                <a:cxn ang="0">
                  <a:pos x="231" y="280"/>
                </a:cxn>
                <a:cxn ang="0">
                  <a:pos x="250" y="273"/>
                </a:cxn>
                <a:cxn ang="0">
                  <a:pos x="267" y="266"/>
                </a:cxn>
                <a:cxn ang="0">
                  <a:pos x="284" y="258"/>
                </a:cxn>
                <a:cxn ang="0">
                  <a:pos x="300" y="248"/>
                </a:cxn>
                <a:cxn ang="0">
                  <a:pos x="314" y="236"/>
                </a:cxn>
                <a:cxn ang="0">
                  <a:pos x="329" y="224"/>
                </a:cxn>
                <a:cxn ang="0">
                  <a:pos x="341" y="210"/>
                </a:cxn>
                <a:cxn ang="0">
                  <a:pos x="352" y="195"/>
                </a:cxn>
                <a:cxn ang="0">
                  <a:pos x="363" y="180"/>
                </a:cxn>
                <a:cxn ang="0">
                  <a:pos x="371" y="163"/>
                </a:cxn>
                <a:cxn ang="0">
                  <a:pos x="378" y="145"/>
                </a:cxn>
                <a:cxn ang="0">
                  <a:pos x="383" y="127"/>
                </a:cxn>
                <a:cxn ang="0">
                  <a:pos x="384" y="117"/>
                </a:cxn>
                <a:cxn ang="0">
                  <a:pos x="385" y="107"/>
                </a:cxn>
                <a:cxn ang="0">
                  <a:pos x="386" y="97"/>
                </a:cxn>
                <a:cxn ang="0">
                  <a:pos x="386" y="87"/>
                </a:cxn>
                <a:cxn ang="0">
                  <a:pos x="386" y="77"/>
                </a:cxn>
                <a:cxn ang="0">
                  <a:pos x="385" y="66"/>
                </a:cxn>
                <a:cxn ang="0">
                  <a:pos x="383" y="55"/>
                </a:cxn>
                <a:cxn ang="0">
                  <a:pos x="381" y="45"/>
                </a:cxn>
                <a:cxn ang="0">
                  <a:pos x="378" y="34"/>
                </a:cxn>
                <a:cxn ang="0">
                  <a:pos x="374" y="22"/>
                </a:cxn>
                <a:cxn ang="0">
                  <a:pos x="370" y="11"/>
                </a:cxn>
                <a:cxn ang="0">
                  <a:pos x="366" y="0"/>
                </a:cxn>
                <a:cxn ang="0">
                  <a:pos x="0" y="168"/>
                </a:cxn>
              </a:cxnLst>
              <a:rect l="0" t="0" r="r" b="b"/>
              <a:pathLst>
                <a:path w="386" h="287">
                  <a:moveTo>
                    <a:pt x="0" y="168"/>
                  </a:moveTo>
                  <a:lnTo>
                    <a:pt x="6" y="179"/>
                  </a:lnTo>
                  <a:lnTo>
                    <a:pt x="12" y="189"/>
                  </a:lnTo>
                  <a:lnTo>
                    <a:pt x="18" y="200"/>
                  </a:lnTo>
                  <a:lnTo>
                    <a:pt x="24" y="209"/>
                  </a:lnTo>
                  <a:lnTo>
                    <a:pt x="31" y="218"/>
                  </a:lnTo>
                  <a:lnTo>
                    <a:pt x="37" y="226"/>
                  </a:lnTo>
                  <a:lnTo>
                    <a:pt x="46" y="233"/>
                  </a:lnTo>
                  <a:lnTo>
                    <a:pt x="53" y="241"/>
                  </a:lnTo>
                  <a:lnTo>
                    <a:pt x="61" y="247"/>
                  </a:lnTo>
                  <a:lnTo>
                    <a:pt x="68" y="253"/>
                  </a:lnTo>
                  <a:lnTo>
                    <a:pt x="76" y="259"/>
                  </a:lnTo>
                  <a:lnTo>
                    <a:pt x="86" y="263"/>
                  </a:lnTo>
                  <a:lnTo>
                    <a:pt x="94" y="268"/>
                  </a:lnTo>
                  <a:lnTo>
                    <a:pt x="102" y="272"/>
                  </a:lnTo>
                  <a:lnTo>
                    <a:pt x="111" y="275"/>
                  </a:lnTo>
                  <a:lnTo>
                    <a:pt x="120" y="278"/>
                  </a:lnTo>
                  <a:lnTo>
                    <a:pt x="139" y="283"/>
                  </a:lnTo>
                  <a:lnTo>
                    <a:pt x="157" y="286"/>
                  </a:lnTo>
                  <a:lnTo>
                    <a:pt x="176" y="287"/>
                  </a:lnTo>
                  <a:lnTo>
                    <a:pt x="194" y="286"/>
                  </a:lnTo>
                  <a:lnTo>
                    <a:pt x="213" y="284"/>
                  </a:lnTo>
                  <a:lnTo>
                    <a:pt x="231" y="280"/>
                  </a:lnTo>
                  <a:lnTo>
                    <a:pt x="250" y="273"/>
                  </a:lnTo>
                  <a:lnTo>
                    <a:pt x="267" y="266"/>
                  </a:lnTo>
                  <a:lnTo>
                    <a:pt x="284" y="258"/>
                  </a:lnTo>
                  <a:lnTo>
                    <a:pt x="300" y="248"/>
                  </a:lnTo>
                  <a:lnTo>
                    <a:pt x="314" y="236"/>
                  </a:lnTo>
                  <a:lnTo>
                    <a:pt x="329" y="224"/>
                  </a:lnTo>
                  <a:lnTo>
                    <a:pt x="341" y="210"/>
                  </a:lnTo>
                  <a:lnTo>
                    <a:pt x="352" y="195"/>
                  </a:lnTo>
                  <a:lnTo>
                    <a:pt x="363" y="180"/>
                  </a:lnTo>
                  <a:lnTo>
                    <a:pt x="371" y="163"/>
                  </a:lnTo>
                  <a:lnTo>
                    <a:pt x="378" y="145"/>
                  </a:lnTo>
                  <a:lnTo>
                    <a:pt x="383" y="127"/>
                  </a:lnTo>
                  <a:lnTo>
                    <a:pt x="384" y="117"/>
                  </a:lnTo>
                  <a:lnTo>
                    <a:pt x="385" y="107"/>
                  </a:lnTo>
                  <a:lnTo>
                    <a:pt x="386" y="97"/>
                  </a:lnTo>
                  <a:lnTo>
                    <a:pt x="386" y="87"/>
                  </a:lnTo>
                  <a:lnTo>
                    <a:pt x="386" y="77"/>
                  </a:lnTo>
                  <a:lnTo>
                    <a:pt x="385" y="66"/>
                  </a:lnTo>
                  <a:lnTo>
                    <a:pt x="383" y="55"/>
                  </a:lnTo>
                  <a:lnTo>
                    <a:pt x="381" y="45"/>
                  </a:lnTo>
                  <a:lnTo>
                    <a:pt x="378" y="34"/>
                  </a:lnTo>
                  <a:lnTo>
                    <a:pt x="374" y="22"/>
                  </a:lnTo>
                  <a:lnTo>
                    <a:pt x="370" y="11"/>
                  </a:lnTo>
                  <a:lnTo>
                    <a:pt x="366" y="0"/>
                  </a:lnTo>
                  <a:lnTo>
                    <a:pt x="0" y="168"/>
                  </a:lnTo>
                  <a:close/>
                </a:path>
              </a:pathLst>
            </a:custGeom>
            <a:solidFill>
              <a:srgbClr val="FFFFFF"/>
            </a:solidFill>
            <a:ln w="9525">
              <a:noFill/>
              <a:round/>
              <a:headEnd/>
              <a:tailEnd/>
            </a:ln>
          </p:spPr>
          <p:txBody>
            <a:bodyPr/>
            <a:lstStyle/>
            <a:p>
              <a:endParaRPr lang="en-US"/>
            </a:p>
          </p:txBody>
        </p:sp>
        <p:sp>
          <p:nvSpPr>
            <p:cNvPr id="450" name="Freeform 204"/>
            <p:cNvSpPr>
              <a:spLocks/>
            </p:cNvSpPr>
            <p:nvPr/>
          </p:nvSpPr>
          <p:spPr bwMode="auto">
            <a:xfrm>
              <a:off x="596" y="1300"/>
              <a:ext cx="16" cy="33"/>
            </a:xfrm>
            <a:custGeom>
              <a:avLst/>
              <a:gdLst/>
              <a:ahLst/>
              <a:cxnLst>
                <a:cxn ang="0">
                  <a:pos x="293" y="0"/>
                </a:cxn>
                <a:cxn ang="0">
                  <a:pos x="256" y="4"/>
                </a:cxn>
                <a:cxn ang="0">
                  <a:pos x="222" y="10"/>
                </a:cxn>
                <a:cxn ang="0">
                  <a:pos x="190" y="21"/>
                </a:cxn>
                <a:cxn ang="0">
                  <a:pos x="161" y="34"/>
                </a:cxn>
                <a:cxn ang="0">
                  <a:pos x="134" y="49"/>
                </a:cxn>
                <a:cxn ang="0">
                  <a:pos x="110" y="67"/>
                </a:cxn>
                <a:cxn ang="0">
                  <a:pos x="88" y="86"/>
                </a:cxn>
                <a:cxn ang="0">
                  <a:pos x="68" y="109"/>
                </a:cxn>
                <a:cxn ang="0">
                  <a:pos x="52" y="132"/>
                </a:cxn>
                <a:cxn ang="0">
                  <a:pos x="36" y="157"/>
                </a:cxn>
                <a:cxn ang="0">
                  <a:pos x="25" y="184"/>
                </a:cxn>
                <a:cxn ang="0">
                  <a:pos x="15" y="211"/>
                </a:cxn>
                <a:cxn ang="0">
                  <a:pos x="8" y="239"/>
                </a:cxn>
                <a:cxn ang="0">
                  <a:pos x="2" y="268"/>
                </a:cxn>
                <a:cxn ang="0">
                  <a:pos x="0" y="297"/>
                </a:cxn>
                <a:cxn ang="0">
                  <a:pos x="0" y="326"/>
                </a:cxn>
                <a:cxn ang="0">
                  <a:pos x="2" y="356"/>
                </a:cxn>
                <a:cxn ang="0">
                  <a:pos x="8" y="385"/>
                </a:cxn>
                <a:cxn ang="0">
                  <a:pos x="15" y="412"/>
                </a:cxn>
                <a:cxn ang="0">
                  <a:pos x="25" y="440"/>
                </a:cxn>
                <a:cxn ang="0">
                  <a:pos x="36" y="467"/>
                </a:cxn>
                <a:cxn ang="0">
                  <a:pos x="52" y="491"/>
                </a:cxn>
                <a:cxn ang="0">
                  <a:pos x="68" y="515"/>
                </a:cxn>
                <a:cxn ang="0">
                  <a:pos x="88" y="536"/>
                </a:cxn>
                <a:cxn ang="0">
                  <a:pos x="110" y="557"/>
                </a:cxn>
                <a:cxn ang="0">
                  <a:pos x="134" y="574"/>
                </a:cxn>
                <a:cxn ang="0">
                  <a:pos x="161" y="590"/>
                </a:cxn>
                <a:cxn ang="0">
                  <a:pos x="190" y="603"/>
                </a:cxn>
                <a:cxn ang="0">
                  <a:pos x="222" y="612"/>
                </a:cxn>
                <a:cxn ang="0">
                  <a:pos x="256" y="619"/>
                </a:cxn>
                <a:cxn ang="0">
                  <a:pos x="293" y="623"/>
                </a:cxn>
                <a:cxn ang="0">
                  <a:pos x="312" y="0"/>
                </a:cxn>
              </a:cxnLst>
              <a:rect l="0" t="0" r="r" b="b"/>
              <a:pathLst>
                <a:path w="312" h="623">
                  <a:moveTo>
                    <a:pt x="312" y="0"/>
                  </a:moveTo>
                  <a:lnTo>
                    <a:pt x="293" y="0"/>
                  </a:lnTo>
                  <a:lnTo>
                    <a:pt x="274" y="2"/>
                  </a:lnTo>
                  <a:lnTo>
                    <a:pt x="256" y="4"/>
                  </a:lnTo>
                  <a:lnTo>
                    <a:pt x="238" y="7"/>
                  </a:lnTo>
                  <a:lnTo>
                    <a:pt x="222" y="10"/>
                  </a:lnTo>
                  <a:lnTo>
                    <a:pt x="206" y="16"/>
                  </a:lnTo>
                  <a:lnTo>
                    <a:pt x="190" y="21"/>
                  </a:lnTo>
                  <a:lnTo>
                    <a:pt x="175" y="27"/>
                  </a:lnTo>
                  <a:lnTo>
                    <a:pt x="161" y="34"/>
                  </a:lnTo>
                  <a:lnTo>
                    <a:pt x="147" y="41"/>
                  </a:lnTo>
                  <a:lnTo>
                    <a:pt x="134" y="49"/>
                  </a:lnTo>
                  <a:lnTo>
                    <a:pt x="121" y="58"/>
                  </a:lnTo>
                  <a:lnTo>
                    <a:pt x="110" y="67"/>
                  </a:lnTo>
                  <a:lnTo>
                    <a:pt x="99" y="76"/>
                  </a:lnTo>
                  <a:lnTo>
                    <a:pt x="88" y="86"/>
                  </a:lnTo>
                  <a:lnTo>
                    <a:pt x="77" y="98"/>
                  </a:lnTo>
                  <a:lnTo>
                    <a:pt x="68" y="109"/>
                  </a:lnTo>
                  <a:lnTo>
                    <a:pt x="60" y="120"/>
                  </a:lnTo>
                  <a:lnTo>
                    <a:pt x="52" y="132"/>
                  </a:lnTo>
                  <a:lnTo>
                    <a:pt x="43" y="145"/>
                  </a:lnTo>
                  <a:lnTo>
                    <a:pt x="36" y="157"/>
                  </a:lnTo>
                  <a:lnTo>
                    <a:pt x="30" y="170"/>
                  </a:lnTo>
                  <a:lnTo>
                    <a:pt x="25" y="184"/>
                  </a:lnTo>
                  <a:lnTo>
                    <a:pt x="19" y="197"/>
                  </a:lnTo>
                  <a:lnTo>
                    <a:pt x="15" y="211"/>
                  </a:lnTo>
                  <a:lnTo>
                    <a:pt x="11" y="225"/>
                  </a:lnTo>
                  <a:lnTo>
                    <a:pt x="8" y="239"/>
                  </a:lnTo>
                  <a:lnTo>
                    <a:pt x="4" y="253"/>
                  </a:lnTo>
                  <a:lnTo>
                    <a:pt x="2" y="268"/>
                  </a:lnTo>
                  <a:lnTo>
                    <a:pt x="1" y="282"/>
                  </a:lnTo>
                  <a:lnTo>
                    <a:pt x="0" y="297"/>
                  </a:lnTo>
                  <a:lnTo>
                    <a:pt x="0" y="312"/>
                  </a:lnTo>
                  <a:lnTo>
                    <a:pt x="0" y="326"/>
                  </a:lnTo>
                  <a:lnTo>
                    <a:pt x="1" y="340"/>
                  </a:lnTo>
                  <a:lnTo>
                    <a:pt x="2" y="356"/>
                  </a:lnTo>
                  <a:lnTo>
                    <a:pt x="4" y="370"/>
                  </a:lnTo>
                  <a:lnTo>
                    <a:pt x="8" y="385"/>
                  </a:lnTo>
                  <a:lnTo>
                    <a:pt x="11" y="398"/>
                  </a:lnTo>
                  <a:lnTo>
                    <a:pt x="15" y="412"/>
                  </a:lnTo>
                  <a:lnTo>
                    <a:pt x="19" y="427"/>
                  </a:lnTo>
                  <a:lnTo>
                    <a:pt x="25" y="440"/>
                  </a:lnTo>
                  <a:lnTo>
                    <a:pt x="30" y="453"/>
                  </a:lnTo>
                  <a:lnTo>
                    <a:pt x="36" y="467"/>
                  </a:lnTo>
                  <a:lnTo>
                    <a:pt x="43" y="479"/>
                  </a:lnTo>
                  <a:lnTo>
                    <a:pt x="52" y="491"/>
                  </a:lnTo>
                  <a:lnTo>
                    <a:pt x="60" y="503"/>
                  </a:lnTo>
                  <a:lnTo>
                    <a:pt x="68" y="515"/>
                  </a:lnTo>
                  <a:lnTo>
                    <a:pt x="77" y="526"/>
                  </a:lnTo>
                  <a:lnTo>
                    <a:pt x="88" y="536"/>
                  </a:lnTo>
                  <a:lnTo>
                    <a:pt x="99" y="546"/>
                  </a:lnTo>
                  <a:lnTo>
                    <a:pt x="110" y="557"/>
                  </a:lnTo>
                  <a:lnTo>
                    <a:pt x="121" y="566"/>
                  </a:lnTo>
                  <a:lnTo>
                    <a:pt x="134" y="574"/>
                  </a:lnTo>
                  <a:lnTo>
                    <a:pt x="147" y="582"/>
                  </a:lnTo>
                  <a:lnTo>
                    <a:pt x="161" y="590"/>
                  </a:lnTo>
                  <a:lnTo>
                    <a:pt x="175" y="597"/>
                  </a:lnTo>
                  <a:lnTo>
                    <a:pt x="190" y="603"/>
                  </a:lnTo>
                  <a:lnTo>
                    <a:pt x="206" y="608"/>
                  </a:lnTo>
                  <a:lnTo>
                    <a:pt x="222" y="612"/>
                  </a:lnTo>
                  <a:lnTo>
                    <a:pt x="238" y="616"/>
                  </a:lnTo>
                  <a:lnTo>
                    <a:pt x="256" y="619"/>
                  </a:lnTo>
                  <a:lnTo>
                    <a:pt x="274" y="621"/>
                  </a:lnTo>
                  <a:lnTo>
                    <a:pt x="293" y="623"/>
                  </a:lnTo>
                  <a:lnTo>
                    <a:pt x="312" y="623"/>
                  </a:lnTo>
                  <a:lnTo>
                    <a:pt x="312" y="0"/>
                  </a:lnTo>
                  <a:close/>
                </a:path>
              </a:pathLst>
            </a:custGeom>
            <a:solidFill>
              <a:srgbClr val="FFFFFF"/>
            </a:solidFill>
            <a:ln w="9525">
              <a:noFill/>
              <a:round/>
              <a:headEnd/>
              <a:tailEnd/>
            </a:ln>
          </p:spPr>
          <p:txBody>
            <a:bodyPr/>
            <a:lstStyle/>
            <a:p>
              <a:endParaRPr lang="en-US"/>
            </a:p>
          </p:txBody>
        </p:sp>
        <p:sp>
          <p:nvSpPr>
            <p:cNvPr id="451" name="Rectangle 205"/>
            <p:cNvSpPr>
              <a:spLocks noChangeArrowheads="1"/>
            </p:cNvSpPr>
            <p:nvPr/>
          </p:nvSpPr>
          <p:spPr bwMode="auto">
            <a:xfrm>
              <a:off x="612" y="1300"/>
              <a:ext cx="60" cy="33"/>
            </a:xfrm>
            <a:prstGeom prst="rect">
              <a:avLst/>
            </a:prstGeom>
            <a:solidFill>
              <a:srgbClr val="FFFFFF"/>
            </a:solidFill>
            <a:ln w="9525">
              <a:noFill/>
              <a:miter lim="800000"/>
              <a:headEnd/>
              <a:tailEnd/>
            </a:ln>
          </p:spPr>
          <p:txBody>
            <a:bodyPr/>
            <a:lstStyle/>
            <a:p>
              <a:endParaRPr lang="en-US"/>
            </a:p>
          </p:txBody>
        </p:sp>
        <p:sp>
          <p:nvSpPr>
            <p:cNvPr id="452" name="Freeform 206"/>
            <p:cNvSpPr>
              <a:spLocks/>
            </p:cNvSpPr>
            <p:nvPr/>
          </p:nvSpPr>
          <p:spPr bwMode="auto">
            <a:xfrm>
              <a:off x="672" y="1300"/>
              <a:ext cx="16" cy="33"/>
            </a:xfrm>
            <a:custGeom>
              <a:avLst/>
              <a:gdLst/>
              <a:ahLst/>
              <a:cxnLst>
                <a:cxn ang="0">
                  <a:pos x="19" y="623"/>
                </a:cxn>
                <a:cxn ang="0">
                  <a:pos x="56" y="619"/>
                </a:cxn>
                <a:cxn ang="0">
                  <a:pos x="90" y="612"/>
                </a:cxn>
                <a:cxn ang="0">
                  <a:pos x="122" y="603"/>
                </a:cxn>
                <a:cxn ang="0">
                  <a:pos x="151" y="590"/>
                </a:cxn>
                <a:cxn ang="0">
                  <a:pos x="177" y="574"/>
                </a:cxn>
                <a:cxn ang="0">
                  <a:pos x="202" y="557"/>
                </a:cxn>
                <a:cxn ang="0">
                  <a:pos x="224" y="536"/>
                </a:cxn>
                <a:cxn ang="0">
                  <a:pos x="243" y="515"/>
                </a:cxn>
                <a:cxn ang="0">
                  <a:pos x="261" y="491"/>
                </a:cxn>
                <a:cxn ang="0">
                  <a:pos x="275" y="467"/>
                </a:cxn>
                <a:cxn ang="0">
                  <a:pos x="287" y="440"/>
                </a:cxn>
                <a:cxn ang="0">
                  <a:pos x="297" y="412"/>
                </a:cxn>
                <a:cxn ang="0">
                  <a:pos x="305" y="385"/>
                </a:cxn>
                <a:cxn ang="0">
                  <a:pos x="310" y="356"/>
                </a:cxn>
                <a:cxn ang="0">
                  <a:pos x="312" y="326"/>
                </a:cxn>
                <a:cxn ang="0">
                  <a:pos x="312" y="297"/>
                </a:cxn>
                <a:cxn ang="0">
                  <a:pos x="310" y="268"/>
                </a:cxn>
                <a:cxn ang="0">
                  <a:pos x="305" y="239"/>
                </a:cxn>
                <a:cxn ang="0">
                  <a:pos x="297" y="211"/>
                </a:cxn>
                <a:cxn ang="0">
                  <a:pos x="287" y="184"/>
                </a:cxn>
                <a:cxn ang="0">
                  <a:pos x="275" y="157"/>
                </a:cxn>
                <a:cxn ang="0">
                  <a:pos x="261" y="132"/>
                </a:cxn>
                <a:cxn ang="0">
                  <a:pos x="243" y="109"/>
                </a:cxn>
                <a:cxn ang="0">
                  <a:pos x="224" y="86"/>
                </a:cxn>
                <a:cxn ang="0">
                  <a:pos x="202" y="67"/>
                </a:cxn>
                <a:cxn ang="0">
                  <a:pos x="177" y="49"/>
                </a:cxn>
                <a:cxn ang="0">
                  <a:pos x="151" y="34"/>
                </a:cxn>
                <a:cxn ang="0">
                  <a:pos x="122" y="21"/>
                </a:cxn>
                <a:cxn ang="0">
                  <a:pos x="90" y="10"/>
                </a:cxn>
                <a:cxn ang="0">
                  <a:pos x="56" y="4"/>
                </a:cxn>
                <a:cxn ang="0">
                  <a:pos x="19" y="0"/>
                </a:cxn>
                <a:cxn ang="0">
                  <a:pos x="0" y="623"/>
                </a:cxn>
              </a:cxnLst>
              <a:rect l="0" t="0" r="r" b="b"/>
              <a:pathLst>
                <a:path w="312" h="623">
                  <a:moveTo>
                    <a:pt x="0" y="623"/>
                  </a:moveTo>
                  <a:lnTo>
                    <a:pt x="19" y="623"/>
                  </a:lnTo>
                  <a:lnTo>
                    <a:pt x="38" y="621"/>
                  </a:lnTo>
                  <a:lnTo>
                    <a:pt x="56" y="619"/>
                  </a:lnTo>
                  <a:lnTo>
                    <a:pt x="74" y="616"/>
                  </a:lnTo>
                  <a:lnTo>
                    <a:pt x="90" y="612"/>
                  </a:lnTo>
                  <a:lnTo>
                    <a:pt x="107" y="608"/>
                  </a:lnTo>
                  <a:lnTo>
                    <a:pt x="122" y="603"/>
                  </a:lnTo>
                  <a:lnTo>
                    <a:pt x="136" y="597"/>
                  </a:lnTo>
                  <a:lnTo>
                    <a:pt x="151" y="590"/>
                  </a:lnTo>
                  <a:lnTo>
                    <a:pt x="165" y="582"/>
                  </a:lnTo>
                  <a:lnTo>
                    <a:pt x="177" y="574"/>
                  </a:lnTo>
                  <a:lnTo>
                    <a:pt x="191" y="566"/>
                  </a:lnTo>
                  <a:lnTo>
                    <a:pt x="202" y="557"/>
                  </a:lnTo>
                  <a:lnTo>
                    <a:pt x="213" y="546"/>
                  </a:lnTo>
                  <a:lnTo>
                    <a:pt x="224" y="536"/>
                  </a:lnTo>
                  <a:lnTo>
                    <a:pt x="234" y="526"/>
                  </a:lnTo>
                  <a:lnTo>
                    <a:pt x="243" y="515"/>
                  </a:lnTo>
                  <a:lnTo>
                    <a:pt x="252" y="503"/>
                  </a:lnTo>
                  <a:lnTo>
                    <a:pt x="261" y="491"/>
                  </a:lnTo>
                  <a:lnTo>
                    <a:pt x="269" y="479"/>
                  </a:lnTo>
                  <a:lnTo>
                    <a:pt x="275" y="467"/>
                  </a:lnTo>
                  <a:lnTo>
                    <a:pt x="282" y="453"/>
                  </a:lnTo>
                  <a:lnTo>
                    <a:pt x="287" y="440"/>
                  </a:lnTo>
                  <a:lnTo>
                    <a:pt x="292" y="427"/>
                  </a:lnTo>
                  <a:lnTo>
                    <a:pt x="297" y="412"/>
                  </a:lnTo>
                  <a:lnTo>
                    <a:pt x="302" y="398"/>
                  </a:lnTo>
                  <a:lnTo>
                    <a:pt x="305" y="385"/>
                  </a:lnTo>
                  <a:lnTo>
                    <a:pt x="308" y="370"/>
                  </a:lnTo>
                  <a:lnTo>
                    <a:pt x="310" y="356"/>
                  </a:lnTo>
                  <a:lnTo>
                    <a:pt x="311" y="340"/>
                  </a:lnTo>
                  <a:lnTo>
                    <a:pt x="312" y="326"/>
                  </a:lnTo>
                  <a:lnTo>
                    <a:pt x="312" y="312"/>
                  </a:lnTo>
                  <a:lnTo>
                    <a:pt x="312" y="297"/>
                  </a:lnTo>
                  <a:lnTo>
                    <a:pt x="311" y="282"/>
                  </a:lnTo>
                  <a:lnTo>
                    <a:pt x="310" y="268"/>
                  </a:lnTo>
                  <a:lnTo>
                    <a:pt x="308" y="253"/>
                  </a:lnTo>
                  <a:lnTo>
                    <a:pt x="305" y="239"/>
                  </a:lnTo>
                  <a:lnTo>
                    <a:pt x="302" y="225"/>
                  </a:lnTo>
                  <a:lnTo>
                    <a:pt x="297" y="211"/>
                  </a:lnTo>
                  <a:lnTo>
                    <a:pt x="292" y="197"/>
                  </a:lnTo>
                  <a:lnTo>
                    <a:pt x="287" y="184"/>
                  </a:lnTo>
                  <a:lnTo>
                    <a:pt x="282" y="170"/>
                  </a:lnTo>
                  <a:lnTo>
                    <a:pt x="275" y="157"/>
                  </a:lnTo>
                  <a:lnTo>
                    <a:pt x="269" y="145"/>
                  </a:lnTo>
                  <a:lnTo>
                    <a:pt x="261" y="132"/>
                  </a:lnTo>
                  <a:lnTo>
                    <a:pt x="252" y="120"/>
                  </a:lnTo>
                  <a:lnTo>
                    <a:pt x="243" y="109"/>
                  </a:lnTo>
                  <a:lnTo>
                    <a:pt x="234" y="98"/>
                  </a:lnTo>
                  <a:lnTo>
                    <a:pt x="224" y="86"/>
                  </a:lnTo>
                  <a:lnTo>
                    <a:pt x="213" y="76"/>
                  </a:lnTo>
                  <a:lnTo>
                    <a:pt x="202" y="67"/>
                  </a:lnTo>
                  <a:lnTo>
                    <a:pt x="191" y="58"/>
                  </a:lnTo>
                  <a:lnTo>
                    <a:pt x="177" y="49"/>
                  </a:lnTo>
                  <a:lnTo>
                    <a:pt x="165" y="41"/>
                  </a:lnTo>
                  <a:lnTo>
                    <a:pt x="151" y="34"/>
                  </a:lnTo>
                  <a:lnTo>
                    <a:pt x="136" y="27"/>
                  </a:lnTo>
                  <a:lnTo>
                    <a:pt x="122" y="21"/>
                  </a:lnTo>
                  <a:lnTo>
                    <a:pt x="107" y="16"/>
                  </a:lnTo>
                  <a:lnTo>
                    <a:pt x="90" y="10"/>
                  </a:lnTo>
                  <a:lnTo>
                    <a:pt x="74" y="7"/>
                  </a:lnTo>
                  <a:lnTo>
                    <a:pt x="56" y="4"/>
                  </a:lnTo>
                  <a:lnTo>
                    <a:pt x="38" y="2"/>
                  </a:lnTo>
                  <a:lnTo>
                    <a:pt x="19" y="0"/>
                  </a:lnTo>
                  <a:lnTo>
                    <a:pt x="0" y="0"/>
                  </a:lnTo>
                  <a:lnTo>
                    <a:pt x="0" y="623"/>
                  </a:lnTo>
                  <a:close/>
                </a:path>
              </a:pathLst>
            </a:custGeom>
            <a:solidFill>
              <a:srgbClr val="FFFFFF"/>
            </a:solidFill>
            <a:ln w="9525">
              <a:noFill/>
              <a:round/>
              <a:headEnd/>
              <a:tailEnd/>
            </a:ln>
          </p:spPr>
          <p:txBody>
            <a:bodyPr/>
            <a:lstStyle/>
            <a:p>
              <a:endParaRPr lang="en-US"/>
            </a:p>
          </p:txBody>
        </p:sp>
      </p:grpSp>
      <p:pic>
        <p:nvPicPr>
          <p:cNvPr id="453" name="Picture 46" descr="Cisco_CallManager"/>
          <p:cNvPicPr>
            <a:picLocks noChangeAspect="1" noChangeArrowheads="1"/>
          </p:cNvPicPr>
          <p:nvPr/>
        </p:nvPicPr>
        <p:blipFill>
          <a:blip r:embed="rId15"/>
          <a:srcRect/>
          <a:stretch>
            <a:fillRect/>
          </a:stretch>
        </p:blipFill>
        <p:spPr bwMode="auto">
          <a:xfrm>
            <a:off x="10865677" y="4539988"/>
            <a:ext cx="654753" cy="370401"/>
          </a:xfrm>
          <a:prstGeom prst="rect">
            <a:avLst/>
          </a:prstGeom>
          <a:noFill/>
          <a:ln w="9525">
            <a:noFill/>
            <a:miter lim="800000"/>
            <a:headEnd/>
            <a:tailEnd/>
          </a:ln>
        </p:spPr>
      </p:pic>
      <p:grpSp>
        <p:nvGrpSpPr>
          <p:cNvPr id="498" name="Group 502"/>
          <p:cNvGrpSpPr/>
          <p:nvPr/>
        </p:nvGrpSpPr>
        <p:grpSpPr>
          <a:xfrm>
            <a:off x="11148601" y="5356650"/>
            <a:ext cx="427195" cy="329927"/>
            <a:chOff x="310047" y="2532185"/>
            <a:chExt cx="1722296" cy="1352019"/>
          </a:xfrm>
        </p:grpSpPr>
        <p:pic>
          <p:nvPicPr>
            <p:cNvPr id="499" name="Picture 4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047" y="2532185"/>
              <a:ext cx="1722296" cy="1352019"/>
            </a:xfrm>
            <a:prstGeom prst="rect">
              <a:avLst/>
            </a:prstGeom>
            <a:noFill/>
            <a:ln>
              <a:noFill/>
            </a:ln>
            <a:effectLst>
              <a:outerShdw blurRad="63500" sx="102000" sy="102000" algn="ctr" rotWithShape="0">
                <a:prstClr val="black">
                  <a:alpha val="40000"/>
                </a:prstClr>
              </a:outerShdw>
            </a:effectLst>
          </p:spPr>
        </p:pic>
        <p:sp>
          <p:nvSpPr>
            <p:cNvPr id="500" name="Freeform 499"/>
            <p:cNvSpPr/>
            <p:nvPr/>
          </p:nvSpPr>
          <p:spPr>
            <a:xfrm>
              <a:off x="642938" y="2583656"/>
              <a:ext cx="962024" cy="723900"/>
            </a:xfrm>
            <a:custGeom>
              <a:avLst/>
              <a:gdLst>
                <a:gd name="connsiteX0" fmla="*/ 26194 w 952500"/>
                <a:gd name="connsiteY0" fmla="*/ 0 h 719137"/>
                <a:gd name="connsiteX1" fmla="*/ 928688 w 952500"/>
                <a:gd name="connsiteY1" fmla="*/ 9525 h 719137"/>
                <a:gd name="connsiteX2" fmla="*/ 952500 w 952500"/>
                <a:gd name="connsiteY2" fmla="*/ 719137 h 719137"/>
                <a:gd name="connsiteX3" fmla="*/ 0 w 952500"/>
                <a:gd name="connsiteY3" fmla="*/ 714375 h 719137"/>
                <a:gd name="connsiteX4" fmla="*/ 26194 w 952500"/>
                <a:gd name="connsiteY4" fmla="*/ 0 h 719137"/>
                <a:gd name="connsiteX0" fmla="*/ 23813 w 950119"/>
                <a:gd name="connsiteY0" fmla="*/ 0 h 719137"/>
                <a:gd name="connsiteX1" fmla="*/ 926307 w 950119"/>
                <a:gd name="connsiteY1" fmla="*/ 9525 h 719137"/>
                <a:gd name="connsiteX2" fmla="*/ 950119 w 950119"/>
                <a:gd name="connsiteY2" fmla="*/ 719137 h 719137"/>
                <a:gd name="connsiteX3" fmla="*/ 0 w 950119"/>
                <a:gd name="connsiteY3" fmla="*/ 716757 h 719137"/>
                <a:gd name="connsiteX4" fmla="*/ 23813 w 950119"/>
                <a:gd name="connsiteY4" fmla="*/ 0 h 719137"/>
                <a:gd name="connsiteX0" fmla="*/ 21431 w 950119"/>
                <a:gd name="connsiteY0" fmla="*/ 0 h 723900"/>
                <a:gd name="connsiteX1" fmla="*/ 926307 w 950119"/>
                <a:gd name="connsiteY1" fmla="*/ 14288 h 723900"/>
                <a:gd name="connsiteX2" fmla="*/ 950119 w 950119"/>
                <a:gd name="connsiteY2" fmla="*/ 723900 h 723900"/>
                <a:gd name="connsiteX3" fmla="*/ 0 w 950119"/>
                <a:gd name="connsiteY3" fmla="*/ 721520 h 723900"/>
                <a:gd name="connsiteX4" fmla="*/ 21431 w 950119"/>
                <a:gd name="connsiteY4" fmla="*/ 0 h 723900"/>
                <a:gd name="connsiteX0" fmla="*/ 28574 w 957262"/>
                <a:gd name="connsiteY0" fmla="*/ 0 h 723900"/>
                <a:gd name="connsiteX1" fmla="*/ 933450 w 957262"/>
                <a:gd name="connsiteY1" fmla="*/ 14288 h 723900"/>
                <a:gd name="connsiteX2" fmla="*/ 957262 w 957262"/>
                <a:gd name="connsiteY2" fmla="*/ 723900 h 723900"/>
                <a:gd name="connsiteX3" fmla="*/ 0 w 957262"/>
                <a:gd name="connsiteY3" fmla="*/ 721520 h 723900"/>
                <a:gd name="connsiteX4" fmla="*/ 28574 w 957262"/>
                <a:gd name="connsiteY4" fmla="*/ 0 h 723900"/>
                <a:gd name="connsiteX0" fmla="*/ 28574 w 962024"/>
                <a:gd name="connsiteY0" fmla="*/ 0 h 723900"/>
                <a:gd name="connsiteX1" fmla="*/ 933450 w 962024"/>
                <a:gd name="connsiteY1" fmla="*/ 14288 h 723900"/>
                <a:gd name="connsiteX2" fmla="*/ 962024 w 962024"/>
                <a:gd name="connsiteY2" fmla="*/ 723900 h 723900"/>
                <a:gd name="connsiteX3" fmla="*/ 0 w 962024"/>
                <a:gd name="connsiteY3" fmla="*/ 721520 h 723900"/>
                <a:gd name="connsiteX4" fmla="*/ 28574 w 962024"/>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4" h="723900">
                  <a:moveTo>
                    <a:pt x="28574" y="0"/>
                  </a:moveTo>
                  <a:lnTo>
                    <a:pt x="933450" y="14288"/>
                  </a:lnTo>
                  <a:lnTo>
                    <a:pt x="962024" y="723900"/>
                  </a:lnTo>
                  <a:lnTo>
                    <a:pt x="0" y="721520"/>
                  </a:lnTo>
                  <a:lnTo>
                    <a:pt x="28574" y="0"/>
                  </a:lnTo>
                  <a:close/>
                </a:path>
              </a:pathLst>
            </a:custGeom>
            <a:solidFill>
              <a:schemeClr val="accent4">
                <a:lumMod val="90000"/>
                <a:lumOff val="10000"/>
              </a:schemeClr>
            </a:solidFill>
            <a:ln>
              <a:noFill/>
            </a:ln>
            <a:effectLst>
              <a:innerShdw blurRad="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501" name="Picture 5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77000" y="5699813"/>
            <a:ext cx="463418" cy="370784"/>
          </a:xfrm>
          <a:prstGeom prst="rect">
            <a:avLst/>
          </a:prstGeom>
        </p:spPr>
      </p:pic>
      <p:sp>
        <p:nvSpPr>
          <p:cNvPr id="559" name="TextBox 558"/>
          <p:cNvSpPr txBox="1"/>
          <p:nvPr/>
        </p:nvSpPr>
        <p:spPr>
          <a:xfrm>
            <a:off x="3388985" y="1570706"/>
            <a:ext cx="1126068" cy="461576"/>
          </a:xfrm>
          <a:prstGeom prst="rect">
            <a:avLst/>
          </a:prstGeom>
          <a:solidFill>
            <a:srgbClr val="FFFFFF"/>
          </a:solidFill>
          <a:ln>
            <a:solidFill>
              <a:srgbClr val="000000"/>
            </a:solidFill>
          </a:ln>
        </p:spPr>
        <p:txBody>
          <a:bodyPr wrap="square" lIns="121832" tIns="60916" rIns="121832" bIns="60916" rtlCol="0">
            <a:spAutoFit/>
          </a:bodyPr>
          <a:lstStyle/>
          <a:p>
            <a:r>
              <a:rPr lang="ja-JP" altLang="en-US" sz="1100" dirty="0" smtClean="0">
                <a:solidFill>
                  <a:srgbClr val="000000"/>
                </a:solidFill>
              </a:rPr>
              <a:t>出て行くフローにのみ動作</a:t>
            </a:r>
            <a:endParaRPr lang="en-US" sz="1100" dirty="0">
              <a:solidFill>
                <a:srgbClr val="000000"/>
              </a:solidFill>
            </a:endParaRPr>
          </a:p>
        </p:txBody>
      </p:sp>
      <p:cxnSp>
        <p:nvCxnSpPr>
          <p:cNvPr id="560" name="Straight Arrow Connector 559"/>
          <p:cNvCxnSpPr>
            <a:stCxn id="559" idx="2"/>
          </p:cNvCxnSpPr>
          <p:nvPr/>
        </p:nvCxnSpPr>
        <p:spPr>
          <a:xfrm flipH="1">
            <a:off x="3156801" y="2032282"/>
            <a:ext cx="795218" cy="649896"/>
          </a:xfrm>
          <a:prstGeom prst="straightConnector1">
            <a:avLst/>
          </a:prstGeom>
          <a:ln w="9525"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61" name="TextBox 560"/>
          <p:cNvSpPr txBox="1"/>
          <p:nvPr/>
        </p:nvSpPr>
        <p:spPr>
          <a:xfrm>
            <a:off x="4495681" y="3560802"/>
            <a:ext cx="1435479" cy="461576"/>
          </a:xfrm>
          <a:prstGeom prst="rect">
            <a:avLst/>
          </a:prstGeom>
          <a:solidFill>
            <a:srgbClr val="FFFFFF"/>
          </a:solidFill>
          <a:ln>
            <a:solidFill>
              <a:srgbClr val="000000"/>
            </a:solidFill>
          </a:ln>
        </p:spPr>
        <p:txBody>
          <a:bodyPr wrap="square" lIns="121832" tIns="60916" rIns="121832" bIns="60916" rtlCol="0">
            <a:spAutoFit/>
          </a:bodyPr>
          <a:lstStyle/>
          <a:p>
            <a:r>
              <a:rPr lang="ja-JP" altLang="en-US" sz="1100" dirty="0" smtClean="0">
                <a:solidFill>
                  <a:srgbClr val="000000"/>
                </a:solidFill>
              </a:rPr>
              <a:t>フローをドロップもしくはマーキング変更</a:t>
            </a:r>
            <a:endParaRPr lang="en-US" sz="1100" dirty="0">
              <a:solidFill>
                <a:srgbClr val="000000"/>
              </a:solidFill>
            </a:endParaRPr>
          </a:p>
        </p:txBody>
      </p:sp>
      <p:grpSp>
        <p:nvGrpSpPr>
          <p:cNvPr id="47" name="Group 46"/>
          <p:cNvGrpSpPr/>
          <p:nvPr/>
        </p:nvGrpSpPr>
        <p:grpSpPr>
          <a:xfrm>
            <a:off x="3438054" y="2669961"/>
            <a:ext cx="7181891" cy="562299"/>
            <a:chOff x="1542962" y="4677184"/>
            <a:chExt cx="5387821" cy="466316"/>
          </a:xfrm>
        </p:grpSpPr>
        <p:sp>
          <p:nvSpPr>
            <p:cNvPr id="563" name="Rectangle 562"/>
            <p:cNvSpPr/>
            <p:nvPr/>
          </p:nvSpPr>
          <p:spPr>
            <a:xfrm>
              <a:off x="1554883" y="4677184"/>
              <a:ext cx="5362674" cy="90739"/>
            </a:xfrm>
            <a:prstGeom prst="rect">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64" name="Rectangle 563"/>
            <p:cNvSpPr/>
            <p:nvPr/>
          </p:nvSpPr>
          <p:spPr>
            <a:xfrm>
              <a:off x="1568109" y="4790691"/>
              <a:ext cx="5362674" cy="90739"/>
            </a:xfrm>
            <a:prstGeom prst="rect">
              <a:avLst/>
            </a:prstGeom>
            <a:solidFill>
              <a:srgbClr val="FFFF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66" name="Rectangle 565"/>
            <p:cNvSpPr/>
            <p:nvPr/>
          </p:nvSpPr>
          <p:spPr>
            <a:xfrm>
              <a:off x="1542962" y="4927506"/>
              <a:ext cx="5376419" cy="99625"/>
            </a:xfrm>
            <a:prstGeom prst="rect">
              <a:avLst/>
            </a:prstGeom>
            <a:solidFill>
              <a:srgbClr val="0443D8"/>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46" name="Straight Connector 45"/>
            <p:cNvCxnSpPr/>
            <p:nvPr/>
          </p:nvCxnSpPr>
          <p:spPr>
            <a:xfrm>
              <a:off x="1558249" y="5143500"/>
              <a:ext cx="5352585" cy="0"/>
            </a:xfrm>
            <a:prstGeom prst="line">
              <a:avLst/>
            </a:prstGeom>
            <a:ln w="95250" cmpd="sng">
              <a:solidFill>
                <a:srgbClr val="008000"/>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pSp>
      <p:sp>
        <p:nvSpPr>
          <p:cNvPr id="168" name="TextBox 167"/>
          <p:cNvSpPr txBox="1"/>
          <p:nvPr/>
        </p:nvSpPr>
        <p:spPr>
          <a:xfrm>
            <a:off x="6781572" y="2306833"/>
            <a:ext cx="954278" cy="461576"/>
          </a:xfrm>
          <a:prstGeom prst="rect">
            <a:avLst/>
          </a:prstGeom>
          <a:noFill/>
          <a:ln>
            <a:noFill/>
          </a:ln>
        </p:spPr>
        <p:txBody>
          <a:bodyPr wrap="square" lIns="121832" tIns="60916" rIns="121832" bIns="60916" rtlCol="0">
            <a:spAutoFit/>
          </a:bodyPr>
          <a:lstStyle/>
          <a:p>
            <a:r>
              <a:rPr lang="en-US" sz="1100" dirty="0">
                <a:solidFill>
                  <a:srgbClr val="000000"/>
                </a:solidFill>
              </a:rPr>
              <a:t>DMVPN Tunnel</a:t>
            </a:r>
          </a:p>
        </p:txBody>
      </p:sp>
      <p:grpSp>
        <p:nvGrpSpPr>
          <p:cNvPr id="290" name="Group 289"/>
          <p:cNvGrpSpPr/>
          <p:nvPr/>
        </p:nvGrpSpPr>
        <p:grpSpPr>
          <a:xfrm>
            <a:off x="5014234" y="2300295"/>
            <a:ext cx="1803336" cy="1302924"/>
            <a:chOff x="6750928" y="3707515"/>
            <a:chExt cx="1352854" cy="977193"/>
          </a:xfrm>
        </p:grpSpPr>
        <p:grpSp>
          <p:nvGrpSpPr>
            <p:cNvPr id="289" name="Group 288"/>
            <p:cNvGrpSpPr/>
            <p:nvPr/>
          </p:nvGrpSpPr>
          <p:grpSpPr>
            <a:xfrm>
              <a:off x="6922680" y="4257982"/>
              <a:ext cx="1132403" cy="426726"/>
              <a:chOff x="6922680" y="4257982"/>
              <a:chExt cx="1132403" cy="426726"/>
            </a:xfrm>
          </p:grpSpPr>
          <p:sp>
            <p:nvSpPr>
              <p:cNvPr id="42" name="Rectangle 41"/>
              <p:cNvSpPr/>
              <p:nvPr/>
            </p:nvSpPr>
            <p:spPr>
              <a:xfrm>
                <a:off x="6922680" y="4257982"/>
                <a:ext cx="1132403" cy="426726"/>
              </a:xfrm>
              <a:prstGeom prst="rect">
                <a:avLst/>
              </a:prstGeom>
              <a:gradFill>
                <a:gsLst>
                  <a:gs pos="0">
                    <a:srgbClr val="008000"/>
                  </a:gs>
                  <a:gs pos="100000">
                    <a:srgbClr val="000000">
                      <a:alpha val="0"/>
                    </a:srgbClr>
                  </a:gs>
                </a:gsLst>
                <a:lin ang="5400000" scaled="0"/>
              </a:gra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a:defRPr/>
                </a:pPr>
                <a:endParaRPr lang="en-US" sz="1200" kern="0" dirty="0">
                  <a:solidFill>
                    <a:srgbClr val="000000"/>
                  </a:solidFill>
                  <a:latin typeface="Arial"/>
                </a:endParaRPr>
              </a:p>
            </p:txBody>
          </p:sp>
          <p:sp>
            <p:nvSpPr>
              <p:cNvPr id="43" name="Rectangle 42"/>
              <p:cNvSpPr/>
              <p:nvPr/>
            </p:nvSpPr>
            <p:spPr>
              <a:xfrm>
                <a:off x="6961388" y="4385257"/>
                <a:ext cx="1033244" cy="190437"/>
              </a:xfrm>
              <a:prstGeom prst="rect">
                <a:avLst/>
              </a:prstGeom>
            </p:spPr>
            <p:txBody>
              <a:bodyPr wrap="none">
                <a:spAutoFit/>
              </a:bodyPr>
              <a:lstStyle/>
              <a:p>
                <a:pPr algn="ctr">
                  <a:lnSpc>
                    <a:spcPct val="85000"/>
                  </a:lnSpc>
                  <a:defRPr/>
                </a:pPr>
                <a:r>
                  <a:rPr lang="en-US" sz="1200" kern="0" dirty="0">
                    <a:solidFill>
                      <a:srgbClr val="000000"/>
                    </a:solidFill>
                    <a:effectLst>
                      <a:outerShdw blurRad="38100" dist="12700" algn="ctr" rotWithShape="0">
                        <a:prstClr val="black">
                          <a:alpha val="40000"/>
                        </a:prstClr>
                      </a:outerShdw>
                    </a:effectLst>
                  </a:rPr>
                  <a:t>MPLS or Internet</a:t>
                </a:r>
              </a:p>
            </p:txBody>
          </p:sp>
        </p:grpSp>
        <p:pic>
          <p:nvPicPr>
            <p:cNvPr id="41" name="Picture 2" descr="\\MV-FS\Projects\Cisco\03_Assets\Icons\Kubrick Icons\Device Icons\Device_cloud_white_3041_default_256.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7647" b="17647"/>
            <a:stretch/>
          </p:blipFill>
          <p:spPr bwMode="auto">
            <a:xfrm>
              <a:off x="6750928" y="3707515"/>
              <a:ext cx="1352854" cy="705546"/>
            </a:xfrm>
            <a:prstGeom prst="rect">
              <a:avLst/>
            </a:prstGeom>
            <a:noFill/>
            <a:extLst>
              <a:ext uri="{909E8E84-426E-40DD-AFC4-6F175D3DCCD1}">
                <a14:hiddenFill xmlns:a14="http://schemas.microsoft.com/office/drawing/2010/main">
                  <a:solidFill>
                    <a:srgbClr val="FFFFFF"/>
                  </a:solidFill>
                </a14:hiddenFill>
              </a:ext>
            </a:extLst>
          </p:spPr>
        </p:pic>
      </p:grpSp>
      <p:sp>
        <p:nvSpPr>
          <p:cNvPr id="567" name="Rectangle 566"/>
          <p:cNvSpPr/>
          <p:nvPr/>
        </p:nvSpPr>
        <p:spPr>
          <a:xfrm>
            <a:off x="8808055" y="4384153"/>
            <a:ext cx="1421782" cy="1714175"/>
          </a:xfrm>
          <a:prstGeom prst="rect">
            <a:avLst/>
          </a:prstGeom>
          <a:noFill/>
          <a:ln w="9525" cmpd="sng">
            <a:solidFill>
              <a:srgbClr val="00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solidFill>
                <a:srgbClr val="000000"/>
              </a:solidFill>
            </a:endParaRPr>
          </a:p>
        </p:txBody>
      </p:sp>
      <p:sp>
        <p:nvSpPr>
          <p:cNvPr id="574" name="Rectangle 573"/>
          <p:cNvSpPr/>
          <p:nvPr/>
        </p:nvSpPr>
        <p:spPr>
          <a:xfrm>
            <a:off x="8439673" y="5148415"/>
            <a:ext cx="2184822" cy="81004"/>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smtClean="0"/>
          </a:p>
        </p:txBody>
      </p:sp>
      <p:sp>
        <p:nvSpPr>
          <p:cNvPr id="575" name="Rectangle 574"/>
          <p:cNvSpPr/>
          <p:nvPr/>
        </p:nvSpPr>
        <p:spPr>
          <a:xfrm>
            <a:off x="8439673" y="5258202"/>
            <a:ext cx="2184822" cy="85495"/>
          </a:xfrm>
          <a:prstGeom prst="rect">
            <a:avLst/>
          </a:prstGeom>
          <a:solidFill>
            <a:srgbClr val="5CB9B9"/>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smtClean="0"/>
          </a:p>
        </p:txBody>
      </p:sp>
      <p:sp>
        <p:nvSpPr>
          <p:cNvPr id="576" name="Rectangle 575"/>
          <p:cNvSpPr/>
          <p:nvPr/>
        </p:nvSpPr>
        <p:spPr>
          <a:xfrm>
            <a:off x="8439673" y="5388677"/>
            <a:ext cx="2184822" cy="85495"/>
          </a:xfrm>
          <a:prstGeom prst="rect">
            <a:avLst/>
          </a:prstGeom>
          <a:solidFill>
            <a:srgbClr val="5E006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smtClean="0"/>
          </a:p>
        </p:txBody>
      </p:sp>
      <p:cxnSp>
        <p:nvCxnSpPr>
          <p:cNvPr id="577" name="Straight Connector 576"/>
          <p:cNvCxnSpPr/>
          <p:nvPr/>
        </p:nvCxnSpPr>
        <p:spPr>
          <a:xfrm>
            <a:off x="8439668" y="5569787"/>
            <a:ext cx="2183431" cy="0"/>
          </a:xfrm>
          <a:prstGeom prst="line">
            <a:avLst/>
          </a:prstGeom>
          <a:ln w="57150" cmpd="sng">
            <a:solidFill>
              <a:srgbClr val="FF0000"/>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rot="683271">
            <a:off x="3344174" y="4638059"/>
            <a:ext cx="5221075" cy="421375"/>
            <a:chOff x="2680190" y="4639494"/>
            <a:chExt cx="3916826" cy="316031"/>
          </a:xfrm>
        </p:grpSpPr>
        <p:sp>
          <p:nvSpPr>
            <p:cNvPr id="569" name="Rectangle 568"/>
            <p:cNvSpPr/>
            <p:nvPr/>
          </p:nvSpPr>
          <p:spPr>
            <a:xfrm>
              <a:off x="2680190" y="4639494"/>
              <a:ext cx="3916826" cy="60753"/>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70" name="Rectangle 569"/>
            <p:cNvSpPr/>
            <p:nvPr/>
          </p:nvSpPr>
          <p:spPr>
            <a:xfrm>
              <a:off x="2680190" y="4721834"/>
              <a:ext cx="3916826" cy="64121"/>
            </a:xfrm>
            <a:prstGeom prst="rect">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71" name="Rectangle 570"/>
            <p:cNvSpPr/>
            <p:nvPr/>
          </p:nvSpPr>
          <p:spPr>
            <a:xfrm>
              <a:off x="2680190" y="4819690"/>
              <a:ext cx="3916826" cy="64121"/>
            </a:xfrm>
            <a:prstGeom prst="rect">
              <a:avLst/>
            </a:prstGeom>
            <a:solidFill>
              <a:srgbClr val="66006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53" name="Straight Connector 52"/>
            <p:cNvCxnSpPr/>
            <p:nvPr/>
          </p:nvCxnSpPr>
          <p:spPr>
            <a:xfrm>
              <a:off x="2680190" y="4955525"/>
              <a:ext cx="3916800" cy="0"/>
            </a:xfrm>
            <a:prstGeom prst="line">
              <a:avLst/>
            </a:prstGeom>
            <a:ln w="57150" cmpd="sng">
              <a:solidFill>
                <a:srgbClr val="FF0000"/>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pSp>
      <p:cxnSp>
        <p:nvCxnSpPr>
          <p:cNvPr id="578" name="Straight Arrow Connector 577"/>
          <p:cNvCxnSpPr>
            <a:stCxn id="561" idx="2"/>
          </p:cNvCxnSpPr>
          <p:nvPr/>
        </p:nvCxnSpPr>
        <p:spPr>
          <a:xfrm flipH="1">
            <a:off x="3780375" y="4022378"/>
            <a:ext cx="1433046" cy="559148"/>
          </a:xfrm>
          <a:prstGeom prst="straightConnector1">
            <a:avLst/>
          </a:prstGeom>
          <a:ln w="9525"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79" name="Straight Arrow Connector 578"/>
          <p:cNvCxnSpPr>
            <a:stCxn id="561" idx="0"/>
          </p:cNvCxnSpPr>
          <p:nvPr/>
        </p:nvCxnSpPr>
        <p:spPr>
          <a:xfrm flipH="1" flipV="1">
            <a:off x="3801145" y="3262130"/>
            <a:ext cx="1412276" cy="298672"/>
          </a:xfrm>
          <a:prstGeom prst="straightConnector1">
            <a:avLst/>
          </a:prstGeom>
          <a:ln w="9525"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102" name="Group 101"/>
          <p:cNvGrpSpPr/>
          <p:nvPr/>
        </p:nvGrpSpPr>
        <p:grpSpPr>
          <a:xfrm>
            <a:off x="2986516" y="3189408"/>
            <a:ext cx="326519" cy="536871"/>
            <a:chOff x="3253317" y="4246480"/>
            <a:chExt cx="244953" cy="402653"/>
          </a:xfrm>
        </p:grpSpPr>
        <p:cxnSp>
          <p:nvCxnSpPr>
            <p:cNvPr id="99" name="Straight Connector 98"/>
            <p:cNvCxnSpPr/>
            <p:nvPr/>
          </p:nvCxnSpPr>
          <p:spPr>
            <a:xfrm>
              <a:off x="3373609" y="4246480"/>
              <a:ext cx="0" cy="280501"/>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80" name="Straight Connector 579"/>
            <p:cNvCxnSpPr/>
            <p:nvPr/>
          </p:nvCxnSpPr>
          <p:spPr>
            <a:xfrm flipH="1" flipV="1">
              <a:off x="3253317" y="4546922"/>
              <a:ext cx="244953" cy="0"/>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81" name="Straight Connector 580"/>
            <p:cNvCxnSpPr/>
            <p:nvPr/>
          </p:nvCxnSpPr>
          <p:spPr>
            <a:xfrm flipH="1" flipV="1">
              <a:off x="3288846" y="4598029"/>
              <a:ext cx="172800" cy="0"/>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82" name="Straight Connector 581"/>
            <p:cNvCxnSpPr/>
            <p:nvPr/>
          </p:nvCxnSpPr>
          <p:spPr>
            <a:xfrm flipH="1" flipV="1">
              <a:off x="3332172" y="4649133"/>
              <a:ext cx="100800" cy="0"/>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grpSp>
      <p:grpSp>
        <p:nvGrpSpPr>
          <p:cNvPr id="103" name="Group 102"/>
          <p:cNvGrpSpPr/>
          <p:nvPr/>
        </p:nvGrpSpPr>
        <p:grpSpPr>
          <a:xfrm>
            <a:off x="2961180" y="4597742"/>
            <a:ext cx="326519" cy="536871"/>
            <a:chOff x="3647246" y="4266421"/>
            <a:chExt cx="244953" cy="402653"/>
          </a:xfrm>
        </p:grpSpPr>
        <p:cxnSp>
          <p:nvCxnSpPr>
            <p:cNvPr id="583" name="Straight Connector 582"/>
            <p:cNvCxnSpPr/>
            <p:nvPr/>
          </p:nvCxnSpPr>
          <p:spPr>
            <a:xfrm>
              <a:off x="3767538" y="4266421"/>
              <a:ext cx="0" cy="280501"/>
            </a:xfrm>
            <a:prstGeom prst="line">
              <a:avLst/>
            </a:prstGeom>
            <a:ln w="28575"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84" name="Straight Connector 583"/>
            <p:cNvCxnSpPr/>
            <p:nvPr/>
          </p:nvCxnSpPr>
          <p:spPr>
            <a:xfrm flipH="1" flipV="1">
              <a:off x="3647246" y="4566863"/>
              <a:ext cx="244953" cy="0"/>
            </a:xfrm>
            <a:prstGeom prst="line">
              <a:avLst/>
            </a:prstGeom>
            <a:ln w="28575"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85" name="Straight Connector 584"/>
            <p:cNvCxnSpPr/>
            <p:nvPr/>
          </p:nvCxnSpPr>
          <p:spPr>
            <a:xfrm flipH="1" flipV="1">
              <a:off x="3682775" y="4617970"/>
              <a:ext cx="172800" cy="0"/>
            </a:xfrm>
            <a:prstGeom prst="line">
              <a:avLst/>
            </a:prstGeom>
            <a:ln w="28575"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86" name="Straight Connector 585"/>
            <p:cNvCxnSpPr/>
            <p:nvPr/>
          </p:nvCxnSpPr>
          <p:spPr>
            <a:xfrm flipH="1" flipV="1">
              <a:off x="3726101" y="4669074"/>
              <a:ext cx="100800" cy="0"/>
            </a:xfrm>
            <a:prstGeom prst="line">
              <a:avLst/>
            </a:prstGeom>
            <a:ln w="28575"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grpSp>
      <p:sp>
        <p:nvSpPr>
          <p:cNvPr id="107" name="TextBox 106"/>
          <p:cNvSpPr txBox="1"/>
          <p:nvPr/>
        </p:nvSpPr>
        <p:spPr>
          <a:xfrm>
            <a:off x="10531022" y="1932362"/>
            <a:ext cx="792860" cy="328228"/>
          </a:xfrm>
          <a:prstGeom prst="rect">
            <a:avLst/>
          </a:prstGeom>
          <a:noFill/>
        </p:spPr>
        <p:txBody>
          <a:bodyPr wrap="none" lIns="121832" tIns="60916" rIns="121832" bIns="60916" rtlCol="0">
            <a:spAutoFit/>
          </a:bodyPr>
          <a:lstStyle/>
          <a:p>
            <a:r>
              <a:rPr lang="en-US" sz="1300" dirty="0">
                <a:solidFill>
                  <a:srgbClr val="000000"/>
                </a:solidFill>
              </a:rPr>
              <a:t>Branch</a:t>
            </a:r>
          </a:p>
        </p:txBody>
      </p:sp>
      <p:sp>
        <p:nvSpPr>
          <p:cNvPr id="587" name="TextBox 586"/>
          <p:cNvSpPr txBox="1"/>
          <p:nvPr/>
        </p:nvSpPr>
        <p:spPr>
          <a:xfrm>
            <a:off x="130450" y="5054857"/>
            <a:ext cx="792860" cy="328228"/>
          </a:xfrm>
          <a:prstGeom prst="rect">
            <a:avLst/>
          </a:prstGeom>
          <a:noFill/>
        </p:spPr>
        <p:txBody>
          <a:bodyPr wrap="none" lIns="121832" tIns="60916" rIns="121832" bIns="60916" rtlCol="0">
            <a:spAutoFit/>
          </a:bodyPr>
          <a:lstStyle/>
          <a:p>
            <a:r>
              <a:rPr lang="en-US" sz="1300" dirty="0">
                <a:solidFill>
                  <a:srgbClr val="000000"/>
                </a:solidFill>
              </a:rPr>
              <a:t>Branch</a:t>
            </a:r>
          </a:p>
        </p:txBody>
      </p:sp>
      <p:sp>
        <p:nvSpPr>
          <p:cNvPr id="588" name="TextBox 587"/>
          <p:cNvSpPr txBox="1"/>
          <p:nvPr/>
        </p:nvSpPr>
        <p:spPr>
          <a:xfrm>
            <a:off x="8657043" y="4047129"/>
            <a:ext cx="488761" cy="328228"/>
          </a:xfrm>
          <a:prstGeom prst="rect">
            <a:avLst/>
          </a:prstGeom>
          <a:noFill/>
        </p:spPr>
        <p:txBody>
          <a:bodyPr wrap="none" lIns="121832" tIns="60916" rIns="121832" bIns="60916" rtlCol="0">
            <a:spAutoFit/>
          </a:bodyPr>
          <a:lstStyle/>
          <a:p>
            <a:r>
              <a:rPr lang="en-US" sz="1300" dirty="0">
                <a:solidFill>
                  <a:srgbClr val="000000"/>
                </a:solidFill>
              </a:rPr>
              <a:t>DC</a:t>
            </a:r>
          </a:p>
        </p:txBody>
      </p:sp>
      <p:sp>
        <p:nvSpPr>
          <p:cNvPr id="589" name="TextBox 588"/>
          <p:cNvSpPr txBox="1"/>
          <p:nvPr/>
        </p:nvSpPr>
        <p:spPr>
          <a:xfrm>
            <a:off x="6847392" y="3804339"/>
            <a:ext cx="1450461" cy="461576"/>
          </a:xfrm>
          <a:prstGeom prst="rect">
            <a:avLst/>
          </a:prstGeom>
          <a:noFill/>
          <a:ln>
            <a:solidFill>
              <a:srgbClr val="000000"/>
            </a:solidFill>
          </a:ln>
        </p:spPr>
        <p:txBody>
          <a:bodyPr wrap="square" lIns="121832" tIns="60916" rIns="121832" bIns="60916" rtlCol="0">
            <a:spAutoFit/>
          </a:bodyPr>
          <a:lstStyle/>
          <a:p>
            <a:r>
              <a:rPr lang="ja-JP" altLang="en-US" sz="1100" dirty="0" smtClean="0">
                <a:solidFill>
                  <a:srgbClr val="000000"/>
                </a:solidFill>
              </a:rPr>
              <a:t>名目上の回線帯域</a:t>
            </a:r>
            <a:r>
              <a:rPr lang="en-US" sz="1100" dirty="0" smtClean="0">
                <a:solidFill>
                  <a:srgbClr val="000000"/>
                </a:solidFill>
              </a:rPr>
              <a:t> (</a:t>
            </a:r>
            <a:r>
              <a:rPr lang="ja-JP" altLang="en-US" sz="1100" dirty="0" smtClean="0">
                <a:solidFill>
                  <a:srgbClr val="000000"/>
                </a:solidFill>
              </a:rPr>
              <a:t>例</a:t>
            </a:r>
            <a:r>
              <a:rPr lang="en-US" sz="1100" dirty="0" smtClean="0">
                <a:solidFill>
                  <a:srgbClr val="000000"/>
                </a:solidFill>
              </a:rPr>
              <a:t> 100Mbps</a:t>
            </a:r>
            <a:r>
              <a:rPr lang="en-US" sz="1100" dirty="0">
                <a:solidFill>
                  <a:srgbClr val="000000"/>
                </a:solidFill>
              </a:rPr>
              <a:t>)</a:t>
            </a:r>
          </a:p>
        </p:txBody>
      </p:sp>
      <p:cxnSp>
        <p:nvCxnSpPr>
          <p:cNvPr id="590" name="Straight Arrow Connector 589"/>
          <p:cNvCxnSpPr>
            <a:stCxn id="589" idx="1"/>
            <a:endCxn id="140" idx="2"/>
          </p:cNvCxnSpPr>
          <p:nvPr/>
        </p:nvCxnSpPr>
        <p:spPr>
          <a:xfrm flipH="1">
            <a:off x="6204870" y="4035127"/>
            <a:ext cx="642522" cy="362836"/>
          </a:xfrm>
          <a:prstGeom prst="straightConnector1">
            <a:avLst/>
          </a:prstGeom>
          <a:ln w="9525"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91" name="TextBox 590"/>
          <p:cNvSpPr txBox="1"/>
          <p:nvPr/>
        </p:nvSpPr>
        <p:spPr>
          <a:xfrm>
            <a:off x="3903695" y="5451594"/>
            <a:ext cx="2027465" cy="800130"/>
          </a:xfrm>
          <a:prstGeom prst="rect">
            <a:avLst/>
          </a:prstGeom>
          <a:noFill/>
          <a:ln>
            <a:solidFill>
              <a:srgbClr val="000000"/>
            </a:solidFill>
          </a:ln>
        </p:spPr>
        <p:txBody>
          <a:bodyPr wrap="square" lIns="121832" tIns="60916" rIns="121832" bIns="60916" rtlCol="0">
            <a:spAutoFit/>
          </a:bodyPr>
          <a:lstStyle/>
          <a:p>
            <a:r>
              <a:rPr lang="ja-JP" altLang="en-US" sz="1100" dirty="0" smtClean="0">
                <a:solidFill>
                  <a:srgbClr val="000000"/>
                </a:solidFill>
              </a:rPr>
              <a:t>フローは利用可能な回線帯域にシェープされる。</a:t>
            </a:r>
            <a:r>
              <a:rPr lang="en-US" sz="1100" dirty="0" smtClean="0">
                <a:solidFill>
                  <a:srgbClr val="000000"/>
                </a:solidFill>
              </a:rPr>
              <a:t>PFA</a:t>
            </a:r>
            <a:r>
              <a:rPr lang="ja-JP" altLang="en-US" sz="1100" dirty="0" smtClean="0">
                <a:solidFill>
                  <a:srgbClr val="000000"/>
                </a:solidFill>
              </a:rPr>
              <a:t>アルゴリズムは</a:t>
            </a:r>
            <a:r>
              <a:rPr lang="en-US" altLang="ja-JP" sz="1100" dirty="0" smtClean="0">
                <a:solidFill>
                  <a:srgbClr val="000000"/>
                </a:solidFill>
              </a:rPr>
              <a:t>Adaptive</a:t>
            </a:r>
            <a:r>
              <a:rPr lang="ja-JP" altLang="en-US" sz="1100" dirty="0" smtClean="0">
                <a:solidFill>
                  <a:srgbClr val="000000"/>
                </a:solidFill>
              </a:rPr>
              <a:t>シェープレートを使用する。</a:t>
            </a:r>
            <a:endParaRPr lang="en-US" sz="1100" dirty="0">
              <a:solidFill>
                <a:srgbClr val="000000"/>
              </a:solidFill>
            </a:endParaRPr>
          </a:p>
        </p:txBody>
      </p:sp>
      <p:cxnSp>
        <p:nvCxnSpPr>
          <p:cNvPr id="594" name="Straight Arrow Connector 593"/>
          <p:cNvCxnSpPr>
            <a:stCxn id="591" idx="0"/>
          </p:cNvCxnSpPr>
          <p:nvPr/>
        </p:nvCxnSpPr>
        <p:spPr>
          <a:xfrm flipH="1" flipV="1">
            <a:off x="3811534" y="4851642"/>
            <a:ext cx="1105894" cy="599952"/>
          </a:xfrm>
          <a:prstGeom prst="straightConnector1">
            <a:avLst/>
          </a:prstGeom>
          <a:ln w="9525"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14" name="Oval 113"/>
          <p:cNvSpPr/>
          <p:nvPr/>
        </p:nvSpPr>
        <p:spPr>
          <a:xfrm>
            <a:off x="3655746" y="4062077"/>
            <a:ext cx="238870" cy="831115"/>
          </a:xfrm>
          <a:prstGeom prst="ellipse">
            <a:avLst/>
          </a:prstGeom>
          <a:noFill/>
          <a:ln w="9525" cmpd="sng">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solidFill>
                <a:srgbClr val="000000"/>
              </a:solidFill>
            </a:endParaRPr>
          </a:p>
        </p:txBody>
      </p:sp>
      <p:sp>
        <p:nvSpPr>
          <p:cNvPr id="595" name="Oval 594"/>
          <p:cNvSpPr/>
          <p:nvPr/>
        </p:nvSpPr>
        <p:spPr>
          <a:xfrm>
            <a:off x="3599250" y="2603049"/>
            <a:ext cx="238870" cy="831115"/>
          </a:xfrm>
          <a:prstGeom prst="ellipse">
            <a:avLst/>
          </a:prstGeom>
          <a:noFill/>
          <a:ln w="9525" cmpd="sng">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a:endParaRPr lang="en-US" dirty="0" smtClean="0">
              <a:solidFill>
                <a:srgbClr val="000000"/>
              </a:solidFill>
            </a:endParaRPr>
          </a:p>
        </p:txBody>
      </p:sp>
      <p:cxnSp>
        <p:nvCxnSpPr>
          <p:cNvPr id="596" name="Straight Arrow Connector 595"/>
          <p:cNvCxnSpPr>
            <a:stCxn id="591" idx="0"/>
            <a:endCxn id="595" idx="4"/>
          </p:cNvCxnSpPr>
          <p:nvPr/>
        </p:nvCxnSpPr>
        <p:spPr>
          <a:xfrm flipH="1" flipV="1">
            <a:off x="3718685" y="3434164"/>
            <a:ext cx="1198743" cy="2017430"/>
          </a:xfrm>
          <a:prstGeom prst="straightConnector1">
            <a:avLst/>
          </a:prstGeom>
          <a:ln w="9525"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17" name="Rectangle 116"/>
          <p:cNvSpPr/>
          <p:nvPr/>
        </p:nvSpPr>
        <p:spPr>
          <a:xfrm>
            <a:off x="8104558" y="385108"/>
            <a:ext cx="3788285" cy="1200240"/>
          </a:xfrm>
          <a:prstGeom prst="rect">
            <a:avLst/>
          </a:prstGeom>
          <a:solidFill>
            <a:srgbClr val="FFFFFF"/>
          </a:solidFill>
          <a:ln>
            <a:solidFill>
              <a:srgbClr val="000000"/>
            </a:solidFill>
          </a:ln>
        </p:spPr>
        <p:txBody>
          <a:bodyPr wrap="square" lIns="121832" tIns="60916" rIns="121832" bIns="60916">
            <a:spAutoFit/>
          </a:bodyPr>
          <a:lstStyle/>
          <a:p>
            <a:r>
              <a:rPr lang="ja-JP" altLang="en-US" sz="1300" b="1" dirty="0" smtClean="0">
                <a:solidFill>
                  <a:srgbClr val="000000"/>
                </a:solidFill>
              </a:rPr>
              <a:t>インターネットブランチはベストエフォートの帯域を提供する</a:t>
            </a:r>
            <a:r>
              <a:rPr lang="en-US" sz="1300" b="1" dirty="0" smtClean="0">
                <a:solidFill>
                  <a:srgbClr val="000000"/>
                </a:solidFill>
              </a:rPr>
              <a:t> </a:t>
            </a:r>
            <a:r>
              <a:rPr lang="en-US" sz="1300" b="1" dirty="0">
                <a:solidFill>
                  <a:srgbClr val="000000"/>
                </a:solidFill>
              </a:rPr>
              <a:t>- </a:t>
            </a:r>
          </a:p>
          <a:p>
            <a:pPr marL="228452" indent="-228452">
              <a:buFont typeface="Arial"/>
              <a:buChar char="•"/>
            </a:pPr>
            <a:r>
              <a:rPr lang="en-US" altLang="ja-JP" sz="1100" dirty="0" smtClean="0">
                <a:solidFill>
                  <a:srgbClr val="000000"/>
                </a:solidFill>
              </a:rPr>
              <a:t>N</a:t>
            </a:r>
            <a:r>
              <a:rPr lang="ja-JP" altLang="en-US" sz="1100" dirty="0" smtClean="0">
                <a:solidFill>
                  <a:srgbClr val="000000"/>
                </a:solidFill>
              </a:rPr>
              <a:t>＋１本目のフローが既存の</a:t>
            </a:r>
            <a:r>
              <a:rPr lang="en-US" altLang="ja-JP" sz="1100" dirty="0" smtClean="0">
                <a:solidFill>
                  <a:srgbClr val="000000"/>
                </a:solidFill>
              </a:rPr>
              <a:t>N</a:t>
            </a:r>
            <a:r>
              <a:rPr lang="ja-JP" altLang="en-US" sz="1100" dirty="0" smtClean="0">
                <a:solidFill>
                  <a:srgbClr val="000000"/>
                </a:solidFill>
              </a:rPr>
              <a:t>本のフローに影響する可能性がある。現在は帯域の明示的な予約はできない。</a:t>
            </a:r>
            <a:endParaRPr lang="en-US" sz="1100" dirty="0">
              <a:solidFill>
                <a:srgbClr val="000000"/>
              </a:solidFill>
            </a:endParaRPr>
          </a:p>
          <a:p>
            <a:pPr marL="228452" indent="-228452">
              <a:buFont typeface="Arial"/>
              <a:buChar char="•"/>
            </a:pPr>
            <a:r>
              <a:rPr lang="ja-JP" altLang="en-US" sz="1100" dirty="0" smtClean="0">
                <a:solidFill>
                  <a:srgbClr val="000000"/>
                </a:solidFill>
              </a:rPr>
              <a:t>利用可能な帯域そのものが動的に変化し予測できないため、インターネットを使用した接続は複雑になる</a:t>
            </a:r>
            <a:endParaRPr lang="en-US" sz="1100" dirty="0">
              <a:solidFill>
                <a:srgbClr val="000000"/>
              </a:solidFill>
            </a:endParaRPr>
          </a:p>
        </p:txBody>
      </p:sp>
    </p:spTree>
    <p:extLst>
      <p:ext uri="{BB962C8B-B14F-4D97-AF65-F5344CB8AC3E}">
        <p14:creationId xmlns:p14="http://schemas.microsoft.com/office/powerpoint/2010/main" val="337850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171"/>
          <p:cNvSpPr/>
          <p:nvPr/>
        </p:nvSpPr>
        <p:spPr>
          <a:xfrm>
            <a:off x="0" y="1678909"/>
            <a:ext cx="12188825" cy="4702981"/>
          </a:xfrm>
          <a:prstGeom prst="rect">
            <a:avLst/>
          </a:prstGeom>
          <a:gradFill flip="none" rotWithShape="1">
            <a:gsLst>
              <a:gs pos="0">
                <a:schemeClr val="accent6"/>
              </a:gs>
              <a:gs pos="100000">
                <a:srgbClr val="08252E">
                  <a:alpha val="0"/>
                </a:srgbClr>
              </a:gs>
            </a:gsLst>
            <a:lin ang="5400000" scaled="0"/>
            <a:tileRect/>
          </a:gra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911574">
              <a:lnSpc>
                <a:spcPct val="95000"/>
              </a:lnSpc>
              <a:spcBef>
                <a:spcPts val="200"/>
              </a:spcBef>
            </a:pPr>
            <a:endParaRPr lang="en-US" sz="2300" kern="0" dirty="0">
              <a:solidFill>
                <a:srgbClr val="FFFFFF"/>
              </a:solidFill>
              <a:effectLst>
                <a:outerShdw blurRad="50800" dist="38100" dir="2700000" algn="tl" rotWithShape="0">
                  <a:prstClr val="black">
                    <a:alpha val="40000"/>
                  </a:prstClr>
                </a:outerShdw>
              </a:effectLst>
              <a:latin typeface="CiscoSansTT Light"/>
              <a:ea typeface="ＭＳ Ｐゴシック" pitchFamily="34" charset="-128"/>
            </a:endParaRPr>
          </a:p>
        </p:txBody>
      </p:sp>
      <p:sp>
        <p:nvSpPr>
          <p:cNvPr id="173" name="TextBox 172"/>
          <p:cNvSpPr txBox="1"/>
          <p:nvPr/>
        </p:nvSpPr>
        <p:spPr>
          <a:xfrm>
            <a:off x="381191" y="1930049"/>
            <a:ext cx="5036064" cy="744450"/>
          </a:xfrm>
          <a:prstGeom prst="rect">
            <a:avLst/>
          </a:prstGeom>
          <a:gradFill flip="none" rotWithShape="1">
            <a:gsLst>
              <a:gs pos="100000">
                <a:schemeClr val="tx1">
                  <a:lumMod val="75000"/>
                </a:schemeClr>
              </a:gs>
              <a:gs pos="50000">
                <a:schemeClr val="accent3">
                  <a:lumMod val="50000"/>
                </a:schemeClr>
              </a:gs>
            </a:gsLst>
            <a:lin ang="5400000" scaled="0"/>
            <a:tileRect/>
          </a:gradFill>
          <a:ln w="9525" cap="flat" cmpd="sng" algn="ctr">
            <a:noFill/>
            <a:prstDash val="solid"/>
            <a:headEnd/>
            <a:tailEnd/>
          </a:ln>
          <a:effectLst/>
        </p:spPr>
        <p:txBody>
          <a:bodyPr vert="horz" wrap="square" lIns="24376" tIns="24376" rIns="24376" bIns="24376" anchor="ctr" anchorCtr="1"/>
          <a:lstStyle>
            <a:defPPr>
              <a:defRPr lang="en-US"/>
            </a:defPPr>
            <a:lvl1pPr algn="ctr" defTabSz="913024">
              <a:lnSpc>
                <a:spcPct val="95000"/>
              </a:lnSpc>
              <a:spcBef>
                <a:spcPts val="200"/>
              </a:spcBef>
              <a:defRPr sz="2600" b="1" kern="0">
                <a:solidFill>
                  <a:srgbClr val="FFFFFF"/>
                </a:solidFill>
                <a:effectLst>
                  <a:outerShdw blurRad="50800" dist="38100" dir="2700000" algn="tl" rotWithShape="0">
                    <a:prstClr val="black">
                      <a:alpha val="40000"/>
                    </a:prstClr>
                  </a:outerShdw>
                </a:effectLst>
                <a:ea typeface="ＭＳ Ｐゴシック" pitchFamily="34" charset="-128"/>
              </a:defRPr>
            </a:lvl1pPr>
          </a:lstStyle>
          <a:p>
            <a:pPr>
              <a:lnSpc>
                <a:spcPct val="100000"/>
              </a:lnSpc>
            </a:pPr>
            <a:r>
              <a:rPr lang="en-US" sz="2100" dirty="0">
                <a:latin typeface="CiscoSansTT Light"/>
              </a:rPr>
              <a:t>Phase 1 - 3.14</a:t>
            </a:r>
            <a:r>
              <a:rPr lang="en-US" sz="2100" dirty="0" smtClean="0">
                <a:latin typeface="CiscoSansTT Light"/>
              </a:rPr>
              <a:t>/15.5(1)T </a:t>
            </a:r>
            <a:r>
              <a:rPr lang="en-US" sz="2100" dirty="0">
                <a:latin typeface="CiscoSansTT Light"/>
              </a:rPr>
              <a:t>(Nov 2014)</a:t>
            </a:r>
          </a:p>
        </p:txBody>
      </p:sp>
      <p:sp>
        <p:nvSpPr>
          <p:cNvPr id="2" name="Title 1"/>
          <p:cNvSpPr>
            <a:spLocks noGrp="1"/>
          </p:cNvSpPr>
          <p:nvPr>
            <p:ph type="title"/>
          </p:nvPr>
        </p:nvSpPr>
        <p:spPr>
          <a:xfrm>
            <a:off x="137096" y="352365"/>
            <a:ext cx="11612880" cy="838200"/>
          </a:xfrm>
        </p:spPr>
        <p:txBody>
          <a:bodyPr/>
          <a:lstStyle/>
          <a:p>
            <a:r>
              <a:rPr lang="en-US" dirty="0" smtClean="0">
                <a:solidFill>
                  <a:srgbClr val="0071CD"/>
                </a:solidFill>
              </a:rPr>
              <a:t>IWAN </a:t>
            </a:r>
            <a:r>
              <a:rPr lang="en-US" dirty="0" err="1" smtClean="0">
                <a:solidFill>
                  <a:srgbClr val="0071CD"/>
                </a:solidFill>
              </a:rPr>
              <a:t>QoS</a:t>
            </a:r>
            <a:r>
              <a:rPr lang="en-US" dirty="0" smtClean="0">
                <a:solidFill>
                  <a:srgbClr val="0071CD"/>
                </a:solidFill>
              </a:rPr>
              <a:t> 機能ロードマップ</a:t>
            </a:r>
            <a:br>
              <a:rPr lang="en-US" dirty="0" smtClean="0">
                <a:solidFill>
                  <a:srgbClr val="0071CD"/>
                </a:solidFill>
              </a:rPr>
            </a:br>
            <a:endParaRPr lang="en-US" sz="3200" i="1" dirty="0">
              <a:solidFill>
                <a:srgbClr val="000000"/>
              </a:solidFill>
            </a:endParaRPr>
          </a:p>
        </p:txBody>
      </p:sp>
      <p:sp>
        <p:nvSpPr>
          <p:cNvPr id="10" name="TextBox 9"/>
          <p:cNvSpPr txBox="1"/>
          <p:nvPr/>
        </p:nvSpPr>
        <p:spPr>
          <a:xfrm>
            <a:off x="290000" y="2674491"/>
            <a:ext cx="5516551" cy="1887617"/>
          </a:xfrm>
          <a:prstGeom prst="rect">
            <a:avLst/>
          </a:prstGeom>
          <a:noFill/>
        </p:spPr>
        <p:txBody>
          <a:bodyPr wrap="square" lIns="91355" tIns="45681" rIns="91355" bIns="45681" rtlCol="0">
            <a:spAutoFit/>
          </a:bodyPr>
          <a:lstStyle/>
          <a:p>
            <a:pPr marL="283904" indent="-283904"/>
            <a:r>
              <a:rPr lang="en-US" sz="1900" b="1" dirty="0">
                <a:solidFill>
                  <a:srgbClr val="000000"/>
                </a:solidFill>
              </a:rPr>
              <a:t>Local Per-Flow Admission:</a:t>
            </a:r>
          </a:p>
          <a:p>
            <a:pPr marL="283904" indent="-283904"/>
            <a:r>
              <a:rPr lang="en-US" sz="1900" dirty="0"/>
              <a:t>	</a:t>
            </a:r>
            <a:r>
              <a:rPr lang="ja-JP" altLang="en-US" sz="1600" dirty="0" smtClean="0">
                <a:solidFill>
                  <a:srgbClr val="000000"/>
                </a:solidFill>
              </a:rPr>
              <a:t>ローカル側でサイトごとのフロー数を制限</a:t>
            </a:r>
            <a:endParaRPr lang="en-US" sz="1600" dirty="0">
              <a:solidFill>
                <a:srgbClr val="000000"/>
              </a:solidFill>
            </a:endParaRPr>
          </a:p>
          <a:p>
            <a:pPr marL="283904" indent="-283904">
              <a:spcBef>
                <a:spcPts val="800"/>
              </a:spcBef>
            </a:pPr>
            <a:r>
              <a:rPr lang="en-US" sz="1900" b="1" dirty="0"/>
              <a:t>Adaptive QOS:</a:t>
            </a:r>
          </a:p>
          <a:p>
            <a:pPr marL="283904" indent="-283904"/>
            <a:r>
              <a:rPr lang="en-US" sz="1900" dirty="0">
                <a:solidFill>
                  <a:srgbClr val="000000"/>
                </a:solidFill>
              </a:rPr>
              <a:t>	</a:t>
            </a:r>
            <a:r>
              <a:rPr lang="ja-JP" altLang="en-US" sz="1500" dirty="0" smtClean="0">
                <a:solidFill>
                  <a:srgbClr val="000000"/>
                </a:solidFill>
              </a:rPr>
              <a:t>様々なレートの回線の利用可能な帯域を検出</a:t>
            </a:r>
            <a:r>
              <a:rPr lang="en-US" sz="1500" dirty="0" smtClean="0">
                <a:solidFill>
                  <a:srgbClr val="000000"/>
                </a:solidFill>
              </a:rPr>
              <a:t> (</a:t>
            </a:r>
            <a:r>
              <a:rPr lang="en-US" sz="1500" dirty="0">
                <a:solidFill>
                  <a:srgbClr val="000000"/>
                </a:solidFill>
              </a:rPr>
              <a:t>Sat, DSL, Internet...) </a:t>
            </a:r>
          </a:p>
          <a:p>
            <a:pPr marL="283904" indent="-283904"/>
            <a:endParaRPr lang="en-US" sz="1900" dirty="0"/>
          </a:p>
        </p:txBody>
      </p:sp>
      <p:sp>
        <p:nvSpPr>
          <p:cNvPr id="168" name="TextBox 167"/>
          <p:cNvSpPr txBox="1"/>
          <p:nvPr/>
        </p:nvSpPr>
        <p:spPr>
          <a:xfrm>
            <a:off x="6218983" y="2674499"/>
            <a:ext cx="5516551" cy="3262353"/>
          </a:xfrm>
          <a:prstGeom prst="rect">
            <a:avLst/>
          </a:prstGeom>
          <a:noFill/>
        </p:spPr>
        <p:txBody>
          <a:bodyPr wrap="square" lIns="91355" tIns="45681" rIns="91355" bIns="45681" rtlCol="0">
            <a:spAutoFit/>
          </a:bodyPr>
          <a:lstStyle/>
          <a:p>
            <a:pPr marL="283904" indent="-283904"/>
            <a:r>
              <a:rPr lang="en-US" sz="1900" b="1" dirty="0">
                <a:solidFill>
                  <a:srgbClr val="000000"/>
                </a:solidFill>
              </a:rPr>
              <a:t>Remote Per-Flow Admission:</a:t>
            </a:r>
          </a:p>
          <a:p>
            <a:pPr marL="283904" indent="-283904"/>
            <a:r>
              <a:rPr lang="en-US" sz="1900" dirty="0"/>
              <a:t>	</a:t>
            </a:r>
            <a:r>
              <a:rPr lang="ja-JP" altLang="en-US" sz="1600" dirty="0" smtClean="0">
                <a:solidFill>
                  <a:srgbClr val="000000"/>
                </a:solidFill>
              </a:rPr>
              <a:t>ローカル側でサイトごとのフロー数を制限</a:t>
            </a:r>
            <a:endParaRPr lang="en-US" sz="1600" b="1" dirty="0">
              <a:solidFill>
                <a:srgbClr val="000000"/>
              </a:solidFill>
            </a:endParaRPr>
          </a:p>
          <a:p>
            <a:pPr>
              <a:spcBef>
                <a:spcPts val="800"/>
              </a:spcBef>
            </a:pPr>
            <a:r>
              <a:rPr lang="en-US" sz="1900" b="1" dirty="0">
                <a:solidFill>
                  <a:srgbClr val="000000"/>
                </a:solidFill>
              </a:rPr>
              <a:t>Ingress Shaping:</a:t>
            </a:r>
          </a:p>
          <a:p>
            <a:pPr marL="283904" indent="-283904"/>
            <a:r>
              <a:rPr lang="en-US" sz="1900" dirty="0">
                <a:solidFill>
                  <a:srgbClr val="000000"/>
                </a:solidFill>
              </a:rPr>
              <a:t>	</a:t>
            </a:r>
            <a:r>
              <a:rPr lang="ja-JP" altLang="en-US" sz="1500" dirty="0" smtClean="0">
                <a:solidFill>
                  <a:srgbClr val="000000"/>
                </a:solidFill>
              </a:rPr>
              <a:t>インターネットベースのサービスでもビジネス関連の通信を</a:t>
            </a:r>
            <a:r>
              <a:rPr lang="en-US" altLang="ja-JP" sz="1500" dirty="0" smtClean="0">
                <a:solidFill>
                  <a:srgbClr val="000000"/>
                </a:solidFill>
              </a:rPr>
              <a:t>SP</a:t>
            </a:r>
            <a:r>
              <a:rPr lang="ja-JP" altLang="en-US" sz="1500" dirty="0" smtClean="0">
                <a:solidFill>
                  <a:srgbClr val="000000"/>
                </a:solidFill>
              </a:rPr>
              <a:t>がクラウドでドロップしないようにする</a:t>
            </a:r>
            <a:endParaRPr lang="en-US" sz="1500" dirty="0">
              <a:solidFill>
                <a:srgbClr val="000000"/>
              </a:solidFill>
            </a:endParaRPr>
          </a:p>
          <a:p>
            <a:pPr marL="283904" indent="-283904">
              <a:spcBef>
                <a:spcPts val="800"/>
              </a:spcBef>
            </a:pPr>
            <a:r>
              <a:rPr lang="en-US" sz="1900" b="1" dirty="0">
                <a:solidFill>
                  <a:srgbClr val="000000"/>
                </a:solidFill>
              </a:rPr>
              <a:t>Multipoint Congestion:</a:t>
            </a:r>
          </a:p>
          <a:p>
            <a:pPr marL="283904" indent="-283904"/>
            <a:r>
              <a:rPr lang="en-US" sz="1900" dirty="0">
                <a:solidFill>
                  <a:srgbClr val="000000"/>
                </a:solidFill>
              </a:rPr>
              <a:t>	</a:t>
            </a:r>
            <a:r>
              <a:rPr lang="ja-JP" altLang="en-US" sz="1500" dirty="0" smtClean="0">
                <a:solidFill>
                  <a:srgbClr val="000000"/>
                </a:solidFill>
              </a:rPr>
              <a:t>サイトやクラスの混雑状況を対向にフィードバックする</a:t>
            </a:r>
            <a:endParaRPr lang="en-US" sz="1500" dirty="0">
              <a:solidFill>
                <a:srgbClr val="000000"/>
              </a:solidFill>
            </a:endParaRPr>
          </a:p>
          <a:p>
            <a:pPr marL="283904" indent="-283904">
              <a:spcBef>
                <a:spcPts val="800"/>
              </a:spcBef>
            </a:pPr>
            <a:r>
              <a:rPr lang="en-US" sz="1900" b="1" dirty="0" err="1">
                <a:solidFill>
                  <a:srgbClr val="000000"/>
                </a:solidFill>
              </a:rPr>
              <a:t>Microflow</a:t>
            </a:r>
            <a:r>
              <a:rPr lang="en-US" sz="1900" b="1" dirty="0">
                <a:solidFill>
                  <a:srgbClr val="000000"/>
                </a:solidFill>
              </a:rPr>
              <a:t> Policing:</a:t>
            </a:r>
          </a:p>
          <a:p>
            <a:pPr marL="283904" indent="-283904"/>
            <a:r>
              <a:rPr lang="en-US" sz="1900" dirty="0">
                <a:solidFill>
                  <a:srgbClr val="000000"/>
                </a:solidFill>
              </a:rPr>
              <a:t>	</a:t>
            </a:r>
            <a:r>
              <a:rPr lang="ja-JP" altLang="en-US" sz="1600" dirty="0" smtClean="0">
                <a:solidFill>
                  <a:srgbClr val="000000"/>
                </a:solidFill>
              </a:rPr>
              <a:t>ユーザごとの帯域を制限</a:t>
            </a:r>
            <a:endParaRPr lang="en-US" sz="1600" dirty="0">
              <a:solidFill>
                <a:srgbClr val="000000"/>
              </a:solidFill>
            </a:endParaRPr>
          </a:p>
          <a:p>
            <a:pPr marL="283904" indent="-283904"/>
            <a:endParaRPr lang="en-US" sz="1900" dirty="0"/>
          </a:p>
        </p:txBody>
      </p:sp>
      <p:sp>
        <p:nvSpPr>
          <p:cNvPr id="170" name="Text Placeholder 2"/>
          <p:cNvSpPr>
            <a:spLocks noGrp="1"/>
          </p:cNvSpPr>
          <p:nvPr>
            <p:ph type="body" sz="quarter" idx="11"/>
          </p:nvPr>
        </p:nvSpPr>
        <p:spPr>
          <a:xfrm>
            <a:off x="235237" y="853611"/>
            <a:ext cx="11612880" cy="457200"/>
          </a:xfrm>
        </p:spPr>
        <p:txBody>
          <a:bodyPr/>
          <a:lstStyle/>
          <a:p>
            <a:r>
              <a:rPr lang="ja-JP" altLang="en-US" dirty="0" smtClean="0"/>
              <a:t>インターネットを伝送路として使用するためのより進んだトラフィック管理</a:t>
            </a:r>
            <a:endParaRPr lang="en-US" dirty="0"/>
          </a:p>
        </p:txBody>
      </p:sp>
      <p:sp>
        <p:nvSpPr>
          <p:cNvPr id="174" name="TextBox 173"/>
          <p:cNvSpPr txBox="1"/>
          <p:nvPr/>
        </p:nvSpPr>
        <p:spPr>
          <a:xfrm>
            <a:off x="6290213" y="1928861"/>
            <a:ext cx="5633637" cy="745630"/>
          </a:xfrm>
          <a:prstGeom prst="rect">
            <a:avLst/>
          </a:prstGeom>
          <a:gradFill flip="none" rotWithShape="1">
            <a:gsLst>
              <a:gs pos="100000">
                <a:schemeClr val="tx1">
                  <a:lumMod val="75000"/>
                </a:schemeClr>
              </a:gs>
              <a:gs pos="50000">
                <a:schemeClr val="accent3">
                  <a:lumMod val="50000"/>
                </a:schemeClr>
              </a:gs>
            </a:gsLst>
            <a:lin ang="5400000" scaled="0"/>
            <a:tileRect/>
          </a:gradFill>
          <a:ln w="9525" cap="flat" cmpd="sng" algn="ctr">
            <a:noFill/>
            <a:prstDash val="solid"/>
            <a:headEnd/>
            <a:tailEnd/>
          </a:ln>
          <a:effectLst/>
        </p:spPr>
        <p:txBody>
          <a:bodyPr vert="horz" wrap="square" lIns="24376" tIns="24376" rIns="24376" bIns="24376" anchor="ctr" anchorCtr="1"/>
          <a:lstStyle>
            <a:defPPr>
              <a:defRPr lang="en-US"/>
            </a:defPPr>
            <a:lvl1pPr algn="ctr" defTabSz="913024">
              <a:lnSpc>
                <a:spcPct val="95000"/>
              </a:lnSpc>
              <a:spcBef>
                <a:spcPts val="200"/>
              </a:spcBef>
              <a:defRPr sz="2600" b="1" kern="0">
                <a:solidFill>
                  <a:srgbClr val="FFFFFF"/>
                </a:solidFill>
                <a:effectLst>
                  <a:outerShdw blurRad="50800" dist="38100" dir="2700000" algn="tl" rotWithShape="0">
                    <a:prstClr val="black">
                      <a:alpha val="40000"/>
                    </a:prstClr>
                  </a:outerShdw>
                </a:effectLst>
                <a:ea typeface="ＭＳ Ｐゴシック" pitchFamily="34" charset="-128"/>
              </a:defRPr>
            </a:lvl1pPr>
          </a:lstStyle>
          <a:p>
            <a:pPr>
              <a:lnSpc>
                <a:spcPct val="100000"/>
              </a:lnSpc>
            </a:pPr>
            <a:r>
              <a:rPr lang="en-US" sz="2100" dirty="0">
                <a:latin typeface="CiscoSansTT Light"/>
              </a:rPr>
              <a:t>Phase 2 - 3.15</a:t>
            </a:r>
            <a:r>
              <a:rPr lang="en-US" sz="2100" dirty="0" smtClean="0">
                <a:latin typeface="CiscoSansTT Light"/>
              </a:rPr>
              <a:t>/15.5(2)T </a:t>
            </a:r>
          </a:p>
          <a:p>
            <a:pPr>
              <a:lnSpc>
                <a:spcPct val="100000"/>
              </a:lnSpc>
            </a:pPr>
            <a:r>
              <a:rPr lang="en-US" sz="2100" dirty="0" smtClean="0">
                <a:latin typeface="CiscoSansTT Light"/>
              </a:rPr>
              <a:t>(2015年春頃？)</a:t>
            </a:r>
            <a:endParaRPr lang="en-US" sz="2100" dirty="0">
              <a:latin typeface="CiscoSansTT Light"/>
            </a:endParaRPr>
          </a:p>
        </p:txBody>
      </p:sp>
    </p:spTree>
    <p:extLst>
      <p:ext uri="{BB962C8B-B14F-4D97-AF65-F5344CB8AC3E}">
        <p14:creationId xmlns:p14="http://schemas.microsoft.com/office/powerpoint/2010/main" val="63794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t="21766" b="22960"/>
          <a:stretch/>
        </p:blipFill>
        <p:spPr bwMode="auto">
          <a:xfrm>
            <a:off x="2292" y="901415"/>
            <a:ext cx="12190149" cy="32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 name="Rectangle 151"/>
          <p:cNvSpPr/>
          <p:nvPr/>
        </p:nvSpPr>
        <p:spPr>
          <a:xfrm>
            <a:off x="1" y="889016"/>
            <a:ext cx="12188825" cy="3436169"/>
          </a:xfrm>
          <a:prstGeom prst="rect">
            <a:avLst/>
          </a:prstGeom>
          <a:gradFill>
            <a:gsLst>
              <a:gs pos="100000">
                <a:schemeClr val="bg1">
                  <a:lumMod val="65000"/>
                  <a:alpha val="30000"/>
                </a:schemeClr>
              </a:gs>
              <a:gs pos="0">
                <a:srgbClr val="08252E">
                  <a:alpha val="0"/>
                </a:srgbClr>
              </a:gs>
            </a:gsLst>
            <a:lin ang="16200000" scaled="1"/>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latin typeface="+mj-lt"/>
              <a:ea typeface="ＭＳ Ｐゴシック" pitchFamily="34" charset="-128"/>
            </a:endParaRPr>
          </a:p>
        </p:txBody>
      </p:sp>
      <p:sp>
        <p:nvSpPr>
          <p:cNvPr id="4" name="Title 3"/>
          <p:cNvSpPr>
            <a:spLocks noGrp="1"/>
          </p:cNvSpPr>
          <p:nvPr>
            <p:ph type="title"/>
          </p:nvPr>
        </p:nvSpPr>
        <p:spPr>
          <a:xfrm>
            <a:off x="347403" y="282669"/>
            <a:ext cx="11542817" cy="975360"/>
          </a:xfrm>
        </p:spPr>
        <p:txBody>
          <a:bodyPr/>
          <a:lstStyle/>
          <a:p>
            <a:r>
              <a:rPr lang="en-US" dirty="0" smtClean="0"/>
              <a:t>Intelligent WAN</a:t>
            </a:r>
            <a:endParaRPr lang="en-US" dirty="0"/>
          </a:p>
        </p:txBody>
      </p:sp>
      <p:grpSp>
        <p:nvGrpSpPr>
          <p:cNvPr id="1327" name="Group 1326"/>
          <p:cNvGrpSpPr/>
          <p:nvPr/>
        </p:nvGrpSpPr>
        <p:grpSpPr>
          <a:xfrm>
            <a:off x="6074910" y="1177659"/>
            <a:ext cx="1315349" cy="755029"/>
            <a:chOff x="10187585" y="4457611"/>
            <a:chExt cx="1485546" cy="974617"/>
          </a:xfrm>
        </p:grpSpPr>
        <p:pic>
          <p:nvPicPr>
            <p:cNvPr id="1330"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29" name="Rectangle 1328"/>
            <p:cNvSpPr/>
            <p:nvPr/>
          </p:nvSpPr>
          <p:spPr>
            <a:xfrm>
              <a:off x="10281045" y="4781188"/>
              <a:ext cx="1280330" cy="485023"/>
            </a:xfrm>
            <a:prstGeom prst="rect">
              <a:avLst/>
            </a:prstGeom>
          </p:spPr>
          <p:txBody>
            <a:bodyPr wrap="none">
              <a:spAutoFit/>
            </a:bodyPr>
            <a:lstStyle/>
            <a:p>
              <a:pPr algn="ctr">
                <a:lnSpc>
                  <a:spcPct val="150000"/>
                </a:lnSpc>
                <a:defRPr/>
              </a:pPr>
              <a:r>
                <a:rPr lang="en-US" altLang="ja-JP" sz="1300" dirty="0" smtClean="0">
                  <a:solidFill>
                    <a:schemeClr val="accent3">
                      <a:lumMod val="10000"/>
                    </a:schemeClr>
                  </a:solidFill>
                  <a:latin typeface="+mj-lt"/>
                </a:rPr>
                <a:t>VPN</a:t>
              </a:r>
              <a:r>
                <a:rPr lang="ja-JP" altLang="en-US" sz="1300" dirty="0" smtClean="0">
                  <a:solidFill>
                    <a:schemeClr val="accent3">
                      <a:lumMod val="10000"/>
                    </a:schemeClr>
                  </a:solidFill>
                  <a:latin typeface="+mj-lt"/>
                </a:rPr>
                <a:t>サービス</a:t>
              </a:r>
              <a:endParaRPr lang="en-US" sz="1300" dirty="0">
                <a:solidFill>
                  <a:schemeClr val="accent3">
                    <a:lumMod val="10000"/>
                  </a:schemeClr>
                </a:solidFill>
                <a:latin typeface="+mj-lt"/>
              </a:endParaRPr>
            </a:p>
          </p:txBody>
        </p:sp>
      </p:grpSp>
      <p:sp>
        <p:nvSpPr>
          <p:cNvPr id="1335" name="Rectangle 1334"/>
          <p:cNvSpPr/>
          <p:nvPr/>
        </p:nvSpPr>
        <p:spPr>
          <a:xfrm>
            <a:off x="915757" y="2703196"/>
            <a:ext cx="1121948" cy="360290"/>
          </a:xfrm>
          <a:prstGeom prst="rect">
            <a:avLst/>
          </a:prstGeom>
        </p:spPr>
        <p:txBody>
          <a:bodyPr wrap="square" lIns="76124" tIns="38068" rIns="76124" bIns="38068" anchor="ctr">
            <a:spAutoFit/>
          </a:bodyPr>
          <a:lstStyle/>
          <a:p>
            <a:pPr algn="ctr">
              <a:lnSpc>
                <a:spcPct val="150000"/>
              </a:lnSpc>
              <a:defRPr/>
            </a:pPr>
            <a:r>
              <a:rPr lang="ja-JP" altLang="en-US" sz="1300" dirty="0" smtClean="0">
                <a:latin typeface="+mj-lt"/>
              </a:rPr>
              <a:t>支店・営業所</a:t>
            </a:r>
            <a:endParaRPr lang="en-US" sz="1300" dirty="0">
              <a:latin typeface="+mj-lt"/>
            </a:endParaRPr>
          </a:p>
        </p:txBody>
      </p:sp>
      <p:grpSp>
        <p:nvGrpSpPr>
          <p:cNvPr id="1360" name="Group 1359"/>
          <p:cNvGrpSpPr/>
          <p:nvPr/>
        </p:nvGrpSpPr>
        <p:grpSpPr>
          <a:xfrm>
            <a:off x="7199569" y="1893699"/>
            <a:ext cx="1315349" cy="755029"/>
            <a:chOff x="10187585" y="4457611"/>
            <a:chExt cx="1485546" cy="974617"/>
          </a:xfrm>
        </p:grpSpPr>
        <p:pic>
          <p:nvPicPr>
            <p:cNvPr id="1363"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extLst>
              <a:ext uri="{909E8E84-426E-40DD-AFC4-6F175D3DCCD1}">
                <a14:hiddenFill xmlns:a14="http://schemas.microsoft.com/office/drawing/2010/main">
                  <a:solidFill>
                    <a:srgbClr val="FFFFFF"/>
                  </a:solidFill>
                </a14:hiddenFill>
              </a:ext>
            </a:extLst>
          </p:spPr>
        </p:pic>
        <p:sp>
          <p:nvSpPr>
            <p:cNvPr id="1362" name="Rectangle 1361"/>
            <p:cNvSpPr/>
            <p:nvPr/>
          </p:nvSpPr>
          <p:spPr>
            <a:xfrm>
              <a:off x="10330409" y="4834700"/>
              <a:ext cx="1181594" cy="485023"/>
            </a:xfrm>
            <a:prstGeom prst="rect">
              <a:avLst/>
            </a:prstGeom>
          </p:spPr>
          <p:txBody>
            <a:bodyPr wrap="none">
              <a:spAutoFit/>
            </a:bodyPr>
            <a:lstStyle/>
            <a:p>
              <a:pPr algn="ctr">
                <a:lnSpc>
                  <a:spcPct val="150000"/>
                </a:lnSpc>
                <a:defRPr/>
              </a:pPr>
              <a:r>
                <a:rPr lang="en-US" sz="1300" dirty="0">
                  <a:solidFill>
                    <a:schemeClr val="accent3">
                      <a:lumMod val="10000"/>
                    </a:schemeClr>
                  </a:solidFill>
                  <a:latin typeface="+mj-lt"/>
                </a:rPr>
                <a:t>3G/4G-LTE</a:t>
              </a:r>
            </a:p>
          </p:txBody>
        </p:sp>
      </p:grpSp>
      <p:pic>
        <p:nvPicPr>
          <p:cNvPr id="1332" name="Picture 8" descr="\\MV-FS\Projects\Cisco\03_Assets\Icons\Kubrick Icons\Device Icons\Device_detector_3094_2.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935120" y="1470871"/>
            <a:ext cx="617586" cy="403999"/>
          </a:xfrm>
          <a:prstGeom prst="rect">
            <a:avLst/>
          </a:prstGeom>
          <a:noFill/>
          <a:extLst>
            <a:ext uri="{909E8E84-426E-40DD-AFC4-6F175D3DCCD1}">
              <a14:hiddenFill xmlns:a14="http://schemas.microsoft.com/office/drawing/2010/main">
                <a:solidFill>
                  <a:srgbClr val="FFFFFF"/>
                </a:solidFill>
              </a14:hiddenFill>
            </a:ext>
          </a:extLst>
        </p:spPr>
      </p:pic>
      <p:sp>
        <p:nvSpPr>
          <p:cNvPr id="1333" name="Rectangle 141"/>
          <p:cNvSpPr>
            <a:spLocks noChangeArrowheads="1"/>
          </p:cNvSpPr>
          <p:nvPr>
            <p:custDataLst>
              <p:tags r:id="rId1"/>
            </p:custDataLst>
          </p:nvPr>
        </p:nvSpPr>
        <p:spPr bwMode="auto">
          <a:xfrm>
            <a:off x="3878022" y="1083659"/>
            <a:ext cx="720579" cy="338503"/>
          </a:xfrm>
          <a:prstGeom prst="rect">
            <a:avLst/>
          </a:prstGeom>
          <a:noFill/>
          <a:ln w="9525">
            <a:noFill/>
            <a:miter lim="800000"/>
            <a:headEnd/>
            <a:tailEnd/>
          </a:ln>
        </p:spPr>
        <p:txBody>
          <a:bodyPr wrap="square" lIns="76124" tIns="38068" rIns="76124" bIns="38068">
            <a:spAutoFit/>
          </a:bodyPr>
          <a:lstStyle/>
          <a:p>
            <a:pPr algn="ctr">
              <a:lnSpc>
                <a:spcPct val="150000"/>
              </a:lnSpc>
              <a:defRPr/>
            </a:pPr>
            <a:r>
              <a:rPr lang="en-US" sz="1200" b="1" dirty="0" err="1">
                <a:latin typeface="+mj-lt"/>
              </a:rPr>
              <a:t>AVC</a:t>
            </a:r>
            <a:endParaRPr lang="en-US" sz="1200" b="1" dirty="0">
              <a:latin typeface="+mj-lt"/>
            </a:endParaRPr>
          </a:p>
        </p:txBody>
      </p:sp>
      <p:grpSp>
        <p:nvGrpSpPr>
          <p:cNvPr id="2" name="Group 1"/>
          <p:cNvGrpSpPr/>
          <p:nvPr/>
        </p:nvGrpSpPr>
        <p:grpSpPr>
          <a:xfrm>
            <a:off x="6074897" y="2609751"/>
            <a:ext cx="1315352" cy="744655"/>
            <a:chOff x="7720043" y="3547952"/>
            <a:chExt cx="1578832" cy="893586"/>
          </a:xfrm>
        </p:grpSpPr>
        <p:pic>
          <p:nvPicPr>
            <p:cNvPr id="1369"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647" b="17647"/>
            <a:stretch/>
          </p:blipFill>
          <p:spPr bwMode="auto">
            <a:xfrm>
              <a:off x="7720043" y="3547952"/>
              <a:ext cx="1578832" cy="893586"/>
            </a:xfrm>
            <a:prstGeom prst="rect">
              <a:avLst/>
            </a:prstGeom>
            <a:noFill/>
            <a:extLst>
              <a:ext uri="{909E8E84-426E-40DD-AFC4-6F175D3DCCD1}">
                <a14:hiddenFill xmlns:a14="http://schemas.microsoft.com/office/drawing/2010/main">
                  <a:solidFill>
                    <a:srgbClr val="FFFFFF"/>
                  </a:solidFill>
                </a14:hiddenFill>
              </a:ext>
            </a:extLst>
          </p:spPr>
        </p:pic>
        <p:sp>
          <p:nvSpPr>
            <p:cNvPr id="1368" name="Rectangle 1367"/>
            <p:cNvSpPr/>
            <p:nvPr/>
          </p:nvSpPr>
          <p:spPr>
            <a:xfrm>
              <a:off x="7848851" y="3866986"/>
              <a:ext cx="1367551" cy="450881"/>
            </a:xfrm>
            <a:prstGeom prst="rect">
              <a:avLst/>
            </a:prstGeom>
          </p:spPr>
          <p:txBody>
            <a:bodyPr wrap="none" lIns="91428" tIns="45715" rIns="91428" bIns="45715">
              <a:spAutoFit/>
            </a:bodyPr>
            <a:lstStyle/>
            <a:p>
              <a:pPr algn="ctr">
                <a:lnSpc>
                  <a:spcPct val="150000"/>
                </a:lnSpc>
                <a:defRPr/>
              </a:pPr>
              <a:r>
                <a:rPr lang="ja-JP" altLang="en-US" sz="1300" dirty="0" smtClean="0">
                  <a:solidFill>
                    <a:schemeClr val="accent3">
                      <a:lumMod val="10000"/>
                    </a:schemeClr>
                  </a:solidFill>
                  <a:latin typeface="+mj-lt"/>
                </a:rPr>
                <a:t>インターネット</a:t>
              </a:r>
              <a:endParaRPr lang="en-US" sz="1300" dirty="0">
                <a:solidFill>
                  <a:schemeClr val="accent3">
                    <a:lumMod val="10000"/>
                  </a:schemeClr>
                </a:solidFill>
                <a:latin typeface="+mj-lt"/>
              </a:endParaRPr>
            </a:p>
          </p:txBody>
        </p:sp>
      </p:grpSp>
      <p:pic>
        <p:nvPicPr>
          <p:cNvPr id="78" name="Picture 5" descr="C:\Users\andrewg\Desktop\branch.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5021"/>
          <a:stretch/>
        </p:blipFill>
        <p:spPr bwMode="auto">
          <a:xfrm>
            <a:off x="1161979" y="1557549"/>
            <a:ext cx="705331" cy="106865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grpSp>
        <p:nvGrpSpPr>
          <p:cNvPr id="1352" name="Group 502"/>
          <p:cNvGrpSpPr/>
          <p:nvPr/>
        </p:nvGrpSpPr>
        <p:grpSpPr>
          <a:xfrm>
            <a:off x="931966" y="2335908"/>
            <a:ext cx="441912" cy="346904"/>
            <a:chOff x="-389400" y="2532185"/>
            <a:chExt cx="1722296" cy="1352019"/>
          </a:xfrm>
        </p:grpSpPr>
        <p:pic>
          <p:nvPicPr>
            <p:cNvPr id="1353" name="Picture 135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9400" y="2532185"/>
              <a:ext cx="1722296" cy="1352019"/>
            </a:xfrm>
            <a:prstGeom prst="rect">
              <a:avLst/>
            </a:prstGeom>
            <a:noFill/>
            <a:ln>
              <a:noFill/>
            </a:ln>
            <a:effectLst>
              <a:outerShdw blurRad="63500" sx="102000" sy="102000" algn="ctr" rotWithShape="0">
                <a:prstClr val="black">
                  <a:alpha val="40000"/>
                </a:prstClr>
              </a:outerShdw>
            </a:effectLst>
          </p:spPr>
        </p:pic>
        <p:sp>
          <p:nvSpPr>
            <p:cNvPr id="1354" name="Freeform 1353"/>
            <p:cNvSpPr/>
            <p:nvPr/>
          </p:nvSpPr>
          <p:spPr>
            <a:xfrm>
              <a:off x="-56509" y="2583658"/>
              <a:ext cx="962026" cy="723898"/>
            </a:xfrm>
            <a:custGeom>
              <a:avLst/>
              <a:gdLst>
                <a:gd name="connsiteX0" fmla="*/ 26194 w 952500"/>
                <a:gd name="connsiteY0" fmla="*/ 0 h 719137"/>
                <a:gd name="connsiteX1" fmla="*/ 928688 w 952500"/>
                <a:gd name="connsiteY1" fmla="*/ 9525 h 719137"/>
                <a:gd name="connsiteX2" fmla="*/ 952500 w 952500"/>
                <a:gd name="connsiteY2" fmla="*/ 719137 h 719137"/>
                <a:gd name="connsiteX3" fmla="*/ 0 w 952500"/>
                <a:gd name="connsiteY3" fmla="*/ 714375 h 719137"/>
                <a:gd name="connsiteX4" fmla="*/ 26194 w 952500"/>
                <a:gd name="connsiteY4" fmla="*/ 0 h 719137"/>
                <a:gd name="connsiteX0" fmla="*/ 23813 w 950119"/>
                <a:gd name="connsiteY0" fmla="*/ 0 h 719137"/>
                <a:gd name="connsiteX1" fmla="*/ 926307 w 950119"/>
                <a:gd name="connsiteY1" fmla="*/ 9525 h 719137"/>
                <a:gd name="connsiteX2" fmla="*/ 950119 w 950119"/>
                <a:gd name="connsiteY2" fmla="*/ 719137 h 719137"/>
                <a:gd name="connsiteX3" fmla="*/ 0 w 950119"/>
                <a:gd name="connsiteY3" fmla="*/ 716757 h 719137"/>
                <a:gd name="connsiteX4" fmla="*/ 23813 w 950119"/>
                <a:gd name="connsiteY4" fmla="*/ 0 h 719137"/>
                <a:gd name="connsiteX0" fmla="*/ 21431 w 950119"/>
                <a:gd name="connsiteY0" fmla="*/ 0 h 723900"/>
                <a:gd name="connsiteX1" fmla="*/ 926307 w 950119"/>
                <a:gd name="connsiteY1" fmla="*/ 14288 h 723900"/>
                <a:gd name="connsiteX2" fmla="*/ 950119 w 950119"/>
                <a:gd name="connsiteY2" fmla="*/ 723900 h 723900"/>
                <a:gd name="connsiteX3" fmla="*/ 0 w 950119"/>
                <a:gd name="connsiteY3" fmla="*/ 721520 h 723900"/>
                <a:gd name="connsiteX4" fmla="*/ 21431 w 950119"/>
                <a:gd name="connsiteY4" fmla="*/ 0 h 723900"/>
                <a:gd name="connsiteX0" fmla="*/ 28574 w 957262"/>
                <a:gd name="connsiteY0" fmla="*/ 0 h 723900"/>
                <a:gd name="connsiteX1" fmla="*/ 933450 w 957262"/>
                <a:gd name="connsiteY1" fmla="*/ 14288 h 723900"/>
                <a:gd name="connsiteX2" fmla="*/ 957262 w 957262"/>
                <a:gd name="connsiteY2" fmla="*/ 723900 h 723900"/>
                <a:gd name="connsiteX3" fmla="*/ 0 w 957262"/>
                <a:gd name="connsiteY3" fmla="*/ 721520 h 723900"/>
                <a:gd name="connsiteX4" fmla="*/ 28574 w 957262"/>
                <a:gd name="connsiteY4" fmla="*/ 0 h 723900"/>
                <a:gd name="connsiteX0" fmla="*/ 28574 w 962024"/>
                <a:gd name="connsiteY0" fmla="*/ 0 h 723900"/>
                <a:gd name="connsiteX1" fmla="*/ 933450 w 962024"/>
                <a:gd name="connsiteY1" fmla="*/ 14288 h 723900"/>
                <a:gd name="connsiteX2" fmla="*/ 962024 w 962024"/>
                <a:gd name="connsiteY2" fmla="*/ 723900 h 723900"/>
                <a:gd name="connsiteX3" fmla="*/ 0 w 962024"/>
                <a:gd name="connsiteY3" fmla="*/ 721520 h 723900"/>
                <a:gd name="connsiteX4" fmla="*/ 28574 w 962024"/>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4" h="723900">
                  <a:moveTo>
                    <a:pt x="28574" y="0"/>
                  </a:moveTo>
                  <a:lnTo>
                    <a:pt x="933450" y="14288"/>
                  </a:lnTo>
                  <a:lnTo>
                    <a:pt x="962024" y="723900"/>
                  </a:lnTo>
                  <a:lnTo>
                    <a:pt x="0" y="721520"/>
                  </a:lnTo>
                  <a:lnTo>
                    <a:pt x="28574" y="0"/>
                  </a:lnTo>
                  <a:close/>
                </a:path>
              </a:pathLst>
            </a:custGeom>
            <a:solidFill>
              <a:srgbClr val="05346C">
                <a:lumMod val="90000"/>
                <a:lumOff val="10000"/>
              </a:srgbClr>
            </a:solidFill>
            <a:ln w="25400" cap="flat" cmpd="sng" algn="ctr">
              <a:noFill/>
              <a:prstDash val="solid"/>
            </a:ln>
            <a:effectLst>
              <a:innerShdw blurRad="63500" dir="16200000">
                <a:prstClr val="black">
                  <a:alpha val="50000"/>
                </a:prstClr>
              </a:innerShdw>
            </a:effectLst>
          </p:spPr>
          <p:txBody>
            <a:bodyPr rtlCol="0" anchor="ctr"/>
            <a:lstStyle/>
            <a:p>
              <a:pPr algn="ctr">
                <a:defRPr/>
              </a:pPr>
              <a:endParaRPr lang="en-US" kern="0" dirty="0">
                <a:latin typeface="+mj-lt"/>
              </a:endParaRPr>
            </a:p>
          </p:txBody>
        </p:sp>
      </p:grpSp>
      <p:pic>
        <p:nvPicPr>
          <p:cNvPr id="1350" name="Picture 134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74541" y="2314443"/>
            <a:ext cx="479380" cy="389863"/>
          </a:xfrm>
          <a:prstGeom prst="rect">
            <a:avLst/>
          </a:prstGeom>
        </p:spPr>
      </p:pic>
      <p:pic>
        <p:nvPicPr>
          <p:cNvPr id="82" name="Picture 81" descr="C:\Documents and Settings\rteligic\Desktop\Desktop_26Apr\desktop271211\cisco-prime\icons\Picture1.png"/>
          <p:cNvPicPr>
            <a:picLocks noChangeAspect="1" noChangeArrowheads="1"/>
          </p:cNvPicPr>
          <p:nvPr/>
        </p:nvPicPr>
        <p:blipFill rotWithShape="1">
          <a:blip r:embed="rId13" cstate="screen">
            <a:duotone>
              <a:prstClr val="black"/>
              <a:schemeClr val="tx2">
                <a:tint val="45000"/>
                <a:satMod val="400000"/>
              </a:schemeClr>
            </a:duotone>
            <a:extLst>
              <a:ext uri="{28A0092B-C50C-407E-A947-70E740481C1C}">
                <a14:useLocalDpi xmlns:a14="http://schemas.microsoft.com/office/drawing/2010/main"/>
              </a:ext>
            </a:extLst>
          </a:blip>
          <a:srcRect t="19463" b="18638"/>
          <a:stretch/>
        </p:blipFill>
        <p:spPr bwMode="auto">
          <a:xfrm>
            <a:off x="8659895" y="979373"/>
            <a:ext cx="1725670" cy="1068455"/>
          </a:xfrm>
          <a:prstGeom prst="rect">
            <a:avLst/>
          </a:prstGeom>
          <a:noFill/>
          <a:ln>
            <a:noFill/>
          </a:ln>
        </p:spPr>
      </p:pic>
      <p:sp>
        <p:nvSpPr>
          <p:cNvPr id="83" name="TextBox 82"/>
          <p:cNvSpPr txBox="1"/>
          <p:nvPr/>
        </p:nvSpPr>
        <p:spPr>
          <a:xfrm>
            <a:off x="9000355" y="1339524"/>
            <a:ext cx="1000137" cy="44032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プライベート</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pic>
        <p:nvPicPr>
          <p:cNvPr id="86" name="Picture 85" descr="C:\Documents and Settings\rteligic\Desktop\Desktop_26Apr\desktop271211\cisco-prime\icons\Picture1.png"/>
          <p:cNvPicPr>
            <a:picLocks noChangeAspect="1" noChangeArrowheads="1"/>
          </p:cNvPicPr>
          <p:nvPr/>
        </p:nvPicPr>
        <p:blipFill>
          <a:blip r:embed="rId13" cstate="screen">
            <a:duotone>
              <a:prstClr val="black"/>
              <a:schemeClr val="tx2">
                <a:tint val="45000"/>
                <a:satMod val="400000"/>
              </a:schemeClr>
            </a:duotone>
          </a:blip>
          <a:srcRect/>
          <a:stretch>
            <a:fillRect/>
          </a:stretch>
        </p:blipFill>
        <p:spPr bwMode="auto">
          <a:xfrm>
            <a:off x="9398161" y="1263167"/>
            <a:ext cx="1535739" cy="1530252"/>
          </a:xfrm>
          <a:prstGeom prst="rect">
            <a:avLst/>
          </a:prstGeom>
          <a:noFill/>
        </p:spPr>
      </p:pic>
      <p:sp>
        <p:nvSpPr>
          <p:cNvPr id="93" name="TextBox 92"/>
          <p:cNvSpPr txBox="1"/>
          <p:nvPr/>
        </p:nvSpPr>
        <p:spPr>
          <a:xfrm>
            <a:off x="9682007" y="1814555"/>
            <a:ext cx="1000137" cy="62037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仮想</a:t>
            </a:r>
            <a:endParaRPr lang="en-US" altLang="ja-JP" sz="1300" b="1" dirty="0" smtClean="0">
              <a:latin typeface="+mj-lt"/>
            </a:endParaRPr>
          </a:p>
          <a:p>
            <a:pPr algn="ctr" defTabSz="813584" eaLnBrk="0" hangingPunct="0">
              <a:lnSpc>
                <a:spcPct val="90000"/>
              </a:lnSpc>
            </a:pPr>
            <a:r>
              <a:rPr lang="ja-JP" altLang="en-US" sz="1300" b="1" dirty="0" smtClean="0">
                <a:latin typeface="+mj-lt"/>
              </a:rPr>
              <a:t>プライベート</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pic>
        <p:nvPicPr>
          <p:cNvPr id="96" name="Picture 95" descr="C:\Documents and Settings\rteligic\Desktop\Desktop_26Apr\desktop271211\cisco-prime\icons\Picture1.png"/>
          <p:cNvPicPr>
            <a:picLocks noChangeAspect="1" noChangeArrowheads="1"/>
          </p:cNvPicPr>
          <p:nvPr/>
        </p:nvPicPr>
        <p:blipFill>
          <a:blip r:embed="rId14" cstate="screen">
            <a:extLst>
              <a:ext uri="{BEBA8EAE-BF5A-486C-A8C5-ECC9F3942E4B}">
                <a14:imgProps xmlns:a14="http://schemas.microsoft.com/office/drawing/2010/main">
                  <a14:imgLayer r:embed="rId15">
                    <a14:imgEffect>
                      <a14:brightnessContrast contrast="20000"/>
                    </a14:imgEffect>
                  </a14:imgLayer>
                </a14:imgProps>
              </a:ext>
            </a:extLst>
          </a:blip>
          <a:srcRect/>
          <a:stretch>
            <a:fillRect/>
          </a:stretch>
        </p:blipFill>
        <p:spPr bwMode="auto">
          <a:xfrm>
            <a:off x="9074127" y="2301594"/>
            <a:ext cx="1615470" cy="1609695"/>
          </a:xfrm>
          <a:prstGeom prst="rect">
            <a:avLst/>
          </a:prstGeom>
          <a:noFill/>
        </p:spPr>
      </p:pic>
      <p:sp>
        <p:nvSpPr>
          <p:cNvPr id="97" name="TextBox 96"/>
          <p:cNvSpPr txBox="1"/>
          <p:nvPr/>
        </p:nvSpPr>
        <p:spPr>
          <a:xfrm>
            <a:off x="9404235" y="3009076"/>
            <a:ext cx="859072" cy="44032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パブリック</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cxnSp>
        <p:nvCxnSpPr>
          <p:cNvPr id="153" name="Straight Connector 152"/>
          <p:cNvCxnSpPr/>
          <p:nvPr/>
        </p:nvCxnSpPr>
        <p:spPr>
          <a:xfrm>
            <a:off x="1630680" y="2271208"/>
            <a:ext cx="2381012"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endCxn id="1332" idx="2"/>
          </p:cNvCxnSpPr>
          <p:nvPr/>
        </p:nvCxnSpPr>
        <p:spPr>
          <a:xfrm flipH="1" flipV="1">
            <a:off x="4243927" y="1874860"/>
            <a:ext cx="1" cy="255171"/>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4369596" y="2441988"/>
            <a:ext cx="311943" cy="322547"/>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3789495" y="2441988"/>
            <a:ext cx="311943" cy="322547"/>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1359" name="icon firewall and VPN" descr="\\MV-FS\Projects\Cisco\03_Assets\Icons\Kubrick Icons\Device Icons\Device_router_with_firewall_3081_default_256.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b="18097"/>
          <a:stretch/>
        </p:blipFill>
        <p:spPr bwMode="auto">
          <a:xfrm>
            <a:off x="3835129" y="1865248"/>
            <a:ext cx="817568" cy="6696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192525" y="2752204"/>
            <a:ext cx="752955" cy="849818"/>
            <a:chOff x="4200340" y="3938810"/>
            <a:chExt cx="903781" cy="1019779"/>
          </a:xfrm>
        </p:grpSpPr>
        <p:pic>
          <p:nvPicPr>
            <p:cNvPr id="1341" name="Picture 10" descr="\\MV-FS\Projects\Cisco\03_Assets\Icons\Kubrick Icons\Device Icons\non approved icons\WAAS.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260286" y="3938810"/>
              <a:ext cx="741294" cy="479885"/>
            </a:xfrm>
            <a:prstGeom prst="rect">
              <a:avLst/>
            </a:prstGeom>
            <a:noFill/>
            <a:extLst>
              <a:ext uri="{909E8E84-426E-40DD-AFC4-6F175D3DCCD1}">
                <a14:hiddenFill xmlns:a14="http://schemas.microsoft.com/office/drawing/2010/main">
                  <a:solidFill>
                    <a:srgbClr val="FFFFFF"/>
                  </a:solidFill>
                </a14:hiddenFill>
              </a:ext>
            </a:extLst>
          </p:spPr>
        </p:pic>
        <p:sp>
          <p:nvSpPr>
            <p:cNvPr id="1337" name="Rectangle 141"/>
            <p:cNvSpPr>
              <a:spLocks noChangeArrowheads="1"/>
            </p:cNvSpPr>
            <p:nvPr>
              <p:custDataLst>
                <p:tags r:id="rId3"/>
              </p:custDataLst>
            </p:nvPr>
          </p:nvSpPr>
          <p:spPr bwMode="auto">
            <a:xfrm>
              <a:off x="4200340" y="4441538"/>
              <a:ext cx="903781" cy="517051"/>
            </a:xfrm>
            <a:prstGeom prst="rect">
              <a:avLst/>
            </a:prstGeom>
            <a:noFill/>
            <a:ln w="9525">
              <a:noFill/>
              <a:miter lim="800000"/>
              <a:headEnd/>
              <a:tailEnd/>
            </a:ln>
          </p:spPr>
          <p:txBody>
            <a:bodyPr wrap="square" lIns="91428" tIns="45715" rIns="91428" bIns="45715">
              <a:spAutoFit/>
            </a:bodyPr>
            <a:lstStyle/>
            <a:p>
              <a:pPr algn="ctr">
                <a:defRPr/>
              </a:pPr>
              <a:r>
                <a:rPr lang="en-US" sz="1100" b="1" dirty="0">
                  <a:latin typeface="+mj-lt"/>
                </a:rPr>
                <a:t>WAAS</a:t>
              </a:r>
              <a:br>
                <a:rPr lang="en-US" sz="1100" b="1" dirty="0">
                  <a:latin typeface="+mj-lt"/>
                </a:rPr>
              </a:br>
              <a:r>
                <a:rPr lang="en-US" sz="1100" b="1" dirty="0">
                  <a:latin typeface="+mj-lt"/>
                </a:rPr>
                <a:t>Akamai</a:t>
              </a:r>
            </a:p>
          </p:txBody>
        </p:sp>
      </p:grpSp>
      <p:grpSp>
        <p:nvGrpSpPr>
          <p:cNvPr id="6" name="Group 5"/>
          <p:cNvGrpSpPr/>
          <p:nvPr/>
        </p:nvGrpSpPr>
        <p:grpSpPr>
          <a:xfrm>
            <a:off x="4413962" y="2748318"/>
            <a:ext cx="1083383" cy="776742"/>
            <a:chOff x="5666446" y="3934169"/>
            <a:chExt cx="1300398" cy="932088"/>
          </a:xfrm>
        </p:grpSpPr>
        <p:pic>
          <p:nvPicPr>
            <p:cNvPr id="1342" name="Picture 11" descr="\\MV-FS\Projects\Cisco\03_Assets\Icons\Kubrick Icons\Device Icons\non approved icons\WANpathcontrol.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942407" y="3934169"/>
              <a:ext cx="748475" cy="484532"/>
            </a:xfrm>
            <a:prstGeom prst="rect">
              <a:avLst/>
            </a:prstGeom>
            <a:noFill/>
            <a:extLst>
              <a:ext uri="{909E8E84-426E-40DD-AFC4-6F175D3DCCD1}">
                <a14:hiddenFill xmlns:a14="http://schemas.microsoft.com/office/drawing/2010/main">
                  <a:solidFill>
                    <a:srgbClr val="FFFFFF"/>
                  </a:solidFill>
                </a14:hiddenFill>
              </a:ext>
            </a:extLst>
          </p:spPr>
        </p:pic>
        <p:sp>
          <p:nvSpPr>
            <p:cNvPr id="1340" name="Rectangle 141"/>
            <p:cNvSpPr>
              <a:spLocks noChangeArrowheads="1"/>
            </p:cNvSpPr>
            <p:nvPr>
              <p:custDataLst>
                <p:tags r:id="rId2"/>
              </p:custDataLst>
            </p:nvPr>
          </p:nvSpPr>
          <p:spPr bwMode="auto">
            <a:xfrm>
              <a:off x="5666446" y="4441538"/>
              <a:ext cx="1300398" cy="424719"/>
            </a:xfrm>
            <a:prstGeom prst="rect">
              <a:avLst/>
            </a:prstGeom>
            <a:noFill/>
            <a:ln w="9525">
              <a:noFill/>
              <a:miter lim="800000"/>
              <a:headEnd/>
              <a:tailEnd/>
            </a:ln>
          </p:spPr>
          <p:txBody>
            <a:bodyPr wrap="square" lIns="91428" tIns="45715" rIns="91428" bIns="45715">
              <a:spAutoFit/>
            </a:bodyPr>
            <a:lstStyle/>
            <a:p>
              <a:pPr algn="ctr">
                <a:lnSpc>
                  <a:spcPct val="150000"/>
                </a:lnSpc>
                <a:defRPr/>
              </a:pPr>
              <a:r>
                <a:rPr lang="en-US" sz="1200" b="1" dirty="0">
                  <a:latin typeface="+mj-lt"/>
                </a:rPr>
                <a:t>PfRv3</a:t>
              </a:r>
            </a:p>
          </p:txBody>
        </p:sp>
      </p:grpSp>
      <p:cxnSp>
        <p:nvCxnSpPr>
          <p:cNvPr id="160" name="Straight Connector 159"/>
          <p:cNvCxnSpPr/>
          <p:nvPr/>
        </p:nvCxnSpPr>
        <p:spPr>
          <a:xfrm flipV="1">
            <a:off x="6696006" y="1879327"/>
            <a:ext cx="0" cy="816832"/>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96" idx="1"/>
          </p:cNvCxnSpPr>
          <p:nvPr/>
        </p:nvCxnSpPr>
        <p:spPr>
          <a:xfrm>
            <a:off x="7270179" y="3106439"/>
            <a:ext cx="1803953"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335777" y="1626497"/>
            <a:ext cx="1324116"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552706" y="2271208"/>
            <a:ext cx="2837538"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26" name="Freeform 11"/>
          <p:cNvSpPr>
            <a:spLocks noChangeAspect="1" noEditPoints="1"/>
          </p:cNvSpPr>
          <p:nvPr/>
        </p:nvSpPr>
        <p:spPr bwMode="auto">
          <a:xfrm>
            <a:off x="6751882" y="1290917"/>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2"/>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227" name="Freeform 11"/>
          <p:cNvSpPr>
            <a:spLocks noChangeAspect="1" noEditPoints="1"/>
          </p:cNvSpPr>
          <p:nvPr/>
        </p:nvSpPr>
        <p:spPr bwMode="auto">
          <a:xfrm>
            <a:off x="7857243" y="2028295"/>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6"/>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228" name="Freeform 11"/>
          <p:cNvSpPr>
            <a:spLocks noChangeAspect="1" noEditPoints="1"/>
          </p:cNvSpPr>
          <p:nvPr/>
        </p:nvSpPr>
        <p:spPr bwMode="auto">
          <a:xfrm>
            <a:off x="6751882" y="2712949"/>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1"/>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85" name="Rectangle 84"/>
          <p:cNvSpPr/>
          <p:nvPr/>
        </p:nvSpPr>
        <p:spPr>
          <a:xfrm rot="10800000">
            <a:off x="287881"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89" name="Rectangle 88"/>
          <p:cNvSpPr/>
          <p:nvPr/>
        </p:nvSpPr>
        <p:spPr>
          <a:xfrm rot="10800000">
            <a:off x="3228920"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92" name="Rectangle 91"/>
          <p:cNvSpPr/>
          <p:nvPr/>
        </p:nvSpPr>
        <p:spPr>
          <a:xfrm rot="10800000">
            <a:off x="6169961"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98" name="Rectangle 97"/>
          <p:cNvSpPr/>
          <p:nvPr/>
        </p:nvSpPr>
        <p:spPr>
          <a:xfrm rot="10800000">
            <a:off x="9111000"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84" name="Rectangle 83"/>
          <p:cNvSpPr/>
          <p:nvPr/>
        </p:nvSpPr>
        <p:spPr>
          <a:xfrm>
            <a:off x="286490"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多様な回線の利用</a:t>
            </a:r>
            <a:endParaRPr lang="en-US" sz="1600" b="1" dirty="0">
              <a:solidFill>
                <a:schemeClr val="bg1"/>
              </a:solidFill>
            </a:endParaRPr>
          </a:p>
        </p:txBody>
      </p:sp>
      <p:sp>
        <p:nvSpPr>
          <p:cNvPr id="88" name="Rectangle 87"/>
          <p:cNvSpPr/>
          <p:nvPr/>
        </p:nvSpPr>
        <p:spPr>
          <a:xfrm>
            <a:off x="3227529"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高度な経路制御</a:t>
            </a:r>
            <a:endParaRPr lang="en-US" sz="1600" b="1" dirty="0">
              <a:solidFill>
                <a:schemeClr val="bg1"/>
              </a:solidFill>
            </a:endParaRPr>
          </a:p>
        </p:txBody>
      </p:sp>
      <p:sp>
        <p:nvSpPr>
          <p:cNvPr id="91" name="Rectangle 90"/>
          <p:cNvSpPr/>
          <p:nvPr/>
        </p:nvSpPr>
        <p:spPr>
          <a:xfrm>
            <a:off x="6168570"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アプリケーション</a:t>
            </a:r>
            <a:endParaRPr lang="en-US" altLang="ja-JP" sz="1600" b="1" dirty="0" smtClean="0">
              <a:solidFill>
                <a:schemeClr val="bg1"/>
              </a:solidFill>
            </a:endParaRPr>
          </a:p>
          <a:p>
            <a:pPr marL="807897" defTabSz="913138"/>
            <a:r>
              <a:rPr lang="ja-JP" altLang="en-US" sz="1600" b="1" dirty="0" smtClean="0">
                <a:solidFill>
                  <a:schemeClr val="bg1"/>
                </a:solidFill>
              </a:rPr>
              <a:t>最適化</a:t>
            </a:r>
            <a:endParaRPr lang="en-US" sz="1600" b="1" dirty="0">
              <a:solidFill>
                <a:schemeClr val="bg1"/>
              </a:solidFill>
            </a:endParaRPr>
          </a:p>
        </p:txBody>
      </p:sp>
      <p:sp>
        <p:nvSpPr>
          <p:cNvPr id="95" name="Rectangle 94"/>
          <p:cNvSpPr/>
          <p:nvPr/>
        </p:nvSpPr>
        <p:spPr>
          <a:xfrm>
            <a:off x="9109609"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暗号化された</a:t>
            </a:r>
            <a:endParaRPr lang="en-US" altLang="ja-JP" sz="1600" b="1" dirty="0" smtClean="0">
              <a:solidFill>
                <a:schemeClr val="bg1"/>
              </a:solidFill>
            </a:endParaRPr>
          </a:p>
          <a:p>
            <a:pPr marL="807897" defTabSz="913138"/>
            <a:r>
              <a:rPr lang="ja-JP" altLang="en-US" sz="1600" b="1" dirty="0" smtClean="0">
                <a:solidFill>
                  <a:schemeClr val="bg1"/>
                </a:solidFill>
              </a:rPr>
              <a:t>接続環境</a:t>
            </a:r>
            <a:endParaRPr lang="en-US" sz="1600" b="1" dirty="0">
              <a:solidFill>
                <a:schemeClr val="bg1"/>
              </a:solidFill>
            </a:endParaRPr>
          </a:p>
        </p:txBody>
      </p:sp>
      <p:sp>
        <p:nvSpPr>
          <p:cNvPr id="99" name="Freeform 11"/>
          <p:cNvSpPr>
            <a:spLocks noChangeAspect="1" noEditPoints="1"/>
          </p:cNvSpPr>
          <p:nvPr/>
        </p:nvSpPr>
        <p:spPr bwMode="auto">
          <a:xfrm>
            <a:off x="423057" y="4759229"/>
            <a:ext cx="386717" cy="392481"/>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25400" cap="flat" cmpd="sng" algn="ctr">
            <a:noFill/>
            <a:prstDash val="solid"/>
          </a:ln>
          <a:effectLst/>
        </p:spPr>
        <p:txBody>
          <a:bodyPr lIns="109703" tIns="54853" rIns="109703" bIns="54853" anchor="ctr"/>
          <a:lstStyle/>
          <a:p>
            <a:pPr algn="ctr" defTabSz="1014713">
              <a:defRPr/>
            </a:pPr>
            <a:endParaRPr lang="en-US" kern="0" dirty="0">
              <a:solidFill>
                <a:srgbClr val="000000"/>
              </a:solidFill>
            </a:endParaRPr>
          </a:p>
        </p:txBody>
      </p:sp>
      <p:pic>
        <p:nvPicPr>
          <p:cNvPr id="100" name="Picture 11" descr="\\MV-FS\Projects\Cisco\03_Assets\Icons\Kubrick Icons\Device Icons\non approved icons\WANpathcontrol.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410034" y="4786685"/>
            <a:ext cx="521319" cy="33756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MV-FS\Projects\Cisco\03_Assets\Icons\Kubrick Icons\Device Icons\non approved icons\WAAS.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358070" y="4786683"/>
            <a:ext cx="524318" cy="339512"/>
          </a:xfrm>
          <a:prstGeom prst="rect">
            <a:avLst/>
          </a:prstGeom>
          <a:noFill/>
          <a:extLst>
            <a:ext uri="{909E8E84-426E-40DD-AFC4-6F175D3DCCD1}">
              <a14:hiddenFill xmlns:a14="http://schemas.microsoft.com/office/drawing/2010/main">
                <a:solidFill>
                  <a:srgbClr val="FFFFFF"/>
                </a:solidFill>
              </a14:hiddenFill>
            </a:ext>
          </a:extLst>
        </p:spPr>
      </p:pic>
      <p:pic>
        <p:nvPicPr>
          <p:cNvPr id="102" name="icon firewall and VPN" descr="\\MV-FS\Projects\Cisco\03_Assets\Icons\Kubrick Icons\Device Icons\Device_router_with_firewall_3081_default_256.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t="18797" b="18097"/>
          <a:stretch/>
        </p:blipFill>
        <p:spPr bwMode="auto">
          <a:xfrm>
            <a:off x="9177600" y="4737988"/>
            <a:ext cx="694101" cy="4380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7883" y="5372759"/>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en-US" sz="1500" dirty="0"/>
              <a:t>IPSec WAN </a:t>
            </a:r>
            <a:r>
              <a:rPr lang="ja-JP" altLang="en-US" sz="1500" dirty="0" smtClean="0"/>
              <a:t>オーバレイ</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統一された運用モデル</a:t>
            </a:r>
            <a:endParaRPr lang="en-US" sz="1500" dirty="0"/>
          </a:p>
        </p:txBody>
      </p:sp>
      <p:sp>
        <p:nvSpPr>
          <p:cNvPr id="103" name="Rectangle 102"/>
          <p:cNvSpPr/>
          <p:nvPr/>
        </p:nvSpPr>
        <p:spPr>
          <a:xfrm>
            <a:off x="3227517" y="5372756"/>
            <a:ext cx="2807553" cy="796356"/>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最適なアプリケーションルーティング</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効率的な帯域利用</a:t>
            </a:r>
            <a:endParaRPr lang="en-US" sz="1500" dirty="0"/>
          </a:p>
        </p:txBody>
      </p:sp>
      <p:sp>
        <p:nvSpPr>
          <p:cNvPr id="104" name="Rectangle 103"/>
          <p:cNvSpPr/>
          <p:nvPr/>
        </p:nvSpPr>
        <p:spPr>
          <a:xfrm>
            <a:off x="6168556" y="5372427"/>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パフォーマンスモニタリング</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最適化とキャッシュ</a:t>
            </a:r>
            <a:endParaRPr lang="en-US" sz="1500" dirty="0"/>
          </a:p>
        </p:txBody>
      </p:sp>
      <p:sp>
        <p:nvSpPr>
          <p:cNvPr id="105" name="Rectangle 104"/>
          <p:cNvSpPr/>
          <p:nvPr/>
        </p:nvSpPr>
        <p:spPr>
          <a:xfrm>
            <a:off x="9109597" y="5372427"/>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次世代の強力な暗号化</a:t>
            </a:r>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様々な脅威への対応</a:t>
            </a:r>
            <a:endParaRPr lang="en-US" sz="1500" dirty="0"/>
          </a:p>
        </p:txBody>
      </p:sp>
      <p:grpSp>
        <p:nvGrpSpPr>
          <p:cNvPr id="112" name="Group 111"/>
          <p:cNvGrpSpPr/>
          <p:nvPr/>
        </p:nvGrpSpPr>
        <p:grpSpPr>
          <a:xfrm>
            <a:off x="2845680" y="4935975"/>
            <a:ext cx="249754" cy="342900"/>
            <a:chOff x="5334002" y="1074974"/>
            <a:chExt cx="538624" cy="739311"/>
          </a:xfrm>
        </p:grpSpPr>
        <p:sp>
          <p:nvSpPr>
            <p:cNvPr id="113"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5" name="Group 114"/>
          <p:cNvGrpSpPr/>
          <p:nvPr/>
        </p:nvGrpSpPr>
        <p:grpSpPr>
          <a:xfrm>
            <a:off x="5785313" y="4935975"/>
            <a:ext cx="249754" cy="342900"/>
            <a:chOff x="5334002" y="1074974"/>
            <a:chExt cx="538624" cy="739311"/>
          </a:xfrm>
        </p:grpSpPr>
        <p:sp>
          <p:nvSpPr>
            <p:cNvPr id="116"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p:cNvGrpSpPr/>
          <p:nvPr/>
        </p:nvGrpSpPr>
        <p:grpSpPr>
          <a:xfrm>
            <a:off x="8729707" y="4935975"/>
            <a:ext cx="249754" cy="342900"/>
            <a:chOff x="5334002" y="1074974"/>
            <a:chExt cx="538624" cy="739311"/>
          </a:xfrm>
        </p:grpSpPr>
        <p:sp>
          <p:nvSpPr>
            <p:cNvPr id="120"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11668799" y="4935975"/>
            <a:ext cx="249754" cy="342900"/>
            <a:chOff x="5334002" y="1074974"/>
            <a:chExt cx="538624" cy="739311"/>
          </a:xfrm>
        </p:grpSpPr>
        <p:sp>
          <p:nvSpPr>
            <p:cNvPr id="123"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Rectangle 89"/>
          <p:cNvSpPr/>
          <p:nvPr/>
        </p:nvSpPr>
        <p:spPr>
          <a:xfrm>
            <a:off x="282895" y="3843244"/>
            <a:ext cx="11594728" cy="579509"/>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algn="ctr" defTabSz="913138"/>
            <a:r>
              <a:rPr lang="ja-JP" altLang="en-US" sz="1900" b="1" dirty="0" smtClean="0">
                <a:solidFill>
                  <a:schemeClr val="bg1"/>
                </a:solidFill>
              </a:rPr>
              <a:t>管理</a:t>
            </a:r>
            <a:r>
              <a:rPr lang="en-US" sz="1900" b="1" dirty="0" smtClean="0">
                <a:solidFill>
                  <a:schemeClr val="bg1"/>
                </a:solidFill>
              </a:rPr>
              <a:t> </a:t>
            </a:r>
            <a:r>
              <a:rPr lang="en-US" sz="1900" b="1" dirty="0">
                <a:solidFill>
                  <a:schemeClr val="bg1"/>
                </a:solidFill>
              </a:rPr>
              <a:t>&amp; </a:t>
            </a:r>
            <a:r>
              <a:rPr lang="ja-JP" altLang="en-US" sz="1900" b="1" dirty="0" smtClean="0">
                <a:solidFill>
                  <a:schemeClr val="bg1"/>
                </a:solidFill>
              </a:rPr>
              <a:t>自動化</a:t>
            </a:r>
            <a:endParaRPr lang="en-US" sz="1900" b="1" dirty="0">
              <a:solidFill>
                <a:schemeClr val="bg1"/>
              </a:solidFill>
            </a:endParaRPr>
          </a:p>
        </p:txBody>
      </p:sp>
      <p:pic>
        <p:nvPicPr>
          <p:cNvPr id="12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26614" y="3794241"/>
            <a:ext cx="704410" cy="70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Footer Placeholder 4"/>
          <p:cNvSpPr>
            <a:spLocks noGrp="1"/>
          </p:cNvSpPr>
          <p:nvPr>
            <p:ph type="ftr" sz="quarter" idx="4294967295"/>
          </p:nvPr>
        </p:nvSpPr>
        <p:spPr>
          <a:xfrm>
            <a:off x="9031919" y="6613447"/>
            <a:ext cx="2285405" cy="228600"/>
          </a:xfrm>
          <a:prstGeom prst="rect">
            <a:avLst/>
          </a:prstGeom>
        </p:spPr>
        <p:txBody>
          <a:bodyPr vert="horz" lIns="91424" tIns="45712" rIns="91424" bIns="45712" rtlCol="0" anchor="ctr"/>
          <a:lstStyle>
            <a:lvl1pPr marL="0" marR="0" indent="0" algn="r" defTabSz="914240" rtl="0" eaLnBrk="1" fontAlgn="auto" latinLnBrk="0" hangingPunct="1">
              <a:lnSpc>
                <a:spcPct val="100000"/>
              </a:lnSpc>
              <a:spcBef>
                <a:spcPts val="0"/>
              </a:spcBef>
              <a:spcAft>
                <a:spcPts val="0"/>
              </a:spcAft>
              <a:buClrTx/>
              <a:buSzTx/>
              <a:buFontTx/>
              <a:buNone/>
              <a:tabLst/>
              <a:defRPr sz="700">
                <a:solidFill>
                  <a:schemeClr val="tx1">
                    <a:tint val="75000"/>
                  </a:schemeClr>
                </a:solidFill>
                <a:latin typeface="CiscoSans ExtraLight" panose="020B0303020201020303" pitchFamily="34" charset="0"/>
              </a:defRPr>
            </a:lvl1pPr>
          </a:lstStyle>
          <a:p>
            <a:r>
              <a:rPr lang="en-US" dirty="0" smtClean="0">
                <a:solidFill>
                  <a:prstClr val="black">
                    <a:tint val="75000"/>
                  </a:prstClr>
                </a:solidFill>
              </a:rPr>
              <a:t>Cisco Confidential</a:t>
            </a:r>
            <a:endParaRPr lang="en-US" dirty="0">
              <a:solidFill>
                <a:prstClr val="black">
                  <a:tint val="75000"/>
                </a:prstClr>
              </a:solidFill>
            </a:endParaRPr>
          </a:p>
        </p:txBody>
      </p:sp>
      <p:pic>
        <p:nvPicPr>
          <p:cNvPr id="87" name="Picture 3" descr="C:\Documents and Settings\rteligic\Desktop\Desktop_26Apr\polygon-icon01.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8527128" y="1733975"/>
            <a:ext cx="787404" cy="648405"/>
          </a:xfrm>
          <a:prstGeom prst="rect">
            <a:avLst/>
          </a:prstGeom>
          <a:noFill/>
        </p:spPr>
      </p:pic>
      <p:sp>
        <p:nvSpPr>
          <p:cNvPr id="94" name="TextBox 93"/>
          <p:cNvSpPr txBox="1"/>
          <p:nvPr/>
        </p:nvSpPr>
        <p:spPr>
          <a:xfrm>
            <a:off x="4386420" y="1865799"/>
            <a:ext cx="846510" cy="338539"/>
          </a:xfrm>
          <a:prstGeom prst="rect">
            <a:avLst/>
          </a:prstGeom>
          <a:noFill/>
        </p:spPr>
        <p:txBody>
          <a:bodyPr wrap="none" lIns="121883" tIns="60941" rIns="121883" bIns="60941" rtlCol="0">
            <a:spAutoFit/>
          </a:bodyPr>
          <a:lstStyle/>
          <a:p>
            <a:r>
              <a:rPr lang="en-US" sz="1400" dirty="0"/>
              <a:t>ISR-AX</a:t>
            </a:r>
          </a:p>
        </p:txBody>
      </p:sp>
      <p:sp>
        <p:nvSpPr>
          <p:cNvPr id="110" name="TextBox 109"/>
          <p:cNvSpPr txBox="1"/>
          <p:nvPr/>
        </p:nvSpPr>
        <p:spPr>
          <a:xfrm>
            <a:off x="8420572" y="2274672"/>
            <a:ext cx="1167972" cy="553981"/>
          </a:xfrm>
          <a:prstGeom prst="rect">
            <a:avLst/>
          </a:prstGeom>
          <a:noFill/>
        </p:spPr>
        <p:txBody>
          <a:bodyPr wrap="square" lIns="121883" tIns="60941" rIns="121883" bIns="60941" rtlCol="0">
            <a:spAutoFit/>
          </a:bodyPr>
          <a:lstStyle/>
          <a:p>
            <a:r>
              <a:rPr lang="en-US" sz="1400" dirty="0"/>
              <a:t>ASR1000-AX</a:t>
            </a:r>
          </a:p>
        </p:txBody>
      </p:sp>
      <p:sp>
        <p:nvSpPr>
          <p:cNvPr id="3" name="Rectangle 2"/>
          <p:cNvSpPr/>
          <p:nvPr/>
        </p:nvSpPr>
        <p:spPr>
          <a:xfrm>
            <a:off x="0" y="889016"/>
            <a:ext cx="12192441" cy="5724431"/>
          </a:xfrm>
          <a:prstGeom prst="rect">
            <a:avLst/>
          </a:prstGeom>
          <a:solidFill>
            <a:schemeClr val="bg1">
              <a:lumMod val="65000"/>
              <a:alpha val="5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6" name="TextBox 105"/>
          <p:cNvSpPr txBox="1"/>
          <p:nvPr/>
        </p:nvSpPr>
        <p:spPr bwMode="auto">
          <a:xfrm>
            <a:off x="287884" y="6116240"/>
            <a:ext cx="2806148" cy="33855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wrap="square" lIns="91420" tIns="45711" rIns="91420" bIns="45711">
            <a:spAutoFit/>
          </a:bodyPr>
          <a:lstStyle/>
          <a:p>
            <a:pPr algn="ctr">
              <a:defRPr/>
            </a:pPr>
            <a:r>
              <a:rPr lang="en-US" sz="1600" b="1" dirty="0">
                <a:solidFill>
                  <a:schemeClr val="tx1">
                    <a:lumMod val="50000"/>
                    <a:lumOff val="50000"/>
                  </a:schemeClr>
                </a:solidFill>
                <a:sym typeface="Wingdings" panose="05000000000000000000" pitchFamily="2" charset="2"/>
              </a:rPr>
              <a:t>DMVPN</a:t>
            </a:r>
            <a:endParaRPr lang="en-US" sz="1600" b="1" dirty="0">
              <a:solidFill>
                <a:schemeClr val="tx1">
                  <a:lumMod val="50000"/>
                  <a:lumOff val="50000"/>
                </a:schemeClr>
              </a:solidFill>
            </a:endParaRPr>
          </a:p>
        </p:txBody>
      </p:sp>
      <p:sp>
        <p:nvSpPr>
          <p:cNvPr id="107" name="TextBox 106"/>
          <p:cNvSpPr txBox="1"/>
          <p:nvPr/>
        </p:nvSpPr>
        <p:spPr bwMode="auto">
          <a:xfrm>
            <a:off x="3200634" y="6116240"/>
            <a:ext cx="2834436" cy="338552"/>
          </a:xfrm>
          <a:prstGeom prst="rect">
            <a:avLst/>
          </a:prstGeom>
        </p:spPr>
        <p:style>
          <a:lnRef idx="0">
            <a:schemeClr val="accent5"/>
          </a:lnRef>
          <a:fillRef idx="3">
            <a:schemeClr val="accent5"/>
          </a:fillRef>
          <a:effectRef idx="3">
            <a:schemeClr val="accent5"/>
          </a:effectRef>
          <a:fontRef idx="minor">
            <a:schemeClr val="lt1"/>
          </a:fontRef>
        </p:style>
        <p:txBody>
          <a:bodyPr wrap="square" lIns="91420" tIns="45711" rIns="91420" bIns="45711">
            <a:spAutoFit/>
          </a:bodyPr>
          <a:lstStyle/>
          <a:p>
            <a:pPr algn="ctr">
              <a:defRPr/>
            </a:pPr>
            <a:r>
              <a:rPr lang="en-US" sz="1600" b="1" dirty="0">
                <a:solidFill>
                  <a:schemeClr val="bg1"/>
                </a:solidFill>
                <a:sym typeface="Wingdings" panose="05000000000000000000" pitchFamily="2" charset="2"/>
              </a:rPr>
              <a:t>Performance Routing</a:t>
            </a:r>
            <a:endParaRPr lang="en-US" sz="1600" b="1" dirty="0">
              <a:solidFill>
                <a:schemeClr val="bg1"/>
              </a:solidFill>
            </a:endParaRPr>
          </a:p>
        </p:txBody>
      </p:sp>
      <p:sp>
        <p:nvSpPr>
          <p:cNvPr id="108" name="TextBox 107"/>
          <p:cNvSpPr txBox="1"/>
          <p:nvPr/>
        </p:nvSpPr>
        <p:spPr bwMode="auto">
          <a:xfrm>
            <a:off x="6132686" y="6116240"/>
            <a:ext cx="2843423" cy="33855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wrap="square" lIns="91420" tIns="45711" rIns="91420" bIns="45711">
            <a:spAutoFit/>
          </a:bodyPr>
          <a:lstStyle/>
          <a:p>
            <a:pPr algn="ctr">
              <a:defRPr/>
            </a:pPr>
            <a:r>
              <a:rPr lang="en-US" sz="1600" b="1" dirty="0">
                <a:solidFill>
                  <a:schemeClr val="tx1">
                    <a:lumMod val="50000"/>
                    <a:lumOff val="50000"/>
                  </a:schemeClr>
                </a:solidFill>
                <a:sym typeface="Wingdings" panose="05000000000000000000" pitchFamily="2" charset="2"/>
              </a:rPr>
              <a:t>AVC, WAAS, Akamai</a:t>
            </a:r>
            <a:endParaRPr lang="en-US" sz="1600" b="1" dirty="0">
              <a:solidFill>
                <a:schemeClr val="tx1">
                  <a:lumMod val="50000"/>
                  <a:lumOff val="50000"/>
                </a:schemeClr>
              </a:solidFill>
            </a:endParaRPr>
          </a:p>
        </p:txBody>
      </p:sp>
      <p:sp>
        <p:nvSpPr>
          <p:cNvPr id="109" name="TextBox 108"/>
          <p:cNvSpPr txBox="1"/>
          <p:nvPr/>
        </p:nvSpPr>
        <p:spPr bwMode="auto">
          <a:xfrm>
            <a:off x="9111000" y="6113195"/>
            <a:ext cx="2771609" cy="33855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wrap="square" lIns="91420" tIns="45711" rIns="91420" bIns="45711">
            <a:spAutoFit/>
          </a:bodyPr>
          <a:lstStyle/>
          <a:p>
            <a:pPr algn="ctr">
              <a:defRPr/>
            </a:pPr>
            <a:r>
              <a:rPr lang="en-US" sz="1600" b="1" dirty="0">
                <a:solidFill>
                  <a:schemeClr val="tx1">
                    <a:lumMod val="50000"/>
                    <a:lumOff val="50000"/>
                  </a:schemeClr>
                </a:solidFill>
                <a:sym typeface="Wingdings" panose="05000000000000000000" pitchFamily="2" charset="2"/>
              </a:rPr>
              <a:t>Suite-B, CWS, ZBFW</a:t>
            </a:r>
            <a:endParaRPr lang="en-US" sz="1600" b="1" dirty="0">
              <a:solidFill>
                <a:schemeClr val="tx1">
                  <a:lumMod val="50000"/>
                  <a:lumOff val="50000"/>
                </a:schemeClr>
              </a:solidFill>
            </a:endParaRPr>
          </a:p>
        </p:txBody>
      </p:sp>
    </p:spTree>
    <p:extLst>
      <p:ext uri="{BB962C8B-B14F-4D97-AF65-F5344CB8AC3E}">
        <p14:creationId xmlns:p14="http://schemas.microsoft.com/office/powerpoint/2010/main" val="186743477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flipV="1">
            <a:off x="1929899" y="3714014"/>
            <a:ext cx="783608" cy="3857"/>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66" name="Freeform 65"/>
          <p:cNvSpPr/>
          <p:nvPr/>
        </p:nvSpPr>
        <p:spPr>
          <a:xfrm>
            <a:off x="2736716" y="2940418"/>
            <a:ext cx="6634424" cy="1533647"/>
          </a:xfrm>
          <a:custGeom>
            <a:avLst/>
            <a:gdLst>
              <a:gd name="connsiteX0" fmla="*/ 4884516 w 4942389"/>
              <a:gd name="connsiteY0" fmla="*/ 0 h 1585732"/>
              <a:gd name="connsiteX1" fmla="*/ 0 w 4942389"/>
              <a:gd name="connsiteY1" fmla="*/ 0 h 1585732"/>
              <a:gd name="connsiteX2" fmla="*/ 0 w 4942389"/>
              <a:gd name="connsiteY2" fmla="*/ 1585732 h 1585732"/>
              <a:gd name="connsiteX3" fmla="*/ 4942389 w 4942389"/>
              <a:gd name="connsiteY3" fmla="*/ 1585732 h 1585732"/>
            </a:gdLst>
            <a:ahLst/>
            <a:cxnLst>
              <a:cxn ang="0">
                <a:pos x="connsiteX0" y="connsiteY0"/>
              </a:cxn>
              <a:cxn ang="0">
                <a:pos x="connsiteX1" y="connsiteY1"/>
              </a:cxn>
              <a:cxn ang="0">
                <a:pos x="connsiteX2" y="connsiteY2"/>
              </a:cxn>
              <a:cxn ang="0">
                <a:pos x="connsiteX3" y="connsiteY3"/>
              </a:cxn>
            </a:cxnLst>
            <a:rect l="l" t="t" r="r" b="b"/>
            <a:pathLst>
              <a:path w="4942389" h="1585732">
                <a:moveTo>
                  <a:pt x="4884516" y="0"/>
                </a:moveTo>
                <a:lnTo>
                  <a:pt x="0" y="0"/>
                </a:lnTo>
                <a:lnTo>
                  <a:pt x="0" y="1585732"/>
                </a:lnTo>
                <a:lnTo>
                  <a:pt x="4942389" y="1585732"/>
                </a:lnTo>
              </a:path>
            </a:pathLst>
          </a:custGeom>
          <a:ln>
            <a:gradFill>
              <a:gsLst>
                <a:gs pos="21962">
                  <a:schemeClr val="tx1"/>
                </a:gs>
                <a:gs pos="79000">
                  <a:schemeClr val="tx1"/>
                </a:gs>
              </a:gsLst>
              <a:lin ang="10800000" scaled="0"/>
            </a:gradFill>
          </a:ln>
        </p:spPr>
        <p:style>
          <a:lnRef idx="1">
            <a:schemeClr val="accent1"/>
          </a:lnRef>
          <a:fillRef idx="0">
            <a:schemeClr val="accent1"/>
          </a:fillRef>
          <a:effectRef idx="0">
            <a:schemeClr val="accent1"/>
          </a:effectRef>
          <a:fontRef idx="minor">
            <a:schemeClr val="tx1"/>
          </a:fontRef>
        </p:style>
        <p:txBody>
          <a:bodyPr lIns="76173" tIns="38088" rIns="76173" bIns="38088" rtlCol="0" anchor="ctr"/>
          <a:lstStyle/>
          <a:p>
            <a:pPr algn="ctr"/>
            <a:endParaRPr lang="en-US"/>
          </a:p>
        </p:txBody>
      </p:sp>
      <p:sp>
        <p:nvSpPr>
          <p:cNvPr id="79" name="Rectangle 78"/>
          <p:cNvSpPr/>
          <p:nvPr/>
        </p:nvSpPr>
        <p:spPr>
          <a:xfrm rot="16200000">
            <a:off x="9914011" y="1043888"/>
            <a:ext cx="874548" cy="3675089"/>
          </a:xfrm>
          <a:prstGeom prst="rect">
            <a:avLst/>
          </a:prstGeom>
          <a:gradFill flip="none" rotWithShape="1">
            <a:gsLst>
              <a:gs pos="0">
                <a:schemeClr val="tx1">
                  <a:alpha val="0"/>
                </a:schemeClr>
              </a:gs>
              <a:gs pos="50000">
                <a:schemeClr val="accent1">
                  <a:alpha val="45000"/>
                </a:schemeClr>
              </a:gs>
              <a:gs pos="100000">
                <a:schemeClr val="tx1"/>
              </a:gs>
            </a:gsLst>
            <a:lin ang="16200000" scaled="1"/>
            <a:tileRect/>
          </a:gradFill>
          <a:ln w="25400" cap="flat" cmpd="sng" algn="ctr">
            <a:noFill/>
            <a:prstDash val="solid"/>
          </a:ln>
          <a:effectLst>
            <a:outerShdw blurRad="76200" dist="50800" algn="ctr" rotWithShape="0">
              <a:srgbClr val="000000">
                <a:alpha val="27000"/>
              </a:srgbClr>
            </a:outerShdw>
          </a:effectLst>
        </p:spPr>
        <p:txBody>
          <a:bodyPr lIns="91423" tIns="45712" rIns="91423" bIns="45712" rtlCol="0" anchor="ctr"/>
          <a:lstStyle/>
          <a:p>
            <a:pPr algn="ctr"/>
            <a:endParaRPr lang="en-US" sz="1200" kern="0" dirty="0">
              <a:solidFill>
                <a:srgbClr val="8E909E"/>
              </a:solidFill>
              <a:latin typeface="Arial"/>
            </a:endParaRPr>
          </a:p>
        </p:txBody>
      </p:sp>
      <p:sp>
        <p:nvSpPr>
          <p:cNvPr id="72" name="Oval 71"/>
          <p:cNvSpPr/>
          <p:nvPr/>
        </p:nvSpPr>
        <p:spPr>
          <a:xfrm rot="10800000">
            <a:off x="357235" y="3465796"/>
            <a:ext cx="2183213" cy="1115003"/>
          </a:xfrm>
          <a:prstGeom prst="ellipse">
            <a:avLst/>
          </a:prstGeom>
          <a:gradFill flip="none" rotWithShape="1">
            <a:gsLst>
              <a:gs pos="100000">
                <a:srgbClr val="00FFFF">
                  <a:alpha val="0"/>
                </a:srgbClr>
              </a:gs>
              <a:gs pos="0">
                <a:srgbClr val="00FFFF">
                  <a:alpha val="20000"/>
                </a:srgbClr>
              </a:gs>
            </a:gsLst>
            <a:path path="shape">
              <a:fillToRect l="50000" t="50000" r="50000" b="50000"/>
            </a:path>
            <a:tileRect/>
          </a:gradFill>
          <a:ln w="25400" cap="flat" cmpd="sng" algn="ctr">
            <a:noFill/>
            <a:prstDash val="solid"/>
          </a:ln>
          <a:effectLst>
            <a:outerShdw blurRad="76200" dist="50800" dir="5400000" algn="ctr" rotWithShape="0">
              <a:srgbClr val="000000">
                <a:alpha val="27000"/>
              </a:srgbClr>
            </a:outerShdw>
          </a:effectLst>
        </p:spPr>
        <p:txBody>
          <a:bodyPr lIns="76164" tIns="38084" rIns="76164" bIns="38084" rtlCol="0" anchor="ctr"/>
          <a:lstStyle/>
          <a:p>
            <a:pPr algn="ctr">
              <a:defRPr/>
            </a:pPr>
            <a:endParaRPr lang="en-US" sz="1200" kern="0" dirty="0">
              <a:solidFill>
                <a:srgbClr val="8E909E"/>
              </a:solidFill>
              <a:latin typeface="Arial"/>
            </a:endParaRPr>
          </a:p>
        </p:txBody>
      </p:sp>
      <p:pic>
        <p:nvPicPr>
          <p:cNvPr id="159" name="Picture 158" descr="C:\Documents and Settings\rteligic\Desktop\Desktop_26Apr\desktop271211\cisco-prime\icons\Picture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9463" b="18638"/>
          <a:stretch/>
        </p:blipFill>
        <p:spPr bwMode="auto">
          <a:xfrm>
            <a:off x="7149313" y="2402859"/>
            <a:ext cx="2118697" cy="1311799"/>
          </a:xfrm>
          <a:prstGeom prst="rect">
            <a:avLst/>
          </a:prstGeom>
          <a:noFill/>
          <a:ln>
            <a:noFill/>
          </a:ln>
        </p:spPr>
      </p:pic>
      <p:sp>
        <p:nvSpPr>
          <p:cNvPr id="2" name="Title 1"/>
          <p:cNvSpPr>
            <a:spLocks noGrp="1"/>
          </p:cNvSpPr>
          <p:nvPr>
            <p:ph type="title"/>
          </p:nvPr>
        </p:nvSpPr>
        <p:spPr/>
        <p:txBody>
          <a:bodyPr/>
          <a:lstStyle/>
          <a:p>
            <a:r>
              <a:rPr lang="ja-JP" altLang="en-US" dirty="0" smtClean="0"/>
              <a:t>おさらい：</a:t>
            </a:r>
            <a:r>
              <a:rPr lang="en-US" altLang="ja-JP" dirty="0" smtClean="0"/>
              <a:t>Performance Routing (</a:t>
            </a:r>
            <a:r>
              <a:rPr lang="en-US" altLang="ja-JP" dirty="0" err="1" smtClean="0"/>
              <a:t>PfR</a:t>
            </a:r>
            <a:r>
              <a:rPr lang="en-US" altLang="ja-JP" dirty="0" smtClean="0"/>
              <a:t>)</a:t>
            </a:r>
            <a:r>
              <a:rPr lang="ja-JP" altLang="en-US" dirty="0" smtClean="0"/>
              <a:t>とは？</a:t>
            </a:r>
            <a:endParaRPr lang="en-GB" dirty="0"/>
          </a:p>
        </p:txBody>
      </p:sp>
      <p:pic>
        <p:nvPicPr>
          <p:cNvPr id="68" name="Picture 5" descr="C:\Users\andrewg\Desktop\branch.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5021"/>
          <a:stretch/>
        </p:blipFill>
        <p:spPr bwMode="auto">
          <a:xfrm>
            <a:off x="998621" y="2743206"/>
            <a:ext cx="857538" cy="1299268"/>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sp>
        <p:nvSpPr>
          <p:cNvPr id="73" name="Rectangle 72"/>
          <p:cNvSpPr/>
          <p:nvPr/>
        </p:nvSpPr>
        <p:spPr>
          <a:xfrm>
            <a:off x="857908" y="4066496"/>
            <a:ext cx="1121948" cy="360323"/>
          </a:xfrm>
          <a:prstGeom prst="rect">
            <a:avLst/>
          </a:prstGeom>
        </p:spPr>
        <p:txBody>
          <a:bodyPr wrap="square" lIns="76164" tIns="38084" rIns="76164" bIns="38084" anchor="ctr">
            <a:spAutoFit/>
          </a:bodyPr>
          <a:lstStyle/>
          <a:p>
            <a:pPr algn="ctr">
              <a:lnSpc>
                <a:spcPct val="150000"/>
              </a:lnSpc>
            </a:pPr>
            <a:r>
              <a:rPr lang="ja-JP" altLang="en-US" sz="1300" b="1" dirty="0" smtClean="0">
                <a:latin typeface="+mj-lt"/>
              </a:rPr>
              <a:t>拠点</a:t>
            </a:r>
            <a:endParaRPr lang="en-US" sz="1300" b="1" dirty="0">
              <a:latin typeface="+mj-lt"/>
            </a:endParaRPr>
          </a:p>
        </p:txBody>
      </p:sp>
      <p:grpSp>
        <p:nvGrpSpPr>
          <p:cNvPr id="4" name="Group 3"/>
          <p:cNvGrpSpPr/>
          <p:nvPr/>
        </p:nvGrpSpPr>
        <p:grpSpPr>
          <a:xfrm>
            <a:off x="9082202" y="2608806"/>
            <a:ext cx="1511202" cy="489977"/>
            <a:chOff x="9665839" y="2219853"/>
            <a:chExt cx="1143143" cy="370641"/>
          </a:xfrm>
        </p:grpSpPr>
        <p:pic>
          <p:nvPicPr>
            <p:cNvPr id="105"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65839" y="2261607"/>
              <a:ext cx="617162" cy="6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0" name="Picture 5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409114" y="2219853"/>
              <a:ext cx="269595" cy="133584"/>
            </a:xfrm>
            <a:prstGeom prst="rect">
              <a:avLst/>
            </a:prstGeom>
            <a:noFill/>
            <a:ln w="9525" algn="ctr">
              <a:noFill/>
              <a:miter lim="800000"/>
              <a:headEnd/>
              <a:tailEnd/>
            </a:ln>
          </p:spPr>
        </p:pic>
        <p:pic>
          <p:nvPicPr>
            <p:cNvPr id="111" name="Picture 11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773954" y="2446481"/>
              <a:ext cx="369024" cy="144013"/>
            </a:xfrm>
            <a:prstGeom prst="rect">
              <a:avLst/>
            </a:prstGeom>
            <a:noFill/>
            <a:ln w="9525" algn="ctr">
              <a:noFill/>
              <a:miter lim="800000"/>
              <a:headEnd/>
              <a:tailEnd/>
            </a:ln>
          </p:spPr>
        </p:pic>
        <p:grpSp>
          <p:nvGrpSpPr>
            <p:cNvPr id="81" name="Group 5"/>
            <p:cNvGrpSpPr>
              <a:grpSpLocks noChangeAspect="1"/>
            </p:cNvGrpSpPr>
            <p:nvPr/>
          </p:nvGrpSpPr>
          <p:grpSpPr bwMode="auto">
            <a:xfrm>
              <a:off x="10210483" y="2461649"/>
              <a:ext cx="598499" cy="101327"/>
              <a:chOff x="1401" y="1697"/>
              <a:chExt cx="4894" cy="947"/>
            </a:xfrm>
            <a:solidFill>
              <a:schemeClr val="bg1"/>
            </a:solidFill>
          </p:grpSpPr>
          <p:sp>
            <p:nvSpPr>
              <p:cNvPr id="82" name="Freeform 6"/>
              <p:cNvSpPr>
                <a:spLocks noEditPoints="1"/>
              </p:cNvSpPr>
              <p:nvPr/>
            </p:nvSpPr>
            <p:spPr bwMode="auto">
              <a:xfrm>
                <a:off x="5924" y="1877"/>
                <a:ext cx="371" cy="583"/>
              </a:xfrm>
              <a:custGeom>
                <a:avLst/>
                <a:gdLst>
                  <a:gd name="T0" fmla="*/ 116 w 157"/>
                  <a:gd name="T1" fmla="*/ 113 h 247"/>
                  <a:gd name="T2" fmla="*/ 146 w 157"/>
                  <a:gd name="T3" fmla="*/ 62 h 247"/>
                  <a:gd name="T4" fmla="*/ 76 w 157"/>
                  <a:gd name="T5" fmla="*/ 0 h 247"/>
                  <a:gd name="T6" fmla="*/ 7 w 157"/>
                  <a:gd name="T7" fmla="*/ 62 h 247"/>
                  <a:gd name="T8" fmla="*/ 38 w 157"/>
                  <a:gd name="T9" fmla="*/ 114 h 247"/>
                  <a:gd name="T10" fmla="*/ 0 w 157"/>
                  <a:gd name="T11" fmla="*/ 175 h 247"/>
                  <a:gd name="T12" fmla="*/ 79 w 157"/>
                  <a:gd name="T13" fmla="*/ 247 h 247"/>
                  <a:gd name="T14" fmla="*/ 157 w 157"/>
                  <a:gd name="T15" fmla="*/ 175 h 247"/>
                  <a:gd name="T16" fmla="*/ 116 w 157"/>
                  <a:gd name="T17" fmla="*/ 113 h 247"/>
                  <a:gd name="T18" fmla="*/ 76 w 157"/>
                  <a:gd name="T19" fmla="*/ 28 h 247"/>
                  <a:gd name="T20" fmla="*/ 114 w 157"/>
                  <a:gd name="T21" fmla="*/ 65 h 247"/>
                  <a:gd name="T22" fmla="*/ 76 w 157"/>
                  <a:gd name="T23" fmla="*/ 102 h 247"/>
                  <a:gd name="T24" fmla="*/ 39 w 157"/>
                  <a:gd name="T25" fmla="*/ 65 h 247"/>
                  <a:gd name="T26" fmla="*/ 76 w 157"/>
                  <a:gd name="T27" fmla="*/ 28 h 247"/>
                  <a:gd name="T28" fmla="*/ 76 w 157"/>
                  <a:gd name="T29" fmla="*/ 218 h 247"/>
                  <a:gd name="T30" fmla="*/ 31 w 157"/>
                  <a:gd name="T31" fmla="*/ 173 h 247"/>
                  <a:gd name="T32" fmla="*/ 76 w 157"/>
                  <a:gd name="T33" fmla="*/ 128 h 247"/>
                  <a:gd name="T34" fmla="*/ 121 w 157"/>
                  <a:gd name="T35" fmla="*/ 173 h 247"/>
                  <a:gd name="T36" fmla="*/ 76 w 157"/>
                  <a:gd name="T37"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47">
                    <a:moveTo>
                      <a:pt x="116" y="113"/>
                    </a:moveTo>
                    <a:cubicBezTo>
                      <a:pt x="134" y="102"/>
                      <a:pt x="146" y="83"/>
                      <a:pt x="146" y="62"/>
                    </a:cubicBezTo>
                    <a:cubicBezTo>
                      <a:pt x="146" y="28"/>
                      <a:pt x="115" y="0"/>
                      <a:pt x="76" y="0"/>
                    </a:cubicBezTo>
                    <a:cubicBezTo>
                      <a:pt x="38" y="0"/>
                      <a:pt x="7" y="28"/>
                      <a:pt x="7" y="62"/>
                    </a:cubicBezTo>
                    <a:cubicBezTo>
                      <a:pt x="7" y="84"/>
                      <a:pt x="19" y="103"/>
                      <a:pt x="38" y="114"/>
                    </a:cubicBezTo>
                    <a:cubicBezTo>
                      <a:pt x="15" y="127"/>
                      <a:pt x="0" y="149"/>
                      <a:pt x="0" y="175"/>
                    </a:cubicBezTo>
                    <a:cubicBezTo>
                      <a:pt x="0" y="215"/>
                      <a:pt x="35" y="247"/>
                      <a:pt x="79" y="247"/>
                    </a:cubicBezTo>
                    <a:cubicBezTo>
                      <a:pt x="122" y="247"/>
                      <a:pt x="157" y="215"/>
                      <a:pt x="157" y="175"/>
                    </a:cubicBezTo>
                    <a:cubicBezTo>
                      <a:pt x="157" y="148"/>
                      <a:pt x="141" y="125"/>
                      <a:pt x="116" y="113"/>
                    </a:cubicBezTo>
                    <a:moveTo>
                      <a:pt x="76" y="28"/>
                    </a:moveTo>
                    <a:cubicBezTo>
                      <a:pt x="97" y="28"/>
                      <a:pt x="114" y="45"/>
                      <a:pt x="114" y="65"/>
                    </a:cubicBezTo>
                    <a:cubicBezTo>
                      <a:pt x="114" y="86"/>
                      <a:pt x="97" y="102"/>
                      <a:pt x="76" y="102"/>
                    </a:cubicBezTo>
                    <a:cubicBezTo>
                      <a:pt x="56" y="102"/>
                      <a:pt x="39" y="86"/>
                      <a:pt x="39" y="65"/>
                    </a:cubicBezTo>
                    <a:cubicBezTo>
                      <a:pt x="39" y="45"/>
                      <a:pt x="56" y="28"/>
                      <a:pt x="76" y="28"/>
                    </a:cubicBezTo>
                    <a:moveTo>
                      <a:pt x="76" y="218"/>
                    </a:moveTo>
                    <a:cubicBezTo>
                      <a:pt x="51" y="218"/>
                      <a:pt x="31" y="198"/>
                      <a:pt x="31" y="173"/>
                    </a:cubicBezTo>
                    <a:cubicBezTo>
                      <a:pt x="31" y="148"/>
                      <a:pt x="51" y="128"/>
                      <a:pt x="76" y="128"/>
                    </a:cubicBezTo>
                    <a:cubicBezTo>
                      <a:pt x="101" y="128"/>
                      <a:pt x="121" y="148"/>
                      <a:pt x="121" y="173"/>
                    </a:cubicBezTo>
                    <a:cubicBezTo>
                      <a:pt x="121" y="198"/>
                      <a:pt x="101" y="218"/>
                      <a:pt x="76"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85" name="Freeform 7"/>
              <p:cNvSpPr>
                <a:spLocks/>
              </p:cNvSpPr>
              <p:nvPr/>
            </p:nvSpPr>
            <p:spPr bwMode="auto">
              <a:xfrm>
                <a:off x="2601" y="1888"/>
                <a:ext cx="748" cy="563"/>
              </a:xfrm>
              <a:custGeom>
                <a:avLst/>
                <a:gdLst>
                  <a:gd name="T0" fmla="*/ 317 w 317"/>
                  <a:gd name="T1" fmla="*/ 0 h 238"/>
                  <a:gd name="T2" fmla="*/ 252 w 317"/>
                  <a:gd name="T3" fmla="*/ 238 h 238"/>
                  <a:gd name="T4" fmla="*/ 208 w 317"/>
                  <a:gd name="T5" fmla="*/ 238 h 238"/>
                  <a:gd name="T6" fmla="*/ 164 w 317"/>
                  <a:gd name="T7" fmla="*/ 72 h 238"/>
                  <a:gd name="T8" fmla="*/ 160 w 317"/>
                  <a:gd name="T9" fmla="*/ 48 h 238"/>
                  <a:gd name="T10" fmla="*/ 160 w 317"/>
                  <a:gd name="T11" fmla="*/ 48 h 238"/>
                  <a:gd name="T12" fmla="*/ 156 w 317"/>
                  <a:gd name="T13" fmla="*/ 71 h 238"/>
                  <a:gd name="T14" fmla="*/ 111 w 317"/>
                  <a:gd name="T15" fmla="*/ 238 h 238"/>
                  <a:gd name="T16" fmla="*/ 66 w 317"/>
                  <a:gd name="T17" fmla="*/ 238 h 238"/>
                  <a:gd name="T18" fmla="*/ 0 w 317"/>
                  <a:gd name="T19" fmla="*/ 0 h 238"/>
                  <a:gd name="T20" fmla="*/ 43 w 317"/>
                  <a:gd name="T21" fmla="*/ 0 h 238"/>
                  <a:gd name="T22" fmla="*/ 86 w 317"/>
                  <a:gd name="T23" fmla="*/ 174 h 238"/>
                  <a:gd name="T24" fmla="*/ 89 w 317"/>
                  <a:gd name="T25" fmla="*/ 197 h 238"/>
                  <a:gd name="T26" fmla="*/ 90 w 317"/>
                  <a:gd name="T27" fmla="*/ 197 h 238"/>
                  <a:gd name="T28" fmla="*/ 94 w 317"/>
                  <a:gd name="T29" fmla="*/ 174 h 238"/>
                  <a:gd name="T30" fmla="*/ 142 w 317"/>
                  <a:gd name="T31" fmla="*/ 0 h 238"/>
                  <a:gd name="T32" fmla="*/ 182 w 317"/>
                  <a:gd name="T33" fmla="*/ 0 h 238"/>
                  <a:gd name="T34" fmla="*/ 227 w 317"/>
                  <a:gd name="T35" fmla="*/ 176 h 238"/>
                  <a:gd name="T36" fmla="*/ 230 w 317"/>
                  <a:gd name="T37" fmla="*/ 197 h 238"/>
                  <a:gd name="T38" fmla="*/ 231 w 317"/>
                  <a:gd name="T39" fmla="*/ 197 h 238"/>
                  <a:gd name="T40" fmla="*/ 235 w 317"/>
                  <a:gd name="T41" fmla="*/ 175 h 238"/>
                  <a:gd name="T42" fmla="*/ 276 w 317"/>
                  <a:gd name="T43" fmla="*/ 0 h 238"/>
                  <a:gd name="T44" fmla="*/ 317 w 317"/>
                  <a:gd name="T4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238">
                    <a:moveTo>
                      <a:pt x="317" y="0"/>
                    </a:moveTo>
                    <a:cubicBezTo>
                      <a:pt x="252" y="238"/>
                      <a:pt x="252" y="238"/>
                      <a:pt x="252" y="238"/>
                    </a:cubicBezTo>
                    <a:cubicBezTo>
                      <a:pt x="208" y="238"/>
                      <a:pt x="208" y="238"/>
                      <a:pt x="208" y="238"/>
                    </a:cubicBezTo>
                    <a:cubicBezTo>
                      <a:pt x="164" y="72"/>
                      <a:pt x="164" y="72"/>
                      <a:pt x="164" y="72"/>
                    </a:cubicBezTo>
                    <a:cubicBezTo>
                      <a:pt x="162" y="65"/>
                      <a:pt x="161" y="57"/>
                      <a:pt x="160" y="48"/>
                    </a:cubicBezTo>
                    <a:cubicBezTo>
                      <a:pt x="160" y="48"/>
                      <a:pt x="160" y="48"/>
                      <a:pt x="160" y="48"/>
                    </a:cubicBezTo>
                    <a:cubicBezTo>
                      <a:pt x="159" y="56"/>
                      <a:pt x="158" y="64"/>
                      <a:pt x="156" y="71"/>
                    </a:cubicBezTo>
                    <a:cubicBezTo>
                      <a:pt x="111" y="238"/>
                      <a:pt x="111" y="238"/>
                      <a:pt x="111" y="238"/>
                    </a:cubicBezTo>
                    <a:cubicBezTo>
                      <a:pt x="66" y="238"/>
                      <a:pt x="66" y="238"/>
                      <a:pt x="66" y="238"/>
                    </a:cubicBezTo>
                    <a:cubicBezTo>
                      <a:pt x="0" y="0"/>
                      <a:pt x="0" y="0"/>
                      <a:pt x="0" y="0"/>
                    </a:cubicBezTo>
                    <a:cubicBezTo>
                      <a:pt x="43" y="0"/>
                      <a:pt x="43" y="0"/>
                      <a:pt x="43" y="0"/>
                    </a:cubicBezTo>
                    <a:cubicBezTo>
                      <a:pt x="86" y="174"/>
                      <a:pt x="86" y="174"/>
                      <a:pt x="86" y="174"/>
                    </a:cubicBezTo>
                    <a:cubicBezTo>
                      <a:pt x="87" y="182"/>
                      <a:pt x="88" y="189"/>
                      <a:pt x="89" y="197"/>
                    </a:cubicBezTo>
                    <a:cubicBezTo>
                      <a:pt x="90" y="197"/>
                      <a:pt x="90" y="197"/>
                      <a:pt x="90" y="197"/>
                    </a:cubicBezTo>
                    <a:cubicBezTo>
                      <a:pt x="90" y="192"/>
                      <a:pt x="92" y="184"/>
                      <a:pt x="94" y="174"/>
                    </a:cubicBezTo>
                    <a:cubicBezTo>
                      <a:pt x="142" y="0"/>
                      <a:pt x="142" y="0"/>
                      <a:pt x="142" y="0"/>
                    </a:cubicBezTo>
                    <a:cubicBezTo>
                      <a:pt x="182" y="0"/>
                      <a:pt x="182" y="0"/>
                      <a:pt x="182" y="0"/>
                    </a:cubicBezTo>
                    <a:cubicBezTo>
                      <a:pt x="227" y="176"/>
                      <a:pt x="227" y="176"/>
                      <a:pt x="227" y="176"/>
                    </a:cubicBezTo>
                    <a:cubicBezTo>
                      <a:pt x="228" y="182"/>
                      <a:pt x="229" y="189"/>
                      <a:pt x="230" y="197"/>
                    </a:cubicBezTo>
                    <a:cubicBezTo>
                      <a:pt x="231" y="197"/>
                      <a:pt x="231" y="197"/>
                      <a:pt x="231" y="197"/>
                    </a:cubicBezTo>
                    <a:cubicBezTo>
                      <a:pt x="231" y="191"/>
                      <a:pt x="232" y="184"/>
                      <a:pt x="235" y="175"/>
                    </a:cubicBezTo>
                    <a:cubicBezTo>
                      <a:pt x="276" y="0"/>
                      <a:pt x="276" y="0"/>
                      <a:pt x="276" y="0"/>
                    </a:cubicBezTo>
                    <a:lnTo>
                      <a:pt x="3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86" name="Rectangle 8"/>
              <p:cNvSpPr>
                <a:spLocks noChangeArrowheads="1"/>
              </p:cNvSpPr>
              <p:nvPr/>
            </p:nvSpPr>
            <p:spPr bwMode="auto">
              <a:xfrm>
                <a:off x="3378" y="2049"/>
                <a:ext cx="89" cy="4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87" name="Freeform 9"/>
              <p:cNvSpPr>
                <a:spLocks/>
              </p:cNvSpPr>
              <p:nvPr/>
            </p:nvSpPr>
            <p:spPr bwMode="auto">
              <a:xfrm>
                <a:off x="3548" y="2040"/>
                <a:ext cx="347" cy="411"/>
              </a:xfrm>
              <a:custGeom>
                <a:avLst/>
                <a:gdLst>
                  <a:gd name="T0" fmla="*/ 147 w 147"/>
                  <a:gd name="T1" fmla="*/ 174 h 174"/>
                  <a:gd name="T2" fmla="*/ 115 w 147"/>
                  <a:gd name="T3" fmla="*/ 174 h 174"/>
                  <a:gd name="T4" fmla="*/ 115 w 147"/>
                  <a:gd name="T5" fmla="*/ 78 h 174"/>
                  <a:gd name="T6" fmla="*/ 77 w 147"/>
                  <a:gd name="T7" fmla="*/ 28 h 174"/>
                  <a:gd name="T8" fmla="*/ 49 w 147"/>
                  <a:gd name="T9" fmla="*/ 44 h 174"/>
                  <a:gd name="T10" fmla="*/ 37 w 147"/>
                  <a:gd name="T11" fmla="*/ 77 h 174"/>
                  <a:gd name="T12" fmla="*/ 37 w 147"/>
                  <a:gd name="T13" fmla="*/ 174 h 174"/>
                  <a:gd name="T14" fmla="*/ 0 w 147"/>
                  <a:gd name="T15" fmla="*/ 174 h 174"/>
                  <a:gd name="T16" fmla="*/ 0 w 147"/>
                  <a:gd name="T17" fmla="*/ 4 h 174"/>
                  <a:gd name="T18" fmla="*/ 37 w 147"/>
                  <a:gd name="T19" fmla="*/ 4 h 174"/>
                  <a:gd name="T20" fmla="*/ 37 w 147"/>
                  <a:gd name="T21" fmla="*/ 32 h 174"/>
                  <a:gd name="T22" fmla="*/ 38 w 147"/>
                  <a:gd name="T23" fmla="*/ 32 h 174"/>
                  <a:gd name="T24" fmla="*/ 92 w 147"/>
                  <a:gd name="T25" fmla="*/ 0 h 174"/>
                  <a:gd name="T26" fmla="*/ 133 w 147"/>
                  <a:gd name="T27" fmla="*/ 18 h 174"/>
                  <a:gd name="T28" fmla="*/ 147 w 147"/>
                  <a:gd name="T29" fmla="*/ 70 h 174"/>
                  <a:gd name="T30" fmla="*/ 147 w 147"/>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74">
                    <a:moveTo>
                      <a:pt x="147" y="174"/>
                    </a:moveTo>
                    <a:cubicBezTo>
                      <a:pt x="115" y="174"/>
                      <a:pt x="115" y="174"/>
                      <a:pt x="115" y="174"/>
                    </a:cubicBezTo>
                    <a:cubicBezTo>
                      <a:pt x="115" y="78"/>
                      <a:pt x="115" y="78"/>
                      <a:pt x="115" y="78"/>
                    </a:cubicBezTo>
                    <a:cubicBezTo>
                      <a:pt x="116" y="37"/>
                      <a:pt x="99" y="28"/>
                      <a:pt x="77" y="28"/>
                    </a:cubicBezTo>
                    <a:cubicBezTo>
                      <a:pt x="65" y="28"/>
                      <a:pt x="56" y="35"/>
                      <a:pt x="49" y="44"/>
                    </a:cubicBezTo>
                    <a:cubicBezTo>
                      <a:pt x="41" y="53"/>
                      <a:pt x="37" y="64"/>
                      <a:pt x="37" y="77"/>
                    </a:cubicBezTo>
                    <a:cubicBezTo>
                      <a:pt x="37" y="174"/>
                      <a:pt x="37" y="174"/>
                      <a:pt x="37" y="174"/>
                    </a:cubicBezTo>
                    <a:cubicBezTo>
                      <a:pt x="0" y="174"/>
                      <a:pt x="0" y="174"/>
                      <a:pt x="0" y="174"/>
                    </a:cubicBezTo>
                    <a:cubicBezTo>
                      <a:pt x="0" y="4"/>
                      <a:pt x="0" y="4"/>
                      <a:pt x="0" y="4"/>
                    </a:cubicBezTo>
                    <a:cubicBezTo>
                      <a:pt x="37" y="4"/>
                      <a:pt x="37" y="4"/>
                      <a:pt x="37" y="4"/>
                    </a:cubicBezTo>
                    <a:cubicBezTo>
                      <a:pt x="37" y="32"/>
                      <a:pt x="37" y="32"/>
                      <a:pt x="37" y="32"/>
                    </a:cubicBezTo>
                    <a:cubicBezTo>
                      <a:pt x="38" y="32"/>
                      <a:pt x="38" y="32"/>
                      <a:pt x="38" y="32"/>
                    </a:cubicBezTo>
                    <a:cubicBezTo>
                      <a:pt x="50" y="11"/>
                      <a:pt x="68" y="0"/>
                      <a:pt x="92" y="0"/>
                    </a:cubicBezTo>
                    <a:cubicBezTo>
                      <a:pt x="110" y="0"/>
                      <a:pt x="123" y="6"/>
                      <a:pt x="133" y="18"/>
                    </a:cubicBezTo>
                    <a:cubicBezTo>
                      <a:pt x="142" y="30"/>
                      <a:pt x="147" y="48"/>
                      <a:pt x="147" y="70"/>
                    </a:cubicBezTo>
                    <a:lnTo>
                      <a:pt x="14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88" name="Freeform 10"/>
              <p:cNvSpPr>
                <a:spLocks noEditPoints="1"/>
              </p:cNvSpPr>
              <p:nvPr/>
            </p:nvSpPr>
            <p:spPr bwMode="auto">
              <a:xfrm>
                <a:off x="3959" y="1855"/>
                <a:ext cx="390" cy="605"/>
              </a:xfrm>
              <a:custGeom>
                <a:avLst/>
                <a:gdLst>
                  <a:gd name="T0" fmla="*/ 165 w 165"/>
                  <a:gd name="T1" fmla="*/ 252 h 256"/>
                  <a:gd name="T2" fmla="*/ 127 w 165"/>
                  <a:gd name="T3" fmla="*/ 252 h 256"/>
                  <a:gd name="T4" fmla="*/ 127 w 165"/>
                  <a:gd name="T5" fmla="*/ 228 h 256"/>
                  <a:gd name="T6" fmla="*/ 126 w 165"/>
                  <a:gd name="T7" fmla="*/ 228 h 256"/>
                  <a:gd name="T8" fmla="*/ 69 w 165"/>
                  <a:gd name="T9" fmla="*/ 256 h 256"/>
                  <a:gd name="T10" fmla="*/ 19 w 165"/>
                  <a:gd name="T11" fmla="*/ 233 h 256"/>
                  <a:gd name="T12" fmla="*/ 0 w 165"/>
                  <a:gd name="T13" fmla="*/ 171 h 256"/>
                  <a:gd name="T14" fmla="*/ 21 w 165"/>
                  <a:gd name="T15" fmla="*/ 104 h 256"/>
                  <a:gd name="T16" fmla="*/ 76 w 165"/>
                  <a:gd name="T17" fmla="*/ 78 h 256"/>
                  <a:gd name="T18" fmla="*/ 126 w 165"/>
                  <a:gd name="T19" fmla="*/ 99 h 256"/>
                  <a:gd name="T20" fmla="*/ 127 w 165"/>
                  <a:gd name="T21" fmla="*/ 99 h 256"/>
                  <a:gd name="T22" fmla="*/ 127 w 165"/>
                  <a:gd name="T23" fmla="*/ 0 h 256"/>
                  <a:gd name="T24" fmla="*/ 165 w 165"/>
                  <a:gd name="T25" fmla="*/ 0 h 256"/>
                  <a:gd name="T26" fmla="*/ 165 w 165"/>
                  <a:gd name="T27" fmla="*/ 252 h 256"/>
                  <a:gd name="T28" fmla="*/ 127 w 165"/>
                  <a:gd name="T29" fmla="*/ 175 h 256"/>
                  <a:gd name="T30" fmla="*/ 127 w 165"/>
                  <a:gd name="T31" fmla="*/ 152 h 256"/>
                  <a:gd name="T32" fmla="*/ 115 w 165"/>
                  <a:gd name="T33" fmla="*/ 120 h 256"/>
                  <a:gd name="T34" fmla="*/ 84 w 165"/>
                  <a:gd name="T35" fmla="*/ 107 h 256"/>
                  <a:gd name="T36" fmla="*/ 49 w 165"/>
                  <a:gd name="T37" fmla="*/ 123 h 256"/>
                  <a:gd name="T38" fmla="*/ 36 w 165"/>
                  <a:gd name="T39" fmla="*/ 170 h 256"/>
                  <a:gd name="T40" fmla="*/ 48 w 165"/>
                  <a:gd name="T41" fmla="*/ 212 h 256"/>
                  <a:gd name="T42" fmla="*/ 81 w 165"/>
                  <a:gd name="T43" fmla="*/ 228 h 256"/>
                  <a:gd name="T44" fmla="*/ 115 w 165"/>
                  <a:gd name="T45" fmla="*/ 213 h 256"/>
                  <a:gd name="T46" fmla="*/ 127 w 165"/>
                  <a:gd name="T47"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256">
                    <a:moveTo>
                      <a:pt x="165" y="252"/>
                    </a:moveTo>
                    <a:cubicBezTo>
                      <a:pt x="127" y="252"/>
                      <a:pt x="127" y="252"/>
                      <a:pt x="127" y="252"/>
                    </a:cubicBezTo>
                    <a:cubicBezTo>
                      <a:pt x="127" y="228"/>
                      <a:pt x="127" y="228"/>
                      <a:pt x="127" y="228"/>
                    </a:cubicBezTo>
                    <a:cubicBezTo>
                      <a:pt x="126" y="228"/>
                      <a:pt x="126" y="228"/>
                      <a:pt x="126" y="228"/>
                    </a:cubicBezTo>
                    <a:cubicBezTo>
                      <a:pt x="114" y="249"/>
                      <a:pt x="95" y="256"/>
                      <a:pt x="69" y="256"/>
                    </a:cubicBezTo>
                    <a:cubicBezTo>
                      <a:pt x="48" y="256"/>
                      <a:pt x="31" y="249"/>
                      <a:pt x="19" y="233"/>
                    </a:cubicBezTo>
                    <a:cubicBezTo>
                      <a:pt x="6" y="218"/>
                      <a:pt x="0" y="197"/>
                      <a:pt x="0" y="171"/>
                    </a:cubicBezTo>
                    <a:cubicBezTo>
                      <a:pt x="0" y="143"/>
                      <a:pt x="7" y="121"/>
                      <a:pt x="21" y="104"/>
                    </a:cubicBezTo>
                    <a:cubicBezTo>
                      <a:pt x="35" y="87"/>
                      <a:pt x="53" y="78"/>
                      <a:pt x="76" y="78"/>
                    </a:cubicBezTo>
                    <a:cubicBezTo>
                      <a:pt x="99" y="78"/>
                      <a:pt x="116" y="81"/>
                      <a:pt x="126" y="99"/>
                    </a:cubicBezTo>
                    <a:cubicBezTo>
                      <a:pt x="127" y="99"/>
                      <a:pt x="127" y="99"/>
                      <a:pt x="127" y="99"/>
                    </a:cubicBezTo>
                    <a:cubicBezTo>
                      <a:pt x="127" y="0"/>
                      <a:pt x="127" y="0"/>
                      <a:pt x="127" y="0"/>
                    </a:cubicBezTo>
                    <a:cubicBezTo>
                      <a:pt x="165" y="0"/>
                      <a:pt x="165" y="0"/>
                      <a:pt x="165" y="0"/>
                    </a:cubicBezTo>
                    <a:lnTo>
                      <a:pt x="165" y="252"/>
                    </a:lnTo>
                    <a:close/>
                    <a:moveTo>
                      <a:pt x="127" y="175"/>
                    </a:moveTo>
                    <a:cubicBezTo>
                      <a:pt x="127" y="152"/>
                      <a:pt x="127" y="152"/>
                      <a:pt x="127" y="152"/>
                    </a:cubicBezTo>
                    <a:cubicBezTo>
                      <a:pt x="127" y="139"/>
                      <a:pt x="123" y="128"/>
                      <a:pt x="115" y="120"/>
                    </a:cubicBezTo>
                    <a:cubicBezTo>
                      <a:pt x="107" y="111"/>
                      <a:pt x="97" y="107"/>
                      <a:pt x="84" y="107"/>
                    </a:cubicBezTo>
                    <a:cubicBezTo>
                      <a:pt x="69" y="107"/>
                      <a:pt x="57" y="112"/>
                      <a:pt x="49" y="123"/>
                    </a:cubicBezTo>
                    <a:cubicBezTo>
                      <a:pt x="40" y="135"/>
                      <a:pt x="36" y="150"/>
                      <a:pt x="36" y="170"/>
                    </a:cubicBezTo>
                    <a:cubicBezTo>
                      <a:pt x="36" y="188"/>
                      <a:pt x="40" y="202"/>
                      <a:pt x="48" y="212"/>
                    </a:cubicBezTo>
                    <a:cubicBezTo>
                      <a:pt x="56" y="223"/>
                      <a:pt x="67" y="228"/>
                      <a:pt x="81" y="228"/>
                    </a:cubicBezTo>
                    <a:cubicBezTo>
                      <a:pt x="95" y="228"/>
                      <a:pt x="106" y="223"/>
                      <a:pt x="115" y="213"/>
                    </a:cubicBezTo>
                    <a:cubicBezTo>
                      <a:pt x="123" y="203"/>
                      <a:pt x="127" y="190"/>
                      <a:pt x="127" y="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89" name="Freeform 11"/>
              <p:cNvSpPr>
                <a:spLocks noEditPoints="1"/>
              </p:cNvSpPr>
              <p:nvPr/>
            </p:nvSpPr>
            <p:spPr bwMode="auto">
              <a:xfrm>
                <a:off x="4401" y="2040"/>
                <a:ext cx="413" cy="420"/>
              </a:xfrm>
              <a:custGeom>
                <a:avLst/>
                <a:gdLst>
                  <a:gd name="T0" fmla="*/ 86 w 175"/>
                  <a:gd name="T1" fmla="*/ 178 h 178"/>
                  <a:gd name="T2" fmla="*/ 23 w 175"/>
                  <a:gd name="T3" fmla="*/ 154 h 178"/>
                  <a:gd name="T4" fmla="*/ 0 w 175"/>
                  <a:gd name="T5" fmla="*/ 91 h 178"/>
                  <a:gd name="T6" fmla="*/ 24 w 175"/>
                  <a:gd name="T7" fmla="*/ 24 h 178"/>
                  <a:gd name="T8" fmla="*/ 90 w 175"/>
                  <a:gd name="T9" fmla="*/ 0 h 178"/>
                  <a:gd name="T10" fmla="*/ 152 w 175"/>
                  <a:gd name="T11" fmla="*/ 24 h 178"/>
                  <a:gd name="T12" fmla="*/ 175 w 175"/>
                  <a:gd name="T13" fmla="*/ 89 h 178"/>
                  <a:gd name="T14" fmla="*/ 151 w 175"/>
                  <a:gd name="T15" fmla="*/ 154 h 178"/>
                  <a:gd name="T16" fmla="*/ 86 w 175"/>
                  <a:gd name="T17" fmla="*/ 178 h 178"/>
                  <a:gd name="T18" fmla="*/ 88 w 175"/>
                  <a:gd name="T19" fmla="*/ 31 h 178"/>
                  <a:gd name="T20" fmla="*/ 52 w 175"/>
                  <a:gd name="T21" fmla="*/ 47 h 178"/>
                  <a:gd name="T22" fmla="*/ 39 w 175"/>
                  <a:gd name="T23" fmla="*/ 90 h 178"/>
                  <a:gd name="T24" fmla="*/ 53 w 175"/>
                  <a:gd name="T25" fmla="*/ 132 h 178"/>
                  <a:gd name="T26" fmla="*/ 88 w 175"/>
                  <a:gd name="T27" fmla="*/ 148 h 178"/>
                  <a:gd name="T28" fmla="*/ 123 w 175"/>
                  <a:gd name="T29" fmla="*/ 132 h 178"/>
                  <a:gd name="T30" fmla="*/ 135 w 175"/>
                  <a:gd name="T31" fmla="*/ 89 h 178"/>
                  <a:gd name="T32" fmla="*/ 123 w 175"/>
                  <a:gd name="T33" fmla="*/ 46 h 178"/>
                  <a:gd name="T34" fmla="*/ 88 w 175"/>
                  <a:gd name="T35"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78">
                    <a:moveTo>
                      <a:pt x="86" y="178"/>
                    </a:moveTo>
                    <a:cubicBezTo>
                      <a:pt x="60" y="178"/>
                      <a:pt x="39" y="170"/>
                      <a:pt x="23" y="154"/>
                    </a:cubicBezTo>
                    <a:cubicBezTo>
                      <a:pt x="8" y="138"/>
                      <a:pt x="0" y="117"/>
                      <a:pt x="0" y="91"/>
                    </a:cubicBezTo>
                    <a:cubicBezTo>
                      <a:pt x="0" y="63"/>
                      <a:pt x="8" y="40"/>
                      <a:pt x="24" y="24"/>
                    </a:cubicBezTo>
                    <a:cubicBezTo>
                      <a:pt x="41" y="8"/>
                      <a:pt x="63" y="0"/>
                      <a:pt x="90" y="0"/>
                    </a:cubicBezTo>
                    <a:cubicBezTo>
                      <a:pt x="117" y="0"/>
                      <a:pt x="138" y="8"/>
                      <a:pt x="152" y="24"/>
                    </a:cubicBezTo>
                    <a:cubicBezTo>
                      <a:pt x="167" y="39"/>
                      <a:pt x="175" y="61"/>
                      <a:pt x="175" y="89"/>
                    </a:cubicBezTo>
                    <a:cubicBezTo>
                      <a:pt x="175" y="116"/>
                      <a:pt x="167" y="137"/>
                      <a:pt x="151" y="154"/>
                    </a:cubicBezTo>
                    <a:cubicBezTo>
                      <a:pt x="135" y="170"/>
                      <a:pt x="113" y="178"/>
                      <a:pt x="86" y="178"/>
                    </a:cubicBezTo>
                    <a:moveTo>
                      <a:pt x="88" y="31"/>
                    </a:moveTo>
                    <a:cubicBezTo>
                      <a:pt x="73" y="31"/>
                      <a:pt x="61" y="36"/>
                      <a:pt x="52" y="47"/>
                    </a:cubicBezTo>
                    <a:cubicBezTo>
                      <a:pt x="44" y="57"/>
                      <a:pt x="39" y="72"/>
                      <a:pt x="39" y="90"/>
                    </a:cubicBezTo>
                    <a:cubicBezTo>
                      <a:pt x="39" y="108"/>
                      <a:pt x="44" y="122"/>
                      <a:pt x="53" y="132"/>
                    </a:cubicBezTo>
                    <a:cubicBezTo>
                      <a:pt x="61" y="142"/>
                      <a:pt x="73" y="148"/>
                      <a:pt x="88" y="148"/>
                    </a:cubicBezTo>
                    <a:cubicBezTo>
                      <a:pt x="103" y="148"/>
                      <a:pt x="115" y="143"/>
                      <a:pt x="123" y="132"/>
                    </a:cubicBezTo>
                    <a:cubicBezTo>
                      <a:pt x="131" y="122"/>
                      <a:pt x="135" y="108"/>
                      <a:pt x="135" y="89"/>
                    </a:cubicBezTo>
                    <a:cubicBezTo>
                      <a:pt x="135" y="71"/>
                      <a:pt x="131" y="56"/>
                      <a:pt x="123" y="46"/>
                    </a:cubicBezTo>
                    <a:cubicBezTo>
                      <a:pt x="115" y="36"/>
                      <a:pt x="103" y="31"/>
                      <a:pt x="8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91" name="Freeform 12"/>
              <p:cNvSpPr>
                <a:spLocks/>
              </p:cNvSpPr>
              <p:nvPr/>
            </p:nvSpPr>
            <p:spPr bwMode="auto">
              <a:xfrm>
                <a:off x="4814" y="2049"/>
                <a:ext cx="586" cy="402"/>
              </a:xfrm>
              <a:custGeom>
                <a:avLst/>
                <a:gdLst>
                  <a:gd name="T0" fmla="*/ 248 w 248"/>
                  <a:gd name="T1" fmla="*/ 0 h 170"/>
                  <a:gd name="T2" fmla="*/ 199 w 248"/>
                  <a:gd name="T3" fmla="*/ 170 h 170"/>
                  <a:gd name="T4" fmla="*/ 158 w 248"/>
                  <a:gd name="T5" fmla="*/ 170 h 170"/>
                  <a:gd name="T6" fmla="*/ 128 w 248"/>
                  <a:gd name="T7" fmla="*/ 55 h 170"/>
                  <a:gd name="T8" fmla="*/ 125 w 248"/>
                  <a:gd name="T9" fmla="*/ 40 h 170"/>
                  <a:gd name="T10" fmla="*/ 125 w 248"/>
                  <a:gd name="T11" fmla="*/ 40 h 170"/>
                  <a:gd name="T12" fmla="*/ 122 w 248"/>
                  <a:gd name="T13" fmla="*/ 55 h 170"/>
                  <a:gd name="T14" fmla="*/ 89 w 248"/>
                  <a:gd name="T15" fmla="*/ 170 h 170"/>
                  <a:gd name="T16" fmla="*/ 49 w 248"/>
                  <a:gd name="T17" fmla="*/ 170 h 170"/>
                  <a:gd name="T18" fmla="*/ 0 w 248"/>
                  <a:gd name="T19" fmla="*/ 0 h 170"/>
                  <a:gd name="T20" fmla="*/ 39 w 248"/>
                  <a:gd name="T21" fmla="*/ 0 h 170"/>
                  <a:gd name="T22" fmla="*/ 70 w 248"/>
                  <a:gd name="T23" fmla="*/ 123 h 170"/>
                  <a:gd name="T24" fmla="*/ 72 w 248"/>
                  <a:gd name="T25" fmla="*/ 137 h 170"/>
                  <a:gd name="T26" fmla="*/ 73 w 248"/>
                  <a:gd name="T27" fmla="*/ 137 h 170"/>
                  <a:gd name="T28" fmla="*/ 76 w 248"/>
                  <a:gd name="T29" fmla="*/ 122 h 170"/>
                  <a:gd name="T30" fmla="*/ 110 w 248"/>
                  <a:gd name="T31" fmla="*/ 0 h 170"/>
                  <a:gd name="T32" fmla="*/ 146 w 248"/>
                  <a:gd name="T33" fmla="*/ 0 h 170"/>
                  <a:gd name="T34" fmla="*/ 176 w 248"/>
                  <a:gd name="T35" fmla="*/ 123 h 170"/>
                  <a:gd name="T36" fmla="*/ 178 w 248"/>
                  <a:gd name="T37" fmla="*/ 138 h 170"/>
                  <a:gd name="T38" fmla="*/ 179 w 248"/>
                  <a:gd name="T39" fmla="*/ 138 h 170"/>
                  <a:gd name="T40" fmla="*/ 182 w 248"/>
                  <a:gd name="T41" fmla="*/ 123 h 170"/>
                  <a:gd name="T42" fmla="*/ 212 w 248"/>
                  <a:gd name="T43" fmla="*/ 0 h 170"/>
                  <a:gd name="T44" fmla="*/ 248 w 248"/>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170">
                    <a:moveTo>
                      <a:pt x="248" y="0"/>
                    </a:moveTo>
                    <a:cubicBezTo>
                      <a:pt x="199" y="170"/>
                      <a:pt x="199" y="170"/>
                      <a:pt x="199" y="170"/>
                    </a:cubicBezTo>
                    <a:cubicBezTo>
                      <a:pt x="158" y="170"/>
                      <a:pt x="158" y="170"/>
                      <a:pt x="158" y="170"/>
                    </a:cubicBezTo>
                    <a:cubicBezTo>
                      <a:pt x="128" y="55"/>
                      <a:pt x="128" y="55"/>
                      <a:pt x="128" y="55"/>
                    </a:cubicBezTo>
                    <a:cubicBezTo>
                      <a:pt x="127" y="51"/>
                      <a:pt x="126" y="46"/>
                      <a:pt x="125" y="40"/>
                    </a:cubicBezTo>
                    <a:cubicBezTo>
                      <a:pt x="125" y="40"/>
                      <a:pt x="125" y="40"/>
                      <a:pt x="125" y="40"/>
                    </a:cubicBezTo>
                    <a:cubicBezTo>
                      <a:pt x="125" y="44"/>
                      <a:pt x="124" y="49"/>
                      <a:pt x="122" y="55"/>
                    </a:cubicBezTo>
                    <a:cubicBezTo>
                      <a:pt x="89" y="170"/>
                      <a:pt x="89" y="170"/>
                      <a:pt x="89" y="170"/>
                    </a:cubicBezTo>
                    <a:cubicBezTo>
                      <a:pt x="49" y="170"/>
                      <a:pt x="49" y="170"/>
                      <a:pt x="49" y="170"/>
                    </a:cubicBezTo>
                    <a:cubicBezTo>
                      <a:pt x="0" y="0"/>
                      <a:pt x="0" y="0"/>
                      <a:pt x="0" y="0"/>
                    </a:cubicBezTo>
                    <a:cubicBezTo>
                      <a:pt x="39" y="0"/>
                      <a:pt x="39" y="0"/>
                      <a:pt x="39" y="0"/>
                    </a:cubicBezTo>
                    <a:cubicBezTo>
                      <a:pt x="70" y="123"/>
                      <a:pt x="70" y="123"/>
                      <a:pt x="70" y="123"/>
                    </a:cubicBezTo>
                    <a:cubicBezTo>
                      <a:pt x="71" y="126"/>
                      <a:pt x="72" y="131"/>
                      <a:pt x="72" y="137"/>
                    </a:cubicBezTo>
                    <a:cubicBezTo>
                      <a:pt x="73" y="137"/>
                      <a:pt x="73" y="137"/>
                      <a:pt x="73" y="137"/>
                    </a:cubicBezTo>
                    <a:cubicBezTo>
                      <a:pt x="73" y="133"/>
                      <a:pt x="74" y="128"/>
                      <a:pt x="76" y="122"/>
                    </a:cubicBezTo>
                    <a:cubicBezTo>
                      <a:pt x="110" y="0"/>
                      <a:pt x="110" y="0"/>
                      <a:pt x="110" y="0"/>
                    </a:cubicBezTo>
                    <a:cubicBezTo>
                      <a:pt x="146" y="0"/>
                      <a:pt x="146" y="0"/>
                      <a:pt x="146" y="0"/>
                    </a:cubicBezTo>
                    <a:cubicBezTo>
                      <a:pt x="176" y="123"/>
                      <a:pt x="176" y="123"/>
                      <a:pt x="176" y="123"/>
                    </a:cubicBezTo>
                    <a:cubicBezTo>
                      <a:pt x="177" y="127"/>
                      <a:pt x="178" y="132"/>
                      <a:pt x="178" y="138"/>
                    </a:cubicBezTo>
                    <a:cubicBezTo>
                      <a:pt x="179" y="138"/>
                      <a:pt x="179" y="138"/>
                      <a:pt x="179" y="138"/>
                    </a:cubicBezTo>
                    <a:cubicBezTo>
                      <a:pt x="180" y="134"/>
                      <a:pt x="180" y="129"/>
                      <a:pt x="182" y="123"/>
                    </a:cubicBezTo>
                    <a:cubicBezTo>
                      <a:pt x="212" y="0"/>
                      <a:pt x="212" y="0"/>
                      <a:pt x="212" y="0"/>
                    </a:cubicBezTo>
                    <a:lnTo>
                      <a:pt x="2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92" name="Freeform 13"/>
              <p:cNvSpPr>
                <a:spLocks/>
              </p:cNvSpPr>
              <p:nvPr/>
            </p:nvSpPr>
            <p:spPr bwMode="auto">
              <a:xfrm>
                <a:off x="5412" y="2040"/>
                <a:ext cx="262" cy="420"/>
              </a:xfrm>
              <a:custGeom>
                <a:avLst/>
                <a:gdLst>
                  <a:gd name="T0" fmla="*/ 0 w 111"/>
                  <a:gd name="T1" fmla="*/ 169 h 178"/>
                  <a:gd name="T2" fmla="*/ 0 w 111"/>
                  <a:gd name="T3" fmla="*/ 133 h 178"/>
                  <a:gd name="T4" fmla="*/ 44 w 111"/>
                  <a:gd name="T5" fmla="*/ 150 h 178"/>
                  <a:gd name="T6" fmla="*/ 76 w 111"/>
                  <a:gd name="T7" fmla="*/ 129 h 178"/>
                  <a:gd name="T8" fmla="*/ 73 w 111"/>
                  <a:gd name="T9" fmla="*/ 119 h 178"/>
                  <a:gd name="T10" fmla="*/ 65 w 111"/>
                  <a:gd name="T11" fmla="*/ 112 h 178"/>
                  <a:gd name="T12" fmla="*/ 54 w 111"/>
                  <a:gd name="T13" fmla="*/ 106 h 178"/>
                  <a:gd name="T14" fmla="*/ 40 w 111"/>
                  <a:gd name="T15" fmla="*/ 101 h 178"/>
                  <a:gd name="T16" fmla="*/ 23 w 111"/>
                  <a:gd name="T17" fmla="*/ 92 h 178"/>
                  <a:gd name="T18" fmla="*/ 10 w 111"/>
                  <a:gd name="T19" fmla="*/ 81 h 178"/>
                  <a:gd name="T20" fmla="*/ 2 w 111"/>
                  <a:gd name="T21" fmla="*/ 68 h 178"/>
                  <a:gd name="T22" fmla="*/ 0 w 111"/>
                  <a:gd name="T23" fmla="*/ 50 h 178"/>
                  <a:gd name="T24" fmla="*/ 5 w 111"/>
                  <a:gd name="T25" fmla="*/ 29 h 178"/>
                  <a:gd name="T26" fmla="*/ 20 w 111"/>
                  <a:gd name="T27" fmla="*/ 13 h 178"/>
                  <a:gd name="T28" fmla="*/ 40 w 111"/>
                  <a:gd name="T29" fmla="*/ 3 h 178"/>
                  <a:gd name="T30" fmla="*/ 64 w 111"/>
                  <a:gd name="T31" fmla="*/ 0 h 178"/>
                  <a:gd name="T32" fmla="*/ 103 w 111"/>
                  <a:gd name="T33" fmla="*/ 7 h 178"/>
                  <a:gd name="T34" fmla="*/ 103 w 111"/>
                  <a:gd name="T35" fmla="*/ 41 h 178"/>
                  <a:gd name="T36" fmla="*/ 65 w 111"/>
                  <a:gd name="T37" fmla="*/ 29 h 178"/>
                  <a:gd name="T38" fmla="*/ 52 w 111"/>
                  <a:gd name="T39" fmla="*/ 30 h 178"/>
                  <a:gd name="T40" fmla="*/ 43 w 111"/>
                  <a:gd name="T41" fmla="*/ 34 h 178"/>
                  <a:gd name="T42" fmla="*/ 37 w 111"/>
                  <a:gd name="T43" fmla="*/ 41 h 178"/>
                  <a:gd name="T44" fmla="*/ 35 w 111"/>
                  <a:gd name="T45" fmla="*/ 49 h 178"/>
                  <a:gd name="T46" fmla="*/ 37 w 111"/>
                  <a:gd name="T47" fmla="*/ 58 h 178"/>
                  <a:gd name="T48" fmla="*/ 44 w 111"/>
                  <a:gd name="T49" fmla="*/ 65 h 178"/>
                  <a:gd name="T50" fmla="*/ 54 w 111"/>
                  <a:gd name="T51" fmla="*/ 70 h 178"/>
                  <a:gd name="T52" fmla="*/ 67 w 111"/>
                  <a:gd name="T53" fmla="*/ 76 h 178"/>
                  <a:gd name="T54" fmla="*/ 85 w 111"/>
                  <a:gd name="T55" fmla="*/ 85 h 178"/>
                  <a:gd name="T56" fmla="*/ 99 w 111"/>
                  <a:gd name="T57" fmla="*/ 95 h 178"/>
                  <a:gd name="T58" fmla="*/ 108 w 111"/>
                  <a:gd name="T59" fmla="*/ 109 h 178"/>
                  <a:gd name="T60" fmla="*/ 111 w 111"/>
                  <a:gd name="T61" fmla="*/ 127 h 178"/>
                  <a:gd name="T62" fmla="*/ 105 w 111"/>
                  <a:gd name="T63" fmla="*/ 150 h 178"/>
                  <a:gd name="T64" fmla="*/ 91 w 111"/>
                  <a:gd name="T65" fmla="*/ 166 h 178"/>
                  <a:gd name="T66" fmla="*/ 69 w 111"/>
                  <a:gd name="T67" fmla="*/ 175 h 178"/>
                  <a:gd name="T68" fmla="*/ 44 w 111"/>
                  <a:gd name="T69" fmla="*/ 178 h 178"/>
                  <a:gd name="T70" fmla="*/ 0 w 111"/>
                  <a:gd name="T71" fmla="*/ 1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78">
                    <a:moveTo>
                      <a:pt x="0" y="169"/>
                    </a:moveTo>
                    <a:cubicBezTo>
                      <a:pt x="0" y="133"/>
                      <a:pt x="0" y="133"/>
                      <a:pt x="0" y="133"/>
                    </a:cubicBezTo>
                    <a:cubicBezTo>
                      <a:pt x="13" y="144"/>
                      <a:pt x="28" y="150"/>
                      <a:pt x="44" y="150"/>
                    </a:cubicBezTo>
                    <a:cubicBezTo>
                      <a:pt x="65" y="150"/>
                      <a:pt x="76" y="143"/>
                      <a:pt x="76" y="129"/>
                    </a:cubicBezTo>
                    <a:cubicBezTo>
                      <a:pt x="76" y="125"/>
                      <a:pt x="75" y="122"/>
                      <a:pt x="73" y="119"/>
                    </a:cubicBezTo>
                    <a:cubicBezTo>
                      <a:pt x="71" y="116"/>
                      <a:pt x="69" y="114"/>
                      <a:pt x="65" y="112"/>
                    </a:cubicBezTo>
                    <a:cubicBezTo>
                      <a:pt x="62" y="110"/>
                      <a:pt x="59" y="108"/>
                      <a:pt x="54" y="106"/>
                    </a:cubicBezTo>
                    <a:cubicBezTo>
                      <a:pt x="50" y="105"/>
                      <a:pt x="46" y="103"/>
                      <a:pt x="40" y="101"/>
                    </a:cubicBezTo>
                    <a:cubicBezTo>
                      <a:pt x="34" y="98"/>
                      <a:pt x="28" y="95"/>
                      <a:pt x="23" y="92"/>
                    </a:cubicBezTo>
                    <a:cubicBezTo>
                      <a:pt x="18" y="89"/>
                      <a:pt x="14" y="85"/>
                      <a:pt x="10" y="81"/>
                    </a:cubicBezTo>
                    <a:cubicBezTo>
                      <a:pt x="7" y="77"/>
                      <a:pt x="4" y="73"/>
                      <a:pt x="2" y="68"/>
                    </a:cubicBezTo>
                    <a:cubicBezTo>
                      <a:pt x="1" y="63"/>
                      <a:pt x="0" y="57"/>
                      <a:pt x="0" y="50"/>
                    </a:cubicBezTo>
                    <a:cubicBezTo>
                      <a:pt x="0" y="42"/>
                      <a:pt x="2" y="35"/>
                      <a:pt x="5" y="29"/>
                    </a:cubicBezTo>
                    <a:cubicBezTo>
                      <a:pt x="9" y="23"/>
                      <a:pt x="13" y="17"/>
                      <a:pt x="20" y="13"/>
                    </a:cubicBezTo>
                    <a:cubicBezTo>
                      <a:pt x="26" y="9"/>
                      <a:pt x="32" y="6"/>
                      <a:pt x="40" y="3"/>
                    </a:cubicBezTo>
                    <a:cubicBezTo>
                      <a:pt x="48" y="1"/>
                      <a:pt x="56" y="0"/>
                      <a:pt x="64" y="0"/>
                    </a:cubicBezTo>
                    <a:cubicBezTo>
                      <a:pt x="78" y="0"/>
                      <a:pt x="91" y="3"/>
                      <a:pt x="103" y="7"/>
                    </a:cubicBezTo>
                    <a:cubicBezTo>
                      <a:pt x="103" y="41"/>
                      <a:pt x="103" y="41"/>
                      <a:pt x="103" y="41"/>
                    </a:cubicBezTo>
                    <a:cubicBezTo>
                      <a:pt x="92" y="33"/>
                      <a:pt x="79" y="29"/>
                      <a:pt x="65" y="29"/>
                    </a:cubicBezTo>
                    <a:cubicBezTo>
                      <a:pt x="60" y="29"/>
                      <a:pt x="56" y="29"/>
                      <a:pt x="52" y="30"/>
                    </a:cubicBezTo>
                    <a:cubicBezTo>
                      <a:pt x="49" y="31"/>
                      <a:pt x="46" y="33"/>
                      <a:pt x="43" y="34"/>
                    </a:cubicBezTo>
                    <a:cubicBezTo>
                      <a:pt x="41" y="36"/>
                      <a:pt x="39" y="38"/>
                      <a:pt x="37" y="41"/>
                    </a:cubicBezTo>
                    <a:cubicBezTo>
                      <a:pt x="36" y="43"/>
                      <a:pt x="35" y="46"/>
                      <a:pt x="35" y="49"/>
                    </a:cubicBezTo>
                    <a:cubicBezTo>
                      <a:pt x="35" y="53"/>
                      <a:pt x="36" y="56"/>
                      <a:pt x="37" y="58"/>
                    </a:cubicBezTo>
                    <a:cubicBezTo>
                      <a:pt x="39" y="61"/>
                      <a:pt x="41" y="63"/>
                      <a:pt x="44" y="65"/>
                    </a:cubicBezTo>
                    <a:cubicBezTo>
                      <a:pt x="46" y="67"/>
                      <a:pt x="50" y="69"/>
                      <a:pt x="54" y="70"/>
                    </a:cubicBezTo>
                    <a:cubicBezTo>
                      <a:pt x="58" y="72"/>
                      <a:pt x="62" y="74"/>
                      <a:pt x="67" y="76"/>
                    </a:cubicBezTo>
                    <a:cubicBezTo>
                      <a:pt x="74" y="79"/>
                      <a:pt x="80" y="82"/>
                      <a:pt x="85" y="85"/>
                    </a:cubicBezTo>
                    <a:cubicBezTo>
                      <a:pt x="91" y="88"/>
                      <a:pt x="95" y="91"/>
                      <a:pt x="99" y="95"/>
                    </a:cubicBezTo>
                    <a:cubicBezTo>
                      <a:pt x="103" y="99"/>
                      <a:pt x="106" y="104"/>
                      <a:pt x="108" y="109"/>
                    </a:cubicBezTo>
                    <a:cubicBezTo>
                      <a:pt x="110" y="114"/>
                      <a:pt x="111" y="120"/>
                      <a:pt x="111" y="127"/>
                    </a:cubicBezTo>
                    <a:cubicBezTo>
                      <a:pt x="111" y="136"/>
                      <a:pt x="109" y="143"/>
                      <a:pt x="105" y="150"/>
                    </a:cubicBezTo>
                    <a:cubicBezTo>
                      <a:pt x="102" y="156"/>
                      <a:pt x="97" y="161"/>
                      <a:pt x="91" y="166"/>
                    </a:cubicBezTo>
                    <a:cubicBezTo>
                      <a:pt x="85" y="170"/>
                      <a:pt x="77" y="173"/>
                      <a:pt x="69" y="175"/>
                    </a:cubicBezTo>
                    <a:cubicBezTo>
                      <a:pt x="61" y="177"/>
                      <a:pt x="53" y="178"/>
                      <a:pt x="44" y="178"/>
                    </a:cubicBezTo>
                    <a:cubicBezTo>
                      <a:pt x="27" y="178"/>
                      <a:pt x="12" y="175"/>
                      <a:pt x="0" y="1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93" name="Oval 14"/>
              <p:cNvSpPr>
                <a:spLocks noChangeArrowheads="1"/>
              </p:cNvSpPr>
              <p:nvPr/>
            </p:nvSpPr>
            <p:spPr bwMode="auto">
              <a:xfrm>
                <a:off x="3371" y="1867"/>
                <a:ext cx="111" cy="1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94" name="Freeform 15"/>
              <p:cNvSpPr>
                <a:spLocks noEditPoints="1"/>
              </p:cNvSpPr>
              <p:nvPr/>
            </p:nvSpPr>
            <p:spPr bwMode="auto">
              <a:xfrm>
                <a:off x="5681" y="2040"/>
                <a:ext cx="94" cy="94"/>
              </a:xfrm>
              <a:custGeom>
                <a:avLst/>
                <a:gdLst>
                  <a:gd name="T0" fmla="*/ 20 w 40"/>
                  <a:gd name="T1" fmla="*/ 40 h 40"/>
                  <a:gd name="T2" fmla="*/ 6 w 40"/>
                  <a:gd name="T3" fmla="*/ 34 h 40"/>
                  <a:gd name="T4" fmla="*/ 0 w 40"/>
                  <a:gd name="T5" fmla="*/ 20 h 40"/>
                  <a:gd name="T6" fmla="*/ 6 w 40"/>
                  <a:gd name="T7" fmla="*/ 6 h 40"/>
                  <a:gd name="T8" fmla="*/ 20 w 40"/>
                  <a:gd name="T9" fmla="*/ 0 h 40"/>
                  <a:gd name="T10" fmla="*/ 34 w 40"/>
                  <a:gd name="T11" fmla="*/ 6 h 40"/>
                  <a:gd name="T12" fmla="*/ 40 w 40"/>
                  <a:gd name="T13" fmla="*/ 20 h 40"/>
                  <a:gd name="T14" fmla="*/ 34 w 40"/>
                  <a:gd name="T15" fmla="*/ 34 h 40"/>
                  <a:gd name="T16" fmla="*/ 20 w 40"/>
                  <a:gd name="T17" fmla="*/ 40 h 40"/>
                  <a:gd name="T18" fmla="*/ 20 w 40"/>
                  <a:gd name="T19" fmla="*/ 3 h 40"/>
                  <a:gd name="T20" fmla="*/ 8 w 40"/>
                  <a:gd name="T21" fmla="*/ 8 h 40"/>
                  <a:gd name="T22" fmla="*/ 3 w 40"/>
                  <a:gd name="T23" fmla="*/ 20 h 40"/>
                  <a:gd name="T24" fmla="*/ 8 w 40"/>
                  <a:gd name="T25" fmla="*/ 33 h 40"/>
                  <a:gd name="T26" fmla="*/ 20 w 40"/>
                  <a:gd name="T27" fmla="*/ 38 h 40"/>
                  <a:gd name="T28" fmla="*/ 32 w 40"/>
                  <a:gd name="T29" fmla="*/ 33 h 40"/>
                  <a:gd name="T30" fmla="*/ 38 w 40"/>
                  <a:gd name="T31" fmla="*/ 20 h 40"/>
                  <a:gd name="T32" fmla="*/ 32 w 40"/>
                  <a:gd name="T33" fmla="*/ 8 h 40"/>
                  <a:gd name="T34" fmla="*/ 20 w 40"/>
                  <a:gd name="T35" fmla="*/ 3 h 40"/>
                  <a:gd name="T36" fmla="*/ 31 w 40"/>
                  <a:gd name="T37" fmla="*/ 33 h 40"/>
                  <a:gd name="T38" fmla="*/ 25 w 40"/>
                  <a:gd name="T39" fmla="*/ 33 h 40"/>
                  <a:gd name="T40" fmla="*/ 22 w 40"/>
                  <a:gd name="T41" fmla="*/ 27 h 40"/>
                  <a:gd name="T42" fmla="*/ 18 w 40"/>
                  <a:gd name="T43" fmla="*/ 22 h 40"/>
                  <a:gd name="T44" fmla="*/ 16 w 40"/>
                  <a:gd name="T45" fmla="*/ 22 h 40"/>
                  <a:gd name="T46" fmla="*/ 16 w 40"/>
                  <a:gd name="T47" fmla="*/ 33 h 40"/>
                  <a:gd name="T48" fmla="*/ 12 w 40"/>
                  <a:gd name="T49" fmla="*/ 33 h 40"/>
                  <a:gd name="T50" fmla="*/ 12 w 40"/>
                  <a:gd name="T51" fmla="*/ 7 h 40"/>
                  <a:gd name="T52" fmla="*/ 19 w 40"/>
                  <a:gd name="T53" fmla="*/ 7 h 40"/>
                  <a:gd name="T54" fmla="*/ 27 w 40"/>
                  <a:gd name="T55" fmla="*/ 9 h 40"/>
                  <a:gd name="T56" fmla="*/ 29 w 40"/>
                  <a:gd name="T57" fmla="*/ 14 h 40"/>
                  <a:gd name="T58" fmla="*/ 28 w 40"/>
                  <a:gd name="T59" fmla="*/ 19 h 40"/>
                  <a:gd name="T60" fmla="*/ 23 w 40"/>
                  <a:gd name="T61" fmla="*/ 21 h 40"/>
                  <a:gd name="T62" fmla="*/ 23 w 40"/>
                  <a:gd name="T63" fmla="*/ 21 h 40"/>
                  <a:gd name="T64" fmla="*/ 27 w 40"/>
                  <a:gd name="T65" fmla="*/ 26 h 40"/>
                  <a:gd name="T66" fmla="*/ 31 w 40"/>
                  <a:gd name="T67" fmla="*/ 33 h 40"/>
                  <a:gd name="T68" fmla="*/ 16 w 40"/>
                  <a:gd name="T69" fmla="*/ 11 h 40"/>
                  <a:gd name="T70" fmla="*/ 16 w 40"/>
                  <a:gd name="T71" fmla="*/ 19 h 40"/>
                  <a:gd name="T72" fmla="*/ 20 w 40"/>
                  <a:gd name="T73" fmla="*/ 19 h 40"/>
                  <a:gd name="T74" fmla="*/ 24 w 40"/>
                  <a:gd name="T75" fmla="*/ 15 h 40"/>
                  <a:gd name="T76" fmla="*/ 23 w 40"/>
                  <a:gd name="T77" fmla="*/ 12 h 40"/>
                  <a:gd name="T78" fmla="*/ 19 w 40"/>
                  <a:gd name="T79" fmla="*/ 11 h 40"/>
                  <a:gd name="T80" fmla="*/ 16 w 40"/>
                  <a:gd name="T8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40">
                    <a:moveTo>
                      <a:pt x="20" y="40"/>
                    </a:moveTo>
                    <a:cubicBezTo>
                      <a:pt x="14" y="40"/>
                      <a:pt x="10" y="38"/>
                      <a:pt x="6" y="34"/>
                    </a:cubicBezTo>
                    <a:cubicBezTo>
                      <a:pt x="2" y="31"/>
                      <a:pt x="0" y="26"/>
                      <a:pt x="0" y="20"/>
                    </a:cubicBezTo>
                    <a:cubicBezTo>
                      <a:pt x="0" y="15"/>
                      <a:pt x="2" y="10"/>
                      <a:pt x="6" y="6"/>
                    </a:cubicBezTo>
                    <a:cubicBezTo>
                      <a:pt x="10" y="2"/>
                      <a:pt x="14" y="0"/>
                      <a:pt x="20" y="0"/>
                    </a:cubicBezTo>
                    <a:cubicBezTo>
                      <a:pt x="26" y="0"/>
                      <a:pt x="31" y="2"/>
                      <a:pt x="34" y="6"/>
                    </a:cubicBezTo>
                    <a:cubicBezTo>
                      <a:pt x="38" y="10"/>
                      <a:pt x="40" y="15"/>
                      <a:pt x="40" y="20"/>
                    </a:cubicBezTo>
                    <a:cubicBezTo>
                      <a:pt x="40" y="26"/>
                      <a:pt x="38" y="31"/>
                      <a:pt x="34" y="34"/>
                    </a:cubicBezTo>
                    <a:cubicBezTo>
                      <a:pt x="31" y="38"/>
                      <a:pt x="26" y="40"/>
                      <a:pt x="20" y="40"/>
                    </a:cubicBezTo>
                    <a:moveTo>
                      <a:pt x="20" y="3"/>
                    </a:moveTo>
                    <a:cubicBezTo>
                      <a:pt x="15" y="3"/>
                      <a:pt x="11" y="5"/>
                      <a:pt x="8" y="8"/>
                    </a:cubicBezTo>
                    <a:cubicBezTo>
                      <a:pt x="4" y="11"/>
                      <a:pt x="3" y="15"/>
                      <a:pt x="3" y="20"/>
                    </a:cubicBezTo>
                    <a:cubicBezTo>
                      <a:pt x="3" y="25"/>
                      <a:pt x="4" y="29"/>
                      <a:pt x="8" y="33"/>
                    </a:cubicBezTo>
                    <a:cubicBezTo>
                      <a:pt x="11" y="36"/>
                      <a:pt x="15" y="38"/>
                      <a:pt x="20" y="38"/>
                    </a:cubicBezTo>
                    <a:cubicBezTo>
                      <a:pt x="25" y="38"/>
                      <a:pt x="29" y="36"/>
                      <a:pt x="32" y="33"/>
                    </a:cubicBezTo>
                    <a:cubicBezTo>
                      <a:pt x="36" y="29"/>
                      <a:pt x="38" y="25"/>
                      <a:pt x="38" y="20"/>
                    </a:cubicBezTo>
                    <a:cubicBezTo>
                      <a:pt x="38" y="15"/>
                      <a:pt x="36" y="11"/>
                      <a:pt x="32" y="8"/>
                    </a:cubicBezTo>
                    <a:cubicBezTo>
                      <a:pt x="29" y="5"/>
                      <a:pt x="25" y="3"/>
                      <a:pt x="20" y="3"/>
                    </a:cubicBezTo>
                    <a:moveTo>
                      <a:pt x="31" y="33"/>
                    </a:moveTo>
                    <a:cubicBezTo>
                      <a:pt x="25" y="33"/>
                      <a:pt x="25" y="33"/>
                      <a:pt x="25" y="33"/>
                    </a:cubicBezTo>
                    <a:cubicBezTo>
                      <a:pt x="22" y="27"/>
                      <a:pt x="22" y="27"/>
                      <a:pt x="22" y="27"/>
                    </a:cubicBezTo>
                    <a:cubicBezTo>
                      <a:pt x="21" y="24"/>
                      <a:pt x="20" y="22"/>
                      <a:pt x="18" y="22"/>
                    </a:cubicBezTo>
                    <a:cubicBezTo>
                      <a:pt x="16" y="22"/>
                      <a:pt x="16" y="22"/>
                      <a:pt x="16" y="22"/>
                    </a:cubicBezTo>
                    <a:cubicBezTo>
                      <a:pt x="16" y="33"/>
                      <a:pt x="16" y="33"/>
                      <a:pt x="16" y="33"/>
                    </a:cubicBezTo>
                    <a:cubicBezTo>
                      <a:pt x="12" y="33"/>
                      <a:pt x="12" y="33"/>
                      <a:pt x="12" y="33"/>
                    </a:cubicBezTo>
                    <a:cubicBezTo>
                      <a:pt x="12" y="7"/>
                      <a:pt x="12" y="7"/>
                      <a:pt x="12" y="7"/>
                    </a:cubicBezTo>
                    <a:cubicBezTo>
                      <a:pt x="19" y="7"/>
                      <a:pt x="19" y="7"/>
                      <a:pt x="19" y="7"/>
                    </a:cubicBezTo>
                    <a:cubicBezTo>
                      <a:pt x="22" y="7"/>
                      <a:pt x="25" y="8"/>
                      <a:pt x="27" y="9"/>
                    </a:cubicBezTo>
                    <a:cubicBezTo>
                      <a:pt x="28" y="10"/>
                      <a:pt x="29" y="12"/>
                      <a:pt x="29" y="14"/>
                    </a:cubicBezTo>
                    <a:cubicBezTo>
                      <a:pt x="29" y="16"/>
                      <a:pt x="29" y="18"/>
                      <a:pt x="28" y="19"/>
                    </a:cubicBezTo>
                    <a:cubicBezTo>
                      <a:pt x="27" y="20"/>
                      <a:pt x="25" y="21"/>
                      <a:pt x="23" y="21"/>
                    </a:cubicBezTo>
                    <a:cubicBezTo>
                      <a:pt x="23" y="21"/>
                      <a:pt x="23" y="21"/>
                      <a:pt x="23" y="21"/>
                    </a:cubicBezTo>
                    <a:cubicBezTo>
                      <a:pt x="24" y="22"/>
                      <a:pt x="26" y="23"/>
                      <a:pt x="27" y="26"/>
                    </a:cubicBezTo>
                    <a:lnTo>
                      <a:pt x="31" y="33"/>
                    </a:lnTo>
                    <a:close/>
                    <a:moveTo>
                      <a:pt x="16" y="11"/>
                    </a:moveTo>
                    <a:cubicBezTo>
                      <a:pt x="16" y="19"/>
                      <a:pt x="16" y="19"/>
                      <a:pt x="16" y="19"/>
                    </a:cubicBezTo>
                    <a:cubicBezTo>
                      <a:pt x="20" y="19"/>
                      <a:pt x="20" y="19"/>
                      <a:pt x="20" y="19"/>
                    </a:cubicBezTo>
                    <a:cubicBezTo>
                      <a:pt x="23" y="19"/>
                      <a:pt x="24" y="18"/>
                      <a:pt x="24" y="15"/>
                    </a:cubicBezTo>
                    <a:cubicBezTo>
                      <a:pt x="24" y="14"/>
                      <a:pt x="24" y="13"/>
                      <a:pt x="23" y="12"/>
                    </a:cubicBezTo>
                    <a:cubicBezTo>
                      <a:pt x="22" y="12"/>
                      <a:pt x="21" y="11"/>
                      <a:pt x="19" y="11"/>
                    </a:cubicBezTo>
                    <a:lnTo>
                      <a:pt x="1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95" name="Freeform 16"/>
              <p:cNvSpPr>
                <a:spLocks/>
              </p:cNvSpPr>
              <p:nvPr/>
            </p:nvSpPr>
            <p:spPr bwMode="auto">
              <a:xfrm>
                <a:off x="2369" y="2585"/>
                <a:ext cx="38" cy="57"/>
              </a:xfrm>
              <a:custGeom>
                <a:avLst/>
                <a:gdLst>
                  <a:gd name="T0" fmla="*/ 38 w 38"/>
                  <a:gd name="T1" fmla="*/ 7 h 57"/>
                  <a:gd name="T2" fmla="*/ 21 w 38"/>
                  <a:gd name="T3" fmla="*/ 7 h 57"/>
                  <a:gd name="T4" fmla="*/ 21 w 38"/>
                  <a:gd name="T5" fmla="*/ 57 h 57"/>
                  <a:gd name="T6" fmla="*/ 14 w 38"/>
                  <a:gd name="T7" fmla="*/ 57 h 57"/>
                  <a:gd name="T8" fmla="*/ 14 w 38"/>
                  <a:gd name="T9" fmla="*/ 7 h 57"/>
                  <a:gd name="T10" fmla="*/ 0 w 38"/>
                  <a:gd name="T11" fmla="*/ 7 h 57"/>
                  <a:gd name="T12" fmla="*/ 0 w 38"/>
                  <a:gd name="T13" fmla="*/ 0 h 57"/>
                  <a:gd name="T14" fmla="*/ 38 w 38"/>
                  <a:gd name="T15" fmla="*/ 0 h 57"/>
                  <a:gd name="T16" fmla="*/ 38 w 38"/>
                  <a:gd name="T17"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7">
                    <a:moveTo>
                      <a:pt x="38" y="7"/>
                    </a:moveTo>
                    <a:lnTo>
                      <a:pt x="21" y="7"/>
                    </a:lnTo>
                    <a:lnTo>
                      <a:pt x="21" y="57"/>
                    </a:lnTo>
                    <a:lnTo>
                      <a:pt x="14" y="57"/>
                    </a:lnTo>
                    <a:lnTo>
                      <a:pt x="14" y="7"/>
                    </a:lnTo>
                    <a:lnTo>
                      <a:pt x="0" y="7"/>
                    </a:lnTo>
                    <a:lnTo>
                      <a:pt x="0" y="0"/>
                    </a:lnTo>
                    <a:lnTo>
                      <a:pt x="38" y="0"/>
                    </a:lnTo>
                    <a:lnTo>
                      <a:pt x="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96" name="Freeform 17"/>
              <p:cNvSpPr>
                <a:spLocks/>
              </p:cNvSpPr>
              <p:nvPr/>
            </p:nvSpPr>
            <p:spPr bwMode="auto">
              <a:xfrm>
                <a:off x="2412" y="2585"/>
                <a:ext cx="56" cy="57"/>
              </a:xfrm>
              <a:custGeom>
                <a:avLst/>
                <a:gdLst>
                  <a:gd name="T0" fmla="*/ 24 w 24"/>
                  <a:gd name="T1" fmla="*/ 24 h 24"/>
                  <a:gd name="T2" fmla="*/ 21 w 24"/>
                  <a:gd name="T3" fmla="*/ 24 h 24"/>
                  <a:gd name="T4" fmla="*/ 21 w 24"/>
                  <a:gd name="T5" fmla="*/ 8 h 24"/>
                  <a:gd name="T6" fmla="*/ 21 w 24"/>
                  <a:gd name="T7" fmla="*/ 3 h 24"/>
                  <a:gd name="T8" fmla="*/ 21 w 24"/>
                  <a:gd name="T9" fmla="*/ 3 h 24"/>
                  <a:gd name="T10" fmla="*/ 20 w 24"/>
                  <a:gd name="T11" fmla="*/ 6 h 24"/>
                  <a:gd name="T12" fmla="*/ 12 w 24"/>
                  <a:gd name="T13" fmla="*/ 24 h 24"/>
                  <a:gd name="T14" fmla="*/ 11 w 24"/>
                  <a:gd name="T15" fmla="*/ 24 h 24"/>
                  <a:gd name="T16" fmla="*/ 3 w 24"/>
                  <a:gd name="T17" fmla="*/ 6 h 24"/>
                  <a:gd name="T18" fmla="*/ 2 w 24"/>
                  <a:gd name="T19" fmla="*/ 3 h 24"/>
                  <a:gd name="T20" fmla="*/ 2 w 24"/>
                  <a:gd name="T21" fmla="*/ 3 h 24"/>
                  <a:gd name="T22" fmla="*/ 2 w 24"/>
                  <a:gd name="T23" fmla="*/ 8 h 24"/>
                  <a:gd name="T24" fmla="*/ 2 w 24"/>
                  <a:gd name="T25" fmla="*/ 24 h 24"/>
                  <a:gd name="T26" fmla="*/ 0 w 24"/>
                  <a:gd name="T27" fmla="*/ 24 h 24"/>
                  <a:gd name="T28" fmla="*/ 0 w 24"/>
                  <a:gd name="T29" fmla="*/ 0 h 24"/>
                  <a:gd name="T30" fmla="*/ 3 w 24"/>
                  <a:gd name="T31" fmla="*/ 0 h 24"/>
                  <a:gd name="T32" fmla="*/ 10 w 24"/>
                  <a:gd name="T33" fmla="*/ 17 h 24"/>
                  <a:gd name="T34" fmla="*/ 12 w 24"/>
                  <a:gd name="T35" fmla="*/ 19 h 24"/>
                  <a:gd name="T36" fmla="*/ 12 w 24"/>
                  <a:gd name="T37" fmla="*/ 19 h 24"/>
                  <a:gd name="T38" fmla="*/ 13 w 24"/>
                  <a:gd name="T39" fmla="*/ 16 h 24"/>
                  <a:gd name="T40" fmla="*/ 20 w 24"/>
                  <a:gd name="T41" fmla="*/ 0 h 24"/>
                  <a:gd name="T42" fmla="*/ 24 w 24"/>
                  <a:gd name="T43" fmla="*/ 0 h 24"/>
                  <a:gd name="T44" fmla="*/ 24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4" y="24"/>
                    </a:moveTo>
                    <a:cubicBezTo>
                      <a:pt x="21" y="24"/>
                      <a:pt x="21" y="24"/>
                      <a:pt x="21" y="24"/>
                    </a:cubicBezTo>
                    <a:cubicBezTo>
                      <a:pt x="21" y="8"/>
                      <a:pt x="21" y="8"/>
                      <a:pt x="21" y="8"/>
                    </a:cubicBezTo>
                    <a:cubicBezTo>
                      <a:pt x="21" y="7"/>
                      <a:pt x="21" y="5"/>
                      <a:pt x="21" y="3"/>
                    </a:cubicBezTo>
                    <a:cubicBezTo>
                      <a:pt x="21" y="3"/>
                      <a:pt x="21" y="3"/>
                      <a:pt x="21" y="3"/>
                    </a:cubicBezTo>
                    <a:cubicBezTo>
                      <a:pt x="21" y="4"/>
                      <a:pt x="20" y="5"/>
                      <a:pt x="20" y="6"/>
                    </a:cubicBezTo>
                    <a:cubicBezTo>
                      <a:pt x="12" y="24"/>
                      <a:pt x="12" y="24"/>
                      <a:pt x="12" y="24"/>
                    </a:cubicBezTo>
                    <a:cubicBezTo>
                      <a:pt x="11" y="24"/>
                      <a:pt x="11" y="24"/>
                      <a:pt x="11" y="24"/>
                    </a:cubicBezTo>
                    <a:cubicBezTo>
                      <a:pt x="3" y="6"/>
                      <a:pt x="3" y="6"/>
                      <a:pt x="3" y="6"/>
                    </a:cubicBezTo>
                    <a:cubicBezTo>
                      <a:pt x="3" y="5"/>
                      <a:pt x="3" y="4"/>
                      <a:pt x="2" y="3"/>
                    </a:cubicBezTo>
                    <a:cubicBezTo>
                      <a:pt x="2" y="3"/>
                      <a:pt x="2" y="3"/>
                      <a:pt x="2" y="3"/>
                    </a:cubicBezTo>
                    <a:cubicBezTo>
                      <a:pt x="2" y="4"/>
                      <a:pt x="2" y="6"/>
                      <a:pt x="2" y="8"/>
                    </a:cubicBezTo>
                    <a:cubicBezTo>
                      <a:pt x="2" y="24"/>
                      <a:pt x="2" y="24"/>
                      <a:pt x="2" y="24"/>
                    </a:cubicBezTo>
                    <a:cubicBezTo>
                      <a:pt x="0" y="24"/>
                      <a:pt x="0" y="24"/>
                      <a:pt x="0" y="24"/>
                    </a:cubicBezTo>
                    <a:cubicBezTo>
                      <a:pt x="0" y="0"/>
                      <a:pt x="0" y="0"/>
                      <a:pt x="0" y="0"/>
                    </a:cubicBezTo>
                    <a:cubicBezTo>
                      <a:pt x="3" y="0"/>
                      <a:pt x="3" y="0"/>
                      <a:pt x="3" y="0"/>
                    </a:cubicBezTo>
                    <a:cubicBezTo>
                      <a:pt x="10" y="17"/>
                      <a:pt x="10" y="17"/>
                      <a:pt x="10" y="17"/>
                    </a:cubicBezTo>
                    <a:cubicBezTo>
                      <a:pt x="11" y="18"/>
                      <a:pt x="11" y="19"/>
                      <a:pt x="12" y="19"/>
                    </a:cubicBezTo>
                    <a:cubicBezTo>
                      <a:pt x="12" y="19"/>
                      <a:pt x="12" y="19"/>
                      <a:pt x="12" y="19"/>
                    </a:cubicBezTo>
                    <a:cubicBezTo>
                      <a:pt x="12" y="18"/>
                      <a:pt x="13" y="17"/>
                      <a:pt x="13" y="16"/>
                    </a:cubicBezTo>
                    <a:cubicBezTo>
                      <a:pt x="20" y="0"/>
                      <a:pt x="20" y="0"/>
                      <a:pt x="20" y="0"/>
                    </a:cubicBezTo>
                    <a:cubicBezTo>
                      <a:pt x="24" y="0"/>
                      <a:pt x="24" y="0"/>
                      <a:pt x="24" y="0"/>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97" name="Freeform 18"/>
              <p:cNvSpPr>
                <a:spLocks/>
              </p:cNvSpPr>
              <p:nvPr/>
            </p:nvSpPr>
            <p:spPr bwMode="auto">
              <a:xfrm>
                <a:off x="1814" y="1697"/>
                <a:ext cx="520" cy="454"/>
              </a:xfrm>
              <a:custGeom>
                <a:avLst/>
                <a:gdLst>
                  <a:gd name="T0" fmla="*/ 520 w 520"/>
                  <a:gd name="T1" fmla="*/ 454 h 454"/>
                  <a:gd name="T2" fmla="*/ 520 w 520"/>
                  <a:gd name="T3" fmla="*/ 0 h 454"/>
                  <a:gd name="T4" fmla="*/ 0 w 520"/>
                  <a:gd name="T5" fmla="*/ 76 h 454"/>
                  <a:gd name="T6" fmla="*/ 0 w 520"/>
                  <a:gd name="T7" fmla="*/ 454 h 454"/>
                  <a:gd name="T8" fmla="*/ 520 w 520"/>
                  <a:gd name="T9" fmla="*/ 454 h 454"/>
                </a:gdLst>
                <a:ahLst/>
                <a:cxnLst>
                  <a:cxn ang="0">
                    <a:pos x="T0" y="T1"/>
                  </a:cxn>
                  <a:cxn ang="0">
                    <a:pos x="T2" y="T3"/>
                  </a:cxn>
                  <a:cxn ang="0">
                    <a:pos x="T4" y="T5"/>
                  </a:cxn>
                  <a:cxn ang="0">
                    <a:pos x="T6" y="T7"/>
                  </a:cxn>
                  <a:cxn ang="0">
                    <a:pos x="T8" y="T9"/>
                  </a:cxn>
                </a:cxnLst>
                <a:rect l="0" t="0" r="r" b="b"/>
                <a:pathLst>
                  <a:path w="520" h="454">
                    <a:moveTo>
                      <a:pt x="520" y="454"/>
                    </a:moveTo>
                    <a:lnTo>
                      <a:pt x="520" y="0"/>
                    </a:lnTo>
                    <a:lnTo>
                      <a:pt x="0" y="76"/>
                    </a:lnTo>
                    <a:lnTo>
                      <a:pt x="0" y="454"/>
                    </a:lnTo>
                    <a:lnTo>
                      <a:pt x="520" y="4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98" name="Freeform 19"/>
              <p:cNvSpPr>
                <a:spLocks/>
              </p:cNvSpPr>
              <p:nvPr/>
            </p:nvSpPr>
            <p:spPr bwMode="auto">
              <a:xfrm>
                <a:off x="1401" y="1777"/>
                <a:ext cx="375" cy="374"/>
              </a:xfrm>
              <a:custGeom>
                <a:avLst/>
                <a:gdLst>
                  <a:gd name="T0" fmla="*/ 375 w 375"/>
                  <a:gd name="T1" fmla="*/ 0 h 374"/>
                  <a:gd name="T2" fmla="*/ 0 w 375"/>
                  <a:gd name="T3" fmla="*/ 57 h 374"/>
                  <a:gd name="T4" fmla="*/ 0 w 375"/>
                  <a:gd name="T5" fmla="*/ 374 h 374"/>
                  <a:gd name="T6" fmla="*/ 375 w 375"/>
                  <a:gd name="T7" fmla="*/ 374 h 374"/>
                  <a:gd name="T8" fmla="*/ 375 w 375"/>
                  <a:gd name="T9" fmla="*/ 0 h 374"/>
                </a:gdLst>
                <a:ahLst/>
                <a:cxnLst>
                  <a:cxn ang="0">
                    <a:pos x="T0" y="T1"/>
                  </a:cxn>
                  <a:cxn ang="0">
                    <a:pos x="T2" y="T3"/>
                  </a:cxn>
                  <a:cxn ang="0">
                    <a:pos x="T4" y="T5"/>
                  </a:cxn>
                  <a:cxn ang="0">
                    <a:pos x="T6" y="T7"/>
                  </a:cxn>
                  <a:cxn ang="0">
                    <a:pos x="T8" y="T9"/>
                  </a:cxn>
                </a:cxnLst>
                <a:rect l="0" t="0" r="r" b="b"/>
                <a:pathLst>
                  <a:path w="375" h="374">
                    <a:moveTo>
                      <a:pt x="375" y="0"/>
                    </a:moveTo>
                    <a:lnTo>
                      <a:pt x="0" y="57"/>
                    </a:lnTo>
                    <a:lnTo>
                      <a:pt x="0" y="374"/>
                    </a:lnTo>
                    <a:lnTo>
                      <a:pt x="375" y="374"/>
                    </a:lnTo>
                    <a:lnTo>
                      <a:pt x="3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100" name="Freeform 20"/>
              <p:cNvSpPr>
                <a:spLocks/>
              </p:cNvSpPr>
              <p:nvPr/>
            </p:nvSpPr>
            <p:spPr bwMode="auto">
              <a:xfrm>
                <a:off x="1401" y="2186"/>
                <a:ext cx="375" cy="376"/>
              </a:xfrm>
              <a:custGeom>
                <a:avLst/>
                <a:gdLst>
                  <a:gd name="T0" fmla="*/ 0 w 375"/>
                  <a:gd name="T1" fmla="*/ 0 h 376"/>
                  <a:gd name="T2" fmla="*/ 0 w 375"/>
                  <a:gd name="T3" fmla="*/ 321 h 376"/>
                  <a:gd name="T4" fmla="*/ 375 w 375"/>
                  <a:gd name="T5" fmla="*/ 376 h 376"/>
                  <a:gd name="T6" fmla="*/ 375 w 375"/>
                  <a:gd name="T7" fmla="*/ 0 h 376"/>
                  <a:gd name="T8" fmla="*/ 0 w 375"/>
                  <a:gd name="T9" fmla="*/ 0 h 376"/>
                </a:gdLst>
                <a:ahLst/>
                <a:cxnLst>
                  <a:cxn ang="0">
                    <a:pos x="T0" y="T1"/>
                  </a:cxn>
                  <a:cxn ang="0">
                    <a:pos x="T2" y="T3"/>
                  </a:cxn>
                  <a:cxn ang="0">
                    <a:pos x="T4" y="T5"/>
                  </a:cxn>
                  <a:cxn ang="0">
                    <a:pos x="T6" y="T7"/>
                  </a:cxn>
                  <a:cxn ang="0">
                    <a:pos x="T8" y="T9"/>
                  </a:cxn>
                </a:cxnLst>
                <a:rect l="0" t="0" r="r" b="b"/>
                <a:pathLst>
                  <a:path w="375" h="376">
                    <a:moveTo>
                      <a:pt x="0" y="0"/>
                    </a:moveTo>
                    <a:lnTo>
                      <a:pt x="0" y="321"/>
                    </a:lnTo>
                    <a:lnTo>
                      <a:pt x="375" y="376"/>
                    </a:lnTo>
                    <a:lnTo>
                      <a:pt x="3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sp>
            <p:nvSpPr>
              <p:cNvPr id="103" name="Freeform 21"/>
              <p:cNvSpPr>
                <a:spLocks/>
              </p:cNvSpPr>
              <p:nvPr/>
            </p:nvSpPr>
            <p:spPr bwMode="auto">
              <a:xfrm>
                <a:off x="1814" y="2186"/>
                <a:ext cx="520" cy="458"/>
              </a:xfrm>
              <a:custGeom>
                <a:avLst/>
                <a:gdLst>
                  <a:gd name="T0" fmla="*/ 0 w 520"/>
                  <a:gd name="T1" fmla="*/ 383 h 458"/>
                  <a:gd name="T2" fmla="*/ 520 w 520"/>
                  <a:gd name="T3" fmla="*/ 458 h 458"/>
                  <a:gd name="T4" fmla="*/ 520 w 520"/>
                  <a:gd name="T5" fmla="*/ 0 h 458"/>
                  <a:gd name="T6" fmla="*/ 0 w 520"/>
                  <a:gd name="T7" fmla="*/ 0 h 458"/>
                  <a:gd name="T8" fmla="*/ 0 w 520"/>
                  <a:gd name="T9" fmla="*/ 383 h 458"/>
                </a:gdLst>
                <a:ahLst/>
                <a:cxnLst>
                  <a:cxn ang="0">
                    <a:pos x="T0" y="T1"/>
                  </a:cxn>
                  <a:cxn ang="0">
                    <a:pos x="T2" y="T3"/>
                  </a:cxn>
                  <a:cxn ang="0">
                    <a:pos x="T4" y="T5"/>
                  </a:cxn>
                  <a:cxn ang="0">
                    <a:pos x="T6" y="T7"/>
                  </a:cxn>
                  <a:cxn ang="0">
                    <a:pos x="T8" y="T9"/>
                  </a:cxn>
                </a:cxnLst>
                <a:rect l="0" t="0" r="r" b="b"/>
                <a:pathLst>
                  <a:path w="520" h="458">
                    <a:moveTo>
                      <a:pt x="0" y="383"/>
                    </a:moveTo>
                    <a:lnTo>
                      <a:pt x="520" y="458"/>
                    </a:lnTo>
                    <a:lnTo>
                      <a:pt x="520" y="0"/>
                    </a:lnTo>
                    <a:lnTo>
                      <a:pt x="0" y="0"/>
                    </a:lnTo>
                    <a:lnTo>
                      <a:pt x="0" y="3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500" kern="0">
                  <a:solidFill>
                    <a:sysClr val="windowText" lastClr="000000"/>
                  </a:solidFill>
                </a:endParaRPr>
              </a:p>
            </p:txBody>
          </p:sp>
        </p:grpSp>
      </p:grpSp>
      <p:sp>
        <p:nvSpPr>
          <p:cNvPr id="112" name="Oval 111"/>
          <p:cNvSpPr/>
          <p:nvPr/>
        </p:nvSpPr>
        <p:spPr>
          <a:xfrm rot="10800000">
            <a:off x="7148873" y="2402859"/>
            <a:ext cx="2051144" cy="877747"/>
          </a:xfrm>
          <a:prstGeom prst="ellipse">
            <a:avLst/>
          </a:prstGeom>
          <a:gradFill flip="none" rotWithShape="1">
            <a:gsLst>
              <a:gs pos="100000">
                <a:srgbClr val="00FFFF">
                  <a:alpha val="0"/>
                </a:srgbClr>
              </a:gs>
              <a:gs pos="0">
                <a:srgbClr val="00FFFF">
                  <a:alpha val="23000"/>
                </a:srgbClr>
              </a:gs>
            </a:gsLst>
            <a:path path="shape">
              <a:fillToRect l="50000" t="50000" r="50000" b="50000"/>
            </a:path>
            <a:tileRect/>
          </a:gradFill>
          <a:ln w="25400" cap="flat" cmpd="sng" algn="ctr">
            <a:noFill/>
            <a:prstDash val="solid"/>
          </a:ln>
          <a:effectLst>
            <a:outerShdw blurRad="76200" dist="50800" dir="5400000" algn="ctr" rotWithShape="0">
              <a:srgbClr val="000000">
                <a:alpha val="27000"/>
              </a:srgbClr>
            </a:outerShdw>
          </a:effectLst>
        </p:spPr>
        <p:txBody>
          <a:bodyPr lIns="76164" tIns="38084" rIns="76164" bIns="38084" rtlCol="0" anchor="ctr"/>
          <a:lstStyle/>
          <a:p>
            <a:pPr algn="ctr">
              <a:defRPr/>
            </a:pPr>
            <a:endParaRPr lang="en-US" sz="1200" kern="0" dirty="0">
              <a:solidFill>
                <a:srgbClr val="8E909E"/>
              </a:solidFill>
              <a:latin typeface="Arial"/>
            </a:endParaRPr>
          </a:p>
        </p:txBody>
      </p:sp>
      <p:pic>
        <p:nvPicPr>
          <p:cNvPr id="78" name="Picture 5" descr="C:\Users\andrewg\Desktop\branch.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5021"/>
          <a:stretch/>
        </p:blipFill>
        <p:spPr bwMode="auto">
          <a:xfrm>
            <a:off x="7764033" y="2027288"/>
            <a:ext cx="665175" cy="1007816"/>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145" name="Picture 3" descr="C:\Documents and Settings\rteligic\Desktop\Desktop_26Apr\polygon-icon01.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7302670" y="2628577"/>
            <a:ext cx="397011" cy="425480"/>
          </a:xfrm>
          <a:prstGeom prst="rect">
            <a:avLst/>
          </a:prstGeom>
          <a:noFill/>
          <a:ln>
            <a:noFill/>
          </a:ln>
        </p:spPr>
      </p:pic>
      <p:pic>
        <p:nvPicPr>
          <p:cNvPr id="146" name="Picture 3" descr="C:\Documents and Settings\rteligic\Desktop\Desktop_26Apr\polygon-icon01.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7007780" y="3173428"/>
            <a:ext cx="397011" cy="425480"/>
          </a:xfrm>
          <a:prstGeom prst="rect">
            <a:avLst/>
          </a:prstGeom>
          <a:noFill/>
          <a:ln>
            <a:noFill/>
          </a:ln>
        </p:spPr>
      </p:pic>
      <p:sp>
        <p:nvSpPr>
          <p:cNvPr id="80" name="Rectangle 79"/>
          <p:cNvSpPr/>
          <p:nvPr/>
        </p:nvSpPr>
        <p:spPr>
          <a:xfrm rot="16200000">
            <a:off x="10042951" y="2455045"/>
            <a:ext cx="1204693" cy="3087059"/>
          </a:xfrm>
          <a:prstGeom prst="rect">
            <a:avLst/>
          </a:prstGeom>
          <a:gradFill flip="none" rotWithShape="1">
            <a:gsLst>
              <a:gs pos="0">
                <a:schemeClr val="tx1">
                  <a:alpha val="0"/>
                </a:schemeClr>
              </a:gs>
              <a:gs pos="50000">
                <a:schemeClr val="accent1">
                  <a:alpha val="45000"/>
                </a:schemeClr>
              </a:gs>
              <a:gs pos="100000">
                <a:schemeClr val="tx1"/>
              </a:gs>
            </a:gsLst>
            <a:lin ang="16200000" scaled="1"/>
            <a:tileRect/>
          </a:gradFill>
          <a:ln w="25400" cap="flat" cmpd="sng" algn="ctr">
            <a:noFill/>
            <a:prstDash val="solid"/>
          </a:ln>
          <a:effectLst>
            <a:outerShdw blurRad="76200" dist="50800" algn="ctr" rotWithShape="0">
              <a:srgbClr val="000000">
                <a:alpha val="27000"/>
              </a:srgbClr>
            </a:outerShdw>
          </a:effectLst>
        </p:spPr>
        <p:txBody>
          <a:bodyPr lIns="91423" tIns="45712" rIns="91423" bIns="45712" rtlCol="0" anchor="ctr"/>
          <a:lstStyle/>
          <a:p>
            <a:pPr algn="ctr">
              <a:defRPr/>
            </a:pPr>
            <a:endParaRPr lang="en-US" sz="1200" kern="0" dirty="0">
              <a:solidFill>
                <a:srgbClr val="8E909E"/>
              </a:solidFill>
              <a:latin typeface="Arial"/>
            </a:endParaRPr>
          </a:p>
        </p:txBody>
      </p:sp>
      <p:pic>
        <p:nvPicPr>
          <p:cNvPr id="150" name="Picture 149" descr="C:\Documents and Settings\rteligic\Desktop\Desktop_26Apr\desktop271211\cisco-prime\icons\Picture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9463" b="18638"/>
          <a:stretch/>
        </p:blipFill>
        <p:spPr bwMode="auto">
          <a:xfrm>
            <a:off x="3872973" y="2373135"/>
            <a:ext cx="1672339" cy="1035432"/>
          </a:xfrm>
          <a:prstGeom prst="rect">
            <a:avLst/>
          </a:prstGeom>
          <a:noFill/>
          <a:ln>
            <a:noFill/>
          </a:ln>
        </p:spPr>
      </p:pic>
      <p:sp>
        <p:nvSpPr>
          <p:cNvPr id="177" name="TextBox 176"/>
          <p:cNvSpPr txBox="1"/>
          <p:nvPr/>
        </p:nvSpPr>
        <p:spPr>
          <a:xfrm>
            <a:off x="4409558" y="3081806"/>
            <a:ext cx="648324" cy="277012"/>
          </a:xfrm>
          <a:prstGeom prst="rect">
            <a:avLst/>
          </a:prstGeom>
          <a:noFill/>
        </p:spPr>
        <p:txBody>
          <a:bodyPr wrap="none" lIns="91435" tIns="45719" rIns="91435" bIns="45719"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964" eaLnBrk="0" hangingPunct="0">
              <a:lnSpc>
                <a:spcPct val="90000"/>
              </a:lnSpc>
            </a:pPr>
            <a:r>
              <a:rPr lang="en-US" sz="1300" dirty="0">
                <a:solidFill>
                  <a:schemeClr val="accent3">
                    <a:lumMod val="10000"/>
                  </a:schemeClr>
                </a:solidFill>
                <a:latin typeface="Arial"/>
              </a:rPr>
              <a:t>MPLS</a:t>
            </a:r>
          </a:p>
        </p:txBody>
      </p:sp>
      <p:pic>
        <p:nvPicPr>
          <p:cNvPr id="115" name="Picture 114" descr="C:\Documents and Settings\rteligic\Desktop\Desktop_26Apr\desktop271211\cisco-prime\icons\Picture1.png"/>
          <p:cNvPicPr>
            <a:picLocks noChangeAspect="1" noChangeArrowheads="1"/>
          </p:cNvPicPr>
          <p:nvPr/>
        </p:nvPicPr>
        <p:blipFill rotWithShape="1">
          <a:blip r:embed="rId3" cstate="screen">
            <a:duotone>
              <a:prstClr val="black"/>
              <a:schemeClr val="accent3">
                <a:tint val="45000"/>
                <a:satMod val="400000"/>
              </a:schemeClr>
            </a:duotone>
            <a:extLst>
              <a:ext uri="{28A0092B-C50C-407E-A947-70E740481C1C}">
                <a14:useLocalDpi xmlns:a14="http://schemas.microsoft.com/office/drawing/2010/main"/>
              </a:ext>
            </a:extLst>
          </a:blip>
          <a:srcRect t="19463" b="18638"/>
          <a:stretch/>
        </p:blipFill>
        <p:spPr bwMode="auto">
          <a:xfrm>
            <a:off x="3872973" y="3795535"/>
            <a:ext cx="1672339" cy="1035432"/>
          </a:xfrm>
          <a:prstGeom prst="rect">
            <a:avLst/>
          </a:prstGeom>
          <a:noFill/>
          <a:ln>
            <a:noFill/>
          </a:ln>
        </p:spPr>
      </p:pic>
      <p:sp>
        <p:nvSpPr>
          <p:cNvPr id="118" name="TextBox 117"/>
          <p:cNvSpPr txBox="1"/>
          <p:nvPr/>
        </p:nvSpPr>
        <p:spPr>
          <a:xfrm>
            <a:off x="4164050" y="4452355"/>
            <a:ext cx="1139344" cy="275714"/>
          </a:xfrm>
          <a:prstGeom prst="rect">
            <a:avLst/>
          </a:prstGeom>
          <a:noFill/>
        </p:spPr>
        <p:txBody>
          <a:bodyPr wrap="none" lIns="91435" tIns="45719" rIns="91435" bIns="45719"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964" eaLnBrk="0" hangingPunct="0">
              <a:lnSpc>
                <a:spcPct val="90000"/>
              </a:lnSpc>
            </a:pPr>
            <a:r>
              <a:rPr lang="ja-JP" altLang="en-US" sz="1300" dirty="0" smtClean="0">
                <a:solidFill>
                  <a:schemeClr val="accent3">
                    <a:lumMod val="10000"/>
                  </a:schemeClr>
                </a:solidFill>
                <a:latin typeface="Arial"/>
              </a:rPr>
              <a:t>インターネット</a:t>
            </a:r>
            <a:endParaRPr lang="en-US" sz="1300" dirty="0">
              <a:solidFill>
                <a:schemeClr val="accent3">
                  <a:lumMod val="10000"/>
                </a:schemeClr>
              </a:solidFill>
              <a:latin typeface="Arial"/>
            </a:endParaRPr>
          </a:p>
        </p:txBody>
      </p:sp>
      <p:pic>
        <p:nvPicPr>
          <p:cNvPr id="119" name="Picture 118" descr="C:\Documents and Settings\rteligic\Desktop\Desktop_26Apr\desktop271211\cisco-prime\icons\Picture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9463" b="18638"/>
          <a:stretch/>
        </p:blipFill>
        <p:spPr bwMode="auto">
          <a:xfrm>
            <a:off x="8005808" y="3361938"/>
            <a:ext cx="2118697" cy="1311799"/>
          </a:xfrm>
          <a:prstGeom prst="rect">
            <a:avLst/>
          </a:prstGeom>
          <a:noFill/>
          <a:ln>
            <a:noFill/>
          </a:ln>
        </p:spPr>
      </p:pic>
      <p:sp>
        <p:nvSpPr>
          <p:cNvPr id="141" name="TextBox 140"/>
          <p:cNvSpPr txBox="1"/>
          <p:nvPr/>
        </p:nvSpPr>
        <p:spPr>
          <a:xfrm>
            <a:off x="8195143" y="4114004"/>
            <a:ext cx="1876311" cy="260303"/>
          </a:xfrm>
          <a:prstGeom prst="rect">
            <a:avLst/>
          </a:prstGeom>
          <a:noFill/>
        </p:spPr>
        <p:txBody>
          <a:bodyPr wrap="none" lIns="76173" tIns="38088" rIns="76173" bIns="38088"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964" eaLnBrk="0" hangingPunct="0">
              <a:lnSpc>
                <a:spcPct val="90000"/>
              </a:lnSpc>
            </a:pPr>
            <a:r>
              <a:rPr lang="ja-JP" altLang="en-US" sz="1300" dirty="0" smtClean="0">
                <a:solidFill>
                  <a:schemeClr val="accent3">
                    <a:lumMod val="10000"/>
                  </a:schemeClr>
                </a:solidFill>
                <a:latin typeface="Arial"/>
              </a:rPr>
              <a:t>仮想プライベートクラウド</a:t>
            </a:r>
            <a:endParaRPr lang="en-US" sz="1300" dirty="0">
              <a:solidFill>
                <a:schemeClr val="accent3">
                  <a:lumMod val="10000"/>
                </a:schemeClr>
              </a:solidFill>
              <a:latin typeface="Arial"/>
            </a:endParaRPr>
          </a:p>
        </p:txBody>
      </p:sp>
      <p:pic>
        <p:nvPicPr>
          <p:cNvPr id="143" name="Picture 142" descr="tandberg_6000_cisco_small"/>
          <p:cNvPicPr>
            <a:picLocks noChangeAspect="1" noChangeArrowheads="1"/>
          </p:cNvPicPr>
          <p:nvPr/>
        </p:nvPicPr>
        <p:blipFill>
          <a:blip r:embed="rId9" cstate="screen">
            <a:extLst>
              <a:ext uri="{28A0092B-C50C-407E-A947-70E740481C1C}">
                <a14:useLocalDpi xmlns:a14="http://schemas.microsoft.com/office/drawing/2010/main" val="0"/>
              </a:ext>
            </a:extLst>
          </a:blip>
          <a:stretch>
            <a:fillRect/>
          </a:stretch>
        </p:blipFill>
        <p:spPr bwMode="auto">
          <a:xfrm>
            <a:off x="9232178" y="3508216"/>
            <a:ext cx="700102" cy="59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6"/>
          <p:cNvPicPr>
            <a:picLocks noChangeAspect="1" noChangeArrowheads="1"/>
          </p:cNvPicPr>
          <p:nvPr/>
        </p:nvPicPr>
        <p:blipFill>
          <a:blip r:embed="rId10" cstate="print"/>
          <a:srcRect/>
          <a:stretch>
            <a:fillRect/>
          </a:stretch>
        </p:blipFill>
        <p:spPr bwMode="auto">
          <a:xfrm>
            <a:off x="9981936" y="3666697"/>
            <a:ext cx="882977" cy="178495"/>
          </a:xfrm>
          <a:prstGeom prst="rect">
            <a:avLst/>
          </a:prstGeom>
          <a:noFill/>
          <a:ln w="9525" algn="ctr">
            <a:noFill/>
            <a:miter lim="800000"/>
            <a:headEnd/>
            <a:tailEnd/>
          </a:ln>
        </p:spPr>
      </p:pic>
      <p:pic>
        <p:nvPicPr>
          <p:cNvPr id="8194" name="Picture 2" descr="https://www.ghostdrop.com/images/rackspace-logo.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106719" y="3962843"/>
            <a:ext cx="751487" cy="223387"/>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1956122" y="2723574"/>
            <a:ext cx="6504974" cy="986900"/>
          </a:xfrm>
          <a:custGeom>
            <a:avLst/>
            <a:gdLst>
              <a:gd name="connsiteX0" fmla="*/ 0 w 6771190"/>
              <a:gd name="connsiteY0" fmla="*/ 787079 h 787079"/>
              <a:gd name="connsiteX1" fmla="*/ 6771190 w 6771190"/>
              <a:gd name="connsiteY1" fmla="*/ 0 h 787079"/>
              <a:gd name="connsiteX0" fmla="*/ 0 w 6771190"/>
              <a:gd name="connsiteY0" fmla="*/ 787079 h 787079"/>
              <a:gd name="connsiteX1" fmla="*/ 6771190 w 6771190"/>
              <a:gd name="connsiteY1" fmla="*/ 0 h 787079"/>
              <a:gd name="connsiteX0" fmla="*/ 0 w 6771190"/>
              <a:gd name="connsiteY0" fmla="*/ 918281 h 918281"/>
              <a:gd name="connsiteX1" fmla="*/ 6771190 w 6771190"/>
              <a:gd name="connsiteY1" fmla="*/ 131202 h 918281"/>
              <a:gd name="connsiteX0" fmla="*/ 0 w 6771190"/>
              <a:gd name="connsiteY0" fmla="*/ 969720 h 969720"/>
              <a:gd name="connsiteX1" fmla="*/ 6771190 w 6771190"/>
              <a:gd name="connsiteY1" fmla="*/ 182641 h 969720"/>
              <a:gd name="connsiteX0" fmla="*/ 0 w 6701742"/>
              <a:gd name="connsiteY0" fmla="*/ 986901 h 986901"/>
              <a:gd name="connsiteX1" fmla="*/ 6701742 w 6701742"/>
              <a:gd name="connsiteY1" fmla="*/ 176673 h 986901"/>
              <a:gd name="connsiteX0" fmla="*/ 0 w 6493398"/>
              <a:gd name="connsiteY0" fmla="*/ 952806 h 952806"/>
              <a:gd name="connsiteX1" fmla="*/ 6493398 w 6493398"/>
              <a:gd name="connsiteY1" fmla="*/ 188877 h 952806"/>
              <a:gd name="connsiteX0" fmla="*/ 0 w 6504973"/>
              <a:gd name="connsiteY0" fmla="*/ 986900 h 986900"/>
              <a:gd name="connsiteX1" fmla="*/ 6504973 w 6504973"/>
              <a:gd name="connsiteY1" fmla="*/ 176672 h 986900"/>
            </a:gdLst>
            <a:ahLst/>
            <a:cxnLst>
              <a:cxn ang="0">
                <a:pos x="connsiteX0" y="connsiteY0"/>
              </a:cxn>
              <a:cxn ang="0">
                <a:pos x="connsiteX1" y="connsiteY1"/>
              </a:cxn>
            </a:cxnLst>
            <a:rect l="l" t="t" r="r" b="b"/>
            <a:pathLst>
              <a:path w="6504973" h="986900">
                <a:moveTo>
                  <a:pt x="0" y="986900"/>
                </a:moveTo>
                <a:cubicBezTo>
                  <a:pt x="3009417" y="-74113"/>
                  <a:pt x="3715474" y="-162852"/>
                  <a:pt x="6504973" y="176672"/>
                </a:cubicBezTo>
              </a:path>
            </a:pathLst>
          </a:custGeom>
          <a:noFill/>
          <a:ln w="31750">
            <a:solidFill>
              <a:schemeClr val="accent1"/>
            </a:solidFill>
            <a:tailEnd type="triangle" w="lg" len="lg"/>
          </a:ln>
          <a:effectLst>
            <a:outerShdw blurRad="63500" dist="127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a:p>
        </p:txBody>
      </p:sp>
      <p:grpSp>
        <p:nvGrpSpPr>
          <p:cNvPr id="12" name="Group 11"/>
          <p:cNvGrpSpPr/>
          <p:nvPr/>
        </p:nvGrpSpPr>
        <p:grpSpPr>
          <a:xfrm>
            <a:off x="8248415" y="2743032"/>
            <a:ext cx="580181" cy="574515"/>
            <a:chOff x="7294096" y="5551455"/>
            <a:chExt cx="1087892" cy="1077268"/>
          </a:xfrm>
        </p:grpSpPr>
        <p:pic>
          <p:nvPicPr>
            <p:cNvPr id="148" name="Picture 18" descr="\\MV-FS\Projects\Cisco\References\Brand Assets\Kubrick Icons\Device Icons\Device_file_server_3129_default_256.png"/>
            <p:cNvPicPr>
              <a:picLocks noChangeAspect="1" noChangeArrowheads="1"/>
            </p:cNvPicPr>
            <p:nvPr/>
          </p:nvPicPr>
          <p:blipFill>
            <a:blip r:embed="rId13" cstate="print"/>
            <a:srcRect/>
            <a:stretch>
              <a:fillRect/>
            </a:stretch>
          </p:blipFill>
          <p:spPr bwMode="auto">
            <a:xfrm>
              <a:off x="7546296" y="5551455"/>
              <a:ext cx="835692" cy="835692"/>
            </a:xfrm>
            <a:prstGeom prst="rect">
              <a:avLst/>
            </a:prstGeom>
            <a:noFill/>
          </p:spPr>
        </p:pic>
        <p:pic>
          <p:nvPicPr>
            <p:cNvPr id="147" name="Picture 33" descr="\\MV-FS\Projects\Cisco\References\Brand Assets\Kubrick Icons\Device Icons\Device_database_3036_default_256.png"/>
            <p:cNvPicPr>
              <a:picLocks noChangeAspect="1" noChangeArrowheads="1"/>
            </p:cNvPicPr>
            <p:nvPr/>
          </p:nvPicPr>
          <p:blipFill>
            <a:blip r:embed="rId14" cstate="print"/>
            <a:srcRect/>
            <a:stretch>
              <a:fillRect/>
            </a:stretch>
          </p:blipFill>
          <p:spPr bwMode="auto">
            <a:xfrm>
              <a:off x="7294096" y="5910717"/>
              <a:ext cx="718006" cy="718006"/>
            </a:xfrm>
            <a:prstGeom prst="rect">
              <a:avLst/>
            </a:prstGeom>
            <a:noFill/>
          </p:spPr>
        </p:pic>
      </p:grpSp>
      <p:sp>
        <p:nvSpPr>
          <p:cNvPr id="160" name="TextBox 159"/>
          <p:cNvSpPr txBox="1"/>
          <p:nvPr/>
        </p:nvSpPr>
        <p:spPr>
          <a:xfrm>
            <a:off x="7375123" y="3292406"/>
            <a:ext cx="1733398" cy="261599"/>
          </a:xfrm>
          <a:prstGeom prst="rect">
            <a:avLst/>
          </a:prstGeom>
          <a:noFill/>
        </p:spPr>
        <p:txBody>
          <a:bodyPr wrap="square" lIns="76173" tIns="38088" rIns="76173" bIns="38088"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964" eaLnBrk="0" hangingPunct="0">
              <a:lnSpc>
                <a:spcPct val="90000"/>
              </a:lnSpc>
            </a:pPr>
            <a:r>
              <a:rPr lang="ja-JP" altLang="en-US" sz="1300" dirty="0" smtClean="0">
                <a:solidFill>
                  <a:schemeClr val="accent3">
                    <a:lumMod val="10000"/>
                  </a:schemeClr>
                </a:solidFill>
                <a:latin typeface="Arial"/>
              </a:rPr>
              <a:t>プライベートクラウド</a:t>
            </a:r>
            <a:endParaRPr lang="en-US" sz="1300" dirty="0">
              <a:solidFill>
                <a:schemeClr val="accent3">
                  <a:lumMod val="10000"/>
                </a:schemeClr>
              </a:solidFill>
              <a:latin typeface="Arial"/>
            </a:endParaRPr>
          </a:p>
        </p:txBody>
      </p:sp>
      <p:sp>
        <p:nvSpPr>
          <p:cNvPr id="151" name="Freeform 150"/>
          <p:cNvSpPr/>
          <p:nvPr/>
        </p:nvSpPr>
        <p:spPr>
          <a:xfrm>
            <a:off x="1886672" y="2612920"/>
            <a:ext cx="7187880" cy="1101736"/>
          </a:xfrm>
          <a:custGeom>
            <a:avLst/>
            <a:gdLst>
              <a:gd name="connsiteX0" fmla="*/ 0 w 6771190"/>
              <a:gd name="connsiteY0" fmla="*/ 787079 h 787079"/>
              <a:gd name="connsiteX1" fmla="*/ 6771190 w 6771190"/>
              <a:gd name="connsiteY1" fmla="*/ 0 h 787079"/>
              <a:gd name="connsiteX0" fmla="*/ 0 w 6771190"/>
              <a:gd name="connsiteY0" fmla="*/ 787079 h 787079"/>
              <a:gd name="connsiteX1" fmla="*/ 6771190 w 6771190"/>
              <a:gd name="connsiteY1" fmla="*/ 0 h 787079"/>
              <a:gd name="connsiteX0" fmla="*/ 0 w 6771190"/>
              <a:gd name="connsiteY0" fmla="*/ 918281 h 918281"/>
              <a:gd name="connsiteX1" fmla="*/ 6771190 w 6771190"/>
              <a:gd name="connsiteY1" fmla="*/ 131202 h 918281"/>
              <a:gd name="connsiteX0" fmla="*/ 0 w 6771190"/>
              <a:gd name="connsiteY0" fmla="*/ 969720 h 969720"/>
              <a:gd name="connsiteX1" fmla="*/ 6771190 w 6771190"/>
              <a:gd name="connsiteY1" fmla="*/ 182641 h 969720"/>
              <a:gd name="connsiteX0" fmla="*/ 0 w 6882012"/>
              <a:gd name="connsiteY0" fmla="*/ 873779 h 873779"/>
              <a:gd name="connsiteX1" fmla="*/ 6882012 w 6882012"/>
              <a:gd name="connsiteY1" fmla="*/ 223602 h 873779"/>
              <a:gd name="connsiteX0" fmla="*/ 0 w 6882012"/>
              <a:gd name="connsiteY0" fmla="*/ 814435 h 814435"/>
              <a:gd name="connsiteX1" fmla="*/ 6882012 w 6882012"/>
              <a:gd name="connsiteY1" fmla="*/ 164258 h 814435"/>
            </a:gdLst>
            <a:ahLst/>
            <a:cxnLst>
              <a:cxn ang="0">
                <a:pos x="connsiteX0" y="connsiteY0"/>
              </a:cxn>
              <a:cxn ang="0">
                <a:pos x="connsiteX1" y="connsiteY1"/>
              </a:cxn>
            </a:cxnLst>
            <a:rect l="l" t="t" r="r" b="b"/>
            <a:pathLst>
              <a:path w="6882012" h="814435">
                <a:moveTo>
                  <a:pt x="0" y="814435"/>
                </a:moveTo>
                <a:cubicBezTo>
                  <a:pt x="3009417" y="-246578"/>
                  <a:pt x="4402814" y="-38365"/>
                  <a:pt x="6882012" y="164258"/>
                </a:cubicBezTo>
              </a:path>
            </a:pathLst>
          </a:custGeom>
          <a:noFill/>
          <a:ln w="38100">
            <a:solidFill>
              <a:schemeClr val="accent4"/>
            </a:solidFill>
            <a:tailEnd type="triangle" w="lg" len="lg"/>
          </a:ln>
          <a:effectLst>
            <a:outerShdw blurRad="63500" dist="127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a:p>
        </p:txBody>
      </p:sp>
      <p:sp>
        <p:nvSpPr>
          <p:cNvPr id="171" name="Freeform 170"/>
          <p:cNvSpPr/>
          <p:nvPr/>
        </p:nvSpPr>
        <p:spPr>
          <a:xfrm flipV="1">
            <a:off x="1886674" y="3066331"/>
            <a:ext cx="6389226" cy="1228229"/>
          </a:xfrm>
          <a:custGeom>
            <a:avLst/>
            <a:gdLst>
              <a:gd name="connsiteX0" fmla="*/ 0 w 6771190"/>
              <a:gd name="connsiteY0" fmla="*/ 787079 h 787079"/>
              <a:gd name="connsiteX1" fmla="*/ 6771190 w 6771190"/>
              <a:gd name="connsiteY1" fmla="*/ 0 h 787079"/>
              <a:gd name="connsiteX0" fmla="*/ 0 w 6771190"/>
              <a:gd name="connsiteY0" fmla="*/ 787079 h 787079"/>
              <a:gd name="connsiteX1" fmla="*/ 6771190 w 6771190"/>
              <a:gd name="connsiteY1" fmla="*/ 0 h 787079"/>
              <a:gd name="connsiteX0" fmla="*/ 0 w 6771190"/>
              <a:gd name="connsiteY0" fmla="*/ 918281 h 918281"/>
              <a:gd name="connsiteX1" fmla="*/ 6771190 w 6771190"/>
              <a:gd name="connsiteY1" fmla="*/ 131202 h 918281"/>
              <a:gd name="connsiteX0" fmla="*/ 0 w 6771190"/>
              <a:gd name="connsiteY0" fmla="*/ 969720 h 969720"/>
              <a:gd name="connsiteX1" fmla="*/ 6771190 w 6771190"/>
              <a:gd name="connsiteY1" fmla="*/ 182641 h 969720"/>
              <a:gd name="connsiteX0" fmla="*/ 0 w 6338987"/>
              <a:gd name="connsiteY0" fmla="*/ 426902 h 914719"/>
              <a:gd name="connsiteX1" fmla="*/ 6338987 w 6338987"/>
              <a:gd name="connsiteY1" fmla="*/ 914719 h 914719"/>
              <a:gd name="connsiteX0" fmla="*/ 0 w 6117344"/>
              <a:gd name="connsiteY0" fmla="*/ 428683 h 907942"/>
              <a:gd name="connsiteX1" fmla="*/ 6117344 w 6117344"/>
              <a:gd name="connsiteY1" fmla="*/ 907943 h 907942"/>
            </a:gdLst>
            <a:ahLst/>
            <a:cxnLst>
              <a:cxn ang="0">
                <a:pos x="connsiteX0" y="connsiteY0"/>
              </a:cxn>
              <a:cxn ang="0">
                <a:pos x="connsiteX1" y="connsiteY1"/>
              </a:cxn>
            </a:cxnLst>
            <a:rect l="l" t="t" r="r" b="b"/>
            <a:pathLst>
              <a:path w="6117344" h="907942">
                <a:moveTo>
                  <a:pt x="0" y="428683"/>
                </a:moveTo>
                <a:cubicBezTo>
                  <a:pt x="3009417" y="-632330"/>
                  <a:pt x="3327845" y="568419"/>
                  <a:pt x="6117344" y="907943"/>
                </a:cubicBezTo>
              </a:path>
            </a:pathLst>
          </a:custGeom>
          <a:noFill/>
          <a:ln w="44450">
            <a:solidFill>
              <a:srgbClr val="E44132"/>
            </a:solidFill>
            <a:prstDash val="sysDot"/>
            <a:tailEnd type="triangle" w="lg" len="lg"/>
          </a:ln>
          <a:effectLst>
            <a:outerShdw blurRad="63500" dist="127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a:p>
        </p:txBody>
      </p:sp>
      <p:sp>
        <p:nvSpPr>
          <p:cNvPr id="172" name="Freeform 171"/>
          <p:cNvSpPr/>
          <p:nvPr/>
        </p:nvSpPr>
        <p:spPr>
          <a:xfrm flipV="1">
            <a:off x="1932975" y="3013406"/>
            <a:ext cx="7141581" cy="1427751"/>
          </a:xfrm>
          <a:custGeom>
            <a:avLst/>
            <a:gdLst>
              <a:gd name="connsiteX0" fmla="*/ 0 w 6771190"/>
              <a:gd name="connsiteY0" fmla="*/ 787079 h 787079"/>
              <a:gd name="connsiteX1" fmla="*/ 6771190 w 6771190"/>
              <a:gd name="connsiteY1" fmla="*/ 0 h 787079"/>
              <a:gd name="connsiteX0" fmla="*/ 0 w 6771190"/>
              <a:gd name="connsiteY0" fmla="*/ 787079 h 787079"/>
              <a:gd name="connsiteX1" fmla="*/ 6771190 w 6771190"/>
              <a:gd name="connsiteY1" fmla="*/ 0 h 787079"/>
              <a:gd name="connsiteX0" fmla="*/ 0 w 6771190"/>
              <a:gd name="connsiteY0" fmla="*/ 918281 h 918281"/>
              <a:gd name="connsiteX1" fmla="*/ 6771190 w 6771190"/>
              <a:gd name="connsiteY1" fmla="*/ 131202 h 918281"/>
              <a:gd name="connsiteX0" fmla="*/ 0 w 6771190"/>
              <a:gd name="connsiteY0" fmla="*/ 969720 h 969720"/>
              <a:gd name="connsiteX1" fmla="*/ 6771190 w 6771190"/>
              <a:gd name="connsiteY1" fmla="*/ 182641 h 969720"/>
              <a:gd name="connsiteX0" fmla="*/ 0 w 6338987"/>
              <a:gd name="connsiteY0" fmla="*/ 426902 h 914719"/>
              <a:gd name="connsiteX1" fmla="*/ 6338987 w 6338987"/>
              <a:gd name="connsiteY1" fmla="*/ 914719 h 914719"/>
              <a:gd name="connsiteX0" fmla="*/ 0 w 6117344"/>
              <a:gd name="connsiteY0" fmla="*/ 428683 h 907942"/>
              <a:gd name="connsiteX1" fmla="*/ 6117344 w 6117344"/>
              <a:gd name="connsiteY1" fmla="*/ 907943 h 907942"/>
              <a:gd name="connsiteX0" fmla="*/ 0 w 6095180"/>
              <a:gd name="connsiteY0" fmla="*/ 443453 h 854261"/>
              <a:gd name="connsiteX1" fmla="*/ 6095180 w 6095180"/>
              <a:gd name="connsiteY1" fmla="*/ 854262 h 854261"/>
              <a:gd name="connsiteX0" fmla="*/ 0 w 6804436"/>
              <a:gd name="connsiteY0" fmla="*/ 400209 h 1024926"/>
              <a:gd name="connsiteX1" fmla="*/ 6804436 w 6804436"/>
              <a:gd name="connsiteY1" fmla="*/ 1024926 h 1024926"/>
              <a:gd name="connsiteX0" fmla="*/ 0 w 6859847"/>
              <a:gd name="connsiteY0" fmla="*/ 401782 h 1017942"/>
              <a:gd name="connsiteX1" fmla="*/ 6859847 w 6859847"/>
              <a:gd name="connsiteY1" fmla="*/ 1017942 h 1017942"/>
              <a:gd name="connsiteX0" fmla="*/ 0 w 6859847"/>
              <a:gd name="connsiteY0" fmla="*/ 393501 h 1009661"/>
              <a:gd name="connsiteX1" fmla="*/ 6859847 w 6859847"/>
              <a:gd name="connsiteY1" fmla="*/ 1009661 h 1009661"/>
              <a:gd name="connsiteX0" fmla="*/ 0 w 6837683"/>
              <a:gd name="connsiteY0" fmla="*/ 398125 h 988615"/>
              <a:gd name="connsiteX1" fmla="*/ 6837683 w 6837683"/>
              <a:gd name="connsiteY1" fmla="*/ 988615 h 988615"/>
              <a:gd name="connsiteX0" fmla="*/ 0 w 6837683"/>
              <a:gd name="connsiteY0" fmla="*/ 464944 h 1055434"/>
              <a:gd name="connsiteX1" fmla="*/ 6837683 w 6837683"/>
              <a:gd name="connsiteY1" fmla="*/ 1055434 h 1055434"/>
            </a:gdLst>
            <a:ahLst/>
            <a:cxnLst>
              <a:cxn ang="0">
                <a:pos x="connsiteX0" y="connsiteY0"/>
              </a:cxn>
              <a:cxn ang="0">
                <a:pos x="connsiteX1" y="connsiteY1"/>
              </a:cxn>
            </a:cxnLst>
            <a:rect l="l" t="t" r="r" b="b"/>
            <a:pathLst>
              <a:path w="6837683" h="1055434">
                <a:moveTo>
                  <a:pt x="0" y="464944"/>
                </a:moveTo>
                <a:cubicBezTo>
                  <a:pt x="3064827" y="-750083"/>
                  <a:pt x="3604898" y="767248"/>
                  <a:pt x="6837683" y="1055434"/>
                </a:cubicBezTo>
              </a:path>
            </a:pathLst>
          </a:custGeom>
          <a:noFill/>
          <a:ln w="53975">
            <a:gradFill>
              <a:gsLst>
                <a:gs pos="0">
                  <a:schemeClr val="accent1"/>
                </a:gs>
                <a:gs pos="50000">
                  <a:schemeClr val="accent1"/>
                </a:gs>
                <a:gs pos="100000">
                  <a:schemeClr val="tx1">
                    <a:lumMod val="60000"/>
                    <a:lumOff val="40000"/>
                  </a:schemeClr>
                </a:gs>
              </a:gsLst>
              <a:lin ang="5400000" scaled="0"/>
            </a:gradFill>
            <a:tailEnd type="triangle" w="med" len="med"/>
          </a:ln>
          <a:effectLst>
            <a:outerShdw blurRad="63500" dist="127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a:p>
        </p:txBody>
      </p:sp>
      <p:pic>
        <p:nvPicPr>
          <p:cNvPr id="113" name="Picture 6" descr="\\MV-FS\Projects\Cisco\03_Assets\Icons\Kubrick Icons\Device Icons\Device_router_3057_default_256.pn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t="29865" b="24036"/>
          <a:stretch/>
        </p:blipFill>
        <p:spPr bwMode="auto">
          <a:xfrm>
            <a:off x="1514041" y="3576413"/>
            <a:ext cx="720579" cy="290631"/>
          </a:xfrm>
          <a:prstGeom prst="rect">
            <a:avLst/>
          </a:prstGeom>
          <a:noFill/>
          <a:extLst>
            <a:ext uri="{909E8E84-426E-40DD-AFC4-6F175D3DCCD1}">
              <a14:hiddenFill xmlns:a14="http://schemas.microsoft.com/office/drawing/2010/main">
                <a:solidFill>
                  <a:srgbClr val="FFFFFF"/>
                </a:solidFill>
              </a14:hiddenFill>
            </a:ext>
          </a:extLst>
        </p:spPr>
      </p:pic>
      <p:sp>
        <p:nvSpPr>
          <p:cNvPr id="173" name="TextBox 172"/>
          <p:cNvSpPr txBox="1"/>
          <p:nvPr/>
        </p:nvSpPr>
        <p:spPr>
          <a:xfrm>
            <a:off x="532363" y="5092042"/>
            <a:ext cx="7010823" cy="1338772"/>
          </a:xfrm>
          <a:prstGeom prst="rect">
            <a:avLst/>
          </a:prstGeom>
          <a:noFill/>
        </p:spPr>
        <p:txBody>
          <a:bodyPr wrap="square" lIns="91383" tIns="45692" rIns="91383" bIns="45692" rtlCol="0">
            <a:spAutoFit/>
          </a:bodyPr>
          <a:lstStyle/>
          <a:p>
            <a:pPr marL="179274" indent="-179274" defTabSz="914016">
              <a:spcBef>
                <a:spcPts val="600"/>
              </a:spcBef>
              <a:buFont typeface="Arial"/>
              <a:buChar char="•"/>
            </a:pPr>
            <a:r>
              <a:rPr lang="en-US" sz="1900" dirty="0" err="1" smtClean="0">
                <a:solidFill>
                  <a:srgbClr val="3F4B4D"/>
                </a:solidFill>
              </a:rPr>
              <a:t>PfR</a:t>
            </a:r>
            <a:r>
              <a:rPr lang="ja-JP" altLang="en-US" sz="1900" dirty="0" smtClean="0">
                <a:solidFill>
                  <a:srgbClr val="3F4B4D"/>
                </a:solidFill>
              </a:rPr>
              <a:t>はネットワークパフォーマンスを監視し、アプリケーション性能ポリシーに従ってアプリケーション通信の経路を制御</a:t>
            </a:r>
            <a:endParaRPr lang="en-US" sz="1900" dirty="0">
              <a:solidFill>
                <a:srgbClr val="3F4B4D"/>
              </a:solidFill>
            </a:endParaRPr>
          </a:p>
          <a:p>
            <a:pPr marL="179274" indent="-179274" defTabSz="914016">
              <a:spcBef>
                <a:spcPts val="600"/>
              </a:spcBef>
              <a:buFont typeface="Arial"/>
              <a:buChar char="•"/>
            </a:pPr>
            <a:r>
              <a:rPr lang="en-US" sz="1900" dirty="0" err="1" smtClean="0">
                <a:solidFill>
                  <a:srgbClr val="3F4B4D"/>
                </a:solidFill>
              </a:rPr>
              <a:t>PfR</a:t>
            </a:r>
            <a:r>
              <a:rPr lang="ja-JP" altLang="en-US" sz="1900" dirty="0" smtClean="0">
                <a:solidFill>
                  <a:srgbClr val="3F4B4D"/>
                </a:solidFill>
              </a:rPr>
              <a:t>は使用可能な</a:t>
            </a:r>
            <a:r>
              <a:rPr lang="en-US" altLang="ja-JP" sz="1900" dirty="0" smtClean="0">
                <a:solidFill>
                  <a:srgbClr val="3F4B4D"/>
                </a:solidFill>
              </a:rPr>
              <a:t>WAN</a:t>
            </a:r>
            <a:r>
              <a:rPr lang="ja-JP" altLang="en-US" sz="1900" dirty="0" smtClean="0">
                <a:solidFill>
                  <a:srgbClr val="3F4B4D"/>
                </a:solidFill>
              </a:rPr>
              <a:t>帯域を有効に活用するため、回線の利用率に基づきロードバランスすることが可能</a:t>
            </a:r>
            <a:endParaRPr lang="en-US" sz="1900" dirty="0">
              <a:solidFill>
                <a:srgbClr val="3F4B4D"/>
              </a:solidFill>
            </a:endParaRPr>
          </a:p>
        </p:txBody>
      </p:sp>
      <p:grpSp>
        <p:nvGrpSpPr>
          <p:cNvPr id="174" name="Group 173"/>
          <p:cNvGrpSpPr/>
          <p:nvPr/>
        </p:nvGrpSpPr>
        <p:grpSpPr>
          <a:xfrm>
            <a:off x="304721" y="3188716"/>
            <a:ext cx="3306581" cy="1891284"/>
            <a:chOff x="352753" y="2781486"/>
            <a:chExt cx="3306581" cy="1937620"/>
          </a:xfrm>
        </p:grpSpPr>
        <p:sp>
          <p:nvSpPr>
            <p:cNvPr id="175" name="TextBox 174"/>
            <p:cNvSpPr txBox="1"/>
            <p:nvPr/>
          </p:nvSpPr>
          <p:spPr>
            <a:xfrm>
              <a:off x="352753" y="4123934"/>
              <a:ext cx="2538340" cy="595172"/>
            </a:xfrm>
            <a:prstGeom prst="roundRect">
              <a:avLst/>
            </a:prstGeom>
            <a:solidFill>
              <a:srgbClr val="F8B079"/>
            </a:solidFill>
            <a:ln>
              <a:noFill/>
            </a:ln>
            <a:effectLst>
              <a:outerShdw blurRad="76200" dist="50800" dir="5400000" algn="ctr" rotWithShape="0">
                <a:srgbClr val="000000">
                  <a:alpha val="27000"/>
                </a:srgbClr>
              </a:outerShdw>
            </a:effectLst>
          </p:spPr>
          <p:txBody>
            <a:bodyPr vert="horz" wrap="square" lIns="108803" tIns="54401" rIns="108803" bIns="54401" numCol="1" rtlCol="0" anchor="ctr" anchorCtr="0" compatLnSpc="1">
              <a:prstTxWarp prst="textNoShape">
                <a:avLst/>
              </a:prstTxWarp>
            </a:bodyPr>
            <a:lstStyle>
              <a:defPPr>
                <a:defRPr lang="en-US"/>
              </a:defPPr>
              <a:lvl1pPr algn="ctr">
                <a:defRPr sz="1200" b="1">
                  <a:solidFill>
                    <a:schemeClr val="bg1"/>
                  </a:solidFill>
                </a:defRPr>
              </a:lvl1pPr>
            </a:lstStyle>
            <a:p>
              <a:pPr algn="l"/>
              <a:r>
                <a:rPr lang="ja-JP" altLang="en-US" b="0" dirty="0" smtClean="0">
                  <a:solidFill>
                    <a:schemeClr val="accent1"/>
                  </a:solidFill>
                </a:rPr>
                <a:t>その他の通信はロードバランスして帯域を最大限利用</a:t>
              </a:r>
              <a:endParaRPr lang="en-US" b="0" dirty="0">
                <a:solidFill>
                  <a:srgbClr val="000000"/>
                </a:solidFill>
              </a:endParaRPr>
            </a:p>
          </p:txBody>
        </p:sp>
        <p:cxnSp>
          <p:nvCxnSpPr>
            <p:cNvPr id="176" name="Straight Connector 175"/>
            <p:cNvCxnSpPr/>
            <p:nvPr/>
          </p:nvCxnSpPr>
          <p:spPr>
            <a:xfrm flipV="1">
              <a:off x="2891093" y="2781486"/>
              <a:ext cx="698793" cy="1697225"/>
            </a:xfrm>
            <a:prstGeom prst="line">
              <a:avLst/>
            </a:prstGeom>
            <a:ln w="12700" cmpd="sng">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V="1">
              <a:off x="2891093" y="4039483"/>
              <a:ext cx="768241" cy="439228"/>
            </a:xfrm>
            <a:prstGeom prst="line">
              <a:avLst/>
            </a:prstGeom>
            <a:ln w="12700" cmpd="sng">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grpSp>
      <p:grpSp>
        <p:nvGrpSpPr>
          <p:cNvPr id="181" name="Group 180"/>
          <p:cNvGrpSpPr/>
          <p:nvPr/>
        </p:nvGrpSpPr>
        <p:grpSpPr>
          <a:xfrm>
            <a:off x="6106008" y="3708492"/>
            <a:ext cx="4815458" cy="2397282"/>
            <a:chOff x="6955473" y="3579964"/>
            <a:chExt cx="4815458" cy="2397282"/>
          </a:xfrm>
        </p:grpSpPr>
        <p:sp>
          <p:nvSpPr>
            <p:cNvPr id="182" name="TextBox 181"/>
            <p:cNvSpPr txBox="1"/>
            <p:nvPr/>
          </p:nvSpPr>
          <p:spPr>
            <a:xfrm>
              <a:off x="8553941" y="4785464"/>
              <a:ext cx="3216990" cy="1191782"/>
            </a:xfrm>
            <a:prstGeom prst="roundRect">
              <a:avLst/>
            </a:prstGeom>
            <a:solidFill>
              <a:schemeClr val="accent2">
                <a:lumMod val="60000"/>
                <a:lumOff val="40000"/>
              </a:schemeClr>
            </a:solidFill>
            <a:ln w="28575" cmpd="sng">
              <a:noFill/>
            </a:ln>
          </p:spPr>
          <p:txBody>
            <a:bodyPr wrap="square" lIns="91409" tIns="45705" rIns="91409" bIns="45705" rtlCol="0">
              <a:spAutoFit/>
            </a:bodyPr>
            <a:lstStyle>
              <a:defPPr>
                <a:defRPr lang="en-US"/>
              </a:defPPr>
              <a:lvl1pPr defTabSz="914077">
                <a:defRPr sz="1400">
                  <a:solidFill>
                    <a:srgbClr val="66FFFF"/>
                  </a:solidFill>
                </a:defRPr>
              </a:lvl1pPr>
            </a:lstStyle>
            <a:p>
              <a:r>
                <a:rPr lang="ja-JP" altLang="en-US" sz="1600" dirty="0" smtClean="0">
                  <a:solidFill>
                    <a:srgbClr val="FF0000"/>
                  </a:solidFill>
                </a:rPr>
                <a:t>音声</a:t>
              </a:r>
              <a:r>
                <a:rPr lang="en-US" altLang="ja-JP" sz="1600" dirty="0" smtClean="0">
                  <a:solidFill>
                    <a:srgbClr val="FF0000"/>
                  </a:solidFill>
                </a:rPr>
                <a:t>/</a:t>
              </a:r>
              <a:r>
                <a:rPr lang="ja-JP" altLang="en-US" sz="1600" dirty="0" smtClean="0">
                  <a:solidFill>
                    <a:srgbClr val="FF0000"/>
                  </a:solidFill>
                </a:rPr>
                <a:t>ビデオ</a:t>
              </a:r>
              <a:r>
                <a:rPr lang="en-US" altLang="ja-JP" sz="1600" dirty="0" smtClean="0">
                  <a:solidFill>
                    <a:srgbClr val="FF0000"/>
                  </a:solidFill>
                </a:rPr>
                <a:t>/</a:t>
              </a:r>
              <a:r>
                <a:rPr lang="ja-JP" altLang="en-US" sz="1600" dirty="0" smtClean="0">
                  <a:solidFill>
                    <a:srgbClr val="FF0000"/>
                  </a:solidFill>
                </a:rPr>
                <a:t>最重要</a:t>
              </a:r>
              <a:r>
                <a:rPr lang="en-US" sz="1600" dirty="0" smtClean="0">
                  <a:solidFill>
                    <a:srgbClr val="FF0000"/>
                  </a:solidFill>
                </a:rPr>
                <a:t> </a:t>
              </a:r>
              <a:r>
                <a:rPr lang="ja-JP" altLang="en-US" sz="1600" dirty="0" smtClean="0">
                  <a:solidFill>
                    <a:srgbClr val="000000"/>
                  </a:solidFill>
                </a:rPr>
                <a:t>通信は、使用している回線が設定されたスレッシュホールドを下回った場合に、他の回線へと切り替えられる。</a:t>
              </a:r>
              <a:endParaRPr lang="en-US" sz="1600" dirty="0">
                <a:solidFill>
                  <a:srgbClr val="000000"/>
                </a:solidFill>
              </a:endParaRPr>
            </a:p>
          </p:txBody>
        </p:sp>
        <p:cxnSp>
          <p:nvCxnSpPr>
            <p:cNvPr id="183" name="Straight Connector 182"/>
            <p:cNvCxnSpPr/>
            <p:nvPr/>
          </p:nvCxnSpPr>
          <p:spPr>
            <a:xfrm flipH="1" flipV="1">
              <a:off x="6955473" y="3579964"/>
              <a:ext cx="1598468" cy="1614105"/>
            </a:xfrm>
            <a:prstGeom prst="line">
              <a:avLst/>
            </a:prstGeom>
            <a:ln w="12700" cmpd="sng">
              <a:solidFill>
                <a:schemeClr val="tx2">
                  <a:lumMod val="75000"/>
                </a:schemeClr>
              </a:solidFill>
              <a:tailEnd type="oval" w="med" len="med"/>
            </a:ln>
            <a:effectLst/>
          </p:spPr>
          <p:style>
            <a:lnRef idx="2">
              <a:schemeClr val="accent1"/>
            </a:lnRef>
            <a:fillRef idx="0">
              <a:schemeClr val="accent1"/>
            </a:fillRef>
            <a:effectRef idx="1">
              <a:schemeClr val="accent1"/>
            </a:effectRef>
            <a:fontRef idx="minor">
              <a:schemeClr val="tx1"/>
            </a:fontRef>
          </p:style>
        </p:cxnSp>
      </p:grpSp>
      <p:grpSp>
        <p:nvGrpSpPr>
          <p:cNvPr id="184" name="Group 183"/>
          <p:cNvGrpSpPr/>
          <p:nvPr/>
        </p:nvGrpSpPr>
        <p:grpSpPr>
          <a:xfrm>
            <a:off x="1422030" y="1628186"/>
            <a:ext cx="2987528" cy="1350057"/>
            <a:chOff x="1722616" y="1790864"/>
            <a:chExt cx="2987528" cy="1350057"/>
          </a:xfrm>
        </p:grpSpPr>
        <p:cxnSp>
          <p:nvCxnSpPr>
            <p:cNvPr id="186" name="Straight Connector 185"/>
            <p:cNvCxnSpPr/>
            <p:nvPr/>
          </p:nvCxnSpPr>
          <p:spPr>
            <a:xfrm>
              <a:off x="3794820" y="2483614"/>
              <a:ext cx="261671" cy="657307"/>
            </a:xfrm>
            <a:prstGeom prst="line">
              <a:avLst/>
            </a:prstGeom>
            <a:ln w="12700" cmpd="sng">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85" name="TextBox 184"/>
            <p:cNvSpPr txBox="1"/>
            <p:nvPr/>
          </p:nvSpPr>
          <p:spPr>
            <a:xfrm>
              <a:off x="1722616" y="1790864"/>
              <a:ext cx="2987528" cy="919367"/>
            </a:xfrm>
            <a:prstGeom prst="roundRect">
              <a:avLst/>
            </a:prstGeom>
            <a:solidFill>
              <a:srgbClr val="F8B079"/>
            </a:solidFill>
            <a:ln w="28575" cmpd="sng">
              <a:noFill/>
            </a:ln>
          </p:spPr>
          <p:txBody>
            <a:bodyPr wrap="square" lIns="91409" tIns="45705" rIns="91409" bIns="45705" rtlCol="0">
              <a:spAutoFit/>
            </a:bodyPr>
            <a:lstStyle>
              <a:defPPr>
                <a:defRPr lang="en-US"/>
              </a:defPPr>
              <a:lvl1pPr defTabSz="914077">
                <a:defRPr sz="1400">
                  <a:solidFill>
                    <a:srgbClr val="FFFF00"/>
                  </a:solidFill>
                </a:defRPr>
              </a:lvl1pPr>
            </a:lstStyle>
            <a:p>
              <a:r>
                <a:rPr lang="ja-JP" altLang="en-US" sz="1600" dirty="0" smtClean="0">
                  <a:solidFill>
                    <a:srgbClr val="FF0000"/>
                  </a:solidFill>
                </a:rPr>
                <a:t>音声</a:t>
              </a:r>
              <a:r>
                <a:rPr lang="en-US" altLang="ja-JP" sz="1600" dirty="0" smtClean="0">
                  <a:solidFill>
                    <a:srgbClr val="FF0000"/>
                  </a:solidFill>
                </a:rPr>
                <a:t>/</a:t>
              </a:r>
              <a:r>
                <a:rPr lang="ja-JP" altLang="en-US" sz="1600" dirty="0" smtClean="0">
                  <a:solidFill>
                    <a:srgbClr val="FF0000"/>
                  </a:solidFill>
                </a:rPr>
                <a:t>ビデオ</a:t>
              </a:r>
              <a:r>
                <a:rPr lang="en-US" altLang="ja-JP" sz="1600" dirty="0" smtClean="0">
                  <a:solidFill>
                    <a:srgbClr val="FF0000"/>
                  </a:solidFill>
                </a:rPr>
                <a:t>/</a:t>
              </a:r>
              <a:r>
                <a:rPr lang="ja-JP" altLang="en-US" sz="1600" dirty="0" smtClean="0">
                  <a:solidFill>
                    <a:srgbClr val="FF0000"/>
                  </a:solidFill>
                </a:rPr>
                <a:t>最重要</a:t>
              </a:r>
              <a:r>
                <a:rPr lang="ja-JP" altLang="en-US" sz="1600" dirty="0" smtClean="0">
                  <a:solidFill>
                    <a:srgbClr val="000000"/>
                  </a:solidFill>
                </a:rPr>
                <a:t>通信はディレイ、ジッタ、到達性から最良の回線を選択し使用</a:t>
              </a:r>
              <a:endParaRPr lang="en-US" sz="1600" dirty="0">
                <a:solidFill>
                  <a:srgbClr val="000000"/>
                </a:solidFill>
              </a:endParaRPr>
            </a:p>
          </p:txBody>
        </p:sp>
      </p:grpSp>
      <p:sp>
        <p:nvSpPr>
          <p:cNvPr id="67" name="Slide Number Placeholder 2"/>
          <p:cNvSpPr>
            <a:spLocks noGrp="1"/>
          </p:cNvSpPr>
          <p:nvPr>
            <p:ph type="sldNum" sz="quarter" idx="4"/>
          </p:nvPr>
        </p:nvSpPr>
        <p:spPr>
          <a:xfrm>
            <a:off x="5805015" y="6518478"/>
            <a:ext cx="511080" cy="366183"/>
          </a:xfrm>
        </p:spPr>
        <p:txBody>
          <a:bodyPr/>
          <a:lstStyle/>
          <a:p>
            <a:fld id="{3945D0FD-48F1-4D72-80C5-FFB60B92A834}" type="slidenum">
              <a:rPr lang="en-US" smtClean="0"/>
              <a:pPr/>
              <a:t>27</a:t>
            </a:fld>
            <a:endParaRPr lang="en-US" dirty="0"/>
          </a:p>
        </p:txBody>
      </p:sp>
    </p:spTree>
    <p:extLst>
      <p:ext uri="{BB962C8B-B14F-4D97-AF65-F5344CB8AC3E}">
        <p14:creationId xmlns:p14="http://schemas.microsoft.com/office/powerpoint/2010/main" val="1526426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left)">
                                      <p:cBhvr>
                                        <p:cTn id="7" dur="1000"/>
                                        <p:tgtEl>
                                          <p:spTgt spid="15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wipe(left)">
                                      <p:cBhvr>
                                        <p:cTn id="10" dur="1000"/>
                                        <p:tgtEl>
                                          <p:spTgt spid="171"/>
                                        </p:tgtEl>
                                      </p:cBhvr>
                                    </p:animEffect>
                                  </p:childTnLst>
                                </p:cTn>
                              </p:par>
                              <p:par>
                                <p:cTn id="11" presetID="22" presetClass="entr" presetSubtype="1" fill="hold" nodeType="withEffect">
                                  <p:stCondLst>
                                    <p:cond delay="750"/>
                                  </p:stCondLst>
                                  <p:childTnLst>
                                    <p:set>
                                      <p:cBhvr>
                                        <p:cTn id="12" dur="1" fill="hold">
                                          <p:stCondLst>
                                            <p:cond delay="0"/>
                                          </p:stCondLst>
                                        </p:cTn>
                                        <p:tgtEl>
                                          <p:spTgt spid="184"/>
                                        </p:tgtEl>
                                        <p:attrNameLst>
                                          <p:attrName>style.visibility</p:attrName>
                                        </p:attrNameLst>
                                      </p:cBhvr>
                                      <p:to>
                                        <p:strVal val="visible"/>
                                      </p:to>
                                    </p:set>
                                    <p:animEffect transition="in" filter="wipe(up)">
                                      <p:cBhvr>
                                        <p:cTn id="13" dur="500"/>
                                        <p:tgtEl>
                                          <p:spTgt spid="184"/>
                                        </p:tgtEl>
                                      </p:cBhvr>
                                    </p:animEffect>
                                  </p:childTnLst>
                                </p:cTn>
                              </p:par>
                              <p:par>
                                <p:cTn id="14" presetID="22" presetClass="entr" presetSubtype="4" fill="hold" nodeType="withEffect">
                                  <p:stCondLst>
                                    <p:cond delay="750"/>
                                  </p:stCondLst>
                                  <p:childTnLst>
                                    <p:set>
                                      <p:cBhvr>
                                        <p:cTn id="15" dur="1" fill="hold">
                                          <p:stCondLst>
                                            <p:cond delay="0"/>
                                          </p:stCondLst>
                                        </p:cTn>
                                        <p:tgtEl>
                                          <p:spTgt spid="181"/>
                                        </p:tgtEl>
                                        <p:attrNameLst>
                                          <p:attrName>style.visibility</p:attrName>
                                        </p:attrNameLst>
                                      </p:cBhvr>
                                      <p:to>
                                        <p:strVal val="visible"/>
                                      </p:to>
                                    </p:set>
                                    <p:animEffect transition="in" filter="wipe(down)">
                                      <p:cBhvr>
                                        <p:cTn id="16" dur="500"/>
                                        <p:tgtEl>
                                          <p:spTgt spid="1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2"/>
                                        </p:tgtEl>
                                        <p:attrNameLst>
                                          <p:attrName>style.visibility</p:attrName>
                                        </p:attrNameLst>
                                      </p:cBhvr>
                                      <p:to>
                                        <p:strVal val="visible"/>
                                      </p:to>
                                    </p:set>
                                    <p:animEffect transition="in" filter="wipe(left)">
                                      <p:cBhvr>
                                        <p:cTn id="24" dur="1000"/>
                                        <p:tgtEl>
                                          <p:spTgt spid="172"/>
                                        </p:tgtEl>
                                      </p:cBhvr>
                                    </p:animEffect>
                                  </p:childTnLst>
                                </p:cTn>
                              </p:par>
                              <p:par>
                                <p:cTn id="25" presetID="22" presetClass="entr" presetSubtype="4" fill="hold" nodeType="withEffect">
                                  <p:stCondLst>
                                    <p:cond delay="750"/>
                                  </p:stCondLst>
                                  <p:childTnLst>
                                    <p:set>
                                      <p:cBhvr>
                                        <p:cTn id="26" dur="1" fill="hold">
                                          <p:stCondLst>
                                            <p:cond delay="0"/>
                                          </p:stCondLst>
                                        </p:cTn>
                                        <p:tgtEl>
                                          <p:spTgt spid="174"/>
                                        </p:tgtEl>
                                        <p:attrNameLst>
                                          <p:attrName>style.visibility</p:attrName>
                                        </p:attrNameLst>
                                      </p:cBhvr>
                                      <p:to>
                                        <p:strVal val="visible"/>
                                      </p:to>
                                    </p:set>
                                    <p:animEffect transition="in" filter="wipe(down)">
                                      <p:cBhvr>
                                        <p:cTn id="2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1" grpId="0" animBg="1"/>
      <p:bldP spid="171" grpId="0" animBg="1"/>
      <p:bldP spid="17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8193695" y="3530619"/>
            <a:ext cx="3138465" cy="2443679"/>
          </a:xfrm>
          <a:prstGeom prst="rect">
            <a:avLst/>
          </a:prstGeom>
          <a:gradFill flip="none" rotWithShape="1">
            <a:gsLst>
              <a:gs pos="0">
                <a:schemeClr val="accent5"/>
              </a:gs>
              <a:gs pos="68000">
                <a:srgbClr val="08252E">
                  <a:alpha val="0"/>
                </a:srgbClr>
              </a:gs>
            </a:gsLst>
            <a:lin ang="5400000" scaled="0"/>
            <a:tileRect/>
          </a:gradFill>
          <a:ln w="9525" cap="flat" cmpd="sng" algn="ctr">
            <a:gradFill flip="none" rotWithShape="1">
              <a:gsLst>
                <a:gs pos="0">
                  <a:schemeClr val="accent1">
                    <a:tint val="66000"/>
                    <a:satMod val="160000"/>
                  </a:schemeClr>
                </a:gs>
                <a:gs pos="88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911894">
              <a:lnSpc>
                <a:spcPct val="95000"/>
              </a:lnSpc>
              <a:spcBef>
                <a:spcPts val="200"/>
              </a:spcBef>
            </a:pPr>
            <a:endParaRPr lang="en-US" sz="23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22" name="Rectangle 21"/>
          <p:cNvSpPr/>
          <p:nvPr/>
        </p:nvSpPr>
        <p:spPr>
          <a:xfrm>
            <a:off x="5526136" y="3937019"/>
            <a:ext cx="2556871" cy="2443679"/>
          </a:xfrm>
          <a:prstGeom prst="rect">
            <a:avLst/>
          </a:prstGeom>
          <a:gradFill flip="none" rotWithShape="1">
            <a:gsLst>
              <a:gs pos="0">
                <a:schemeClr val="accent5"/>
              </a:gs>
              <a:gs pos="68000">
                <a:srgbClr val="08252E">
                  <a:alpha val="0"/>
                </a:srgbClr>
              </a:gs>
            </a:gsLst>
            <a:lin ang="5400000" scaled="0"/>
            <a:tileRect/>
          </a:gradFill>
          <a:ln w="9525" cap="flat" cmpd="sng" algn="ctr">
            <a:gradFill flip="none" rotWithShape="1">
              <a:gsLst>
                <a:gs pos="0">
                  <a:schemeClr val="accent1">
                    <a:tint val="66000"/>
                    <a:satMod val="160000"/>
                  </a:schemeClr>
                </a:gs>
                <a:gs pos="88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911894">
              <a:lnSpc>
                <a:spcPct val="95000"/>
              </a:lnSpc>
              <a:spcBef>
                <a:spcPts val="200"/>
              </a:spcBef>
            </a:pPr>
            <a:endParaRPr lang="en-US" sz="23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21" name="Rectangle 20"/>
          <p:cNvSpPr/>
          <p:nvPr/>
        </p:nvSpPr>
        <p:spPr>
          <a:xfrm>
            <a:off x="2742505" y="4338141"/>
            <a:ext cx="2672937" cy="2443679"/>
          </a:xfrm>
          <a:prstGeom prst="rect">
            <a:avLst/>
          </a:prstGeom>
          <a:gradFill flip="none" rotWithShape="1">
            <a:gsLst>
              <a:gs pos="0">
                <a:schemeClr val="accent5"/>
              </a:gs>
              <a:gs pos="68000">
                <a:srgbClr val="08252E">
                  <a:alpha val="0"/>
                </a:srgbClr>
              </a:gs>
            </a:gsLst>
            <a:lin ang="5400000" scaled="0"/>
            <a:tileRect/>
          </a:gradFill>
          <a:ln w="9525" cap="flat" cmpd="sng" algn="ctr">
            <a:gradFill flip="none" rotWithShape="1">
              <a:gsLst>
                <a:gs pos="0">
                  <a:schemeClr val="accent1">
                    <a:tint val="66000"/>
                    <a:satMod val="160000"/>
                  </a:schemeClr>
                </a:gs>
                <a:gs pos="88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911894">
              <a:lnSpc>
                <a:spcPct val="95000"/>
              </a:lnSpc>
              <a:spcBef>
                <a:spcPts val="200"/>
              </a:spcBef>
            </a:pPr>
            <a:endParaRPr lang="en-US" sz="23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3" name="Title 2"/>
          <p:cNvSpPr>
            <a:spLocks noGrp="1"/>
          </p:cNvSpPr>
          <p:nvPr>
            <p:ph type="title"/>
          </p:nvPr>
        </p:nvSpPr>
        <p:spPr>
          <a:noFill/>
        </p:spPr>
        <p:txBody>
          <a:bodyPr/>
          <a:lstStyle/>
          <a:p>
            <a:r>
              <a:rPr lang="en-US" dirty="0" err="1" smtClean="0"/>
              <a:t>PfR</a:t>
            </a:r>
            <a:r>
              <a:rPr lang="ja-JP" altLang="en-US" dirty="0" smtClean="0"/>
              <a:t>の革新ーより簡単により大規模対応に</a:t>
            </a:r>
            <a:endParaRPr lang="en-US" dirty="0"/>
          </a:p>
        </p:txBody>
      </p:sp>
      <p:sp>
        <p:nvSpPr>
          <p:cNvPr id="9" name="Shape 8"/>
          <p:cNvSpPr/>
          <p:nvPr/>
        </p:nvSpPr>
        <p:spPr>
          <a:xfrm>
            <a:off x="406295" y="1092204"/>
            <a:ext cx="9850517" cy="4250693"/>
          </a:xfrm>
          <a:prstGeom prst="swooshArrow">
            <a:avLst>
              <a:gd name="adj1" fmla="val 31032"/>
              <a:gd name="adj2" fmla="val 37306"/>
            </a:avLst>
          </a:prstGeom>
          <a:solidFill>
            <a:schemeClr val="accent6">
              <a:lumMod val="50000"/>
            </a:schemeClr>
          </a:solidFill>
          <a:ln w="25400">
            <a:solidFill>
              <a:schemeClr val="tx1"/>
            </a:solidFill>
          </a:ln>
          <a:effectLst/>
        </p:spPr>
      </p:sp>
      <p:sp>
        <p:nvSpPr>
          <p:cNvPr id="10" name="Oval 9"/>
          <p:cNvSpPr/>
          <p:nvPr/>
        </p:nvSpPr>
        <p:spPr>
          <a:xfrm>
            <a:off x="3654671" y="3090228"/>
            <a:ext cx="266391" cy="266461"/>
          </a:xfrm>
          <a:prstGeom prst="ellipse">
            <a:avLst/>
          </a:prstGeom>
          <a:gradFill flip="none" rotWithShape="1">
            <a:gsLst>
              <a:gs pos="100000">
                <a:schemeClr val="accent5">
                  <a:lumMod val="60000"/>
                  <a:lumOff val="40000"/>
                </a:schemeClr>
              </a:gs>
              <a:gs pos="0">
                <a:schemeClr val="accent1"/>
              </a:gs>
            </a:gsLst>
            <a:path path="circle">
              <a:fillToRect l="50000" t="50000" r="50000" b="50000"/>
            </a:path>
            <a:tileRect/>
          </a:gra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196005" y="2330805"/>
            <a:ext cx="481553" cy="481679"/>
          </a:xfrm>
          <a:prstGeom prst="ellipse">
            <a:avLst/>
          </a:prstGeom>
          <a:gradFill flip="none" rotWithShape="1">
            <a:gsLst>
              <a:gs pos="100000">
                <a:schemeClr val="accent5">
                  <a:lumMod val="60000"/>
                  <a:lumOff val="40000"/>
                </a:schemeClr>
              </a:gs>
              <a:gs pos="0">
                <a:schemeClr val="accent1"/>
              </a:gs>
            </a:gsLst>
            <a:path path="circle">
              <a:fillToRect l="50000" t="50000" r="50000" b="50000"/>
            </a:path>
            <a:tileRect/>
          </a:gra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33770" y="1881124"/>
            <a:ext cx="665977" cy="666149"/>
          </a:xfrm>
          <a:prstGeom prst="ellipse">
            <a:avLst/>
          </a:prstGeom>
          <a:gradFill flip="none" rotWithShape="1">
            <a:gsLst>
              <a:gs pos="100000">
                <a:schemeClr val="accent5">
                  <a:lumMod val="60000"/>
                  <a:lumOff val="40000"/>
                </a:schemeClr>
              </a:gs>
              <a:gs pos="0">
                <a:schemeClr val="accent1"/>
              </a:gs>
            </a:gsLst>
            <a:path path="circle">
              <a:fillToRect l="50000" t="50000" r="50000" b="50000"/>
            </a:path>
            <a:tileRect/>
          </a:gra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2742486" y="4534062"/>
            <a:ext cx="2602194" cy="18466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9352" tIns="0" rIns="0" bIns="0" numCol="1" spcCol="1058" anchor="t" anchorCtr="0">
            <a:noAutofit/>
          </a:bodyPr>
          <a:lstStyle/>
          <a:p>
            <a:pPr defTabSz="1184242">
              <a:spcBef>
                <a:spcPts val="400"/>
              </a:spcBef>
              <a:spcAft>
                <a:spcPct val="35000"/>
              </a:spcAft>
              <a:buClr>
                <a:srgbClr val="3F4B4D"/>
              </a:buClr>
            </a:pPr>
            <a:r>
              <a:rPr lang="en-US" sz="2100" b="1" dirty="0" err="1">
                <a:solidFill>
                  <a:schemeClr val="tx1">
                    <a:lumMod val="75000"/>
                  </a:schemeClr>
                </a:solidFill>
              </a:rPr>
              <a:t>PfR</a:t>
            </a:r>
            <a:r>
              <a:rPr lang="en-US" sz="2100" b="1" dirty="0">
                <a:solidFill>
                  <a:schemeClr val="tx1">
                    <a:lumMod val="75000"/>
                  </a:schemeClr>
                </a:solidFill>
              </a:rPr>
              <a:t>/OER</a:t>
            </a:r>
          </a:p>
          <a:p>
            <a:pPr marL="172924" lvl="1" indent="-172924">
              <a:spcBef>
                <a:spcPts val="400"/>
              </a:spcBef>
              <a:spcAft>
                <a:spcPts val="83"/>
              </a:spcAft>
              <a:buClr>
                <a:srgbClr val="3F4B4D"/>
              </a:buClr>
              <a:buSzPct val="90000"/>
              <a:buFont typeface="Arial" pitchFamily="34" charset="0"/>
              <a:buChar char="•"/>
            </a:pPr>
            <a:r>
              <a:rPr lang="ja-JP" altLang="en-US" sz="1500" dirty="0" smtClean="0">
                <a:solidFill>
                  <a:srgbClr val="3F4B4D"/>
                </a:solidFill>
                <a:latin typeface="+mj-lt"/>
              </a:rPr>
              <a:t>インターネットエッジ</a:t>
            </a:r>
            <a:endParaRPr lang="en-US" sz="1500" dirty="0">
              <a:solidFill>
                <a:srgbClr val="3F4B4D"/>
              </a:solidFill>
              <a:latin typeface="+mj-lt"/>
            </a:endParaRPr>
          </a:p>
          <a:p>
            <a:pPr marL="172924" lvl="1" indent="-172924">
              <a:spcBef>
                <a:spcPts val="400"/>
              </a:spcBef>
              <a:spcAft>
                <a:spcPts val="83"/>
              </a:spcAft>
              <a:buClr>
                <a:srgbClr val="3F4B4D"/>
              </a:buClr>
              <a:buSzPct val="90000"/>
              <a:buFont typeface="Arial" pitchFamily="34" charset="0"/>
              <a:buChar char="•"/>
            </a:pPr>
            <a:r>
              <a:rPr lang="ja-JP" altLang="en-US" sz="1500" dirty="0" smtClean="0">
                <a:solidFill>
                  <a:srgbClr val="3F4B4D"/>
                </a:solidFill>
                <a:latin typeface="+mj-lt"/>
              </a:rPr>
              <a:t>基本的な</a:t>
            </a:r>
            <a:r>
              <a:rPr lang="en-US" altLang="ja-JP" sz="1500" dirty="0" smtClean="0">
                <a:solidFill>
                  <a:srgbClr val="3F4B4D"/>
                </a:solidFill>
                <a:latin typeface="+mj-lt"/>
              </a:rPr>
              <a:t>WAN</a:t>
            </a:r>
            <a:r>
              <a:rPr lang="ja-JP" altLang="en-US" sz="1500" dirty="0" smtClean="0">
                <a:solidFill>
                  <a:srgbClr val="3F4B4D"/>
                </a:solidFill>
                <a:latin typeface="+mj-lt"/>
              </a:rPr>
              <a:t>対応</a:t>
            </a:r>
            <a:endParaRPr lang="en-US" sz="1500" dirty="0">
              <a:solidFill>
                <a:srgbClr val="3F4B4D"/>
              </a:solidFill>
              <a:latin typeface="+mj-lt"/>
            </a:endParaRPr>
          </a:p>
          <a:p>
            <a:pPr marL="172924" lvl="1" indent="-172924">
              <a:spcBef>
                <a:spcPts val="400"/>
              </a:spcBef>
              <a:spcAft>
                <a:spcPts val="83"/>
              </a:spcAft>
              <a:buClr>
                <a:srgbClr val="3F4B4D"/>
              </a:buClr>
              <a:buSzPct val="90000"/>
              <a:buFont typeface="Arial" pitchFamily="34" charset="0"/>
              <a:buChar char="•"/>
            </a:pPr>
            <a:r>
              <a:rPr lang="ja-JP" altLang="en-US" sz="1500" dirty="0" smtClean="0">
                <a:solidFill>
                  <a:srgbClr val="3F4B4D"/>
                </a:solidFill>
                <a:latin typeface="+mj-lt"/>
              </a:rPr>
              <a:t>サイトごとポリシーごとのプロビジョニング</a:t>
            </a:r>
            <a:endParaRPr lang="en-US" sz="1500" dirty="0">
              <a:solidFill>
                <a:srgbClr val="3F4B4D"/>
              </a:solidFill>
              <a:latin typeface="+mj-lt"/>
            </a:endParaRPr>
          </a:p>
          <a:p>
            <a:pPr marL="172924" lvl="1" indent="-172924">
              <a:spcBef>
                <a:spcPts val="400"/>
              </a:spcBef>
              <a:spcAft>
                <a:spcPts val="83"/>
              </a:spcAft>
              <a:buClr>
                <a:srgbClr val="3F4B4D"/>
              </a:buClr>
              <a:buSzPct val="90000"/>
              <a:buFont typeface="Arial" pitchFamily="34" charset="0"/>
              <a:buChar char="•"/>
            </a:pPr>
            <a:r>
              <a:rPr lang="ja-JP" altLang="en-US" sz="1500" dirty="0" smtClean="0">
                <a:solidFill>
                  <a:srgbClr val="3F4B4D"/>
                </a:solidFill>
                <a:latin typeface="+mj-lt"/>
              </a:rPr>
              <a:t>設定は数千行</a:t>
            </a:r>
            <a:endParaRPr lang="en-US" sz="1500" dirty="0">
              <a:solidFill>
                <a:srgbClr val="3F4B4D"/>
              </a:solidFill>
              <a:latin typeface="+mj-lt"/>
            </a:endParaRPr>
          </a:p>
        </p:txBody>
      </p:sp>
      <p:sp>
        <p:nvSpPr>
          <p:cNvPr id="19" name="Rectangle 18"/>
          <p:cNvSpPr/>
          <p:nvPr/>
        </p:nvSpPr>
        <p:spPr>
          <a:xfrm>
            <a:off x="5526156" y="4052259"/>
            <a:ext cx="2556871" cy="14349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9352" tIns="0" rIns="0" bIns="0" numCol="1" spcCol="1058" anchor="t" anchorCtr="0">
            <a:noAutofit/>
          </a:bodyPr>
          <a:lstStyle/>
          <a:p>
            <a:pPr defTabSz="1184242">
              <a:spcBef>
                <a:spcPts val="400"/>
              </a:spcBef>
              <a:spcAft>
                <a:spcPct val="35000"/>
              </a:spcAft>
              <a:buClr>
                <a:srgbClr val="3F4B4D"/>
              </a:buClr>
            </a:pPr>
            <a:r>
              <a:rPr lang="en-US" sz="2100" b="1" dirty="0">
                <a:solidFill>
                  <a:schemeClr val="tx1">
                    <a:lumMod val="75000"/>
                  </a:schemeClr>
                </a:solidFill>
              </a:rPr>
              <a:t>PfRv2</a:t>
            </a:r>
          </a:p>
          <a:p>
            <a:pPr marL="172924" lvl="1" indent="-172924">
              <a:spcBef>
                <a:spcPts val="400"/>
              </a:spcBef>
              <a:spcAft>
                <a:spcPts val="83"/>
              </a:spcAft>
              <a:buClr>
                <a:srgbClr val="3F4B4D"/>
              </a:buClr>
              <a:buSzPct val="90000"/>
              <a:buFont typeface="Arial" pitchFamily="34" charset="0"/>
              <a:buChar char="•"/>
            </a:pPr>
            <a:r>
              <a:rPr lang="ja-JP" altLang="en-US" sz="1500" dirty="0" smtClean="0">
                <a:solidFill>
                  <a:srgbClr val="3F4B4D"/>
                </a:solidFill>
                <a:latin typeface="+mj-lt"/>
              </a:rPr>
              <a:t>ポリシーを簡素化</a:t>
            </a:r>
            <a:endParaRPr lang="en-US" sz="1500" dirty="0">
              <a:solidFill>
                <a:srgbClr val="3F4B4D"/>
              </a:solidFill>
              <a:latin typeface="+mj-lt"/>
            </a:endParaRPr>
          </a:p>
          <a:p>
            <a:pPr marL="172924" lvl="1" indent="-172924">
              <a:spcBef>
                <a:spcPts val="400"/>
              </a:spcBef>
              <a:spcAft>
                <a:spcPts val="83"/>
              </a:spcAft>
              <a:buClr>
                <a:srgbClr val="3F4B4D"/>
              </a:buClr>
              <a:buSzPct val="90000"/>
              <a:buFont typeface="Arial" pitchFamily="34" charset="0"/>
              <a:buChar char="•"/>
            </a:pPr>
            <a:r>
              <a:rPr lang="ja-JP" altLang="en-US" sz="1500" dirty="0" smtClean="0">
                <a:solidFill>
                  <a:srgbClr val="3F4B4D"/>
                </a:solidFill>
                <a:latin typeface="+mj-lt"/>
              </a:rPr>
              <a:t>アプリケーションの経路選択</a:t>
            </a:r>
            <a:endParaRPr lang="en-US" sz="1500" dirty="0" smtClean="0">
              <a:solidFill>
                <a:srgbClr val="3F4B4D"/>
              </a:solidFill>
              <a:latin typeface="+mj-lt"/>
            </a:endParaRPr>
          </a:p>
          <a:p>
            <a:pPr marL="172924" lvl="1" indent="-172924">
              <a:spcBef>
                <a:spcPts val="400"/>
              </a:spcBef>
              <a:spcAft>
                <a:spcPts val="83"/>
              </a:spcAft>
              <a:buClr>
                <a:srgbClr val="3F4B4D"/>
              </a:buClr>
              <a:buSzPct val="90000"/>
              <a:buFont typeface="Arial" pitchFamily="34" charset="0"/>
              <a:buChar char="•"/>
            </a:pPr>
            <a:r>
              <a:rPr lang="ja-JP" altLang="en-US" sz="1500" dirty="0" smtClean="0">
                <a:solidFill>
                  <a:srgbClr val="3F4B4D"/>
                </a:solidFill>
                <a:latin typeface="+mj-lt"/>
              </a:rPr>
              <a:t>ブラックアウト</a:t>
            </a:r>
            <a:r>
              <a:rPr lang="en-US" sz="1500" dirty="0" smtClean="0">
                <a:solidFill>
                  <a:srgbClr val="3F4B4D"/>
                </a:solidFill>
                <a:latin typeface="+mj-lt"/>
              </a:rPr>
              <a:t> ~6</a:t>
            </a:r>
            <a:r>
              <a:rPr lang="ja-JP" altLang="en-US" sz="1500" dirty="0" smtClean="0">
                <a:solidFill>
                  <a:srgbClr val="3F4B4D"/>
                </a:solidFill>
                <a:latin typeface="+mj-lt"/>
              </a:rPr>
              <a:t>秒</a:t>
            </a:r>
            <a:endParaRPr lang="en-US" sz="1500" dirty="0" smtClean="0">
              <a:solidFill>
                <a:srgbClr val="3F4B4D"/>
              </a:solidFill>
              <a:latin typeface="+mj-lt"/>
            </a:endParaRPr>
          </a:p>
          <a:p>
            <a:pPr marL="172924" lvl="1" indent="-172924">
              <a:spcBef>
                <a:spcPts val="400"/>
              </a:spcBef>
              <a:spcAft>
                <a:spcPts val="83"/>
              </a:spcAft>
              <a:buClr>
                <a:srgbClr val="3F4B4D"/>
              </a:buClr>
              <a:buSzPct val="90000"/>
              <a:buFont typeface="Arial" pitchFamily="34" charset="0"/>
              <a:buChar char="•"/>
            </a:pPr>
            <a:r>
              <a:rPr lang="ja-JP" altLang="en-US" sz="1500" dirty="0" smtClean="0">
                <a:solidFill>
                  <a:srgbClr val="3F4B4D"/>
                </a:solidFill>
                <a:latin typeface="+mj-lt"/>
              </a:rPr>
              <a:t>ブラウンアウト</a:t>
            </a:r>
            <a:r>
              <a:rPr lang="en-US" sz="1500" dirty="0" smtClean="0">
                <a:solidFill>
                  <a:srgbClr val="3F4B4D"/>
                </a:solidFill>
                <a:latin typeface="+mj-lt"/>
              </a:rPr>
              <a:t> </a:t>
            </a:r>
            <a:r>
              <a:rPr lang="en-US" sz="1500" dirty="0">
                <a:solidFill>
                  <a:srgbClr val="3F4B4D"/>
                </a:solidFill>
                <a:latin typeface="+mj-lt"/>
              </a:rPr>
              <a:t>~</a:t>
            </a:r>
            <a:r>
              <a:rPr lang="en-US" sz="1500" dirty="0" smtClean="0">
                <a:solidFill>
                  <a:srgbClr val="3F4B4D"/>
                </a:solidFill>
                <a:latin typeface="+mj-lt"/>
              </a:rPr>
              <a:t>9</a:t>
            </a:r>
            <a:r>
              <a:rPr lang="ja-JP" altLang="en-US" sz="1500" dirty="0" smtClean="0">
                <a:solidFill>
                  <a:srgbClr val="3F4B4D"/>
                </a:solidFill>
                <a:latin typeface="+mj-lt"/>
              </a:rPr>
              <a:t>秒</a:t>
            </a:r>
            <a:endParaRPr lang="en-US" sz="1500" dirty="0">
              <a:solidFill>
                <a:srgbClr val="3F4B4D"/>
              </a:solidFill>
              <a:latin typeface="+mj-lt"/>
            </a:endParaRPr>
          </a:p>
          <a:p>
            <a:pPr marL="172924" lvl="1" indent="-172924">
              <a:spcBef>
                <a:spcPts val="400"/>
              </a:spcBef>
              <a:spcAft>
                <a:spcPts val="83"/>
              </a:spcAft>
              <a:buClr>
                <a:srgbClr val="3F4B4D"/>
              </a:buClr>
              <a:buSzPct val="90000"/>
              <a:buFont typeface="Arial" pitchFamily="34" charset="0"/>
              <a:buChar char="•"/>
            </a:pPr>
            <a:r>
              <a:rPr lang="en-US" sz="1500" dirty="0" smtClean="0">
                <a:solidFill>
                  <a:srgbClr val="3F4B4D"/>
                </a:solidFill>
                <a:latin typeface="+mj-lt"/>
              </a:rPr>
              <a:t>500</a:t>
            </a:r>
            <a:r>
              <a:rPr lang="ja-JP" altLang="en-US" sz="1500" dirty="0" smtClean="0">
                <a:solidFill>
                  <a:srgbClr val="3F4B4D"/>
                </a:solidFill>
                <a:latin typeface="+mj-lt"/>
              </a:rPr>
              <a:t>サイトまで拡張可能</a:t>
            </a:r>
            <a:endParaRPr lang="en-US" sz="1500" dirty="0">
              <a:solidFill>
                <a:srgbClr val="3F4B4D"/>
              </a:solidFill>
              <a:latin typeface="+mj-lt"/>
            </a:endParaRPr>
          </a:p>
          <a:p>
            <a:pPr marL="172924" lvl="1" indent="-172924">
              <a:spcBef>
                <a:spcPts val="400"/>
              </a:spcBef>
              <a:spcAft>
                <a:spcPts val="83"/>
              </a:spcAft>
              <a:buClr>
                <a:srgbClr val="3F4B4D"/>
              </a:buClr>
              <a:buSzPct val="90000"/>
              <a:buFont typeface="Arial" pitchFamily="34" charset="0"/>
              <a:buChar char="•"/>
            </a:pPr>
            <a:r>
              <a:rPr lang="ja-JP" altLang="en-US" sz="1500" dirty="0" smtClean="0">
                <a:solidFill>
                  <a:srgbClr val="3F4B4D"/>
                </a:solidFill>
                <a:latin typeface="+mj-lt"/>
              </a:rPr>
              <a:t>設定は数十行</a:t>
            </a:r>
            <a:endParaRPr lang="en-US" sz="1500" dirty="0">
              <a:solidFill>
                <a:srgbClr val="3F4B4D"/>
              </a:solidFill>
              <a:latin typeface="+mj-lt"/>
            </a:endParaRPr>
          </a:p>
        </p:txBody>
      </p:sp>
      <p:sp>
        <p:nvSpPr>
          <p:cNvPr id="20" name="Rectangle 19"/>
          <p:cNvSpPr/>
          <p:nvPr/>
        </p:nvSpPr>
        <p:spPr>
          <a:xfrm>
            <a:off x="8274602" y="3645859"/>
            <a:ext cx="3057557" cy="14349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9352" tIns="0" rIns="0" bIns="0" numCol="1" spcCol="1058" anchor="t" anchorCtr="0">
            <a:noAutofit/>
          </a:bodyPr>
          <a:lstStyle/>
          <a:p>
            <a:pPr defTabSz="1184242">
              <a:spcBef>
                <a:spcPts val="400"/>
              </a:spcBef>
              <a:spcAft>
                <a:spcPct val="35000"/>
              </a:spcAft>
              <a:buClr>
                <a:srgbClr val="3F4B4D"/>
              </a:buClr>
            </a:pPr>
            <a:r>
              <a:rPr lang="en-US" sz="2100" b="1" dirty="0">
                <a:solidFill>
                  <a:schemeClr val="tx1">
                    <a:lumMod val="75000"/>
                  </a:schemeClr>
                </a:solidFill>
              </a:rPr>
              <a:t>PfRv3</a:t>
            </a:r>
          </a:p>
          <a:p>
            <a:pPr marL="172924" lvl="1" indent="-172924">
              <a:spcBef>
                <a:spcPts val="400"/>
              </a:spcBef>
              <a:spcAft>
                <a:spcPts val="83"/>
              </a:spcAft>
              <a:buClr>
                <a:srgbClr val="3F4B4D"/>
              </a:buClr>
              <a:buSzPct val="90000"/>
              <a:buFont typeface="Arial" pitchFamily="34" charset="0"/>
              <a:buChar char="•"/>
            </a:pPr>
            <a:r>
              <a:rPr lang="ja-JP" altLang="en-US" sz="1500" b="1" dirty="0" smtClean="0">
                <a:solidFill>
                  <a:srgbClr val="3F4B4D"/>
                </a:solidFill>
                <a:latin typeface="+mj-lt"/>
              </a:rPr>
              <a:t>ポリシーのプロビジョニングを集中化（ドメインコントローラの導入）</a:t>
            </a:r>
            <a:endParaRPr lang="en-US" sz="1500" b="1" dirty="0">
              <a:solidFill>
                <a:srgbClr val="3F4B4D"/>
              </a:solidFill>
              <a:latin typeface="+mj-lt"/>
            </a:endParaRPr>
          </a:p>
          <a:p>
            <a:pPr marL="172924" lvl="1" indent="-172924">
              <a:spcBef>
                <a:spcPts val="400"/>
              </a:spcBef>
              <a:spcAft>
                <a:spcPts val="83"/>
              </a:spcAft>
              <a:buClr>
                <a:srgbClr val="3F4B4D"/>
              </a:buClr>
              <a:buSzPct val="90000"/>
              <a:buFont typeface="Arial" pitchFamily="34" charset="0"/>
              <a:buChar char="•"/>
            </a:pPr>
            <a:r>
              <a:rPr lang="en-US" sz="1500" b="1" dirty="0" smtClean="0">
                <a:solidFill>
                  <a:srgbClr val="3F4B4D"/>
                </a:solidFill>
                <a:latin typeface="+mj-lt"/>
              </a:rPr>
              <a:t>AVC</a:t>
            </a:r>
            <a:r>
              <a:rPr lang="ja-JP" altLang="en-US" sz="1500" b="1" dirty="0" smtClean="0">
                <a:solidFill>
                  <a:srgbClr val="3F4B4D"/>
                </a:solidFill>
                <a:latin typeface="+mj-lt"/>
              </a:rPr>
              <a:t>インフラストラクチャ</a:t>
            </a:r>
            <a:endParaRPr lang="en-US" sz="1500" b="1" dirty="0">
              <a:solidFill>
                <a:srgbClr val="3F4B4D"/>
              </a:solidFill>
              <a:latin typeface="+mj-lt"/>
            </a:endParaRPr>
          </a:p>
          <a:p>
            <a:pPr marL="172924" lvl="1" indent="-172924">
              <a:spcBef>
                <a:spcPts val="400"/>
              </a:spcBef>
              <a:spcAft>
                <a:spcPts val="83"/>
              </a:spcAft>
              <a:buClr>
                <a:srgbClr val="3F4B4D"/>
              </a:buClr>
              <a:buSzPct val="90000"/>
              <a:buFont typeface="Arial" pitchFamily="34" charset="0"/>
              <a:buChar char="•"/>
            </a:pPr>
            <a:r>
              <a:rPr lang="ja-JP" altLang="en-US" sz="1500" b="1" dirty="0" smtClean="0">
                <a:solidFill>
                  <a:srgbClr val="3F4B4D"/>
                </a:solidFill>
                <a:latin typeface="+mj-lt"/>
              </a:rPr>
              <a:t>高速なルーティング切り替え</a:t>
            </a:r>
            <a:r>
              <a:rPr lang="en-US" sz="1500" b="1" dirty="0" smtClean="0">
                <a:solidFill>
                  <a:srgbClr val="3F4B4D"/>
                </a:solidFill>
                <a:latin typeface="+mj-lt"/>
              </a:rPr>
              <a:t> </a:t>
            </a:r>
            <a:r>
              <a:rPr lang="en-US" sz="1500" b="1" dirty="0">
                <a:solidFill>
                  <a:srgbClr val="3F4B4D"/>
                </a:solidFill>
                <a:latin typeface="+mj-lt"/>
              </a:rPr>
              <a:t>~</a:t>
            </a:r>
            <a:r>
              <a:rPr lang="en-US" sz="1500" b="1" dirty="0" smtClean="0">
                <a:solidFill>
                  <a:srgbClr val="3F4B4D"/>
                </a:solidFill>
                <a:latin typeface="+mj-lt"/>
              </a:rPr>
              <a:t>2</a:t>
            </a:r>
            <a:r>
              <a:rPr lang="ja-JP" altLang="en-US" sz="1500" b="1" dirty="0" smtClean="0">
                <a:solidFill>
                  <a:srgbClr val="3F4B4D"/>
                </a:solidFill>
                <a:latin typeface="+mj-lt"/>
              </a:rPr>
              <a:t>秒</a:t>
            </a:r>
            <a:r>
              <a:rPr lang="en-US" sz="1500" b="1" dirty="0" smtClean="0">
                <a:solidFill>
                  <a:srgbClr val="3F4B4D"/>
                </a:solidFill>
                <a:latin typeface="+mj-lt"/>
              </a:rPr>
              <a:t> </a:t>
            </a:r>
            <a:endParaRPr lang="en-US" sz="1500" b="1" dirty="0">
              <a:solidFill>
                <a:srgbClr val="3F4B4D"/>
              </a:solidFill>
              <a:latin typeface="+mj-lt"/>
            </a:endParaRPr>
          </a:p>
          <a:p>
            <a:pPr marL="172924" lvl="1" indent="-172924">
              <a:spcBef>
                <a:spcPts val="400"/>
              </a:spcBef>
              <a:spcAft>
                <a:spcPts val="83"/>
              </a:spcAft>
              <a:buClr>
                <a:srgbClr val="3F4B4D"/>
              </a:buClr>
              <a:buSzPct val="90000"/>
              <a:buFont typeface="Arial" pitchFamily="34" charset="0"/>
              <a:buChar char="•"/>
            </a:pPr>
            <a:r>
              <a:rPr lang="ja-JP" altLang="en-US" sz="1500" b="1" dirty="0" smtClean="0">
                <a:solidFill>
                  <a:srgbClr val="3F4B4D"/>
                </a:solidFill>
                <a:latin typeface="+mj-lt"/>
              </a:rPr>
              <a:t>大規模対応、</a:t>
            </a:r>
            <a:r>
              <a:rPr lang="en-US" altLang="ja-JP" sz="1500" b="1" dirty="0" smtClean="0">
                <a:solidFill>
                  <a:srgbClr val="3F4B4D"/>
                </a:solidFill>
                <a:latin typeface="+mj-lt"/>
              </a:rPr>
              <a:t>2000</a:t>
            </a:r>
            <a:r>
              <a:rPr lang="ja-JP" altLang="en-US" sz="1500" b="1" dirty="0" smtClean="0">
                <a:solidFill>
                  <a:srgbClr val="3F4B4D"/>
                </a:solidFill>
                <a:latin typeface="+mj-lt"/>
              </a:rPr>
              <a:t>サイト</a:t>
            </a:r>
            <a:endParaRPr lang="en-US" sz="1500" b="1" dirty="0">
              <a:solidFill>
                <a:srgbClr val="3F4B4D"/>
              </a:solidFill>
              <a:latin typeface="+mj-lt"/>
            </a:endParaRPr>
          </a:p>
          <a:p>
            <a:pPr marL="172924" lvl="1" indent="-172924">
              <a:spcBef>
                <a:spcPts val="400"/>
              </a:spcBef>
              <a:spcAft>
                <a:spcPts val="83"/>
              </a:spcAft>
              <a:buClr>
                <a:srgbClr val="3F4B4D"/>
              </a:buClr>
              <a:buSzPct val="90000"/>
              <a:buFont typeface="Arial" pitchFamily="34" charset="0"/>
              <a:buChar char="•"/>
            </a:pPr>
            <a:r>
              <a:rPr lang="ja-JP" altLang="en-US" sz="1500" b="1" dirty="0" smtClean="0">
                <a:solidFill>
                  <a:srgbClr val="3F4B4D"/>
                </a:solidFill>
                <a:latin typeface="+mj-lt"/>
              </a:rPr>
              <a:t>簡素化された小さなコンフィグ</a:t>
            </a:r>
            <a:endParaRPr lang="en-US" sz="1500" b="1" dirty="0">
              <a:solidFill>
                <a:srgbClr val="3F4B4D"/>
              </a:solidFill>
              <a:latin typeface="+mj-lt"/>
            </a:endParaRPr>
          </a:p>
        </p:txBody>
      </p:sp>
      <p:sp>
        <p:nvSpPr>
          <p:cNvPr id="24" name="TextBox 23"/>
          <p:cNvSpPr txBox="1"/>
          <p:nvPr/>
        </p:nvSpPr>
        <p:spPr>
          <a:xfrm>
            <a:off x="7141963" y="1955755"/>
            <a:ext cx="1639502" cy="610375"/>
          </a:xfrm>
          <a:prstGeom prst="rect">
            <a:avLst/>
          </a:prstGeom>
          <a:noFill/>
        </p:spPr>
        <p:txBody>
          <a:bodyPr wrap="square" lIns="76121" tIns="38069" rIns="76121" bIns="38069" rtlCol="0">
            <a:spAutoFit/>
          </a:bodyPr>
          <a:lstStyle/>
          <a:p>
            <a:pPr algn="ctr"/>
            <a:r>
              <a:rPr lang="ja-JP" altLang="en-US" sz="1700" b="1" dirty="0" smtClean="0">
                <a:solidFill>
                  <a:srgbClr val="FFFF00"/>
                </a:solidFill>
                <a:latin typeface="+mj-lt"/>
              </a:rPr>
              <a:t>すでに可能</a:t>
            </a:r>
            <a:r>
              <a:rPr lang="en-US" sz="1700" b="1" dirty="0">
                <a:solidFill>
                  <a:srgbClr val="FFFF00"/>
                </a:solidFill>
                <a:latin typeface="+mj-lt"/>
              </a:rPr>
              <a:t/>
            </a:r>
            <a:br>
              <a:rPr lang="en-US" sz="1700" b="1" dirty="0">
                <a:solidFill>
                  <a:srgbClr val="FFFF00"/>
                </a:solidFill>
                <a:latin typeface="+mj-lt"/>
              </a:rPr>
            </a:br>
            <a:r>
              <a:rPr lang="en-US" sz="1700" b="1" dirty="0">
                <a:solidFill>
                  <a:srgbClr val="FFFF00"/>
                </a:solidFill>
                <a:latin typeface="+mj-lt"/>
              </a:rPr>
              <a:t>IWAN 2.0</a:t>
            </a:r>
          </a:p>
        </p:txBody>
      </p:sp>
      <p:sp>
        <p:nvSpPr>
          <p:cNvPr id="15" name="TextBox 14"/>
          <p:cNvSpPr txBox="1"/>
          <p:nvPr/>
        </p:nvSpPr>
        <p:spPr>
          <a:xfrm>
            <a:off x="5317565" y="2383453"/>
            <a:ext cx="713050" cy="610375"/>
          </a:xfrm>
          <a:prstGeom prst="rect">
            <a:avLst/>
          </a:prstGeom>
          <a:noFill/>
        </p:spPr>
        <p:txBody>
          <a:bodyPr wrap="none" lIns="76121" tIns="38069" rIns="76121" bIns="38069" rtlCol="0">
            <a:spAutoFit/>
          </a:bodyPr>
          <a:lstStyle/>
          <a:p>
            <a:pPr algn="ctr"/>
            <a:r>
              <a:rPr lang="en-US" sz="1700" dirty="0">
                <a:solidFill>
                  <a:schemeClr val="bg1"/>
                </a:solidFill>
                <a:latin typeface="+mj-lt"/>
              </a:rPr>
              <a:t>IWAN</a:t>
            </a:r>
            <a:br>
              <a:rPr lang="en-US" sz="1700" dirty="0">
                <a:solidFill>
                  <a:schemeClr val="bg1"/>
                </a:solidFill>
                <a:latin typeface="+mj-lt"/>
              </a:rPr>
            </a:br>
            <a:r>
              <a:rPr lang="en-US" sz="1700" dirty="0">
                <a:solidFill>
                  <a:schemeClr val="bg1"/>
                </a:solidFill>
                <a:latin typeface="+mj-lt"/>
              </a:rPr>
              <a:t>1.0</a:t>
            </a:r>
          </a:p>
        </p:txBody>
      </p:sp>
      <p:sp>
        <p:nvSpPr>
          <p:cNvPr id="2" name="Explosion 2 1"/>
          <p:cNvSpPr/>
          <p:nvPr/>
        </p:nvSpPr>
        <p:spPr>
          <a:xfrm>
            <a:off x="9855782" y="3092633"/>
            <a:ext cx="1338393"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r>
              <a:rPr lang="en-US" sz="1500" dirty="0" smtClean="0">
                <a:solidFill>
                  <a:srgbClr val="FFFF00"/>
                </a:solidFill>
              </a:rPr>
              <a:t>New</a:t>
            </a:r>
            <a:endParaRPr lang="en-US" sz="1500" dirty="0">
              <a:solidFill>
                <a:srgbClr val="FFFF00"/>
              </a:solidFill>
            </a:endParaRPr>
          </a:p>
        </p:txBody>
      </p:sp>
      <p:sp>
        <p:nvSpPr>
          <p:cNvPr id="6" name="Rounded Rectangle 5"/>
          <p:cNvSpPr/>
          <p:nvPr/>
        </p:nvSpPr>
        <p:spPr>
          <a:xfrm>
            <a:off x="216089" y="1157110"/>
            <a:ext cx="5128591" cy="1382247"/>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2000" dirty="0" smtClean="0"/>
              <a:t>最新の</a:t>
            </a:r>
            <a:r>
              <a:rPr kumimoji="1" lang="en-US" altLang="ja-JP" sz="2000" dirty="0" smtClean="0"/>
              <a:t>PfRv3</a:t>
            </a:r>
            <a:r>
              <a:rPr kumimoji="1" lang="ja-JP" altLang="en-US" sz="2000" dirty="0" smtClean="0"/>
              <a:t>は、前回（</a:t>
            </a:r>
            <a:r>
              <a:rPr kumimoji="1" lang="en-US" altLang="ja-JP" sz="2000" dirty="0" smtClean="0"/>
              <a:t>2009</a:t>
            </a:r>
            <a:r>
              <a:rPr kumimoji="1" lang="ja-JP" altLang="en-US" sz="2000" dirty="0" smtClean="0"/>
              <a:t>年</a:t>
            </a:r>
            <a:r>
              <a:rPr kumimoji="1" lang="en-US" altLang="ja-JP" sz="2000" dirty="0" smtClean="0"/>
              <a:t>PSU Week</a:t>
            </a:r>
            <a:r>
              <a:rPr kumimoji="1" lang="ja-JP" altLang="en-US" sz="2000" dirty="0" smtClean="0"/>
              <a:t>）の</a:t>
            </a:r>
            <a:r>
              <a:rPr kumimoji="1" lang="en-US" altLang="ja-JP" sz="2000" dirty="0" err="1" smtClean="0"/>
              <a:t>PfR</a:t>
            </a:r>
            <a:r>
              <a:rPr kumimoji="1" lang="ja-JP" altLang="en-US" sz="2000" dirty="0" smtClean="0"/>
              <a:t>のセッションから大きくアーキテクチャが変わっています。以前のセッションを覚えている方はすべて忘れてください。</a:t>
            </a:r>
          </a:p>
        </p:txBody>
      </p:sp>
    </p:spTree>
    <p:extLst>
      <p:ext uri="{BB962C8B-B14F-4D97-AF65-F5344CB8AC3E}">
        <p14:creationId xmlns:p14="http://schemas.microsoft.com/office/powerpoint/2010/main" val="51111165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10"/>
          <p:cNvSpPr>
            <a:spLocks noGrp="1" noChangeArrowheads="1"/>
          </p:cNvSpPr>
          <p:nvPr>
            <p:ph type="title"/>
          </p:nvPr>
        </p:nvSpPr>
        <p:spPr>
          <a:xfrm>
            <a:off x="569609" y="304800"/>
            <a:ext cx="10273741" cy="838200"/>
          </a:xfrm>
        </p:spPr>
        <p:txBody>
          <a:bodyPr/>
          <a:lstStyle/>
          <a:p>
            <a:r>
              <a:rPr lang="en-US" altLang="ja-JP" dirty="0" smtClean="0">
                <a:cs typeface="ＭＳ Ｐゴシック" charset="0"/>
              </a:rPr>
              <a:t>Performance Routing</a:t>
            </a:r>
            <a:r>
              <a:rPr lang="ja-JP" altLang="en-US" dirty="0" smtClean="0">
                <a:cs typeface="ＭＳ Ｐゴシック" charset="0"/>
              </a:rPr>
              <a:t>の基本的な構成要素</a:t>
            </a:r>
            <a:endParaRPr lang="ja-JP" altLang="en-US" dirty="0">
              <a:cs typeface="ＭＳ Ｐゴシック" charset="0"/>
            </a:endParaRPr>
          </a:p>
        </p:txBody>
      </p:sp>
      <p:sp>
        <p:nvSpPr>
          <p:cNvPr id="15371" name="Rectangle 11"/>
          <p:cNvSpPr>
            <a:spLocks noGrp="1" noChangeArrowheads="1"/>
          </p:cNvSpPr>
          <p:nvPr>
            <p:ph type="body" sz="half" idx="1"/>
          </p:nvPr>
        </p:nvSpPr>
        <p:spPr>
          <a:xfrm>
            <a:off x="239123" y="1268414"/>
            <a:ext cx="6875944" cy="5129674"/>
          </a:xfrm>
        </p:spPr>
        <p:txBody>
          <a:bodyPr/>
          <a:lstStyle/>
          <a:p>
            <a:pPr>
              <a:lnSpc>
                <a:spcPct val="90000"/>
              </a:lnSpc>
              <a:spcBef>
                <a:spcPct val="30000"/>
              </a:spcBef>
            </a:pPr>
            <a:r>
              <a:rPr lang="en-US" altLang="ja-JP" sz="2400" dirty="0">
                <a:cs typeface="ＭＳ Ｐゴシック" charset="0"/>
              </a:rPr>
              <a:t>Master Controller (MC)</a:t>
            </a:r>
          </a:p>
          <a:p>
            <a:pPr lvl="1">
              <a:lnSpc>
                <a:spcPct val="90000"/>
              </a:lnSpc>
              <a:spcBef>
                <a:spcPct val="30000"/>
              </a:spcBef>
            </a:pPr>
            <a:r>
              <a:rPr lang="ja-JP" altLang="en-US" sz="1800" dirty="0">
                <a:cs typeface="ＭＳ Ｐゴシック" charset="0"/>
              </a:rPr>
              <a:t>収集したデータに基づき最適な回線を選択する</a:t>
            </a:r>
            <a:r>
              <a:rPr lang="ja-JP" altLang="en-US" sz="1800" b="1" dirty="0">
                <a:solidFill>
                  <a:srgbClr val="800000"/>
                </a:solidFill>
                <a:cs typeface="ＭＳ Ｐゴシック" charset="0"/>
              </a:rPr>
              <a:t>頭脳</a:t>
            </a:r>
            <a:r>
              <a:rPr lang="ja-JP" altLang="en-US" sz="1800" dirty="0">
                <a:cs typeface="ＭＳ Ｐゴシック" charset="0"/>
              </a:rPr>
              <a:t>的な役割を果たす</a:t>
            </a:r>
            <a:r>
              <a:rPr lang="en-US" altLang="ja-JP" sz="1800" dirty="0">
                <a:cs typeface="ＭＳ Ｐゴシック" charset="0"/>
              </a:rPr>
              <a:t>IOS</a:t>
            </a:r>
            <a:r>
              <a:rPr lang="ja-JP" altLang="en-US" sz="1800" dirty="0">
                <a:cs typeface="ＭＳ Ｐゴシック" charset="0"/>
              </a:rPr>
              <a:t>の</a:t>
            </a:r>
            <a:r>
              <a:rPr lang="ja-JP" altLang="en-US" sz="1800" dirty="0" smtClean="0">
                <a:cs typeface="ＭＳ Ｐゴシック" charset="0"/>
              </a:rPr>
              <a:t>機能</a:t>
            </a:r>
            <a:endParaRPr lang="en-US" altLang="ja-JP" sz="1800" dirty="0" smtClean="0">
              <a:cs typeface="ＭＳ Ｐゴシック" charset="0"/>
            </a:endParaRPr>
          </a:p>
          <a:p>
            <a:pPr lvl="1">
              <a:lnSpc>
                <a:spcPct val="90000"/>
              </a:lnSpc>
              <a:spcBef>
                <a:spcPct val="30000"/>
              </a:spcBef>
            </a:pPr>
            <a:r>
              <a:rPr lang="en-US" altLang="ja-JP" sz="1800" dirty="0" err="1" smtClean="0">
                <a:cs typeface="ＭＳ Ｐゴシック" charset="0"/>
              </a:rPr>
              <a:t>PfR</a:t>
            </a:r>
            <a:r>
              <a:rPr lang="ja-JP" altLang="en-US" sz="1800" dirty="0" smtClean="0">
                <a:cs typeface="ＭＳ Ｐゴシック" charset="0"/>
              </a:rPr>
              <a:t>を実行する拠点ごとに</a:t>
            </a:r>
            <a:r>
              <a:rPr lang="en-US" altLang="ja-JP" sz="1800" dirty="0" smtClean="0">
                <a:cs typeface="ＭＳ Ｐゴシック" charset="0"/>
              </a:rPr>
              <a:t>1</a:t>
            </a:r>
            <a:r>
              <a:rPr lang="ja-JP" altLang="en-US" sz="1800" dirty="0" smtClean="0">
                <a:cs typeface="ＭＳ Ｐゴシック" charset="0"/>
              </a:rPr>
              <a:t>台の</a:t>
            </a:r>
            <a:r>
              <a:rPr lang="en-US" altLang="ja-JP" sz="1800" dirty="0" smtClean="0">
                <a:cs typeface="ＭＳ Ｐゴシック" charset="0"/>
              </a:rPr>
              <a:t>MC</a:t>
            </a:r>
            <a:r>
              <a:rPr lang="ja-JP" altLang="en-US" sz="1800" dirty="0" smtClean="0">
                <a:cs typeface="ＭＳ Ｐゴシック" charset="0"/>
              </a:rPr>
              <a:t>が必要</a:t>
            </a:r>
            <a:endParaRPr lang="en-US" altLang="ja-JP" sz="1800" dirty="0">
              <a:cs typeface="ＭＳ Ｐゴシック" charset="0"/>
            </a:endParaRPr>
          </a:p>
          <a:p>
            <a:pPr lvl="1">
              <a:lnSpc>
                <a:spcPct val="90000"/>
              </a:lnSpc>
              <a:spcBef>
                <a:spcPct val="30000"/>
              </a:spcBef>
            </a:pPr>
            <a:r>
              <a:rPr lang="ja-JP" altLang="en-US" sz="1800" dirty="0">
                <a:solidFill>
                  <a:srgbClr val="666698"/>
                </a:solidFill>
                <a:cs typeface="ＭＳ Ｐゴシック" charset="0"/>
              </a:rPr>
              <a:t>ポリシーの適用、</a:t>
            </a:r>
            <a:r>
              <a:rPr lang="ja-JP" altLang="en-US" sz="1800" dirty="0">
                <a:solidFill>
                  <a:schemeClr val="folHlink"/>
                </a:solidFill>
                <a:cs typeface="ＭＳ Ｐゴシック" charset="0"/>
              </a:rPr>
              <a:t>確認</a:t>
            </a:r>
            <a:r>
              <a:rPr lang="ja-JP" altLang="en-US" sz="1800" dirty="0">
                <a:cs typeface="ＭＳ Ｐゴシック" charset="0"/>
              </a:rPr>
              <a:t>、</a:t>
            </a:r>
            <a:r>
              <a:rPr lang="ja-JP" altLang="en-US" sz="1800" dirty="0">
                <a:solidFill>
                  <a:schemeClr val="tx2"/>
                </a:solidFill>
                <a:cs typeface="ＭＳ Ｐゴシック" charset="0"/>
              </a:rPr>
              <a:t>レポーティング</a:t>
            </a:r>
            <a:endParaRPr lang="en-US" altLang="ja-JP" sz="1800" dirty="0">
              <a:solidFill>
                <a:schemeClr val="tx2"/>
              </a:solidFill>
              <a:cs typeface="ＭＳ Ｐゴシック" charset="0"/>
            </a:endParaRPr>
          </a:p>
          <a:p>
            <a:pPr lvl="1">
              <a:lnSpc>
                <a:spcPct val="90000"/>
              </a:lnSpc>
              <a:spcBef>
                <a:spcPct val="30000"/>
              </a:spcBef>
            </a:pPr>
            <a:r>
              <a:rPr lang="ja-JP" altLang="en-US" sz="1800" dirty="0">
                <a:cs typeface="ＭＳ Ｐゴシック" charset="0"/>
              </a:rPr>
              <a:t>スタンドアローンでも</a:t>
            </a:r>
            <a:r>
              <a:rPr lang="en-US" altLang="ja-JP" sz="1800" dirty="0">
                <a:cs typeface="ＭＳ Ｐゴシック" charset="0"/>
              </a:rPr>
              <a:t>BR</a:t>
            </a:r>
            <a:r>
              <a:rPr lang="ja-JP" altLang="en-US" sz="1800" dirty="0">
                <a:cs typeface="ＭＳ Ｐゴシック" charset="0"/>
              </a:rPr>
              <a:t>との共存も可</a:t>
            </a:r>
            <a:endParaRPr lang="en-US" altLang="ja-JP" sz="1800" dirty="0">
              <a:cs typeface="ＭＳ Ｐゴシック" charset="0"/>
            </a:endParaRPr>
          </a:p>
          <a:p>
            <a:pPr lvl="1">
              <a:lnSpc>
                <a:spcPct val="90000"/>
              </a:lnSpc>
              <a:spcBef>
                <a:spcPct val="30000"/>
              </a:spcBef>
            </a:pPr>
            <a:r>
              <a:rPr lang="ja-JP" altLang="en-US" sz="1800" dirty="0">
                <a:cs typeface="ＭＳ Ｐゴシック" charset="0"/>
              </a:rPr>
              <a:t>ルーティングプロトコルは必要なし</a:t>
            </a:r>
            <a:endParaRPr lang="en-US" altLang="ja-JP" sz="1800" dirty="0">
              <a:cs typeface="ＭＳ Ｐゴシック" charset="0"/>
            </a:endParaRPr>
          </a:p>
          <a:p>
            <a:pPr lvl="1">
              <a:lnSpc>
                <a:spcPct val="90000"/>
              </a:lnSpc>
              <a:spcBef>
                <a:spcPct val="30000"/>
              </a:spcBef>
            </a:pPr>
            <a:r>
              <a:rPr lang="ja-JP" altLang="en-US" sz="1800" dirty="0">
                <a:cs typeface="ＭＳ Ｐゴシック" charset="0"/>
              </a:rPr>
              <a:t>パケットのフォワーディングやインスペクション</a:t>
            </a:r>
            <a:r>
              <a:rPr lang="en-US" altLang="ja-JP" sz="1800" dirty="0">
                <a:cs typeface="ＭＳ Ｐゴシック" charset="0"/>
              </a:rPr>
              <a:t>(</a:t>
            </a:r>
            <a:r>
              <a:rPr lang="ja-JP" altLang="en-US" sz="1800" dirty="0">
                <a:cs typeface="ＭＳ Ｐゴシック" charset="0"/>
              </a:rPr>
              <a:t>検査</a:t>
            </a:r>
            <a:r>
              <a:rPr lang="en-US" altLang="ja-JP" sz="1800" dirty="0">
                <a:cs typeface="ＭＳ Ｐゴシック" charset="0"/>
              </a:rPr>
              <a:t>)</a:t>
            </a:r>
            <a:r>
              <a:rPr lang="ja-JP" altLang="en-US" sz="1800" dirty="0">
                <a:cs typeface="ＭＳ Ｐゴシック" charset="0"/>
              </a:rPr>
              <a:t>は不要</a:t>
            </a:r>
            <a:endParaRPr lang="en-US" altLang="ja-JP" sz="1800" dirty="0">
              <a:cs typeface="ＭＳ Ｐゴシック" charset="0"/>
            </a:endParaRPr>
          </a:p>
          <a:p>
            <a:pPr>
              <a:lnSpc>
                <a:spcPct val="90000"/>
              </a:lnSpc>
              <a:spcBef>
                <a:spcPct val="30000"/>
              </a:spcBef>
            </a:pPr>
            <a:r>
              <a:rPr lang="en-US" altLang="ja-JP" sz="2400" dirty="0">
                <a:cs typeface="ＭＳ Ｐゴシック" charset="0"/>
              </a:rPr>
              <a:t>Border Router (BR)</a:t>
            </a:r>
          </a:p>
          <a:p>
            <a:pPr lvl="1">
              <a:lnSpc>
                <a:spcPct val="90000"/>
              </a:lnSpc>
              <a:spcBef>
                <a:spcPct val="30000"/>
              </a:spcBef>
            </a:pPr>
            <a:r>
              <a:rPr lang="ja-JP" altLang="en-US" sz="1800" dirty="0" smtClean="0">
                <a:cs typeface="ＭＳ Ｐゴシック" charset="0"/>
              </a:rPr>
              <a:t>実際に</a:t>
            </a:r>
            <a:r>
              <a:rPr lang="en-US" altLang="ja-JP" sz="1800" dirty="0" smtClean="0">
                <a:cs typeface="ＭＳ Ｐゴシック" charset="0"/>
              </a:rPr>
              <a:t>WAN</a:t>
            </a:r>
            <a:r>
              <a:rPr lang="ja-JP" altLang="en-US" sz="1800" dirty="0" smtClean="0">
                <a:cs typeface="ＭＳ Ｐゴシック" charset="0"/>
              </a:rPr>
              <a:t>回線に繋がるルータ</a:t>
            </a:r>
            <a:endParaRPr lang="en-US" altLang="ja-JP" sz="1800" dirty="0" smtClean="0">
              <a:cs typeface="ＭＳ Ｐゴシック" charset="0"/>
            </a:endParaRPr>
          </a:p>
          <a:p>
            <a:pPr lvl="1">
              <a:lnSpc>
                <a:spcPct val="90000"/>
              </a:lnSpc>
              <a:spcBef>
                <a:spcPct val="30000"/>
              </a:spcBef>
            </a:pPr>
            <a:r>
              <a:rPr lang="en-US" altLang="ja-JP" sz="1800" dirty="0" smtClean="0">
                <a:cs typeface="ＭＳ Ｐゴシック" charset="0"/>
              </a:rPr>
              <a:t>MC</a:t>
            </a:r>
            <a:r>
              <a:rPr lang="ja-JP" altLang="en-US" sz="1800" dirty="0">
                <a:cs typeface="ＭＳ Ｐゴシック" charset="0"/>
              </a:rPr>
              <a:t>の判断に</a:t>
            </a:r>
            <a:r>
              <a:rPr lang="ja-JP" altLang="en-US" sz="1800" dirty="0" smtClean="0">
                <a:cs typeface="ＭＳ Ｐゴシック" charset="0"/>
              </a:rPr>
              <a:t>基づきトラフィックを最適な回線に</a:t>
            </a:r>
            <a:r>
              <a:rPr lang="ja-JP" altLang="en-US" sz="1800" b="1" dirty="0" smtClean="0">
                <a:solidFill>
                  <a:srgbClr val="800000"/>
                </a:solidFill>
                <a:cs typeface="ＭＳ Ｐゴシック" charset="0"/>
              </a:rPr>
              <a:t>フォワーディング</a:t>
            </a:r>
            <a:endParaRPr lang="en-US" altLang="ja-JP" sz="1800" b="1" dirty="0" smtClean="0">
              <a:solidFill>
                <a:srgbClr val="800000"/>
              </a:solidFill>
              <a:cs typeface="ＭＳ Ｐゴシック" charset="0"/>
            </a:endParaRPr>
          </a:p>
          <a:p>
            <a:pPr lvl="1">
              <a:lnSpc>
                <a:spcPct val="90000"/>
              </a:lnSpc>
              <a:spcBef>
                <a:spcPct val="30000"/>
              </a:spcBef>
            </a:pPr>
            <a:r>
              <a:rPr lang="en-US" altLang="ja-JP" sz="1800" b="1" dirty="0" smtClean="0">
                <a:cs typeface="ＭＳ Ｐゴシック" charset="0"/>
              </a:rPr>
              <a:t>MC</a:t>
            </a:r>
            <a:r>
              <a:rPr lang="ja-JP" altLang="en-US" sz="1800" b="1" dirty="0" smtClean="0">
                <a:cs typeface="ＭＳ Ｐゴシック" charset="0"/>
              </a:rPr>
              <a:t>と</a:t>
            </a:r>
            <a:r>
              <a:rPr lang="en-US" altLang="ja-JP" sz="1800" b="1" dirty="0" smtClean="0">
                <a:cs typeface="ＭＳ Ｐゴシック" charset="0"/>
              </a:rPr>
              <a:t>BR</a:t>
            </a:r>
            <a:r>
              <a:rPr lang="ja-JP" altLang="en-US" sz="1800" b="1" dirty="0" smtClean="0">
                <a:cs typeface="ＭＳ Ｐゴシック" charset="0"/>
              </a:rPr>
              <a:t>を</a:t>
            </a:r>
            <a:r>
              <a:rPr lang="en-US" altLang="ja-JP" sz="1800" b="1" dirty="0" smtClean="0">
                <a:cs typeface="ＭＳ Ｐゴシック" charset="0"/>
              </a:rPr>
              <a:t>1</a:t>
            </a:r>
            <a:r>
              <a:rPr lang="ja-JP" altLang="en-US" sz="1800" b="1" dirty="0" smtClean="0">
                <a:cs typeface="ＭＳ Ｐゴシック" charset="0"/>
              </a:rPr>
              <a:t>台のルータで兼務することも可能</a:t>
            </a:r>
            <a:endParaRPr lang="en-US" altLang="ja-JP" sz="1800" b="1" dirty="0">
              <a:cs typeface="ＭＳ Ｐゴシック" charset="0"/>
            </a:endParaRPr>
          </a:p>
          <a:p>
            <a:pPr lvl="1">
              <a:lnSpc>
                <a:spcPct val="90000"/>
              </a:lnSpc>
              <a:spcBef>
                <a:spcPct val="30000"/>
              </a:spcBef>
            </a:pPr>
            <a:r>
              <a:rPr lang="ja-JP" altLang="en-US" sz="1800" dirty="0">
                <a:cs typeface="ＭＳ Ｐゴシック" charset="0"/>
              </a:rPr>
              <a:t>フォワーディングルータ上の</a:t>
            </a:r>
            <a:r>
              <a:rPr lang="en-US" altLang="ja-JP" sz="1800" dirty="0">
                <a:cs typeface="ＭＳ Ｐゴシック" charset="0"/>
              </a:rPr>
              <a:t>IOS</a:t>
            </a:r>
            <a:r>
              <a:rPr lang="ja-JP" altLang="en-US" sz="1800" dirty="0">
                <a:cs typeface="ＭＳ Ｐゴシック" charset="0"/>
              </a:rPr>
              <a:t>の機能</a:t>
            </a:r>
            <a:endParaRPr lang="en-US" altLang="ja-JP" sz="1800" dirty="0">
              <a:cs typeface="ＭＳ Ｐゴシック" charset="0"/>
            </a:endParaRPr>
          </a:p>
          <a:p>
            <a:pPr lvl="1">
              <a:lnSpc>
                <a:spcPct val="90000"/>
              </a:lnSpc>
              <a:spcBef>
                <a:spcPct val="30000"/>
              </a:spcBef>
            </a:pPr>
            <a:r>
              <a:rPr lang="ja-JP" altLang="en-US" sz="1800" dirty="0">
                <a:solidFill>
                  <a:srgbClr val="A0C02A"/>
                </a:solidFill>
                <a:cs typeface="ＭＳ Ｐゴシック" charset="0"/>
              </a:rPr>
              <a:t>アプリケーションの学習</a:t>
            </a:r>
            <a:r>
              <a:rPr lang="en-US" altLang="ja-JP" sz="1800" dirty="0">
                <a:cs typeface="ＭＳ Ｐゴシック" charset="0"/>
              </a:rPr>
              <a:t>, </a:t>
            </a:r>
            <a:r>
              <a:rPr lang="ja-JP" altLang="en-US" sz="1800" dirty="0">
                <a:solidFill>
                  <a:schemeClr val="hlink"/>
                </a:solidFill>
                <a:cs typeface="ＭＳ Ｐゴシック" charset="0"/>
              </a:rPr>
              <a:t>パフォーマンス計測</a:t>
            </a:r>
            <a:r>
              <a:rPr lang="en-US" altLang="ja-JP" sz="1800" dirty="0">
                <a:cs typeface="ＭＳ Ｐゴシック" charset="0"/>
              </a:rPr>
              <a:t>, </a:t>
            </a:r>
            <a:r>
              <a:rPr lang="ja-JP" altLang="en-US" sz="1800" dirty="0">
                <a:solidFill>
                  <a:schemeClr val="accent2"/>
                </a:solidFill>
                <a:cs typeface="ＭＳ Ｐゴシック" charset="0"/>
              </a:rPr>
              <a:t>経路</a:t>
            </a:r>
            <a:r>
              <a:rPr lang="ja-JP" altLang="en-US" sz="1800" dirty="0" smtClean="0">
                <a:solidFill>
                  <a:schemeClr val="accent2"/>
                </a:solidFill>
                <a:cs typeface="ＭＳ Ｐゴシック" charset="0"/>
              </a:rPr>
              <a:t>変更</a:t>
            </a:r>
            <a:endParaRPr lang="en-US" altLang="ja-JP" sz="1800" dirty="0">
              <a:solidFill>
                <a:schemeClr val="accent2"/>
              </a:solidFill>
              <a:cs typeface="ＭＳ Ｐゴシック" charset="0"/>
            </a:endParaRPr>
          </a:p>
        </p:txBody>
      </p:sp>
      <p:sp>
        <p:nvSpPr>
          <p:cNvPr id="21" name="Rounded Rectangle 20"/>
          <p:cNvSpPr/>
          <p:nvPr/>
        </p:nvSpPr>
        <p:spPr>
          <a:xfrm>
            <a:off x="7414875" y="5513221"/>
            <a:ext cx="1277346" cy="557379"/>
          </a:xfrm>
          <a:prstGeom prst="roundRect">
            <a:avLst/>
          </a:prstGeom>
          <a:solidFill>
            <a:srgbClr val="CCE9F9"/>
          </a:solidFill>
          <a:ln>
            <a:solidFill>
              <a:srgbClr val="104657"/>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817" tIns="54408" rIns="108817" bIns="54408" rtlCol="0" anchor="ctr"/>
          <a:lstStyle/>
          <a:p>
            <a:pPr algn="ctr"/>
            <a:endParaRPr lang="en-US" dirty="0" smtClean="0"/>
          </a:p>
        </p:txBody>
      </p:sp>
      <p:sp>
        <p:nvSpPr>
          <p:cNvPr id="22" name="Rounded Rectangle 21"/>
          <p:cNvSpPr/>
          <p:nvPr/>
        </p:nvSpPr>
        <p:spPr>
          <a:xfrm>
            <a:off x="8818004" y="5513221"/>
            <a:ext cx="1339350" cy="557379"/>
          </a:xfrm>
          <a:prstGeom prst="roundRect">
            <a:avLst/>
          </a:prstGeom>
          <a:solidFill>
            <a:srgbClr val="CCE9F9"/>
          </a:solidFill>
          <a:ln>
            <a:solidFill>
              <a:srgbClr val="104657"/>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817" tIns="54408" rIns="108817" bIns="54408" rtlCol="0" anchor="ctr"/>
          <a:lstStyle/>
          <a:p>
            <a:pPr algn="ctr"/>
            <a:endParaRPr lang="en-US" dirty="0" smtClean="0"/>
          </a:p>
        </p:txBody>
      </p:sp>
      <p:sp>
        <p:nvSpPr>
          <p:cNvPr id="23" name="Rounded Rectangle 22"/>
          <p:cNvSpPr/>
          <p:nvPr/>
        </p:nvSpPr>
        <p:spPr>
          <a:xfrm>
            <a:off x="10258929" y="5513221"/>
            <a:ext cx="1630775" cy="557379"/>
          </a:xfrm>
          <a:prstGeom prst="roundRect">
            <a:avLst/>
          </a:prstGeom>
          <a:solidFill>
            <a:srgbClr val="CCE9F9"/>
          </a:solidFill>
          <a:ln>
            <a:solidFill>
              <a:srgbClr val="104657"/>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817" tIns="54408" rIns="108817" bIns="54408" rtlCol="0" anchor="ctr"/>
          <a:lstStyle/>
          <a:p>
            <a:pPr algn="ctr"/>
            <a:endParaRPr lang="en-US" dirty="0" smtClean="0"/>
          </a:p>
        </p:txBody>
      </p:sp>
      <p:cxnSp>
        <p:nvCxnSpPr>
          <p:cNvPr id="24" name="Straight Connector 23"/>
          <p:cNvCxnSpPr/>
          <p:nvPr/>
        </p:nvCxnSpPr>
        <p:spPr>
          <a:xfrm flipV="1">
            <a:off x="8735331" y="2688601"/>
            <a:ext cx="348897" cy="1435099"/>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10055431" y="2802904"/>
            <a:ext cx="609797" cy="1320797"/>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8054651" y="4123699"/>
            <a:ext cx="680680" cy="1406032"/>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7998766" y="4123699"/>
            <a:ext cx="2768035" cy="1250952"/>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44" idx="0"/>
          </p:cNvCxnSpPr>
          <p:nvPr/>
        </p:nvCxnSpPr>
        <p:spPr>
          <a:xfrm flipH="1" flipV="1">
            <a:off x="8735330" y="4123705"/>
            <a:ext cx="748291" cy="125236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9484131" y="4123699"/>
            <a:ext cx="1384239" cy="119380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47" idx="0"/>
          </p:cNvCxnSpPr>
          <p:nvPr/>
        </p:nvCxnSpPr>
        <p:spPr>
          <a:xfrm flipH="1" flipV="1">
            <a:off x="10969503" y="4403115"/>
            <a:ext cx="513653" cy="952443"/>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8912831" y="4288800"/>
            <a:ext cx="1827639" cy="1118133"/>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2" name="Rounded Rectangle 31"/>
          <p:cNvSpPr/>
          <p:nvPr/>
        </p:nvSpPr>
        <p:spPr>
          <a:xfrm>
            <a:off x="7651877" y="1286935"/>
            <a:ext cx="3798878" cy="1458820"/>
          </a:xfrm>
          <a:prstGeom prst="roundRect">
            <a:avLst/>
          </a:prstGeom>
          <a:solidFill>
            <a:srgbClr val="CCE9F9"/>
          </a:solidFill>
          <a:ln>
            <a:solidFill>
              <a:srgbClr val="104657"/>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817" tIns="54408" rIns="108817" bIns="54408" rtlCol="0" anchor="ctr"/>
          <a:lstStyle/>
          <a:p>
            <a:pPr algn="ctr"/>
            <a:endParaRPr lang="en-US" dirty="0" smtClean="0"/>
          </a:p>
        </p:txBody>
      </p:sp>
      <p:grpSp>
        <p:nvGrpSpPr>
          <p:cNvPr id="33" name="Group 32"/>
          <p:cNvGrpSpPr>
            <a:grpSpLocks noChangeAspect="1"/>
          </p:cNvGrpSpPr>
          <p:nvPr/>
        </p:nvGrpSpPr>
        <p:grpSpPr>
          <a:xfrm>
            <a:off x="9712648" y="2574305"/>
            <a:ext cx="676602" cy="441444"/>
            <a:chOff x="2454135" y="2712782"/>
            <a:chExt cx="609577" cy="457849"/>
          </a:xfrm>
        </p:grpSpPr>
        <p:pic>
          <p:nvPicPr>
            <p:cNvPr id="34"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2454135" y="2867377"/>
              <a:ext cx="609577" cy="303254"/>
            </a:xfrm>
            <a:prstGeom prst="rect">
              <a:avLst/>
            </a:prstGeom>
            <a:noFill/>
          </p:spPr>
          <p:txBody>
            <a:bodyPr wrap="square" rtlCol="0">
              <a:spAutoFit/>
            </a:bodyPr>
            <a:lstStyle/>
            <a:p>
              <a:pPr algn="ctr"/>
              <a:r>
                <a:rPr lang="en-US" sz="1300" dirty="0">
                  <a:solidFill>
                    <a:schemeClr val="bg1"/>
                  </a:solidFill>
                </a:rPr>
                <a:t>BR</a:t>
              </a:r>
              <a:endParaRPr lang="en-US" sz="1500" dirty="0">
                <a:solidFill>
                  <a:schemeClr val="bg1"/>
                </a:solidFill>
              </a:endParaRPr>
            </a:p>
          </p:txBody>
        </p:sp>
      </p:grpSp>
      <p:grpSp>
        <p:nvGrpSpPr>
          <p:cNvPr id="36" name="Group 35"/>
          <p:cNvGrpSpPr>
            <a:grpSpLocks noChangeAspect="1"/>
          </p:cNvGrpSpPr>
          <p:nvPr/>
        </p:nvGrpSpPr>
        <p:grpSpPr>
          <a:xfrm>
            <a:off x="8741447" y="2574303"/>
            <a:ext cx="668871" cy="444369"/>
            <a:chOff x="1967535" y="3054998"/>
            <a:chExt cx="624200" cy="466209"/>
          </a:xfrm>
        </p:grpSpPr>
        <p:pic>
          <p:nvPicPr>
            <p:cNvPr id="3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35" y="3054998"/>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1982158" y="3214448"/>
              <a:ext cx="609577" cy="306759"/>
            </a:xfrm>
            <a:prstGeom prst="rect">
              <a:avLst/>
            </a:prstGeom>
            <a:noFill/>
          </p:spPr>
          <p:txBody>
            <a:bodyPr wrap="square" rtlCol="0">
              <a:spAutoFit/>
            </a:bodyPr>
            <a:lstStyle/>
            <a:p>
              <a:pPr algn="ctr"/>
              <a:r>
                <a:rPr lang="en-US" sz="1300" dirty="0">
                  <a:solidFill>
                    <a:schemeClr val="bg1"/>
                  </a:solidFill>
                </a:rPr>
                <a:t>BR</a:t>
              </a:r>
              <a:endParaRPr lang="en-US" sz="1500" dirty="0">
                <a:solidFill>
                  <a:schemeClr val="bg1"/>
                </a:solidFill>
              </a:endParaRPr>
            </a:p>
          </p:txBody>
        </p:sp>
      </p:grpSp>
      <p:grpSp>
        <p:nvGrpSpPr>
          <p:cNvPr id="39" name="Group 38"/>
          <p:cNvGrpSpPr>
            <a:grpSpLocks noChangeAspect="1"/>
          </p:cNvGrpSpPr>
          <p:nvPr/>
        </p:nvGrpSpPr>
        <p:grpSpPr>
          <a:xfrm>
            <a:off x="7711870" y="5224085"/>
            <a:ext cx="668871" cy="388873"/>
            <a:chOff x="1967535" y="3054998"/>
            <a:chExt cx="624200" cy="407987"/>
          </a:xfrm>
        </p:grpSpPr>
        <p:pic>
          <p:nvPicPr>
            <p:cNvPr id="40"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35" y="3054998"/>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1982158" y="3214448"/>
              <a:ext cx="609577" cy="242178"/>
            </a:xfrm>
            <a:prstGeom prst="rect">
              <a:avLst/>
            </a:prstGeom>
            <a:noFill/>
          </p:spPr>
          <p:txBody>
            <a:bodyPr wrap="square" rtlCol="0">
              <a:spAutoFit/>
            </a:bodyPr>
            <a:lstStyle/>
            <a:p>
              <a:pPr algn="ctr"/>
              <a:r>
                <a:rPr lang="en-US" sz="900" dirty="0">
                  <a:solidFill>
                    <a:schemeClr val="bg1"/>
                  </a:solidFill>
                </a:rPr>
                <a:t>MC/BR</a:t>
              </a:r>
            </a:p>
          </p:txBody>
        </p:sp>
      </p:grpSp>
      <p:grpSp>
        <p:nvGrpSpPr>
          <p:cNvPr id="42" name="Group 41"/>
          <p:cNvGrpSpPr>
            <a:grpSpLocks noChangeAspect="1"/>
          </p:cNvGrpSpPr>
          <p:nvPr/>
        </p:nvGrpSpPr>
        <p:grpSpPr>
          <a:xfrm>
            <a:off x="9141351" y="5224085"/>
            <a:ext cx="668871" cy="388873"/>
            <a:chOff x="1967535" y="3054998"/>
            <a:chExt cx="624200" cy="407987"/>
          </a:xfrm>
        </p:grpSpPr>
        <p:pic>
          <p:nvPicPr>
            <p:cNvPr id="4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35" y="3054998"/>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1982158" y="3214448"/>
              <a:ext cx="609577" cy="242178"/>
            </a:xfrm>
            <a:prstGeom prst="rect">
              <a:avLst/>
            </a:prstGeom>
            <a:noFill/>
          </p:spPr>
          <p:txBody>
            <a:bodyPr wrap="square" rtlCol="0">
              <a:spAutoFit/>
            </a:bodyPr>
            <a:lstStyle/>
            <a:p>
              <a:pPr algn="ctr"/>
              <a:r>
                <a:rPr lang="en-US" sz="900" dirty="0">
                  <a:solidFill>
                    <a:schemeClr val="bg1"/>
                  </a:solidFill>
                </a:rPr>
                <a:t>MC/BR</a:t>
              </a:r>
            </a:p>
          </p:txBody>
        </p:sp>
      </p:grpSp>
      <p:grpSp>
        <p:nvGrpSpPr>
          <p:cNvPr id="45" name="Group 44"/>
          <p:cNvGrpSpPr>
            <a:grpSpLocks noChangeAspect="1"/>
          </p:cNvGrpSpPr>
          <p:nvPr/>
        </p:nvGrpSpPr>
        <p:grpSpPr>
          <a:xfrm>
            <a:off x="11140886" y="5203578"/>
            <a:ext cx="668871" cy="413590"/>
            <a:chOff x="1967535" y="3054998"/>
            <a:chExt cx="624200" cy="433916"/>
          </a:xfrm>
        </p:grpSpPr>
        <p:pic>
          <p:nvPicPr>
            <p:cNvPr id="46"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35" y="3054998"/>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1982158" y="3214447"/>
              <a:ext cx="609577" cy="274467"/>
            </a:xfrm>
            <a:prstGeom prst="rect">
              <a:avLst/>
            </a:prstGeom>
            <a:noFill/>
          </p:spPr>
          <p:txBody>
            <a:bodyPr wrap="square" rtlCol="0">
              <a:spAutoFit/>
            </a:bodyPr>
            <a:lstStyle/>
            <a:p>
              <a:pPr algn="ctr"/>
              <a:r>
                <a:rPr lang="en-US" sz="1100" dirty="0">
                  <a:solidFill>
                    <a:schemeClr val="bg1"/>
                  </a:solidFill>
                </a:rPr>
                <a:t>BR</a:t>
              </a:r>
              <a:endParaRPr lang="en-US" sz="1200" dirty="0">
                <a:solidFill>
                  <a:schemeClr val="bg1"/>
                </a:solidFill>
              </a:endParaRPr>
            </a:p>
          </p:txBody>
        </p:sp>
      </p:grpSp>
      <p:grpSp>
        <p:nvGrpSpPr>
          <p:cNvPr id="48" name="Group 47"/>
          <p:cNvGrpSpPr>
            <a:grpSpLocks noChangeAspect="1"/>
          </p:cNvGrpSpPr>
          <p:nvPr/>
        </p:nvGrpSpPr>
        <p:grpSpPr>
          <a:xfrm>
            <a:off x="10414887" y="5224085"/>
            <a:ext cx="668871" cy="388873"/>
            <a:chOff x="1967535" y="3054998"/>
            <a:chExt cx="624200" cy="407987"/>
          </a:xfrm>
        </p:grpSpPr>
        <p:pic>
          <p:nvPicPr>
            <p:cNvPr id="49"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35" y="3054998"/>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p:cNvSpPr txBox="1"/>
            <p:nvPr/>
          </p:nvSpPr>
          <p:spPr>
            <a:xfrm>
              <a:off x="1982158" y="3214448"/>
              <a:ext cx="609577" cy="242178"/>
            </a:xfrm>
            <a:prstGeom prst="rect">
              <a:avLst/>
            </a:prstGeom>
            <a:noFill/>
          </p:spPr>
          <p:txBody>
            <a:bodyPr wrap="square" rtlCol="0">
              <a:spAutoFit/>
            </a:bodyPr>
            <a:lstStyle/>
            <a:p>
              <a:pPr algn="ctr"/>
              <a:r>
                <a:rPr lang="en-US" sz="900" dirty="0">
                  <a:solidFill>
                    <a:schemeClr val="bg1"/>
                  </a:solidFill>
                </a:rPr>
                <a:t>MC/BR</a:t>
              </a:r>
            </a:p>
          </p:txBody>
        </p:sp>
      </p:grpSp>
      <p:sp>
        <p:nvSpPr>
          <p:cNvPr id="51" name="Cloud 50"/>
          <p:cNvSpPr/>
          <p:nvPr/>
        </p:nvSpPr>
        <p:spPr bwMode="auto">
          <a:xfrm>
            <a:off x="7777532" y="3806907"/>
            <a:ext cx="1875025" cy="641589"/>
          </a:xfrm>
          <a:prstGeom prst="cloud">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wrap="square" lIns="82111" tIns="41053" rIns="82111" bIns="41053" anchor="ctr">
            <a:prstTxWarp prst="textNoShape">
              <a:avLst/>
            </a:prstTxWarp>
            <a:spAutoFit/>
          </a:bodyPr>
          <a:lstStyle/>
          <a:p>
            <a:pPr algn="ctr" defTabSz="814265" eaLnBrk="0" hangingPunct="0">
              <a:lnSpc>
                <a:spcPct val="90000"/>
              </a:lnSpc>
              <a:defRPr/>
            </a:pPr>
            <a:endParaRPr lang="en-US" dirty="0"/>
          </a:p>
        </p:txBody>
      </p:sp>
      <p:sp>
        <p:nvSpPr>
          <p:cNvPr id="52" name="TextBox 51"/>
          <p:cNvSpPr txBox="1"/>
          <p:nvPr/>
        </p:nvSpPr>
        <p:spPr>
          <a:xfrm>
            <a:off x="8252927" y="3829265"/>
            <a:ext cx="894993" cy="529224"/>
          </a:xfrm>
          <a:prstGeom prst="rect">
            <a:avLst/>
          </a:prstGeom>
          <a:noFill/>
        </p:spPr>
        <p:txBody>
          <a:bodyPr wrap="none" lIns="108817" tIns="54408" rIns="108817" bIns="54408" rtlCol="0">
            <a:spAutoFit/>
          </a:bodyPr>
          <a:lstStyle/>
          <a:p>
            <a:pPr algn="ctr" defTabSz="969165" eaLnBrk="0" hangingPunct="0">
              <a:lnSpc>
                <a:spcPct val="90000"/>
              </a:lnSpc>
            </a:pPr>
            <a:r>
              <a:rPr lang="en-US" sz="1500" b="1" dirty="0">
                <a:solidFill>
                  <a:srgbClr val="104657"/>
                </a:solidFill>
                <a:latin typeface="Calibri" charset="0"/>
              </a:rPr>
              <a:t>WAN1</a:t>
            </a:r>
          </a:p>
          <a:p>
            <a:pPr algn="ctr" defTabSz="969165" eaLnBrk="0" hangingPunct="0">
              <a:lnSpc>
                <a:spcPct val="90000"/>
              </a:lnSpc>
            </a:pPr>
            <a:r>
              <a:rPr lang="en-US" sz="1500" b="1" dirty="0">
                <a:solidFill>
                  <a:srgbClr val="104657"/>
                </a:solidFill>
                <a:latin typeface="Calibri" charset="0"/>
              </a:rPr>
              <a:t>(IP-VPN)</a:t>
            </a:r>
          </a:p>
        </p:txBody>
      </p:sp>
      <p:sp>
        <p:nvSpPr>
          <p:cNvPr id="53" name="Cloud 52"/>
          <p:cNvSpPr/>
          <p:nvPr/>
        </p:nvSpPr>
        <p:spPr bwMode="auto">
          <a:xfrm>
            <a:off x="9852639" y="3806907"/>
            <a:ext cx="1875025" cy="641589"/>
          </a:xfrm>
          <a:prstGeom prst="cloud">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wrap="square" lIns="82111" tIns="41053" rIns="82111" bIns="41053" anchor="ctr">
            <a:prstTxWarp prst="textNoShape">
              <a:avLst/>
            </a:prstTxWarp>
            <a:spAutoFit/>
          </a:bodyPr>
          <a:lstStyle/>
          <a:p>
            <a:pPr algn="ctr" defTabSz="814265" eaLnBrk="0" hangingPunct="0">
              <a:lnSpc>
                <a:spcPct val="90000"/>
              </a:lnSpc>
              <a:defRPr/>
            </a:pPr>
            <a:endParaRPr lang="en-US" dirty="0"/>
          </a:p>
        </p:txBody>
      </p:sp>
      <p:sp>
        <p:nvSpPr>
          <p:cNvPr id="54" name="TextBox 53"/>
          <p:cNvSpPr txBox="1"/>
          <p:nvPr/>
        </p:nvSpPr>
        <p:spPr>
          <a:xfrm>
            <a:off x="10416215" y="3829265"/>
            <a:ext cx="971824" cy="529224"/>
          </a:xfrm>
          <a:prstGeom prst="rect">
            <a:avLst/>
          </a:prstGeom>
          <a:noFill/>
        </p:spPr>
        <p:txBody>
          <a:bodyPr wrap="none" lIns="108817" tIns="54408" rIns="108817" bIns="54408" rtlCol="0">
            <a:spAutoFit/>
          </a:bodyPr>
          <a:lstStyle/>
          <a:p>
            <a:pPr algn="ctr" defTabSz="969165" eaLnBrk="0" hangingPunct="0">
              <a:lnSpc>
                <a:spcPct val="90000"/>
              </a:lnSpc>
            </a:pPr>
            <a:r>
              <a:rPr lang="en-US" sz="1500" b="1" dirty="0">
                <a:solidFill>
                  <a:srgbClr val="104657"/>
                </a:solidFill>
                <a:latin typeface="Calibri" charset="0"/>
              </a:rPr>
              <a:t>WAN2</a:t>
            </a:r>
          </a:p>
          <a:p>
            <a:pPr algn="ctr" defTabSz="969165" eaLnBrk="0" hangingPunct="0">
              <a:lnSpc>
                <a:spcPct val="90000"/>
              </a:lnSpc>
            </a:pPr>
            <a:r>
              <a:rPr lang="en-US" sz="1500" b="1" dirty="0">
                <a:solidFill>
                  <a:srgbClr val="104657"/>
                </a:solidFill>
                <a:latin typeface="Calibri" charset="0"/>
              </a:rPr>
              <a:t>(DMVPN)</a:t>
            </a:r>
          </a:p>
        </p:txBody>
      </p:sp>
      <p:sp>
        <p:nvSpPr>
          <p:cNvPr id="57" name="Oval 56"/>
          <p:cNvSpPr/>
          <p:nvPr/>
        </p:nvSpPr>
        <p:spPr>
          <a:xfrm>
            <a:off x="8464462" y="2438401"/>
            <a:ext cx="2288790" cy="737937"/>
          </a:xfrm>
          <a:prstGeom prst="ellipse">
            <a:avLst/>
          </a:prstGeom>
          <a:noFill/>
          <a:ln>
            <a:solidFill>
              <a:srgbClr val="008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smtClean="0"/>
          </a:p>
        </p:txBody>
      </p:sp>
      <p:grpSp>
        <p:nvGrpSpPr>
          <p:cNvPr id="58" name="Group 57"/>
          <p:cNvGrpSpPr>
            <a:grpSpLocks noChangeAspect="1"/>
          </p:cNvGrpSpPr>
          <p:nvPr/>
        </p:nvGrpSpPr>
        <p:grpSpPr>
          <a:xfrm>
            <a:off x="9092292" y="1303441"/>
            <a:ext cx="833676" cy="533403"/>
            <a:chOff x="2454134" y="2712782"/>
            <a:chExt cx="609578" cy="407987"/>
          </a:xfrm>
        </p:grpSpPr>
        <p:pic>
          <p:nvPicPr>
            <p:cNvPr id="59"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134" y="2712782"/>
              <a:ext cx="601661"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p:cNvSpPr txBox="1"/>
            <p:nvPr/>
          </p:nvSpPr>
          <p:spPr>
            <a:xfrm>
              <a:off x="2454135" y="2867377"/>
              <a:ext cx="609577" cy="223640"/>
            </a:xfrm>
            <a:prstGeom prst="rect">
              <a:avLst/>
            </a:prstGeom>
            <a:noFill/>
          </p:spPr>
          <p:txBody>
            <a:bodyPr wrap="square" rtlCol="0">
              <a:spAutoFit/>
            </a:bodyPr>
            <a:lstStyle/>
            <a:p>
              <a:pPr algn="ctr"/>
              <a:r>
                <a:rPr lang="en-US" sz="1300" dirty="0" smtClean="0">
                  <a:solidFill>
                    <a:schemeClr val="bg2"/>
                  </a:solidFill>
                </a:rPr>
                <a:t>MC</a:t>
              </a:r>
              <a:endParaRPr lang="en-US" sz="1500" dirty="0">
                <a:solidFill>
                  <a:schemeClr val="bg2"/>
                </a:solidFill>
              </a:endParaRPr>
            </a:p>
          </p:txBody>
        </p:sp>
      </p:grpSp>
      <p:grpSp>
        <p:nvGrpSpPr>
          <p:cNvPr id="64" name="Group 63"/>
          <p:cNvGrpSpPr/>
          <p:nvPr/>
        </p:nvGrpSpPr>
        <p:grpSpPr>
          <a:xfrm flipH="1">
            <a:off x="9859405" y="1584960"/>
            <a:ext cx="433380" cy="934720"/>
            <a:chOff x="6217920" y="1178560"/>
            <a:chExt cx="457200" cy="660400"/>
          </a:xfrm>
        </p:grpSpPr>
        <p:cxnSp>
          <p:nvCxnSpPr>
            <p:cNvPr id="65" name="Straight Connector 64"/>
            <p:cNvCxnSpPr/>
            <p:nvPr/>
          </p:nvCxnSpPr>
          <p:spPr>
            <a:xfrm flipH="1">
              <a:off x="6217920" y="1178560"/>
              <a:ext cx="457200" cy="0"/>
            </a:xfrm>
            <a:prstGeom prst="line">
              <a:avLst/>
            </a:prstGeom>
            <a:noFill/>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217920" y="1178560"/>
              <a:ext cx="0" cy="660400"/>
            </a:xfrm>
            <a:prstGeom prst="straightConnector1">
              <a:avLst/>
            </a:prstGeom>
            <a:noFill/>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10465660" y="1576059"/>
            <a:ext cx="690895" cy="348783"/>
          </a:xfrm>
          <a:prstGeom prst="rect">
            <a:avLst/>
          </a:prstGeom>
          <a:solidFill>
            <a:schemeClr val="bg1"/>
          </a:solidFill>
          <a:ln>
            <a:solidFill>
              <a:schemeClr val="tx1"/>
            </a:solidFill>
          </a:ln>
        </p:spPr>
        <p:txBody>
          <a:bodyPr wrap="square" lIns="121891" tIns="60945" rIns="121891" bIns="60945" rtlCol="0">
            <a:spAutoFit/>
          </a:bodyPr>
          <a:lstStyle/>
          <a:p>
            <a:pPr>
              <a:lnSpc>
                <a:spcPct val="90000"/>
              </a:lnSpc>
              <a:spcBef>
                <a:spcPts val="800"/>
              </a:spcBef>
            </a:pPr>
            <a:r>
              <a:rPr lang="ja-JP" altLang="en-US" sz="1600" b="1" dirty="0" smtClean="0">
                <a:solidFill>
                  <a:srgbClr val="000090"/>
                </a:solidFill>
              </a:rPr>
              <a:t>指示</a:t>
            </a:r>
            <a:endParaRPr lang="en-US" sz="1600" b="1" dirty="0">
              <a:solidFill>
                <a:srgbClr val="000090"/>
              </a:solidFill>
            </a:endParaRPr>
          </a:p>
        </p:txBody>
      </p:sp>
      <p:sp>
        <p:nvSpPr>
          <p:cNvPr id="2" name="TextBox 1"/>
          <p:cNvSpPr txBox="1"/>
          <p:nvPr/>
        </p:nvSpPr>
        <p:spPr>
          <a:xfrm>
            <a:off x="336384" y="6070600"/>
            <a:ext cx="1161921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kumimoji="1" lang="en-US" altLang="ja-JP" sz="2000" dirty="0" smtClean="0"/>
              <a:t>PfRv2</a:t>
            </a:r>
            <a:r>
              <a:rPr kumimoji="1" lang="ja-JP" altLang="en-US" sz="2000" dirty="0" smtClean="0"/>
              <a:t>までの課題：全</a:t>
            </a:r>
            <a:r>
              <a:rPr kumimoji="1" lang="en-US" altLang="ja-JP" sz="2000" dirty="0" smtClean="0"/>
              <a:t>MC</a:t>
            </a:r>
            <a:r>
              <a:rPr kumimoji="1" lang="ja-JP" altLang="en-US" sz="2000" dirty="0" smtClean="0"/>
              <a:t>に対してポリシーの設定が必要。</a:t>
            </a:r>
            <a:r>
              <a:rPr kumimoji="1" lang="en-US" altLang="ja-JP" sz="2000" dirty="0" smtClean="0"/>
              <a:t>500</a:t>
            </a:r>
            <a:r>
              <a:rPr kumimoji="1" lang="ja-JP" altLang="en-US" sz="2000" dirty="0" smtClean="0"/>
              <a:t>拠点あれば</a:t>
            </a:r>
            <a:r>
              <a:rPr kumimoji="1" lang="en-US" altLang="ja-JP" sz="2000" dirty="0" smtClean="0"/>
              <a:t>500</a:t>
            </a:r>
            <a:r>
              <a:rPr kumimoji="1" lang="ja-JP" altLang="en-US" sz="2000" dirty="0" smtClean="0"/>
              <a:t>台分の</a:t>
            </a:r>
            <a:r>
              <a:rPr kumimoji="1" lang="en-US" altLang="ja-JP" sz="2000" dirty="0" smtClean="0"/>
              <a:t>MC</a:t>
            </a:r>
            <a:r>
              <a:rPr kumimoji="1" lang="ja-JP" altLang="en-US" sz="2000" dirty="0" smtClean="0"/>
              <a:t>にポリシー設定。</a:t>
            </a:r>
            <a:endParaRPr kumimoji="1" lang="ja-JP" altLang="en-US" sz="2000" dirty="0"/>
          </a:p>
        </p:txBody>
      </p:sp>
    </p:spTree>
    <p:extLst>
      <p:ext uri="{BB962C8B-B14F-4D97-AF65-F5344CB8AC3E}">
        <p14:creationId xmlns:p14="http://schemas.microsoft.com/office/powerpoint/2010/main" val="331220280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ja-JP" altLang="en-US" dirty="0" smtClean="0"/>
              <a:t>はじめに</a:t>
            </a:r>
            <a:r>
              <a:rPr kumimoji="1" lang="en-US" altLang="ja-JP" dirty="0" smtClean="0"/>
              <a:t>IWAN</a:t>
            </a:r>
            <a:r>
              <a:rPr kumimoji="1" lang="ja-JP" altLang="en-US" dirty="0" smtClean="0"/>
              <a:t>とは？</a:t>
            </a:r>
            <a:endParaRPr kumimoji="1" lang="ja-JP" altLang="en-US" dirty="0"/>
          </a:p>
        </p:txBody>
      </p:sp>
    </p:spTree>
    <p:extLst>
      <p:ext uri="{BB962C8B-B14F-4D97-AF65-F5344CB8AC3E}">
        <p14:creationId xmlns:p14="http://schemas.microsoft.com/office/powerpoint/2010/main" val="168771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Performance </a:t>
            </a:r>
            <a:r>
              <a:rPr lang="en-US" dirty="0" smtClean="0"/>
              <a:t>Routing v3 の</a:t>
            </a:r>
            <a:r>
              <a:rPr lang="ja-JP" altLang="en-US" dirty="0" smtClean="0"/>
              <a:t>構成要素</a:t>
            </a:r>
            <a:endParaRPr lang="en-US" sz="2400" dirty="0"/>
          </a:p>
        </p:txBody>
      </p:sp>
      <p:sp>
        <p:nvSpPr>
          <p:cNvPr id="4" name="Text Placeholder 3"/>
          <p:cNvSpPr>
            <a:spLocks noGrp="1"/>
          </p:cNvSpPr>
          <p:nvPr>
            <p:ph type="body" sz="quarter" idx="12"/>
          </p:nvPr>
        </p:nvSpPr>
        <p:spPr/>
        <p:txBody>
          <a:bodyPr/>
          <a:lstStyle/>
          <a:p>
            <a:r>
              <a:rPr lang="ja-JP" altLang="en-US" dirty="0" smtClean="0"/>
              <a:t>ドメインコントローラ（</a:t>
            </a:r>
            <a:r>
              <a:rPr lang="en-US" altLang="ja-JP" dirty="0" smtClean="0"/>
              <a:t>DC</a:t>
            </a:r>
            <a:r>
              <a:rPr lang="ja-JP" altLang="en-US" dirty="0" smtClean="0"/>
              <a:t>）の導入</a:t>
            </a:r>
            <a:endParaRPr lang="en-US" dirty="0"/>
          </a:p>
        </p:txBody>
      </p:sp>
      <p:sp>
        <p:nvSpPr>
          <p:cNvPr id="2" name="Slide Number Placeholder 1"/>
          <p:cNvSpPr>
            <a:spLocks noGrp="1"/>
          </p:cNvSpPr>
          <p:nvPr>
            <p:ph type="sldNum" sz="quarter" idx="4"/>
          </p:nvPr>
        </p:nvSpPr>
        <p:spPr/>
        <p:txBody>
          <a:bodyPr/>
          <a:lstStyle/>
          <a:p>
            <a:fld id="{2F5CCB13-0A32-4557-88E9-079F0C330695}" type="slidenum">
              <a:rPr lang="en-US" smtClean="0"/>
              <a:pPr/>
              <a:t>30</a:t>
            </a:fld>
            <a:endParaRPr lang="en-US"/>
          </a:p>
        </p:txBody>
      </p:sp>
      <p:grpSp>
        <p:nvGrpSpPr>
          <p:cNvPr id="31" name="Group 30"/>
          <p:cNvGrpSpPr/>
          <p:nvPr/>
        </p:nvGrpSpPr>
        <p:grpSpPr>
          <a:xfrm>
            <a:off x="609442" y="1544440"/>
            <a:ext cx="6297560" cy="1422400"/>
            <a:chOff x="3401059" y="1697236"/>
            <a:chExt cx="2362200" cy="1117363"/>
          </a:xfrm>
          <a:solidFill>
            <a:schemeClr val="accent3"/>
          </a:solidFill>
        </p:grpSpPr>
        <p:sp>
          <p:nvSpPr>
            <p:cNvPr id="36" name="Rounded Rectangle 35"/>
            <p:cNvSpPr/>
            <p:nvPr/>
          </p:nvSpPr>
          <p:spPr>
            <a:xfrm>
              <a:off x="3553459" y="1697236"/>
              <a:ext cx="2209800" cy="1055290"/>
            </a:xfrm>
            <a:prstGeom prst="roundRect">
              <a:avLst/>
            </a:prstGeom>
            <a:grpFill/>
          </p:spPr>
          <p:style>
            <a:lnRef idx="1">
              <a:schemeClr val="accent2"/>
            </a:lnRef>
            <a:fillRef idx="3">
              <a:schemeClr val="accent2"/>
            </a:fillRef>
            <a:effectRef idx="2">
              <a:schemeClr val="accent2"/>
            </a:effectRef>
            <a:fontRef idx="minor">
              <a:schemeClr val="lt1"/>
            </a:fontRef>
          </p:style>
        </p:sp>
        <p:sp>
          <p:nvSpPr>
            <p:cNvPr id="37" name="Rounded Rectangle 4"/>
            <p:cNvSpPr/>
            <p:nvPr/>
          </p:nvSpPr>
          <p:spPr>
            <a:xfrm>
              <a:off x="3401059" y="1697236"/>
              <a:ext cx="2358410" cy="1117363"/>
            </a:xfrm>
            <a:prstGeom prst="rect">
              <a:avLst/>
            </a:prstGeom>
            <a:solidFill>
              <a:srgbClr val="B3D4FB"/>
            </a:solidFill>
          </p:spPr>
          <p:style>
            <a:lnRef idx="3">
              <a:schemeClr val="lt1"/>
            </a:lnRef>
            <a:fillRef idx="1">
              <a:schemeClr val="accent2"/>
            </a:fillRef>
            <a:effectRef idx="1">
              <a:schemeClr val="accent2"/>
            </a:effectRef>
            <a:fontRef idx="minor">
              <a:schemeClr val="lt1"/>
            </a:fontRef>
          </p:style>
          <p:txBody>
            <a:bodyPr spcFirstLastPara="0" vert="horz" wrap="square" lIns="106680" tIns="106680" rIns="106680" bIns="106680" numCol="1" spcCol="1270" anchor="ctr" anchorCtr="0">
              <a:noAutofit/>
            </a:bodyPr>
            <a:lstStyle/>
            <a:p>
              <a:pPr defTabSz="933059">
                <a:lnSpc>
                  <a:spcPct val="90000"/>
                </a:lnSpc>
                <a:spcAft>
                  <a:spcPct val="35000"/>
                </a:spcAft>
              </a:pPr>
              <a:r>
                <a:rPr lang="en-US" altLang="ja-JP" sz="1600" dirty="0" smtClean="0">
                  <a:solidFill>
                    <a:schemeClr val="accent3">
                      <a:lumMod val="25000"/>
                    </a:schemeClr>
                  </a:solidFill>
                </a:rPr>
                <a:t>HUB</a:t>
              </a:r>
              <a:r>
                <a:rPr lang="ja-JP" altLang="en-US" sz="1600" dirty="0" smtClean="0">
                  <a:solidFill>
                    <a:schemeClr val="accent3">
                      <a:lumMod val="25000"/>
                    </a:schemeClr>
                  </a:solidFill>
                </a:rPr>
                <a:t>のマスターコントローラー</a:t>
              </a:r>
              <a:r>
                <a:rPr lang="en-US" sz="1600" dirty="0" smtClean="0">
                  <a:solidFill>
                    <a:schemeClr val="accent3">
                      <a:lumMod val="25000"/>
                    </a:schemeClr>
                  </a:solidFill>
                </a:rPr>
                <a:t> (HUB MC)</a:t>
              </a:r>
              <a:endParaRPr lang="en-US" sz="1600" dirty="0">
                <a:solidFill>
                  <a:schemeClr val="accent3">
                    <a:lumMod val="25000"/>
                  </a:schemeClr>
                </a:solidFill>
              </a:endParaRPr>
            </a:p>
            <a:p>
              <a:pPr marL="569828" indent="-380908" defTabSz="933059">
                <a:lnSpc>
                  <a:spcPct val="90000"/>
                </a:lnSpc>
                <a:spcAft>
                  <a:spcPts val="75"/>
                </a:spcAft>
                <a:buFont typeface="Wingdings" charset="2"/>
                <a:buChar char="§"/>
              </a:pPr>
              <a:r>
                <a:rPr lang="en-US" altLang="ja-JP" sz="1500" dirty="0" smtClean="0">
                  <a:solidFill>
                    <a:schemeClr val="accent3">
                      <a:lumMod val="25000"/>
                    </a:schemeClr>
                  </a:solidFill>
                </a:rPr>
                <a:t>1</a:t>
              </a:r>
              <a:r>
                <a:rPr lang="en-US" altLang="en-US" sz="1500" dirty="0" smtClean="0">
                  <a:solidFill>
                    <a:schemeClr val="accent3">
                      <a:lumMod val="25000"/>
                    </a:schemeClr>
                  </a:solidFill>
                </a:rPr>
                <a:t>台</a:t>
              </a:r>
              <a:r>
                <a:rPr lang="ja-JP" altLang="en-US" sz="1500" dirty="0" smtClean="0">
                  <a:solidFill>
                    <a:schemeClr val="accent3">
                      <a:lumMod val="25000"/>
                    </a:schemeClr>
                  </a:solidFill>
                </a:rPr>
                <a:t>で</a:t>
              </a:r>
              <a:r>
                <a:rPr lang="en-US" altLang="en-US" sz="1500" dirty="0" smtClean="0">
                  <a:solidFill>
                    <a:schemeClr val="accent3">
                      <a:lumMod val="25000"/>
                    </a:schemeClr>
                  </a:solidFill>
                </a:rPr>
                <a:t>二役</a:t>
              </a:r>
              <a:endParaRPr lang="en-US" altLang="ja-JP" sz="1500" dirty="0" smtClean="0">
                <a:solidFill>
                  <a:schemeClr val="accent3">
                    <a:lumMod val="25000"/>
                  </a:schemeClr>
                </a:solidFill>
              </a:endParaRPr>
            </a:p>
            <a:p>
              <a:pPr marL="1179245" lvl="1" indent="-380908" defTabSz="933059">
                <a:lnSpc>
                  <a:spcPct val="90000"/>
                </a:lnSpc>
                <a:spcAft>
                  <a:spcPts val="75"/>
                </a:spcAft>
                <a:buFont typeface="ÉqÉâÉMÉmäpÉS ProN W3"/>
                <a:buChar char="-"/>
              </a:pPr>
              <a:r>
                <a:rPr lang="ja-JP" altLang="en-US" sz="1500" dirty="0" smtClean="0">
                  <a:solidFill>
                    <a:schemeClr val="accent3">
                      <a:lumMod val="25000"/>
                    </a:schemeClr>
                  </a:solidFill>
                </a:rPr>
                <a:t>ドメインコントローラ（ドメイン全体のポリシーを管理）</a:t>
              </a:r>
              <a:endParaRPr lang="en-US" altLang="ja-JP" sz="1500" dirty="0" smtClean="0">
                <a:solidFill>
                  <a:schemeClr val="accent3">
                    <a:lumMod val="25000"/>
                  </a:schemeClr>
                </a:solidFill>
              </a:endParaRPr>
            </a:p>
            <a:p>
              <a:pPr marL="1179245" lvl="1" indent="-380908" defTabSz="933059">
                <a:lnSpc>
                  <a:spcPct val="90000"/>
                </a:lnSpc>
                <a:spcAft>
                  <a:spcPts val="75"/>
                </a:spcAft>
                <a:buFont typeface="ÉqÉâÉMÉmäpÉS ProN W3"/>
                <a:buChar char="-"/>
              </a:pPr>
              <a:r>
                <a:rPr lang="ja-JP" altLang="en-US" sz="1500" dirty="0" smtClean="0">
                  <a:solidFill>
                    <a:schemeClr val="accent3">
                      <a:lumMod val="25000"/>
                    </a:schemeClr>
                  </a:solidFill>
                </a:rPr>
                <a:t>マスタコントローラ（回線の最適経路を判断しボーダルータに指示を出す）</a:t>
              </a:r>
              <a:endParaRPr lang="en-US" altLang="ja-JP" sz="1500" dirty="0" smtClean="0">
                <a:solidFill>
                  <a:schemeClr val="accent3">
                    <a:lumMod val="25000"/>
                  </a:schemeClr>
                </a:solidFill>
              </a:endParaRPr>
            </a:p>
            <a:p>
              <a:pPr marL="569828" indent="-380908" defTabSz="933059">
                <a:lnSpc>
                  <a:spcPct val="90000"/>
                </a:lnSpc>
                <a:spcAft>
                  <a:spcPts val="75"/>
                </a:spcAft>
                <a:buFont typeface="Wingdings" charset="2"/>
                <a:buChar char="§"/>
              </a:pPr>
              <a:r>
                <a:rPr lang="ja-JP" altLang="en-US" sz="1500" dirty="0" smtClean="0">
                  <a:solidFill>
                    <a:schemeClr val="accent3">
                      <a:lumMod val="25000"/>
                    </a:schemeClr>
                  </a:solidFill>
                </a:rPr>
                <a:t>パケットのフォワーディングは行わない</a:t>
              </a:r>
              <a:endParaRPr lang="en-US" altLang="ja-JP" sz="1500" dirty="0" smtClean="0">
                <a:solidFill>
                  <a:schemeClr val="accent3">
                    <a:lumMod val="25000"/>
                  </a:schemeClr>
                </a:solidFill>
              </a:endParaRPr>
            </a:p>
          </p:txBody>
        </p:sp>
      </p:grpSp>
      <p:sp>
        <p:nvSpPr>
          <p:cNvPr id="40" name="Rounded Rectangle 4"/>
          <p:cNvSpPr/>
          <p:nvPr/>
        </p:nvSpPr>
        <p:spPr>
          <a:xfrm>
            <a:off x="609542" y="4539303"/>
            <a:ext cx="6287456" cy="983282"/>
          </a:xfrm>
          <a:prstGeom prst="rect">
            <a:avLst/>
          </a:prstGeom>
          <a:solidFill>
            <a:srgbClr val="B3D4FB"/>
          </a:solidFill>
        </p:spPr>
        <p:style>
          <a:lnRef idx="3">
            <a:schemeClr val="lt1"/>
          </a:lnRef>
          <a:fillRef idx="1">
            <a:schemeClr val="accent2"/>
          </a:fillRef>
          <a:effectRef idx="1">
            <a:schemeClr val="accent2"/>
          </a:effectRef>
          <a:fontRef idx="minor">
            <a:schemeClr val="lt1"/>
          </a:fontRef>
        </p:style>
        <p:txBody>
          <a:bodyPr spcFirstLastPara="0" vert="horz" wrap="square" lIns="106680" tIns="106680" rIns="106680" bIns="106680" numCol="1" spcCol="1270" anchor="ctr" anchorCtr="0">
            <a:noAutofit/>
          </a:bodyPr>
          <a:lstStyle/>
          <a:p>
            <a:pPr defTabSz="933059">
              <a:lnSpc>
                <a:spcPct val="90000"/>
              </a:lnSpc>
              <a:spcAft>
                <a:spcPct val="35000"/>
              </a:spcAft>
            </a:pPr>
            <a:r>
              <a:rPr lang="ja-JP" altLang="en-US" sz="1600" dirty="0" smtClean="0">
                <a:solidFill>
                  <a:schemeClr val="accent3">
                    <a:lumMod val="25000"/>
                  </a:schemeClr>
                </a:solidFill>
              </a:rPr>
              <a:t>フォワーディング経路</a:t>
            </a:r>
            <a:r>
              <a:rPr lang="en-US" sz="1600" dirty="0" smtClean="0">
                <a:solidFill>
                  <a:schemeClr val="accent3">
                    <a:lumMod val="25000"/>
                  </a:schemeClr>
                </a:solidFill>
              </a:rPr>
              <a:t>: </a:t>
            </a:r>
            <a:r>
              <a:rPr lang="en-US" sz="1600" dirty="0">
                <a:solidFill>
                  <a:schemeClr val="accent3">
                    <a:lumMod val="25000"/>
                  </a:schemeClr>
                </a:solidFill>
              </a:rPr>
              <a:t>Border Router (BR)</a:t>
            </a:r>
          </a:p>
          <a:p>
            <a:pPr marL="569828" indent="-380908" defTabSz="933059">
              <a:lnSpc>
                <a:spcPct val="90000"/>
              </a:lnSpc>
              <a:spcAft>
                <a:spcPts val="75"/>
              </a:spcAft>
              <a:buFont typeface="Wingdings" charset="2"/>
              <a:buChar char="§"/>
            </a:pPr>
            <a:r>
              <a:rPr lang="ja-JP" altLang="en-US" sz="1500" dirty="0" smtClean="0">
                <a:solidFill>
                  <a:schemeClr val="accent3">
                    <a:lumMod val="25000"/>
                  </a:schemeClr>
                </a:solidFill>
              </a:rPr>
              <a:t>フォワーディングパスにおけるネットワークを可視化</a:t>
            </a:r>
            <a:r>
              <a:rPr lang="en-US" sz="1500" dirty="0" smtClean="0">
                <a:solidFill>
                  <a:schemeClr val="accent3">
                    <a:lumMod val="25000"/>
                  </a:schemeClr>
                </a:solidFill>
              </a:rPr>
              <a:t> (</a:t>
            </a:r>
            <a:r>
              <a:rPr lang="ja-JP" altLang="en-US" sz="1500" dirty="0" smtClean="0">
                <a:solidFill>
                  <a:schemeClr val="accent3">
                    <a:lumMod val="25000"/>
                  </a:schemeClr>
                </a:solidFill>
              </a:rPr>
              <a:t>学習、計測</a:t>
            </a:r>
            <a:r>
              <a:rPr lang="en-US" sz="1500" dirty="0" smtClean="0">
                <a:solidFill>
                  <a:schemeClr val="accent3">
                    <a:lumMod val="25000"/>
                  </a:schemeClr>
                </a:solidFill>
              </a:rPr>
              <a:t>)</a:t>
            </a:r>
            <a:endParaRPr lang="en-US" sz="1500" dirty="0">
              <a:solidFill>
                <a:schemeClr val="accent3">
                  <a:lumMod val="25000"/>
                </a:schemeClr>
              </a:solidFill>
            </a:endParaRPr>
          </a:p>
          <a:p>
            <a:pPr marL="569828" indent="-380908" defTabSz="933059">
              <a:lnSpc>
                <a:spcPct val="90000"/>
              </a:lnSpc>
              <a:spcAft>
                <a:spcPts val="75"/>
              </a:spcAft>
              <a:buFont typeface="Wingdings" charset="2"/>
              <a:buChar char="§"/>
            </a:pPr>
            <a:r>
              <a:rPr lang="en-US" sz="1500" dirty="0" smtClean="0">
                <a:solidFill>
                  <a:schemeClr val="accent3">
                    <a:lumMod val="25000"/>
                  </a:schemeClr>
                </a:solidFill>
              </a:rPr>
              <a:t>MC</a:t>
            </a:r>
            <a:r>
              <a:rPr lang="ja-JP" altLang="en-US" sz="1500" dirty="0" smtClean="0">
                <a:solidFill>
                  <a:schemeClr val="accent3">
                    <a:lumMod val="25000"/>
                  </a:schemeClr>
                </a:solidFill>
              </a:rPr>
              <a:t>の判断に基づいて動作</a:t>
            </a:r>
            <a:r>
              <a:rPr lang="en-US" sz="1500" dirty="0" smtClean="0">
                <a:solidFill>
                  <a:schemeClr val="accent3">
                    <a:lumMod val="25000"/>
                  </a:schemeClr>
                </a:solidFill>
              </a:rPr>
              <a:t> (</a:t>
            </a:r>
            <a:r>
              <a:rPr lang="ja-JP" altLang="en-US" sz="1500" dirty="0" smtClean="0">
                <a:solidFill>
                  <a:schemeClr val="accent3">
                    <a:lumMod val="25000"/>
                  </a:schemeClr>
                </a:solidFill>
              </a:rPr>
              <a:t>経路を選択</a:t>
            </a:r>
            <a:r>
              <a:rPr lang="en-US" sz="1500" dirty="0" smtClean="0">
                <a:solidFill>
                  <a:schemeClr val="accent3">
                    <a:lumMod val="25000"/>
                  </a:schemeClr>
                </a:solidFill>
              </a:rPr>
              <a:t>)</a:t>
            </a:r>
            <a:endParaRPr lang="en-US" sz="1500" dirty="0">
              <a:solidFill>
                <a:schemeClr val="accent3">
                  <a:lumMod val="25000"/>
                </a:schemeClr>
              </a:solidFill>
            </a:endParaRPr>
          </a:p>
        </p:txBody>
      </p:sp>
      <p:sp>
        <p:nvSpPr>
          <p:cNvPr id="47" name="Rounded Rectangle 46"/>
          <p:cNvSpPr/>
          <p:nvPr/>
        </p:nvSpPr>
        <p:spPr>
          <a:xfrm>
            <a:off x="7414875" y="5513221"/>
            <a:ext cx="1277346" cy="557379"/>
          </a:xfrm>
          <a:prstGeom prst="roundRect">
            <a:avLst/>
          </a:prstGeom>
          <a:solidFill>
            <a:srgbClr val="CCE9F9"/>
          </a:solidFill>
          <a:ln>
            <a:solidFill>
              <a:srgbClr val="104657"/>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817" tIns="54408" rIns="108817" bIns="54408" rtlCol="0" anchor="ctr"/>
          <a:lstStyle/>
          <a:p>
            <a:pPr algn="ctr"/>
            <a:endParaRPr lang="en-US" dirty="0" smtClean="0"/>
          </a:p>
        </p:txBody>
      </p:sp>
      <p:sp>
        <p:nvSpPr>
          <p:cNvPr id="48" name="Rounded Rectangle 47"/>
          <p:cNvSpPr/>
          <p:nvPr/>
        </p:nvSpPr>
        <p:spPr>
          <a:xfrm>
            <a:off x="8818004" y="5513221"/>
            <a:ext cx="1339350" cy="557379"/>
          </a:xfrm>
          <a:prstGeom prst="roundRect">
            <a:avLst/>
          </a:prstGeom>
          <a:solidFill>
            <a:srgbClr val="CCE9F9"/>
          </a:solidFill>
          <a:ln>
            <a:solidFill>
              <a:srgbClr val="104657"/>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817" tIns="54408" rIns="108817" bIns="54408" rtlCol="0" anchor="ctr"/>
          <a:lstStyle/>
          <a:p>
            <a:pPr algn="ctr"/>
            <a:endParaRPr lang="en-US" dirty="0" smtClean="0"/>
          </a:p>
        </p:txBody>
      </p:sp>
      <p:sp>
        <p:nvSpPr>
          <p:cNvPr id="49" name="Rounded Rectangle 48"/>
          <p:cNvSpPr/>
          <p:nvPr/>
        </p:nvSpPr>
        <p:spPr>
          <a:xfrm>
            <a:off x="10258929" y="5513221"/>
            <a:ext cx="1630775" cy="557379"/>
          </a:xfrm>
          <a:prstGeom prst="roundRect">
            <a:avLst/>
          </a:prstGeom>
          <a:solidFill>
            <a:srgbClr val="CCE9F9"/>
          </a:solidFill>
          <a:ln>
            <a:solidFill>
              <a:srgbClr val="104657"/>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817" tIns="54408" rIns="108817" bIns="54408" rtlCol="0" anchor="ctr"/>
          <a:lstStyle/>
          <a:p>
            <a:pPr algn="ctr"/>
            <a:endParaRPr lang="en-US" dirty="0" smtClean="0"/>
          </a:p>
        </p:txBody>
      </p:sp>
      <p:cxnSp>
        <p:nvCxnSpPr>
          <p:cNvPr id="50" name="Straight Connector 49"/>
          <p:cNvCxnSpPr/>
          <p:nvPr/>
        </p:nvCxnSpPr>
        <p:spPr>
          <a:xfrm flipV="1">
            <a:off x="8735331" y="2688601"/>
            <a:ext cx="348897" cy="1435099"/>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10055431" y="2802904"/>
            <a:ext cx="609797" cy="1320797"/>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8054651" y="4123699"/>
            <a:ext cx="680680" cy="1406032"/>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7998766" y="4123699"/>
            <a:ext cx="2768035" cy="1250952"/>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74" idx="0"/>
          </p:cNvCxnSpPr>
          <p:nvPr/>
        </p:nvCxnSpPr>
        <p:spPr>
          <a:xfrm flipH="1" flipV="1">
            <a:off x="8735330" y="4123705"/>
            <a:ext cx="748291" cy="125236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9484131" y="4123699"/>
            <a:ext cx="1384239" cy="119380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77" idx="0"/>
          </p:cNvCxnSpPr>
          <p:nvPr/>
        </p:nvCxnSpPr>
        <p:spPr>
          <a:xfrm flipH="1" flipV="1">
            <a:off x="10969503" y="4403115"/>
            <a:ext cx="513653" cy="952443"/>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8912831" y="4288800"/>
            <a:ext cx="1827639" cy="1118133"/>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58" name="Rounded Rectangle 57"/>
          <p:cNvSpPr/>
          <p:nvPr/>
        </p:nvSpPr>
        <p:spPr>
          <a:xfrm>
            <a:off x="7651877" y="1286935"/>
            <a:ext cx="3798878" cy="1458820"/>
          </a:xfrm>
          <a:prstGeom prst="roundRect">
            <a:avLst/>
          </a:prstGeom>
          <a:solidFill>
            <a:srgbClr val="CCE9F9"/>
          </a:solidFill>
          <a:ln>
            <a:solidFill>
              <a:srgbClr val="104657"/>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817" tIns="54408" rIns="108817" bIns="54408" rtlCol="0" anchor="ctr"/>
          <a:lstStyle/>
          <a:p>
            <a:pPr algn="ctr"/>
            <a:endParaRPr lang="en-US" dirty="0" smtClean="0"/>
          </a:p>
        </p:txBody>
      </p:sp>
      <p:grpSp>
        <p:nvGrpSpPr>
          <p:cNvPr id="59" name="Group 58"/>
          <p:cNvGrpSpPr>
            <a:grpSpLocks noChangeAspect="1"/>
          </p:cNvGrpSpPr>
          <p:nvPr/>
        </p:nvGrpSpPr>
        <p:grpSpPr>
          <a:xfrm>
            <a:off x="9712648" y="2574305"/>
            <a:ext cx="676602" cy="441444"/>
            <a:chOff x="2454135" y="2712782"/>
            <a:chExt cx="609577" cy="457849"/>
          </a:xfrm>
        </p:grpSpPr>
        <p:pic>
          <p:nvPicPr>
            <p:cNvPr id="60"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2454135" y="2867377"/>
              <a:ext cx="609577" cy="303254"/>
            </a:xfrm>
            <a:prstGeom prst="rect">
              <a:avLst/>
            </a:prstGeom>
            <a:noFill/>
          </p:spPr>
          <p:txBody>
            <a:bodyPr wrap="square" rtlCol="0">
              <a:spAutoFit/>
            </a:bodyPr>
            <a:lstStyle/>
            <a:p>
              <a:pPr algn="ctr"/>
              <a:r>
                <a:rPr lang="en-US" sz="1300" dirty="0">
                  <a:solidFill>
                    <a:schemeClr val="bg1"/>
                  </a:solidFill>
                </a:rPr>
                <a:t>BR</a:t>
              </a:r>
              <a:endParaRPr lang="en-US" sz="1500" dirty="0">
                <a:solidFill>
                  <a:schemeClr val="bg1"/>
                </a:solidFill>
              </a:endParaRPr>
            </a:p>
          </p:txBody>
        </p:sp>
      </p:grpSp>
      <p:grpSp>
        <p:nvGrpSpPr>
          <p:cNvPr id="62" name="Group 61"/>
          <p:cNvGrpSpPr>
            <a:grpSpLocks noChangeAspect="1"/>
          </p:cNvGrpSpPr>
          <p:nvPr/>
        </p:nvGrpSpPr>
        <p:grpSpPr>
          <a:xfrm>
            <a:off x="8741447" y="2574303"/>
            <a:ext cx="668871" cy="444369"/>
            <a:chOff x="1967535" y="3054998"/>
            <a:chExt cx="624200" cy="466209"/>
          </a:xfrm>
        </p:grpSpPr>
        <p:pic>
          <p:nvPicPr>
            <p:cNvPr id="6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35" y="3054998"/>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1982158" y="3214448"/>
              <a:ext cx="609577" cy="306759"/>
            </a:xfrm>
            <a:prstGeom prst="rect">
              <a:avLst/>
            </a:prstGeom>
            <a:noFill/>
          </p:spPr>
          <p:txBody>
            <a:bodyPr wrap="square" rtlCol="0">
              <a:spAutoFit/>
            </a:bodyPr>
            <a:lstStyle/>
            <a:p>
              <a:pPr algn="ctr"/>
              <a:r>
                <a:rPr lang="en-US" sz="1300" dirty="0">
                  <a:solidFill>
                    <a:schemeClr val="bg1"/>
                  </a:solidFill>
                </a:rPr>
                <a:t>BR</a:t>
              </a:r>
              <a:endParaRPr lang="en-US" sz="1500" dirty="0">
                <a:solidFill>
                  <a:schemeClr val="bg1"/>
                </a:solidFill>
              </a:endParaRPr>
            </a:p>
          </p:txBody>
        </p:sp>
      </p:grpSp>
      <p:grpSp>
        <p:nvGrpSpPr>
          <p:cNvPr id="69" name="Group 68"/>
          <p:cNvGrpSpPr>
            <a:grpSpLocks noChangeAspect="1"/>
          </p:cNvGrpSpPr>
          <p:nvPr/>
        </p:nvGrpSpPr>
        <p:grpSpPr>
          <a:xfrm>
            <a:off x="7711870" y="5224085"/>
            <a:ext cx="668871" cy="388873"/>
            <a:chOff x="1967535" y="3054998"/>
            <a:chExt cx="624200" cy="407987"/>
          </a:xfrm>
        </p:grpSpPr>
        <p:pic>
          <p:nvPicPr>
            <p:cNvPr id="70"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35" y="3054998"/>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p:cNvSpPr txBox="1"/>
            <p:nvPr/>
          </p:nvSpPr>
          <p:spPr>
            <a:xfrm>
              <a:off x="1982158" y="3214448"/>
              <a:ext cx="609577" cy="242178"/>
            </a:xfrm>
            <a:prstGeom prst="rect">
              <a:avLst/>
            </a:prstGeom>
            <a:noFill/>
          </p:spPr>
          <p:txBody>
            <a:bodyPr wrap="square" rtlCol="0">
              <a:spAutoFit/>
            </a:bodyPr>
            <a:lstStyle/>
            <a:p>
              <a:pPr algn="ctr"/>
              <a:r>
                <a:rPr lang="en-US" sz="900" dirty="0">
                  <a:solidFill>
                    <a:schemeClr val="bg1"/>
                  </a:solidFill>
                </a:rPr>
                <a:t>MC/BR</a:t>
              </a:r>
            </a:p>
          </p:txBody>
        </p:sp>
      </p:grpSp>
      <p:grpSp>
        <p:nvGrpSpPr>
          <p:cNvPr id="72" name="Group 71"/>
          <p:cNvGrpSpPr>
            <a:grpSpLocks noChangeAspect="1"/>
          </p:cNvGrpSpPr>
          <p:nvPr/>
        </p:nvGrpSpPr>
        <p:grpSpPr>
          <a:xfrm>
            <a:off x="9141351" y="5224085"/>
            <a:ext cx="668871" cy="388873"/>
            <a:chOff x="1967535" y="3054998"/>
            <a:chExt cx="624200" cy="407987"/>
          </a:xfrm>
        </p:grpSpPr>
        <p:pic>
          <p:nvPicPr>
            <p:cNvPr id="7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35" y="3054998"/>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p:cNvSpPr txBox="1"/>
            <p:nvPr/>
          </p:nvSpPr>
          <p:spPr>
            <a:xfrm>
              <a:off x="1982158" y="3214448"/>
              <a:ext cx="609577" cy="242178"/>
            </a:xfrm>
            <a:prstGeom prst="rect">
              <a:avLst/>
            </a:prstGeom>
            <a:noFill/>
          </p:spPr>
          <p:txBody>
            <a:bodyPr wrap="square" rtlCol="0">
              <a:spAutoFit/>
            </a:bodyPr>
            <a:lstStyle/>
            <a:p>
              <a:pPr algn="ctr"/>
              <a:r>
                <a:rPr lang="en-US" sz="900" dirty="0">
                  <a:solidFill>
                    <a:schemeClr val="bg1"/>
                  </a:solidFill>
                </a:rPr>
                <a:t>MC/BR</a:t>
              </a:r>
            </a:p>
          </p:txBody>
        </p:sp>
      </p:grpSp>
      <p:grpSp>
        <p:nvGrpSpPr>
          <p:cNvPr id="75" name="Group 74"/>
          <p:cNvGrpSpPr>
            <a:grpSpLocks noChangeAspect="1"/>
          </p:cNvGrpSpPr>
          <p:nvPr/>
        </p:nvGrpSpPr>
        <p:grpSpPr>
          <a:xfrm>
            <a:off x="11140886" y="5203578"/>
            <a:ext cx="668871" cy="413590"/>
            <a:chOff x="1967535" y="3054998"/>
            <a:chExt cx="624200" cy="433916"/>
          </a:xfrm>
        </p:grpSpPr>
        <p:pic>
          <p:nvPicPr>
            <p:cNvPr id="76"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35" y="3054998"/>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1982158" y="3214447"/>
              <a:ext cx="609577" cy="274467"/>
            </a:xfrm>
            <a:prstGeom prst="rect">
              <a:avLst/>
            </a:prstGeom>
            <a:noFill/>
          </p:spPr>
          <p:txBody>
            <a:bodyPr wrap="square" rtlCol="0">
              <a:spAutoFit/>
            </a:bodyPr>
            <a:lstStyle/>
            <a:p>
              <a:pPr algn="ctr"/>
              <a:r>
                <a:rPr lang="en-US" sz="1100" dirty="0">
                  <a:solidFill>
                    <a:schemeClr val="bg1"/>
                  </a:solidFill>
                </a:rPr>
                <a:t>BR</a:t>
              </a:r>
              <a:endParaRPr lang="en-US" sz="1200" dirty="0">
                <a:solidFill>
                  <a:schemeClr val="bg1"/>
                </a:solidFill>
              </a:endParaRPr>
            </a:p>
          </p:txBody>
        </p:sp>
      </p:grpSp>
      <p:grpSp>
        <p:nvGrpSpPr>
          <p:cNvPr id="78" name="Group 77"/>
          <p:cNvGrpSpPr>
            <a:grpSpLocks noChangeAspect="1"/>
          </p:cNvGrpSpPr>
          <p:nvPr/>
        </p:nvGrpSpPr>
        <p:grpSpPr>
          <a:xfrm>
            <a:off x="10414887" y="5224085"/>
            <a:ext cx="668871" cy="388873"/>
            <a:chOff x="1967535" y="3054998"/>
            <a:chExt cx="624200" cy="407987"/>
          </a:xfrm>
        </p:grpSpPr>
        <p:pic>
          <p:nvPicPr>
            <p:cNvPr id="79"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35" y="3054998"/>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p:cNvSpPr txBox="1"/>
            <p:nvPr/>
          </p:nvSpPr>
          <p:spPr>
            <a:xfrm>
              <a:off x="1982158" y="3214448"/>
              <a:ext cx="609577" cy="242178"/>
            </a:xfrm>
            <a:prstGeom prst="rect">
              <a:avLst/>
            </a:prstGeom>
            <a:noFill/>
          </p:spPr>
          <p:txBody>
            <a:bodyPr wrap="square" rtlCol="0">
              <a:spAutoFit/>
            </a:bodyPr>
            <a:lstStyle/>
            <a:p>
              <a:pPr algn="ctr"/>
              <a:r>
                <a:rPr lang="en-US" sz="900" dirty="0">
                  <a:solidFill>
                    <a:schemeClr val="bg1"/>
                  </a:solidFill>
                </a:rPr>
                <a:t>MC/BR</a:t>
              </a:r>
            </a:p>
          </p:txBody>
        </p:sp>
      </p:grpSp>
      <p:sp>
        <p:nvSpPr>
          <p:cNvPr id="81" name="Cloud 80"/>
          <p:cNvSpPr/>
          <p:nvPr/>
        </p:nvSpPr>
        <p:spPr bwMode="auto">
          <a:xfrm>
            <a:off x="7777532" y="3806907"/>
            <a:ext cx="1875025" cy="641589"/>
          </a:xfrm>
          <a:prstGeom prst="cloud">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wrap="square" lIns="82111" tIns="41053" rIns="82111" bIns="41053" anchor="ctr">
            <a:prstTxWarp prst="textNoShape">
              <a:avLst/>
            </a:prstTxWarp>
            <a:spAutoFit/>
          </a:bodyPr>
          <a:lstStyle/>
          <a:p>
            <a:pPr algn="ctr" defTabSz="814265" eaLnBrk="0" hangingPunct="0">
              <a:lnSpc>
                <a:spcPct val="90000"/>
              </a:lnSpc>
              <a:defRPr/>
            </a:pPr>
            <a:endParaRPr lang="en-US" dirty="0"/>
          </a:p>
        </p:txBody>
      </p:sp>
      <p:sp>
        <p:nvSpPr>
          <p:cNvPr id="82" name="TextBox 81"/>
          <p:cNvSpPr txBox="1"/>
          <p:nvPr/>
        </p:nvSpPr>
        <p:spPr>
          <a:xfrm>
            <a:off x="8252927" y="3829265"/>
            <a:ext cx="894993" cy="529224"/>
          </a:xfrm>
          <a:prstGeom prst="rect">
            <a:avLst/>
          </a:prstGeom>
          <a:noFill/>
        </p:spPr>
        <p:txBody>
          <a:bodyPr wrap="none" lIns="108817" tIns="54408" rIns="108817" bIns="54408" rtlCol="0">
            <a:spAutoFit/>
          </a:bodyPr>
          <a:lstStyle/>
          <a:p>
            <a:pPr algn="ctr" defTabSz="969165" eaLnBrk="0" hangingPunct="0">
              <a:lnSpc>
                <a:spcPct val="90000"/>
              </a:lnSpc>
            </a:pPr>
            <a:r>
              <a:rPr lang="en-US" sz="1500" b="1" dirty="0">
                <a:solidFill>
                  <a:srgbClr val="104657"/>
                </a:solidFill>
                <a:latin typeface="Calibri" charset="0"/>
              </a:rPr>
              <a:t>WAN1</a:t>
            </a:r>
          </a:p>
          <a:p>
            <a:pPr algn="ctr" defTabSz="969165" eaLnBrk="0" hangingPunct="0">
              <a:lnSpc>
                <a:spcPct val="90000"/>
              </a:lnSpc>
            </a:pPr>
            <a:r>
              <a:rPr lang="en-US" sz="1500" b="1" dirty="0">
                <a:solidFill>
                  <a:srgbClr val="104657"/>
                </a:solidFill>
                <a:latin typeface="Calibri" charset="0"/>
              </a:rPr>
              <a:t>(IP-VPN)</a:t>
            </a:r>
          </a:p>
        </p:txBody>
      </p:sp>
      <p:sp>
        <p:nvSpPr>
          <p:cNvPr id="83" name="Cloud 82"/>
          <p:cNvSpPr/>
          <p:nvPr/>
        </p:nvSpPr>
        <p:spPr bwMode="auto">
          <a:xfrm>
            <a:off x="9852639" y="3806907"/>
            <a:ext cx="1875025" cy="641589"/>
          </a:xfrm>
          <a:prstGeom prst="cloud">
            <a:avLst/>
          </a:prstGeom>
          <a:solidFill>
            <a:schemeClr val="bg1">
              <a:lumMod val="85000"/>
            </a:schemeClr>
          </a:solidFill>
          <a:ln w="9525" cap="flat" cmpd="sng" algn="ctr">
            <a:solidFill>
              <a:srgbClr val="000000"/>
            </a:solidFill>
            <a:prstDash val="solid"/>
            <a:round/>
            <a:headEnd type="none" w="med" len="med"/>
            <a:tailEnd type="none" w="med" len="med"/>
          </a:ln>
          <a:effectLst/>
        </p:spPr>
        <p:txBody>
          <a:bodyPr wrap="square" lIns="82111" tIns="41053" rIns="82111" bIns="41053" anchor="ctr">
            <a:prstTxWarp prst="textNoShape">
              <a:avLst/>
            </a:prstTxWarp>
            <a:spAutoFit/>
          </a:bodyPr>
          <a:lstStyle/>
          <a:p>
            <a:pPr algn="ctr" defTabSz="814265" eaLnBrk="0" hangingPunct="0">
              <a:lnSpc>
                <a:spcPct val="90000"/>
              </a:lnSpc>
              <a:defRPr/>
            </a:pPr>
            <a:endParaRPr lang="en-US" dirty="0"/>
          </a:p>
        </p:txBody>
      </p:sp>
      <p:sp>
        <p:nvSpPr>
          <p:cNvPr id="84" name="TextBox 83"/>
          <p:cNvSpPr txBox="1"/>
          <p:nvPr/>
        </p:nvSpPr>
        <p:spPr>
          <a:xfrm>
            <a:off x="10416215" y="3829265"/>
            <a:ext cx="971824" cy="529224"/>
          </a:xfrm>
          <a:prstGeom prst="rect">
            <a:avLst/>
          </a:prstGeom>
          <a:noFill/>
        </p:spPr>
        <p:txBody>
          <a:bodyPr wrap="none" lIns="108817" tIns="54408" rIns="108817" bIns="54408" rtlCol="0">
            <a:spAutoFit/>
          </a:bodyPr>
          <a:lstStyle/>
          <a:p>
            <a:pPr algn="ctr" defTabSz="969165" eaLnBrk="0" hangingPunct="0">
              <a:lnSpc>
                <a:spcPct val="90000"/>
              </a:lnSpc>
            </a:pPr>
            <a:r>
              <a:rPr lang="en-US" sz="1500" b="1" dirty="0">
                <a:solidFill>
                  <a:srgbClr val="104657"/>
                </a:solidFill>
                <a:latin typeface="Calibri" charset="0"/>
              </a:rPr>
              <a:t>WAN2</a:t>
            </a:r>
          </a:p>
          <a:p>
            <a:pPr algn="ctr" defTabSz="969165" eaLnBrk="0" hangingPunct="0">
              <a:lnSpc>
                <a:spcPct val="90000"/>
              </a:lnSpc>
            </a:pPr>
            <a:r>
              <a:rPr lang="en-US" sz="1500" b="1" dirty="0">
                <a:solidFill>
                  <a:srgbClr val="104657"/>
                </a:solidFill>
                <a:latin typeface="Calibri" charset="0"/>
              </a:rPr>
              <a:t>(DMVPN)</a:t>
            </a:r>
          </a:p>
        </p:txBody>
      </p:sp>
      <p:sp>
        <p:nvSpPr>
          <p:cNvPr id="5" name="TextBox 4"/>
          <p:cNvSpPr txBox="1"/>
          <p:nvPr/>
        </p:nvSpPr>
        <p:spPr>
          <a:xfrm>
            <a:off x="7967521" y="6212843"/>
            <a:ext cx="2790722" cy="334677"/>
          </a:xfrm>
          <a:prstGeom prst="rect">
            <a:avLst/>
          </a:prstGeom>
          <a:solidFill>
            <a:srgbClr val="FFFFFF"/>
          </a:solidFill>
        </p:spPr>
        <p:txBody>
          <a:bodyPr wrap="none" lIns="121891" tIns="60945" rIns="121891" bIns="60945" rtlCol="0">
            <a:spAutoFit/>
          </a:bodyPr>
          <a:lstStyle/>
          <a:p>
            <a:pPr>
              <a:lnSpc>
                <a:spcPct val="90000"/>
              </a:lnSpc>
              <a:spcBef>
                <a:spcPts val="800"/>
              </a:spcBef>
            </a:pPr>
            <a:r>
              <a:rPr lang="ja-JP" altLang="en-US" sz="1500" dirty="0" smtClean="0">
                <a:solidFill>
                  <a:srgbClr val="000000"/>
                </a:solidFill>
              </a:rPr>
              <a:t>拡張性：最大</a:t>
            </a:r>
            <a:r>
              <a:rPr lang="en-US" altLang="ja-JP" sz="1500" dirty="0" smtClean="0">
                <a:solidFill>
                  <a:srgbClr val="000000"/>
                </a:solidFill>
              </a:rPr>
              <a:t>2000</a:t>
            </a:r>
            <a:r>
              <a:rPr lang="ja-JP" altLang="en-US" sz="1500" dirty="0" smtClean="0">
                <a:solidFill>
                  <a:srgbClr val="000000"/>
                </a:solidFill>
              </a:rPr>
              <a:t>サイトを推奨</a:t>
            </a:r>
            <a:endParaRPr lang="en-US" sz="1500" dirty="0">
              <a:solidFill>
                <a:srgbClr val="000000"/>
              </a:solidFill>
            </a:endParaRPr>
          </a:p>
        </p:txBody>
      </p:sp>
      <p:sp>
        <p:nvSpPr>
          <p:cNvPr id="8" name="TextBox 7"/>
          <p:cNvSpPr txBox="1"/>
          <p:nvPr/>
        </p:nvSpPr>
        <p:spPr>
          <a:xfrm>
            <a:off x="7201763" y="1603153"/>
            <a:ext cx="1262702" cy="570382"/>
          </a:xfrm>
          <a:prstGeom prst="rect">
            <a:avLst/>
          </a:prstGeom>
          <a:solidFill>
            <a:schemeClr val="bg1"/>
          </a:solidFill>
          <a:ln>
            <a:solidFill>
              <a:schemeClr val="tx1"/>
            </a:solidFill>
          </a:ln>
        </p:spPr>
        <p:txBody>
          <a:bodyPr wrap="square" lIns="121891" tIns="60945" rIns="121891" bIns="60945" rtlCol="0">
            <a:spAutoFit/>
          </a:bodyPr>
          <a:lstStyle/>
          <a:p>
            <a:pPr>
              <a:lnSpc>
                <a:spcPct val="90000"/>
              </a:lnSpc>
              <a:spcBef>
                <a:spcPts val="800"/>
              </a:spcBef>
            </a:pPr>
            <a:r>
              <a:rPr lang="ja-JP" altLang="en-US" sz="1600" b="1" dirty="0" smtClean="0">
                <a:solidFill>
                  <a:srgbClr val="000090"/>
                </a:solidFill>
              </a:rPr>
              <a:t>ドメインコントローラー</a:t>
            </a:r>
            <a:endParaRPr lang="en-US" sz="1600" b="1" dirty="0">
              <a:solidFill>
                <a:srgbClr val="000090"/>
              </a:solidFill>
            </a:endParaRPr>
          </a:p>
        </p:txBody>
      </p:sp>
      <p:sp>
        <p:nvSpPr>
          <p:cNvPr id="6" name="Oval 5"/>
          <p:cNvSpPr/>
          <p:nvPr/>
        </p:nvSpPr>
        <p:spPr>
          <a:xfrm>
            <a:off x="7073785" y="2191937"/>
            <a:ext cx="5115041" cy="3648851"/>
          </a:xfrm>
          <a:prstGeom prst="ellipse">
            <a:avLst/>
          </a:prstGeom>
          <a:noFill/>
          <a:ln>
            <a:solidFill>
              <a:srgbClr val="130F65"/>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smtClean="0"/>
          </a:p>
        </p:txBody>
      </p:sp>
      <p:sp>
        <p:nvSpPr>
          <p:cNvPr id="65" name="Oval 64"/>
          <p:cNvSpPr/>
          <p:nvPr/>
        </p:nvSpPr>
        <p:spPr>
          <a:xfrm>
            <a:off x="8464462" y="2438401"/>
            <a:ext cx="2288790" cy="737937"/>
          </a:xfrm>
          <a:prstGeom prst="ellipse">
            <a:avLst/>
          </a:prstGeom>
          <a:noFill/>
          <a:ln>
            <a:solidFill>
              <a:srgbClr val="008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smtClean="0"/>
          </a:p>
        </p:txBody>
      </p:sp>
      <p:grpSp>
        <p:nvGrpSpPr>
          <p:cNvPr id="66" name="Group 65"/>
          <p:cNvGrpSpPr>
            <a:grpSpLocks noChangeAspect="1"/>
          </p:cNvGrpSpPr>
          <p:nvPr/>
        </p:nvGrpSpPr>
        <p:grpSpPr>
          <a:xfrm>
            <a:off x="9092288" y="1303441"/>
            <a:ext cx="833675" cy="533403"/>
            <a:chOff x="2454134" y="2712782"/>
            <a:chExt cx="609578" cy="407987"/>
          </a:xfrm>
        </p:grpSpPr>
        <p:pic>
          <p:nvPicPr>
            <p:cNvPr id="6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134" y="2712782"/>
              <a:ext cx="601661"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p:nvPr/>
          </p:nvSpPr>
          <p:spPr>
            <a:xfrm>
              <a:off x="2454135" y="2867377"/>
              <a:ext cx="609577" cy="223640"/>
            </a:xfrm>
            <a:prstGeom prst="rect">
              <a:avLst/>
            </a:prstGeom>
            <a:noFill/>
          </p:spPr>
          <p:txBody>
            <a:bodyPr wrap="square" rtlCol="0">
              <a:spAutoFit/>
            </a:bodyPr>
            <a:lstStyle/>
            <a:p>
              <a:pPr algn="ctr"/>
              <a:r>
                <a:rPr lang="en-US" sz="1300" dirty="0">
                  <a:solidFill>
                    <a:schemeClr val="bg2"/>
                  </a:solidFill>
                </a:rPr>
                <a:t>DC/MC</a:t>
              </a:r>
              <a:endParaRPr lang="en-US" sz="1500" dirty="0">
                <a:solidFill>
                  <a:schemeClr val="bg2"/>
                </a:solidFill>
              </a:endParaRPr>
            </a:p>
          </p:txBody>
        </p:sp>
      </p:grpSp>
      <p:grpSp>
        <p:nvGrpSpPr>
          <p:cNvPr id="15" name="Group 14"/>
          <p:cNvGrpSpPr/>
          <p:nvPr/>
        </p:nvGrpSpPr>
        <p:grpSpPr>
          <a:xfrm>
            <a:off x="8599893" y="1571413"/>
            <a:ext cx="514639" cy="772160"/>
            <a:chOff x="6217920" y="1178560"/>
            <a:chExt cx="457200" cy="660400"/>
          </a:xfrm>
        </p:grpSpPr>
        <p:cxnSp>
          <p:nvCxnSpPr>
            <p:cNvPr id="12" name="Straight Connector 11"/>
            <p:cNvCxnSpPr/>
            <p:nvPr/>
          </p:nvCxnSpPr>
          <p:spPr>
            <a:xfrm flipH="1">
              <a:off x="6217920" y="1178560"/>
              <a:ext cx="457200" cy="0"/>
            </a:xfrm>
            <a:prstGeom prst="line">
              <a:avLst/>
            </a:prstGeom>
            <a:noFill/>
            <a:ln>
              <a:solidFill>
                <a:srgbClr val="2F2E7E"/>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217920" y="1178560"/>
              <a:ext cx="0" cy="660400"/>
            </a:xfrm>
            <a:prstGeom prst="straightConnector1">
              <a:avLst/>
            </a:prstGeom>
            <a:noFill/>
            <a:ln>
              <a:solidFill>
                <a:srgbClr val="2F2E7E"/>
              </a:solidFill>
              <a:tailEnd type="arrow"/>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flipH="1">
            <a:off x="9859405" y="1584960"/>
            <a:ext cx="433380" cy="934720"/>
            <a:chOff x="6217920" y="1178560"/>
            <a:chExt cx="457200" cy="660400"/>
          </a:xfrm>
        </p:grpSpPr>
        <p:cxnSp>
          <p:nvCxnSpPr>
            <p:cNvPr id="86" name="Straight Connector 85"/>
            <p:cNvCxnSpPr/>
            <p:nvPr/>
          </p:nvCxnSpPr>
          <p:spPr>
            <a:xfrm flipH="1">
              <a:off x="6217920" y="1178560"/>
              <a:ext cx="457200" cy="0"/>
            </a:xfrm>
            <a:prstGeom prst="line">
              <a:avLst/>
            </a:prstGeom>
            <a:noFill/>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217920" y="1178560"/>
              <a:ext cx="0" cy="660400"/>
            </a:xfrm>
            <a:prstGeom prst="straightConnector1">
              <a:avLst/>
            </a:prstGeom>
            <a:noFill/>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10465660" y="1576059"/>
            <a:ext cx="1424044" cy="570382"/>
          </a:xfrm>
          <a:prstGeom prst="rect">
            <a:avLst/>
          </a:prstGeom>
          <a:solidFill>
            <a:schemeClr val="bg1"/>
          </a:solidFill>
          <a:ln>
            <a:solidFill>
              <a:schemeClr val="tx1"/>
            </a:solidFill>
          </a:ln>
        </p:spPr>
        <p:txBody>
          <a:bodyPr wrap="square" lIns="121891" tIns="60945" rIns="121891" bIns="60945" rtlCol="0">
            <a:spAutoFit/>
          </a:bodyPr>
          <a:lstStyle/>
          <a:p>
            <a:pPr>
              <a:lnSpc>
                <a:spcPct val="90000"/>
              </a:lnSpc>
              <a:spcBef>
                <a:spcPts val="800"/>
              </a:spcBef>
            </a:pPr>
            <a:r>
              <a:rPr lang="ja-JP" altLang="en-US" sz="1600" b="1" dirty="0" smtClean="0">
                <a:solidFill>
                  <a:srgbClr val="000090"/>
                </a:solidFill>
              </a:rPr>
              <a:t>マスターコントローラー</a:t>
            </a:r>
            <a:endParaRPr lang="en-US" sz="1600" b="1" dirty="0">
              <a:solidFill>
                <a:srgbClr val="000090"/>
              </a:solidFill>
            </a:endParaRPr>
          </a:p>
        </p:txBody>
      </p:sp>
      <p:sp>
        <p:nvSpPr>
          <p:cNvPr id="89" name="Rounded Rectangle 4"/>
          <p:cNvSpPr/>
          <p:nvPr/>
        </p:nvSpPr>
        <p:spPr>
          <a:xfrm>
            <a:off x="609442" y="3050133"/>
            <a:ext cx="6287456" cy="1417747"/>
          </a:xfrm>
          <a:prstGeom prst="rect">
            <a:avLst/>
          </a:prstGeom>
          <a:solidFill>
            <a:srgbClr val="B3D4FB"/>
          </a:solidFill>
        </p:spPr>
        <p:style>
          <a:lnRef idx="3">
            <a:schemeClr val="lt1"/>
          </a:lnRef>
          <a:fillRef idx="1">
            <a:schemeClr val="accent2"/>
          </a:fillRef>
          <a:effectRef idx="1">
            <a:schemeClr val="accent2"/>
          </a:effectRef>
          <a:fontRef idx="minor">
            <a:schemeClr val="lt1"/>
          </a:fontRef>
        </p:style>
        <p:txBody>
          <a:bodyPr spcFirstLastPara="0" vert="horz" wrap="square" lIns="106680" tIns="106680" rIns="106680" bIns="106680" numCol="1" spcCol="1270" anchor="ctr" anchorCtr="0">
            <a:noAutofit/>
          </a:bodyPr>
          <a:lstStyle/>
          <a:p>
            <a:pPr defTabSz="933059">
              <a:lnSpc>
                <a:spcPct val="90000"/>
              </a:lnSpc>
              <a:spcAft>
                <a:spcPct val="35000"/>
              </a:spcAft>
            </a:pPr>
            <a:r>
              <a:rPr lang="en-US" altLang="ja-JP" sz="1600" dirty="0" smtClean="0">
                <a:solidFill>
                  <a:schemeClr val="accent3">
                    <a:lumMod val="25000"/>
                  </a:schemeClr>
                </a:solidFill>
              </a:rPr>
              <a:t>Branch</a:t>
            </a:r>
            <a:r>
              <a:rPr lang="ja-JP" altLang="en-US" sz="1600" dirty="0" smtClean="0">
                <a:solidFill>
                  <a:schemeClr val="accent3">
                    <a:lumMod val="25000"/>
                  </a:schemeClr>
                </a:solidFill>
              </a:rPr>
              <a:t>のマスターコントローラー</a:t>
            </a:r>
            <a:r>
              <a:rPr lang="en-US" sz="1600" dirty="0" smtClean="0">
                <a:solidFill>
                  <a:schemeClr val="accent3">
                    <a:lumMod val="25000"/>
                  </a:schemeClr>
                </a:solidFill>
              </a:rPr>
              <a:t> (</a:t>
            </a:r>
            <a:r>
              <a:rPr lang="en-US" altLang="ja-JP" sz="1600" dirty="0" smtClean="0">
                <a:solidFill>
                  <a:schemeClr val="accent3">
                    <a:lumMod val="25000"/>
                  </a:schemeClr>
                </a:solidFill>
              </a:rPr>
              <a:t>Branch </a:t>
            </a:r>
            <a:r>
              <a:rPr lang="en-US" sz="1600" dirty="0" smtClean="0">
                <a:solidFill>
                  <a:schemeClr val="accent3">
                    <a:lumMod val="25000"/>
                  </a:schemeClr>
                </a:solidFill>
              </a:rPr>
              <a:t>MC</a:t>
            </a:r>
            <a:r>
              <a:rPr lang="en-US" sz="1600" dirty="0">
                <a:solidFill>
                  <a:schemeClr val="accent3">
                    <a:lumMod val="25000"/>
                  </a:schemeClr>
                </a:solidFill>
              </a:rPr>
              <a:t>)</a:t>
            </a:r>
          </a:p>
          <a:p>
            <a:pPr marL="569828" indent="-380908" defTabSz="933059">
              <a:lnSpc>
                <a:spcPct val="90000"/>
              </a:lnSpc>
              <a:spcAft>
                <a:spcPts val="75"/>
              </a:spcAft>
              <a:buFont typeface="Wingdings" charset="2"/>
              <a:buChar char="§"/>
            </a:pPr>
            <a:r>
              <a:rPr lang="ja-JP" altLang="en-US" sz="1500" dirty="0" smtClean="0">
                <a:solidFill>
                  <a:schemeClr val="accent3">
                    <a:lumMod val="25000"/>
                  </a:schemeClr>
                </a:solidFill>
              </a:rPr>
              <a:t>拠点ごとに</a:t>
            </a:r>
            <a:r>
              <a:rPr lang="en-US" altLang="ja-JP" sz="1500" dirty="0" smtClean="0">
                <a:solidFill>
                  <a:schemeClr val="accent3">
                    <a:lumMod val="25000"/>
                  </a:schemeClr>
                </a:solidFill>
              </a:rPr>
              <a:t>MC</a:t>
            </a:r>
            <a:r>
              <a:rPr lang="ja-JP" altLang="en-US" sz="1500" dirty="0" smtClean="0">
                <a:solidFill>
                  <a:schemeClr val="accent3">
                    <a:lumMod val="25000"/>
                  </a:schemeClr>
                </a:solidFill>
              </a:rPr>
              <a:t>が必要</a:t>
            </a:r>
            <a:endParaRPr lang="en-US" altLang="ja-JP" sz="1500" dirty="0" smtClean="0">
              <a:solidFill>
                <a:schemeClr val="accent3">
                  <a:lumMod val="25000"/>
                </a:schemeClr>
              </a:solidFill>
            </a:endParaRPr>
          </a:p>
          <a:p>
            <a:pPr marL="569828" indent="-380908" defTabSz="933059">
              <a:lnSpc>
                <a:spcPct val="90000"/>
              </a:lnSpc>
              <a:spcAft>
                <a:spcPts val="75"/>
              </a:spcAft>
              <a:buFont typeface="Wingdings" charset="2"/>
              <a:buChar char="§"/>
            </a:pPr>
            <a:r>
              <a:rPr lang="ja-JP" altLang="en-US" sz="1500" dirty="0" smtClean="0">
                <a:solidFill>
                  <a:schemeClr val="accent3">
                    <a:lumMod val="25000"/>
                  </a:schemeClr>
                </a:solidFill>
              </a:rPr>
              <a:t>回線の最適経路を判断しボーダルータに指示を出す</a:t>
            </a:r>
            <a:endParaRPr lang="en-US" altLang="ja-JP" sz="1500" dirty="0" smtClean="0">
              <a:solidFill>
                <a:schemeClr val="accent3">
                  <a:lumMod val="25000"/>
                </a:schemeClr>
              </a:solidFill>
            </a:endParaRPr>
          </a:p>
          <a:p>
            <a:pPr marL="569828" indent="-380908" defTabSz="933059">
              <a:lnSpc>
                <a:spcPct val="90000"/>
              </a:lnSpc>
              <a:spcAft>
                <a:spcPts val="75"/>
              </a:spcAft>
              <a:buFont typeface="Wingdings" charset="2"/>
              <a:buChar char="§"/>
            </a:pPr>
            <a:r>
              <a:rPr lang="ja-JP" altLang="en-US" sz="1500" dirty="0" smtClean="0">
                <a:solidFill>
                  <a:schemeClr val="accent3">
                    <a:lumMod val="25000"/>
                  </a:schemeClr>
                </a:solidFill>
              </a:rPr>
              <a:t>回線選択ポリシーは</a:t>
            </a:r>
            <a:r>
              <a:rPr lang="en-US" altLang="ja-JP" sz="1500" dirty="0" smtClean="0">
                <a:solidFill>
                  <a:schemeClr val="accent3">
                    <a:lumMod val="25000"/>
                  </a:schemeClr>
                </a:solidFill>
              </a:rPr>
              <a:t>HUB MC</a:t>
            </a:r>
            <a:r>
              <a:rPr lang="ja-JP" altLang="en-US" sz="1500" dirty="0" smtClean="0">
                <a:solidFill>
                  <a:schemeClr val="accent3">
                    <a:lumMod val="25000"/>
                  </a:schemeClr>
                </a:solidFill>
              </a:rPr>
              <a:t>（ドメインコントローラ）から受け取る</a:t>
            </a:r>
            <a:endParaRPr lang="en-US" altLang="ja-JP" sz="1500" dirty="0" smtClean="0">
              <a:solidFill>
                <a:schemeClr val="accent3">
                  <a:lumMod val="25000"/>
                </a:schemeClr>
              </a:solidFill>
            </a:endParaRPr>
          </a:p>
          <a:p>
            <a:pPr marL="569828" indent="-380908" defTabSz="933059">
              <a:lnSpc>
                <a:spcPct val="90000"/>
              </a:lnSpc>
              <a:spcAft>
                <a:spcPts val="75"/>
              </a:spcAft>
              <a:buFont typeface="Wingdings" charset="2"/>
              <a:buChar char="§"/>
            </a:pPr>
            <a:r>
              <a:rPr lang="en-US" altLang="ja-JP" sz="1500" dirty="0" smtClean="0">
                <a:solidFill>
                  <a:schemeClr val="accent3">
                    <a:lumMod val="25000"/>
                  </a:schemeClr>
                </a:solidFill>
              </a:rPr>
              <a:t>HUB MC</a:t>
            </a:r>
            <a:r>
              <a:rPr lang="ja-JP" altLang="en-US" sz="1500" dirty="0" smtClean="0">
                <a:solidFill>
                  <a:schemeClr val="accent3">
                    <a:lumMod val="25000"/>
                  </a:schemeClr>
                </a:solidFill>
              </a:rPr>
              <a:t>とピアリングするため、</a:t>
            </a:r>
            <a:r>
              <a:rPr lang="en-US" altLang="ja-JP" sz="1500" dirty="0" smtClean="0">
                <a:solidFill>
                  <a:schemeClr val="accent3">
                    <a:lumMod val="25000"/>
                  </a:schemeClr>
                </a:solidFill>
              </a:rPr>
              <a:t>IP</a:t>
            </a:r>
            <a:r>
              <a:rPr lang="ja-JP" altLang="en-US" sz="1500" dirty="0" smtClean="0">
                <a:solidFill>
                  <a:schemeClr val="accent3">
                    <a:lumMod val="25000"/>
                  </a:schemeClr>
                </a:solidFill>
              </a:rPr>
              <a:t>アドレスを設定しておく</a:t>
            </a:r>
            <a:endParaRPr lang="en-US" altLang="ja-JP" sz="1500" dirty="0" smtClean="0">
              <a:solidFill>
                <a:schemeClr val="accent3">
                  <a:lumMod val="25000"/>
                </a:schemeClr>
              </a:solidFill>
            </a:endParaRPr>
          </a:p>
        </p:txBody>
      </p:sp>
      <p:sp>
        <p:nvSpPr>
          <p:cNvPr id="7" name="TextBox 6"/>
          <p:cNvSpPr txBox="1"/>
          <p:nvPr/>
        </p:nvSpPr>
        <p:spPr>
          <a:xfrm>
            <a:off x="9859068" y="1272053"/>
            <a:ext cx="1379954" cy="338554"/>
          </a:xfrm>
          <a:prstGeom prst="rect">
            <a:avLst/>
          </a:prstGeom>
          <a:noFill/>
        </p:spPr>
        <p:txBody>
          <a:bodyPr wrap="square" rtlCol="0">
            <a:spAutoFit/>
          </a:bodyPr>
          <a:lstStyle/>
          <a:p>
            <a:r>
              <a:rPr kumimoji="1" lang="en-US" altLang="ja-JP" sz="1600" dirty="0" smtClean="0"/>
              <a:t>HUB</a:t>
            </a:r>
            <a:r>
              <a:rPr kumimoji="1" lang="ja-JP" altLang="en-US" sz="1600" dirty="0" smtClean="0"/>
              <a:t>の</a:t>
            </a:r>
            <a:r>
              <a:rPr kumimoji="1" lang="en-US" altLang="ja-JP" sz="1600" dirty="0" smtClean="0"/>
              <a:t>MC</a:t>
            </a:r>
            <a:endParaRPr kumimoji="1" lang="ja-JP" altLang="en-US" sz="1600" dirty="0"/>
          </a:p>
        </p:txBody>
      </p:sp>
    </p:spTree>
    <p:extLst>
      <p:ext uri="{BB962C8B-B14F-4D97-AF65-F5344CB8AC3E}">
        <p14:creationId xmlns:p14="http://schemas.microsoft.com/office/powerpoint/2010/main" val="292967721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簡素化された設定</a:t>
            </a:r>
            <a:endParaRPr lang="en-US" dirty="0"/>
          </a:p>
        </p:txBody>
      </p:sp>
      <p:sp>
        <p:nvSpPr>
          <p:cNvPr id="4" name="Rectangle 22"/>
          <p:cNvSpPr>
            <a:spLocks noChangeArrowheads="1"/>
          </p:cNvSpPr>
          <p:nvPr/>
        </p:nvSpPr>
        <p:spPr bwMode="auto">
          <a:xfrm>
            <a:off x="1320456" y="1359920"/>
            <a:ext cx="2437765" cy="4470400"/>
          </a:xfrm>
          <a:prstGeom prst="rect">
            <a:avLst/>
          </a:prstGeom>
          <a:solidFill>
            <a:schemeClr val="bg1"/>
          </a:solidFill>
          <a:ln w="9525">
            <a:solidFill>
              <a:srgbClr val="000000"/>
            </a:solidFill>
            <a:miter lim="800000"/>
            <a:headEnd/>
            <a:tailEnd/>
          </a:ln>
          <a:effectLst>
            <a:outerShdw blurRad="63500" dist="38099" dir="2700000" algn="ctr" rotWithShape="0">
              <a:srgbClr val="000000">
                <a:alpha val="74998"/>
              </a:srgbClr>
            </a:outerShdw>
          </a:effectLst>
        </p:spPr>
        <p:txBody>
          <a:bodyPr wrap="square" lIns="91436" tIns="45719" rIns="91436" bIns="45719" anchor="ctr">
            <a:prstTxWarp prst="textNoShape">
              <a:avLst/>
            </a:prstTxWarp>
            <a:noAutofit/>
          </a:bodyPr>
          <a:lstStyle/>
          <a:p>
            <a:r>
              <a:rPr lang="en-US" sz="300" b="1" noProof="1">
                <a:latin typeface="Courier New"/>
                <a:cs typeface="Courier New"/>
              </a:rPr>
              <a:t>pfr master</a:t>
            </a:r>
          </a:p>
          <a:p>
            <a:r>
              <a:rPr lang="en-US" sz="300" b="1" noProof="1">
                <a:latin typeface="Courier New"/>
                <a:cs typeface="Courier New"/>
              </a:rPr>
              <a:t> policy-rules IWAN-pfr-map</a:t>
            </a:r>
          </a:p>
          <a:p>
            <a:r>
              <a:rPr lang="en-US" sz="300" b="1" noProof="1">
                <a:latin typeface="Courier New"/>
                <a:cs typeface="Courier New"/>
              </a:rPr>
              <a:t> max-range-utilization percent 30</a:t>
            </a:r>
          </a:p>
          <a:p>
            <a:r>
              <a:rPr lang="en-US" sz="300" b="1" noProof="1">
                <a:latin typeface="Courier New"/>
                <a:cs typeface="Courier New"/>
              </a:rPr>
              <a:t> mc-peer domain 1 eigrp Loopback0</a:t>
            </a:r>
          </a:p>
          <a:p>
            <a:r>
              <a:rPr lang="en-US" sz="300" b="1" noProof="1">
                <a:latin typeface="Courier New"/>
                <a:cs typeface="Courier New"/>
              </a:rPr>
              <a:t> target-discovery</a:t>
            </a:r>
          </a:p>
          <a:p>
            <a:r>
              <a:rPr lang="en-US" sz="300" b="1" noProof="1">
                <a:latin typeface="Courier New"/>
                <a:cs typeface="Courier New"/>
              </a:rPr>
              <a:t> logging</a:t>
            </a:r>
          </a:p>
          <a:p>
            <a:r>
              <a:rPr lang="en-US" sz="300" b="1" noProof="1">
                <a:latin typeface="Courier New"/>
                <a:cs typeface="Courier New"/>
              </a:rPr>
              <a:t> !</a:t>
            </a:r>
          </a:p>
          <a:p>
            <a:r>
              <a:rPr lang="en-US" sz="300" b="1" noProof="1">
                <a:latin typeface="Courier New"/>
                <a:cs typeface="Courier New"/>
              </a:rPr>
              <a:t> border 10.0.0.30 key-chain PFR-KEYCHAIN</a:t>
            </a:r>
          </a:p>
          <a:p>
            <a:r>
              <a:rPr lang="en-US" sz="300" b="1" noProof="1">
                <a:latin typeface="Courier New"/>
                <a:cs typeface="Courier New"/>
              </a:rPr>
              <a:t>  interface GigabitEthernet0/0.32 internal</a:t>
            </a:r>
          </a:p>
          <a:p>
            <a:r>
              <a:rPr lang="en-US" sz="300" b="1" noProof="1">
                <a:latin typeface="Courier New"/>
                <a:cs typeface="Courier New"/>
              </a:rPr>
              <a:t>  interface GigabitEthernet0/0.31 internal</a:t>
            </a:r>
          </a:p>
          <a:p>
            <a:r>
              <a:rPr lang="en-US" sz="300" b="1" noProof="1">
                <a:latin typeface="Courier New"/>
                <a:cs typeface="Courier New"/>
              </a:rPr>
              <a:t>  interface GigabitEthernet0/0.30 internal</a:t>
            </a:r>
          </a:p>
          <a:p>
            <a:r>
              <a:rPr lang="en-US" sz="300" b="1" noProof="1">
                <a:latin typeface="Courier New"/>
                <a:cs typeface="Courier New"/>
              </a:rPr>
              <a:t>  interface Tunnel2 external</a:t>
            </a:r>
          </a:p>
          <a:p>
            <a:r>
              <a:rPr lang="en-US" sz="300" b="1" noProof="1">
                <a:latin typeface="Courier New"/>
                <a:cs typeface="Courier New"/>
              </a:rPr>
              <a:t>   link-group internet</a:t>
            </a:r>
          </a:p>
          <a:p>
            <a:r>
              <a:rPr lang="en-US" sz="300" b="1" noProof="1">
                <a:latin typeface="Courier New"/>
                <a:cs typeface="Courier New"/>
              </a:rPr>
              <a:t>  interface Tunnel1 external</a:t>
            </a:r>
          </a:p>
          <a:p>
            <a:r>
              <a:rPr lang="en-US" sz="300" b="1" noProof="1">
                <a:latin typeface="Courier New"/>
                <a:cs typeface="Courier New"/>
              </a:rPr>
              <a:t>   link-group mpls</a:t>
            </a:r>
          </a:p>
          <a:p>
            <a:r>
              <a:rPr lang="en-US" sz="300" b="1" noProof="1">
                <a:latin typeface="Courier New"/>
                <a:cs typeface="Courier New"/>
              </a:rPr>
              <a:t> !</a:t>
            </a:r>
          </a:p>
          <a:p>
            <a:r>
              <a:rPr lang="en-US" sz="300" b="1" noProof="1">
                <a:latin typeface="Courier New"/>
                <a:cs typeface="Courier New"/>
              </a:rPr>
              <a:t> learn</a:t>
            </a:r>
          </a:p>
          <a:p>
            <a:r>
              <a:rPr lang="en-US" sz="300" b="1" noProof="1">
                <a:latin typeface="Courier New"/>
                <a:cs typeface="Courier New"/>
              </a:rPr>
              <a:t>  traffic-class filter access-list DENY_GLOBAL_LEARN_LIST</a:t>
            </a:r>
          </a:p>
          <a:p>
            <a:r>
              <a:rPr lang="en-US" sz="300" b="1" noProof="1">
                <a:latin typeface="Courier New"/>
                <a:cs typeface="Courier New"/>
              </a:rPr>
              <a:t>  list seq 10 refname LEARN_VOICE_VIDEO</a:t>
            </a:r>
          </a:p>
          <a:p>
            <a:r>
              <a:rPr lang="en-US" sz="300" b="1" noProof="1">
                <a:latin typeface="Courier New"/>
                <a:cs typeface="Courier New"/>
              </a:rPr>
              <a:t>   traffic-class access-list VOICE_VIDEO filter BRANCH_PREFIX</a:t>
            </a:r>
          </a:p>
          <a:p>
            <a:r>
              <a:rPr lang="en-US" sz="300" b="1" noProof="1">
                <a:latin typeface="Courier New"/>
                <a:cs typeface="Courier New"/>
              </a:rPr>
              <a:t>   count 2000 max 10000</a:t>
            </a:r>
          </a:p>
          <a:p>
            <a:r>
              <a:rPr lang="en-US" sz="300" b="1" noProof="1">
                <a:latin typeface="Courier New"/>
                <a:cs typeface="Courier New"/>
              </a:rPr>
              <a:t>   throughput</a:t>
            </a:r>
          </a:p>
          <a:p>
            <a:r>
              <a:rPr lang="en-US" sz="300" b="1" noProof="1">
                <a:latin typeface="Courier New"/>
                <a:cs typeface="Courier New"/>
              </a:rPr>
              <a:t>  list seq 20 refname LEARN_CRITICAL</a:t>
            </a:r>
          </a:p>
          <a:p>
            <a:r>
              <a:rPr lang="en-US" sz="300" b="1" noProof="1">
                <a:latin typeface="Courier New"/>
                <a:cs typeface="Courier New"/>
              </a:rPr>
              <a:t>   traffic-class access-list CRITICAL filter BRANCH_PREFIX</a:t>
            </a:r>
          </a:p>
          <a:p>
            <a:r>
              <a:rPr lang="en-US" sz="300" b="1" noProof="1">
                <a:latin typeface="Courier New"/>
                <a:cs typeface="Courier New"/>
              </a:rPr>
              <a:t>   count 2000 max 10000</a:t>
            </a:r>
          </a:p>
          <a:p>
            <a:r>
              <a:rPr lang="en-US" sz="300" b="1" noProof="1">
                <a:latin typeface="Courier New"/>
                <a:cs typeface="Courier New"/>
              </a:rPr>
              <a:t>   throughput</a:t>
            </a:r>
          </a:p>
          <a:p>
            <a:r>
              <a:rPr lang="en-US" sz="300" b="1" noProof="1">
                <a:latin typeface="Courier New"/>
                <a:cs typeface="Courier New"/>
              </a:rPr>
              <a:t>  list seq 30 refname LEARN_BEST_EFFORT</a:t>
            </a:r>
          </a:p>
          <a:p>
            <a:r>
              <a:rPr lang="en-US" sz="300" b="1" noProof="1">
                <a:latin typeface="Courier New"/>
                <a:cs typeface="Courier New"/>
              </a:rPr>
              <a:t>   traffic-class prefix-list BEST_EFFORT_PREFIX</a:t>
            </a:r>
          </a:p>
          <a:p>
            <a:r>
              <a:rPr lang="en-US" sz="300" b="1" noProof="1">
                <a:latin typeface="Courier New"/>
                <a:cs typeface="Courier New"/>
              </a:rPr>
              <a:t>   count 2000 max 10000</a:t>
            </a:r>
          </a:p>
          <a:p>
            <a:r>
              <a:rPr lang="en-US" sz="300" b="1" noProof="1">
                <a:latin typeface="Courier New"/>
                <a:cs typeface="Courier New"/>
              </a:rPr>
              <a:t>   throughput</a:t>
            </a:r>
          </a:p>
          <a:p>
            <a:r>
              <a:rPr lang="en-US" sz="300" b="1" noProof="1">
                <a:latin typeface="Courier New"/>
                <a:cs typeface="Courier New"/>
              </a:rPr>
              <a:t> periodic 90</a:t>
            </a:r>
          </a:p>
          <a:p>
            <a:r>
              <a:rPr lang="en-US" sz="300" b="1" noProof="1">
                <a:latin typeface="Courier New"/>
                <a:cs typeface="Courier New"/>
              </a:rPr>
              <a:t> probe packets 20</a:t>
            </a:r>
          </a:p>
          <a:p>
            <a:r>
              <a:rPr lang="en-US" sz="300" b="1" noProof="1">
                <a:latin typeface="Courier New"/>
                <a:cs typeface="Courier New"/>
              </a:rPr>
              <a:t> !</a:t>
            </a:r>
          </a:p>
          <a:p>
            <a:r>
              <a:rPr lang="en-US" sz="300" b="1" noProof="1">
                <a:latin typeface="Courier New"/>
                <a:cs typeface="Courier New"/>
              </a:rPr>
              <a:t>!</a:t>
            </a:r>
          </a:p>
          <a:p>
            <a:r>
              <a:rPr lang="en-US" sz="300" b="1" noProof="1">
                <a:latin typeface="Courier New"/>
                <a:cs typeface="Courier New"/>
              </a:rPr>
              <a:t>pfr-map IWAN-pfr-map 10</a:t>
            </a:r>
          </a:p>
          <a:p>
            <a:r>
              <a:rPr lang="en-US" sz="300" b="1" noProof="1">
                <a:latin typeface="Courier New"/>
                <a:cs typeface="Courier New"/>
              </a:rPr>
              <a:t> match pfr learn list LEARN_VOICE_VIDEO</a:t>
            </a:r>
          </a:p>
          <a:p>
            <a:r>
              <a:rPr lang="en-US" sz="300" b="1" noProof="1">
                <a:latin typeface="Courier New"/>
                <a:cs typeface="Courier New"/>
              </a:rPr>
              <a:t> set periodic 90</a:t>
            </a:r>
          </a:p>
          <a:p>
            <a:r>
              <a:rPr lang="en-US" sz="300" b="1" noProof="1">
                <a:latin typeface="Courier New"/>
                <a:cs typeface="Courier New"/>
              </a:rPr>
              <a:t> set delay threshold 200</a:t>
            </a:r>
          </a:p>
          <a:p>
            <a:r>
              <a:rPr lang="en-US" sz="300" b="1" noProof="1">
                <a:latin typeface="Courier New"/>
                <a:cs typeface="Courier New"/>
              </a:rPr>
              <a:t> set mode monitor fast</a:t>
            </a:r>
          </a:p>
          <a:p>
            <a:r>
              <a:rPr lang="en-US" sz="300" b="1" noProof="1">
                <a:latin typeface="Courier New"/>
                <a:cs typeface="Courier New"/>
              </a:rPr>
              <a:t> set resolve delay priority 1 variance 5</a:t>
            </a:r>
          </a:p>
          <a:p>
            <a:r>
              <a:rPr lang="en-US" sz="300" b="1" noProof="1">
                <a:latin typeface="Courier New"/>
                <a:cs typeface="Courier New"/>
              </a:rPr>
              <a:t> set resolve loss priority 2 variance 5</a:t>
            </a:r>
          </a:p>
          <a:p>
            <a:r>
              <a:rPr lang="en-US" sz="300" b="1" noProof="1">
                <a:latin typeface="Courier New"/>
                <a:cs typeface="Courier New"/>
              </a:rPr>
              <a:t> set resolve jitter priority 3 variance 5</a:t>
            </a:r>
          </a:p>
          <a:p>
            <a:r>
              <a:rPr lang="en-US" sz="300" b="1" noProof="1">
                <a:latin typeface="Courier New"/>
                <a:cs typeface="Courier New"/>
              </a:rPr>
              <a:t> set loss threshold 50000</a:t>
            </a:r>
          </a:p>
          <a:p>
            <a:r>
              <a:rPr lang="en-US" sz="300" b="1" noProof="1">
                <a:latin typeface="Courier New"/>
                <a:cs typeface="Courier New"/>
              </a:rPr>
              <a:t> set jitter threshold 30</a:t>
            </a:r>
          </a:p>
          <a:p>
            <a:r>
              <a:rPr lang="en-US" sz="300" b="1" noProof="1">
                <a:latin typeface="Courier New"/>
                <a:cs typeface="Courier New"/>
              </a:rPr>
              <a:t> set probe frequency 8</a:t>
            </a:r>
          </a:p>
          <a:p>
            <a:r>
              <a:rPr lang="en-US" sz="300" b="1" noProof="1">
                <a:latin typeface="Courier New"/>
                <a:cs typeface="Courier New"/>
              </a:rPr>
              <a:t> set link-group mpls fallback internet</a:t>
            </a:r>
          </a:p>
          <a:p>
            <a:r>
              <a:rPr lang="en-US" sz="300" b="1" noProof="1">
                <a:latin typeface="Courier New"/>
                <a:cs typeface="Courier New"/>
              </a:rPr>
              <a:t>!</a:t>
            </a:r>
          </a:p>
          <a:p>
            <a:r>
              <a:rPr lang="en-US" sz="300" b="1" noProof="1">
                <a:latin typeface="Courier New"/>
                <a:cs typeface="Courier New"/>
              </a:rPr>
              <a:t>pfr-map IWAN-pfr-map 20</a:t>
            </a:r>
          </a:p>
          <a:p>
            <a:r>
              <a:rPr lang="en-US" sz="300" b="1" noProof="1">
                <a:latin typeface="Courier New"/>
                <a:cs typeface="Courier New"/>
              </a:rPr>
              <a:t> match pfr learn list LEARN_CRITICAL</a:t>
            </a:r>
          </a:p>
          <a:p>
            <a:r>
              <a:rPr lang="en-US" sz="300" b="1" noProof="1">
                <a:latin typeface="Courier New"/>
                <a:cs typeface="Courier New"/>
              </a:rPr>
              <a:t> set periodic 90</a:t>
            </a:r>
          </a:p>
          <a:p>
            <a:r>
              <a:rPr lang="en-US" sz="300" b="1" noProof="1">
                <a:latin typeface="Courier New"/>
                <a:cs typeface="Courier New"/>
              </a:rPr>
              <a:t> set delay threshold 100</a:t>
            </a:r>
          </a:p>
          <a:p>
            <a:r>
              <a:rPr lang="en-US" sz="300" b="1" noProof="1">
                <a:latin typeface="Courier New"/>
                <a:cs typeface="Courier New"/>
              </a:rPr>
              <a:t> set mode monitor fast</a:t>
            </a:r>
          </a:p>
          <a:p>
            <a:r>
              <a:rPr lang="en-US" sz="300" b="1" noProof="1">
                <a:latin typeface="Courier New"/>
                <a:cs typeface="Courier New"/>
              </a:rPr>
              <a:t> set resolve delay priority 1 variance 20</a:t>
            </a:r>
          </a:p>
          <a:p>
            <a:r>
              <a:rPr lang="en-US" sz="300" b="1" noProof="1">
                <a:latin typeface="Courier New"/>
                <a:cs typeface="Courier New"/>
              </a:rPr>
              <a:t> set resolve loss priority 5 variance 10</a:t>
            </a:r>
          </a:p>
          <a:p>
            <a:r>
              <a:rPr lang="en-US" sz="300" b="1" noProof="1">
                <a:latin typeface="Courier New"/>
                <a:cs typeface="Courier New"/>
              </a:rPr>
              <a:t> set probe frequency 8</a:t>
            </a:r>
          </a:p>
          <a:p>
            <a:r>
              <a:rPr lang="en-US" sz="300" b="1" noProof="1">
                <a:latin typeface="Courier New"/>
                <a:cs typeface="Courier New"/>
              </a:rPr>
              <a:t> set link-group mpls fallback internet</a:t>
            </a:r>
          </a:p>
          <a:p>
            <a:r>
              <a:rPr lang="en-US" sz="300" b="1" noProof="1">
                <a:latin typeface="Courier New"/>
                <a:cs typeface="Courier New"/>
              </a:rPr>
              <a:t>!</a:t>
            </a:r>
          </a:p>
          <a:p>
            <a:r>
              <a:rPr lang="en-US" sz="300" b="1" noProof="1">
                <a:latin typeface="Courier New"/>
                <a:cs typeface="Courier New"/>
              </a:rPr>
              <a:t>pfr-map IWAN-pfr-map 30</a:t>
            </a:r>
          </a:p>
          <a:p>
            <a:r>
              <a:rPr lang="en-US" sz="300" b="1" noProof="1">
                <a:latin typeface="Courier New"/>
                <a:cs typeface="Courier New"/>
              </a:rPr>
              <a:t> match pfr learn list LEARN_BEST_EFFORT</a:t>
            </a:r>
          </a:p>
          <a:p>
            <a:r>
              <a:rPr lang="en-US" sz="300" b="1" noProof="1">
                <a:latin typeface="Courier New"/>
                <a:cs typeface="Courier New"/>
              </a:rPr>
              <a:t> set periodic 90</a:t>
            </a:r>
          </a:p>
          <a:p>
            <a:r>
              <a:rPr lang="en-US" sz="300" b="1" noProof="1">
                <a:latin typeface="Courier New"/>
                <a:cs typeface="Courier New"/>
              </a:rPr>
              <a:t> set mode monitor passive</a:t>
            </a:r>
          </a:p>
          <a:p>
            <a:r>
              <a:rPr lang="en-US" sz="300" b="1" noProof="1">
                <a:latin typeface="Courier New"/>
                <a:cs typeface="Courier New"/>
              </a:rPr>
              <a:t>!</a:t>
            </a:r>
          </a:p>
          <a:p>
            <a:r>
              <a:rPr lang="en-US" sz="300" b="1" noProof="1">
                <a:latin typeface="Courier New"/>
                <a:cs typeface="Courier New"/>
              </a:rPr>
              <a:t>router eigrp IWAN</a:t>
            </a:r>
          </a:p>
          <a:p>
            <a:r>
              <a:rPr lang="en-US" sz="300" b="1" noProof="1">
                <a:latin typeface="Courier New"/>
                <a:cs typeface="Courier New"/>
              </a:rPr>
              <a:t> !</a:t>
            </a:r>
          </a:p>
          <a:p>
            <a:r>
              <a:rPr lang="en-US" sz="300" b="1" noProof="1">
                <a:latin typeface="Courier New"/>
                <a:cs typeface="Courier New"/>
              </a:rPr>
              <a:t> service-family ipv4 autonomous-system 1</a:t>
            </a:r>
          </a:p>
          <a:p>
            <a:r>
              <a:rPr lang="en-US" sz="300" b="1" noProof="1">
                <a:latin typeface="Courier New"/>
                <a:cs typeface="Courier New"/>
              </a:rPr>
              <a:t>  !</a:t>
            </a:r>
          </a:p>
          <a:p>
            <a:r>
              <a:rPr lang="en-US" sz="300" b="1" noProof="1">
                <a:latin typeface="Courier New"/>
                <a:cs typeface="Courier New"/>
              </a:rPr>
              <a:t>  sf-interface default</a:t>
            </a:r>
          </a:p>
          <a:p>
            <a:r>
              <a:rPr lang="en-US" sz="300" b="1" noProof="1">
                <a:latin typeface="Courier New"/>
                <a:cs typeface="Courier New"/>
              </a:rPr>
              <a:t>   shutdown</a:t>
            </a:r>
          </a:p>
          <a:p>
            <a:r>
              <a:rPr lang="en-US" sz="300" b="1" noProof="1">
                <a:latin typeface="Courier New"/>
                <a:cs typeface="Courier New"/>
              </a:rPr>
              <a:t>  exit-sf-interface</a:t>
            </a:r>
          </a:p>
          <a:p>
            <a:r>
              <a:rPr lang="en-US" sz="300" b="1" noProof="1">
                <a:latin typeface="Courier New"/>
                <a:cs typeface="Courier New"/>
              </a:rPr>
              <a:t>  !</a:t>
            </a:r>
          </a:p>
          <a:p>
            <a:r>
              <a:rPr lang="en-US" sz="300" b="1" noProof="1">
                <a:latin typeface="Courier New"/>
                <a:cs typeface="Courier New"/>
              </a:rPr>
              <a:t>  sf-interface Loopback0</a:t>
            </a:r>
          </a:p>
          <a:p>
            <a:r>
              <a:rPr lang="en-US" sz="300" b="1" noProof="1">
                <a:latin typeface="Courier New"/>
                <a:cs typeface="Courier New"/>
              </a:rPr>
              <a:t>   no shutdown</a:t>
            </a:r>
          </a:p>
          <a:p>
            <a:r>
              <a:rPr lang="en-US" sz="300" b="1" noProof="1">
                <a:latin typeface="Courier New"/>
                <a:cs typeface="Courier New"/>
              </a:rPr>
              <a:t>   hello-interval 200</a:t>
            </a:r>
          </a:p>
          <a:p>
            <a:r>
              <a:rPr lang="en-US" sz="300" b="1" noProof="1">
                <a:latin typeface="Courier New"/>
                <a:cs typeface="Courier New"/>
              </a:rPr>
              <a:t>   hold-time 600</a:t>
            </a:r>
          </a:p>
          <a:p>
            <a:r>
              <a:rPr lang="en-US" sz="300" b="1" noProof="1">
                <a:latin typeface="Courier New"/>
                <a:cs typeface="Courier New"/>
              </a:rPr>
              <a:t>  exit-sf-interface</a:t>
            </a:r>
          </a:p>
          <a:p>
            <a:r>
              <a:rPr lang="en-US" sz="300" b="1" noProof="1">
                <a:latin typeface="Courier New"/>
                <a:cs typeface="Courier New"/>
              </a:rPr>
              <a:t>  !</a:t>
            </a:r>
          </a:p>
          <a:p>
            <a:r>
              <a:rPr lang="en-US" sz="300" b="1" noProof="1">
                <a:latin typeface="Courier New"/>
                <a:cs typeface="Courier New"/>
              </a:rPr>
              <a:t>  topology base</a:t>
            </a:r>
          </a:p>
          <a:p>
            <a:r>
              <a:rPr lang="en-US" sz="300" b="1" noProof="1">
                <a:latin typeface="Courier New"/>
                <a:cs typeface="Courier New"/>
              </a:rPr>
              <a:t>  exit-sf-topology</a:t>
            </a:r>
          </a:p>
          <a:p>
            <a:r>
              <a:rPr lang="en-US" sz="300" b="1" noProof="1">
                <a:latin typeface="Courier New"/>
                <a:cs typeface="Courier New"/>
              </a:rPr>
              <a:t>  neighbor 10.0.0.91 Loopback0 remote 100</a:t>
            </a:r>
          </a:p>
          <a:p>
            <a:r>
              <a:rPr lang="en-US" sz="300" b="1" noProof="1">
                <a:latin typeface="Courier New"/>
                <a:cs typeface="Courier New"/>
              </a:rPr>
              <a:t> exit-service-family</a:t>
            </a:r>
          </a:p>
          <a:p>
            <a:r>
              <a:rPr lang="en-US" sz="300" b="1" noProof="1">
                <a:latin typeface="Courier New"/>
                <a:cs typeface="Courier New"/>
              </a:rPr>
              <a:t>!</a:t>
            </a:r>
          </a:p>
          <a:p>
            <a:r>
              <a:rPr lang="en-US" sz="300" b="1" noProof="1">
                <a:latin typeface="Courier New"/>
                <a:cs typeface="Courier New"/>
              </a:rPr>
              <a:t>!</a:t>
            </a:r>
          </a:p>
          <a:p>
            <a:r>
              <a:rPr lang="en-US" sz="300" b="1" noProof="1">
                <a:latin typeface="Courier New"/>
                <a:cs typeface="Courier New"/>
              </a:rPr>
              <a:t>ip prefix-list BEST_EFFORT_PREFIX seq 10 permit 0.0.0.0/0</a:t>
            </a:r>
          </a:p>
          <a:p>
            <a:r>
              <a:rPr lang="en-US" sz="300" b="1" noProof="1">
                <a:latin typeface="Courier New"/>
                <a:cs typeface="Courier New"/>
              </a:rPr>
              <a:t>!</a:t>
            </a:r>
          </a:p>
          <a:p>
            <a:r>
              <a:rPr lang="en-US" sz="300" b="1" noProof="1">
                <a:latin typeface="Courier New"/>
                <a:cs typeface="Courier New"/>
              </a:rPr>
              <a:t>ip prefix-list BEST_EFFORT_PREFIX seq 5 deny 10.0.0.0/16</a:t>
            </a:r>
          </a:p>
          <a:p>
            <a:r>
              <a:rPr lang="en-US" sz="300" b="1" noProof="1">
                <a:latin typeface="Courier New"/>
                <a:cs typeface="Courier New"/>
              </a:rPr>
              <a:t>ip prefix-list BEST_EFFORT_PREFIX seq 10 permit 0.0.0.0/0</a:t>
            </a:r>
          </a:p>
          <a:p>
            <a:r>
              <a:rPr lang="en-US" sz="300" b="1" noProof="1">
                <a:latin typeface="Courier New"/>
                <a:cs typeface="Courier New"/>
              </a:rPr>
              <a:t>!</a:t>
            </a:r>
          </a:p>
          <a:p>
            <a:r>
              <a:rPr lang="en-US" sz="300" b="1" noProof="1">
                <a:latin typeface="Courier New"/>
                <a:cs typeface="Courier New"/>
              </a:rPr>
              <a:t>!!</a:t>
            </a:r>
          </a:p>
          <a:p>
            <a:r>
              <a:rPr lang="en-US" sz="300" b="1" noProof="1">
                <a:latin typeface="Courier New"/>
                <a:cs typeface="Courier New"/>
              </a:rPr>
              <a:t>ip access-list extended CRITICAL</a:t>
            </a:r>
          </a:p>
          <a:p>
            <a:r>
              <a:rPr lang="en-US" sz="300" b="1" noProof="1">
                <a:latin typeface="Courier New"/>
                <a:cs typeface="Courier New"/>
              </a:rPr>
              <a:t> permit ip any any dscp af31</a:t>
            </a:r>
          </a:p>
          <a:p>
            <a:r>
              <a:rPr lang="en-US" sz="300" b="1" noProof="1">
                <a:latin typeface="Courier New"/>
                <a:cs typeface="Courier New"/>
              </a:rPr>
              <a:t>!</a:t>
            </a:r>
          </a:p>
          <a:p>
            <a:r>
              <a:rPr lang="en-US" sz="300" b="1" noProof="1">
                <a:latin typeface="Courier New"/>
                <a:cs typeface="Courier New"/>
              </a:rPr>
              <a:t>ip access-list extended VOICE_VIDEO</a:t>
            </a:r>
          </a:p>
          <a:p>
            <a:r>
              <a:rPr lang="en-US" sz="300" b="1" noProof="1">
                <a:latin typeface="Courier New"/>
                <a:cs typeface="Courier New"/>
              </a:rPr>
              <a:t> permit ip any any dscp ef</a:t>
            </a:r>
          </a:p>
          <a:p>
            <a:r>
              <a:rPr lang="en-US" sz="300" b="1" noProof="1">
                <a:latin typeface="Courier New"/>
                <a:cs typeface="Courier New"/>
              </a:rPr>
              <a:t> permit ip any any dscp af41</a:t>
            </a:r>
          </a:p>
          <a:p>
            <a:r>
              <a:rPr lang="en-US" sz="300" b="1" noProof="1">
                <a:latin typeface="Courier New"/>
                <a:cs typeface="Courier New"/>
              </a:rPr>
              <a:t> permit ip any any dscp cs4</a:t>
            </a:r>
          </a:p>
          <a:p>
            <a:r>
              <a:rPr lang="en-US" sz="300" b="1" noProof="1">
                <a:latin typeface="Courier New"/>
                <a:cs typeface="Courier New"/>
              </a:rPr>
              <a:t>!</a:t>
            </a:r>
          </a:p>
        </p:txBody>
      </p:sp>
      <p:sp>
        <p:nvSpPr>
          <p:cNvPr id="5" name="Rectangle 22"/>
          <p:cNvSpPr>
            <a:spLocks noChangeArrowheads="1"/>
          </p:cNvSpPr>
          <p:nvPr/>
        </p:nvSpPr>
        <p:spPr bwMode="auto">
          <a:xfrm>
            <a:off x="5180250" y="1359920"/>
            <a:ext cx="6500707" cy="3454400"/>
          </a:xfrm>
          <a:prstGeom prst="rect">
            <a:avLst/>
          </a:prstGeom>
          <a:solidFill>
            <a:schemeClr val="bg1"/>
          </a:solidFill>
          <a:ln w="9525">
            <a:solidFill>
              <a:srgbClr val="000000"/>
            </a:solidFill>
            <a:miter lim="800000"/>
            <a:headEnd/>
            <a:tailEnd/>
          </a:ln>
          <a:effectLst>
            <a:outerShdw blurRad="63500" dist="38099" dir="2700000" algn="ctr" rotWithShape="0">
              <a:srgbClr val="000000">
                <a:alpha val="74998"/>
              </a:srgbClr>
            </a:outerShdw>
          </a:effectLst>
        </p:spPr>
        <p:txBody>
          <a:bodyPr wrap="square" lIns="91436" tIns="45719" rIns="91436" bIns="45719" anchor="ctr">
            <a:prstTxWarp prst="textNoShape">
              <a:avLst/>
            </a:prstTxWarp>
            <a:noAutofit/>
          </a:bodyPr>
          <a:lstStyle/>
          <a:p>
            <a:r>
              <a:rPr lang="en-US" sz="1400" b="1" noProof="1">
                <a:latin typeface="Courier New"/>
                <a:cs typeface="Courier New"/>
              </a:rPr>
              <a:t>domain &lt;MYNAME&gt;</a:t>
            </a:r>
          </a:p>
          <a:p>
            <a:r>
              <a:rPr lang="en-US" sz="1400" b="1" noProof="1">
                <a:latin typeface="Courier New"/>
                <a:cs typeface="Courier New"/>
              </a:rPr>
              <a:t> vrf &lt;name&gt;</a:t>
            </a:r>
          </a:p>
          <a:p>
            <a:r>
              <a:rPr lang="en-US" sz="1400" b="1" noProof="1">
                <a:latin typeface="Courier New"/>
                <a:cs typeface="Courier New"/>
              </a:rPr>
              <a:t>  master hub</a:t>
            </a:r>
          </a:p>
          <a:p>
            <a:r>
              <a:rPr lang="en-US" sz="1400" b="1" noProof="1">
                <a:latin typeface="Courier New"/>
                <a:cs typeface="Courier New"/>
              </a:rPr>
              <a:t>   source-interface Loopback0</a:t>
            </a:r>
          </a:p>
          <a:p>
            <a:r>
              <a:rPr lang="en-US" sz="1400" b="1" noProof="1">
                <a:latin typeface="Courier New"/>
                <a:cs typeface="Courier New"/>
              </a:rPr>
              <a:t>   password IWAN</a:t>
            </a:r>
          </a:p>
          <a:p>
            <a:r>
              <a:rPr lang="en-US" sz="1400" b="1" noProof="1">
                <a:latin typeface="Courier New"/>
                <a:cs typeface="Courier New"/>
              </a:rPr>
              <a:t>   load-balance</a:t>
            </a:r>
          </a:p>
          <a:p>
            <a:r>
              <a:rPr lang="en-US" sz="1400" b="1" noProof="1">
                <a:solidFill>
                  <a:schemeClr val="accent2"/>
                </a:solidFill>
                <a:latin typeface="Courier New"/>
                <a:cs typeface="Courier New"/>
              </a:rPr>
              <a:t>   class VOICE </a:t>
            </a:r>
            <a:r>
              <a:rPr lang="en-US" sz="1400" b="1" noProof="1">
                <a:latin typeface="Courier New"/>
                <a:cs typeface="Courier New"/>
              </a:rPr>
              <a:t>sequence 10</a:t>
            </a:r>
          </a:p>
          <a:p>
            <a:r>
              <a:rPr lang="en-US" sz="1400" b="1" noProof="1">
                <a:latin typeface="Courier New"/>
                <a:cs typeface="Courier New"/>
              </a:rPr>
              <a:t>    match dscp ef policy voice</a:t>
            </a:r>
          </a:p>
          <a:p>
            <a:r>
              <a:rPr lang="en-US" sz="1400" b="1" noProof="1">
                <a:latin typeface="Courier New"/>
                <a:cs typeface="Courier New"/>
              </a:rPr>
              <a:t>    path-preference mpls fallback inet</a:t>
            </a:r>
          </a:p>
          <a:p>
            <a:r>
              <a:rPr lang="en-US" sz="1400" b="1" noProof="1">
                <a:latin typeface="Courier New"/>
                <a:cs typeface="Courier New"/>
              </a:rPr>
              <a:t>  </a:t>
            </a:r>
            <a:r>
              <a:rPr lang="en-US" sz="1400" b="1" noProof="1">
                <a:solidFill>
                  <a:srgbClr val="F37C20"/>
                </a:solidFill>
                <a:latin typeface="Courier New"/>
                <a:cs typeface="Courier New"/>
              </a:rPr>
              <a:t> class VIDEO </a:t>
            </a:r>
            <a:r>
              <a:rPr lang="en-US" sz="1400" b="1" noProof="1">
                <a:latin typeface="Courier New"/>
                <a:cs typeface="Courier New"/>
              </a:rPr>
              <a:t>sequence 20</a:t>
            </a:r>
          </a:p>
          <a:p>
            <a:r>
              <a:rPr lang="en-US" sz="1400" b="1" noProof="1">
                <a:latin typeface="Courier New"/>
                <a:cs typeface="Courier New"/>
              </a:rPr>
              <a:t>    match dscp af41 policy real-time-video</a:t>
            </a:r>
          </a:p>
          <a:p>
            <a:r>
              <a:rPr lang="en-US" sz="1400" b="1" noProof="1">
                <a:latin typeface="Courier New"/>
                <a:cs typeface="Courier New"/>
              </a:rPr>
              <a:t>    match dscp cs4 policy real-time-video</a:t>
            </a:r>
          </a:p>
          <a:p>
            <a:r>
              <a:rPr lang="en-US" sz="1400" b="1" noProof="1">
                <a:latin typeface="Courier New"/>
                <a:cs typeface="Courier New"/>
              </a:rPr>
              <a:t>    path-preference mpls fallback inet</a:t>
            </a:r>
          </a:p>
          <a:p>
            <a:r>
              <a:rPr lang="en-US" sz="1400" b="1" noProof="1">
                <a:latin typeface="Courier New"/>
                <a:cs typeface="Courier New"/>
              </a:rPr>
              <a:t>   </a:t>
            </a:r>
            <a:r>
              <a:rPr lang="en-US" sz="1400" b="1" noProof="1">
                <a:solidFill>
                  <a:srgbClr val="F37C20"/>
                </a:solidFill>
                <a:latin typeface="Courier New"/>
                <a:cs typeface="Courier New"/>
              </a:rPr>
              <a:t>class APPLICATION </a:t>
            </a:r>
            <a:r>
              <a:rPr lang="en-US" sz="1400" b="1" noProof="1">
                <a:latin typeface="Courier New"/>
                <a:cs typeface="Courier New"/>
              </a:rPr>
              <a:t>sequence 30</a:t>
            </a:r>
          </a:p>
          <a:p>
            <a:r>
              <a:rPr lang="en-US" sz="1400" b="1" noProof="1">
                <a:latin typeface="Courier New"/>
                <a:cs typeface="Courier New"/>
              </a:rPr>
              <a:t>    match dscp af31 policy low-latency-data</a:t>
            </a:r>
          </a:p>
        </p:txBody>
      </p:sp>
      <p:sp>
        <p:nvSpPr>
          <p:cNvPr id="7" name="TextBox 6"/>
          <p:cNvSpPr txBox="1"/>
          <p:nvPr/>
        </p:nvSpPr>
        <p:spPr>
          <a:xfrm>
            <a:off x="1929898" y="953520"/>
            <a:ext cx="968981" cy="419323"/>
          </a:xfrm>
          <a:prstGeom prst="rect">
            <a:avLst/>
          </a:prstGeom>
          <a:noFill/>
        </p:spPr>
        <p:txBody>
          <a:bodyPr wrap="none" lIns="121899" tIns="60949" rIns="121899" bIns="60949" rtlCol="0">
            <a:spAutoFit/>
          </a:bodyPr>
          <a:lstStyle/>
          <a:p>
            <a:pPr>
              <a:lnSpc>
                <a:spcPct val="90000"/>
              </a:lnSpc>
              <a:spcBef>
                <a:spcPts val="800"/>
              </a:spcBef>
            </a:pPr>
            <a:r>
              <a:rPr lang="en-US" sz="2100" b="1" dirty="0">
                <a:solidFill>
                  <a:srgbClr val="000000"/>
                </a:solidFill>
              </a:rPr>
              <a:t>PfRv2</a:t>
            </a:r>
          </a:p>
        </p:txBody>
      </p:sp>
      <p:sp>
        <p:nvSpPr>
          <p:cNvPr id="8" name="TextBox 7"/>
          <p:cNvSpPr txBox="1"/>
          <p:nvPr/>
        </p:nvSpPr>
        <p:spPr>
          <a:xfrm>
            <a:off x="6679654" y="935872"/>
            <a:ext cx="3678932" cy="419323"/>
          </a:xfrm>
          <a:prstGeom prst="rect">
            <a:avLst/>
          </a:prstGeom>
          <a:noFill/>
        </p:spPr>
        <p:txBody>
          <a:bodyPr wrap="none" lIns="121899" tIns="60949" rIns="121899" bIns="60949" rtlCol="0">
            <a:spAutoFit/>
          </a:bodyPr>
          <a:lstStyle/>
          <a:p>
            <a:pPr>
              <a:lnSpc>
                <a:spcPct val="90000"/>
              </a:lnSpc>
              <a:spcBef>
                <a:spcPts val="800"/>
              </a:spcBef>
            </a:pPr>
            <a:r>
              <a:rPr lang="en-US" sz="2100" b="1" dirty="0">
                <a:solidFill>
                  <a:srgbClr val="000000"/>
                </a:solidFill>
              </a:rPr>
              <a:t>PfRv3 MC </a:t>
            </a:r>
            <a:r>
              <a:rPr lang="ja-JP" altLang="en-US" sz="2100" b="1" dirty="0" smtClean="0">
                <a:solidFill>
                  <a:srgbClr val="000000"/>
                </a:solidFill>
              </a:rPr>
              <a:t>設定（ハブ側のみ）</a:t>
            </a:r>
            <a:endParaRPr lang="en-US" sz="2100" b="1" dirty="0">
              <a:solidFill>
                <a:srgbClr val="000000"/>
              </a:solidFill>
            </a:endParaRPr>
          </a:p>
        </p:txBody>
      </p:sp>
      <p:sp>
        <p:nvSpPr>
          <p:cNvPr id="9" name="Rectangle 8"/>
          <p:cNvSpPr/>
          <p:nvPr/>
        </p:nvSpPr>
        <p:spPr>
          <a:xfrm>
            <a:off x="1278646" y="5004930"/>
            <a:ext cx="2528855" cy="1216465"/>
          </a:xfrm>
          <a:prstGeom prst="rect">
            <a:avLst/>
          </a:prstGeom>
          <a:solidFill>
            <a:schemeClr val="bg1"/>
          </a:solidFill>
          <a:ln>
            <a:solidFill>
              <a:schemeClr val="tx1"/>
            </a:solidFill>
          </a:ln>
        </p:spPr>
        <p:txBody>
          <a:bodyPr wrap="none" lIns="121899" tIns="60949" rIns="121899" bIns="60949">
            <a:spAutoFit/>
          </a:bodyPr>
          <a:lstStyle/>
          <a:p>
            <a:pPr marL="173027" lvl="1" indent="-173027">
              <a:spcBef>
                <a:spcPts val="400"/>
              </a:spcBef>
              <a:spcAft>
                <a:spcPts val="83"/>
              </a:spcAft>
              <a:buClr>
                <a:srgbClr val="3F4B4D"/>
              </a:buClr>
              <a:buSzPct val="90000"/>
              <a:buFont typeface="Arial" pitchFamily="34" charset="0"/>
              <a:buChar char="•"/>
            </a:pPr>
            <a:r>
              <a:rPr lang="en-US" sz="2100" dirty="0">
                <a:solidFill>
                  <a:srgbClr val="3F4B4D"/>
                </a:solidFill>
              </a:rPr>
              <a:t>500 </a:t>
            </a:r>
            <a:r>
              <a:rPr lang="ja-JP" altLang="en-US" sz="2100" dirty="0" smtClean="0">
                <a:solidFill>
                  <a:srgbClr val="3F4B4D"/>
                </a:solidFill>
              </a:rPr>
              <a:t>拠点まで対応</a:t>
            </a:r>
            <a:endParaRPr lang="en-US" sz="2100" dirty="0">
              <a:solidFill>
                <a:srgbClr val="3F4B4D"/>
              </a:solidFill>
            </a:endParaRPr>
          </a:p>
          <a:p>
            <a:pPr marL="173027" lvl="1" indent="-173027">
              <a:spcBef>
                <a:spcPts val="400"/>
              </a:spcBef>
              <a:spcAft>
                <a:spcPts val="83"/>
              </a:spcAft>
              <a:buClr>
                <a:srgbClr val="3F4B4D"/>
              </a:buClr>
              <a:buSzPct val="90000"/>
              <a:buFont typeface="Arial" pitchFamily="34" charset="0"/>
              <a:buChar char="•"/>
            </a:pPr>
            <a:r>
              <a:rPr lang="ja-JP" altLang="en-US" sz="2100" dirty="0" smtClean="0">
                <a:solidFill>
                  <a:srgbClr val="3F4B4D"/>
                </a:solidFill>
              </a:rPr>
              <a:t>最大</a:t>
            </a:r>
            <a:r>
              <a:rPr lang="en-US" altLang="ja-JP" sz="2100" dirty="0" smtClean="0">
                <a:solidFill>
                  <a:srgbClr val="3F4B4D"/>
                </a:solidFill>
              </a:rPr>
              <a:t>90</a:t>
            </a:r>
            <a:r>
              <a:rPr lang="ja-JP" altLang="en-US" sz="2100" dirty="0" smtClean="0">
                <a:solidFill>
                  <a:srgbClr val="3F4B4D"/>
                </a:solidFill>
              </a:rPr>
              <a:t>行の設定</a:t>
            </a:r>
            <a:endParaRPr lang="en-US" sz="2100" dirty="0">
              <a:solidFill>
                <a:srgbClr val="3F4B4D"/>
              </a:solidFill>
            </a:endParaRPr>
          </a:p>
          <a:p>
            <a:pPr marL="173027" lvl="1" indent="-173027">
              <a:spcBef>
                <a:spcPts val="400"/>
              </a:spcBef>
              <a:spcAft>
                <a:spcPts val="83"/>
              </a:spcAft>
              <a:buClr>
                <a:srgbClr val="3F4B4D"/>
              </a:buClr>
              <a:buSzPct val="90000"/>
              <a:buFont typeface="Arial" pitchFamily="34" charset="0"/>
              <a:buChar char="•"/>
            </a:pPr>
            <a:r>
              <a:rPr lang="ja-JP" altLang="en-US" sz="2100" dirty="0" smtClean="0">
                <a:solidFill>
                  <a:srgbClr val="3F4B4D"/>
                </a:solidFill>
              </a:rPr>
              <a:t>全</a:t>
            </a:r>
            <a:r>
              <a:rPr lang="en-US" altLang="ja-JP" sz="2100" dirty="0" smtClean="0">
                <a:solidFill>
                  <a:srgbClr val="3F4B4D"/>
                </a:solidFill>
              </a:rPr>
              <a:t>MC</a:t>
            </a:r>
            <a:r>
              <a:rPr lang="ja-JP" altLang="en-US" sz="2100" dirty="0" smtClean="0">
                <a:solidFill>
                  <a:srgbClr val="3F4B4D"/>
                </a:solidFill>
              </a:rPr>
              <a:t>に設定</a:t>
            </a:r>
            <a:endParaRPr lang="en-US" sz="2100" dirty="0">
              <a:solidFill>
                <a:srgbClr val="3F4B4D"/>
              </a:solidFill>
            </a:endParaRPr>
          </a:p>
        </p:txBody>
      </p:sp>
      <p:sp>
        <p:nvSpPr>
          <p:cNvPr id="11" name="Rectangle 10"/>
          <p:cNvSpPr/>
          <p:nvPr/>
        </p:nvSpPr>
        <p:spPr>
          <a:xfrm>
            <a:off x="5688119" y="5004930"/>
            <a:ext cx="4670467" cy="1216465"/>
          </a:xfrm>
          <a:prstGeom prst="rect">
            <a:avLst/>
          </a:prstGeom>
          <a:solidFill>
            <a:schemeClr val="bg1"/>
          </a:solidFill>
          <a:ln>
            <a:solidFill>
              <a:schemeClr val="tx1"/>
            </a:solidFill>
          </a:ln>
        </p:spPr>
        <p:txBody>
          <a:bodyPr wrap="none" lIns="121899" tIns="60949" rIns="121899" bIns="60949">
            <a:spAutoFit/>
          </a:bodyPr>
          <a:lstStyle/>
          <a:p>
            <a:pPr marL="173027" lvl="1" indent="-173027">
              <a:spcBef>
                <a:spcPts val="400"/>
              </a:spcBef>
              <a:spcAft>
                <a:spcPts val="83"/>
              </a:spcAft>
              <a:buClr>
                <a:srgbClr val="3F4B4D"/>
              </a:buClr>
              <a:buSzPct val="90000"/>
              <a:buFont typeface="Arial" pitchFamily="34" charset="0"/>
              <a:buChar char="•"/>
            </a:pPr>
            <a:r>
              <a:rPr lang="en-US" sz="2100" dirty="0">
                <a:solidFill>
                  <a:srgbClr val="3F4B4D"/>
                </a:solidFill>
              </a:rPr>
              <a:t>2000 </a:t>
            </a:r>
            <a:r>
              <a:rPr lang="ja-JP" altLang="en-US" sz="2100" dirty="0" smtClean="0">
                <a:solidFill>
                  <a:srgbClr val="3F4B4D"/>
                </a:solidFill>
              </a:rPr>
              <a:t>拠点まで対応</a:t>
            </a:r>
            <a:endParaRPr lang="en-US" sz="2100" dirty="0">
              <a:solidFill>
                <a:srgbClr val="3F4B4D"/>
              </a:solidFill>
            </a:endParaRPr>
          </a:p>
          <a:p>
            <a:pPr marL="173027" lvl="1" indent="-173027">
              <a:spcBef>
                <a:spcPts val="400"/>
              </a:spcBef>
              <a:spcAft>
                <a:spcPts val="83"/>
              </a:spcAft>
              <a:buClr>
                <a:srgbClr val="3F4B4D"/>
              </a:buClr>
              <a:buSzPct val="90000"/>
              <a:buFont typeface="Arial" pitchFamily="34" charset="0"/>
              <a:buChar char="•"/>
            </a:pPr>
            <a:r>
              <a:rPr lang="ja-JP" altLang="en-US" sz="2100" dirty="0" smtClean="0">
                <a:solidFill>
                  <a:srgbClr val="3F4B4D"/>
                </a:solidFill>
              </a:rPr>
              <a:t>最大</a:t>
            </a:r>
            <a:r>
              <a:rPr lang="en-US" altLang="ja-JP" sz="2100" dirty="0" smtClean="0">
                <a:solidFill>
                  <a:srgbClr val="3F4B4D"/>
                </a:solidFill>
              </a:rPr>
              <a:t>20</a:t>
            </a:r>
            <a:r>
              <a:rPr lang="ja-JP" altLang="en-US" sz="2100" dirty="0" smtClean="0">
                <a:solidFill>
                  <a:srgbClr val="3F4B4D"/>
                </a:solidFill>
              </a:rPr>
              <a:t>行の設定、すべてドメイン配下</a:t>
            </a:r>
            <a:endParaRPr lang="en-US" sz="2100" dirty="0">
              <a:solidFill>
                <a:srgbClr val="3F4B4D"/>
              </a:solidFill>
            </a:endParaRPr>
          </a:p>
          <a:p>
            <a:pPr marL="173027" lvl="1" indent="-173027">
              <a:spcBef>
                <a:spcPts val="400"/>
              </a:spcBef>
              <a:spcAft>
                <a:spcPts val="83"/>
              </a:spcAft>
              <a:buClr>
                <a:srgbClr val="3F4B4D"/>
              </a:buClr>
              <a:buSzPct val="90000"/>
              <a:buFont typeface="Arial" pitchFamily="34" charset="0"/>
              <a:buChar char="•"/>
            </a:pPr>
            <a:r>
              <a:rPr lang="ja-JP" altLang="en-US" sz="2100" dirty="0" smtClean="0">
                <a:solidFill>
                  <a:srgbClr val="3F4B4D"/>
                </a:solidFill>
              </a:rPr>
              <a:t>ハブ側のみ設定</a:t>
            </a:r>
            <a:endParaRPr lang="en-US" sz="2100" dirty="0">
              <a:solidFill>
                <a:srgbClr val="3F4B4D"/>
              </a:solidFill>
            </a:endParaRPr>
          </a:p>
        </p:txBody>
      </p:sp>
    </p:spTree>
    <p:extLst>
      <p:ext uri="{BB962C8B-B14F-4D97-AF65-F5344CB8AC3E}">
        <p14:creationId xmlns:p14="http://schemas.microsoft.com/office/powerpoint/2010/main" val="63954800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t="21766" b="22960"/>
          <a:stretch/>
        </p:blipFill>
        <p:spPr bwMode="auto">
          <a:xfrm>
            <a:off x="2292" y="901415"/>
            <a:ext cx="12190149" cy="32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 name="Rectangle 151"/>
          <p:cNvSpPr/>
          <p:nvPr/>
        </p:nvSpPr>
        <p:spPr>
          <a:xfrm>
            <a:off x="1" y="889016"/>
            <a:ext cx="12188825" cy="3436169"/>
          </a:xfrm>
          <a:prstGeom prst="rect">
            <a:avLst/>
          </a:prstGeom>
          <a:gradFill>
            <a:gsLst>
              <a:gs pos="100000">
                <a:schemeClr val="bg1">
                  <a:lumMod val="65000"/>
                  <a:alpha val="30000"/>
                </a:schemeClr>
              </a:gs>
              <a:gs pos="0">
                <a:srgbClr val="08252E">
                  <a:alpha val="0"/>
                </a:srgbClr>
              </a:gs>
            </a:gsLst>
            <a:lin ang="16200000" scaled="1"/>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latin typeface="+mj-lt"/>
              <a:ea typeface="ＭＳ Ｐゴシック" pitchFamily="34" charset="-128"/>
            </a:endParaRPr>
          </a:p>
        </p:txBody>
      </p:sp>
      <p:sp>
        <p:nvSpPr>
          <p:cNvPr id="4" name="Title 3"/>
          <p:cNvSpPr>
            <a:spLocks noGrp="1"/>
          </p:cNvSpPr>
          <p:nvPr>
            <p:ph type="title"/>
          </p:nvPr>
        </p:nvSpPr>
        <p:spPr>
          <a:xfrm>
            <a:off x="347403" y="282669"/>
            <a:ext cx="11542817" cy="975360"/>
          </a:xfrm>
        </p:spPr>
        <p:txBody>
          <a:bodyPr/>
          <a:lstStyle/>
          <a:p>
            <a:r>
              <a:rPr lang="en-US" dirty="0" smtClean="0"/>
              <a:t>Intelligent WAN</a:t>
            </a:r>
            <a:endParaRPr lang="en-US" dirty="0"/>
          </a:p>
        </p:txBody>
      </p:sp>
      <p:grpSp>
        <p:nvGrpSpPr>
          <p:cNvPr id="1327" name="Group 1326"/>
          <p:cNvGrpSpPr/>
          <p:nvPr/>
        </p:nvGrpSpPr>
        <p:grpSpPr>
          <a:xfrm>
            <a:off x="6074910" y="1177659"/>
            <a:ext cx="1315349" cy="755029"/>
            <a:chOff x="10187585" y="4457611"/>
            <a:chExt cx="1485546" cy="974617"/>
          </a:xfrm>
        </p:grpSpPr>
        <p:pic>
          <p:nvPicPr>
            <p:cNvPr id="1330"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29" name="Rectangle 1328"/>
            <p:cNvSpPr/>
            <p:nvPr/>
          </p:nvSpPr>
          <p:spPr>
            <a:xfrm>
              <a:off x="10281045" y="4781188"/>
              <a:ext cx="1280330" cy="485023"/>
            </a:xfrm>
            <a:prstGeom prst="rect">
              <a:avLst/>
            </a:prstGeom>
          </p:spPr>
          <p:txBody>
            <a:bodyPr wrap="none">
              <a:spAutoFit/>
            </a:bodyPr>
            <a:lstStyle/>
            <a:p>
              <a:pPr algn="ctr">
                <a:lnSpc>
                  <a:spcPct val="150000"/>
                </a:lnSpc>
                <a:defRPr/>
              </a:pPr>
              <a:r>
                <a:rPr lang="en-US" altLang="ja-JP" sz="1300" dirty="0" smtClean="0">
                  <a:solidFill>
                    <a:schemeClr val="accent3">
                      <a:lumMod val="10000"/>
                    </a:schemeClr>
                  </a:solidFill>
                  <a:latin typeface="+mj-lt"/>
                </a:rPr>
                <a:t>VPN</a:t>
              </a:r>
              <a:r>
                <a:rPr lang="ja-JP" altLang="en-US" sz="1300" dirty="0" smtClean="0">
                  <a:solidFill>
                    <a:schemeClr val="accent3">
                      <a:lumMod val="10000"/>
                    </a:schemeClr>
                  </a:solidFill>
                  <a:latin typeface="+mj-lt"/>
                </a:rPr>
                <a:t>サービス</a:t>
              </a:r>
              <a:endParaRPr lang="en-US" sz="1300" dirty="0">
                <a:solidFill>
                  <a:schemeClr val="accent3">
                    <a:lumMod val="10000"/>
                  </a:schemeClr>
                </a:solidFill>
                <a:latin typeface="+mj-lt"/>
              </a:endParaRPr>
            </a:p>
          </p:txBody>
        </p:sp>
      </p:grpSp>
      <p:sp>
        <p:nvSpPr>
          <p:cNvPr id="1335" name="Rectangle 1334"/>
          <p:cNvSpPr/>
          <p:nvPr/>
        </p:nvSpPr>
        <p:spPr>
          <a:xfrm>
            <a:off x="915757" y="2703196"/>
            <a:ext cx="1121948" cy="360290"/>
          </a:xfrm>
          <a:prstGeom prst="rect">
            <a:avLst/>
          </a:prstGeom>
        </p:spPr>
        <p:txBody>
          <a:bodyPr wrap="square" lIns="76124" tIns="38068" rIns="76124" bIns="38068" anchor="ctr">
            <a:spAutoFit/>
          </a:bodyPr>
          <a:lstStyle/>
          <a:p>
            <a:pPr algn="ctr">
              <a:lnSpc>
                <a:spcPct val="150000"/>
              </a:lnSpc>
              <a:defRPr/>
            </a:pPr>
            <a:r>
              <a:rPr lang="ja-JP" altLang="en-US" sz="1300" dirty="0" smtClean="0">
                <a:latin typeface="+mj-lt"/>
              </a:rPr>
              <a:t>支店・営業所</a:t>
            </a:r>
            <a:endParaRPr lang="en-US" sz="1300" dirty="0">
              <a:latin typeface="+mj-lt"/>
            </a:endParaRPr>
          </a:p>
        </p:txBody>
      </p:sp>
      <p:grpSp>
        <p:nvGrpSpPr>
          <p:cNvPr id="1360" name="Group 1359"/>
          <p:cNvGrpSpPr/>
          <p:nvPr/>
        </p:nvGrpSpPr>
        <p:grpSpPr>
          <a:xfrm>
            <a:off x="7199569" y="1893699"/>
            <a:ext cx="1315349" cy="755029"/>
            <a:chOff x="10187585" y="4457611"/>
            <a:chExt cx="1485546" cy="974617"/>
          </a:xfrm>
        </p:grpSpPr>
        <p:pic>
          <p:nvPicPr>
            <p:cNvPr id="1363"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extLst>
              <a:ext uri="{909E8E84-426E-40DD-AFC4-6F175D3DCCD1}">
                <a14:hiddenFill xmlns:a14="http://schemas.microsoft.com/office/drawing/2010/main">
                  <a:solidFill>
                    <a:srgbClr val="FFFFFF"/>
                  </a:solidFill>
                </a14:hiddenFill>
              </a:ext>
            </a:extLst>
          </p:spPr>
        </p:pic>
        <p:sp>
          <p:nvSpPr>
            <p:cNvPr id="1362" name="Rectangle 1361"/>
            <p:cNvSpPr/>
            <p:nvPr/>
          </p:nvSpPr>
          <p:spPr>
            <a:xfrm>
              <a:off x="10330409" y="4834700"/>
              <a:ext cx="1181594" cy="485023"/>
            </a:xfrm>
            <a:prstGeom prst="rect">
              <a:avLst/>
            </a:prstGeom>
          </p:spPr>
          <p:txBody>
            <a:bodyPr wrap="none">
              <a:spAutoFit/>
            </a:bodyPr>
            <a:lstStyle/>
            <a:p>
              <a:pPr algn="ctr">
                <a:lnSpc>
                  <a:spcPct val="150000"/>
                </a:lnSpc>
                <a:defRPr/>
              </a:pPr>
              <a:r>
                <a:rPr lang="en-US" sz="1300" dirty="0">
                  <a:solidFill>
                    <a:schemeClr val="accent3">
                      <a:lumMod val="10000"/>
                    </a:schemeClr>
                  </a:solidFill>
                  <a:latin typeface="+mj-lt"/>
                </a:rPr>
                <a:t>3G/4G-LTE</a:t>
              </a:r>
            </a:p>
          </p:txBody>
        </p:sp>
      </p:grpSp>
      <p:pic>
        <p:nvPicPr>
          <p:cNvPr id="1332" name="Picture 8" descr="\\MV-FS\Projects\Cisco\03_Assets\Icons\Kubrick Icons\Device Icons\Device_detector_3094_2.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935120" y="1470871"/>
            <a:ext cx="617586" cy="403999"/>
          </a:xfrm>
          <a:prstGeom prst="rect">
            <a:avLst/>
          </a:prstGeom>
          <a:noFill/>
          <a:extLst>
            <a:ext uri="{909E8E84-426E-40DD-AFC4-6F175D3DCCD1}">
              <a14:hiddenFill xmlns:a14="http://schemas.microsoft.com/office/drawing/2010/main">
                <a:solidFill>
                  <a:srgbClr val="FFFFFF"/>
                </a:solidFill>
              </a14:hiddenFill>
            </a:ext>
          </a:extLst>
        </p:spPr>
      </p:pic>
      <p:sp>
        <p:nvSpPr>
          <p:cNvPr id="1333" name="Rectangle 141"/>
          <p:cNvSpPr>
            <a:spLocks noChangeArrowheads="1"/>
          </p:cNvSpPr>
          <p:nvPr>
            <p:custDataLst>
              <p:tags r:id="rId1"/>
            </p:custDataLst>
          </p:nvPr>
        </p:nvSpPr>
        <p:spPr bwMode="auto">
          <a:xfrm>
            <a:off x="3878022" y="1083659"/>
            <a:ext cx="720579" cy="338503"/>
          </a:xfrm>
          <a:prstGeom prst="rect">
            <a:avLst/>
          </a:prstGeom>
          <a:noFill/>
          <a:ln w="9525">
            <a:noFill/>
            <a:miter lim="800000"/>
            <a:headEnd/>
            <a:tailEnd/>
          </a:ln>
        </p:spPr>
        <p:txBody>
          <a:bodyPr wrap="square" lIns="76124" tIns="38068" rIns="76124" bIns="38068">
            <a:spAutoFit/>
          </a:bodyPr>
          <a:lstStyle/>
          <a:p>
            <a:pPr algn="ctr">
              <a:lnSpc>
                <a:spcPct val="150000"/>
              </a:lnSpc>
              <a:defRPr/>
            </a:pPr>
            <a:r>
              <a:rPr lang="en-US" sz="1200" b="1" dirty="0" err="1">
                <a:latin typeface="+mj-lt"/>
              </a:rPr>
              <a:t>AVC</a:t>
            </a:r>
            <a:endParaRPr lang="en-US" sz="1200" b="1" dirty="0">
              <a:latin typeface="+mj-lt"/>
            </a:endParaRPr>
          </a:p>
        </p:txBody>
      </p:sp>
      <p:grpSp>
        <p:nvGrpSpPr>
          <p:cNvPr id="2" name="Group 1"/>
          <p:cNvGrpSpPr/>
          <p:nvPr/>
        </p:nvGrpSpPr>
        <p:grpSpPr>
          <a:xfrm>
            <a:off x="6074897" y="2609751"/>
            <a:ext cx="1315352" cy="744655"/>
            <a:chOff x="7720043" y="3547952"/>
            <a:chExt cx="1578832" cy="893586"/>
          </a:xfrm>
        </p:grpSpPr>
        <p:pic>
          <p:nvPicPr>
            <p:cNvPr id="1369"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647" b="17647"/>
            <a:stretch/>
          </p:blipFill>
          <p:spPr bwMode="auto">
            <a:xfrm>
              <a:off x="7720043" y="3547952"/>
              <a:ext cx="1578832" cy="893586"/>
            </a:xfrm>
            <a:prstGeom prst="rect">
              <a:avLst/>
            </a:prstGeom>
            <a:noFill/>
            <a:extLst>
              <a:ext uri="{909E8E84-426E-40DD-AFC4-6F175D3DCCD1}">
                <a14:hiddenFill xmlns:a14="http://schemas.microsoft.com/office/drawing/2010/main">
                  <a:solidFill>
                    <a:srgbClr val="FFFFFF"/>
                  </a:solidFill>
                </a14:hiddenFill>
              </a:ext>
            </a:extLst>
          </p:spPr>
        </p:pic>
        <p:sp>
          <p:nvSpPr>
            <p:cNvPr id="1368" name="Rectangle 1367"/>
            <p:cNvSpPr/>
            <p:nvPr/>
          </p:nvSpPr>
          <p:spPr>
            <a:xfrm>
              <a:off x="7848851" y="3866986"/>
              <a:ext cx="1367551" cy="450881"/>
            </a:xfrm>
            <a:prstGeom prst="rect">
              <a:avLst/>
            </a:prstGeom>
          </p:spPr>
          <p:txBody>
            <a:bodyPr wrap="none" lIns="91428" tIns="45715" rIns="91428" bIns="45715">
              <a:spAutoFit/>
            </a:bodyPr>
            <a:lstStyle/>
            <a:p>
              <a:pPr algn="ctr">
                <a:lnSpc>
                  <a:spcPct val="150000"/>
                </a:lnSpc>
                <a:defRPr/>
              </a:pPr>
              <a:r>
                <a:rPr lang="ja-JP" altLang="en-US" sz="1300" dirty="0" smtClean="0">
                  <a:solidFill>
                    <a:schemeClr val="accent3">
                      <a:lumMod val="10000"/>
                    </a:schemeClr>
                  </a:solidFill>
                  <a:latin typeface="+mj-lt"/>
                </a:rPr>
                <a:t>インターネット</a:t>
              </a:r>
              <a:endParaRPr lang="en-US" sz="1300" dirty="0">
                <a:solidFill>
                  <a:schemeClr val="accent3">
                    <a:lumMod val="10000"/>
                  </a:schemeClr>
                </a:solidFill>
                <a:latin typeface="+mj-lt"/>
              </a:endParaRPr>
            </a:p>
          </p:txBody>
        </p:sp>
      </p:grpSp>
      <p:pic>
        <p:nvPicPr>
          <p:cNvPr id="78" name="Picture 5" descr="C:\Users\andrewg\Desktop\branch.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5021"/>
          <a:stretch/>
        </p:blipFill>
        <p:spPr bwMode="auto">
          <a:xfrm>
            <a:off x="1161979" y="1557549"/>
            <a:ext cx="705331" cy="106865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grpSp>
        <p:nvGrpSpPr>
          <p:cNvPr id="1352" name="Group 502"/>
          <p:cNvGrpSpPr/>
          <p:nvPr/>
        </p:nvGrpSpPr>
        <p:grpSpPr>
          <a:xfrm>
            <a:off x="931966" y="2335908"/>
            <a:ext cx="441912" cy="346904"/>
            <a:chOff x="-389400" y="2532185"/>
            <a:chExt cx="1722296" cy="1352019"/>
          </a:xfrm>
        </p:grpSpPr>
        <p:pic>
          <p:nvPicPr>
            <p:cNvPr id="1353" name="Picture 135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9400" y="2532185"/>
              <a:ext cx="1722296" cy="1352019"/>
            </a:xfrm>
            <a:prstGeom prst="rect">
              <a:avLst/>
            </a:prstGeom>
            <a:noFill/>
            <a:ln>
              <a:noFill/>
            </a:ln>
            <a:effectLst>
              <a:outerShdw blurRad="63500" sx="102000" sy="102000" algn="ctr" rotWithShape="0">
                <a:prstClr val="black">
                  <a:alpha val="40000"/>
                </a:prstClr>
              </a:outerShdw>
            </a:effectLst>
          </p:spPr>
        </p:pic>
        <p:sp>
          <p:nvSpPr>
            <p:cNvPr id="1354" name="Freeform 1353"/>
            <p:cNvSpPr/>
            <p:nvPr/>
          </p:nvSpPr>
          <p:spPr>
            <a:xfrm>
              <a:off x="-56509" y="2583658"/>
              <a:ext cx="962026" cy="723898"/>
            </a:xfrm>
            <a:custGeom>
              <a:avLst/>
              <a:gdLst>
                <a:gd name="connsiteX0" fmla="*/ 26194 w 952500"/>
                <a:gd name="connsiteY0" fmla="*/ 0 h 719137"/>
                <a:gd name="connsiteX1" fmla="*/ 928688 w 952500"/>
                <a:gd name="connsiteY1" fmla="*/ 9525 h 719137"/>
                <a:gd name="connsiteX2" fmla="*/ 952500 w 952500"/>
                <a:gd name="connsiteY2" fmla="*/ 719137 h 719137"/>
                <a:gd name="connsiteX3" fmla="*/ 0 w 952500"/>
                <a:gd name="connsiteY3" fmla="*/ 714375 h 719137"/>
                <a:gd name="connsiteX4" fmla="*/ 26194 w 952500"/>
                <a:gd name="connsiteY4" fmla="*/ 0 h 719137"/>
                <a:gd name="connsiteX0" fmla="*/ 23813 w 950119"/>
                <a:gd name="connsiteY0" fmla="*/ 0 h 719137"/>
                <a:gd name="connsiteX1" fmla="*/ 926307 w 950119"/>
                <a:gd name="connsiteY1" fmla="*/ 9525 h 719137"/>
                <a:gd name="connsiteX2" fmla="*/ 950119 w 950119"/>
                <a:gd name="connsiteY2" fmla="*/ 719137 h 719137"/>
                <a:gd name="connsiteX3" fmla="*/ 0 w 950119"/>
                <a:gd name="connsiteY3" fmla="*/ 716757 h 719137"/>
                <a:gd name="connsiteX4" fmla="*/ 23813 w 950119"/>
                <a:gd name="connsiteY4" fmla="*/ 0 h 719137"/>
                <a:gd name="connsiteX0" fmla="*/ 21431 w 950119"/>
                <a:gd name="connsiteY0" fmla="*/ 0 h 723900"/>
                <a:gd name="connsiteX1" fmla="*/ 926307 w 950119"/>
                <a:gd name="connsiteY1" fmla="*/ 14288 h 723900"/>
                <a:gd name="connsiteX2" fmla="*/ 950119 w 950119"/>
                <a:gd name="connsiteY2" fmla="*/ 723900 h 723900"/>
                <a:gd name="connsiteX3" fmla="*/ 0 w 950119"/>
                <a:gd name="connsiteY3" fmla="*/ 721520 h 723900"/>
                <a:gd name="connsiteX4" fmla="*/ 21431 w 950119"/>
                <a:gd name="connsiteY4" fmla="*/ 0 h 723900"/>
                <a:gd name="connsiteX0" fmla="*/ 28574 w 957262"/>
                <a:gd name="connsiteY0" fmla="*/ 0 h 723900"/>
                <a:gd name="connsiteX1" fmla="*/ 933450 w 957262"/>
                <a:gd name="connsiteY1" fmla="*/ 14288 h 723900"/>
                <a:gd name="connsiteX2" fmla="*/ 957262 w 957262"/>
                <a:gd name="connsiteY2" fmla="*/ 723900 h 723900"/>
                <a:gd name="connsiteX3" fmla="*/ 0 w 957262"/>
                <a:gd name="connsiteY3" fmla="*/ 721520 h 723900"/>
                <a:gd name="connsiteX4" fmla="*/ 28574 w 957262"/>
                <a:gd name="connsiteY4" fmla="*/ 0 h 723900"/>
                <a:gd name="connsiteX0" fmla="*/ 28574 w 962024"/>
                <a:gd name="connsiteY0" fmla="*/ 0 h 723900"/>
                <a:gd name="connsiteX1" fmla="*/ 933450 w 962024"/>
                <a:gd name="connsiteY1" fmla="*/ 14288 h 723900"/>
                <a:gd name="connsiteX2" fmla="*/ 962024 w 962024"/>
                <a:gd name="connsiteY2" fmla="*/ 723900 h 723900"/>
                <a:gd name="connsiteX3" fmla="*/ 0 w 962024"/>
                <a:gd name="connsiteY3" fmla="*/ 721520 h 723900"/>
                <a:gd name="connsiteX4" fmla="*/ 28574 w 962024"/>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4" h="723900">
                  <a:moveTo>
                    <a:pt x="28574" y="0"/>
                  </a:moveTo>
                  <a:lnTo>
                    <a:pt x="933450" y="14288"/>
                  </a:lnTo>
                  <a:lnTo>
                    <a:pt x="962024" y="723900"/>
                  </a:lnTo>
                  <a:lnTo>
                    <a:pt x="0" y="721520"/>
                  </a:lnTo>
                  <a:lnTo>
                    <a:pt x="28574" y="0"/>
                  </a:lnTo>
                  <a:close/>
                </a:path>
              </a:pathLst>
            </a:custGeom>
            <a:solidFill>
              <a:srgbClr val="05346C">
                <a:lumMod val="90000"/>
                <a:lumOff val="10000"/>
              </a:srgbClr>
            </a:solidFill>
            <a:ln w="25400" cap="flat" cmpd="sng" algn="ctr">
              <a:noFill/>
              <a:prstDash val="solid"/>
            </a:ln>
            <a:effectLst>
              <a:innerShdw blurRad="63500" dir="16200000">
                <a:prstClr val="black">
                  <a:alpha val="50000"/>
                </a:prstClr>
              </a:innerShdw>
            </a:effectLst>
          </p:spPr>
          <p:txBody>
            <a:bodyPr rtlCol="0" anchor="ctr"/>
            <a:lstStyle/>
            <a:p>
              <a:pPr algn="ctr">
                <a:defRPr/>
              </a:pPr>
              <a:endParaRPr lang="en-US" kern="0" dirty="0">
                <a:latin typeface="+mj-lt"/>
              </a:endParaRPr>
            </a:p>
          </p:txBody>
        </p:sp>
      </p:grpSp>
      <p:pic>
        <p:nvPicPr>
          <p:cNvPr id="1350" name="Picture 134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74541" y="2314443"/>
            <a:ext cx="479380" cy="389863"/>
          </a:xfrm>
          <a:prstGeom prst="rect">
            <a:avLst/>
          </a:prstGeom>
        </p:spPr>
      </p:pic>
      <p:pic>
        <p:nvPicPr>
          <p:cNvPr id="82" name="Picture 81" descr="C:\Documents and Settings\rteligic\Desktop\Desktop_26Apr\desktop271211\cisco-prime\icons\Picture1.png"/>
          <p:cNvPicPr>
            <a:picLocks noChangeAspect="1" noChangeArrowheads="1"/>
          </p:cNvPicPr>
          <p:nvPr/>
        </p:nvPicPr>
        <p:blipFill rotWithShape="1">
          <a:blip r:embed="rId13" cstate="screen">
            <a:duotone>
              <a:prstClr val="black"/>
              <a:schemeClr val="tx2">
                <a:tint val="45000"/>
                <a:satMod val="400000"/>
              </a:schemeClr>
            </a:duotone>
            <a:extLst>
              <a:ext uri="{28A0092B-C50C-407E-A947-70E740481C1C}">
                <a14:useLocalDpi xmlns:a14="http://schemas.microsoft.com/office/drawing/2010/main"/>
              </a:ext>
            </a:extLst>
          </a:blip>
          <a:srcRect t="19463" b="18638"/>
          <a:stretch/>
        </p:blipFill>
        <p:spPr bwMode="auto">
          <a:xfrm>
            <a:off x="8659895" y="979373"/>
            <a:ext cx="1725670" cy="1068455"/>
          </a:xfrm>
          <a:prstGeom prst="rect">
            <a:avLst/>
          </a:prstGeom>
          <a:noFill/>
          <a:ln>
            <a:noFill/>
          </a:ln>
        </p:spPr>
      </p:pic>
      <p:sp>
        <p:nvSpPr>
          <p:cNvPr id="83" name="TextBox 82"/>
          <p:cNvSpPr txBox="1"/>
          <p:nvPr/>
        </p:nvSpPr>
        <p:spPr>
          <a:xfrm>
            <a:off x="9000355" y="1339524"/>
            <a:ext cx="1000137" cy="44032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プライベート</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pic>
        <p:nvPicPr>
          <p:cNvPr id="86" name="Picture 85" descr="C:\Documents and Settings\rteligic\Desktop\Desktop_26Apr\desktop271211\cisco-prime\icons\Picture1.png"/>
          <p:cNvPicPr>
            <a:picLocks noChangeAspect="1" noChangeArrowheads="1"/>
          </p:cNvPicPr>
          <p:nvPr/>
        </p:nvPicPr>
        <p:blipFill>
          <a:blip r:embed="rId13" cstate="screen">
            <a:duotone>
              <a:prstClr val="black"/>
              <a:schemeClr val="tx2">
                <a:tint val="45000"/>
                <a:satMod val="400000"/>
              </a:schemeClr>
            </a:duotone>
          </a:blip>
          <a:srcRect/>
          <a:stretch>
            <a:fillRect/>
          </a:stretch>
        </p:blipFill>
        <p:spPr bwMode="auto">
          <a:xfrm>
            <a:off x="9398161" y="1263167"/>
            <a:ext cx="1535739" cy="1530252"/>
          </a:xfrm>
          <a:prstGeom prst="rect">
            <a:avLst/>
          </a:prstGeom>
          <a:noFill/>
        </p:spPr>
      </p:pic>
      <p:sp>
        <p:nvSpPr>
          <p:cNvPr id="93" name="TextBox 92"/>
          <p:cNvSpPr txBox="1"/>
          <p:nvPr/>
        </p:nvSpPr>
        <p:spPr>
          <a:xfrm>
            <a:off x="9682007" y="1814555"/>
            <a:ext cx="1000137" cy="62037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仮想</a:t>
            </a:r>
            <a:endParaRPr lang="en-US" altLang="ja-JP" sz="1300" b="1" dirty="0" smtClean="0">
              <a:latin typeface="+mj-lt"/>
            </a:endParaRPr>
          </a:p>
          <a:p>
            <a:pPr algn="ctr" defTabSz="813584" eaLnBrk="0" hangingPunct="0">
              <a:lnSpc>
                <a:spcPct val="90000"/>
              </a:lnSpc>
            </a:pPr>
            <a:r>
              <a:rPr lang="ja-JP" altLang="en-US" sz="1300" b="1" dirty="0" smtClean="0">
                <a:latin typeface="+mj-lt"/>
              </a:rPr>
              <a:t>プライベート</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pic>
        <p:nvPicPr>
          <p:cNvPr id="96" name="Picture 95" descr="C:\Documents and Settings\rteligic\Desktop\Desktop_26Apr\desktop271211\cisco-prime\icons\Picture1.png"/>
          <p:cNvPicPr>
            <a:picLocks noChangeAspect="1" noChangeArrowheads="1"/>
          </p:cNvPicPr>
          <p:nvPr/>
        </p:nvPicPr>
        <p:blipFill>
          <a:blip r:embed="rId14" cstate="screen">
            <a:extLst>
              <a:ext uri="{BEBA8EAE-BF5A-486C-A8C5-ECC9F3942E4B}">
                <a14:imgProps xmlns:a14="http://schemas.microsoft.com/office/drawing/2010/main">
                  <a14:imgLayer r:embed="rId15">
                    <a14:imgEffect>
                      <a14:brightnessContrast contrast="20000"/>
                    </a14:imgEffect>
                  </a14:imgLayer>
                </a14:imgProps>
              </a:ext>
            </a:extLst>
          </a:blip>
          <a:srcRect/>
          <a:stretch>
            <a:fillRect/>
          </a:stretch>
        </p:blipFill>
        <p:spPr bwMode="auto">
          <a:xfrm>
            <a:off x="9074127" y="2301594"/>
            <a:ext cx="1615470" cy="1609695"/>
          </a:xfrm>
          <a:prstGeom prst="rect">
            <a:avLst/>
          </a:prstGeom>
          <a:noFill/>
        </p:spPr>
      </p:pic>
      <p:sp>
        <p:nvSpPr>
          <p:cNvPr id="97" name="TextBox 96"/>
          <p:cNvSpPr txBox="1"/>
          <p:nvPr/>
        </p:nvSpPr>
        <p:spPr>
          <a:xfrm>
            <a:off x="9404235" y="3009076"/>
            <a:ext cx="859072" cy="44032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パブリック</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cxnSp>
        <p:nvCxnSpPr>
          <p:cNvPr id="153" name="Straight Connector 152"/>
          <p:cNvCxnSpPr/>
          <p:nvPr/>
        </p:nvCxnSpPr>
        <p:spPr>
          <a:xfrm>
            <a:off x="1630680" y="2271208"/>
            <a:ext cx="2381012"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endCxn id="1332" idx="2"/>
          </p:cNvCxnSpPr>
          <p:nvPr/>
        </p:nvCxnSpPr>
        <p:spPr>
          <a:xfrm flipH="1" flipV="1">
            <a:off x="4243927" y="1874860"/>
            <a:ext cx="1" cy="255171"/>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4369596" y="2441988"/>
            <a:ext cx="311943" cy="322547"/>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3789495" y="2441988"/>
            <a:ext cx="311943" cy="322547"/>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1359" name="icon firewall and VPN" descr="\\MV-FS\Projects\Cisco\03_Assets\Icons\Kubrick Icons\Device Icons\Device_router_with_firewall_3081_default_256.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b="18097"/>
          <a:stretch/>
        </p:blipFill>
        <p:spPr bwMode="auto">
          <a:xfrm>
            <a:off x="3835129" y="1865248"/>
            <a:ext cx="817568" cy="6696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192525" y="2752204"/>
            <a:ext cx="752955" cy="849818"/>
            <a:chOff x="4200340" y="3938810"/>
            <a:chExt cx="903781" cy="1019779"/>
          </a:xfrm>
        </p:grpSpPr>
        <p:pic>
          <p:nvPicPr>
            <p:cNvPr id="1341" name="Picture 10" descr="\\MV-FS\Projects\Cisco\03_Assets\Icons\Kubrick Icons\Device Icons\non approved icons\WAAS.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260286" y="3938810"/>
              <a:ext cx="741294" cy="479885"/>
            </a:xfrm>
            <a:prstGeom prst="rect">
              <a:avLst/>
            </a:prstGeom>
            <a:noFill/>
            <a:extLst>
              <a:ext uri="{909E8E84-426E-40DD-AFC4-6F175D3DCCD1}">
                <a14:hiddenFill xmlns:a14="http://schemas.microsoft.com/office/drawing/2010/main">
                  <a:solidFill>
                    <a:srgbClr val="FFFFFF"/>
                  </a:solidFill>
                </a14:hiddenFill>
              </a:ext>
            </a:extLst>
          </p:spPr>
        </p:pic>
        <p:sp>
          <p:nvSpPr>
            <p:cNvPr id="1337" name="Rectangle 141"/>
            <p:cNvSpPr>
              <a:spLocks noChangeArrowheads="1"/>
            </p:cNvSpPr>
            <p:nvPr>
              <p:custDataLst>
                <p:tags r:id="rId3"/>
              </p:custDataLst>
            </p:nvPr>
          </p:nvSpPr>
          <p:spPr bwMode="auto">
            <a:xfrm>
              <a:off x="4200340" y="4441538"/>
              <a:ext cx="903781" cy="517051"/>
            </a:xfrm>
            <a:prstGeom prst="rect">
              <a:avLst/>
            </a:prstGeom>
            <a:noFill/>
            <a:ln w="9525">
              <a:noFill/>
              <a:miter lim="800000"/>
              <a:headEnd/>
              <a:tailEnd/>
            </a:ln>
          </p:spPr>
          <p:txBody>
            <a:bodyPr wrap="square" lIns="91428" tIns="45715" rIns="91428" bIns="45715">
              <a:spAutoFit/>
            </a:bodyPr>
            <a:lstStyle/>
            <a:p>
              <a:pPr algn="ctr">
                <a:defRPr/>
              </a:pPr>
              <a:r>
                <a:rPr lang="en-US" sz="1100" b="1" dirty="0">
                  <a:latin typeface="+mj-lt"/>
                </a:rPr>
                <a:t>WAAS</a:t>
              </a:r>
              <a:br>
                <a:rPr lang="en-US" sz="1100" b="1" dirty="0">
                  <a:latin typeface="+mj-lt"/>
                </a:rPr>
              </a:br>
              <a:r>
                <a:rPr lang="en-US" sz="1100" b="1" dirty="0">
                  <a:latin typeface="+mj-lt"/>
                </a:rPr>
                <a:t>Akamai</a:t>
              </a:r>
            </a:p>
          </p:txBody>
        </p:sp>
      </p:grpSp>
      <p:grpSp>
        <p:nvGrpSpPr>
          <p:cNvPr id="6" name="Group 5"/>
          <p:cNvGrpSpPr/>
          <p:nvPr/>
        </p:nvGrpSpPr>
        <p:grpSpPr>
          <a:xfrm>
            <a:off x="4413962" y="2748318"/>
            <a:ext cx="1083383" cy="776742"/>
            <a:chOff x="5666446" y="3934169"/>
            <a:chExt cx="1300398" cy="932088"/>
          </a:xfrm>
        </p:grpSpPr>
        <p:pic>
          <p:nvPicPr>
            <p:cNvPr id="1342" name="Picture 11" descr="\\MV-FS\Projects\Cisco\03_Assets\Icons\Kubrick Icons\Device Icons\non approved icons\WANpathcontrol.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942407" y="3934169"/>
              <a:ext cx="748475" cy="484532"/>
            </a:xfrm>
            <a:prstGeom prst="rect">
              <a:avLst/>
            </a:prstGeom>
            <a:noFill/>
            <a:extLst>
              <a:ext uri="{909E8E84-426E-40DD-AFC4-6F175D3DCCD1}">
                <a14:hiddenFill xmlns:a14="http://schemas.microsoft.com/office/drawing/2010/main">
                  <a:solidFill>
                    <a:srgbClr val="FFFFFF"/>
                  </a:solidFill>
                </a14:hiddenFill>
              </a:ext>
            </a:extLst>
          </p:spPr>
        </p:pic>
        <p:sp>
          <p:nvSpPr>
            <p:cNvPr id="1340" name="Rectangle 141"/>
            <p:cNvSpPr>
              <a:spLocks noChangeArrowheads="1"/>
            </p:cNvSpPr>
            <p:nvPr>
              <p:custDataLst>
                <p:tags r:id="rId2"/>
              </p:custDataLst>
            </p:nvPr>
          </p:nvSpPr>
          <p:spPr bwMode="auto">
            <a:xfrm>
              <a:off x="5666446" y="4441538"/>
              <a:ext cx="1300398" cy="424719"/>
            </a:xfrm>
            <a:prstGeom prst="rect">
              <a:avLst/>
            </a:prstGeom>
            <a:noFill/>
            <a:ln w="9525">
              <a:noFill/>
              <a:miter lim="800000"/>
              <a:headEnd/>
              <a:tailEnd/>
            </a:ln>
          </p:spPr>
          <p:txBody>
            <a:bodyPr wrap="square" lIns="91428" tIns="45715" rIns="91428" bIns="45715">
              <a:spAutoFit/>
            </a:bodyPr>
            <a:lstStyle/>
            <a:p>
              <a:pPr algn="ctr">
                <a:lnSpc>
                  <a:spcPct val="150000"/>
                </a:lnSpc>
                <a:defRPr/>
              </a:pPr>
              <a:r>
                <a:rPr lang="en-US" sz="1200" b="1" dirty="0">
                  <a:latin typeface="+mj-lt"/>
                </a:rPr>
                <a:t>PfRv3</a:t>
              </a:r>
            </a:p>
          </p:txBody>
        </p:sp>
      </p:grpSp>
      <p:cxnSp>
        <p:nvCxnSpPr>
          <p:cNvPr id="160" name="Straight Connector 159"/>
          <p:cNvCxnSpPr/>
          <p:nvPr/>
        </p:nvCxnSpPr>
        <p:spPr>
          <a:xfrm flipV="1">
            <a:off x="6696006" y="1879327"/>
            <a:ext cx="0" cy="816832"/>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96" idx="1"/>
          </p:cNvCxnSpPr>
          <p:nvPr/>
        </p:nvCxnSpPr>
        <p:spPr>
          <a:xfrm>
            <a:off x="7270179" y="3106439"/>
            <a:ext cx="1803953"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335777" y="1626497"/>
            <a:ext cx="1324116"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552706" y="2271208"/>
            <a:ext cx="2837538"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26" name="Freeform 11"/>
          <p:cNvSpPr>
            <a:spLocks noChangeAspect="1" noEditPoints="1"/>
          </p:cNvSpPr>
          <p:nvPr/>
        </p:nvSpPr>
        <p:spPr bwMode="auto">
          <a:xfrm>
            <a:off x="6751882" y="1290917"/>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2"/>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227" name="Freeform 11"/>
          <p:cNvSpPr>
            <a:spLocks noChangeAspect="1" noEditPoints="1"/>
          </p:cNvSpPr>
          <p:nvPr/>
        </p:nvSpPr>
        <p:spPr bwMode="auto">
          <a:xfrm>
            <a:off x="7857243" y="2028295"/>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6"/>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228" name="Freeform 11"/>
          <p:cNvSpPr>
            <a:spLocks noChangeAspect="1" noEditPoints="1"/>
          </p:cNvSpPr>
          <p:nvPr/>
        </p:nvSpPr>
        <p:spPr bwMode="auto">
          <a:xfrm>
            <a:off x="6751882" y="2712949"/>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1"/>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85" name="Rectangle 84"/>
          <p:cNvSpPr/>
          <p:nvPr/>
        </p:nvSpPr>
        <p:spPr>
          <a:xfrm rot="10800000">
            <a:off x="287881"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89" name="Rectangle 88"/>
          <p:cNvSpPr/>
          <p:nvPr/>
        </p:nvSpPr>
        <p:spPr>
          <a:xfrm rot="10800000">
            <a:off x="3228920"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92" name="Rectangle 91"/>
          <p:cNvSpPr/>
          <p:nvPr/>
        </p:nvSpPr>
        <p:spPr>
          <a:xfrm rot="10800000">
            <a:off x="6169961"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98" name="Rectangle 97"/>
          <p:cNvSpPr/>
          <p:nvPr/>
        </p:nvSpPr>
        <p:spPr>
          <a:xfrm rot="10800000">
            <a:off x="9111000"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84" name="Rectangle 83"/>
          <p:cNvSpPr/>
          <p:nvPr/>
        </p:nvSpPr>
        <p:spPr>
          <a:xfrm>
            <a:off x="286490"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多様な回線の利用</a:t>
            </a:r>
            <a:endParaRPr lang="en-US" sz="1600" b="1" dirty="0">
              <a:solidFill>
                <a:schemeClr val="bg1"/>
              </a:solidFill>
            </a:endParaRPr>
          </a:p>
        </p:txBody>
      </p:sp>
      <p:sp>
        <p:nvSpPr>
          <p:cNvPr id="88" name="Rectangle 87"/>
          <p:cNvSpPr/>
          <p:nvPr/>
        </p:nvSpPr>
        <p:spPr>
          <a:xfrm>
            <a:off x="3227529"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高度な経路制御</a:t>
            </a:r>
            <a:endParaRPr lang="en-US" sz="1600" b="1" dirty="0">
              <a:solidFill>
                <a:schemeClr val="bg1"/>
              </a:solidFill>
            </a:endParaRPr>
          </a:p>
        </p:txBody>
      </p:sp>
      <p:sp>
        <p:nvSpPr>
          <p:cNvPr id="91" name="Rectangle 90"/>
          <p:cNvSpPr/>
          <p:nvPr/>
        </p:nvSpPr>
        <p:spPr>
          <a:xfrm>
            <a:off x="6168570"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アプリケーション</a:t>
            </a:r>
            <a:endParaRPr lang="en-US" altLang="ja-JP" sz="1600" b="1" dirty="0" smtClean="0">
              <a:solidFill>
                <a:schemeClr val="bg1"/>
              </a:solidFill>
            </a:endParaRPr>
          </a:p>
          <a:p>
            <a:pPr marL="807897" defTabSz="913138"/>
            <a:r>
              <a:rPr lang="ja-JP" altLang="en-US" sz="1600" b="1" dirty="0" smtClean="0">
                <a:solidFill>
                  <a:schemeClr val="bg1"/>
                </a:solidFill>
              </a:rPr>
              <a:t>最適化</a:t>
            </a:r>
            <a:endParaRPr lang="en-US" sz="1600" b="1" dirty="0">
              <a:solidFill>
                <a:schemeClr val="bg1"/>
              </a:solidFill>
            </a:endParaRPr>
          </a:p>
        </p:txBody>
      </p:sp>
      <p:sp>
        <p:nvSpPr>
          <p:cNvPr id="95" name="Rectangle 94"/>
          <p:cNvSpPr/>
          <p:nvPr/>
        </p:nvSpPr>
        <p:spPr>
          <a:xfrm>
            <a:off x="9109609"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暗号化された</a:t>
            </a:r>
            <a:endParaRPr lang="en-US" altLang="ja-JP" sz="1600" b="1" dirty="0" smtClean="0">
              <a:solidFill>
                <a:schemeClr val="bg1"/>
              </a:solidFill>
            </a:endParaRPr>
          </a:p>
          <a:p>
            <a:pPr marL="807897" defTabSz="913138"/>
            <a:r>
              <a:rPr lang="ja-JP" altLang="en-US" sz="1600" b="1" dirty="0" smtClean="0">
                <a:solidFill>
                  <a:schemeClr val="bg1"/>
                </a:solidFill>
              </a:rPr>
              <a:t>接続環境</a:t>
            </a:r>
            <a:endParaRPr lang="en-US" sz="1600" b="1" dirty="0">
              <a:solidFill>
                <a:schemeClr val="bg1"/>
              </a:solidFill>
            </a:endParaRPr>
          </a:p>
        </p:txBody>
      </p:sp>
      <p:sp>
        <p:nvSpPr>
          <p:cNvPr id="99" name="Freeform 11"/>
          <p:cNvSpPr>
            <a:spLocks noChangeAspect="1" noEditPoints="1"/>
          </p:cNvSpPr>
          <p:nvPr/>
        </p:nvSpPr>
        <p:spPr bwMode="auto">
          <a:xfrm>
            <a:off x="423057" y="4759229"/>
            <a:ext cx="386717" cy="392481"/>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25400" cap="flat" cmpd="sng" algn="ctr">
            <a:noFill/>
            <a:prstDash val="solid"/>
          </a:ln>
          <a:effectLst/>
        </p:spPr>
        <p:txBody>
          <a:bodyPr lIns="109703" tIns="54853" rIns="109703" bIns="54853" anchor="ctr"/>
          <a:lstStyle/>
          <a:p>
            <a:pPr algn="ctr" defTabSz="1014713">
              <a:defRPr/>
            </a:pPr>
            <a:endParaRPr lang="en-US" kern="0" dirty="0">
              <a:solidFill>
                <a:srgbClr val="000000"/>
              </a:solidFill>
            </a:endParaRPr>
          </a:p>
        </p:txBody>
      </p:sp>
      <p:pic>
        <p:nvPicPr>
          <p:cNvPr id="100" name="Picture 11" descr="\\MV-FS\Projects\Cisco\03_Assets\Icons\Kubrick Icons\Device Icons\non approved icons\WANpathcontrol.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410034" y="4786685"/>
            <a:ext cx="521319" cy="33756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MV-FS\Projects\Cisco\03_Assets\Icons\Kubrick Icons\Device Icons\non approved icons\WAAS.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358070" y="4786683"/>
            <a:ext cx="524318" cy="339512"/>
          </a:xfrm>
          <a:prstGeom prst="rect">
            <a:avLst/>
          </a:prstGeom>
          <a:noFill/>
          <a:extLst>
            <a:ext uri="{909E8E84-426E-40DD-AFC4-6F175D3DCCD1}">
              <a14:hiddenFill xmlns:a14="http://schemas.microsoft.com/office/drawing/2010/main">
                <a:solidFill>
                  <a:srgbClr val="FFFFFF"/>
                </a:solidFill>
              </a14:hiddenFill>
            </a:ext>
          </a:extLst>
        </p:spPr>
      </p:pic>
      <p:pic>
        <p:nvPicPr>
          <p:cNvPr id="102" name="icon firewall and VPN" descr="\\MV-FS\Projects\Cisco\03_Assets\Icons\Kubrick Icons\Device Icons\Device_router_with_firewall_3081_default_256.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t="18797" b="18097"/>
          <a:stretch/>
        </p:blipFill>
        <p:spPr bwMode="auto">
          <a:xfrm>
            <a:off x="9177600" y="4737988"/>
            <a:ext cx="694101" cy="4380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7883" y="5372759"/>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en-US" sz="1500" dirty="0"/>
              <a:t>IPSec WAN </a:t>
            </a:r>
            <a:r>
              <a:rPr lang="ja-JP" altLang="en-US" sz="1500" dirty="0" smtClean="0"/>
              <a:t>オーバレイ</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統一された運用モデル</a:t>
            </a:r>
            <a:endParaRPr lang="en-US" sz="1500" dirty="0"/>
          </a:p>
        </p:txBody>
      </p:sp>
      <p:sp>
        <p:nvSpPr>
          <p:cNvPr id="103" name="Rectangle 102"/>
          <p:cNvSpPr/>
          <p:nvPr/>
        </p:nvSpPr>
        <p:spPr>
          <a:xfrm>
            <a:off x="3227517" y="5372756"/>
            <a:ext cx="2807553" cy="796356"/>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最適なアプリケーションルーティング</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効率的な帯域利用</a:t>
            </a:r>
            <a:endParaRPr lang="en-US" sz="1500" dirty="0"/>
          </a:p>
        </p:txBody>
      </p:sp>
      <p:sp>
        <p:nvSpPr>
          <p:cNvPr id="104" name="Rectangle 103"/>
          <p:cNvSpPr/>
          <p:nvPr/>
        </p:nvSpPr>
        <p:spPr>
          <a:xfrm>
            <a:off x="6168556" y="5372427"/>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パフォーマンスモニタリング</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最適化とキャッシュ</a:t>
            </a:r>
            <a:endParaRPr lang="en-US" sz="1500" dirty="0"/>
          </a:p>
        </p:txBody>
      </p:sp>
      <p:sp>
        <p:nvSpPr>
          <p:cNvPr id="105" name="Rectangle 104"/>
          <p:cNvSpPr/>
          <p:nvPr/>
        </p:nvSpPr>
        <p:spPr>
          <a:xfrm>
            <a:off x="9109597" y="5372427"/>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次世代の強力な暗号化</a:t>
            </a:r>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様々な脅威への対応</a:t>
            </a:r>
            <a:endParaRPr lang="en-US" sz="1500" dirty="0"/>
          </a:p>
        </p:txBody>
      </p:sp>
      <p:grpSp>
        <p:nvGrpSpPr>
          <p:cNvPr id="112" name="Group 111"/>
          <p:cNvGrpSpPr/>
          <p:nvPr/>
        </p:nvGrpSpPr>
        <p:grpSpPr>
          <a:xfrm>
            <a:off x="2845680" y="4935975"/>
            <a:ext cx="249754" cy="342900"/>
            <a:chOff x="5334002" y="1074974"/>
            <a:chExt cx="538624" cy="739311"/>
          </a:xfrm>
        </p:grpSpPr>
        <p:sp>
          <p:nvSpPr>
            <p:cNvPr id="113"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5" name="Group 114"/>
          <p:cNvGrpSpPr/>
          <p:nvPr/>
        </p:nvGrpSpPr>
        <p:grpSpPr>
          <a:xfrm>
            <a:off x="5785313" y="4935975"/>
            <a:ext cx="249754" cy="342900"/>
            <a:chOff x="5334002" y="1074974"/>
            <a:chExt cx="538624" cy="739311"/>
          </a:xfrm>
        </p:grpSpPr>
        <p:sp>
          <p:nvSpPr>
            <p:cNvPr id="116"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p:cNvGrpSpPr/>
          <p:nvPr/>
        </p:nvGrpSpPr>
        <p:grpSpPr>
          <a:xfrm>
            <a:off x="8729707" y="4935975"/>
            <a:ext cx="249754" cy="342900"/>
            <a:chOff x="5334002" y="1074974"/>
            <a:chExt cx="538624" cy="739311"/>
          </a:xfrm>
        </p:grpSpPr>
        <p:sp>
          <p:nvSpPr>
            <p:cNvPr id="120"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11668799" y="4935975"/>
            <a:ext cx="249754" cy="342900"/>
            <a:chOff x="5334002" y="1074974"/>
            <a:chExt cx="538624" cy="739311"/>
          </a:xfrm>
        </p:grpSpPr>
        <p:sp>
          <p:nvSpPr>
            <p:cNvPr id="123"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Rectangle 89"/>
          <p:cNvSpPr/>
          <p:nvPr/>
        </p:nvSpPr>
        <p:spPr>
          <a:xfrm>
            <a:off x="282895" y="3843244"/>
            <a:ext cx="11594728" cy="579509"/>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algn="ctr" defTabSz="913138"/>
            <a:r>
              <a:rPr lang="ja-JP" altLang="en-US" sz="1900" b="1" dirty="0" smtClean="0">
                <a:solidFill>
                  <a:schemeClr val="bg1"/>
                </a:solidFill>
              </a:rPr>
              <a:t>管理</a:t>
            </a:r>
            <a:r>
              <a:rPr lang="en-US" sz="1900" b="1" dirty="0" smtClean="0">
                <a:solidFill>
                  <a:schemeClr val="bg1"/>
                </a:solidFill>
              </a:rPr>
              <a:t> </a:t>
            </a:r>
            <a:r>
              <a:rPr lang="en-US" sz="1900" b="1" dirty="0">
                <a:solidFill>
                  <a:schemeClr val="bg1"/>
                </a:solidFill>
              </a:rPr>
              <a:t>&amp; </a:t>
            </a:r>
            <a:r>
              <a:rPr lang="ja-JP" altLang="en-US" sz="1900" b="1" dirty="0" smtClean="0">
                <a:solidFill>
                  <a:schemeClr val="bg1"/>
                </a:solidFill>
              </a:rPr>
              <a:t>自動化</a:t>
            </a:r>
            <a:endParaRPr lang="en-US" sz="1900" b="1" dirty="0">
              <a:solidFill>
                <a:schemeClr val="bg1"/>
              </a:solidFill>
            </a:endParaRPr>
          </a:p>
        </p:txBody>
      </p:sp>
      <p:pic>
        <p:nvPicPr>
          <p:cNvPr id="12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26614" y="3794241"/>
            <a:ext cx="704410" cy="70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Footer Placeholder 4"/>
          <p:cNvSpPr>
            <a:spLocks noGrp="1"/>
          </p:cNvSpPr>
          <p:nvPr>
            <p:ph type="ftr" sz="quarter" idx="4294967295"/>
          </p:nvPr>
        </p:nvSpPr>
        <p:spPr>
          <a:xfrm>
            <a:off x="9031919" y="6613447"/>
            <a:ext cx="2285405" cy="228600"/>
          </a:xfrm>
          <a:prstGeom prst="rect">
            <a:avLst/>
          </a:prstGeom>
        </p:spPr>
        <p:txBody>
          <a:bodyPr vert="horz" lIns="91424" tIns="45712" rIns="91424" bIns="45712" rtlCol="0" anchor="ctr"/>
          <a:lstStyle>
            <a:lvl1pPr marL="0" marR="0" indent="0" algn="r" defTabSz="914240" rtl="0" eaLnBrk="1" fontAlgn="auto" latinLnBrk="0" hangingPunct="1">
              <a:lnSpc>
                <a:spcPct val="100000"/>
              </a:lnSpc>
              <a:spcBef>
                <a:spcPts val="0"/>
              </a:spcBef>
              <a:spcAft>
                <a:spcPts val="0"/>
              </a:spcAft>
              <a:buClrTx/>
              <a:buSzTx/>
              <a:buFontTx/>
              <a:buNone/>
              <a:tabLst/>
              <a:defRPr sz="700">
                <a:solidFill>
                  <a:schemeClr val="tx1">
                    <a:tint val="75000"/>
                  </a:schemeClr>
                </a:solidFill>
                <a:latin typeface="CiscoSans ExtraLight" panose="020B0303020201020303" pitchFamily="34" charset="0"/>
              </a:defRPr>
            </a:lvl1pPr>
          </a:lstStyle>
          <a:p>
            <a:r>
              <a:rPr lang="en-US" dirty="0" smtClean="0">
                <a:solidFill>
                  <a:prstClr val="black">
                    <a:tint val="75000"/>
                  </a:prstClr>
                </a:solidFill>
              </a:rPr>
              <a:t>Cisco Confidential</a:t>
            </a:r>
            <a:endParaRPr lang="en-US" dirty="0">
              <a:solidFill>
                <a:prstClr val="black">
                  <a:tint val="75000"/>
                </a:prstClr>
              </a:solidFill>
            </a:endParaRPr>
          </a:p>
        </p:txBody>
      </p:sp>
      <p:pic>
        <p:nvPicPr>
          <p:cNvPr id="87" name="Picture 3" descr="C:\Documents and Settings\rteligic\Desktop\Desktop_26Apr\polygon-icon01.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8527128" y="1733975"/>
            <a:ext cx="787404" cy="648405"/>
          </a:xfrm>
          <a:prstGeom prst="rect">
            <a:avLst/>
          </a:prstGeom>
          <a:noFill/>
        </p:spPr>
      </p:pic>
      <p:sp>
        <p:nvSpPr>
          <p:cNvPr id="94" name="TextBox 93"/>
          <p:cNvSpPr txBox="1"/>
          <p:nvPr/>
        </p:nvSpPr>
        <p:spPr>
          <a:xfrm>
            <a:off x="4386420" y="1865799"/>
            <a:ext cx="846510" cy="338539"/>
          </a:xfrm>
          <a:prstGeom prst="rect">
            <a:avLst/>
          </a:prstGeom>
          <a:noFill/>
        </p:spPr>
        <p:txBody>
          <a:bodyPr wrap="none" lIns="121883" tIns="60941" rIns="121883" bIns="60941" rtlCol="0">
            <a:spAutoFit/>
          </a:bodyPr>
          <a:lstStyle/>
          <a:p>
            <a:r>
              <a:rPr lang="en-US" sz="1400" dirty="0"/>
              <a:t>ISR-AX</a:t>
            </a:r>
          </a:p>
        </p:txBody>
      </p:sp>
      <p:sp>
        <p:nvSpPr>
          <p:cNvPr id="110" name="TextBox 109"/>
          <p:cNvSpPr txBox="1"/>
          <p:nvPr/>
        </p:nvSpPr>
        <p:spPr>
          <a:xfrm>
            <a:off x="8420572" y="2274672"/>
            <a:ext cx="1167972" cy="553981"/>
          </a:xfrm>
          <a:prstGeom prst="rect">
            <a:avLst/>
          </a:prstGeom>
          <a:noFill/>
        </p:spPr>
        <p:txBody>
          <a:bodyPr wrap="square" lIns="121883" tIns="60941" rIns="121883" bIns="60941" rtlCol="0">
            <a:spAutoFit/>
          </a:bodyPr>
          <a:lstStyle/>
          <a:p>
            <a:r>
              <a:rPr lang="en-US" sz="1400" dirty="0"/>
              <a:t>ASR1000-AX</a:t>
            </a:r>
          </a:p>
        </p:txBody>
      </p:sp>
      <p:sp>
        <p:nvSpPr>
          <p:cNvPr id="3" name="Rectangle 2"/>
          <p:cNvSpPr/>
          <p:nvPr/>
        </p:nvSpPr>
        <p:spPr>
          <a:xfrm>
            <a:off x="0" y="889016"/>
            <a:ext cx="12192441" cy="5724431"/>
          </a:xfrm>
          <a:prstGeom prst="rect">
            <a:avLst/>
          </a:prstGeom>
          <a:solidFill>
            <a:schemeClr val="bg1">
              <a:lumMod val="65000"/>
              <a:alpha val="5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6" name="TextBox 105"/>
          <p:cNvSpPr txBox="1"/>
          <p:nvPr/>
        </p:nvSpPr>
        <p:spPr bwMode="auto">
          <a:xfrm>
            <a:off x="287884" y="6116240"/>
            <a:ext cx="2806148" cy="33855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wrap="square" lIns="91420" tIns="45711" rIns="91420" bIns="45711">
            <a:spAutoFit/>
          </a:bodyPr>
          <a:lstStyle/>
          <a:p>
            <a:pPr algn="ctr">
              <a:defRPr/>
            </a:pPr>
            <a:r>
              <a:rPr lang="en-US" sz="1600" b="1" dirty="0">
                <a:solidFill>
                  <a:schemeClr val="tx1">
                    <a:lumMod val="50000"/>
                    <a:lumOff val="50000"/>
                  </a:schemeClr>
                </a:solidFill>
                <a:sym typeface="Wingdings" panose="05000000000000000000" pitchFamily="2" charset="2"/>
              </a:rPr>
              <a:t>DMVPN</a:t>
            </a:r>
            <a:endParaRPr lang="en-US" sz="1600" b="1" dirty="0">
              <a:solidFill>
                <a:schemeClr val="tx1">
                  <a:lumMod val="50000"/>
                  <a:lumOff val="50000"/>
                </a:schemeClr>
              </a:solidFill>
            </a:endParaRPr>
          </a:p>
        </p:txBody>
      </p:sp>
      <p:sp>
        <p:nvSpPr>
          <p:cNvPr id="107" name="TextBox 106"/>
          <p:cNvSpPr txBox="1"/>
          <p:nvPr/>
        </p:nvSpPr>
        <p:spPr bwMode="auto">
          <a:xfrm>
            <a:off x="3200634" y="6116240"/>
            <a:ext cx="2834436" cy="338552"/>
          </a:xfrm>
          <a:prstGeom prst="rect">
            <a:avLst/>
          </a:prstGeom>
          <a:ln>
            <a:solidFill>
              <a:srgbClr val="7F7F7F"/>
            </a:solidFill>
          </a:ln>
        </p:spPr>
        <p:style>
          <a:lnRef idx="1">
            <a:schemeClr val="accent3"/>
          </a:lnRef>
          <a:fillRef idx="3">
            <a:schemeClr val="accent3"/>
          </a:fillRef>
          <a:effectRef idx="2">
            <a:schemeClr val="accent3"/>
          </a:effectRef>
          <a:fontRef idx="minor">
            <a:schemeClr val="lt1"/>
          </a:fontRef>
        </p:style>
        <p:txBody>
          <a:bodyPr wrap="square" lIns="91420" tIns="45711" rIns="91420" bIns="45711">
            <a:spAutoFit/>
          </a:bodyPr>
          <a:lstStyle/>
          <a:p>
            <a:pPr algn="ctr">
              <a:defRPr/>
            </a:pPr>
            <a:r>
              <a:rPr lang="en-US" sz="1600" b="1" dirty="0">
                <a:solidFill>
                  <a:srgbClr val="7F7F7F"/>
                </a:solidFill>
                <a:sym typeface="Wingdings" panose="05000000000000000000" pitchFamily="2" charset="2"/>
              </a:rPr>
              <a:t>Performance Routing</a:t>
            </a:r>
            <a:endParaRPr lang="en-US" sz="1600" b="1" dirty="0">
              <a:solidFill>
                <a:srgbClr val="7F7F7F"/>
              </a:solidFill>
            </a:endParaRPr>
          </a:p>
        </p:txBody>
      </p:sp>
      <p:sp>
        <p:nvSpPr>
          <p:cNvPr id="108" name="TextBox 107"/>
          <p:cNvSpPr txBox="1"/>
          <p:nvPr/>
        </p:nvSpPr>
        <p:spPr bwMode="auto">
          <a:xfrm>
            <a:off x="6132686" y="6116240"/>
            <a:ext cx="2843423" cy="338552"/>
          </a:xfrm>
          <a:prstGeom prst="rect">
            <a:avLst/>
          </a:prstGeom>
          <a:ln/>
        </p:spPr>
        <p:style>
          <a:lnRef idx="0">
            <a:schemeClr val="accent5"/>
          </a:lnRef>
          <a:fillRef idx="3">
            <a:schemeClr val="accent5"/>
          </a:fillRef>
          <a:effectRef idx="3">
            <a:schemeClr val="accent5"/>
          </a:effectRef>
          <a:fontRef idx="minor">
            <a:schemeClr val="lt1"/>
          </a:fontRef>
        </p:style>
        <p:txBody>
          <a:bodyPr wrap="square" lIns="91420" tIns="45711" rIns="91420" bIns="45711">
            <a:spAutoFit/>
          </a:bodyPr>
          <a:lstStyle/>
          <a:p>
            <a:pPr algn="ctr">
              <a:defRPr/>
            </a:pPr>
            <a:r>
              <a:rPr lang="en-US" sz="1600" b="1" dirty="0">
                <a:solidFill>
                  <a:schemeClr val="bg1"/>
                </a:solidFill>
                <a:sym typeface="Wingdings" panose="05000000000000000000" pitchFamily="2" charset="2"/>
              </a:rPr>
              <a:t>AVC, WAAS, Akamai</a:t>
            </a:r>
            <a:endParaRPr lang="en-US" sz="1600" b="1" dirty="0">
              <a:solidFill>
                <a:schemeClr val="bg1"/>
              </a:solidFill>
            </a:endParaRPr>
          </a:p>
        </p:txBody>
      </p:sp>
      <p:sp>
        <p:nvSpPr>
          <p:cNvPr id="109" name="TextBox 108"/>
          <p:cNvSpPr txBox="1"/>
          <p:nvPr/>
        </p:nvSpPr>
        <p:spPr bwMode="auto">
          <a:xfrm>
            <a:off x="9111000" y="6113195"/>
            <a:ext cx="2771609" cy="33855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wrap="square" lIns="91420" tIns="45711" rIns="91420" bIns="45711">
            <a:spAutoFit/>
          </a:bodyPr>
          <a:lstStyle/>
          <a:p>
            <a:pPr algn="ctr">
              <a:defRPr/>
            </a:pPr>
            <a:r>
              <a:rPr lang="en-US" sz="1600" b="1" dirty="0">
                <a:solidFill>
                  <a:schemeClr val="tx1">
                    <a:lumMod val="50000"/>
                    <a:lumOff val="50000"/>
                  </a:schemeClr>
                </a:solidFill>
                <a:sym typeface="Wingdings" panose="05000000000000000000" pitchFamily="2" charset="2"/>
              </a:rPr>
              <a:t>Suite-B, CWS, ZBFW</a:t>
            </a:r>
            <a:endParaRPr lang="en-US" sz="1600" b="1" dirty="0">
              <a:solidFill>
                <a:schemeClr val="tx1">
                  <a:lumMod val="50000"/>
                  <a:lumOff val="50000"/>
                </a:schemeClr>
              </a:solidFill>
            </a:endParaRPr>
          </a:p>
        </p:txBody>
      </p:sp>
    </p:spTree>
    <p:extLst>
      <p:ext uri="{BB962C8B-B14F-4D97-AF65-F5344CB8AC3E}">
        <p14:creationId xmlns:p14="http://schemas.microsoft.com/office/powerpoint/2010/main" val="317400724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Line 4"/>
          <p:cNvSpPr>
            <a:spLocks noChangeShapeType="1"/>
          </p:cNvSpPr>
          <p:nvPr/>
        </p:nvSpPr>
        <p:spPr bwMode="auto">
          <a:xfrm flipH="1">
            <a:off x="9547913" y="5257800"/>
            <a:ext cx="1625177" cy="609600"/>
          </a:xfrm>
          <a:prstGeom prst="line">
            <a:avLst/>
          </a:prstGeom>
          <a:noFill/>
          <a:ln w="57150">
            <a:solidFill>
              <a:srgbClr val="B2B2B2"/>
            </a:solidFill>
            <a:prstDash val="sysDot"/>
            <a:round/>
            <a:headEnd/>
            <a:tailEnd/>
          </a:ln>
        </p:spPr>
        <p:txBody>
          <a:bodyPr wrap="none" lIns="108810" tIns="54405" rIns="108810" bIns="54405" anchor="ctr"/>
          <a:lstStyle/>
          <a:p>
            <a:endParaRPr lang="en-US">
              <a:solidFill>
                <a:srgbClr val="000000"/>
              </a:solidFill>
              <a:latin typeface="CiscoSansTT Light"/>
            </a:endParaRPr>
          </a:p>
        </p:txBody>
      </p:sp>
      <p:sp>
        <p:nvSpPr>
          <p:cNvPr id="16388" name="Rectangle 2"/>
          <p:cNvSpPr>
            <a:spLocks noGrp="1" noChangeArrowheads="1"/>
          </p:cNvSpPr>
          <p:nvPr>
            <p:ph type="title"/>
          </p:nvPr>
        </p:nvSpPr>
        <p:spPr>
          <a:xfrm>
            <a:off x="101573" y="76200"/>
            <a:ext cx="10969943" cy="531813"/>
          </a:xfrm>
        </p:spPr>
        <p:txBody>
          <a:bodyPr/>
          <a:lstStyle/>
          <a:p>
            <a:r>
              <a:rPr lang="en-US" dirty="0"/>
              <a:t>Akamai </a:t>
            </a:r>
            <a:r>
              <a:rPr lang="en-US" dirty="0" smtClean="0"/>
              <a:t>Connected Cache</a:t>
            </a:r>
          </a:p>
        </p:txBody>
      </p:sp>
      <p:pic>
        <p:nvPicPr>
          <p:cNvPr id="16389" name="Picture 3" descr="cloud copy"/>
          <p:cNvPicPr>
            <a:picLocks noChangeAspect="1" noChangeArrowheads="1"/>
          </p:cNvPicPr>
          <p:nvPr/>
        </p:nvPicPr>
        <p:blipFill>
          <a:blip r:embed="rId3" cstate="print"/>
          <a:srcRect/>
          <a:stretch>
            <a:fillRect/>
          </a:stretch>
        </p:blipFill>
        <p:spPr bwMode="auto">
          <a:xfrm>
            <a:off x="3961368" y="1092200"/>
            <a:ext cx="6805427" cy="3684587"/>
          </a:xfrm>
          <a:prstGeom prst="rect">
            <a:avLst/>
          </a:prstGeom>
          <a:noFill/>
          <a:ln w="9525">
            <a:noFill/>
            <a:miter lim="800000"/>
            <a:headEnd/>
            <a:tailEnd/>
          </a:ln>
        </p:spPr>
      </p:pic>
      <p:sp>
        <p:nvSpPr>
          <p:cNvPr id="16390" name="Line 4"/>
          <p:cNvSpPr>
            <a:spLocks noChangeShapeType="1"/>
          </p:cNvSpPr>
          <p:nvPr/>
        </p:nvSpPr>
        <p:spPr bwMode="auto">
          <a:xfrm>
            <a:off x="9344766" y="3733800"/>
            <a:ext cx="1625177" cy="1320800"/>
          </a:xfrm>
          <a:prstGeom prst="line">
            <a:avLst/>
          </a:prstGeom>
          <a:noFill/>
          <a:ln w="57150">
            <a:solidFill>
              <a:srgbClr val="B2B2B2"/>
            </a:solidFill>
            <a:prstDash val="sysDot"/>
            <a:round/>
            <a:headEnd/>
            <a:tailEnd/>
          </a:ln>
        </p:spPr>
        <p:txBody>
          <a:bodyPr wrap="none" lIns="108810" tIns="54405" rIns="108810" bIns="54405" anchor="ctr"/>
          <a:lstStyle/>
          <a:p>
            <a:endParaRPr lang="en-US">
              <a:solidFill>
                <a:srgbClr val="000000"/>
              </a:solidFill>
              <a:latin typeface="CiscoSansTT Light"/>
            </a:endParaRPr>
          </a:p>
        </p:txBody>
      </p:sp>
      <p:sp>
        <p:nvSpPr>
          <p:cNvPr id="16392" name="Line 6"/>
          <p:cNvSpPr>
            <a:spLocks noChangeShapeType="1"/>
          </p:cNvSpPr>
          <p:nvPr/>
        </p:nvSpPr>
        <p:spPr bwMode="auto">
          <a:xfrm>
            <a:off x="4139122" y="1476375"/>
            <a:ext cx="711015" cy="457200"/>
          </a:xfrm>
          <a:prstGeom prst="line">
            <a:avLst/>
          </a:prstGeom>
          <a:noFill/>
          <a:ln w="57150">
            <a:solidFill>
              <a:srgbClr val="B2B2B2"/>
            </a:solidFill>
            <a:prstDash val="sysDot"/>
            <a:round/>
            <a:headEnd/>
            <a:tailEnd/>
          </a:ln>
        </p:spPr>
        <p:txBody>
          <a:bodyPr wrap="none" lIns="108810" tIns="54405" rIns="108810" bIns="54405" anchor="ctr"/>
          <a:lstStyle/>
          <a:p>
            <a:endParaRPr lang="en-US">
              <a:solidFill>
                <a:srgbClr val="000000"/>
              </a:solidFill>
              <a:latin typeface="CiscoSansTT Light"/>
            </a:endParaRPr>
          </a:p>
        </p:txBody>
      </p:sp>
      <p:grpSp>
        <p:nvGrpSpPr>
          <p:cNvPr id="2" name="Group 7"/>
          <p:cNvGrpSpPr>
            <a:grpSpLocks/>
          </p:cNvGrpSpPr>
          <p:nvPr/>
        </p:nvGrpSpPr>
        <p:grpSpPr bwMode="auto">
          <a:xfrm>
            <a:off x="4608901" y="1765303"/>
            <a:ext cx="893002" cy="365125"/>
            <a:chOff x="2190" y="1591"/>
            <a:chExt cx="281" cy="273"/>
          </a:xfrm>
        </p:grpSpPr>
        <p:sp>
          <p:nvSpPr>
            <p:cNvPr id="16484" name="Oval 8"/>
            <p:cNvSpPr>
              <a:spLocks noChangeArrowheads="1"/>
            </p:cNvSpPr>
            <p:nvPr/>
          </p:nvSpPr>
          <p:spPr bwMode="auto">
            <a:xfrm>
              <a:off x="2190" y="1591"/>
              <a:ext cx="281" cy="273"/>
            </a:xfrm>
            <a:prstGeom prst="ellipse">
              <a:avLst/>
            </a:prstGeom>
            <a:solidFill>
              <a:srgbClr val="5F5F5F">
                <a:alpha val="59999"/>
              </a:srgbClr>
            </a:solidFill>
            <a:ln w="19050">
              <a:solidFill>
                <a:srgbClr val="A5BECF"/>
              </a:solidFill>
              <a:round/>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85" name="Freeform 9"/>
            <p:cNvSpPr>
              <a:spLocks/>
            </p:cNvSpPr>
            <p:nvPr/>
          </p:nvSpPr>
          <p:spPr bwMode="auto">
            <a:xfrm>
              <a:off x="2223" y="1592"/>
              <a:ext cx="205" cy="249"/>
            </a:xfrm>
            <a:custGeom>
              <a:avLst/>
              <a:gdLst>
                <a:gd name="T0" fmla="*/ 4 w 543"/>
                <a:gd name="T1" fmla="*/ 6 h 600"/>
                <a:gd name="T2" fmla="*/ 3 w 543"/>
                <a:gd name="T3" fmla="*/ 5 h 600"/>
                <a:gd name="T4" fmla="*/ 2 w 543"/>
                <a:gd name="T5" fmla="*/ 7 h 600"/>
                <a:gd name="T6" fmla="*/ 0 w 543"/>
                <a:gd name="T7" fmla="*/ 5 h 600"/>
                <a:gd name="T8" fmla="*/ 2 w 543"/>
                <a:gd name="T9" fmla="*/ 0 h 600"/>
                <a:gd name="T10" fmla="*/ 2 w 543"/>
                <a:gd name="T11" fmla="*/ 2 h 600"/>
                <a:gd name="T12" fmla="*/ 4 w 543"/>
                <a:gd name="T13" fmla="*/ 2 h 600"/>
                <a:gd name="T14" fmla="*/ 0 60000 65536"/>
                <a:gd name="T15" fmla="*/ 0 60000 65536"/>
                <a:gd name="T16" fmla="*/ 0 60000 65536"/>
                <a:gd name="T17" fmla="*/ 0 60000 65536"/>
                <a:gd name="T18" fmla="*/ 0 60000 65536"/>
                <a:gd name="T19" fmla="*/ 0 60000 65536"/>
                <a:gd name="T20" fmla="*/ 0 60000 65536"/>
                <a:gd name="T21" fmla="*/ 0 w 543"/>
                <a:gd name="T22" fmla="*/ 0 h 600"/>
                <a:gd name="T23" fmla="*/ 543 w 543"/>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600">
                  <a:moveTo>
                    <a:pt x="528" y="504"/>
                  </a:moveTo>
                  <a:lnTo>
                    <a:pt x="339" y="444"/>
                  </a:lnTo>
                  <a:lnTo>
                    <a:pt x="201" y="600"/>
                  </a:lnTo>
                  <a:lnTo>
                    <a:pt x="0" y="390"/>
                  </a:lnTo>
                  <a:lnTo>
                    <a:pt x="222" y="0"/>
                  </a:lnTo>
                  <a:lnTo>
                    <a:pt x="327" y="150"/>
                  </a:lnTo>
                  <a:lnTo>
                    <a:pt x="543" y="126"/>
                  </a:lnTo>
                </a:path>
              </a:pathLst>
            </a:custGeom>
            <a:noFill/>
            <a:ln w="9525">
              <a:solidFill>
                <a:srgbClr val="A5BECF"/>
              </a:solidFill>
              <a:round/>
              <a:headEnd/>
              <a:tailEnd/>
            </a:ln>
          </p:spPr>
          <p:txBody>
            <a:bodyPr wrap="none" anchor="ctr"/>
            <a:lstStyle/>
            <a:p>
              <a:endParaRPr lang="en-US">
                <a:solidFill>
                  <a:srgbClr val="000000"/>
                </a:solidFill>
                <a:latin typeface="CiscoSansTT Light"/>
              </a:endParaRPr>
            </a:p>
          </p:txBody>
        </p:sp>
        <p:sp>
          <p:nvSpPr>
            <p:cNvPr id="16486" name="Freeform 10"/>
            <p:cNvSpPr>
              <a:spLocks/>
            </p:cNvSpPr>
            <p:nvPr/>
          </p:nvSpPr>
          <p:spPr bwMode="auto">
            <a:xfrm>
              <a:off x="2214" y="1691"/>
              <a:ext cx="237" cy="94"/>
            </a:xfrm>
            <a:custGeom>
              <a:avLst/>
              <a:gdLst>
                <a:gd name="T0" fmla="*/ 0 w 600"/>
                <a:gd name="T1" fmla="*/ 0 h 243"/>
                <a:gd name="T2" fmla="*/ 2 w 600"/>
                <a:gd name="T3" fmla="*/ 2 h 243"/>
                <a:gd name="T4" fmla="*/ 3 w 600"/>
                <a:gd name="T5" fmla="*/ 2 h 243"/>
                <a:gd name="T6" fmla="*/ 6 w 600"/>
                <a:gd name="T7" fmla="*/ 2 h 243"/>
                <a:gd name="T8" fmla="*/ 0 60000 65536"/>
                <a:gd name="T9" fmla="*/ 0 60000 65536"/>
                <a:gd name="T10" fmla="*/ 0 60000 65536"/>
                <a:gd name="T11" fmla="*/ 0 60000 65536"/>
                <a:gd name="T12" fmla="*/ 0 w 600"/>
                <a:gd name="T13" fmla="*/ 0 h 243"/>
                <a:gd name="T14" fmla="*/ 600 w 600"/>
                <a:gd name="T15" fmla="*/ 243 h 243"/>
              </a:gdLst>
              <a:ahLst/>
              <a:cxnLst>
                <a:cxn ang="T8">
                  <a:pos x="T0" y="T1"/>
                </a:cxn>
                <a:cxn ang="T9">
                  <a:pos x="T2" y="T3"/>
                </a:cxn>
                <a:cxn ang="T10">
                  <a:pos x="T4" y="T5"/>
                </a:cxn>
                <a:cxn ang="T11">
                  <a:pos x="T6" y="T7"/>
                </a:cxn>
              </a:cxnLst>
              <a:rect l="T12" t="T13" r="T14" b="T15"/>
              <a:pathLst>
                <a:path w="600" h="243">
                  <a:moveTo>
                    <a:pt x="0" y="0"/>
                  </a:moveTo>
                  <a:lnTo>
                    <a:pt x="165" y="219"/>
                  </a:lnTo>
                  <a:lnTo>
                    <a:pt x="345" y="243"/>
                  </a:lnTo>
                  <a:lnTo>
                    <a:pt x="600" y="180"/>
                  </a:lnTo>
                </a:path>
              </a:pathLst>
            </a:custGeom>
            <a:noFill/>
            <a:ln w="9525">
              <a:solidFill>
                <a:srgbClr val="A5BECF"/>
              </a:solidFill>
              <a:round/>
              <a:headEnd/>
              <a:tailEnd/>
            </a:ln>
          </p:spPr>
          <p:txBody>
            <a:bodyPr wrap="none" anchor="ctr"/>
            <a:lstStyle/>
            <a:p>
              <a:endParaRPr lang="en-US">
                <a:solidFill>
                  <a:srgbClr val="000000"/>
                </a:solidFill>
                <a:latin typeface="CiscoSansTT Light"/>
              </a:endParaRPr>
            </a:p>
          </p:txBody>
        </p:sp>
        <p:sp>
          <p:nvSpPr>
            <p:cNvPr id="16487" name="Freeform 11"/>
            <p:cNvSpPr>
              <a:spLocks/>
            </p:cNvSpPr>
            <p:nvPr/>
          </p:nvSpPr>
          <p:spPr bwMode="auto">
            <a:xfrm>
              <a:off x="2341" y="1621"/>
              <a:ext cx="110" cy="79"/>
            </a:xfrm>
            <a:custGeom>
              <a:avLst/>
              <a:gdLst>
                <a:gd name="T0" fmla="*/ 3 w 279"/>
                <a:gd name="T1" fmla="*/ 2 h 207"/>
                <a:gd name="T2" fmla="*/ 0 w 279"/>
                <a:gd name="T3" fmla="*/ 1 h 207"/>
                <a:gd name="T4" fmla="*/ 1 w 279"/>
                <a:gd name="T5" fmla="*/ 0 h 207"/>
                <a:gd name="T6" fmla="*/ 0 60000 65536"/>
                <a:gd name="T7" fmla="*/ 0 60000 65536"/>
                <a:gd name="T8" fmla="*/ 0 60000 65536"/>
                <a:gd name="T9" fmla="*/ 0 w 279"/>
                <a:gd name="T10" fmla="*/ 0 h 207"/>
                <a:gd name="T11" fmla="*/ 279 w 279"/>
                <a:gd name="T12" fmla="*/ 207 h 207"/>
              </a:gdLst>
              <a:ahLst/>
              <a:cxnLst>
                <a:cxn ang="T6">
                  <a:pos x="T0" y="T1"/>
                </a:cxn>
                <a:cxn ang="T7">
                  <a:pos x="T2" y="T3"/>
                </a:cxn>
                <a:cxn ang="T8">
                  <a:pos x="T4" y="T5"/>
                </a:cxn>
              </a:cxnLst>
              <a:rect l="T9" t="T10" r="T11" b="T12"/>
              <a:pathLst>
                <a:path w="279" h="207">
                  <a:moveTo>
                    <a:pt x="279" y="207"/>
                  </a:moveTo>
                  <a:lnTo>
                    <a:pt x="0" y="114"/>
                  </a:lnTo>
                  <a:lnTo>
                    <a:pt x="111" y="0"/>
                  </a:lnTo>
                </a:path>
              </a:pathLst>
            </a:custGeom>
            <a:noFill/>
            <a:ln w="9525">
              <a:solidFill>
                <a:srgbClr val="A5BECF"/>
              </a:solidFill>
              <a:round/>
              <a:headEnd/>
              <a:tailEnd/>
            </a:ln>
          </p:spPr>
          <p:txBody>
            <a:bodyPr wrap="none" anchor="ctr"/>
            <a:lstStyle/>
            <a:p>
              <a:endParaRPr lang="en-US">
                <a:solidFill>
                  <a:srgbClr val="000000"/>
                </a:solidFill>
                <a:latin typeface="CiscoSansTT Light"/>
              </a:endParaRPr>
            </a:p>
          </p:txBody>
        </p:sp>
        <p:sp>
          <p:nvSpPr>
            <p:cNvPr id="16488" name="Rectangle 12"/>
            <p:cNvSpPr>
              <a:spLocks noChangeArrowheads="1"/>
            </p:cNvSpPr>
            <p:nvPr/>
          </p:nvSpPr>
          <p:spPr bwMode="auto">
            <a:xfrm>
              <a:off x="2269" y="1767"/>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89" name="Rectangle 13"/>
            <p:cNvSpPr>
              <a:spLocks noChangeArrowheads="1"/>
            </p:cNvSpPr>
            <p:nvPr/>
          </p:nvSpPr>
          <p:spPr bwMode="auto">
            <a:xfrm>
              <a:off x="2207" y="1690"/>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90" name="Rectangle 14"/>
            <p:cNvSpPr>
              <a:spLocks noChangeArrowheads="1"/>
            </p:cNvSpPr>
            <p:nvPr/>
          </p:nvSpPr>
          <p:spPr bwMode="auto">
            <a:xfrm>
              <a:off x="2313" y="1596"/>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91" name="Rectangle 15"/>
            <p:cNvSpPr>
              <a:spLocks noChangeArrowheads="1"/>
            </p:cNvSpPr>
            <p:nvPr/>
          </p:nvSpPr>
          <p:spPr bwMode="auto">
            <a:xfrm>
              <a:off x="2206" y="1755"/>
              <a:ext cx="18" cy="16"/>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92" name="Rectangle 16"/>
            <p:cNvSpPr>
              <a:spLocks noChangeArrowheads="1"/>
            </p:cNvSpPr>
            <p:nvPr/>
          </p:nvSpPr>
          <p:spPr bwMode="auto">
            <a:xfrm>
              <a:off x="2284" y="1834"/>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93" name="Rectangle 17"/>
            <p:cNvSpPr>
              <a:spLocks noChangeArrowheads="1"/>
            </p:cNvSpPr>
            <p:nvPr/>
          </p:nvSpPr>
          <p:spPr bwMode="auto">
            <a:xfrm>
              <a:off x="2337" y="1775"/>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94" name="Rectangle 18"/>
            <p:cNvSpPr>
              <a:spLocks noChangeArrowheads="1"/>
            </p:cNvSpPr>
            <p:nvPr/>
          </p:nvSpPr>
          <p:spPr bwMode="auto">
            <a:xfrm>
              <a:off x="2413" y="1798"/>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95" name="Rectangle 19"/>
            <p:cNvSpPr>
              <a:spLocks noChangeArrowheads="1"/>
            </p:cNvSpPr>
            <p:nvPr/>
          </p:nvSpPr>
          <p:spPr bwMode="auto">
            <a:xfrm>
              <a:off x="2418" y="1651"/>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96" name="Rectangle 20"/>
            <p:cNvSpPr>
              <a:spLocks noChangeArrowheads="1"/>
            </p:cNvSpPr>
            <p:nvPr/>
          </p:nvSpPr>
          <p:spPr bwMode="auto">
            <a:xfrm>
              <a:off x="2333" y="1659"/>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97" name="Rectangle 21"/>
            <p:cNvSpPr>
              <a:spLocks noChangeArrowheads="1"/>
            </p:cNvSpPr>
            <p:nvPr/>
          </p:nvSpPr>
          <p:spPr bwMode="auto">
            <a:xfrm>
              <a:off x="2377" y="1613"/>
              <a:ext cx="17" cy="16"/>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98" name="Rectangle 22"/>
            <p:cNvSpPr>
              <a:spLocks noChangeArrowheads="1"/>
            </p:cNvSpPr>
            <p:nvPr/>
          </p:nvSpPr>
          <p:spPr bwMode="auto">
            <a:xfrm>
              <a:off x="2444" y="1692"/>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99" name="Rectangle 23"/>
            <p:cNvSpPr>
              <a:spLocks noChangeArrowheads="1"/>
            </p:cNvSpPr>
            <p:nvPr/>
          </p:nvSpPr>
          <p:spPr bwMode="auto">
            <a:xfrm>
              <a:off x="2441" y="1751"/>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grpSp>
      <p:grpSp>
        <p:nvGrpSpPr>
          <p:cNvPr id="3" name="Group 24"/>
          <p:cNvGrpSpPr>
            <a:grpSpLocks/>
          </p:cNvGrpSpPr>
          <p:nvPr/>
        </p:nvGrpSpPr>
        <p:grpSpPr bwMode="auto">
          <a:xfrm>
            <a:off x="8887688" y="3355979"/>
            <a:ext cx="893002" cy="365125"/>
            <a:chOff x="2190" y="1591"/>
            <a:chExt cx="281" cy="273"/>
          </a:xfrm>
        </p:grpSpPr>
        <p:sp>
          <p:nvSpPr>
            <p:cNvPr id="16468" name="Oval 25"/>
            <p:cNvSpPr>
              <a:spLocks noChangeArrowheads="1"/>
            </p:cNvSpPr>
            <p:nvPr/>
          </p:nvSpPr>
          <p:spPr bwMode="auto">
            <a:xfrm>
              <a:off x="2190" y="1591"/>
              <a:ext cx="281" cy="273"/>
            </a:xfrm>
            <a:prstGeom prst="ellipse">
              <a:avLst/>
            </a:prstGeom>
            <a:solidFill>
              <a:srgbClr val="5F5F5F">
                <a:alpha val="59999"/>
              </a:srgbClr>
            </a:solidFill>
            <a:ln w="19050">
              <a:solidFill>
                <a:srgbClr val="A5BECF"/>
              </a:solidFill>
              <a:round/>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69" name="Freeform 26"/>
            <p:cNvSpPr>
              <a:spLocks/>
            </p:cNvSpPr>
            <p:nvPr/>
          </p:nvSpPr>
          <p:spPr bwMode="auto">
            <a:xfrm>
              <a:off x="2223" y="1592"/>
              <a:ext cx="205" cy="249"/>
            </a:xfrm>
            <a:custGeom>
              <a:avLst/>
              <a:gdLst>
                <a:gd name="T0" fmla="*/ 4 w 543"/>
                <a:gd name="T1" fmla="*/ 6 h 600"/>
                <a:gd name="T2" fmla="*/ 3 w 543"/>
                <a:gd name="T3" fmla="*/ 5 h 600"/>
                <a:gd name="T4" fmla="*/ 2 w 543"/>
                <a:gd name="T5" fmla="*/ 7 h 600"/>
                <a:gd name="T6" fmla="*/ 0 w 543"/>
                <a:gd name="T7" fmla="*/ 5 h 600"/>
                <a:gd name="T8" fmla="*/ 2 w 543"/>
                <a:gd name="T9" fmla="*/ 0 h 600"/>
                <a:gd name="T10" fmla="*/ 2 w 543"/>
                <a:gd name="T11" fmla="*/ 2 h 600"/>
                <a:gd name="T12" fmla="*/ 4 w 543"/>
                <a:gd name="T13" fmla="*/ 2 h 600"/>
                <a:gd name="T14" fmla="*/ 0 60000 65536"/>
                <a:gd name="T15" fmla="*/ 0 60000 65536"/>
                <a:gd name="T16" fmla="*/ 0 60000 65536"/>
                <a:gd name="T17" fmla="*/ 0 60000 65536"/>
                <a:gd name="T18" fmla="*/ 0 60000 65536"/>
                <a:gd name="T19" fmla="*/ 0 60000 65536"/>
                <a:gd name="T20" fmla="*/ 0 60000 65536"/>
                <a:gd name="T21" fmla="*/ 0 w 543"/>
                <a:gd name="T22" fmla="*/ 0 h 600"/>
                <a:gd name="T23" fmla="*/ 543 w 543"/>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600">
                  <a:moveTo>
                    <a:pt x="528" y="504"/>
                  </a:moveTo>
                  <a:lnTo>
                    <a:pt x="339" y="444"/>
                  </a:lnTo>
                  <a:lnTo>
                    <a:pt x="201" y="600"/>
                  </a:lnTo>
                  <a:lnTo>
                    <a:pt x="0" y="390"/>
                  </a:lnTo>
                  <a:lnTo>
                    <a:pt x="222" y="0"/>
                  </a:lnTo>
                  <a:lnTo>
                    <a:pt x="327" y="150"/>
                  </a:lnTo>
                  <a:lnTo>
                    <a:pt x="543" y="126"/>
                  </a:lnTo>
                </a:path>
              </a:pathLst>
            </a:custGeom>
            <a:noFill/>
            <a:ln w="9525">
              <a:solidFill>
                <a:srgbClr val="A5BECF"/>
              </a:solidFill>
              <a:round/>
              <a:headEnd/>
              <a:tailEnd/>
            </a:ln>
          </p:spPr>
          <p:txBody>
            <a:bodyPr wrap="none" anchor="ctr"/>
            <a:lstStyle/>
            <a:p>
              <a:endParaRPr lang="en-US">
                <a:solidFill>
                  <a:srgbClr val="000000"/>
                </a:solidFill>
                <a:latin typeface="CiscoSansTT Light"/>
              </a:endParaRPr>
            </a:p>
          </p:txBody>
        </p:sp>
        <p:sp>
          <p:nvSpPr>
            <p:cNvPr id="16470" name="Freeform 27"/>
            <p:cNvSpPr>
              <a:spLocks/>
            </p:cNvSpPr>
            <p:nvPr/>
          </p:nvSpPr>
          <p:spPr bwMode="auto">
            <a:xfrm>
              <a:off x="2214" y="1691"/>
              <a:ext cx="237" cy="94"/>
            </a:xfrm>
            <a:custGeom>
              <a:avLst/>
              <a:gdLst>
                <a:gd name="T0" fmla="*/ 0 w 600"/>
                <a:gd name="T1" fmla="*/ 0 h 243"/>
                <a:gd name="T2" fmla="*/ 2 w 600"/>
                <a:gd name="T3" fmla="*/ 2 h 243"/>
                <a:gd name="T4" fmla="*/ 3 w 600"/>
                <a:gd name="T5" fmla="*/ 2 h 243"/>
                <a:gd name="T6" fmla="*/ 6 w 600"/>
                <a:gd name="T7" fmla="*/ 2 h 243"/>
                <a:gd name="T8" fmla="*/ 0 60000 65536"/>
                <a:gd name="T9" fmla="*/ 0 60000 65536"/>
                <a:gd name="T10" fmla="*/ 0 60000 65536"/>
                <a:gd name="T11" fmla="*/ 0 60000 65536"/>
                <a:gd name="T12" fmla="*/ 0 w 600"/>
                <a:gd name="T13" fmla="*/ 0 h 243"/>
                <a:gd name="T14" fmla="*/ 600 w 600"/>
                <a:gd name="T15" fmla="*/ 243 h 243"/>
              </a:gdLst>
              <a:ahLst/>
              <a:cxnLst>
                <a:cxn ang="T8">
                  <a:pos x="T0" y="T1"/>
                </a:cxn>
                <a:cxn ang="T9">
                  <a:pos x="T2" y="T3"/>
                </a:cxn>
                <a:cxn ang="T10">
                  <a:pos x="T4" y="T5"/>
                </a:cxn>
                <a:cxn ang="T11">
                  <a:pos x="T6" y="T7"/>
                </a:cxn>
              </a:cxnLst>
              <a:rect l="T12" t="T13" r="T14" b="T15"/>
              <a:pathLst>
                <a:path w="600" h="243">
                  <a:moveTo>
                    <a:pt x="0" y="0"/>
                  </a:moveTo>
                  <a:lnTo>
                    <a:pt x="165" y="219"/>
                  </a:lnTo>
                  <a:lnTo>
                    <a:pt x="345" y="243"/>
                  </a:lnTo>
                  <a:lnTo>
                    <a:pt x="600" y="180"/>
                  </a:lnTo>
                </a:path>
              </a:pathLst>
            </a:custGeom>
            <a:noFill/>
            <a:ln w="9525">
              <a:solidFill>
                <a:srgbClr val="A5BECF"/>
              </a:solidFill>
              <a:round/>
              <a:headEnd/>
              <a:tailEnd/>
            </a:ln>
          </p:spPr>
          <p:txBody>
            <a:bodyPr wrap="none" anchor="ctr"/>
            <a:lstStyle/>
            <a:p>
              <a:endParaRPr lang="en-US">
                <a:solidFill>
                  <a:srgbClr val="000000"/>
                </a:solidFill>
                <a:latin typeface="CiscoSansTT Light"/>
              </a:endParaRPr>
            </a:p>
          </p:txBody>
        </p:sp>
        <p:sp>
          <p:nvSpPr>
            <p:cNvPr id="16471" name="Freeform 28"/>
            <p:cNvSpPr>
              <a:spLocks/>
            </p:cNvSpPr>
            <p:nvPr/>
          </p:nvSpPr>
          <p:spPr bwMode="auto">
            <a:xfrm>
              <a:off x="2341" y="1621"/>
              <a:ext cx="110" cy="79"/>
            </a:xfrm>
            <a:custGeom>
              <a:avLst/>
              <a:gdLst>
                <a:gd name="T0" fmla="*/ 3 w 279"/>
                <a:gd name="T1" fmla="*/ 2 h 207"/>
                <a:gd name="T2" fmla="*/ 0 w 279"/>
                <a:gd name="T3" fmla="*/ 1 h 207"/>
                <a:gd name="T4" fmla="*/ 1 w 279"/>
                <a:gd name="T5" fmla="*/ 0 h 207"/>
                <a:gd name="T6" fmla="*/ 0 60000 65536"/>
                <a:gd name="T7" fmla="*/ 0 60000 65536"/>
                <a:gd name="T8" fmla="*/ 0 60000 65536"/>
                <a:gd name="T9" fmla="*/ 0 w 279"/>
                <a:gd name="T10" fmla="*/ 0 h 207"/>
                <a:gd name="T11" fmla="*/ 279 w 279"/>
                <a:gd name="T12" fmla="*/ 207 h 207"/>
              </a:gdLst>
              <a:ahLst/>
              <a:cxnLst>
                <a:cxn ang="T6">
                  <a:pos x="T0" y="T1"/>
                </a:cxn>
                <a:cxn ang="T7">
                  <a:pos x="T2" y="T3"/>
                </a:cxn>
                <a:cxn ang="T8">
                  <a:pos x="T4" y="T5"/>
                </a:cxn>
              </a:cxnLst>
              <a:rect l="T9" t="T10" r="T11" b="T12"/>
              <a:pathLst>
                <a:path w="279" h="207">
                  <a:moveTo>
                    <a:pt x="279" y="207"/>
                  </a:moveTo>
                  <a:lnTo>
                    <a:pt x="0" y="114"/>
                  </a:lnTo>
                  <a:lnTo>
                    <a:pt x="111" y="0"/>
                  </a:lnTo>
                </a:path>
              </a:pathLst>
            </a:custGeom>
            <a:noFill/>
            <a:ln w="9525">
              <a:solidFill>
                <a:srgbClr val="A5BECF"/>
              </a:solidFill>
              <a:round/>
              <a:headEnd/>
              <a:tailEnd/>
            </a:ln>
          </p:spPr>
          <p:txBody>
            <a:bodyPr wrap="none" anchor="ctr"/>
            <a:lstStyle/>
            <a:p>
              <a:endParaRPr lang="en-US">
                <a:solidFill>
                  <a:srgbClr val="000000"/>
                </a:solidFill>
                <a:latin typeface="CiscoSansTT Light"/>
              </a:endParaRPr>
            </a:p>
          </p:txBody>
        </p:sp>
        <p:sp>
          <p:nvSpPr>
            <p:cNvPr id="16472" name="Rectangle 29"/>
            <p:cNvSpPr>
              <a:spLocks noChangeArrowheads="1"/>
            </p:cNvSpPr>
            <p:nvPr/>
          </p:nvSpPr>
          <p:spPr bwMode="auto">
            <a:xfrm>
              <a:off x="2269" y="1767"/>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73" name="Rectangle 30"/>
            <p:cNvSpPr>
              <a:spLocks noChangeArrowheads="1"/>
            </p:cNvSpPr>
            <p:nvPr/>
          </p:nvSpPr>
          <p:spPr bwMode="auto">
            <a:xfrm>
              <a:off x="2207" y="1690"/>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74" name="Rectangle 31"/>
            <p:cNvSpPr>
              <a:spLocks noChangeArrowheads="1"/>
            </p:cNvSpPr>
            <p:nvPr/>
          </p:nvSpPr>
          <p:spPr bwMode="auto">
            <a:xfrm>
              <a:off x="2313" y="1596"/>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75" name="Rectangle 32"/>
            <p:cNvSpPr>
              <a:spLocks noChangeArrowheads="1"/>
            </p:cNvSpPr>
            <p:nvPr/>
          </p:nvSpPr>
          <p:spPr bwMode="auto">
            <a:xfrm>
              <a:off x="2206" y="1755"/>
              <a:ext cx="18" cy="16"/>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76" name="Rectangle 33"/>
            <p:cNvSpPr>
              <a:spLocks noChangeArrowheads="1"/>
            </p:cNvSpPr>
            <p:nvPr/>
          </p:nvSpPr>
          <p:spPr bwMode="auto">
            <a:xfrm>
              <a:off x="2284" y="1834"/>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77" name="Rectangle 34"/>
            <p:cNvSpPr>
              <a:spLocks noChangeArrowheads="1"/>
            </p:cNvSpPr>
            <p:nvPr/>
          </p:nvSpPr>
          <p:spPr bwMode="auto">
            <a:xfrm>
              <a:off x="2337" y="1775"/>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78" name="Rectangle 35"/>
            <p:cNvSpPr>
              <a:spLocks noChangeArrowheads="1"/>
            </p:cNvSpPr>
            <p:nvPr/>
          </p:nvSpPr>
          <p:spPr bwMode="auto">
            <a:xfrm>
              <a:off x="2413" y="1798"/>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79" name="Rectangle 36"/>
            <p:cNvSpPr>
              <a:spLocks noChangeArrowheads="1"/>
            </p:cNvSpPr>
            <p:nvPr/>
          </p:nvSpPr>
          <p:spPr bwMode="auto">
            <a:xfrm>
              <a:off x="2418" y="1651"/>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80" name="Rectangle 37"/>
            <p:cNvSpPr>
              <a:spLocks noChangeArrowheads="1"/>
            </p:cNvSpPr>
            <p:nvPr/>
          </p:nvSpPr>
          <p:spPr bwMode="auto">
            <a:xfrm>
              <a:off x="2333" y="1659"/>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81" name="Rectangle 38"/>
            <p:cNvSpPr>
              <a:spLocks noChangeArrowheads="1"/>
            </p:cNvSpPr>
            <p:nvPr/>
          </p:nvSpPr>
          <p:spPr bwMode="auto">
            <a:xfrm>
              <a:off x="2377" y="1613"/>
              <a:ext cx="17" cy="16"/>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82" name="Rectangle 39"/>
            <p:cNvSpPr>
              <a:spLocks noChangeArrowheads="1"/>
            </p:cNvSpPr>
            <p:nvPr/>
          </p:nvSpPr>
          <p:spPr bwMode="auto">
            <a:xfrm>
              <a:off x="2444" y="1692"/>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83" name="Rectangle 40"/>
            <p:cNvSpPr>
              <a:spLocks noChangeArrowheads="1"/>
            </p:cNvSpPr>
            <p:nvPr/>
          </p:nvSpPr>
          <p:spPr bwMode="auto">
            <a:xfrm>
              <a:off x="2441" y="1751"/>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grpSp>
      <p:sp>
        <p:nvSpPr>
          <p:cNvPr id="16395" name="Line 41"/>
          <p:cNvSpPr>
            <a:spLocks noChangeShapeType="1"/>
          </p:cNvSpPr>
          <p:nvPr/>
        </p:nvSpPr>
        <p:spPr bwMode="auto">
          <a:xfrm>
            <a:off x="4773956" y="1905001"/>
            <a:ext cx="4266089" cy="1625600"/>
          </a:xfrm>
          <a:prstGeom prst="line">
            <a:avLst/>
          </a:prstGeom>
          <a:noFill/>
          <a:ln w="50800">
            <a:solidFill>
              <a:srgbClr val="8E909E"/>
            </a:solidFill>
            <a:prstDash val="sysDot"/>
            <a:round/>
            <a:headEnd/>
            <a:tailEnd/>
          </a:ln>
        </p:spPr>
        <p:txBody>
          <a:bodyPr lIns="108810" tIns="54405" rIns="108810" bIns="54405"/>
          <a:lstStyle/>
          <a:p>
            <a:endParaRPr lang="en-US">
              <a:solidFill>
                <a:srgbClr val="000000"/>
              </a:solidFill>
              <a:latin typeface="CiscoSansTT Light"/>
            </a:endParaRPr>
          </a:p>
        </p:txBody>
      </p:sp>
      <p:grpSp>
        <p:nvGrpSpPr>
          <p:cNvPr id="4" name="Group 42"/>
          <p:cNvGrpSpPr>
            <a:grpSpLocks/>
          </p:cNvGrpSpPr>
          <p:nvPr/>
        </p:nvGrpSpPr>
        <p:grpSpPr bwMode="auto">
          <a:xfrm>
            <a:off x="4748563" y="1860553"/>
            <a:ext cx="4748563" cy="1809751"/>
            <a:chOff x="1812" y="1428"/>
            <a:chExt cx="2244" cy="1140"/>
          </a:xfrm>
        </p:grpSpPr>
        <p:grpSp>
          <p:nvGrpSpPr>
            <p:cNvPr id="5" name="Group 43"/>
            <p:cNvGrpSpPr>
              <a:grpSpLocks/>
            </p:cNvGrpSpPr>
            <p:nvPr/>
          </p:nvGrpSpPr>
          <p:grpSpPr bwMode="auto">
            <a:xfrm>
              <a:off x="1824" y="1806"/>
              <a:ext cx="422" cy="230"/>
              <a:chOff x="2190" y="1591"/>
              <a:chExt cx="281" cy="273"/>
            </a:xfrm>
          </p:grpSpPr>
          <p:sp>
            <p:nvSpPr>
              <p:cNvPr id="16452" name="Oval 44"/>
              <p:cNvSpPr>
                <a:spLocks noChangeArrowheads="1"/>
              </p:cNvSpPr>
              <p:nvPr/>
            </p:nvSpPr>
            <p:spPr bwMode="auto">
              <a:xfrm>
                <a:off x="2190" y="1591"/>
                <a:ext cx="281" cy="273"/>
              </a:xfrm>
              <a:prstGeom prst="ellipse">
                <a:avLst/>
              </a:prstGeom>
              <a:solidFill>
                <a:srgbClr val="5F5F5F">
                  <a:alpha val="59999"/>
                </a:srgbClr>
              </a:solidFill>
              <a:ln w="19050">
                <a:solidFill>
                  <a:srgbClr val="A5BECF"/>
                </a:solidFill>
                <a:round/>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53" name="Freeform 45"/>
              <p:cNvSpPr>
                <a:spLocks/>
              </p:cNvSpPr>
              <p:nvPr/>
            </p:nvSpPr>
            <p:spPr bwMode="auto">
              <a:xfrm>
                <a:off x="2223" y="1592"/>
                <a:ext cx="205" cy="249"/>
              </a:xfrm>
              <a:custGeom>
                <a:avLst/>
                <a:gdLst>
                  <a:gd name="T0" fmla="*/ 4 w 543"/>
                  <a:gd name="T1" fmla="*/ 6 h 600"/>
                  <a:gd name="T2" fmla="*/ 3 w 543"/>
                  <a:gd name="T3" fmla="*/ 5 h 600"/>
                  <a:gd name="T4" fmla="*/ 2 w 543"/>
                  <a:gd name="T5" fmla="*/ 7 h 600"/>
                  <a:gd name="T6" fmla="*/ 0 w 543"/>
                  <a:gd name="T7" fmla="*/ 5 h 600"/>
                  <a:gd name="T8" fmla="*/ 2 w 543"/>
                  <a:gd name="T9" fmla="*/ 0 h 600"/>
                  <a:gd name="T10" fmla="*/ 2 w 543"/>
                  <a:gd name="T11" fmla="*/ 2 h 600"/>
                  <a:gd name="T12" fmla="*/ 4 w 543"/>
                  <a:gd name="T13" fmla="*/ 2 h 600"/>
                  <a:gd name="T14" fmla="*/ 0 60000 65536"/>
                  <a:gd name="T15" fmla="*/ 0 60000 65536"/>
                  <a:gd name="T16" fmla="*/ 0 60000 65536"/>
                  <a:gd name="T17" fmla="*/ 0 60000 65536"/>
                  <a:gd name="T18" fmla="*/ 0 60000 65536"/>
                  <a:gd name="T19" fmla="*/ 0 60000 65536"/>
                  <a:gd name="T20" fmla="*/ 0 60000 65536"/>
                  <a:gd name="T21" fmla="*/ 0 w 543"/>
                  <a:gd name="T22" fmla="*/ 0 h 600"/>
                  <a:gd name="T23" fmla="*/ 543 w 543"/>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600">
                    <a:moveTo>
                      <a:pt x="528" y="504"/>
                    </a:moveTo>
                    <a:lnTo>
                      <a:pt x="339" y="444"/>
                    </a:lnTo>
                    <a:lnTo>
                      <a:pt x="201" y="600"/>
                    </a:lnTo>
                    <a:lnTo>
                      <a:pt x="0" y="390"/>
                    </a:lnTo>
                    <a:lnTo>
                      <a:pt x="222" y="0"/>
                    </a:lnTo>
                    <a:lnTo>
                      <a:pt x="327" y="150"/>
                    </a:lnTo>
                    <a:lnTo>
                      <a:pt x="543" y="126"/>
                    </a:lnTo>
                  </a:path>
                </a:pathLst>
              </a:custGeom>
              <a:noFill/>
              <a:ln w="9525">
                <a:solidFill>
                  <a:srgbClr val="A5BECF"/>
                </a:solidFill>
                <a:round/>
                <a:headEnd/>
                <a:tailEnd/>
              </a:ln>
            </p:spPr>
            <p:txBody>
              <a:bodyPr wrap="none" anchor="ctr"/>
              <a:lstStyle/>
              <a:p>
                <a:endParaRPr lang="en-US">
                  <a:solidFill>
                    <a:srgbClr val="000000"/>
                  </a:solidFill>
                  <a:latin typeface="CiscoSansTT Light"/>
                </a:endParaRPr>
              </a:p>
            </p:txBody>
          </p:sp>
          <p:sp>
            <p:nvSpPr>
              <p:cNvPr id="16454" name="Freeform 46"/>
              <p:cNvSpPr>
                <a:spLocks/>
              </p:cNvSpPr>
              <p:nvPr/>
            </p:nvSpPr>
            <p:spPr bwMode="auto">
              <a:xfrm>
                <a:off x="2214" y="1691"/>
                <a:ext cx="237" cy="94"/>
              </a:xfrm>
              <a:custGeom>
                <a:avLst/>
                <a:gdLst>
                  <a:gd name="T0" fmla="*/ 0 w 600"/>
                  <a:gd name="T1" fmla="*/ 0 h 243"/>
                  <a:gd name="T2" fmla="*/ 2 w 600"/>
                  <a:gd name="T3" fmla="*/ 2 h 243"/>
                  <a:gd name="T4" fmla="*/ 3 w 600"/>
                  <a:gd name="T5" fmla="*/ 2 h 243"/>
                  <a:gd name="T6" fmla="*/ 6 w 600"/>
                  <a:gd name="T7" fmla="*/ 2 h 243"/>
                  <a:gd name="T8" fmla="*/ 0 60000 65536"/>
                  <a:gd name="T9" fmla="*/ 0 60000 65536"/>
                  <a:gd name="T10" fmla="*/ 0 60000 65536"/>
                  <a:gd name="T11" fmla="*/ 0 60000 65536"/>
                  <a:gd name="T12" fmla="*/ 0 w 600"/>
                  <a:gd name="T13" fmla="*/ 0 h 243"/>
                  <a:gd name="T14" fmla="*/ 600 w 600"/>
                  <a:gd name="T15" fmla="*/ 243 h 243"/>
                </a:gdLst>
                <a:ahLst/>
                <a:cxnLst>
                  <a:cxn ang="T8">
                    <a:pos x="T0" y="T1"/>
                  </a:cxn>
                  <a:cxn ang="T9">
                    <a:pos x="T2" y="T3"/>
                  </a:cxn>
                  <a:cxn ang="T10">
                    <a:pos x="T4" y="T5"/>
                  </a:cxn>
                  <a:cxn ang="T11">
                    <a:pos x="T6" y="T7"/>
                  </a:cxn>
                </a:cxnLst>
                <a:rect l="T12" t="T13" r="T14" b="T15"/>
                <a:pathLst>
                  <a:path w="600" h="243">
                    <a:moveTo>
                      <a:pt x="0" y="0"/>
                    </a:moveTo>
                    <a:lnTo>
                      <a:pt x="165" y="219"/>
                    </a:lnTo>
                    <a:lnTo>
                      <a:pt x="345" y="243"/>
                    </a:lnTo>
                    <a:lnTo>
                      <a:pt x="600" y="180"/>
                    </a:lnTo>
                  </a:path>
                </a:pathLst>
              </a:custGeom>
              <a:noFill/>
              <a:ln w="9525">
                <a:solidFill>
                  <a:srgbClr val="A5BECF"/>
                </a:solidFill>
                <a:round/>
                <a:headEnd/>
                <a:tailEnd/>
              </a:ln>
            </p:spPr>
            <p:txBody>
              <a:bodyPr wrap="none" anchor="ctr"/>
              <a:lstStyle/>
              <a:p>
                <a:endParaRPr lang="en-US">
                  <a:solidFill>
                    <a:srgbClr val="000000"/>
                  </a:solidFill>
                  <a:latin typeface="CiscoSansTT Light"/>
                </a:endParaRPr>
              </a:p>
            </p:txBody>
          </p:sp>
          <p:sp>
            <p:nvSpPr>
              <p:cNvPr id="16455" name="Freeform 47"/>
              <p:cNvSpPr>
                <a:spLocks/>
              </p:cNvSpPr>
              <p:nvPr/>
            </p:nvSpPr>
            <p:spPr bwMode="auto">
              <a:xfrm>
                <a:off x="2341" y="1621"/>
                <a:ext cx="110" cy="79"/>
              </a:xfrm>
              <a:custGeom>
                <a:avLst/>
                <a:gdLst>
                  <a:gd name="T0" fmla="*/ 3 w 279"/>
                  <a:gd name="T1" fmla="*/ 2 h 207"/>
                  <a:gd name="T2" fmla="*/ 0 w 279"/>
                  <a:gd name="T3" fmla="*/ 1 h 207"/>
                  <a:gd name="T4" fmla="*/ 1 w 279"/>
                  <a:gd name="T5" fmla="*/ 0 h 207"/>
                  <a:gd name="T6" fmla="*/ 0 60000 65536"/>
                  <a:gd name="T7" fmla="*/ 0 60000 65536"/>
                  <a:gd name="T8" fmla="*/ 0 60000 65536"/>
                  <a:gd name="T9" fmla="*/ 0 w 279"/>
                  <a:gd name="T10" fmla="*/ 0 h 207"/>
                  <a:gd name="T11" fmla="*/ 279 w 279"/>
                  <a:gd name="T12" fmla="*/ 207 h 207"/>
                </a:gdLst>
                <a:ahLst/>
                <a:cxnLst>
                  <a:cxn ang="T6">
                    <a:pos x="T0" y="T1"/>
                  </a:cxn>
                  <a:cxn ang="T7">
                    <a:pos x="T2" y="T3"/>
                  </a:cxn>
                  <a:cxn ang="T8">
                    <a:pos x="T4" y="T5"/>
                  </a:cxn>
                </a:cxnLst>
                <a:rect l="T9" t="T10" r="T11" b="T12"/>
                <a:pathLst>
                  <a:path w="279" h="207">
                    <a:moveTo>
                      <a:pt x="279" y="207"/>
                    </a:moveTo>
                    <a:lnTo>
                      <a:pt x="0" y="114"/>
                    </a:lnTo>
                    <a:lnTo>
                      <a:pt x="111" y="0"/>
                    </a:lnTo>
                  </a:path>
                </a:pathLst>
              </a:custGeom>
              <a:noFill/>
              <a:ln w="9525">
                <a:solidFill>
                  <a:srgbClr val="A5BECF"/>
                </a:solidFill>
                <a:round/>
                <a:headEnd/>
                <a:tailEnd/>
              </a:ln>
            </p:spPr>
            <p:txBody>
              <a:bodyPr wrap="none" anchor="ctr"/>
              <a:lstStyle/>
              <a:p>
                <a:endParaRPr lang="en-US">
                  <a:solidFill>
                    <a:srgbClr val="000000"/>
                  </a:solidFill>
                  <a:latin typeface="CiscoSansTT Light"/>
                </a:endParaRPr>
              </a:p>
            </p:txBody>
          </p:sp>
          <p:sp>
            <p:nvSpPr>
              <p:cNvPr id="16456" name="Rectangle 48"/>
              <p:cNvSpPr>
                <a:spLocks noChangeArrowheads="1"/>
              </p:cNvSpPr>
              <p:nvPr/>
            </p:nvSpPr>
            <p:spPr bwMode="auto">
              <a:xfrm>
                <a:off x="2269" y="1767"/>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57" name="Rectangle 49"/>
              <p:cNvSpPr>
                <a:spLocks noChangeArrowheads="1"/>
              </p:cNvSpPr>
              <p:nvPr/>
            </p:nvSpPr>
            <p:spPr bwMode="auto">
              <a:xfrm>
                <a:off x="2207" y="1690"/>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58" name="Rectangle 50"/>
              <p:cNvSpPr>
                <a:spLocks noChangeArrowheads="1"/>
              </p:cNvSpPr>
              <p:nvPr/>
            </p:nvSpPr>
            <p:spPr bwMode="auto">
              <a:xfrm>
                <a:off x="2313" y="1596"/>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59" name="Rectangle 51"/>
              <p:cNvSpPr>
                <a:spLocks noChangeArrowheads="1"/>
              </p:cNvSpPr>
              <p:nvPr/>
            </p:nvSpPr>
            <p:spPr bwMode="auto">
              <a:xfrm>
                <a:off x="2206" y="1755"/>
                <a:ext cx="18" cy="16"/>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60" name="Rectangle 52"/>
              <p:cNvSpPr>
                <a:spLocks noChangeArrowheads="1"/>
              </p:cNvSpPr>
              <p:nvPr/>
            </p:nvSpPr>
            <p:spPr bwMode="auto">
              <a:xfrm>
                <a:off x="2284" y="1834"/>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61" name="Rectangle 53"/>
              <p:cNvSpPr>
                <a:spLocks noChangeArrowheads="1"/>
              </p:cNvSpPr>
              <p:nvPr/>
            </p:nvSpPr>
            <p:spPr bwMode="auto">
              <a:xfrm>
                <a:off x="2337" y="1775"/>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62" name="Rectangle 54"/>
              <p:cNvSpPr>
                <a:spLocks noChangeArrowheads="1"/>
              </p:cNvSpPr>
              <p:nvPr/>
            </p:nvSpPr>
            <p:spPr bwMode="auto">
              <a:xfrm>
                <a:off x="2413" y="1798"/>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63" name="Rectangle 55"/>
              <p:cNvSpPr>
                <a:spLocks noChangeArrowheads="1"/>
              </p:cNvSpPr>
              <p:nvPr/>
            </p:nvSpPr>
            <p:spPr bwMode="auto">
              <a:xfrm>
                <a:off x="2418" y="1651"/>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64" name="Rectangle 56"/>
              <p:cNvSpPr>
                <a:spLocks noChangeArrowheads="1"/>
              </p:cNvSpPr>
              <p:nvPr/>
            </p:nvSpPr>
            <p:spPr bwMode="auto">
              <a:xfrm>
                <a:off x="2333" y="1659"/>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65" name="Rectangle 57"/>
              <p:cNvSpPr>
                <a:spLocks noChangeArrowheads="1"/>
              </p:cNvSpPr>
              <p:nvPr/>
            </p:nvSpPr>
            <p:spPr bwMode="auto">
              <a:xfrm>
                <a:off x="2377" y="1613"/>
                <a:ext cx="17" cy="16"/>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66" name="Rectangle 58"/>
              <p:cNvSpPr>
                <a:spLocks noChangeArrowheads="1"/>
              </p:cNvSpPr>
              <p:nvPr/>
            </p:nvSpPr>
            <p:spPr bwMode="auto">
              <a:xfrm>
                <a:off x="2444" y="1692"/>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67" name="Rectangle 59"/>
              <p:cNvSpPr>
                <a:spLocks noChangeArrowheads="1"/>
              </p:cNvSpPr>
              <p:nvPr/>
            </p:nvSpPr>
            <p:spPr bwMode="auto">
              <a:xfrm>
                <a:off x="2441" y="1751"/>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grpSp>
        <p:sp>
          <p:nvSpPr>
            <p:cNvPr id="16449" name="Line 60"/>
            <p:cNvSpPr>
              <a:spLocks noChangeShapeType="1"/>
            </p:cNvSpPr>
            <p:nvPr/>
          </p:nvSpPr>
          <p:spPr bwMode="auto">
            <a:xfrm>
              <a:off x="1812" y="1428"/>
              <a:ext cx="216" cy="468"/>
            </a:xfrm>
            <a:prstGeom prst="line">
              <a:avLst/>
            </a:prstGeom>
            <a:noFill/>
            <a:ln w="50800">
              <a:solidFill>
                <a:schemeClr val="accent2"/>
              </a:solidFill>
              <a:prstDash val="sysDot"/>
              <a:round/>
              <a:headEnd/>
              <a:tailEnd/>
            </a:ln>
          </p:spPr>
          <p:txBody>
            <a:bodyPr/>
            <a:lstStyle/>
            <a:p>
              <a:endParaRPr lang="en-US">
                <a:solidFill>
                  <a:srgbClr val="000000"/>
                </a:solidFill>
                <a:latin typeface="CiscoSansTT Light"/>
              </a:endParaRPr>
            </a:p>
          </p:txBody>
        </p:sp>
        <p:sp>
          <p:nvSpPr>
            <p:cNvPr id="16450" name="Line 61"/>
            <p:cNvSpPr>
              <a:spLocks noChangeShapeType="1"/>
            </p:cNvSpPr>
            <p:nvPr/>
          </p:nvSpPr>
          <p:spPr bwMode="auto">
            <a:xfrm flipH="1" flipV="1">
              <a:off x="2016" y="1968"/>
              <a:ext cx="2040" cy="600"/>
            </a:xfrm>
            <a:prstGeom prst="line">
              <a:avLst/>
            </a:prstGeom>
            <a:noFill/>
            <a:ln w="50800">
              <a:solidFill>
                <a:schemeClr val="accent2"/>
              </a:solidFill>
              <a:prstDash val="sysDot"/>
              <a:round/>
              <a:headEnd/>
              <a:tailEnd/>
            </a:ln>
          </p:spPr>
          <p:txBody>
            <a:bodyPr/>
            <a:lstStyle/>
            <a:p>
              <a:endParaRPr lang="en-US">
                <a:solidFill>
                  <a:srgbClr val="000000"/>
                </a:solidFill>
                <a:latin typeface="CiscoSansTT Light"/>
              </a:endParaRPr>
            </a:p>
          </p:txBody>
        </p:sp>
        <p:pic>
          <p:nvPicPr>
            <p:cNvPr id="16451" name="Picture 62" descr="Akamai_Serv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45" y="1737"/>
              <a:ext cx="317" cy="271"/>
            </a:xfrm>
            <a:prstGeom prst="rect">
              <a:avLst/>
            </a:prstGeom>
            <a:noFill/>
            <a:ln w="9525">
              <a:noFill/>
              <a:miter lim="800000"/>
              <a:headEnd/>
              <a:tailEnd/>
            </a:ln>
          </p:spPr>
        </p:pic>
      </p:grpSp>
      <p:grpSp>
        <p:nvGrpSpPr>
          <p:cNvPr id="6" name="Group 63"/>
          <p:cNvGrpSpPr>
            <a:grpSpLocks/>
          </p:cNvGrpSpPr>
          <p:nvPr/>
        </p:nvGrpSpPr>
        <p:grpSpPr bwMode="auto">
          <a:xfrm>
            <a:off x="6069022" y="1755779"/>
            <a:ext cx="893002" cy="365125"/>
            <a:chOff x="2190" y="1591"/>
            <a:chExt cx="281" cy="273"/>
          </a:xfrm>
        </p:grpSpPr>
        <p:sp>
          <p:nvSpPr>
            <p:cNvPr id="16432" name="Oval 64"/>
            <p:cNvSpPr>
              <a:spLocks noChangeArrowheads="1"/>
            </p:cNvSpPr>
            <p:nvPr/>
          </p:nvSpPr>
          <p:spPr bwMode="auto">
            <a:xfrm>
              <a:off x="2190" y="1591"/>
              <a:ext cx="281" cy="273"/>
            </a:xfrm>
            <a:prstGeom prst="ellipse">
              <a:avLst/>
            </a:prstGeom>
            <a:solidFill>
              <a:srgbClr val="5F5F5F">
                <a:alpha val="59999"/>
              </a:srgbClr>
            </a:solidFill>
            <a:ln w="19050">
              <a:solidFill>
                <a:srgbClr val="A5BECF"/>
              </a:solidFill>
              <a:round/>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33" name="Freeform 65"/>
            <p:cNvSpPr>
              <a:spLocks/>
            </p:cNvSpPr>
            <p:nvPr/>
          </p:nvSpPr>
          <p:spPr bwMode="auto">
            <a:xfrm>
              <a:off x="2223" y="1592"/>
              <a:ext cx="205" cy="249"/>
            </a:xfrm>
            <a:custGeom>
              <a:avLst/>
              <a:gdLst>
                <a:gd name="T0" fmla="*/ 4 w 543"/>
                <a:gd name="T1" fmla="*/ 6 h 600"/>
                <a:gd name="T2" fmla="*/ 3 w 543"/>
                <a:gd name="T3" fmla="*/ 5 h 600"/>
                <a:gd name="T4" fmla="*/ 2 w 543"/>
                <a:gd name="T5" fmla="*/ 7 h 600"/>
                <a:gd name="T6" fmla="*/ 0 w 543"/>
                <a:gd name="T7" fmla="*/ 5 h 600"/>
                <a:gd name="T8" fmla="*/ 2 w 543"/>
                <a:gd name="T9" fmla="*/ 0 h 600"/>
                <a:gd name="T10" fmla="*/ 2 w 543"/>
                <a:gd name="T11" fmla="*/ 2 h 600"/>
                <a:gd name="T12" fmla="*/ 4 w 543"/>
                <a:gd name="T13" fmla="*/ 2 h 600"/>
                <a:gd name="T14" fmla="*/ 0 60000 65536"/>
                <a:gd name="T15" fmla="*/ 0 60000 65536"/>
                <a:gd name="T16" fmla="*/ 0 60000 65536"/>
                <a:gd name="T17" fmla="*/ 0 60000 65536"/>
                <a:gd name="T18" fmla="*/ 0 60000 65536"/>
                <a:gd name="T19" fmla="*/ 0 60000 65536"/>
                <a:gd name="T20" fmla="*/ 0 60000 65536"/>
                <a:gd name="T21" fmla="*/ 0 w 543"/>
                <a:gd name="T22" fmla="*/ 0 h 600"/>
                <a:gd name="T23" fmla="*/ 543 w 543"/>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600">
                  <a:moveTo>
                    <a:pt x="528" y="504"/>
                  </a:moveTo>
                  <a:lnTo>
                    <a:pt x="339" y="444"/>
                  </a:lnTo>
                  <a:lnTo>
                    <a:pt x="201" y="600"/>
                  </a:lnTo>
                  <a:lnTo>
                    <a:pt x="0" y="390"/>
                  </a:lnTo>
                  <a:lnTo>
                    <a:pt x="222" y="0"/>
                  </a:lnTo>
                  <a:lnTo>
                    <a:pt x="327" y="150"/>
                  </a:lnTo>
                  <a:lnTo>
                    <a:pt x="543" y="126"/>
                  </a:lnTo>
                </a:path>
              </a:pathLst>
            </a:custGeom>
            <a:noFill/>
            <a:ln w="9525">
              <a:solidFill>
                <a:srgbClr val="A5BECF"/>
              </a:solidFill>
              <a:round/>
              <a:headEnd/>
              <a:tailEnd/>
            </a:ln>
          </p:spPr>
          <p:txBody>
            <a:bodyPr wrap="none" anchor="ctr"/>
            <a:lstStyle/>
            <a:p>
              <a:endParaRPr lang="en-US">
                <a:solidFill>
                  <a:srgbClr val="000000"/>
                </a:solidFill>
                <a:latin typeface="CiscoSansTT Light"/>
              </a:endParaRPr>
            </a:p>
          </p:txBody>
        </p:sp>
        <p:sp>
          <p:nvSpPr>
            <p:cNvPr id="16434" name="Freeform 66"/>
            <p:cNvSpPr>
              <a:spLocks/>
            </p:cNvSpPr>
            <p:nvPr/>
          </p:nvSpPr>
          <p:spPr bwMode="auto">
            <a:xfrm>
              <a:off x="2214" y="1691"/>
              <a:ext cx="237" cy="94"/>
            </a:xfrm>
            <a:custGeom>
              <a:avLst/>
              <a:gdLst>
                <a:gd name="T0" fmla="*/ 0 w 600"/>
                <a:gd name="T1" fmla="*/ 0 h 243"/>
                <a:gd name="T2" fmla="*/ 2 w 600"/>
                <a:gd name="T3" fmla="*/ 2 h 243"/>
                <a:gd name="T4" fmla="*/ 3 w 600"/>
                <a:gd name="T5" fmla="*/ 2 h 243"/>
                <a:gd name="T6" fmla="*/ 6 w 600"/>
                <a:gd name="T7" fmla="*/ 2 h 243"/>
                <a:gd name="T8" fmla="*/ 0 60000 65536"/>
                <a:gd name="T9" fmla="*/ 0 60000 65536"/>
                <a:gd name="T10" fmla="*/ 0 60000 65536"/>
                <a:gd name="T11" fmla="*/ 0 60000 65536"/>
                <a:gd name="T12" fmla="*/ 0 w 600"/>
                <a:gd name="T13" fmla="*/ 0 h 243"/>
                <a:gd name="T14" fmla="*/ 600 w 600"/>
                <a:gd name="T15" fmla="*/ 243 h 243"/>
              </a:gdLst>
              <a:ahLst/>
              <a:cxnLst>
                <a:cxn ang="T8">
                  <a:pos x="T0" y="T1"/>
                </a:cxn>
                <a:cxn ang="T9">
                  <a:pos x="T2" y="T3"/>
                </a:cxn>
                <a:cxn ang="T10">
                  <a:pos x="T4" y="T5"/>
                </a:cxn>
                <a:cxn ang="T11">
                  <a:pos x="T6" y="T7"/>
                </a:cxn>
              </a:cxnLst>
              <a:rect l="T12" t="T13" r="T14" b="T15"/>
              <a:pathLst>
                <a:path w="600" h="243">
                  <a:moveTo>
                    <a:pt x="0" y="0"/>
                  </a:moveTo>
                  <a:lnTo>
                    <a:pt x="165" y="219"/>
                  </a:lnTo>
                  <a:lnTo>
                    <a:pt x="345" y="243"/>
                  </a:lnTo>
                  <a:lnTo>
                    <a:pt x="600" y="180"/>
                  </a:lnTo>
                </a:path>
              </a:pathLst>
            </a:custGeom>
            <a:noFill/>
            <a:ln w="9525">
              <a:solidFill>
                <a:srgbClr val="A5BECF"/>
              </a:solidFill>
              <a:round/>
              <a:headEnd/>
              <a:tailEnd/>
            </a:ln>
          </p:spPr>
          <p:txBody>
            <a:bodyPr wrap="none" anchor="ctr"/>
            <a:lstStyle/>
            <a:p>
              <a:endParaRPr lang="en-US">
                <a:solidFill>
                  <a:srgbClr val="000000"/>
                </a:solidFill>
                <a:latin typeface="CiscoSansTT Light"/>
              </a:endParaRPr>
            </a:p>
          </p:txBody>
        </p:sp>
        <p:sp>
          <p:nvSpPr>
            <p:cNvPr id="16435" name="Freeform 67"/>
            <p:cNvSpPr>
              <a:spLocks/>
            </p:cNvSpPr>
            <p:nvPr/>
          </p:nvSpPr>
          <p:spPr bwMode="auto">
            <a:xfrm>
              <a:off x="2341" y="1621"/>
              <a:ext cx="110" cy="79"/>
            </a:xfrm>
            <a:custGeom>
              <a:avLst/>
              <a:gdLst>
                <a:gd name="T0" fmla="*/ 3 w 279"/>
                <a:gd name="T1" fmla="*/ 2 h 207"/>
                <a:gd name="T2" fmla="*/ 0 w 279"/>
                <a:gd name="T3" fmla="*/ 1 h 207"/>
                <a:gd name="T4" fmla="*/ 1 w 279"/>
                <a:gd name="T5" fmla="*/ 0 h 207"/>
                <a:gd name="T6" fmla="*/ 0 60000 65536"/>
                <a:gd name="T7" fmla="*/ 0 60000 65536"/>
                <a:gd name="T8" fmla="*/ 0 60000 65536"/>
                <a:gd name="T9" fmla="*/ 0 w 279"/>
                <a:gd name="T10" fmla="*/ 0 h 207"/>
                <a:gd name="T11" fmla="*/ 279 w 279"/>
                <a:gd name="T12" fmla="*/ 207 h 207"/>
              </a:gdLst>
              <a:ahLst/>
              <a:cxnLst>
                <a:cxn ang="T6">
                  <a:pos x="T0" y="T1"/>
                </a:cxn>
                <a:cxn ang="T7">
                  <a:pos x="T2" y="T3"/>
                </a:cxn>
                <a:cxn ang="T8">
                  <a:pos x="T4" y="T5"/>
                </a:cxn>
              </a:cxnLst>
              <a:rect l="T9" t="T10" r="T11" b="T12"/>
              <a:pathLst>
                <a:path w="279" h="207">
                  <a:moveTo>
                    <a:pt x="279" y="207"/>
                  </a:moveTo>
                  <a:lnTo>
                    <a:pt x="0" y="114"/>
                  </a:lnTo>
                  <a:lnTo>
                    <a:pt x="111" y="0"/>
                  </a:lnTo>
                </a:path>
              </a:pathLst>
            </a:custGeom>
            <a:noFill/>
            <a:ln w="9525">
              <a:solidFill>
                <a:srgbClr val="A5BECF"/>
              </a:solidFill>
              <a:round/>
              <a:headEnd/>
              <a:tailEnd/>
            </a:ln>
          </p:spPr>
          <p:txBody>
            <a:bodyPr wrap="none" anchor="ctr"/>
            <a:lstStyle/>
            <a:p>
              <a:endParaRPr lang="en-US">
                <a:solidFill>
                  <a:srgbClr val="000000"/>
                </a:solidFill>
                <a:latin typeface="CiscoSansTT Light"/>
              </a:endParaRPr>
            </a:p>
          </p:txBody>
        </p:sp>
        <p:sp>
          <p:nvSpPr>
            <p:cNvPr id="16436" name="Rectangle 68"/>
            <p:cNvSpPr>
              <a:spLocks noChangeArrowheads="1"/>
            </p:cNvSpPr>
            <p:nvPr/>
          </p:nvSpPr>
          <p:spPr bwMode="auto">
            <a:xfrm>
              <a:off x="2269" y="1767"/>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37" name="Rectangle 69"/>
            <p:cNvSpPr>
              <a:spLocks noChangeArrowheads="1"/>
            </p:cNvSpPr>
            <p:nvPr/>
          </p:nvSpPr>
          <p:spPr bwMode="auto">
            <a:xfrm>
              <a:off x="2207" y="1690"/>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38" name="Rectangle 70"/>
            <p:cNvSpPr>
              <a:spLocks noChangeArrowheads="1"/>
            </p:cNvSpPr>
            <p:nvPr/>
          </p:nvSpPr>
          <p:spPr bwMode="auto">
            <a:xfrm>
              <a:off x="2313" y="1596"/>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39" name="Rectangle 71"/>
            <p:cNvSpPr>
              <a:spLocks noChangeArrowheads="1"/>
            </p:cNvSpPr>
            <p:nvPr/>
          </p:nvSpPr>
          <p:spPr bwMode="auto">
            <a:xfrm>
              <a:off x="2206" y="1755"/>
              <a:ext cx="18" cy="16"/>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40" name="Rectangle 72"/>
            <p:cNvSpPr>
              <a:spLocks noChangeArrowheads="1"/>
            </p:cNvSpPr>
            <p:nvPr/>
          </p:nvSpPr>
          <p:spPr bwMode="auto">
            <a:xfrm>
              <a:off x="2284" y="1834"/>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41" name="Rectangle 73"/>
            <p:cNvSpPr>
              <a:spLocks noChangeArrowheads="1"/>
            </p:cNvSpPr>
            <p:nvPr/>
          </p:nvSpPr>
          <p:spPr bwMode="auto">
            <a:xfrm>
              <a:off x="2337" y="1775"/>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42" name="Rectangle 74"/>
            <p:cNvSpPr>
              <a:spLocks noChangeArrowheads="1"/>
            </p:cNvSpPr>
            <p:nvPr/>
          </p:nvSpPr>
          <p:spPr bwMode="auto">
            <a:xfrm>
              <a:off x="2413" y="1798"/>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43" name="Rectangle 75"/>
            <p:cNvSpPr>
              <a:spLocks noChangeArrowheads="1"/>
            </p:cNvSpPr>
            <p:nvPr/>
          </p:nvSpPr>
          <p:spPr bwMode="auto">
            <a:xfrm>
              <a:off x="2418" y="1651"/>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44" name="Rectangle 76"/>
            <p:cNvSpPr>
              <a:spLocks noChangeArrowheads="1"/>
            </p:cNvSpPr>
            <p:nvPr/>
          </p:nvSpPr>
          <p:spPr bwMode="auto">
            <a:xfrm>
              <a:off x="2333" y="1659"/>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45" name="Rectangle 77"/>
            <p:cNvSpPr>
              <a:spLocks noChangeArrowheads="1"/>
            </p:cNvSpPr>
            <p:nvPr/>
          </p:nvSpPr>
          <p:spPr bwMode="auto">
            <a:xfrm>
              <a:off x="2377" y="1613"/>
              <a:ext cx="17" cy="16"/>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46" name="Rectangle 78"/>
            <p:cNvSpPr>
              <a:spLocks noChangeArrowheads="1"/>
            </p:cNvSpPr>
            <p:nvPr/>
          </p:nvSpPr>
          <p:spPr bwMode="auto">
            <a:xfrm>
              <a:off x="2444" y="1692"/>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sp>
          <p:nvSpPr>
            <p:cNvPr id="16447" name="Rectangle 79"/>
            <p:cNvSpPr>
              <a:spLocks noChangeArrowheads="1"/>
            </p:cNvSpPr>
            <p:nvPr/>
          </p:nvSpPr>
          <p:spPr bwMode="auto">
            <a:xfrm>
              <a:off x="2441" y="1751"/>
              <a:ext cx="17" cy="17"/>
            </a:xfrm>
            <a:prstGeom prst="rect">
              <a:avLst/>
            </a:prstGeom>
            <a:noFill/>
            <a:ln w="28575">
              <a:solidFill>
                <a:srgbClr val="A5BECF"/>
              </a:solidFill>
              <a:miter lim="800000"/>
              <a:headEnd/>
              <a:tailEnd/>
            </a:ln>
          </p:spPr>
          <p:txBody>
            <a:bodyPr wrap="none" anchor="ctr"/>
            <a:lstStyle/>
            <a:p>
              <a:pPr>
                <a:spcBef>
                  <a:spcPct val="20000"/>
                </a:spcBef>
                <a:buClr>
                  <a:srgbClr val="FF9900"/>
                </a:buClr>
              </a:pPr>
              <a:endParaRPr lang="en-US">
                <a:solidFill>
                  <a:srgbClr val="000000"/>
                </a:solidFill>
                <a:latin typeface="CiscoSansTT Light"/>
              </a:endParaRPr>
            </a:p>
          </p:txBody>
        </p:sp>
      </p:grpSp>
      <p:sp>
        <p:nvSpPr>
          <p:cNvPr id="16398" name="Line 80"/>
          <p:cNvSpPr>
            <a:spLocks noChangeShapeType="1"/>
          </p:cNvSpPr>
          <p:nvPr/>
        </p:nvSpPr>
        <p:spPr bwMode="auto">
          <a:xfrm flipH="1" flipV="1">
            <a:off x="6500706" y="1905000"/>
            <a:ext cx="2539339" cy="1625600"/>
          </a:xfrm>
          <a:prstGeom prst="line">
            <a:avLst/>
          </a:prstGeom>
          <a:noFill/>
          <a:ln w="50800">
            <a:solidFill>
              <a:schemeClr val="accent2"/>
            </a:solidFill>
            <a:prstDash val="sysDot"/>
            <a:round/>
            <a:headEnd/>
            <a:tailEnd/>
          </a:ln>
        </p:spPr>
        <p:txBody>
          <a:bodyPr lIns="108810" tIns="54405" rIns="108810" bIns="54405"/>
          <a:lstStyle/>
          <a:p>
            <a:endParaRPr lang="en-US">
              <a:solidFill>
                <a:srgbClr val="000000"/>
              </a:solidFill>
              <a:latin typeface="CiscoSansTT Light"/>
            </a:endParaRPr>
          </a:p>
        </p:txBody>
      </p:sp>
      <p:sp>
        <p:nvSpPr>
          <p:cNvPr id="16399" name="Line 81"/>
          <p:cNvSpPr>
            <a:spLocks noChangeShapeType="1"/>
          </p:cNvSpPr>
          <p:nvPr/>
        </p:nvSpPr>
        <p:spPr bwMode="auto">
          <a:xfrm flipV="1">
            <a:off x="4748564" y="1841500"/>
            <a:ext cx="1752144" cy="19051"/>
          </a:xfrm>
          <a:prstGeom prst="line">
            <a:avLst/>
          </a:prstGeom>
          <a:noFill/>
          <a:ln w="50800">
            <a:solidFill>
              <a:schemeClr val="accent2"/>
            </a:solidFill>
            <a:prstDash val="sysDot"/>
            <a:round/>
            <a:headEnd/>
            <a:tailEnd/>
          </a:ln>
        </p:spPr>
        <p:txBody>
          <a:bodyPr lIns="108810" tIns="54405" rIns="108810" bIns="54405"/>
          <a:lstStyle/>
          <a:p>
            <a:endParaRPr lang="en-US">
              <a:solidFill>
                <a:srgbClr val="000000"/>
              </a:solidFill>
              <a:latin typeface="CiscoSansTT Light"/>
            </a:endParaRPr>
          </a:p>
        </p:txBody>
      </p:sp>
      <p:sp>
        <p:nvSpPr>
          <p:cNvPr id="16400" name="Rectangle 82"/>
          <p:cNvSpPr>
            <a:spLocks noChangeArrowheads="1"/>
          </p:cNvSpPr>
          <p:nvPr/>
        </p:nvSpPr>
        <p:spPr bwMode="auto">
          <a:xfrm>
            <a:off x="7615131" y="2184404"/>
            <a:ext cx="835298" cy="340705"/>
          </a:xfrm>
          <a:prstGeom prst="rect">
            <a:avLst/>
          </a:prstGeom>
          <a:noFill/>
          <a:ln w="9525">
            <a:noFill/>
            <a:miter lim="800000"/>
            <a:headEnd/>
            <a:tailEnd/>
          </a:ln>
        </p:spPr>
        <p:txBody>
          <a:bodyPr wrap="none" lIns="108810" tIns="54405" rIns="108810" bIns="54405">
            <a:spAutoFit/>
          </a:bodyPr>
          <a:lstStyle/>
          <a:p>
            <a:pPr algn="ctr" eaLnBrk="0" hangingPunct="0"/>
            <a:r>
              <a:rPr lang="en-GB" sz="1500" dirty="0">
                <a:solidFill>
                  <a:srgbClr val="272A48"/>
                </a:solidFill>
                <a:latin typeface="CiscoSansTT Light"/>
              </a:rPr>
              <a:t>100ms</a:t>
            </a:r>
            <a:endParaRPr lang="en-US" sz="1500" dirty="0">
              <a:solidFill>
                <a:srgbClr val="272A48"/>
              </a:solidFill>
              <a:latin typeface="CiscoSansTT Light"/>
            </a:endParaRPr>
          </a:p>
        </p:txBody>
      </p:sp>
      <p:sp>
        <p:nvSpPr>
          <p:cNvPr id="16401" name="Rectangle 83"/>
          <p:cNvSpPr>
            <a:spLocks noChangeArrowheads="1"/>
          </p:cNvSpPr>
          <p:nvPr/>
        </p:nvSpPr>
        <p:spPr bwMode="auto">
          <a:xfrm>
            <a:off x="6091528" y="2298704"/>
            <a:ext cx="835298" cy="340705"/>
          </a:xfrm>
          <a:prstGeom prst="rect">
            <a:avLst/>
          </a:prstGeom>
          <a:noFill/>
          <a:ln w="9525">
            <a:noFill/>
            <a:miter lim="800000"/>
            <a:headEnd/>
            <a:tailEnd/>
          </a:ln>
        </p:spPr>
        <p:txBody>
          <a:bodyPr wrap="none" lIns="108810" tIns="54405" rIns="108810" bIns="54405">
            <a:spAutoFit/>
          </a:bodyPr>
          <a:lstStyle/>
          <a:p>
            <a:pPr algn="ctr" eaLnBrk="0" hangingPunct="0"/>
            <a:r>
              <a:rPr lang="en-GB" sz="1500" dirty="0">
                <a:solidFill>
                  <a:srgbClr val="272A48"/>
                </a:solidFill>
                <a:latin typeface="CiscoSansTT Light"/>
              </a:rPr>
              <a:t>200ms</a:t>
            </a:r>
            <a:endParaRPr lang="en-US" sz="1500" dirty="0">
              <a:solidFill>
                <a:srgbClr val="272A48"/>
              </a:solidFill>
              <a:latin typeface="CiscoSansTT Light"/>
            </a:endParaRPr>
          </a:p>
        </p:txBody>
      </p:sp>
      <p:sp>
        <p:nvSpPr>
          <p:cNvPr id="16402" name="Rectangle 84"/>
          <p:cNvSpPr>
            <a:spLocks noChangeArrowheads="1"/>
          </p:cNvSpPr>
          <p:nvPr/>
        </p:nvSpPr>
        <p:spPr bwMode="auto">
          <a:xfrm>
            <a:off x="6246006" y="3022604"/>
            <a:ext cx="835298" cy="340705"/>
          </a:xfrm>
          <a:prstGeom prst="rect">
            <a:avLst/>
          </a:prstGeom>
          <a:noFill/>
          <a:ln w="9525">
            <a:noFill/>
            <a:miter lim="800000"/>
            <a:headEnd/>
            <a:tailEnd/>
          </a:ln>
        </p:spPr>
        <p:txBody>
          <a:bodyPr wrap="none" lIns="108810" tIns="54405" rIns="108810" bIns="54405">
            <a:spAutoFit/>
          </a:bodyPr>
          <a:lstStyle/>
          <a:p>
            <a:pPr algn="ctr" eaLnBrk="0" hangingPunct="0"/>
            <a:r>
              <a:rPr lang="en-GB" sz="1500" dirty="0">
                <a:solidFill>
                  <a:srgbClr val="272A48"/>
                </a:solidFill>
                <a:latin typeface="CiscoSansTT Light"/>
              </a:rPr>
              <a:t>125ms</a:t>
            </a:r>
            <a:endParaRPr lang="en-US" sz="1500" dirty="0">
              <a:solidFill>
                <a:srgbClr val="272A48"/>
              </a:solidFill>
              <a:latin typeface="CiscoSansTT Light"/>
            </a:endParaRPr>
          </a:p>
        </p:txBody>
      </p:sp>
      <p:sp>
        <p:nvSpPr>
          <p:cNvPr id="16403" name="Rectangle 85"/>
          <p:cNvSpPr>
            <a:spLocks noChangeArrowheads="1"/>
          </p:cNvSpPr>
          <p:nvPr/>
        </p:nvSpPr>
        <p:spPr bwMode="auto">
          <a:xfrm>
            <a:off x="9476824" y="4013204"/>
            <a:ext cx="719882" cy="340705"/>
          </a:xfrm>
          <a:prstGeom prst="rect">
            <a:avLst/>
          </a:prstGeom>
          <a:noFill/>
          <a:ln w="9525">
            <a:noFill/>
            <a:miter lim="800000"/>
            <a:headEnd/>
            <a:tailEnd/>
          </a:ln>
        </p:spPr>
        <p:txBody>
          <a:bodyPr wrap="none" lIns="108810" tIns="54405" rIns="108810" bIns="54405">
            <a:spAutoFit/>
          </a:bodyPr>
          <a:lstStyle/>
          <a:p>
            <a:pPr algn="ctr" eaLnBrk="0" hangingPunct="0"/>
            <a:r>
              <a:rPr lang="en-GB" sz="1500" dirty="0">
                <a:solidFill>
                  <a:srgbClr val="277EFD"/>
                </a:solidFill>
                <a:latin typeface="CiscoSansTT Light"/>
              </a:rPr>
              <a:t>15ms</a:t>
            </a:r>
            <a:endParaRPr lang="en-US" sz="1500" dirty="0">
              <a:solidFill>
                <a:srgbClr val="277EFD"/>
              </a:solidFill>
              <a:latin typeface="CiscoSansTT Light"/>
            </a:endParaRPr>
          </a:p>
        </p:txBody>
      </p:sp>
      <p:sp>
        <p:nvSpPr>
          <p:cNvPr id="16404" name="Rectangle 86"/>
          <p:cNvSpPr>
            <a:spLocks noChangeArrowheads="1"/>
          </p:cNvSpPr>
          <p:nvPr/>
        </p:nvSpPr>
        <p:spPr bwMode="auto">
          <a:xfrm>
            <a:off x="3826796" y="1803404"/>
            <a:ext cx="719882" cy="340705"/>
          </a:xfrm>
          <a:prstGeom prst="rect">
            <a:avLst/>
          </a:prstGeom>
          <a:noFill/>
          <a:ln w="9525">
            <a:noFill/>
            <a:miter lim="800000"/>
            <a:headEnd/>
            <a:tailEnd/>
          </a:ln>
        </p:spPr>
        <p:txBody>
          <a:bodyPr wrap="none" lIns="108810" tIns="54405" rIns="108810" bIns="54405">
            <a:spAutoFit/>
          </a:bodyPr>
          <a:lstStyle/>
          <a:p>
            <a:pPr algn="ctr" eaLnBrk="0" hangingPunct="0"/>
            <a:r>
              <a:rPr lang="en-GB" sz="1500" dirty="0">
                <a:solidFill>
                  <a:srgbClr val="277EFD"/>
                </a:solidFill>
                <a:latin typeface="CiscoSansTT Light"/>
              </a:rPr>
              <a:t>10ms</a:t>
            </a:r>
            <a:endParaRPr lang="en-US" sz="1500" dirty="0">
              <a:solidFill>
                <a:srgbClr val="277EFD"/>
              </a:solidFill>
              <a:latin typeface="CiscoSansTT Light"/>
            </a:endParaRPr>
          </a:p>
        </p:txBody>
      </p:sp>
      <p:sp>
        <p:nvSpPr>
          <p:cNvPr id="16406" name="Oval 88"/>
          <p:cNvSpPr>
            <a:spLocks noChangeArrowheads="1"/>
          </p:cNvSpPr>
          <p:nvPr/>
        </p:nvSpPr>
        <p:spPr bwMode="auto">
          <a:xfrm>
            <a:off x="6416062" y="1754188"/>
            <a:ext cx="203147" cy="152400"/>
          </a:xfrm>
          <a:prstGeom prst="ellipse">
            <a:avLst/>
          </a:prstGeom>
          <a:solidFill>
            <a:srgbClr val="00FF00"/>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6407" name="Oval 89"/>
          <p:cNvSpPr>
            <a:spLocks noChangeArrowheads="1"/>
          </p:cNvSpPr>
          <p:nvPr/>
        </p:nvSpPr>
        <p:spPr bwMode="auto">
          <a:xfrm>
            <a:off x="9228380" y="3348039"/>
            <a:ext cx="203147" cy="152400"/>
          </a:xfrm>
          <a:prstGeom prst="ellipse">
            <a:avLst/>
          </a:prstGeom>
          <a:solidFill>
            <a:srgbClr val="00FF00"/>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6408" name="Oval 90"/>
          <p:cNvSpPr>
            <a:spLocks noChangeArrowheads="1"/>
          </p:cNvSpPr>
          <p:nvPr/>
        </p:nvSpPr>
        <p:spPr bwMode="auto">
          <a:xfrm>
            <a:off x="6416062" y="1754188"/>
            <a:ext cx="203147" cy="152400"/>
          </a:xfrm>
          <a:prstGeom prst="ellipse">
            <a:avLst/>
          </a:prstGeom>
          <a:solidFill>
            <a:srgbClr val="00FF00"/>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6409" name="Oval 91"/>
          <p:cNvSpPr>
            <a:spLocks noChangeArrowheads="1"/>
          </p:cNvSpPr>
          <p:nvPr/>
        </p:nvSpPr>
        <p:spPr bwMode="auto">
          <a:xfrm>
            <a:off x="6416062" y="1754188"/>
            <a:ext cx="203147" cy="152400"/>
          </a:xfrm>
          <a:prstGeom prst="ellipse">
            <a:avLst/>
          </a:prstGeom>
          <a:solidFill>
            <a:srgbClr val="00FF00"/>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6410" name="Oval 92"/>
          <p:cNvSpPr>
            <a:spLocks noChangeArrowheads="1"/>
          </p:cNvSpPr>
          <p:nvPr/>
        </p:nvSpPr>
        <p:spPr bwMode="auto">
          <a:xfrm>
            <a:off x="6416062" y="1754188"/>
            <a:ext cx="203147" cy="152400"/>
          </a:xfrm>
          <a:prstGeom prst="ellipse">
            <a:avLst/>
          </a:prstGeom>
          <a:solidFill>
            <a:srgbClr val="00FF00"/>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6411" name="Oval 93"/>
          <p:cNvSpPr>
            <a:spLocks noChangeArrowheads="1"/>
          </p:cNvSpPr>
          <p:nvPr/>
        </p:nvSpPr>
        <p:spPr bwMode="auto">
          <a:xfrm>
            <a:off x="6416062" y="1754188"/>
            <a:ext cx="203147" cy="152400"/>
          </a:xfrm>
          <a:prstGeom prst="ellipse">
            <a:avLst/>
          </a:prstGeom>
          <a:solidFill>
            <a:srgbClr val="00FF00"/>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6412" name="Oval 94"/>
          <p:cNvSpPr>
            <a:spLocks noChangeArrowheads="1"/>
          </p:cNvSpPr>
          <p:nvPr/>
        </p:nvSpPr>
        <p:spPr bwMode="auto">
          <a:xfrm>
            <a:off x="6416062" y="1754188"/>
            <a:ext cx="203147" cy="152400"/>
          </a:xfrm>
          <a:prstGeom prst="ellipse">
            <a:avLst/>
          </a:prstGeom>
          <a:solidFill>
            <a:srgbClr val="00FF00"/>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6413" name="Oval 95"/>
          <p:cNvSpPr>
            <a:spLocks noChangeArrowheads="1"/>
          </p:cNvSpPr>
          <p:nvPr/>
        </p:nvSpPr>
        <p:spPr bwMode="auto">
          <a:xfrm>
            <a:off x="9219916" y="3341688"/>
            <a:ext cx="203147" cy="152400"/>
          </a:xfrm>
          <a:prstGeom prst="ellipse">
            <a:avLst/>
          </a:prstGeom>
          <a:solidFill>
            <a:srgbClr val="00FF00"/>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6414" name="Oval 96"/>
          <p:cNvSpPr>
            <a:spLocks noChangeArrowheads="1"/>
          </p:cNvSpPr>
          <p:nvPr/>
        </p:nvSpPr>
        <p:spPr bwMode="auto">
          <a:xfrm>
            <a:off x="9219916" y="3341688"/>
            <a:ext cx="203147" cy="152400"/>
          </a:xfrm>
          <a:prstGeom prst="ellipse">
            <a:avLst/>
          </a:prstGeom>
          <a:solidFill>
            <a:srgbClr val="00FF00"/>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6415" name="Oval 97"/>
          <p:cNvSpPr>
            <a:spLocks noChangeArrowheads="1"/>
          </p:cNvSpPr>
          <p:nvPr/>
        </p:nvSpPr>
        <p:spPr bwMode="auto">
          <a:xfrm>
            <a:off x="9219916" y="3333751"/>
            <a:ext cx="203147" cy="152400"/>
          </a:xfrm>
          <a:prstGeom prst="ellipse">
            <a:avLst/>
          </a:prstGeom>
          <a:solidFill>
            <a:srgbClr val="00FF00"/>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6416" name="Oval 98"/>
          <p:cNvSpPr>
            <a:spLocks noChangeArrowheads="1"/>
          </p:cNvSpPr>
          <p:nvPr/>
        </p:nvSpPr>
        <p:spPr bwMode="auto">
          <a:xfrm>
            <a:off x="9219916" y="3341688"/>
            <a:ext cx="203147" cy="152400"/>
          </a:xfrm>
          <a:prstGeom prst="ellipse">
            <a:avLst/>
          </a:prstGeom>
          <a:solidFill>
            <a:srgbClr val="00FF00"/>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740452" name="Oval 100"/>
          <p:cNvSpPr>
            <a:spLocks noChangeArrowheads="1"/>
          </p:cNvSpPr>
          <p:nvPr/>
        </p:nvSpPr>
        <p:spPr bwMode="auto">
          <a:xfrm>
            <a:off x="9446339" y="5765800"/>
            <a:ext cx="203147" cy="152400"/>
          </a:xfrm>
          <a:prstGeom prst="ellipse">
            <a:avLst/>
          </a:prstGeom>
          <a:solidFill>
            <a:srgbClr val="0000FF"/>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pic>
        <p:nvPicPr>
          <p:cNvPr id="16422" name="Picture 104" descr="Akamai_Serv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42007" y="1639889"/>
            <a:ext cx="670808" cy="430212"/>
          </a:xfrm>
          <a:prstGeom prst="rect">
            <a:avLst/>
          </a:prstGeom>
          <a:noFill/>
          <a:ln w="9525">
            <a:noFill/>
            <a:miter lim="800000"/>
            <a:headEnd/>
            <a:tailEnd/>
          </a:ln>
        </p:spPr>
      </p:pic>
      <p:pic>
        <p:nvPicPr>
          <p:cNvPr id="16423" name="Picture 105" descr="Akamai_Serv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37387" y="3252789"/>
            <a:ext cx="670809" cy="430212"/>
          </a:xfrm>
          <a:prstGeom prst="rect">
            <a:avLst/>
          </a:prstGeom>
          <a:noFill/>
          <a:ln w="9525">
            <a:noFill/>
            <a:miter lim="800000"/>
            <a:headEnd/>
            <a:tailEnd/>
          </a:ln>
        </p:spPr>
      </p:pic>
      <p:grpSp>
        <p:nvGrpSpPr>
          <p:cNvPr id="7" name="Group 106"/>
          <p:cNvGrpSpPr>
            <a:grpSpLocks/>
          </p:cNvGrpSpPr>
          <p:nvPr/>
        </p:nvGrpSpPr>
        <p:grpSpPr bwMode="auto">
          <a:xfrm>
            <a:off x="2708629" y="696914"/>
            <a:ext cx="2831364" cy="1277937"/>
            <a:chOff x="856" y="680"/>
            <a:chExt cx="1338" cy="805"/>
          </a:xfrm>
        </p:grpSpPr>
        <p:pic>
          <p:nvPicPr>
            <p:cNvPr id="16429" name="Picture 107" descr="gray_serv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6" y="680"/>
              <a:ext cx="768" cy="655"/>
            </a:xfrm>
            <a:prstGeom prst="rect">
              <a:avLst/>
            </a:prstGeom>
            <a:noFill/>
            <a:ln w="9525">
              <a:noFill/>
              <a:miter lim="800000"/>
              <a:headEnd/>
              <a:tailEnd/>
            </a:ln>
          </p:spPr>
        </p:pic>
        <p:pic>
          <p:nvPicPr>
            <p:cNvPr id="16430" name="Picture 108" descr="gray_serv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0" y="754"/>
              <a:ext cx="768" cy="655"/>
            </a:xfrm>
            <a:prstGeom prst="rect">
              <a:avLst/>
            </a:prstGeom>
            <a:noFill/>
            <a:ln w="9525">
              <a:noFill/>
              <a:miter lim="800000"/>
              <a:headEnd/>
              <a:tailEnd/>
            </a:ln>
          </p:spPr>
        </p:pic>
        <p:pic>
          <p:nvPicPr>
            <p:cNvPr id="16431" name="Picture 109" descr="gray_serv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6" y="830"/>
              <a:ext cx="768" cy="655"/>
            </a:xfrm>
            <a:prstGeom prst="rect">
              <a:avLst/>
            </a:prstGeom>
            <a:noFill/>
            <a:ln w="9525">
              <a:noFill/>
              <a:miter lim="800000"/>
              <a:headEnd/>
              <a:tailEnd/>
            </a:ln>
          </p:spPr>
        </p:pic>
      </p:grpSp>
      <p:sp>
        <p:nvSpPr>
          <p:cNvPr id="16426" name="Rectangle 113"/>
          <p:cNvSpPr>
            <a:spLocks noChangeArrowheads="1"/>
          </p:cNvSpPr>
          <p:nvPr/>
        </p:nvSpPr>
        <p:spPr bwMode="auto">
          <a:xfrm>
            <a:off x="101573" y="990601"/>
            <a:ext cx="2539339" cy="571537"/>
          </a:xfrm>
          <a:prstGeom prst="rect">
            <a:avLst/>
          </a:prstGeom>
          <a:noFill/>
          <a:ln w="9525">
            <a:noFill/>
            <a:miter lim="800000"/>
            <a:headEnd/>
            <a:tailEnd/>
          </a:ln>
        </p:spPr>
        <p:txBody>
          <a:bodyPr wrap="square" lIns="108810" tIns="54405" rIns="108810" bIns="54405">
            <a:spAutoFit/>
          </a:bodyPr>
          <a:lstStyle/>
          <a:p>
            <a:pPr algn="ctr" eaLnBrk="0" hangingPunct="0"/>
            <a:r>
              <a:rPr lang="en-US" sz="1500" dirty="0" smtClean="0">
                <a:solidFill>
                  <a:srgbClr val="FFFFFF">
                    <a:lumMod val="50000"/>
                  </a:srgbClr>
                </a:solidFill>
                <a:latin typeface="CiscoSansTT Light"/>
                <a:cs typeface="Arial" pitchFamily="34" charset="0"/>
              </a:rPr>
              <a:t>Akamai</a:t>
            </a:r>
            <a:r>
              <a:rPr lang="ja-JP" altLang="en-US" sz="1500" dirty="0" smtClean="0">
                <a:solidFill>
                  <a:srgbClr val="FFFFFF">
                    <a:lumMod val="50000"/>
                  </a:srgbClr>
                </a:solidFill>
                <a:latin typeface="CiscoSansTT Light"/>
                <a:cs typeface="Arial" pitchFamily="34" charset="0"/>
              </a:rPr>
              <a:t>化された</a:t>
            </a:r>
            <a:r>
              <a:rPr lang="en-US" sz="1500" dirty="0" smtClean="0">
                <a:solidFill>
                  <a:srgbClr val="FFFFFF">
                    <a:lumMod val="50000"/>
                  </a:srgbClr>
                </a:solidFill>
                <a:latin typeface="CiscoSansTT Light"/>
                <a:cs typeface="Arial" pitchFamily="34" charset="0"/>
              </a:rPr>
              <a:t>HTTP</a:t>
            </a:r>
            <a:r>
              <a:rPr lang="ja-JP" altLang="en-US" sz="1500" dirty="0" smtClean="0">
                <a:solidFill>
                  <a:srgbClr val="FFFFFF">
                    <a:lumMod val="50000"/>
                  </a:srgbClr>
                </a:solidFill>
                <a:latin typeface="CiscoSansTT Light"/>
                <a:cs typeface="Arial" pitchFamily="34" charset="0"/>
              </a:rPr>
              <a:t>の</a:t>
            </a:r>
            <a:r>
              <a:rPr lang="en-US" altLang="ja-JP" sz="1500" dirty="0" smtClean="0">
                <a:solidFill>
                  <a:srgbClr val="FFFFFF">
                    <a:lumMod val="50000"/>
                  </a:srgbClr>
                </a:solidFill>
                <a:latin typeface="CiscoSansTT Light"/>
                <a:cs typeface="Arial" pitchFamily="34" charset="0"/>
              </a:rPr>
              <a:t>Web</a:t>
            </a:r>
            <a:r>
              <a:rPr lang="ja-JP" altLang="en-US" sz="1500" dirty="0" smtClean="0">
                <a:solidFill>
                  <a:srgbClr val="FFFFFF">
                    <a:lumMod val="50000"/>
                  </a:srgbClr>
                </a:solidFill>
                <a:latin typeface="CiscoSansTT Light"/>
                <a:cs typeface="Arial" pitchFamily="34" charset="0"/>
              </a:rPr>
              <a:t>コンテンツ</a:t>
            </a:r>
            <a:endParaRPr lang="en-US" sz="1500" dirty="0">
              <a:solidFill>
                <a:srgbClr val="277EFD"/>
              </a:solidFill>
              <a:latin typeface="CiscoSansTT Light"/>
            </a:endParaRPr>
          </a:p>
        </p:txBody>
      </p:sp>
      <p:sp>
        <p:nvSpPr>
          <p:cNvPr id="116" name="Oval 105"/>
          <p:cNvSpPr>
            <a:spLocks noChangeArrowheads="1"/>
          </p:cNvSpPr>
          <p:nvPr/>
        </p:nvSpPr>
        <p:spPr bwMode="auto">
          <a:xfrm>
            <a:off x="9446339" y="5765800"/>
            <a:ext cx="203147" cy="152400"/>
          </a:xfrm>
          <a:prstGeom prst="ellipse">
            <a:avLst/>
          </a:prstGeom>
          <a:solidFill>
            <a:srgbClr val="0000FF"/>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18" name="Oval 107"/>
          <p:cNvSpPr>
            <a:spLocks noChangeArrowheads="1"/>
          </p:cNvSpPr>
          <p:nvPr/>
        </p:nvSpPr>
        <p:spPr bwMode="auto">
          <a:xfrm>
            <a:off x="11274663" y="4953000"/>
            <a:ext cx="203147" cy="152400"/>
          </a:xfrm>
          <a:prstGeom prst="ellipse">
            <a:avLst/>
          </a:prstGeom>
          <a:solidFill>
            <a:srgbClr val="0000FF"/>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19" name="Oval 108"/>
          <p:cNvSpPr>
            <a:spLocks noChangeArrowheads="1"/>
          </p:cNvSpPr>
          <p:nvPr/>
        </p:nvSpPr>
        <p:spPr bwMode="auto">
          <a:xfrm>
            <a:off x="9446339" y="5765800"/>
            <a:ext cx="203147" cy="152400"/>
          </a:xfrm>
          <a:prstGeom prst="ellipse">
            <a:avLst/>
          </a:prstGeom>
          <a:solidFill>
            <a:srgbClr val="0000FF"/>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pic>
        <p:nvPicPr>
          <p:cNvPr id="130" name="Picture 1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65222" y="4648200"/>
            <a:ext cx="979525" cy="707328"/>
          </a:xfrm>
          <a:prstGeom prst="rect">
            <a:avLst/>
          </a:prstGeom>
        </p:spPr>
      </p:pic>
      <p:pic>
        <p:nvPicPr>
          <p:cNvPr id="146" name="Picture 145" descr="10285_user_group_128.png"/>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329031" y="5461000"/>
            <a:ext cx="722750" cy="722939"/>
          </a:xfrm>
          <a:prstGeom prst="rect">
            <a:avLst/>
          </a:prstGeom>
        </p:spPr>
      </p:pic>
      <p:sp>
        <p:nvSpPr>
          <p:cNvPr id="148" name="Oval 108"/>
          <p:cNvSpPr>
            <a:spLocks noChangeArrowheads="1"/>
          </p:cNvSpPr>
          <p:nvPr/>
        </p:nvSpPr>
        <p:spPr bwMode="auto">
          <a:xfrm>
            <a:off x="9446339" y="5765800"/>
            <a:ext cx="203147" cy="152400"/>
          </a:xfrm>
          <a:prstGeom prst="ellipse">
            <a:avLst/>
          </a:prstGeom>
          <a:solidFill>
            <a:srgbClr val="0000FF"/>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49" name="Oval 108"/>
          <p:cNvSpPr>
            <a:spLocks noChangeArrowheads="1"/>
          </p:cNvSpPr>
          <p:nvPr/>
        </p:nvSpPr>
        <p:spPr bwMode="auto">
          <a:xfrm>
            <a:off x="9446339" y="5765800"/>
            <a:ext cx="203147" cy="152400"/>
          </a:xfrm>
          <a:prstGeom prst="ellipse">
            <a:avLst/>
          </a:prstGeom>
          <a:solidFill>
            <a:srgbClr val="0000FF"/>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50" name="Oval 108"/>
          <p:cNvSpPr>
            <a:spLocks noChangeArrowheads="1"/>
          </p:cNvSpPr>
          <p:nvPr/>
        </p:nvSpPr>
        <p:spPr bwMode="auto">
          <a:xfrm>
            <a:off x="9446339" y="5765800"/>
            <a:ext cx="203147" cy="152400"/>
          </a:xfrm>
          <a:prstGeom prst="ellipse">
            <a:avLst/>
          </a:prstGeom>
          <a:solidFill>
            <a:srgbClr val="0000FF"/>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153" name="Oval 100"/>
          <p:cNvSpPr>
            <a:spLocks noChangeArrowheads="1"/>
          </p:cNvSpPr>
          <p:nvPr/>
        </p:nvSpPr>
        <p:spPr bwMode="auto">
          <a:xfrm>
            <a:off x="9446339" y="5765800"/>
            <a:ext cx="203147" cy="152400"/>
          </a:xfrm>
          <a:prstGeom prst="ellipse">
            <a:avLst/>
          </a:prstGeom>
          <a:solidFill>
            <a:srgbClr val="0000FF"/>
          </a:solidFill>
          <a:ln w="25400">
            <a:solidFill>
              <a:schemeClr val="tx1"/>
            </a:solidFill>
            <a:round/>
            <a:headEnd/>
            <a:tailEnd/>
          </a:ln>
        </p:spPr>
        <p:txBody>
          <a:bodyPr wrap="none" lIns="108810" tIns="54405" rIns="108810" bIns="54405" anchor="ctr"/>
          <a:lstStyle/>
          <a:p>
            <a:pPr>
              <a:spcBef>
                <a:spcPct val="20000"/>
              </a:spcBef>
              <a:buClr>
                <a:srgbClr val="FF9900"/>
              </a:buClr>
            </a:pPr>
            <a:endParaRPr lang="en-US">
              <a:solidFill>
                <a:srgbClr val="000000"/>
              </a:solidFill>
              <a:latin typeface="CiscoSansTT Light"/>
            </a:endParaRPr>
          </a:p>
        </p:txBody>
      </p:sp>
      <p:sp>
        <p:nvSpPr>
          <p:cNvPr id="8" name="TextBox 7"/>
          <p:cNvSpPr txBox="1"/>
          <p:nvPr/>
        </p:nvSpPr>
        <p:spPr>
          <a:xfrm>
            <a:off x="7211720" y="1533766"/>
            <a:ext cx="1675967" cy="400087"/>
          </a:xfrm>
          <a:prstGeom prst="rect">
            <a:avLst/>
          </a:prstGeom>
          <a:noFill/>
        </p:spPr>
        <p:txBody>
          <a:bodyPr wrap="square" lIns="121899" tIns="60949" rIns="121899" bIns="60949" rtlCol="0">
            <a:spAutoFit/>
          </a:bodyPr>
          <a:lstStyle/>
          <a:p>
            <a:r>
              <a:rPr lang="ja-JP" altLang="en-US" sz="1800" dirty="0" smtClean="0">
                <a:solidFill>
                  <a:srgbClr val="FFFFFF">
                    <a:lumMod val="50000"/>
                  </a:srgbClr>
                </a:solidFill>
                <a:latin typeface="CiscoSansTT Light"/>
                <a:cs typeface="Arial" pitchFamily="34" charset="0"/>
              </a:rPr>
              <a:t>インターネット</a:t>
            </a:r>
            <a:endParaRPr lang="en-US" sz="1800" dirty="0">
              <a:solidFill>
                <a:srgbClr val="000000"/>
              </a:solidFill>
              <a:latin typeface="CiscoSansTT Light"/>
            </a:endParaRPr>
          </a:p>
        </p:txBody>
      </p:sp>
      <p:grpSp>
        <p:nvGrpSpPr>
          <p:cNvPr id="152" name="Group 151"/>
          <p:cNvGrpSpPr/>
          <p:nvPr/>
        </p:nvGrpSpPr>
        <p:grpSpPr>
          <a:xfrm>
            <a:off x="9243192" y="2717800"/>
            <a:ext cx="909558" cy="790813"/>
            <a:chOff x="2151512" y="1047750"/>
            <a:chExt cx="758546" cy="669310"/>
          </a:xfrm>
        </p:grpSpPr>
        <p:grpSp>
          <p:nvGrpSpPr>
            <p:cNvPr id="154" name="Group 153"/>
            <p:cNvGrpSpPr/>
            <p:nvPr/>
          </p:nvGrpSpPr>
          <p:grpSpPr>
            <a:xfrm>
              <a:off x="2151512" y="1047750"/>
              <a:ext cx="758546" cy="496831"/>
              <a:chOff x="2547013" y="2537911"/>
              <a:chExt cx="758546" cy="496831"/>
            </a:xfrm>
          </p:grpSpPr>
          <p:sp>
            <p:nvSpPr>
              <p:cNvPr id="158" name="Trapezoid 157"/>
              <p:cNvSpPr/>
              <p:nvPr/>
            </p:nvSpPr>
            <p:spPr>
              <a:xfrm rot="10800000">
                <a:off x="2547013" y="2747459"/>
                <a:ext cx="758546" cy="287283"/>
              </a:xfrm>
              <a:prstGeom prst="trapezoid">
                <a:avLst>
                  <a:gd name="adj" fmla="val 76391"/>
                </a:avLst>
              </a:prstGeom>
              <a:gradFill flip="none" rotWithShape="1">
                <a:gsLst>
                  <a:gs pos="0">
                    <a:srgbClr val="FF990D"/>
                  </a:gs>
                  <a:gs pos="100000">
                    <a:srgbClr val="FF990D">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CiscoSansTT Light"/>
                </a:endParaRPr>
              </a:p>
            </p:txBody>
          </p:sp>
          <p:grpSp>
            <p:nvGrpSpPr>
              <p:cNvPr id="159" name="Group 24"/>
              <p:cNvGrpSpPr>
                <a:grpSpLocks noChangeAspect="1"/>
              </p:cNvGrpSpPr>
              <p:nvPr/>
            </p:nvGrpSpPr>
            <p:grpSpPr bwMode="auto">
              <a:xfrm>
                <a:off x="2633392" y="2537911"/>
                <a:ext cx="585787" cy="238125"/>
                <a:chOff x="1839" y="2296"/>
                <a:chExt cx="369" cy="150"/>
              </a:xfrm>
            </p:grpSpPr>
            <p:sp>
              <p:nvSpPr>
                <p:cNvPr id="160" name="Freeform 25"/>
                <p:cNvSpPr>
                  <a:spLocks noEditPoints="1"/>
                </p:cNvSpPr>
                <p:nvPr/>
              </p:nvSpPr>
              <p:spPr bwMode="auto">
                <a:xfrm>
                  <a:off x="1908" y="2367"/>
                  <a:ext cx="62" cy="61"/>
                </a:xfrm>
                <a:custGeom>
                  <a:avLst/>
                  <a:gdLst>
                    <a:gd name="T0" fmla="*/ 43 w 62"/>
                    <a:gd name="T1" fmla="*/ 38 h 61"/>
                    <a:gd name="T2" fmla="*/ 29 w 62"/>
                    <a:gd name="T3" fmla="*/ 38 h 61"/>
                    <a:gd name="T4" fmla="*/ 41 w 62"/>
                    <a:gd name="T5" fmla="*/ 12 h 61"/>
                    <a:gd name="T6" fmla="*/ 41 w 62"/>
                    <a:gd name="T7" fmla="*/ 12 h 61"/>
                    <a:gd name="T8" fmla="*/ 43 w 62"/>
                    <a:gd name="T9" fmla="*/ 38 h 61"/>
                    <a:gd name="T10" fmla="*/ 43 w 62"/>
                    <a:gd name="T11" fmla="*/ 38 h 61"/>
                    <a:gd name="T12" fmla="*/ 44 w 62"/>
                    <a:gd name="T13" fmla="*/ 50 h 61"/>
                    <a:gd name="T14" fmla="*/ 45 w 62"/>
                    <a:gd name="T15" fmla="*/ 61 h 61"/>
                    <a:gd name="T16" fmla="*/ 62 w 62"/>
                    <a:gd name="T17" fmla="*/ 61 h 61"/>
                    <a:gd name="T18" fmla="*/ 56 w 62"/>
                    <a:gd name="T19" fmla="*/ 0 h 61"/>
                    <a:gd name="T20" fmla="*/ 31 w 62"/>
                    <a:gd name="T21" fmla="*/ 0 h 61"/>
                    <a:gd name="T22" fmla="*/ 0 w 62"/>
                    <a:gd name="T23" fmla="*/ 61 h 61"/>
                    <a:gd name="T24" fmla="*/ 17 w 62"/>
                    <a:gd name="T25" fmla="*/ 61 h 61"/>
                    <a:gd name="T26" fmla="*/ 22 w 62"/>
                    <a:gd name="T27" fmla="*/ 50 h 61"/>
                    <a:gd name="T28" fmla="*/ 44 w 62"/>
                    <a:gd name="T29" fmla="*/ 50 h 61"/>
                    <a:gd name="T30" fmla="*/ 44 w 62"/>
                    <a:gd name="T31"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1">
                      <a:moveTo>
                        <a:pt x="43" y="38"/>
                      </a:moveTo>
                      <a:lnTo>
                        <a:pt x="29" y="38"/>
                      </a:lnTo>
                      <a:lnTo>
                        <a:pt x="41" y="12"/>
                      </a:lnTo>
                      <a:lnTo>
                        <a:pt x="41" y="12"/>
                      </a:lnTo>
                      <a:lnTo>
                        <a:pt x="43" y="38"/>
                      </a:lnTo>
                      <a:lnTo>
                        <a:pt x="43" y="38"/>
                      </a:lnTo>
                      <a:close/>
                      <a:moveTo>
                        <a:pt x="44" y="50"/>
                      </a:moveTo>
                      <a:lnTo>
                        <a:pt x="45" y="61"/>
                      </a:lnTo>
                      <a:lnTo>
                        <a:pt x="62" y="61"/>
                      </a:lnTo>
                      <a:lnTo>
                        <a:pt x="56" y="0"/>
                      </a:lnTo>
                      <a:lnTo>
                        <a:pt x="31" y="0"/>
                      </a:lnTo>
                      <a:lnTo>
                        <a:pt x="0" y="61"/>
                      </a:lnTo>
                      <a:lnTo>
                        <a:pt x="17" y="61"/>
                      </a:lnTo>
                      <a:lnTo>
                        <a:pt x="22" y="50"/>
                      </a:lnTo>
                      <a:lnTo>
                        <a:pt x="44" y="50"/>
                      </a:lnTo>
                      <a:lnTo>
                        <a:pt x="44" y="5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iscoSansTT Light"/>
                  </a:endParaRPr>
                </a:p>
              </p:txBody>
            </p:sp>
            <p:sp>
              <p:nvSpPr>
                <p:cNvPr id="161" name="Freeform 26"/>
                <p:cNvSpPr>
                  <a:spLocks/>
                </p:cNvSpPr>
                <p:nvPr/>
              </p:nvSpPr>
              <p:spPr bwMode="auto">
                <a:xfrm>
                  <a:off x="1973" y="2367"/>
                  <a:ext cx="49" cy="61"/>
                </a:xfrm>
                <a:custGeom>
                  <a:avLst/>
                  <a:gdLst>
                    <a:gd name="T0" fmla="*/ 19 w 49"/>
                    <a:gd name="T1" fmla="*/ 34 h 61"/>
                    <a:gd name="T2" fmla="*/ 22 w 49"/>
                    <a:gd name="T3" fmla="*/ 34 h 61"/>
                    <a:gd name="T4" fmla="*/ 34 w 49"/>
                    <a:gd name="T5" fmla="*/ 18 h 61"/>
                    <a:gd name="T6" fmla="*/ 49 w 49"/>
                    <a:gd name="T7" fmla="*/ 18 h 61"/>
                    <a:gd name="T8" fmla="*/ 33 w 49"/>
                    <a:gd name="T9" fmla="*/ 38 h 61"/>
                    <a:gd name="T10" fmla="*/ 43 w 49"/>
                    <a:gd name="T11" fmla="*/ 61 h 61"/>
                    <a:gd name="T12" fmla="*/ 27 w 49"/>
                    <a:gd name="T13" fmla="*/ 61 h 61"/>
                    <a:gd name="T14" fmla="*/ 20 w 49"/>
                    <a:gd name="T15" fmla="*/ 43 h 61"/>
                    <a:gd name="T16" fmla="*/ 18 w 49"/>
                    <a:gd name="T17" fmla="*/ 43 h 61"/>
                    <a:gd name="T18" fmla="*/ 14 w 49"/>
                    <a:gd name="T19" fmla="*/ 61 h 61"/>
                    <a:gd name="T20" fmla="*/ 0 w 49"/>
                    <a:gd name="T21" fmla="*/ 61 h 61"/>
                    <a:gd name="T22" fmla="*/ 13 w 49"/>
                    <a:gd name="T23" fmla="*/ 0 h 61"/>
                    <a:gd name="T24" fmla="*/ 27 w 49"/>
                    <a:gd name="T25" fmla="*/ 0 h 61"/>
                    <a:gd name="T26" fmla="*/ 19 w 49"/>
                    <a:gd name="T27" fmla="*/ 34 h 61"/>
                    <a:gd name="T28" fmla="*/ 19 w 49"/>
                    <a:gd name="T29"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61">
                      <a:moveTo>
                        <a:pt x="19" y="34"/>
                      </a:moveTo>
                      <a:lnTo>
                        <a:pt x="22" y="34"/>
                      </a:lnTo>
                      <a:lnTo>
                        <a:pt x="34" y="18"/>
                      </a:lnTo>
                      <a:lnTo>
                        <a:pt x="49" y="18"/>
                      </a:lnTo>
                      <a:lnTo>
                        <a:pt x="33" y="38"/>
                      </a:lnTo>
                      <a:lnTo>
                        <a:pt x="43" y="61"/>
                      </a:lnTo>
                      <a:lnTo>
                        <a:pt x="27" y="61"/>
                      </a:lnTo>
                      <a:lnTo>
                        <a:pt x="20" y="43"/>
                      </a:lnTo>
                      <a:lnTo>
                        <a:pt x="18" y="43"/>
                      </a:lnTo>
                      <a:lnTo>
                        <a:pt x="14" y="61"/>
                      </a:lnTo>
                      <a:lnTo>
                        <a:pt x="0" y="61"/>
                      </a:lnTo>
                      <a:lnTo>
                        <a:pt x="13" y="0"/>
                      </a:lnTo>
                      <a:lnTo>
                        <a:pt x="27" y="0"/>
                      </a:lnTo>
                      <a:lnTo>
                        <a:pt x="19" y="34"/>
                      </a:lnTo>
                      <a:lnTo>
                        <a:pt x="19" y="34"/>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iscoSansTT Light"/>
                  </a:endParaRPr>
                </a:p>
              </p:txBody>
            </p:sp>
            <p:sp>
              <p:nvSpPr>
                <p:cNvPr id="162" name="Freeform 27"/>
                <p:cNvSpPr>
                  <a:spLocks noEditPoints="1"/>
                </p:cNvSpPr>
                <p:nvPr/>
              </p:nvSpPr>
              <p:spPr bwMode="auto">
                <a:xfrm>
                  <a:off x="2017" y="2384"/>
                  <a:ext cx="50" cy="44"/>
                </a:xfrm>
                <a:custGeom>
                  <a:avLst/>
                  <a:gdLst>
                    <a:gd name="T0" fmla="*/ 52 w 112"/>
                    <a:gd name="T1" fmla="*/ 58 h 98"/>
                    <a:gd name="T2" fmla="*/ 67 w 112"/>
                    <a:gd name="T3" fmla="*/ 66 h 98"/>
                    <a:gd name="T4" fmla="*/ 48 w 112"/>
                    <a:gd name="T5" fmla="*/ 78 h 98"/>
                    <a:gd name="T6" fmla="*/ 37 w 112"/>
                    <a:gd name="T7" fmla="*/ 67 h 98"/>
                    <a:gd name="T8" fmla="*/ 52 w 112"/>
                    <a:gd name="T9" fmla="*/ 58 h 98"/>
                    <a:gd name="T10" fmla="*/ 61 w 112"/>
                    <a:gd name="T11" fmla="*/ 97 h 98"/>
                    <a:gd name="T12" fmla="*/ 92 w 112"/>
                    <a:gd name="T13" fmla="*/ 97 h 98"/>
                    <a:gd name="T14" fmla="*/ 105 w 112"/>
                    <a:gd name="T15" fmla="*/ 37 h 98"/>
                    <a:gd name="T16" fmla="*/ 67 w 112"/>
                    <a:gd name="T17" fmla="*/ 1 h 98"/>
                    <a:gd name="T18" fmla="*/ 17 w 112"/>
                    <a:gd name="T19" fmla="*/ 30 h 98"/>
                    <a:gd name="T20" fmla="*/ 48 w 112"/>
                    <a:gd name="T21" fmla="*/ 30 h 98"/>
                    <a:gd name="T22" fmla="*/ 63 w 112"/>
                    <a:gd name="T23" fmla="*/ 20 h 98"/>
                    <a:gd name="T24" fmla="*/ 74 w 112"/>
                    <a:gd name="T25" fmla="*/ 34 h 98"/>
                    <a:gd name="T26" fmla="*/ 71 w 112"/>
                    <a:gd name="T27" fmla="*/ 49 h 98"/>
                    <a:gd name="T28" fmla="*/ 70 w 112"/>
                    <a:gd name="T29" fmla="*/ 49 h 98"/>
                    <a:gd name="T30" fmla="*/ 46 w 112"/>
                    <a:gd name="T31" fmla="*/ 39 h 98"/>
                    <a:gd name="T32" fmla="*/ 5 w 112"/>
                    <a:gd name="T33" fmla="*/ 68 h 98"/>
                    <a:gd name="T34" fmla="*/ 33 w 112"/>
                    <a:gd name="T35" fmla="*/ 98 h 98"/>
                    <a:gd name="T36" fmla="*/ 64 w 112"/>
                    <a:gd name="T37" fmla="*/ 83 h 98"/>
                    <a:gd name="T38" fmla="*/ 65 w 112"/>
                    <a:gd name="T39" fmla="*/ 83 h 98"/>
                    <a:gd name="T40" fmla="*/ 61 w 112"/>
                    <a:gd name="T41"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98">
                      <a:moveTo>
                        <a:pt x="52" y="58"/>
                      </a:moveTo>
                      <a:cubicBezTo>
                        <a:pt x="62" y="58"/>
                        <a:pt x="69" y="58"/>
                        <a:pt x="67" y="66"/>
                      </a:cubicBezTo>
                      <a:cubicBezTo>
                        <a:pt x="65" y="76"/>
                        <a:pt x="61" y="78"/>
                        <a:pt x="48" y="78"/>
                      </a:cubicBezTo>
                      <a:cubicBezTo>
                        <a:pt x="43" y="78"/>
                        <a:pt x="34" y="78"/>
                        <a:pt x="37" y="67"/>
                      </a:cubicBezTo>
                      <a:cubicBezTo>
                        <a:pt x="38" y="59"/>
                        <a:pt x="45" y="58"/>
                        <a:pt x="52" y="58"/>
                      </a:cubicBezTo>
                      <a:close/>
                      <a:moveTo>
                        <a:pt x="61" y="97"/>
                      </a:moveTo>
                      <a:cubicBezTo>
                        <a:pt x="92" y="97"/>
                        <a:pt x="92" y="97"/>
                        <a:pt x="92" y="97"/>
                      </a:cubicBezTo>
                      <a:cubicBezTo>
                        <a:pt x="105" y="37"/>
                        <a:pt x="105" y="37"/>
                        <a:pt x="105" y="37"/>
                      </a:cubicBezTo>
                      <a:cubicBezTo>
                        <a:pt x="112" y="5"/>
                        <a:pt x="99" y="1"/>
                        <a:pt x="67" y="1"/>
                      </a:cubicBezTo>
                      <a:cubicBezTo>
                        <a:pt x="45" y="1"/>
                        <a:pt x="24" y="0"/>
                        <a:pt x="17" y="30"/>
                      </a:cubicBezTo>
                      <a:cubicBezTo>
                        <a:pt x="48" y="30"/>
                        <a:pt x="48" y="30"/>
                        <a:pt x="48" y="30"/>
                      </a:cubicBezTo>
                      <a:cubicBezTo>
                        <a:pt x="50" y="21"/>
                        <a:pt x="55" y="20"/>
                        <a:pt x="63" y="20"/>
                      </a:cubicBezTo>
                      <a:cubicBezTo>
                        <a:pt x="77" y="20"/>
                        <a:pt x="76" y="25"/>
                        <a:pt x="74" y="34"/>
                      </a:cubicBezTo>
                      <a:cubicBezTo>
                        <a:pt x="71" y="49"/>
                        <a:pt x="71" y="49"/>
                        <a:pt x="71" y="49"/>
                      </a:cubicBezTo>
                      <a:cubicBezTo>
                        <a:pt x="70" y="49"/>
                        <a:pt x="70" y="49"/>
                        <a:pt x="70" y="49"/>
                      </a:cubicBezTo>
                      <a:cubicBezTo>
                        <a:pt x="68" y="38"/>
                        <a:pt x="55" y="39"/>
                        <a:pt x="46" y="39"/>
                      </a:cubicBezTo>
                      <a:cubicBezTo>
                        <a:pt x="24" y="39"/>
                        <a:pt x="10" y="46"/>
                        <a:pt x="5" y="68"/>
                      </a:cubicBezTo>
                      <a:cubicBezTo>
                        <a:pt x="0" y="93"/>
                        <a:pt x="12" y="98"/>
                        <a:pt x="33" y="98"/>
                      </a:cubicBezTo>
                      <a:cubicBezTo>
                        <a:pt x="44" y="98"/>
                        <a:pt x="59" y="96"/>
                        <a:pt x="64" y="83"/>
                      </a:cubicBezTo>
                      <a:cubicBezTo>
                        <a:pt x="65" y="83"/>
                        <a:pt x="65" y="83"/>
                        <a:pt x="65" y="83"/>
                      </a:cubicBezTo>
                      <a:cubicBezTo>
                        <a:pt x="61" y="97"/>
                        <a:pt x="61" y="97"/>
                        <a:pt x="61" y="97"/>
                      </a:cubicBez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iscoSansTT Light"/>
                  </a:endParaRPr>
                </a:p>
              </p:txBody>
            </p:sp>
            <p:sp>
              <p:nvSpPr>
                <p:cNvPr id="163" name="Freeform 28"/>
                <p:cNvSpPr>
                  <a:spLocks/>
                </p:cNvSpPr>
                <p:nvPr/>
              </p:nvSpPr>
              <p:spPr bwMode="auto">
                <a:xfrm>
                  <a:off x="2064" y="2385"/>
                  <a:ext cx="73" cy="43"/>
                </a:xfrm>
                <a:custGeom>
                  <a:avLst/>
                  <a:gdLst>
                    <a:gd name="T0" fmla="*/ 50 w 165"/>
                    <a:gd name="T1" fmla="*/ 1 h 96"/>
                    <a:gd name="T2" fmla="*/ 47 w 165"/>
                    <a:gd name="T3" fmla="*/ 14 h 96"/>
                    <a:gd name="T4" fmla="*/ 48 w 165"/>
                    <a:gd name="T5" fmla="*/ 14 h 96"/>
                    <a:gd name="T6" fmla="*/ 77 w 165"/>
                    <a:gd name="T7" fmla="*/ 0 h 96"/>
                    <a:gd name="T8" fmla="*/ 102 w 165"/>
                    <a:gd name="T9" fmla="*/ 18 h 96"/>
                    <a:gd name="T10" fmla="*/ 104 w 165"/>
                    <a:gd name="T11" fmla="*/ 18 h 96"/>
                    <a:gd name="T12" fmla="*/ 134 w 165"/>
                    <a:gd name="T13" fmla="*/ 0 h 96"/>
                    <a:gd name="T14" fmla="*/ 161 w 165"/>
                    <a:gd name="T15" fmla="*/ 31 h 96"/>
                    <a:gd name="T16" fmla="*/ 147 w 165"/>
                    <a:gd name="T17" fmla="*/ 96 h 96"/>
                    <a:gd name="T18" fmla="*/ 116 w 165"/>
                    <a:gd name="T19" fmla="*/ 96 h 96"/>
                    <a:gd name="T20" fmla="*/ 127 w 165"/>
                    <a:gd name="T21" fmla="*/ 41 h 96"/>
                    <a:gd name="T22" fmla="*/ 119 w 165"/>
                    <a:gd name="T23" fmla="*/ 24 h 96"/>
                    <a:gd name="T24" fmla="*/ 100 w 165"/>
                    <a:gd name="T25" fmla="*/ 42 h 96"/>
                    <a:gd name="T26" fmla="*/ 89 w 165"/>
                    <a:gd name="T27" fmla="*/ 96 h 96"/>
                    <a:gd name="T28" fmla="*/ 58 w 165"/>
                    <a:gd name="T29" fmla="*/ 96 h 96"/>
                    <a:gd name="T30" fmla="*/ 70 w 165"/>
                    <a:gd name="T31" fmla="*/ 38 h 96"/>
                    <a:gd name="T32" fmla="*/ 61 w 165"/>
                    <a:gd name="T33" fmla="*/ 24 h 96"/>
                    <a:gd name="T34" fmla="*/ 42 w 165"/>
                    <a:gd name="T35" fmla="*/ 42 h 96"/>
                    <a:gd name="T36" fmla="*/ 31 w 165"/>
                    <a:gd name="T37" fmla="*/ 96 h 96"/>
                    <a:gd name="T38" fmla="*/ 0 w 165"/>
                    <a:gd name="T39" fmla="*/ 96 h 96"/>
                    <a:gd name="T40" fmla="*/ 20 w 165"/>
                    <a:gd name="T41" fmla="*/ 1 h 96"/>
                    <a:gd name="T42" fmla="*/ 50 w 165"/>
                    <a:gd name="T43"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96">
                      <a:moveTo>
                        <a:pt x="50" y="1"/>
                      </a:moveTo>
                      <a:cubicBezTo>
                        <a:pt x="47" y="14"/>
                        <a:pt x="47" y="14"/>
                        <a:pt x="47" y="14"/>
                      </a:cubicBezTo>
                      <a:cubicBezTo>
                        <a:pt x="48" y="14"/>
                        <a:pt x="48" y="14"/>
                        <a:pt x="48" y="14"/>
                      </a:cubicBezTo>
                      <a:cubicBezTo>
                        <a:pt x="55" y="3"/>
                        <a:pt x="67" y="0"/>
                        <a:pt x="77" y="0"/>
                      </a:cubicBezTo>
                      <a:cubicBezTo>
                        <a:pt x="91" y="0"/>
                        <a:pt x="104" y="2"/>
                        <a:pt x="102" y="18"/>
                      </a:cubicBezTo>
                      <a:cubicBezTo>
                        <a:pt x="104" y="18"/>
                        <a:pt x="104" y="18"/>
                        <a:pt x="104" y="18"/>
                      </a:cubicBezTo>
                      <a:cubicBezTo>
                        <a:pt x="108" y="5"/>
                        <a:pt x="122" y="0"/>
                        <a:pt x="134" y="0"/>
                      </a:cubicBezTo>
                      <a:cubicBezTo>
                        <a:pt x="156" y="0"/>
                        <a:pt x="165" y="9"/>
                        <a:pt x="161" y="31"/>
                      </a:cubicBezTo>
                      <a:cubicBezTo>
                        <a:pt x="147" y="96"/>
                        <a:pt x="147" y="96"/>
                        <a:pt x="147" y="96"/>
                      </a:cubicBezTo>
                      <a:cubicBezTo>
                        <a:pt x="116" y="96"/>
                        <a:pt x="116" y="96"/>
                        <a:pt x="116" y="96"/>
                      </a:cubicBezTo>
                      <a:cubicBezTo>
                        <a:pt x="127" y="41"/>
                        <a:pt x="127" y="41"/>
                        <a:pt x="127" y="41"/>
                      </a:cubicBezTo>
                      <a:cubicBezTo>
                        <a:pt x="129" y="31"/>
                        <a:pt x="131" y="24"/>
                        <a:pt x="119" y="24"/>
                      </a:cubicBezTo>
                      <a:cubicBezTo>
                        <a:pt x="106" y="24"/>
                        <a:pt x="102" y="32"/>
                        <a:pt x="100" y="42"/>
                      </a:cubicBezTo>
                      <a:cubicBezTo>
                        <a:pt x="89" y="96"/>
                        <a:pt x="89" y="96"/>
                        <a:pt x="89" y="96"/>
                      </a:cubicBezTo>
                      <a:cubicBezTo>
                        <a:pt x="58" y="96"/>
                        <a:pt x="58" y="96"/>
                        <a:pt x="58" y="96"/>
                      </a:cubicBezTo>
                      <a:cubicBezTo>
                        <a:pt x="70" y="38"/>
                        <a:pt x="70" y="38"/>
                        <a:pt x="70" y="38"/>
                      </a:cubicBezTo>
                      <a:cubicBezTo>
                        <a:pt x="71" y="30"/>
                        <a:pt x="72" y="24"/>
                        <a:pt x="61" y="24"/>
                      </a:cubicBezTo>
                      <a:cubicBezTo>
                        <a:pt x="48" y="24"/>
                        <a:pt x="45" y="30"/>
                        <a:pt x="42" y="42"/>
                      </a:cubicBezTo>
                      <a:cubicBezTo>
                        <a:pt x="31" y="96"/>
                        <a:pt x="31" y="96"/>
                        <a:pt x="31" y="96"/>
                      </a:cubicBezTo>
                      <a:cubicBezTo>
                        <a:pt x="0" y="96"/>
                        <a:pt x="0" y="96"/>
                        <a:pt x="0" y="96"/>
                      </a:cubicBezTo>
                      <a:cubicBezTo>
                        <a:pt x="20" y="1"/>
                        <a:pt x="20" y="1"/>
                        <a:pt x="20" y="1"/>
                      </a:cubicBezTo>
                      <a:cubicBezTo>
                        <a:pt x="50" y="1"/>
                        <a:pt x="50" y="1"/>
                        <a:pt x="50" y="1"/>
                      </a:cubicBez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iscoSansTT Light"/>
                  </a:endParaRPr>
                </a:p>
              </p:txBody>
            </p:sp>
            <p:sp>
              <p:nvSpPr>
                <p:cNvPr id="164" name="Freeform 29"/>
                <p:cNvSpPr>
                  <a:spLocks noEditPoints="1"/>
                </p:cNvSpPr>
                <p:nvPr/>
              </p:nvSpPr>
              <p:spPr bwMode="auto">
                <a:xfrm>
                  <a:off x="2134" y="2384"/>
                  <a:ext cx="50" cy="44"/>
                </a:xfrm>
                <a:custGeom>
                  <a:avLst/>
                  <a:gdLst>
                    <a:gd name="T0" fmla="*/ 53 w 112"/>
                    <a:gd name="T1" fmla="*/ 58 h 98"/>
                    <a:gd name="T2" fmla="*/ 68 w 112"/>
                    <a:gd name="T3" fmla="*/ 66 h 98"/>
                    <a:gd name="T4" fmla="*/ 48 w 112"/>
                    <a:gd name="T5" fmla="*/ 78 h 98"/>
                    <a:gd name="T6" fmla="*/ 37 w 112"/>
                    <a:gd name="T7" fmla="*/ 67 h 98"/>
                    <a:gd name="T8" fmla="*/ 53 w 112"/>
                    <a:gd name="T9" fmla="*/ 58 h 98"/>
                    <a:gd name="T10" fmla="*/ 61 w 112"/>
                    <a:gd name="T11" fmla="*/ 97 h 98"/>
                    <a:gd name="T12" fmla="*/ 92 w 112"/>
                    <a:gd name="T13" fmla="*/ 97 h 98"/>
                    <a:gd name="T14" fmla="*/ 105 w 112"/>
                    <a:gd name="T15" fmla="*/ 37 h 98"/>
                    <a:gd name="T16" fmla="*/ 68 w 112"/>
                    <a:gd name="T17" fmla="*/ 1 h 98"/>
                    <a:gd name="T18" fmla="*/ 18 w 112"/>
                    <a:gd name="T19" fmla="*/ 30 h 98"/>
                    <a:gd name="T20" fmla="*/ 49 w 112"/>
                    <a:gd name="T21" fmla="*/ 30 h 98"/>
                    <a:gd name="T22" fmla="*/ 64 w 112"/>
                    <a:gd name="T23" fmla="*/ 20 h 98"/>
                    <a:gd name="T24" fmla="*/ 75 w 112"/>
                    <a:gd name="T25" fmla="*/ 34 h 98"/>
                    <a:gd name="T26" fmla="*/ 71 w 112"/>
                    <a:gd name="T27" fmla="*/ 49 h 98"/>
                    <a:gd name="T28" fmla="*/ 70 w 112"/>
                    <a:gd name="T29" fmla="*/ 49 h 98"/>
                    <a:gd name="T30" fmla="*/ 46 w 112"/>
                    <a:gd name="T31" fmla="*/ 39 h 98"/>
                    <a:gd name="T32" fmla="*/ 6 w 112"/>
                    <a:gd name="T33" fmla="*/ 68 h 98"/>
                    <a:gd name="T34" fmla="*/ 34 w 112"/>
                    <a:gd name="T35" fmla="*/ 98 h 98"/>
                    <a:gd name="T36" fmla="*/ 64 w 112"/>
                    <a:gd name="T37" fmla="*/ 83 h 98"/>
                    <a:gd name="T38" fmla="*/ 65 w 112"/>
                    <a:gd name="T39" fmla="*/ 83 h 98"/>
                    <a:gd name="T40" fmla="*/ 61 w 112"/>
                    <a:gd name="T41"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98">
                      <a:moveTo>
                        <a:pt x="53" y="58"/>
                      </a:moveTo>
                      <a:cubicBezTo>
                        <a:pt x="63" y="58"/>
                        <a:pt x="69" y="58"/>
                        <a:pt x="68" y="66"/>
                      </a:cubicBezTo>
                      <a:cubicBezTo>
                        <a:pt x="66" y="76"/>
                        <a:pt x="61" y="78"/>
                        <a:pt x="48" y="78"/>
                      </a:cubicBezTo>
                      <a:cubicBezTo>
                        <a:pt x="44" y="78"/>
                        <a:pt x="35" y="78"/>
                        <a:pt x="37" y="67"/>
                      </a:cubicBezTo>
                      <a:cubicBezTo>
                        <a:pt x="39" y="59"/>
                        <a:pt x="45" y="58"/>
                        <a:pt x="53" y="58"/>
                      </a:cubicBezTo>
                      <a:close/>
                      <a:moveTo>
                        <a:pt x="61" y="97"/>
                      </a:moveTo>
                      <a:cubicBezTo>
                        <a:pt x="92" y="97"/>
                        <a:pt x="92" y="97"/>
                        <a:pt x="92" y="97"/>
                      </a:cubicBezTo>
                      <a:cubicBezTo>
                        <a:pt x="105" y="37"/>
                        <a:pt x="105" y="37"/>
                        <a:pt x="105" y="37"/>
                      </a:cubicBezTo>
                      <a:cubicBezTo>
                        <a:pt x="112" y="5"/>
                        <a:pt x="99" y="1"/>
                        <a:pt x="68" y="1"/>
                      </a:cubicBezTo>
                      <a:cubicBezTo>
                        <a:pt x="45" y="1"/>
                        <a:pt x="24" y="0"/>
                        <a:pt x="18" y="30"/>
                      </a:cubicBezTo>
                      <a:cubicBezTo>
                        <a:pt x="49" y="30"/>
                        <a:pt x="49" y="30"/>
                        <a:pt x="49" y="30"/>
                      </a:cubicBezTo>
                      <a:cubicBezTo>
                        <a:pt x="50" y="21"/>
                        <a:pt x="56" y="20"/>
                        <a:pt x="64" y="20"/>
                      </a:cubicBezTo>
                      <a:cubicBezTo>
                        <a:pt x="77" y="20"/>
                        <a:pt x="76" y="25"/>
                        <a:pt x="75" y="34"/>
                      </a:cubicBezTo>
                      <a:cubicBezTo>
                        <a:pt x="71" y="49"/>
                        <a:pt x="71" y="49"/>
                        <a:pt x="71" y="49"/>
                      </a:cubicBezTo>
                      <a:cubicBezTo>
                        <a:pt x="70" y="49"/>
                        <a:pt x="70" y="49"/>
                        <a:pt x="70" y="49"/>
                      </a:cubicBezTo>
                      <a:cubicBezTo>
                        <a:pt x="69" y="38"/>
                        <a:pt x="55" y="39"/>
                        <a:pt x="46" y="39"/>
                      </a:cubicBezTo>
                      <a:cubicBezTo>
                        <a:pt x="24" y="39"/>
                        <a:pt x="10" y="46"/>
                        <a:pt x="6" y="68"/>
                      </a:cubicBezTo>
                      <a:cubicBezTo>
                        <a:pt x="0" y="93"/>
                        <a:pt x="12" y="98"/>
                        <a:pt x="34" y="98"/>
                      </a:cubicBezTo>
                      <a:cubicBezTo>
                        <a:pt x="45" y="98"/>
                        <a:pt x="59" y="96"/>
                        <a:pt x="64" y="83"/>
                      </a:cubicBezTo>
                      <a:cubicBezTo>
                        <a:pt x="65" y="83"/>
                        <a:pt x="65" y="83"/>
                        <a:pt x="65" y="83"/>
                      </a:cubicBezTo>
                      <a:cubicBezTo>
                        <a:pt x="61" y="97"/>
                        <a:pt x="61" y="97"/>
                        <a:pt x="61" y="97"/>
                      </a:cubicBez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iscoSansTT Light"/>
                  </a:endParaRPr>
                </a:p>
              </p:txBody>
            </p:sp>
            <p:sp>
              <p:nvSpPr>
                <p:cNvPr id="165" name="Freeform 30"/>
                <p:cNvSpPr>
                  <a:spLocks noEditPoints="1"/>
                </p:cNvSpPr>
                <p:nvPr/>
              </p:nvSpPr>
              <p:spPr bwMode="auto">
                <a:xfrm>
                  <a:off x="2181" y="2367"/>
                  <a:ext cx="27" cy="61"/>
                </a:xfrm>
                <a:custGeom>
                  <a:avLst/>
                  <a:gdLst>
                    <a:gd name="T0" fmla="*/ 14 w 27"/>
                    <a:gd name="T1" fmla="*/ 61 h 61"/>
                    <a:gd name="T2" fmla="*/ 0 w 27"/>
                    <a:gd name="T3" fmla="*/ 61 h 61"/>
                    <a:gd name="T4" fmla="*/ 9 w 27"/>
                    <a:gd name="T5" fmla="*/ 18 h 61"/>
                    <a:gd name="T6" fmla="*/ 23 w 27"/>
                    <a:gd name="T7" fmla="*/ 18 h 61"/>
                    <a:gd name="T8" fmla="*/ 14 w 27"/>
                    <a:gd name="T9" fmla="*/ 61 h 61"/>
                    <a:gd name="T10" fmla="*/ 14 w 27"/>
                    <a:gd name="T11" fmla="*/ 61 h 61"/>
                    <a:gd name="T12" fmla="*/ 25 w 27"/>
                    <a:gd name="T13" fmla="*/ 11 h 61"/>
                    <a:gd name="T14" fmla="*/ 11 w 27"/>
                    <a:gd name="T15" fmla="*/ 11 h 61"/>
                    <a:gd name="T16" fmla="*/ 13 w 27"/>
                    <a:gd name="T17" fmla="*/ 0 h 61"/>
                    <a:gd name="T18" fmla="*/ 27 w 27"/>
                    <a:gd name="T19" fmla="*/ 0 h 61"/>
                    <a:gd name="T20" fmla="*/ 25 w 27"/>
                    <a:gd name="T21" fmla="*/ 11 h 61"/>
                    <a:gd name="T22" fmla="*/ 25 w 27"/>
                    <a:gd name="T23"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1">
                      <a:moveTo>
                        <a:pt x="14" y="61"/>
                      </a:moveTo>
                      <a:lnTo>
                        <a:pt x="0" y="61"/>
                      </a:lnTo>
                      <a:lnTo>
                        <a:pt x="9" y="18"/>
                      </a:lnTo>
                      <a:lnTo>
                        <a:pt x="23" y="18"/>
                      </a:lnTo>
                      <a:lnTo>
                        <a:pt x="14" y="61"/>
                      </a:lnTo>
                      <a:lnTo>
                        <a:pt x="14" y="61"/>
                      </a:lnTo>
                      <a:close/>
                      <a:moveTo>
                        <a:pt x="25" y="11"/>
                      </a:moveTo>
                      <a:lnTo>
                        <a:pt x="11" y="11"/>
                      </a:lnTo>
                      <a:lnTo>
                        <a:pt x="13" y="0"/>
                      </a:lnTo>
                      <a:lnTo>
                        <a:pt x="27" y="0"/>
                      </a:lnTo>
                      <a:lnTo>
                        <a:pt x="25" y="11"/>
                      </a:lnTo>
                      <a:lnTo>
                        <a:pt x="25" y="11"/>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iscoSansTT Light"/>
                  </a:endParaRPr>
                </a:p>
              </p:txBody>
            </p:sp>
            <p:sp>
              <p:nvSpPr>
                <p:cNvPr id="166" name="Freeform 31"/>
                <p:cNvSpPr>
                  <a:spLocks/>
                </p:cNvSpPr>
                <p:nvPr/>
              </p:nvSpPr>
              <p:spPr bwMode="auto">
                <a:xfrm>
                  <a:off x="1839" y="2296"/>
                  <a:ext cx="81" cy="150"/>
                </a:xfrm>
                <a:custGeom>
                  <a:avLst/>
                  <a:gdLst>
                    <a:gd name="T0" fmla="*/ 170 w 179"/>
                    <a:gd name="T1" fmla="*/ 328 h 335"/>
                    <a:gd name="T2" fmla="*/ 51 w 179"/>
                    <a:gd name="T3" fmla="*/ 167 h 335"/>
                    <a:gd name="T4" fmla="*/ 172 w 179"/>
                    <a:gd name="T5" fmla="*/ 6 h 335"/>
                    <a:gd name="T6" fmla="*/ 169 w 179"/>
                    <a:gd name="T7" fmla="*/ 0 h 335"/>
                    <a:gd name="T8" fmla="*/ 0 w 179"/>
                    <a:gd name="T9" fmla="*/ 167 h 335"/>
                    <a:gd name="T10" fmla="*/ 169 w 179"/>
                    <a:gd name="T11" fmla="*/ 335 h 335"/>
                    <a:gd name="T12" fmla="*/ 170 w 179"/>
                    <a:gd name="T13" fmla="*/ 328 h 335"/>
                  </a:gdLst>
                  <a:ahLst/>
                  <a:cxnLst>
                    <a:cxn ang="0">
                      <a:pos x="T0" y="T1"/>
                    </a:cxn>
                    <a:cxn ang="0">
                      <a:pos x="T2" y="T3"/>
                    </a:cxn>
                    <a:cxn ang="0">
                      <a:pos x="T4" y="T5"/>
                    </a:cxn>
                    <a:cxn ang="0">
                      <a:pos x="T6" y="T7"/>
                    </a:cxn>
                    <a:cxn ang="0">
                      <a:pos x="T8" y="T9"/>
                    </a:cxn>
                    <a:cxn ang="0">
                      <a:pos x="T10" y="T11"/>
                    </a:cxn>
                    <a:cxn ang="0">
                      <a:pos x="T12" y="T13"/>
                    </a:cxn>
                  </a:cxnLst>
                  <a:rect l="0" t="0" r="r" b="b"/>
                  <a:pathLst>
                    <a:path w="179" h="335">
                      <a:moveTo>
                        <a:pt x="170" y="328"/>
                      </a:moveTo>
                      <a:cubicBezTo>
                        <a:pt x="101" y="307"/>
                        <a:pt x="51" y="243"/>
                        <a:pt x="51" y="167"/>
                      </a:cubicBezTo>
                      <a:cubicBezTo>
                        <a:pt x="51" y="91"/>
                        <a:pt x="102" y="27"/>
                        <a:pt x="172" y="6"/>
                      </a:cubicBezTo>
                      <a:cubicBezTo>
                        <a:pt x="179" y="4"/>
                        <a:pt x="177" y="0"/>
                        <a:pt x="169" y="0"/>
                      </a:cubicBezTo>
                      <a:cubicBezTo>
                        <a:pt x="75" y="0"/>
                        <a:pt x="0" y="75"/>
                        <a:pt x="0" y="167"/>
                      </a:cubicBezTo>
                      <a:cubicBezTo>
                        <a:pt x="0" y="260"/>
                        <a:pt x="75" y="335"/>
                        <a:pt x="169" y="335"/>
                      </a:cubicBezTo>
                      <a:cubicBezTo>
                        <a:pt x="177" y="335"/>
                        <a:pt x="178" y="330"/>
                        <a:pt x="170" y="328"/>
                      </a:cubicBez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iscoSansTT Light"/>
                  </a:endParaRPr>
                </a:p>
              </p:txBody>
            </p:sp>
            <p:sp>
              <p:nvSpPr>
                <p:cNvPr id="167" name="Freeform 32"/>
                <p:cNvSpPr>
                  <a:spLocks/>
                </p:cNvSpPr>
                <p:nvPr/>
              </p:nvSpPr>
              <p:spPr bwMode="auto">
                <a:xfrm>
                  <a:off x="1870" y="2307"/>
                  <a:ext cx="109" cy="84"/>
                </a:xfrm>
                <a:custGeom>
                  <a:avLst/>
                  <a:gdLst>
                    <a:gd name="T0" fmla="*/ 15 w 243"/>
                    <a:gd name="T1" fmla="*/ 182 h 188"/>
                    <a:gd name="T2" fmla="*/ 14 w 243"/>
                    <a:gd name="T3" fmla="*/ 168 h 188"/>
                    <a:gd name="T4" fmla="*/ 147 w 243"/>
                    <a:gd name="T5" fmla="*/ 35 h 188"/>
                    <a:gd name="T6" fmla="*/ 240 w 243"/>
                    <a:gd name="T7" fmla="*/ 64 h 188"/>
                    <a:gd name="T8" fmla="*/ 133 w 243"/>
                    <a:gd name="T9" fmla="*/ 0 h 188"/>
                    <a:gd name="T10" fmla="*/ 0 w 243"/>
                    <a:gd name="T11" fmla="*/ 133 h 188"/>
                    <a:gd name="T12" fmla="*/ 9 w 243"/>
                    <a:gd name="T13" fmla="*/ 181 h 188"/>
                    <a:gd name="T14" fmla="*/ 15 w 243"/>
                    <a:gd name="T15" fmla="*/ 182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88">
                      <a:moveTo>
                        <a:pt x="15" y="182"/>
                      </a:moveTo>
                      <a:cubicBezTo>
                        <a:pt x="14" y="177"/>
                        <a:pt x="14" y="173"/>
                        <a:pt x="14" y="168"/>
                      </a:cubicBezTo>
                      <a:cubicBezTo>
                        <a:pt x="14" y="94"/>
                        <a:pt x="73" y="35"/>
                        <a:pt x="147" y="35"/>
                      </a:cubicBezTo>
                      <a:cubicBezTo>
                        <a:pt x="216" y="35"/>
                        <a:pt x="237" y="66"/>
                        <a:pt x="240" y="64"/>
                      </a:cubicBezTo>
                      <a:cubicBezTo>
                        <a:pt x="243" y="62"/>
                        <a:pt x="215" y="0"/>
                        <a:pt x="133" y="0"/>
                      </a:cubicBezTo>
                      <a:cubicBezTo>
                        <a:pt x="60" y="0"/>
                        <a:pt x="0" y="60"/>
                        <a:pt x="0" y="133"/>
                      </a:cubicBezTo>
                      <a:cubicBezTo>
                        <a:pt x="0" y="150"/>
                        <a:pt x="3" y="166"/>
                        <a:pt x="9" y="181"/>
                      </a:cubicBezTo>
                      <a:cubicBezTo>
                        <a:pt x="11" y="188"/>
                        <a:pt x="15" y="188"/>
                        <a:pt x="15" y="182"/>
                      </a:cubicBez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iscoSansTT Light"/>
                  </a:endParaRPr>
                </a:p>
              </p:txBody>
            </p:sp>
            <p:sp>
              <p:nvSpPr>
                <p:cNvPr id="168" name="Freeform 33"/>
                <p:cNvSpPr>
                  <a:spLocks/>
                </p:cNvSpPr>
                <p:nvPr/>
              </p:nvSpPr>
              <p:spPr bwMode="auto">
                <a:xfrm>
                  <a:off x="1899" y="2329"/>
                  <a:ext cx="78" cy="27"/>
                </a:xfrm>
                <a:custGeom>
                  <a:avLst/>
                  <a:gdLst>
                    <a:gd name="T0" fmla="*/ 5 w 175"/>
                    <a:gd name="T1" fmla="*/ 37 h 60"/>
                    <a:gd name="T2" fmla="*/ 126 w 175"/>
                    <a:gd name="T3" fmla="*/ 36 h 60"/>
                    <a:gd name="T4" fmla="*/ 173 w 175"/>
                    <a:gd name="T5" fmla="*/ 60 h 60"/>
                    <a:gd name="T6" fmla="*/ 122 w 175"/>
                    <a:gd name="T7" fmla="*/ 16 h 60"/>
                    <a:gd name="T8" fmla="*/ 3 w 175"/>
                    <a:gd name="T9" fmla="*/ 34 h 60"/>
                    <a:gd name="T10" fmla="*/ 5 w 175"/>
                    <a:gd name="T11" fmla="*/ 37 h 60"/>
                  </a:gdLst>
                  <a:ahLst/>
                  <a:cxnLst>
                    <a:cxn ang="0">
                      <a:pos x="T0" y="T1"/>
                    </a:cxn>
                    <a:cxn ang="0">
                      <a:pos x="T2" y="T3"/>
                    </a:cxn>
                    <a:cxn ang="0">
                      <a:pos x="T4" y="T5"/>
                    </a:cxn>
                    <a:cxn ang="0">
                      <a:pos x="T6" y="T7"/>
                    </a:cxn>
                    <a:cxn ang="0">
                      <a:pos x="T8" y="T9"/>
                    </a:cxn>
                    <a:cxn ang="0">
                      <a:pos x="T10" y="T11"/>
                    </a:cxn>
                  </a:cxnLst>
                  <a:rect l="0" t="0" r="r" b="b"/>
                  <a:pathLst>
                    <a:path w="175" h="60">
                      <a:moveTo>
                        <a:pt x="5" y="37"/>
                      </a:moveTo>
                      <a:cubicBezTo>
                        <a:pt x="40" y="22"/>
                        <a:pt x="83" y="21"/>
                        <a:pt x="126" y="36"/>
                      </a:cubicBezTo>
                      <a:cubicBezTo>
                        <a:pt x="155" y="46"/>
                        <a:pt x="171" y="60"/>
                        <a:pt x="173" y="60"/>
                      </a:cubicBezTo>
                      <a:cubicBezTo>
                        <a:pt x="175" y="59"/>
                        <a:pt x="156" y="29"/>
                        <a:pt x="122" y="16"/>
                      </a:cubicBezTo>
                      <a:cubicBezTo>
                        <a:pt x="80" y="0"/>
                        <a:pt x="36" y="8"/>
                        <a:pt x="3" y="34"/>
                      </a:cubicBezTo>
                      <a:cubicBezTo>
                        <a:pt x="0" y="37"/>
                        <a:pt x="1" y="39"/>
                        <a:pt x="5" y="37"/>
                      </a:cubicBez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iscoSansTT Light"/>
                  </a:endParaRPr>
                </a:p>
              </p:txBody>
            </p:sp>
          </p:grpSp>
        </p:grpSp>
        <p:grpSp>
          <p:nvGrpSpPr>
            <p:cNvPr id="155" name="Group 154"/>
            <p:cNvGrpSpPr/>
            <p:nvPr/>
          </p:nvGrpSpPr>
          <p:grpSpPr>
            <a:xfrm>
              <a:off x="2362200" y="1352550"/>
              <a:ext cx="364510" cy="364510"/>
              <a:chOff x="4114800" y="3774005"/>
              <a:chExt cx="914400" cy="914400"/>
            </a:xfrm>
          </p:grpSpPr>
          <p:sp>
            <p:nvSpPr>
              <p:cNvPr id="156" name="Oval 155"/>
              <p:cNvSpPr/>
              <p:nvPr/>
            </p:nvSpPr>
            <p:spPr>
              <a:xfrm>
                <a:off x="4114800" y="3774005"/>
                <a:ext cx="914400" cy="914400"/>
              </a:xfrm>
              <a:prstGeom prst="ellipse">
                <a:avLst/>
              </a:prstGeom>
              <a:gradFill flip="none" rotWithShape="1">
                <a:gsLst>
                  <a:gs pos="0">
                    <a:srgbClr val="F8971D">
                      <a:shade val="30000"/>
                      <a:satMod val="115000"/>
                    </a:srgbClr>
                  </a:gs>
                  <a:gs pos="50000">
                    <a:srgbClr val="F8971D">
                      <a:shade val="67500"/>
                      <a:satMod val="115000"/>
                    </a:srgbClr>
                  </a:gs>
                  <a:gs pos="100000">
                    <a:srgbClr val="F8971D">
                      <a:shade val="100000"/>
                      <a:satMod val="115000"/>
                    </a:srgbClr>
                  </a:gs>
                </a:gsLst>
                <a:lin ang="13500000" scaled="1"/>
                <a:tileRect/>
              </a:gradFill>
              <a:ln w="254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CiscoSansTT Light"/>
                </a:endParaRPr>
              </a:p>
            </p:txBody>
          </p:sp>
          <p:sp>
            <p:nvSpPr>
              <p:cNvPr id="157" name="Freeform 7"/>
              <p:cNvSpPr>
                <a:spLocks noEditPoints="1"/>
              </p:cNvSpPr>
              <p:nvPr/>
            </p:nvSpPr>
            <p:spPr bwMode="auto">
              <a:xfrm>
                <a:off x="4459399" y="3972868"/>
                <a:ext cx="225203" cy="516675"/>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CiscoSansTT Light"/>
                  </a:rPr>
                  <a:t> </a:t>
                </a:r>
              </a:p>
            </p:txBody>
          </p:sp>
        </p:grpSp>
      </p:grpSp>
      <p:sp>
        <p:nvSpPr>
          <p:cNvPr id="169" name="TextBox 168"/>
          <p:cNvSpPr txBox="1"/>
          <p:nvPr/>
        </p:nvSpPr>
        <p:spPr>
          <a:xfrm>
            <a:off x="10258928" y="5461001"/>
            <a:ext cx="1929897" cy="369310"/>
          </a:xfrm>
          <a:prstGeom prst="rect">
            <a:avLst/>
          </a:prstGeom>
          <a:noFill/>
        </p:spPr>
        <p:txBody>
          <a:bodyPr wrap="square" lIns="121899" tIns="60949" rIns="121899" bIns="60949" rtlCol="0">
            <a:spAutoFit/>
          </a:bodyPr>
          <a:lstStyle/>
          <a:p>
            <a:pPr algn="ctr"/>
            <a:r>
              <a:rPr lang="ja-JP" altLang="en-US" sz="1600" dirty="0" smtClean="0">
                <a:solidFill>
                  <a:srgbClr val="FFFFFF">
                    <a:lumMod val="50000"/>
                  </a:srgbClr>
                </a:solidFill>
                <a:latin typeface="CiscoSansTT Light"/>
                <a:cs typeface="Arial" pitchFamily="34" charset="0"/>
              </a:rPr>
              <a:t>拠点</a:t>
            </a:r>
            <a:r>
              <a:rPr lang="en-US" sz="1600" dirty="0" smtClean="0">
                <a:solidFill>
                  <a:srgbClr val="FFFFFF">
                    <a:lumMod val="50000"/>
                  </a:srgbClr>
                </a:solidFill>
                <a:latin typeface="CiscoSansTT Light"/>
                <a:cs typeface="Arial" pitchFamily="34" charset="0"/>
              </a:rPr>
              <a:t>/</a:t>
            </a:r>
            <a:r>
              <a:rPr lang="en-US" sz="1600" dirty="0">
                <a:solidFill>
                  <a:srgbClr val="FFFFFF">
                    <a:lumMod val="50000"/>
                  </a:srgbClr>
                </a:solidFill>
                <a:latin typeface="CiscoSansTT Light"/>
                <a:cs typeface="Arial" pitchFamily="34" charset="0"/>
              </a:rPr>
              <a:t>DC</a:t>
            </a:r>
            <a:endParaRPr lang="en-US" sz="1600" dirty="0">
              <a:solidFill>
                <a:srgbClr val="000000"/>
              </a:solidFill>
              <a:latin typeface="CiscoSansTT Light"/>
            </a:endParaRPr>
          </a:p>
        </p:txBody>
      </p:sp>
      <p:grpSp>
        <p:nvGrpSpPr>
          <p:cNvPr id="9" name="Group 8"/>
          <p:cNvGrpSpPr/>
          <p:nvPr/>
        </p:nvGrpSpPr>
        <p:grpSpPr>
          <a:xfrm>
            <a:off x="78916" y="3776774"/>
            <a:ext cx="5588040" cy="2277040"/>
            <a:chOff x="59202" y="2986747"/>
            <a:chExt cx="4192122" cy="1707780"/>
          </a:xfrm>
        </p:grpSpPr>
        <p:sp>
          <p:nvSpPr>
            <p:cNvPr id="178" name="Rounded Rectangle 177"/>
            <p:cNvSpPr/>
            <p:nvPr/>
          </p:nvSpPr>
          <p:spPr>
            <a:xfrm flipV="1">
              <a:off x="59202" y="3375130"/>
              <a:ext cx="4138050" cy="1319397"/>
            </a:xfrm>
            <a:prstGeom prst="roundRect">
              <a:avLst>
                <a:gd name="adj" fmla="val 0"/>
              </a:avLst>
            </a:prstGeom>
            <a:gradFill flip="none" rotWithShape="1">
              <a:gsLst>
                <a:gs pos="98667">
                  <a:srgbClr val="5F5F5F">
                    <a:alpha val="31000"/>
                  </a:srgbClr>
                </a:gs>
                <a:gs pos="0">
                  <a:schemeClr val="bg1">
                    <a:alpha val="31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609392"/>
              <a:endParaRPr lang="en-US" dirty="0">
                <a:solidFill>
                  <a:srgbClr val="FFFFFF"/>
                </a:solidFill>
                <a:latin typeface="CiscoSansTT Light"/>
              </a:endParaRPr>
            </a:p>
          </p:txBody>
        </p:sp>
        <p:sp>
          <p:nvSpPr>
            <p:cNvPr id="179" name="TextBox 178"/>
            <p:cNvSpPr txBox="1"/>
            <p:nvPr/>
          </p:nvSpPr>
          <p:spPr>
            <a:xfrm>
              <a:off x="70463" y="3478209"/>
              <a:ext cx="4180861" cy="1178778"/>
            </a:xfrm>
            <a:prstGeom prst="rect">
              <a:avLst/>
            </a:prstGeom>
          </p:spPr>
          <p:txBody>
            <a:bodyPr wrap="square" lIns="91432" tIns="45716" rIns="91432" bIns="45716" anchor="ctr">
              <a:spAutoFit/>
            </a:bodyPr>
            <a:lstStyle>
              <a:lvl1pPr marL="228600" indent="-171450" defTabSz="685891">
                <a:lnSpc>
                  <a:spcPct val="95000"/>
                </a:lnSpc>
                <a:spcBef>
                  <a:spcPts val="1110"/>
                </a:spcBef>
                <a:buClr>
                  <a:schemeClr val="tx2"/>
                </a:buClr>
                <a:buSzPct val="80000"/>
                <a:buFont typeface="Wingdings" panose="05000000000000000000" pitchFamily="2" charset="2"/>
                <a:buChar char="§"/>
                <a:tabLst/>
                <a:defRPr lang="en-US" sz="2000" b="0" i="0">
                  <a:solidFill>
                    <a:schemeClr val="tx2"/>
                  </a:solidFill>
                  <a:cs typeface="CiscoSans ExtraLight"/>
                </a:defRPr>
              </a:lvl1pPr>
              <a:lvl2pPr indent="-215900" defTabSz="685891">
                <a:lnSpc>
                  <a:spcPct val="95000"/>
                </a:lnSpc>
                <a:spcBef>
                  <a:spcPts val="450"/>
                </a:spcBef>
                <a:buClr>
                  <a:schemeClr val="tx2"/>
                </a:buClr>
                <a:buSzPct val="80000"/>
                <a:buFont typeface="Wingdings" panose="05000000000000000000" pitchFamily="2" charset="2"/>
                <a:buChar char="§"/>
                <a:defRPr lang="en-US" b="0" i="0">
                  <a:solidFill>
                    <a:schemeClr val="tx2"/>
                  </a:solidFill>
                  <a:cs typeface="CiscoSans ExtraLight"/>
                </a:defRPr>
              </a:lvl2pPr>
              <a:lvl3pPr marL="628650" indent="-171450" defTabSz="685891">
                <a:lnSpc>
                  <a:spcPct val="95000"/>
                </a:lnSpc>
                <a:spcBef>
                  <a:spcPts val="630"/>
                </a:spcBef>
                <a:buClr>
                  <a:schemeClr val="tx2"/>
                </a:buClr>
                <a:buSzPct val="80000"/>
                <a:buFont typeface="Wingdings" panose="05000000000000000000" pitchFamily="2" charset="2"/>
                <a:buChar char="§"/>
                <a:defRPr lang="en-US" sz="1600" b="0" i="0">
                  <a:solidFill>
                    <a:schemeClr val="tx2"/>
                  </a:solidFill>
                  <a:cs typeface="CiscoSans ExtraLight"/>
                </a:defRPr>
              </a:lvl3pPr>
              <a:lvl4pPr marL="800100" indent="-171450" defTabSz="685891">
                <a:lnSpc>
                  <a:spcPct val="95000"/>
                </a:lnSpc>
                <a:spcBef>
                  <a:spcPts val="630"/>
                </a:spcBef>
                <a:buClr>
                  <a:schemeClr val="tx2"/>
                </a:buClr>
                <a:buSzPct val="80000"/>
                <a:buFont typeface="Wingdings" panose="05000000000000000000" pitchFamily="2" charset="2"/>
                <a:buChar char="§"/>
                <a:defRPr lang="en-US" sz="1400" b="0" i="0">
                  <a:solidFill>
                    <a:schemeClr val="tx2"/>
                  </a:solidFill>
                  <a:cs typeface="CiscoSans ExtraLight"/>
                </a:defRPr>
              </a:lvl4pPr>
              <a:lvl5pPr marL="971550" indent="-171450" defTabSz="685891">
                <a:lnSpc>
                  <a:spcPct val="95000"/>
                </a:lnSpc>
                <a:spcBef>
                  <a:spcPts val="630"/>
                </a:spcBef>
                <a:buClr>
                  <a:schemeClr val="tx2"/>
                </a:buClr>
                <a:buSzPct val="80000"/>
                <a:buFont typeface="Wingdings" panose="05000000000000000000" pitchFamily="2" charset="2"/>
                <a:buChar char="§"/>
                <a:defRPr lang="en-US" sz="1200" b="0" i="0">
                  <a:solidFill>
                    <a:schemeClr val="tx2"/>
                  </a:solidFill>
                  <a:cs typeface="CiscoSans ExtraLight"/>
                </a:defRPr>
              </a:lvl5pPr>
              <a:lvl6pPr marL="864000" indent="-171473" defTabSz="685891">
                <a:spcBef>
                  <a:spcPts val="600"/>
                </a:spcBef>
                <a:buFont typeface="Arial" pitchFamily="34" charset="0"/>
                <a:buChar char="•"/>
                <a:defRPr sz="900" baseline="0"/>
              </a:lvl6pPr>
              <a:lvl7pPr marL="936000" indent="-171450" defTabSz="685891">
                <a:spcBef>
                  <a:spcPts val="600"/>
                </a:spcBef>
                <a:buFont typeface="Arial" pitchFamily="34" charset="0"/>
                <a:buChar char="•"/>
                <a:defRPr sz="800" baseline="0"/>
              </a:lvl7pPr>
              <a:lvl8pPr marL="2400620" indent="0" defTabSz="685891">
                <a:spcBef>
                  <a:spcPct val="20000"/>
                </a:spcBef>
                <a:buFont typeface="Arial" pitchFamily="34" charset="0"/>
                <a:buNone/>
                <a:defRPr sz="1500"/>
              </a:lvl8pPr>
              <a:lvl9pPr marL="2915039" indent="-171473" defTabSz="685891">
                <a:spcBef>
                  <a:spcPct val="20000"/>
                </a:spcBef>
                <a:buFont typeface="Arial" pitchFamily="34" charset="0"/>
                <a:buChar char="•"/>
                <a:defRPr sz="1500"/>
              </a:lvl9pPr>
            </a:lstStyle>
            <a:p>
              <a:pPr>
                <a:spcBef>
                  <a:spcPts val="800"/>
                </a:spcBef>
                <a:buClr>
                  <a:srgbClr val="272848"/>
                </a:buClr>
              </a:pPr>
              <a:r>
                <a:rPr lang="en-US" altLang="ja-JP" sz="1600" dirty="0" smtClean="0">
                  <a:solidFill>
                    <a:srgbClr val="D3D3DA">
                      <a:lumMod val="50000"/>
                    </a:srgbClr>
                  </a:solidFill>
                  <a:latin typeface="CiscoSansTT Light"/>
                </a:rPr>
                <a:t>Akamai</a:t>
              </a:r>
              <a:r>
                <a:rPr lang="ja-JP" altLang="en-US" sz="1600" dirty="0" smtClean="0">
                  <a:solidFill>
                    <a:srgbClr val="D3D3DA">
                      <a:lumMod val="50000"/>
                    </a:srgbClr>
                  </a:solidFill>
                  <a:latin typeface="CiscoSansTT Light"/>
                </a:rPr>
                <a:t>化されたコンテンツは特別なキャッシュルールを持つ</a:t>
              </a:r>
              <a:endParaRPr sz="1600" dirty="0">
                <a:solidFill>
                  <a:srgbClr val="D3D3DA">
                    <a:lumMod val="50000"/>
                  </a:srgbClr>
                </a:solidFill>
                <a:latin typeface="CiscoSansTT Light"/>
              </a:endParaRPr>
            </a:p>
            <a:p>
              <a:pPr>
                <a:spcBef>
                  <a:spcPts val="800"/>
                </a:spcBef>
                <a:buClr>
                  <a:srgbClr val="272848"/>
                </a:buClr>
              </a:pPr>
              <a:r>
                <a:rPr lang="ja-JP" altLang="en-US" sz="1600" dirty="0" smtClean="0">
                  <a:solidFill>
                    <a:srgbClr val="D3D3DA">
                      <a:lumMod val="50000"/>
                    </a:srgbClr>
                  </a:solidFill>
                  <a:latin typeface="CiscoSansTT Light"/>
                </a:rPr>
                <a:t>ページ読み込み性能を劇的に改善</a:t>
              </a:r>
              <a:endParaRPr sz="1600" dirty="0">
                <a:solidFill>
                  <a:srgbClr val="D3D3DA">
                    <a:lumMod val="50000"/>
                  </a:srgbClr>
                </a:solidFill>
                <a:latin typeface="CiscoSansTT Light"/>
              </a:endParaRPr>
            </a:p>
            <a:p>
              <a:pPr>
                <a:spcBef>
                  <a:spcPts val="800"/>
                </a:spcBef>
                <a:buClr>
                  <a:srgbClr val="272848"/>
                </a:buClr>
              </a:pPr>
              <a:r>
                <a:rPr lang="ja-JP" altLang="en-US" sz="1600" dirty="0" smtClean="0">
                  <a:solidFill>
                    <a:srgbClr val="D3D3DA">
                      <a:lumMod val="50000"/>
                    </a:srgbClr>
                  </a:solidFill>
                  <a:latin typeface="CiscoSansTT Light"/>
                </a:rPr>
                <a:t>通常インターネットコンテンツはクラウドプラットフォームではキャッシュされない</a:t>
              </a:r>
              <a:endParaRPr sz="1600" dirty="0">
                <a:solidFill>
                  <a:srgbClr val="D3D3DA">
                    <a:lumMod val="50000"/>
                  </a:srgbClr>
                </a:solidFill>
                <a:latin typeface="CiscoSansTT Light"/>
              </a:endParaRPr>
            </a:p>
            <a:p>
              <a:pPr>
                <a:spcBef>
                  <a:spcPts val="800"/>
                </a:spcBef>
                <a:buClr>
                  <a:srgbClr val="272848"/>
                </a:buClr>
              </a:pPr>
              <a:r>
                <a:rPr lang="en-US" sz="1600" dirty="0" smtClean="0">
                  <a:solidFill>
                    <a:srgbClr val="D3D3DA">
                      <a:lumMod val="50000"/>
                    </a:srgbClr>
                  </a:solidFill>
                  <a:latin typeface="CiscoSansTT Light"/>
                </a:rPr>
                <a:t>現在は、エッジサーバ</a:t>
              </a:r>
              <a:r>
                <a:rPr lang="ja-JP" altLang="en-US" sz="1600" dirty="0" smtClean="0">
                  <a:solidFill>
                    <a:srgbClr val="D3D3DA">
                      <a:lumMod val="50000"/>
                    </a:srgbClr>
                  </a:solidFill>
                  <a:latin typeface="CiscoSansTT Light"/>
                </a:rPr>
                <a:t>に近いユーザが恩恵を受ける</a:t>
              </a:r>
              <a:endParaRPr sz="1600" dirty="0">
                <a:solidFill>
                  <a:srgbClr val="D3D3DA">
                    <a:lumMod val="50000"/>
                  </a:srgbClr>
                </a:solidFill>
                <a:latin typeface="CiscoSansTT Light"/>
              </a:endParaRPr>
            </a:p>
          </p:txBody>
        </p:sp>
        <p:sp>
          <p:nvSpPr>
            <p:cNvPr id="180" name="Rectangle 179"/>
            <p:cNvSpPr/>
            <p:nvPr/>
          </p:nvSpPr>
          <p:spPr>
            <a:xfrm>
              <a:off x="59202" y="2986747"/>
              <a:ext cx="4138050" cy="392183"/>
            </a:xfrm>
            <a:prstGeom prst="rect">
              <a:avLst/>
            </a:prstGeom>
            <a:gradFill>
              <a:gsLst>
                <a:gs pos="100000">
                  <a:schemeClr val="accent6">
                    <a:lumMod val="50000"/>
                  </a:schemeClr>
                </a:gs>
                <a:gs pos="667">
                  <a:schemeClr val="accent6"/>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09392"/>
              <a:endParaRPr lang="en-US" dirty="0">
                <a:solidFill>
                  <a:srgbClr val="FFFFFF"/>
                </a:solidFill>
                <a:latin typeface="CiscoSansTT Light"/>
              </a:endParaRPr>
            </a:p>
          </p:txBody>
        </p:sp>
        <p:sp>
          <p:nvSpPr>
            <p:cNvPr id="181" name="TextBox 180"/>
            <p:cNvSpPr txBox="1"/>
            <p:nvPr/>
          </p:nvSpPr>
          <p:spPr>
            <a:xfrm>
              <a:off x="76199" y="3028950"/>
              <a:ext cx="4089298" cy="288541"/>
            </a:xfrm>
            <a:prstGeom prst="rect">
              <a:avLst/>
            </a:prstGeom>
            <a:noFill/>
          </p:spPr>
          <p:txBody>
            <a:bodyPr wrap="square" rtlCol="0">
              <a:spAutoFit/>
            </a:bodyPr>
            <a:lstStyle/>
            <a:p>
              <a:r>
                <a:rPr lang="ja-JP" altLang="en-US" sz="1900" kern="0" dirty="0" smtClean="0">
                  <a:solidFill>
                    <a:srgbClr val="FFFFFF"/>
                  </a:solidFill>
                  <a:latin typeface="CiscoSansTT Light"/>
                </a:rPr>
                <a:t>エッジでのキャッシング</a:t>
              </a:r>
              <a:r>
                <a:rPr lang="en-US" sz="1900" kern="0" dirty="0" smtClean="0">
                  <a:solidFill>
                    <a:srgbClr val="FFFFFF"/>
                  </a:solidFill>
                  <a:latin typeface="CiscoSansTT Light"/>
                </a:rPr>
                <a:t> </a:t>
              </a:r>
              <a:r>
                <a:rPr lang="en-US" sz="1900" kern="0" dirty="0">
                  <a:solidFill>
                    <a:srgbClr val="FFFFFF"/>
                  </a:solidFill>
                  <a:latin typeface="CiscoSansTT Light"/>
                </a:rPr>
                <a:t>— </a:t>
              </a:r>
              <a:r>
                <a:rPr lang="ja-JP" altLang="en-US" sz="1900" kern="0" dirty="0" smtClean="0">
                  <a:solidFill>
                    <a:srgbClr val="FFFFFF"/>
                  </a:solidFill>
                  <a:latin typeface="CiscoSansTT Light"/>
                </a:rPr>
                <a:t>クラウドプラットフォーム</a:t>
              </a:r>
              <a:endParaRPr lang="en-US" sz="1900" kern="0" dirty="0">
                <a:solidFill>
                  <a:srgbClr val="FFFFFF"/>
                </a:solidFill>
                <a:latin typeface="CiscoSansTT Light"/>
              </a:endParaRPr>
            </a:p>
          </p:txBody>
        </p:sp>
      </p:grpSp>
      <p:grpSp>
        <p:nvGrpSpPr>
          <p:cNvPr id="10" name="Group 9"/>
          <p:cNvGrpSpPr/>
          <p:nvPr/>
        </p:nvGrpSpPr>
        <p:grpSpPr>
          <a:xfrm>
            <a:off x="36587" y="3771707"/>
            <a:ext cx="5515963" cy="2282107"/>
            <a:chOff x="4656670" y="2967700"/>
            <a:chExt cx="4138050" cy="1711580"/>
          </a:xfrm>
        </p:grpSpPr>
        <p:sp>
          <p:nvSpPr>
            <p:cNvPr id="182" name="Rounded Rectangle 181"/>
            <p:cNvSpPr/>
            <p:nvPr/>
          </p:nvSpPr>
          <p:spPr>
            <a:xfrm flipV="1">
              <a:off x="4656670" y="3339536"/>
              <a:ext cx="4138050" cy="1339744"/>
            </a:xfrm>
            <a:prstGeom prst="roundRect">
              <a:avLst>
                <a:gd name="adj" fmla="val 0"/>
              </a:avLst>
            </a:prstGeom>
            <a:gradFill flip="none" rotWithShape="1">
              <a:gsLst>
                <a:gs pos="98667">
                  <a:srgbClr val="5F5F5F">
                    <a:alpha val="31000"/>
                  </a:srgbClr>
                </a:gs>
                <a:gs pos="0">
                  <a:schemeClr val="bg1">
                    <a:alpha val="31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609392"/>
              <a:endParaRPr lang="en-US" dirty="0">
                <a:solidFill>
                  <a:srgbClr val="FFFFFF"/>
                </a:solidFill>
                <a:latin typeface="CiscoSansTT Light"/>
              </a:endParaRPr>
            </a:p>
          </p:txBody>
        </p:sp>
        <p:sp>
          <p:nvSpPr>
            <p:cNvPr id="183" name="TextBox 182"/>
            <p:cNvSpPr txBox="1"/>
            <p:nvPr/>
          </p:nvSpPr>
          <p:spPr>
            <a:xfrm>
              <a:off x="4673668" y="3550676"/>
              <a:ext cx="3965329" cy="849457"/>
            </a:xfrm>
            <a:prstGeom prst="rect">
              <a:avLst/>
            </a:prstGeom>
          </p:spPr>
          <p:txBody>
            <a:bodyPr wrap="square" lIns="91432" tIns="45716" rIns="91432" bIns="45716" anchor="ctr">
              <a:spAutoFit/>
            </a:bodyPr>
            <a:lstStyle>
              <a:lvl1pPr marL="228600" indent="-171450" defTabSz="685891">
                <a:lnSpc>
                  <a:spcPct val="95000"/>
                </a:lnSpc>
                <a:spcBef>
                  <a:spcPts val="1110"/>
                </a:spcBef>
                <a:buClr>
                  <a:schemeClr val="tx2"/>
                </a:buClr>
                <a:buSzPct val="80000"/>
                <a:buFont typeface="Wingdings" panose="05000000000000000000" pitchFamily="2" charset="2"/>
                <a:buChar char="§"/>
                <a:tabLst/>
                <a:defRPr lang="en-US" sz="2000" b="0" i="0">
                  <a:solidFill>
                    <a:schemeClr val="tx2"/>
                  </a:solidFill>
                  <a:cs typeface="CiscoSans ExtraLight"/>
                </a:defRPr>
              </a:lvl1pPr>
              <a:lvl2pPr indent="-215900" defTabSz="685891">
                <a:lnSpc>
                  <a:spcPct val="95000"/>
                </a:lnSpc>
                <a:spcBef>
                  <a:spcPts val="450"/>
                </a:spcBef>
                <a:buClr>
                  <a:schemeClr val="tx2"/>
                </a:buClr>
                <a:buSzPct val="80000"/>
                <a:buFont typeface="Wingdings" panose="05000000000000000000" pitchFamily="2" charset="2"/>
                <a:buChar char="§"/>
                <a:defRPr lang="en-US" b="0" i="0">
                  <a:solidFill>
                    <a:schemeClr val="tx2"/>
                  </a:solidFill>
                  <a:cs typeface="CiscoSans ExtraLight"/>
                </a:defRPr>
              </a:lvl2pPr>
              <a:lvl3pPr marL="628650" indent="-171450" defTabSz="685891">
                <a:lnSpc>
                  <a:spcPct val="95000"/>
                </a:lnSpc>
                <a:spcBef>
                  <a:spcPts val="630"/>
                </a:spcBef>
                <a:buClr>
                  <a:schemeClr val="tx2"/>
                </a:buClr>
                <a:buSzPct val="80000"/>
                <a:buFont typeface="Wingdings" panose="05000000000000000000" pitchFamily="2" charset="2"/>
                <a:buChar char="§"/>
                <a:defRPr lang="en-US" sz="1600" b="0" i="0">
                  <a:solidFill>
                    <a:schemeClr val="tx2"/>
                  </a:solidFill>
                  <a:cs typeface="CiscoSans ExtraLight"/>
                </a:defRPr>
              </a:lvl3pPr>
              <a:lvl4pPr marL="800100" indent="-171450" defTabSz="685891">
                <a:lnSpc>
                  <a:spcPct val="95000"/>
                </a:lnSpc>
                <a:spcBef>
                  <a:spcPts val="630"/>
                </a:spcBef>
                <a:buClr>
                  <a:schemeClr val="tx2"/>
                </a:buClr>
                <a:buSzPct val="80000"/>
                <a:buFont typeface="Wingdings" panose="05000000000000000000" pitchFamily="2" charset="2"/>
                <a:buChar char="§"/>
                <a:defRPr lang="en-US" sz="1400" b="0" i="0">
                  <a:solidFill>
                    <a:schemeClr val="tx2"/>
                  </a:solidFill>
                  <a:cs typeface="CiscoSans ExtraLight"/>
                </a:defRPr>
              </a:lvl4pPr>
              <a:lvl5pPr marL="971550" indent="-171450" defTabSz="685891">
                <a:lnSpc>
                  <a:spcPct val="95000"/>
                </a:lnSpc>
                <a:spcBef>
                  <a:spcPts val="630"/>
                </a:spcBef>
                <a:buClr>
                  <a:schemeClr val="tx2"/>
                </a:buClr>
                <a:buSzPct val="80000"/>
                <a:buFont typeface="Wingdings" panose="05000000000000000000" pitchFamily="2" charset="2"/>
                <a:buChar char="§"/>
                <a:defRPr lang="en-US" sz="1200" b="0" i="0">
                  <a:solidFill>
                    <a:schemeClr val="tx2"/>
                  </a:solidFill>
                  <a:cs typeface="CiscoSans ExtraLight"/>
                </a:defRPr>
              </a:lvl5pPr>
              <a:lvl6pPr marL="864000" indent="-171473" defTabSz="685891">
                <a:spcBef>
                  <a:spcPts val="600"/>
                </a:spcBef>
                <a:buFont typeface="Arial" pitchFamily="34" charset="0"/>
                <a:buChar char="•"/>
                <a:defRPr sz="900" baseline="0"/>
              </a:lvl6pPr>
              <a:lvl7pPr marL="936000" indent="-171450" defTabSz="685891">
                <a:spcBef>
                  <a:spcPts val="600"/>
                </a:spcBef>
                <a:buFont typeface="Arial" pitchFamily="34" charset="0"/>
                <a:buChar char="•"/>
                <a:defRPr sz="800" baseline="0"/>
              </a:lvl7pPr>
              <a:lvl8pPr marL="2400620" indent="0" defTabSz="685891">
                <a:spcBef>
                  <a:spcPct val="20000"/>
                </a:spcBef>
                <a:buFont typeface="Arial" pitchFamily="34" charset="0"/>
                <a:buNone/>
                <a:defRPr sz="1500"/>
              </a:lvl8pPr>
              <a:lvl9pPr marL="2915039" indent="-171473" defTabSz="685891">
                <a:spcBef>
                  <a:spcPct val="20000"/>
                </a:spcBef>
                <a:buFont typeface="Arial" pitchFamily="34" charset="0"/>
                <a:buChar char="•"/>
                <a:defRPr sz="1500"/>
              </a:lvl9pPr>
            </a:lstStyle>
            <a:p>
              <a:pPr>
                <a:spcBef>
                  <a:spcPts val="800"/>
                </a:spcBef>
                <a:buClr>
                  <a:srgbClr val="272848"/>
                </a:buClr>
              </a:pPr>
              <a:r>
                <a:rPr sz="1600" dirty="0" smtClean="0">
                  <a:solidFill>
                    <a:srgbClr val="D3D3DA">
                      <a:lumMod val="50000"/>
                    </a:srgbClr>
                  </a:solidFill>
                  <a:latin typeface="CiscoSansTT Light"/>
                </a:rPr>
                <a:t>Akamai </a:t>
              </a:r>
              <a:r>
                <a:rPr sz="1600" dirty="0">
                  <a:solidFill>
                    <a:srgbClr val="D3D3DA">
                      <a:lumMod val="50000"/>
                    </a:srgbClr>
                  </a:solidFill>
                  <a:latin typeface="CiscoSansTT Light"/>
                </a:rPr>
                <a:t>Connect </a:t>
              </a:r>
              <a:r>
                <a:rPr sz="1600" dirty="0" smtClean="0">
                  <a:solidFill>
                    <a:srgbClr val="D3D3DA">
                      <a:lumMod val="50000"/>
                    </a:srgbClr>
                  </a:solidFill>
                  <a:latin typeface="CiscoSansTT Light"/>
                </a:rPr>
                <a:t>caching</a:t>
              </a:r>
              <a:r>
                <a:rPr lang="ja-JP" altLang="en-US" sz="1600" dirty="0" smtClean="0">
                  <a:solidFill>
                    <a:srgbClr val="D3D3DA">
                      <a:lumMod val="50000"/>
                    </a:srgbClr>
                  </a:solidFill>
                  <a:latin typeface="CiscoSansTT Light"/>
                </a:rPr>
                <a:t>により、エッジサーバではなくブランチ</a:t>
              </a:r>
              <a:r>
                <a:rPr lang="en-US" altLang="ja-JP" sz="1600" dirty="0" smtClean="0">
                  <a:solidFill>
                    <a:srgbClr val="D3D3DA">
                      <a:lumMod val="50000"/>
                    </a:srgbClr>
                  </a:solidFill>
                  <a:latin typeface="CiscoSansTT Light"/>
                </a:rPr>
                <a:t>/DC</a:t>
              </a:r>
              <a:r>
                <a:rPr lang="ja-JP" altLang="en-US" sz="1600" dirty="0" smtClean="0">
                  <a:solidFill>
                    <a:srgbClr val="D3D3DA">
                      <a:lumMod val="50000"/>
                    </a:srgbClr>
                  </a:solidFill>
                  <a:latin typeface="CiscoSansTT Light"/>
                </a:rPr>
                <a:t>まで拡張</a:t>
              </a:r>
              <a:endParaRPr sz="1600" dirty="0">
                <a:solidFill>
                  <a:srgbClr val="D3D3DA">
                    <a:lumMod val="50000"/>
                  </a:srgbClr>
                </a:solidFill>
                <a:latin typeface="CiscoSansTT Light"/>
              </a:endParaRPr>
            </a:p>
            <a:p>
              <a:pPr>
                <a:spcBef>
                  <a:spcPts val="800"/>
                </a:spcBef>
                <a:buClr>
                  <a:srgbClr val="272848"/>
                </a:buClr>
              </a:pPr>
              <a:r>
                <a:rPr sz="1600" dirty="0">
                  <a:solidFill>
                    <a:srgbClr val="D3D3DA">
                      <a:lumMod val="50000"/>
                    </a:srgbClr>
                  </a:solidFill>
                  <a:latin typeface="CiscoSansTT Light"/>
                </a:rPr>
                <a:t>Akamai </a:t>
              </a:r>
              <a:r>
                <a:rPr sz="1600" dirty="0" smtClean="0">
                  <a:solidFill>
                    <a:srgbClr val="D3D3DA">
                      <a:lumMod val="50000"/>
                    </a:srgbClr>
                  </a:solidFill>
                  <a:latin typeface="CiscoSansTT Light"/>
                </a:rPr>
                <a:t>Connect</a:t>
              </a:r>
              <a:r>
                <a:rPr lang="ja-JP" altLang="en-US" sz="1600" dirty="0" smtClean="0">
                  <a:solidFill>
                    <a:srgbClr val="D3D3DA">
                      <a:lumMod val="50000"/>
                    </a:srgbClr>
                  </a:solidFill>
                  <a:latin typeface="CiscoSansTT Light"/>
                </a:rPr>
                <a:t>は認証された</a:t>
              </a:r>
              <a:r>
                <a:rPr lang="en-US" altLang="ja-JP" sz="1600" dirty="0" smtClean="0">
                  <a:solidFill>
                    <a:srgbClr val="D3D3DA">
                      <a:lumMod val="50000"/>
                    </a:srgbClr>
                  </a:solidFill>
                  <a:latin typeface="CiscoSansTT Light"/>
                </a:rPr>
                <a:t>Akamai</a:t>
              </a:r>
              <a:r>
                <a:rPr lang="ja-JP" altLang="en-US" sz="1600" dirty="0" smtClean="0">
                  <a:solidFill>
                    <a:srgbClr val="D3D3DA">
                      <a:lumMod val="50000"/>
                    </a:srgbClr>
                  </a:solidFill>
                  <a:latin typeface="CiscoSansTT Light"/>
                </a:rPr>
                <a:t>サービスを使用して、自動的にキャッシングルールを適用する</a:t>
              </a:r>
              <a:endParaRPr sz="1600" dirty="0">
                <a:solidFill>
                  <a:srgbClr val="D3D3DA">
                    <a:lumMod val="50000"/>
                  </a:srgbClr>
                </a:solidFill>
                <a:latin typeface="CiscoSansTT Light"/>
              </a:endParaRPr>
            </a:p>
          </p:txBody>
        </p:sp>
        <p:sp>
          <p:nvSpPr>
            <p:cNvPr id="184" name="Rectangle 183"/>
            <p:cNvSpPr/>
            <p:nvPr/>
          </p:nvSpPr>
          <p:spPr>
            <a:xfrm>
              <a:off x="4656670" y="2967700"/>
              <a:ext cx="4138050" cy="392183"/>
            </a:xfrm>
            <a:prstGeom prst="rect">
              <a:avLst/>
            </a:prstGeom>
            <a:gradFill>
              <a:gsLst>
                <a:gs pos="100000">
                  <a:schemeClr val="accent6">
                    <a:lumMod val="50000"/>
                  </a:schemeClr>
                </a:gs>
                <a:gs pos="667">
                  <a:schemeClr val="accent6"/>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09392"/>
              <a:endParaRPr lang="en-US" dirty="0">
                <a:solidFill>
                  <a:srgbClr val="FFFFFF"/>
                </a:solidFill>
                <a:latin typeface="CiscoSansTT Light"/>
              </a:endParaRPr>
            </a:p>
          </p:txBody>
        </p:sp>
        <p:sp>
          <p:nvSpPr>
            <p:cNvPr id="185" name="TextBox 184"/>
            <p:cNvSpPr txBox="1"/>
            <p:nvPr/>
          </p:nvSpPr>
          <p:spPr>
            <a:xfrm>
              <a:off x="4673668" y="3009903"/>
              <a:ext cx="4121052" cy="288541"/>
            </a:xfrm>
            <a:prstGeom prst="rect">
              <a:avLst/>
            </a:prstGeom>
            <a:noFill/>
          </p:spPr>
          <p:txBody>
            <a:bodyPr wrap="square" rtlCol="0">
              <a:spAutoFit/>
            </a:bodyPr>
            <a:lstStyle/>
            <a:p>
              <a:r>
                <a:rPr lang="ja-JP" altLang="en-US" sz="1900" kern="0" dirty="0" smtClean="0">
                  <a:solidFill>
                    <a:srgbClr val="FFFFFF"/>
                  </a:solidFill>
                  <a:latin typeface="CiscoSansTT Light"/>
                </a:rPr>
                <a:t>エッジでのキャッシング</a:t>
              </a:r>
              <a:r>
                <a:rPr lang="en-US" sz="1900" kern="0" dirty="0" smtClean="0">
                  <a:solidFill>
                    <a:srgbClr val="FFFFFF"/>
                  </a:solidFill>
                  <a:latin typeface="CiscoSansTT Light"/>
                </a:rPr>
                <a:t> </a:t>
              </a:r>
              <a:r>
                <a:rPr lang="en-US" sz="1900" kern="0" dirty="0">
                  <a:solidFill>
                    <a:srgbClr val="FFFFFF"/>
                  </a:solidFill>
                  <a:latin typeface="CiscoSansTT Light"/>
                </a:rPr>
                <a:t>— Akamai Connect</a:t>
              </a:r>
            </a:p>
          </p:txBody>
        </p:sp>
      </p:grpSp>
    </p:spTree>
    <p:extLst>
      <p:ext uri="{BB962C8B-B14F-4D97-AF65-F5344CB8AC3E}">
        <p14:creationId xmlns:p14="http://schemas.microsoft.com/office/powerpoint/2010/main" val="1401633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628 2.96296E-6 C 0.04877 -0.00216 0.05919 -0.00772 0.07169 -0.01019 C 0.07603 -0.01235 0.08002 -0.01544 0.08436 -0.0176 C 0.08731 -0.02192 0.09529 -0.025 0.09529 -0.02469 C 0.10571 -0.03827 0.11786 -0.04692 0.13053 -0.05031 C 0.13487 -0.05648 0.13973 -0.05618 0.14442 -0.05988 C 0.15535 -0.07192 0.14685 -0.06574 0.15414 -0.07037 C 0.15431 -0.0713 0.15813 -0.07963 0.15726 -0.08148 C 0.15431 -0.08858 0.14789 -0.09136 0.14442 -0.09692 C 0.14199 -0.10062 0.14042 -0.10618 0.13799 -0.10864 C 0.13053 -0.1179 0.12272 -0.12315 0.1156 -0.13179 C 0.1123 -0.13581 0.10901 -0.13951 0.10588 -0.14321 C 0.10484 -0.14445 0.10276 -0.14723 0.10276 -0.14692 C 0.09946 -0.15525 0.09581 -0.15988 0.09095 -0.16266 C 0.08714 -0.17223 0.07238 -0.19013 0.06631 -0.19753 C 0.06179 -0.2142 0.067 -0.2 0.06092 -0.2071 C 0.05954 -0.20864 0.05884 -0.21173 0.05763 -0.21327 C 0.0512 -0.22253 0.04287 -0.23426 0.03523 -0.23827 C 0.03298 -0.24445 0.02829 -0.25402 0.02465 -0.25556 C 0.01892 -0.26235 0.01371 -0.26945 0.0085 -0.27469 C 0.0052 -0.27809 0.00208 -0.28272 -0.00104 -0.28611 C -0.00226 -0.28735 -0.00434 -0.29044 -0.00434 -0.29013 C -0.01007 -0.30618 -0.00278 -0.28858 -0.00955 -0.29815 C -0.01076 -0.29969 -0.01111 -0.30247 -0.01181 -0.30371 C -0.01285 -0.30587 -0.01406 -0.30679 -0.0151 -0.30803 C -0.01858 -0.31698 -0.02517 -0.32099 -0.03003 -0.32716 C -0.03229 -0.32963 -0.03628 -0.33457 -0.03628 -0.33426 C -0.03802 -0.3429 -0.04027 -0.34229 -0.04409 -0.3463 C -0.04808 -0.35741 -0.05399 -0.35803 -0.05902 -0.36574 C -0.0618 -0.37006 -0.06371 -0.37963 -0.06735 -0.38087 C -0.07065 -0.38272 -0.07395 -0.3821 -0.07707 -0.38303 C -0.08645 -0.38766 -0.09617 -0.40062 -0.1038 -0.4105 C -0.10728 -0.41976 -0.11318 -0.42624 -0.11891 -0.42932 C -0.1229 -0.43673 -0.12672 -0.44229 -0.13192 -0.44506 C -0.13644 -0.45093 -0.13783 -0.45772 -0.14355 -0.4605 C -0.1498 -0.4679 -0.15709 -0.47531 -0.163 -0.48364 C -0.16647 -0.48889 -0.17428 -0.49753 -0.17653 -0.50309 C -0.17723 -0.50494 -0.17792 -0.50803 -0.17879 -0.50895 C -0.18087 -0.51111 -0.1833 -0.51081 -0.18521 -0.51266 C -0.19094 -0.51914 -0.19736 -0.52099 -0.20344 -0.52439 C -0.2057 -0.52562 -0.20986 -0.52809 -0.20986 -0.52778 C -0.21663 -0.54013 -0.20917 -0.52809 -0.21837 -0.53766 C -0.22132 -0.54074 -0.22323 -0.54476 -0.22583 -0.54753 C -0.23052 -0.55216 -0.23538 -0.55525 -0.23989 -0.55957 C -0.24475 -0.56358 -0.24874 -0.56976 -0.25378 -0.57253 C -0.25482 -0.57377 -0.25586 -0.57593 -0.2569 -0.57685 C -0.25812 -0.57778 -0.25916 -0.57809 -0.2602 -0.5784 C -0.26628 -0.5821 -0.26332 -0.58056 -0.25812 -0.5784 C -0.25465 -0.56081 -0.26836 -0.5821 -0.26992 -0.58241 C -0.27443 -0.58334 -0.28363 -0.58611 -0.28363 -0.58581 C -0.32373 -0.61173 -0.37112 -0.59568 -0.4133 -0.58241 C -0.43413 -0.58611 -0.43239 -0.58673 -0.44767 -0.59568 C -0.44992 -0.59846 -0.45166 -0.60247 -0.45392 -0.60371 C -0.45617 -0.60494 -0.46051 -0.60741 -0.46051 -0.6071 C -0.46208 -0.6105 -0.46659 -0.61605 -0.46659 -0.61852 " pathEditMode="relative" rAng="0" ptsTypes="ffffffffffffffffffffffffffffffffffffffffffffffffffffffA">
                                      <p:cBhvr>
                                        <p:cTn id="6" dur="2000" fill="hold"/>
                                        <p:tgtEl>
                                          <p:spTgt spid="119"/>
                                        </p:tgtEl>
                                        <p:attrNameLst>
                                          <p:attrName>ppt_x</p:attrName>
                                          <p:attrName>ppt_y</p:attrName>
                                        </p:attrNameLst>
                                      </p:cBhvr>
                                      <p:rCtr x="-19059" y="-30926"/>
                                    </p:animMotion>
                                  </p:childTnLst>
                                  <p:subTnLst>
                                    <p:set>
                                      <p:cBhvr override="childStyle">
                                        <p:cTn dur="1" fill="hold" display="0" masterRel="sameClick" afterEffect="1">
                                          <p:stCondLst>
                                            <p:cond evt="end" delay="0">
                                              <p:tn val="5"/>
                                            </p:cond>
                                          </p:stCondLst>
                                        </p:cTn>
                                        <p:tgtEl>
                                          <p:spTgt spid="119"/>
                                        </p:tgtEl>
                                        <p:attrNameLst>
                                          <p:attrName>style.visibility</p:attrName>
                                        </p:attrNameLst>
                                      </p:cBhvr>
                                      <p:to>
                                        <p:strVal val="hidden"/>
                                      </p:to>
                                    </p:set>
                                  </p:sub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02291 2.96296E-6 C 0.03489 -0.00216 0.04513 -0.00803 0.05728 -0.0105 C 0.06145 -0.01266 0.06544 -0.01574 0.0696 -0.0179 C 0.07255 -0.02223 0.08019 -0.02562 0.08019 -0.02531 C 0.09043 -0.0392 0.10224 -0.04815 0.11456 -0.05155 C 0.11873 -0.05772 0.12359 -0.05741 0.1281 -0.06142 C 0.13886 -0.07377 0.13053 -0.06729 0.13747 -0.07192 C 0.13782 -0.07315 0.14147 -0.08148 0.1406 -0.08364 C 0.13782 -0.09074 0.13157 -0.09352 0.1281 -0.09939 C 0.12567 -0.10309 0.12428 -0.10864 0.12185 -0.11111 C 0.11456 -0.12068 0.10692 -0.12624 0.09998 -0.13488 C 0.09668 -0.1392 0.09373 -0.1429 0.09061 -0.14661 C 0.08957 -0.14784 0.08748 -0.15062 0.08748 -0.15031 C 0.08436 -0.15895 0.08071 -0.16358 0.07603 -0.16667 C 0.07238 -0.17624 0.05797 -0.19445 0.0519 -0.20247 C 0.04756 -0.21945 0.05277 -0.20494 0.04669 -0.21204 C 0.04548 -0.21358 0.04461 -0.21667 0.04357 -0.21852 C 0.03714 -0.22809 0.02916 -0.23982 0.02169 -0.24383 C 0.01961 -0.25031 0.01493 -0.25988 0.01128 -0.26173 C 0.0059 -0.26852 0.00087 -0.27593 -0.00434 -0.28148 C -0.00764 -0.28488 -0.01042 -0.28951 -0.01354 -0.2929 C -0.01493 -0.29445 -0.01684 -0.29753 -0.01684 -0.29723 C -0.02239 -0.31327 -0.01528 -0.29537 -0.02205 -0.30525 C -0.02309 -0.3071 -0.02344 -0.30957 -0.02413 -0.31111 C -0.025 -0.31297 -0.02639 -0.3142 -0.02725 -0.31544 C -0.03073 -0.32469 -0.03715 -0.32871 -0.04184 -0.33488 C -0.04392 -0.33766 -0.04808 -0.3426 -0.04808 -0.34229 C -0.04965 -0.35124 -0.0519 -0.35062 -0.05555 -0.35463 C -0.05954 -0.36574 -0.0651 -0.36667 -0.06996 -0.37439 C -0.07273 -0.37871 -0.07464 -0.38858 -0.07829 -0.39013 C -0.08141 -0.39167 -0.08454 -0.39136 -0.08766 -0.39198 C -0.09686 -0.39692 -0.10623 -0.41019 -0.1137 -0.42037 C -0.117 -0.42994 -0.1229 -0.43642 -0.12845 -0.43982 C -0.13227 -0.44723 -0.13592 -0.45309 -0.14112 -0.45587 C -0.14546 -0.46173 -0.14685 -0.46883 -0.15241 -0.4713 C -0.15848 -0.47932 -0.1656 -0.48673 -0.17133 -0.49537 C -0.1748 -0.50062 -0.18244 -0.50957 -0.18452 -0.51513 C -0.18539 -0.51698 -0.18591 -0.52006 -0.18678 -0.52099 C -0.18869 -0.52346 -0.19112 -0.52315 -0.19302 -0.525 C -0.19858 -0.53179 -0.20483 -0.53334 -0.21073 -0.53673 C -0.21299 -0.53827 -0.21698 -0.54074 -0.21698 -0.54044 C -0.22357 -0.55309 -0.21628 -0.54074 -0.22531 -0.55031 C -0.22809 -0.55371 -0.23017 -0.55803 -0.2326 -0.5605 C -0.23729 -0.56544 -0.24197 -0.56852 -0.24631 -0.57284 C -0.251 -0.57685 -0.25482 -0.58334 -0.25985 -0.58611 C -0.26089 -0.58766 -0.26176 -0.58951 -0.2628 -0.59044 C -0.26402 -0.59167 -0.26506 -0.59198 -0.26593 -0.59229 C -0.272 -0.59599 -0.26905 -0.59445 -0.26402 -0.59229 C -0.26072 -0.57439 -0.27391 -0.59599 -0.27548 -0.5963 C -0.27999 -0.59753 -0.28884 -0.6 -0.28884 -0.59969 C -0.3279 -0.62624 -0.37407 -0.60988 -0.41503 -0.5963 C -0.43552 -0.6 -0.43396 -0.60093 -0.44854 -0.60988 C -0.45079 -0.61266 -0.4527 -0.61667 -0.45478 -0.61821 C -0.45704 -0.61945 -0.46121 -0.62192 -0.46121 -0.62161 C -0.4626 -0.625 -0.46711 -0.63087 -0.46711 -0.63334 " pathEditMode="relative" rAng="0" ptsTypes="ffffffffffffffffffffffffffffffffffffffffffffffffffffffA">
                                      <p:cBhvr>
                                        <p:cTn id="9" dur="2000" spd="-100000" fill="hold"/>
                                        <p:tgtEl>
                                          <p:spTgt spid="148"/>
                                        </p:tgtEl>
                                        <p:attrNameLst>
                                          <p:attrName>ppt_x</p:attrName>
                                          <p:attrName>ppt_y</p:attrName>
                                        </p:attrNameLst>
                                      </p:cBhvr>
                                      <p:rCtr x="-18573" y="-31667"/>
                                    </p:animMotion>
                                  </p:childTnLst>
                                  <p:subTnLst>
                                    <p:set>
                                      <p:cBhvr override="childStyle">
                                        <p:cTn dur="1" fill="hold" display="0" masterRel="sameClick" afterEffect="1">
                                          <p:stCondLst>
                                            <p:cond evt="end" delay="0">
                                              <p:tn val="8"/>
                                            </p:cond>
                                          </p:stCondLst>
                                        </p:cTn>
                                        <p:tgtEl>
                                          <p:spTgt spid="148"/>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00763 2.96296E-6 C 0.01822 -0.00494 0.02985 -0.00864 0.04044 -0.0142 C 0.05086 -0.02037 0.05971 -0.0284 0.07117 -0.03056 C 0.08106 -0.0355 0.09026 -0.04198 0.1005 -0.04661 C 0.10363 -0.05062 0.11092 -0.05494 0.11092 -0.05463 C 0.11421 -0.06358 0.11942 -0.06667 0.12515 -0.06914 C 0.1307 -0.07593 0.13626 -0.08364 0.14285 -0.08735 C 0.14476 -0.09568 0.14824 -0.09939 0.1498 -0.10741 C 0.14424 -0.11698 0.13713 -0.11821 0.12984 -0.12161 C 0.12463 -0.12809 0.11821 -0.13148 0.11335 -0.13797 C 0.11005 -0.14198 0.10744 -0.14723 0.10397 -0.15031 C 0.10067 -0.15309 0.09703 -0.15402 0.0946 -0.15834 C 0.088 -0.16945 0.07932 -0.17624 0.07117 -0.18272 C 0.06474 -0.18766 0.06075 -0.19723 0.0545 -0.20093 C 0.04825 -0.20895 0.042 -0.21544 0.03576 -0.22315 C 0.03176 -0.23364 0.0236 -0.24105 0.01822 -0.24939 C 0.01562 -0.25371 0.01371 -0.25895 0.01111 -0.26173 C 0.00677 -0.26636 -0.00174 -0.27377 -0.00174 -0.27346 C -0.01007 -0.28827 -0.01892 -0.29939 -0.02986 -0.30618 C -0.03507 -0.31883 -0.04131 -0.31204 -0.04392 -0.32223 " pathEditMode="relative" rAng="0" ptsTypes="fffffffffffffffffffA">
                                      <p:cBhvr>
                                        <p:cTn id="13" dur="1000" fill="hold"/>
                                        <p:tgtEl>
                                          <p:spTgt spid="149"/>
                                        </p:tgtEl>
                                        <p:attrNameLst>
                                          <p:attrName>ppt_x</p:attrName>
                                          <p:attrName>ppt_y</p:attrName>
                                        </p:attrNameLst>
                                      </p:cBhvr>
                                      <p:rCtr x="4530" y="-16111"/>
                                    </p:animMotion>
                                  </p:childTnLst>
                                  <p:subTnLst>
                                    <p:set>
                                      <p:cBhvr override="childStyle">
                                        <p:cTn dur="1" fill="hold" display="0" masterRel="sameClick" afterEffect="1">
                                          <p:stCondLst>
                                            <p:cond evt="end" delay="0">
                                              <p:tn val="12"/>
                                            </p:cond>
                                          </p:stCondLst>
                                        </p:cTn>
                                        <p:tgtEl>
                                          <p:spTgt spid="149"/>
                                        </p:tgtEl>
                                        <p:attrNameLst>
                                          <p:attrName>style.visibility</p:attrName>
                                        </p:attrNameLst>
                                      </p:cBhvr>
                                      <p:to>
                                        <p:strVal val="hidden"/>
                                      </p:to>
                                    </p:set>
                                  </p:subTnLst>
                                </p:cTn>
                              </p:par>
                            </p:childTnLst>
                          </p:cTn>
                        </p:par>
                        <p:par>
                          <p:cTn id="14" fill="hold">
                            <p:stCondLst>
                              <p:cond delay="1000"/>
                            </p:stCondLst>
                            <p:childTnLst>
                              <p:par>
                                <p:cTn id="15" presetID="0" presetClass="path" presetSubtype="0" accel="50000" decel="50000" fill="hold" grpId="0" nodeType="afterEffect">
                                  <p:stCondLst>
                                    <p:cond delay="0"/>
                                  </p:stCondLst>
                                  <p:childTnLst>
                                    <p:animMotion origin="layout" path="M 0.01215 2.96296E-6 C 0.0236 -0.00494 0.03628 -0.00864 0.04773 -0.0142 C 0.05901 -0.02037 0.06856 -0.0284 0.08106 -0.03056 C 0.09182 -0.0355 0.10189 -0.04198 0.113 -0.04661 C 0.1163 -0.05062 0.12428 -0.05494 0.12428 -0.05463 C 0.12775 -0.06358 0.13348 -0.06667 0.13973 -0.06914 C 0.14581 -0.07593 0.15171 -0.08364 0.15882 -0.08735 C 0.16108 -0.09568 0.1649 -0.09939 0.16646 -0.10741 C 0.16039 -0.11698 0.15258 -0.11821 0.14494 -0.12161 C 0.13904 -0.12809 0.13227 -0.13148 0.12689 -0.13797 C 0.12341 -0.14198 0.12046 -0.14723 0.11664 -0.15031 C 0.11317 -0.15309 0.10918 -0.15402 0.10658 -0.15834 C 0.09946 -0.16945 0.08991 -0.17624 0.08106 -0.18272 C 0.07412 -0.18766 0.06978 -0.19723 0.06301 -0.20093 C 0.05624 -0.20895 0.04929 -0.21544 0.0427 -0.22315 C 0.03819 -0.23364 0.02933 -0.24105 0.0236 -0.24939 C 0.02065 -0.25371 0.01874 -0.25895 0.01579 -0.26173 C 0.01128 -0.26636 0.00191 -0.27377 0.00191 -0.27346 C -0.00712 -0.28827 -0.01667 -0.29939 -0.02864 -0.30618 C -0.0342 -0.31883 -0.04114 -0.31204 -0.04392 -0.32223 " pathEditMode="relative" rAng="0" ptsTypes="fffffffffffffffffffA">
                                      <p:cBhvr>
                                        <p:cTn id="16" dur="1000" spd="-100000" fill="hold"/>
                                        <p:tgtEl>
                                          <p:spTgt spid="150"/>
                                        </p:tgtEl>
                                        <p:attrNameLst>
                                          <p:attrName>ppt_x</p:attrName>
                                          <p:attrName>ppt_y</p:attrName>
                                        </p:attrNameLst>
                                      </p:cBhvr>
                                      <p:rCtr x="4912" y="-16111"/>
                                    </p:animMotion>
                                  </p:childTnLst>
                                  <p:subTnLst>
                                    <p:set>
                                      <p:cBhvr override="childStyle">
                                        <p:cTn dur="1" fill="hold" display="0" masterRel="sameClick" afterEffect="1">
                                          <p:stCondLst>
                                            <p:cond evt="end" delay="0">
                                              <p:tn val="15"/>
                                            </p:cond>
                                          </p:stCondLst>
                                        </p:cTn>
                                        <p:tgtEl>
                                          <p:spTgt spid="150"/>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1232 0.0608 L 0.08766 0.23858 " pathEditMode="relative" rAng="0" ptsTypes="AA">
                                      <p:cBhvr>
                                        <p:cTn id="20" dur="2000" fill="hold"/>
                                        <p:tgtEl>
                                          <p:spTgt spid="152"/>
                                        </p:tgtEl>
                                        <p:attrNameLst>
                                          <p:attrName>ppt_x</p:attrName>
                                          <p:attrName>ppt_y</p:attrName>
                                        </p:attrNameLst>
                                      </p:cBhvr>
                                      <p:rCtr x="4999" y="8889"/>
                                    </p:animMotion>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9"/>
                                        </p:tgtEl>
                                        <p:attrNameLst>
                                          <p:attrName>style.visibility</p:attrName>
                                        </p:attrNameLst>
                                      </p:cBhvr>
                                      <p:to>
                                        <p:strVal val="hidden"/>
                                      </p:to>
                                    </p:se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88683E-6 -3.7037E-6 L 0.09998 -0.05926 " pathEditMode="relative" ptsTypes="AA">
                                      <p:cBhvr>
                                        <p:cTn id="30" dur="500" fill="hold"/>
                                        <p:tgtEl>
                                          <p:spTgt spid="740452"/>
                                        </p:tgtEl>
                                        <p:attrNameLst>
                                          <p:attrName>ppt_x</p:attrName>
                                          <p:attrName>ppt_y</p:attrName>
                                        </p:attrNameLst>
                                      </p:cBhvr>
                                    </p:animMotion>
                                  </p:childTnLst>
                                  <p:subTnLst>
                                    <p:set>
                                      <p:cBhvr override="childStyle">
                                        <p:cTn dur="1" fill="hold" display="0" masterRel="sameClick" afterEffect="1">
                                          <p:stCondLst>
                                            <p:cond evt="end" delay="0">
                                              <p:tn val="29"/>
                                            </p:cond>
                                          </p:stCondLst>
                                        </p:cTn>
                                        <p:tgtEl>
                                          <p:spTgt spid="740452"/>
                                        </p:tgtEl>
                                        <p:attrNameLst>
                                          <p:attrName>style.visibility</p:attrName>
                                        </p:attrNameLst>
                                      </p:cBhvr>
                                      <p:to>
                                        <p:strVal val="hidden"/>
                                      </p:to>
                                    </p:set>
                                  </p:subTnLst>
                                </p:cTn>
                              </p:par>
                            </p:childTnLst>
                          </p:cTn>
                        </p:par>
                        <p:par>
                          <p:cTn id="31" fill="hold">
                            <p:stCondLst>
                              <p:cond delay="500"/>
                            </p:stCondLst>
                            <p:childTnLst>
                              <p:par>
                                <p:cTn id="32" presetID="0" presetClass="path" presetSubtype="0" accel="50000" decel="50000" fill="hold" grpId="0" nodeType="afterEffect">
                                  <p:stCondLst>
                                    <p:cond delay="0"/>
                                  </p:stCondLst>
                                  <p:childTnLst>
                                    <p:animMotion origin="layout" path="M -1.88683E-6 -3.7037E-6 L 0.09998 -0.05926 " pathEditMode="relative" ptsTypes="AA">
                                      <p:cBhvr>
                                        <p:cTn id="33" dur="500" spd="-100000" fill="hold"/>
                                        <p:tgtEl>
                                          <p:spTgt spid="153"/>
                                        </p:tgtEl>
                                        <p:attrNameLst>
                                          <p:attrName>ppt_x</p:attrName>
                                          <p:attrName>ppt_y</p:attrName>
                                        </p:attrNameLst>
                                      </p:cBhvr>
                                    </p:animMotion>
                                  </p:childTnLst>
                                  <p:subTnLst>
                                    <p:set>
                                      <p:cBhvr override="childStyle">
                                        <p:cTn dur="1" fill="hold" display="0" masterRel="sameClick" afterEffect="1">
                                          <p:stCondLst>
                                            <p:cond evt="end" delay="0">
                                              <p:tn val="32"/>
                                            </p:cond>
                                          </p:stCondLst>
                                        </p:cTn>
                                        <p:tgtEl>
                                          <p:spTgt spid="1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452" grpId="0" animBg="1"/>
      <p:bldP spid="119" grpId="0" animBg="1" autoUpdateAnimBg="0"/>
      <p:bldP spid="148" grpId="0" animBg="1"/>
      <p:bldP spid="149" grpId="0" animBg="1"/>
      <p:bldP spid="150" grpId="0" animBg="1"/>
      <p:bldP spid="15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 name="Title 120"/>
          <p:cNvSpPr>
            <a:spLocks noGrp="1"/>
          </p:cNvSpPr>
          <p:nvPr>
            <p:ph type="ctrTitle"/>
          </p:nvPr>
        </p:nvSpPr>
        <p:spPr/>
        <p:txBody>
          <a:bodyPr/>
          <a:lstStyle/>
          <a:p>
            <a:r>
              <a:rPr lang="en-US" dirty="0" smtClean="0"/>
              <a:t>Akamai </a:t>
            </a:r>
            <a:r>
              <a:rPr lang="ja-JP" altLang="en-US" dirty="0" smtClean="0"/>
              <a:t>キャッシュ技術の導入：</a:t>
            </a:r>
            <a:r>
              <a:rPr lang="en-US" altLang="ja-JP" dirty="0" smtClean="0"/>
              <a:t>WAAS</a:t>
            </a:r>
            <a:r>
              <a:rPr lang="ja-JP" altLang="en-US" dirty="0" smtClean="0"/>
              <a:t>の追加ライセンス</a:t>
            </a:r>
            <a:endParaRPr lang="en-US" dirty="0"/>
          </a:p>
        </p:txBody>
      </p:sp>
      <p:sp>
        <p:nvSpPr>
          <p:cNvPr id="84" name="Content Placeholder 7"/>
          <p:cNvSpPr txBox="1">
            <a:spLocks/>
          </p:cNvSpPr>
          <p:nvPr/>
        </p:nvSpPr>
        <p:spPr>
          <a:xfrm>
            <a:off x="928674" y="1849774"/>
            <a:ext cx="2815037" cy="1792243"/>
          </a:xfrm>
          <a:prstGeom prst="rect">
            <a:avLst/>
          </a:prstGeom>
        </p:spPr>
        <p:txBody>
          <a:bodyPr wrap="square" lIns="121877" tIns="60939" rIns="121877" bIns="60939" anchor="t">
            <a:spAutoFit/>
          </a:bodyPr>
          <a:lstStyle>
            <a:lvl1pPr marL="285750" marR="0" indent="-285750" algn="l" defTabSz="457200"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mn-ea"/>
                <a:cs typeface="CiscoSans ExtraLight"/>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95000"/>
              </a:lnSpc>
              <a:spcBef>
                <a:spcPts val="933"/>
              </a:spcBef>
            </a:pPr>
            <a:r>
              <a:rPr lang="en-US" dirty="0">
                <a:solidFill>
                  <a:schemeClr val="accent1"/>
                </a:solidFill>
              </a:rPr>
              <a:t>BASIC</a:t>
            </a:r>
          </a:p>
          <a:p>
            <a:pPr marL="232774" indent="-232774" defTabSz="914285">
              <a:lnSpc>
                <a:spcPct val="95000"/>
              </a:lnSpc>
              <a:spcBef>
                <a:spcPts val="800"/>
              </a:spcBef>
              <a:buClr>
                <a:schemeClr val="tx2"/>
              </a:buClr>
              <a:buSzPct val="80000"/>
              <a:buFont typeface="Wingdings" panose="05000000000000000000" pitchFamily="2" charset="2"/>
              <a:buChar char="§"/>
            </a:pPr>
            <a:r>
              <a:rPr lang="en-US" sz="1600" dirty="0">
                <a:solidFill>
                  <a:schemeClr val="accent4">
                    <a:lumMod val="50000"/>
                  </a:schemeClr>
                </a:solidFill>
              </a:rPr>
              <a:t>Follows IETF </a:t>
            </a:r>
            <a:r>
              <a:rPr lang="en-US" sz="1600" i="1" dirty="0">
                <a:solidFill>
                  <a:schemeClr val="accent4">
                    <a:lumMod val="50000"/>
                  </a:schemeClr>
                </a:solidFill>
              </a:rPr>
              <a:t>HTTP 1.1 </a:t>
            </a:r>
            <a:r>
              <a:rPr lang="en-US" sz="1600" dirty="0">
                <a:solidFill>
                  <a:schemeClr val="accent4">
                    <a:lumMod val="50000"/>
                  </a:schemeClr>
                </a:solidFill>
              </a:rPr>
              <a:t>standard object caching</a:t>
            </a:r>
          </a:p>
          <a:p>
            <a:pPr marL="232774" indent="-232774" defTabSz="914285">
              <a:lnSpc>
                <a:spcPct val="95000"/>
              </a:lnSpc>
              <a:spcBef>
                <a:spcPts val="800"/>
              </a:spcBef>
              <a:buClr>
                <a:schemeClr val="tx2"/>
              </a:buClr>
              <a:buSzPct val="80000"/>
              <a:buFont typeface="Wingdings" panose="05000000000000000000" pitchFamily="2" charset="2"/>
              <a:buChar char="§"/>
            </a:pPr>
            <a:r>
              <a:rPr lang="en-US" sz="1600" dirty="0">
                <a:solidFill>
                  <a:schemeClr val="accent4">
                    <a:lumMod val="50000"/>
                  </a:schemeClr>
                </a:solidFill>
              </a:rPr>
              <a:t>Cache only responses marked explicitly as cacheable</a:t>
            </a:r>
          </a:p>
        </p:txBody>
      </p:sp>
      <p:sp>
        <p:nvSpPr>
          <p:cNvPr id="91" name="Content Placeholder 7"/>
          <p:cNvSpPr txBox="1">
            <a:spLocks/>
          </p:cNvSpPr>
          <p:nvPr/>
        </p:nvSpPr>
        <p:spPr>
          <a:xfrm>
            <a:off x="3743715" y="1849772"/>
            <a:ext cx="2815036" cy="2026153"/>
          </a:xfrm>
          <a:prstGeom prst="rect">
            <a:avLst/>
          </a:prstGeom>
        </p:spPr>
        <p:txBody>
          <a:bodyPr wrap="square" lIns="121877" tIns="60939" rIns="121877" bIns="60939" anchor="t">
            <a:spAutoFit/>
          </a:bodyPr>
          <a:lstStyle>
            <a:lvl1pPr marL="285750" marR="0" indent="-285750" algn="l" defTabSz="457200"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mn-ea"/>
                <a:cs typeface="CiscoSans ExtraLight"/>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95000"/>
              </a:lnSpc>
              <a:spcBef>
                <a:spcPts val="933"/>
              </a:spcBef>
            </a:pPr>
            <a:r>
              <a:rPr lang="en-US" dirty="0">
                <a:solidFill>
                  <a:schemeClr val="accent1"/>
                </a:solidFill>
              </a:rPr>
              <a:t>STANDARD</a:t>
            </a:r>
          </a:p>
          <a:p>
            <a:pPr marL="232774" indent="-232774" defTabSz="914285">
              <a:lnSpc>
                <a:spcPct val="95000"/>
              </a:lnSpc>
              <a:spcBef>
                <a:spcPts val="800"/>
              </a:spcBef>
              <a:buClr>
                <a:schemeClr val="tx2"/>
              </a:buClr>
              <a:buSzPct val="80000"/>
              <a:buFont typeface="Wingdings" panose="05000000000000000000" pitchFamily="2" charset="2"/>
              <a:buChar char="§"/>
            </a:pPr>
            <a:r>
              <a:rPr lang="en-US" sz="1600" dirty="0">
                <a:solidFill>
                  <a:schemeClr val="accent4">
                    <a:lumMod val="50000"/>
                  </a:schemeClr>
                </a:solidFill>
              </a:rPr>
              <a:t>Default mode</a:t>
            </a:r>
          </a:p>
          <a:p>
            <a:pPr marL="232774" indent="-232774" defTabSz="914285">
              <a:lnSpc>
                <a:spcPct val="95000"/>
              </a:lnSpc>
              <a:spcBef>
                <a:spcPts val="800"/>
              </a:spcBef>
              <a:buClr>
                <a:schemeClr val="tx2"/>
              </a:buClr>
              <a:buSzPct val="80000"/>
              <a:buFont typeface="Wingdings" panose="05000000000000000000" pitchFamily="2" charset="2"/>
              <a:buChar char="§"/>
            </a:pPr>
            <a:r>
              <a:rPr lang="en-US" sz="1600" dirty="0">
                <a:solidFill>
                  <a:schemeClr val="accent4">
                    <a:lumMod val="50000"/>
                  </a:schemeClr>
                </a:solidFill>
              </a:rPr>
              <a:t>Also caches objects with no explicit cache marker and with a last-modified date. It ignores “reload” headers from clients</a:t>
            </a:r>
          </a:p>
        </p:txBody>
      </p:sp>
      <p:sp>
        <p:nvSpPr>
          <p:cNvPr id="92" name="Content Placeholder 7"/>
          <p:cNvSpPr txBox="1">
            <a:spLocks/>
          </p:cNvSpPr>
          <p:nvPr/>
        </p:nvSpPr>
        <p:spPr>
          <a:xfrm>
            <a:off x="6558753" y="1849775"/>
            <a:ext cx="2815039" cy="1689651"/>
          </a:xfrm>
          <a:prstGeom prst="rect">
            <a:avLst/>
          </a:prstGeom>
        </p:spPr>
        <p:txBody>
          <a:bodyPr wrap="square" lIns="121877" tIns="60939" rIns="121877" bIns="60939" anchor="t">
            <a:spAutoFit/>
          </a:bodyPr>
          <a:lstStyle>
            <a:lvl1pPr marL="285750" marR="0" indent="-285750" algn="l" defTabSz="457200"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mn-ea"/>
                <a:cs typeface="CiscoSans ExtraLight"/>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95000"/>
              </a:lnSpc>
              <a:spcBef>
                <a:spcPts val="933"/>
              </a:spcBef>
            </a:pPr>
            <a:r>
              <a:rPr lang="en-US" dirty="0">
                <a:solidFill>
                  <a:schemeClr val="accent1"/>
                </a:solidFill>
              </a:rPr>
              <a:t>ADVANCED</a:t>
            </a:r>
          </a:p>
          <a:p>
            <a:pPr marL="232774" indent="-232774" defTabSz="914285">
              <a:lnSpc>
                <a:spcPct val="95000"/>
              </a:lnSpc>
              <a:spcBef>
                <a:spcPts val="800"/>
              </a:spcBef>
              <a:buClr>
                <a:schemeClr val="tx2"/>
              </a:buClr>
              <a:buSzPct val="80000"/>
              <a:buFont typeface="Wingdings" panose="05000000000000000000" pitchFamily="2" charset="2"/>
              <a:buChar char="§"/>
            </a:pPr>
            <a:r>
              <a:rPr lang="en-US" sz="1600" dirty="0">
                <a:solidFill>
                  <a:schemeClr val="accent4">
                    <a:lumMod val="50000"/>
                  </a:schemeClr>
                </a:solidFill>
              </a:rPr>
              <a:t>Caches media files more aggressively, and all object types for longer times (when there is no explicit expiration time)</a:t>
            </a:r>
          </a:p>
        </p:txBody>
      </p:sp>
      <p:sp>
        <p:nvSpPr>
          <p:cNvPr id="93" name="Content Placeholder 7"/>
          <p:cNvSpPr txBox="1">
            <a:spLocks/>
          </p:cNvSpPr>
          <p:nvPr/>
        </p:nvSpPr>
        <p:spPr>
          <a:xfrm>
            <a:off x="9373791" y="1849775"/>
            <a:ext cx="2717115" cy="987920"/>
          </a:xfrm>
          <a:prstGeom prst="rect">
            <a:avLst/>
          </a:prstGeom>
        </p:spPr>
        <p:txBody>
          <a:bodyPr wrap="square" lIns="121877" tIns="60939" rIns="121877" bIns="60939" anchor="t">
            <a:spAutoFit/>
          </a:bodyPr>
          <a:lstStyle>
            <a:lvl1pPr marL="285750" marR="0" indent="-285750" algn="l" defTabSz="457200"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mn-ea"/>
                <a:cs typeface="CiscoSans ExtraLight"/>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95000"/>
              </a:lnSpc>
              <a:spcBef>
                <a:spcPts val="933"/>
              </a:spcBef>
            </a:pPr>
            <a:r>
              <a:rPr lang="en-US" dirty="0">
                <a:solidFill>
                  <a:schemeClr val="accent1"/>
                </a:solidFill>
              </a:rPr>
              <a:t>BYPASS</a:t>
            </a:r>
          </a:p>
          <a:p>
            <a:pPr marL="232774" indent="-232774" defTabSz="914285">
              <a:lnSpc>
                <a:spcPct val="95000"/>
              </a:lnSpc>
              <a:spcBef>
                <a:spcPts val="800"/>
              </a:spcBef>
              <a:buClr>
                <a:schemeClr val="tx2"/>
              </a:buClr>
              <a:buSzPct val="80000"/>
              <a:buFont typeface="Wingdings" panose="05000000000000000000" pitchFamily="2" charset="2"/>
              <a:buChar char="§"/>
            </a:pPr>
            <a:r>
              <a:rPr lang="en-US" sz="1600" dirty="0">
                <a:solidFill>
                  <a:schemeClr val="accent4">
                    <a:lumMod val="50000"/>
                  </a:schemeClr>
                </a:solidFill>
              </a:rPr>
              <a:t>Turns off caching for a configured site(s)</a:t>
            </a:r>
          </a:p>
        </p:txBody>
      </p:sp>
      <p:cxnSp>
        <p:nvCxnSpPr>
          <p:cNvPr id="113" name="Straight Connector 112"/>
          <p:cNvCxnSpPr/>
          <p:nvPr/>
        </p:nvCxnSpPr>
        <p:spPr>
          <a:xfrm>
            <a:off x="3743711" y="1849771"/>
            <a:ext cx="0" cy="2047624"/>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558749" y="1849771"/>
            <a:ext cx="0" cy="2047624"/>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373786" y="1849771"/>
            <a:ext cx="0" cy="2047624"/>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27191" y="1292547"/>
            <a:ext cx="601483" cy="601484"/>
          </a:xfrm>
          <a:prstGeom prst="ellipse">
            <a:avLst/>
          </a:prstGeom>
          <a:gradFill flip="none" rotWithShape="1">
            <a:gsLst>
              <a:gs pos="100000">
                <a:schemeClr val="accent5">
                  <a:lumMod val="50000"/>
                </a:schemeClr>
              </a:gs>
              <a:gs pos="0">
                <a:schemeClr val="accent6"/>
              </a:gs>
              <a:gs pos="50000">
                <a:schemeClr val="accent5"/>
              </a:gs>
            </a:gsLst>
            <a:path path="circle">
              <a:fillToRect r="100000" b="100000"/>
            </a:path>
            <a:tileRect l="-100000" t="-100000"/>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defTabSz="609392"/>
            <a:r>
              <a:rPr lang="en-US" dirty="0" smtClean="0">
                <a:solidFill>
                  <a:srgbClr val="FFFFFF"/>
                </a:solidFill>
              </a:rPr>
              <a:t>1</a:t>
            </a:r>
            <a:endParaRPr lang="en-US" dirty="0">
              <a:solidFill>
                <a:srgbClr val="FFFFFF"/>
              </a:solidFill>
            </a:endParaRPr>
          </a:p>
        </p:txBody>
      </p:sp>
      <p:sp>
        <p:nvSpPr>
          <p:cNvPr id="24" name="Oval 23"/>
          <p:cNvSpPr/>
          <p:nvPr/>
        </p:nvSpPr>
        <p:spPr>
          <a:xfrm>
            <a:off x="1730729" y="4108594"/>
            <a:ext cx="601483" cy="601484"/>
          </a:xfrm>
          <a:prstGeom prst="ellipse">
            <a:avLst/>
          </a:prstGeom>
          <a:gradFill flip="none" rotWithShape="1">
            <a:gsLst>
              <a:gs pos="100000">
                <a:schemeClr val="accent5">
                  <a:lumMod val="50000"/>
                </a:schemeClr>
              </a:gs>
              <a:gs pos="0">
                <a:schemeClr val="accent6"/>
              </a:gs>
              <a:gs pos="50000">
                <a:schemeClr val="accent5"/>
              </a:gs>
            </a:gsLst>
            <a:path path="circle">
              <a:fillToRect r="100000" b="100000"/>
            </a:path>
            <a:tileRect l="-100000" t="-100000"/>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defTabSz="609392"/>
            <a:r>
              <a:rPr lang="en-US" dirty="0" smtClean="0">
                <a:solidFill>
                  <a:srgbClr val="FFFFFF"/>
                </a:solidFill>
              </a:rPr>
              <a:t>2</a:t>
            </a:r>
            <a:endParaRPr lang="en-US" dirty="0">
              <a:solidFill>
                <a:srgbClr val="FFFFFF"/>
              </a:solidFill>
            </a:endParaRPr>
          </a:p>
        </p:txBody>
      </p:sp>
      <p:sp>
        <p:nvSpPr>
          <p:cNvPr id="25" name="Oval 24"/>
          <p:cNvSpPr/>
          <p:nvPr/>
        </p:nvSpPr>
        <p:spPr>
          <a:xfrm>
            <a:off x="5793671" y="4108594"/>
            <a:ext cx="601483" cy="601484"/>
          </a:xfrm>
          <a:prstGeom prst="ellipse">
            <a:avLst/>
          </a:prstGeom>
          <a:gradFill flip="none" rotWithShape="1">
            <a:gsLst>
              <a:gs pos="100000">
                <a:schemeClr val="accent5">
                  <a:lumMod val="50000"/>
                </a:schemeClr>
              </a:gs>
              <a:gs pos="0">
                <a:schemeClr val="accent6"/>
              </a:gs>
              <a:gs pos="50000">
                <a:schemeClr val="accent5"/>
              </a:gs>
            </a:gsLst>
            <a:path path="circle">
              <a:fillToRect r="100000" b="100000"/>
            </a:path>
            <a:tileRect l="-100000" t="-100000"/>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defTabSz="609392"/>
            <a:r>
              <a:rPr lang="en-US" dirty="0" smtClean="0">
                <a:solidFill>
                  <a:srgbClr val="FFFFFF"/>
                </a:solidFill>
              </a:rPr>
              <a:t>3</a:t>
            </a:r>
            <a:endParaRPr lang="en-US" dirty="0">
              <a:solidFill>
                <a:srgbClr val="FFFFFF"/>
              </a:solidFill>
            </a:endParaRPr>
          </a:p>
        </p:txBody>
      </p:sp>
      <p:sp>
        <p:nvSpPr>
          <p:cNvPr id="26" name="Oval 25"/>
          <p:cNvSpPr/>
          <p:nvPr/>
        </p:nvSpPr>
        <p:spPr>
          <a:xfrm>
            <a:off x="9856614" y="4108594"/>
            <a:ext cx="601483" cy="601484"/>
          </a:xfrm>
          <a:prstGeom prst="ellipse">
            <a:avLst/>
          </a:prstGeom>
          <a:gradFill flip="none" rotWithShape="1">
            <a:gsLst>
              <a:gs pos="100000">
                <a:schemeClr val="accent5">
                  <a:lumMod val="50000"/>
                </a:schemeClr>
              </a:gs>
              <a:gs pos="0">
                <a:schemeClr val="accent6"/>
              </a:gs>
              <a:gs pos="50000">
                <a:schemeClr val="accent5"/>
              </a:gs>
            </a:gsLst>
            <a:path path="circle">
              <a:fillToRect r="100000" b="100000"/>
            </a:path>
            <a:tileRect l="-100000" t="-100000"/>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defTabSz="609392"/>
            <a:r>
              <a:rPr lang="en-US" dirty="0" smtClean="0">
                <a:solidFill>
                  <a:srgbClr val="FFFFFF"/>
                </a:solidFill>
              </a:rPr>
              <a:t>4</a:t>
            </a:r>
            <a:endParaRPr lang="en-US" dirty="0">
              <a:solidFill>
                <a:srgbClr val="FFFFFF"/>
              </a:solidFill>
            </a:endParaRPr>
          </a:p>
        </p:txBody>
      </p:sp>
      <p:sp>
        <p:nvSpPr>
          <p:cNvPr id="6" name="Rectangle 5"/>
          <p:cNvSpPr/>
          <p:nvPr/>
        </p:nvSpPr>
        <p:spPr>
          <a:xfrm>
            <a:off x="928674" y="1375799"/>
            <a:ext cx="10839203" cy="437716"/>
          </a:xfrm>
          <a:prstGeom prst="rect">
            <a:avLst/>
          </a:prstGeom>
        </p:spPr>
        <p:txBody>
          <a:bodyPr wrap="square" lIns="121888" tIns="60944" rIns="121888" bIns="60944">
            <a:spAutoFit/>
          </a:bodyPr>
          <a:lstStyle/>
          <a:p>
            <a:pPr defTabSz="914285">
              <a:lnSpc>
                <a:spcPct val="95000"/>
              </a:lnSpc>
              <a:spcBef>
                <a:spcPts val="1480"/>
              </a:spcBef>
              <a:buClr>
                <a:schemeClr val="tx2"/>
              </a:buClr>
              <a:buSzPct val="80000"/>
            </a:pPr>
            <a:r>
              <a:rPr lang="en-US" sz="2100" dirty="0">
                <a:solidFill>
                  <a:schemeClr val="accent5"/>
                </a:solidFill>
                <a:cs typeface="CiscoSans ExtraLight"/>
              </a:rPr>
              <a:t>Transparent Caching: </a:t>
            </a:r>
            <a:r>
              <a:rPr lang="en-US" sz="2100" dirty="0">
                <a:solidFill>
                  <a:schemeClr val="tx1">
                    <a:lumMod val="75000"/>
                    <a:lumOff val="25000"/>
                  </a:schemeClr>
                </a:solidFill>
                <a:cs typeface="CiscoSans ExtraLight"/>
              </a:rPr>
              <a:t>with four (4) different mode settings</a:t>
            </a:r>
          </a:p>
        </p:txBody>
      </p:sp>
      <p:sp>
        <p:nvSpPr>
          <p:cNvPr id="35" name="Rectangle 34"/>
          <p:cNvSpPr/>
          <p:nvPr/>
        </p:nvSpPr>
        <p:spPr>
          <a:xfrm>
            <a:off x="327197" y="4710078"/>
            <a:ext cx="3735751" cy="1373357"/>
          </a:xfrm>
          <a:prstGeom prst="rect">
            <a:avLst/>
          </a:prstGeom>
        </p:spPr>
        <p:txBody>
          <a:bodyPr wrap="square" lIns="121888" tIns="60944" rIns="121888" bIns="60944">
            <a:spAutoFit/>
          </a:bodyPr>
          <a:lstStyle/>
          <a:p>
            <a:pPr marL="76181" defTabSz="914285">
              <a:lnSpc>
                <a:spcPct val="95000"/>
              </a:lnSpc>
              <a:spcBef>
                <a:spcPts val="1480"/>
              </a:spcBef>
              <a:buClr>
                <a:schemeClr val="tx2"/>
              </a:buClr>
              <a:buSzPct val="80000"/>
            </a:pPr>
            <a:r>
              <a:rPr lang="en-US" sz="2100" dirty="0">
                <a:solidFill>
                  <a:schemeClr val="accent5"/>
                </a:solidFill>
                <a:cs typeface="CiscoSans ExtraLight"/>
              </a:rPr>
              <a:t>Connected Cache (CC): </a:t>
            </a:r>
            <a:r>
              <a:rPr lang="en-US" sz="2100" dirty="0">
                <a:solidFill>
                  <a:schemeClr val="tx1">
                    <a:lumMod val="75000"/>
                    <a:lumOff val="25000"/>
                  </a:schemeClr>
                </a:solidFill>
                <a:cs typeface="CiscoSans ExtraLight"/>
              </a:rPr>
              <a:t>Retrieves content from </a:t>
            </a:r>
            <a:r>
              <a:rPr lang="en-US" sz="2100" i="1" dirty="0">
                <a:solidFill>
                  <a:schemeClr val="tx1">
                    <a:lumMod val="75000"/>
                    <a:lumOff val="25000"/>
                  </a:schemeClr>
                </a:solidFill>
                <a:cs typeface="CiscoSans ExtraLight"/>
              </a:rPr>
              <a:t>Akamai’s Intelligent Platform</a:t>
            </a:r>
          </a:p>
        </p:txBody>
      </p:sp>
      <p:sp>
        <p:nvSpPr>
          <p:cNvPr id="36" name="Rectangle 35"/>
          <p:cNvSpPr/>
          <p:nvPr/>
        </p:nvSpPr>
        <p:spPr>
          <a:xfrm>
            <a:off x="4062948" y="4710078"/>
            <a:ext cx="4062940" cy="1373357"/>
          </a:xfrm>
          <a:prstGeom prst="rect">
            <a:avLst/>
          </a:prstGeom>
        </p:spPr>
        <p:txBody>
          <a:bodyPr wrap="square" lIns="121888" tIns="60944" rIns="121888" bIns="60944">
            <a:spAutoFit/>
          </a:bodyPr>
          <a:lstStyle/>
          <a:p>
            <a:pPr marL="76181" defTabSz="914285">
              <a:lnSpc>
                <a:spcPct val="95000"/>
              </a:lnSpc>
              <a:spcBef>
                <a:spcPts val="1480"/>
              </a:spcBef>
              <a:buClr>
                <a:schemeClr val="tx2"/>
              </a:buClr>
              <a:buSzPct val="80000"/>
            </a:pPr>
            <a:r>
              <a:rPr lang="en-US" sz="2100" dirty="0">
                <a:solidFill>
                  <a:schemeClr val="accent5"/>
                </a:solidFill>
                <a:cs typeface="CiscoSans ExtraLight"/>
              </a:rPr>
              <a:t>Over-the-Top Caching (OTT): </a:t>
            </a:r>
            <a:r>
              <a:rPr lang="en-US" sz="2100" dirty="0">
                <a:solidFill>
                  <a:schemeClr val="tx1">
                    <a:lumMod val="75000"/>
                    <a:lumOff val="25000"/>
                  </a:schemeClr>
                </a:solidFill>
                <a:cs typeface="CiscoSans ExtraLight"/>
              </a:rPr>
              <a:t>Caching content of 3rd party Web sites using a predefined configuration </a:t>
            </a:r>
          </a:p>
        </p:txBody>
      </p:sp>
      <p:sp>
        <p:nvSpPr>
          <p:cNvPr id="38" name="Rectangle 37"/>
          <p:cNvSpPr/>
          <p:nvPr/>
        </p:nvSpPr>
        <p:spPr>
          <a:xfrm>
            <a:off x="8125884" y="4710078"/>
            <a:ext cx="3632904" cy="1373357"/>
          </a:xfrm>
          <a:prstGeom prst="rect">
            <a:avLst/>
          </a:prstGeom>
        </p:spPr>
        <p:txBody>
          <a:bodyPr wrap="square" lIns="121888" tIns="60944" rIns="121888" bIns="60944">
            <a:spAutoFit/>
          </a:bodyPr>
          <a:lstStyle/>
          <a:p>
            <a:pPr marL="76181" defTabSz="914285">
              <a:lnSpc>
                <a:spcPct val="95000"/>
              </a:lnSpc>
              <a:spcBef>
                <a:spcPts val="1480"/>
              </a:spcBef>
              <a:buClr>
                <a:schemeClr val="tx2"/>
              </a:buClr>
              <a:buSzPct val="80000"/>
            </a:pPr>
            <a:r>
              <a:rPr lang="en-US" sz="2100" dirty="0">
                <a:solidFill>
                  <a:schemeClr val="accent5"/>
                </a:solidFill>
                <a:cs typeface="CiscoSans ExtraLight"/>
              </a:rPr>
              <a:t>Cache Warming or Prepositioning: </a:t>
            </a:r>
            <a:r>
              <a:rPr lang="en-US" sz="2100" i="1" dirty="0">
                <a:solidFill>
                  <a:schemeClr val="tx1">
                    <a:lumMod val="75000"/>
                    <a:lumOff val="25000"/>
                  </a:schemeClr>
                </a:solidFill>
                <a:cs typeface="CiscoSans ExtraLight"/>
              </a:rPr>
              <a:t>Scheduled</a:t>
            </a:r>
            <a:r>
              <a:rPr lang="en-US" sz="2100" dirty="0">
                <a:solidFill>
                  <a:schemeClr val="tx1">
                    <a:lumMod val="75000"/>
                    <a:lumOff val="25000"/>
                  </a:schemeClr>
                </a:solidFill>
                <a:cs typeface="CiscoSans ExtraLight"/>
              </a:rPr>
              <a:t> fetch and cache of content from a Web site</a:t>
            </a:r>
          </a:p>
        </p:txBody>
      </p:sp>
      <p:cxnSp>
        <p:nvCxnSpPr>
          <p:cNvPr id="39" name="Straight Connector 38"/>
          <p:cNvCxnSpPr/>
          <p:nvPr/>
        </p:nvCxnSpPr>
        <p:spPr>
          <a:xfrm flipH="1">
            <a:off x="346234" y="3897395"/>
            <a:ext cx="11421644"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062942" y="3897395"/>
            <a:ext cx="0" cy="2047624"/>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125883" y="3897395"/>
            <a:ext cx="0" cy="2047624"/>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2188825" y="1849771"/>
            <a:ext cx="0" cy="2047624"/>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27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553" y="1"/>
            <a:ext cx="11543628" cy="837779"/>
          </a:xfrm>
        </p:spPr>
        <p:txBody>
          <a:bodyPr/>
          <a:lstStyle/>
          <a:p>
            <a:r>
              <a:rPr lang="ja-JP" altLang="en-US" dirty="0" smtClean="0"/>
              <a:t>パッケージングとライセンシング</a:t>
            </a:r>
            <a:endParaRPr lang="en-US" dirty="0"/>
          </a:p>
        </p:txBody>
      </p:sp>
      <p:grpSp>
        <p:nvGrpSpPr>
          <p:cNvPr id="8" name="Group 7"/>
          <p:cNvGrpSpPr/>
          <p:nvPr/>
        </p:nvGrpSpPr>
        <p:grpSpPr>
          <a:xfrm>
            <a:off x="374142" y="3429281"/>
            <a:ext cx="5695512" cy="2880291"/>
            <a:chOff x="6563226" y="1635270"/>
            <a:chExt cx="2331488" cy="2160218"/>
          </a:xfrm>
        </p:grpSpPr>
        <p:sp>
          <p:nvSpPr>
            <p:cNvPr id="98" name="Rectangle 97"/>
            <p:cNvSpPr/>
            <p:nvPr/>
          </p:nvSpPr>
          <p:spPr>
            <a:xfrm rot="10800000">
              <a:off x="6659879" y="1635270"/>
              <a:ext cx="2227294" cy="77275"/>
            </a:xfrm>
            <a:prstGeom prst="rect">
              <a:avLst/>
            </a:prstGeom>
            <a:gradFill>
              <a:gsLst>
                <a:gs pos="100000">
                  <a:schemeClr val="accent5">
                    <a:lumMod val="50000"/>
                  </a:schemeClr>
                </a:gs>
                <a:gs pos="667">
                  <a:schemeClr val="accent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09341"/>
              <a:endParaRPr lang="en-US" dirty="0">
                <a:solidFill>
                  <a:srgbClr val="FFFFFF"/>
                </a:solidFill>
              </a:endParaRPr>
            </a:p>
          </p:txBody>
        </p:sp>
        <p:sp>
          <p:nvSpPr>
            <p:cNvPr id="99" name="TextBox 98"/>
            <p:cNvSpPr txBox="1"/>
            <p:nvPr/>
          </p:nvSpPr>
          <p:spPr>
            <a:xfrm>
              <a:off x="6798643" y="1763818"/>
              <a:ext cx="1861016" cy="307777"/>
            </a:xfrm>
            <a:prstGeom prst="rect">
              <a:avLst/>
            </a:prstGeom>
            <a:noFill/>
          </p:spPr>
          <p:txBody>
            <a:bodyPr wrap="none" lIns="91440" tIns="45720" rIns="45720" bIns="45720" rtlCol="0" anchor="t" anchorCtr="0">
              <a:noAutofit/>
            </a:bodyPr>
            <a:lstStyle/>
            <a:p>
              <a:pPr algn="ctr" defTabSz="1739469"/>
              <a:r>
                <a:rPr lang="ja-JP" altLang="en-US" b="1" dirty="0" smtClean="0">
                  <a:solidFill>
                    <a:schemeClr val="accent6">
                      <a:lumMod val="75000"/>
                    </a:schemeClr>
                  </a:solidFill>
                </a:rPr>
                <a:t>ハードウェア</a:t>
              </a:r>
              <a:endParaRPr lang="en-US" b="1" dirty="0">
                <a:solidFill>
                  <a:schemeClr val="accent6">
                    <a:lumMod val="75000"/>
                  </a:schemeClr>
                </a:solidFill>
              </a:endParaRPr>
            </a:p>
          </p:txBody>
        </p:sp>
        <p:sp>
          <p:nvSpPr>
            <p:cNvPr id="100" name="Text Placeholder 61"/>
            <p:cNvSpPr txBox="1">
              <a:spLocks/>
            </p:cNvSpPr>
            <p:nvPr/>
          </p:nvSpPr>
          <p:spPr>
            <a:xfrm>
              <a:off x="6563226" y="2185913"/>
              <a:ext cx="2331488" cy="1609575"/>
            </a:xfrm>
            <a:prstGeom prst="rect">
              <a:avLst/>
            </a:prstGeom>
          </p:spPr>
          <p:txBody>
            <a:bodyPr wrap="square" lIns="91440" tIns="45720" rIns="45720" bIns="45720" anchor="t">
              <a:spAutoFit/>
            </a:bodyPr>
            <a:lst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600"/>
                </a:spcBef>
                <a:buNone/>
              </a:pPr>
              <a:r>
                <a:rPr lang="ja-JP" altLang="en-US" sz="1900" b="1" dirty="0" smtClean="0"/>
                <a:t>柔軟</a:t>
              </a:r>
              <a:endParaRPr lang="en-US" b="1" dirty="0" smtClean="0"/>
            </a:p>
            <a:p>
              <a:pPr>
                <a:spcBef>
                  <a:spcPts val="600"/>
                </a:spcBef>
                <a:buFont typeface="Wingdings" panose="05000000000000000000" pitchFamily="2" charset="2"/>
                <a:buChar char="§"/>
              </a:pPr>
              <a:r>
                <a:rPr lang="en-US" sz="1900" dirty="0" smtClean="0"/>
                <a:t>Akamai Connect</a:t>
              </a:r>
              <a:r>
                <a:rPr lang="ja-JP" altLang="en-US" sz="1900" dirty="0" smtClean="0"/>
                <a:t>は</a:t>
              </a:r>
              <a:r>
                <a:rPr lang="en-US" sz="1900" dirty="0" smtClean="0"/>
                <a:t> Cisco WAAS</a:t>
              </a:r>
              <a:r>
                <a:rPr lang="ja-JP" altLang="en-US" sz="1900" dirty="0" smtClean="0"/>
                <a:t>に統合</a:t>
              </a:r>
              <a:endParaRPr lang="en-US" sz="1900" dirty="0"/>
            </a:p>
            <a:p>
              <a:pPr>
                <a:spcBef>
                  <a:spcPts val="600"/>
                </a:spcBef>
                <a:buFont typeface="Wingdings" panose="05000000000000000000" pitchFamily="2" charset="2"/>
                <a:buChar char="§"/>
              </a:pPr>
              <a:r>
                <a:rPr lang="en-US" sz="1900" dirty="0"/>
                <a:t>SRE </a:t>
              </a:r>
              <a:r>
                <a:rPr lang="ja-JP" altLang="en-US" sz="1900" dirty="0" smtClean="0"/>
                <a:t>で動作するネイティブ</a:t>
              </a:r>
              <a:r>
                <a:rPr lang="en-US" sz="1900" dirty="0" smtClean="0"/>
                <a:t> </a:t>
              </a:r>
              <a:r>
                <a:rPr lang="en-US" sz="1900" dirty="0"/>
                <a:t>WAAS</a:t>
              </a:r>
            </a:p>
            <a:p>
              <a:pPr>
                <a:spcBef>
                  <a:spcPts val="600"/>
                </a:spcBef>
                <a:buFont typeface="Wingdings" panose="05000000000000000000" pitchFamily="2" charset="2"/>
                <a:buChar char="§"/>
              </a:pPr>
              <a:r>
                <a:rPr lang="en-US" sz="1900" dirty="0"/>
                <a:t>UCS-E </a:t>
              </a:r>
              <a:r>
                <a:rPr lang="ja-JP" altLang="en-US" sz="1900" dirty="0" smtClean="0"/>
                <a:t>で動作する</a:t>
              </a:r>
              <a:r>
                <a:rPr lang="en-US" sz="1900" dirty="0" smtClean="0"/>
                <a:t> </a:t>
              </a:r>
              <a:r>
                <a:rPr lang="en-US" sz="1900" dirty="0"/>
                <a:t>vWAAS</a:t>
              </a:r>
            </a:p>
            <a:p>
              <a:pPr>
                <a:spcBef>
                  <a:spcPts val="600"/>
                </a:spcBef>
                <a:buFont typeface="Wingdings" panose="05000000000000000000" pitchFamily="2" charset="2"/>
                <a:buChar char="§"/>
              </a:pPr>
              <a:r>
                <a:rPr lang="en-US" sz="1900" dirty="0"/>
                <a:t>ISR-WAAS: </a:t>
              </a:r>
              <a:r>
                <a:rPr lang="en-US" sz="1900" dirty="0" smtClean="0"/>
                <a:t>Cisco </a:t>
              </a:r>
              <a:r>
                <a:rPr lang="en-US" sz="1900" dirty="0"/>
                <a:t>IOS-</a:t>
              </a:r>
              <a:r>
                <a:rPr lang="en-US" sz="1900" dirty="0" smtClean="0"/>
                <a:t>XE</a:t>
              </a:r>
              <a:r>
                <a:rPr lang="ja-JP" altLang="en-US" sz="1900" dirty="0" smtClean="0"/>
                <a:t>上の仮想</a:t>
              </a:r>
              <a:r>
                <a:rPr lang="en-US" altLang="ja-JP" sz="1900" dirty="0" smtClean="0"/>
                <a:t>WAAS</a:t>
              </a:r>
              <a:endParaRPr lang="en-US" sz="1900" dirty="0"/>
            </a:p>
            <a:p>
              <a:pPr>
                <a:spcBef>
                  <a:spcPts val="600"/>
                </a:spcBef>
                <a:buFont typeface="Wingdings" panose="05000000000000000000" pitchFamily="2" charset="2"/>
                <a:buChar char="§"/>
              </a:pPr>
              <a:r>
                <a:rPr lang="en-US" sz="1900" dirty="0"/>
                <a:t>WAVE </a:t>
              </a:r>
              <a:r>
                <a:rPr lang="ja-JP" altLang="en-US" sz="1900" dirty="0" smtClean="0"/>
                <a:t>のアプライアンス</a:t>
              </a:r>
              <a:endParaRPr lang="en-US" sz="1900" dirty="0"/>
            </a:p>
          </p:txBody>
        </p:sp>
      </p:grpSp>
      <p:grpSp>
        <p:nvGrpSpPr>
          <p:cNvPr id="105" name="Group 104"/>
          <p:cNvGrpSpPr/>
          <p:nvPr/>
        </p:nvGrpSpPr>
        <p:grpSpPr>
          <a:xfrm>
            <a:off x="6070472" y="3429280"/>
            <a:ext cx="5611386" cy="2430975"/>
            <a:chOff x="6571135" y="1635270"/>
            <a:chExt cx="2279452" cy="1823231"/>
          </a:xfrm>
        </p:grpSpPr>
        <p:sp>
          <p:nvSpPr>
            <p:cNvPr id="110" name="Rectangle 109"/>
            <p:cNvSpPr/>
            <p:nvPr/>
          </p:nvSpPr>
          <p:spPr>
            <a:xfrm rot="10800000">
              <a:off x="6571135" y="1635270"/>
              <a:ext cx="2227287" cy="77275"/>
            </a:xfrm>
            <a:prstGeom prst="rect">
              <a:avLst/>
            </a:prstGeom>
            <a:gradFill>
              <a:gsLst>
                <a:gs pos="100000">
                  <a:schemeClr val="accent5">
                    <a:lumMod val="50000"/>
                  </a:schemeClr>
                </a:gs>
                <a:gs pos="667">
                  <a:schemeClr val="accent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09341"/>
              <a:endParaRPr lang="en-US" dirty="0">
                <a:solidFill>
                  <a:srgbClr val="FFFFFF"/>
                </a:solidFill>
              </a:endParaRPr>
            </a:p>
          </p:txBody>
        </p:sp>
        <p:sp>
          <p:nvSpPr>
            <p:cNvPr id="107" name="TextBox 106"/>
            <p:cNvSpPr txBox="1"/>
            <p:nvPr/>
          </p:nvSpPr>
          <p:spPr>
            <a:xfrm>
              <a:off x="6798643" y="1763818"/>
              <a:ext cx="1861016" cy="307777"/>
            </a:xfrm>
            <a:prstGeom prst="rect">
              <a:avLst/>
            </a:prstGeom>
            <a:noFill/>
          </p:spPr>
          <p:txBody>
            <a:bodyPr wrap="none" lIns="91440" tIns="45720" rIns="45720" bIns="45720" rtlCol="0" anchor="t" anchorCtr="0">
              <a:noAutofit/>
            </a:bodyPr>
            <a:lstStyle/>
            <a:p>
              <a:pPr algn="ctr" defTabSz="1739469"/>
              <a:r>
                <a:rPr lang="ja-JP" altLang="en-US" b="1" dirty="0" smtClean="0">
                  <a:solidFill>
                    <a:schemeClr val="accent6">
                      <a:lumMod val="75000"/>
                    </a:schemeClr>
                  </a:solidFill>
                </a:rPr>
                <a:t>発注</a:t>
              </a:r>
              <a:endParaRPr lang="en-US" b="1" dirty="0">
                <a:solidFill>
                  <a:schemeClr val="accent6">
                    <a:lumMod val="75000"/>
                  </a:schemeClr>
                </a:solidFill>
              </a:endParaRPr>
            </a:p>
          </p:txBody>
        </p:sp>
        <p:sp>
          <p:nvSpPr>
            <p:cNvPr id="108" name="Text Placeholder 61"/>
            <p:cNvSpPr txBox="1">
              <a:spLocks/>
            </p:cNvSpPr>
            <p:nvPr/>
          </p:nvSpPr>
          <p:spPr>
            <a:xfrm>
              <a:off x="6624350" y="2172668"/>
              <a:ext cx="2226237" cy="1285833"/>
            </a:xfrm>
            <a:prstGeom prst="rect">
              <a:avLst/>
            </a:prstGeom>
          </p:spPr>
          <p:txBody>
            <a:bodyPr wrap="square" lIns="91440" tIns="45720" rIns="45720" bIns="45720" anchor="t">
              <a:spAutoFit/>
            </a:bodyPr>
            <a:lst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600"/>
                </a:spcBef>
                <a:buNone/>
              </a:pPr>
              <a:r>
                <a:rPr lang="ja-JP" altLang="en-US" sz="1900" b="1" dirty="0" smtClean="0"/>
                <a:t>シンプル</a:t>
              </a:r>
              <a:endParaRPr lang="en-US" b="1" dirty="0"/>
            </a:p>
            <a:p>
              <a:pPr>
                <a:spcBef>
                  <a:spcPts val="600"/>
                </a:spcBef>
                <a:buFont typeface="Wingdings" panose="05000000000000000000" pitchFamily="2" charset="2"/>
                <a:buChar char="§"/>
              </a:pPr>
              <a:r>
                <a:rPr lang="en-US" sz="1900" dirty="0"/>
                <a:t>Add-</a:t>
              </a:r>
              <a:r>
                <a:rPr lang="en-US" sz="1900" dirty="0" smtClean="0"/>
                <a:t>on</a:t>
              </a:r>
              <a:r>
                <a:rPr lang="ja-JP" altLang="en-US" sz="1900" dirty="0" smtClean="0"/>
                <a:t>のライセンス</a:t>
              </a:r>
              <a:endParaRPr lang="en-US" sz="1900" dirty="0"/>
            </a:p>
            <a:p>
              <a:pPr>
                <a:spcBef>
                  <a:spcPts val="600"/>
                </a:spcBef>
                <a:buFont typeface="Wingdings" panose="05000000000000000000" pitchFamily="2" charset="2"/>
                <a:buChar char="§"/>
              </a:pPr>
              <a:r>
                <a:rPr lang="en-US" sz="1900" dirty="0" smtClean="0"/>
                <a:t>Akamai Connect </a:t>
              </a:r>
              <a:r>
                <a:rPr lang="ja-JP" altLang="en-US" sz="1900" dirty="0" smtClean="0"/>
                <a:t>付き</a:t>
              </a:r>
              <a:r>
                <a:rPr lang="en-US" sz="1900" dirty="0" smtClean="0"/>
                <a:t>ISR</a:t>
              </a:r>
              <a:r>
                <a:rPr lang="en-US" sz="1900" dirty="0"/>
                <a:t>-</a:t>
              </a:r>
              <a:r>
                <a:rPr lang="en-US" sz="1900" dirty="0" smtClean="0"/>
                <a:t>AX</a:t>
              </a:r>
              <a:r>
                <a:rPr lang="ja-JP" altLang="en-US" sz="1900" dirty="0" smtClean="0"/>
                <a:t>バンドルでオーダ可能</a:t>
              </a:r>
              <a:endParaRPr lang="en-US" sz="1900" dirty="0"/>
            </a:p>
            <a:p>
              <a:pPr>
                <a:spcBef>
                  <a:spcPts val="600"/>
                </a:spcBef>
                <a:buFont typeface="Wingdings" panose="05000000000000000000" pitchFamily="2" charset="2"/>
                <a:buChar char="§"/>
              </a:pPr>
              <a:r>
                <a:rPr lang="en-US" sz="1900" dirty="0" smtClean="0"/>
                <a:t>Cisco</a:t>
              </a:r>
              <a:r>
                <a:rPr lang="ja-JP" altLang="en-US" sz="1900" dirty="0" smtClean="0"/>
                <a:t>製品として</a:t>
              </a:r>
              <a:r>
                <a:rPr lang="en-US" altLang="ja-JP" sz="1900" dirty="0" smtClean="0"/>
                <a:t>Cisco</a:t>
              </a:r>
              <a:r>
                <a:rPr lang="ja-JP" altLang="en-US" sz="1900" dirty="0" smtClean="0"/>
                <a:t>の価格表に掲載</a:t>
              </a:r>
              <a:endParaRPr lang="en-US" sz="1900" dirty="0"/>
            </a:p>
          </p:txBody>
        </p:sp>
      </p:grpSp>
      <p:grpSp>
        <p:nvGrpSpPr>
          <p:cNvPr id="118" name="Group 117"/>
          <p:cNvGrpSpPr/>
          <p:nvPr/>
        </p:nvGrpSpPr>
        <p:grpSpPr>
          <a:xfrm>
            <a:off x="463832" y="623440"/>
            <a:ext cx="5499483" cy="2762136"/>
            <a:chOff x="4620304" y="1458377"/>
            <a:chExt cx="4157973" cy="2071602"/>
          </a:xfrm>
        </p:grpSpPr>
        <p:sp>
          <p:nvSpPr>
            <p:cNvPr id="119" name="Rounded Rectangle 118"/>
            <p:cNvSpPr/>
            <p:nvPr/>
          </p:nvSpPr>
          <p:spPr>
            <a:xfrm flipV="1">
              <a:off x="4620408" y="1458377"/>
              <a:ext cx="4157869" cy="2071602"/>
            </a:xfrm>
            <a:prstGeom prst="roundRect">
              <a:avLst>
                <a:gd name="adj" fmla="val 0"/>
              </a:avLst>
            </a:prstGeom>
            <a:gradFill flip="none" rotWithShape="1">
              <a:gsLst>
                <a:gs pos="98667">
                  <a:srgbClr val="5F5F5F">
                    <a:alpha val="50000"/>
                  </a:srgbClr>
                </a:gs>
                <a:gs pos="1000">
                  <a:srgbClr val="09938C">
                    <a:shade val="67500"/>
                    <a:satMod val="115000"/>
                    <a:lumMod val="32000"/>
                    <a:lumOff val="68000"/>
                    <a:alpha val="0"/>
                  </a:srgb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609341"/>
              <a:endParaRPr lang="en-US" dirty="0">
                <a:solidFill>
                  <a:srgbClr val="FFFFFF"/>
                </a:solidFill>
              </a:endParaRPr>
            </a:p>
          </p:txBody>
        </p:sp>
        <p:sp>
          <p:nvSpPr>
            <p:cNvPr id="120" name="Rectangle 119"/>
            <p:cNvSpPr/>
            <p:nvPr/>
          </p:nvSpPr>
          <p:spPr>
            <a:xfrm>
              <a:off x="4620304" y="1458378"/>
              <a:ext cx="4155688" cy="451993"/>
            </a:xfrm>
            <a:prstGeom prst="rect">
              <a:avLst/>
            </a:prstGeom>
            <a:gradFill>
              <a:gsLst>
                <a:gs pos="100000">
                  <a:schemeClr val="accent6">
                    <a:lumMod val="50000"/>
                  </a:schemeClr>
                </a:gs>
                <a:gs pos="667">
                  <a:schemeClr val="accent6"/>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09341"/>
              <a:endParaRPr lang="en-US" dirty="0">
                <a:solidFill>
                  <a:srgbClr val="FFFFFF"/>
                </a:solidFill>
              </a:endParaRPr>
            </a:p>
          </p:txBody>
        </p:sp>
        <p:sp>
          <p:nvSpPr>
            <p:cNvPr id="121" name="TextBox 120"/>
            <p:cNvSpPr txBox="1"/>
            <p:nvPr/>
          </p:nvSpPr>
          <p:spPr>
            <a:xfrm>
              <a:off x="5924529" y="1548583"/>
              <a:ext cx="1597879" cy="271235"/>
            </a:xfrm>
            <a:prstGeom prst="rect">
              <a:avLst/>
            </a:prstGeom>
            <a:noFill/>
          </p:spPr>
          <p:txBody>
            <a:bodyPr wrap="none" lIns="68586" tIns="34294" rIns="68586" bIns="34294" rtlCol="0" anchor="ctr">
              <a:spAutoFit/>
            </a:bodyPr>
            <a:lstStyle/>
            <a:p>
              <a:pPr algn="ctr" defTabSz="1739469"/>
              <a:r>
                <a:rPr lang="en-US" sz="1900" b="1" dirty="0" smtClean="0">
                  <a:solidFill>
                    <a:srgbClr val="FFFFFF"/>
                  </a:solidFill>
                </a:rPr>
                <a:t>BRANCH</a:t>
              </a:r>
              <a:r>
                <a:rPr lang="ja-JP" altLang="en-US" sz="1900" b="1" dirty="0" smtClean="0">
                  <a:solidFill>
                    <a:srgbClr val="FFFFFF"/>
                  </a:solidFill>
                </a:rPr>
                <a:t>への提案</a:t>
              </a:r>
              <a:endParaRPr lang="en-US" sz="1900" b="1" dirty="0">
                <a:solidFill>
                  <a:srgbClr val="FFFFFF"/>
                </a:solidFill>
              </a:endParaRPr>
            </a:p>
          </p:txBody>
        </p:sp>
      </p:grpSp>
      <p:grpSp>
        <p:nvGrpSpPr>
          <p:cNvPr id="122" name="Group 121"/>
          <p:cNvGrpSpPr/>
          <p:nvPr/>
        </p:nvGrpSpPr>
        <p:grpSpPr>
          <a:xfrm>
            <a:off x="6182381" y="623440"/>
            <a:ext cx="5499483" cy="2762136"/>
            <a:chOff x="4620304" y="1458377"/>
            <a:chExt cx="4157973" cy="2071602"/>
          </a:xfrm>
        </p:grpSpPr>
        <p:sp>
          <p:nvSpPr>
            <p:cNvPr id="123" name="Rounded Rectangle 122"/>
            <p:cNvSpPr/>
            <p:nvPr/>
          </p:nvSpPr>
          <p:spPr>
            <a:xfrm flipV="1">
              <a:off x="4620408" y="1458377"/>
              <a:ext cx="4157869" cy="2071602"/>
            </a:xfrm>
            <a:prstGeom prst="roundRect">
              <a:avLst>
                <a:gd name="adj" fmla="val 0"/>
              </a:avLst>
            </a:prstGeom>
            <a:gradFill flip="none" rotWithShape="1">
              <a:gsLst>
                <a:gs pos="98667">
                  <a:srgbClr val="5F5F5F">
                    <a:alpha val="50000"/>
                  </a:srgbClr>
                </a:gs>
                <a:gs pos="1000">
                  <a:srgbClr val="09938C">
                    <a:shade val="67500"/>
                    <a:satMod val="115000"/>
                    <a:lumMod val="32000"/>
                    <a:lumOff val="68000"/>
                    <a:alpha val="0"/>
                  </a:srgb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609341"/>
              <a:endParaRPr lang="en-US" dirty="0">
                <a:solidFill>
                  <a:srgbClr val="FFFFFF"/>
                </a:solidFill>
              </a:endParaRPr>
            </a:p>
          </p:txBody>
        </p:sp>
        <p:sp>
          <p:nvSpPr>
            <p:cNvPr id="124" name="Rectangle 123"/>
            <p:cNvSpPr/>
            <p:nvPr/>
          </p:nvSpPr>
          <p:spPr>
            <a:xfrm>
              <a:off x="4620304" y="1458378"/>
              <a:ext cx="4155688" cy="451993"/>
            </a:xfrm>
            <a:prstGeom prst="rect">
              <a:avLst/>
            </a:prstGeom>
            <a:gradFill>
              <a:gsLst>
                <a:gs pos="100000">
                  <a:schemeClr val="accent6">
                    <a:lumMod val="50000"/>
                  </a:schemeClr>
                </a:gs>
                <a:gs pos="667">
                  <a:schemeClr val="accent6"/>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09341"/>
              <a:endParaRPr lang="en-US" dirty="0">
                <a:solidFill>
                  <a:srgbClr val="FFFFFF"/>
                </a:solidFill>
              </a:endParaRPr>
            </a:p>
          </p:txBody>
        </p:sp>
        <p:sp>
          <p:nvSpPr>
            <p:cNvPr id="125" name="TextBox 124"/>
            <p:cNvSpPr txBox="1"/>
            <p:nvPr/>
          </p:nvSpPr>
          <p:spPr>
            <a:xfrm>
              <a:off x="6002097" y="1548583"/>
              <a:ext cx="1442746" cy="271235"/>
            </a:xfrm>
            <a:prstGeom prst="rect">
              <a:avLst/>
            </a:prstGeom>
            <a:noFill/>
          </p:spPr>
          <p:txBody>
            <a:bodyPr wrap="none" lIns="68586" tIns="34294" rIns="68586" bIns="34294" rtlCol="0" anchor="ctr">
              <a:spAutoFit/>
            </a:bodyPr>
            <a:lstStyle/>
            <a:p>
              <a:pPr algn="ctr" defTabSz="1739469"/>
              <a:r>
                <a:rPr lang="en-US" sz="1900" b="1" dirty="0">
                  <a:solidFill>
                    <a:srgbClr val="FFFFFF"/>
                  </a:solidFill>
                </a:rPr>
                <a:t>DC/</a:t>
              </a:r>
              <a:r>
                <a:rPr lang="en-US" sz="1900" b="1" dirty="0" smtClean="0">
                  <a:solidFill>
                    <a:srgbClr val="FFFFFF"/>
                  </a:solidFill>
                </a:rPr>
                <a:t>HQ</a:t>
              </a:r>
              <a:r>
                <a:rPr lang="ja-JP" altLang="en-US" sz="1900" b="1" dirty="0" smtClean="0">
                  <a:solidFill>
                    <a:srgbClr val="FFFFFF"/>
                  </a:solidFill>
                </a:rPr>
                <a:t>への提案</a:t>
              </a:r>
              <a:endParaRPr lang="en-US" sz="1900" b="1" dirty="0">
                <a:solidFill>
                  <a:srgbClr val="FFFFFF"/>
                </a:solidFill>
              </a:endParaRPr>
            </a:p>
          </p:txBody>
        </p:sp>
      </p:grpSp>
      <p:cxnSp>
        <p:nvCxnSpPr>
          <p:cNvPr id="18" name="Straight Arrow Connector 17"/>
          <p:cNvCxnSpPr/>
          <p:nvPr/>
        </p:nvCxnSpPr>
        <p:spPr>
          <a:xfrm>
            <a:off x="6051230" y="3429280"/>
            <a:ext cx="0" cy="2362981"/>
          </a:xfrm>
          <a:prstGeom prst="straightConnector1">
            <a:avLst/>
          </a:prstGeom>
          <a:gradFill flip="none" rotWithShape="1">
            <a:gsLst>
              <a:gs pos="100000">
                <a:schemeClr val="accent3">
                  <a:lumMod val="10000"/>
                </a:schemeClr>
              </a:gs>
              <a:gs pos="0">
                <a:srgbClr val="61E5ED"/>
              </a:gs>
              <a:gs pos="50000">
                <a:srgbClr val="0071A0"/>
              </a:gs>
            </a:gsLst>
            <a:path path="circle">
              <a:fillToRect r="100000" b="100000"/>
            </a:path>
            <a:tileRect l="-100000" t="-100000"/>
          </a:gradFill>
          <a:ln w="12700" cap="rnd">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cxnSp>
      <p:grpSp>
        <p:nvGrpSpPr>
          <p:cNvPr id="4" name="Group 3"/>
          <p:cNvGrpSpPr/>
          <p:nvPr/>
        </p:nvGrpSpPr>
        <p:grpSpPr>
          <a:xfrm>
            <a:off x="1089657" y="1263155"/>
            <a:ext cx="4247828" cy="1922631"/>
            <a:chOff x="827700" y="1408860"/>
            <a:chExt cx="3186701" cy="1441973"/>
          </a:xfrm>
        </p:grpSpPr>
        <p:pic>
          <p:nvPicPr>
            <p:cNvPr id="145" name="big clear rout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2269" y="1652320"/>
              <a:ext cx="535249" cy="341396"/>
            </a:xfrm>
            <a:prstGeom prst="rect">
              <a:avLst/>
            </a:prstGeom>
          </p:spPr>
        </p:pic>
        <p:pic>
          <p:nvPicPr>
            <p:cNvPr id="132" name="Picture 8" descr="\\MV-FS\Projects\Cisco\03_Assets\Icons\Kubrick Icons\Device Icons\Device_detector_3094_2.pn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27700" y="2265534"/>
              <a:ext cx="547358" cy="41177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6" name="Picture 10" descr="\\MV-FS\Projects\Cisco\03_Assets\Icons\Kubrick Icons\Device Icons\non approved icons\WAAS.p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2184654" y="2353747"/>
              <a:ext cx="366579" cy="2711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7" name="Picture 11" descr="\\MV-FS\Projects\Cisco\03_Assets\Icons\Kubrick Icons\Device Icons\non approved icons\WANpathcontrol.png"/>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1555325" y="2348725"/>
              <a:ext cx="371601" cy="27619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85127" y="2271130"/>
              <a:ext cx="463335" cy="463334"/>
            </a:xfrm>
            <a:prstGeom prst="rect">
              <a:avLst/>
            </a:prstGeom>
          </p:spPr>
        </p:pic>
        <p:pic>
          <p:nvPicPr>
            <p:cNvPr id="149" name="Picture 85" descr="Akamai_Server"/>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3578173" y="2346162"/>
              <a:ext cx="182631" cy="278753"/>
            </a:xfrm>
            <a:prstGeom prst="rect">
              <a:avLst/>
            </a:prstGeom>
            <a:noFill/>
            <a:ln>
              <a:noFill/>
            </a:ln>
          </p:spPr>
        </p:pic>
        <p:grpSp>
          <p:nvGrpSpPr>
            <p:cNvPr id="30" name="Group 29"/>
            <p:cNvGrpSpPr/>
            <p:nvPr/>
          </p:nvGrpSpPr>
          <p:grpSpPr>
            <a:xfrm>
              <a:off x="1057704" y="2292859"/>
              <a:ext cx="2624378" cy="102870"/>
              <a:chOff x="1482653" y="2179044"/>
              <a:chExt cx="2624378" cy="102870"/>
            </a:xfrm>
          </p:grpSpPr>
          <p:sp>
            <p:nvSpPr>
              <p:cNvPr id="150" name="Oval 149"/>
              <p:cNvSpPr/>
              <p:nvPr/>
            </p:nvSpPr>
            <p:spPr>
              <a:xfrm>
                <a:off x="1482653" y="2179044"/>
                <a:ext cx="103909" cy="102870"/>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1" name="Oval 150"/>
              <p:cNvSpPr/>
              <p:nvPr/>
            </p:nvSpPr>
            <p:spPr>
              <a:xfrm>
                <a:off x="2112770" y="2179044"/>
                <a:ext cx="103909" cy="102870"/>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2" name="Oval 151"/>
              <p:cNvSpPr/>
              <p:nvPr/>
            </p:nvSpPr>
            <p:spPr>
              <a:xfrm>
                <a:off x="2742887" y="2179044"/>
                <a:ext cx="103909" cy="102870"/>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3" name="Oval 152"/>
              <p:cNvSpPr/>
              <p:nvPr/>
            </p:nvSpPr>
            <p:spPr>
              <a:xfrm>
                <a:off x="3373004" y="2179044"/>
                <a:ext cx="103909" cy="102870"/>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4" name="Oval 153"/>
              <p:cNvSpPr/>
              <p:nvPr/>
            </p:nvSpPr>
            <p:spPr>
              <a:xfrm>
                <a:off x="4003122" y="2179044"/>
                <a:ext cx="103909" cy="102870"/>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55" name="Oval 154"/>
            <p:cNvSpPr/>
            <p:nvPr/>
          </p:nvSpPr>
          <p:spPr>
            <a:xfrm>
              <a:off x="2317939" y="1951794"/>
              <a:ext cx="103909" cy="102870"/>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57" name="Straight Connector 156"/>
            <p:cNvCxnSpPr>
              <a:stCxn id="155" idx="2"/>
              <a:endCxn id="150" idx="7"/>
            </p:cNvCxnSpPr>
            <p:nvPr/>
          </p:nvCxnSpPr>
          <p:spPr>
            <a:xfrm flipH="1">
              <a:off x="1146396" y="2003229"/>
              <a:ext cx="1171543" cy="304695"/>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55" idx="3"/>
            </p:cNvCxnSpPr>
            <p:nvPr/>
          </p:nvCxnSpPr>
          <p:spPr>
            <a:xfrm flipH="1">
              <a:off x="1789066" y="2039599"/>
              <a:ext cx="544090" cy="26230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5" idx="4"/>
              <a:endCxn id="152" idx="0"/>
            </p:cNvCxnSpPr>
            <p:nvPr/>
          </p:nvCxnSpPr>
          <p:spPr>
            <a:xfrm flipH="1">
              <a:off x="2369893" y="2054664"/>
              <a:ext cx="1" cy="238195"/>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55" idx="5"/>
              <a:endCxn id="153" idx="1"/>
            </p:cNvCxnSpPr>
            <p:nvPr/>
          </p:nvCxnSpPr>
          <p:spPr>
            <a:xfrm>
              <a:off x="2406631" y="2039599"/>
              <a:ext cx="556641" cy="268325"/>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55" idx="6"/>
              <a:endCxn id="154" idx="1"/>
            </p:cNvCxnSpPr>
            <p:nvPr/>
          </p:nvCxnSpPr>
          <p:spPr>
            <a:xfrm>
              <a:off x="2421848" y="2003229"/>
              <a:ext cx="1171542" cy="304695"/>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848083" y="1408860"/>
              <a:ext cx="1043621" cy="222883"/>
            </a:xfrm>
            <a:prstGeom prst="rect">
              <a:avLst/>
            </a:prstGeom>
            <a:noFill/>
          </p:spPr>
          <p:txBody>
            <a:bodyPr wrap="square" rtlCol="0" anchor="ctr" anchorCtr="0">
              <a:noAutofit/>
            </a:bodyPr>
            <a:lstStyle/>
            <a:p>
              <a:pPr algn="ctr"/>
              <a:r>
                <a:rPr lang="en-US" sz="1600" dirty="0"/>
                <a:t>ISR-AX</a:t>
              </a:r>
            </a:p>
          </p:txBody>
        </p:sp>
        <p:sp>
          <p:nvSpPr>
            <p:cNvPr id="170" name="TextBox 169"/>
            <p:cNvSpPr txBox="1"/>
            <p:nvPr/>
          </p:nvSpPr>
          <p:spPr>
            <a:xfrm>
              <a:off x="827700" y="2627950"/>
              <a:ext cx="547358" cy="222883"/>
            </a:xfrm>
            <a:prstGeom prst="rect">
              <a:avLst/>
            </a:prstGeom>
            <a:noFill/>
          </p:spPr>
          <p:txBody>
            <a:bodyPr wrap="square" rtlCol="0" anchor="ctr" anchorCtr="0">
              <a:noAutofit/>
            </a:bodyPr>
            <a:lstStyle/>
            <a:p>
              <a:pPr algn="ctr"/>
              <a:r>
                <a:rPr lang="en-US" sz="1300" dirty="0"/>
                <a:t>AVC</a:t>
              </a:r>
            </a:p>
          </p:txBody>
        </p:sp>
        <p:sp>
          <p:nvSpPr>
            <p:cNvPr id="171" name="TextBox 170"/>
            <p:cNvSpPr txBox="1"/>
            <p:nvPr/>
          </p:nvSpPr>
          <p:spPr>
            <a:xfrm>
              <a:off x="1465182" y="2627950"/>
              <a:ext cx="547358" cy="222883"/>
            </a:xfrm>
            <a:prstGeom prst="rect">
              <a:avLst/>
            </a:prstGeom>
            <a:noFill/>
          </p:spPr>
          <p:txBody>
            <a:bodyPr wrap="square" rtlCol="0" anchor="ctr" anchorCtr="0">
              <a:noAutofit/>
            </a:bodyPr>
            <a:lstStyle/>
            <a:p>
              <a:pPr algn="ctr"/>
              <a:r>
                <a:rPr lang="en-US" sz="1300" dirty="0" err="1"/>
                <a:t>PfR</a:t>
              </a:r>
              <a:endParaRPr lang="en-US" sz="1300" dirty="0"/>
            </a:p>
          </p:txBody>
        </p:sp>
        <p:sp>
          <p:nvSpPr>
            <p:cNvPr id="172" name="TextBox 171"/>
            <p:cNvSpPr txBox="1"/>
            <p:nvPr/>
          </p:nvSpPr>
          <p:spPr>
            <a:xfrm>
              <a:off x="2104271" y="2627950"/>
              <a:ext cx="573258" cy="222883"/>
            </a:xfrm>
            <a:prstGeom prst="rect">
              <a:avLst/>
            </a:prstGeom>
            <a:noFill/>
          </p:spPr>
          <p:txBody>
            <a:bodyPr wrap="square" rtlCol="0" anchor="ctr" anchorCtr="0">
              <a:noAutofit/>
            </a:bodyPr>
            <a:lstStyle/>
            <a:p>
              <a:pPr algn="ctr"/>
              <a:r>
                <a:rPr lang="en-US" sz="1300" dirty="0"/>
                <a:t>WAAS</a:t>
              </a:r>
            </a:p>
          </p:txBody>
        </p:sp>
        <p:sp>
          <p:nvSpPr>
            <p:cNvPr id="173" name="TextBox 172"/>
            <p:cNvSpPr txBox="1"/>
            <p:nvPr/>
          </p:nvSpPr>
          <p:spPr>
            <a:xfrm>
              <a:off x="2700002" y="2627950"/>
              <a:ext cx="676890" cy="222883"/>
            </a:xfrm>
            <a:prstGeom prst="rect">
              <a:avLst/>
            </a:prstGeom>
            <a:noFill/>
          </p:spPr>
          <p:txBody>
            <a:bodyPr wrap="square" rtlCol="0" anchor="ctr" anchorCtr="0">
              <a:noAutofit/>
            </a:bodyPr>
            <a:lstStyle/>
            <a:p>
              <a:pPr algn="ctr"/>
              <a:r>
                <a:rPr lang="en-US" sz="1300" dirty="0"/>
                <a:t>Security</a:t>
              </a:r>
            </a:p>
          </p:txBody>
        </p:sp>
        <p:sp>
          <p:nvSpPr>
            <p:cNvPr id="174" name="TextBox 173"/>
            <p:cNvSpPr txBox="1"/>
            <p:nvPr/>
          </p:nvSpPr>
          <p:spPr>
            <a:xfrm>
              <a:off x="3394602" y="2627950"/>
              <a:ext cx="619799" cy="222883"/>
            </a:xfrm>
            <a:prstGeom prst="rect">
              <a:avLst/>
            </a:prstGeom>
            <a:noFill/>
          </p:spPr>
          <p:txBody>
            <a:bodyPr wrap="square" rtlCol="0" anchor="ctr" anchorCtr="0">
              <a:noAutofit/>
            </a:bodyPr>
            <a:lstStyle/>
            <a:p>
              <a:pPr algn="ctr"/>
              <a:r>
                <a:rPr lang="en-US" sz="1300" dirty="0"/>
                <a:t>Akamai</a:t>
              </a:r>
            </a:p>
          </p:txBody>
        </p:sp>
      </p:grpSp>
      <p:grpSp>
        <p:nvGrpSpPr>
          <p:cNvPr id="5" name="Group 4"/>
          <p:cNvGrpSpPr/>
          <p:nvPr/>
        </p:nvGrpSpPr>
        <p:grpSpPr>
          <a:xfrm>
            <a:off x="7805817" y="1263155"/>
            <a:ext cx="2252595" cy="1922631"/>
            <a:chOff x="5605485" y="1408860"/>
            <a:chExt cx="1689886" cy="1441973"/>
          </a:xfrm>
        </p:grpSpPr>
        <p:sp>
          <p:nvSpPr>
            <p:cNvPr id="190" name="TextBox 189"/>
            <p:cNvSpPr txBox="1"/>
            <p:nvPr/>
          </p:nvSpPr>
          <p:spPr>
            <a:xfrm>
              <a:off x="5605485" y="1408860"/>
              <a:ext cx="1689886" cy="222883"/>
            </a:xfrm>
            <a:prstGeom prst="rect">
              <a:avLst/>
            </a:prstGeom>
            <a:noFill/>
          </p:spPr>
          <p:txBody>
            <a:bodyPr wrap="square" rtlCol="0" anchor="ctr" anchorCtr="0">
              <a:noAutofit/>
            </a:bodyPr>
            <a:lstStyle/>
            <a:p>
              <a:pPr algn="ctr"/>
              <a:r>
                <a:rPr lang="en-US" sz="1600" dirty="0"/>
                <a:t>WAVE Appliances</a:t>
              </a:r>
            </a:p>
          </p:txBody>
        </p:sp>
        <p:grpSp>
          <p:nvGrpSpPr>
            <p:cNvPr id="206" name="Group 205"/>
            <p:cNvGrpSpPr/>
            <p:nvPr/>
          </p:nvGrpSpPr>
          <p:grpSpPr>
            <a:xfrm>
              <a:off x="5643614" y="2346162"/>
              <a:ext cx="1613626" cy="504671"/>
              <a:chOff x="5658557" y="2346162"/>
              <a:chExt cx="1613626" cy="504671"/>
            </a:xfrm>
          </p:grpSpPr>
          <p:grpSp>
            <p:nvGrpSpPr>
              <p:cNvPr id="205" name="Group 204"/>
              <p:cNvGrpSpPr/>
              <p:nvPr/>
            </p:nvGrpSpPr>
            <p:grpSpPr>
              <a:xfrm>
                <a:off x="6652384" y="2346162"/>
                <a:ext cx="619799" cy="504671"/>
                <a:chOff x="7425064" y="2346162"/>
                <a:chExt cx="619799" cy="504671"/>
              </a:xfrm>
            </p:grpSpPr>
            <p:pic>
              <p:nvPicPr>
                <p:cNvPr id="182" name="Picture 85" descr="Akamai_Server"/>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7608635" y="2346162"/>
                  <a:ext cx="182631" cy="278753"/>
                </a:xfrm>
                <a:prstGeom prst="rect">
                  <a:avLst/>
                </a:prstGeom>
                <a:noFill/>
                <a:ln>
                  <a:noFill/>
                </a:ln>
              </p:spPr>
            </p:pic>
            <p:sp>
              <p:nvSpPr>
                <p:cNvPr id="195" name="TextBox 194"/>
                <p:cNvSpPr txBox="1"/>
                <p:nvPr/>
              </p:nvSpPr>
              <p:spPr>
                <a:xfrm>
                  <a:off x="7425064" y="2627950"/>
                  <a:ext cx="619799" cy="222883"/>
                </a:xfrm>
                <a:prstGeom prst="rect">
                  <a:avLst/>
                </a:prstGeom>
                <a:noFill/>
              </p:spPr>
              <p:txBody>
                <a:bodyPr wrap="square" rtlCol="0" anchor="ctr" anchorCtr="0">
                  <a:noAutofit/>
                </a:bodyPr>
                <a:lstStyle/>
                <a:p>
                  <a:pPr algn="ctr"/>
                  <a:r>
                    <a:rPr lang="en-US" sz="1300" dirty="0"/>
                    <a:t>Akamai</a:t>
                  </a:r>
                </a:p>
              </p:txBody>
            </p:sp>
          </p:grpSp>
          <p:grpSp>
            <p:nvGrpSpPr>
              <p:cNvPr id="202" name="Group 201"/>
              <p:cNvGrpSpPr/>
              <p:nvPr/>
            </p:nvGrpSpPr>
            <p:grpSpPr>
              <a:xfrm>
                <a:off x="5658557" y="2353747"/>
                <a:ext cx="573258" cy="497086"/>
                <a:chOff x="6134733" y="2353747"/>
                <a:chExt cx="573258" cy="497086"/>
              </a:xfrm>
            </p:grpSpPr>
            <p:pic>
              <p:nvPicPr>
                <p:cNvPr id="203" name="Picture 10" descr="\\MV-FS\Projects\Cisco\03_Assets\Icons\Kubrick Icons\Device Icons\non approved icons\WAAS.p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215116" y="2353747"/>
                  <a:ext cx="366579" cy="2711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4" name="TextBox 203"/>
                <p:cNvSpPr txBox="1"/>
                <p:nvPr/>
              </p:nvSpPr>
              <p:spPr>
                <a:xfrm>
                  <a:off x="6134733" y="2627950"/>
                  <a:ext cx="573258" cy="222883"/>
                </a:xfrm>
                <a:prstGeom prst="rect">
                  <a:avLst/>
                </a:prstGeom>
                <a:noFill/>
              </p:spPr>
              <p:txBody>
                <a:bodyPr wrap="square" rtlCol="0" anchor="ctr" anchorCtr="0">
                  <a:noAutofit/>
                </a:bodyPr>
                <a:lstStyle/>
                <a:p>
                  <a:pPr algn="ctr"/>
                  <a:r>
                    <a:rPr lang="en-US" sz="1300" dirty="0"/>
                    <a:t>WAAS</a:t>
                  </a:r>
                </a:p>
              </p:txBody>
            </p:sp>
          </p:grpSp>
        </p:grpSp>
        <p:pic>
          <p:nvPicPr>
            <p:cNvPr id="208" name="Picture 20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990959" y="1592618"/>
              <a:ext cx="918937" cy="511979"/>
            </a:xfrm>
            <a:prstGeom prst="rect">
              <a:avLst/>
            </a:prstGeom>
          </p:spPr>
        </p:pic>
        <p:sp>
          <p:nvSpPr>
            <p:cNvPr id="184" name="Oval 183"/>
            <p:cNvSpPr/>
            <p:nvPr/>
          </p:nvSpPr>
          <p:spPr>
            <a:xfrm>
              <a:off x="6348401" y="1951794"/>
              <a:ext cx="103909" cy="102870"/>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86" name="Straight Connector 185"/>
            <p:cNvCxnSpPr>
              <a:stCxn id="184" idx="3"/>
              <a:endCxn id="197" idx="7"/>
            </p:cNvCxnSpPr>
            <p:nvPr/>
          </p:nvCxnSpPr>
          <p:spPr>
            <a:xfrm flipH="1">
              <a:off x="5936010" y="2039599"/>
              <a:ext cx="427608" cy="268325"/>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184" idx="5"/>
              <a:endCxn id="199" idx="1"/>
            </p:cNvCxnSpPr>
            <p:nvPr/>
          </p:nvCxnSpPr>
          <p:spPr>
            <a:xfrm>
              <a:off x="6437093" y="2039599"/>
              <a:ext cx="432803" cy="268325"/>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7" name="Oval 196"/>
            <p:cNvSpPr/>
            <p:nvPr/>
          </p:nvSpPr>
          <p:spPr>
            <a:xfrm>
              <a:off x="5847318" y="2292859"/>
              <a:ext cx="103909" cy="102870"/>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9" name="Oval 198"/>
            <p:cNvSpPr/>
            <p:nvPr/>
          </p:nvSpPr>
          <p:spPr>
            <a:xfrm>
              <a:off x="6854679" y="2292859"/>
              <a:ext cx="103909" cy="102870"/>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 name="TextBox 1"/>
          <p:cNvSpPr txBox="1"/>
          <p:nvPr/>
        </p:nvSpPr>
        <p:spPr>
          <a:xfrm>
            <a:off x="3698881" y="6115942"/>
            <a:ext cx="650218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sz="1400" dirty="0" smtClean="0"/>
              <a:t>※2015</a:t>
            </a:r>
            <a:r>
              <a:rPr kumimoji="1" lang="ja-JP" altLang="en-US" sz="1400" dirty="0" smtClean="0"/>
              <a:t>年１月時点で、</a:t>
            </a:r>
            <a:r>
              <a:rPr kumimoji="1" lang="en-US" altLang="ja-JP" sz="1400" dirty="0" smtClean="0"/>
              <a:t>ISR4000</a:t>
            </a:r>
            <a:r>
              <a:rPr kumimoji="1" lang="ja-JP" altLang="en-US" sz="1400" dirty="0" smtClean="0"/>
              <a:t>シリーズのうち</a:t>
            </a:r>
            <a:r>
              <a:rPr kumimoji="1" lang="en-US" altLang="ja-JP" sz="1400" dirty="0" smtClean="0"/>
              <a:t>ISR4321</a:t>
            </a:r>
            <a:r>
              <a:rPr kumimoji="1" lang="ja-JP" altLang="en-US" sz="1400" dirty="0" smtClean="0"/>
              <a:t>だけは</a:t>
            </a:r>
            <a:r>
              <a:rPr kumimoji="1" lang="en-US" altLang="ja-JP" sz="1400" dirty="0" smtClean="0"/>
              <a:t>Akamai Connect</a:t>
            </a:r>
            <a:r>
              <a:rPr kumimoji="1" lang="ja-JP" altLang="en-US" sz="1400" dirty="0" smtClean="0"/>
              <a:t>に対応していませんのでご注意ください。</a:t>
            </a:r>
            <a:endParaRPr kumimoji="1" lang="ja-JP" altLang="en-US" sz="1400" dirty="0"/>
          </a:p>
        </p:txBody>
      </p:sp>
    </p:spTree>
    <p:extLst>
      <p:ext uri="{BB962C8B-B14F-4D97-AF65-F5344CB8AC3E}">
        <p14:creationId xmlns:p14="http://schemas.microsoft.com/office/powerpoint/2010/main" val="275574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t="21766" b="22960"/>
          <a:stretch/>
        </p:blipFill>
        <p:spPr bwMode="auto">
          <a:xfrm>
            <a:off x="2292" y="901415"/>
            <a:ext cx="12190149" cy="32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 name="Rectangle 151"/>
          <p:cNvSpPr/>
          <p:nvPr/>
        </p:nvSpPr>
        <p:spPr>
          <a:xfrm>
            <a:off x="1" y="889016"/>
            <a:ext cx="12188825" cy="3436169"/>
          </a:xfrm>
          <a:prstGeom prst="rect">
            <a:avLst/>
          </a:prstGeom>
          <a:gradFill>
            <a:gsLst>
              <a:gs pos="100000">
                <a:schemeClr val="bg1">
                  <a:lumMod val="65000"/>
                  <a:alpha val="30000"/>
                </a:schemeClr>
              </a:gs>
              <a:gs pos="0">
                <a:srgbClr val="08252E">
                  <a:alpha val="0"/>
                </a:srgbClr>
              </a:gs>
            </a:gsLst>
            <a:lin ang="16200000" scaled="1"/>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latin typeface="+mj-lt"/>
              <a:ea typeface="ＭＳ Ｐゴシック" pitchFamily="34" charset="-128"/>
            </a:endParaRPr>
          </a:p>
        </p:txBody>
      </p:sp>
      <p:sp>
        <p:nvSpPr>
          <p:cNvPr id="4" name="Title 3"/>
          <p:cNvSpPr>
            <a:spLocks noGrp="1"/>
          </p:cNvSpPr>
          <p:nvPr>
            <p:ph type="title"/>
          </p:nvPr>
        </p:nvSpPr>
        <p:spPr>
          <a:xfrm>
            <a:off x="347403" y="282669"/>
            <a:ext cx="11542817" cy="975360"/>
          </a:xfrm>
        </p:spPr>
        <p:txBody>
          <a:bodyPr/>
          <a:lstStyle/>
          <a:p>
            <a:r>
              <a:rPr lang="en-US" dirty="0" smtClean="0"/>
              <a:t>Intelligent WAN</a:t>
            </a:r>
            <a:endParaRPr lang="en-US" dirty="0"/>
          </a:p>
        </p:txBody>
      </p:sp>
      <p:grpSp>
        <p:nvGrpSpPr>
          <p:cNvPr id="1327" name="Group 1326"/>
          <p:cNvGrpSpPr/>
          <p:nvPr/>
        </p:nvGrpSpPr>
        <p:grpSpPr>
          <a:xfrm>
            <a:off x="6074910" y="1177659"/>
            <a:ext cx="1315349" cy="755029"/>
            <a:chOff x="10187585" y="4457611"/>
            <a:chExt cx="1485546" cy="974617"/>
          </a:xfrm>
        </p:grpSpPr>
        <p:pic>
          <p:nvPicPr>
            <p:cNvPr id="1330"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29" name="Rectangle 1328"/>
            <p:cNvSpPr/>
            <p:nvPr/>
          </p:nvSpPr>
          <p:spPr>
            <a:xfrm>
              <a:off x="10281045" y="4781188"/>
              <a:ext cx="1280330" cy="485023"/>
            </a:xfrm>
            <a:prstGeom prst="rect">
              <a:avLst/>
            </a:prstGeom>
          </p:spPr>
          <p:txBody>
            <a:bodyPr wrap="none">
              <a:spAutoFit/>
            </a:bodyPr>
            <a:lstStyle/>
            <a:p>
              <a:pPr algn="ctr">
                <a:lnSpc>
                  <a:spcPct val="150000"/>
                </a:lnSpc>
                <a:defRPr/>
              </a:pPr>
              <a:r>
                <a:rPr lang="en-US" altLang="ja-JP" sz="1300" dirty="0" smtClean="0">
                  <a:solidFill>
                    <a:schemeClr val="accent3">
                      <a:lumMod val="10000"/>
                    </a:schemeClr>
                  </a:solidFill>
                  <a:latin typeface="+mj-lt"/>
                </a:rPr>
                <a:t>VPN</a:t>
              </a:r>
              <a:r>
                <a:rPr lang="ja-JP" altLang="en-US" sz="1300" dirty="0" smtClean="0">
                  <a:solidFill>
                    <a:schemeClr val="accent3">
                      <a:lumMod val="10000"/>
                    </a:schemeClr>
                  </a:solidFill>
                  <a:latin typeface="+mj-lt"/>
                </a:rPr>
                <a:t>サービス</a:t>
              </a:r>
              <a:endParaRPr lang="en-US" sz="1300" dirty="0">
                <a:solidFill>
                  <a:schemeClr val="accent3">
                    <a:lumMod val="10000"/>
                  </a:schemeClr>
                </a:solidFill>
                <a:latin typeface="+mj-lt"/>
              </a:endParaRPr>
            </a:p>
          </p:txBody>
        </p:sp>
      </p:grpSp>
      <p:sp>
        <p:nvSpPr>
          <p:cNvPr id="1335" name="Rectangle 1334"/>
          <p:cNvSpPr/>
          <p:nvPr/>
        </p:nvSpPr>
        <p:spPr>
          <a:xfrm>
            <a:off x="915757" y="2703196"/>
            <a:ext cx="1121948" cy="360290"/>
          </a:xfrm>
          <a:prstGeom prst="rect">
            <a:avLst/>
          </a:prstGeom>
        </p:spPr>
        <p:txBody>
          <a:bodyPr wrap="square" lIns="76124" tIns="38068" rIns="76124" bIns="38068" anchor="ctr">
            <a:spAutoFit/>
          </a:bodyPr>
          <a:lstStyle/>
          <a:p>
            <a:pPr algn="ctr">
              <a:lnSpc>
                <a:spcPct val="150000"/>
              </a:lnSpc>
              <a:defRPr/>
            </a:pPr>
            <a:r>
              <a:rPr lang="ja-JP" altLang="en-US" sz="1300" dirty="0" smtClean="0">
                <a:latin typeface="+mj-lt"/>
              </a:rPr>
              <a:t>支店・営業所</a:t>
            </a:r>
            <a:endParaRPr lang="en-US" sz="1300" dirty="0">
              <a:latin typeface="+mj-lt"/>
            </a:endParaRPr>
          </a:p>
        </p:txBody>
      </p:sp>
      <p:grpSp>
        <p:nvGrpSpPr>
          <p:cNvPr id="1360" name="Group 1359"/>
          <p:cNvGrpSpPr/>
          <p:nvPr/>
        </p:nvGrpSpPr>
        <p:grpSpPr>
          <a:xfrm>
            <a:off x="7199569" y="1893699"/>
            <a:ext cx="1315349" cy="755029"/>
            <a:chOff x="10187585" y="4457611"/>
            <a:chExt cx="1485546" cy="974617"/>
          </a:xfrm>
        </p:grpSpPr>
        <p:pic>
          <p:nvPicPr>
            <p:cNvPr id="1363"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extLst>
              <a:ext uri="{909E8E84-426E-40DD-AFC4-6F175D3DCCD1}">
                <a14:hiddenFill xmlns:a14="http://schemas.microsoft.com/office/drawing/2010/main">
                  <a:solidFill>
                    <a:srgbClr val="FFFFFF"/>
                  </a:solidFill>
                </a14:hiddenFill>
              </a:ext>
            </a:extLst>
          </p:spPr>
        </p:pic>
        <p:sp>
          <p:nvSpPr>
            <p:cNvPr id="1362" name="Rectangle 1361"/>
            <p:cNvSpPr/>
            <p:nvPr/>
          </p:nvSpPr>
          <p:spPr>
            <a:xfrm>
              <a:off x="10330409" y="4834700"/>
              <a:ext cx="1181594" cy="485023"/>
            </a:xfrm>
            <a:prstGeom prst="rect">
              <a:avLst/>
            </a:prstGeom>
          </p:spPr>
          <p:txBody>
            <a:bodyPr wrap="none">
              <a:spAutoFit/>
            </a:bodyPr>
            <a:lstStyle/>
            <a:p>
              <a:pPr algn="ctr">
                <a:lnSpc>
                  <a:spcPct val="150000"/>
                </a:lnSpc>
                <a:defRPr/>
              </a:pPr>
              <a:r>
                <a:rPr lang="en-US" sz="1300" dirty="0">
                  <a:solidFill>
                    <a:schemeClr val="accent3">
                      <a:lumMod val="10000"/>
                    </a:schemeClr>
                  </a:solidFill>
                  <a:latin typeface="+mj-lt"/>
                </a:rPr>
                <a:t>3G/4G-LTE</a:t>
              </a:r>
            </a:p>
          </p:txBody>
        </p:sp>
      </p:grpSp>
      <p:pic>
        <p:nvPicPr>
          <p:cNvPr id="1332" name="Picture 8" descr="\\MV-FS\Projects\Cisco\03_Assets\Icons\Kubrick Icons\Device Icons\Device_detector_3094_2.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935120" y="1470871"/>
            <a:ext cx="617586" cy="403999"/>
          </a:xfrm>
          <a:prstGeom prst="rect">
            <a:avLst/>
          </a:prstGeom>
          <a:noFill/>
          <a:extLst>
            <a:ext uri="{909E8E84-426E-40DD-AFC4-6F175D3DCCD1}">
              <a14:hiddenFill xmlns:a14="http://schemas.microsoft.com/office/drawing/2010/main">
                <a:solidFill>
                  <a:srgbClr val="FFFFFF"/>
                </a:solidFill>
              </a14:hiddenFill>
            </a:ext>
          </a:extLst>
        </p:spPr>
      </p:pic>
      <p:sp>
        <p:nvSpPr>
          <p:cNvPr id="1333" name="Rectangle 141"/>
          <p:cNvSpPr>
            <a:spLocks noChangeArrowheads="1"/>
          </p:cNvSpPr>
          <p:nvPr>
            <p:custDataLst>
              <p:tags r:id="rId1"/>
            </p:custDataLst>
          </p:nvPr>
        </p:nvSpPr>
        <p:spPr bwMode="auto">
          <a:xfrm>
            <a:off x="3878022" y="1083659"/>
            <a:ext cx="720579" cy="338503"/>
          </a:xfrm>
          <a:prstGeom prst="rect">
            <a:avLst/>
          </a:prstGeom>
          <a:noFill/>
          <a:ln w="9525">
            <a:noFill/>
            <a:miter lim="800000"/>
            <a:headEnd/>
            <a:tailEnd/>
          </a:ln>
        </p:spPr>
        <p:txBody>
          <a:bodyPr wrap="square" lIns="76124" tIns="38068" rIns="76124" bIns="38068">
            <a:spAutoFit/>
          </a:bodyPr>
          <a:lstStyle/>
          <a:p>
            <a:pPr algn="ctr">
              <a:lnSpc>
                <a:spcPct val="150000"/>
              </a:lnSpc>
              <a:defRPr/>
            </a:pPr>
            <a:r>
              <a:rPr lang="en-US" sz="1200" b="1" dirty="0" err="1">
                <a:latin typeface="+mj-lt"/>
              </a:rPr>
              <a:t>AVC</a:t>
            </a:r>
            <a:endParaRPr lang="en-US" sz="1200" b="1" dirty="0">
              <a:latin typeface="+mj-lt"/>
            </a:endParaRPr>
          </a:p>
        </p:txBody>
      </p:sp>
      <p:grpSp>
        <p:nvGrpSpPr>
          <p:cNvPr id="2" name="Group 1"/>
          <p:cNvGrpSpPr/>
          <p:nvPr/>
        </p:nvGrpSpPr>
        <p:grpSpPr>
          <a:xfrm>
            <a:off x="6074897" y="2609751"/>
            <a:ext cx="1315352" cy="744655"/>
            <a:chOff x="7720043" y="3547952"/>
            <a:chExt cx="1578832" cy="893586"/>
          </a:xfrm>
        </p:grpSpPr>
        <p:pic>
          <p:nvPicPr>
            <p:cNvPr id="1369" name="Picture 2" descr="\\MV-FS\Projects\Cisco\03_Assets\Icons\Kubrick Icons\Device Icons\Device_cloud_white_3041_default_256.png"/>
            <p:cNvPicPr>
              <a:picLocks noChangeAspect="1" noChangeArrowheads="1"/>
            </p:cNvPicPr>
            <p:nvPr/>
          </p:nvPicPr>
          <p:blipFill rotWithShape="1">
            <a:blip r:embed="rId8" cstate="screen">
              <a:duotone>
                <a:prstClr val="black"/>
                <a:schemeClr val="tx2">
                  <a:tint val="45000"/>
                  <a:satMod val="400000"/>
                </a:schemeClr>
              </a:duotone>
              <a:extLst>
                <a:ext uri="{28A0092B-C50C-407E-A947-70E740481C1C}">
                  <a14:useLocalDpi xmlns:a14="http://schemas.microsoft.com/office/drawing/2010/main"/>
                </a:ext>
              </a:extLst>
            </a:blip>
            <a:srcRect t="17647" b="17647"/>
            <a:stretch/>
          </p:blipFill>
          <p:spPr bwMode="auto">
            <a:xfrm>
              <a:off x="7720043" y="3547952"/>
              <a:ext cx="1578832" cy="893586"/>
            </a:xfrm>
            <a:prstGeom prst="rect">
              <a:avLst/>
            </a:prstGeom>
            <a:noFill/>
            <a:extLst>
              <a:ext uri="{909E8E84-426E-40DD-AFC4-6F175D3DCCD1}">
                <a14:hiddenFill xmlns:a14="http://schemas.microsoft.com/office/drawing/2010/main">
                  <a:solidFill>
                    <a:srgbClr val="FFFFFF"/>
                  </a:solidFill>
                </a14:hiddenFill>
              </a:ext>
            </a:extLst>
          </p:spPr>
        </p:pic>
        <p:sp>
          <p:nvSpPr>
            <p:cNvPr id="1368" name="Rectangle 1367"/>
            <p:cNvSpPr/>
            <p:nvPr/>
          </p:nvSpPr>
          <p:spPr>
            <a:xfrm>
              <a:off x="7848851" y="3866986"/>
              <a:ext cx="1367551" cy="450881"/>
            </a:xfrm>
            <a:prstGeom prst="rect">
              <a:avLst/>
            </a:prstGeom>
          </p:spPr>
          <p:txBody>
            <a:bodyPr wrap="none" lIns="91428" tIns="45715" rIns="91428" bIns="45715">
              <a:spAutoFit/>
            </a:bodyPr>
            <a:lstStyle/>
            <a:p>
              <a:pPr algn="ctr">
                <a:lnSpc>
                  <a:spcPct val="150000"/>
                </a:lnSpc>
                <a:defRPr/>
              </a:pPr>
              <a:r>
                <a:rPr lang="ja-JP" altLang="en-US" sz="1300" dirty="0" smtClean="0">
                  <a:solidFill>
                    <a:schemeClr val="accent3">
                      <a:lumMod val="10000"/>
                    </a:schemeClr>
                  </a:solidFill>
                  <a:latin typeface="+mj-lt"/>
                </a:rPr>
                <a:t>インターネット</a:t>
              </a:r>
              <a:endParaRPr lang="en-US" sz="1300" dirty="0">
                <a:solidFill>
                  <a:schemeClr val="accent3">
                    <a:lumMod val="10000"/>
                  </a:schemeClr>
                </a:solidFill>
                <a:latin typeface="+mj-lt"/>
              </a:endParaRPr>
            </a:p>
          </p:txBody>
        </p:sp>
      </p:grpSp>
      <p:pic>
        <p:nvPicPr>
          <p:cNvPr id="78" name="Picture 5" descr="C:\Users\andrewg\Desktop\branch.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5021"/>
          <a:stretch/>
        </p:blipFill>
        <p:spPr bwMode="auto">
          <a:xfrm>
            <a:off x="1161979" y="1557549"/>
            <a:ext cx="705331" cy="106865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grpSp>
        <p:nvGrpSpPr>
          <p:cNvPr id="1352" name="Group 502"/>
          <p:cNvGrpSpPr/>
          <p:nvPr/>
        </p:nvGrpSpPr>
        <p:grpSpPr>
          <a:xfrm>
            <a:off x="931966" y="2335908"/>
            <a:ext cx="441912" cy="346904"/>
            <a:chOff x="-389400" y="2532185"/>
            <a:chExt cx="1722296" cy="1352019"/>
          </a:xfrm>
        </p:grpSpPr>
        <p:pic>
          <p:nvPicPr>
            <p:cNvPr id="1353" name="Picture 135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9400" y="2532185"/>
              <a:ext cx="1722296" cy="1352019"/>
            </a:xfrm>
            <a:prstGeom prst="rect">
              <a:avLst/>
            </a:prstGeom>
            <a:noFill/>
            <a:ln>
              <a:noFill/>
            </a:ln>
            <a:effectLst>
              <a:outerShdw blurRad="63500" sx="102000" sy="102000" algn="ctr" rotWithShape="0">
                <a:prstClr val="black">
                  <a:alpha val="40000"/>
                </a:prstClr>
              </a:outerShdw>
            </a:effectLst>
          </p:spPr>
        </p:pic>
        <p:sp>
          <p:nvSpPr>
            <p:cNvPr id="1354" name="Freeform 1353"/>
            <p:cNvSpPr/>
            <p:nvPr/>
          </p:nvSpPr>
          <p:spPr>
            <a:xfrm>
              <a:off x="-56509" y="2583658"/>
              <a:ext cx="962026" cy="723898"/>
            </a:xfrm>
            <a:custGeom>
              <a:avLst/>
              <a:gdLst>
                <a:gd name="connsiteX0" fmla="*/ 26194 w 952500"/>
                <a:gd name="connsiteY0" fmla="*/ 0 h 719137"/>
                <a:gd name="connsiteX1" fmla="*/ 928688 w 952500"/>
                <a:gd name="connsiteY1" fmla="*/ 9525 h 719137"/>
                <a:gd name="connsiteX2" fmla="*/ 952500 w 952500"/>
                <a:gd name="connsiteY2" fmla="*/ 719137 h 719137"/>
                <a:gd name="connsiteX3" fmla="*/ 0 w 952500"/>
                <a:gd name="connsiteY3" fmla="*/ 714375 h 719137"/>
                <a:gd name="connsiteX4" fmla="*/ 26194 w 952500"/>
                <a:gd name="connsiteY4" fmla="*/ 0 h 719137"/>
                <a:gd name="connsiteX0" fmla="*/ 23813 w 950119"/>
                <a:gd name="connsiteY0" fmla="*/ 0 h 719137"/>
                <a:gd name="connsiteX1" fmla="*/ 926307 w 950119"/>
                <a:gd name="connsiteY1" fmla="*/ 9525 h 719137"/>
                <a:gd name="connsiteX2" fmla="*/ 950119 w 950119"/>
                <a:gd name="connsiteY2" fmla="*/ 719137 h 719137"/>
                <a:gd name="connsiteX3" fmla="*/ 0 w 950119"/>
                <a:gd name="connsiteY3" fmla="*/ 716757 h 719137"/>
                <a:gd name="connsiteX4" fmla="*/ 23813 w 950119"/>
                <a:gd name="connsiteY4" fmla="*/ 0 h 719137"/>
                <a:gd name="connsiteX0" fmla="*/ 21431 w 950119"/>
                <a:gd name="connsiteY0" fmla="*/ 0 h 723900"/>
                <a:gd name="connsiteX1" fmla="*/ 926307 w 950119"/>
                <a:gd name="connsiteY1" fmla="*/ 14288 h 723900"/>
                <a:gd name="connsiteX2" fmla="*/ 950119 w 950119"/>
                <a:gd name="connsiteY2" fmla="*/ 723900 h 723900"/>
                <a:gd name="connsiteX3" fmla="*/ 0 w 950119"/>
                <a:gd name="connsiteY3" fmla="*/ 721520 h 723900"/>
                <a:gd name="connsiteX4" fmla="*/ 21431 w 950119"/>
                <a:gd name="connsiteY4" fmla="*/ 0 h 723900"/>
                <a:gd name="connsiteX0" fmla="*/ 28574 w 957262"/>
                <a:gd name="connsiteY0" fmla="*/ 0 h 723900"/>
                <a:gd name="connsiteX1" fmla="*/ 933450 w 957262"/>
                <a:gd name="connsiteY1" fmla="*/ 14288 h 723900"/>
                <a:gd name="connsiteX2" fmla="*/ 957262 w 957262"/>
                <a:gd name="connsiteY2" fmla="*/ 723900 h 723900"/>
                <a:gd name="connsiteX3" fmla="*/ 0 w 957262"/>
                <a:gd name="connsiteY3" fmla="*/ 721520 h 723900"/>
                <a:gd name="connsiteX4" fmla="*/ 28574 w 957262"/>
                <a:gd name="connsiteY4" fmla="*/ 0 h 723900"/>
                <a:gd name="connsiteX0" fmla="*/ 28574 w 962024"/>
                <a:gd name="connsiteY0" fmla="*/ 0 h 723900"/>
                <a:gd name="connsiteX1" fmla="*/ 933450 w 962024"/>
                <a:gd name="connsiteY1" fmla="*/ 14288 h 723900"/>
                <a:gd name="connsiteX2" fmla="*/ 962024 w 962024"/>
                <a:gd name="connsiteY2" fmla="*/ 723900 h 723900"/>
                <a:gd name="connsiteX3" fmla="*/ 0 w 962024"/>
                <a:gd name="connsiteY3" fmla="*/ 721520 h 723900"/>
                <a:gd name="connsiteX4" fmla="*/ 28574 w 962024"/>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4" h="723900">
                  <a:moveTo>
                    <a:pt x="28574" y="0"/>
                  </a:moveTo>
                  <a:lnTo>
                    <a:pt x="933450" y="14288"/>
                  </a:lnTo>
                  <a:lnTo>
                    <a:pt x="962024" y="723900"/>
                  </a:lnTo>
                  <a:lnTo>
                    <a:pt x="0" y="721520"/>
                  </a:lnTo>
                  <a:lnTo>
                    <a:pt x="28574" y="0"/>
                  </a:lnTo>
                  <a:close/>
                </a:path>
              </a:pathLst>
            </a:custGeom>
            <a:solidFill>
              <a:srgbClr val="05346C">
                <a:lumMod val="90000"/>
                <a:lumOff val="10000"/>
              </a:srgbClr>
            </a:solidFill>
            <a:ln w="25400" cap="flat" cmpd="sng" algn="ctr">
              <a:noFill/>
              <a:prstDash val="solid"/>
            </a:ln>
            <a:effectLst>
              <a:innerShdw blurRad="63500" dir="16200000">
                <a:prstClr val="black">
                  <a:alpha val="50000"/>
                </a:prstClr>
              </a:innerShdw>
            </a:effectLst>
          </p:spPr>
          <p:txBody>
            <a:bodyPr rtlCol="0" anchor="ctr"/>
            <a:lstStyle/>
            <a:p>
              <a:pPr algn="ctr">
                <a:defRPr/>
              </a:pPr>
              <a:endParaRPr lang="en-US" kern="0" dirty="0">
                <a:latin typeface="+mj-lt"/>
              </a:endParaRPr>
            </a:p>
          </p:txBody>
        </p:sp>
      </p:grpSp>
      <p:pic>
        <p:nvPicPr>
          <p:cNvPr id="1350" name="Picture 134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74541" y="2314443"/>
            <a:ext cx="479380" cy="389863"/>
          </a:xfrm>
          <a:prstGeom prst="rect">
            <a:avLst/>
          </a:prstGeom>
        </p:spPr>
      </p:pic>
      <p:pic>
        <p:nvPicPr>
          <p:cNvPr id="82" name="Picture 81" descr="C:\Documents and Settings\rteligic\Desktop\Desktop_26Apr\desktop271211\cisco-prime\icons\Picture1.png"/>
          <p:cNvPicPr>
            <a:picLocks noChangeAspect="1" noChangeArrowheads="1"/>
          </p:cNvPicPr>
          <p:nvPr/>
        </p:nvPicPr>
        <p:blipFill rotWithShape="1">
          <a:blip r:embed="rId13" cstate="screen">
            <a:duotone>
              <a:prstClr val="black"/>
              <a:schemeClr val="tx2">
                <a:tint val="45000"/>
                <a:satMod val="400000"/>
              </a:schemeClr>
            </a:duotone>
            <a:extLst>
              <a:ext uri="{28A0092B-C50C-407E-A947-70E740481C1C}">
                <a14:useLocalDpi xmlns:a14="http://schemas.microsoft.com/office/drawing/2010/main"/>
              </a:ext>
            </a:extLst>
          </a:blip>
          <a:srcRect t="19463" b="18638"/>
          <a:stretch/>
        </p:blipFill>
        <p:spPr bwMode="auto">
          <a:xfrm>
            <a:off x="8659895" y="979373"/>
            <a:ext cx="1725670" cy="1068455"/>
          </a:xfrm>
          <a:prstGeom prst="rect">
            <a:avLst/>
          </a:prstGeom>
          <a:noFill/>
          <a:ln>
            <a:noFill/>
          </a:ln>
        </p:spPr>
      </p:pic>
      <p:sp>
        <p:nvSpPr>
          <p:cNvPr id="83" name="TextBox 82"/>
          <p:cNvSpPr txBox="1"/>
          <p:nvPr/>
        </p:nvSpPr>
        <p:spPr>
          <a:xfrm>
            <a:off x="9000355" y="1339524"/>
            <a:ext cx="1000137" cy="44032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プライベート</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pic>
        <p:nvPicPr>
          <p:cNvPr id="86" name="Picture 85" descr="C:\Documents and Settings\rteligic\Desktop\Desktop_26Apr\desktop271211\cisco-prime\icons\Picture1.png"/>
          <p:cNvPicPr>
            <a:picLocks noChangeAspect="1" noChangeArrowheads="1"/>
          </p:cNvPicPr>
          <p:nvPr/>
        </p:nvPicPr>
        <p:blipFill>
          <a:blip r:embed="rId13" cstate="screen">
            <a:duotone>
              <a:prstClr val="black"/>
              <a:schemeClr val="tx2">
                <a:tint val="45000"/>
                <a:satMod val="400000"/>
              </a:schemeClr>
            </a:duotone>
          </a:blip>
          <a:srcRect/>
          <a:stretch>
            <a:fillRect/>
          </a:stretch>
        </p:blipFill>
        <p:spPr bwMode="auto">
          <a:xfrm>
            <a:off x="9398161" y="1263167"/>
            <a:ext cx="1535739" cy="1530252"/>
          </a:xfrm>
          <a:prstGeom prst="rect">
            <a:avLst/>
          </a:prstGeom>
          <a:noFill/>
        </p:spPr>
      </p:pic>
      <p:sp>
        <p:nvSpPr>
          <p:cNvPr id="93" name="TextBox 92"/>
          <p:cNvSpPr txBox="1"/>
          <p:nvPr/>
        </p:nvSpPr>
        <p:spPr>
          <a:xfrm>
            <a:off x="9682007" y="1814555"/>
            <a:ext cx="1000137" cy="62037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仮想</a:t>
            </a:r>
            <a:endParaRPr lang="en-US" altLang="ja-JP" sz="1300" b="1" dirty="0" smtClean="0">
              <a:latin typeface="+mj-lt"/>
            </a:endParaRPr>
          </a:p>
          <a:p>
            <a:pPr algn="ctr" defTabSz="813584" eaLnBrk="0" hangingPunct="0">
              <a:lnSpc>
                <a:spcPct val="90000"/>
              </a:lnSpc>
            </a:pPr>
            <a:r>
              <a:rPr lang="ja-JP" altLang="en-US" sz="1300" b="1" dirty="0" smtClean="0">
                <a:latin typeface="+mj-lt"/>
              </a:rPr>
              <a:t>プライベート</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pic>
        <p:nvPicPr>
          <p:cNvPr id="96" name="Picture 95" descr="C:\Documents and Settings\rteligic\Desktop\Desktop_26Apr\desktop271211\cisco-prime\icons\Picture1.png"/>
          <p:cNvPicPr>
            <a:picLocks noChangeAspect="1" noChangeArrowheads="1"/>
          </p:cNvPicPr>
          <p:nvPr/>
        </p:nvPicPr>
        <p:blipFill>
          <a:blip r:embed="rId14" cstate="screen">
            <a:extLst>
              <a:ext uri="{BEBA8EAE-BF5A-486C-A8C5-ECC9F3942E4B}">
                <a14:imgProps xmlns:a14="http://schemas.microsoft.com/office/drawing/2010/main">
                  <a14:imgLayer r:embed="rId15">
                    <a14:imgEffect>
                      <a14:brightnessContrast contrast="20000"/>
                    </a14:imgEffect>
                  </a14:imgLayer>
                </a14:imgProps>
              </a:ext>
            </a:extLst>
          </a:blip>
          <a:srcRect/>
          <a:stretch>
            <a:fillRect/>
          </a:stretch>
        </p:blipFill>
        <p:spPr bwMode="auto">
          <a:xfrm>
            <a:off x="9074127" y="2301594"/>
            <a:ext cx="1615470" cy="1609695"/>
          </a:xfrm>
          <a:prstGeom prst="rect">
            <a:avLst/>
          </a:prstGeom>
          <a:noFill/>
        </p:spPr>
      </p:pic>
      <p:sp>
        <p:nvSpPr>
          <p:cNvPr id="97" name="TextBox 96"/>
          <p:cNvSpPr txBox="1"/>
          <p:nvPr/>
        </p:nvSpPr>
        <p:spPr>
          <a:xfrm>
            <a:off x="9404235" y="3009076"/>
            <a:ext cx="859072" cy="440320"/>
          </a:xfrm>
          <a:prstGeom prst="rect">
            <a:avLst/>
          </a:prstGeom>
          <a:noFill/>
        </p:spPr>
        <p:txBody>
          <a:bodyPr wrap="none" lIns="76132" tIns="38072" rIns="76132" bIns="38072"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813584" eaLnBrk="0" hangingPunct="0">
              <a:lnSpc>
                <a:spcPct val="90000"/>
              </a:lnSpc>
            </a:pPr>
            <a:r>
              <a:rPr lang="ja-JP" altLang="en-US" sz="1300" b="1" dirty="0" smtClean="0">
                <a:latin typeface="+mj-lt"/>
              </a:rPr>
              <a:t>パブリック</a:t>
            </a:r>
            <a:endParaRPr lang="en-US" altLang="ja-JP" sz="1300" b="1" dirty="0" smtClean="0">
              <a:latin typeface="+mj-lt"/>
            </a:endParaRPr>
          </a:p>
          <a:p>
            <a:pPr algn="ctr" defTabSz="813584" eaLnBrk="0" hangingPunct="0">
              <a:lnSpc>
                <a:spcPct val="90000"/>
              </a:lnSpc>
            </a:pPr>
            <a:r>
              <a:rPr lang="ja-JP" altLang="en-US" sz="1300" b="1" dirty="0" smtClean="0">
                <a:latin typeface="+mj-lt"/>
              </a:rPr>
              <a:t>クラウド</a:t>
            </a:r>
            <a:endParaRPr lang="en-US" sz="1300" b="1" dirty="0">
              <a:latin typeface="+mj-lt"/>
            </a:endParaRPr>
          </a:p>
        </p:txBody>
      </p:sp>
      <p:cxnSp>
        <p:nvCxnSpPr>
          <p:cNvPr id="153" name="Straight Connector 152"/>
          <p:cNvCxnSpPr/>
          <p:nvPr/>
        </p:nvCxnSpPr>
        <p:spPr>
          <a:xfrm>
            <a:off x="1630680" y="2271208"/>
            <a:ext cx="2381012"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endCxn id="1332" idx="2"/>
          </p:cNvCxnSpPr>
          <p:nvPr/>
        </p:nvCxnSpPr>
        <p:spPr>
          <a:xfrm flipH="1" flipV="1">
            <a:off x="4243927" y="1874860"/>
            <a:ext cx="1" cy="255171"/>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4369596" y="2441988"/>
            <a:ext cx="311943" cy="322547"/>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3789495" y="2441988"/>
            <a:ext cx="311943" cy="322547"/>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1359" name="icon firewall and VPN" descr="\\MV-FS\Projects\Cisco\03_Assets\Icons\Kubrick Icons\Device Icons\Device_router_with_firewall_3081_default_256.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b="18097"/>
          <a:stretch/>
        </p:blipFill>
        <p:spPr bwMode="auto">
          <a:xfrm>
            <a:off x="3835129" y="1865248"/>
            <a:ext cx="817568" cy="6696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192525" y="2752204"/>
            <a:ext cx="752955" cy="849818"/>
            <a:chOff x="4200340" y="3938810"/>
            <a:chExt cx="903781" cy="1019779"/>
          </a:xfrm>
        </p:grpSpPr>
        <p:pic>
          <p:nvPicPr>
            <p:cNvPr id="1341" name="Picture 10" descr="\\MV-FS\Projects\Cisco\03_Assets\Icons\Kubrick Icons\Device Icons\non approved icons\WAAS.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260286" y="3938810"/>
              <a:ext cx="741294" cy="479885"/>
            </a:xfrm>
            <a:prstGeom prst="rect">
              <a:avLst/>
            </a:prstGeom>
            <a:noFill/>
            <a:extLst>
              <a:ext uri="{909E8E84-426E-40DD-AFC4-6F175D3DCCD1}">
                <a14:hiddenFill xmlns:a14="http://schemas.microsoft.com/office/drawing/2010/main">
                  <a:solidFill>
                    <a:srgbClr val="FFFFFF"/>
                  </a:solidFill>
                </a14:hiddenFill>
              </a:ext>
            </a:extLst>
          </p:spPr>
        </p:pic>
        <p:sp>
          <p:nvSpPr>
            <p:cNvPr id="1337" name="Rectangle 141"/>
            <p:cNvSpPr>
              <a:spLocks noChangeArrowheads="1"/>
            </p:cNvSpPr>
            <p:nvPr>
              <p:custDataLst>
                <p:tags r:id="rId3"/>
              </p:custDataLst>
            </p:nvPr>
          </p:nvSpPr>
          <p:spPr bwMode="auto">
            <a:xfrm>
              <a:off x="4200340" y="4441538"/>
              <a:ext cx="903781" cy="517051"/>
            </a:xfrm>
            <a:prstGeom prst="rect">
              <a:avLst/>
            </a:prstGeom>
            <a:noFill/>
            <a:ln w="9525">
              <a:noFill/>
              <a:miter lim="800000"/>
              <a:headEnd/>
              <a:tailEnd/>
            </a:ln>
          </p:spPr>
          <p:txBody>
            <a:bodyPr wrap="square" lIns="91428" tIns="45715" rIns="91428" bIns="45715">
              <a:spAutoFit/>
            </a:bodyPr>
            <a:lstStyle/>
            <a:p>
              <a:pPr algn="ctr">
                <a:defRPr/>
              </a:pPr>
              <a:r>
                <a:rPr lang="en-US" sz="1100" b="1" dirty="0">
                  <a:latin typeface="+mj-lt"/>
                </a:rPr>
                <a:t>WAAS</a:t>
              </a:r>
              <a:br>
                <a:rPr lang="en-US" sz="1100" b="1" dirty="0">
                  <a:latin typeface="+mj-lt"/>
                </a:rPr>
              </a:br>
              <a:r>
                <a:rPr lang="en-US" sz="1100" b="1" dirty="0">
                  <a:latin typeface="+mj-lt"/>
                </a:rPr>
                <a:t>Akamai</a:t>
              </a:r>
            </a:p>
          </p:txBody>
        </p:sp>
      </p:grpSp>
      <p:grpSp>
        <p:nvGrpSpPr>
          <p:cNvPr id="6" name="Group 5"/>
          <p:cNvGrpSpPr/>
          <p:nvPr/>
        </p:nvGrpSpPr>
        <p:grpSpPr>
          <a:xfrm>
            <a:off x="4413962" y="2748318"/>
            <a:ext cx="1083383" cy="776742"/>
            <a:chOff x="5666446" y="3934169"/>
            <a:chExt cx="1300398" cy="932088"/>
          </a:xfrm>
        </p:grpSpPr>
        <p:pic>
          <p:nvPicPr>
            <p:cNvPr id="1342" name="Picture 11" descr="\\MV-FS\Projects\Cisco\03_Assets\Icons\Kubrick Icons\Device Icons\non approved icons\WANpathcontrol.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942407" y="3934169"/>
              <a:ext cx="748475" cy="484532"/>
            </a:xfrm>
            <a:prstGeom prst="rect">
              <a:avLst/>
            </a:prstGeom>
            <a:noFill/>
            <a:extLst>
              <a:ext uri="{909E8E84-426E-40DD-AFC4-6F175D3DCCD1}">
                <a14:hiddenFill xmlns:a14="http://schemas.microsoft.com/office/drawing/2010/main">
                  <a:solidFill>
                    <a:srgbClr val="FFFFFF"/>
                  </a:solidFill>
                </a14:hiddenFill>
              </a:ext>
            </a:extLst>
          </p:spPr>
        </p:pic>
        <p:sp>
          <p:nvSpPr>
            <p:cNvPr id="1340" name="Rectangle 141"/>
            <p:cNvSpPr>
              <a:spLocks noChangeArrowheads="1"/>
            </p:cNvSpPr>
            <p:nvPr>
              <p:custDataLst>
                <p:tags r:id="rId2"/>
              </p:custDataLst>
            </p:nvPr>
          </p:nvSpPr>
          <p:spPr bwMode="auto">
            <a:xfrm>
              <a:off x="5666446" y="4441538"/>
              <a:ext cx="1300398" cy="424719"/>
            </a:xfrm>
            <a:prstGeom prst="rect">
              <a:avLst/>
            </a:prstGeom>
            <a:noFill/>
            <a:ln w="9525">
              <a:noFill/>
              <a:miter lim="800000"/>
              <a:headEnd/>
              <a:tailEnd/>
            </a:ln>
          </p:spPr>
          <p:txBody>
            <a:bodyPr wrap="square" lIns="91428" tIns="45715" rIns="91428" bIns="45715">
              <a:spAutoFit/>
            </a:bodyPr>
            <a:lstStyle/>
            <a:p>
              <a:pPr algn="ctr">
                <a:lnSpc>
                  <a:spcPct val="150000"/>
                </a:lnSpc>
                <a:defRPr/>
              </a:pPr>
              <a:r>
                <a:rPr lang="en-US" sz="1200" b="1" dirty="0">
                  <a:latin typeface="+mj-lt"/>
                </a:rPr>
                <a:t>PfRv3</a:t>
              </a:r>
            </a:p>
          </p:txBody>
        </p:sp>
      </p:grpSp>
      <p:cxnSp>
        <p:nvCxnSpPr>
          <p:cNvPr id="160" name="Straight Connector 159"/>
          <p:cNvCxnSpPr/>
          <p:nvPr/>
        </p:nvCxnSpPr>
        <p:spPr>
          <a:xfrm flipV="1">
            <a:off x="6696006" y="1879327"/>
            <a:ext cx="0" cy="816832"/>
          </a:xfrm>
          <a:prstGeom prst="line">
            <a:avLst/>
          </a:prstGeom>
          <a:ln>
            <a:gradFill flip="none" rotWithShape="1">
              <a:gsLst>
                <a:gs pos="21962">
                  <a:schemeClr val="tx1"/>
                </a:gs>
                <a:gs pos="79000">
                  <a:schemeClr val="tx1"/>
                </a:gs>
                <a:gs pos="0">
                  <a:schemeClr val="bg2">
                    <a:alpha val="0"/>
                  </a:schemeClr>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96" idx="1"/>
          </p:cNvCxnSpPr>
          <p:nvPr/>
        </p:nvCxnSpPr>
        <p:spPr>
          <a:xfrm>
            <a:off x="7270179" y="3106439"/>
            <a:ext cx="1803953"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335777" y="1626497"/>
            <a:ext cx="1324116"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552706" y="2271208"/>
            <a:ext cx="2837538"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26" name="Freeform 11"/>
          <p:cNvSpPr>
            <a:spLocks noChangeAspect="1" noEditPoints="1"/>
          </p:cNvSpPr>
          <p:nvPr/>
        </p:nvSpPr>
        <p:spPr bwMode="auto">
          <a:xfrm>
            <a:off x="6751882" y="1290917"/>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2"/>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227" name="Freeform 11"/>
          <p:cNvSpPr>
            <a:spLocks noChangeAspect="1" noEditPoints="1"/>
          </p:cNvSpPr>
          <p:nvPr/>
        </p:nvSpPr>
        <p:spPr bwMode="auto">
          <a:xfrm>
            <a:off x="7857243" y="2028295"/>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6"/>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228" name="Freeform 11"/>
          <p:cNvSpPr>
            <a:spLocks noChangeAspect="1" noEditPoints="1"/>
          </p:cNvSpPr>
          <p:nvPr/>
        </p:nvSpPr>
        <p:spPr bwMode="auto">
          <a:xfrm>
            <a:off x="6751882" y="2712949"/>
            <a:ext cx="221181" cy="224479"/>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1"/>
          </a:solidFill>
          <a:ln w="25400" cap="flat" cmpd="sng" algn="ctr">
            <a:noFill/>
            <a:prstDash val="solid"/>
          </a:ln>
          <a:effectLst/>
        </p:spPr>
        <p:txBody>
          <a:bodyPr lIns="109666" tIns="54830" rIns="109666" bIns="54830" anchor="ctr"/>
          <a:lstStyle/>
          <a:p>
            <a:pPr algn="ctr" defTabSz="1014713">
              <a:defRPr/>
            </a:pPr>
            <a:endParaRPr lang="en-US" kern="0" dirty="0">
              <a:solidFill>
                <a:srgbClr val="000000"/>
              </a:solidFill>
              <a:latin typeface="+mj-lt"/>
            </a:endParaRPr>
          </a:p>
        </p:txBody>
      </p:sp>
      <p:sp>
        <p:nvSpPr>
          <p:cNvPr id="85" name="Rectangle 84"/>
          <p:cNvSpPr/>
          <p:nvPr/>
        </p:nvSpPr>
        <p:spPr>
          <a:xfrm rot="10800000">
            <a:off x="287881"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89" name="Rectangle 88"/>
          <p:cNvSpPr/>
          <p:nvPr/>
        </p:nvSpPr>
        <p:spPr>
          <a:xfrm rot="10800000">
            <a:off x="3228920"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92" name="Rectangle 91"/>
          <p:cNvSpPr/>
          <p:nvPr/>
        </p:nvSpPr>
        <p:spPr>
          <a:xfrm rot="10800000">
            <a:off x="6169961"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98" name="Rectangle 97"/>
          <p:cNvSpPr/>
          <p:nvPr/>
        </p:nvSpPr>
        <p:spPr>
          <a:xfrm rot="10800000">
            <a:off x="9111000" y="5070560"/>
            <a:ext cx="2806146" cy="1160813"/>
          </a:xfrm>
          <a:prstGeom prst="rect">
            <a:avLst/>
          </a:prstGeom>
          <a:gradFill flip="none" rotWithShape="1">
            <a:gsLst>
              <a:gs pos="100000">
                <a:schemeClr val="bg1">
                  <a:lumMod val="65000"/>
                  <a:alpha val="30000"/>
                </a:schemeClr>
              </a:gs>
              <a:gs pos="0">
                <a:srgbClr val="08252E">
                  <a:alpha val="0"/>
                </a:srgbClr>
              </a:gs>
            </a:gsLst>
            <a:lin ang="5400000" scaled="1"/>
            <a:tileRect/>
          </a:gradFill>
          <a:ln w="9525" cap="flat" cmpd="sng" algn="ctr">
            <a:noFill/>
            <a:prstDash val="solid"/>
            <a:headEnd/>
            <a:tailEnd/>
          </a:ln>
          <a:effectLst/>
        </p:spPr>
        <p:txBody>
          <a:bodyPr vert="horz" wrap="square" lIns="15233" tIns="152317" rIns="15233" bIns="15233" anchor="t" anchorCtr="0"/>
          <a:lstStyle/>
          <a:p>
            <a:pPr algn="ctr" defTabSz="912788">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84" name="Rectangle 83"/>
          <p:cNvSpPr/>
          <p:nvPr/>
        </p:nvSpPr>
        <p:spPr>
          <a:xfrm>
            <a:off x="286490"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多様な回線の利用</a:t>
            </a:r>
            <a:endParaRPr lang="en-US" sz="1600" b="1" dirty="0">
              <a:solidFill>
                <a:schemeClr val="bg1"/>
              </a:solidFill>
            </a:endParaRPr>
          </a:p>
        </p:txBody>
      </p:sp>
      <p:sp>
        <p:nvSpPr>
          <p:cNvPr id="88" name="Rectangle 87"/>
          <p:cNvSpPr/>
          <p:nvPr/>
        </p:nvSpPr>
        <p:spPr>
          <a:xfrm>
            <a:off x="3227529"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高度な経路制御</a:t>
            </a:r>
            <a:endParaRPr lang="en-US" sz="1600" b="1" dirty="0">
              <a:solidFill>
                <a:schemeClr val="bg1"/>
              </a:solidFill>
            </a:endParaRPr>
          </a:p>
        </p:txBody>
      </p:sp>
      <p:sp>
        <p:nvSpPr>
          <p:cNvPr id="91" name="Rectangle 90"/>
          <p:cNvSpPr/>
          <p:nvPr/>
        </p:nvSpPr>
        <p:spPr>
          <a:xfrm>
            <a:off x="6168570"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アプリケーション</a:t>
            </a:r>
            <a:endParaRPr lang="en-US" altLang="ja-JP" sz="1600" b="1" dirty="0" smtClean="0">
              <a:solidFill>
                <a:schemeClr val="bg1"/>
              </a:solidFill>
            </a:endParaRPr>
          </a:p>
          <a:p>
            <a:pPr marL="807897" defTabSz="913138"/>
            <a:r>
              <a:rPr lang="ja-JP" altLang="en-US" sz="1600" b="1" dirty="0" smtClean="0">
                <a:solidFill>
                  <a:schemeClr val="bg1"/>
                </a:solidFill>
              </a:rPr>
              <a:t>最適化</a:t>
            </a:r>
            <a:endParaRPr lang="en-US" sz="1600" b="1" dirty="0">
              <a:solidFill>
                <a:schemeClr val="bg1"/>
              </a:solidFill>
            </a:endParaRPr>
          </a:p>
        </p:txBody>
      </p:sp>
      <p:sp>
        <p:nvSpPr>
          <p:cNvPr id="95" name="Rectangle 94"/>
          <p:cNvSpPr/>
          <p:nvPr/>
        </p:nvSpPr>
        <p:spPr>
          <a:xfrm>
            <a:off x="9109609" y="4632061"/>
            <a:ext cx="2808947" cy="646815"/>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defTabSz="913138"/>
            <a:r>
              <a:rPr lang="ja-JP" altLang="en-US" sz="1600" b="1" dirty="0" smtClean="0">
                <a:solidFill>
                  <a:schemeClr val="bg1"/>
                </a:solidFill>
              </a:rPr>
              <a:t>暗号化された</a:t>
            </a:r>
            <a:endParaRPr lang="en-US" altLang="ja-JP" sz="1600" b="1" dirty="0" smtClean="0">
              <a:solidFill>
                <a:schemeClr val="bg1"/>
              </a:solidFill>
            </a:endParaRPr>
          </a:p>
          <a:p>
            <a:pPr marL="807897" defTabSz="913138"/>
            <a:r>
              <a:rPr lang="ja-JP" altLang="en-US" sz="1600" b="1" dirty="0" smtClean="0">
                <a:solidFill>
                  <a:schemeClr val="bg1"/>
                </a:solidFill>
              </a:rPr>
              <a:t>接続環境</a:t>
            </a:r>
            <a:endParaRPr lang="en-US" sz="1600" b="1" dirty="0">
              <a:solidFill>
                <a:schemeClr val="bg1"/>
              </a:solidFill>
            </a:endParaRPr>
          </a:p>
        </p:txBody>
      </p:sp>
      <p:sp>
        <p:nvSpPr>
          <p:cNvPr id="99" name="Freeform 11"/>
          <p:cNvSpPr>
            <a:spLocks noChangeAspect="1" noEditPoints="1"/>
          </p:cNvSpPr>
          <p:nvPr/>
        </p:nvSpPr>
        <p:spPr bwMode="auto">
          <a:xfrm>
            <a:off x="423057" y="4759229"/>
            <a:ext cx="386717" cy="392481"/>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25400" cap="flat" cmpd="sng" algn="ctr">
            <a:noFill/>
            <a:prstDash val="solid"/>
          </a:ln>
          <a:effectLst/>
        </p:spPr>
        <p:txBody>
          <a:bodyPr lIns="109703" tIns="54853" rIns="109703" bIns="54853" anchor="ctr"/>
          <a:lstStyle/>
          <a:p>
            <a:pPr algn="ctr" defTabSz="1014713">
              <a:defRPr/>
            </a:pPr>
            <a:endParaRPr lang="en-US" kern="0" dirty="0">
              <a:solidFill>
                <a:srgbClr val="000000"/>
              </a:solidFill>
            </a:endParaRPr>
          </a:p>
        </p:txBody>
      </p:sp>
      <p:pic>
        <p:nvPicPr>
          <p:cNvPr id="100" name="Picture 11" descr="\\MV-FS\Projects\Cisco\03_Assets\Icons\Kubrick Icons\Device Icons\non approved icons\WANpathcontrol.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410034" y="4786685"/>
            <a:ext cx="521319" cy="33756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MV-FS\Projects\Cisco\03_Assets\Icons\Kubrick Icons\Device Icons\non approved icons\WAAS.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358070" y="4786683"/>
            <a:ext cx="524318" cy="339512"/>
          </a:xfrm>
          <a:prstGeom prst="rect">
            <a:avLst/>
          </a:prstGeom>
          <a:noFill/>
          <a:extLst>
            <a:ext uri="{909E8E84-426E-40DD-AFC4-6F175D3DCCD1}">
              <a14:hiddenFill xmlns:a14="http://schemas.microsoft.com/office/drawing/2010/main">
                <a:solidFill>
                  <a:srgbClr val="FFFFFF"/>
                </a:solidFill>
              </a14:hiddenFill>
            </a:ext>
          </a:extLst>
        </p:spPr>
      </p:pic>
      <p:pic>
        <p:nvPicPr>
          <p:cNvPr id="102" name="icon firewall and VPN" descr="\\MV-FS\Projects\Cisco\03_Assets\Icons\Kubrick Icons\Device Icons\Device_router_with_firewall_3081_default_256.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t="18797" b="18097"/>
          <a:stretch/>
        </p:blipFill>
        <p:spPr bwMode="auto">
          <a:xfrm>
            <a:off x="9177600" y="4737988"/>
            <a:ext cx="694101" cy="4380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7883" y="5372759"/>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en-US" sz="1500" dirty="0"/>
              <a:t>IPSec WAN </a:t>
            </a:r>
            <a:r>
              <a:rPr lang="ja-JP" altLang="en-US" sz="1500" dirty="0" smtClean="0"/>
              <a:t>オーバレイ</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統一された運用モデル</a:t>
            </a:r>
            <a:endParaRPr lang="en-US" sz="1500" dirty="0"/>
          </a:p>
        </p:txBody>
      </p:sp>
      <p:sp>
        <p:nvSpPr>
          <p:cNvPr id="103" name="Rectangle 102"/>
          <p:cNvSpPr/>
          <p:nvPr/>
        </p:nvSpPr>
        <p:spPr>
          <a:xfrm>
            <a:off x="3227517" y="5372756"/>
            <a:ext cx="2807553" cy="796356"/>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最適なアプリケーションルーティング</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効率的な帯域利用</a:t>
            </a:r>
            <a:endParaRPr lang="en-US" sz="1500" dirty="0"/>
          </a:p>
        </p:txBody>
      </p:sp>
      <p:sp>
        <p:nvSpPr>
          <p:cNvPr id="104" name="Rectangle 103"/>
          <p:cNvSpPr/>
          <p:nvPr/>
        </p:nvSpPr>
        <p:spPr>
          <a:xfrm>
            <a:off x="6168556" y="5372427"/>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パフォーマンスモニタリング</a:t>
            </a:r>
            <a:endParaRPr lang="en-US" sz="1500" dirty="0"/>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最適化とキャッシュ</a:t>
            </a:r>
            <a:endParaRPr lang="en-US" sz="1500" dirty="0"/>
          </a:p>
        </p:txBody>
      </p:sp>
      <p:sp>
        <p:nvSpPr>
          <p:cNvPr id="105" name="Rectangle 104"/>
          <p:cNvSpPr/>
          <p:nvPr/>
        </p:nvSpPr>
        <p:spPr>
          <a:xfrm>
            <a:off x="9109597" y="5372427"/>
            <a:ext cx="2807553" cy="588607"/>
          </a:xfrm>
          <a:prstGeom prst="rect">
            <a:avLst/>
          </a:prstGeom>
        </p:spPr>
        <p:txBody>
          <a:bodyPr wrap="square" lIns="91424" tIns="45712" rIns="91424" bIns="45712">
            <a:spAutoFit/>
          </a:bodyPr>
          <a:lstStyle/>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次世代の強力な暗号化</a:t>
            </a:r>
          </a:p>
          <a:p>
            <a:pPr marL="347602" indent="-347602">
              <a:lnSpc>
                <a:spcPct val="90000"/>
              </a:lnSpc>
              <a:spcBef>
                <a:spcPts val="600"/>
              </a:spcBef>
              <a:buClr>
                <a:schemeClr val="accent1">
                  <a:lumMod val="60000"/>
                  <a:lumOff val="40000"/>
                </a:schemeClr>
              </a:buClr>
              <a:buSzPct val="100000"/>
              <a:buFont typeface="Webdings" panose="05030102010509060703" pitchFamily="18" charset="2"/>
              <a:buChar char=""/>
              <a:defRPr/>
            </a:pPr>
            <a:r>
              <a:rPr lang="ja-JP" altLang="en-US" sz="1500" dirty="0" smtClean="0"/>
              <a:t>様々な脅威への対応</a:t>
            </a:r>
            <a:endParaRPr lang="en-US" sz="1500" dirty="0"/>
          </a:p>
        </p:txBody>
      </p:sp>
      <p:grpSp>
        <p:nvGrpSpPr>
          <p:cNvPr id="112" name="Group 111"/>
          <p:cNvGrpSpPr/>
          <p:nvPr/>
        </p:nvGrpSpPr>
        <p:grpSpPr>
          <a:xfrm>
            <a:off x="2845680" y="4935975"/>
            <a:ext cx="249754" cy="342900"/>
            <a:chOff x="5334002" y="1074974"/>
            <a:chExt cx="538624" cy="739311"/>
          </a:xfrm>
        </p:grpSpPr>
        <p:sp>
          <p:nvSpPr>
            <p:cNvPr id="113"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5" name="Group 114"/>
          <p:cNvGrpSpPr/>
          <p:nvPr/>
        </p:nvGrpSpPr>
        <p:grpSpPr>
          <a:xfrm>
            <a:off x="5785313" y="4935975"/>
            <a:ext cx="249754" cy="342900"/>
            <a:chOff x="5334002" y="1074974"/>
            <a:chExt cx="538624" cy="739311"/>
          </a:xfrm>
        </p:grpSpPr>
        <p:sp>
          <p:nvSpPr>
            <p:cNvPr id="116"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p:cNvGrpSpPr/>
          <p:nvPr/>
        </p:nvGrpSpPr>
        <p:grpSpPr>
          <a:xfrm>
            <a:off x="8729707" y="4935975"/>
            <a:ext cx="249754" cy="342900"/>
            <a:chOff x="5334002" y="1074974"/>
            <a:chExt cx="538624" cy="739311"/>
          </a:xfrm>
        </p:grpSpPr>
        <p:sp>
          <p:nvSpPr>
            <p:cNvPr id="120"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11668799" y="4935975"/>
            <a:ext cx="249754" cy="342900"/>
            <a:chOff x="5334002" y="1074974"/>
            <a:chExt cx="538624" cy="739311"/>
          </a:xfrm>
        </p:grpSpPr>
        <p:sp>
          <p:nvSpPr>
            <p:cNvPr id="123"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Rectangle 89"/>
          <p:cNvSpPr/>
          <p:nvPr/>
        </p:nvSpPr>
        <p:spPr>
          <a:xfrm>
            <a:off x="282895" y="3843244"/>
            <a:ext cx="11594728" cy="579509"/>
          </a:xfrm>
          <a:prstGeom prst="rect">
            <a:avLst/>
          </a:prstGeom>
          <a:solidFill>
            <a:srgbClr val="15A4E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807897" algn="ctr" defTabSz="913138"/>
            <a:r>
              <a:rPr lang="ja-JP" altLang="en-US" sz="1900" b="1" dirty="0" smtClean="0">
                <a:solidFill>
                  <a:schemeClr val="bg1"/>
                </a:solidFill>
              </a:rPr>
              <a:t>管理</a:t>
            </a:r>
            <a:r>
              <a:rPr lang="en-US" sz="1900" b="1" dirty="0" smtClean="0">
                <a:solidFill>
                  <a:schemeClr val="bg1"/>
                </a:solidFill>
              </a:rPr>
              <a:t> </a:t>
            </a:r>
            <a:r>
              <a:rPr lang="en-US" sz="1900" b="1" dirty="0">
                <a:solidFill>
                  <a:schemeClr val="bg1"/>
                </a:solidFill>
              </a:rPr>
              <a:t>&amp; </a:t>
            </a:r>
            <a:r>
              <a:rPr lang="ja-JP" altLang="en-US" sz="1900" b="1" dirty="0" smtClean="0">
                <a:solidFill>
                  <a:schemeClr val="bg1"/>
                </a:solidFill>
              </a:rPr>
              <a:t>自動化</a:t>
            </a:r>
            <a:endParaRPr lang="en-US" sz="1900" b="1" dirty="0">
              <a:solidFill>
                <a:schemeClr val="bg1"/>
              </a:solidFill>
            </a:endParaRPr>
          </a:p>
        </p:txBody>
      </p:sp>
      <p:pic>
        <p:nvPicPr>
          <p:cNvPr id="12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26614" y="3794241"/>
            <a:ext cx="704410" cy="70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Footer Placeholder 4"/>
          <p:cNvSpPr>
            <a:spLocks noGrp="1"/>
          </p:cNvSpPr>
          <p:nvPr>
            <p:ph type="ftr" sz="quarter" idx="4294967295"/>
          </p:nvPr>
        </p:nvSpPr>
        <p:spPr>
          <a:xfrm>
            <a:off x="9031919" y="6613447"/>
            <a:ext cx="2285405" cy="228600"/>
          </a:xfrm>
          <a:prstGeom prst="rect">
            <a:avLst/>
          </a:prstGeom>
        </p:spPr>
        <p:txBody>
          <a:bodyPr vert="horz" lIns="91424" tIns="45712" rIns="91424" bIns="45712" rtlCol="0" anchor="ctr"/>
          <a:lstStyle>
            <a:lvl1pPr marL="0" marR="0" indent="0" algn="r" defTabSz="914240" rtl="0" eaLnBrk="1" fontAlgn="auto" latinLnBrk="0" hangingPunct="1">
              <a:lnSpc>
                <a:spcPct val="100000"/>
              </a:lnSpc>
              <a:spcBef>
                <a:spcPts val="0"/>
              </a:spcBef>
              <a:spcAft>
                <a:spcPts val="0"/>
              </a:spcAft>
              <a:buClrTx/>
              <a:buSzTx/>
              <a:buFontTx/>
              <a:buNone/>
              <a:tabLst/>
              <a:defRPr sz="700">
                <a:solidFill>
                  <a:schemeClr val="tx1">
                    <a:tint val="75000"/>
                  </a:schemeClr>
                </a:solidFill>
                <a:latin typeface="CiscoSans ExtraLight" panose="020B0303020201020303" pitchFamily="34" charset="0"/>
              </a:defRPr>
            </a:lvl1pPr>
          </a:lstStyle>
          <a:p>
            <a:r>
              <a:rPr lang="en-US" dirty="0" smtClean="0">
                <a:solidFill>
                  <a:prstClr val="black">
                    <a:tint val="75000"/>
                  </a:prstClr>
                </a:solidFill>
              </a:rPr>
              <a:t>Cisco Confidential</a:t>
            </a:r>
            <a:endParaRPr lang="en-US" dirty="0">
              <a:solidFill>
                <a:prstClr val="black">
                  <a:tint val="75000"/>
                </a:prstClr>
              </a:solidFill>
            </a:endParaRPr>
          </a:p>
        </p:txBody>
      </p:sp>
      <p:pic>
        <p:nvPicPr>
          <p:cNvPr id="87" name="Picture 3" descr="C:\Documents and Settings\rteligic\Desktop\Desktop_26Apr\polygon-icon01.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8527128" y="1733975"/>
            <a:ext cx="787404" cy="648405"/>
          </a:xfrm>
          <a:prstGeom prst="rect">
            <a:avLst/>
          </a:prstGeom>
          <a:noFill/>
        </p:spPr>
      </p:pic>
      <p:sp>
        <p:nvSpPr>
          <p:cNvPr id="94" name="TextBox 93"/>
          <p:cNvSpPr txBox="1"/>
          <p:nvPr/>
        </p:nvSpPr>
        <p:spPr>
          <a:xfrm>
            <a:off x="4386420" y="1865799"/>
            <a:ext cx="846510" cy="338539"/>
          </a:xfrm>
          <a:prstGeom prst="rect">
            <a:avLst/>
          </a:prstGeom>
          <a:noFill/>
        </p:spPr>
        <p:txBody>
          <a:bodyPr wrap="none" lIns="121883" tIns="60941" rIns="121883" bIns="60941" rtlCol="0">
            <a:spAutoFit/>
          </a:bodyPr>
          <a:lstStyle/>
          <a:p>
            <a:r>
              <a:rPr lang="en-US" sz="1400" dirty="0"/>
              <a:t>ISR-AX</a:t>
            </a:r>
          </a:p>
        </p:txBody>
      </p:sp>
      <p:sp>
        <p:nvSpPr>
          <p:cNvPr id="110" name="TextBox 109"/>
          <p:cNvSpPr txBox="1"/>
          <p:nvPr/>
        </p:nvSpPr>
        <p:spPr>
          <a:xfrm>
            <a:off x="8420572" y="2274672"/>
            <a:ext cx="1167972" cy="553981"/>
          </a:xfrm>
          <a:prstGeom prst="rect">
            <a:avLst/>
          </a:prstGeom>
          <a:noFill/>
        </p:spPr>
        <p:txBody>
          <a:bodyPr wrap="square" lIns="121883" tIns="60941" rIns="121883" bIns="60941" rtlCol="0">
            <a:spAutoFit/>
          </a:bodyPr>
          <a:lstStyle/>
          <a:p>
            <a:r>
              <a:rPr lang="en-US" sz="1400" dirty="0"/>
              <a:t>ASR1000-AX</a:t>
            </a:r>
          </a:p>
        </p:txBody>
      </p:sp>
      <p:sp>
        <p:nvSpPr>
          <p:cNvPr id="3" name="Rectangle 2"/>
          <p:cNvSpPr/>
          <p:nvPr/>
        </p:nvSpPr>
        <p:spPr>
          <a:xfrm>
            <a:off x="0" y="889016"/>
            <a:ext cx="12192441" cy="5724431"/>
          </a:xfrm>
          <a:prstGeom prst="rect">
            <a:avLst/>
          </a:prstGeom>
          <a:solidFill>
            <a:schemeClr val="bg1">
              <a:lumMod val="65000"/>
              <a:alpha val="5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6" name="TextBox 105"/>
          <p:cNvSpPr txBox="1"/>
          <p:nvPr/>
        </p:nvSpPr>
        <p:spPr bwMode="auto">
          <a:xfrm>
            <a:off x="287884" y="6116240"/>
            <a:ext cx="2806148" cy="338552"/>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wrap="square" lIns="91420" tIns="45711" rIns="91420" bIns="45711">
            <a:spAutoFit/>
          </a:bodyPr>
          <a:lstStyle/>
          <a:p>
            <a:pPr algn="ctr">
              <a:defRPr/>
            </a:pPr>
            <a:r>
              <a:rPr lang="en-US" sz="1600" b="1" dirty="0">
                <a:solidFill>
                  <a:schemeClr val="tx1">
                    <a:lumMod val="50000"/>
                    <a:lumOff val="50000"/>
                  </a:schemeClr>
                </a:solidFill>
                <a:sym typeface="Wingdings" panose="05000000000000000000" pitchFamily="2" charset="2"/>
              </a:rPr>
              <a:t>DMVPN</a:t>
            </a:r>
            <a:endParaRPr lang="en-US" sz="1600" b="1" dirty="0">
              <a:solidFill>
                <a:schemeClr val="tx1">
                  <a:lumMod val="50000"/>
                  <a:lumOff val="50000"/>
                </a:schemeClr>
              </a:solidFill>
            </a:endParaRPr>
          </a:p>
        </p:txBody>
      </p:sp>
      <p:sp>
        <p:nvSpPr>
          <p:cNvPr id="107" name="TextBox 106"/>
          <p:cNvSpPr txBox="1"/>
          <p:nvPr/>
        </p:nvSpPr>
        <p:spPr bwMode="auto">
          <a:xfrm>
            <a:off x="3200634" y="6116240"/>
            <a:ext cx="2834436" cy="338552"/>
          </a:xfrm>
          <a:prstGeom prst="rect">
            <a:avLst/>
          </a:prstGeom>
          <a:ln>
            <a:solidFill>
              <a:srgbClr val="7F7F7F"/>
            </a:solidFill>
          </a:ln>
        </p:spPr>
        <p:style>
          <a:lnRef idx="1">
            <a:schemeClr val="accent3"/>
          </a:lnRef>
          <a:fillRef idx="3">
            <a:schemeClr val="accent3"/>
          </a:fillRef>
          <a:effectRef idx="2">
            <a:schemeClr val="accent3"/>
          </a:effectRef>
          <a:fontRef idx="minor">
            <a:schemeClr val="lt1"/>
          </a:fontRef>
        </p:style>
        <p:txBody>
          <a:bodyPr wrap="square" lIns="91420" tIns="45711" rIns="91420" bIns="45711">
            <a:spAutoFit/>
          </a:bodyPr>
          <a:lstStyle/>
          <a:p>
            <a:pPr algn="ctr">
              <a:defRPr/>
            </a:pPr>
            <a:r>
              <a:rPr lang="en-US" sz="1600" b="1" dirty="0">
                <a:solidFill>
                  <a:srgbClr val="7F7F7F"/>
                </a:solidFill>
                <a:sym typeface="Wingdings" panose="05000000000000000000" pitchFamily="2" charset="2"/>
              </a:rPr>
              <a:t>Performance Routing</a:t>
            </a:r>
            <a:endParaRPr lang="en-US" sz="1600" b="1" dirty="0">
              <a:solidFill>
                <a:srgbClr val="7F7F7F"/>
              </a:solidFill>
            </a:endParaRPr>
          </a:p>
        </p:txBody>
      </p:sp>
      <p:sp>
        <p:nvSpPr>
          <p:cNvPr id="108" name="TextBox 107"/>
          <p:cNvSpPr txBox="1"/>
          <p:nvPr/>
        </p:nvSpPr>
        <p:spPr bwMode="auto">
          <a:xfrm>
            <a:off x="6132686" y="6116240"/>
            <a:ext cx="2843423" cy="338552"/>
          </a:xfrm>
          <a:prstGeom prst="rect">
            <a:avLst/>
          </a:prstGeom>
          <a:ln>
            <a:solidFill>
              <a:srgbClr val="7F7F7F"/>
            </a:solidFill>
          </a:ln>
        </p:spPr>
        <p:style>
          <a:lnRef idx="0">
            <a:schemeClr val="accent3"/>
          </a:lnRef>
          <a:fillRef idx="3">
            <a:schemeClr val="accent3"/>
          </a:fillRef>
          <a:effectRef idx="3">
            <a:schemeClr val="accent3"/>
          </a:effectRef>
          <a:fontRef idx="minor">
            <a:schemeClr val="lt1"/>
          </a:fontRef>
        </p:style>
        <p:txBody>
          <a:bodyPr wrap="square" lIns="91420" tIns="45711" rIns="91420" bIns="45711">
            <a:spAutoFit/>
          </a:bodyPr>
          <a:lstStyle/>
          <a:p>
            <a:pPr algn="ctr">
              <a:defRPr/>
            </a:pPr>
            <a:r>
              <a:rPr lang="en-US" sz="1600" b="1" dirty="0">
                <a:solidFill>
                  <a:schemeClr val="bg1">
                    <a:lumMod val="50000"/>
                  </a:schemeClr>
                </a:solidFill>
                <a:sym typeface="Wingdings" panose="05000000000000000000" pitchFamily="2" charset="2"/>
              </a:rPr>
              <a:t>AVC, WAAS, Akamai</a:t>
            </a:r>
            <a:endParaRPr lang="en-US" sz="1600" b="1" dirty="0">
              <a:solidFill>
                <a:schemeClr val="bg1">
                  <a:lumMod val="50000"/>
                </a:schemeClr>
              </a:solidFill>
            </a:endParaRPr>
          </a:p>
        </p:txBody>
      </p:sp>
      <p:sp>
        <p:nvSpPr>
          <p:cNvPr id="109" name="TextBox 108"/>
          <p:cNvSpPr txBox="1"/>
          <p:nvPr/>
        </p:nvSpPr>
        <p:spPr bwMode="auto">
          <a:xfrm>
            <a:off x="9111000" y="6113195"/>
            <a:ext cx="2771609" cy="338552"/>
          </a:xfrm>
          <a:prstGeom prst="rect">
            <a:avLst/>
          </a:prstGeom>
          <a:ln/>
        </p:spPr>
        <p:style>
          <a:lnRef idx="0">
            <a:schemeClr val="accent5"/>
          </a:lnRef>
          <a:fillRef idx="3">
            <a:schemeClr val="accent5"/>
          </a:fillRef>
          <a:effectRef idx="3">
            <a:schemeClr val="accent5"/>
          </a:effectRef>
          <a:fontRef idx="minor">
            <a:schemeClr val="lt1"/>
          </a:fontRef>
        </p:style>
        <p:txBody>
          <a:bodyPr wrap="square" lIns="91420" tIns="45711" rIns="91420" bIns="45711">
            <a:spAutoFit/>
          </a:bodyPr>
          <a:lstStyle/>
          <a:p>
            <a:pPr algn="ctr">
              <a:defRPr/>
            </a:pPr>
            <a:r>
              <a:rPr lang="en-US" sz="1600" b="1" dirty="0">
                <a:solidFill>
                  <a:schemeClr val="bg1"/>
                </a:solidFill>
                <a:sym typeface="Wingdings" panose="05000000000000000000" pitchFamily="2" charset="2"/>
              </a:rPr>
              <a:t>Suite-B, CWS, ZBFW</a:t>
            </a:r>
            <a:endParaRPr lang="en-US" sz="1600" b="1" dirty="0">
              <a:solidFill>
                <a:schemeClr val="bg1"/>
              </a:solidFill>
            </a:endParaRPr>
          </a:p>
        </p:txBody>
      </p:sp>
    </p:spTree>
    <p:extLst>
      <p:ext uri="{BB962C8B-B14F-4D97-AF65-F5344CB8AC3E}">
        <p14:creationId xmlns:p14="http://schemas.microsoft.com/office/powerpoint/2010/main" val="222278523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smtClean="0"/>
              <a:t>SuiteB</a:t>
            </a:r>
            <a:r>
              <a:rPr lang="ja-JP" altLang="en-US" dirty="0" smtClean="0"/>
              <a:t>と</a:t>
            </a:r>
            <a:r>
              <a:rPr lang="en-US" altLang="ja-JP" dirty="0" smtClean="0"/>
              <a:t>IKEv2</a:t>
            </a:r>
            <a:br>
              <a:rPr lang="en-US" altLang="ja-JP" dirty="0" smtClean="0"/>
            </a:br>
            <a:endParaRPr lang="en-US"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66" y="1975756"/>
            <a:ext cx="454964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3302" y="5712768"/>
            <a:ext cx="5327204" cy="230832"/>
          </a:xfrm>
          <a:prstGeom prst="rect">
            <a:avLst/>
          </a:prstGeom>
          <a:noFill/>
        </p:spPr>
        <p:txBody>
          <a:bodyPr wrap="square" rtlCol="0">
            <a:spAutoFit/>
          </a:bodyPr>
          <a:lstStyle/>
          <a:p>
            <a:pPr fontAlgn="base">
              <a:spcBef>
                <a:spcPct val="0"/>
              </a:spcBef>
              <a:spcAft>
                <a:spcPct val="0"/>
              </a:spcAft>
            </a:pPr>
            <a:r>
              <a:rPr lang="en-US" sz="900" dirty="0">
                <a:solidFill>
                  <a:srgbClr val="0096D6"/>
                </a:solidFill>
                <a:ea typeface="ＭＳ Ｐゴシック" charset="-128"/>
              </a:rPr>
              <a:t>Use of cryptographic algorithms to protect data, © 2009 SPYRUS, Inc. </a:t>
            </a:r>
          </a:p>
        </p:txBody>
      </p:sp>
      <p:sp>
        <p:nvSpPr>
          <p:cNvPr id="6" name="TextBox 5"/>
          <p:cNvSpPr txBox="1"/>
          <p:nvPr/>
        </p:nvSpPr>
        <p:spPr>
          <a:xfrm>
            <a:off x="5278534" y="1628800"/>
            <a:ext cx="6575018" cy="4185761"/>
          </a:xfrm>
          <a:prstGeom prst="rect">
            <a:avLst/>
          </a:prstGeom>
          <a:noFill/>
        </p:spPr>
        <p:txBody>
          <a:bodyPr wrap="square" rtlCol="0">
            <a:spAutoFit/>
          </a:bodyPr>
          <a:lstStyle/>
          <a:p>
            <a:pPr fontAlgn="base">
              <a:spcBef>
                <a:spcPct val="0"/>
              </a:spcBef>
              <a:spcAft>
                <a:spcPct val="0"/>
              </a:spcAft>
            </a:pPr>
            <a:r>
              <a:rPr lang="ja-JP" altLang="en-US" sz="1400" dirty="0">
                <a:solidFill>
                  <a:srgbClr val="000000"/>
                </a:solidFill>
                <a:ea typeface="ＭＳ Ｐゴシック" charset="-128"/>
              </a:rPr>
              <a:t>　</a:t>
            </a:r>
            <a:r>
              <a:rPr lang="en-US" altLang="ja-JP" sz="1400" dirty="0">
                <a:solidFill>
                  <a:srgbClr val="000000"/>
                </a:solidFill>
                <a:ea typeface="ＭＳ Ｐゴシック" charset="-128"/>
              </a:rPr>
              <a:t>US</a:t>
            </a:r>
            <a:r>
              <a:rPr lang="ja-JP" altLang="en-US" sz="1400" dirty="0">
                <a:solidFill>
                  <a:srgbClr val="000000"/>
                </a:solidFill>
                <a:ea typeface="ＭＳ Ｐゴシック" charset="-128"/>
              </a:rPr>
              <a:t>の</a:t>
            </a:r>
            <a:r>
              <a:rPr lang="en-US" altLang="ja-JP" sz="1400" dirty="0">
                <a:solidFill>
                  <a:srgbClr val="000000"/>
                </a:solidFill>
                <a:ea typeface="ＭＳ Ｐゴシック" charset="-128"/>
              </a:rPr>
              <a:t>NIST(</a:t>
            </a:r>
            <a:r>
              <a:rPr lang="ja-JP" altLang="en-US" sz="1400" dirty="0">
                <a:solidFill>
                  <a:srgbClr val="000000"/>
                </a:solidFill>
                <a:ea typeface="ＭＳ Ｐゴシック" charset="-128"/>
              </a:rPr>
              <a:t>アメリカ国立標準技術研究所</a:t>
            </a:r>
            <a:r>
              <a:rPr lang="en-US" altLang="ja-JP" sz="1400" dirty="0">
                <a:solidFill>
                  <a:srgbClr val="000000"/>
                </a:solidFill>
                <a:ea typeface="ＭＳ Ｐゴシック" charset="-128"/>
              </a:rPr>
              <a:t>)</a:t>
            </a:r>
            <a:r>
              <a:rPr lang="ja-JP" altLang="en-US" sz="1400" dirty="0">
                <a:solidFill>
                  <a:srgbClr val="000000"/>
                </a:solidFill>
                <a:ea typeface="ＭＳ Ｐゴシック" charset="-128"/>
              </a:rPr>
              <a:t>は、</a:t>
            </a:r>
            <a:r>
              <a:rPr lang="en-US" altLang="ja-JP" sz="1400" dirty="0">
                <a:solidFill>
                  <a:srgbClr val="000000"/>
                </a:solidFill>
                <a:ea typeface="ＭＳ Ｐゴシック" charset="-128"/>
              </a:rPr>
              <a:t>FIPS Pub 140-2</a:t>
            </a:r>
            <a:r>
              <a:rPr lang="ja-JP" altLang="en-US" sz="1400" dirty="0" smtClean="0">
                <a:solidFill>
                  <a:srgbClr val="000000"/>
                </a:solidFill>
                <a:ea typeface="ＭＳ Ｐゴシック" charset="-128"/>
              </a:rPr>
              <a:t>にて暗号化</a:t>
            </a:r>
            <a:r>
              <a:rPr lang="ja-JP" altLang="en-US" sz="1400" dirty="0">
                <a:solidFill>
                  <a:srgbClr val="000000"/>
                </a:solidFill>
                <a:ea typeface="ＭＳ Ｐゴシック" charset="-128"/>
              </a:rPr>
              <a:t>通信を行う際には、</a:t>
            </a:r>
            <a:r>
              <a:rPr lang="en-US" altLang="ja-JP" sz="1400" dirty="0">
                <a:solidFill>
                  <a:srgbClr val="000000"/>
                </a:solidFill>
                <a:ea typeface="ＭＳ Ｐゴシック" charset="-128"/>
              </a:rPr>
              <a:t>Suite B Cryptography</a:t>
            </a:r>
            <a:r>
              <a:rPr lang="ja-JP" altLang="en-US" sz="1400" dirty="0">
                <a:solidFill>
                  <a:srgbClr val="000000"/>
                </a:solidFill>
                <a:ea typeface="ＭＳ Ｐゴシック" charset="-128"/>
              </a:rPr>
              <a:t>に準拠した方式を採用することを推奨する文面を記載している。</a:t>
            </a:r>
            <a:endParaRPr lang="en-US" altLang="ja-JP" sz="1400" dirty="0">
              <a:solidFill>
                <a:srgbClr val="000000"/>
              </a:solidFill>
              <a:ea typeface="ＭＳ Ｐゴシック" charset="-128"/>
            </a:endParaRPr>
          </a:p>
          <a:p>
            <a:pPr fontAlgn="base">
              <a:spcBef>
                <a:spcPct val="0"/>
              </a:spcBef>
              <a:spcAft>
                <a:spcPct val="0"/>
              </a:spcAft>
            </a:pPr>
            <a:endParaRPr lang="en-US" altLang="ja-JP" sz="1400" dirty="0">
              <a:solidFill>
                <a:srgbClr val="000000"/>
              </a:solidFill>
              <a:ea typeface="ＭＳ Ｐゴシック" charset="-128"/>
            </a:endParaRPr>
          </a:p>
          <a:p>
            <a:pPr fontAlgn="base">
              <a:spcBef>
                <a:spcPct val="0"/>
              </a:spcBef>
              <a:spcAft>
                <a:spcPct val="0"/>
              </a:spcAft>
            </a:pPr>
            <a:r>
              <a:rPr lang="ja-JP" altLang="en-US" sz="1400" dirty="0">
                <a:solidFill>
                  <a:srgbClr val="000000"/>
                </a:solidFill>
                <a:ea typeface="ＭＳ Ｐゴシック" charset="-128"/>
              </a:rPr>
              <a:t>　また、</a:t>
            </a:r>
            <a:r>
              <a:rPr lang="en-US" altLang="ja-JP" sz="1400" dirty="0" err="1">
                <a:solidFill>
                  <a:srgbClr val="000000"/>
                </a:solidFill>
                <a:ea typeface="ＭＳ Ｐゴシック" charset="-128"/>
              </a:rPr>
              <a:t>DoD</a:t>
            </a:r>
            <a:r>
              <a:rPr lang="en-US" altLang="ja-JP" sz="1400" dirty="0">
                <a:solidFill>
                  <a:srgbClr val="000000"/>
                </a:solidFill>
                <a:ea typeface="ＭＳ Ｐゴシック" charset="-128"/>
              </a:rPr>
              <a:t>(</a:t>
            </a:r>
            <a:r>
              <a:rPr lang="ja-JP" altLang="en-US" sz="1400" dirty="0">
                <a:solidFill>
                  <a:srgbClr val="000000"/>
                </a:solidFill>
                <a:ea typeface="ＭＳ Ｐゴシック" charset="-128"/>
              </a:rPr>
              <a:t>アメリカ国防総省</a:t>
            </a:r>
            <a:r>
              <a:rPr lang="en-US" altLang="ja-JP" sz="1400" dirty="0">
                <a:solidFill>
                  <a:srgbClr val="000000"/>
                </a:solidFill>
                <a:ea typeface="ＭＳ Ｐゴシック" charset="-128"/>
              </a:rPr>
              <a:t>)</a:t>
            </a:r>
            <a:r>
              <a:rPr lang="ja-JP" altLang="en-US" sz="1400" dirty="0">
                <a:solidFill>
                  <a:srgbClr val="000000"/>
                </a:solidFill>
                <a:ea typeface="ＭＳ Ｐゴシック" charset="-128"/>
              </a:rPr>
              <a:t>は、完全に</a:t>
            </a:r>
            <a:r>
              <a:rPr lang="en-US" altLang="ja-JP" sz="1400" dirty="0">
                <a:solidFill>
                  <a:srgbClr val="000000"/>
                </a:solidFill>
                <a:ea typeface="ＭＳ Ｐゴシック" charset="-128"/>
              </a:rPr>
              <a:t>FIPS</a:t>
            </a:r>
            <a:r>
              <a:rPr lang="ja-JP" altLang="en-US" sz="1400" dirty="0">
                <a:solidFill>
                  <a:srgbClr val="000000"/>
                </a:solidFill>
                <a:ea typeface="ＭＳ Ｐゴシック" charset="-128"/>
              </a:rPr>
              <a:t>に準拠した製品のみが政府調達リストに記載される。つまり、</a:t>
            </a:r>
            <a:r>
              <a:rPr lang="en-US" altLang="ja-JP" sz="1400" dirty="0" err="1">
                <a:solidFill>
                  <a:srgbClr val="000000"/>
                </a:solidFill>
                <a:ea typeface="ＭＳ Ｐゴシック" charset="-128"/>
              </a:rPr>
              <a:t>DoD</a:t>
            </a:r>
            <a:r>
              <a:rPr lang="ja-JP" altLang="en-US" sz="1400" dirty="0">
                <a:solidFill>
                  <a:srgbClr val="000000"/>
                </a:solidFill>
                <a:ea typeface="ＭＳ Ｐゴシック" charset="-128"/>
              </a:rPr>
              <a:t>は、</a:t>
            </a:r>
            <a:r>
              <a:rPr lang="en-US" altLang="ja-JP" sz="1400" dirty="0">
                <a:solidFill>
                  <a:srgbClr val="000000"/>
                </a:solidFill>
                <a:ea typeface="ＭＳ Ｐゴシック" charset="-128"/>
              </a:rPr>
              <a:t>Suite B</a:t>
            </a:r>
            <a:r>
              <a:rPr lang="ja-JP" altLang="en-US" sz="1400" dirty="0">
                <a:solidFill>
                  <a:srgbClr val="000000"/>
                </a:solidFill>
                <a:ea typeface="ＭＳ Ｐゴシック" charset="-128"/>
              </a:rPr>
              <a:t>をサポートする製品のみを採用している。</a:t>
            </a:r>
            <a:endParaRPr lang="en-US" altLang="ja-JP" sz="1400" dirty="0">
              <a:solidFill>
                <a:srgbClr val="000000"/>
              </a:solidFill>
              <a:ea typeface="ＭＳ Ｐゴシック" charset="-128"/>
            </a:endParaRPr>
          </a:p>
          <a:p>
            <a:pPr fontAlgn="base">
              <a:spcBef>
                <a:spcPct val="0"/>
              </a:spcBef>
              <a:spcAft>
                <a:spcPct val="0"/>
              </a:spcAft>
            </a:pPr>
            <a:endParaRPr lang="en-US" altLang="ja-JP" sz="1400" dirty="0">
              <a:solidFill>
                <a:srgbClr val="000000"/>
              </a:solidFill>
              <a:ea typeface="ＭＳ Ｐゴシック" charset="-128"/>
            </a:endParaRPr>
          </a:p>
          <a:p>
            <a:pPr fontAlgn="base">
              <a:spcBef>
                <a:spcPct val="0"/>
              </a:spcBef>
              <a:spcAft>
                <a:spcPct val="0"/>
              </a:spcAft>
            </a:pPr>
            <a:r>
              <a:rPr lang="ja-JP" altLang="ja-JP" sz="1400" dirty="0">
                <a:solidFill>
                  <a:srgbClr val="000000"/>
                </a:solidFill>
                <a:ea typeface="ＭＳ Ｐゴシック" charset="-128"/>
              </a:rPr>
              <a:t>　</a:t>
            </a:r>
            <a:r>
              <a:rPr lang="ja-JP" altLang="en-US" sz="1400" b="1" dirty="0">
                <a:solidFill>
                  <a:srgbClr val="000000"/>
                </a:solidFill>
                <a:ea typeface="ＭＳ Ｐゴシック" charset="-128"/>
              </a:rPr>
              <a:t>日本においては、</a:t>
            </a:r>
            <a:r>
              <a:rPr lang="en-US" altLang="ja-JP" sz="1400" b="1" dirty="0">
                <a:solidFill>
                  <a:srgbClr val="000000"/>
                </a:solidFill>
                <a:ea typeface="ＭＳ Ｐゴシック" charset="-128"/>
              </a:rPr>
              <a:t>NISC(</a:t>
            </a:r>
            <a:r>
              <a:rPr lang="ja-JP" altLang="en-US" sz="1400" b="1" dirty="0">
                <a:solidFill>
                  <a:srgbClr val="000000"/>
                </a:solidFill>
                <a:ea typeface="ＭＳ Ｐゴシック" charset="-128"/>
              </a:rPr>
              <a:t>内閣官房情報セキュリティセンター</a:t>
            </a:r>
            <a:r>
              <a:rPr lang="en-US" altLang="ja-JP" sz="1400" b="1" dirty="0">
                <a:solidFill>
                  <a:srgbClr val="000000"/>
                </a:solidFill>
                <a:ea typeface="ＭＳ Ｐゴシック" charset="-128"/>
              </a:rPr>
              <a:t>)</a:t>
            </a:r>
            <a:r>
              <a:rPr lang="ja-JP" altLang="en-US" sz="1400" b="1" dirty="0">
                <a:solidFill>
                  <a:srgbClr val="000000"/>
                </a:solidFill>
                <a:ea typeface="ＭＳ Ｐゴシック" charset="-128"/>
              </a:rPr>
              <a:t>も</a:t>
            </a:r>
            <a:r>
              <a:rPr lang="en-US" altLang="ja-JP" sz="1400" b="1" dirty="0">
                <a:solidFill>
                  <a:srgbClr val="000000"/>
                </a:solidFill>
                <a:ea typeface="ＭＳ Ｐゴシック" charset="-128"/>
              </a:rPr>
              <a:t>FIPS140-2</a:t>
            </a:r>
            <a:r>
              <a:rPr lang="ja-JP" altLang="en-US" sz="1400" b="1" dirty="0">
                <a:solidFill>
                  <a:srgbClr val="000000"/>
                </a:solidFill>
                <a:ea typeface="ＭＳ Ｐゴシック" charset="-128"/>
              </a:rPr>
              <a:t>を強く意識した調達を推奨しているため、必然的</a:t>
            </a:r>
            <a:r>
              <a:rPr lang="ja-JP" altLang="en-US" sz="1400" b="1" dirty="0" smtClean="0">
                <a:solidFill>
                  <a:srgbClr val="000000"/>
                </a:solidFill>
                <a:ea typeface="ＭＳ Ｐゴシック" charset="-128"/>
              </a:rPr>
              <a:t>に自治体等では</a:t>
            </a:r>
            <a:r>
              <a:rPr lang="ja-JP" altLang="en-US" sz="1400" b="1" dirty="0">
                <a:solidFill>
                  <a:srgbClr val="000000"/>
                </a:solidFill>
                <a:ea typeface="ＭＳ Ｐゴシック" charset="-128"/>
              </a:rPr>
              <a:t>、</a:t>
            </a:r>
            <a:r>
              <a:rPr lang="en-US" altLang="ja-JP" sz="1400" b="1" dirty="0">
                <a:solidFill>
                  <a:srgbClr val="000000"/>
                </a:solidFill>
                <a:ea typeface="ＭＳ Ｐゴシック" charset="-128"/>
              </a:rPr>
              <a:t>US</a:t>
            </a:r>
            <a:r>
              <a:rPr lang="ja-JP" altLang="en-US" sz="1400" b="1" dirty="0">
                <a:solidFill>
                  <a:srgbClr val="000000"/>
                </a:solidFill>
                <a:ea typeface="ＭＳ Ｐゴシック" charset="-128"/>
              </a:rPr>
              <a:t>同様、</a:t>
            </a:r>
            <a:r>
              <a:rPr lang="en-US" altLang="ja-JP" sz="1400" b="1" dirty="0">
                <a:solidFill>
                  <a:srgbClr val="000000"/>
                </a:solidFill>
                <a:ea typeface="ＭＳ Ｐゴシック" charset="-128"/>
              </a:rPr>
              <a:t>Suite B</a:t>
            </a:r>
            <a:r>
              <a:rPr lang="ja-JP" altLang="en-US" sz="1400" b="1" dirty="0">
                <a:solidFill>
                  <a:srgbClr val="000000"/>
                </a:solidFill>
                <a:ea typeface="ＭＳ Ｐゴシック" charset="-128"/>
              </a:rPr>
              <a:t>の基準を満たす製品を採用することを推している。</a:t>
            </a:r>
            <a:r>
              <a:rPr lang="en-US" altLang="ja-JP" sz="1000" b="1" dirty="0">
                <a:solidFill>
                  <a:srgbClr val="000000"/>
                </a:solidFill>
                <a:ea typeface="ＭＳ Ｐゴシック" charset="-128"/>
              </a:rPr>
              <a:t>※</a:t>
            </a:r>
            <a:r>
              <a:rPr lang="ja-JP" altLang="en-US" sz="1000" b="1" dirty="0">
                <a:solidFill>
                  <a:srgbClr val="000000"/>
                </a:solidFill>
                <a:ea typeface="ＭＳ Ｐゴシック" charset="-128"/>
              </a:rPr>
              <a:t>強制ではない。</a:t>
            </a:r>
            <a:endParaRPr lang="en-US" altLang="ja-JP" sz="1000" b="1" dirty="0">
              <a:solidFill>
                <a:srgbClr val="000000"/>
              </a:solidFill>
              <a:ea typeface="ＭＳ Ｐゴシック" charset="-128"/>
            </a:endParaRPr>
          </a:p>
          <a:p>
            <a:pPr fontAlgn="base">
              <a:spcBef>
                <a:spcPct val="0"/>
              </a:spcBef>
              <a:spcAft>
                <a:spcPct val="0"/>
              </a:spcAft>
            </a:pPr>
            <a:endParaRPr lang="en-US" sz="1400" dirty="0">
              <a:solidFill>
                <a:srgbClr val="000000"/>
              </a:solidFill>
              <a:ea typeface="ＭＳ Ｐゴシック" charset="-128"/>
            </a:endParaRPr>
          </a:p>
          <a:p>
            <a:pPr fontAlgn="base">
              <a:spcBef>
                <a:spcPct val="0"/>
              </a:spcBef>
              <a:spcAft>
                <a:spcPct val="0"/>
              </a:spcAft>
            </a:pPr>
            <a:r>
              <a:rPr lang="ja-JP" altLang="en-US" sz="1400" dirty="0">
                <a:solidFill>
                  <a:prstClr val="black"/>
                </a:solidFill>
                <a:latin typeface="Courier"/>
                <a:ea typeface="ＭＳ Ｐゴシック" charset="-128"/>
              </a:rPr>
              <a:t>　</a:t>
            </a:r>
            <a:r>
              <a:rPr lang="en-US" sz="1400" dirty="0">
                <a:solidFill>
                  <a:prstClr val="black"/>
                </a:solidFill>
                <a:latin typeface="Courier"/>
                <a:ea typeface="ＭＳ Ｐゴシック" charset="-128"/>
              </a:rPr>
              <a:t>RFC4869(Suite B Cryptographic Suites for </a:t>
            </a:r>
            <a:r>
              <a:rPr lang="en-US" sz="1400" dirty="0" err="1">
                <a:solidFill>
                  <a:prstClr val="black"/>
                </a:solidFill>
                <a:latin typeface="Courier"/>
                <a:ea typeface="ＭＳ Ｐゴシック" charset="-128"/>
              </a:rPr>
              <a:t>Ipsec</a:t>
            </a:r>
            <a:r>
              <a:rPr lang="en-US" sz="1400" dirty="0">
                <a:solidFill>
                  <a:prstClr val="black"/>
                </a:solidFill>
                <a:latin typeface="Courier"/>
                <a:ea typeface="ＭＳ Ｐゴシック" charset="-128"/>
              </a:rPr>
              <a:t>)</a:t>
            </a:r>
            <a:r>
              <a:rPr lang="ja-JP" altLang="en-US" sz="1400" dirty="0">
                <a:solidFill>
                  <a:prstClr val="black"/>
                </a:solidFill>
                <a:latin typeface="Courier"/>
                <a:ea typeface="ＭＳ Ｐゴシック" charset="-128"/>
              </a:rPr>
              <a:t>にて、</a:t>
            </a:r>
            <a:r>
              <a:rPr lang="en-US" altLang="ja-JP" sz="1400" dirty="0" err="1">
                <a:solidFill>
                  <a:prstClr val="black"/>
                </a:solidFill>
                <a:latin typeface="Courier"/>
                <a:ea typeface="ＭＳ Ｐゴシック" charset="-128"/>
              </a:rPr>
              <a:t>SuiteB</a:t>
            </a:r>
            <a:r>
              <a:rPr lang="ja-JP" altLang="en-US" sz="1400" dirty="0">
                <a:solidFill>
                  <a:prstClr val="black"/>
                </a:solidFill>
                <a:latin typeface="Courier"/>
                <a:ea typeface="ＭＳ Ｐゴシック" charset="-128"/>
              </a:rPr>
              <a:t>は、</a:t>
            </a:r>
            <a:r>
              <a:rPr lang="en-US" altLang="ja-JP" sz="1400" dirty="0">
                <a:solidFill>
                  <a:prstClr val="black"/>
                </a:solidFill>
                <a:latin typeface="Courier"/>
                <a:ea typeface="ＭＳ Ｐゴシック" charset="-128"/>
              </a:rPr>
              <a:t>IKE</a:t>
            </a:r>
            <a:r>
              <a:rPr lang="ja-JP" altLang="en-US" sz="1400" dirty="0">
                <a:solidFill>
                  <a:prstClr val="black"/>
                </a:solidFill>
                <a:latin typeface="Courier"/>
                <a:ea typeface="ＭＳ Ｐゴシック" charset="-128"/>
              </a:rPr>
              <a:t>ｖ２における</a:t>
            </a:r>
            <a:r>
              <a:rPr lang="en-US" sz="1400" dirty="0">
                <a:solidFill>
                  <a:prstClr val="black"/>
                </a:solidFill>
                <a:latin typeface="Courier"/>
                <a:ea typeface="ＭＳ Ｐゴシック" charset="-128"/>
              </a:rPr>
              <a:t>CREATE_CHILD_SA</a:t>
            </a:r>
            <a:r>
              <a:rPr lang="ja-JP" altLang="en-US" sz="1400" dirty="0">
                <a:solidFill>
                  <a:prstClr val="black"/>
                </a:solidFill>
                <a:latin typeface="Courier"/>
                <a:ea typeface="ＭＳ Ｐゴシック" charset="-128"/>
              </a:rPr>
              <a:t>の</a:t>
            </a:r>
            <a:r>
              <a:rPr lang="en-US" altLang="ja-JP" sz="1400" dirty="0">
                <a:solidFill>
                  <a:prstClr val="black"/>
                </a:solidFill>
                <a:latin typeface="Courier"/>
                <a:ea typeface="ＭＳ Ｐゴシック" charset="-128"/>
              </a:rPr>
              <a:t>Rekey</a:t>
            </a:r>
            <a:r>
              <a:rPr lang="ja-JP" altLang="en-US" sz="1400" dirty="0">
                <a:solidFill>
                  <a:prstClr val="black"/>
                </a:solidFill>
                <a:latin typeface="Courier"/>
                <a:ea typeface="ＭＳ Ｐゴシック" charset="-128"/>
              </a:rPr>
              <a:t>を、必ずサポートしなければならない、と記載されている。</a:t>
            </a:r>
            <a:r>
              <a:rPr lang="en-US" altLang="ja-JP" sz="1000" dirty="0">
                <a:solidFill>
                  <a:prstClr val="black"/>
                </a:solidFill>
                <a:latin typeface="Courier"/>
                <a:ea typeface="ＭＳ Ｐゴシック" charset="-128"/>
              </a:rPr>
              <a:t>※IKEv1</a:t>
            </a:r>
            <a:r>
              <a:rPr lang="ja-JP" altLang="en-US" sz="1000" dirty="0">
                <a:solidFill>
                  <a:prstClr val="black"/>
                </a:solidFill>
                <a:latin typeface="Courier"/>
                <a:ea typeface="ＭＳ Ｐゴシック" charset="-128"/>
              </a:rPr>
              <a:t>のフェーズ</a:t>
            </a:r>
            <a:r>
              <a:rPr lang="en-US" altLang="ja-JP" sz="1000" dirty="0">
                <a:solidFill>
                  <a:prstClr val="black"/>
                </a:solidFill>
                <a:latin typeface="Courier"/>
                <a:ea typeface="ＭＳ Ｐゴシック" charset="-128"/>
              </a:rPr>
              <a:t>2</a:t>
            </a:r>
            <a:r>
              <a:rPr lang="ja-JP" altLang="en-US" sz="1000" dirty="0">
                <a:solidFill>
                  <a:prstClr val="black"/>
                </a:solidFill>
                <a:latin typeface="Courier"/>
                <a:ea typeface="ＭＳ Ｐゴシック" charset="-128"/>
              </a:rPr>
              <a:t>もサポートしなければならない。</a:t>
            </a:r>
            <a:endParaRPr lang="en-US" altLang="ja-JP" sz="1000" dirty="0">
              <a:solidFill>
                <a:prstClr val="black"/>
              </a:solidFill>
              <a:latin typeface="Courier"/>
              <a:ea typeface="ＭＳ Ｐゴシック" charset="-128"/>
            </a:endParaRPr>
          </a:p>
          <a:p>
            <a:pPr fontAlgn="base">
              <a:spcBef>
                <a:spcPct val="0"/>
              </a:spcBef>
              <a:spcAft>
                <a:spcPct val="0"/>
              </a:spcAft>
            </a:pPr>
            <a:endParaRPr lang="en-US" sz="1400" dirty="0">
              <a:solidFill>
                <a:prstClr val="black"/>
              </a:solidFill>
              <a:latin typeface="Courier"/>
              <a:ea typeface="ＭＳ Ｐゴシック" charset="-128"/>
            </a:endParaRPr>
          </a:p>
          <a:p>
            <a:pPr fontAlgn="base">
              <a:spcBef>
                <a:spcPct val="0"/>
              </a:spcBef>
              <a:spcAft>
                <a:spcPct val="0"/>
              </a:spcAft>
            </a:pPr>
            <a:r>
              <a:rPr lang="ja-JP" altLang="en-US" sz="1400" dirty="0">
                <a:solidFill>
                  <a:srgbClr val="0096D6"/>
                </a:solidFill>
                <a:ea typeface="ＭＳ Ｐゴシック" charset="-128"/>
              </a:rPr>
              <a:t>　</a:t>
            </a:r>
            <a:r>
              <a:rPr lang="en-US" altLang="ja-JP" sz="1400" dirty="0">
                <a:solidFill>
                  <a:srgbClr val="000000"/>
                </a:solidFill>
                <a:ea typeface="ＭＳ Ｐゴシック" charset="-128"/>
              </a:rPr>
              <a:t>FIPS(</a:t>
            </a:r>
            <a:r>
              <a:rPr lang="ja-JP" altLang="en-US" sz="1400" dirty="0">
                <a:solidFill>
                  <a:srgbClr val="000000"/>
                </a:solidFill>
                <a:ea typeface="ＭＳ Ｐゴシック" charset="-128"/>
              </a:rPr>
              <a:t>連邦情報処理標準</a:t>
            </a:r>
            <a:r>
              <a:rPr lang="en-US" altLang="ja-JP" sz="1400" dirty="0">
                <a:solidFill>
                  <a:srgbClr val="000000"/>
                </a:solidFill>
                <a:ea typeface="ＭＳ Ｐゴシック" charset="-128"/>
              </a:rPr>
              <a:t>)</a:t>
            </a:r>
            <a:r>
              <a:rPr lang="ja-JP" altLang="en-US" sz="1400" dirty="0">
                <a:solidFill>
                  <a:srgbClr val="000000"/>
                </a:solidFill>
                <a:ea typeface="ＭＳ Ｐゴシック" charset="-128"/>
              </a:rPr>
              <a:t>および日本における中央省庁から地方自治体までの調達において、暗号化通信の機能を実装したネットワーク通信機器は、</a:t>
            </a:r>
            <a:r>
              <a:rPr lang="en-US" altLang="ja-JP" sz="1400" dirty="0">
                <a:solidFill>
                  <a:srgbClr val="000000"/>
                </a:solidFill>
                <a:ea typeface="ＭＳ Ｐゴシック" charset="-128"/>
              </a:rPr>
              <a:t>IKEv2</a:t>
            </a:r>
            <a:r>
              <a:rPr lang="ja-JP" altLang="en-US" sz="1400" dirty="0">
                <a:solidFill>
                  <a:srgbClr val="000000"/>
                </a:solidFill>
                <a:ea typeface="ＭＳ Ｐゴシック" charset="-128"/>
              </a:rPr>
              <a:t>をサポートしなければならない。</a:t>
            </a:r>
            <a:endParaRPr lang="en-US" sz="1400" dirty="0">
              <a:solidFill>
                <a:srgbClr val="000000"/>
              </a:solidFill>
              <a:ea typeface="ＭＳ Ｐゴシック" charset="-128"/>
            </a:endParaRPr>
          </a:p>
          <a:p>
            <a:pPr fontAlgn="base">
              <a:spcBef>
                <a:spcPct val="0"/>
              </a:spcBef>
              <a:spcAft>
                <a:spcPct val="0"/>
              </a:spcAft>
            </a:pPr>
            <a:endParaRPr lang="en-US" sz="1400" dirty="0">
              <a:solidFill>
                <a:srgbClr val="000000"/>
              </a:solidFill>
              <a:ea typeface="ＭＳ Ｐゴシック" charset="-128"/>
            </a:endParaRPr>
          </a:p>
        </p:txBody>
      </p:sp>
      <p:sp>
        <p:nvSpPr>
          <p:cNvPr id="7" name="Rectangle 6"/>
          <p:cNvSpPr/>
          <p:nvPr/>
        </p:nvSpPr>
        <p:spPr>
          <a:xfrm>
            <a:off x="393095" y="1371600"/>
            <a:ext cx="4556408" cy="400110"/>
          </a:xfrm>
          <a:prstGeom prst="rect">
            <a:avLst/>
          </a:prstGeom>
        </p:spPr>
        <p:txBody>
          <a:bodyPr wrap="none">
            <a:spAutoFit/>
          </a:bodyPr>
          <a:lstStyle/>
          <a:p>
            <a:pPr fontAlgn="base">
              <a:spcBef>
                <a:spcPct val="0"/>
              </a:spcBef>
              <a:spcAft>
                <a:spcPct val="0"/>
              </a:spcAft>
            </a:pPr>
            <a:r>
              <a:rPr lang="ja-JP" altLang="en-US" sz="2000" dirty="0" smtClean="0">
                <a:solidFill>
                  <a:srgbClr val="0096D6"/>
                </a:solidFill>
                <a:ea typeface="ＭＳ Ｐゴシック" charset="-128"/>
              </a:rPr>
              <a:t>なぜ</a:t>
            </a:r>
            <a:r>
              <a:rPr lang="en-US" altLang="ja-JP" sz="2000" dirty="0" err="1" smtClean="0">
                <a:solidFill>
                  <a:srgbClr val="0096D6"/>
                </a:solidFill>
                <a:ea typeface="ＭＳ Ｐゴシック" charset="-128"/>
              </a:rPr>
              <a:t>SuiteB</a:t>
            </a:r>
            <a:r>
              <a:rPr lang="ja-JP" altLang="en-US" sz="2000" dirty="0" smtClean="0">
                <a:solidFill>
                  <a:srgbClr val="0096D6"/>
                </a:solidFill>
                <a:ea typeface="ＭＳ Ｐゴシック" charset="-128"/>
              </a:rPr>
              <a:t>および</a:t>
            </a:r>
            <a:r>
              <a:rPr lang="en-US" altLang="ja-JP" sz="2000" dirty="0" smtClean="0">
                <a:solidFill>
                  <a:srgbClr val="0096D6"/>
                </a:solidFill>
                <a:ea typeface="ＭＳ Ｐゴシック" charset="-128"/>
              </a:rPr>
              <a:t>IKEv2</a:t>
            </a:r>
            <a:r>
              <a:rPr lang="ja-JP" altLang="en-US" sz="2000" dirty="0" smtClean="0">
                <a:solidFill>
                  <a:srgbClr val="0096D6"/>
                </a:solidFill>
                <a:ea typeface="ＭＳ Ｐゴシック" charset="-128"/>
              </a:rPr>
              <a:t>が必要なのか</a:t>
            </a:r>
            <a:r>
              <a:rPr lang="ja-JP" altLang="en-US" sz="2000" dirty="0">
                <a:solidFill>
                  <a:srgbClr val="0096D6"/>
                </a:solidFill>
                <a:ea typeface="ＭＳ Ｐゴシック" charset="-128"/>
              </a:rPr>
              <a:t>？</a:t>
            </a:r>
          </a:p>
        </p:txBody>
      </p:sp>
      <p:sp>
        <p:nvSpPr>
          <p:cNvPr id="4" name="TextBox 3"/>
          <p:cNvSpPr txBox="1"/>
          <p:nvPr/>
        </p:nvSpPr>
        <p:spPr>
          <a:xfrm>
            <a:off x="5151885" y="171272"/>
            <a:ext cx="6537265"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kumimoji="1" lang="ja-JP" altLang="en-US" dirty="0" smtClean="0"/>
              <a:t>セキュリティを重視されるお客様（例えば金融系や自治体等）には、是非</a:t>
            </a:r>
            <a:r>
              <a:rPr kumimoji="1" lang="en-US" altLang="ja-JP" dirty="0" err="1" smtClean="0"/>
              <a:t>SuiteB</a:t>
            </a:r>
            <a:r>
              <a:rPr kumimoji="1" lang="ja-JP" altLang="en-US" dirty="0" smtClean="0"/>
              <a:t>を推奨してください。</a:t>
            </a:r>
            <a:endParaRPr kumimoji="1" lang="ja-JP" altLang="en-US" dirty="0"/>
          </a:p>
        </p:txBody>
      </p:sp>
    </p:spTree>
    <p:extLst>
      <p:ext uri="{BB962C8B-B14F-4D97-AF65-F5344CB8AC3E}">
        <p14:creationId xmlns:p14="http://schemas.microsoft.com/office/powerpoint/2010/main" val="201722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rot="5400000" flipV="1">
            <a:off x="610914" y="2499739"/>
            <a:ext cx="3593652" cy="3982576"/>
          </a:xfrm>
          <a:prstGeom prst="rect">
            <a:avLst/>
          </a:prstGeom>
          <a:gradFill>
            <a:gsLst>
              <a:gs pos="100000">
                <a:srgbClr val="B2BCC5">
                  <a:alpha val="0"/>
                </a:srgbClr>
              </a:gs>
              <a:gs pos="21000">
                <a:schemeClr val="accent4">
                  <a:lumMod val="90000"/>
                  <a:alpha val="8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914323"/>
            <a:endParaRPr lang="en-US" sz="1900" dirty="0"/>
          </a:p>
        </p:txBody>
      </p:sp>
      <p:sp>
        <p:nvSpPr>
          <p:cNvPr id="3" name="Title 2"/>
          <p:cNvSpPr>
            <a:spLocks noGrp="1"/>
          </p:cNvSpPr>
          <p:nvPr>
            <p:ph type="ctrTitle"/>
          </p:nvPr>
        </p:nvSpPr>
        <p:spPr/>
        <p:txBody>
          <a:bodyPr/>
          <a:lstStyle/>
          <a:p>
            <a:r>
              <a:rPr lang="en-US" dirty="0" smtClean="0"/>
              <a:t>Cisco</a:t>
            </a:r>
            <a:r>
              <a:rPr lang="ja-JP" altLang="en-US" dirty="0" smtClean="0"/>
              <a:t>ルータの</a:t>
            </a:r>
            <a:r>
              <a:rPr lang="en-US" altLang="ja-JP" dirty="0" err="1" smtClean="0"/>
              <a:t>SuiteB</a:t>
            </a:r>
            <a:r>
              <a:rPr lang="ja-JP" altLang="en-US" dirty="0" smtClean="0"/>
              <a:t>対応状況</a:t>
            </a:r>
            <a:endParaRPr lang="en-US" dirty="0"/>
          </a:p>
        </p:txBody>
      </p:sp>
      <p:sp>
        <p:nvSpPr>
          <p:cNvPr id="14" name="Rectangle 13"/>
          <p:cNvSpPr/>
          <p:nvPr/>
        </p:nvSpPr>
        <p:spPr>
          <a:xfrm>
            <a:off x="4399028" y="947292"/>
            <a:ext cx="6388996" cy="5296941"/>
          </a:xfrm>
          <a:prstGeom prst="rect">
            <a:avLst/>
          </a:prstGeom>
          <a:gradFill flip="none" rotWithShape="1">
            <a:gsLst>
              <a:gs pos="100000">
                <a:srgbClr val="327281"/>
              </a:gs>
              <a:gs pos="0">
                <a:schemeClr val="tx2">
                  <a:alpha val="11000"/>
                </a:schemeClr>
              </a:gs>
            </a:gsLst>
            <a:lin ang="16200000" scaled="1"/>
            <a:tileRect/>
          </a:gradFill>
          <a:ln w="9525">
            <a:noFill/>
            <a:miter lim="800000"/>
            <a:headEnd/>
            <a:tailEnd/>
          </a:ln>
          <a:effectLst/>
        </p:spPr>
        <p:txBody>
          <a:bodyPr lIns="82120" tIns="41059" rIns="82120" bIns="41059" anchor="ctr">
            <a:prstTxWarp prst="textNoShape">
              <a:avLst/>
            </a:prstTxWarp>
          </a:bodyPr>
          <a:lstStyle/>
          <a:p>
            <a:pPr defTabSz="914361">
              <a:buClr>
                <a:srgbClr val="FFFFFF"/>
              </a:buClr>
            </a:pPr>
            <a:endParaRPr lang="en-US" sz="1200" b="1" dirty="0">
              <a:solidFill>
                <a:srgbClr val="5F5F65"/>
              </a:solidFill>
              <a:latin typeface="Arial"/>
              <a:ea typeface="ＭＳ Ｐゴシック" pitchFamily="34" charset="-128"/>
            </a:endParaRPr>
          </a:p>
        </p:txBody>
      </p:sp>
      <p:sp>
        <p:nvSpPr>
          <p:cNvPr id="15" name="TextBox 14"/>
          <p:cNvSpPr txBox="1"/>
          <p:nvPr/>
        </p:nvSpPr>
        <p:spPr>
          <a:xfrm>
            <a:off x="5731694" y="6294619"/>
            <a:ext cx="4640000" cy="307710"/>
          </a:xfrm>
          <a:prstGeom prst="rect">
            <a:avLst/>
          </a:prstGeom>
          <a:noFill/>
        </p:spPr>
        <p:txBody>
          <a:bodyPr wrap="none" lIns="91373" tIns="45687" rIns="91373" bIns="45687" rtlCol="0">
            <a:spAutoFit/>
          </a:bodyPr>
          <a:lstStyle/>
          <a:p>
            <a:pPr defTabSz="1218328"/>
            <a:r>
              <a:rPr lang="en-US" sz="1400" dirty="0">
                <a:solidFill>
                  <a:srgbClr val="FFFFFF">
                    <a:lumMod val="50000"/>
                  </a:srgbClr>
                </a:solidFill>
              </a:rPr>
              <a:t>* </a:t>
            </a:r>
            <a:r>
              <a:rPr lang="en-US" sz="1400" dirty="0">
                <a:solidFill>
                  <a:srgbClr val="000000"/>
                </a:solidFill>
                <a:hlinkClick r:id="rId3"/>
              </a:rPr>
              <a:t>RFC 6379</a:t>
            </a:r>
            <a:r>
              <a:rPr lang="en-US" sz="1400" dirty="0">
                <a:solidFill>
                  <a:srgbClr val="000000"/>
                </a:solidFill>
              </a:rPr>
              <a:t>  </a:t>
            </a:r>
            <a:r>
              <a:rPr lang="en-US" sz="1400" dirty="0">
                <a:solidFill>
                  <a:srgbClr val="FFFFFF">
                    <a:lumMod val="50000"/>
                  </a:srgbClr>
                </a:solidFill>
              </a:rPr>
              <a:t>** </a:t>
            </a:r>
            <a:r>
              <a:rPr lang="en-US" sz="1400" dirty="0" smtClean="0">
                <a:solidFill>
                  <a:srgbClr val="FFFFFF">
                    <a:lumMod val="50000"/>
                  </a:srgbClr>
                </a:solidFill>
              </a:rPr>
              <a:t>1001X, 1002X</a:t>
            </a:r>
            <a:r>
              <a:rPr lang="ja-JP" altLang="en-US" sz="1400" dirty="0" smtClean="0">
                <a:solidFill>
                  <a:srgbClr val="FFFFFF">
                    <a:lumMod val="50000"/>
                  </a:srgbClr>
                </a:solidFill>
              </a:rPr>
              <a:t>、</a:t>
            </a:r>
            <a:r>
              <a:rPr lang="en-US" sz="1400" dirty="0" smtClean="0">
                <a:solidFill>
                  <a:srgbClr val="FFFFFF">
                    <a:lumMod val="50000"/>
                  </a:srgbClr>
                </a:solidFill>
              </a:rPr>
              <a:t>ESP100/200</a:t>
            </a:r>
            <a:r>
              <a:rPr lang="ja-JP" altLang="en-US" sz="1400" dirty="0" smtClean="0">
                <a:solidFill>
                  <a:srgbClr val="FFFFFF">
                    <a:lumMod val="50000"/>
                  </a:srgbClr>
                </a:solidFill>
              </a:rPr>
              <a:t>でサポート</a:t>
            </a:r>
            <a:endParaRPr lang="en-US" sz="1400" dirty="0">
              <a:solidFill>
                <a:srgbClr val="FFFFFF">
                  <a:lumMod val="50000"/>
                </a:srgbClr>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054025109"/>
              </p:ext>
            </p:extLst>
          </p:nvPr>
        </p:nvGraphicFramePr>
        <p:xfrm>
          <a:off x="444648" y="1367757"/>
          <a:ext cx="10343376" cy="4920094"/>
        </p:xfrm>
        <a:graphic>
          <a:graphicData uri="http://schemas.openxmlformats.org/drawingml/2006/table">
            <a:tbl>
              <a:tblPr firstRow="1" bandRow="1">
                <a:tableStyleId>{5C22544A-7EE6-4342-B048-85BDC9FD1C3A}</a:tableStyleId>
              </a:tblPr>
              <a:tblGrid>
                <a:gridCol w="3971052"/>
                <a:gridCol w="3186162"/>
                <a:gridCol w="3186162"/>
              </a:tblGrid>
              <a:tr h="914400">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endParaRPr kumimoji="0" lang="en-GB" sz="1100" b="1" i="0" u="none" strike="noStrike" kern="1200" cap="none" normalizeH="0" baseline="0" dirty="0" smtClean="0">
                        <a:ln>
                          <a:noFill/>
                        </a:ln>
                        <a:solidFill>
                          <a:schemeClr val="bg1"/>
                        </a:solidFill>
                        <a:effectLst/>
                        <a:latin typeface="Arial" charset="0"/>
                        <a:ea typeface="+mn-ea"/>
                        <a:cs typeface="+mn-cs"/>
                      </a:endParaRPr>
                    </a:p>
                  </a:txBody>
                  <a:tcPr marL="97480" marR="97480" marT="36565" marB="36565" anchor="ctr" horzOverflow="overflow">
                    <a:lnL w="12700" cmpd="sng">
                      <a:noFill/>
                    </a:lnL>
                    <a:lnR w="12700" cmpd="sng">
                      <a:noFill/>
                    </a:lnR>
                    <a:lnT w="12700" cmpd="sng">
                      <a:noFill/>
                    </a:lnT>
                    <a:lnB w="9525" cap="flat" cmpd="sng" algn="ctr">
                      <a:no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500" b="1" i="0" u="none" strike="noStrike" kern="1200" cap="none" normalizeH="0" baseline="0" dirty="0" smtClean="0">
                          <a:ln>
                            <a:noFill/>
                          </a:ln>
                          <a:solidFill>
                            <a:srgbClr val="FFFF00"/>
                          </a:solidFill>
                          <a:effectLst/>
                          <a:latin typeface="Arial" pitchFamily="34" charset="0"/>
                          <a:ea typeface="+mn-ea"/>
                          <a:cs typeface="+mn-cs"/>
                        </a:rPr>
                        <a:t>Suite B*</a:t>
                      </a:r>
                    </a:p>
                  </a:txBody>
                  <a:tcPr marL="61723" marR="61723" marT="36576" marB="0" anchor="b" horzOverflow="overflow">
                    <a:lnL w="12700" cmpd="sng">
                      <a:noFill/>
                    </a:lnL>
                    <a:lnR w="12700" cmpd="sng">
                      <a:noFill/>
                    </a:lnR>
                    <a:lnT w="12700" cmpd="sng">
                      <a:noFill/>
                    </a:lnT>
                    <a:lnB w="9525" cap="flat" cmpd="sng" algn="ctr">
                      <a:no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defRPr/>
                      </a:pPr>
                      <a:r>
                        <a:rPr kumimoji="0" lang="en-US" sz="1500" b="1" i="0" u="none" strike="noStrike" kern="1200" cap="none" normalizeH="0" baseline="0" dirty="0" smtClean="0">
                          <a:ln>
                            <a:noFill/>
                          </a:ln>
                          <a:solidFill>
                            <a:srgbClr val="FFFF00"/>
                          </a:solidFill>
                          <a:effectLst/>
                          <a:latin typeface="Arial" pitchFamily="34" charset="0"/>
                          <a:ea typeface="+mn-ea"/>
                          <a:cs typeface="+mn-cs"/>
                        </a:rPr>
                        <a:t>Suite B*</a:t>
                      </a:r>
                    </a:p>
                  </a:txBody>
                  <a:tcPr marL="61723" marR="61723" marT="36576" marB="0" anchor="b" horzOverflow="overflow">
                    <a:lnL w="12700" cmpd="sng">
                      <a:noFill/>
                    </a:lnL>
                    <a:lnR w="12700" cmpd="sng">
                      <a:noFill/>
                    </a:lnR>
                    <a:lnT w="12700" cmpd="sng">
                      <a:noFill/>
                    </a:lnT>
                    <a:lnB w="9525" cap="flat" cmpd="sng" algn="ctr">
                      <a:noFill/>
                      <a:prstDash val="solid"/>
                      <a:round/>
                      <a:headEnd type="none" w="med" len="med"/>
                      <a:tailEnd type="none" w="med" len="med"/>
                    </a:lnB>
                    <a:noFill/>
                  </a:tcPr>
                </a:tc>
              </a:tr>
              <a:tr h="42993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endParaRPr kumimoji="0" lang="en-GB" sz="1100" b="1" i="0" u="none" strike="noStrike" kern="1200" cap="none" normalizeH="0" baseline="0" dirty="0" smtClean="0">
                        <a:ln>
                          <a:noFill/>
                        </a:ln>
                        <a:solidFill>
                          <a:schemeClr val="bg1"/>
                        </a:solidFill>
                        <a:effectLst/>
                        <a:latin typeface="Arial" charset="0"/>
                        <a:ea typeface="+mn-ea"/>
                        <a:cs typeface="+mn-cs"/>
                      </a:endParaRPr>
                    </a:p>
                  </a:txBody>
                  <a:tcPr marL="97480" marR="97480" marT="0" marB="0" anchor="ctr" horzOverflow="overflow">
                    <a:lnL w="12700" cmpd="sng">
                      <a:noFill/>
                    </a:lnL>
                    <a:lnR w="12700" cmpd="sng">
                      <a:noFill/>
                    </a:lnR>
                    <a:lnT w="9525" cap="flat" cmpd="sng" algn="ctr">
                      <a:no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ja-JP" altLang="en-US" sz="1500" b="0" i="0" u="none" strike="noStrike" kern="1200" cap="none" normalizeH="0" baseline="0" dirty="0" smtClean="0">
                          <a:ln>
                            <a:noFill/>
                          </a:ln>
                          <a:solidFill>
                            <a:schemeClr val="bg1"/>
                          </a:solidFill>
                          <a:effectLst/>
                          <a:latin typeface="Arial" pitchFamily="34" charset="0"/>
                          <a:ea typeface="+mn-ea"/>
                          <a:cs typeface="+mn-cs"/>
                          <a:sym typeface="Symbol" pitchFamily="18" charset="2"/>
                        </a:rPr>
                        <a:t>ソフトウェア処理</a:t>
                      </a:r>
                      <a:endParaRPr kumimoji="0" lang="en-US" sz="1500" b="0" i="0" u="none" strike="noStrike" kern="1200" cap="none" normalizeH="0" baseline="0" dirty="0" smtClean="0">
                        <a:ln>
                          <a:noFill/>
                        </a:ln>
                        <a:solidFill>
                          <a:schemeClr val="bg1"/>
                        </a:solidFill>
                        <a:effectLst/>
                        <a:latin typeface="Arial" pitchFamily="34" charset="0"/>
                        <a:ea typeface="+mn-ea"/>
                        <a:cs typeface="+mn-cs"/>
                        <a:sym typeface="Symbol" pitchFamily="18" charset="2"/>
                      </a:endParaRPr>
                    </a:p>
                  </a:txBody>
                  <a:tcPr marL="61723" marR="61723" marT="0" marB="0" anchorCtr="1" horzOverflow="overflow">
                    <a:lnL w="12700" cmpd="sng">
                      <a:noFill/>
                    </a:lnL>
                    <a:lnR w="12700" cmpd="sng">
                      <a:noFill/>
                    </a:lnR>
                    <a:lnT w="9525" cap="flat" cmpd="sng" algn="ctr">
                      <a:no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ja-JP" altLang="en-US" sz="1500" b="0" i="0" u="none" strike="noStrike" kern="1200" cap="none" normalizeH="0" baseline="0" dirty="0" smtClean="0">
                          <a:ln>
                            <a:noFill/>
                          </a:ln>
                          <a:solidFill>
                            <a:schemeClr val="bg1"/>
                          </a:solidFill>
                          <a:effectLst/>
                          <a:latin typeface="Arial" pitchFamily="34" charset="0"/>
                          <a:ea typeface="+mn-ea"/>
                          <a:cs typeface="+mn-cs"/>
                          <a:sym typeface="Symbol" pitchFamily="18" charset="2"/>
                        </a:rPr>
                        <a:t>ハードウェア処理</a:t>
                      </a:r>
                      <a:endParaRPr kumimoji="0" lang="en-US" sz="1500" b="0" i="0" u="none" strike="noStrike" kern="1200" cap="none" normalizeH="0" baseline="0" dirty="0" smtClean="0">
                        <a:ln>
                          <a:noFill/>
                        </a:ln>
                        <a:solidFill>
                          <a:schemeClr val="bg1"/>
                        </a:solidFill>
                        <a:effectLst/>
                        <a:latin typeface="Arial" pitchFamily="34" charset="0"/>
                        <a:ea typeface="+mn-ea"/>
                        <a:cs typeface="+mn-cs"/>
                        <a:sym typeface="Symbol" pitchFamily="18" charset="2"/>
                      </a:endParaRPr>
                    </a:p>
                  </a:txBody>
                  <a:tcPr marL="61723" marR="61723" marT="0" marB="0" anchorCtr="1" horzOverflow="overflow">
                    <a:lnL w="12700" cmpd="sng">
                      <a:noFill/>
                    </a:lnL>
                    <a:lnR w="12700" cmpd="sng">
                      <a:noFill/>
                    </a:lnR>
                    <a:lnT w="9525" cap="flat" cmpd="sng" algn="ctr">
                      <a:no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r>
              <a:tr h="51082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500" b="0" i="0" u="none" strike="noStrike" cap="none" normalizeH="0" baseline="0" dirty="0" smtClean="0">
                          <a:ln>
                            <a:noFill/>
                          </a:ln>
                          <a:solidFill>
                            <a:schemeClr val="tx2"/>
                          </a:solidFill>
                          <a:effectLst/>
                          <a:latin typeface="Arial" pitchFamily="34" charset="0"/>
                        </a:rPr>
                        <a:t>Cisco</a:t>
                      </a:r>
                      <a:r>
                        <a:rPr kumimoji="0" lang="en-US" sz="1500" b="0" i="0" u="none" strike="noStrike" cap="none" normalizeH="0" baseline="30000" dirty="0" smtClean="0">
                          <a:ln>
                            <a:noFill/>
                          </a:ln>
                          <a:solidFill>
                            <a:schemeClr val="tx2"/>
                          </a:solidFill>
                          <a:effectLst/>
                          <a:latin typeface="Arial" pitchFamily="34" charset="0"/>
                          <a:cs typeface="Arial" pitchFamily="34" charset="0"/>
                        </a:rPr>
                        <a:t>  </a:t>
                      </a:r>
                      <a:r>
                        <a:rPr kumimoji="0" lang="en-US" sz="1500" b="0" i="0" u="none" strike="noStrike" cap="none" normalizeH="0" baseline="0" dirty="0" smtClean="0">
                          <a:ln>
                            <a:noFill/>
                          </a:ln>
                          <a:solidFill>
                            <a:schemeClr val="tx2"/>
                          </a:solidFill>
                          <a:effectLst/>
                          <a:latin typeface="Arial" pitchFamily="34" charset="0"/>
                          <a:cs typeface="+mn-cs"/>
                        </a:rPr>
                        <a:t>ISR 8</a:t>
                      </a:r>
                      <a:r>
                        <a:rPr kumimoji="0" lang="en-US" sz="1500" b="0" i="0" u="none" strike="noStrike" cap="none" normalizeH="0" baseline="0" dirty="0" smtClean="0">
                          <a:ln>
                            <a:noFill/>
                          </a:ln>
                          <a:solidFill>
                            <a:schemeClr val="tx2"/>
                          </a:solidFill>
                          <a:effectLst/>
                          <a:latin typeface="Arial" pitchFamily="34" charset="0"/>
                        </a:rPr>
                        <a:t>92FSP/891FJ</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27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Arial" pitchFamily="34" charset="0"/>
                          <a:sym typeface="Wingdings" pitchFamily="2" charset="2"/>
                        </a:rPr>
                        <a:t></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2700" b="1" i="0" u="none" strike="noStrike" kern="1200" cap="none" normalizeH="0" baseline="0" dirty="0" smtClean="0">
                          <a:ln>
                            <a:noFill/>
                          </a:ln>
                          <a:solidFill>
                            <a:schemeClr val="accent3"/>
                          </a:solidFill>
                          <a:effectLst>
                            <a:outerShdw blurRad="38100" dist="38100" dir="2700000" algn="tl">
                              <a:srgbClr val="000000">
                                <a:alpha val="43137"/>
                              </a:srgbClr>
                            </a:outerShdw>
                          </a:effectLst>
                          <a:latin typeface="Wingdings 2" pitchFamily="18" charset="2"/>
                          <a:ea typeface="+mn-ea"/>
                          <a:cs typeface="+mn-cs"/>
                          <a:sym typeface="Wingdings" pitchFamily="2" charset="2"/>
                        </a:rPr>
                        <a:t>P</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r>
              <a:tr h="51082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500" b="0" i="0" u="none" strike="noStrike" cap="none" normalizeH="0" baseline="0" dirty="0" smtClean="0">
                          <a:ln>
                            <a:noFill/>
                          </a:ln>
                          <a:solidFill>
                            <a:schemeClr val="tx2"/>
                          </a:solidFill>
                          <a:effectLst/>
                          <a:latin typeface="Arial" pitchFamily="34" charset="0"/>
                        </a:rPr>
                        <a:t>Cisco ISR 1900 </a:t>
                      </a:r>
                      <a:r>
                        <a:rPr kumimoji="0" lang="ja-JP" altLang="en-US" sz="1500" b="0" i="0" u="none" strike="noStrike" cap="none" normalizeH="0" baseline="0" dirty="0" smtClean="0">
                          <a:ln>
                            <a:noFill/>
                          </a:ln>
                          <a:solidFill>
                            <a:schemeClr val="tx2"/>
                          </a:solidFill>
                          <a:effectLst/>
                          <a:latin typeface="Arial" pitchFamily="34" charset="0"/>
                        </a:rPr>
                        <a:t>シリーズ</a:t>
                      </a:r>
                      <a:endParaRPr kumimoji="0" lang="en-US" sz="1500" b="0" i="0" u="none" strike="noStrike" cap="none" normalizeH="0" baseline="0" dirty="0" smtClean="0">
                        <a:ln>
                          <a:noFill/>
                        </a:ln>
                        <a:solidFill>
                          <a:schemeClr val="tx2"/>
                        </a:solidFill>
                        <a:effectLst/>
                        <a:latin typeface="Arial" pitchFamily="34" charset="0"/>
                      </a:endParaRP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27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Arial" pitchFamily="34" charset="0"/>
                          <a:sym typeface="Wingdings" pitchFamily="2" charset="2"/>
                        </a:rPr>
                        <a:t></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solidFill>
                      <a:srgbClr val="ABDFF0">
                        <a:alpha val="25882"/>
                      </a:srgbClr>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2700" b="1" i="0" u="none" strike="noStrike" kern="1200" cap="none" normalizeH="0" baseline="0" dirty="0" smtClean="0">
                          <a:ln>
                            <a:noFill/>
                          </a:ln>
                          <a:solidFill>
                            <a:schemeClr val="accent3"/>
                          </a:solidFill>
                          <a:effectLst>
                            <a:outerShdw blurRad="38100" dist="38100" dir="2700000" algn="tl">
                              <a:srgbClr val="000000">
                                <a:alpha val="43137"/>
                              </a:srgbClr>
                            </a:outerShdw>
                          </a:effectLst>
                          <a:latin typeface="Wingdings 2" pitchFamily="18" charset="2"/>
                          <a:ea typeface="+mn-ea"/>
                          <a:cs typeface="+mn-cs"/>
                          <a:sym typeface="Wingdings" pitchFamily="2" charset="2"/>
                        </a:rPr>
                        <a:t>P</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solidFill>
                      <a:srgbClr val="ABDFF0">
                        <a:alpha val="25882"/>
                      </a:srgbClr>
                    </a:solidFill>
                  </a:tcPr>
                </a:tc>
              </a:tr>
              <a:tr h="51082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500" b="0" i="0" u="none" strike="noStrike" cap="none" normalizeH="0" baseline="0" dirty="0" smtClean="0">
                          <a:ln>
                            <a:noFill/>
                          </a:ln>
                          <a:solidFill>
                            <a:schemeClr val="tx2"/>
                          </a:solidFill>
                          <a:effectLst/>
                          <a:latin typeface="Arial" pitchFamily="34" charset="0"/>
                        </a:rPr>
                        <a:t>Cisco ISR 2900 </a:t>
                      </a:r>
                      <a:r>
                        <a:rPr kumimoji="0" lang="ja-JP" altLang="en-US" sz="1500" b="0" i="0" u="none" strike="noStrike" cap="none" normalizeH="0" baseline="0" dirty="0" smtClean="0">
                          <a:ln>
                            <a:noFill/>
                          </a:ln>
                          <a:solidFill>
                            <a:schemeClr val="tx2"/>
                          </a:solidFill>
                          <a:effectLst/>
                          <a:latin typeface="Arial" pitchFamily="34" charset="0"/>
                        </a:rPr>
                        <a:t>シリーズ</a:t>
                      </a:r>
                      <a:endParaRPr kumimoji="0" lang="en-US" sz="1500" b="0" i="0" u="none" strike="noStrike" cap="none" normalizeH="0" baseline="0" dirty="0" smtClean="0">
                        <a:ln>
                          <a:noFill/>
                        </a:ln>
                        <a:solidFill>
                          <a:schemeClr val="tx2"/>
                        </a:solidFill>
                        <a:effectLst/>
                        <a:latin typeface="Arial" pitchFamily="34" charset="0"/>
                      </a:endParaRP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27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Arial" pitchFamily="34" charset="0"/>
                          <a:sym typeface="Wingdings" pitchFamily="2" charset="2"/>
                        </a:rPr>
                        <a:t></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2700" b="1" i="0" u="none" strike="noStrike" kern="1200" cap="none" normalizeH="0" baseline="0" dirty="0" smtClean="0">
                          <a:ln>
                            <a:noFill/>
                          </a:ln>
                          <a:solidFill>
                            <a:schemeClr val="accent3"/>
                          </a:solidFill>
                          <a:effectLst>
                            <a:outerShdw blurRad="38100" dist="38100" dir="2700000" algn="tl">
                              <a:srgbClr val="000000">
                                <a:alpha val="43137"/>
                              </a:srgbClr>
                            </a:outerShdw>
                          </a:effectLst>
                          <a:latin typeface="Wingdings 2" pitchFamily="18" charset="2"/>
                          <a:ea typeface="+mn-ea"/>
                          <a:cs typeface="+mn-cs"/>
                          <a:sym typeface="Wingdings" pitchFamily="2" charset="2"/>
                        </a:rPr>
                        <a:t>P</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r>
              <a:tr h="51082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500" b="0" i="0" u="none" strike="noStrike" cap="none" normalizeH="0" baseline="0" dirty="0" smtClean="0">
                          <a:ln>
                            <a:noFill/>
                          </a:ln>
                          <a:solidFill>
                            <a:schemeClr val="tx2"/>
                          </a:solidFill>
                          <a:effectLst/>
                          <a:latin typeface="Arial" pitchFamily="34" charset="0"/>
                        </a:rPr>
                        <a:t>Cisco ISR 3900 </a:t>
                      </a:r>
                      <a:r>
                        <a:rPr kumimoji="0" lang="ja-JP" altLang="en-US" sz="1500" b="0" i="0" u="none" strike="noStrike" cap="none" normalizeH="0" baseline="0" dirty="0" smtClean="0">
                          <a:ln>
                            <a:noFill/>
                          </a:ln>
                          <a:solidFill>
                            <a:schemeClr val="tx2"/>
                          </a:solidFill>
                          <a:effectLst/>
                          <a:latin typeface="Arial" pitchFamily="34" charset="0"/>
                        </a:rPr>
                        <a:t>シリーズ</a:t>
                      </a:r>
                      <a:endParaRPr kumimoji="0" lang="en-US" sz="1500" b="0" i="0" u="none" strike="noStrike" cap="none" normalizeH="0" baseline="0" dirty="0" smtClean="0">
                        <a:ln>
                          <a:noFill/>
                        </a:ln>
                        <a:solidFill>
                          <a:schemeClr val="tx2"/>
                        </a:solidFill>
                        <a:effectLst/>
                        <a:latin typeface="Arial" pitchFamily="34" charset="0"/>
                      </a:endParaRP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27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Wingdings 2" pitchFamily="18" charset="2"/>
                          <a:sym typeface="Wingdings" pitchFamily="2" charset="2"/>
                        </a:rPr>
                        <a:t>P</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solidFill>
                      <a:srgbClr val="ABDFF0">
                        <a:alpha val="25882"/>
                      </a:srgbClr>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2700" b="1" i="0" u="none" strike="noStrike" kern="1200" cap="none" normalizeH="0" baseline="0" dirty="0" smtClean="0">
                          <a:ln>
                            <a:noFill/>
                          </a:ln>
                          <a:solidFill>
                            <a:schemeClr val="accent3"/>
                          </a:solidFill>
                          <a:effectLst>
                            <a:outerShdw blurRad="38100" dist="38100" dir="2700000" algn="tl">
                              <a:srgbClr val="000000">
                                <a:alpha val="43137"/>
                              </a:srgbClr>
                            </a:outerShdw>
                          </a:effectLst>
                          <a:latin typeface="Wingdings 2" pitchFamily="18" charset="2"/>
                          <a:ea typeface="+mn-ea"/>
                          <a:cs typeface="+mn-cs"/>
                          <a:sym typeface="Wingdings" pitchFamily="2" charset="2"/>
                        </a:rPr>
                        <a:t>P</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solidFill>
                      <a:srgbClr val="ABDFF0">
                        <a:alpha val="25882"/>
                      </a:srgbClr>
                    </a:solidFill>
                  </a:tcPr>
                </a:tc>
              </a:tr>
              <a:tr h="51082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500" b="0" i="0" u="none" strike="noStrike" cap="none" normalizeH="0" baseline="0" dirty="0" smtClean="0">
                          <a:ln>
                            <a:noFill/>
                          </a:ln>
                          <a:solidFill>
                            <a:schemeClr val="tx2"/>
                          </a:solidFill>
                          <a:effectLst/>
                          <a:latin typeface="Arial" pitchFamily="34" charset="0"/>
                        </a:rPr>
                        <a:t>Cisco ISR 3900E </a:t>
                      </a:r>
                      <a:r>
                        <a:rPr kumimoji="0" lang="ja-JP" altLang="en-US" sz="1500" b="0" i="0" u="none" strike="noStrike" cap="none" normalizeH="0" baseline="0" dirty="0" smtClean="0">
                          <a:ln>
                            <a:noFill/>
                          </a:ln>
                          <a:solidFill>
                            <a:schemeClr val="tx2"/>
                          </a:solidFill>
                          <a:effectLst/>
                          <a:latin typeface="Arial" pitchFamily="34" charset="0"/>
                        </a:rPr>
                        <a:t>シリーズ</a:t>
                      </a:r>
                      <a:endParaRPr kumimoji="0" lang="en-US" sz="1500" b="0" i="0" u="none" strike="noStrike" cap="none" normalizeH="0" baseline="0" dirty="0" smtClean="0">
                        <a:ln>
                          <a:noFill/>
                        </a:ln>
                        <a:solidFill>
                          <a:schemeClr val="tx2"/>
                        </a:solidFill>
                        <a:effectLst/>
                        <a:latin typeface="Arial" pitchFamily="34" charset="0"/>
                      </a:endParaRP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27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Wingdings 2" pitchFamily="18" charset="2"/>
                          <a:sym typeface="Wingdings" pitchFamily="2" charset="2"/>
                        </a:rPr>
                        <a:t>P</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2700" b="1" i="0" u="none" strike="noStrike" kern="1200" cap="none" normalizeH="0" baseline="0" dirty="0" smtClean="0">
                          <a:ln>
                            <a:noFill/>
                          </a:ln>
                          <a:solidFill>
                            <a:schemeClr val="accent3"/>
                          </a:solidFill>
                          <a:effectLst>
                            <a:outerShdw blurRad="38100" dist="38100" dir="2700000" algn="tl">
                              <a:srgbClr val="000000">
                                <a:alpha val="43137"/>
                              </a:srgbClr>
                            </a:outerShdw>
                          </a:effectLst>
                          <a:latin typeface="Wingdings 2" pitchFamily="18" charset="2"/>
                          <a:ea typeface="+mn-ea"/>
                          <a:cs typeface="+mn-cs"/>
                          <a:sym typeface="Wingdings" pitchFamily="2" charset="2"/>
                        </a:rPr>
                        <a:t>P</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r>
              <a:tr h="51082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500" b="0" i="0" u="none" strike="noStrike" cap="none" normalizeH="0" baseline="0" dirty="0" smtClean="0">
                          <a:ln>
                            <a:noFill/>
                          </a:ln>
                          <a:solidFill>
                            <a:schemeClr val="tx2"/>
                          </a:solidFill>
                          <a:effectLst/>
                          <a:latin typeface="Arial" pitchFamily="34" charset="0"/>
                        </a:rPr>
                        <a:t>Cisco ISR 4000 </a:t>
                      </a:r>
                      <a:r>
                        <a:rPr kumimoji="0" lang="ja-JP" altLang="en-US" sz="1500" b="0" i="0" u="none" strike="noStrike" cap="none" normalizeH="0" baseline="0" dirty="0" smtClean="0">
                          <a:ln>
                            <a:noFill/>
                          </a:ln>
                          <a:solidFill>
                            <a:schemeClr val="tx2"/>
                          </a:solidFill>
                          <a:effectLst/>
                          <a:latin typeface="Arial" pitchFamily="34" charset="0"/>
                        </a:rPr>
                        <a:t>シリーズ</a:t>
                      </a:r>
                      <a:endParaRPr kumimoji="0" lang="en-US" sz="1500" b="0" i="0" u="none" strike="noStrike" cap="none" normalizeH="0" baseline="0" dirty="0" smtClean="0">
                        <a:ln>
                          <a:noFill/>
                        </a:ln>
                        <a:solidFill>
                          <a:schemeClr val="tx2"/>
                        </a:solidFill>
                        <a:effectLst/>
                        <a:latin typeface="Arial" pitchFamily="34" charset="0"/>
                      </a:endParaRP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27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Wingdings 2" pitchFamily="18" charset="2"/>
                          <a:sym typeface="Wingdings" pitchFamily="2" charset="2"/>
                        </a:rPr>
                        <a:t>P</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solidFill>
                      <a:srgbClr val="ABDFF0">
                        <a:alpha val="25882"/>
                      </a:srgbClr>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2700" b="1" i="0" u="none" strike="noStrike" kern="1200" cap="none" normalizeH="0" baseline="0" dirty="0" smtClean="0">
                          <a:ln>
                            <a:noFill/>
                          </a:ln>
                          <a:solidFill>
                            <a:schemeClr val="accent3"/>
                          </a:solidFill>
                          <a:effectLst>
                            <a:outerShdw blurRad="38100" dist="38100" dir="2700000" algn="tl">
                              <a:srgbClr val="000000">
                                <a:alpha val="43137"/>
                              </a:srgbClr>
                            </a:outerShdw>
                          </a:effectLst>
                          <a:latin typeface="Wingdings 2" pitchFamily="18" charset="2"/>
                          <a:ea typeface="+mn-ea"/>
                          <a:cs typeface="+mn-cs"/>
                          <a:sym typeface="Wingdings" pitchFamily="2" charset="2"/>
                        </a:rPr>
                        <a:t>P</a:t>
                      </a: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solidFill>
                      <a:srgbClr val="ABDFF0">
                        <a:alpha val="25882"/>
                      </a:srgbClr>
                    </a:solidFill>
                  </a:tcPr>
                </a:tc>
              </a:tr>
              <a:tr h="51082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500" b="0" i="0" u="none" strike="noStrike" cap="none" normalizeH="0" baseline="0" dirty="0" smtClean="0">
                          <a:ln>
                            <a:noFill/>
                          </a:ln>
                          <a:solidFill>
                            <a:schemeClr val="tx2"/>
                          </a:solidFill>
                          <a:effectLst/>
                          <a:latin typeface="Arial" pitchFamily="34" charset="0"/>
                        </a:rPr>
                        <a:t>Cisco ASR 1000 </a:t>
                      </a:r>
                      <a:r>
                        <a:rPr kumimoji="0" lang="ja-JP" altLang="en-US" sz="1500" b="0" i="0" u="none" strike="noStrike" cap="none" normalizeH="0" baseline="0" dirty="0" smtClean="0">
                          <a:ln>
                            <a:noFill/>
                          </a:ln>
                          <a:solidFill>
                            <a:schemeClr val="tx2"/>
                          </a:solidFill>
                          <a:effectLst/>
                          <a:latin typeface="Arial" pitchFamily="34" charset="0"/>
                        </a:rPr>
                        <a:t>シリーズ</a:t>
                      </a:r>
                      <a:endParaRPr kumimoji="0" lang="en-US" sz="1500" b="0" i="0" u="none" strike="noStrike" cap="none" normalizeH="0" baseline="0" dirty="0" smtClean="0">
                        <a:ln>
                          <a:noFill/>
                        </a:ln>
                        <a:solidFill>
                          <a:schemeClr val="tx2"/>
                        </a:solidFill>
                        <a:effectLst/>
                        <a:latin typeface="Arial" pitchFamily="34" charset="0"/>
                      </a:endParaRPr>
                    </a:p>
                  </a:txBody>
                  <a:tcPr marL="61723" marR="61723"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defRPr/>
                      </a:pPr>
                      <a:r>
                        <a:rPr kumimoji="0" lang="en-US" sz="1900" b="0" i="0" u="none" strike="noStrike" kern="1200" cap="none" normalizeH="0" baseline="0" dirty="0" smtClean="0">
                          <a:ln>
                            <a:noFill/>
                          </a:ln>
                          <a:solidFill>
                            <a:schemeClr val="accent3"/>
                          </a:solidFill>
                          <a:effectLst>
                            <a:outerShdw blurRad="38100" dist="38100" dir="2700000" algn="tl">
                              <a:srgbClr val="000000">
                                <a:alpha val="43137"/>
                              </a:srgbClr>
                            </a:outerShdw>
                          </a:effectLst>
                          <a:latin typeface="Arial" pitchFamily="34" charset="0"/>
                          <a:ea typeface="+mn-ea"/>
                          <a:cs typeface="+mn-cs"/>
                          <a:sym typeface="Symbol" pitchFamily="18" charset="2"/>
                        </a:rPr>
                        <a:t>N/A</a:t>
                      </a:r>
                    </a:p>
                  </a:txBody>
                  <a:tcPr marL="82275" marR="82275"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solidFill>
                      <a:srgbClr val="ABDFF0">
                        <a:alpha val="25882"/>
                      </a:srgbClr>
                    </a:solidFill>
                  </a:tcPr>
                </a:tc>
                <a:tc>
                  <a:txBody>
                    <a:bodyPr/>
                    <a:lstStyle/>
                    <a:p>
                      <a:pPr marL="0" marR="0" lvl="0" indent="0" algn="ctr" defTabSz="814388" rtl="0" eaLnBrk="0" fontAlgn="base" latinLnBrk="0" hangingPunct="0">
                        <a:lnSpc>
                          <a:spcPct val="95000"/>
                        </a:lnSpc>
                        <a:spcBef>
                          <a:spcPct val="0"/>
                        </a:spcBef>
                        <a:spcAft>
                          <a:spcPct val="0"/>
                        </a:spcAft>
                        <a:buClr>
                          <a:schemeClr val="tx2"/>
                        </a:buClr>
                        <a:buSzPct val="100000"/>
                        <a:buFont typeface="Wingdings" pitchFamily="2" charset="2"/>
                        <a:buNone/>
                        <a:tabLst/>
                        <a:defRPr/>
                      </a:pPr>
                      <a:r>
                        <a:rPr kumimoji="0" lang="en-US" sz="2000" b="1" i="0" u="none" strike="noStrike" kern="1200" cap="none" normalizeH="0" baseline="0" dirty="0" smtClean="0">
                          <a:ln>
                            <a:noFill/>
                          </a:ln>
                          <a:solidFill>
                            <a:schemeClr val="accent3"/>
                          </a:solidFill>
                          <a:effectLst>
                            <a:outerShdw blurRad="38100" dist="38100" dir="2700000" algn="tl">
                              <a:srgbClr val="000000">
                                <a:alpha val="43137"/>
                              </a:srgbClr>
                            </a:outerShdw>
                          </a:effectLst>
                          <a:latin typeface="Wingdings 2" pitchFamily="18" charset="2"/>
                          <a:ea typeface="+mn-ea"/>
                          <a:cs typeface="+mn-cs"/>
                          <a:sym typeface="Wingdings" pitchFamily="2" charset="2"/>
                        </a:rPr>
                        <a:t> </a:t>
                      </a:r>
                      <a:r>
                        <a:rPr kumimoji="0" lang="en-US" sz="2700" b="1" i="0" u="none" strike="noStrike" kern="1200" cap="none" normalizeH="0" baseline="0" dirty="0" smtClean="0">
                          <a:ln>
                            <a:noFill/>
                          </a:ln>
                          <a:solidFill>
                            <a:schemeClr val="accent3"/>
                          </a:solidFill>
                          <a:effectLst>
                            <a:outerShdw blurRad="38100" dist="38100" dir="2700000" algn="tl">
                              <a:srgbClr val="000000">
                                <a:alpha val="43137"/>
                              </a:srgbClr>
                            </a:outerShdw>
                          </a:effectLst>
                          <a:latin typeface="Wingdings 2" pitchFamily="18" charset="2"/>
                          <a:ea typeface="+mn-ea"/>
                          <a:cs typeface="+mn-cs"/>
                          <a:sym typeface="Wingdings" pitchFamily="2" charset="2"/>
                        </a:rPr>
                        <a:t>P</a:t>
                      </a:r>
                      <a:r>
                        <a:rPr kumimoji="0" lang="en-US" sz="20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Arial" pitchFamily="34" charset="0"/>
                          <a:sym typeface="Symbol" pitchFamily="18" charset="2"/>
                        </a:rPr>
                        <a:t>**</a:t>
                      </a:r>
                    </a:p>
                  </a:txBody>
                  <a:tcPr marL="82275" marR="82275" marT="36576" marB="0" anchor="ctr" horzOverflow="overflow">
                    <a:lnL w="12700" cmpd="sng">
                      <a:noFill/>
                    </a:lnL>
                    <a:lnR w="12700" cmpd="sng">
                      <a:noFill/>
                    </a:lnR>
                    <a:lnT w="9525" cap="flat" cmpd="sng" algn="ctr">
                      <a:solidFill>
                        <a:schemeClr val="accent3">
                          <a:lumMod val="50000"/>
                        </a:schemeClr>
                      </a:solidFill>
                      <a:prstDash val="solid"/>
                      <a:round/>
                      <a:headEnd type="none" w="med" len="med"/>
                      <a:tailEnd type="none" w="med" len="med"/>
                    </a:lnT>
                    <a:lnB w="9525" cap="flat" cmpd="sng" algn="ctr">
                      <a:solidFill>
                        <a:schemeClr val="accent3">
                          <a:lumMod val="50000"/>
                        </a:schemeClr>
                      </a:solidFill>
                      <a:prstDash val="solid"/>
                      <a:round/>
                      <a:headEnd type="none" w="med" len="med"/>
                      <a:tailEnd type="none" w="med" len="med"/>
                    </a:lnB>
                    <a:solidFill>
                      <a:srgbClr val="ABDFF0">
                        <a:alpha val="25882"/>
                      </a:srgbClr>
                    </a:solidFill>
                  </a:tcPr>
                </a:tc>
              </a:tr>
            </a:tbl>
          </a:graphicData>
        </a:graphic>
      </p:graphicFrame>
      <p:pic>
        <p:nvPicPr>
          <p:cNvPr id="18" name="Picture 6" descr="http://media.giantbomb.com/uploads/2/23286/1038520-600px_national_security_agency.svg_larg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34211" y="1015520"/>
            <a:ext cx="863574" cy="861765"/>
          </a:xfrm>
          <a:prstGeom prst="ellipse">
            <a:avLst/>
          </a:prstGeom>
          <a:noFill/>
          <a:ln>
            <a:solidFill>
              <a:srgbClr val="3F4B4D"/>
            </a:solidFill>
          </a:ln>
        </p:spPr>
      </p:pic>
    </p:spTree>
    <p:extLst>
      <p:ext uri="{BB962C8B-B14F-4D97-AF65-F5344CB8AC3E}">
        <p14:creationId xmlns:p14="http://schemas.microsoft.com/office/powerpoint/2010/main" val="200625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ja-JP" altLang="en-US" dirty="0" smtClean="0"/>
              <a:t>（参考）</a:t>
            </a:r>
            <a:r>
              <a:rPr lang="en-US" dirty="0" smtClean="0"/>
              <a:t>Suite B </a:t>
            </a:r>
            <a:r>
              <a:rPr lang="ja-JP" altLang="en-US" dirty="0" smtClean="0"/>
              <a:t>構成要素</a:t>
            </a:r>
            <a:endParaRPr lang="en-US" dirty="0"/>
          </a:p>
        </p:txBody>
      </p:sp>
      <p:graphicFrame>
        <p:nvGraphicFramePr>
          <p:cNvPr id="9" name="Chart Placeholder 8"/>
          <p:cNvGraphicFramePr>
            <a:graphicFrameLocks noGrp="1"/>
          </p:cNvGraphicFramePr>
          <p:nvPr>
            <p:ph type="chart" sz="quarter" idx="10"/>
          </p:nvPr>
        </p:nvGraphicFramePr>
        <p:xfrm>
          <a:off x="480360" y="1476375"/>
          <a:ext cx="11177503" cy="4585740"/>
        </p:xfrm>
        <a:graphic>
          <a:graphicData uri="http://schemas.openxmlformats.org/drawingml/2006/table">
            <a:tbl>
              <a:tblPr firstCol="1" bandRow="1">
                <a:tableStyleId>{C083E6E3-FA7D-4D7B-A595-EF9225AFEA82}</a:tableStyleId>
              </a:tblPr>
              <a:tblGrid>
                <a:gridCol w="2186370"/>
                <a:gridCol w="8991133"/>
              </a:tblGrid>
              <a:tr h="1048169">
                <a:tc>
                  <a:txBody>
                    <a:bodyPr/>
                    <a:lstStyle/>
                    <a:p>
                      <a:r>
                        <a:rPr lang="en-US" sz="1600" dirty="0" smtClean="0"/>
                        <a:t>Encryption</a:t>
                      </a:r>
                      <a:endParaRPr lang="en-US" sz="1600" dirty="0"/>
                    </a:p>
                  </a:txBody>
                  <a:tcPr marL="121888" marR="121888"/>
                </a:tc>
                <a:tc>
                  <a:txBody>
                    <a:bodyPr/>
                    <a:lstStyle/>
                    <a:p>
                      <a:r>
                        <a:rPr lang="en-US" sz="1600" dirty="0" smtClean="0"/>
                        <a:t>Advanced Encryption Standard (AES) –</a:t>
                      </a:r>
                      <a:r>
                        <a:rPr lang="en-US" sz="1600" baseline="0" dirty="0" smtClean="0"/>
                        <a:t> </a:t>
                      </a:r>
                      <a:r>
                        <a:rPr lang="en-US" sz="1600" dirty="0" err="1" smtClean="0"/>
                        <a:t>FIPS</a:t>
                      </a:r>
                      <a:r>
                        <a:rPr lang="en-US" sz="1600" dirty="0" smtClean="0"/>
                        <a:t> PUB 197 </a:t>
                      </a:r>
                    </a:p>
                    <a:p>
                      <a:r>
                        <a:rPr lang="en-US" sz="1600" dirty="0" smtClean="0"/>
                        <a:t>(with keys sizes of 128 and 256 bits)</a:t>
                      </a:r>
                    </a:p>
                    <a:p>
                      <a:r>
                        <a:rPr lang="en-US" sz="1400" dirty="0" smtClean="0">
                          <a:hlinkClick r:id="rId2"/>
                        </a:rPr>
                        <a:t>http://csrc.nist.gov/publications/PubsFIPS.html</a:t>
                      </a:r>
                      <a:endParaRPr lang="en-US" sz="1400" dirty="0" smtClean="0"/>
                    </a:p>
                  </a:txBody>
                  <a:tcPr marL="121888" marR="121888"/>
                </a:tc>
              </a:tr>
              <a:tr h="1244701">
                <a:tc>
                  <a:txBody>
                    <a:bodyPr/>
                    <a:lstStyle/>
                    <a:p>
                      <a:r>
                        <a:rPr lang="en-US" sz="1600" dirty="0" smtClean="0"/>
                        <a:t>Key</a:t>
                      </a:r>
                      <a:r>
                        <a:rPr lang="en-US" sz="1600" baseline="0" dirty="0" smtClean="0"/>
                        <a:t> Exchange</a:t>
                      </a:r>
                      <a:endParaRPr lang="en-US" sz="1600" dirty="0"/>
                    </a:p>
                  </a:txBody>
                  <a:tcPr marL="121888" marR="121888"/>
                </a:tc>
                <a:tc>
                  <a:txBody>
                    <a:bodyPr/>
                    <a:lstStyle/>
                    <a:p>
                      <a:r>
                        <a:rPr lang="en-US" sz="1600" dirty="0" smtClean="0"/>
                        <a:t>Elliptic</a:t>
                      </a:r>
                      <a:r>
                        <a:rPr lang="en-US" sz="1600" baseline="0" dirty="0" smtClean="0"/>
                        <a:t> Curve Diffie-Hellman (ECDH) – </a:t>
                      </a:r>
                      <a:r>
                        <a:rPr lang="en-US" sz="1600" baseline="0" dirty="0" err="1" smtClean="0"/>
                        <a:t>NIST</a:t>
                      </a:r>
                      <a:r>
                        <a:rPr lang="en-US" sz="1600" baseline="0" dirty="0" smtClean="0"/>
                        <a:t> Special Publication 800-</a:t>
                      </a:r>
                      <a:r>
                        <a:rPr lang="en-US" sz="1600" baseline="0" dirty="0" err="1" smtClean="0"/>
                        <a:t>56A</a:t>
                      </a:r>
                      <a:r>
                        <a:rPr lang="en-US" sz="1600" baseline="0" dirty="0" smtClean="0"/>
                        <a:t> </a:t>
                      </a:r>
                    </a:p>
                    <a:p>
                      <a:r>
                        <a:rPr lang="en-US" sz="1600" baseline="0" dirty="0" smtClean="0"/>
                        <a:t>(using the curves with 256 and 384-bit prime </a:t>
                      </a:r>
                      <a:r>
                        <a:rPr lang="en-US" sz="1600" baseline="0" dirty="0" err="1" smtClean="0"/>
                        <a:t>moduli</a:t>
                      </a:r>
                      <a:r>
                        <a:rPr lang="en-US" sz="1600" baseline="0" dirty="0" smtClean="0"/>
                        <a:t>)</a:t>
                      </a:r>
                    </a:p>
                    <a:p>
                      <a:r>
                        <a:rPr lang="en-US" sz="1400" dirty="0" smtClean="0">
                          <a:hlinkClick r:id="rId3"/>
                        </a:rPr>
                        <a:t>http://csrc.nist.gov/groups/ST/toolkit/documents/SP800-56Arev1_3-8-07.pdf</a:t>
                      </a:r>
                      <a:endParaRPr lang="en-US" sz="1400" dirty="0"/>
                    </a:p>
                  </a:txBody>
                  <a:tcPr marL="121888" marR="121888"/>
                </a:tc>
              </a:tr>
              <a:tr h="1244701">
                <a:tc>
                  <a:txBody>
                    <a:bodyPr/>
                    <a:lstStyle/>
                    <a:p>
                      <a:r>
                        <a:rPr lang="en-US" sz="1600" dirty="0" smtClean="0"/>
                        <a:t>Digital</a:t>
                      </a:r>
                      <a:r>
                        <a:rPr lang="en-US" sz="1600" baseline="0" dirty="0" smtClean="0"/>
                        <a:t> Signature</a:t>
                      </a:r>
                      <a:endParaRPr lang="en-US" sz="1600" dirty="0"/>
                    </a:p>
                  </a:txBody>
                  <a:tcPr marL="121888" marR="121888"/>
                </a:tc>
                <a:tc>
                  <a:txBody>
                    <a:bodyPr/>
                    <a:lstStyle/>
                    <a:p>
                      <a:r>
                        <a:rPr lang="en-US" sz="1600" dirty="0" smtClean="0"/>
                        <a:t>Elliptic Curve Digital Signature Algorithm (</a:t>
                      </a:r>
                      <a:r>
                        <a:rPr lang="en-US" sz="1600" dirty="0" err="1" smtClean="0"/>
                        <a:t>ECDSA</a:t>
                      </a:r>
                      <a:r>
                        <a:rPr lang="en-US" sz="1600" dirty="0" smtClean="0"/>
                        <a:t>) – </a:t>
                      </a:r>
                      <a:r>
                        <a:rPr lang="en-US" sz="1600" dirty="0" err="1" smtClean="0"/>
                        <a:t>FIPS</a:t>
                      </a:r>
                      <a:r>
                        <a:rPr lang="en-US" sz="1600" dirty="0" smtClean="0"/>
                        <a:t> PUB 186-3</a:t>
                      </a:r>
                      <a:r>
                        <a:rPr lang="en-US" sz="1600" baseline="0" dirty="0" smtClean="0"/>
                        <a:t> </a:t>
                      </a:r>
                    </a:p>
                    <a:p>
                      <a:r>
                        <a:rPr lang="en-US" sz="1600" dirty="0" smtClean="0"/>
                        <a:t>(using the curves with 256</a:t>
                      </a:r>
                      <a:r>
                        <a:rPr lang="en-US" sz="1600" baseline="0" dirty="0" smtClean="0"/>
                        <a:t> and 384-bit prime </a:t>
                      </a:r>
                      <a:r>
                        <a:rPr lang="en-US" sz="1600" baseline="0" dirty="0" err="1" smtClean="0"/>
                        <a:t>moduli</a:t>
                      </a:r>
                      <a:r>
                        <a:rPr lang="en-US" sz="1600" baseline="0" dirty="0" smtClean="0"/>
                        <a:t>)</a:t>
                      </a:r>
                    </a:p>
                    <a:p>
                      <a:r>
                        <a:rPr lang="en-US" sz="1400" dirty="0" smtClean="0">
                          <a:hlinkClick r:id="rId4"/>
                        </a:rPr>
                        <a:t>http://csrc.nist.gov/publications/fips/fips186-3/fips_186-3.pdf</a:t>
                      </a:r>
                      <a:endParaRPr lang="en-US" sz="1400" dirty="0"/>
                    </a:p>
                  </a:txBody>
                  <a:tcPr marL="121888" marR="121888"/>
                </a:tc>
              </a:tr>
              <a:tr h="1048169">
                <a:tc>
                  <a:txBody>
                    <a:bodyPr/>
                    <a:lstStyle/>
                    <a:p>
                      <a:r>
                        <a:rPr lang="en-US" sz="1600" dirty="0" smtClean="0"/>
                        <a:t>Hashing</a:t>
                      </a:r>
                      <a:endParaRPr lang="en-US" sz="1600" dirty="0"/>
                    </a:p>
                  </a:txBody>
                  <a:tcPr marL="121888" marR="121888"/>
                </a:tc>
                <a:tc>
                  <a:txBody>
                    <a:bodyPr/>
                    <a:lstStyle/>
                    <a:p>
                      <a:r>
                        <a:rPr lang="en-US" sz="1600" dirty="0" smtClean="0"/>
                        <a:t>Secure</a:t>
                      </a:r>
                      <a:r>
                        <a:rPr lang="en-US" sz="1600" baseline="0" dirty="0" smtClean="0"/>
                        <a:t> Hash Algorithm (</a:t>
                      </a:r>
                      <a:r>
                        <a:rPr lang="en-US" sz="1600" baseline="0" dirty="0" err="1" smtClean="0"/>
                        <a:t>SHA</a:t>
                      </a:r>
                      <a:r>
                        <a:rPr lang="en-US" sz="1600" baseline="0" dirty="0" smtClean="0"/>
                        <a:t>) – </a:t>
                      </a:r>
                      <a:r>
                        <a:rPr lang="en-US" sz="1600" baseline="0" dirty="0" err="1" smtClean="0"/>
                        <a:t>FIPS</a:t>
                      </a:r>
                      <a:r>
                        <a:rPr lang="en-US" sz="1600" baseline="0" dirty="0" smtClean="0"/>
                        <a:t> PUB 180-3 </a:t>
                      </a:r>
                    </a:p>
                    <a:p>
                      <a:r>
                        <a:rPr lang="en-US" sz="1600" baseline="0" dirty="0" smtClean="0"/>
                        <a:t>(using </a:t>
                      </a:r>
                      <a:r>
                        <a:rPr lang="en-US" sz="1600" baseline="0" dirty="0" err="1" smtClean="0"/>
                        <a:t>SHA</a:t>
                      </a:r>
                      <a:r>
                        <a:rPr lang="en-US" sz="1600" baseline="0" dirty="0" smtClean="0"/>
                        <a:t>-256 and </a:t>
                      </a:r>
                      <a:r>
                        <a:rPr lang="en-US" sz="1600" baseline="0" dirty="0" err="1" smtClean="0"/>
                        <a:t>SHA</a:t>
                      </a:r>
                      <a:r>
                        <a:rPr lang="en-US" sz="1600" baseline="0" dirty="0" smtClean="0"/>
                        <a:t>-384)</a:t>
                      </a:r>
                    </a:p>
                    <a:p>
                      <a:r>
                        <a:rPr lang="en-US" sz="1400" dirty="0" smtClean="0">
                          <a:hlinkClick r:id="rId5"/>
                        </a:rPr>
                        <a:t>http://csrc.nist.gov/publications/fips/fips180-3/fips180-3_final.pdf</a:t>
                      </a:r>
                      <a:endParaRPr lang="en-US" sz="1400" dirty="0"/>
                    </a:p>
                  </a:txBody>
                  <a:tcPr marL="121888" marR="121888"/>
                </a:tc>
              </a:tr>
            </a:tbl>
          </a:graphicData>
        </a:graphic>
      </p:graphicFrame>
      <p:sp>
        <p:nvSpPr>
          <p:cNvPr id="8" name="Text Placeholder 7"/>
          <p:cNvSpPr>
            <a:spLocks noGrp="1"/>
          </p:cNvSpPr>
          <p:nvPr>
            <p:ph type="body" sz="quarter" idx="11"/>
          </p:nvPr>
        </p:nvSpPr>
        <p:spPr/>
        <p:txBody>
          <a:bodyPr/>
          <a:lstStyle/>
          <a:p>
            <a:r>
              <a:rPr lang="en-US" dirty="0" err="1" smtClean="0"/>
              <a:t>NIST</a:t>
            </a:r>
            <a:r>
              <a:rPr lang="en-US" dirty="0" smtClean="0"/>
              <a:t> SUITE B - </a:t>
            </a:r>
            <a:r>
              <a:rPr lang="en-US" dirty="0" smtClean="0">
                <a:hlinkClick r:id="rId6"/>
              </a:rPr>
              <a:t>http://www.nsa.gov/ia/programs/suiteb_cryptography/</a:t>
            </a:r>
            <a:endParaRPr lang="en-US" dirty="0"/>
          </a:p>
        </p:txBody>
      </p:sp>
    </p:spTree>
    <p:extLst>
      <p:ext uri="{BB962C8B-B14F-4D97-AF65-F5344CB8AC3E}">
        <p14:creationId xmlns:p14="http://schemas.microsoft.com/office/powerpoint/2010/main" val="28817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ltLang="ja-JP" dirty="0" err="1" smtClean="0"/>
              <a:t>iWAN</a:t>
            </a:r>
            <a:r>
              <a:rPr lang="ja-JP" altLang="en-US" dirty="0" smtClean="0"/>
              <a:t>に対する誤解やイメージ</a:t>
            </a:r>
            <a:endParaRPr kumimoji="1" lang="ja-JP" altLang="en-US" dirty="0"/>
          </a:p>
        </p:txBody>
      </p:sp>
      <p:sp>
        <p:nvSpPr>
          <p:cNvPr id="5" name="TextBox 4"/>
          <p:cNvSpPr txBox="1"/>
          <p:nvPr/>
        </p:nvSpPr>
        <p:spPr>
          <a:xfrm>
            <a:off x="759065" y="4158702"/>
            <a:ext cx="10510124"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kumimoji="1" lang="en-US" altLang="ja-JP" dirty="0" err="1" smtClean="0"/>
              <a:t>iWAN</a:t>
            </a:r>
            <a:r>
              <a:rPr kumimoji="1" lang="ja-JP" altLang="en-US" dirty="0" smtClean="0"/>
              <a:t>で具体的に何をどう提案したら良いかわからない</a:t>
            </a:r>
            <a:endParaRPr kumimoji="1" lang="ja-JP" altLang="en-US" dirty="0"/>
          </a:p>
        </p:txBody>
      </p:sp>
      <p:sp>
        <p:nvSpPr>
          <p:cNvPr id="6" name="TextBox 5"/>
          <p:cNvSpPr txBox="1"/>
          <p:nvPr/>
        </p:nvSpPr>
        <p:spPr>
          <a:xfrm>
            <a:off x="759065" y="1956769"/>
            <a:ext cx="10510124"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kumimoji="1" lang="ja-JP" altLang="en-US" dirty="0" smtClean="0"/>
              <a:t>大きな企業を除くと、複数の回線を契約して使い分けているお客様は少ない</a:t>
            </a:r>
            <a:endParaRPr kumimoji="1" lang="ja-JP" altLang="en-US" dirty="0"/>
          </a:p>
        </p:txBody>
      </p:sp>
      <p:sp>
        <p:nvSpPr>
          <p:cNvPr id="7" name="TextBox 6"/>
          <p:cNvSpPr txBox="1"/>
          <p:nvPr/>
        </p:nvSpPr>
        <p:spPr>
          <a:xfrm>
            <a:off x="759065" y="2574599"/>
            <a:ext cx="10510124"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kumimoji="1" lang="ja-JP" altLang="en-US" dirty="0" smtClean="0"/>
              <a:t>日本では</a:t>
            </a:r>
            <a:r>
              <a:rPr kumimoji="1" lang="en-US" altLang="ja-JP" dirty="0" smtClean="0"/>
              <a:t>WAN</a:t>
            </a:r>
            <a:r>
              <a:rPr kumimoji="1" lang="ja-JP" altLang="en-US" dirty="0" smtClean="0"/>
              <a:t>回線として</a:t>
            </a:r>
            <a:r>
              <a:rPr kumimoji="1" lang="en-US" altLang="ja-JP" dirty="0" smtClean="0"/>
              <a:t>Internet</a:t>
            </a:r>
            <a:r>
              <a:rPr kumimoji="1" lang="ja-JP" altLang="en-US" dirty="0" smtClean="0"/>
              <a:t>を使うのは普通であり、日本のお客さまにとって新鮮な話は少ない（何を今更？と思っている）</a:t>
            </a:r>
            <a:endParaRPr kumimoji="1" lang="ja-JP" altLang="en-US" dirty="0"/>
          </a:p>
        </p:txBody>
      </p:sp>
      <p:sp>
        <p:nvSpPr>
          <p:cNvPr id="8" name="TextBox 7"/>
          <p:cNvSpPr txBox="1"/>
          <p:nvPr/>
        </p:nvSpPr>
        <p:spPr>
          <a:xfrm>
            <a:off x="759065" y="3546220"/>
            <a:ext cx="10510124"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kumimoji="1" lang="ja-JP" altLang="en-US" dirty="0" smtClean="0"/>
              <a:t>日本の</a:t>
            </a:r>
            <a:r>
              <a:rPr kumimoji="1" lang="en-US" altLang="ja-JP" dirty="0" smtClean="0"/>
              <a:t>WAN</a:t>
            </a:r>
            <a:r>
              <a:rPr kumimoji="1" lang="ja-JP" altLang="en-US" dirty="0" smtClean="0"/>
              <a:t>回線は高速で信頼性が高く</a:t>
            </a:r>
            <a:r>
              <a:rPr kumimoji="1" lang="en-US" altLang="ja-JP" dirty="0" err="1" smtClean="0"/>
              <a:t>iWAN</a:t>
            </a:r>
            <a:r>
              <a:rPr kumimoji="1" lang="ja-JP" altLang="en-US" dirty="0" smtClean="0"/>
              <a:t>は不要である</a:t>
            </a:r>
            <a:endParaRPr kumimoji="1" lang="ja-JP" altLang="en-US" dirty="0"/>
          </a:p>
        </p:txBody>
      </p:sp>
      <p:sp>
        <p:nvSpPr>
          <p:cNvPr id="9" name="TextBox 8"/>
          <p:cNvSpPr txBox="1"/>
          <p:nvPr/>
        </p:nvSpPr>
        <p:spPr>
          <a:xfrm>
            <a:off x="759065" y="4824927"/>
            <a:ext cx="10510124"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kumimoji="1" lang="ja-JP" altLang="en-US" dirty="0" smtClean="0"/>
              <a:t>そもそも</a:t>
            </a:r>
            <a:r>
              <a:rPr kumimoji="1" lang="en-US" altLang="ja-JP" dirty="0" err="1" smtClean="0"/>
              <a:t>iWAN</a:t>
            </a:r>
            <a:r>
              <a:rPr kumimoji="1" lang="ja-JP" altLang="en-US" dirty="0" smtClean="0"/>
              <a:t>ってなんだっけ・・・・？</a:t>
            </a:r>
            <a:endParaRPr kumimoji="1" lang="ja-JP" altLang="en-US" dirty="0"/>
          </a:p>
        </p:txBody>
      </p:sp>
      <p:sp>
        <p:nvSpPr>
          <p:cNvPr id="10" name="TextBox 9"/>
          <p:cNvSpPr txBox="1"/>
          <p:nvPr/>
        </p:nvSpPr>
        <p:spPr>
          <a:xfrm>
            <a:off x="2364779" y="5646651"/>
            <a:ext cx="7342490" cy="467176"/>
          </a:xfrm>
          <a:prstGeom prst="rect">
            <a:avLst/>
          </a:prstGeom>
          <a:noFill/>
        </p:spPr>
        <p:txBody>
          <a:bodyPr wrap="square" rtlCol="0">
            <a:spAutoFit/>
          </a:bodyPr>
          <a:lstStyle/>
          <a:p>
            <a:r>
              <a:rPr kumimoji="1" lang="ja-JP" altLang="en-US" dirty="0" smtClean="0"/>
              <a:t>ということで、ちょっと基本に立ち返って考えてみましょう</a:t>
            </a:r>
            <a:endParaRPr kumimoji="1" lang="ja-JP" altLang="en-US" dirty="0"/>
          </a:p>
        </p:txBody>
      </p:sp>
    </p:spTree>
    <p:extLst>
      <p:ext uri="{BB962C8B-B14F-4D97-AF65-F5344CB8AC3E}">
        <p14:creationId xmlns:p14="http://schemas.microsoft.com/office/powerpoint/2010/main" val="45728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79" y="127326"/>
            <a:ext cx="11542817" cy="840340"/>
          </a:xfrm>
          <a:noFill/>
        </p:spPr>
        <p:txBody>
          <a:bodyPr/>
          <a:lstStyle/>
          <a:p>
            <a:r>
              <a:rPr lang="en-US" sz="2800" dirty="0"/>
              <a:t>IWAN </a:t>
            </a:r>
            <a:r>
              <a:rPr lang="en-US" sz="2800" dirty="0" smtClean="0"/>
              <a:t>ロードマップ</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649341336"/>
              </p:ext>
            </p:extLst>
          </p:nvPr>
        </p:nvGraphicFramePr>
        <p:xfrm>
          <a:off x="102205" y="613069"/>
          <a:ext cx="11983261" cy="5868659"/>
        </p:xfrm>
        <a:graphic>
          <a:graphicData uri="http://schemas.openxmlformats.org/drawingml/2006/table">
            <a:tbl>
              <a:tblPr firstRow="1" bandRow="1"/>
              <a:tblGrid>
                <a:gridCol w="1788950"/>
                <a:gridCol w="2310269"/>
                <a:gridCol w="4188516"/>
                <a:gridCol w="3695526"/>
              </a:tblGrid>
              <a:tr h="690880">
                <a:tc>
                  <a:txBody>
                    <a:bodyPr/>
                    <a:lstStyle>
                      <a:lvl1pPr marL="0" algn="l" defTabSz="685321" rtl="0" eaLnBrk="1" latinLnBrk="0" hangingPunct="1">
                        <a:defRPr sz="1400" b="1" kern="1200">
                          <a:solidFill>
                            <a:schemeClr val="lt1"/>
                          </a:solidFill>
                          <a:latin typeface="CiscoSansTT"/>
                        </a:defRPr>
                      </a:lvl1pPr>
                      <a:lvl2pPr marL="342646" algn="l" defTabSz="685321" rtl="0" eaLnBrk="1" latinLnBrk="0" hangingPunct="1">
                        <a:defRPr sz="1400" b="1" kern="1200">
                          <a:solidFill>
                            <a:schemeClr val="lt1"/>
                          </a:solidFill>
                          <a:latin typeface="CiscoSansTT"/>
                        </a:defRPr>
                      </a:lvl2pPr>
                      <a:lvl3pPr marL="685321" algn="l" defTabSz="685321" rtl="0" eaLnBrk="1" latinLnBrk="0" hangingPunct="1">
                        <a:defRPr sz="1400" b="1" kern="1200">
                          <a:solidFill>
                            <a:schemeClr val="lt1"/>
                          </a:solidFill>
                          <a:latin typeface="CiscoSansTT"/>
                        </a:defRPr>
                      </a:lvl3pPr>
                      <a:lvl4pPr marL="1027977" algn="l" defTabSz="685321" rtl="0" eaLnBrk="1" latinLnBrk="0" hangingPunct="1">
                        <a:defRPr sz="1400" b="1" kern="1200">
                          <a:solidFill>
                            <a:schemeClr val="lt1"/>
                          </a:solidFill>
                          <a:latin typeface="CiscoSansTT"/>
                        </a:defRPr>
                      </a:lvl4pPr>
                      <a:lvl5pPr marL="1370643" algn="l" defTabSz="685321" rtl="0" eaLnBrk="1" latinLnBrk="0" hangingPunct="1">
                        <a:defRPr sz="1400" b="1" kern="1200">
                          <a:solidFill>
                            <a:schemeClr val="lt1"/>
                          </a:solidFill>
                          <a:latin typeface="CiscoSansTT"/>
                        </a:defRPr>
                      </a:lvl5pPr>
                      <a:lvl6pPr marL="1713291" algn="l" defTabSz="685321" rtl="0" eaLnBrk="1" latinLnBrk="0" hangingPunct="1">
                        <a:defRPr sz="1400" b="1" kern="1200">
                          <a:solidFill>
                            <a:schemeClr val="lt1"/>
                          </a:solidFill>
                          <a:latin typeface="CiscoSansTT"/>
                        </a:defRPr>
                      </a:lvl6pPr>
                      <a:lvl7pPr marL="2055960" algn="l" defTabSz="685321" rtl="0" eaLnBrk="1" latinLnBrk="0" hangingPunct="1">
                        <a:defRPr sz="1400" b="1" kern="1200">
                          <a:solidFill>
                            <a:schemeClr val="lt1"/>
                          </a:solidFill>
                          <a:latin typeface="CiscoSansTT"/>
                        </a:defRPr>
                      </a:lvl7pPr>
                      <a:lvl8pPr marL="2398620" algn="l" defTabSz="685321" rtl="0" eaLnBrk="1" latinLnBrk="0" hangingPunct="1">
                        <a:defRPr sz="1400" b="1" kern="1200">
                          <a:solidFill>
                            <a:schemeClr val="lt1"/>
                          </a:solidFill>
                          <a:latin typeface="CiscoSansTT"/>
                        </a:defRPr>
                      </a:lvl8pPr>
                      <a:lvl9pPr marL="2741285" algn="l" defTabSz="685321" rtl="0" eaLnBrk="1" latinLnBrk="0" hangingPunct="1">
                        <a:defRPr sz="1400" b="1" kern="1200">
                          <a:solidFill>
                            <a:schemeClr val="lt1"/>
                          </a:solidFill>
                          <a:latin typeface="CiscoSansTT"/>
                        </a:defRPr>
                      </a:lvl9pPr>
                    </a:lstStyle>
                    <a:p>
                      <a:pPr algn="l"/>
                      <a:endParaRPr lang="en-US" sz="1300" b="1" dirty="0">
                        <a:solidFill>
                          <a:schemeClr val="tx1">
                            <a:lumMod val="50000"/>
                          </a:schemeClr>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30F65"/>
                    </a:solidFill>
                  </a:tcPr>
                </a:tc>
                <a:tc>
                  <a:txBody>
                    <a:bodyPr/>
                    <a:lstStyle>
                      <a:lvl1pPr marL="0" algn="l" defTabSz="685321" rtl="0" eaLnBrk="1" latinLnBrk="0" hangingPunct="1">
                        <a:defRPr sz="1400" b="1" kern="1200">
                          <a:solidFill>
                            <a:schemeClr val="lt1"/>
                          </a:solidFill>
                          <a:latin typeface="CiscoSansTT"/>
                        </a:defRPr>
                      </a:lvl1pPr>
                      <a:lvl2pPr marL="342646" algn="l" defTabSz="685321" rtl="0" eaLnBrk="1" latinLnBrk="0" hangingPunct="1">
                        <a:defRPr sz="1400" b="1" kern="1200">
                          <a:solidFill>
                            <a:schemeClr val="lt1"/>
                          </a:solidFill>
                          <a:latin typeface="CiscoSansTT"/>
                        </a:defRPr>
                      </a:lvl2pPr>
                      <a:lvl3pPr marL="685321" algn="l" defTabSz="685321" rtl="0" eaLnBrk="1" latinLnBrk="0" hangingPunct="1">
                        <a:defRPr sz="1400" b="1" kern="1200">
                          <a:solidFill>
                            <a:schemeClr val="lt1"/>
                          </a:solidFill>
                          <a:latin typeface="CiscoSansTT"/>
                        </a:defRPr>
                      </a:lvl3pPr>
                      <a:lvl4pPr marL="1027977" algn="l" defTabSz="685321" rtl="0" eaLnBrk="1" latinLnBrk="0" hangingPunct="1">
                        <a:defRPr sz="1400" b="1" kern="1200">
                          <a:solidFill>
                            <a:schemeClr val="lt1"/>
                          </a:solidFill>
                          <a:latin typeface="CiscoSansTT"/>
                        </a:defRPr>
                      </a:lvl4pPr>
                      <a:lvl5pPr marL="1370643" algn="l" defTabSz="685321" rtl="0" eaLnBrk="1" latinLnBrk="0" hangingPunct="1">
                        <a:defRPr sz="1400" b="1" kern="1200">
                          <a:solidFill>
                            <a:schemeClr val="lt1"/>
                          </a:solidFill>
                          <a:latin typeface="CiscoSansTT"/>
                        </a:defRPr>
                      </a:lvl5pPr>
                      <a:lvl6pPr marL="1713291" algn="l" defTabSz="685321" rtl="0" eaLnBrk="1" latinLnBrk="0" hangingPunct="1">
                        <a:defRPr sz="1400" b="1" kern="1200">
                          <a:solidFill>
                            <a:schemeClr val="lt1"/>
                          </a:solidFill>
                          <a:latin typeface="CiscoSansTT"/>
                        </a:defRPr>
                      </a:lvl6pPr>
                      <a:lvl7pPr marL="2055960" algn="l" defTabSz="685321" rtl="0" eaLnBrk="1" latinLnBrk="0" hangingPunct="1">
                        <a:defRPr sz="1400" b="1" kern="1200">
                          <a:solidFill>
                            <a:schemeClr val="lt1"/>
                          </a:solidFill>
                          <a:latin typeface="CiscoSansTT"/>
                        </a:defRPr>
                      </a:lvl7pPr>
                      <a:lvl8pPr marL="2398620" algn="l" defTabSz="685321" rtl="0" eaLnBrk="1" latinLnBrk="0" hangingPunct="1">
                        <a:defRPr sz="1400" b="1" kern="1200">
                          <a:solidFill>
                            <a:schemeClr val="lt1"/>
                          </a:solidFill>
                          <a:latin typeface="CiscoSansTT"/>
                        </a:defRPr>
                      </a:lvl8pPr>
                      <a:lvl9pPr marL="2741285" algn="l" defTabSz="685321" rtl="0" eaLnBrk="1" latinLnBrk="0" hangingPunct="1">
                        <a:defRPr sz="1400" b="1" kern="1200">
                          <a:solidFill>
                            <a:schemeClr val="lt1"/>
                          </a:solidFill>
                          <a:latin typeface="CiscoSansTT"/>
                        </a:defRPr>
                      </a:lvl9pPr>
                    </a:lstStyle>
                    <a:p>
                      <a:pPr algn="ctr"/>
                      <a:r>
                        <a:rPr lang="en-US" sz="1300" b="1" baseline="0" dirty="0" smtClean="0">
                          <a:solidFill>
                            <a:schemeClr val="bg1"/>
                          </a:solidFill>
                        </a:rPr>
                        <a:t>IWAN 1.0</a:t>
                      </a:r>
                      <a:br>
                        <a:rPr lang="en-US" sz="1300" b="1" baseline="0" dirty="0" smtClean="0">
                          <a:solidFill>
                            <a:schemeClr val="bg1"/>
                          </a:solidFill>
                        </a:rPr>
                      </a:br>
                      <a:r>
                        <a:rPr lang="ja-JP" altLang="en-US" sz="1300" b="1" baseline="0" dirty="0" smtClean="0">
                          <a:solidFill>
                            <a:schemeClr val="bg1"/>
                          </a:solidFill>
                        </a:rPr>
                        <a:t>高度な仮想化</a:t>
                      </a:r>
                      <a:endParaRPr lang="en-US" sz="1100" b="1" dirty="0" smtClean="0">
                        <a:solidFill>
                          <a:schemeClr val="bg1"/>
                        </a:solidFill>
                      </a:endParaRPr>
                    </a:p>
                  </a:txBody>
                  <a:tcPr marL="121920" marR="121920" marT="60960" marB="6096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30F65"/>
                    </a:solidFill>
                  </a:tcPr>
                </a:tc>
                <a:tc>
                  <a:txBody>
                    <a:bodyPr/>
                    <a:lstStyle>
                      <a:lvl1pPr marL="0" algn="l" defTabSz="685321" rtl="0" eaLnBrk="1" latinLnBrk="0" hangingPunct="1">
                        <a:defRPr sz="1400" b="1" kern="1200">
                          <a:solidFill>
                            <a:schemeClr val="lt1"/>
                          </a:solidFill>
                          <a:latin typeface="CiscoSansTT"/>
                        </a:defRPr>
                      </a:lvl1pPr>
                      <a:lvl2pPr marL="342646" algn="l" defTabSz="685321" rtl="0" eaLnBrk="1" latinLnBrk="0" hangingPunct="1">
                        <a:defRPr sz="1400" b="1" kern="1200">
                          <a:solidFill>
                            <a:schemeClr val="lt1"/>
                          </a:solidFill>
                          <a:latin typeface="CiscoSansTT"/>
                        </a:defRPr>
                      </a:lvl2pPr>
                      <a:lvl3pPr marL="685321" algn="l" defTabSz="685321" rtl="0" eaLnBrk="1" latinLnBrk="0" hangingPunct="1">
                        <a:defRPr sz="1400" b="1" kern="1200">
                          <a:solidFill>
                            <a:schemeClr val="lt1"/>
                          </a:solidFill>
                          <a:latin typeface="CiscoSansTT"/>
                        </a:defRPr>
                      </a:lvl3pPr>
                      <a:lvl4pPr marL="1027977" algn="l" defTabSz="685321" rtl="0" eaLnBrk="1" latinLnBrk="0" hangingPunct="1">
                        <a:defRPr sz="1400" b="1" kern="1200">
                          <a:solidFill>
                            <a:schemeClr val="lt1"/>
                          </a:solidFill>
                          <a:latin typeface="CiscoSansTT"/>
                        </a:defRPr>
                      </a:lvl4pPr>
                      <a:lvl5pPr marL="1370643" algn="l" defTabSz="685321" rtl="0" eaLnBrk="1" latinLnBrk="0" hangingPunct="1">
                        <a:defRPr sz="1400" b="1" kern="1200">
                          <a:solidFill>
                            <a:schemeClr val="lt1"/>
                          </a:solidFill>
                          <a:latin typeface="CiscoSansTT"/>
                        </a:defRPr>
                      </a:lvl5pPr>
                      <a:lvl6pPr marL="1713291" algn="l" defTabSz="685321" rtl="0" eaLnBrk="1" latinLnBrk="0" hangingPunct="1">
                        <a:defRPr sz="1400" b="1" kern="1200">
                          <a:solidFill>
                            <a:schemeClr val="lt1"/>
                          </a:solidFill>
                          <a:latin typeface="CiscoSansTT"/>
                        </a:defRPr>
                      </a:lvl6pPr>
                      <a:lvl7pPr marL="2055960" algn="l" defTabSz="685321" rtl="0" eaLnBrk="1" latinLnBrk="0" hangingPunct="1">
                        <a:defRPr sz="1400" b="1" kern="1200">
                          <a:solidFill>
                            <a:schemeClr val="lt1"/>
                          </a:solidFill>
                          <a:latin typeface="CiscoSansTT"/>
                        </a:defRPr>
                      </a:lvl7pPr>
                      <a:lvl8pPr marL="2398620" algn="l" defTabSz="685321" rtl="0" eaLnBrk="1" latinLnBrk="0" hangingPunct="1">
                        <a:defRPr sz="1400" b="1" kern="1200">
                          <a:solidFill>
                            <a:schemeClr val="lt1"/>
                          </a:solidFill>
                          <a:latin typeface="CiscoSansTT"/>
                        </a:defRPr>
                      </a:lvl8pPr>
                      <a:lvl9pPr marL="2741285" algn="l" defTabSz="685321" rtl="0" eaLnBrk="1" latinLnBrk="0" hangingPunct="1">
                        <a:defRPr sz="1400" b="1" kern="1200">
                          <a:solidFill>
                            <a:schemeClr val="lt1"/>
                          </a:solidFill>
                          <a:latin typeface="CiscoSansTT"/>
                        </a:defRPr>
                      </a:lvl9pPr>
                    </a:lstStyle>
                    <a:p>
                      <a:pPr algn="ctr"/>
                      <a:r>
                        <a:rPr lang="en-US" sz="1300" b="1" dirty="0" smtClean="0">
                          <a:solidFill>
                            <a:schemeClr val="bg1"/>
                          </a:solidFill>
                        </a:rPr>
                        <a:t>IWAN 2.0</a:t>
                      </a:r>
                    </a:p>
                    <a:p>
                      <a:pPr algn="ctr"/>
                      <a:r>
                        <a:rPr lang="ja-JP" altLang="en-US" sz="1300" b="1" baseline="0" dirty="0" smtClean="0">
                          <a:solidFill>
                            <a:schemeClr val="bg1"/>
                          </a:solidFill>
                        </a:rPr>
                        <a:t>自動化</a:t>
                      </a:r>
                      <a:endParaRPr lang="en-US" sz="1300" baseline="0" dirty="0" smtClean="0">
                        <a:solidFill>
                          <a:schemeClr val="bg1"/>
                        </a:solidFill>
                      </a:endParaRPr>
                    </a:p>
                    <a:p>
                      <a:pPr algn="ctr"/>
                      <a:r>
                        <a:rPr lang="en-US" sz="1100" baseline="0" dirty="0" smtClean="0">
                          <a:solidFill>
                            <a:schemeClr val="bg1"/>
                          </a:solidFill>
                        </a:rPr>
                        <a:t>(Q4 CY2014)</a:t>
                      </a:r>
                      <a:endParaRPr lang="en-US" sz="1100" dirty="0" smtClean="0">
                        <a:solidFill>
                          <a:schemeClr val="bg1"/>
                        </a:solidFill>
                      </a:endParaRPr>
                    </a:p>
                  </a:txBody>
                  <a:tcPr marL="121920" marR="121920" marT="60960" marB="6096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8BE20"/>
                    </a:solidFill>
                  </a:tcPr>
                </a:tc>
                <a:tc>
                  <a:txBody>
                    <a:bodyPr/>
                    <a:lstStyle/>
                    <a:p>
                      <a:pPr algn="ctr"/>
                      <a:r>
                        <a:rPr lang="en-US" sz="1300" b="1" kern="1200" baseline="0" dirty="0" smtClean="0">
                          <a:solidFill>
                            <a:schemeClr val="bg1"/>
                          </a:solidFill>
                          <a:latin typeface="+mn-lt"/>
                          <a:ea typeface="+mn-ea"/>
                          <a:cs typeface="+mn-cs"/>
                        </a:rPr>
                        <a:t>IWAN 2.1 </a:t>
                      </a:r>
                      <a:r>
                        <a:rPr lang="ja-JP" altLang="en-US" sz="1300" b="1" kern="1200" baseline="0" dirty="0" smtClean="0">
                          <a:solidFill>
                            <a:schemeClr val="bg1"/>
                          </a:solidFill>
                          <a:latin typeface="+mn-lt"/>
                          <a:ea typeface="+mn-ea"/>
                          <a:cs typeface="+mn-cs"/>
                        </a:rPr>
                        <a:t>パブリッククラウドへの高度なインターネットアクセス</a:t>
                      </a:r>
                      <a:endParaRPr lang="en-US" altLang="ja-JP" sz="1300" b="1" kern="1200" baseline="0" dirty="0" smtClean="0">
                        <a:solidFill>
                          <a:schemeClr val="bg1"/>
                        </a:solidFill>
                        <a:latin typeface="+mn-lt"/>
                        <a:ea typeface="+mn-ea"/>
                        <a:cs typeface="+mn-cs"/>
                      </a:endParaRPr>
                    </a:p>
                    <a:p>
                      <a:pPr algn="ctr"/>
                      <a:r>
                        <a:rPr lang="en-US" sz="1300" b="1" kern="1200" baseline="0" dirty="0" smtClean="0">
                          <a:solidFill>
                            <a:schemeClr val="bg1"/>
                          </a:solidFill>
                          <a:latin typeface="+mn-lt"/>
                          <a:ea typeface="+mn-ea"/>
                          <a:cs typeface="+mn-cs"/>
                        </a:rPr>
                        <a:t> </a:t>
                      </a:r>
                      <a:r>
                        <a:rPr lang="en-US" sz="1100" b="1" kern="1200" baseline="0" dirty="0" smtClean="0">
                          <a:solidFill>
                            <a:schemeClr val="bg1"/>
                          </a:solidFill>
                          <a:latin typeface="+mn-lt"/>
                          <a:ea typeface="+mn-ea"/>
                          <a:cs typeface="+mn-cs"/>
                        </a:rPr>
                        <a:t>(ロードマップ）</a:t>
                      </a:r>
                    </a:p>
                  </a:txBody>
                  <a:tcPr marL="121920" marR="121920" marT="60960" marB="6096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0064"/>
                    </a:solidFill>
                  </a:tcPr>
                </a:tc>
              </a:tr>
              <a:tr h="274111">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r>
                        <a:rPr lang="ja-JP" altLang="en-US" sz="1500" b="1" dirty="0" smtClean="0">
                          <a:solidFill>
                            <a:schemeClr val="tx1">
                              <a:lumMod val="50000"/>
                            </a:schemeClr>
                          </a:solidFill>
                        </a:rPr>
                        <a:t>拡張性</a:t>
                      </a:r>
                      <a:endParaRPr lang="en-US" sz="1500" b="1" dirty="0">
                        <a:solidFill>
                          <a:srgbClr val="C00000"/>
                        </a:solidFill>
                      </a:endParaRP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30F65">
                        <a:tint val="40000"/>
                      </a:srgbClr>
                    </a:solidFill>
                  </a:tcPr>
                </a:tc>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pPr algn="ctr">
                        <a:spcAft>
                          <a:spcPts val="600"/>
                        </a:spcAft>
                      </a:pPr>
                      <a:r>
                        <a:rPr lang="ja-JP" altLang="en-US" sz="1300" b="1" kern="1200" baseline="0" dirty="0" smtClean="0">
                          <a:solidFill>
                            <a:schemeClr val="tx1"/>
                          </a:solidFill>
                          <a:latin typeface="+mn-lt"/>
                          <a:ea typeface="+mn-ea"/>
                          <a:cs typeface="+mn-cs"/>
                        </a:rPr>
                        <a:t>数百拠点</a:t>
                      </a:r>
                      <a:endParaRPr lang="en-US" sz="1300" b="1" kern="1200" baseline="0" dirty="0" smtClean="0">
                        <a:solidFill>
                          <a:schemeClr val="tx1"/>
                        </a:solidFill>
                        <a:latin typeface="+mn-lt"/>
                        <a:ea typeface="+mn-ea"/>
                        <a:cs typeface="+mn-cs"/>
                      </a:endParaRP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30F65">
                        <a:tint val="40000"/>
                      </a:srgbClr>
                    </a:solidFill>
                  </a:tcPr>
                </a:tc>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pPr algn="ctr"/>
                      <a:r>
                        <a:rPr lang="ja-JP" altLang="en-US" sz="1300" b="1" kern="1200" baseline="0" dirty="0" smtClean="0">
                          <a:solidFill>
                            <a:schemeClr val="tx1"/>
                          </a:solidFill>
                          <a:latin typeface="+mn-lt"/>
                          <a:ea typeface="+mn-ea"/>
                          <a:cs typeface="+mn-cs"/>
                        </a:rPr>
                        <a:t>大規模</a:t>
                      </a:r>
                      <a:r>
                        <a:rPr lang="en-US" sz="1300" b="1" kern="1200" baseline="0" dirty="0" smtClean="0">
                          <a:solidFill>
                            <a:schemeClr val="tx1"/>
                          </a:solidFill>
                          <a:latin typeface="+mn-lt"/>
                          <a:ea typeface="+mn-ea"/>
                          <a:cs typeface="+mn-cs"/>
                        </a:rPr>
                        <a:t> </a:t>
                      </a:r>
                      <a:r>
                        <a:rPr lang="en-US" sz="1300" b="0" kern="1200" baseline="0" dirty="0" smtClean="0">
                          <a:solidFill>
                            <a:schemeClr val="tx1"/>
                          </a:solidFill>
                          <a:latin typeface="+mn-lt"/>
                          <a:ea typeface="+mn-ea"/>
                          <a:cs typeface="+mn-cs"/>
                        </a:rPr>
                        <a:t>(2000 </a:t>
                      </a:r>
                      <a:r>
                        <a:rPr lang="ja-JP" altLang="en-US" sz="1300" b="0" kern="1200" baseline="0" dirty="0" smtClean="0">
                          <a:solidFill>
                            <a:schemeClr val="tx1"/>
                          </a:solidFill>
                          <a:latin typeface="+mn-lt"/>
                          <a:ea typeface="+mn-ea"/>
                          <a:cs typeface="+mn-cs"/>
                        </a:rPr>
                        <a:t>拠点</a:t>
                      </a:r>
                      <a:r>
                        <a:rPr lang="en-US" sz="1300" b="0" kern="1200" baseline="0" dirty="0" smtClean="0">
                          <a:solidFill>
                            <a:schemeClr val="tx1"/>
                          </a:solidFill>
                          <a:latin typeface="+mn-lt"/>
                          <a:ea typeface="+mn-ea"/>
                          <a:cs typeface="+mn-cs"/>
                        </a:rPr>
                        <a:t>)</a:t>
                      </a:r>
                      <a:endParaRPr lang="en-US" sz="1300" b="0" kern="1200" baseline="0" dirty="0">
                        <a:solidFill>
                          <a:schemeClr val="tx1"/>
                        </a:solidFill>
                        <a:latin typeface="+mn-lt"/>
                        <a:ea typeface="+mn-ea"/>
                        <a:cs typeface="+mn-cs"/>
                      </a:endParaRPr>
                    </a:p>
                  </a:txBody>
                  <a:tcPr marL="121920" marR="121920" marT="60960" marB="6096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8BE20">
                        <a:lumMod val="20000"/>
                        <a:lumOff val="80000"/>
                      </a:srgbClr>
                    </a:solidFill>
                  </a:tcPr>
                </a:tc>
                <a:tc>
                  <a:txBody>
                    <a:bodyPr/>
                    <a:lstStyle/>
                    <a:p>
                      <a:pPr algn="ctr"/>
                      <a:r>
                        <a:rPr lang="ja-JP" altLang="en-US" sz="1300" b="0" kern="1200" baseline="0" dirty="0" smtClean="0">
                          <a:solidFill>
                            <a:schemeClr val="tx1"/>
                          </a:solidFill>
                          <a:latin typeface="+mn-lt"/>
                          <a:ea typeface="+mn-ea"/>
                          <a:cs typeface="+mn-cs"/>
                        </a:rPr>
                        <a:t>より大規模</a:t>
                      </a:r>
                      <a:r>
                        <a:rPr lang="en-US" sz="1300" b="0" kern="1200" baseline="0" dirty="0" smtClean="0">
                          <a:solidFill>
                            <a:schemeClr val="tx1"/>
                          </a:solidFill>
                          <a:latin typeface="+mn-lt"/>
                          <a:ea typeface="+mn-ea"/>
                          <a:cs typeface="+mn-cs"/>
                        </a:rPr>
                        <a:t> (5000 </a:t>
                      </a:r>
                      <a:r>
                        <a:rPr lang="ja-JP" altLang="en-US" sz="1300" b="0" kern="1200" baseline="0" dirty="0" smtClean="0">
                          <a:solidFill>
                            <a:schemeClr val="tx1"/>
                          </a:solidFill>
                          <a:latin typeface="+mn-lt"/>
                          <a:ea typeface="+mn-ea"/>
                          <a:cs typeface="+mn-cs"/>
                        </a:rPr>
                        <a:t>拠点</a:t>
                      </a:r>
                      <a:r>
                        <a:rPr lang="en-US" sz="1300" b="0" kern="1200" baseline="0" dirty="0" smtClean="0">
                          <a:solidFill>
                            <a:schemeClr val="tx1"/>
                          </a:solidFill>
                          <a:latin typeface="+mn-lt"/>
                          <a:ea typeface="+mn-ea"/>
                          <a:cs typeface="+mn-cs"/>
                        </a:rPr>
                        <a:t>)</a:t>
                      </a:r>
                      <a:endParaRPr lang="en-US" sz="1300" b="0" kern="1200" baseline="0" dirty="0">
                        <a:solidFill>
                          <a:schemeClr val="tx1"/>
                        </a:solidFill>
                        <a:latin typeface="+mn-lt"/>
                        <a:ea typeface="+mn-ea"/>
                        <a:cs typeface="+mn-cs"/>
                      </a:endParaRPr>
                    </a:p>
                  </a:txBody>
                  <a:tcPr marL="121920" marR="121920" marT="60960" marB="6096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DCBD3"/>
                    </a:solidFill>
                  </a:tcPr>
                </a:tc>
              </a:tr>
              <a:tr h="587951">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r>
                        <a:rPr lang="ja-JP" altLang="en-US" sz="1500" b="1" dirty="0" smtClean="0">
                          <a:solidFill>
                            <a:schemeClr val="tx1">
                              <a:lumMod val="50000"/>
                            </a:schemeClr>
                          </a:solidFill>
                        </a:rPr>
                        <a:t>通信回線からの独立性</a:t>
                      </a:r>
                      <a:endParaRPr lang="en-US" sz="1500" b="1" dirty="0">
                        <a:solidFill>
                          <a:schemeClr val="tx1">
                            <a:lumMod val="50000"/>
                          </a:schemeClr>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30F65">
                        <a:tint val="20000"/>
                      </a:srgbClr>
                    </a:solidFill>
                  </a:tcPr>
                </a:tc>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pPr algn="ctr">
                        <a:spcAft>
                          <a:spcPts val="600"/>
                        </a:spcAft>
                      </a:pPr>
                      <a:r>
                        <a:rPr lang="ja-JP" altLang="en-US" sz="1300" b="1" kern="1200" baseline="0" dirty="0" smtClean="0">
                          <a:solidFill>
                            <a:schemeClr val="tx1"/>
                          </a:solidFill>
                          <a:latin typeface="+mn-lt"/>
                          <a:ea typeface="+mn-ea"/>
                          <a:cs typeface="+mn-cs"/>
                        </a:rPr>
                        <a:t>セキュアな</a:t>
                      </a:r>
                      <a:r>
                        <a:rPr lang="en-US" sz="1300" b="1" kern="1200" baseline="0" dirty="0" smtClean="0">
                          <a:solidFill>
                            <a:schemeClr val="tx1"/>
                          </a:solidFill>
                          <a:latin typeface="+mn-lt"/>
                          <a:ea typeface="+mn-ea"/>
                          <a:cs typeface="+mn-cs"/>
                        </a:rPr>
                        <a:t> VPN </a:t>
                      </a:r>
                      <a:r>
                        <a:rPr lang="ja-JP" altLang="en-US" sz="1300" b="1" kern="1200" baseline="0" dirty="0" smtClean="0">
                          <a:solidFill>
                            <a:schemeClr val="tx1"/>
                          </a:solidFill>
                          <a:latin typeface="+mn-lt"/>
                          <a:ea typeface="+mn-ea"/>
                          <a:cs typeface="+mn-cs"/>
                        </a:rPr>
                        <a:t>オーバレイ</a:t>
                      </a:r>
                      <a:r>
                        <a:rPr lang="en-US" sz="1300" b="1" kern="1200" baseline="0" dirty="0" smtClean="0">
                          <a:solidFill>
                            <a:schemeClr val="tx1"/>
                          </a:solidFill>
                          <a:latin typeface="+mn-lt"/>
                          <a:ea typeface="+mn-ea"/>
                          <a:cs typeface="+mn-cs"/>
                        </a:rPr>
                        <a:t/>
                      </a:r>
                      <a:br>
                        <a:rPr lang="en-US" sz="1300" b="1" kern="1200" baseline="0" dirty="0" smtClean="0">
                          <a:solidFill>
                            <a:schemeClr val="tx1"/>
                          </a:solidFill>
                          <a:latin typeface="+mn-lt"/>
                          <a:ea typeface="+mn-ea"/>
                          <a:cs typeface="+mn-cs"/>
                        </a:rPr>
                      </a:br>
                      <a:r>
                        <a:rPr lang="en-US" sz="1200" b="0" kern="1200" baseline="0" dirty="0" smtClean="0">
                          <a:solidFill>
                            <a:schemeClr val="tx1"/>
                          </a:solidFill>
                          <a:latin typeface="+mn-lt"/>
                          <a:ea typeface="+mn-ea"/>
                          <a:cs typeface="+mn-cs"/>
                        </a:rPr>
                        <a:t>(DMVPN Phase 2)</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30F65">
                        <a:tint val="20000"/>
                      </a:srgbClr>
                    </a:solidFill>
                  </a:tcPr>
                </a:tc>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chemeClr val="tx1"/>
                          </a:solidFill>
                        </a:rPr>
                        <a:t>VPN </a:t>
                      </a:r>
                      <a:r>
                        <a:rPr lang="ja-JP" altLang="en-US" sz="1300" b="1" baseline="0" dirty="0" smtClean="0">
                          <a:solidFill>
                            <a:schemeClr val="tx1"/>
                          </a:solidFill>
                        </a:rPr>
                        <a:t>の拡張</a:t>
                      </a:r>
                      <a:r>
                        <a:rPr lang="en-US" sz="1300" b="1" baseline="0" dirty="0" smtClean="0">
                          <a:solidFill>
                            <a:schemeClr val="tx1"/>
                          </a:solidFill>
                        </a:rPr>
                        <a:t> </a:t>
                      </a:r>
                      <a:r>
                        <a:rPr lang="en-US" sz="1200" b="0" dirty="0" smtClean="0">
                          <a:solidFill>
                            <a:schemeClr val="tx1"/>
                          </a:solidFill>
                        </a:rPr>
                        <a:t>(DMVPN Phase</a:t>
                      </a:r>
                      <a:r>
                        <a:rPr lang="en-US" sz="1200" b="0" baseline="0" dirty="0" smtClean="0">
                          <a:solidFill>
                            <a:schemeClr val="tx1"/>
                          </a:solidFill>
                        </a:rPr>
                        <a:t> 3</a:t>
                      </a:r>
                      <a:r>
                        <a:rPr lang="en-US" sz="1200" b="0" dirty="0" smtClean="0">
                          <a:solidFill>
                            <a:schemeClr val="tx1"/>
                          </a:solidFill>
                        </a:rPr>
                        <a:t>)</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rPr>
                        <a:t>ユーザを識別してのトランスポート</a:t>
                      </a:r>
                      <a:r>
                        <a:rPr lang="en-US" sz="1300" b="1" dirty="0" smtClean="0">
                          <a:solidFill>
                            <a:schemeClr val="tx1"/>
                          </a:solidFill>
                        </a:rPr>
                        <a:t> </a:t>
                      </a:r>
                      <a:r>
                        <a:rPr lang="en-US" sz="1200" b="0" dirty="0" smtClean="0">
                          <a:solidFill>
                            <a:schemeClr val="tx1"/>
                          </a:solidFill>
                        </a:rPr>
                        <a:t>(SGT Transport)</a:t>
                      </a:r>
                    </a:p>
                  </a:txBody>
                  <a:tcPr marL="121920" marR="121920" marT="60960" marB="6096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8BE20">
                        <a:lumMod val="40000"/>
                        <a:lumOff val="6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tx1"/>
                        </a:solidFill>
                      </a:endParaRPr>
                    </a:p>
                  </a:txBody>
                  <a:tcPr marL="121920" marR="121920" marT="60960" marB="6096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8EA"/>
                    </a:solidFill>
                  </a:tcPr>
                </a:tc>
              </a:tr>
              <a:tr h="894080">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r>
                        <a:rPr lang="ja-JP" altLang="en-US" sz="1500" b="1" dirty="0" smtClean="0">
                          <a:solidFill>
                            <a:schemeClr val="tx1">
                              <a:lumMod val="50000"/>
                            </a:schemeClr>
                          </a:solidFill>
                        </a:rPr>
                        <a:t>高度な経路選択</a:t>
                      </a:r>
                      <a:endParaRPr lang="en-US" sz="1500" b="1" dirty="0">
                        <a:solidFill>
                          <a:schemeClr val="tx1">
                            <a:lumMod val="50000"/>
                          </a:schemeClr>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30F65">
                        <a:tint val="40000"/>
                      </a:srgbClr>
                    </a:solidFill>
                  </a:tcPr>
                </a:tc>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pPr marL="92075" indent="0" algn="ctr" defTabSz="342687" rtl="0" eaLnBrk="1" latinLnBrk="0" hangingPunct="1">
                        <a:spcAft>
                          <a:spcPts val="600"/>
                        </a:spcAft>
                      </a:pPr>
                      <a:r>
                        <a:rPr lang="ja-JP" altLang="en-US" sz="1300" b="1" kern="1200" baseline="0" dirty="0" smtClean="0">
                          <a:solidFill>
                            <a:schemeClr val="tx1"/>
                          </a:solidFill>
                          <a:latin typeface="+mn-lt"/>
                          <a:ea typeface="+mn-ea"/>
                          <a:cs typeface="+mn-cs"/>
                        </a:rPr>
                        <a:t>第２世代の経路制御</a:t>
                      </a:r>
                      <a:endParaRPr lang="en-US" altLang="ja-JP" sz="1300" b="1" kern="1200" baseline="0" dirty="0" smtClean="0">
                        <a:solidFill>
                          <a:schemeClr val="tx1"/>
                        </a:solidFill>
                        <a:latin typeface="+mn-lt"/>
                        <a:ea typeface="+mn-ea"/>
                        <a:cs typeface="+mn-cs"/>
                      </a:endParaRPr>
                    </a:p>
                    <a:p>
                      <a:pPr marL="92075" indent="0" algn="ctr" defTabSz="342687" rtl="0" eaLnBrk="1" latinLnBrk="0" hangingPunct="1">
                        <a:spcAft>
                          <a:spcPts val="600"/>
                        </a:spcAft>
                      </a:pPr>
                      <a:r>
                        <a:rPr lang="en-US" sz="1300" b="1" kern="1200" baseline="0" dirty="0" smtClean="0">
                          <a:solidFill>
                            <a:schemeClr val="tx1"/>
                          </a:solidFill>
                          <a:latin typeface="+mn-lt"/>
                          <a:ea typeface="+mn-ea"/>
                          <a:cs typeface="+mn-cs"/>
                        </a:rPr>
                        <a:t>PfRv2</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30F65">
                        <a:tint val="40000"/>
                      </a:srgbClr>
                    </a:solidFill>
                  </a:tcPr>
                </a:tc>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pPr algn="ctr">
                        <a:spcAft>
                          <a:spcPts val="600"/>
                        </a:spcAft>
                      </a:pPr>
                      <a:r>
                        <a:rPr lang="ja-JP" altLang="en-US" sz="1300" b="1" baseline="0" dirty="0" smtClean="0">
                          <a:solidFill>
                            <a:schemeClr val="tx1"/>
                          </a:solidFill>
                        </a:rPr>
                        <a:t>簡素化された経路制御　</a:t>
                      </a:r>
                      <a:r>
                        <a:rPr lang="en-US" sz="1300" b="1" baseline="0" dirty="0" smtClean="0">
                          <a:solidFill>
                            <a:schemeClr val="tx1"/>
                          </a:solidFill>
                        </a:rPr>
                        <a:t>PfRv3</a:t>
                      </a:r>
                      <a:br>
                        <a:rPr lang="en-US" sz="1300" b="1" baseline="0" dirty="0" smtClean="0">
                          <a:solidFill>
                            <a:schemeClr val="tx1"/>
                          </a:solidFill>
                        </a:rPr>
                      </a:br>
                      <a:r>
                        <a:rPr lang="en-US" sz="1200" b="0" baseline="0" dirty="0" smtClean="0">
                          <a:solidFill>
                            <a:schemeClr val="tx1"/>
                          </a:solidFill>
                        </a:rPr>
                        <a:t>(</a:t>
                      </a:r>
                      <a:r>
                        <a:rPr lang="ja-JP" altLang="en-US" sz="1200" b="0" baseline="0" dirty="0" smtClean="0">
                          <a:solidFill>
                            <a:schemeClr val="tx1"/>
                          </a:solidFill>
                        </a:rPr>
                        <a:t>プロビジョニングの集中化、大規模</a:t>
                      </a:r>
                      <a:r>
                        <a:rPr lang="en-US" sz="1200" b="0" dirty="0" smtClean="0">
                          <a:solidFill>
                            <a:schemeClr val="tx1"/>
                          </a:solidFill>
                        </a:rPr>
                        <a:t>)</a:t>
                      </a:r>
                    </a:p>
                  </a:txBody>
                  <a:tcPr marL="121920" marR="121920" marT="60960" marB="6096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8BE20">
                        <a:lumMod val="20000"/>
                        <a:lumOff val="80000"/>
                      </a:srgbClr>
                    </a:solidFill>
                  </a:tcPr>
                </a:tc>
                <a:tc>
                  <a:txBody>
                    <a:bodyPr/>
                    <a:lstStyle/>
                    <a:p>
                      <a:pPr marL="0" marR="0" indent="0" algn="ctr" defTabSz="685321" rtl="0" eaLnBrk="1" fontAlgn="auto" latinLnBrk="0" hangingPunct="1">
                        <a:lnSpc>
                          <a:spcPct val="100000"/>
                        </a:lnSpc>
                        <a:spcBef>
                          <a:spcPts val="0"/>
                        </a:spcBef>
                        <a:spcAft>
                          <a:spcPts val="600"/>
                        </a:spcAft>
                        <a:buClrTx/>
                        <a:buSzTx/>
                        <a:buFontTx/>
                        <a:buNone/>
                        <a:tabLst/>
                        <a:defRPr/>
                      </a:pPr>
                      <a:r>
                        <a:rPr lang="ja-JP" altLang="en-US" sz="1200" b="0" dirty="0" smtClean="0">
                          <a:solidFill>
                            <a:schemeClr val="tx1"/>
                          </a:solidFill>
                        </a:rPr>
                        <a:t>ポイントツーポイント回線の利</a:t>
                      </a:r>
                      <a:r>
                        <a:rPr lang="ja-JP" altLang="en-US" sz="1200" b="0" baseline="0" dirty="0" smtClean="0">
                          <a:solidFill>
                            <a:schemeClr val="tx1"/>
                          </a:solidFill>
                        </a:rPr>
                        <a:t>用</a:t>
                      </a:r>
                      <a:endParaRPr lang="en-US" sz="1200" b="0" baseline="0" dirty="0" smtClean="0">
                        <a:solidFill>
                          <a:schemeClr val="tx1"/>
                        </a:solidFill>
                      </a:endParaRPr>
                    </a:p>
                    <a:p>
                      <a:pPr marL="0" marR="0" indent="0" algn="ctr" defTabSz="685321" rtl="0" eaLnBrk="1" fontAlgn="auto" latinLnBrk="0" hangingPunct="1">
                        <a:lnSpc>
                          <a:spcPct val="100000"/>
                        </a:lnSpc>
                        <a:spcBef>
                          <a:spcPts val="0"/>
                        </a:spcBef>
                        <a:spcAft>
                          <a:spcPts val="600"/>
                        </a:spcAft>
                        <a:buClrTx/>
                        <a:buSzTx/>
                        <a:buFontTx/>
                        <a:buNone/>
                        <a:tabLst/>
                        <a:defRPr/>
                      </a:pPr>
                      <a:r>
                        <a:rPr lang="ja-JP" altLang="en-US" sz="1200" b="0" baseline="0" dirty="0" smtClean="0">
                          <a:solidFill>
                            <a:schemeClr val="tx1"/>
                          </a:solidFill>
                        </a:rPr>
                        <a:t>高度なデュアル</a:t>
                      </a:r>
                      <a:r>
                        <a:rPr lang="en-US" altLang="ja-JP" sz="1200" b="0" baseline="0" dirty="0" smtClean="0">
                          <a:solidFill>
                            <a:schemeClr val="tx1"/>
                          </a:solidFill>
                        </a:rPr>
                        <a:t>DC</a:t>
                      </a:r>
                      <a:r>
                        <a:rPr lang="ja-JP" altLang="en-US" sz="1200" b="0" baseline="0" dirty="0" smtClean="0">
                          <a:solidFill>
                            <a:schemeClr val="tx1"/>
                          </a:solidFill>
                        </a:rPr>
                        <a:t>サポート</a:t>
                      </a:r>
                      <a:endParaRPr lang="en-US" sz="1200" b="0" baseline="0" dirty="0" smtClean="0">
                        <a:solidFill>
                          <a:schemeClr val="tx1"/>
                        </a:solidFill>
                      </a:endParaRPr>
                    </a:p>
                    <a:p>
                      <a:pPr marL="0" marR="0" indent="0" algn="ctr" defTabSz="685321" rtl="0" eaLnBrk="1" fontAlgn="auto" latinLnBrk="0" hangingPunct="1">
                        <a:lnSpc>
                          <a:spcPct val="100000"/>
                        </a:lnSpc>
                        <a:spcBef>
                          <a:spcPts val="0"/>
                        </a:spcBef>
                        <a:spcAft>
                          <a:spcPts val="600"/>
                        </a:spcAft>
                        <a:buClrTx/>
                        <a:buSzTx/>
                        <a:buFontTx/>
                        <a:buNone/>
                        <a:tabLst/>
                        <a:defRPr/>
                      </a:pPr>
                      <a:r>
                        <a:rPr lang="ja-JP" altLang="en-US" sz="1200" b="0" baseline="0" dirty="0" smtClean="0">
                          <a:solidFill>
                            <a:schemeClr val="tx1"/>
                          </a:solidFill>
                        </a:rPr>
                        <a:t>複数のエンターブライズドメイン</a:t>
                      </a:r>
                      <a:endParaRPr lang="en-US" sz="1200" b="0" baseline="0" dirty="0" smtClean="0">
                        <a:solidFill>
                          <a:schemeClr val="tx1"/>
                        </a:solidFill>
                      </a:endParaRPr>
                    </a:p>
                  </a:txBody>
                  <a:tcPr marL="121920" marR="121920" marT="60960" marB="6096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DCBD3"/>
                    </a:solidFill>
                  </a:tcPr>
                </a:tc>
              </a:tr>
              <a:tr h="1300480">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r>
                        <a:rPr lang="ja-JP" altLang="en-US" sz="1500" b="1" dirty="0" smtClean="0">
                          <a:solidFill>
                            <a:schemeClr val="tx1">
                              <a:lumMod val="50000"/>
                            </a:schemeClr>
                          </a:solidFill>
                        </a:rPr>
                        <a:t>アプリケーション最適化</a:t>
                      </a:r>
                      <a:endParaRPr lang="en-US" sz="1500" b="1" kern="1200" dirty="0">
                        <a:solidFill>
                          <a:schemeClr val="tx1">
                            <a:lumMod val="50000"/>
                          </a:schemeClr>
                        </a:solidFill>
                        <a:latin typeface="+mn-lt"/>
                        <a:ea typeface="+mn-ea"/>
                        <a:cs typeface="+mn-cs"/>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30F65">
                        <a:tint val="20000"/>
                      </a:srgbClr>
                    </a:solidFill>
                  </a:tcPr>
                </a:tc>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pPr marL="92075" indent="0" algn="ctr" defTabSz="342687" rtl="0" eaLnBrk="1" latinLnBrk="0" hangingPunct="1">
                        <a:spcAft>
                          <a:spcPts val="600"/>
                        </a:spcAft>
                      </a:pPr>
                      <a:r>
                        <a:rPr lang="en-US" sz="1300" b="1" kern="1200" baseline="0" dirty="0" smtClean="0">
                          <a:solidFill>
                            <a:schemeClr val="tx1"/>
                          </a:solidFill>
                          <a:latin typeface="+mn-lt"/>
                          <a:ea typeface="+mn-ea"/>
                          <a:cs typeface="+mn-cs"/>
                        </a:rPr>
                        <a:t>AVC</a:t>
                      </a:r>
                      <a:endParaRPr lang="en-US" sz="1300" b="0" kern="1200" baseline="0" dirty="0" smtClean="0">
                        <a:solidFill>
                          <a:schemeClr val="tx1"/>
                        </a:solidFill>
                        <a:latin typeface="+mn-lt"/>
                        <a:ea typeface="+mn-ea"/>
                        <a:cs typeface="+mn-cs"/>
                      </a:endParaRPr>
                    </a:p>
                    <a:p>
                      <a:pPr marL="92075" indent="0" algn="ctr" defTabSz="342687" rtl="0" eaLnBrk="1" latinLnBrk="0" hangingPunct="1">
                        <a:spcAft>
                          <a:spcPts val="600"/>
                        </a:spcAft>
                      </a:pPr>
                      <a:r>
                        <a:rPr lang="en-US" sz="1300" b="1" kern="1200" baseline="0" dirty="0" smtClean="0">
                          <a:solidFill>
                            <a:schemeClr val="tx1"/>
                          </a:solidFill>
                          <a:latin typeface="+mn-lt"/>
                          <a:ea typeface="+mn-ea"/>
                          <a:cs typeface="+mn-cs"/>
                        </a:rPr>
                        <a:t>WAAS</a:t>
                      </a:r>
                      <a:endParaRPr lang="en-US" sz="1300" b="0" kern="1200" baseline="0" dirty="0" smtClean="0">
                        <a:solidFill>
                          <a:schemeClr val="tx1"/>
                        </a:solidFill>
                        <a:latin typeface="+mn-lt"/>
                        <a:ea typeface="+mn-ea"/>
                        <a:cs typeface="+mn-cs"/>
                      </a:endParaRPr>
                    </a:p>
                  </a:txBody>
                  <a:tcPr marL="121920" marR="121920" marT="60960" marB="6096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30F65">
                        <a:tint val="20000"/>
                      </a:srgbClr>
                    </a:solidFill>
                  </a:tcPr>
                </a:tc>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pPr marL="0" marR="0" lvl="0" indent="0" algn="ctr" defTabSz="342687" rtl="0" eaLnBrk="1" fontAlgn="auto" latinLnBrk="0" hangingPunct="1">
                        <a:lnSpc>
                          <a:spcPct val="100000"/>
                        </a:lnSpc>
                        <a:spcBef>
                          <a:spcPts val="0"/>
                        </a:spcBef>
                        <a:spcAft>
                          <a:spcPts val="600"/>
                        </a:spcAft>
                        <a:buClrTx/>
                        <a:buSzTx/>
                        <a:buFontTx/>
                        <a:buNone/>
                        <a:tabLst/>
                        <a:defRPr/>
                      </a:pPr>
                      <a:r>
                        <a:rPr lang="en-US" sz="1300" b="1" strike="noStrike" kern="1200" baseline="0" dirty="0" smtClean="0">
                          <a:solidFill>
                            <a:schemeClr val="tx1"/>
                          </a:solidFill>
                          <a:latin typeface="+mn-lt"/>
                          <a:ea typeface="+mn-ea"/>
                          <a:cs typeface="+mn-cs"/>
                        </a:rPr>
                        <a:t>Adaptive AVC</a:t>
                      </a:r>
                      <a:br>
                        <a:rPr lang="en-US" sz="1300" b="1" strike="noStrike" kern="1200" baseline="0" dirty="0" smtClean="0">
                          <a:solidFill>
                            <a:schemeClr val="tx1"/>
                          </a:solidFill>
                          <a:latin typeface="+mn-lt"/>
                          <a:ea typeface="+mn-ea"/>
                          <a:cs typeface="+mn-cs"/>
                        </a:rPr>
                      </a:br>
                      <a:r>
                        <a:rPr lang="en-US" sz="1200" b="0" strike="noStrike" kern="1200" baseline="0" dirty="0" smtClean="0">
                          <a:solidFill>
                            <a:schemeClr val="tx1"/>
                          </a:solidFill>
                          <a:latin typeface="+mn-lt"/>
                          <a:ea typeface="+mn-ea"/>
                          <a:cs typeface="+mn-cs"/>
                        </a:rPr>
                        <a:t>(</a:t>
                      </a:r>
                      <a:r>
                        <a:rPr lang="ja-JP" altLang="en-US" sz="1200" b="0" strike="noStrike" kern="1200" baseline="0" dirty="0" smtClean="0">
                          <a:solidFill>
                            <a:schemeClr val="tx1"/>
                          </a:solidFill>
                          <a:latin typeface="+mn-lt"/>
                          <a:ea typeface="+mn-ea"/>
                          <a:cs typeface="+mn-cs"/>
                        </a:rPr>
                        <a:t>パフォーマンス最適化</a:t>
                      </a:r>
                      <a:r>
                        <a:rPr lang="en-US" sz="1200" b="0" strike="noStrike" kern="1200" baseline="0" dirty="0" smtClean="0">
                          <a:solidFill>
                            <a:schemeClr val="tx1"/>
                          </a:solidFill>
                          <a:latin typeface="+mn-lt"/>
                          <a:ea typeface="+mn-ea"/>
                          <a:cs typeface="+mn-cs"/>
                        </a:rPr>
                        <a:t>)</a:t>
                      </a:r>
                    </a:p>
                    <a:p>
                      <a:pPr marL="0" marR="0" lvl="0" indent="0" algn="ctr" defTabSz="342687" rtl="0" eaLnBrk="1" fontAlgn="auto" latinLnBrk="0" hangingPunct="1">
                        <a:lnSpc>
                          <a:spcPct val="100000"/>
                        </a:lnSpc>
                        <a:spcBef>
                          <a:spcPts val="0"/>
                        </a:spcBef>
                        <a:spcAft>
                          <a:spcPts val="600"/>
                        </a:spcAft>
                        <a:buClrTx/>
                        <a:buSzTx/>
                        <a:buFontTx/>
                        <a:buNone/>
                        <a:tabLst/>
                        <a:defRPr/>
                      </a:pPr>
                      <a:r>
                        <a:rPr lang="ja-JP" altLang="en-US" sz="1300" b="1" strike="noStrike" kern="1200" baseline="0" dirty="0" smtClean="0">
                          <a:solidFill>
                            <a:schemeClr val="tx1"/>
                          </a:solidFill>
                          <a:latin typeface="+mn-lt"/>
                          <a:ea typeface="+mn-ea"/>
                          <a:cs typeface="+mn-cs"/>
                        </a:rPr>
                        <a:t>インターネット</a:t>
                      </a:r>
                      <a:r>
                        <a:rPr lang="en-US" sz="1300" b="1" strike="noStrike" kern="1200" baseline="0" dirty="0" err="1" smtClean="0">
                          <a:solidFill>
                            <a:schemeClr val="tx1"/>
                          </a:solidFill>
                          <a:latin typeface="+mn-lt"/>
                          <a:ea typeface="+mn-ea"/>
                          <a:cs typeface="+mn-cs"/>
                        </a:rPr>
                        <a:t>QoS</a:t>
                      </a:r>
                      <a:r>
                        <a:rPr lang="ja-JP" altLang="en-US" sz="1300" b="1" strike="noStrike" kern="1200" baseline="0" dirty="0" smtClean="0">
                          <a:solidFill>
                            <a:schemeClr val="tx1"/>
                          </a:solidFill>
                          <a:latin typeface="+mn-lt"/>
                          <a:ea typeface="+mn-ea"/>
                          <a:cs typeface="+mn-cs"/>
                        </a:rPr>
                        <a:t>管理</a:t>
                      </a:r>
                      <a:r>
                        <a:rPr lang="en-US" sz="1300" b="1" strike="noStrike" kern="1200" baseline="0" dirty="0" smtClean="0">
                          <a:solidFill>
                            <a:schemeClr val="tx1"/>
                          </a:solidFill>
                          <a:latin typeface="+mn-lt"/>
                          <a:ea typeface="+mn-ea"/>
                          <a:cs typeface="+mn-cs"/>
                        </a:rPr>
                        <a:t/>
                      </a:r>
                      <a:br>
                        <a:rPr lang="en-US" sz="1300" b="1" strike="noStrike" kern="1200" baseline="0" dirty="0" smtClean="0">
                          <a:solidFill>
                            <a:schemeClr val="tx1"/>
                          </a:solidFill>
                          <a:latin typeface="+mn-lt"/>
                          <a:ea typeface="+mn-ea"/>
                          <a:cs typeface="+mn-cs"/>
                        </a:rPr>
                      </a:br>
                      <a:r>
                        <a:rPr lang="en-US" sz="1200" b="0" strike="noStrike" kern="1200" baseline="0" dirty="0" smtClean="0">
                          <a:solidFill>
                            <a:schemeClr val="tx1"/>
                          </a:solidFill>
                          <a:latin typeface="+mn-lt"/>
                          <a:ea typeface="+mn-ea"/>
                          <a:cs typeface="+mn-cs"/>
                        </a:rPr>
                        <a:t>(Adaptive Shaping, Local PFA)</a:t>
                      </a:r>
                    </a:p>
                    <a:p>
                      <a:pPr marL="0" marR="0" lvl="0" indent="0" algn="ctr" defTabSz="342687" rtl="0" eaLnBrk="1" fontAlgn="auto" latinLnBrk="0" hangingPunct="1">
                        <a:lnSpc>
                          <a:spcPct val="100000"/>
                        </a:lnSpc>
                        <a:spcBef>
                          <a:spcPts val="0"/>
                        </a:spcBef>
                        <a:spcAft>
                          <a:spcPts val="600"/>
                        </a:spcAft>
                        <a:buClrTx/>
                        <a:buSzTx/>
                        <a:buFontTx/>
                        <a:buNone/>
                        <a:tabLst/>
                        <a:defRPr/>
                      </a:pPr>
                      <a:r>
                        <a:rPr lang="en-US" sz="1300" b="1" strike="noStrike" kern="1200" baseline="0" dirty="0" smtClean="0">
                          <a:solidFill>
                            <a:schemeClr val="tx1"/>
                          </a:solidFill>
                          <a:latin typeface="+mn-lt"/>
                          <a:ea typeface="+mn-ea"/>
                          <a:cs typeface="+mn-cs"/>
                        </a:rPr>
                        <a:t>Akamai Connect</a:t>
                      </a:r>
                      <a:endParaRPr lang="en-US" sz="1300" b="0" strike="noStrike" kern="1200" baseline="0" dirty="0" smtClean="0">
                        <a:solidFill>
                          <a:schemeClr val="tx1"/>
                        </a:solidFill>
                        <a:latin typeface="+mn-lt"/>
                        <a:ea typeface="+mn-ea"/>
                        <a:cs typeface="+mn-cs"/>
                      </a:endParaRPr>
                    </a:p>
                  </a:txBody>
                  <a:tcPr marL="121920" marR="121920" marT="60960" marB="6096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8BE20">
                        <a:lumMod val="40000"/>
                        <a:lumOff val="60000"/>
                      </a:srgbClr>
                    </a:solidFill>
                  </a:tcPr>
                </a:tc>
                <a:tc>
                  <a:txBody>
                    <a:bodyPr/>
                    <a:lstStyle/>
                    <a:p>
                      <a:pPr marL="0" marR="0" lvl="0" indent="0" algn="ctr" defTabSz="342687" rtl="0" eaLnBrk="1" fontAlgn="auto" latinLnBrk="0" hangingPunct="1">
                        <a:lnSpc>
                          <a:spcPct val="100000"/>
                        </a:lnSpc>
                        <a:spcBef>
                          <a:spcPts val="0"/>
                        </a:spcBef>
                        <a:spcAft>
                          <a:spcPts val="600"/>
                        </a:spcAft>
                        <a:buClrTx/>
                        <a:buSzTx/>
                        <a:buFontTx/>
                        <a:buNone/>
                        <a:tabLst/>
                        <a:defRPr/>
                      </a:pPr>
                      <a:r>
                        <a:rPr lang="ja-JP" altLang="en-US" sz="1300" b="1" strike="noStrike" kern="1200" baseline="0" dirty="0" smtClean="0">
                          <a:solidFill>
                            <a:schemeClr val="tx1"/>
                          </a:solidFill>
                          <a:latin typeface="+mn-lt"/>
                          <a:ea typeface="+mn-ea"/>
                          <a:cs typeface="+mn-cs"/>
                        </a:rPr>
                        <a:t>高度なインターネット</a:t>
                      </a:r>
                      <a:r>
                        <a:rPr lang="en-US" sz="1300" b="1" strike="noStrike" kern="1200" baseline="0" dirty="0" err="1" smtClean="0">
                          <a:solidFill>
                            <a:schemeClr val="tx1"/>
                          </a:solidFill>
                          <a:latin typeface="+mn-lt"/>
                          <a:ea typeface="+mn-ea"/>
                          <a:cs typeface="+mn-cs"/>
                        </a:rPr>
                        <a:t>QoS</a:t>
                      </a:r>
                      <a:r>
                        <a:rPr lang="ja-JP" altLang="en-US" sz="1300" b="1" strike="noStrike" kern="1200" baseline="0" dirty="0" smtClean="0">
                          <a:solidFill>
                            <a:schemeClr val="tx1"/>
                          </a:solidFill>
                          <a:latin typeface="+mn-lt"/>
                          <a:ea typeface="+mn-ea"/>
                          <a:cs typeface="+mn-cs"/>
                        </a:rPr>
                        <a:t>管理</a:t>
                      </a:r>
                      <a:r>
                        <a:rPr lang="en-US" sz="1300" b="1" strike="noStrike" kern="1200" baseline="0" dirty="0" smtClean="0">
                          <a:solidFill>
                            <a:schemeClr val="tx1"/>
                          </a:solidFill>
                          <a:latin typeface="+mn-lt"/>
                          <a:ea typeface="+mn-ea"/>
                          <a:cs typeface="+mn-cs"/>
                        </a:rPr>
                        <a:t> </a:t>
                      </a:r>
                      <a:r>
                        <a:rPr lang="en-US" sz="1300" b="0" strike="noStrike" kern="1200" baseline="0" dirty="0" smtClean="0">
                          <a:solidFill>
                            <a:schemeClr val="tx1"/>
                          </a:solidFill>
                          <a:latin typeface="+mn-lt"/>
                          <a:ea typeface="+mn-ea"/>
                          <a:cs typeface="+mn-cs"/>
                        </a:rPr>
                        <a:t/>
                      </a:r>
                      <a:br>
                        <a:rPr lang="en-US" sz="1300" b="0" strike="noStrike" kern="1200" baseline="0" dirty="0" smtClean="0">
                          <a:solidFill>
                            <a:schemeClr val="tx1"/>
                          </a:solidFill>
                          <a:latin typeface="+mn-lt"/>
                          <a:ea typeface="+mn-ea"/>
                          <a:cs typeface="+mn-cs"/>
                        </a:rPr>
                      </a:br>
                      <a:r>
                        <a:rPr lang="en-US" sz="1200" b="0" strike="noStrike" kern="1200" baseline="0" dirty="0" smtClean="0">
                          <a:solidFill>
                            <a:schemeClr val="tx1"/>
                          </a:solidFill>
                          <a:latin typeface="+mn-lt"/>
                          <a:ea typeface="+mn-ea"/>
                          <a:cs typeface="+mn-cs"/>
                        </a:rPr>
                        <a:t>(MP Congestion Control, </a:t>
                      </a:r>
                      <a:r>
                        <a:rPr lang="ja-JP" altLang="en-US" sz="1200" b="0" strike="noStrike" kern="1200" baseline="0" dirty="0" smtClean="0">
                          <a:solidFill>
                            <a:schemeClr val="tx1"/>
                          </a:solidFill>
                          <a:latin typeface="+mn-lt"/>
                          <a:ea typeface="+mn-ea"/>
                          <a:cs typeface="+mn-cs"/>
                        </a:rPr>
                        <a:t>リモート</a:t>
                      </a:r>
                      <a:r>
                        <a:rPr lang="en-US" sz="1200" b="0" strike="noStrike" kern="1200" baseline="0" dirty="0" smtClean="0">
                          <a:solidFill>
                            <a:schemeClr val="tx1"/>
                          </a:solidFill>
                          <a:latin typeface="+mn-lt"/>
                          <a:ea typeface="+mn-ea"/>
                          <a:cs typeface="+mn-cs"/>
                        </a:rPr>
                        <a:t>PFA) </a:t>
                      </a:r>
                    </a:p>
                    <a:p>
                      <a:pPr marL="0" marR="0" lvl="0" indent="0" algn="ctr" defTabSz="342687" rtl="0" eaLnBrk="1" fontAlgn="auto" latinLnBrk="0" hangingPunct="1">
                        <a:lnSpc>
                          <a:spcPct val="100000"/>
                        </a:lnSpc>
                        <a:spcBef>
                          <a:spcPts val="0"/>
                        </a:spcBef>
                        <a:spcAft>
                          <a:spcPts val="600"/>
                        </a:spcAft>
                        <a:buClrTx/>
                        <a:buSzTx/>
                        <a:buFontTx/>
                        <a:buNone/>
                        <a:tabLst/>
                        <a:defRPr/>
                      </a:pPr>
                      <a:endParaRPr lang="en-US" sz="1300" b="0" strike="noStrike" kern="1200" baseline="0" dirty="0" smtClean="0">
                        <a:solidFill>
                          <a:schemeClr val="tx1"/>
                        </a:solidFill>
                        <a:latin typeface="+mn-lt"/>
                        <a:ea typeface="+mn-ea"/>
                        <a:cs typeface="+mn-cs"/>
                      </a:endParaRPr>
                    </a:p>
                  </a:txBody>
                  <a:tcPr marL="121920" marR="121920" marT="60960" marB="6096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E6E9"/>
                    </a:solidFill>
                  </a:tcPr>
                </a:tc>
              </a:tr>
              <a:tr h="861108">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r>
                        <a:rPr lang="ja-JP" altLang="en-US" sz="1500" b="1" dirty="0" smtClean="0">
                          <a:solidFill>
                            <a:schemeClr val="tx1">
                              <a:lumMod val="50000"/>
                            </a:schemeClr>
                          </a:solidFill>
                        </a:rPr>
                        <a:t>セキュアな接続性</a:t>
                      </a:r>
                      <a:endParaRPr lang="en-US" sz="1500" b="1" dirty="0">
                        <a:solidFill>
                          <a:schemeClr val="tx1">
                            <a:lumMod val="50000"/>
                          </a:schemeClr>
                        </a:solidFill>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30F65">
                        <a:tint val="40000"/>
                      </a:srgbClr>
                    </a:solidFill>
                  </a:tcPr>
                </a:tc>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dirty="0" smtClean="0">
                          <a:solidFill>
                            <a:schemeClr val="tx1"/>
                          </a:solidFill>
                        </a:rPr>
                        <a:t>IPSec</a:t>
                      </a:r>
                      <a:r>
                        <a:rPr lang="en-US" sz="1200" b="1" baseline="0" dirty="0" smtClean="0">
                          <a:solidFill>
                            <a:schemeClr val="tx1"/>
                          </a:solidFill>
                        </a:rPr>
                        <a:t> Suite-B </a:t>
                      </a:r>
                      <a:r>
                        <a:rPr lang="ja-JP" altLang="en-US" sz="1200" b="1" baseline="0" dirty="0" smtClean="0">
                          <a:solidFill>
                            <a:schemeClr val="tx1"/>
                          </a:solidFill>
                        </a:rPr>
                        <a:t>暗号化</a:t>
                      </a:r>
                      <a:endParaRPr lang="en-US" altLang="ja-JP" sz="1200" b="1" baseline="0" dirty="0" smtClean="0">
                        <a:solidFill>
                          <a:schemeClr val="tx1"/>
                        </a:solidFill>
                      </a:endParaRPr>
                    </a:p>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dirty="0" smtClean="0">
                          <a:solidFill>
                            <a:schemeClr val="tx1"/>
                          </a:solidFill>
                        </a:rPr>
                        <a:t>IOS ZBFW</a:t>
                      </a:r>
                      <a:endParaRPr lang="en-US" sz="1200" b="1" baseline="0" dirty="0" smtClean="0">
                        <a:solidFill>
                          <a:schemeClr val="tx1"/>
                        </a:solidFill>
                      </a:endParaRPr>
                    </a:p>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baseline="0" dirty="0" smtClean="0">
                          <a:solidFill>
                            <a:schemeClr val="tx1"/>
                          </a:solidFill>
                        </a:rPr>
                        <a:t>Cloud Web Security (CWS)</a:t>
                      </a:r>
                    </a:p>
                  </a:txBody>
                  <a:tcPr marL="121920" marR="95975" marT="60960" marB="6096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30F65">
                        <a:tint val="40000"/>
                      </a:srgbClr>
                    </a:solidFill>
                  </a:tcPr>
                </a:tc>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pPr marL="0" marR="0" indent="0" algn="ctr" defTabSz="342687" rtl="0" eaLnBrk="1" fontAlgn="auto" latinLnBrk="0" hangingPunct="1">
                        <a:lnSpc>
                          <a:spcPct val="100000"/>
                        </a:lnSpc>
                        <a:spcBef>
                          <a:spcPts val="0"/>
                        </a:spcBef>
                        <a:spcAft>
                          <a:spcPts val="600"/>
                        </a:spcAft>
                        <a:buClrTx/>
                        <a:buSzTx/>
                        <a:buFontTx/>
                        <a:buNone/>
                        <a:tabLst/>
                        <a:defRPr/>
                      </a:pPr>
                      <a:r>
                        <a:rPr lang="ja-JP" altLang="en-US" sz="1300" b="1" strike="noStrike" kern="1200" baseline="0" dirty="0" smtClean="0">
                          <a:solidFill>
                            <a:schemeClr val="tx1"/>
                          </a:solidFill>
                          <a:latin typeface="+mn-lt"/>
                          <a:ea typeface="+mn-ea"/>
                          <a:cs typeface="+mn-cs"/>
                        </a:rPr>
                        <a:t>キー管理の自動化</a:t>
                      </a:r>
                      <a:r>
                        <a:rPr lang="en-US" sz="1300" b="1" strike="noStrike" kern="1200" baseline="0" dirty="0" smtClean="0">
                          <a:solidFill>
                            <a:schemeClr val="tx1"/>
                          </a:solidFill>
                          <a:latin typeface="+mn-lt"/>
                          <a:ea typeface="+mn-ea"/>
                          <a:cs typeface="+mn-cs"/>
                        </a:rPr>
                        <a:t> </a:t>
                      </a:r>
                      <a:br>
                        <a:rPr lang="en-US" sz="1300" b="1" strike="noStrike" kern="1200" baseline="0" dirty="0" smtClean="0">
                          <a:solidFill>
                            <a:schemeClr val="tx1"/>
                          </a:solidFill>
                          <a:latin typeface="+mn-lt"/>
                          <a:ea typeface="+mn-ea"/>
                          <a:cs typeface="+mn-cs"/>
                        </a:rPr>
                      </a:br>
                      <a:r>
                        <a:rPr lang="en-US" sz="1200" b="0" strike="noStrike" kern="1200" baseline="0" dirty="0" smtClean="0">
                          <a:solidFill>
                            <a:schemeClr val="tx1"/>
                          </a:solidFill>
                          <a:latin typeface="+mn-lt"/>
                          <a:ea typeface="+mn-ea"/>
                          <a:cs typeface="+mn-cs"/>
                        </a:rPr>
                        <a:t>(PKI Certificate/Trust Automation)</a:t>
                      </a:r>
                      <a:endParaRPr lang="en-US" sz="1200" b="0" strike="noStrike" kern="1200" baseline="0" dirty="0">
                        <a:solidFill>
                          <a:schemeClr val="tx1"/>
                        </a:solidFill>
                        <a:latin typeface="+mn-lt"/>
                        <a:ea typeface="+mn-ea"/>
                        <a:cs typeface="+mn-cs"/>
                      </a:endParaRPr>
                    </a:p>
                  </a:txBody>
                  <a:tcPr marL="121920" marR="121920" marT="60960" marB="6096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8BE20">
                        <a:lumMod val="20000"/>
                        <a:lumOff val="80000"/>
                      </a:srgbClr>
                    </a:solidFill>
                  </a:tcPr>
                </a:tc>
                <a:tc>
                  <a:txBody>
                    <a:bodyPr/>
                    <a:lstStyle/>
                    <a:p>
                      <a:pPr marL="0" marR="0" indent="0" algn="ctr" defTabSz="342687" rtl="0" eaLnBrk="1" fontAlgn="auto" latinLnBrk="0" hangingPunct="1">
                        <a:lnSpc>
                          <a:spcPct val="100000"/>
                        </a:lnSpc>
                        <a:spcBef>
                          <a:spcPts val="0"/>
                        </a:spcBef>
                        <a:spcAft>
                          <a:spcPts val="600"/>
                        </a:spcAft>
                        <a:buClrTx/>
                        <a:buSzTx/>
                        <a:buFontTx/>
                        <a:buNone/>
                        <a:tabLst/>
                        <a:defRPr/>
                      </a:pPr>
                      <a:r>
                        <a:rPr lang="en-US" sz="1300" b="1" strike="noStrike" kern="1200" baseline="0" dirty="0" smtClean="0">
                          <a:solidFill>
                            <a:schemeClr val="tx1"/>
                          </a:solidFill>
                          <a:latin typeface="+mn-lt"/>
                          <a:ea typeface="+mn-ea"/>
                          <a:cs typeface="+mn-cs"/>
                        </a:rPr>
                        <a:t>CWS</a:t>
                      </a:r>
                      <a:r>
                        <a:rPr lang="ja-JP" altLang="en-US" sz="1300" b="1" strike="noStrike" kern="1200" baseline="0" dirty="0" smtClean="0">
                          <a:solidFill>
                            <a:schemeClr val="tx1"/>
                          </a:solidFill>
                          <a:latin typeface="+mn-lt"/>
                          <a:ea typeface="+mn-ea"/>
                          <a:cs typeface="+mn-cs"/>
                        </a:rPr>
                        <a:t>拡張</a:t>
                      </a:r>
                      <a:r>
                        <a:rPr lang="en-US" sz="1200" b="0" strike="noStrike" kern="1200" baseline="0" dirty="0" smtClean="0">
                          <a:solidFill>
                            <a:schemeClr val="tx1"/>
                          </a:solidFill>
                          <a:latin typeface="+mn-lt"/>
                          <a:ea typeface="+mn-ea"/>
                          <a:cs typeface="+mn-cs"/>
                        </a:rPr>
                        <a:t/>
                      </a:r>
                      <a:br>
                        <a:rPr lang="en-US" sz="1200" b="0" strike="noStrike" kern="1200" baseline="0" dirty="0" smtClean="0">
                          <a:solidFill>
                            <a:schemeClr val="tx1"/>
                          </a:solidFill>
                          <a:latin typeface="+mn-lt"/>
                          <a:ea typeface="+mn-ea"/>
                          <a:cs typeface="+mn-cs"/>
                        </a:rPr>
                      </a:br>
                      <a:r>
                        <a:rPr lang="en-US" sz="1200" b="0" strike="noStrike" kern="1200" baseline="0" dirty="0" smtClean="0">
                          <a:solidFill>
                            <a:schemeClr val="tx1"/>
                          </a:solidFill>
                          <a:latin typeface="+mn-lt"/>
                          <a:ea typeface="+mn-ea"/>
                          <a:cs typeface="+mn-cs"/>
                        </a:rPr>
                        <a:t>(ACL/DNS</a:t>
                      </a:r>
                      <a:r>
                        <a:rPr lang="ja-JP" altLang="en-US" sz="1200" b="0" strike="noStrike" kern="1200" baseline="0" dirty="0" smtClean="0">
                          <a:solidFill>
                            <a:schemeClr val="tx1"/>
                          </a:solidFill>
                          <a:latin typeface="+mn-lt"/>
                          <a:ea typeface="+mn-ea"/>
                          <a:cs typeface="+mn-cs"/>
                        </a:rPr>
                        <a:t>ホワイトリスト</a:t>
                      </a:r>
                      <a:r>
                        <a:rPr lang="en-US" sz="1200" b="0" strike="noStrike" kern="1200" baseline="0" dirty="0" smtClean="0">
                          <a:solidFill>
                            <a:schemeClr val="tx1"/>
                          </a:solidFill>
                          <a:latin typeface="+mn-lt"/>
                          <a:ea typeface="+mn-ea"/>
                          <a:cs typeface="+mn-cs"/>
                        </a:rPr>
                        <a:t>, </a:t>
                      </a:r>
                      <a:r>
                        <a:rPr lang="ja-JP" altLang="en-US" sz="1200" b="0" strike="noStrike" kern="1200" baseline="0" dirty="0" smtClean="0">
                          <a:solidFill>
                            <a:schemeClr val="tx1"/>
                          </a:solidFill>
                          <a:latin typeface="+mn-lt"/>
                          <a:ea typeface="+mn-ea"/>
                          <a:cs typeface="+mn-cs"/>
                        </a:rPr>
                        <a:t>複数</a:t>
                      </a:r>
                      <a:r>
                        <a:rPr lang="en-US" sz="1200" b="0" strike="noStrike" kern="1200" baseline="0" dirty="0" smtClean="0">
                          <a:solidFill>
                            <a:schemeClr val="tx1"/>
                          </a:solidFill>
                          <a:latin typeface="+mn-lt"/>
                          <a:ea typeface="+mn-ea"/>
                          <a:cs typeface="+mn-cs"/>
                        </a:rPr>
                        <a:t> I/F)</a:t>
                      </a:r>
                      <a:endParaRPr lang="en-US" sz="1200" b="0" strike="noStrike" kern="1200" baseline="0" dirty="0">
                        <a:solidFill>
                          <a:schemeClr val="tx1"/>
                        </a:solidFill>
                        <a:latin typeface="+mn-lt"/>
                        <a:ea typeface="+mn-ea"/>
                        <a:cs typeface="+mn-cs"/>
                      </a:endParaRPr>
                    </a:p>
                  </a:txBody>
                  <a:tcPr marL="121920" marR="121920" marT="60960" marB="6096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ACACD"/>
                    </a:solidFill>
                  </a:tcPr>
                </a:tc>
              </a:tr>
              <a:tr h="1158240">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r>
                        <a:rPr lang="ja-JP" altLang="en-US" sz="1500" b="1" dirty="0" smtClean="0">
                          <a:solidFill>
                            <a:schemeClr val="tx1">
                              <a:lumMod val="50000"/>
                            </a:schemeClr>
                          </a:solidFill>
                        </a:rPr>
                        <a:t>運用管理</a:t>
                      </a:r>
                      <a:endParaRPr lang="en-US" sz="1500" b="1" dirty="0">
                        <a:solidFill>
                          <a:schemeClr val="tx1">
                            <a:lumMod val="50000"/>
                          </a:schemeClr>
                        </a:solidFill>
                      </a:endParaRPr>
                    </a:p>
                  </a:txBody>
                  <a:tcPr marL="121920" marR="121920" marT="60960" marB="6096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30F65">
                        <a:tint val="20000"/>
                      </a:srgbClr>
                    </a:solidFill>
                  </a:tcPr>
                </a:tc>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300" b="1" baseline="0" dirty="0" smtClean="0">
                          <a:solidFill>
                            <a:schemeClr val="tx1"/>
                          </a:solidFill>
                        </a:rPr>
                        <a:t>Cisco Prime</a:t>
                      </a:r>
                      <a:endParaRPr lang="en-US" sz="1300" b="0" kern="1200" baseline="0" dirty="0" smtClean="0">
                        <a:solidFill>
                          <a:schemeClr val="tx1"/>
                        </a:solidFill>
                        <a:latin typeface="+mn-lt"/>
                        <a:ea typeface="+mn-ea"/>
                        <a:cs typeface="+mn-cs"/>
                      </a:endParaRPr>
                    </a:p>
                    <a:p>
                      <a:pPr algn="ctr">
                        <a:spcAft>
                          <a:spcPts val="600"/>
                        </a:spcAft>
                      </a:pPr>
                      <a:r>
                        <a:rPr lang="en-US" sz="1300" b="1" baseline="0" dirty="0" err="1" smtClean="0">
                          <a:solidFill>
                            <a:schemeClr val="tx1"/>
                          </a:solidFill>
                        </a:rPr>
                        <a:t>LiveAction</a:t>
                      </a:r>
                      <a:endParaRPr lang="en-US" sz="1300" b="1" baseline="0" dirty="0" smtClean="0">
                        <a:solidFill>
                          <a:schemeClr val="tx1"/>
                        </a:solidFill>
                      </a:endParaRPr>
                    </a:p>
                    <a:p>
                      <a:pPr algn="ctr">
                        <a:spcAft>
                          <a:spcPts val="600"/>
                        </a:spcAft>
                      </a:pPr>
                      <a:r>
                        <a:rPr lang="en-US" sz="1300" b="1" baseline="0" dirty="0" smtClean="0">
                          <a:solidFill>
                            <a:schemeClr val="tx1"/>
                          </a:solidFill>
                        </a:rPr>
                        <a:t>Glue Networks</a:t>
                      </a:r>
                    </a:p>
                  </a:txBody>
                  <a:tcPr marL="121920" marR="121920" marT="60960" marB="6096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30F65">
                        <a:tint val="20000"/>
                      </a:srgbClr>
                    </a:solidFill>
                  </a:tcPr>
                </a:tc>
                <a:tc>
                  <a:txBody>
                    <a:bodyPr/>
                    <a:lstStyle>
                      <a:lvl1pPr marL="0" algn="l" defTabSz="685321" rtl="0" eaLnBrk="1" latinLnBrk="0" hangingPunct="1">
                        <a:defRPr sz="1400" kern="1200">
                          <a:solidFill>
                            <a:schemeClr val="dk1"/>
                          </a:solidFill>
                          <a:latin typeface="CiscoSansTT"/>
                        </a:defRPr>
                      </a:lvl1pPr>
                      <a:lvl2pPr marL="342646" algn="l" defTabSz="685321" rtl="0" eaLnBrk="1" latinLnBrk="0" hangingPunct="1">
                        <a:defRPr sz="1400" kern="1200">
                          <a:solidFill>
                            <a:schemeClr val="dk1"/>
                          </a:solidFill>
                          <a:latin typeface="CiscoSansTT"/>
                        </a:defRPr>
                      </a:lvl2pPr>
                      <a:lvl3pPr marL="685321" algn="l" defTabSz="685321" rtl="0" eaLnBrk="1" latinLnBrk="0" hangingPunct="1">
                        <a:defRPr sz="1400" kern="1200">
                          <a:solidFill>
                            <a:schemeClr val="dk1"/>
                          </a:solidFill>
                          <a:latin typeface="CiscoSansTT"/>
                        </a:defRPr>
                      </a:lvl3pPr>
                      <a:lvl4pPr marL="1027977" algn="l" defTabSz="685321" rtl="0" eaLnBrk="1" latinLnBrk="0" hangingPunct="1">
                        <a:defRPr sz="1400" kern="1200">
                          <a:solidFill>
                            <a:schemeClr val="dk1"/>
                          </a:solidFill>
                          <a:latin typeface="CiscoSansTT"/>
                        </a:defRPr>
                      </a:lvl4pPr>
                      <a:lvl5pPr marL="1370643" algn="l" defTabSz="685321" rtl="0" eaLnBrk="1" latinLnBrk="0" hangingPunct="1">
                        <a:defRPr sz="1400" kern="1200">
                          <a:solidFill>
                            <a:schemeClr val="dk1"/>
                          </a:solidFill>
                          <a:latin typeface="CiscoSansTT"/>
                        </a:defRPr>
                      </a:lvl5pPr>
                      <a:lvl6pPr marL="1713291" algn="l" defTabSz="685321" rtl="0" eaLnBrk="1" latinLnBrk="0" hangingPunct="1">
                        <a:defRPr sz="1400" kern="1200">
                          <a:solidFill>
                            <a:schemeClr val="dk1"/>
                          </a:solidFill>
                          <a:latin typeface="CiscoSansTT"/>
                        </a:defRPr>
                      </a:lvl6pPr>
                      <a:lvl7pPr marL="2055960" algn="l" defTabSz="685321" rtl="0" eaLnBrk="1" latinLnBrk="0" hangingPunct="1">
                        <a:defRPr sz="1400" kern="1200">
                          <a:solidFill>
                            <a:schemeClr val="dk1"/>
                          </a:solidFill>
                          <a:latin typeface="CiscoSansTT"/>
                        </a:defRPr>
                      </a:lvl7pPr>
                      <a:lvl8pPr marL="2398620" algn="l" defTabSz="685321" rtl="0" eaLnBrk="1" latinLnBrk="0" hangingPunct="1">
                        <a:defRPr sz="1400" kern="1200">
                          <a:solidFill>
                            <a:schemeClr val="dk1"/>
                          </a:solidFill>
                          <a:latin typeface="CiscoSansTT"/>
                        </a:defRPr>
                      </a:lvl8pPr>
                      <a:lvl9pPr marL="2741285" algn="l" defTabSz="685321" rtl="0" eaLnBrk="1" latinLnBrk="0" hangingPunct="1">
                        <a:defRPr sz="1400" kern="1200">
                          <a:solidFill>
                            <a:schemeClr val="dk1"/>
                          </a:solidFill>
                          <a:latin typeface="CiscoSansTT"/>
                        </a:defRPr>
                      </a:lvl9pPr>
                    </a:lstStyle>
                    <a:p>
                      <a:pPr marL="0" algn="ctr" defTabSz="342687" rtl="0" eaLnBrk="1" latinLnBrk="0" hangingPunct="1">
                        <a:spcAft>
                          <a:spcPts val="600"/>
                        </a:spcAft>
                      </a:pPr>
                      <a:r>
                        <a:rPr lang="en-US" sz="1300" b="1" strike="noStrike" kern="1200" baseline="0" dirty="0" smtClean="0">
                          <a:solidFill>
                            <a:schemeClr val="tx1"/>
                          </a:solidFill>
                          <a:latin typeface="+mn-lt"/>
                          <a:ea typeface="+mn-ea"/>
                          <a:cs typeface="+mn-cs"/>
                        </a:rPr>
                        <a:t>Prime Infrastructure 2.2:</a:t>
                      </a:r>
                    </a:p>
                    <a:p>
                      <a:pPr marL="0" algn="ctr" defTabSz="342687" rtl="0" eaLnBrk="1" latinLnBrk="0" hangingPunct="1">
                        <a:spcAft>
                          <a:spcPts val="600"/>
                        </a:spcAft>
                      </a:pPr>
                      <a:r>
                        <a:rPr lang="ja-JP" altLang="en-US" sz="1200" b="0" strike="noStrike" kern="1200" baseline="0" dirty="0" smtClean="0">
                          <a:solidFill>
                            <a:schemeClr val="tx1"/>
                          </a:solidFill>
                          <a:latin typeface="+mn-lt"/>
                          <a:ea typeface="+mn-ea"/>
                          <a:cs typeface="+mn-cs"/>
                        </a:rPr>
                        <a:t>通信回線から独立したデザイン</a:t>
                      </a:r>
                      <a:r>
                        <a:rPr lang="en-US" sz="1200" b="0" strike="noStrike" kern="1200" baseline="0" dirty="0" smtClean="0">
                          <a:solidFill>
                            <a:schemeClr val="tx1"/>
                          </a:solidFill>
                          <a:latin typeface="+mn-lt"/>
                          <a:ea typeface="+mn-ea"/>
                          <a:cs typeface="+mn-cs"/>
                        </a:rPr>
                        <a:t>  (DMVPN)</a:t>
                      </a:r>
                      <a:br>
                        <a:rPr lang="en-US" sz="1200" b="0" strike="noStrike" kern="1200" baseline="0" dirty="0" smtClean="0">
                          <a:solidFill>
                            <a:schemeClr val="tx1"/>
                          </a:solidFill>
                          <a:latin typeface="+mn-lt"/>
                          <a:ea typeface="+mn-ea"/>
                          <a:cs typeface="+mn-cs"/>
                        </a:rPr>
                      </a:br>
                      <a:r>
                        <a:rPr lang="ja-JP" altLang="en-US" sz="1200" b="0" strike="noStrike" kern="1200" baseline="0" dirty="0" smtClean="0">
                          <a:solidFill>
                            <a:schemeClr val="tx1"/>
                          </a:solidFill>
                          <a:latin typeface="+mn-lt"/>
                          <a:ea typeface="+mn-ea"/>
                          <a:cs typeface="+mn-cs"/>
                        </a:rPr>
                        <a:t>アプリケーション最適化</a:t>
                      </a:r>
                      <a:r>
                        <a:rPr lang="en-US" sz="1200" b="0" strike="noStrike" kern="1200" baseline="0" dirty="0" smtClean="0">
                          <a:solidFill>
                            <a:schemeClr val="tx1"/>
                          </a:solidFill>
                          <a:latin typeface="+mn-lt"/>
                          <a:ea typeface="+mn-ea"/>
                          <a:cs typeface="+mn-cs"/>
                        </a:rPr>
                        <a:t> (AVC), </a:t>
                      </a:r>
                      <a:br>
                        <a:rPr lang="en-US" sz="1200" b="0" strike="noStrike" kern="1200" baseline="0" dirty="0" smtClean="0">
                          <a:solidFill>
                            <a:schemeClr val="tx1"/>
                          </a:solidFill>
                          <a:latin typeface="+mn-lt"/>
                          <a:ea typeface="+mn-ea"/>
                          <a:cs typeface="+mn-cs"/>
                        </a:rPr>
                      </a:br>
                      <a:r>
                        <a:rPr lang="ja-JP" altLang="en-US" sz="1200" b="0" strike="noStrike" kern="1200" baseline="0" dirty="0" smtClean="0">
                          <a:solidFill>
                            <a:schemeClr val="tx1"/>
                          </a:solidFill>
                          <a:latin typeface="+mn-lt"/>
                          <a:ea typeface="+mn-ea"/>
                          <a:cs typeface="+mn-cs"/>
                        </a:rPr>
                        <a:t>自動展開</a:t>
                      </a:r>
                      <a:r>
                        <a:rPr lang="en-US" sz="1200" b="0" strike="noStrike" kern="1200" baseline="0" dirty="0" smtClean="0">
                          <a:solidFill>
                            <a:schemeClr val="tx1"/>
                          </a:solidFill>
                          <a:latin typeface="+mn-lt"/>
                          <a:ea typeface="+mn-ea"/>
                          <a:cs typeface="+mn-cs"/>
                        </a:rPr>
                        <a:t/>
                      </a:r>
                      <a:br>
                        <a:rPr lang="en-US" sz="1200" b="0" strike="noStrike" kern="1200" baseline="0" dirty="0" smtClean="0">
                          <a:solidFill>
                            <a:schemeClr val="tx1"/>
                          </a:solidFill>
                          <a:latin typeface="+mn-lt"/>
                          <a:ea typeface="+mn-ea"/>
                          <a:cs typeface="+mn-cs"/>
                        </a:rPr>
                      </a:br>
                      <a:r>
                        <a:rPr lang="ja-JP" altLang="en-US" sz="1200" b="0" strike="noStrike" kern="1200" baseline="0" dirty="0" smtClean="0">
                          <a:solidFill>
                            <a:schemeClr val="tx1"/>
                          </a:solidFill>
                          <a:latin typeface="+mn-lt"/>
                          <a:ea typeface="+mn-ea"/>
                          <a:cs typeface="+mn-cs"/>
                        </a:rPr>
                        <a:t>ワークフローウィザード</a:t>
                      </a:r>
                      <a:endParaRPr lang="en-US" sz="1200" b="0" strike="noStrike" kern="1200" baseline="0" dirty="0" smtClean="0">
                        <a:solidFill>
                          <a:schemeClr val="tx1"/>
                        </a:solidFill>
                        <a:latin typeface="+mn-lt"/>
                        <a:ea typeface="+mn-ea"/>
                        <a:cs typeface="+mn-cs"/>
                      </a:endParaRPr>
                    </a:p>
                  </a:txBody>
                  <a:tcPr marL="121920" marR="121920" marT="60960" marB="6096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8BE20">
                        <a:lumMod val="40000"/>
                        <a:lumOff val="60000"/>
                      </a:srgbClr>
                    </a:solidFill>
                  </a:tcPr>
                </a:tc>
                <a:tc>
                  <a:txBody>
                    <a:bodyPr/>
                    <a:lstStyle/>
                    <a:p>
                      <a:pPr marL="0" algn="ctr" defTabSz="342687" rtl="0" eaLnBrk="1" latinLnBrk="0" hangingPunct="1">
                        <a:spcAft>
                          <a:spcPts val="600"/>
                        </a:spcAft>
                      </a:pPr>
                      <a:r>
                        <a:rPr lang="en-US" sz="1300" b="1" strike="noStrike" kern="1200" baseline="0" dirty="0" smtClean="0">
                          <a:solidFill>
                            <a:schemeClr val="tx1"/>
                          </a:solidFill>
                          <a:latin typeface="+mn-lt"/>
                          <a:ea typeface="+mn-ea"/>
                          <a:cs typeface="+mn-cs"/>
                        </a:rPr>
                        <a:t>APIC-EM Phase 1</a:t>
                      </a:r>
                    </a:p>
                    <a:p>
                      <a:pPr marL="0" marR="0" indent="0" algn="ctr" defTabSz="342687" rtl="0" eaLnBrk="1" fontAlgn="auto" latinLnBrk="0" hangingPunct="1">
                        <a:lnSpc>
                          <a:spcPct val="100000"/>
                        </a:lnSpc>
                        <a:spcBef>
                          <a:spcPts val="0"/>
                        </a:spcBef>
                        <a:spcAft>
                          <a:spcPts val="600"/>
                        </a:spcAft>
                        <a:buClrTx/>
                        <a:buSzTx/>
                        <a:buFontTx/>
                        <a:buNone/>
                        <a:tabLst/>
                        <a:defRPr/>
                      </a:pPr>
                      <a:r>
                        <a:rPr lang="ja-JP" altLang="en-US" sz="1200" b="0" strike="noStrike" kern="1200" baseline="0" dirty="0" smtClean="0">
                          <a:solidFill>
                            <a:schemeClr val="tx1"/>
                          </a:solidFill>
                          <a:latin typeface="+mn-lt"/>
                          <a:ea typeface="+mn-ea"/>
                          <a:cs typeface="+mn-cs"/>
                        </a:rPr>
                        <a:t>通信回線から独立したデザイン</a:t>
                      </a:r>
                      <a:r>
                        <a:rPr lang="en-US" sz="1200" b="0" strike="noStrike" kern="1200" baseline="0" dirty="0" smtClean="0">
                          <a:solidFill>
                            <a:schemeClr val="tx1"/>
                          </a:solidFill>
                          <a:latin typeface="+mn-lt"/>
                          <a:ea typeface="+mn-ea"/>
                          <a:cs typeface="+mn-cs"/>
                        </a:rPr>
                        <a:t> (DMVPN, ZTD)</a:t>
                      </a:r>
                      <a:br>
                        <a:rPr lang="en-US" sz="1200" b="0" strike="noStrike" kern="1200" baseline="0" dirty="0" smtClean="0">
                          <a:solidFill>
                            <a:schemeClr val="tx1"/>
                          </a:solidFill>
                          <a:latin typeface="+mn-lt"/>
                          <a:ea typeface="+mn-ea"/>
                          <a:cs typeface="+mn-cs"/>
                        </a:rPr>
                      </a:br>
                      <a:r>
                        <a:rPr lang="ja-JP" altLang="en-US" sz="1200" b="0" strike="noStrike" kern="1200" baseline="0" dirty="0" smtClean="0">
                          <a:solidFill>
                            <a:schemeClr val="tx1"/>
                          </a:solidFill>
                          <a:latin typeface="+mn-lt"/>
                          <a:ea typeface="+mn-ea"/>
                          <a:cs typeface="+mn-cs"/>
                        </a:rPr>
                        <a:t>高度な経路選択</a:t>
                      </a:r>
                      <a:r>
                        <a:rPr lang="en-US" sz="1200" b="0" strike="noStrike" kern="1200" baseline="0" dirty="0" smtClean="0">
                          <a:solidFill>
                            <a:schemeClr val="tx1"/>
                          </a:solidFill>
                          <a:latin typeface="+mn-lt"/>
                          <a:ea typeface="+mn-ea"/>
                          <a:cs typeface="+mn-cs"/>
                        </a:rPr>
                        <a:t> (PfRv3)</a:t>
                      </a:r>
                      <a:br>
                        <a:rPr lang="en-US" sz="1200" b="0" strike="noStrike" kern="1200" baseline="0" dirty="0" smtClean="0">
                          <a:solidFill>
                            <a:schemeClr val="tx1"/>
                          </a:solidFill>
                          <a:latin typeface="+mn-lt"/>
                          <a:ea typeface="+mn-ea"/>
                          <a:cs typeface="+mn-cs"/>
                        </a:rPr>
                      </a:br>
                      <a:r>
                        <a:rPr lang="ja-JP" altLang="en-US" sz="1200" b="0" strike="noStrike" kern="1200" baseline="0" dirty="0" smtClean="0">
                          <a:solidFill>
                            <a:schemeClr val="tx1"/>
                          </a:solidFill>
                          <a:latin typeface="+mn-lt"/>
                          <a:ea typeface="+mn-ea"/>
                          <a:cs typeface="+mn-cs"/>
                        </a:rPr>
                        <a:t>アプリケーション最適化</a:t>
                      </a:r>
                      <a:r>
                        <a:rPr lang="en-US" sz="1200" b="0" strike="noStrike" kern="1200" baseline="0" dirty="0" smtClean="0">
                          <a:solidFill>
                            <a:schemeClr val="tx1"/>
                          </a:solidFill>
                          <a:latin typeface="+mn-lt"/>
                          <a:ea typeface="+mn-ea"/>
                          <a:cs typeface="+mn-cs"/>
                        </a:rPr>
                        <a:t> (AVC)</a:t>
                      </a:r>
                    </a:p>
                  </a:txBody>
                  <a:tcPr marL="121920" marR="121920" marT="60960" marB="6096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6E6E9"/>
                    </a:solidFill>
                  </a:tcPr>
                </a:tc>
              </a:tr>
            </a:tbl>
          </a:graphicData>
        </a:graphic>
      </p:graphicFrame>
    </p:spTree>
    <p:extLst>
      <p:ext uri="{BB962C8B-B14F-4D97-AF65-F5344CB8AC3E}">
        <p14:creationId xmlns:p14="http://schemas.microsoft.com/office/powerpoint/2010/main" val="398573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IWAN</a:t>
            </a:r>
            <a:r>
              <a:rPr lang="ja-JP" altLang="en-US" dirty="0" smtClean="0"/>
              <a:t>利用ケース</a:t>
            </a:r>
            <a:endParaRPr lang="en-US" dirty="0"/>
          </a:p>
        </p:txBody>
      </p:sp>
    </p:spTree>
    <p:extLst>
      <p:ext uri="{BB962C8B-B14F-4D97-AF65-F5344CB8AC3E}">
        <p14:creationId xmlns:p14="http://schemas.microsoft.com/office/powerpoint/2010/main" val="289731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altLang="en-US" dirty="0" smtClean="0"/>
              <a:t>インターネット上での</a:t>
            </a:r>
            <a:r>
              <a:rPr lang="en-US" dirty="0" smtClean="0"/>
              <a:t>DMVPN</a:t>
            </a:r>
            <a:r>
              <a:rPr lang="ja-JP" altLang="en-US" dirty="0" smtClean="0"/>
              <a:t>利用</a:t>
            </a:r>
            <a:r>
              <a:rPr lang="en-US" dirty="0"/>
              <a:t/>
            </a:r>
            <a:br>
              <a:rPr lang="en-US" dirty="0"/>
            </a:br>
            <a:r>
              <a:rPr lang="en-US" sz="2400" dirty="0" smtClean="0">
                <a:solidFill>
                  <a:schemeClr val="accent2"/>
                </a:solidFill>
              </a:rPr>
              <a:t>VPN</a:t>
            </a:r>
            <a:r>
              <a:rPr lang="ja-JP" altLang="en-US" sz="2400" dirty="0" smtClean="0">
                <a:solidFill>
                  <a:schemeClr val="accent2"/>
                </a:solidFill>
              </a:rPr>
              <a:t>ヘッドエンドへの複数のデフォルトルート</a:t>
            </a:r>
            <a:endParaRPr lang="en-US" sz="2400" dirty="0">
              <a:solidFill>
                <a:schemeClr val="accent2"/>
              </a:solidFill>
            </a:endParaRPr>
          </a:p>
        </p:txBody>
      </p:sp>
      <p:sp>
        <p:nvSpPr>
          <p:cNvPr id="7" name="Slide Number Placeholder 6"/>
          <p:cNvSpPr>
            <a:spLocks noGrp="1"/>
          </p:cNvSpPr>
          <p:nvPr>
            <p:ph type="sldNum" sz="quarter" idx="4"/>
          </p:nvPr>
        </p:nvSpPr>
        <p:spPr/>
        <p:txBody>
          <a:bodyPr/>
          <a:lstStyle/>
          <a:p>
            <a:fld id="{2F5CCB13-0A32-4557-88E9-079F0C330695}" type="slidenum">
              <a:rPr lang="en-US" smtClean="0"/>
              <a:pPr/>
              <a:t>42</a:t>
            </a:fld>
            <a:endParaRPr lang="en-US"/>
          </a:p>
        </p:txBody>
      </p:sp>
      <p:sp>
        <p:nvSpPr>
          <p:cNvPr id="2" name="Content Placeholder 1"/>
          <p:cNvSpPr>
            <a:spLocks noGrp="1"/>
          </p:cNvSpPr>
          <p:nvPr>
            <p:ph idx="4294967295"/>
          </p:nvPr>
        </p:nvSpPr>
        <p:spPr>
          <a:xfrm>
            <a:off x="541255" y="1328895"/>
            <a:ext cx="4842279" cy="5058833"/>
          </a:xfrm>
          <a:prstGeom prst="rect">
            <a:avLst/>
          </a:prstGeom>
        </p:spPr>
        <p:txBody>
          <a:bodyPr lIns="121899" tIns="60949" rIns="121899" bIns="60949">
            <a:noAutofit/>
          </a:bodyPr>
          <a:lstStyle/>
          <a:p>
            <a:pPr>
              <a:lnSpc>
                <a:spcPct val="80000"/>
              </a:lnSpc>
              <a:buFont typeface="Wingdings" panose="05000000000000000000" pitchFamily="2" charset="2"/>
              <a:buChar char="§"/>
            </a:pPr>
            <a:r>
              <a:rPr lang="en-US" sz="1900" dirty="0" smtClean="0"/>
              <a:t>VPN</a:t>
            </a:r>
            <a:r>
              <a:rPr lang="ja-JP" altLang="en-US" sz="1900" dirty="0" smtClean="0"/>
              <a:t>ヘッドエンドはインターネットアクセスが必要なため、</a:t>
            </a:r>
            <a:r>
              <a:rPr lang="en-US" altLang="ja-JP" sz="1900" dirty="0" smtClean="0"/>
              <a:t>ASA</a:t>
            </a:r>
            <a:r>
              <a:rPr lang="ja-JP" altLang="en-US" sz="1900" dirty="0" smtClean="0"/>
              <a:t>ファイアーウォールの</a:t>
            </a:r>
            <a:r>
              <a:rPr lang="en-US" altLang="ja-JP" sz="1900" dirty="0" smtClean="0"/>
              <a:t>VPN-DMZ</a:t>
            </a:r>
            <a:r>
              <a:rPr lang="ja-JP" altLang="en-US" sz="1900" dirty="0" smtClean="0"/>
              <a:t>インターフェイスへデフォルトルートを持つ。</a:t>
            </a:r>
            <a:endParaRPr lang="en-US" sz="1900" dirty="0"/>
          </a:p>
          <a:p>
            <a:pPr>
              <a:lnSpc>
                <a:spcPct val="80000"/>
              </a:lnSpc>
              <a:buFont typeface="Wingdings" panose="05000000000000000000" pitchFamily="2" charset="2"/>
              <a:buChar char="§"/>
            </a:pPr>
            <a:r>
              <a:rPr lang="ja-JP" altLang="en-US" sz="1900" dirty="0" smtClean="0"/>
              <a:t>リモートサイトのポリシーではインターネットアクセスは</a:t>
            </a:r>
            <a:r>
              <a:rPr lang="en-US" altLang="ja-JP" sz="1900" dirty="0" smtClean="0"/>
              <a:t>HUB</a:t>
            </a:r>
            <a:r>
              <a:rPr lang="ja-JP" altLang="en-US" sz="1900" dirty="0" smtClean="0"/>
              <a:t>側から抜けていく</a:t>
            </a:r>
            <a:endParaRPr lang="en-US" sz="1900" dirty="0"/>
          </a:p>
          <a:p>
            <a:pPr>
              <a:lnSpc>
                <a:spcPct val="80000"/>
              </a:lnSpc>
              <a:buFont typeface="Wingdings" panose="05000000000000000000" pitchFamily="2" charset="2"/>
              <a:buChar char="§"/>
            </a:pPr>
            <a:r>
              <a:rPr lang="en-US" altLang="ja-JP" sz="1900" dirty="0" smtClean="0"/>
              <a:t>VPN</a:t>
            </a:r>
            <a:r>
              <a:rPr lang="ja-JP" altLang="en-US" sz="1900" dirty="0" smtClean="0"/>
              <a:t>ヘッドエンドとキャンパスコアの間では</a:t>
            </a:r>
            <a:r>
              <a:rPr lang="en-US" altLang="ja-JP" sz="1900" dirty="0" smtClean="0"/>
              <a:t>EIGRP</a:t>
            </a:r>
            <a:r>
              <a:rPr lang="ja-JP" altLang="en-US" sz="1900" dirty="0" smtClean="0"/>
              <a:t>を動かし、デフォルトルートをリモートへ配布</a:t>
            </a:r>
            <a:endParaRPr lang="en-US" sz="1900" dirty="0"/>
          </a:p>
          <a:p>
            <a:pPr>
              <a:lnSpc>
                <a:spcPct val="80000"/>
              </a:lnSpc>
              <a:buFont typeface="Wingdings" panose="05000000000000000000" pitchFamily="2" charset="2"/>
              <a:buChar char="§"/>
            </a:pPr>
            <a:r>
              <a:rPr lang="ja-JP" altLang="en-US" sz="1900" dirty="0" smtClean="0"/>
              <a:t>スタティックデフォルト</a:t>
            </a:r>
            <a:r>
              <a:rPr lang="en-US" sz="1900" dirty="0" smtClean="0"/>
              <a:t> </a:t>
            </a:r>
            <a:r>
              <a:rPr lang="en-US" sz="1900" dirty="0"/>
              <a:t>(admin </a:t>
            </a:r>
            <a:r>
              <a:rPr lang="en-US" sz="1900" dirty="0" err="1"/>
              <a:t>dist</a:t>
            </a:r>
            <a:r>
              <a:rPr lang="en-US" sz="1900" dirty="0"/>
              <a:t>=0) </a:t>
            </a:r>
            <a:r>
              <a:rPr lang="ja-JP" altLang="en-US" sz="1900" dirty="0" smtClean="0"/>
              <a:t>はアクティブなままとなる</a:t>
            </a:r>
            <a:endParaRPr lang="en-US" sz="1900" dirty="0"/>
          </a:p>
          <a:p>
            <a:pPr>
              <a:lnSpc>
                <a:spcPct val="80000"/>
              </a:lnSpc>
              <a:buFont typeface="Wingdings" panose="05000000000000000000" pitchFamily="2" charset="2"/>
              <a:buChar char="§"/>
            </a:pPr>
            <a:r>
              <a:rPr lang="en-US" sz="1900" dirty="0"/>
              <a:t>VPN-</a:t>
            </a:r>
            <a:r>
              <a:rPr lang="en-US" sz="1900" dirty="0" smtClean="0"/>
              <a:t>DMZ</a:t>
            </a:r>
            <a:r>
              <a:rPr lang="ja-JP" altLang="en-US" sz="1900" dirty="0" smtClean="0"/>
              <a:t>はユーザトラフィックが通ってはいけない（ファイアーウォールの</a:t>
            </a:r>
            <a:r>
              <a:rPr lang="en-US" altLang="ja-JP" sz="1900" dirty="0" smtClean="0"/>
              <a:t>Inside</a:t>
            </a:r>
            <a:r>
              <a:rPr lang="ja-JP" altLang="en-US" sz="1900" dirty="0" smtClean="0"/>
              <a:t>から外に抜ける）</a:t>
            </a:r>
            <a:endParaRPr lang="en-US" sz="1900" dirty="0"/>
          </a:p>
          <a:p>
            <a:pPr>
              <a:lnSpc>
                <a:spcPct val="80000"/>
              </a:lnSpc>
              <a:buFont typeface="Wingdings" panose="05000000000000000000" pitchFamily="2" charset="2"/>
              <a:buChar char="§"/>
            </a:pPr>
            <a:r>
              <a:rPr lang="en-US" sz="1900" dirty="0" smtClean="0"/>
              <a:t>admin distance</a:t>
            </a:r>
            <a:r>
              <a:rPr lang="ja-JP" altLang="en-US" sz="1900" dirty="0" smtClean="0"/>
              <a:t>を調整して</a:t>
            </a:r>
            <a:r>
              <a:rPr lang="en-US" altLang="ja-JP" sz="1900" dirty="0" smtClean="0"/>
              <a:t>EIGRP</a:t>
            </a:r>
            <a:r>
              <a:rPr lang="ja-JP" altLang="en-US" sz="1900" dirty="0" smtClean="0"/>
              <a:t>ルートがコアに反映されるようにする</a:t>
            </a:r>
            <a:endParaRPr lang="en-US" sz="1900" dirty="0"/>
          </a:p>
          <a:p>
            <a:pPr>
              <a:lnSpc>
                <a:spcPct val="80000"/>
              </a:lnSpc>
              <a:buFont typeface="Wingdings" panose="05000000000000000000" pitchFamily="2" charset="2"/>
              <a:buChar char="§"/>
            </a:pPr>
            <a:r>
              <a:rPr lang="en-US" sz="1900" dirty="0"/>
              <a:t>VPN </a:t>
            </a:r>
            <a:r>
              <a:rPr lang="en-US" sz="1900" dirty="0" smtClean="0"/>
              <a:t>トンネルは落ちる</a:t>
            </a:r>
            <a:endParaRPr lang="en-US" sz="1900" dirty="0"/>
          </a:p>
        </p:txBody>
      </p:sp>
      <p:cxnSp>
        <p:nvCxnSpPr>
          <p:cNvPr id="43" name="AutoShape 4"/>
          <p:cNvCxnSpPr>
            <a:cxnSpLocks noChangeShapeType="1"/>
          </p:cNvCxnSpPr>
          <p:nvPr/>
        </p:nvCxnSpPr>
        <p:spPr bwMode="auto">
          <a:xfrm rot="10800000">
            <a:off x="5797934" y="2182402"/>
            <a:ext cx="957937" cy="720705"/>
          </a:xfrm>
          <a:prstGeom prst="straightConnector1">
            <a:avLst/>
          </a:prstGeom>
          <a:noFill/>
          <a:ln w="38100">
            <a:solidFill>
              <a:schemeClr val="tx2">
                <a:lumMod val="60000"/>
                <a:lumOff val="40000"/>
              </a:schemeClr>
            </a:solidFill>
            <a:round/>
            <a:headEnd/>
            <a:tailEnd/>
          </a:ln>
          <a:effectLst/>
        </p:spPr>
      </p:cxnSp>
      <p:cxnSp>
        <p:nvCxnSpPr>
          <p:cNvPr id="44" name="AutoShape 4"/>
          <p:cNvCxnSpPr>
            <a:cxnSpLocks noChangeShapeType="1"/>
          </p:cNvCxnSpPr>
          <p:nvPr/>
        </p:nvCxnSpPr>
        <p:spPr bwMode="auto">
          <a:xfrm rot="5400000" flipH="1" flipV="1">
            <a:off x="7352384" y="2517250"/>
            <a:ext cx="1511184" cy="1588"/>
          </a:xfrm>
          <a:prstGeom prst="straightConnector1">
            <a:avLst/>
          </a:prstGeom>
          <a:noFill/>
          <a:ln w="38100">
            <a:solidFill>
              <a:schemeClr val="tx2">
                <a:lumMod val="60000"/>
                <a:lumOff val="40000"/>
              </a:schemeClr>
            </a:solidFill>
            <a:round/>
            <a:headEnd/>
            <a:tailEnd/>
          </a:ln>
          <a:effectLst/>
        </p:spPr>
      </p:cxnSp>
      <p:cxnSp>
        <p:nvCxnSpPr>
          <p:cNvPr id="45" name="AutoShape 37"/>
          <p:cNvCxnSpPr>
            <a:cxnSpLocks noChangeShapeType="1"/>
          </p:cNvCxnSpPr>
          <p:nvPr/>
        </p:nvCxnSpPr>
        <p:spPr bwMode="auto">
          <a:xfrm rot="5400000" flipH="1" flipV="1">
            <a:off x="6753636" y="4949645"/>
            <a:ext cx="1274545" cy="1177692"/>
          </a:xfrm>
          <a:prstGeom prst="straightConnector1">
            <a:avLst/>
          </a:prstGeom>
          <a:noFill/>
          <a:ln w="38100">
            <a:solidFill>
              <a:schemeClr val="tx2">
                <a:lumMod val="60000"/>
                <a:lumOff val="40000"/>
              </a:schemeClr>
            </a:solidFill>
            <a:round/>
            <a:headEnd/>
            <a:tailEnd/>
          </a:ln>
          <a:effectLst/>
        </p:spPr>
      </p:cxnSp>
      <p:cxnSp>
        <p:nvCxnSpPr>
          <p:cNvPr id="46" name="AutoShape 4"/>
          <p:cNvCxnSpPr>
            <a:cxnSpLocks noChangeShapeType="1"/>
          </p:cNvCxnSpPr>
          <p:nvPr/>
        </p:nvCxnSpPr>
        <p:spPr bwMode="auto">
          <a:xfrm flipV="1">
            <a:off x="6615765" y="3535526"/>
            <a:ext cx="1279827" cy="1"/>
          </a:xfrm>
          <a:prstGeom prst="straightConnector1">
            <a:avLst/>
          </a:prstGeom>
          <a:noFill/>
          <a:ln w="38100">
            <a:solidFill>
              <a:schemeClr val="tx2">
                <a:lumMod val="60000"/>
                <a:lumOff val="40000"/>
              </a:schemeClr>
            </a:solidFill>
            <a:round/>
            <a:headEnd/>
            <a:tailEnd/>
          </a:ln>
          <a:effectLst/>
        </p:spPr>
      </p:cxnSp>
      <p:cxnSp>
        <p:nvCxnSpPr>
          <p:cNvPr id="47" name="AutoShape 4"/>
          <p:cNvCxnSpPr>
            <a:cxnSpLocks noChangeShapeType="1"/>
          </p:cNvCxnSpPr>
          <p:nvPr/>
        </p:nvCxnSpPr>
        <p:spPr bwMode="auto">
          <a:xfrm rot="5400000" flipH="1" flipV="1">
            <a:off x="7753054" y="3916599"/>
            <a:ext cx="1005668" cy="1588"/>
          </a:xfrm>
          <a:prstGeom prst="straightConnector1">
            <a:avLst/>
          </a:prstGeom>
          <a:noFill/>
          <a:ln w="38100">
            <a:solidFill>
              <a:schemeClr val="tx2">
                <a:lumMod val="60000"/>
                <a:lumOff val="40000"/>
              </a:schemeClr>
            </a:solidFill>
            <a:round/>
            <a:headEnd/>
            <a:tailEnd/>
          </a:ln>
          <a:effectLst/>
        </p:spPr>
      </p:cxnSp>
      <p:cxnSp>
        <p:nvCxnSpPr>
          <p:cNvPr id="50" name="AutoShape 4"/>
          <p:cNvCxnSpPr>
            <a:cxnSpLocks noChangeShapeType="1"/>
          </p:cNvCxnSpPr>
          <p:nvPr/>
        </p:nvCxnSpPr>
        <p:spPr bwMode="auto">
          <a:xfrm rot="5400000" flipH="1" flipV="1">
            <a:off x="6450696" y="3249806"/>
            <a:ext cx="571501" cy="1"/>
          </a:xfrm>
          <a:prstGeom prst="straightConnector1">
            <a:avLst/>
          </a:prstGeom>
          <a:noFill/>
          <a:ln w="38100">
            <a:solidFill>
              <a:schemeClr val="tx2">
                <a:lumMod val="60000"/>
                <a:lumOff val="40000"/>
              </a:schemeClr>
            </a:solidFill>
            <a:round/>
            <a:headEnd/>
            <a:tailEnd/>
          </a:ln>
          <a:effectLst/>
        </p:spPr>
      </p:cxnSp>
      <p:sp>
        <p:nvSpPr>
          <p:cNvPr id="53" name="TextBox 52"/>
          <p:cNvSpPr txBox="1"/>
          <p:nvPr/>
        </p:nvSpPr>
        <p:spPr>
          <a:xfrm>
            <a:off x="6983774" y="3604345"/>
            <a:ext cx="935035" cy="265457"/>
          </a:xfrm>
          <a:prstGeom prst="rect">
            <a:avLst/>
          </a:prstGeom>
          <a:noFill/>
        </p:spPr>
        <p:txBody>
          <a:bodyPr wrap="square" lIns="91407" tIns="45704" rIns="91407" bIns="45704" rtlCol="0">
            <a:spAutoFit/>
          </a:bodyPr>
          <a:lstStyle/>
          <a:p>
            <a:r>
              <a:rPr lang="en-US" sz="1100" err="1"/>
              <a:t>VPN</a:t>
            </a:r>
            <a:r>
              <a:rPr lang="en-US" sz="1100"/>
              <a:t>-DMZ</a:t>
            </a:r>
          </a:p>
        </p:txBody>
      </p:sp>
      <p:pic>
        <p:nvPicPr>
          <p:cNvPr id="54" name="Picture 53"/>
          <p:cNvPicPr>
            <a:picLocks noChangeAspect="1"/>
          </p:cNvPicPr>
          <p:nvPr/>
        </p:nvPicPr>
        <p:blipFill>
          <a:blip r:embed="rId3" cstate="print"/>
          <a:stretch>
            <a:fillRect/>
          </a:stretch>
        </p:blipFill>
        <p:spPr>
          <a:xfrm>
            <a:off x="7657348" y="2433367"/>
            <a:ext cx="1736286" cy="1723340"/>
          </a:xfrm>
          <a:prstGeom prst="rect">
            <a:avLst/>
          </a:prstGeom>
        </p:spPr>
      </p:pic>
      <p:sp>
        <p:nvSpPr>
          <p:cNvPr id="55" name="TextBox 54"/>
          <p:cNvSpPr txBox="1"/>
          <p:nvPr/>
        </p:nvSpPr>
        <p:spPr>
          <a:xfrm>
            <a:off x="8503864" y="2666611"/>
            <a:ext cx="1060414" cy="430855"/>
          </a:xfrm>
          <a:prstGeom prst="rect">
            <a:avLst/>
          </a:prstGeom>
          <a:noFill/>
        </p:spPr>
        <p:txBody>
          <a:bodyPr wrap="square" lIns="91407" tIns="45704" rIns="91407" bIns="45704" rtlCol="0">
            <a:spAutoFit/>
          </a:bodyPr>
          <a:lstStyle/>
          <a:p>
            <a:r>
              <a:rPr lang="en-US" sz="1100"/>
              <a:t>Internet Edge Block</a:t>
            </a:r>
          </a:p>
        </p:txBody>
      </p:sp>
      <p:cxnSp>
        <p:nvCxnSpPr>
          <p:cNvPr id="56" name="AutoShape 4"/>
          <p:cNvCxnSpPr>
            <a:cxnSpLocks noChangeShapeType="1"/>
          </p:cNvCxnSpPr>
          <p:nvPr/>
        </p:nvCxnSpPr>
        <p:spPr bwMode="auto">
          <a:xfrm>
            <a:off x="7171878" y="3427547"/>
            <a:ext cx="517980" cy="1327"/>
          </a:xfrm>
          <a:prstGeom prst="straightConnector1">
            <a:avLst/>
          </a:prstGeom>
          <a:noFill/>
          <a:ln w="38100">
            <a:solidFill>
              <a:schemeClr val="tx1"/>
            </a:solidFill>
            <a:round/>
            <a:headEnd type="none"/>
            <a:tailEnd type="triangle"/>
          </a:ln>
          <a:effectLst/>
        </p:spPr>
      </p:cxnSp>
      <p:sp>
        <p:nvSpPr>
          <p:cNvPr id="57" name="TextBox 56"/>
          <p:cNvSpPr txBox="1"/>
          <p:nvPr/>
        </p:nvSpPr>
        <p:spPr>
          <a:xfrm>
            <a:off x="7111878" y="3109741"/>
            <a:ext cx="619345" cy="265457"/>
          </a:xfrm>
          <a:prstGeom prst="rect">
            <a:avLst/>
          </a:prstGeom>
          <a:noFill/>
        </p:spPr>
        <p:txBody>
          <a:bodyPr wrap="square" lIns="91407" tIns="45704" rIns="91407" bIns="45704" rtlCol="0">
            <a:spAutoFit/>
          </a:bodyPr>
          <a:lstStyle/>
          <a:p>
            <a:r>
              <a:rPr lang="en-US" sz="1100"/>
              <a:t>default</a:t>
            </a:r>
          </a:p>
        </p:txBody>
      </p:sp>
      <p:cxnSp>
        <p:nvCxnSpPr>
          <p:cNvPr id="58" name="AutoShape 37"/>
          <p:cNvCxnSpPr>
            <a:cxnSpLocks noChangeShapeType="1"/>
          </p:cNvCxnSpPr>
          <p:nvPr/>
        </p:nvCxnSpPr>
        <p:spPr bwMode="auto">
          <a:xfrm rot="16200000" flipV="1">
            <a:off x="6582779" y="6415642"/>
            <a:ext cx="443371" cy="4863"/>
          </a:xfrm>
          <a:prstGeom prst="straightConnector1">
            <a:avLst/>
          </a:prstGeom>
          <a:noFill/>
          <a:ln w="38100">
            <a:solidFill>
              <a:schemeClr val="tx2">
                <a:lumMod val="60000"/>
                <a:lumOff val="40000"/>
              </a:schemeClr>
            </a:solidFill>
            <a:round/>
            <a:headEnd/>
            <a:tailEnd/>
          </a:ln>
          <a:effectLst/>
        </p:spPr>
      </p:cxnSp>
      <p:cxnSp>
        <p:nvCxnSpPr>
          <p:cNvPr id="59" name="AutoShape 10"/>
          <p:cNvCxnSpPr>
            <a:cxnSpLocks noChangeShapeType="1"/>
          </p:cNvCxnSpPr>
          <p:nvPr/>
        </p:nvCxnSpPr>
        <p:spPr bwMode="auto">
          <a:xfrm flipH="1">
            <a:off x="6022437" y="6649668"/>
            <a:ext cx="1454509" cy="0"/>
          </a:xfrm>
          <a:prstGeom prst="straightConnector1">
            <a:avLst/>
          </a:prstGeom>
          <a:noFill/>
          <a:ln w="38100">
            <a:solidFill>
              <a:schemeClr val="tx2">
                <a:lumMod val="60000"/>
                <a:lumOff val="40000"/>
              </a:schemeClr>
            </a:solidFill>
            <a:round/>
            <a:headEnd/>
            <a:tailEnd/>
          </a:ln>
          <a:effectLst/>
        </p:spPr>
      </p:cxnSp>
      <p:sp>
        <p:nvSpPr>
          <p:cNvPr id="61" name="AutoShape 65"/>
          <p:cNvSpPr>
            <a:spLocks noChangeArrowheads="1"/>
          </p:cNvSpPr>
          <p:nvPr/>
        </p:nvSpPr>
        <p:spPr bwMode="auto">
          <a:xfrm>
            <a:off x="5932029" y="5819041"/>
            <a:ext cx="1762504" cy="904875"/>
          </a:xfrm>
          <a:prstGeom prst="roundRect">
            <a:avLst>
              <a:gd name="adj" fmla="val 16667"/>
            </a:avLst>
          </a:prstGeom>
          <a:solidFill>
            <a:schemeClr val="accent1">
              <a:alpha val="10196"/>
            </a:schemeClr>
          </a:solidFill>
          <a:ln w="9525" algn="ctr">
            <a:noFill/>
            <a:round/>
            <a:headEnd/>
            <a:tailEnd/>
          </a:ln>
        </p:spPr>
        <p:txBody>
          <a:bodyPr wrap="none" lIns="82094" tIns="41046" rIns="82094" bIns="41046" anchor="ctr"/>
          <a:lstStyle/>
          <a:p>
            <a:pPr algn="ctr" defTabSz="814082" eaLnBrk="0" hangingPunct="0">
              <a:lnSpc>
                <a:spcPct val="90000"/>
              </a:lnSpc>
            </a:pPr>
            <a:endParaRPr lang="en-US"/>
          </a:p>
        </p:txBody>
      </p:sp>
      <p:cxnSp>
        <p:nvCxnSpPr>
          <p:cNvPr id="64" name="AutoShape 4"/>
          <p:cNvCxnSpPr>
            <a:cxnSpLocks noChangeShapeType="1"/>
          </p:cNvCxnSpPr>
          <p:nvPr/>
        </p:nvCxnSpPr>
        <p:spPr bwMode="auto">
          <a:xfrm rot="16200000" flipH="1">
            <a:off x="8137617" y="3973307"/>
            <a:ext cx="457307" cy="2173"/>
          </a:xfrm>
          <a:prstGeom prst="straightConnector1">
            <a:avLst/>
          </a:prstGeom>
          <a:noFill/>
          <a:ln w="38100">
            <a:solidFill>
              <a:schemeClr val="tx1"/>
            </a:solidFill>
            <a:round/>
            <a:headEnd type="none"/>
            <a:tailEnd type="triangle"/>
          </a:ln>
          <a:effectLst/>
        </p:spPr>
      </p:cxnSp>
      <p:sp>
        <p:nvSpPr>
          <p:cNvPr id="66" name="AutoShape 65"/>
          <p:cNvSpPr>
            <a:spLocks noChangeAspect="1" noChangeArrowheads="1"/>
          </p:cNvSpPr>
          <p:nvPr/>
        </p:nvSpPr>
        <p:spPr bwMode="auto">
          <a:xfrm>
            <a:off x="6595142" y="3218716"/>
            <a:ext cx="305672" cy="2718045"/>
          </a:xfrm>
          <a:prstGeom prst="can">
            <a:avLst>
              <a:gd name="adj" fmla="val 85034"/>
            </a:avLst>
          </a:prstGeom>
          <a:solidFill>
            <a:srgbClr val="F3BF2D">
              <a:alpha val="70000"/>
            </a:srgbClr>
          </a:solidFill>
          <a:ln w="9525">
            <a:noFill/>
            <a:round/>
            <a:headEnd/>
            <a:tailEnd/>
          </a:ln>
          <a:effectLst/>
        </p:spPr>
        <p:txBody>
          <a:bodyPr rot="10800000" vert="eaVert" wrap="none" lIns="82094" tIns="41046" rIns="82094" bIns="41046" anchor="ctr"/>
          <a:lstStyle/>
          <a:p>
            <a:pPr algn="ctr" defTabSz="814082" eaLnBrk="0" hangingPunct="0">
              <a:lnSpc>
                <a:spcPct val="90000"/>
              </a:lnSpc>
            </a:pPr>
            <a:endParaRPr lang="en-US" sz="1500" b="1"/>
          </a:p>
        </p:txBody>
      </p:sp>
      <p:cxnSp>
        <p:nvCxnSpPr>
          <p:cNvPr id="67" name="AutoShape 4"/>
          <p:cNvCxnSpPr>
            <a:cxnSpLocks noChangeShapeType="1"/>
          </p:cNvCxnSpPr>
          <p:nvPr/>
        </p:nvCxnSpPr>
        <p:spPr bwMode="auto">
          <a:xfrm flipV="1">
            <a:off x="5742060" y="1777441"/>
            <a:ext cx="2376821" cy="1"/>
          </a:xfrm>
          <a:prstGeom prst="straightConnector1">
            <a:avLst/>
          </a:prstGeom>
          <a:noFill/>
          <a:ln w="38100">
            <a:solidFill>
              <a:schemeClr val="tx2">
                <a:lumMod val="60000"/>
                <a:lumOff val="40000"/>
              </a:schemeClr>
            </a:solidFill>
            <a:round/>
            <a:headEnd/>
            <a:tailEnd/>
          </a:ln>
          <a:effectLst/>
        </p:spPr>
      </p:cxnSp>
      <p:cxnSp>
        <p:nvCxnSpPr>
          <p:cNvPr id="69" name="AutoShape 4"/>
          <p:cNvCxnSpPr>
            <a:cxnSpLocks noChangeShapeType="1"/>
          </p:cNvCxnSpPr>
          <p:nvPr/>
        </p:nvCxnSpPr>
        <p:spPr bwMode="auto">
          <a:xfrm flipV="1">
            <a:off x="6606340" y="1886558"/>
            <a:ext cx="551911" cy="2335"/>
          </a:xfrm>
          <a:prstGeom prst="straightConnector1">
            <a:avLst/>
          </a:prstGeom>
          <a:noFill/>
          <a:ln w="38100">
            <a:solidFill>
              <a:schemeClr val="tx1"/>
            </a:solidFill>
            <a:round/>
            <a:headEnd type="none"/>
            <a:tailEnd type="triangle"/>
          </a:ln>
          <a:effectLst/>
        </p:spPr>
      </p:cxnSp>
      <p:sp>
        <p:nvSpPr>
          <p:cNvPr id="70" name="TextBox 69"/>
          <p:cNvSpPr txBox="1"/>
          <p:nvPr/>
        </p:nvSpPr>
        <p:spPr>
          <a:xfrm>
            <a:off x="6553531" y="1928317"/>
            <a:ext cx="682681" cy="265457"/>
          </a:xfrm>
          <a:prstGeom prst="rect">
            <a:avLst/>
          </a:prstGeom>
          <a:noFill/>
        </p:spPr>
        <p:txBody>
          <a:bodyPr wrap="square" lIns="91407" tIns="45704" rIns="91407" bIns="45704" rtlCol="0">
            <a:spAutoFit/>
          </a:bodyPr>
          <a:lstStyle/>
          <a:p>
            <a:r>
              <a:rPr lang="en-US" sz="1100" b="1"/>
              <a:t>default</a:t>
            </a:r>
          </a:p>
        </p:txBody>
      </p:sp>
      <p:sp>
        <p:nvSpPr>
          <p:cNvPr id="71" name="TextBox 70"/>
          <p:cNvSpPr txBox="1"/>
          <p:nvPr/>
        </p:nvSpPr>
        <p:spPr>
          <a:xfrm>
            <a:off x="8050293" y="2469261"/>
            <a:ext cx="935035" cy="265457"/>
          </a:xfrm>
          <a:prstGeom prst="rect">
            <a:avLst/>
          </a:prstGeom>
          <a:noFill/>
        </p:spPr>
        <p:txBody>
          <a:bodyPr wrap="square" lIns="91407" tIns="45704" rIns="91407" bIns="45704" rtlCol="0">
            <a:spAutoFit/>
          </a:bodyPr>
          <a:lstStyle/>
          <a:p>
            <a:r>
              <a:rPr lang="en-US" sz="1100"/>
              <a:t>INSIDE</a:t>
            </a:r>
          </a:p>
        </p:txBody>
      </p:sp>
      <p:sp>
        <p:nvSpPr>
          <p:cNvPr id="72" name="TextBox 71"/>
          <p:cNvSpPr txBox="1"/>
          <p:nvPr/>
        </p:nvSpPr>
        <p:spPr>
          <a:xfrm>
            <a:off x="7588341" y="3931084"/>
            <a:ext cx="935035" cy="265457"/>
          </a:xfrm>
          <a:prstGeom prst="rect">
            <a:avLst/>
          </a:prstGeom>
          <a:noFill/>
        </p:spPr>
        <p:txBody>
          <a:bodyPr wrap="square" lIns="91407" tIns="45704" rIns="91407" bIns="45704" rtlCol="0">
            <a:spAutoFit/>
          </a:bodyPr>
          <a:lstStyle/>
          <a:p>
            <a:r>
              <a:rPr lang="en-US" sz="1100"/>
              <a:t>OUTSIDE</a:t>
            </a:r>
          </a:p>
        </p:txBody>
      </p:sp>
      <p:grpSp>
        <p:nvGrpSpPr>
          <p:cNvPr id="4" name="Group 72"/>
          <p:cNvGrpSpPr/>
          <p:nvPr/>
        </p:nvGrpSpPr>
        <p:grpSpPr>
          <a:xfrm rot="4235173">
            <a:off x="5961883" y="2108130"/>
            <a:ext cx="708895" cy="501163"/>
            <a:chOff x="2169478" y="3370992"/>
            <a:chExt cx="708894" cy="501293"/>
          </a:xfrm>
        </p:grpSpPr>
        <p:cxnSp>
          <p:nvCxnSpPr>
            <p:cNvPr id="74" name="AutoShape 4"/>
            <p:cNvCxnSpPr>
              <a:cxnSpLocks noChangeShapeType="1"/>
            </p:cNvCxnSpPr>
            <p:nvPr/>
          </p:nvCxnSpPr>
          <p:spPr bwMode="auto">
            <a:xfrm flipV="1">
              <a:off x="2218414" y="3474721"/>
              <a:ext cx="659958" cy="397564"/>
            </a:xfrm>
            <a:prstGeom prst="straightConnector1">
              <a:avLst/>
            </a:prstGeom>
            <a:noFill/>
            <a:ln w="38100">
              <a:solidFill>
                <a:schemeClr val="tx1"/>
              </a:solidFill>
              <a:round/>
              <a:headEnd type="triangle"/>
              <a:tailEnd type="triangle"/>
            </a:ln>
            <a:effectLst/>
          </p:spPr>
        </p:cxnSp>
        <p:sp>
          <p:nvSpPr>
            <p:cNvPr id="75" name="TextBox 74"/>
            <p:cNvSpPr txBox="1"/>
            <p:nvPr/>
          </p:nvSpPr>
          <p:spPr>
            <a:xfrm rot="19716049">
              <a:off x="2169478" y="3370992"/>
              <a:ext cx="697974" cy="261678"/>
            </a:xfrm>
            <a:prstGeom prst="rect">
              <a:avLst/>
            </a:prstGeom>
            <a:noFill/>
          </p:spPr>
          <p:txBody>
            <a:bodyPr wrap="square" rtlCol="0">
              <a:spAutoFit/>
            </a:bodyPr>
            <a:lstStyle/>
            <a:p>
              <a:r>
                <a:rPr lang="en-US" sz="1100" err="1"/>
                <a:t>EIGRP</a:t>
              </a:r>
              <a:endParaRPr lang="en-US" sz="1100"/>
            </a:p>
          </p:txBody>
        </p:sp>
      </p:grpSp>
      <p:cxnSp>
        <p:nvCxnSpPr>
          <p:cNvPr id="76" name="AutoShape 4"/>
          <p:cNvCxnSpPr>
            <a:cxnSpLocks noChangeShapeType="1"/>
          </p:cNvCxnSpPr>
          <p:nvPr/>
        </p:nvCxnSpPr>
        <p:spPr bwMode="auto">
          <a:xfrm rot="10800000">
            <a:off x="5835760" y="2375487"/>
            <a:ext cx="375413" cy="316991"/>
          </a:xfrm>
          <a:prstGeom prst="straightConnector1">
            <a:avLst/>
          </a:prstGeom>
          <a:noFill/>
          <a:ln w="38100">
            <a:solidFill>
              <a:schemeClr val="tx1"/>
            </a:solidFill>
            <a:round/>
            <a:headEnd type="none"/>
            <a:tailEnd type="triangle"/>
          </a:ln>
          <a:effectLst/>
        </p:spPr>
      </p:cxnSp>
      <p:sp>
        <p:nvSpPr>
          <p:cNvPr id="77" name="TextBox 76"/>
          <p:cNvSpPr txBox="1"/>
          <p:nvPr/>
        </p:nvSpPr>
        <p:spPr>
          <a:xfrm>
            <a:off x="5383534" y="2531821"/>
            <a:ext cx="669784" cy="265457"/>
          </a:xfrm>
          <a:prstGeom prst="rect">
            <a:avLst/>
          </a:prstGeom>
          <a:noFill/>
        </p:spPr>
        <p:txBody>
          <a:bodyPr wrap="square" lIns="91407" tIns="45704" rIns="91407" bIns="45704" rtlCol="0">
            <a:spAutoFit/>
          </a:bodyPr>
          <a:lstStyle/>
          <a:p>
            <a:r>
              <a:rPr lang="en-US" sz="1100" b="1"/>
              <a:t>default</a:t>
            </a:r>
          </a:p>
        </p:txBody>
      </p:sp>
      <p:pic>
        <p:nvPicPr>
          <p:cNvPr id="78" name="Picture 72" descr="VSS"/>
          <p:cNvPicPr>
            <a:picLocks noChangeAspect="1" noChangeArrowheads="1"/>
          </p:cNvPicPr>
          <p:nvPr/>
        </p:nvPicPr>
        <p:blipFill>
          <a:blip r:embed="rId4" cstate="print"/>
          <a:srcRect/>
          <a:stretch>
            <a:fillRect/>
          </a:stretch>
        </p:blipFill>
        <p:spPr bwMode="auto">
          <a:xfrm>
            <a:off x="5410451" y="1435044"/>
            <a:ext cx="595158" cy="871537"/>
          </a:xfrm>
          <a:prstGeom prst="rect">
            <a:avLst/>
          </a:prstGeom>
          <a:noFill/>
          <a:ln w="9525">
            <a:noFill/>
            <a:miter lim="800000"/>
            <a:headEnd/>
            <a:tailEnd/>
          </a:ln>
        </p:spPr>
      </p:pic>
      <p:pic>
        <p:nvPicPr>
          <p:cNvPr id="79" name="Picture 26"/>
          <p:cNvPicPr>
            <a:picLocks noChangeArrowheads="1"/>
          </p:cNvPicPr>
          <p:nvPr/>
        </p:nvPicPr>
        <p:blipFill>
          <a:blip r:embed="rId5" cstate="print"/>
          <a:srcRect/>
          <a:stretch>
            <a:fillRect/>
          </a:stretch>
        </p:blipFill>
        <p:spPr bwMode="auto">
          <a:xfrm>
            <a:off x="6386896" y="2767647"/>
            <a:ext cx="724982" cy="426720"/>
          </a:xfrm>
          <a:prstGeom prst="rect">
            <a:avLst/>
          </a:prstGeom>
          <a:noFill/>
          <a:ln w="9525">
            <a:noFill/>
            <a:miter lim="800000"/>
            <a:headEnd/>
            <a:tailEnd/>
          </a:ln>
          <a:effectLst/>
        </p:spPr>
      </p:pic>
      <p:pic>
        <p:nvPicPr>
          <p:cNvPr id="83" name="Picture 26"/>
          <p:cNvPicPr>
            <a:picLocks noChangeArrowheads="1"/>
          </p:cNvPicPr>
          <p:nvPr/>
        </p:nvPicPr>
        <p:blipFill>
          <a:blip r:embed="rId5" cstate="print"/>
          <a:srcRect/>
          <a:stretch>
            <a:fillRect/>
          </a:stretch>
        </p:blipFill>
        <p:spPr bwMode="auto">
          <a:xfrm>
            <a:off x="6441749" y="5919279"/>
            <a:ext cx="724982" cy="426720"/>
          </a:xfrm>
          <a:prstGeom prst="rect">
            <a:avLst/>
          </a:prstGeom>
          <a:noFill/>
          <a:ln w="9525">
            <a:noFill/>
            <a:miter lim="800000"/>
            <a:headEnd/>
            <a:tailEnd/>
          </a:ln>
          <a:effectLst/>
        </p:spPr>
      </p:pic>
      <p:pic>
        <p:nvPicPr>
          <p:cNvPr id="84" name="Picture 57" descr="icon_color"/>
          <p:cNvPicPr>
            <a:picLocks noChangeAspect="1" noChangeArrowheads="1"/>
          </p:cNvPicPr>
          <p:nvPr/>
        </p:nvPicPr>
        <p:blipFill>
          <a:blip r:embed="rId6" cstate="print"/>
          <a:srcRect/>
          <a:stretch>
            <a:fillRect/>
          </a:stretch>
        </p:blipFill>
        <p:spPr bwMode="auto">
          <a:xfrm>
            <a:off x="7863503" y="3148589"/>
            <a:ext cx="593596" cy="568484"/>
          </a:xfrm>
          <a:prstGeom prst="rect">
            <a:avLst/>
          </a:prstGeom>
          <a:noFill/>
          <a:ln w="9525">
            <a:noFill/>
            <a:miter lim="800000"/>
            <a:headEnd/>
            <a:tailEnd/>
          </a:ln>
        </p:spPr>
      </p:pic>
      <p:grpSp>
        <p:nvGrpSpPr>
          <p:cNvPr id="5" name="Group 86"/>
          <p:cNvGrpSpPr>
            <a:grpSpLocks noChangeAspect="1"/>
          </p:cNvGrpSpPr>
          <p:nvPr/>
        </p:nvGrpSpPr>
        <p:grpSpPr>
          <a:xfrm>
            <a:off x="7465806" y="4316001"/>
            <a:ext cx="1253860" cy="792119"/>
            <a:chOff x="1600200" y="5705230"/>
            <a:chExt cx="1447800" cy="914400"/>
          </a:xfrm>
        </p:grpSpPr>
        <p:pic>
          <p:nvPicPr>
            <p:cNvPr id="87" name="Picture 14"/>
            <p:cNvPicPr>
              <a:picLocks noChangeArrowheads="1"/>
            </p:cNvPicPr>
            <p:nvPr/>
          </p:nvPicPr>
          <p:blipFill>
            <a:blip r:embed="rId7" cstate="print"/>
            <a:srcRect/>
            <a:stretch>
              <a:fillRect/>
            </a:stretch>
          </p:blipFill>
          <p:spPr bwMode="auto">
            <a:xfrm>
              <a:off x="1600200" y="5705230"/>
              <a:ext cx="1447800" cy="914400"/>
            </a:xfrm>
            <a:prstGeom prst="rect">
              <a:avLst/>
            </a:prstGeom>
            <a:noFill/>
            <a:ln w="9525">
              <a:noFill/>
              <a:miter lim="800000"/>
              <a:headEnd/>
              <a:tailEnd/>
            </a:ln>
            <a:effectLst/>
          </p:spPr>
        </p:pic>
        <p:sp>
          <p:nvSpPr>
            <p:cNvPr id="88" name="Rectangle 15"/>
            <p:cNvSpPr>
              <a:spLocks noChangeArrowheads="1"/>
            </p:cNvSpPr>
            <p:nvPr/>
          </p:nvSpPr>
          <p:spPr bwMode="auto">
            <a:xfrm>
              <a:off x="1904999" y="6010032"/>
              <a:ext cx="857250" cy="280581"/>
            </a:xfrm>
            <a:prstGeom prst="rect">
              <a:avLst/>
            </a:prstGeom>
            <a:noFill/>
            <a:ln w="9525">
              <a:noFill/>
              <a:miter lim="800000"/>
              <a:headEnd/>
              <a:tailEnd/>
            </a:ln>
            <a:effectLst/>
          </p:spPr>
          <p:txBody>
            <a:bodyPr lIns="103548" tIns="51774" rIns="103548" bIns="51774">
              <a:spAutoFit/>
            </a:bodyPr>
            <a:lstStyle/>
            <a:p>
              <a:pPr algn="ctr" defTabSz="1028312" eaLnBrk="0" hangingPunct="0">
                <a:spcBef>
                  <a:spcPct val="50000"/>
                </a:spcBef>
              </a:pPr>
              <a:r>
                <a:rPr lang="en-US" sz="900" b="1"/>
                <a:t>Internet</a:t>
              </a:r>
            </a:p>
          </p:txBody>
        </p:sp>
      </p:grpSp>
      <p:sp>
        <p:nvSpPr>
          <p:cNvPr id="89" name="TextBox 88"/>
          <p:cNvSpPr txBox="1"/>
          <p:nvPr/>
        </p:nvSpPr>
        <p:spPr>
          <a:xfrm>
            <a:off x="8436705" y="3824160"/>
            <a:ext cx="682681" cy="265457"/>
          </a:xfrm>
          <a:prstGeom prst="rect">
            <a:avLst/>
          </a:prstGeom>
          <a:noFill/>
        </p:spPr>
        <p:txBody>
          <a:bodyPr wrap="square" lIns="91407" tIns="45704" rIns="91407" bIns="45704" rtlCol="0">
            <a:spAutoFit/>
          </a:bodyPr>
          <a:lstStyle/>
          <a:p>
            <a:r>
              <a:rPr lang="en-US" sz="1100" b="1"/>
              <a:t>default</a:t>
            </a:r>
          </a:p>
        </p:txBody>
      </p:sp>
      <p:pic>
        <p:nvPicPr>
          <p:cNvPr id="91" name="Picture 2" descr="C:\Documents and Settings\agroudan\Local Settings\Temporary Internet Files\Content.IE5\SLOL2H49\dglxasset[1].aspx"/>
          <p:cNvPicPr>
            <a:picLocks noChangeAspect="1" noChangeArrowheads="1"/>
          </p:cNvPicPr>
          <p:nvPr/>
        </p:nvPicPr>
        <p:blipFill>
          <a:blip r:embed="rId8" cstate="print"/>
          <a:srcRect/>
          <a:stretch>
            <a:fillRect/>
          </a:stretch>
        </p:blipFill>
        <p:spPr bwMode="auto">
          <a:xfrm>
            <a:off x="7270061" y="3291848"/>
            <a:ext cx="285642" cy="286867"/>
          </a:xfrm>
          <a:prstGeom prst="rect">
            <a:avLst/>
          </a:prstGeom>
          <a:noFill/>
        </p:spPr>
      </p:pic>
      <p:cxnSp>
        <p:nvCxnSpPr>
          <p:cNvPr id="41" name="AutoShape 4"/>
          <p:cNvCxnSpPr>
            <a:cxnSpLocks noChangeShapeType="1"/>
          </p:cNvCxnSpPr>
          <p:nvPr/>
        </p:nvCxnSpPr>
        <p:spPr bwMode="auto">
          <a:xfrm rot="5400000" flipH="1" flipV="1">
            <a:off x="7449947" y="5397003"/>
            <a:ext cx="311343" cy="251212"/>
          </a:xfrm>
          <a:prstGeom prst="straightConnector1">
            <a:avLst/>
          </a:prstGeom>
          <a:noFill/>
          <a:ln w="38100">
            <a:solidFill>
              <a:schemeClr val="tx1"/>
            </a:solidFill>
            <a:round/>
            <a:headEnd type="none"/>
            <a:tailEnd type="triangle"/>
          </a:ln>
          <a:effectLst/>
        </p:spPr>
      </p:cxnSp>
      <p:sp>
        <p:nvSpPr>
          <p:cNvPr id="48" name="TextBox 47"/>
          <p:cNvSpPr txBox="1"/>
          <p:nvPr/>
        </p:nvSpPr>
        <p:spPr>
          <a:xfrm>
            <a:off x="7711470" y="5451805"/>
            <a:ext cx="682681" cy="265457"/>
          </a:xfrm>
          <a:prstGeom prst="rect">
            <a:avLst/>
          </a:prstGeom>
          <a:noFill/>
        </p:spPr>
        <p:txBody>
          <a:bodyPr wrap="square" lIns="91407" tIns="45704" rIns="91407" bIns="45704" rtlCol="0">
            <a:spAutoFit/>
          </a:bodyPr>
          <a:lstStyle/>
          <a:p>
            <a:r>
              <a:rPr lang="en-US" sz="1100" b="1"/>
              <a:t>default</a:t>
            </a:r>
          </a:p>
        </p:txBody>
      </p:sp>
      <p:grpSp>
        <p:nvGrpSpPr>
          <p:cNvPr id="6" name="Group 41"/>
          <p:cNvGrpSpPr/>
          <p:nvPr/>
        </p:nvGrpSpPr>
        <p:grpSpPr>
          <a:xfrm>
            <a:off x="7457270" y="4315556"/>
            <a:ext cx="1259759" cy="791737"/>
            <a:chOff x="7036420" y="4315522"/>
            <a:chExt cx="1260087" cy="791737"/>
          </a:xfrm>
        </p:grpSpPr>
        <p:pic>
          <p:nvPicPr>
            <p:cNvPr id="49" name="Picture 25"/>
            <p:cNvPicPr>
              <a:picLocks noChangeArrowheads="1"/>
            </p:cNvPicPr>
            <p:nvPr/>
          </p:nvPicPr>
          <p:blipFill>
            <a:blip r:embed="rId9" cstate="print"/>
            <a:srcRect/>
            <a:stretch>
              <a:fillRect/>
            </a:stretch>
          </p:blipFill>
          <p:spPr bwMode="auto">
            <a:xfrm>
              <a:off x="7036420" y="4315522"/>
              <a:ext cx="1260087" cy="791737"/>
            </a:xfrm>
            <a:prstGeom prst="rect">
              <a:avLst/>
            </a:prstGeom>
            <a:noFill/>
            <a:ln w="9525">
              <a:noFill/>
              <a:miter lim="800000"/>
              <a:headEnd/>
              <a:tailEnd/>
            </a:ln>
          </p:spPr>
        </p:pic>
        <p:sp>
          <p:nvSpPr>
            <p:cNvPr id="51" name="Rectangle 15"/>
            <p:cNvSpPr>
              <a:spLocks noChangeArrowheads="1"/>
            </p:cNvSpPr>
            <p:nvPr/>
          </p:nvSpPr>
          <p:spPr bwMode="auto">
            <a:xfrm>
              <a:off x="7258129" y="4580007"/>
              <a:ext cx="815080" cy="273836"/>
            </a:xfrm>
            <a:prstGeom prst="rect">
              <a:avLst/>
            </a:prstGeom>
            <a:noFill/>
            <a:ln w="9525">
              <a:noFill/>
              <a:miter lim="800000"/>
              <a:headEnd/>
              <a:tailEnd/>
            </a:ln>
            <a:effectLst/>
          </p:spPr>
          <p:txBody>
            <a:bodyPr wrap="square" lIns="103548" tIns="51774" rIns="103548" bIns="51774">
              <a:spAutoFit/>
            </a:bodyPr>
            <a:lstStyle/>
            <a:p>
              <a:pPr algn="ctr" defTabSz="1028312" eaLnBrk="0" hangingPunct="0">
                <a:spcBef>
                  <a:spcPct val="50000"/>
                </a:spcBef>
              </a:pPr>
              <a:r>
                <a:rPr lang="en-US" sz="1100" b="1" dirty="0"/>
                <a:t>Internet</a:t>
              </a:r>
              <a:endParaRPr lang="en-US" sz="900" b="1" dirty="0"/>
            </a:p>
          </p:txBody>
        </p:sp>
      </p:grpSp>
      <p:grpSp>
        <p:nvGrpSpPr>
          <p:cNvPr id="52" name="Group 51"/>
          <p:cNvGrpSpPr/>
          <p:nvPr/>
        </p:nvGrpSpPr>
        <p:grpSpPr>
          <a:xfrm>
            <a:off x="7190815" y="4117707"/>
            <a:ext cx="1753345" cy="1372528"/>
            <a:chOff x="10187586" y="4457611"/>
            <a:chExt cx="1485546" cy="1328778"/>
          </a:xfrm>
        </p:grpSpPr>
        <p:sp>
          <p:nvSpPr>
            <p:cNvPr id="60" name="Rectangle 59"/>
            <p:cNvSpPr/>
            <p:nvPr/>
          </p:nvSpPr>
          <p:spPr>
            <a:xfrm>
              <a:off x="10308621" y="5214259"/>
              <a:ext cx="1243474" cy="572130"/>
            </a:xfrm>
            <a:prstGeom prst="rect">
              <a:avLst/>
            </a:prstGeom>
            <a:gradFill>
              <a:gsLst>
                <a:gs pos="0">
                  <a:schemeClr val="tx1">
                    <a:lumMod val="60000"/>
                    <a:lumOff val="40000"/>
                    <a:alpha val="94000"/>
                  </a:schemeClr>
                </a:gs>
                <a:gs pos="100000">
                  <a:srgbClr val="000000">
                    <a:alpha val="0"/>
                  </a:srgb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774"/>
              <a:endParaRPr lang="en-US" sz="1600" dirty="0">
                <a:solidFill>
                  <a:srgbClr val="8E909E"/>
                </a:solidFill>
              </a:endParaRPr>
            </a:p>
          </p:txBody>
        </p:sp>
        <p:sp>
          <p:nvSpPr>
            <p:cNvPr id="62" name="Rectangle 61"/>
            <p:cNvSpPr/>
            <p:nvPr/>
          </p:nvSpPr>
          <p:spPr>
            <a:xfrm>
              <a:off x="10547904" y="5387598"/>
              <a:ext cx="764919" cy="297966"/>
            </a:xfrm>
            <a:prstGeom prst="rect">
              <a:avLst/>
            </a:prstGeom>
          </p:spPr>
          <p:txBody>
            <a:bodyPr wrap="none">
              <a:spAutoFit/>
            </a:bodyPr>
            <a:lstStyle/>
            <a:p>
              <a:pPr algn="ctr" defTabSz="1216774">
                <a:lnSpc>
                  <a:spcPct val="85000"/>
                </a:lnSpc>
              </a:pPr>
              <a:r>
                <a:rPr lang="en-US" sz="1600" dirty="0">
                  <a:solidFill>
                    <a:srgbClr val="3F4B4D"/>
                  </a:solidFill>
                  <a:effectLst>
                    <a:outerShdw blurRad="38100" dist="12700" algn="ctr" rotWithShape="0">
                      <a:prstClr val="black">
                        <a:alpha val="40000"/>
                      </a:prstClr>
                    </a:outerShdw>
                  </a:effectLst>
                </a:rPr>
                <a:t>Internet</a:t>
              </a:r>
            </a:p>
          </p:txBody>
        </p:sp>
        <p:pic>
          <p:nvPicPr>
            <p:cNvPr id="63" name="Picture 2" descr="\\MV-FS\Projects\Cisco\03_Assets\Icons\Kubrick Icons\Device Icons\Device_cloud_white_3041_default_256.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17197" b="17197"/>
            <a:stretch/>
          </p:blipFill>
          <p:spPr bwMode="auto">
            <a:xfrm>
              <a:off x="10187586" y="4457611"/>
              <a:ext cx="1485546" cy="9746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4879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1" fill="hold" grpId="0" nodeType="clickEffect">
                                  <p:stCondLst>
                                    <p:cond delay="0"/>
                                  </p:stCondLst>
                                  <p:childTnLst>
                                    <p:animEffect transition="out" filter="wipe(up)">
                                      <p:cBhvr>
                                        <p:cTn id="20" dur="2000"/>
                                        <p:tgtEl>
                                          <p:spTgt spid="66"/>
                                        </p:tgtEl>
                                      </p:cBhvr>
                                    </p:animEffect>
                                    <p:set>
                                      <p:cBhvr>
                                        <p:cTn id="21" dur="1" fill="hold">
                                          <p:stCondLst>
                                            <p:cond delay="19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7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AutoShape 4"/>
          <p:cNvCxnSpPr>
            <a:cxnSpLocks noChangeShapeType="1"/>
          </p:cNvCxnSpPr>
          <p:nvPr/>
        </p:nvCxnSpPr>
        <p:spPr bwMode="auto">
          <a:xfrm flipV="1">
            <a:off x="5538908" y="2993009"/>
            <a:ext cx="1279827" cy="1"/>
          </a:xfrm>
          <a:prstGeom prst="straightConnector1">
            <a:avLst/>
          </a:prstGeom>
          <a:noFill/>
          <a:ln w="38100">
            <a:solidFill>
              <a:schemeClr val="tx2">
                <a:lumMod val="60000"/>
                <a:lumOff val="40000"/>
              </a:schemeClr>
            </a:solidFill>
            <a:round/>
            <a:headEnd/>
            <a:tailEnd/>
          </a:ln>
          <a:effectLst/>
        </p:spPr>
      </p:cxnSp>
      <p:sp>
        <p:nvSpPr>
          <p:cNvPr id="3" name="Title 2"/>
          <p:cNvSpPr>
            <a:spLocks noGrp="1"/>
          </p:cNvSpPr>
          <p:nvPr>
            <p:ph type="title"/>
          </p:nvPr>
        </p:nvSpPr>
        <p:spPr/>
        <p:txBody>
          <a:bodyPr/>
          <a:lstStyle/>
          <a:p>
            <a:r>
              <a:rPr lang="ja-JP" altLang="en-US" dirty="0"/>
              <a:t>インターネット上での</a:t>
            </a:r>
            <a:r>
              <a:rPr lang="en-US" altLang="ja-JP" dirty="0"/>
              <a:t>DMVPN</a:t>
            </a:r>
            <a:r>
              <a:rPr lang="ja-JP" altLang="en-US" dirty="0" smtClean="0"/>
              <a:t>利用</a:t>
            </a:r>
            <a:endParaRPr lang="en-US" dirty="0"/>
          </a:p>
        </p:txBody>
      </p:sp>
      <p:sp>
        <p:nvSpPr>
          <p:cNvPr id="8" name="Slide Number Placeholder 7"/>
          <p:cNvSpPr>
            <a:spLocks noGrp="1"/>
          </p:cNvSpPr>
          <p:nvPr>
            <p:ph type="sldNum" sz="quarter" idx="4"/>
          </p:nvPr>
        </p:nvSpPr>
        <p:spPr/>
        <p:txBody>
          <a:bodyPr/>
          <a:lstStyle/>
          <a:p>
            <a:fld id="{2F5CCB13-0A32-4557-88E9-079F0C330695}" type="slidenum">
              <a:rPr lang="en-US" smtClean="0"/>
              <a:pPr/>
              <a:t>43</a:t>
            </a:fld>
            <a:endParaRPr lang="en-US"/>
          </a:p>
        </p:txBody>
      </p:sp>
      <p:sp>
        <p:nvSpPr>
          <p:cNvPr id="85" name="Content Placeholder 84"/>
          <p:cNvSpPr>
            <a:spLocks noGrp="1"/>
          </p:cNvSpPr>
          <p:nvPr>
            <p:ph idx="4294967295"/>
          </p:nvPr>
        </p:nvSpPr>
        <p:spPr>
          <a:xfrm>
            <a:off x="597455" y="1637549"/>
            <a:ext cx="4556322" cy="4525433"/>
          </a:xfrm>
          <a:prstGeom prst="rect">
            <a:avLst/>
          </a:prstGeom>
        </p:spPr>
        <p:txBody>
          <a:bodyPr lIns="121899" tIns="60949" rIns="121899" bIns="60949"/>
          <a:lstStyle/>
          <a:p>
            <a:pPr marL="371791" indent="-380933">
              <a:lnSpc>
                <a:spcPct val="80000"/>
              </a:lnSpc>
              <a:buFont typeface="Wingdings" panose="05000000000000000000" pitchFamily="2" charset="2"/>
              <a:buChar char="§"/>
            </a:pPr>
            <a:r>
              <a:rPr lang="en-US" sz="1900" dirty="0" smtClean="0"/>
              <a:t>2つのデフォルトルートを分けて扱うため、DMVPN</a:t>
            </a:r>
            <a:r>
              <a:rPr lang="ja-JP" altLang="en-US" sz="1900" dirty="0" smtClean="0"/>
              <a:t>と同時に</a:t>
            </a:r>
            <a:r>
              <a:rPr lang="en-US" altLang="ja-JP" sz="1900" dirty="0" smtClean="0"/>
              <a:t>FVRF</a:t>
            </a:r>
            <a:r>
              <a:rPr lang="ja-JP" altLang="en-US" sz="1900" dirty="0" smtClean="0"/>
              <a:t>を使用する</a:t>
            </a:r>
            <a:endParaRPr lang="en-US" sz="1900" dirty="0"/>
          </a:p>
          <a:p>
            <a:pPr marL="371791" indent="-380933">
              <a:lnSpc>
                <a:spcPct val="80000"/>
              </a:lnSpc>
              <a:buFont typeface="Wingdings" panose="05000000000000000000" pitchFamily="2" charset="2"/>
              <a:buChar char="§"/>
            </a:pPr>
            <a:r>
              <a:rPr lang="en-US" sz="1900" dirty="0" smtClean="0"/>
              <a:t>RED</a:t>
            </a:r>
            <a:r>
              <a:rPr lang="en-US" sz="1900" dirty="0"/>
              <a:t>-</a:t>
            </a:r>
            <a:r>
              <a:rPr lang="en-US" sz="1900" dirty="0" smtClean="0"/>
              <a:t>VRF</a:t>
            </a:r>
            <a:r>
              <a:rPr lang="ja-JP" altLang="en-US" sz="1900" dirty="0" smtClean="0"/>
              <a:t>は、トンネルのセットアップに必要な</a:t>
            </a:r>
            <a:r>
              <a:rPr lang="en-US" altLang="ja-JP" sz="1900" dirty="0" smtClean="0"/>
              <a:t>VPN-DMZ</a:t>
            </a:r>
            <a:r>
              <a:rPr lang="ja-JP" altLang="en-US" sz="1900" dirty="0" smtClean="0"/>
              <a:t>インターフェイスへのデフォルトルートを持つ。</a:t>
            </a:r>
            <a:endParaRPr lang="en-US" sz="1900" dirty="0"/>
          </a:p>
          <a:p>
            <a:pPr marL="371791" indent="-380933">
              <a:lnSpc>
                <a:spcPct val="80000"/>
              </a:lnSpc>
              <a:buFont typeface="Wingdings" panose="05000000000000000000" pitchFamily="2" charset="2"/>
              <a:buChar char="§"/>
            </a:pPr>
            <a:r>
              <a:rPr lang="en-US" altLang="ja-JP" sz="1900" dirty="0" smtClean="0"/>
              <a:t>2</a:t>
            </a:r>
            <a:r>
              <a:rPr lang="ja-JP" altLang="en-US" sz="1900" dirty="0" smtClean="0"/>
              <a:t>つ目のデフォルトルートは、グローバルのルーティングテーブルに存在していて、ユーザのデータトラフィックがインターネットに出て行くために使用される。</a:t>
            </a:r>
            <a:endParaRPr lang="en-US" sz="1900" dirty="0"/>
          </a:p>
          <a:p>
            <a:pPr marL="371791" indent="-380933">
              <a:lnSpc>
                <a:spcPct val="80000"/>
              </a:lnSpc>
              <a:buFont typeface="Wingdings" panose="05000000000000000000" pitchFamily="2" charset="2"/>
              <a:buChar char="§"/>
            </a:pPr>
            <a:r>
              <a:rPr lang="ja-JP" altLang="en-US" sz="1900" dirty="0" smtClean="0"/>
              <a:t>スプリットトンネリングを防ぐため、デフォルトルートはトンネル経由でスポーク側に伝達される。</a:t>
            </a:r>
            <a:endParaRPr lang="en-US" sz="1900" dirty="0"/>
          </a:p>
          <a:p>
            <a:pPr marL="371791" indent="-380933">
              <a:lnSpc>
                <a:spcPct val="80000"/>
              </a:lnSpc>
              <a:buFont typeface="Wingdings" panose="05000000000000000000" pitchFamily="2" charset="2"/>
              <a:buChar char="§"/>
            </a:pPr>
            <a:endParaRPr lang="en-US" sz="1900" dirty="0"/>
          </a:p>
        </p:txBody>
      </p:sp>
      <p:cxnSp>
        <p:nvCxnSpPr>
          <p:cNvPr id="43" name="AutoShape 4"/>
          <p:cNvCxnSpPr>
            <a:cxnSpLocks noChangeShapeType="1"/>
          </p:cNvCxnSpPr>
          <p:nvPr/>
        </p:nvCxnSpPr>
        <p:spPr bwMode="auto">
          <a:xfrm rot="5400000" flipH="1" flipV="1">
            <a:off x="5340716" y="2584722"/>
            <a:ext cx="682752" cy="1588"/>
          </a:xfrm>
          <a:prstGeom prst="straightConnector1">
            <a:avLst/>
          </a:prstGeom>
          <a:noFill/>
          <a:ln w="38100">
            <a:solidFill>
              <a:schemeClr val="tx2">
                <a:lumMod val="60000"/>
                <a:lumOff val="40000"/>
              </a:schemeClr>
            </a:solidFill>
            <a:round/>
            <a:headEnd/>
            <a:tailEnd/>
          </a:ln>
          <a:effectLst/>
        </p:spPr>
      </p:cxnSp>
      <p:cxnSp>
        <p:nvCxnSpPr>
          <p:cNvPr id="44" name="AutoShape 4"/>
          <p:cNvCxnSpPr>
            <a:cxnSpLocks noChangeShapeType="1"/>
          </p:cNvCxnSpPr>
          <p:nvPr/>
        </p:nvCxnSpPr>
        <p:spPr bwMode="auto">
          <a:xfrm rot="5400000" flipH="1" flipV="1">
            <a:off x="7342049" y="2517250"/>
            <a:ext cx="1511184" cy="1588"/>
          </a:xfrm>
          <a:prstGeom prst="straightConnector1">
            <a:avLst/>
          </a:prstGeom>
          <a:noFill/>
          <a:ln w="38100">
            <a:solidFill>
              <a:schemeClr val="tx2">
                <a:lumMod val="60000"/>
                <a:lumOff val="40000"/>
              </a:schemeClr>
            </a:solidFill>
            <a:round/>
            <a:headEnd/>
            <a:tailEnd/>
          </a:ln>
          <a:effectLst/>
        </p:spPr>
      </p:cxnSp>
      <p:cxnSp>
        <p:nvCxnSpPr>
          <p:cNvPr id="45" name="AutoShape 37"/>
          <p:cNvCxnSpPr>
            <a:cxnSpLocks noChangeShapeType="1"/>
          </p:cNvCxnSpPr>
          <p:nvPr/>
        </p:nvCxnSpPr>
        <p:spPr bwMode="auto">
          <a:xfrm rot="5400000" flipH="1" flipV="1">
            <a:off x="6743302" y="4949645"/>
            <a:ext cx="1274545" cy="1177692"/>
          </a:xfrm>
          <a:prstGeom prst="straightConnector1">
            <a:avLst/>
          </a:prstGeom>
          <a:noFill/>
          <a:ln w="38100">
            <a:solidFill>
              <a:schemeClr val="tx2">
                <a:lumMod val="60000"/>
                <a:lumOff val="40000"/>
              </a:schemeClr>
            </a:solidFill>
            <a:round/>
            <a:headEnd/>
            <a:tailEnd/>
          </a:ln>
          <a:effectLst/>
        </p:spPr>
      </p:cxnSp>
      <p:cxnSp>
        <p:nvCxnSpPr>
          <p:cNvPr id="46" name="AutoShape 4"/>
          <p:cNvCxnSpPr>
            <a:cxnSpLocks noChangeShapeType="1"/>
          </p:cNvCxnSpPr>
          <p:nvPr/>
        </p:nvCxnSpPr>
        <p:spPr bwMode="auto">
          <a:xfrm flipV="1">
            <a:off x="6605430" y="3535526"/>
            <a:ext cx="1279827" cy="1"/>
          </a:xfrm>
          <a:prstGeom prst="straightConnector1">
            <a:avLst/>
          </a:prstGeom>
          <a:noFill/>
          <a:ln w="38100">
            <a:solidFill>
              <a:srgbClr val="C00000"/>
            </a:solidFill>
            <a:round/>
            <a:headEnd/>
            <a:tailEnd/>
          </a:ln>
          <a:effectLst/>
        </p:spPr>
      </p:cxnSp>
      <p:cxnSp>
        <p:nvCxnSpPr>
          <p:cNvPr id="47" name="AutoShape 4"/>
          <p:cNvCxnSpPr>
            <a:cxnSpLocks noChangeShapeType="1"/>
          </p:cNvCxnSpPr>
          <p:nvPr/>
        </p:nvCxnSpPr>
        <p:spPr bwMode="auto">
          <a:xfrm rot="5400000" flipH="1" flipV="1">
            <a:off x="7742719" y="3916599"/>
            <a:ext cx="1005668" cy="1588"/>
          </a:xfrm>
          <a:prstGeom prst="straightConnector1">
            <a:avLst/>
          </a:prstGeom>
          <a:noFill/>
          <a:ln w="38100">
            <a:solidFill>
              <a:schemeClr val="tx2">
                <a:lumMod val="60000"/>
                <a:lumOff val="40000"/>
              </a:schemeClr>
            </a:solidFill>
            <a:round/>
            <a:headEnd/>
            <a:tailEnd/>
          </a:ln>
          <a:effectLst/>
        </p:spPr>
      </p:cxnSp>
      <p:cxnSp>
        <p:nvCxnSpPr>
          <p:cNvPr id="50" name="AutoShape 4"/>
          <p:cNvCxnSpPr>
            <a:cxnSpLocks noChangeShapeType="1"/>
          </p:cNvCxnSpPr>
          <p:nvPr/>
        </p:nvCxnSpPr>
        <p:spPr bwMode="auto">
          <a:xfrm rot="5400000" flipH="1" flipV="1">
            <a:off x="6440361" y="3249806"/>
            <a:ext cx="571501" cy="1"/>
          </a:xfrm>
          <a:prstGeom prst="straightConnector1">
            <a:avLst/>
          </a:prstGeom>
          <a:noFill/>
          <a:ln w="38100">
            <a:solidFill>
              <a:srgbClr val="C00000"/>
            </a:solidFill>
            <a:round/>
            <a:headEnd/>
            <a:tailEnd/>
          </a:ln>
          <a:effectLst/>
        </p:spPr>
      </p:cxnSp>
      <p:sp>
        <p:nvSpPr>
          <p:cNvPr id="53" name="TextBox 52"/>
          <p:cNvSpPr txBox="1"/>
          <p:nvPr/>
        </p:nvSpPr>
        <p:spPr>
          <a:xfrm>
            <a:off x="6973440" y="3604345"/>
            <a:ext cx="935035" cy="265457"/>
          </a:xfrm>
          <a:prstGeom prst="rect">
            <a:avLst/>
          </a:prstGeom>
          <a:noFill/>
        </p:spPr>
        <p:txBody>
          <a:bodyPr wrap="square" lIns="91407" tIns="45704" rIns="91407" bIns="45704" rtlCol="0">
            <a:spAutoFit/>
          </a:bodyPr>
          <a:lstStyle/>
          <a:p>
            <a:r>
              <a:rPr lang="en-US" sz="1100" err="1"/>
              <a:t>VPN</a:t>
            </a:r>
            <a:r>
              <a:rPr lang="en-US" sz="1100"/>
              <a:t>-DMZ</a:t>
            </a:r>
          </a:p>
        </p:txBody>
      </p:sp>
      <p:pic>
        <p:nvPicPr>
          <p:cNvPr id="54" name="Picture 53"/>
          <p:cNvPicPr>
            <a:picLocks noChangeAspect="1"/>
          </p:cNvPicPr>
          <p:nvPr/>
        </p:nvPicPr>
        <p:blipFill>
          <a:blip r:embed="rId3" cstate="print"/>
          <a:stretch>
            <a:fillRect/>
          </a:stretch>
        </p:blipFill>
        <p:spPr>
          <a:xfrm>
            <a:off x="7647014" y="2433367"/>
            <a:ext cx="1736286" cy="1723340"/>
          </a:xfrm>
          <a:prstGeom prst="rect">
            <a:avLst/>
          </a:prstGeom>
        </p:spPr>
      </p:pic>
      <p:sp>
        <p:nvSpPr>
          <p:cNvPr id="55" name="TextBox 54"/>
          <p:cNvSpPr txBox="1"/>
          <p:nvPr/>
        </p:nvSpPr>
        <p:spPr>
          <a:xfrm>
            <a:off x="8493530" y="2666611"/>
            <a:ext cx="1060414" cy="430855"/>
          </a:xfrm>
          <a:prstGeom prst="rect">
            <a:avLst/>
          </a:prstGeom>
          <a:noFill/>
        </p:spPr>
        <p:txBody>
          <a:bodyPr wrap="square" lIns="91407" tIns="45704" rIns="91407" bIns="45704" rtlCol="0">
            <a:spAutoFit/>
          </a:bodyPr>
          <a:lstStyle/>
          <a:p>
            <a:r>
              <a:rPr lang="en-US" sz="1100"/>
              <a:t>Internet Edge Block</a:t>
            </a:r>
          </a:p>
        </p:txBody>
      </p:sp>
      <p:cxnSp>
        <p:nvCxnSpPr>
          <p:cNvPr id="56" name="AutoShape 4"/>
          <p:cNvCxnSpPr>
            <a:cxnSpLocks noChangeShapeType="1"/>
          </p:cNvCxnSpPr>
          <p:nvPr/>
        </p:nvCxnSpPr>
        <p:spPr bwMode="auto">
          <a:xfrm>
            <a:off x="7161545" y="3427547"/>
            <a:ext cx="517980" cy="1327"/>
          </a:xfrm>
          <a:prstGeom prst="straightConnector1">
            <a:avLst/>
          </a:prstGeom>
          <a:noFill/>
          <a:ln w="38100">
            <a:solidFill>
              <a:srgbClr val="C00000"/>
            </a:solidFill>
            <a:round/>
            <a:headEnd type="none"/>
            <a:tailEnd type="triangle"/>
          </a:ln>
          <a:effectLst/>
        </p:spPr>
      </p:cxnSp>
      <p:sp>
        <p:nvSpPr>
          <p:cNvPr id="57" name="TextBox 56"/>
          <p:cNvSpPr txBox="1"/>
          <p:nvPr/>
        </p:nvSpPr>
        <p:spPr>
          <a:xfrm>
            <a:off x="7112417" y="3109725"/>
            <a:ext cx="661958" cy="265457"/>
          </a:xfrm>
          <a:prstGeom prst="rect">
            <a:avLst/>
          </a:prstGeom>
          <a:noFill/>
        </p:spPr>
        <p:txBody>
          <a:bodyPr wrap="square" lIns="91407" tIns="45704" rIns="91407" bIns="45704" rtlCol="0">
            <a:spAutoFit/>
          </a:bodyPr>
          <a:lstStyle/>
          <a:p>
            <a:r>
              <a:rPr lang="en-US" sz="1100" b="1">
                <a:solidFill>
                  <a:srgbClr val="C00000"/>
                </a:solidFill>
              </a:rPr>
              <a:t>default</a:t>
            </a:r>
          </a:p>
        </p:txBody>
      </p:sp>
      <p:cxnSp>
        <p:nvCxnSpPr>
          <p:cNvPr id="58" name="AutoShape 37"/>
          <p:cNvCxnSpPr>
            <a:cxnSpLocks noChangeShapeType="1"/>
          </p:cNvCxnSpPr>
          <p:nvPr/>
        </p:nvCxnSpPr>
        <p:spPr bwMode="auto">
          <a:xfrm rot="16200000" flipV="1">
            <a:off x="6572445" y="6415642"/>
            <a:ext cx="443371" cy="4863"/>
          </a:xfrm>
          <a:prstGeom prst="straightConnector1">
            <a:avLst/>
          </a:prstGeom>
          <a:noFill/>
          <a:ln w="38100">
            <a:solidFill>
              <a:schemeClr val="tx2">
                <a:lumMod val="60000"/>
                <a:lumOff val="40000"/>
              </a:schemeClr>
            </a:solidFill>
            <a:round/>
            <a:headEnd/>
            <a:tailEnd/>
          </a:ln>
          <a:effectLst/>
        </p:spPr>
      </p:cxnSp>
      <p:cxnSp>
        <p:nvCxnSpPr>
          <p:cNvPr id="59" name="AutoShape 10"/>
          <p:cNvCxnSpPr>
            <a:cxnSpLocks noChangeShapeType="1"/>
          </p:cNvCxnSpPr>
          <p:nvPr/>
        </p:nvCxnSpPr>
        <p:spPr bwMode="auto">
          <a:xfrm flipH="1">
            <a:off x="6012102" y="6649668"/>
            <a:ext cx="1454509" cy="0"/>
          </a:xfrm>
          <a:prstGeom prst="straightConnector1">
            <a:avLst/>
          </a:prstGeom>
          <a:noFill/>
          <a:ln w="38100">
            <a:solidFill>
              <a:schemeClr val="tx2">
                <a:lumMod val="60000"/>
                <a:lumOff val="40000"/>
              </a:schemeClr>
            </a:solidFill>
            <a:round/>
            <a:headEnd/>
            <a:tailEnd/>
          </a:ln>
          <a:effectLst/>
        </p:spPr>
      </p:cxnSp>
      <p:sp>
        <p:nvSpPr>
          <p:cNvPr id="61" name="AutoShape 65"/>
          <p:cNvSpPr>
            <a:spLocks noChangeArrowheads="1"/>
          </p:cNvSpPr>
          <p:nvPr/>
        </p:nvSpPr>
        <p:spPr bwMode="auto">
          <a:xfrm>
            <a:off x="5920744" y="5819041"/>
            <a:ext cx="1762504" cy="904875"/>
          </a:xfrm>
          <a:prstGeom prst="roundRect">
            <a:avLst>
              <a:gd name="adj" fmla="val 16667"/>
            </a:avLst>
          </a:prstGeom>
          <a:solidFill>
            <a:schemeClr val="accent1">
              <a:alpha val="10196"/>
            </a:schemeClr>
          </a:solidFill>
          <a:ln w="9525" algn="ctr">
            <a:noFill/>
            <a:round/>
            <a:headEnd/>
            <a:tailEnd/>
          </a:ln>
        </p:spPr>
        <p:txBody>
          <a:bodyPr wrap="none" lIns="82094" tIns="41046" rIns="82094" bIns="41046" anchor="ctr"/>
          <a:lstStyle/>
          <a:p>
            <a:pPr algn="ctr" defTabSz="814082" eaLnBrk="0" hangingPunct="0">
              <a:lnSpc>
                <a:spcPct val="90000"/>
              </a:lnSpc>
            </a:pPr>
            <a:endParaRPr lang="en-US"/>
          </a:p>
        </p:txBody>
      </p:sp>
      <p:cxnSp>
        <p:nvCxnSpPr>
          <p:cNvPr id="62" name="AutoShape 4"/>
          <p:cNvCxnSpPr>
            <a:cxnSpLocks noChangeShapeType="1"/>
          </p:cNvCxnSpPr>
          <p:nvPr/>
        </p:nvCxnSpPr>
        <p:spPr bwMode="auto">
          <a:xfrm rot="5400000" flipH="1" flipV="1">
            <a:off x="7439613" y="5397003"/>
            <a:ext cx="311343" cy="251212"/>
          </a:xfrm>
          <a:prstGeom prst="straightConnector1">
            <a:avLst/>
          </a:prstGeom>
          <a:noFill/>
          <a:ln w="38100">
            <a:solidFill>
              <a:schemeClr val="tx1"/>
            </a:solidFill>
            <a:round/>
            <a:headEnd type="none"/>
            <a:tailEnd type="triangle"/>
          </a:ln>
          <a:effectLst/>
        </p:spPr>
      </p:cxnSp>
      <p:cxnSp>
        <p:nvCxnSpPr>
          <p:cNvPr id="64" name="AutoShape 4"/>
          <p:cNvCxnSpPr>
            <a:cxnSpLocks noChangeShapeType="1"/>
          </p:cNvCxnSpPr>
          <p:nvPr/>
        </p:nvCxnSpPr>
        <p:spPr bwMode="auto">
          <a:xfrm rot="16200000" flipH="1">
            <a:off x="8127282" y="3973307"/>
            <a:ext cx="457307" cy="2173"/>
          </a:xfrm>
          <a:prstGeom prst="straightConnector1">
            <a:avLst/>
          </a:prstGeom>
          <a:noFill/>
          <a:ln w="38100">
            <a:solidFill>
              <a:schemeClr val="tx1"/>
            </a:solidFill>
            <a:round/>
            <a:headEnd type="none"/>
            <a:tailEnd type="triangle"/>
          </a:ln>
          <a:effectLst/>
        </p:spPr>
      </p:cxnSp>
      <p:sp>
        <p:nvSpPr>
          <p:cNvPr id="66" name="AutoShape 65"/>
          <p:cNvSpPr>
            <a:spLocks noChangeAspect="1" noChangeArrowheads="1"/>
          </p:cNvSpPr>
          <p:nvPr/>
        </p:nvSpPr>
        <p:spPr bwMode="auto">
          <a:xfrm rot="20343431">
            <a:off x="6072844" y="3051344"/>
            <a:ext cx="305672" cy="3000881"/>
          </a:xfrm>
          <a:prstGeom prst="can">
            <a:avLst>
              <a:gd name="adj" fmla="val 90388"/>
            </a:avLst>
          </a:prstGeom>
          <a:solidFill>
            <a:srgbClr val="F3BF2D">
              <a:alpha val="70000"/>
            </a:srgbClr>
          </a:solidFill>
          <a:ln w="9525">
            <a:noFill/>
            <a:round/>
            <a:headEnd/>
            <a:tailEnd/>
          </a:ln>
          <a:effectLst/>
        </p:spPr>
        <p:txBody>
          <a:bodyPr rot="10800000" vert="eaVert" wrap="none" lIns="82094" tIns="41046" rIns="82094" bIns="41046" anchor="ctr"/>
          <a:lstStyle/>
          <a:p>
            <a:pPr algn="ctr" defTabSz="814082" eaLnBrk="0" hangingPunct="0">
              <a:lnSpc>
                <a:spcPct val="90000"/>
              </a:lnSpc>
            </a:pPr>
            <a:endParaRPr lang="en-US" sz="1500" b="1"/>
          </a:p>
        </p:txBody>
      </p:sp>
      <p:cxnSp>
        <p:nvCxnSpPr>
          <p:cNvPr id="67" name="AutoShape 4"/>
          <p:cNvCxnSpPr>
            <a:cxnSpLocks noChangeShapeType="1"/>
          </p:cNvCxnSpPr>
          <p:nvPr/>
        </p:nvCxnSpPr>
        <p:spPr bwMode="auto">
          <a:xfrm flipV="1">
            <a:off x="5731726" y="1777441"/>
            <a:ext cx="2376821" cy="1"/>
          </a:xfrm>
          <a:prstGeom prst="straightConnector1">
            <a:avLst/>
          </a:prstGeom>
          <a:noFill/>
          <a:ln w="38100">
            <a:solidFill>
              <a:schemeClr val="tx2">
                <a:lumMod val="60000"/>
                <a:lumOff val="40000"/>
              </a:schemeClr>
            </a:solidFill>
            <a:round/>
            <a:headEnd/>
            <a:tailEnd/>
          </a:ln>
          <a:effectLst/>
        </p:spPr>
      </p:cxnSp>
      <p:cxnSp>
        <p:nvCxnSpPr>
          <p:cNvPr id="69" name="AutoShape 4"/>
          <p:cNvCxnSpPr>
            <a:cxnSpLocks noChangeShapeType="1"/>
          </p:cNvCxnSpPr>
          <p:nvPr/>
        </p:nvCxnSpPr>
        <p:spPr bwMode="auto">
          <a:xfrm flipV="1">
            <a:off x="6596005" y="1886558"/>
            <a:ext cx="551911" cy="2335"/>
          </a:xfrm>
          <a:prstGeom prst="straightConnector1">
            <a:avLst/>
          </a:prstGeom>
          <a:noFill/>
          <a:ln w="38100">
            <a:solidFill>
              <a:schemeClr val="tx1"/>
            </a:solidFill>
            <a:round/>
            <a:headEnd type="none"/>
            <a:tailEnd type="triangle"/>
          </a:ln>
          <a:effectLst/>
        </p:spPr>
      </p:cxnSp>
      <p:sp>
        <p:nvSpPr>
          <p:cNvPr id="70" name="TextBox 69"/>
          <p:cNvSpPr txBox="1"/>
          <p:nvPr/>
        </p:nvSpPr>
        <p:spPr>
          <a:xfrm>
            <a:off x="6543197" y="1928317"/>
            <a:ext cx="682681" cy="265457"/>
          </a:xfrm>
          <a:prstGeom prst="rect">
            <a:avLst/>
          </a:prstGeom>
          <a:noFill/>
        </p:spPr>
        <p:txBody>
          <a:bodyPr wrap="square" lIns="91407" tIns="45704" rIns="91407" bIns="45704" rtlCol="0">
            <a:spAutoFit/>
          </a:bodyPr>
          <a:lstStyle/>
          <a:p>
            <a:r>
              <a:rPr lang="en-US" sz="1100" b="1"/>
              <a:t>default</a:t>
            </a:r>
          </a:p>
        </p:txBody>
      </p:sp>
      <p:sp>
        <p:nvSpPr>
          <p:cNvPr id="71" name="TextBox 70"/>
          <p:cNvSpPr txBox="1"/>
          <p:nvPr/>
        </p:nvSpPr>
        <p:spPr>
          <a:xfrm>
            <a:off x="8039958" y="2469261"/>
            <a:ext cx="935035" cy="265457"/>
          </a:xfrm>
          <a:prstGeom prst="rect">
            <a:avLst/>
          </a:prstGeom>
          <a:noFill/>
        </p:spPr>
        <p:txBody>
          <a:bodyPr wrap="square" lIns="91407" tIns="45704" rIns="91407" bIns="45704" rtlCol="0">
            <a:spAutoFit/>
          </a:bodyPr>
          <a:lstStyle/>
          <a:p>
            <a:r>
              <a:rPr lang="en-US" sz="1100"/>
              <a:t>INSIDE</a:t>
            </a:r>
          </a:p>
        </p:txBody>
      </p:sp>
      <p:sp>
        <p:nvSpPr>
          <p:cNvPr id="72" name="TextBox 71"/>
          <p:cNvSpPr txBox="1"/>
          <p:nvPr/>
        </p:nvSpPr>
        <p:spPr>
          <a:xfrm>
            <a:off x="7578007" y="3931084"/>
            <a:ext cx="935035" cy="265457"/>
          </a:xfrm>
          <a:prstGeom prst="rect">
            <a:avLst/>
          </a:prstGeom>
          <a:noFill/>
        </p:spPr>
        <p:txBody>
          <a:bodyPr wrap="square" lIns="91407" tIns="45704" rIns="91407" bIns="45704" rtlCol="0">
            <a:spAutoFit/>
          </a:bodyPr>
          <a:lstStyle/>
          <a:p>
            <a:r>
              <a:rPr lang="en-US" sz="1100"/>
              <a:t>OUTSIDE</a:t>
            </a:r>
          </a:p>
        </p:txBody>
      </p:sp>
      <p:grpSp>
        <p:nvGrpSpPr>
          <p:cNvPr id="2" name="Group 126"/>
          <p:cNvGrpSpPr/>
          <p:nvPr/>
        </p:nvGrpSpPr>
        <p:grpSpPr>
          <a:xfrm>
            <a:off x="5339050" y="2200229"/>
            <a:ext cx="334565" cy="627167"/>
            <a:chOff x="5657091" y="2130777"/>
            <a:chExt cx="334649" cy="627167"/>
          </a:xfrm>
        </p:grpSpPr>
        <p:cxnSp>
          <p:nvCxnSpPr>
            <p:cNvPr id="74" name="AutoShape 4"/>
            <p:cNvCxnSpPr>
              <a:cxnSpLocks noChangeShapeType="1"/>
            </p:cNvCxnSpPr>
            <p:nvPr/>
          </p:nvCxnSpPr>
          <p:spPr bwMode="auto">
            <a:xfrm rot="5400000">
              <a:off x="5393414" y="2458242"/>
              <a:ext cx="536445" cy="9092"/>
            </a:xfrm>
            <a:prstGeom prst="straightConnector1">
              <a:avLst/>
            </a:prstGeom>
            <a:noFill/>
            <a:ln w="38100">
              <a:solidFill>
                <a:schemeClr val="tx1"/>
              </a:solidFill>
              <a:round/>
              <a:headEnd type="triangle"/>
              <a:tailEnd type="triangle"/>
            </a:ln>
            <a:effectLst/>
          </p:spPr>
        </p:cxnSp>
        <p:sp>
          <p:nvSpPr>
            <p:cNvPr id="75" name="TextBox 74"/>
            <p:cNvSpPr txBox="1"/>
            <p:nvPr/>
          </p:nvSpPr>
          <p:spPr>
            <a:xfrm rot="5400000">
              <a:off x="5562711" y="2328916"/>
              <a:ext cx="627167" cy="230890"/>
            </a:xfrm>
            <a:prstGeom prst="rect">
              <a:avLst/>
            </a:prstGeom>
            <a:noFill/>
          </p:spPr>
          <p:txBody>
            <a:bodyPr wrap="square" rtlCol="0">
              <a:spAutoFit/>
            </a:bodyPr>
            <a:lstStyle/>
            <a:p>
              <a:r>
                <a:rPr lang="en-US" sz="900" dirty="0" err="1"/>
                <a:t>EIGRP</a:t>
              </a:r>
              <a:endParaRPr lang="en-US" sz="900" dirty="0"/>
            </a:p>
          </p:txBody>
        </p:sp>
      </p:grpSp>
      <p:cxnSp>
        <p:nvCxnSpPr>
          <p:cNvPr id="76" name="AutoShape 4"/>
          <p:cNvCxnSpPr>
            <a:cxnSpLocks noChangeShapeType="1"/>
          </p:cNvCxnSpPr>
          <p:nvPr/>
        </p:nvCxnSpPr>
        <p:spPr bwMode="auto">
          <a:xfrm rot="5400000" flipH="1" flipV="1">
            <a:off x="5642276" y="2529842"/>
            <a:ext cx="438912" cy="12189"/>
          </a:xfrm>
          <a:prstGeom prst="straightConnector1">
            <a:avLst/>
          </a:prstGeom>
          <a:noFill/>
          <a:ln w="38100">
            <a:solidFill>
              <a:schemeClr val="tx1"/>
            </a:solidFill>
            <a:round/>
            <a:headEnd type="none"/>
            <a:tailEnd type="triangle"/>
          </a:ln>
          <a:effectLst/>
        </p:spPr>
      </p:cxnSp>
      <p:sp>
        <p:nvSpPr>
          <p:cNvPr id="77" name="TextBox 76"/>
          <p:cNvSpPr txBox="1"/>
          <p:nvPr/>
        </p:nvSpPr>
        <p:spPr>
          <a:xfrm>
            <a:off x="5921205" y="2395857"/>
            <a:ext cx="669784" cy="265457"/>
          </a:xfrm>
          <a:prstGeom prst="rect">
            <a:avLst/>
          </a:prstGeom>
          <a:noFill/>
        </p:spPr>
        <p:txBody>
          <a:bodyPr wrap="square" lIns="91407" tIns="45704" rIns="91407" bIns="45704" rtlCol="0">
            <a:spAutoFit/>
          </a:bodyPr>
          <a:lstStyle/>
          <a:p>
            <a:r>
              <a:rPr lang="en-US" sz="1100" b="1"/>
              <a:t>default</a:t>
            </a:r>
          </a:p>
        </p:txBody>
      </p:sp>
      <p:pic>
        <p:nvPicPr>
          <p:cNvPr id="78" name="Picture 72" descr="VSS"/>
          <p:cNvPicPr>
            <a:picLocks noChangeAspect="1" noChangeArrowheads="1"/>
          </p:cNvPicPr>
          <p:nvPr/>
        </p:nvPicPr>
        <p:blipFill>
          <a:blip r:embed="rId4" cstate="print"/>
          <a:srcRect/>
          <a:stretch>
            <a:fillRect/>
          </a:stretch>
        </p:blipFill>
        <p:spPr bwMode="auto">
          <a:xfrm>
            <a:off x="5400117" y="1435044"/>
            <a:ext cx="595158" cy="871537"/>
          </a:xfrm>
          <a:prstGeom prst="rect">
            <a:avLst/>
          </a:prstGeom>
          <a:noFill/>
          <a:ln w="9525">
            <a:noFill/>
            <a:miter lim="800000"/>
            <a:headEnd/>
            <a:tailEnd/>
          </a:ln>
        </p:spPr>
      </p:pic>
      <p:pic>
        <p:nvPicPr>
          <p:cNvPr id="79" name="Picture 26"/>
          <p:cNvPicPr>
            <a:picLocks noChangeArrowheads="1"/>
          </p:cNvPicPr>
          <p:nvPr/>
        </p:nvPicPr>
        <p:blipFill>
          <a:blip r:embed="rId5" cstate="print"/>
          <a:srcRect/>
          <a:stretch>
            <a:fillRect/>
          </a:stretch>
        </p:blipFill>
        <p:spPr bwMode="auto">
          <a:xfrm>
            <a:off x="5303949" y="2779839"/>
            <a:ext cx="724982" cy="426720"/>
          </a:xfrm>
          <a:prstGeom prst="rect">
            <a:avLst/>
          </a:prstGeom>
          <a:noFill/>
          <a:ln w="9525">
            <a:noFill/>
            <a:miter lim="800000"/>
            <a:headEnd/>
            <a:tailEnd/>
          </a:ln>
          <a:effectLst/>
        </p:spPr>
      </p:pic>
      <p:pic>
        <p:nvPicPr>
          <p:cNvPr id="83" name="Picture 26"/>
          <p:cNvPicPr>
            <a:picLocks noChangeArrowheads="1"/>
          </p:cNvPicPr>
          <p:nvPr/>
        </p:nvPicPr>
        <p:blipFill>
          <a:blip r:embed="rId5" cstate="print"/>
          <a:srcRect/>
          <a:stretch>
            <a:fillRect/>
          </a:stretch>
        </p:blipFill>
        <p:spPr bwMode="auto">
          <a:xfrm>
            <a:off x="6431415" y="5919279"/>
            <a:ext cx="724982" cy="426720"/>
          </a:xfrm>
          <a:prstGeom prst="rect">
            <a:avLst/>
          </a:prstGeom>
          <a:noFill/>
          <a:ln w="9525">
            <a:noFill/>
            <a:miter lim="800000"/>
            <a:headEnd/>
            <a:tailEnd/>
          </a:ln>
          <a:effectLst/>
        </p:spPr>
      </p:pic>
      <p:pic>
        <p:nvPicPr>
          <p:cNvPr id="84" name="Picture 57" descr="icon_color"/>
          <p:cNvPicPr>
            <a:picLocks noChangeAspect="1" noChangeArrowheads="1"/>
          </p:cNvPicPr>
          <p:nvPr/>
        </p:nvPicPr>
        <p:blipFill>
          <a:blip r:embed="rId6" cstate="print"/>
          <a:srcRect/>
          <a:stretch>
            <a:fillRect/>
          </a:stretch>
        </p:blipFill>
        <p:spPr bwMode="auto">
          <a:xfrm>
            <a:off x="7853168" y="3148589"/>
            <a:ext cx="593596" cy="568484"/>
          </a:xfrm>
          <a:prstGeom prst="rect">
            <a:avLst/>
          </a:prstGeom>
          <a:noFill/>
          <a:ln w="9525">
            <a:noFill/>
            <a:miter lim="800000"/>
            <a:headEnd/>
            <a:tailEnd/>
          </a:ln>
        </p:spPr>
      </p:pic>
      <p:grpSp>
        <p:nvGrpSpPr>
          <p:cNvPr id="4" name="Group 79"/>
          <p:cNvGrpSpPr/>
          <p:nvPr/>
        </p:nvGrpSpPr>
        <p:grpSpPr>
          <a:xfrm>
            <a:off x="7446937" y="4315556"/>
            <a:ext cx="1259759" cy="791737"/>
            <a:chOff x="7036420" y="4315522"/>
            <a:chExt cx="1260087" cy="791737"/>
          </a:xfrm>
        </p:grpSpPr>
        <p:pic>
          <p:nvPicPr>
            <p:cNvPr id="73" name="Picture 25"/>
            <p:cNvPicPr>
              <a:picLocks noChangeArrowheads="1"/>
            </p:cNvPicPr>
            <p:nvPr/>
          </p:nvPicPr>
          <p:blipFill>
            <a:blip r:embed="rId7" cstate="print"/>
            <a:srcRect/>
            <a:stretch>
              <a:fillRect/>
            </a:stretch>
          </p:blipFill>
          <p:spPr bwMode="auto">
            <a:xfrm>
              <a:off x="7036420" y="4315522"/>
              <a:ext cx="1260087" cy="791737"/>
            </a:xfrm>
            <a:prstGeom prst="rect">
              <a:avLst/>
            </a:prstGeom>
            <a:noFill/>
            <a:ln w="9525">
              <a:noFill/>
              <a:miter lim="800000"/>
              <a:headEnd/>
              <a:tailEnd/>
            </a:ln>
          </p:spPr>
        </p:pic>
        <p:sp>
          <p:nvSpPr>
            <p:cNvPr id="88" name="Rectangle 15"/>
            <p:cNvSpPr>
              <a:spLocks noChangeArrowheads="1"/>
            </p:cNvSpPr>
            <p:nvPr/>
          </p:nvSpPr>
          <p:spPr bwMode="auto">
            <a:xfrm>
              <a:off x="7258128" y="4580007"/>
              <a:ext cx="815082" cy="273836"/>
            </a:xfrm>
            <a:prstGeom prst="rect">
              <a:avLst/>
            </a:prstGeom>
            <a:noFill/>
            <a:ln w="9525">
              <a:noFill/>
              <a:miter lim="800000"/>
              <a:headEnd/>
              <a:tailEnd/>
            </a:ln>
            <a:effectLst/>
          </p:spPr>
          <p:txBody>
            <a:bodyPr wrap="square" lIns="103548" tIns="51774" rIns="103548" bIns="51774">
              <a:spAutoFit/>
            </a:bodyPr>
            <a:lstStyle/>
            <a:p>
              <a:pPr algn="ctr" defTabSz="1028312" eaLnBrk="0" hangingPunct="0">
                <a:spcBef>
                  <a:spcPct val="50000"/>
                </a:spcBef>
              </a:pPr>
              <a:r>
                <a:rPr lang="en-US" sz="1100" b="1" dirty="0"/>
                <a:t>Internet</a:t>
              </a:r>
              <a:endParaRPr lang="en-US" sz="900" b="1" dirty="0"/>
            </a:p>
          </p:txBody>
        </p:sp>
      </p:grpSp>
      <p:sp>
        <p:nvSpPr>
          <p:cNvPr id="89" name="TextBox 88"/>
          <p:cNvSpPr txBox="1"/>
          <p:nvPr/>
        </p:nvSpPr>
        <p:spPr>
          <a:xfrm>
            <a:off x="8426370" y="3824160"/>
            <a:ext cx="682681" cy="265457"/>
          </a:xfrm>
          <a:prstGeom prst="rect">
            <a:avLst/>
          </a:prstGeom>
          <a:noFill/>
        </p:spPr>
        <p:txBody>
          <a:bodyPr wrap="square" lIns="91407" tIns="45704" rIns="91407" bIns="45704" rtlCol="0">
            <a:spAutoFit/>
          </a:bodyPr>
          <a:lstStyle/>
          <a:p>
            <a:r>
              <a:rPr lang="en-US" sz="1100" b="1"/>
              <a:t>default</a:t>
            </a:r>
          </a:p>
        </p:txBody>
      </p:sp>
      <p:grpSp>
        <p:nvGrpSpPr>
          <p:cNvPr id="5" name="Group 93"/>
          <p:cNvGrpSpPr/>
          <p:nvPr/>
        </p:nvGrpSpPr>
        <p:grpSpPr>
          <a:xfrm>
            <a:off x="6316866" y="2743233"/>
            <a:ext cx="750582" cy="426007"/>
            <a:chOff x="7335819" y="3449618"/>
            <a:chExt cx="1508760" cy="822959"/>
          </a:xfrm>
        </p:grpSpPr>
        <p:sp>
          <p:nvSpPr>
            <p:cNvPr id="95" name="Oval 54"/>
            <p:cNvSpPr>
              <a:spLocks noChangeArrowheads="1"/>
            </p:cNvSpPr>
            <p:nvPr/>
          </p:nvSpPr>
          <p:spPr bwMode="auto">
            <a:xfrm>
              <a:off x="7340405" y="3789898"/>
              <a:ext cx="1504174" cy="482679"/>
            </a:xfrm>
            <a:prstGeom prst="ellipse">
              <a:avLst/>
            </a:prstGeom>
            <a:solidFill>
              <a:srgbClr val="800000"/>
            </a:solidFill>
            <a:ln w="9525">
              <a:noFill/>
              <a:round/>
              <a:headEnd/>
              <a:tailEnd/>
            </a:ln>
          </p:spPr>
          <p:txBody>
            <a:bodyPr/>
            <a:lstStyle/>
            <a:p>
              <a:endParaRPr lang="en-US"/>
            </a:p>
          </p:txBody>
        </p:sp>
        <p:sp>
          <p:nvSpPr>
            <p:cNvPr id="96" name="Freeform 55"/>
            <p:cNvSpPr>
              <a:spLocks/>
            </p:cNvSpPr>
            <p:nvPr/>
          </p:nvSpPr>
          <p:spPr bwMode="auto">
            <a:xfrm>
              <a:off x="7335819" y="3789898"/>
              <a:ext cx="1504174" cy="482679"/>
            </a:xfrm>
            <a:custGeom>
              <a:avLst/>
              <a:gdLst/>
              <a:ahLst/>
              <a:cxnLst>
                <a:cxn ang="0">
                  <a:pos x="590" y="9"/>
                </a:cxn>
                <a:cxn ang="0">
                  <a:pos x="722" y="18"/>
                </a:cxn>
                <a:cxn ang="0">
                  <a:pos x="835" y="41"/>
                </a:cxn>
                <a:cxn ang="0">
                  <a:pos x="924" y="69"/>
                </a:cxn>
                <a:cxn ang="0">
                  <a:pos x="966" y="105"/>
                </a:cxn>
                <a:cxn ang="0">
                  <a:pos x="978" y="142"/>
                </a:cxn>
                <a:cxn ang="0">
                  <a:pos x="942" y="179"/>
                </a:cxn>
                <a:cxn ang="0">
                  <a:pos x="865" y="211"/>
                </a:cxn>
                <a:cxn ang="0">
                  <a:pos x="757" y="234"/>
                </a:cxn>
                <a:cxn ang="0">
                  <a:pos x="638" y="252"/>
                </a:cxn>
                <a:cxn ang="0">
                  <a:pos x="495" y="257"/>
                </a:cxn>
                <a:cxn ang="0">
                  <a:pos x="346" y="252"/>
                </a:cxn>
                <a:cxn ang="0">
                  <a:pos x="227" y="234"/>
                </a:cxn>
                <a:cxn ang="0">
                  <a:pos x="119" y="211"/>
                </a:cxn>
                <a:cxn ang="0">
                  <a:pos x="42" y="179"/>
                </a:cxn>
                <a:cxn ang="0">
                  <a:pos x="6" y="142"/>
                </a:cxn>
                <a:cxn ang="0">
                  <a:pos x="18" y="105"/>
                </a:cxn>
                <a:cxn ang="0">
                  <a:pos x="60" y="69"/>
                </a:cxn>
                <a:cxn ang="0">
                  <a:pos x="149" y="41"/>
                </a:cxn>
                <a:cxn ang="0">
                  <a:pos x="262" y="18"/>
                </a:cxn>
                <a:cxn ang="0">
                  <a:pos x="394" y="9"/>
                </a:cxn>
                <a:cxn ang="0">
                  <a:pos x="495" y="0"/>
                </a:cxn>
                <a:cxn ang="0">
                  <a:pos x="638" y="4"/>
                </a:cxn>
                <a:cxn ang="0">
                  <a:pos x="763" y="23"/>
                </a:cxn>
                <a:cxn ang="0">
                  <a:pos x="871" y="46"/>
                </a:cxn>
                <a:cxn ang="0">
                  <a:pos x="948" y="82"/>
                </a:cxn>
                <a:cxn ang="0">
                  <a:pos x="984" y="119"/>
                </a:cxn>
                <a:cxn ang="0">
                  <a:pos x="972" y="156"/>
                </a:cxn>
                <a:cxn ang="0">
                  <a:pos x="930" y="193"/>
                </a:cxn>
                <a:cxn ang="0">
                  <a:pos x="841" y="225"/>
                </a:cxn>
                <a:cxn ang="0">
                  <a:pos x="722" y="248"/>
                </a:cxn>
                <a:cxn ang="0">
                  <a:pos x="590" y="257"/>
                </a:cxn>
                <a:cxn ang="0">
                  <a:pos x="441" y="261"/>
                </a:cxn>
                <a:cxn ang="0">
                  <a:pos x="304" y="252"/>
                </a:cxn>
                <a:cxn ang="0">
                  <a:pos x="179" y="234"/>
                </a:cxn>
                <a:cxn ang="0">
                  <a:pos x="83" y="202"/>
                </a:cxn>
                <a:cxn ang="0">
                  <a:pos x="18" y="170"/>
                </a:cxn>
                <a:cxn ang="0">
                  <a:pos x="0" y="133"/>
                </a:cxn>
                <a:cxn ang="0">
                  <a:pos x="18" y="92"/>
                </a:cxn>
                <a:cxn ang="0">
                  <a:pos x="83" y="59"/>
                </a:cxn>
                <a:cxn ang="0">
                  <a:pos x="179" y="27"/>
                </a:cxn>
                <a:cxn ang="0">
                  <a:pos x="304" y="9"/>
                </a:cxn>
                <a:cxn ang="0">
                  <a:pos x="441" y="0"/>
                </a:cxn>
              </a:cxnLst>
              <a:rect l="0" t="0" r="r" b="b"/>
              <a:pathLst>
                <a:path w="984" h="261">
                  <a:moveTo>
                    <a:pt x="495" y="4"/>
                  </a:moveTo>
                  <a:lnTo>
                    <a:pt x="543" y="4"/>
                  </a:lnTo>
                  <a:lnTo>
                    <a:pt x="590" y="9"/>
                  </a:lnTo>
                  <a:lnTo>
                    <a:pt x="638" y="9"/>
                  </a:lnTo>
                  <a:lnTo>
                    <a:pt x="680" y="13"/>
                  </a:lnTo>
                  <a:lnTo>
                    <a:pt x="722" y="18"/>
                  </a:lnTo>
                  <a:lnTo>
                    <a:pt x="757" y="27"/>
                  </a:lnTo>
                  <a:lnTo>
                    <a:pt x="799" y="32"/>
                  </a:lnTo>
                  <a:lnTo>
                    <a:pt x="835" y="41"/>
                  </a:lnTo>
                  <a:lnTo>
                    <a:pt x="865" y="50"/>
                  </a:lnTo>
                  <a:lnTo>
                    <a:pt x="895" y="64"/>
                  </a:lnTo>
                  <a:lnTo>
                    <a:pt x="924" y="69"/>
                  </a:lnTo>
                  <a:lnTo>
                    <a:pt x="942" y="82"/>
                  </a:lnTo>
                  <a:lnTo>
                    <a:pt x="960" y="92"/>
                  </a:lnTo>
                  <a:lnTo>
                    <a:pt x="966" y="105"/>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29"/>
                  </a:lnTo>
                  <a:lnTo>
                    <a:pt x="757" y="234"/>
                  </a:lnTo>
                  <a:lnTo>
                    <a:pt x="722" y="243"/>
                  </a:lnTo>
                  <a:lnTo>
                    <a:pt x="680" y="248"/>
                  </a:lnTo>
                  <a:lnTo>
                    <a:pt x="638" y="252"/>
                  </a:lnTo>
                  <a:lnTo>
                    <a:pt x="590" y="252"/>
                  </a:lnTo>
                  <a:lnTo>
                    <a:pt x="543" y="257"/>
                  </a:lnTo>
                  <a:lnTo>
                    <a:pt x="495" y="257"/>
                  </a:lnTo>
                  <a:lnTo>
                    <a:pt x="441" y="257"/>
                  </a:lnTo>
                  <a:lnTo>
                    <a:pt x="394" y="252"/>
                  </a:lnTo>
                  <a:lnTo>
                    <a:pt x="346" y="252"/>
                  </a:lnTo>
                  <a:lnTo>
                    <a:pt x="304" y="248"/>
                  </a:lnTo>
                  <a:lnTo>
                    <a:pt x="262" y="243"/>
                  </a:lnTo>
                  <a:lnTo>
                    <a:pt x="227" y="234"/>
                  </a:lnTo>
                  <a:lnTo>
                    <a:pt x="185" y="229"/>
                  </a:lnTo>
                  <a:lnTo>
                    <a:pt x="149" y="220"/>
                  </a:lnTo>
                  <a:lnTo>
                    <a:pt x="119" y="211"/>
                  </a:lnTo>
                  <a:lnTo>
                    <a:pt x="89" y="197"/>
                  </a:lnTo>
                  <a:lnTo>
                    <a:pt x="60" y="193"/>
                  </a:lnTo>
                  <a:lnTo>
                    <a:pt x="42" y="179"/>
                  </a:lnTo>
                  <a:lnTo>
                    <a:pt x="24" y="170"/>
                  </a:lnTo>
                  <a:lnTo>
                    <a:pt x="18" y="156"/>
                  </a:lnTo>
                  <a:lnTo>
                    <a:pt x="6" y="142"/>
                  </a:lnTo>
                  <a:lnTo>
                    <a:pt x="6" y="133"/>
                  </a:lnTo>
                  <a:lnTo>
                    <a:pt x="6" y="119"/>
                  </a:lnTo>
                  <a:lnTo>
                    <a:pt x="18" y="105"/>
                  </a:lnTo>
                  <a:lnTo>
                    <a:pt x="24" y="92"/>
                  </a:lnTo>
                  <a:lnTo>
                    <a:pt x="42" y="82"/>
                  </a:lnTo>
                  <a:lnTo>
                    <a:pt x="60" y="69"/>
                  </a:lnTo>
                  <a:lnTo>
                    <a:pt x="89" y="64"/>
                  </a:lnTo>
                  <a:lnTo>
                    <a:pt x="119" y="50"/>
                  </a:lnTo>
                  <a:lnTo>
                    <a:pt x="149" y="41"/>
                  </a:lnTo>
                  <a:lnTo>
                    <a:pt x="185" y="32"/>
                  </a:lnTo>
                  <a:lnTo>
                    <a:pt x="227" y="27"/>
                  </a:lnTo>
                  <a:lnTo>
                    <a:pt x="262" y="18"/>
                  </a:lnTo>
                  <a:lnTo>
                    <a:pt x="304" y="13"/>
                  </a:lnTo>
                  <a:lnTo>
                    <a:pt x="346" y="9"/>
                  </a:lnTo>
                  <a:lnTo>
                    <a:pt x="394" y="9"/>
                  </a:lnTo>
                  <a:lnTo>
                    <a:pt x="441" y="4"/>
                  </a:lnTo>
                  <a:lnTo>
                    <a:pt x="495" y="4"/>
                  </a:lnTo>
                  <a:lnTo>
                    <a:pt x="495" y="0"/>
                  </a:lnTo>
                  <a:lnTo>
                    <a:pt x="543" y="0"/>
                  </a:lnTo>
                  <a:lnTo>
                    <a:pt x="590" y="4"/>
                  </a:lnTo>
                  <a:lnTo>
                    <a:pt x="638" y="4"/>
                  </a:lnTo>
                  <a:lnTo>
                    <a:pt x="680" y="9"/>
                  </a:lnTo>
                  <a:lnTo>
                    <a:pt x="722" y="13"/>
                  </a:lnTo>
                  <a:lnTo>
                    <a:pt x="763" y="23"/>
                  </a:lnTo>
                  <a:lnTo>
                    <a:pt x="805" y="27"/>
                  </a:lnTo>
                  <a:lnTo>
                    <a:pt x="841" y="36"/>
                  </a:lnTo>
                  <a:lnTo>
                    <a:pt x="871" y="46"/>
                  </a:lnTo>
                  <a:lnTo>
                    <a:pt x="901" y="59"/>
                  </a:lnTo>
                  <a:lnTo>
                    <a:pt x="930" y="69"/>
                  </a:lnTo>
                  <a:lnTo>
                    <a:pt x="948" y="82"/>
                  </a:lnTo>
                  <a:lnTo>
                    <a:pt x="966" y="92"/>
                  </a:lnTo>
                  <a:lnTo>
                    <a:pt x="972" y="105"/>
                  </a:lnTo>
                  <a:lnTo>
                    <a:pt x="984" y="119"/>
                  </a:lnTo>
                  <a:lnTo>
                    <a:pt x="984" y="133"/>
                  </a:lnTo>
                  <a:lnTo>
                    <a:pt x="984" y="142"/>
                  </a:lnTo>
                  <a:lnTo>
                    <a:pt x="972" y="156"/>
                  </a:lnTo>
                  <a:lnTo>
                    <a:pt x="966" y="170"/>
                  </a:lnTo>
                  <a:lnTo>
                    <a:pt x="948" y="179"/>
                  </a:lnTo>
                  <a:lnTo>
                    <a:pt x="930" y="193"/>
                  </a:lnTo>
                  <a:lnTo>
                    <a:pt x="901" y="202"/>
                  </a:lnTo>
                  <a:lnTo>
                    <a:pt x="871" y="215"/>
                  </a:lnTo>
                  <a:lnTo>
                    <a:pt x="841" y="225"/>
                  </a:lnTo>
                  <a:lnTo>
                    <a:pt x="805" y="234"/>
                  </a:lnTo>
                  <a:lnTo>
                    <a:pt x="763" y="238"/>
                  </a:lnTo>
                  <a:lnTo>
                    <a:pt x="722" y="248"/>
                  </a:lnTo>
                  <a:lnTo>
                    <a:pt x="680" y="252"/>
                  </a:lnTo>
                  <a:lnTo>
                    <a:pt x="638" y="257"/>
                  </a:lnTo>
                  <a:lnTo>
                    <a:pt x="590" y="257"/>
                  </a:lnTo>
                  <a:lnTo>
                    <a:pt x="543" y="261"/>
                  </a:lnTo>
                  <a:lnTo>
                    <a:pt x="495" y="261"/>
                  </a:lnTo>
                  <a:lnTo>
                    <a:pt x="441" y="261"/>
                  </a:lnTo>
                  <a:lnTo>
                    <a:pt x="394" y="257"/>
                  </a:lnTo>
                  <a:lnTo>
                    <a:pt x="346" y="257"/>
                  </a:lnTo>
                  <a:lnTo>
                    <a:pt x="304" y="252"/>
                  </a:lnTo>
                  <a:lnTo>
                    <a:pt x="262" y="248"/>
                  </a:lnTo>
                  <a:lnTo>
                    <a:pt x="221" y="238"/>
                  </a:lnTo>
                  <a:lnTo>
                    <a:pt x="179" y="234"/>
                  </a:lnTo>
                  <a:lnTo>
                    <a:pt x="143" y="225"/>
                  </a:lnTo>
                  <a:lnTo>
                    <a:pt x="113" y="215"/>
                  </a:lnTo>
                  <a:lnTo>
                    <a:pt x="83" y="202"/>
                  </a:lnTo>
                  <a:lnTo>
                    <a:pt x="54" y="193"/>
                  </a:lnTo>
                  <a:lnTo>
                    <a:pt x="36" y="179"/>
                  </a:lnTo>
                  <a:lnTo>
                    <a:pt x="18" y="170"/>
                  </a:lnTo>
                  <a:lnTo>
                    <a:pt x="12" y="156"/>
                  </a:lnTo>
                  <a:lnTo>
                    <a:pt x="0" y="142"/>
                  </a:lnTo>
                  <a:lnTo>
                    <a:pt x="0" y="133"/>
                  </a:lnTo>
                  <a:lnTo>
                    <a:pt x="0" y="119"/>
                  </a:lnTo>
                  <a:lnTo>
                    <a:pt x="12" y="105"/>
                  </a:lnTo>
                  <a:lnTo>
                    <a:pt x="18" y="92"/>
                  </a:lnTo>
                  <a:lnTo>
                    <a:pt x="36" y="82"/>
                  </a:lnTo>
                  <a:lnTo>
                    <a:pt x="54" y="69"/>
                  </a:lnTo>
                  <a:lnTo>
                    <a:pt x="83" y="59"/>
                  </a:lnTo>
                  <a:lnTo>
                    <a:pt x="113" y="46"/>
                  </a:lnTo>
                  <a:lnTo>
                    <a:pt x="143" y="36"/>
                  </a:lnTo>
                  <a:lnTo>
                    <a:pt x="179" y="27"/>
                  </a:lnTo>
                  <a:lnTo>
                    <a:pt x="221" y="23"/>
                  </a:lnTo>
                  <a:lnTo>
                    <a:pt x="262" y="13"/>
                  </a:lnTo>
                  <a:lnTo>
                    <a:pt x="304" y="9"/>
                  </a:lnTo>
                  <a:lnTo>
                    <a:pt x="346" y="4"/>
                  </a:lnTo>
                  <a:lnTo>
                    <a:pt x="394" y="4"/>
                  </a:lnTo>
                  <a:lnTo>
                    <a:pt x="441" y="0"/>
                  </a:lnTo>
                  <a:lnTo>
                    <a:pt x="495" y="4"/>
                  </a:lnTo>
                  <a:close/>
                </a:path>
              </a:pathLst>
            </a:custGeom>
            <a:solidFill>
              <a:srgbClr val="AAE6FF"/>
            </a:solidFill>
            <a:ln w="9525">
              <a:noFill/>
              <a:round/>
              <a:headEnd/>
              <a:tailEnd/>
            </a:ln>
          </p:spPr>
          <p:txBody>
            <a:bodyPr/>
            <a:lstStyle/>
            <a:p>
              <a:endParaRPr lang="en-US"/>
            </a:p>
          </p:txBody>
        </p:sp>
        <p:sp>
          <p:nvSpPr>
            <p:cNvPr id="97" name="Rectangle 57"/>
            <p:cNvSpPr>
              <a:spLocks noChangeArrowheads="1"/>
            </p:cNvSpPr>
            <p:nvPr/>
          </p:nvSpPr>
          <p:spPr bwMode="auto">
            <a:xfrm>
              <a:off x="7347784" y="3717096"/>
              <a:ext cx="1495002" cy="340280"/>
            </a:xfrm>
            <a:prstGeom prst="rect">
              <a:avLst/>
            </a:prstGeom>
            <a:solidFill>
              <a:srgbClr val="800000">
                <a:alpha val="50000"/>
              </a:srgbClr>
            </a:solidFill>
            <a:ln w="9525">
              <a:noFill/>
              <a:miter lim="800000"/>
              <a:headEnd/>
              <a:tailEnd/>
            </a:ln>
          </p:spPr>
          <p:txBody>
            <a:bodyPr/>
            <a:lstStyle/>
            <a:p>
              <a:endParaRPr lang="en-US"/>
            </a:p>
          </p:txBody>
        </p:sp>
        <p:sp>
          <p:nvSpPr>
            <p:cNvPr id="98" name="Oval 58"/>
            <p:cNvSpPr>
              <a:spLocks noChangeArrowheads="1"/>
            </p:cNvSpPr>
            <p:nvPr/>
          </p:nvSpPr>
          <p:spPr bwMode="auto">
            <a:xfrm>
              <a:off x="7340405" y="3449618"/>
              <a:ext cx="1504174" cy="484529"/>
            </a:xfrm>
            <a:prstGeom prst="ellipse">
              <a:avLst/>
            </a:prstGeom>
            <a:solidFill>
              <a:srgbClr val="FF0000">
                <a:alpha val="85000"/>
              </a:srgbClr>
            </a:solidFill>
            <a:ln w="9525">
              <a:noFill/>
              <a:round/>
              <a:headEnd/>
              <a:tailEnd/>
            </a:ln>
          </p:spPr>
          <p:txBody>
            <a:bodyPr/>
            <a:lstStyle/>
            <a:p>
              <a:endParaRPr lang="en-US"/>
            </a:p>
          </p:txBody>
        </p:sp>
        <p:sp>
          <p:nvSpPr>
            <p:cNvPr id="99" name="Freeform 59"/>
            <p:cNvSpPr>
              <a:spLocks/>
            </p:cNvSpPr>
            <p:nvPr/>
          </p:nvSpPr>
          <p:spPr bwMode="auto">
            <a:xfrm>
              <a:off x="7335819" y="3449618"/>
              <a:ext cx="1504174" cy="484529"/>
            </a:xfrm>
            <a:custGeom>
              <a:avLst/>
              <a:gdLst/>
              <a:ahLst/>
              <a:cxnLst>
                <a:cxn ang="0">
                  <a:pos x="590" y="9"/>
                </a:cxn>
                <a:cxn ang="0">
                  <a:pos x="722" y="18"/>
                </a:cxn>
                <a:cxn ang="0">
                  <a:pos x="835" y="41"/>
                </a:cxn>
                <a:cxn ang="0">
                  <a:pos x="924" y="69"/>
                </a:cxn>
                <a:cxn ang="0">
                  <a:pos x="966" y="106"/>
                </a:cxn>
                <a:cxn ang="0">
                  <a:pos x="978" y="142"/>
                </a:cxn>
                <a:cxn ang="0">
                  <a:pos x="942" y="179"/>
                </a:cxn>
                <a:cxn ang="0">
                  <a:pos x="865" y="211"/>
                </a:cxn>
                <a:cxn ang="0">
                  <a:pos x="757" y="234"/>
                </a:cxn>
                <a:cxn ang="0">
                  <a:pos x="638" y="253"/>
                </a:cxn>
                <a:cxn ang="0">
                  <a:pos x="495" y="257"/>
                </a:cxn>
                <a:cxn ang="0">
                  <a:pos x="346" y="253"/>
                </a:cxn>
                <a:cxn ang="0">
                  <a:pos x="227" y="234"/>
                </a:cxn>
                <a:cxn ang="0">
                  <a:pos x="119" y="211"/>
                </a:cxn>
                <a:cxn ang="0">
                  <a:pos x="42" y="179"/>
                </a:cxn>
                <a:cxn ang="0">
                  <a:pos x="6" y="142"/>
                </a:cxn>
                <a:cxn ang="0">
                  <a:pos x="18" y="106"/>
                </a:cxn>
                <a:cxn ang="0">
                  <a:pos x="60" y="69"/>
                </a:cxn>
                <a:cxn ang="0">
                  <a:pos x="149" y="41"/>
                </a:cxn>
                <a:cxn ang="0">
                  <a:pos x="262" y="18"/>
                </a:cxn>
                <a:cxn ang="0">
                  <a:pos x="394" y="9"/>
                </a:cxn>
                <a:cxn ang="0">
                  <a:pos x="495" y="0"/>
                </a:cxn>
                <a:cxn ang="0">
                  <a:pos x="638" y="5"/>
                </a:cxn>
                <a:cxn ang="0">
                  <a:pos x="763" y="23"/>
                </a:cxn>
                <a:cxn ang="0">
                  <a:pos x="871" y="46"/>
                </a:cxn>
                <a:cxn ang="0">
                  <a:pos x="948" y="83"/>
                </a:cxn>
                <a:cxn ang="0">
                  <a:pos x="984" y="119"/>
                </a:cxn>
                <a:cxn ang="0">
                  <a:pos x="972" y="156"/>
                </a:cxn>
                <a:cxn ang="0">
                  <a:pos x="930" y="193"/>
                </a:cxn>
                <a:cxn ang="0">
                  <a:pos x="841" y="225"/>
                </a:cxn>
                <a:cxn ang="0">
                  <a:pos x="722" y="248"/>
                </a:cxn>
                <a:cxn ang="0">
                  <a:pos x="590" y="257"/>
                </a:cxn>
                <a:cxn ang="0">
                  <a:pos x="441" y="262"/>
                </a:cxn>
                <a:cxn ang="0">
                  <a:pos x="304" y="253"/>
                </a:cxn>
                <a:cxn ang="0">
                  <a:pos x="179" y="234"/>
                </a:cxn>
                <a:cxn ang="0">
                  <a:pos x="83" y="202"/>
                </a:cxn>
                <a:cxn ang="0">
                  <a:pos x="18" y="170"/>
                </a:cxn>
                <a:cxn ang="0">
                  <a:pos x="0" y="133"/>
                </a:cxn>
                <a:cxn ang="0">
                  <a:pos x="18" y="92"/>
                </a:cxn>
                <a:cxn ang="0">
                  <a:pos x="83" y="60"/>
                </a:cxn>
                <a:cxn ang="0">
                  <a:pos x="179" y="28"/>
                </a:cxn>
                <a:cxn ang="0">
                  <a:pos x="304" y="9"/>
                </a:cxn>
                <a:cxn ang="0">
                  <a:pos x="441" y="0"/>
                </a:cxn>
              </a:cxnLst>
              <a:rect l="0" t="0" r="r" b="b"/>
              <a:pathLst>
                <a:path w="984" h="262">
                  <a:moveTo>
                    <a:pt x="495" y="5"/>
                  </a:moveTo>
                  <a:lnTo>
                    <a:pt x="543" y="5"/>
                  </a:lnTo>
                  <a:lnTo>
                    <a:pt x="590" y="9"/>
                  </a:lnTo>
                  <a:lnTo>
                    <a:pt x="638" y="9"/>
                  </a:lnTo>
                  <a:lnTo>
                    <a:pt x="680" y="14"/>
                  </a:lnTo>
                  <a:lnTo>
                    <a:pt x="722" y="18"/>
                  </a:lnTo>
                  <a:lnTo>
                    <a:pt x="757" y="28"/>
                  </a:lnTo>
                  <a:lnTo>
                    <a:pt x="799" y="32"/>
                  </a:lnTo>
                  <a:lnTo>
                    <a:pt x="835" y="41"/>
                  </a:lnTo>
                  <a:lnTo>
                    <a:pt x="865" y="51"/>
                  </a:lnTo>
                  <a:lnTo>
                    <a:pt x="895" y="64"/>
                  </a:lnTo>
                  <a:lnTo>
                    <a:pt x="924" y="69"/>
                  </a:lnTo>
                  <a:lnTo>
                    <a:pt x="942" y="83"/>
                  </a:lnTo>
                  <a:lnTo>
                    <a:pt x="960" y="92"/>
                  </a:lnTo>
                  <a:lnTo>
                    <a:pt x="966" y="106"/>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30"/>
                  </a:lnTo>
                  <a:lnTo>
                    <a:pt x="757" y="234"/>
                  </a:lnTo>
                  <a:lnTo>
                    <a:pt x="722" y="243"/>
                  </a:lnTo>
                  <a:lnTo>
                    <a:pt x="680" y="248"/>
                  </a:lnTo>
                  <a:lnTo>
                    <a:pt x="638" y="253"/>
                  </a:lnTo>
                  <a:lnTo>
                    <a:pt x="590" y="253"/>
                  </a:lnTo>
                  <a:lnTo>
                    <a:pt x="543" y="257"/>
                  </a:lnTo>
                  <a:lnTo>
                    <a:pt x="495" y="257"/>
                  </a:lnTo>
                  <a:lnTo>
                    <a:pt x="441" y="257"/>
                  </a:lnTo>
                  <a:lnTo>
                    <a:pt x="394" y="253"/>
                  </a:lnTo>
                  <a:lnTo>
                    <a:pt x="346" y="253"/>
                  </a:lnTo>
                  <a:lnTo>
                    <a:pt x="304" y="248"/>
                  </a:lnTo>
                  <a:lnTo>
                    <a:pt x="262" y="243"/>
                  </a:lnTo>
                  <a:lnTo>
                    <a:pt x="227" y="234"/>
                  </a:lnTo>
                  <a:lnTo>
                    <a:pt x="185" y="230"/>
                  </a:lnTo>
                  <a:lnTo>
                    <a:pt x="149" y="220"/>
                  </a:lnTo>
                  <a:lnTo>
                    <a:pt x="119" y="211"/>
                  </a:lnTo>
                  <a:lnTo>
                    <a:pt x="89" y="197"/>
                  </a:lnTo>
                  <a:lnTo>
                    <a:pt x="60" y="193"/>
                  </a:lnTo>
                  <a:lnTo>
                    <a:pt x="42" y="179"/>
                  </a:lnTo>
                  <a:lnTo>
                    <a:pt x="24" y="170"/>
                  </a:lnTo>
                  <a:lnTo>
                    <a:pt x="18" y="156"/>
                  </a:lnTo>
                  <a:lnTo>
                    <a:pt x="6" y="142"/>
                  </a:lnTo>
                  <a:lnTo>
                    <a:pt x="6" y="133"/>
                  </a:lnTo>
                  <a:lnTo>
                    <a:pt x="6" y="119"/>
                  </a:lnTo>
                  <a:lnTo>
                    <a:pt x="18" y="106"/>
                  </a:lnTo>
                  <a:lnTo>
                    <a:pt x="24" y="92"/>
                  </a:lnTo>
                  <a:lnTo>
                    <a:pt x="42" y="83"/>
                  </a:lnTo>
                  <a:lnTo>
                    <a:pt x="60" y="69"/>
                  </a:lnTo>
                  <a:lnTo>
                    <a:pt x="89" y="64"/>
                  </a:lnTo>
                  <a:lnTo>
                    <a:pt x="119" y="51"/>
                  </a:lnTo>
                  <a:lnTo>
                    <a:pt x="149" y="41"/>
                  </a:lnTo>
                  <a:lnTo>
                    <a:pt x="185" y="32"/>
                  </a:lnTo>
                  <a:lnTo>
                    <a:pt x="227" y="28"/>
                  </a:lnTo>
                  <a:lnTo>
                    <a:pt x="262" y="18"/>
                  </a:lnTo>
                  <a:lnTo>
                    <a:pt x="304" y="14"/>
                  </a:lnTo>
                  <a:lnTo>
                    <a:pt x="346" y="9"/>
                  </a:lnTo>
                  <a:lnTo>
                    <a:pt x="394" y="9"/>
                  </a:lnTo>
                  <a:lnTo>
                    <a:pt x="441" y="5"/>
                  </a:lnTo>
                  <a:lnTo>
                    <a:pt x="495" y="5"/>
                  </a:lnTo>
                  <a:lnTo>
                    <a:pt x="495" y="0"/>
                  </a:lnTo>
                  <a:lnTo>
                    <a:pt x="543" y="0"/>
                  </a:lnTo>
                  <a:lnTo>
                    <a:pt x="590" y="5"/>
                  </a:lnTo>
                  <a:lnTo>
                    <a:pt x="638" y="5"/>
                  </a:lnTo>
                  <a:lnTo>
                    <a:pt x="680" y="9"/>
                  </a:lnTo>
                  <a:lnTo>
                    <a:pt x="722" y="14"/>
                  </a:lnTo>
                  <a:lnTo>
                    <a:pt x="763" y="23"/>
                  </a:lnTo>
                  <a:lnTo>
                    <a:pt x="805" y="28"/>
                  </a:lnTo>
                  <a:lnTo>
                    <a:pt x="841" y="37"/>
                  </a:lnTo>
                  <a:lnTo>
                    <a:pt x="871" y="46"/>
                  </a:lnTo>
                  <a:lnTo>
                    <a:pt x="901" y="60"/>
                  </a:lnTo>
                  <a:lnTo>
                    <a:pt x="930" y="69"/>
                  </a:lnTo>
                  <a:lnTo>
                    <a:pt x="948" y="83"/>
                  </a:lnTo>
                  <a:lnTo>
                    <a:pt x="966" y="92"/>
                  </a:lnTo>
                  <a:lnTo>
                    <a:pt x="972" y="106"/>
                  </a:lnTo>
                  <a:lnTo>
                    <a:pt x="984" y="119"/>
                  </a:lnTo>
                  <a:lnTo>
                    <a:pt x="984" y="133"/>
                  </a:lnTo>
                  <a:lnTo>
                    <a:pt x="984" y="142"/>
                  </a:lnTo>
                  <a:lnTo>
                    <a:pt x="972" y="156"/>
                  </a:lnTo>
                  <a:lnTo>
                    <a:pt x="966" y="170"/>
                  </a:lnTo>
                  <a:lnTo>
                    <a:pt x="948" y="179"/>
                  </a:lnTo>
                  <a:lnTo>
                    <a:pt x="930" y="193"/>
                  </a:lnTo>
                  <a:lnTo>
                    <a:pt x="901" y="202"/>
                  </a:lnTo>
                  <a:lnTo>
                    <a:pt x="871" y="216"/>
                  </a:lnTo>
                  <a:lnTo>
                    <a:pt x="841" y="225"/>
                  </a:lnTo>
                  <a:lnTo>
                    <a:pt x="805" y="234"/>
                  </a:lnTo>
                  <a:lnTo>
                    <a:pt x="763" y="239"/>
                  </a:lnTo>
                  <a:lnTo>
                    <a:pt x="722" y="248"/>
                  </a:lnTo>
                  <a:lnTo>
                    <a:pt x="680" y="253"/>
                  </a:lnTo>
                  <a:lnTo>
                    <a:pt x="638" y="257"/>
                  </a:lnTo>
                  <a:lnTo>
                    <a:pt x="590" y="257"/>
                  </a:lnTo>
                  <a:lnTo>
                    <a:pt x="543" y="262"/>
                  </a:lnTo>
                  <a:lnTo>
                    <a:pt x="495" y="262"/>
                  </a:lnTo>
                  <a:lnTo>
                    <a:pt x="441" y="262"/>
                  </a:lnTo>
                  <a:lnTo>
                    <a:pt x="394" y="257"/>
                  </a:lnTo>
                  <a:lnTo>
                    <a:pt x="346" y="257"/>
                  </a:lnTo>
                  <a:lnTo>
                    <a:pt x="304" y="253"/>
                  </a:lnTo>
                  <a:lnTo>
                    <a:pt x="262" y="248"/>
                  </a:lnTo>
                  <a:lnTo>
                    <a:pt x="221" y="239"/>
                  </a:lnTo>
                  <a:lnTo>
                    <a:pt x="179" y="234"/>
                  </a:lnTo>
                  <a:lnTo>
                    <a:pt x="143" y="225"/>
                  </a:lnTo>
                  <a:lnTo>
                    <a:pt x="113" y="216"/>
                  </a:lnTo>
                  <a:lnTo>
                    <a:pt x="83" y="202"/>
                  </a:lnTo>
                  <a:lnTo>
                    <a:pt x="54" y="193"/>
                  </a:lnTo>
                  <a:lnTo>
                    <a:pt x="36" y="179"/>
                  </a:lnTo>
                  <a:lnTo>
                    <a:pt x="18" y="170"/>
                  </a:lnTo>
                  <a:lnTo>
                    <a:pt x="12" y="156"/>
                  </a:lnTo>
                  <a:lnTo>
                    <a:pt x="0" y="142"/>
                  </a:lnTo>
                  <a:lnTo>
                    <a:pt x="0" y="133"/>
                  </a:lnTo>
                  <a:lnTo>
                    <a:pt x="0" y="119"/>
                  </a:lnTo>
                  <a:lnTo>
                    <a:pt x="12" y="106"/>
                  </a:lnTo>
                  <a:lnTo>
                    <a:pt x="18" y="92"/>
                  </a:lnTo>
                  <a:lnTo>
                    <a:pt x="36" y="83"/>
                  </a:lnTo>
                  <a:lnTo>
                    <a:pt x="54" y="69"/>
                  </a:lnTo>
                  <a:lnTo>
                    <a:pt x="83" y="60"/>
                  </a:lnTo>
                  <a:lnTo>
                    <a:pt x="113" y="46"/>
                  </a:lnTo>
                  <a:lnTo>
                    <a:pt x="143" y="37"/>
                  </a:lnTo>
                  <a:lnTo>
                    <a:pt x="179" y="28"/>
                  </a:lnTo>
                  <a:lnTo>
                    <a:pt x="221" y="23"/>
                  </a:lnTo>
                  <a:lnTo>
                    <a:pt x="262" y="14"/>
                  </a:lnTo>
                  <a:lnTo>
                    <a:pt x="304" y="9"/>
                  </a:lnTo>
                  <a:lnTo>
                    <a:pt x="346" y="5"/>
                  </a:lnTo>
                  <a:lnTo>
                    <a:pt x="394" y="5"/>
                  </a:lnTo>
                  <a:lnTo>
                    <a:pt x="441" y="0"/>
                  </a:lnTo>
                  <a:lnTo>
                    <a:pt x="495" y="5"/>
                  </a:lnTo>
                  <a:close/>
                </a:path>
              </a:pathLst>
            </a:custGeom>
            <a:solidFill>
              <a:srgbClr val="AAE6FF"/>
            </a:solidFill>
            <a:ln w="9525">
              <a:noFill/>
              <a:round/>
              <a:headEnd/>
              <a:tailEnd/>
            </a:ln>
          </p:spPr>
          <p:txBody>
            <a:bodyPr/>
            <a:lstStyle/>
            <a:p>
              <a:endParaRPr lang="en-US"/>
            </a:p>
          </p:txBody>
        </p:sp>
        <p:sp>
          <p:nvSpPr>
            <p:cNvPr id="100" name="Freeform 60"/>
            <p:cNvSpPr>
              <a:spLocks/>
            </p:cNvSpPr>
            <p:nvPr/>
          </p:nvSpPr>
          <p:spPr bwMode="auto">
            <a:xfrm>
              <a:off x="8101664" y="3518044"/>
              <a:ext cx="492220" cy="151646"/>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01" name="Freeform 61"/>
            <p:cNvSpPr>
              <a:spLocks/>
            </p:cNvSpPr>
            <p:nvPr/>
          </p:nvSpPr>
          <p:spPr bwMode="auto">
            <a:xfrm>
              <a:off x="8101664" y="3518044"/>
              <a:ext cx="492220" cy="151646"/>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02" name="Freeform 62"/>
            <p:cNvSpPr>
              <a:spLocks/>
            </p:cNvSpPr>
            <p:nvPr/>
          </p:nvSpPr>
          <p:spPr bwMode="auto">
            <a:xfrm>
              <a:off x="7563585" y="3695581"/>
              <a:ext cx="492220" cy="160893"/>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03" name="Freeform 63"/>
            <p:cNvSpPr>
              <a:spLocks/>
            </p:cNvSpPr>
            <p:nvPr/>
          </p:nvSpPr>
          <p:spPr bwMode="auto">
            <a:xfrm>
              <a:off x="7563585" y="3695581"/>
              <a:ext cx="492220" cy="160893"/>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04" name="Freeform 64"/>
            <p:cNvSpPr>
              <a:spLocks/>
            </p:cNvSpPr>
            <p:nvPr/>
          </p:nvSpPr>
          <p:spPr bwMode="auto">
            <a:xfrm>
              <a:off x="7591101" y="3508797"/>
              <a:ext cx="492220" cy="153496"/>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05" name="Freeform 65"/>
            <p:cNvSpPr>
              <a:spLocks/>
            </p:cNvSpPr>
            <p:nvPr/>
          </p:nvSpPr>
          <p:spPr bwMode="auto">
            <a:xfrm>
              <a:off x="7591101" y="3508797"/>
              <a:ext cx="492220" cy="153496"/>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06" name="Freeform 66"/>
            <p:cNvSpPr>
              <a:spLocks/>
            </p:cNvSpPr>
            <p:nvPr/>
          </p:nvSpPr>
          <p:spPr bwMode="auto">
            <a:xfrm>
              <a:off x="8083320" y="3712225"/>
              <a:ext cx="492220" cy="153496"/>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07" name="Freeform 67"/>
            <p:cNvSpPr>
              <a:spLocks/>
            </p:cNvSpPr>
            <p:nvPr/>
          </p:nvSpPr>
          <p:spPr bwMode="auto">
            <a:xfrm>
              <a:off x="8083320" y="3712225"/>
              <a:ext cx="492220" cy="153496"/>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08" name="Freeform 68"/>
            <p:cNvSpPr>
              <a:spLocks/>
            </p:cNvSpPr>
            <p:nvPr/>
          </p:nvSpPr>
          <p:spPr bwMode="auto">
            <a:xfrm>
              <a:off x="8110836" y="3525441"/>
              <a:ext cx="492220" cy="153496"/>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09" name="Freeform 69"/>
            <p:cNvSpPr>
              <a:spLocks/>
            </p:cNvSpPr>
            <p:nvPr/>
          </p:nvSpPr>
          <p:spPr bwMode="auto">
            <a:xfrm>
              <a:off x="8110836" y="3525441"/>
              <a:ext cx="492220" cy="153496"/>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10" name="Freeform 70"/>
            <p:cNvSpPr>
              <a:spLocks/>
            </p:cNvSpPr>
            <p:nvPr/>
          </p:nvSpPr>
          <p:spPr bwMode="auto">
            <a:xfrm>
              <a:off x="7572757" y="3704828"/>
              <a:ext cx="492220" cy="160893"/>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11" name="Freeform 71"/>
            <p:cNvSpPr>
              <a:spLocks/>
            </p:cNvSpPr>
            <p:nvPr/>
          </p:nvSpPr>
          <p:spPr bwMode="auto">
            <a:xfrm>
              <a:off x="7572757" y="3704828"/>
              <a:ext cx="492220" cy="160893"/>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12" name="Freeform 72"/>
            <p:cNvSpPr>
              <a:spLocks/>
            </p:cNvSpPr>
            <p:nvPr/>
          </p:nvSpPr>
          <p:spPr bwMode="auto">
            <a:xfrm>
              <a:off x="7600272" y="3518044"/>
              <a:ext cx="492220" cy="151646"/>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13" name="Freeform 73"/>
            <p:cNvSpPr>
              <a:spLocks/>
            </p:cNvSpPr>
            <p:nvPr/>
          </p:nvSpPr>
          <p:spPr bwMode="auto">
            <a:xfrm>
              <a:off x="7600272" y="3518044"/>
              <a:ext cx="492220" cy="151646"/>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14" name="Freeform 74"/>
            <p:cNvSpPr>
              <a:spLocks/>
            </p:cNvSpPr>
            <p:nvPr/>
          </p:nvSpPr>
          <p:spPr bwMode="auto">
            <a:xfrm>
              <a:off x="8092492" y="3721472"/>
              <a:ext cx="492220" cy="153496"/>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15" name="Freeform 75"/>
            <p:cNvSpPr>
              <a:spLocks/>
            </p:cNvSpPr>
            <p:nvPr/>
          </p:nvSpPr>
          <p:spPr bwMode="auto">
            <a:xfrm>
              <a:off x="8092492" y="3721472"/>
              <a:ext cx="492220" cy="153496"/>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16" name="Line 76"/>
            <p:cNvSpPr>
              <a:spLocks noChangeShapeType="1"/>
            </p:cNvSpPr>
            <p:nvPr/>
          </p:nvSpPr>
          <p:spPr bwMode="auto">
            <a:xfrm>
              <a:off x="7335819" y="3688184"/>
              <a:ext cx="1529" cy="338430"/>
            </a:xfrm>
            <a:prstGeom prst="line">
              <a:avLst/>
            </a:prstGeom>
            <a:noFill/>
            <a:ln w="3810">
              <a:solidFill>
                <a:srgbClr val="AAE6FF"/>
              </a:solidFill>
              <a:round/>
              <a:headEnd/>
              <a:tailEnd/>
            </a:ln>
          </p:spPr>
          <p:txBody>
            <a:bodyPr/>
            <a:lstStyle/>
            <a:p>
              <a:endParaRPr lang="en-US"/>
            </a:p>
          </p:txBody>
        </p:sp>
        <p:sp>
          <p:nvSpPr>
            <p:cNvPr id="117" name="Line 77"/>
            <p:cNvSpPr>
              <a:spLocks noChangeShapeType="1"/>
            </p:cNvSpPr>
            <p:nvPr/>
          </p:nvSpPr>
          <p:spPr bwMode="auto">
            <a:xfrm>
              <a:off x="8830821" y="3688184"/>
              <a:ext cx="1529" cy="338430"/>
            </a:xfrm>
            <a:prstGeom prst="line">
              <a:avLst/>
            </a:prstGeom>
            <a:noFill/>
            <a:ln w="3810">
              <a:solidFill>
                <a:srgbClr val="AAE6FF"/>
              </a:solidFill>
              <a:round/>
              <a:headEnd/>
              <a:tailEnd/>
            </a:ln>
          </p:spPr>
          <p:txBody>
            <a:bodyPr/>
            <a:lstStyle/>
            <a:p>
              <a:endParaRPr lang="en-US"/>
            </a:p>
          </p:txBody>
        </p:sp>
      </p:grpSp>
      <p:sp>
        <p:nvSpPr>
          <p:cNvPr id="118" name="AutoShape 93"/>
          <p:cNvSpPr>
            <a:spLocks noChangeArrowheads="1"/>
          </p:cNvSpPr>
          <p:nvPr/>
        </p:nvSpPr>
        <p:spPr bwMode="auto">
          <a:xfrm>
            <a:off x="5153777" y="2682240"/>
            <a:ext cx="1974590" cy="597408"/>
          </a:xfrm>
          <a:prstGeom prst="roundRect">
            <a:avLst>
              <a:gd name="adj" fmla="val 13375"/>
            </a:avLst>
          </a:prstGeom>
          <a:noFill/>
          <a:ln w="38100">
            <a:solidFill>
              <a:schemeClr val="hlink"/>
            </a:solidFill>
            <a:prstDash val="sysDot"/>
            <a:round/>
            <a:headEnd/>
            <a:tailEnd/>
          </a:ln>
        </p:spPr>
        <p:txBody>
          <a:bodyPr lIns="82094" tIns="41046" rIns="82094" bIns="41046" anchor="ctr"/>
          <a:lstStyle/>
          <a:p>
            <a:endParaRPr lang="en-GB" baseline="-25000"/>
          </a:p>
        </p:txBody>
      </p:sp>
      <p:grpSp>
        <p:nvGrpSpPr>
          <p:cNvPr id="6" name="Group 134"/>
          <p:cNvGrpSpPr/>
          <p:nvPr/>
        </p:nvGrpSpPr>
        <p:grpSpPr>
          <a:xfrm>
            <a:off x="5532805" y="4096515"/>
            <a:ext cx="795938" cy="737680"/>
            <a:chOff x="5121792" y="4096512"/>
            <a:chExt cx="796146" cy="737680"/>
          </a:xfrm>
        </p:grpSpPr>
        <p:cxnSp>
          <p:nvCxnSpPr>
            <p:cNvPr id="130" name="AutoShape 4"/>
            <p:cNvCxnSpPr>
              <a:cxnSpLocks noChangeShapeType="1"/>
            </p:cNvCxnSpPr>
            <p:nvPr/>
          </p:nvCxnSpPr>
          <p:spPr bwMode="auto">
            <a:xfrm rot="16200000" flipV="1">
              <a:off x="5406481" y="4322735"/>
              <a:ext cx="737680" cy="285234"/>
            </a:xfrm>
            <a:prstGeom prst="straightConnector1">
              <a:avLst/>
            </a:prstGeom>
            <a:noFill/>
            <a:ln w="38100">
              <a:solidFill>
                <a:schemeClr val="tx1"/>
              </a:solidFill>
              <a:round/>
              <a:headEnd type="triangle"/>
              <a:tailEnd type="triangle"/>
            </a:ln>
            <a:effectLst/>
          </p:spPr>
        </p:cxnSp>
        <p:sp>
          <p:nvSpPr>
            <p:cNvPr id="131" name="TextBox 130"/>
            <p:cNvSpPr txBox="1"/>
            <p:nvPr/>
          </p:nvSpPr>
          <p:spPr>
            <a:xfrm rot="20485857">
              <a:off x="5121792" y="4411433"/>
              <a:ext cx="682959" cy="353943"/>
            </a:xfrm>
            <a:prstGeom prst="rect">
              <a:avLst/>
            </a:prstGeom>
            <a:noFill/>
          </p:spPr>
          <p:txBody>
            <a:bodyPr wrap="square" rtlCol="0">
              <a:spAutoFit/>
            </a:bodyPr>
            <a:lstStyle/>
            <a:p>
              <a:pPr algn="ctr"/>
              <a:r>
                <a:rPr lang="en-US" sz="900" dirty="0" err="1"/>
                <a:t>EIGRP</a:t>
              </a:r>
              <a:endParaRPr lang="en-US" sz="900" dirty="0"/>
            </a:p>
            <a:p>
              <a:pPr algn="ctr"/>
              <a:r>
                <a:rPr lang="en-US" sz="800" dirty="0"/>
                <a:t>(200)</a:t>
              </a:r>
            </a:p>
          </p:txBody>
        </p:sp>
      </p:grpSp>
      <p:pic>
        <p:nvPicPr>
          <p:cNvPr id="136" name="Picture 2" descr="C:\Documents and Settings\agroudan\Local Settings\Temporary Internet Files\Content.IE5\SLOL2H49\dglxasset[1].aspx"/>
          <p:cNvPicPr>
            <a:picLocks noChangeAspect="1" noChangeArrowheads="1"/>
          </p:cNvPicPr>
          <p:nvPr/>
        </p:nvPicPr>
        <p:blipFill>
          <a:blip r:embed="rId8" cstate="print"/>
          <a:srcRect/>
          <a:stretch>
            <a:fillRect/>
          </a:stretch>
        </p:blipFill>
        <p:spPr bwMode="auto">
          <a:xfrm>
            <a:off x="7444875" y="5420593"/>
            <a:ext cx="285642" cy="286867"/>
          </a:xfrm>
          <a:prstGeom prst="rect">
            <a:avLst/>
          </a:prstGeom>
          <a:noFill/>
        </p:spPr>
      </p:pic>
      <p:sp>
        <p:nvSpPr>
          <p:cNvPr id="137" name="TextBox 136"/>
          <p:cNvSpPr txBox="1"/>
          <p:nvPr/>
        </p:nvSpPr>
        <p:spPr>
          <a:xfrm>
            <a:off x="7701135" y="5451805"/>
            <a:ext cx="682681" cy="265457"/>
          </a:xfrm>
          <a:prstGeom prst="rect">
            <a:avLst/>
          </a:prstGeom>
          <a:noFill/>
        </p:spPr>
        <p:txBody>
          <a:bodyPr wrap="square" lIns="91407" tIns="45704" rIns="91407" bIns="45704" rtlCol="0">
            <a:spAutoFit/>
          </a:bodyPr>
          <a:lstStyle/>
          <a:p>
            <a:r>
              <a:rPr lang="en-US" sz="1100" b="1"/>
              <a:t>default</a:t>
            </a:r>
          </a:p>
        </p:txBody>
      </p:sp>
      <p:grpSp>
        <p:nvGrpSpPr>
          <p:cNvPr id="7" name="Group 144"/>
          <p:cNvGrpSpPr/>
          <p:nvPr/>
        </p:nvGrpSpPr>
        <p:grpSpPr>
          <a:xfrm>
            <a:off x="6384875" y="4242853"/>
            <a:ext cx="776674" cy="548643"/>
            <a:chOff x="5974080" y="4242816"/>
            <a:chExt cx="776875" cy="548640"/>
          </a:xfrm>
        </p:grpSpPr>
        <p:cxnSp>
          <p:nvCxnSpPr>
            <p:cNvPr id="138" name="AutoShape 4"/>
            <p:cNvCxnSpPr>
              <a:cxnSpLocks noChangeShapeType="1"/>
            </p:cNvCxnSpPr>
            <p:nvPr/>
          </p:nvCxnSpPr>
          <p:spPr bwMode="auto">
            <a:xfrm rot="16200000" flipV="1">
              <a:off x="5809488" y="4407408"/>
              <a:ext cx="548640" cy="219456"/>
            </a:xfrm>
            <a:prstGeom prst="straightConnector1">
              <a:avLst/>
            </a:prstGeom>
            <a:noFill/>
            <a:ln w="38100">
              <a:solidFill>
                <a:schemeClr val="tx1"/>
              </a:solidFill>
              <a:round/>
              <a:headEnd type="none"/>
              <a:tailEnd type="triangle"/>
            </a:ln>
            <a:effectLst/>
          </p:spPr>
        </p:cxnSp>
        <p:sp>
          <p:nvSpPr>
            <p:cNvPr id="139" name="TextBox 138"/>
            <p:cNvSpPr txBox="1"/>
            <p:nvPr/>
          </p:nvSpPr>
          <p:spPr>
            <a:xfrm>
              <a:off x="6041136" y="4366701"/>
              <a:ext cx="709819" cy="261609"/>
            </a:xfrm>
            <a:prstGeom prst="rect">
              <a:avLst/>
            </a:prstGeom>
            <a:noFill/>
          </p:spPr>
          <p:txBody>
            <a:bodyPr wrap="square" rtlCol="0">
              <a:spAutoFit/>
            </a:bodyPr>
            <a:lstStyle/>
            <a:p>
              <a:r>
                <a:rPr lang="en-US" sz="1100" b="1" dirty="0"/>
                <a:t>default</a:t>
              </a:r>
            </a:p>
          </p:txBody>
        </p:sp>
      </p:grpSp>
      <p:grpSp>
        <p:nvGrpSpPr>
          <p:cNvPr id="80" name="Group 79"/>
          <p:cNvGrpSpPr/>
          <p:nvPr/>
        </p:nvGrpSpPr>
        <p:grpSpPr>
          <a:xfrm>
            <a:off x="7190815" y="4117707"/>
            <a:ext cx="1753345" cy="1372528"/>
            <a:chOff x="10187586" y="4457611"/>
            <a:chExt cx="1485546" cy="1328778"/>
          </a:xfrm>
        </p:grpSpPr>
        <p:sp>
          <p:nvSpPr>
            <p:cNvPr id="81" name="Rectangle 80"/>
            <p:cNvSpPr/>
            <p:nvPr/>
          </p:nvSpPr>
          <p:spPr>
            <a:xfrm>
              <a:off x="10308621" y="5214259"/>
              <a:ext cx="1243474" cy="572130"/>
            </a:xfrm>
            <a:prstGeom prst="rect">
              <a:avLst/>
            </a:prstGeom>
            <a:gradFill>
              <a:gsLst>
                <a:gs pos="0">
                  <a:schemeClr val="tx1">
                    <a:lumMod val="60000"/>
                    <a:lumOff val="40000"/>
                    <a:alpha val="94000"/>
                  </a:schemeClr>
                </a:gs>
                <a:gs pos="100000">
                  <a:srgbClr val="000000">
                    <a:alpha val="0"/>
                  </a:srgb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774"/>
              <a:endParaRPr lang="en-US" sz="1600" dirty="0">
                <a:solidFill>
                  <a:srgbClr val="8E909E"/>
                </a:solidFill>
              </a:endParaRPr>
            </a:p>
          </p:txBody>
        </p:sp>
        <p:sp>
          <p:nvSpPr>
            <p:cNvPr id="82" name="Rectangle 81"/>
            <p:cNvSpPr/>
            <p:nvPr/>
          </p:nvSpPr>
          <p:spPr>
            <a:xfrm>
              <a:off x="10547904" y="5387598"/>
              <a:ext cx="764919" cy="297966"/>
            </a:xfrm>
            <a:prstGeom prst="rect">
              <a:avLst/>
            </a:prstGeom>
          </p:spPr>
          <p:txBody>
            <a:bodyPr wrap="none">
              <a:spAutoFit/>
            </a:bodyPr>
            <a:lstStyle/>
            <a:p>
              <a:pPr algn="ctr" defTabSz="1216774">
                <a:lnSpc>
                  <a:spcPct val="85000"/>
                </a:lnSpc>
              </a:pPr>
              <a:r>
                <a:rPr lang="en-US" sz="1600" dirty="0">
                  <a:solidFill>
                    <a:srgbClr val="3F4B4D"/>
                  </a:solidFill>
                  <a:effectLst>
                    <a:outerShdw blurRad="38100" dist="12700" algn="ctr" rotWithShape="0">
                      <a:prstClr val="black">
                        <a:alpha val="40000"/>
                      </a:prstClr>
                    </a:outerShdw>
                  </a:effectLst>
                </a:rPr>
                <a:t>Internet</a:t>
              </a:r>
            </a:p>
          </p:txBody>
        </p:sp>
        <p:pic>
          <p:nvPicPr>
            <p:cNvPr id="86" name="Picture 2" descr="\\MV-FS\Projects\Cisco\03_Assets\Icons\Kubrick Icons\Device Icons\Device_cloud_white_3041_default_256.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17197" b="17197"/>
            <a:stretch/>
          </p:blipFill>
          <p:spPr bwMode="auto">
            <a:xfrm>
              <a:off x="10187586" y="4457611"/>
              <a:ext cx="1485546" cy="9746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8478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1000"/>
                                  </p:stCondLst>
                                  <p:childTnLst>
                                    <p:set>
                                      <p:cBhvr>
                                        <p:cTn id="11" dur="1" fill="hold">
                                          <p:stCondLst>
                                            <p:cond delay="0"/>
                                          </p:stCondLst>
                                        </p:cTn>
                                        <p:tgtEl>
                                          <p:spTgt spid="136"/>
                                        </p:tgtEl>
                                        <p:attrNameLst>
                                          <p:attrName>style.visibility</p:attrName>
                                        </p:attrNameLst>
                                      </p:cBhvr>
                                      <p:to>
                                        <p:strVal val="visible"/>
                                      </p:to>
                                    </p:set>
                                  </p:childTnLst>
                                </p:cTn>
                              </p:par>
                            </p:childTnLst>
                          </p:cTn>
                        </p:par>
                        <p:par>
                          <p:cTn id="12" fill="hold">
                            <p:stCondLst>
                              <p:cond delay="1000"/>
                            </p:stCondLst>
                            <p:childTnLst>
                              <p:par>
                                <p:cTn id="13" presetID="22" presetClass="exit" presetSubtype="4" fill="hold" grpId="0" nodeType="afterEffect">
                                  <p:stCondLst>
                                    <p:cond delay="1000"/>
                                  </p:stCondLst>
                                  <p:childTnLst>
                                    <p:animEffect transition="out" filter="wipe(down)">
                                      <p:cBhvr>
                                        <p:cTn id="14" dur="1000"/>
                                        <p:tgtEl>
                                          <p:spTgt spid="66"/>
                                        </p:tgtEl>
                                      </p:cBhvr>
                                    </p:animEffect>
                                    <p:set>
                                      <p:cBhvr>
                                        <p:cTn id="15" dur="1" fill="hold">
                                          <p:stCondLst>
                                            <p:cond delay="999"/>
                                          </p:stCondLst>
                                        </p:cTn>
                                        <p:tgtEl>
                                          <p:spTgt spid="66"/>
                                        </p:tgtEl>
                                        <p:attrNameLst>
                                          <p:attrName>style.visibility</p:attrName>
                                        </p:attrNameLst>
                                      </p:cBhvr>
                                      <p:to>
                                        <p:strVal val="hidden"/>
                                      </p:to>
                                    </p:set>
                                  </p:childTnLst>
                                </p:cTn>
                              </p:par>
                              <p:par>
                                <p:cTn id="16" presetID="22" presetClass="exit" presetSubtype="4" fill="hold" nodeType="withEffect">
                                  <p:stCondLst>
                                    <p:cond delay="0"/>
                                  </p:stCondLst>
                                  <p:childTnLst>
                                    <p:animEffect transition="out" filter="wipe(dow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22" presetClass="exit" presetSubtype="4" fill="hold" nodeType="withEffect">
                                  <p:stCondLst>
                                    <p:cond delay="0"/>
                                  </p:stCondLst>
                                  <p:childTnLst>
                                    <p:animEffect transition="out" filter="wipe(down)">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4" name="Straight Connector 283"/>
          <p:cNvCxnSpPr/>
          <p:nvPr/>
        </p:nvCxnSpPr>
        <p:spPr>
          <a:xfrm>
            <a:off x="8495707" y="759367"/>
            <a:ext cx="1004357" cy="0"/>
          </a:xfrm>
          <a:prstGeom prst="line">
            <a:avLst/>
          </a:prstGeom>
          <a:noFill/>
          <a:ln w="28575" cmpd="sng">
            <a:solidFill>
              <a:srgbClr val="435153"/>
            </a:solidFill>
            <a:prstDash val="soli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267932" y="1872276"/>
            <a:ext cx="6266585" cy="4217877"/>
          </a:xfrm>
          <a:prstGeom prst="rect">
            <a:avLst/>
          </a:prstGeom>
          <a:noFill/>
          <a:ln w="12700" cmpd="sng">
            <a:solidFill>
              <a:srgbClr val="00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smtClean="0"/>
          </a:p>
        </p:txBody>
      </p:sp>
      <p:sp>
        <p:nvSpPr>
          <p:cNvPr id="3" name="Title 2"/>
          <p:cNvSpPr>
            <a:spLocks noGrp="1"/>
          </p:cNvSpPr>
          <p:nvPr>
            <p:ph type="title"/>
          </p:nvPr>
        </p:nvSpPr>
        <p:spPr>
          <a:xfrm>
            <a:off x="137129" y="229316"/>
            <a:ext cx="6495819" cy="579965"/>
          </a:xfrm>
        </p:spPr>
        <p:txBody>
          <a:bodyPr/>
          <a:lstStyle/>
          <a:p>
            <a:r>
              <a:rPr lang="en-US" sz="3200" dirty="0" err="1" smtClean="0"/>
              <a:t>PfR</a:t>
            </a:r>
            <a:r>
              <a:rPr lang="ja-JP" altLang="en-US" sz="3200" dirty="0" smtClean="0"/>
              <a:t>利用ケース</a:t>
            </a:r>
            <a:r>
              <a:rPr lang="en-US" sz="3200" dirty="0" smtClean="0"/>
              <a:t>0</a:t>
            </a:r>
            <a:r>
              <a:rPr lang="en-US" sz="3200" dirty="0"/>
              <a:t>: </a:t>
            </a:r>
            <a:r>
              <a:rPr lang="ja-JP" altLang="en-US" sz="3200" dirty="0" smtClean="0"/>
              <a:t>複数</a:t>
            </a:r>
            <a:r>
              <a:rPr lang="en-US" altLang="ja-JP" sz="3200" dirty="0" smtClean="0"/>
              <a:t>HUB</a:t>
            </a:r>
            <a:r>
              <a:rPr lang="en-US" sz="3200" dirty="0" smtClean="0"/>
              <a:t>, </a:t>
            </a:r>
            <a:r>
              <a:rPr lang="ja-JP" altLang="en-US" sz="3200" dirty="0" smtClean="0"/>
              <a:t>別々のプレフィックス</a:t>
            </a:r>
            <a:endParaRPr lang="en-US" sz="2700" dirty="0"/>
          </a:p>
        </p:txBody>
      </p:sp>
      <p:sp>
        <p:nvSpPr>
          <p:cNvPr id="91" name="Rectangle 90"/>
          <p:cNvSpPr/>
          <p:nvPr/>
        </p:nvSpPr>
        <p:spPr>
          <a:xfrm>
            <a:off x="9174740" y="5209564"/>
            <a:ext cx="2117954" cy="800589"/>
          </a:xfrm>
          <a:prstGeom prst="rect">
            <a:avLst/>
          </a:prstGeom>
          <a:gradFill flip="none" rotWithShape="1">
            <a:gsLst>
              <a:gs pos="0">
                <a:schemeClr val="bg1">
                  <a:lumMod val="75000"/>
                </a:schemeClr>
              </a:gs>
              <a:gs pos="50000">
                <a:schemeClr val="bg1">
                  <a:lumMod val="95000"/>
                </a:schemeClr>
              </a:gs>
              <a:gs pos="100000">
                <a:schemeClr val="bg1">
                  <a:lumMod val="95000"/>
                </a:schemeClr>
              </a:gs>
            </a:gsLst>
            <a:lin ang="5400000" scaled="1"/>
            <a:tileRect/>
          </a:gradFill>
          <a:ln w="3175">
            <a:solidFill>
              <a:srgbClr val="104657"/>
            </a:solidFill>
          </a:ln>
          <a:effectLst/>
        </p:spPr>
        <p:style>
          <a:lnRef idx="2">
            <a:schemeClr val="accent1">
              <a:shade val="50000"/>
            </a:schemeClr>
          </a:lnRef>
          <a:fillRef idx="1">
            <a:schemeClr val="accent1"/>
          </a:fillRef>
          <a:effectRef idx="0">
            <a:schemeClr val="accent1"/>
          </a:effectRef>
          <a:fontRef idx="minor">
            <a:schemeClr val="lt1"/>
          </a:fontRef>
        </p:style>
        <p:txBody>
          <a:bodyPr lIns="108721" tIns="54356" rIns="108721" bIns="54356" rtlCol="0" anchor="ctr"/>
          <a:lstStyle/>
          <a:p>
            <a:pPr algn="ctr" defTabSz="1218683"/>
            <a:endParaRPr lang="en-US" dirty="0">
              <a:solidFill>
                <a:srgbClr val="FFFFFF"/>
              </a:solidFill>
            </a:endParaRPr>
          </a:p>
        </p:txBody>
      </p:sp>
      <p:sp>
        <p:nvSpPr>
          <p:cNvPr id="92" name="Rectangle 91"/>
          <p:cNvSpPr/>
          <p:nvPr/>
        </p:nvSpPr>
        <p:spPr>
          <a:xfrm>
            <a:off x="7885546" y="5209564"/>
            <a:ext cx="1105019" cy="800589"/>
          </a:xfrm>
          <a:prstGeom prst="rect">
            <a:avLst/>
          </a:prstGeom>
          <a:gradFill flip="none" rotWithShape="1">
            <a:gsLst>
              <a:gs pos="0">
                <a:schemeClr val="bg1">
                  <a:lumMod val="75000"/>
                </a:schemeClr>
              </a:gs>
              <a:gs pos="50000">
                <a:schemeClr val="bg1">
                  <a:lumMod val="95000"/>
                </a:schemeClr>
              </a:gs>
              <a:gs pos="100000">
                <a:schemeClr val="bg1">
                  <a:lumMod val="95000"/>
                </a:schemeClr>
              </a:gs>
            </a:gsLst>
            <a:lin ang="5400000" scaled="1"/>
            <a:tileRect/>
          </a:gradFill>
          <a:ln w="3175">
            <a:solidFill>
              <a:srgbClr val="104657"/>
            </a:solidFill>
          </a:ln>
          <a:effectLst/>
        </p:spPr>
        <p:style>
          <a:lnRef idx="2">
            <a:schemeClr val="accent1">
              <a:shade val="50000"/>
            </a:schemeClr>
          </a:lnRef>
          <a:fillRef idx="1">
            <a:schemeClr val="accent1"/>
          </a:fillRef>
          <a:effectRef idx="0">
            <a:schemeClr val="accent1"/>
          </a:effectRef>
          <a:fontRef idx="minor">
            <a:schemeClr val="lt1"/>
          </a:fontRef>
        </p:style>
        <p:txBody>
          <a:bodyPr lIns="108721" tIns="54356" rIns="108721" bIns="54356" rtlCol="0" anchor="ctr"/>
          <a:lstStyle/>
          <a:p>
            <a:pPr algn="ctr" defTabSz="1218683"/>
            <a:endParaRPr lang="en-US" dirty="0">
              <a:solidFill>
                <a:srgbClr val="FFFFFF"/>
              </a:solidFill>
            </a:endParaRPr>
          </a:p>
        </p:txBody>
      </p:sp>
      <p:sp>
        <p:nvSpPr>
          <p:cNvPr id="93" name="Rectangle 92"/>
          <p:cNvSpPr/>
          <p:nvPr/>
        </p:nvSpPr>
        <p:spPr>
          <a:xfrm>
            <a:off x="6628072" y="5209564"/>
            <a:ext cx="1105019" cy="800589"/>
          </a:xfrm>
          <a:prstGeom prst="rect">
            <a:avLst/>
          </a:prstGeom>
          <a:gradFill flip="none" rotWithShape="1">
            <a:gsLst>
              <a:gs pos="0">
                <a:schemeClr val="bg1">
                  <a:lumMod val="75000"/>
                </a:schemeClr>
              </a:gs>
              <a:gs pos="50000">
                <a:schemeClr val="bg1">
                  <a:lumMod val="95000"/>
                </a:schemeClr>
              </a:gs>
              <a:gs pos="100000">
                <a:schemeClr val="bg1">
                  <a:lumMod val="95000"/>
                </a:schemeClr>
              </a:gs>
            </a:gsLst>
            <a:lin ang="5400000" scaled="1"/>
            <a:tileRect/>
          </a:gradFill>
          <a:ln w="3175">
            <a:solidFill>
              <a:srgbClr val="104657"/>
            </a:solidFill>
          </a:ln>
          <a:effectLst/>
        </p:spPr>
        <p:style>
          <a:lnRef idx="2">
            <a:schemeClr val="accent1">
              <a:shade val="50000"/>
            </a:schemeClr>
          </a:lnRef>
          <a:fillRef idx="1">
            <a:schemeClr val="accent1"/>
          </a:fillRef>
          <a:effectRef idx="0">
            <a:schemeClr val="accent1"/>
          </a:effectRef>
          <a:fontRef idx="minor">
            <a:schemeClr val="lt1"/>
          </a:fontRef>
        </p:style>
        <p:txBody>
          <a:bodyPr lIns="108721" tIns="54356" rIns="108721" bIns="54356" rtlCol="0" anchor="ctr"/>
          <a:lstStyle/>
          <a:p>
            <a:pPr algn="ctr" defTabSz="1218683"/>
            <a:endParaRPr lang="en-US" dirty="0">
              <a:solidFill>
                <a:srgbClr val="FFFFFF"/>
              </a:solidFill>
            </a:endParaRPr>
          </a:p>
        </p:txBody>
      </p:sp>
      <p:sp>
        <p:nvSpPr>
          <p:cNvPr id="94" name="Rectangle 93"/>
          <p:cNvSpPr/>
          <p:nvPr/>
        </p:nvSpPr>
        <p:spPr>
          <a:xfrm>
            <a:off x="6833886" y="168297"/>
            <a:ext cx="1843055" cy="2934635"/>
          </a:xfrm>
          <a:prstGeom prst="rect">
            <a:avLst/>
          </a:prstGeom>
          <a:gradFill flip="none" rotWithShape="1">
            <a:gsLst>
              <a:gs pos="0">
                <a:schemeClr val="bg1">
                  <a:lumMod val="75000"/>
                </a:schemeClr>
              </a:gs>
              <a:gs pos="50000">
                <a:schemeClr val="bg1">
                  <a:lumMod val="95000"/>
                </a:schemeClr>
              </a:gs>
              <a:gs pos="100000">
                <a:schemeClr val="bg1">
                  <a:lumMod val="95000"/>
                </a:schemeClr>
              </a:gs>
            </a:gsLst>
            <a:lin ang="5400000" scaled="1"/>
            <a:tileRect/>
          </a:gradFill>
          <a:ln w="3175">
            <a:solidFill>
              <a:srgbClr val="104657"/>
            </a:solidFill>
          </a:ln>
          <a:effectLst/>
        </p:spPr>
        <p:style>
          <a:lnRef idx="2">
            <a:schemeClr val="accent1">
              <a:shade val="50000"/>
            </a:schemeClr>
          </a:lnRef>
          <a:fillRef idx="1">
            <a:schemeClr val="accent1"/>
          </a:fillRef>
          <a:effectRef idx="0">
            <a:schemeClr val="accent1"/>
          </a:effectRef>
          <a:fontRef idx="minor">
            <a:schemeClr val="lt1"/>
          </a:fontRef>
        </p:style>
        <p:txBody>
          <a:bodyPr lIns="108721" tIns="54356" rIns="108721" bIns="54356" rtlCol="0" anchor="t"/>
          <a:lstStyle/>
          <a:p>
            <a:pPr defTabSz="1218683"/>
            <a:r>
              <a:rPr lang="en-US" sz="1900" dirty="0">
                <a:solidFill>
                  <a:srgbClr val="000000"/>
                </a:solidFill>
              </a:rPr>
              <a:t>DC1</a:t>
            </a:r>
          </a:p>
        </p:txBody>
      </p:sp>
      <p:cxnSp>
        <p:nvCxnSpPr>
          <p:cNvPr id="97" name="Straight Connector 96"/>
          <p:cNvCxnSpPr/>
          <p:nvPr/>
        </p:nvCxnSpPr>
        <p:spPr>
          <a:xfrm flipV="1">
            <a:off x="9669205" y="4140740"/>
            <a:ext cx="120599" cy="992269"/>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flipV="1">
            <a:off x="7918718" y="4140743"/>
            <a:ext cx="2947594" cy="992711"/>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7246608" y="4140740"/>
            <a:ext cx="672100" cy="99226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7246608" y="4140740"/>
            <a:ext cx="2543196" cy="992269"/>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7918708" y="4140740"/>
            <a:ext cx="553389" cy="99226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8472098" y="4140740"/>
            <a:ext cx="1317705" cy="992269"/>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flipV="1">
            <a:off x="9789814" y="4140743"/>
            <a:ext cx="1076493" cy="992711"/>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H="1" flipV="1">
            <a:off x="7918725" y="4140740"/>
            <a:ext cx="1750481" cy="99226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6629098" y="5410317"/>
            <a:ext cx="1177473" cy="292356"/>
          </a:xfrm>
          <a:prstGeom prst="rect">
            <a:avLst/>
          </a:prstGeom>
          <a:noFill/>
          <a:effectLst/>
        </p:spPr>
        <p:txBody>
          <a:bodyPr wrap="none" lIns="121867" tIns="60933" rIns="121867" bIns="60933" rtlCol="0">
            <a:spAutoFit/>
          </a:bodyPr>
          <a:lstStyle/>
          <a:p>
            <a:pPr defTabSz="1218683">
              <a:lnSpc>
                <a:spcPct val="90000"/>
              </a:lnSpc>
              <a:spcBef>
                <a:spcPts val="800"/>
              </a:spcBef>
            </a:pPr>
            <a:r>
              <a:rPr lang="en-US" sz="1200" dirty="0">
                <a:solidFill>
                  <a:srgbClr val="272848"/>
                </a:solidFill>
              </a:rPr>
              <a:t>10.1.10.0/24</a:t>
            </a:r>
          </a:p>
        </p:txBody>
      </p:sp>
      <p:sp>
        <p:nvSpPr>
          <p:cNvPr id="108" name="TextBox 107"/>
          <p:cNvSpPr txBox="1"/>
          <p:nvPr/>
        </p:nvSpPr>
        <p:spPr>
          <a:xfrm>
            <a:off x="7939154" y="5402802"/>
            <a:ext cx="1177473" cy="292356"/>
          </a:xfrm>
          <a:prstGeom prst="rect">
            <a:avLst/>
          </a:prstGeom>
          <a:noFill/>
          <a:effectLst/>
        </p:spPr>
        <p:txBody>
          <a:bodyPr wrap="none" lIns="121867" tIns="60933" rIns="121867" bIns="60933" rtlCol="0">
            <a:spAutoFit/>
          </a:bodyPr>
          <a:lstStyle/>
          <a:p>
            <a:pPr defTabSz="1218683">
              <a:lnSpc>
                <a:spcPct val="90000"/>
              </a:lnSpc>
              <a:spcBef>
                <a:spcPts val="800"/>
              </a:spcBef>
            </a:pPr>
            <a:r>
              <a:rPr lang="en-US" sz="1200" dirty="0">
                <a:solidFill>
                  <a:srgbClr val="272848"/>
                </a:solidFill>
              </a:rPr>
              <a:t>10.1.20.0/24</a:t>
            </a:r>
          </a:p>
        </p:txBody>
      </p:sp>
      <p:sp>
        <p:nvSpPr>
          <p:cNvPr id="109" name="TextBox 108"/>
          <p:cNvSpPr txBox="1"/>
          <p:nvPr/>
        </p:nvSpPr>
        <p:spPr>
          <a:xfrm>
            <a:off x="9661241" y="5387471"/>
            <a:ext cx="1162549" cy="458555"/>
          </a:xfrm>
          <a:prstGeom prst="rect">
            <a:avLst/>
          </a:prstGeom>
          <a:noFill/>
          <a:effectLst/>
        </p:spPr>
        <p:txBody>
          <a:bodyPr wrap="none" lIns="121867" tIns="60933" rIns="121867" bIns="60933" rtlCol="0">
            <a:spAutoFit/>
          </a:bodyPr>
          <a:lstStyle/>
          <a:p>
            <a:pPr defTabSz="1218683">
              <a:lnSpc>
                <a:spcPct val="90000"/>
              </a:lnSpc>
              <a:spcBef>
                <a:spcPts val="800"/>
              </a:spcBef>
            </a:pPr>
            <a:r>
              <a:rPr lang="en-US" sz="1200" dirty="0">
                <a:solidFill>
                  <a:srgbClr val="272848"/>
                </a:solidFill>
              </a:rPr>
              <a:t>10.1.k0.0/24</a:t>
            </a:r>
            <a:br>
              <a:rPr lang="en-US" sz="1200" dirty="0">
                <a:solidFill>
                  <a:srgbClr val="272848"/>
                </a:solidFill>
              </a:rPr>
            </a:br>
            <a:r>
              <a:rPr lang="en-US" sz="1200" dirty="0">
                <a:solidFill>
                  <a:srgbClr val="272848"/>
                </a:solidFill>
              </a:rPr>
              <a:t>10.1.k1.0/24</a:t>
            </a:r>
          </a:p>
        </p:txBody>
      </p:sp>
      <p:sp>
        <p:nvSpPr>
          <p:cNvPr id="110" name="Rectangle 109"/>
          <p:cNvSpPr/>
          <p:nvPr/>
        </p:nvSpPr>
        <p:spPr>
          <a:xfrm>
            <a:off x="9168618" y="168297"/>
            <a:ext cx="1850002" cy="2934635"/>
          </a:xfrm>
          <a:prstGeom prst="rect">
            <a:avLst/>
          </a:prstGeom>
          <a:gradFill flip="none" rotWithShape="1">
            <a:gsLst>
              <a:gs pos="0">
                <a:schemeClr val="bg1">
                  <a:lumMod val="75000"/>
                </a:schemeClr>
              </a:gs>
              <a:gs pos="50000">
                <a:schemeClr val="bg1">
                  <a:lumMod val="95000"/>
                </a:schemeClr>
              </a:gs>
              <a:gs pos="100000">
                <a:schemeClr val="bg1">
                  <a:lumMod val="95000"/>
                </a:schemeClr>
              </a:gs>
            </a:gsLst>
            <a:lin ang="5400000" scaled="1"/>
            <a:tileRect/>
          </a:gradFill>
          <a:ln w="3175">
            <a:solidFill>
              <a:srgbClr val="104657"/>
            </a:solidFill>
          </a:ln>
          <a:effectLst/>
        </p:spPr>
        <p:style>
          <a:lnRef idx="2">
            <a:schemeClr val="accent1">
              <a:shade val="50000"/>
            </a:schemeClr>
          </a:lnRef>
          <a:fillRef idx="1">
            <a:schemeClr val="accent1"/>
          </a:fillRef>
          <a:effectRef idx="0">
            <a:schemeClr val="accent1"/>
          </a:effectRef>
          <a:fontRef idx="minor">
            <a:schemeClr val="lt1"/>
          </a:fontRef>
        </p:style>
        <p:txBody>
          <a:bodyPr lIns="108721" tIns="54356" rIns="108721" bIns="54356" rtlCol="0" anchor="t"/>
          <a:lstStyle/>
          <a:p>
            <a:pPr defTabSz="1218683"/>
            <a:r>
              <a:rPr lang="en-US" sz="1900" dirty="0" err="1">
                <a:solidFill>
                  <a:srgbClr val="000000"/>
                </a:solidFill>
              </a:rPr>
              <a:t>DCx</a:t>
            </a:r>
            <a:endParaRPr lang="en-US" sz="1900" dirty="0">
              <a:solidFill>
                <a:srgbClr val="000000"/>
              </a:solidFill>
            </a:endParaRPr>
          </a:p>
        </p:txBody>
      </p:sp>
      <p:sp>
        <p:nvSpPr>
          <p:cNvPr id="111" name="TextBox 110"/>
          <p:cNvSpPr txBox="1"/>
          <p:nvPr/>
        </p:nvSpPr>
        <p:spPr>
          <a:xfrm>
            <a:off x="6826209" y="1956420"/>
            <a:ext cx="922426" cy="495829"/>
          </a:xfrm>
          <a:prstGeom prst="rect">
            <a:avLst/>
          </a:prstGeom>
          <a:noFill/>
          <a:effectLst/>
        </p:spPr>
        <p:txBody>
          <a:bodyPr wrap="square" lIns="121867" tIns="60933" rIns="121867" bIns="60933" rtlCol="0">
            <a:spAutoFit/>
          </a:bodyPr>
          <a:lstStyle/>
          <a:p>
            <a:pPr defTabSz="1218683">
              <a:lnSpc>
                <a:spcPct val="90000"/>
              </a:lnSpc>
              <a:spcBef>
                <a:spcPts val="800"/>
              </a:spcBef>
            </a:pPr>
            <a:r>
              <a:rPr lang="en-US" sz="1300" b="1" dirty="0">
                <a:solidFill>
                  <a:srgbClr val="000000"/>
                </a:solidFill>
              </a:rPr>
              <a:t>IWAN POP1</a:t>
            </a:r>
          </a:p>
        </p:txBody>
      </p:sp>
      <p:sp>
        <p:nvSpPr>
          <p:cNvPr id="112" name="TextBox 111"/>
          <p:cNvSpPr txBox="1"/>
          <p:nvPr/>
        </p:nvSpPr>
        <p:spPr>
          <a:xfrm>
            <a:off x="9147055" y="1956422"/>
            <a:ext cx="757037" cy="495829"/>
          </a:xfrm>
          <a:prstGeom prst="rect">
            <a:avLst/>
          </a:prstGeom>
          <a:noFill/>
          <a:effectLst/>
        </p:spPr>
        <p:txBody>
          <a:bodyPr wrap="square" lIns="121867" tIns="60933" rIns="121867" bIns="60933" rtlCol="0">
            <a:spAutoFit/>
          </a:bodyPr>
          <a:lstStyle/>
          <a:p>
            <a:pPr defTabSz="1218683">
              <a:lnSpc>
                <a:spcPct val="90000"/>
              </a:lnSpc>
              <a:spcBef>
                <a:spcPts val="800"/>
              </a:spcBef>
            </a:pPr>
            <a:r>
              <a:rPr lang="en-US" sz="1300" b="1" dirty="0">
                <a:solidFill>
                  <a:srgbClr val="000000"/>
                </a:solidFill>
              </a:rPr>
              <a:t>IWAN </a:t>
            </a:r>
            <a:r>
              <a:rPr lang="en-US" sz="1300" b="1" dirty="0" err="1">
                <a:solidFill>
                  <a:srgbClr val="000000"/>
                </a:solidFill>
              </a:rPr>
              <a:t>POPn</a:t>
            </a:r>
            <a:endParaRPr lang="en-US" sz="1300" b="1" dirty="0">
              <a:solidFill>
                <a:srgbClr val="000000"/>
              </a:solidFill>
            </a:endParaRPr>
          </a:p>
        </p:txBody>
      </p:sp>
      <p:grpSp>
        <p:nvGrpSpPr>
          <p:cNvPr id="119" name="Group 118"/>
          <p:cNvGrpSpPr>
            <a:grpSpLocks noChangeAspect="1"/>
          </p:cNvGrpSpPr>
          <p:nvPr/>
        </p:nvGrpSpPr>
        <p:grpSpPr>
          <a:xfrm>
            <a:off x="6683482" y="4975200"/>
            <a:ext cx="894610" cy="433576"/>
            <a:chOff x="2350433" y="2712782"/>
            <a:chExt cx="713280" cy="407987"/>
          </a:xfrm>
        </p:grpSpPr>
        <p:pic>
          <p:nvPicPr>
            <p:cNvPr id="120"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TextBox 120"/>
            <p:cNvSpPr txBox="1"/>
            <p:nvPr/>
          </p:nvSpPr>
          <p:spPr>
            <a:xfrm>
              <a:off x="2350433" y="2867378"/>
              <a:ext cx="713280" cy="246170"/>
            </a:xfrm>
            <a:prstGeom prst="rect">
              <a:avLst/>
            </a:prstGeom>
            <a:noFill/>
          </p:spPr>
          <p:txBody>
            <a:bodyPr wrap="square" rtlCol="0">
              <a:spAutoFit/>
            </a:bodyPr>
            <a:lstStyle/>
            <a:p>
              <a:pPr algn="ctr" defTabSz="1218683"/>
              <a:r>
                <a:rPr lang="en-US" sz="1100" dirty="0">
                  <a:solidFill>
                    <a:srgbClr val="FFFFFF"/>
                  </a:solidFill>
                </a:rPr>
                <a:t>MC/BR10</a:t>
              </a:r>
              <a:endParaRPr lang="en-US" sz="1500" dirty="0">
                <a:solidFill>
                  <a:srgbClr val="FFFFFF"/>
                </a:solidFill>
              </a:endParaRPr>
            </a:p>
          </p:txBody>
        </p:sp>
      </p:grpSp>
      <p:sp>
        <p:nvSpPr>
          <p:cNvPr id="232" name="TextBox 231"/>
          <p:cNvSpPr txBox="1"/>
          <p:nvPr/>
        </p:nvSpPr>
        <p:spPr>
          <a:xfrm>
            <a:off x="6526160" y="5774845"/>
            <a:ext cx="1228049" cy="278227"/>
          </a:xfrm>
          <a:prstGeom prst="rect">
            <a:avLst/>
          </a:prstGeom>
          <a:noFill/>
          <a:effectLst/>
        </p:spPr>
        <p:txBody>
          <a:bodyPr wrap="none" lIns="121867" tIns="60933" rIns="121867" bIns="60933" rtlCol="0">
            <a:spAutoFit/>
          </a:bodyPr>
          <a:lstStyle/>
          <a:p>
            <a:pPr defTabSz="1218683">
              <a:lnSpc>
                <a:spcPct val="90000"/>
              </a:lnSpc>
              <a:spcBef>
                <a:spcPts val="800"/>
              </a:spcBef>
            </a:pPr>
            <a:r>
              <a:rPr lang="en-US" sz="1100" b="1" dirty="0">
                <a:solidFill>
                  <a:srgbClr val="000000"/>
                </a:solidFill>
              </a:rPr>
              <a:t>IWAN Branch 1</a:t>
            </a:r>
          </a:p>
        </p:txBody>
      </p:sp>
      <p:sp>
        <p:nvSpPr>
          <p:cNvPr id="233" name="TextBox 232"/>
          <p:cNvSpPr txBox="1"/>
          <p:nvPr/>
        </p:nvSpPr>
        <p:spPr>
          <a:xfrm>
            <a:off x="5285420" y="1899597"/>
            <a:ext cx="1286304" cy="542402"/>
          </a:xfrm>
          <a:prstGeom prst="rect">
            <a:avLst/>
          </a:prstGeom>
          <a:noFill/>
          <a:effectLst/>
        </p:spPr>
        <p:txBody>
          <a:bodyPr wrap="square" lIns="121867" tIns="60933" rIns="121867" bIns="60933" rtlCol="0">
            <a:spAutoFit/>
          </a:bodyPr>
          <a:lstStyle/>
          <a:p>
            <a:pPr defTabSz="1218683">
              <a:lnSpc>
                <a:spcPct val="90000"/>
              </a:lnSpc>
              <a:spcBef>
                <a:spcPts val="800"/>
              </a:spcBef>
            </a:pPr>
            <a:r>
              <a:rPr lang="en-US" sz="1500" b="1" dirty="0">
                <a:solidFill>
                  <a:srgbClr val="000000"/>
                </a:solidFill>
              </a:rPr>
              <a:t>IWAN Domain X</a:t>
            </a:r>
          </a:p>
        </p:txBody>
      </p:sp>
      <p:grpSp>
        <p:nvGrpSpPr>
          <p:cNvPr id="24" name="Group 23"/>
          <p:cNvGrpSpPr/>
          <p:nvPr/>
        </p:nvGrpSpPr>
        <p:grpSpPr>
          <a:xfrm>
            <a:off x="5309985" y="3313304"/>
            <a:ext cx="1364519" cy="536439"/>
            <a:chOff x="2508338" y="773104"/>
            <a:chExt cx="1023656" cy="402329"/>
          </a:xfrm>
        </p:grpSpPr>
        <p:sp>
          <p:nvSpPr>
            <p:cNvPr id="17" name="Rectangle 16"/>
            <p:cNvSpPr/>
            <p:nvPr/>
          </p:nvSpPr>
          <p:spPr>
            <a:xfrm>
              <a:off x="2539890" y="773104"/>
              <a:ext cx="851890" cy="402329"/>
            </a:xfrm>
            <a:prstGeom prst="rect">
              <a:avLst/>
            </a:prstGeom>
            <a:solidFill>
              <a:schemeClr val="accent6"/>
            </a:solidFill>
            <a:ln w="12700" cmpd="sng">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247" name="Picture 104" descr="Akamai_Serv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28757" y="818676"/>
              <a:ext cx="503237" cy="322659"/>
            </a:xfrm>
            <a:prstGeom prst="rect">
              <a:avLst/>
            </a:prstGeom>
            <a:noFill/>
            <a:ln w="9525">
              <a:noFill/>
              <a:miter lim="800000"/>
              <a:headEnd/>
              <a:tailEnd/>
            </a:ln>
          </p:spPr>
        </p:pic>
        <p:sp>
          <p:nvSpPr>
            <p:cNvPr id="16" name="TextBox 15"/>
            <p:cNvSpPr txBox="1"/>
            <p:nvPr/>
          </p:nvSpPr>
          <p:spPr>
            <a:xfrm>
              <a:off x="2508338" y="780993"/>
              <a:ext cx="532977" cy="380873"/>
            </a:xfrm>
            <a:prstGeom prst="rect">
              <a:avLst/>
            </a:prstGeom>
            <a:noFill/>
          </p:spPr>
          <p:txBody>
            <a:bodyPr wrap="none" rtlCol="0">
              <a:spAutoFit/>
            </a:bodyPr>
            <a:lstStyle/>
            <a:p>
              <a:r>
                <a:rPr lang="en-US" sz="900" dirty="0"/>
                <a:t>IWAN</a:t>
              </a:r>
            </a:p>
            <a:p>
              <a:r>
                <a:rPr lang="en-US" sz="900" dirty="0"/>
                <a:t>Domain</a:t>
              </a:r>
            </a:p>
            <a:p>
              <a:r>
                <a:rPr lang="en-US" sz="900" dirty="0"/>
                <a:t>Controller</a:t>
              </a:r>
            </a:p>
          </p:txBody>
        </p:sp>
      </p:grpSp>
      <p:sp>
        <p:nvSpPr>
          <p:cNvPr id="18" name="TextBox 17"/>
          <p:cNvSpPr txBox="1"/>
          <p:nvPr/>
        </p:nvSpPr>
        <p:spPr>
          <a:xfrm>
            <a:off x="7979957" y="1998493"/>
            <a:ext cx="618644" cy="410364"/>
          </a:xfrm>
          <a:prstGeom prst="rect">
            <a:avLst/>
          </a:prstGeom>
          <a:noFill/>
        </p:spPr>
        <p:txBody>
          <a:bodyPr wrap="square" lIns="0" tIns="60947" rIns="0" bIns="60947" rtlCol="0">
            <a:spAutoFit/>
          </a:bodyPr>
          <a:lstStyle/>
          <a:p>
            <a:r>
              <a:rPr lang="en-US" sz="900" dirty="0"/>
              <a:t>Transit Site</a:t>
            </a:r>
          </a:p>
          <a:p>
            <a:r>
              <a:rPr lang="en-US" sz="900" dirty="0"/>
              <a:t>MC</a:t>
            </a:r>
          </a:p>
        </p:txBody>
      </p:sp>
      <p:cxnSp>
        <p:nvCxnSpPr>
          <p:cNvPr id="20" name="Straight Connector 19"/>
          <p:cNvCxnSpPr/>
          <p:nvPr/>
        </p:nvCxnSpPr>
        <p:spPr>
          <a:xfrm flipV="1">
            <a:off x="7296523" y="2398191"/>
            <a:ext cx="483662" cy="262960"/>
          </a:xfrm>
          <a:prstGeom prst="line">
            <a:avLst/>
          </a:prstGeom>
          <a:noFill/>
          <a:ln>
            <a:solidFill>
              <a:srgbClr val="435153"/>
            </a:solidFill>
            <a:prstDash val="sys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flipV="1">
            <a:off x="7727608" y="2419228"/>
            <a:ext cx="494178" cy="220885"/>
          </a:xfrm>
          <a:prstGeom prst="line">
            <a:avLst/>
          </a:prstGeom>
          <a:noFill/>
          <a:ln>
            <a:solidFill>
              <a:srgbClr val="435153"/>
            </a:solidFill>
            <a:prstDash val="sysDash"/>
          </a:ln>
        </p:spPr>
        <p:style>
          <a:lnRef idx="1">
            <a:schemeClr val="accent1"/>
          </a:lnRef>
          <a:fillRef idx="0">
            <a:schemeClr val="accent1"/>
          </a:fillRef>
          <a:effectRef idx="0">
            <a:schemeClr val="accent1"/>
          </a:effectRef>
          <a:fontRef idx="minor">
            <a:schemeClr val="tx1"/>
          </a:fontRef>
        </p:style>
      </p:cxnSp>
      <p:grpSp>
        <p:nvGrpSpPr>
          <p:cNvPr id="254" name="Group 253"/>
          <p:cNvGrpSpPr>
            <a:grpSpLocks noChangeAspect="1"/>
          </p:cNvGrpSpPr>
          <p:nvPr/>
        </p:nvGrpSpPr>
        <p:grpSpPr>
          <a:xfrm>
            <a:off x="8010073" y="4999582"/>
            <a:ext cx="909660" cy="433576"/>
            <a:chOff x="2399454" y="2712782"/>
            <a:chExt cx="725280" cy="407987"/>
          </a:xfrm>
        </p:grpSpPr>
        <p:pic>
          <p:nvPicPr>
            <p:cNvPr id="255"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 name="TextBox 255"/>
            <p:cNvSpPr txBox="1"/>
            <p:nvPr/>
          </p:nvSpPr>
          <p:spPr>
            <a:xfrm>
              <a:off x="2399454" y="2867378"/>
              <a:ext cx="725280" cy="246170"/>
            </a:xfrm>
            <a:prstGeom prst="rect">
              <a:avLst/>
            </a:prstGeom>
            <a:noFill/>
          </p:spPr>
          <p:txBody>
            <a:bodyPr wrap="square" rtlCol="0">
              <a:spAutoFit/>
            </a:bodyPr>
            <a:lstStyle/>
            <a:p>
              <a:pPr algn="ctr" defTabSz="1218683"/>
              <a:r>
                <a:rPr lang="en-US" sz="1100" dirty="0">
                  <a:solidFill>
                    <a:srgbClr val="FFFFFF"/>
                  </a:solidFill>
                </a:rPr>
                <a:t>MC/BR20</a:t>
              </a:r>
              <a:endParaRPr lang="en-US" sz="1500" dirty="0">
                <a:solidFill>
                  <a:srgbClr val="FFFFFF"/>
                </a:solidFill>
              </a:endParaRPr>
            </a:p>
          </p:txBody>
        </p:sp>
      </p:grpSp>
      <p:grpSp>
        <p:nvGrpSpPr>
          <p:cNvPr id="257" name="Group 256"/>
          <p:cNvGrpSpPr>
            <a:grpSpLocks noChangeAspect="1"/>
          </p:cNvGrpSpPr>
          <p:nvPr/>
        </p:nvGrpSpPr>
        <p:grpSpPr>
          <a:xfrm>
            <a:off x="9157318" y="5010100"/>
            <a:ext cx="912129" cy="433576"/>
            <a:chOff x="2383624" y="2712782"/>
            <a:chExt cx="727248" cy="407987"/>
          </a:xfrm>
        </p:grpSpPr>
        <p:pic>
          <p:nvPicPr>
            <p:cNvPr id="258"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 name="TextBox 258"/>
            <p:cNvSpPr txBox="1"/>
            <p:nvPr/>
          </p:nvSpPr>
          <p:spPr>
            <a:xfrm>
              <a:off x="2383624" y="2867378"/>
              <a:ext cx="727248" cy="246170"/>
            </a:xfrm>
            <a:prstGeom prst="rect">
              <a:avLst/>
            </a:prstGeom>
            <a:noFill/>
          </p:spPr>
          <p:txBody>
            <a:bodyPr wrap="square" rtlCol="0">
              <a:spAutoFit/>
            </a:bodyPr>
            <a:lstStyle/>
            <a:p>
              <a:pPr algn="ctr" defTabSz="1218683"/>
              <a:r>
                <a:rPr lang="en-US" sz="1100" dirty="0">
                  <a:solidFill>
                    <a:srgbClr val="FFFFFF"/>
                  </a:solidFill>
                </a:rPr>
                <a:t>MC/BRk0</a:t>
              </a:r>
              <a:endParaRPr lang="en-US" sz="1500" dirty="0">
                <a:solidFill>
                  <a:srgbClr val="FFFFFF"/>
                </a:solidFill>
              </a:endParaRPr>
            </a:p>
          </p:txBody>
        </p:sp>
      </p:grpSp>
      <p:grpSp>
        <p:nvGrpSpPr>
          <p:cNvPr id="260" name="Group 259"/>
          <p:cNvGrpSpPr>
            <a:grpSpLocks noChangeAspect="1"/>
          </p:cNvGrpSpPr>
          <p:nvPr/>
        </p:nvGrpSpPr>
        <p:grpSpPr>
          <a:xfrm>
            <a:off x="10349766" y="4989065"/>
            <a:ext cx="764544" cy="433576"/>
            <a:chOff x="2454135" y="2712782"/>
            <a:chExt cx="609577" cy="407987"/>
          </a:xfrm>
        </p:grpSpPr>
        <p:pic>
          <p:nvPicPr>
            <p:cNvPr id="261"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 name="TextBox 261"/>
            <p:cNvSpPr txBox="1"/>
            <p:nvPr/>
          </p:nvSpPr>
          <p:spPr>
            <a:xfrm>
              <a:off x="2454135" y="2867378"/>
              <a:ext cx="609577" cy="246170"/>
            </a:xfrm>
            <a:prstGeom prst="rect">
              <a:avLst/>
            </a:prstGeom>
            <a:noFill/>
          </p:spPr>
          <p:txBody>
            <a:bodyPr wrap="square" rtlCol="0">
              <a:spAutoFit/>
            </a:bodyPr>
            <a:lstStyle/>
            <a:p>
              <a:pPr algn="ctr" defTabSz="1218683"/>
              <a:r>
                <a:rPr lang="en-US" sz="1100" dirty="0">
                  <a:solidFill>
                    <a:srgbClr val="FFFFFF"/>
                  </a:solidFill>
                </a:rPr>
                <a:t>BRk1</a:t>
              </a:r>
              <a:endParaRPr lang="en-US" sz="1500" dirty="0">
                <a:solidFill>
                  <a:srgbClr val="FFFFFF"/>
                </a:solidFill>
              </a:endParaRPr>
            </a:p>
          </p:txBody>
        </p:sp>
      </p:grpSp>
      <p:sp>
        <p:nvSpPr>
          <p:cNvPr id="263" name="TextBox 262"/>
          <p:cNvSpPr txBox="1"/>
          <p:nvPr/>
        </p:nvSpPr>
        <p:spPr>
          <a:xfrm>
            <a:off x="7801780" y="5778195"/>
            <a:ext cx="1233564" cy="278227"/>
          </a:xfrm>
          <a:prstGeom prst="rect">
            <a:avLst/>
          </a:prstGeom>
          <a:noFill/>
          <a:effectLst/>
        </p:spPr>
        <p:txBody>
          <a:bodyPr wrap="none" lIns="121867" tIns="60933" rIns="121867" bIns="60933" rtlCol="0">
            <a:spAutoFit/>
          </a:bodyPr>
          <a:lstStyle/>
          <a:p>
            <a:pPr defTabSz="1218683">
              <a:lnSpc>
                <a:spcPct val="90000"/>
              </a:lnSpc>
              <a:spcBef>
                <a:spcPts val="800"/>
              </a:spcBef>
            </a:pPr>
            <a:r>
              <a:rPr lang="en-US" sz="1100" b="1" dirty="0">
                <a:solidFill>
                  <a:srgbClr val="000000"/>
                </a:solidFill>
              </a:rPr>
              <a:t>IWAN Branch 2</a:t>
            </a:r>
          </a:p>
        </p:txBody>
      </p:sp>
      <p:sp>
        <p:nvSpPr>
          <p:cNvPr id="264" name="TextBox 263"/>
          <p:cNvSpPr txBox="1"/>
          <p:nvPr/>
        </p:nvSpPr>
        <p:spPr>
          <a:xfrm>
            <a:off x="9095051" y="5788715"/>
            <a:ext cx="1233564" cy="278227"/>
          </a:xfrm>
          <a:prstGeom prst="rect">
            <a:avLst/>
          </a:prstGeom>
          <a:noFill/>
          <a:effectLst/>
        </p:spPr>
        <p:txBody>
          <a:bodyPr wrap="none" lIns="121867" tIns="60933" rIns="121867" bIns="60933" rtlCol="0">
            <a:spAutoFit/>
          </a:bodyPr>
          <a:lstStyle/>
          <a:p>
            <a:pPr defTabSz="1218683">
              <a:lnSpc>
                <a:spcPct val="90000"/>
              </a:lnSpc>
              <a:spcBef>
                <a:spcPts val="800"/>
              </a:spcBef>
            </a:pPr>
            <a:r>
              <a:rPr lang="en-US" sz="1100" b="1" dirty="0">
                <a:solidFill>
                  <a:srgbClr val="000000"/>
                </a:solidFill>
              </a:rPr>
              <a:t>IWAN Branch k</a:t>
            </a:r>
          </a:p>
        </p:txBody>
      </p:sp>
      <p:cxnSp>
        <p:nvCxnSpPr>
          <p:cNvPr id="265" name="Straight Connector 264"/>
          <p:cNvCxnSpPr>
            <a:endCxn id="111" idx="1"/>
          </p:cNvCxnSpPr>
          <p:nvPr/>
        </p:nvCxnSpPr>
        <p:spPr>
          <a:xfrm flipV="1">
            <a:off x="6153824" y="2204335"/>
            <a:ext cx="672385" cy="1101792"/>
          </a:xfrm>
          <a:prstGeom prst="line">
            <a:avLst/>
          </a:prstGeom>
          <a:noFill/>
          <a:ln>
            <a:solidFill>
              <a:srgbClr val="435153"/>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endCxn id="93" idx="1"/>
          </p:cNvCxnSpPr>
          <p:nvPr/>
        </p:nvCxnSpPr>
        <p:spPr>
          <a:xfrm>
            <a:off x="6214225" y="3849736"/>
            <a:ext cx="413847" cy="1760120"/>
          </a:xfrm>
          <a:prstGeom prst="line">
            <a:avLst/>
          </a:prstGeom>
          <a:noFill/>
          <a:ln>
            <a:solidFill>
              <a:srgbClr val="435153"/>
            </a:solidFill>
            <a:prstDash val="sysDash"/>
          </a:ln>
        </p:spPr>
        <p:style>
          <a:lnRef idx="1">
            <a:schemeClr val="accent1"/>
          </a:lnRef>
          <a:fillRef idx="0">
            <a:schemeClr val="accent1"/>
          </a:fillRef>
          <a:effectRef idx="0">
            <a:schemeClr val="accent1"/>
          </a:effectRef>
          <a:fontRef idx="minor">
            <a:schemeClr val="tx1"/>
          </a:fontRef>
        </p:style>
      </p:cxnSp>
      <p:sp>
        <p:nvSpPr>
          <p:cNvPr id="285" name="TextBox 284"/>
          <p:cNvSpPr txBox="1"/>
          <p:nvPr/>
        </p:nvSpPr>
        <p:spPr>
          <a:xfrm>
            <a:off x="8663387" y="387840"/>
            <a:ext cx="467377" cy="353917"/>
          </a:xfrm>
          <a:prstGeom prst="rect">
            <a:avLst/>
          </a:prstGeom>
          <a:noFill/>
        </p:spPr>
        <p:txBody>
          <a:bodyPr wrap="none" lIns="121893" tIns="60947" rIns="121893" bIns="60947" rtlCol="0">
            <a:spAutoFit/>
          </a:bodyPr>
          <a:lstStyle/>
          <a:p>
            <a:r>
              <a:rPr lang="en-US" sz="1500" dirty="0"/>
              <a:t>L3</a:t>
            </a:r>
          </a:p>
        </p:txBody>
      </p:sp>
      <p:cxnSp>
        <p:nvCxnSpPr>
          <p:cNvPr id="89" name="Straight Connector 88"/>
          <p:cNvCxnSpPr/>
          <p:nvPr/>
        </p:nvCxnSpPr>
        <p:spPr>
          <a:xfrm flipH="1" flipV="1">
            <a:off x="8445657" y="2953925"/>
            <a:ext cx="1478784" cy="802027"/>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flipV="1">
            <a:off x="7400152" y="2718839"/>
            <a:ext cx="609223" cy="103454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9819335" y="2833916"/>
            <a:ext cx="669166" cy="1041341"/>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8159746" y="3029185"/>
            <a:ext cx="1602605" cy="83537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5" name="Picture 2" descr="\\MV-FS\Projects\Cisco\03_Assets\Icons\Kubrick Icons\Device Icons\Device_cloud_white_3041_default_256.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7647" b="17647"/>
          <a:stretch/>
        </p:blipFill>
        <p:spPr bwMode="auto">
          <a:xfrm>
            <a:off x="9047829" y="3520490"/>
            <a:ext cx="1616458" cy="88377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MV-FS\Projects\Cisco\03_Assets\Icons\Kubrick Icons\Device Icons\Device_cloud_white_3041_default_256.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7647" b="17647"/>
          <a:stretch/>
        </p:blipFill>
        <p:spPr bwMode="auto">
          <a:xfrm>
            <a:off x="7257366" y="3520490"/>
            <a:ext cx="1616456" cy="883777"/>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p:cNvSpPr txBox="1"/>
          <p:nvPr/>
        </p:nvSpPr>
        <p:spPr>
          <a:xfrm>
            <a:off x="7648341" y="3847618"/>
            <a:ext cx="870946" cy="270423"/>
          </a:xfrm>
          <a:prstGeom prst="rect">
            <a:avLst/>
          </a:prstGeom>
          <a:noFill/>
        </p:spPr>
        <p:txBody>
          <a:bodyPr wrap="none" lIns="81520" tIns="40764" rIns="81520" bIns="40764" rtlCol="0">
            <a:spAutoFit/>
          </a:bodyPr>
          <a:lstStyle/>
          <a:p>
            <a:pPr algn="ctr" defTabSz="726068" eaLnBrk="0" hangingPunct="0">
              <a:lnSpc>
                <a:spcPct val="90000"/>
              </a:lnSpc>
            </a:pPr>
            <a:r>
              <a:rPr lang="en-US" sz="1300" b="1" dirty="0"/>
              <a:t>DMVPN1</a:t>
            </a:r>
            <a:endParaRPr lang="en-US" sz="1500" b="1" dirty="0"/>
          </a:p>
        </p:txBody>
      </p:sp>
      <p:sp>
        <p:nvSpPr>
          <p:cNvPr id="160" name="TextBox 159"/>
          <p:cNvSpPr txBox="1"/>
          <p:nvPr/>
        </p:nvSpPr>
        <p:spPr>
          <a:xfrm>
            <a:off x="9490042" y="3847620"/>
            <a:ext cx="870946" cy="473897"/>
          </a:xfrm>
          <a:prstGeom prst="rect">
            <a:avLst/>
          </a:prstGeom>
          <a:noFill/>
        </p:spPr>
        <p:txBody>
          <a:bodyPr wrap="none" lIns="81520" tIns="40764" rIns="81520" bIns="40764" rtlCol="0">
            <a:spAutoFit/>
          </a:bodyPr>
          <a:lstStyle/>
          <a:p>
            <a:pPr algn="ctr" defTabSz="726068" eaLnBrk="0" hangingPunct="0">
              <a:lnSpc>
                <a:spcPct val="90000"/>
              </a:lnSpc>
            </a:pPr>
            <a:r>
              <a:rPr lang="en-US" sz="1300" b="1" dirty="0">
                <a:solidFill>
                  <a:srgbClr val="000000"/>
                </a:solidFill>
              </a:rPr>
              <a:t>DMVPN2</a:t>
            </a:r>
            <a:br>
              <a:rPr lang="en-US" sz="1300" b="1" dirty="0">
                <a:solidFill>
                  <a:srgbClr val="000000"/>
                </a:solidFill>
              </a:rPr>
            </a:br>
            <a:endParaRPr lang="en-US" sz="1500" b="1" dirty="0">
              <a:solidFill>
                <a:srgbClr val="000000"/>
              </a:solidFill>
            </a:endParaRPr>
          </a:p>
        </p:txBody>
      </p:sp>
      <p:grpSp>
        <p:nvGrpSpPr>
          <p:cNvPr id="197" name="Group 196"/>
          <p:cNvGrpSpPr>
            <a:grpSpLocks noChangeAspect="1"/>
          </p:cNvGrpSpPr>
          <p:nvPr/>
        </p:nvGrpSpPr>
        <p:grpSpPr>
          <a:xfrm>
            <a:off x="6997029" y="2619376"/>
            <a:ext cx="613398" cy="412669"/>
            <a:chOff x="2454135" y="2712782"/>
            <a:chExt cx="609577" cy="422333"/>
          </a:xfrm>
        </p:grpSpPr>
        <p:pic>
          <p:nvPicPr>
            <p:cNvPr id="198"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TextBox 198"/>
            <p:cNvSpPr txBox="1"/>
            <p:nvPr/>
          </p:nvSpPr>
          <p:spPr>
            <a:xfrm>
              <a:off x="2454135" y="2867378"/>
              <a:ext cx="609577" cy="267737"/>
            </a:xfrm>
            <a:prstGeom prst="rect">
              <a:avLst/>
            </a:prstGeom>
            <a:noFill/>
          </p:spPr>
          <p:txBody>
            <a:bodyPr wrap="square" rtlCol="0">
              <a:spAutoFit/>
            </a:bodyPr>
            <a:lstStyle/>
            <a:p>
              <a:pPr algn="ctr" defTabSz="1218683"/>
              <a:r>
                <a:rPr lang="en-US" sz="1100" dirty="0">
                  <a:solidFill>
                    <a:srgbClr val="FFFFFF"/>
                  </a:solidFill>
                </a:rPr>
                <a:t>BR11</a:t>
              </a:r>
              <a:endParaRPr lang="en-US" sz="1500" dirty="0">
                <a:solidFill>
                  <a:srgbClr val="FFFFFF"/>
                </a:solidFill>
              </a:endParaRPr>
            </a:p>
          </p:txBody>
        </p:sp>
      </p:grpSp>
      <p:grpSp>
        <p:nvGrpSpPr>
          <p:cNvPr id="201" name="Group 200"/>
          <p:cNvGrpSpPr>
            <a:grpSpLocks noChangeAspect="1"/>
          </p:cNvGrpSpPr>
          <p:nvPr/>
        </p:nvGrpSpPr>
        <p:grpSpPr>
          <a:xfrm>
            <a:off x="8009964" y="2619375"/>
            <a:ext cx="613398" cy="419240"/>
            <a:chOff x="2454135" y="2712782"/>
            <a:chExt cx="609577" cy="411170"/>
          </a:xfrm>
        </p:grpSpPr>
        <p:pic>
          <p:nvPicPr>
            <p:cNvPr id="202"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TextBox 202"/>
            <p:cNvSpPr txBox="1"/>
            <p:nvPr/>
          </p:nvSpPr>
          <p:spPr>
            <a:xfrm>
              <a:off x="2454135" y="2867378"/>
              <a:ext cx="609577" cy="256574"/>
            </a:xfrm>
            <a:prstGeom prst="rect">
              <a:avLst/>
            </a:prstGeom>
            <a:noFill/>
          </p:spPr>
          <p:txBody>
            <a:bodyPr wrap="square" rtlCol="0">
              <a:spAutoFit/>
            </a:bodyPr>
            <a:lstStyle/>
            <a:p>
              <a:pPr algn="ctr" defTabSz="1218683"/>
              <a:r>
                <a:rPr lang="en-US" sz="1100" dirty="0">
                  <a:solidFill>
                    <a:srgbClr val="FFFFFF"/>
                  </a:solidFill>
                </a:rPr>
                <a:t>BR12</a:t>
              </a:r>
              <a:endParaRPr lang="en-US" sz="1500" dirty="0">
                <a:solidFill>
                  <a:srgbClr val="FFFFFF"/>
                </a:solidFill>
              </a:endParaRPr>
            </a:p>
          </p:txBody>
        </p:sp>
      </p:grpSp>
      <p:grpSp>
        <p:nvGrpSpPr>
          <p:cNvPr id="204" name="Group 203"/>
          <p:cNvGrpSpPr>
            <a:grpSpLocks noChangeAspect="1"/>
          </p:cNvGrpSpPr>
          <p:nvPr/>
        </p:nvGrpSpPr>
        <p:grpSpPr>
          <a:xfrm>
            <a:off x="9419901" y="2624173"/>
            <a:ext cx="613398" cy="405118"/>
            <a:chOff x="2454135" y="2712780"/>
            <a:chExt cx="609577" cy="479901"/>
          </a:xfrm>
        </p:grpSpPr>
        <p:pic>
          <p:nvPicPr>
            <p:cNvPr id="205"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0"/>
              <a:ext cx="601662" cy="47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TextBox 205"/>
            <p:cNvSpPr txBox="1"/>
            <p:nvPr/>
          </p:nvSpPr>
          <p:spPr>
            <a:xfrm>
              <a:off x="2454135" y="2867377"/>
              <a:ext cx="609577" cy="309902"/>
            </a:xfrm>
            <a:prstGeom prst="rect">
              <a:avLst/>
            </a:prstGeom>
            <a:noFill/>
          </p:spPr>
          <p:txBody>
            <a:bodyPr wrap="square" rtlCol="0">
              <a:spAutoFit/>
            </a:bodyPr>
            <a:lstStyle/>
            <a:p>
              <a:pPr algn="ctr" defTabSz="1218683"/>
              <a:r>
                <a:rPr lang="en-US" sz="1100" dirty="0">
                  <a:solidFill>
                    <a:srgbClr val="FFFFFF"/>
                  </a:solidFill>
                </a:rPr>
                <a:t>BRn1</a:t>
              </a:r>
              <a:endParaRPr lang="en-US" sz="1500" dirty="0">
                <a:solidFill>
                  <a:srgbClr val="FFFFFF"/>
                </a:solidFill>
              </a:endParaRPr>
            </a:p>
          </p:txBody>
        </p:sp>
      </p:grpSp>
      <p:grpSp>
        <p:nvGrpSpPr>
          <p:cNvPr id="207" name="Group 206"/>
          <p:cNvGrpSpPr>
            <a:grpSpLocks noChangeAspect="1"/>
          </p:cNvGrpSpPr>
          <p:nvPr/>
        </p:nvGrpSpPr>
        <p:grpSpPr>
          <a:xfrm>
            <a:off x="10273634" y="2624173"/>
            <a:ext cx="613398" cy="394605"/>
            <a:chOff x="2454135" y="2712782"/>
            <a:chExt cx="609577" cy="467448"/>
          </a:xfrm>
        </p:grpSpPr>
        <p:pic>
          <p:nvPicPr>
            <p:cNvPr id="208"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6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 name="TextBox 208"/>
            <p:cNvSpPr txBox="1"/>
            <p:nvPr/>
          </p:nvSpPr>
          <p:spPr>
            <a:xfrm>
              <a:off x="2454135" y="2867378"/>
              <a:ext cx="609577" cy="309902"/>
            </a:xfrm>
            <a:prstGeom prst="rect">
              <a:avLst/>
            </a:prstGeom>
            <a:noFill/>
          </p:spPr>
          <p:txBody>
            <a:bodyPr wrap="square" rtlCol="0">
              <a:spAutoFit/>
            </a:bodyPr>
            <a:lstStyle/>
            <a:p>
              <a:pPr algn="ctr" defTabSz="1218683"/>
              <a:r>
                <a:rPr lang="en-US" sz="1100" dirty="0">
                  <a:solidFill>
                    <a:srgbClr val="FFFFFF"/>
                  </a:solidFill>
                </a:rPr>
                <a:t>BRn2</a:t>
              </a:r>
              <a:endParaRPr lang="en-US" sz="1500" dirty="0">
                <a:solidFill>
                  <a:srgbClr val="FFFFFF"/>
                </a:solidFill>
              </a:endParaRPr>
            </a:p>
          </p:txBody>
        </p:sp>
      </p:grpSp>
      <p:sp>
        <p:nvSpPr>
          <p:cNvPr id="22" name="Rectangle 21"/>
          <p:cNvSpPr/>
          <p:nvPr/>
        </p:nvSpPr>
        <p:spPr>
          <a:xfrm>
            <a:off x="7476490" y="1205321"/>
            <a:ext cx="1064216" cy="533473"/>
          </a:xfrm>
          <a:prstGeom prst="rect">
            <a:avLst/>
          </a:prstGeom>
          <a:solidFill>
            <a:schemeClr val="accent6"/>
          </a:solidFill>
          <a:ln>
            <a:solidFill>
              <a:srgbClr val="FF0000"/>
            </a:solidFill>
          </a:ln>
        </p:spPr>
        <p:txBody>
          <a:bodyPr wrap="square" lIns="47990" tIns="60947" rIns="47990" bIns="60947">
            <a:spAutoFit/>
          </a:bodyPr>
          <a:lstStyle/>
          <a:p>
            <a:pPr algn="ctr"/>
            <a:r>
              <a:rPr lang="en-US" sz="1300" dirty="0">
                <a:solidFill>
                  <a:srgbClr val="FF0000"/>
                </a:solidFill>
              </a:rPr>
              <a:t>10.8.0.0/16</a:t>
            </a:r>
          </a:p>
          <a:p>
            <a:pPr algn="ctr"/>
            <a:r>
              <a:rPr lang="en-US" sz="1300" dirty="0">
                <a:solidFill>
                  <a:srgbClr val="FF0000"/>
                </a:solidFill>
              </a:rPr>
              <a:t>0.0.0.0/0</a:t>
            </a:r>
          </a:p>
        </p:txBody>
      </p:sp>
      <p:sp>
        <p:nvSpPr>
          <p:cNvPr id="25" name="Rounded Rectangle 24"/>
          <p:cNvSpPr/>
          <p:nvPr/>
        </p:nvSpPr>
        <p:spPr>
          <a:xfrm>
            <a:off x="6854910" y="1987980"/>
            <a:ext cx="1799505" cy="1072877"/>
          </a:xfrm>
          <a:prstGeom prst="roundRect">
            <a:avLst/>
          </a:prstGeom>
          <a:noFill/>
          <a:ln w="9525" cmpd="sng">
            <a:solidFill>
              <a:srgbClr val="00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smtClean="0"/>
          </a:p>
        </p:txBody>
      </p:sp>
      <p:cxnSp>
        <p:nvCxnSpPr>
          <p:cNvPr id="116" name="Straight Arrow Connector 115"/>
          <p:cNvCxnSpPr/>
          <p:nvPr/>
        </p:nvCxnSpPr>
        <p:spPr bwMode="auto">
          <a:xfrm flipH="1">
            <a:off x="9948112" y="1712282"/>
            <a:ext cx="6600" cy="284015"/>
          </a:xfrm>
          <a:prstGeom prst="straightConnector1">
            <a:avLst/>
          </a:prstGeom>
          <a:solidFill>
            <a:srgbClr val="0183B7"/>
          </a:solidFill>
          <a:ln w="19050" cap="flat" cmpd="sng" algn="ctr">
            <a:solidFill>
              <a:srgbClr val="FF0000"/>
            </a:solidFill>
            <a:prstDash val="solid"/>
            <a:round/>
            <a:headEnd type="none" w="med" len="med"/>
            <a:tailEnd type="triangle"/>
          </a:ln>
          <a:effectLst/>
        </p:spPr>
      </p:cxnSp>
      <p:cxnSp>
        <p:nvCxnSpPr>
          <p:cNvPr id="118" name="Straight Arrow Connector 117"/>
          <p:cNvCxnSpPr/>
          <p:nvPr/>
        </p:nvCxnSpPr>
        <p:spPr bwMode="auto">
          <a:xfrm flipH="1">
            <a:off x="7976727" y="1728373"/>
            <a:ext cx="6600" cy="284015"/>
          </a:xfrm>
          <a:prstGeom prst="straightConnector1">
            <a:avLst/>
          </a:prstGeom>
          <a:solidFill>
            <a:srgbClr val="0183B7"/>
          </a:solidFill>
          <a:ln w="19050" cap="flat" cmpd="sng" algn="ctr">
            <a:solidFill>
              <a:srgbClr val="FF0000"/>
            </a:solidFill>
            <a:prstDash val="solid"/>
            <a:round/>
            <a:headEnd type="none" w="med" len="med"/>
            <a:tailEnd type="triangle"/>
          </a:ln>
          <a:effectLst/>
        </p:spPr>
      </p:cxnSp>
      <p:grpSp>
        <p:nvGrpSpPr>
          <p:cNvPr id="122" name="Group 121"/>
          <p:cNvGrpSpPr/>
          <p:nvPr/>
        </p:nvGrpSpPr>
        <p:grpSpPr>
          <a:xfrm>
            <a:off x="9255571" y="392536"/>
            <a:ext cx="1566644" cy="653177"/>
            <a:chOff x="3115201" y="4109500"/>
            <a:chExt cx="1349965" cy="489883"/>
          </a:xfrm>
        </p:grpSpPr>
        <p:sp>
          <p:nvSpPr>
            <p:cNvPr id="123" name="Cloud"/>
            <p:cNvSpPr>
              <a:spLocks noChangeAspect="1" noEditPoints="1" noChangeArrowheads="1"/>
            </p:cNvSpPr>
            <p:nvPr/>
          </p:nvSpPr>
          <p:spPr bwMode="auto">
            <a:xfrm>
              <a:off x="3115201" y="4193881"/>
              <a:ext cx="668559" cy="395255"/>
            </a:xfrm>
            <a:custGeom>
              <a:avLst/>
              <a:gdLst>
                <a:gd name="T0" fmla="*/ 1602011 w 21600"/>
                <a:gd name="T1" fmla="*/ 113525112 h 21600"/>
                <a:gd name="T2" fmla="*/ 258246945 w 21600"/>
                <a:gd name="T3" fmla="*/ 226808468 h 21600"/>
                <a:gd name="T4" fmla="*/ 516063542 w 21600"/>
                <a:gd name="T5" fmla="*/ 113525112 h 21600"/>
                <a:gd name="T6" fmla="*/ 258246945 w 21600"/>
                <a:gd name="T7" fmla="*/ 1298184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6"/>
            </a:lnRef>
            <a:fillRef idx="2">
              <a:schemeClr val="accent6"/>
            </a:fillRef>
            <a:effectRef idx="1">
              <a:schemeClr val="accent6"/>
            </a:effectRef>
            <a:fontRef idx="minor">
              <a:schemeClr val="dk1"/>
            </a:fontRef>
          </p:style>
          <p:txBody>
            <a:bodyPr lIns="68585" tIns="34292" rIns="68585" bIns="34292" anchor="ctr" anchorCtr="1">
              <a:prstTxWarp prst="textNoShape">
                <a:avLst/>
              </a:prstTxWarp>
            </a:bodyPr>
            <a:lstStyle/>
            <a:p>
              <a:pPr algn="ctr" defTabSz="814265" eaLnBrk="0" hangingPunct="0">
                <a:lnSpc>
                  <a:spcPct val="90000"/>
                </a:lnSpc>
              </a:pPr>
              <a:r>
                <a:rPr lang="en-US" sz="1100" b="1" dirty="0">
                  <a:solidFill>
                    <a:srgbClr val="5F5F65"/>
                  </a:solidFill>
                  <a:latin typeface="Calibri" charset="0"/>
                </a:rPr>
                <a:t>Internet</a:t>
              </a:r>
            </a:p>
          </p:txBody>
        </p:sp>
        <p:sp>
          <p:nvSpPr>
            <p:cNvPr id="124" name="Rounded Rectangle 123"/>
            <p:cNvSpPr/>
            <p:nvPr/>
          </p:nvSpPr>
          <p:spPr>
            <a:xfrm>
              <a:off x="3699076" y="4109500"/>
              <a:ext cx="766090" cy="36242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DMZ2</a:t>
              </a:r>
            </a:p>
            <a:p>
              <a:pPr algn="ctr"/>
              <a:r>
                <a:rPr lang="en-US" sz="900" dirty="0"/>
                <a:t>0.0.0.0</a:t>
              </a:r>
            </a:p>
          </p:txBody>
        </p:sp>
        <p:pic>
          <p:nvPicPr>
            <p:cNvPr id="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9048" y="4157584"/>
              <a:ext cx="441799" cy="44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0" name="Group 219"/>
          <p:cNvGrpSpPr/>
          <p:nvPr/>
        </p:nvGrpSpPr>
        <p:grpSpPr>
          <a:xfrm>
            <a:off x="6896972" y="410222"/>
            <a:ext cx="1566644" cy="653177"/>
            <a:chOff x="3115201" y="4109500"/>
            <a:chExt cx="1349965" cy="489883"/>
          </a:xfrm>
        </p:grpSpPr>
        <p:sp>
          <p:nvSpPr>
            <p:cNvPr id="221" name="Cloud"/>
            <p:cNvSpPr>
              <a:spLocks noChangeAspect="1" noEditPoints="1" noChangeArrowheads="1"/>
            </p:cNvSpPr>
            <p:nvPr/>
          </p:nvSpPr>
          <p:spPr bwMode="auto">
            <a:xfrm>
              <a:off x="3115201" y="4193881"/>
              <a:ext cx="668559" cy="395255"/>
            </a:xfrm>
            <a:custGeom>
              <a:avLst/>
              <a:gdLst>
                <a:gd name="T0" fmla="*/ 1602011 w 21600"/>
                <a:gd name="T1" fmla="*/ 113525112 h 21600"/>
                <a:gd name="T2" fmla="*/ 258246945 w 21600"/>
                <a:gd name="T3" fmla="*/ 226808468 h 21600"/>
                <a:gd name="T4" fmla="*/ 516063542 w 21600"/>
                <a:gd name="T5" fmla="*/ 113525112 h 21600"/>
                <a:gd name="T6" fmla="*/ 258246945 w 21600"/>
                <a:gd name="T7" fmla="*/ 1298184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6"/>
            </a:lnRef>
            <a:fillRef idx="2">
              <a:schemeClr val="accent6"/>
            </a:fillRef>
            <a:effectRef idx="1">
              <a:schemeClr val="accent6"/>
            </a:effectRef>
            <a:fontRef idx="minor">
              <a:schemeClr val="dk1"/>
            </a:fontRef>
          </p:style>
          <p:txBody>
            <a:bodyPr lIns="68585" tIns="34292" rIns="68585" bIns="34292" anchor="ctr" anchorCtr="1">
              <a:prstTxWarp prst="textNoShape">
                <a:avLst/>
              </a:prstTxWarp>
            </a:bodyPr>
            <a:lstStyle/>
            <a:p>
              <a:pPr algn="ctr" defTabSz="814265" eaLnBrk="0" hangingPunct="0">
                <a:lnSpc>
                  <a:spcPct val="90000"/>
                </a:lnSpc>
              </a:pPr>
              <a:r>
                <a:rPr lang="en-US" sz="1100" b="1" dirty="0">
                  <a:solidFill>
                    <a:srgbClr val="5F5F65"/>
                  </a:solidFill>
                  <a:latin typeface="Calibri" charset="0"/>
                </a:rPr>
                <a:t>Internet</a:t>
              </a:r>
            </a:p>
          </p:txBody>
        </p:sp>
        <p:sp>
          <p:nvSpPr>
            <p:cNvPr id="222" name="Rounded Rectangle 221"/>
            <p:cNvSpPr/>
            <p:nvPr/>
          </p:nvSpPr>
          <p:spPr>
            <a:xfrm>
              <a:off x="3699076" y="4109500"/>
              <a:ext cx="766090" cy="36242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DMZ1</a:t>
              </a:r>
            </a:p>
            <a:p>
              <a:pPr algn="ctr"/>
              <a:r>
                <a:rPr lang="en-US" sz="900" dirty="0"/>
                <a:t>0.0.0.0</a:t>
              </a:r>
            </a:p>
          </p:txBody>
        </p:sp>
        <p:pic>
          <p:nvPicPr>
            <p:cNvPr id="2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9048" y="4157584"/>
              <a:ext cx="441799" cy="44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8" name="Picture 104" descr="Akamai_Serv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2003" y="2073127"/>
            <a:ext cx="670808" cy="430212"/>
          </a:xfrm>
          <a:prstGeom prst="rect">
            <a:avLst/>
          </a:prstGeom>
          <a:noFill/>
          <a:ln w="9525">
            <a:noFill/>
            <a:miter lim="800000"/>
            <a:headEnd/>
            <a:tailEnd/>
          </a:ln>
        </p:spPr>
      </p:pic>
      <p:sp>
        <p:nvSpPr>
          <p:cNvPr id="115" name="Content Placeholder 67"/>
          <p:cNvSpPr>
            <a:spLocks noGrp="1"/>
          </p:cNvSpPr>
          <p:nvPr>
            <p:ph sz="quarter" idx="11"/>
          </p:nvPr>
        </p:nvSpPr>
        <p:spPr>
          <a:xfrm>
            <a:off x="102474" y="1369224"/>
            <a:ext cx="4951308" cy="4841517"/>
          </a:xfrm>
        </p:spPr>
        <p:txBody>
          <a:bodyPr/>
          <a:lstStyle/>
          <a:p>
            <a:r>
              <a:rPr lang="ja-JP" altLang="en-US" sz="1700" dirty="0" smtClean="0">
                <a:solidFill>
                  <a:srgbClr val="339933"/>
                </a:solidFill>
              </a:rPr>
              <a:t>現在既に利用可能</a:t>
            </a:r>
            <a:endParaRPr lang="en-US" sz="1700" dirty="0">
              <a:solidFill>
                <a:srgbClr val="339933"/>
              </a:solidFill>
            </a:endParaRPr>
          </a:p>
          <a:p>
            <a:r>
              <a:rPr lang="ja-JP" altLang="en-US" sz="1700" dirty="0" smtClean="0"/>
              <a:t>各</a:t>
            </a:r>
            <a:r>
              <a:rPr lang="en-US" altLang="ja-JP" sz="1700" dirty="0" smtClean="0"/>
              <a:t>HUB</a:t>
            </a:r>
            <a:r>
              <a:rPr lang="ja-JP" altLang="en-US" sz="1700" dirty="0" smtClean="0"/>
              <a:t>サイトで別々のプレフィックスを使用して複数の</a:t>
            </a:r>
            <a:r>
              <a:rPr lang="en-US" altLang="ja-JP" sz="1700" dirty="0" smtClean="0"/>
              <a:t>DMVPN</a:t>
            </a:r>
            <a:r>
              <a:rPr lang="ja-JP" altLang="en-US" sz="1700" dirty="0" smtClean="0"/>
              <a:t>を終端</a:t>
            </a:r>
            <a:endParaRPr lang="en-US" sz="1700" dirty="0"/>
          </a:p>
          <a:p>
            <a:r>
              <a:rPr lang="ja-JP" altLang="en-US" sz="1700" dirty="0" smtClean="0"/>
              <a:t>複数のアクセスネットワーク</a:t>
            </a:r>
            <a:r>
              <a:rPr lang="en-US" sz="1700" dirty="0" smtClean="0"/>
              <a:t> (DMVPN)</a:t>
            </a:r>
            <a:endParaRPr lang="en-US" sz="1700" dirty="0"/>
          </a:p>
          <a:p>
            <a:r>
              <a:rPr lang="en-US" sz="1700" dirty="0"/>
              <a:t>BRn1/BRn2 </a:t>
            </a:r>
            <a:r>
              <a:rPr lang="ja-JP" altLang="en-US" sz="1700" dirty="0" smtClean="0"/>
              <a:t>は</a:t>
            </a:r>
            <a:r>
              <a:rPr lang="en-US" altLang="ja-JP" sz="1700" dirty="0" smtClean="0"/>
              <a:t>BR11/BR12</a:t>
            </a:r>
            <a:r>
              <a:rPr lang="ja-JP" altLang="en-US" sz="1700" dirty="0" smtClean="0"/>
              <a:t>のバックアップ</a:t>
            </a:r>
            <a:r>
              <a:rPr lang="en-US" altLang="ja-JP" sz="1700" dirty="0" smtClean="0"/>
              <a:t>NHS</a:t>
            </a:r>
            <a:endParaRPr lang="en-US" sz="1700" dirty="0"/>
          </a:p>
          <a:p>
            <a:pPr lvl="1"/>
            <a:endParaRPr lang="en-US" sz="1700" dirty="0"/>
          </a:p>
          <a:p>
            <a:endParaRPr lang="en-US" sz="1700" dirty="0"/>
          </a:p>
        </p:txBody>
      </p:sp>
      <p:sp>
        <p:nvSpPr>
          <p:cNvPr id="113" name="Rectangle 112"/>
          <p:cNvSpPr/>
          <p:nvPr/>
        </p:nvSpPr>
        <p:spPr>
          <a:xfrm>
            <a:off x="9461057" y="1193714"/>
            <a:ext cx="1064216" cy="533473"/>
          </a:xfrm>
          <a:prstGeom prst="rect">
            <a:avLst/>
          </a:prstGeom>
          <a:solidFill>
            <a:schemeClr val="accent6"/>
          </a:solidFill>
          <a:ln>
            <a:solidFill>
              <a:srgbClr val="FF0000"/>
            </a:solidFill>
          </a:ln>
        </p:spPr>
        <p:txBody>
          <a:bodyPr wrap="square" lIns="47990" tIns="60947" rIns="47990" bIns="60947">
            <a:spAutoFit/>
          </a:bodyPr>
          <a:lstStyle/>
          <a:p>
            <a:pPr algn="ctr"/>
            <a:r>
              <a:rPr lang="en-US" sz="1300" dirty="0">
                <a:solidFill>
                  <a:srgbClr val="FF0000"/>
                </a:solidFill>
              </a:rPr>
              <a:t>10.x.0.0/16</a:t>
            </a:r>
          </a:p>
          <a:p>
            <a:pPr algn="ctr"/>
            <a:r>
              <a:rPr lang="en-US" sz="1300" dirty="0">
                <a:solidFill>
                  <a:srgbClr val="FF0000"/>
                </a:solidFill>
              </a:rPr>
              <a:t>0.0.0.0/0</a:t>
            </a:r>
          </a:p>
        </p:txBody>
      </p:sp>
      <p:sp>
        <p:nvSpPr>
          <p:cNvPr id="114" name="Rounded Rectangle 113"/>
          <p:cNvSpPr/>
          <p:nvPr/>
        </p:nvSpPr>
        <p:spPr>
          <a:xfrm>
            <a:off x="9193233" y="1976375"/>
            <a:ext cx="1799505" cy="1072877"/>
          </a:xfrm>
          <a:prstGeom prst="roundRect">
            <a:avLst/>
          </a:prstGeom>
          <a:noFill/>
          <a:ln w="9525" cmpd="sng">
            <a:solidFill>
              <a:srgbClr val="00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smtClean="0"/>
          </a:p>
        </p:txBody>
      </p:sp>
      <p:cxnSp>
        <p:nvCxnSpPr>
          <p:cNvPr id="128" name="Straight Connector 127"/>
          <p:cNvCxnSpPr/>
          <p:nvPr/>
        </p:nvCxnSpPr>
        <p:spPr>
          <a:xfrm flipV="1">
            <a:off x="9609578" y="2399221"/>
            <a:ext cx="483662" cy="262960"/>
          </a:xfrm>
          <a:prstGeom prst="line">
            <a:avLst/>
          </a:prstGeom>
          <a:noFill/>
          <a:ln>
            <a:solidFill>
              <a:srgbClr val="435153"/>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flipV="1">
            <a:off x="10040663" y="2420259"/>
            <a:ext cx="494178" cy="220885"/>
          </a:xfrm>
          <a:prstGeom prst="line">
            <a:avLst/>
          </a:prstGeom>
          <a:noFill/>
          <a:ln>
            <a:solidFill>
              <a:srgbClr val="435153"/>
            </a:solidFill>
            <a:prstDash val="sysDash"/>
          </a:ln>
        </p:spPr>
        <p:style>
          <a:lnRef idx="1">
            <a:schemeClr val="accent1"/>
          </a:lnRef>
          <a:fillRef idx="0">
            <a:schemeClr val="accent1"/>
          </a:fillRef>
          <a:effectRef idx="0">
            <a:schemeClr val="accent1"/>
          </a:effectRef>
          <a:fontRef idx="minor">
            <a:schemeClr val="tx1"/>
          </a:fontRef>
        </p:style>
      </p:cxnSp>
      <p:pic>
        <p:nvPicPr>
          <p:cNvPr id="131" name="Picture 104" descr="Akamai_Serv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65058" y="2074158"/>
            <a:ext cx="670808" cy="430212"/>
          </a:xfrm>
          <a:prstGeom prst="rect">
            <a:avLst/>
          </a:prstGeom>
          <a:noFill/>
          <a:ln w="9525">
            <a:noFill/>
            <a:miter lim="800000"/>
            <a:headEnd/>
            <a:tailEnd/>
          </a:ln>
        </p:spPr>
      </p:pic>
      <p:sp>
        <p:nvSpPr>
          <p:cNvPr id="132" name="TextBox 131"/>
          <p:cNvSpPr txBox="1"/>
          <p:nvPr/>
        </p:nvSpPr>
        <p:spPr>
          <a:xfrm>
            <a:off x="10267744" y="2012158"/>
            <a:ext cx="618644" cy="410364"/>
          </a:xfrm>
          <a:prstGeom prst="rect">
            <a:avLst/>
          </a:prstGeom>
          <a:noFill/>
        </p:spPr>
        <p:txBody>
          <a:bodyPr wrap="square" lIns="0" tIns="60947" rIns="0" bIns="60947" rtlCol="0">
            <a:spAutoFit/>
          </a:bodyPr>
          <a:lstStyle/>
          <a:p>
            <a:r>
              <a:rPr lang="en-US" sz="900" dirty="0"/>
              <a:t>Transit Site</a:t>
            </a:r>
          </a:p>
          <a:p>
            <a:r>
              <a:rPr lang="en-US" sz="900" dirty="0"/>
              <a:t>MC</a:t>
            </a:r>
          </a:p>
        </p:txBody>
      </p:sp>
      <p:sp>
        <p:nvSpPr>
          <p:cNvPr id="133" name="TextBox 132"/>
          <p:cNvSpPr txBox="1"/>
          <p:nvPr/>
        </p:nvSpPr>
        <p:spPr>
          <a:xfrm>
            <a:off x="5871049" y="5246884"/>
            <a:ext cx="618644" cy="461639"/>
          </a:xfrm>
          <a:prstGeom prst="rect">
            <a:avLst/>
          </a:prstGeom>
          <a:noFill/>
        </p:spPr>
        <p:txBody>
          <a:bodyPr wrap="square" lIns="0" tIns="60947" rIns="0" bIns="60947" rtlCol="0">
            <a:spAutoFit/>
          </a:bodyPr>
          <a:lstStyle/>
          <a:p>
            <a:r>
              <a:rPr lang="en-US" sz="1100" dirty="0"/>
              <a:t>Stub Site</a:t>
            </a:r>
          </a:p>
          <a:p>
            <a:r>
              <a:rPr lang="en-US" sz="1100" dirty="0"/>
              <a:t>MC</a:t>
            </a:r>
          </a:p>
        </p:txBody>
      </p:sp>
    </p:spTree>
    <p:extLst>
      <p:ext uri="{BB962C8B-B14F-4D97-AF65-F5344CB8AC3E}">
        <p14:creationId xmlns:p14="http://schemas.microsoft.com/office/powerpoint/2010/main" val="355960506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4" name="Straight Connector 283"/>
          <p:cNvCxnSpPr/>
          <p:nvPr/>
        </p:nvCxnSpPr>
        <p:spPr>
          <a:xfrm>
            <a:off x="8495707" y="759367"/>
            <a:ext cx="1004357" cy="0"/>
          </a:xfrm>
          <a:prstGeom prst="line">
            <a:avLst/>
          </a:prstGeom>
          <a:noFill/>
          <a:ln w="28575" cmpd="sng">
            <a:solidFill>
              <a:srgbClr val="435153"/>
            </a:solidFill>
            <a:prstDash val="soli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267932" y="1872276"/>
            <a:ext cx="6266585" cy="4217877"/>
          </a:xfrm>
          <a:prstGeom prst="rect">
            <a:avLst/>
          </a:prstGeom>
          <a:noFill/>
          <a:ln w="12700" cmpd="sng">
            <a:solidFill>
              <a:srgbClr val="00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smtClean="0"/>
          </a:p>
        </p:txBody>
      </p:sp>
      <p:sp>
        <p:nvSpPr>
          <p:cNvPr id="3" name="Title 2"/>
          <p:cNvSpPr>
            <a:spLocks noGrp="1"/>
          </p:cNvSpPr>
          <p:nvPr>
            <p:ph type="title"/>
          </p:nvPr>
        </p:nvSpPr>
        <p:spPr>
          <a:xfrm>
            <a:off x="137126" y="229316"/>
            <a:ext cx="11347796" cy="579965"/>
          </a:xfrm>
        </p:spPr>
        <p:txBody>
          <a:bodyPr/>
          <a:lstStyle/>
          <a:p>
            <a:r>
              <a:rPr lang="ja-JP" altLang="en-US" sz="3200" dirty="0" smtClean="0"/>
              <a:t>利用ケース</a:t>
            </a:r>
            <a:r>
              <a:rPr lang="en-US" sz="3200" dirty="0" smtClean="0"/>
              <a:t>1</a:t>
            </a:r>
            <a:r>
              <a:rPr lang="en-US" sz="3200" dirty="0"/>
              <a:t>: (XE 3.15)</a:t>
            </a:r>
            <a:br>
              <a:rPr lang="en-US" sz="3200" dirty="0"/>
            </a:br>
            <a:r>
              <a:rPr lang="ja-JP" altLang="en-US" sz="3200" dirty="0" smtClean="0"/>
              <a:t>同一プレフィックスで複数</a:t>
            </a:r>
            <a:r>
              <a:rPr lang="en-US" altLang="ja-JP" sz="3200" dirty="0" smtClean="0"/>
              <a:t>HUB</a:t>
            </a:r>
            <a:endParaRPr lang="en-US" sz="2700" dirty="0"/>
          </a:p>
        </p:txBody>
      </p:sp>
      <p:sp>
        <p:nvSpPr>
          <p:cNvPr id="91" name="Rectangle 90"/>
          <p:cNvSpPr/>
          <p:nvPr/>
        </p:nvSpPr>
        <p:spPr>
          <a:xfrm>
            <a:off x="9174740" y="5209564"/>
            <a:ext cx="2117954" cy="800589"/>
          </a:xfrm>
          <a:prstGeom prst="rect">
            <a:avLst/>
          </a:prstGeom>
          <a:gradFill flip="none" rotWithShape="1">
            <a:gsLst>
              <a:gs pos="0">
                <a:schemeClr val="bg1">
                  <a:lumMod val="75000"/>
                </a:schemeClr>
              </a:gs>
              <a:gs pos="50000">
                <a:schemeClr val="bg1">
                  <a:lumMod val="95000"/>
                </a:schemeClr>
              </a:gs>
              <a:gs pos="100000">
                <a:schemeClr val="bg1">
                  <a:lumMod val="95000"/>
                </a:schemeClr>
              </a:gs>
            </a:gsLst>
            <a:lin ang="5400000" scaled="1"/>
            <a:tileRect/>
          </a:gradFill>
          <a:ln w="3175">
            <a:solidFill>
              <a:srgbClr val="104657"/>
            </a:solidFill>
          </a:ln>
          <a:effectLst/>
        </p:spPr>
        <p:style>
          <a:lnRef idx="2">
            <a:schemeClr val="accent1">
              <a:shade val="50000"/>
            </a:schemeClr>
          </a:lnRef>
          <a:fillRef idx="1">
            <a:schemeClr val="accent1"/>
          </a:fillRef>
          <a:effectRef idx="0">
            <a:schemeClr val="accent1"/>
          </a:effectRef>
          <a:fontRef idx="minor">
            <a:schemeClr val="lt1"/>
          </a:fontRef>
        </p:style>
        <p:txBody>
          <a:bodyPr lIns="108721" tIns="54356" rIns="108721" bIns="54356" rtlCol="0" anchor="ctr"/>
          <a:lstStyle/>
          <a:p>
            <a:pPr algn="ctr" defTabSz="1218683"/>
            <a:endParaRPr lang="en-US" dirty="0">
              <a:solidFill>
                <a:srgbClr val="FFFFFF"/>
              </a:solidFill>
            </a:endParaRPr>
          </a:p>
        </p:txBody>
      </p:sp>
      <p:sp>
        <p:nvSpPr>
          <p:cNvPr id="92" name="Rectangle 91"/>
          <p:cNvSpPr/>
          <p:nvPr/>
        </p:nvSpPr>
        <p:spPr>
          <a:xfrm>
            <a:off x="7885546" y="5209564"/>
            <a:ext cx="1105019" cy="800589"/>
          </a:xfrm>
          <a:prstGeom prst="rect">
            <a:avLst/>
          </a:prstGeom>
          <a:gradFill flip="none" rotWithShape="1">
            <a:gsLst>
              <a:gs pos="0">
                <a:schemeClr val="bg1">
                  <a:lumMod val="75000"/>
                </a:schemeClr>
              </a:gs>
              <a:gs pos="50000">
                <a:schemeClr val="bg1">
                  <a:lumMod val="95000"/>
                </a:schemeClr>
              </a:gs>
              <a:gs pos="100000">
                <a:schemeClr val="bg1">
                  <a:lumMod val="95000"/>
                </a:schemeClr>
              </a:gs>
            </a:gsLst>
            <a:lin ang="5400000" scaled="1"/>
            <a:tileRect/>
          </a:gradFill>
          <a:ln w="3175">
            <a:solidFill>
              <a:srgbClr val="104657"/>
            </a:solidFill>
          </a:ln>
          <a:effectLst/>
        </p:spPr>
        <p:style>
          <a:lnRef idx="2">
            <a:schemeClr val="accent1">
              <a:shade val="50000"/>
            </a:schemeClr>
          </a:lnRef>
          <a:fillRef idx="1">
            <a:schemeClr val="accent1"/>
          </a:fillRef>
          <a:effectRef idx="0">
            <a:schemeClr val="accent1"/>
          </a:effectRef>
          <a:fontRef idx="minor">
            <a:schemeClr val="lt1"/>
          </a:fontRef>
        </p:style>
        <p:txBody>
          <a:bodyPr lIns="108721" tIns="54356" rIns="108721" bIns="54356" rtlCol="0" anchor="ctr"/>
          <a:lstStyle/>
          <a:p>
            <a:pPr algn="ctr" defTabSz="1218683"/>
            <a:endParaRPr lang="en-US" dirty="0">
              <a:solidFill>
                <a:srgbClr val="FFFFFF"/>
              </a:solidFill>
            </a:endParaRPr>
          </a:p>
        </p:txBody>
      </p:sp>
      <p:sp>
        <p:nvSpPr>
          <p:cNvPr id="93" name="Rectangle 92"/>
          <p:cNvSpPr/>
          <p:nvPr/>
        </p:nvSpPr>
        <p:spPr>
          <a:xfrm>
            <a:off x="6628072" y="5209564"/>
            <a:ext cx="1105019" cy="800589"/>
          </a:xfrm>
          <a:prstGeom prst="rect">
            <a:avLst/>
          </a:prstGeom>
          <a:gradFill flip="none" rotWithShape="1">
            <a:gsLst>
              <a:gs pos="0">
                <a:schemeClr val="bg1">
                  <a:lumMod val="75000"/>
                </a:schemeClr>
              </a:gs>
              <a:gs pos="50000">
                <a:schemeClr val="bg1">
                  <a:lumMod val="95000"/>
                </a:schemeClr>
              </a:gs>
              <a:gs pos="100000">
                <a:schemeClr val="bg1">
                  <a:lumMod val="95000"/>
                </a:schemeClr>
              </a:gs>
            </a:gsLst>
            <a:lin ang="5400000" scaled="1"/>
            <a:tileRect/>
          </a:gradFill>
          <a:ln w="3175">
            <a:solidFill>
              <a:srgbClr val="104657"/>
            </a:solidFill>
          </a:ln>
          <a:effectLst/>
        </p:spPr>
        <p:style>
          <a:lnRef idx="2">
            <a:schemeClr val="accent1">
              <a:shade val="50000"/>
            </a:schemeClr>
          </a:lnRef>
          <a:fillRef idx="1">
            <a:schemeClr val="accent1"/>
          </a:fillRef>
          <a:effectRef idx="0">
            <a:schemeClr val="accent1"/>
          </a:effectRef>
          <a:fontRef idx="minor">
            <a:schemeClr val="lt1"/>
          </a:fontRef>
        </p:style>
        <p:txBody>
          <a:bodyPr lIns="108721" tIns="54356" rIns="108721" bIns="54356" rtlCol="0" anchor="ctr"/>
          <a:lstStyle/>
          <a:p>
            <a:pPr algn="ctr" defTabSz="1218683"/>
            <a:endParaRPr lang="en-US" dirty="0">
              <a:solidFill>
                <a:srgbClr val="FFFFFF"/>
              </a:solidFill>
            </a:endParaRPr>
          </a:p>
        </p:txBody>
      </p:sp>
      <p:sp>
        <p:nvSpPr>
          <p:cNvPr id="94" name="Rectangle 93"/>
          <p:cNvSpPr/>
          <p:nvPr/>
        </p:nvSpPr>
        <p:spPr>
          <a:xfrm>
            <a:off x="6833886" y="168297"/>
            <a:ext cx="1843055" cy="2934635"/>
          </a:xfrm>
          <a:prstGeom prst="rect">
            <a:avLst/>
          </a:prstGeom>
          <a:gradFill flip="none" rotWithShape="1">
            <a:gsLst>
              <a:gs pos="0">
                <a:schemeClr val="bg1">
                  <a:lumMod val="75000"/>
                </a:schemeClr>
              </a:gs>
              <a:gs pos="50000">
                <a:schemeClr val="bg1">
                  <a:lumMod val="95000"/>
                </a:schemeClr>
              </a:gs>
              <a:gs pos="100000">
                <a:schemeClr val="bg1">
                  <a:lumMod val="95000"/>
                </a:schemeClr>
              </a:gs>
            </a:gsLst>
            <a:lin ang="5400000" scaled="1"/>
            <a:tileRect/>
          </a:gradFill>
          <a:ln w="3175">
            <a:solidFill>
              <a:srgbClr val="104657"/>
            </a:solidFill>
          </a:ln>
          <a:effectLst/>
        </p:spPr>
        <p:style>
          <a:lnRef idx="2">
            <a:schemeClr val="accent1">
              <a:shade val="50000"/>
            </a:schemeClr>
          </a:lnRef>
          <a:fillRef idx="1">
            <a:schemeClr val="accent1"/>
          </a:fillRef>
          <a:effectRef idx="0">
            <a:schemeClr val="accent1"/>
          </a:effectRef>
          <a:fontRef idx="minor">
            <a:schemeClr val="lt1"/>
          </a:fontRef>
        </p:style>
        <p:txBody>
          <a:bodyPr lIns="108721" tIns="54356" rIns="108721" bIns="54356" rtlCol="0" anchor="t"/>
          <a:lstStyle/>
          <a:p>
            <a:pPr defTabSz="1218683"/>
            <a:r>
              <a:rPr lang="en-US" sz="1900" dirty="0">
                <a:solidFill>
                  <a:srgbClr val="000000"/>
                </a:solidFill>
              </a:rPr>
              <a:t>DC1</a:t>
            </a:r>
          </a:p>
        </p:txBody>
      </p:sp>
      <p:cxnSp>
        <p:nvCxnSpPr>
          <p:cNvPr id="97" name="Straight Connector 96"/>
          <p:cNvCxnSpPr/>
          <p:nvPr/>
        </p:nvCxnSpPr>
        <p:spPr>
          <a:xfrm flipV="1">
            <a:off x="9669205" y="4140740"/>
            <a:ext cx="120599" cy="992269"/>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flipV="1">
            <a:off x="7918718" y="4140743"/>
            <a:ext cx="2947594" cy="992711"/>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7246608" y="4140740"/>
            <a:ext cx="672100" cy="99226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7246608" y="4140740"/>
            <a:ext cx="2543196" cy="992269"/>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7918708" y="4140740"/>
            <a:ext cx="553389" cy="99226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8472098" y="4140740"/>
            <a:ext cx="1317705" cy="992269"/>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flipV="1">
            <a:off x="9789814" y="4140743"/>
            <a:ext cx="1076493" cy="992711"/>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H="1" flipV="1">
            <a:off x="7918725" y="4140740"/>
            <a:ext cx="1750481" cy="99226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6629098" y="5410317"/>
            <a:ext cx="1177473" cy="292356"/>
          </a:xfrm>
          <a:prstGeom prst="rect">
            <a:avLst/>
          </a:prstGeom>
          <a:noFill/>
          <a:effectLst/>
        </p:spPr>
        <p:txBody>
          <a:bodyPr wrap="none" lIns="121867" tIns="60933" rIns="121867" bIns="60933" rtlCol="0">
            <a:spAutoFit/>
          </a:bodyPr>
          <a:lstStyle/>
          <a:p>
            <a:pPr defTabSz="1218683">
              <a:lnSpc>
                <a:spcPct val="90000"/>
              </a:lnSpc>
              <a:spcBef>
                <a:spcPts val="800"/>
              </a:spcBef>
            </a:pPr>
            <a:r>
              <a:rPr lang="en-US" sz="1200" dirty="0">
                <a:solidFill>
                  <a:srgbClr val="272848"/>
                </a:solidFill>
              </a:rPr>
              <a:t>10.1.10.0/24</a:t>
            </a:r>
          </a:p>
        </p:txBody>
      </p:sp>
      <p:sp>
        <p:nvSpPr>
          <p:cNvPr id="108" name="TextBox 107"/>
          <p:cNvSpPr txBox="1"/>
          <p:nvPr/>
        </p:nvSpPr>
        <p:spPr>
          <a:xfrm>
            <a:off x="7939154" y="5402802"/>
            <a:ext cx="1177473" cy="292356"/>
          </a:xfrm>
          <a:prstGeom prst="rect">
            <a:avLst/>
          </a:prstGeom>
          <a:noFill/>
          <a:effectLst/>
        </p:spPr>
        <p:txBody>
          <a:bodyPr wrap="none" lIns="121867" tIns="60933" rIns="121867" bIns="60933" rtlCol="0">
            <a:spAutoFit/>
          </a:bodyPr>
          <a:lstStyle/>
          <a:p>
            <a:pPr defTabSz="1218683">
              <a:lnSpc>
                <a:spcPct val="90000"/>
              </a:lnSpc>
              <a:spcBef>
                <a:spcPts val="800"/>
              </a:spcBef>
            </a:pPr>
            <a:r>
              <a:rPr lang="en-US" sz="1200" dirty="0">
                <a:solidFill>
                  <a:srgbClr val="272848"/>
                </a:solidFill>
              </a:rPr>
              <a:t>10.1.20.0/24</a:t>
            </a:r>
          </a:p>
        </p:txBody>
      </p:sp>
      <p:sp>
        <p:nvSpPr>
          <p:cNvPr id="109" name="TextBox 108"/>
          <p:cNvSpPr txBox="1"/>
          <p:nvPr/>
        </p:nvSpPr>
        <p:spPr>
          <a:xfrm>
            <a:off x="9661241" y="5387471"/>
            <a:ext cx="1162549" cy="458555"/>
          </a:xfrm>
          <a:prstGeom prst="rect">
            <a:avLst/>
          </a:prstGeom>
          <a:noFill/>
          <a:effectLst/>
        </p:spPr>
        <p:txBody>
          <a:bodyPr wrap="none" lIns="121867" tIns="60933" rIns="121867" bIns="60933" rtlCol="0">
            <a:spAutoFit/>
          </a:bodyPr>
          <a:lstStyle/>
          <a:p>
            <a:pPr defTabSz="1218683">
              <a:lnSpc>
                <a:spcPct val="90000"/>
              </a:lnSpc>
              <a:spcBef>
                <a:spcPts val="800"/>
              </a:spcBef>
            </a:pPr>
            <a:r>
              <a:rPr lang="en-US" sz="1200" dirty="0">
                <a:solidFill>
                  <a:srgbClr val="272848"/>
                </a:solidFill>
              </a:rPr>
              <a:t>10.1.k0.0/24</a:t>
            </a:r>
            <a:br>
              <a:rPr lang="en-US" sz="1200" dirty="0">
                <a:solidFill>
                  <a:srgbClr val="272848"/>
                </a:solidFill>
              </a:rPr>
            </a:br>
            <a:r>
              <a:rPr lang="en-US" sz="1200" dirty="0">
                <a:solidFill>
                  <a:srgbClr val="272848"/>
                </a:solidFill>
              </a:rPr>
              <a:t>10.1.k1.0/24</a:t>
            </a:r>
          </a:p>
        </p:txBody>
      </p:sp>
      <p:sp>
        <p:nvSpPr>
          <p:cNvPr id="110" name="Rectangle 109"/>
          <p:cNvSpPr/>
          <p:nvPr/>
        </p:nvSpPr>
        <p:spPr>
          <a:xfrm>
            <a:off x="9168618" y="168297"/>
            <a:ext cx="1850002" cy="2934635"/>
          </a:xfrm>
          <a:prstGeom prst="rect">
            <a:avLst/>
          </a:prstGeom>
          <a:gradFill flip="none" rotWithShape="1">
            <a:gsLst>
              <a:gs pos="0">
                <a:schemeClr val="bg1">
                  <a:lumMod val="75000"/>
                </a:schemeClr>
              </a:gs>
              <a:gs pos="50000">
                <a:schemeClr val="bg1">
                  <a:lumMod val="95000"/>
                </a:schemeClr>
              </a:gs>
              <a:gs pos="100000">
                <a:schemeClr val="bg1">
                  <a:lumMod val="95000"/>
                </a:schemeClr>
              </a:gs>
            </a:gsLst>
            <a:lin ang="5400000" scaled="1"/>
            <a:tileRect/>
          </a:gradFill>
          <a:ln w="3175">
            <a:solidFill>
              <a:srgbClr val="104657"/>
            </a:solidFill>
          </a:ln>
          <a:effectLst/>
        </p:spPr>
        <p:style>
          <a:lnRef idx="2">
            <a:schemeClr val="accent1">
              <a:shade val="50000"/>
            </a:schemeClr>
          </a:lnRef>
          <a:fillRef idx="1">
            <a:schemeClr val="accent1"/>
          </a:fillRef>
          <a:effectRef idx="0">
            <a:schemeClr val="accent1"/>
          </a:effectRef>
          <a:fontRef idx="minor">
            <a:schemeClr val="lt1"/>
          </a:fontRef>
        </p:style>
        <p:txBody>
          <a:bodyPr lIns="108721" tIns="54356" rIns="108721" bIns="54356" rtlCol="0" anchor="t"/>
          <a:lstStyle/>
          <a:p>
            <a:pPr defTabSz="1218683"/>
            <a:r>
              <a:rPr lang="en-US" sz="1900" dirty="0" err="1">
                <a:solidFill>
                  <a:srgbClr val="000000"/>
                </a:solidFill>
              </a:rPr>
              <a:t>DCx</a:t>
            </a:r>
            <a:endParaRPr lang="en-US" sz="1900" dirty="0">
              <a:solidFill>
                <a:srgbClr val="000000"/>
              </a:solidFill>
            </a:endParaRPr>
          </a:p>
        </p:txBody>
      </p:sp>
      <p:sp>
        <p:nvSpPr>
          <p:cNvPr id="111" name="TextBox 110"/>
          <p:cNvSpPr txBox="1"/>
          <p:nvPr/>
        </p:nvSpPr>
        <p:spPr>
          <a:xfrm>
            <a:off x="6826209" y="1956420"/>
            <a:ext cx="922426" cy="495829"/>
          </a:xfrm>
          <a:prstGeom prst="rect">
            <a:avLst/>
          </a:prstGeom>
          <a:noFill/>
          <a:effectLst/>
        </p:spPr>
        <p:txBody>
          <a:bodyPr wrap="square" lIns="121867" tIns="60933" rIns="121867" bIns="60933" rtlCol="0">
            <a:spAutoFit/>
          </a:bodyPr>
          <a:lstStyle/>
          <a:p>
            <a:pPr defTabSz="1218683">
              <a:lnSpc>
                <a:spcPct val="90000"/>
              </a:lnSpc>
              <a:spcBef>
                <a:spcPts val="800"/>
              </a:spcBef>
            </a:pPr>
            <a:r>
              <a:rPr lang="en-US" sz="1300" b="1" dirty="0">
                <a:solidFill>
                  <a:srgbClr val="000000"/>
                </a:solidFill>
              </a:rPr>
              <a:t>IWAN POP1</a:t>
            </a:r>
          </a:p>
        </p:txBody>
      </p:sp>
      <p:sp>
        <p:nvSpPr>
          <p:cNvPr id="112" name="TextBox 111"/>
          <p:cNvSpPr txBox="1"/>
          <p:nvPr/>
        </p:nvSpPr>
        <p:spPr>
          <a:xfrm>
            <a:off x="9147055" y="1956422"/>
            <a:ext cx="757037" cy="495829"/>
          </a:xfrm>
          <a:prstGeom prst="rect">
            <a:avLst/>
          </a:prstGeom>
          <a:noFill/>
          <a:effectLst/>
        </p:spPr>
        <p:txBody>
          <a:bodyPr wrap="square" lIns="121867" tIns="60933" rIns="121867" bIns="60933" rtlCol="0">
            <a:spAutoFit/>
          </a:bodyPr>
          <a:lstStyle/>
          <a:p>
            <a:pPr defTabSz="1218683">
              <a:lnSpc>
                <a:spcPct val="90000"/>
              </a:lnSpc>
              <a:spcBef>
                <a:spcPts val="800"/>
              </a:spcBef>
            </a:pPr>
            <a:r>
              <a:rPr lang="en-US" sz="1300" b="1" dirty="0">
                <a:solidFill>
                  <a:srgbClr val="000000"/>
                </a:solidFill>
              </a:rPr>
              <a:t>IWAN </a:t>
            </a:r>
            <a:r>
              <a:rPr lang="en-US" sz="1300" b="1" dirty="0" err="1">
                <a:solidFill>
                  <a:srgbClr val="000000"/>
                </a:solidFill>
              </a:rPr>
              <a:t>POPn</a:t>
            </a:r>
            <a:endParaRPr lang="en-US" sz="1300" b="1" dirty="0">
              <a:solidFill>
                <a:srgbClr val="000000"/>
              </a:solidFill>
            </a:endParaRPr>
          </a:p>
        </p:txBody>
      </p:sp>
      <p:grpSp>
        <p:nvGrpSpPr>
          <p:cNvPr id="119" name="Group 118"/>
          <p:cNvGrpSpPr>
            <a:grpSpLocks noChangeAspect="1"/>
          </p:cNvGrpSpPr>
          <p:nvPr/>
        </p:nvGrpSpPr>
        <p:grpSpPr>
          <a:xfrm>
            <a:off x="6813551" y="4975200"/>
            <a:ext cx="764544" cy="433576"/>
            <a:chOff x="2454135" y="2712782"/>
            <a:chExt cx="609577" cy="407987"/>
          </a:xfrm>
        </p:grpSpPr>
        <p:pic>
          <p:nvPicPr>
            <p:cNvPr id="120"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TextBox 120"/>
            <p:cNvSpPr txBox="1"/>
            <p:nvPr/>
          </p:nvSpPr>
          <p:spPr>
            <a:xfrm>
              <a:off x="2454135" y="2867378"/>
              <a:ext cx="609577" cy="246170"/>
            </a:xfrm>
            <a:prstGeom prst="rect">
              <a:avLst/>
            </a:prstGeom>
            <a:noFill/>
          </p:spPr>
          <p:txBody>
            <a:bodyPr wrap="square" rtlCol="0">
              <a:spAutoFit/>
            </a:bodyPr>
            <a:lstStyle/>
            <a:p>
              <a:pPr algn="ctr" defTabSz="1218683"/>
              <a:r>
                <a:rPr lang="en-US" sz="1100" dirty="0">
                  <a:solidFill>
                    <a:srgbClr val="FFFFFF"/>
                  </a:solidFill>
                </a:rPr>
                <a:t>BR10</a:t>
              </a:r>
              <a:endParaRPr lang="en-US" sz="1500" dirty="0">
                <a:solidFill>
                  <a:srgbClr val="FFFFFF"/>
                </a:solidFill>
              </a:endParaRPr>
            </a:p>
          </p:txBody>
        </p:sp>
      </p:grpSp>
      <p:sp>
        <p:nvSpPr>
          <p:cNvPr id="232" name="TextBox 231"/>
          <p:cNvSpPr txBox="1"/>
          <p:nvPr/>
        </p:nvSpPr>
        <p:spPr>
          <a:xfrm>
            <a:off x="6526160" y="5774845"/>
            <a:ext cx="1228049" cy="278227"/>
          </a:xfrm>
          <a:prstGeom prst="rect">
            <a:avLst/>
          </a:prstGeom>
          <a:noFill/>
          <a:effectLst/>
        </p:spPr>
        <p:txBody>
          <a:bodyPr wrap="none" lIns="121867" tIns="60933" rIns="121867" bIns="60933" rtlCol="0">
            <a:spAutoFit/>
          </a:bodyPr>
          <a:lstStyle/>
          <a:p>
            <a:pPr defTabSz="1218683">
              <a:lnSpc>
                <a:spcPct val="90000"/>
              </a:lnSpc>
              <a:spcBef>
                <a:spcPts val="800"/>
              </a:spcBef>
            </a:pPr>
            <a:r>
              <a:rPr lang="en-US" sz="1100" b="1" dirty="0">
                <a:solidFill>
                  <a:srgbClr val="000000"/>
                </a:solidFill>
              </a:rPr>
              <a:t>IWAN Branch 1</a:t>
            </a:r>
          </a:p>
        </p:txBody>
      </p:sp>
      <p:sp>
        <p:nvSpPr>
          <p:cNvPr id="233" name="TextBox 232"/>
          <p:cNvSpPr txBox="1"/>
          <p:nvPr/>
        </p:nvSpPr>
        <p:spPr>
          <a:xfrm>
            <a:off x="5285420" y="1899597"/>
            <a:ext cx="1286304" cy="542402"/>
          </a:xfrm>
          <a:prstGeom prst="rect">
            <a:avLst/>
          </a:prstGeom>
          <a:noFill/>
          <a:effectLst/>
        </p:spPr>
        <p:txBody>
          <a:bodyPr wrap="square" lIns="121867" tIns="60933" rIns="121867" bIns="60933" rtlCol="0">
            <a:spAutoFit/>
          </a:bodyPr>
          <a:lstStyle/>
          <a:p>
            <a:pPr defTabSz="1218683">
              <a:lnSpc>
                <a:spcPct val="90000"/>
              </a:lnSpc>
              <a:spcBef>
                <a:spcPts val="800"/>
              </a:spcBef>
            </a:pPr>
            <a:r>
              <a:rPr lang="en-US" sz="1500" b="1" dirty="0">
                <a:solidFill>
                  <a:srgbClr val="000000"/>
                </a:solidFill>
              </a:rPr>
              <a:t>IWAN Domain X</a:t>
            </a:r>
          </a:p>
        </p:txBody>
      </p:sp>
      <p:grpSp>
        <p:nvGrpSpPr>
          <p:cNvPr id="24" name="Group 23"/>
          <p:cNvGrpSpPr/>
          <p:nvPr/>
        </p:nvGrpSpPr>
        <p:grpSpPr>
          <a:xfrm>
            <a:off x="5309985" y="3313304"/>
            <a:ext cx="1364519" cy="536439"/>
            <a:chOff x="2508338" y="773104"/>
            <a:chExt cx="1023656" cy="402329"/>
          </a:xfrm>
        </p:grpSpPr>
        <p:sp>
          <p:nvSpPr>
            <p:cNvPr id="17" name="Rectangle 16"/>
            <p:cNvSpPr/>
            <p:nvPr/>
          </p:nvSpPr>
          <p:spPr>
            <a:xfrm>
              <a:off x="2539890" y="773104"/>
              <a:ext cx="851890" cy="402329"/>
            </a:xfrm>
            <a:prstGeom prst="rect">
              <a:avLst/>
            </a:prstGeom>
            <a:solidFill>
              <a:schemeClr val="accent6"/>
            </a:solidFill>
            <a:ln w="12700" cmpd="sng">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247" name="Picture 104" descr="Akamai_Serv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28757" y="818676"/>
              <a:ext cx="503237" cy="322659"/>
            </a:xfrm>
            <a:prstGeom prst="rect">
              <a:avLst/>
            </a:prstGeom>
            <a:noFill/>
            <a:ln w="9525">
              <a:noFill/>
              <a:miter lim="800000"/>
              <a:headEnd/>
              <a:tailEnd/>
            </a:ln>
          </p:spPr>
        </p:pic>
        <p:sp>
          <p:nvSpPr>
            <p:cNvPr id="16" name="TextBox 15"/>
            <p:cNvSpPr txBox="1"/>
            <p:nvPr/>
          </p:nvSpPr>
          <p:spPr>
            <a:xfrm>
              <a:off x="2508338" y="780993"/>
              <a:ext cx="532977" cy="380873"/>
            </a:xfrm>
            <a:prstGeom prst="rect">
              <a:avLst/>
            </a:prstGeom>
            <a:noFill/>
          </p:spPr>
          <p:txBody>
            <a:bodyPr wrap="none" rtlCol="0">
              <a:spAutoFit/>
            </a:bodyPr>
            <a:lstStyle/>
            <a:p>
              <a:r>
                <a:rPr lang="en-US" sz="900" dirty="0"/>
                <a:t>IWAN</a:t>
              </a:r>
            </a:p>
            <a:p>
              <a:r>
                <a:rPr lang="en-US" sz="900" dirty="0"/>
                <a:t>Domain</a:t>
              </a:r>
            </a:p>
            <a:p>
              <a:r>
                <a:rPr lang="en-US" sz="900" dirty="0"/>
                <a:t>Controller</a:t>
              </a:r>
            </a:p>
          </p:txBody>
        </p:sp>
      </p:grpSp>
      <p:sp>
        <p:nvSpPr>
          <p:cNvPr id="18" name="TextBox 17"/>
          <p:cNvSpPr txBox="1"/>
          <p:nvPr/>
        </p:nvSpPr>
        <p:spPr>
          <a:xfrm>
            <a:off x="7979957" y="1998493"/>
            <a:ext cx="618644" cy="410364"/>
          </a:xfrm>
          <a:prstGeom prst="rect">
            <a:avLst/>
          </a:prstGeom>
          <a:noFill/>
        </p:spPr>
        <p:txBody>
          <a:bodyPr wrap="square" lIns="0" tIns="60947" rIns="0" bIns="60947" rtlCol="0">
            <a:spAutoFit/>
          </a:bodyPr>
          <a:lstStyle/>
          <a:p>
            <a:r>
              <a:rPr lang="en-US" sz="900" dirty="0"/>
              <a:t>Transit Site</a:t>
            </a:r>
          </a:p>
          <a:p>
            <a:r>
              <a:rPr lang="en-US" sz="900" dirty="0"/>
              <a:t>MC</a:t>
            </a:r>
          </a:p>
        </p:txBody>
      </p:sp>
      <p:cxnSp>
        <p:nvCxnSpPr>
          <p:cNvPr id="20" name="Straight Connector 19"/>
          <p:cNvCxnSpPr/>
          <p:nvPr/>
        </p:nvCxnSpPr>
        <p:spPr>
          <a:xfrm flipV="1">
            <a:off x="7296523" y="2398191"/>
            <a:ext cx="483662" cy="262960"/>
          </a:xfrm>
          <a:prstGeom prst="line">
            <a:avLst/>
          </a:prstGeom>
          <a:noFill/>
          <a:ln>
            <a:solidFill>
              <a:srgbClr val="435153"/>
            </a:solidFill>
            <a:prstDash val="sys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flipV="1">
            <a:off x="7727608" y="2419228"/>
            <a:ext cx="494178" cy="220885"/>
          </a:xfrm>
          <a:prstGeom prst="line">
            <a:avLst/>
          </a:prstGeom>
          <a:noFill/>
          <a:ln>
            <a:solidFill>
              <a:srgbClr val="435153"/>
            </a:solidFill>
            <a:prstDash val="sysDash"/>
          </a:ln>
        </p:spPr>
        <p:style>
          <a:lnRef idx="1">
            <a:schemeClr val="accent1"/>
          </a:lnRef>
          <a:fillRef idx="0">
            <a:schemeClr val="accent1"/>
          </a:fillRef>
          <a:effectRef idx="0">
            <a:schemeClr val="accent1"/>
          </a:effectRef>
          <a:fontRef idx="minor">
            <a:schemeClr val="tx1"/>
          </a:fontRef>
        </p:style>
      </p:cxnSp>
      <p:grpSp>
        <p:nvGrpSpPr>
          <p:cNvPr id="254" name="Group 253"/>
          <p:cNvGrpSpPr>
            <a:grpSpLocks noChangeAspect="1"/>
          </p:cNvGrpSpPr>
          <p:nvPr/>
        </p:nvGrpSpPr>
        <p:grpSpPr>
          <a:xfrm>
            <a:off x="8078655" y="4999582"/>
            <a:ext cx="764544" cy="433576"/>
            <a:chOff x="2454135" y="2712782"/>
            <a:chExt cx="609577" cy="407987"/>
          </a:xfrm>
        </p:grpSpPr>
        <p:pic>
          <p:nvPicPr>
            <p:cNvPr id="255"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 name="TextBox 255"/>
            <p:cNvSpPr txBox="1"/>
            <p:nvPr/>
          </p:nvSpPr>
          <p:spPr>
            <a:xfrm>
              <a:off x="2454135" y="2867378"/>
              <a:ext cx="609577" cy="246170"/>
            </a:xfrm>
            <a:prstGeom prst="rect">
              <a:avLst/>
            </a:prstGeom>
            <a:noFill/>
          </p:spPr>
          <p:txBody>
            <a:bodyPr wrap="square" rtlCol="0">
              <a:spAutoFit/>
            </a:bodyPr>
            <a:lstStyle/>
            <a:p>
              <a:pPr algn="ctr" defTabSz="1218683"/>
              <a:r>
                <a:rPr lang="en-US" sz="1100" dirty="0">
                  <a:solidFill>
                    <a:srgbClr val="FFFFFF"/>
                  </a:solidFill>
                </a:rPr>
                <a:t>BR20</a:t>
              </a:r>
              <a:endParaRPr lang="en-US" sz="1500" dirty="0">
                <a:solidFill>
                  <a:srgbClr val="FFFFFF"/>
                </a:solidFill>
              </a:endParaRPr>
            </a:p>
          </p:txBody>
        </p:sp>
      </p:grpSp>
      <p:grpSp>
        <p:nvGrpSpPr>
          <p:cNvPr id="257" name="Group 256"/>
          <p:cNvGrpSpPr>
            <a:grpSpLocks noChangeAspect="1"/>
          </p:cNvGrpSpPr>
          <p:nvPr/>
        </p:nvGrpSpPr>
        <p:grpSpPr>
          <a:xfrm>
            <a:off x="9245755" y="5010100"/>
            <a:ext cx="764544" cy="433576"/>
            <a:chOff x="2454135" y="2712782"/>
            <a:chExt cx="609577" cy="407987"/>
          </a:xfrm>
        </p:grpSpPr>
        <p:pic>
          <p:nvPicPr>
            <p:cNvPr id="258"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 name="TextBox 258"/>
            <p:cNvSpPr txBox="1"/>
            <p:nvPr/>
          </p:nvSpPr>
          <p:spPr>
            <a:xfrm>
              <a:off x="2454135" y="2867378"/>
              <a:ext cx="609577" cy="246170"/>
            </a:xfrm>
            <a:prstGeom prst="rect">
              <a:avLst/>
            </a:prstGeom>
            <a:noFill/>
          </p:spPr>
          <p:txBody>
            <a:bodyPr wrap="square" rtlCol="0">
              <a:spAutoFit/>
            </a:bodyPr>
            <a:lstStyle/>
            <a:p>
              <a:pPr algn="ctr" defTabSz="1218683"/>
              <a:r>
                <a:rPr lang="en-US" sz="1100" dirty="0">
                  <a:solidFill>
                    <a:srgbClr val="FFFFFF"/>
                  </a:solidFill>
                </a:rPr>
                <a:t>BRk0</a:t>
              </a:r>
              <a:endParaRPr lang="en-US" sz="1500" dirty="0">
                <a:solidFill>
                  <a:srgbClr val="FFFFFF"/>
                </a:solidFill>
              </a:endParaRPr>
            </a:p>
          </p:txBody>
        </p:sp>
      </p:grpSp>
      <p:grpSp>
        <p:nvGrpSpPr>
          <p:cNvPr id="260" name="Group 259"/>
          <p:cNvGrpSpPr>
            <a:grpSpLocks noChangeAspect="1"/>
          </p:cNvGrpSpPr>
          <p:nvPr/>
        </p:nvGrpSpPr>
        <p:grpSpPr>
          <a:xfrm>
            <a:off x="10349766" y="4989065"/>
            <a:ext cx="764544" cy="433576"/>
            <a:chOff x="2454135" y="2712782"/>
            <a:chExt cx="609577" cy="407987"/>
          </a:xfrm>
        </p:grpSpPr>
        <p:pic>
          <p:nvPicPr>
            <p:cNvPr id="261"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 name="TextBox 261"/>
            <p:cNvSpPr txBox="1"/>
            <p:nvPr/>
          </p:nvSpPr>
          <p:spPr>
            <a:xfrm>
              <a:off x="2454135" y="2867378"/>
              <a:ext cx="609577" cy="246170"/>
            </a:xfrm>
            <a:prstGeom prst="rect">
              <a:avLst/>
            </a:prstGeom>
            <a:noFill/>
          </p:spPr>
          <p:txBody>
            <a:bodyPr wrap="square" rtlCol="0">
              <a:spAutoFit/>
            </a:bodyPr>
            <a:lstStyle/>
            <a:p>
              <a:pPr algn="ctr" defTabSz="1218683"/>
              <a:r>
                <a:rPr lang="en-US" sz="1100" dirty="0">
                  <a:solidFill>
                    <a:srgbClr val="FFFFFF"/>
                  </a:solidFill>
                </a:rPr>
                <a:t>BRk1</a:t>
              </a:r>
              <a:endParaRPr lang="en-US" sz="1500" dirty="0">
                <a:solidFill>
                  <a:srgbClr val="FFFFFF"/>
                </a:solidFill>
              </a:endParaRPr>
            </a:p>
          </p:txBody>
        </p:sp>
      </p:grpSp>
      <p:sp>
        <p:nvSpPr>
          <p:cNvPr id="263" name="TextBox 262"/>
          <p:cNvSpPr txBox="1"/>
          <p:nvPr/>
        </p:nvSpPr>
        <p:spPr>
          <a:xfrm>
            <a:off x="7801780" y="5778195"/>
            <a:ext cx="1233564" cy="278227"/>
          </a:xfrm>
          <a:prstGeom prst="rect">
            <a:avLst/>
          </a:prstGeom>
          <a:noFill/>
          <a:effectLst/>
        </p:spPr>
        <p:txBody>
          <a:bodyPr wrap="none" lIns="121867" tIns="60933" rIns="121867" bIns="60933" rtlCol="0">
            <a:spAutoFit/>
          </a:bodyPr>
          <a:lstStyle/>
          <a:p>
            <a:pPr defTabSz="1218683">
              <a:lnSpc>
                <a:spcPct val="90000"/>
              </a:lnSpc>
              <a:spcBef>
                <a:spcPts val="800"/>
              </a:spcBef>
            </a:pPr>
            <a:r>
              <a:rPr lang="en-US" sz="1100" b="1" dirty="0">
                <a:solidFill>
                  <a:srgbClr val="000000"/>
                </a:solidFill>
              </a:rPr>
              <a:t>IWAN Branch 2</a:t>
            </a:r>
          </a:p>
        </p:txBody>
      </p:sp>
      <p:sp>
        <p:nvSpPr>
          <p:cNvPr id="264" name="TextBox 263"/>
          <p:cNvSpPr txBox="1"/>
          <p:nvPr/>
        </p:nvSpPr>
        <p:spPr>
          <a:xfrm>
            <a:off x="9095051" y="5788715"/>
            <a:ext cx="1233564" cy="278227"/>
          </a:xfrm>
          <a:prstGeom prst="rect">
            <a:avLst/>
          </a:prstGeom>
          <a:noFill/>
          <a:effectLst/>
        </p:spPr>
        <p:txBody>
          <a:bodyPr wrap="none" lIns="121867" tIns="60933" rIns="121867" bIns="60933" rtlCol="0">
            <a:spAutoFit/>
          </a:bodyPr>
          <a:lstStyle/>
          <a:p>
            <a:pPr defTabSz="1218683">
              <a:lnSpc>
                <a:spcPct val="90000"/>
              </a:lnSpc>
              <a:spcBef>
                <a:spcPts val="800"/>
              </a:spcBef>
            </a:pPr>
            <a:r>
              <a:rPr lang="en-US" sz="1100" b="1" dirty="0">
                <a:solidFill>
                  <a:srgbClr val="000000"/>
                </a:solidFill>
              </a:rPr>
              <a:t>IWAN Branch k</a:t>
            </a:r>
          </a:p>
        </p:txBody>
      </p:sp>
      <p:cxnSp>
        <p:nvCxnSpPr>
          <p:cNvPr id="265" name="Straight Connector 264"/>
          <p:cNvCxnSpPr>
            <a:endCxn id="111" idx="1"/>
          </p:cNvCxnSpPr>
          <p:nvPr/>
        </p:nvCxnSpPr>
        <p:spPr>
          <a:xfrm flipV="1">
            <a:off x="6153824" y="2204335"/>
            <a:ext cx="672385" cy="1101792"/>
          </a:xfrm>
          <a:prstGeom prst="line">
            <a:avLst/>
          </a:prstGeom>
          <a:noFill/>
          <a:ln>
            <a:solidFill>
              <a:srgbClr val="435153"/>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endCxn id="93" idx="1"/>
          </p:cNvCxnSpPr>
          <p:nvPr/>
        </p:nvCxnSpPr>
        <p:spPr>
          <a:xfrm>
            <a:off x="6214225" y="3849736"/>
            <a:ext cx="413847" cy="1760120"/>
          </a:xfrm>
          <a:prstGeom prst="line">
            <a:avLst/>
          </a:prstGeom>
          <a:noFill/>
          <a:ln>
            <a:solidFill>
              <a:srgbClr val="435153"/>
            </a:solidFill>
            <a:prstDash val="sysDash"/>
          </a:ln>
        </p:spPr>
        <p:style>
          <a:lnRef idx="1">
            <a:schemeClr val="accent1"/>
          </a:lnRef>
          <a:fillRef idx="0">
            <a:schemeClr val="accent1"/>
          </a:fillRef>
          <a:effectRef idx="0">
            <a:schemeClr val="accent1"/>
          </a:effectRef>
          <a:fontRef idx="minor">
            <a:schemeClr val="tx1"/>
          </a:fontRef>
        </p:style>
      </p:cxnSp>
      <p:sp>
        <p:nvSpPr>
          <p:cNvPr id="285" name="TextBox 284"/>
          <p:cNvSpPr txBox="1"/>
          <p:nvPr/>
        </p:nvSpPr>
        <p:spPr>
          <a:xfrm>
            <a:off x="8663387" y="387840"/>
            <a:ext cx="467377" cy="353917"/>
          </a:xfrm>
          <a:prstGeom prst="rect">
            <a:avLst/>
          </a:prstGeom>
          <a:noFill/>
        </p:spPr>
        <p:txBody>
          <a:bodyPr wrap="none" lIns="121893" tIns="60947" rIns="121893" bIns="60947" rtlCol="0">
            <a:spAutoFit/>
          </a:bodyPr>
          <a:lstStyle/>
          <a:p>
            <a:r>
              <a:rPr lang="en-US" sz="1500" dirty="0"/>
              <a:t>L2</a:t>
            </a:r>
          </a:p>
        </p:txBody>
      </p:sp>
      <p:cxnSp>
        <p:nvCxnSpPr>
          <p:cNvPr id="89" name="Straight Connector 88"/>
          <p:cNvCxnSpPr/>
          <p:nvPr/>
        </p:nvCxnSpPr>
        <p:spPr>
          <a:xfrm flipH="1" flipV="1">
            <a:off x="8445657" y="2953925"/>
            <a:ext cx="1478784" cy="802027"/>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flipV="1">
            <a:off x="7400152" y="2718839"/>
            <a:ext cx="609223" cy="103454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9819335" y="2833916"/>
            <a:ext cx="669166" cy="1041341"/>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8159746" y="3029185"/>
            <a:ext cx="1602605" cy="83537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5" name="Picture 2" descr="\\MV-FS\Projects\Cisco\03_Assets\Icons\Kubrick Icons\Device Icons\Device_cloud_white_3041_default_256.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7647" b="17647"/>
          <a:stretch/>
        </p:blipFill>
        <p:spPr bwMode="auto">
          <a:xfrm>
            <a:off x="9047829" y="3520490"/>
            <a:ext cx="1616458" cy="88377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MV-FS\Projects\Cisco\03_Assets\Icons\Kubrick Icons\Device Icons\Device_cloud_white_3041_default_256.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7647" b="17647"/>
          <a:stretch/>
        </p:blipFill>
        <p:spPr bwMode="auto">
          <a:xfrm>
            <a:off x="7257366" y="3520490"/>
            <a:ext cx="1616456" cy="883777"/>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p:cNvSpPr txBox="1"/>
          <p:nvPr/>
        </p:nvSpPr>
        <p:spPr>
          <a:xfrm>
            <a:off x="7648341" y="3847618"/>
            <a:ext cx="870946" cy="270423"/>
          </a:xfrm>
          <a:prstGeom prst="rect">
            <a:avLst/>
          </a:prstGeom>
          <a:noFill/>
        </p:spPr>
        <p:txBody>
          <a:bodyPr wrap="none" lIns="81520" tIns="40764" rIns="81520" bIns="40764" rtlCol="0">
            <a:spAutoFit/>
          </a:bodyPr>
          <a:lstStyle/>
          <a:p>
            <a:pPr algn="ctr" defTabSz="726068" eaLnBrk="0" hangingPunct="0">
              <a:lnSpc>
                <a:spcPct val="90000"/>
              </a:lnSpc>
            </a:pPr>
            <a:r>
              <a:rPr lang="en-US" sz="1300" b="1" dirty="0"/>
              <a:t>DMVPN1</a:t>
            </a:r>
            <a:endParaRPr lang="en-US" sz="1500" b="1" dirty="0"/>
          </a:p>
        </p:txBody>
      </p:sp>
      <p:sp>
        <p:nvSpPr>
          <p:cNvPr id="160" name="TextBox 159"/>
          <p:cNvSpPr txBox="1"/>
          <p:nvPr/>
        </p:nvSpPr>
        <p:spPr>
          <a:xfrm>
            <a:off x="9490042" y="3847620"/>
            <a:ext cx="870946" cy="473897"/>
          </a:xfrm>
          <a:prstGeom prst="rect">
            <a:avLst/>
          </a:prstGeom>
          <a:noFill/>
        </p:spPr>
        <p:txBody>
          <a:bodyPr wrap="none" lIns="81520" tIns="40764" rIns="81520" bIns="40764" rtlCol="0">
            <a:spAutoFit/>
          </a:bodyPr>
          <a:lstStyle/>
          <a:p>
            <a:pPr algn="ctr" defTabSz="726068" eaLnBrk="0" hangingPunct="0">
              <a:lnSpc>
                <a:spcPct val="90000"/>
              </a:lnSpc>
            </a:pPr>
            <a:r>
              <a:rPr lang="en-US" sz="1300" b="1" dirty="0">
                <a:solidFill>
                  <a:srgbClr val="000000"/>
                </a:solidFill>
              </a:rPr>
              <a:t>DMVPN2</a:t>
            </a:r>
            <a:br>
              <a:rPr lang="en-US" sz="1300" b="1" dirty="0">
                <a:solidFill>
                  <a:srgbClr val="000000"/>
                </a:solidFill>
              </a:rPr>
            </a:br>
            <a:endParaRPr lang="en-US" sz="1500" b="1" dirty="0">
              <a:solidFill>
                <a:srgbClr val="000000"/>
              </a:solidFill>
            </a:endParaRPr>
          </a:p>
        </p:txBody>
      </p:sp>
      <p:grpSp>
        <p:nvGrpSpPr>
          <p:cNvPr id="197" name="Group 196"/>
          <p:cNvGrpSpPr>
            <a:grpSpLocks noChangeAspect="1"/>
          </p:cNvGrpSpPr>
          <p:nvPr/>
        </p:nvGrpSpPr>
        <p:grpSpPr>
          <a:xfrm>
            <a:off x="6997029" y="2619376"/>
            <a:ext cx="613398" cy="412669"/>
            <a:chOff x="2454135" y="2712782"/>
            <a:chExt cx="609577" cy="422333"/>
          </a:xfrm>
        </p:grpSpPr>
        <p:pic>
          <p:nvPicPr>
            <p:cNvPr id="198"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TextBox 198"/>
            <p:cNvSpPr txBox="1"/>
            <p:nvPr/>
          </p:nvSpPr>
          <p:spPr>
            <a:xfrm>
              <a:off x="2454135" y="2867378"/>
              <a:ext cx="609577" cy="267737"/>
            </a:xfrm>
            <a:prstGeom prst="rect">
              <a:avLst/>
            </a:prstGeom>
            <a:noFill/>
          </p:spPr>
          <p:txBody>
            <a:bodyPr wrap="square" rtlCol="0">
              <a:spAutoFit/>
            </a:bodyPr>
            <a:lstStyle/>
            <a:p>
              <a:pPr algn="ctr" defTabSz="1218683"/>
              <a:r>
                <a:rPr lang="en-US" sz="1100" dirty="0">
                  <a:solidFill>
                    <a:srgbClr val="FFFFFF"/>
                  </a:solidFill>
                </a:rPr>
                <a:t>BR11</a:t>
              </a:r>
              <a:endParaRPr lang="en-US" sz="1500" dirty="0">
                <a:solidFill>
                  <a:srgbClr val="FFFFFF"/>
                </a:solidFill>
              </a:endParaRPr>
            </a:p>
          </p:txBody>
        </p:sp>
      </p:grpSp>
      <p:grpSp>
        <p:nvGrpSpPr>
          <p:cNvPr id="201" name="Group 200"/>
          <p:cNvGrpSpPr>
            <a:grpSpLocks noChangeAspect="1"/>
          </p:cNvGrpSpPr>
          <p:nvPr/>
        </p:nvGrpSpPr>
        <p:grpSpPr>
          <a:xfrm>
            <a:off x="8009964" y="2619375"/>
            <a:ext cx="613398" cy="419240"/>
            <a:chOff x="2454135" y="2712782"/>
            <a:chExt cx="609577" cy="411170"/>
          </a:xfrm>
        </p:grpSpPr>
        <p:pic>
          <p:nvPicPr>
            <p:cNvPr id="202"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TextBox 202"/>
            <p:cNvSpPr txBox="1"/>
            <p:nvPr/>
          </p:nvSpPr>
          <p:spPr>
            <a:xfrm>
              <a:off x="2454135" y="2867378"/>
              <a:ext cx="609577" cy="256574"/>
            </a:xfrm>
            <a:prstGeom prst="rect">
              <a:avLst/>
            </a:prstGeom>
            <a:noFill/>
          </p:spPr>
          <p:txBody>
            <a:bodyPr wrap="square" rtlCol="0">
              <a:spAutoFit/>
            </a:bodyPr>
            <a:lstStyle/>
            <a:p>
              <a:pPr algn="ctr" defTabSz="1218683"/>
              <a:r>
                <a:rPr lang="en-US" sz="1100" dirty="0">
                  <a:solidFill>
                    <a:srgbClr val="FFFFFF"/>
                  </a:solidFill>
                </a:rPr>
                <a:t>BR12</a:t>
              </a:r>
              <a:endParaRPr lang="en-US" sz="1500" dirty="0">
                <a:solidFill>
                  <a:srgbClr val="FFFFFF"/>
                </a:solidFill>
              </a:endParaRPr>
            </a:p>
          </p:txBody>
        </p:sp>
      </p:grpSp>
      <p:grpSp>
        <p:nvGrpSpPr>
          <p:cNvPr id="204" name="Group 203"/>
          <p:cNvGrpSpPr>
            <a:grpSpLocks noChangeAspect="1"/>
          </p:cNvGrpSpPr>
          <p:nvPr/>
        </p:nvGrpSpPr>
        <p:grpSpPr>
          <a:xfrm>
            <a:off x="9419901" y="2624173"/>
            <a:ext cx="613398" cy="405118"/>
            <a:chOff x="2454135" y="2712780"/>
            <a:chExt cx="609577" cy="479901"/>
          </a:xfrm>
        </p:grpSpPr>
        <p:pic>
          <p:nvPicPr>
            <p:cNvPr id="205"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0"/>
              <a:ext cx="601662" cy="47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TextBox 205"/>
            <p:cNvSpPr txBox="1"/>
            <p:nvPr/>
          </p:nvSpPr>
          <p:spPr>
            <a:xfrm>
              <a:off x="2454135" y="2867377"/>
              <a:ext cx="609577" cy="309902"/>
            </a:xfrm>
            <a:prstGeom prst="rect">
              <a:avLst/>
            </a:prstGeom>
            <a:noFill/>
          </p:spPr>
          <p:txBody>
            <a:bodyPr wrap="square" rtlCol="0">
              <a:spAutoFit/>
            </a:bodyPr>
            <a:lstStyle/>
            <a:p>
              <a:pPr algn="ctr" defTabSz="1218683"/>
              <a:r>
                <a:rPr lang="en-US" sz="1100" dirty="0">
                  <a:solidFill>
                    <a:srgbClr val="FFFFFF"/>
                  </a:solidFill>
                </a:rPr>
                <a:t>BRn1</a:t>
              </a:r>
              <a:endParaRPr lang="en-US" sz="1500" dirty="0">
                <a:solidFill>
                  <a:srgbClr val="FFFFFF"/>
                </a:solidFill>
              </a:endParaRPr>
            </a:p>
          </p:txBody>
        </p:sp>
      </p:grpSp>
      <p:grpSp>
        <p:nvGrpSpPr>
          <p:cNvPr id="207" name="Group 206"/>
          <p:cNvGrpSpPr>
            <a:grpSpLocks noChangeAspect="1"/>
          </p:cNvGrpSpPr>
          <p:nvPr/>
        </p:nvGrpSpPr>
        <p:grpSpPr>
          <a:xfrm>
            <a:off x="10273634" y="2624173"/>
            <a:ext cx="613398" cy="394605"/>
            <a:chOff x="2454135" y="2712782"/>
            <a:chExt cx="609577" cy="467448"/>
          </a:xfrm>
        </p:grpSpPr>
        <p:pic>
          <p:nvPicPr>
            <p:cNvPr id="208" name="Picture 3"/>
            <p:cNvPicPr>
              <a:picLocks noChangeArrowheads="1"/>
            </p:cNvPicPr>
            <p:nvPr/>
          </p:nvPicPr>
          <p:blipFill>
            <a:blip r:embed="rId3"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2454135" y="2712782"/>
              <a:ext cx="601662" cy="46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 name="TextBox 208"/>
            <p:cNvSpPr txBox="1"/>
            <p:nvPr/>
          </p:nvSpPr>
          <p:spPr>
            <a:xfrm>
              <a:off x="2454135" y="2867378"/>
              <a:ext cx="609577" cy="309902"/>
            </a:xfrm>
            <a:prstGeom prst="rect">
              <a:avLst/>
            </a:prstGeom>
            <a:noFill/>
          </p:spPr>
          <p:txBody>
            <a:bodyPr wrap="square" rtlCol="0">
              <a:spAutoFit/>
            </a:bodyPr>
            <a:lstStyle/>
            <a:p>
              <a:pPr algn="ctr" defTabSz="1218683"/>
              <a:r>
                <a:rPr lang="en-US" sz="1100" dirty="0">
                  <a:solidFill>
                    <a:srgbClr val="FFFFFF"/>
                  </a:solidFill>
                </a:rPr>
                <a:t>BRn2</a:t>
              </a:r>
              <a:endParaRPr lang="en-US" sz="1500" dirty="0">
                <a:solidFill>
                  <a:srgbClr val="FFFFFF"/>
                </a:solidFill>
              </a:endParaRPr>
            </a:p>
          </p:txBody>
        </p:sp>
      </p:grpSp>
      <p:sp>
        <p:nvSpPr>
          <p:cNvPr id="22" name="Rectangle 21"/>
          <p:cNvSpPr/>
          <p:nvPr/>
        </p:nvSpPr>
        <p:spPr>
          <a:xfrm>
            <a:off x="7476492" y="1205321"/>
            <a:ext cx="2793724" cy="533473"/>
          </a:xfrm>
          <a:prstGeom prst="rect">
            <a:avLst/>
          </a:prstGeom>
          <a:solidFill>
            <a:schemeClr val="accent6"/>
          </a:solidFill>
          <a:ln>
            <a:solidFill>
              <a:srgbClr val="FF0000"/>
            </a:solidFill>
          </a:ln>
        </p:spPr>
        <p:txBody>
          <a:bodyPr wrap="square" lIns="47990" tIns="60947" rIns="47990" bIns="60947">
            <a:spAutoFit/>
          </a:bodyPr>
          <a:lstStyle/>
          <a:p>
            <a:pPr algn="ctr"/>
            <a:r>
              <a:rPr lang="en-US" sz="1300" dirty="0">
                <a:solidFill>
                  <a:srgbClr val="FF0000"/>
                </a:solidFill>
              </a:rPr>
              <a:t>10.8.0.0/16</a:t>
            </a:r>
          </a:p>
          <a:p>
            <a:pPr algn="ctr"/>
            <a:r>
              <a:rPr lang="en-US" sz="1300" dirty="0">
                <a:solidFill>
                  <a:srgbClr val="FF0000"/>
                </a:solidFill>
              </a:rPr>
              <a:t>0.0.0.0/0</a:t>
            </a:r>
          </a:p>
        </p:txBody>
      </p:sp>
      <p:sp>
        <p:nvSpPr>
          <p:cNvPr id="25" name="Rounded Rectangle 24"/>
          <p:cNvSpPr/>
          <p:nvPr/>
        </p:nvSpPr>
        <p:spPr>
          <a:xfrm>
            <a:off x="6854913" y="1987980"/>
            <a:ext cx="4097939" cy="1072877"/>
          </a:xfrm>
          <a:prstGeom prst="roundRect">
            <a:avLst/>
          </a:prstGeom>
          <a:noFill/>
          <a:ln w="9525" cmpd="sng">
            <a:solidFill>
              <a:srgbClr val="00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smtClean="0"/>
          </a:p>
        </p:txBody>
      </p:sp>
      <p:cxnSp>
        <p:nvCxnSpPr>
          <p:cNvPr id="116" name="Straight Arrow Connector 115"/>
          <p:cNvCxnSpPr/>
          <p:nvPr/>
        </p:nvCxnSpPr>
        <p:spPr bwMode="auto">
          <a:xfrm flipH="1">
            <a:off x="9948112" y="1712282"/>
            <a:ext cx="6600" cy="284015"/>
          </a:xfrm>
          <a:prstGeom prst="straightConnector1">
            <a:avLst/>
          </a:prstGeom>
          <a:solidFill>
            <a:srgbClr val="0183B7"/>
          </a:solidFill>
          <a:ln w="19050" cap="flat" cmpd="sng" algn="ctr">
            <a:solidFill>
              <a:srgbClr val="FF0000"/>
            </a:solidFill>
            <a:prstDash val="solid"/>
            <a:round/>
            <a:headEnd type="none" w="med" len="med"/>
            <a:tailEnd type="triangle"/>
          </a:ln>
          <a:effectLst/>
        </p:spPr>
      </p:cxnSp>
      <p:cxnSp>
        <p:nvCxnSpPr>
          <p:cNvPr id="118" name="Straight Arrow Connector 117"/>
          <p:cNvCxnSpPr/>
          <p:nvPr/>
        </p:nvCxnSpPr>
        <p:spPr bwMode="auto">
          <a:xfrm flipH="1">
            <a:off x="7976727" y="1728373"/>
            <a:ext cx="6600" cy="284015"/>
          </a:xfrm>
          <a:prstGeom prst="straightConnector1">
            <a:avLst/>
          </a:prstGeom>
          <a:solidFill>
            <a:srgbClr val="0183B7"/>
          </a:solidFill>
          <a:ln w="19050" cap="flat" cmpd="sng" algn="ctr">
            <a:solidFill>
              <a:srgbClr val="FF0000"/>
            </a:solidFill>
            <a:prstDash val="solid"/>
            <a:round/>
            <a:headEnd type="none" w="med" len="med"/>
            <a:tailEnd type="triangle"/>
          </a:ln>
          <a:effectLst/>
        </p:spPr>
      </p:cxnSp>
      <p:grpSp>
        <p:nvGrpSpPr>
          <p:cNvPr id="122" name="Group 121"/>
          <p:cNvGrpSpPr/>
          <p:nvPr/>
        </p:nvGrpSpPr>
        <p:grpSpPr>
          <a:xfrm>
            <a:off x="9255571" y="392536"/>
            <a:ext cx="1566644" cy="653177"/>
            <a:chOff x="3115201" y="4109500"/>
            <a:chExt cx="1349965" cy="489883"/>
          </a:xfrm>
        </p:grpSpPr>
        <p:sp>
          <p:nvSpPr>
            <p:cNvPr id="123" name="Cloud"/>
            <p:cNvSpPr>
              <a:spLocks noChangeAspect="1" noEditPoints="1" noChangeArrowheads="1"/>
            </p:cNvSpPr>
            <p:nvPr/>
          </p:nvSpPr>
          <p:spPr bwMode="auto">
            <a:xfrm>
              <a:off x="3115201" y="4193881"/>
              <a:ext cx="668559" cy="395255"/>
            </a:xfrm>
            <a:custGeom>
              <a:avLst/>
              <a:gdLst>
                <a:gd name="T0" fmla="*/ 1602011 w 21600"/>
                <a:gd name="T1" fmla="*/ 113525112 h 21600"/>
                <a:gd name="T2" fmla="*/ 258246945 w 21600"/>
                <a:gd name="T3" fmla="*/ 226808468 h 21600"/>
                <a:gd name="T4" fmla="*/ 516063542 w 21600"/>
                <a:gd name="T5" fmla="*/ 113525112 h 21600"/>
                <a:gd name="T6" fmla="*/ 258246945 w 21600"/>
                <a:gd name="T7" fmla="*/ 1298184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6"/>
            </a:lnRef>
            <a:fillRef idx="2">
              <a:schemeClr val="accent6"/>
            </a:fillRef>
            <a:effectRef idx="1">
              <a:schemeClr val="accent6"/>
            </a:effectRef>
            <a:fontRef idx="minor">
              <a:schemeClr val="dk1"/>
            </a:fontRef>
          </p:style>
          <p:txBody>
            <a:bodyPr lIns="68585" tIns="34292" rIns="68585" bIns="34292" anchor="ctr" anchorCtr="1">
              <a:prstTxWarp prst="textNoShape">
                <a:avLst/>
              </a:prstTxWarp>
            </a:bodyPr>
            <a:lstStyle/>
            <a:p>
              <a:pPr algn="ctr" defTabSz="814265" eaLnBrk="0" hangingPunct="0">
                <a:lnSpc>
                  <a:spcPct val="90000"/>
                </a:lnSpc>
              </a:pPr>
              <a:r>
                <a:rPr lang="en-US" sz="1100" b="1" dirty="0">
                  <a:solidFill>
                    <a:srgbClr val="5F5F65"/>
                  </a:solidFill>
                  <a:latin typeface="Calibri" charset="0"/>
                </a:rPr>
                <a:t>Internet</a:t>
              </a:r>
            </a:p>
          </p:txBody>
        </p:sp>
        <p:sp>
          <p:nvSpPr>
            <p:cNvPr id="124" name="Rounded Rectangle 123"/>
            <p:cNvSpPr/>
            <p:nvPr/>
          </p:nvSpPr>
          <p:spPr>
            <a:xfrm>
              <a:off x="3699076" y="4109500"/>
              <a:ext cx="766090" cy="36242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DMZ2</a:t>
              </a:r>
            </a:p>
            <a:p>
              <a:pPr algn="ctr"/>
              <a:r>
                <a:rPr lang="en-US" sz="900" dirty="0"/>
                <a:t>0.0.0.0</a:t>
              </a:r>
            </a:p>
          </p:txBody>
        </p:sp>
        <p:pic>
          <p:nvPicPr>
            <p:cNvPr id="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9048" y="4157584"/>
              <a:ext cx="441799" cy="44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0" name="Group 219"/>
          <p:cNvGrpSpPr/>
          <p:nvPr/>
        </p:nvGrpSpPr>
        <p:grpSpPr>
          <a:xfrm>
            <a:off x="6896972" y="410222"/>
            <a:ext cx="1566644" cy="653177"/>
            <a:chOff x="3115201" y="4109500"/>
            <a:chExt cx="1349965" cy="489883"/>
          </a:xfrm>
        </p:grpSpPr>
        <p:sp>
          <p:nvSpPr>
            <p:cNvPr id="221" name="Cloud"/>
            <p:cNvSpPr>
              <a:spLocks noChangeAspect="1" noEditPoints="1" noChangeArrowheads="1"/>
            </p:cNvSpPr>
            <p:nvPr/>
          </p:nvSpPr>
          <p:spPr bwMode="auto">
            <a:xfrm>
              <a:off x="3115201" y="4193881"/>
              <a:ext cx="668559" cy="395255"/>
            </a:xfrm>
            <a:custGeom>
              <a:avLst/>
              <a:gdLst>
                <a:gd name="T0" fmla="*/ 1602011 w 21600"/>
                <a:gd name="T1" fmla="*/ 113525112 h 21600"/>
                <a:gd name="T2" fmla="*/ 258246945 w 21600"/>
                <a:gd name="T3" fmla="*/ 226808468 h 21600"/>
                <a:gd name="T4" fmla="*/ 516063542 w 21600"/>
                <a:gd name="T5" fmla="*/ 113525112 h 21600"/>
                <a:gd name="T6" fmla="*/ 258246945 w 21600"/>
                <a:gd name="T7" fmla="*/ 1298184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6"/>
            </a:lnRef>
            <a:fillRef idx="2">
              <a:schemeClr val="accent6"/>
            </a:fillRef>
            <a:effectRef idx="1">
              <a:schemeClr val="accent6"/>
            </a:effectRef>
            <a:fontRef idx="minor">
              <a:schemeClr val="dk1"/>
            </a:fontRef>
          </p:style>
          <p:txBody>
            <a:bodyPr lIns="68585" tIns="34292" rIns="68585" bIns="34292" anchor="ctr" anchorCtr="1">
              <a:prstTxWarp prst="textNoShape">
                <a:avLst/>
              </a:prstTxWarp>
            </a:bodyPr>
            <a:lstStyle/>
            <a:p>
              <a:pPr algn="ctr" defTabSz="814265" eaLnBrk="0" hangingPunct="0">
                <a:lnSpc>
                  <a:spcPct val="90000"/>
                </a:lnSpc>
              </a:pPr>
              <a:r>
                <a:rPr lang="en-US" sz="1100" b="1" dirty="0">
                  <a:solidFill>
                    <a:srgbClr val="5F5F65"/>
                  </a:solidFill>
                  <a:latin typeface="Calibri" charset="0"/>
                </a:rPr>
                <a:t>Internet</a:t>
              </a:r>
            </a:p>
          </p:txBody>
        </p:sp>
        <p:sp>
          <p:nvSpPr>
            <p:cNvPr id="222" name="Rounded Rectangle 221"/>
            <p:cNvSpPr/>
            <p:nvPr/>
          </p:nvSpPr>
          <p:spPr>
            <a:xfrm>
              <a:off x="3699076" y="4109500"/>
              <a:ext cx="766090" cy="36242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DMZ1</a:t>
              </a:r>
            </a:p>
            <a:p>
              <a:pPr algn="ctr"/>
              <a:r>
                <a:rPr lang="en-US" sz="900" dirty="0"/>
                <a:t>0.0.0.0</a:t>
              </a:r>
            </a:p>
          </p:txBody>
        </p:sp>
        <p:pic>
          <p:nvPicPr>
            <p:cNvPr id="2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9048" y="4157584"/>
              <a:ext cx="441799" cy="44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7" name="Straight Connector 116"/>
          <p:cNvCxnSpPr>
            <a:stCxn id="205" idx="0"/>
          </p:cNvCxnSpPr>
          <p:nvPr/>
        </p:nvCxnSpPr>
        <p:spPr>
          <a:xfrm flipH="1" flipV="1">
            <a:off x="7769016" y="2388808"/>
            <a:ext cx="1953607" cy="235369"/>
          </a:xfrm>
          <a:prstGeom prst="line">
            <a:avLst/>
          </a:prstGeom>
          <a:noFill/>
          <a:ln>
            <a:solidFill>
              <a:srgbClr val="435153"/>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208" idx="0"/>
          </p:cNvCxnSpPr>
          <p:nvPr/>
        </p:nvCxnSpPr>
        <p:spPr>
          <a:xfrm flipH="1" flipV="1">
            <a:off x="7746593" y="2400020"/>
            <a:ext cx="2829763" cy="224152"/>
          </a:xfrm>
          <a:prstGeom prst="line">
            <a:avLst/>
          </a:prstGeom>
          <a:noFill/>
          <a:ln>
            <a:solidFill>
              <a:srgbClr val="435153"/>
            </a:solidFill>
            <a:prstDash val="sysDash"/>
          </a:ln>
        </p:spPr>
        <p:style>
          <a:lnRef idx="1">
            <a:schemeClr val="accent1"/>
          </a:lnRef>
          <a:fillRef idx="0">
            <a:schemeClr val="accent1"/>
          </a:fillRef>
          <a:effectRef idx="0">
            <a:schemeClr val="accent1"/>
          </a:effectRef>
          <a:fontRef idx="minor">
            <a:schemeClr val="tx1"/>
          </a:fontRef>
        </p:style>
      </p:cxnSp>
      <p:pic>
        <p:nvPicPr>
          <p:cNvPr id="248" name="Picture 104" descr="Akamai_Serv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2003" y="2073127"/>
            <a:ext cx="670808" cy="430212"/>
          </a:xfrm>
          <a:prstGeom prst="rect">
            <a:avLst/>
          </a:prstGeom>
          <a:noFill/>
          <a:ln w="9525">
            <a:noFill/>
            <a:miter lim="800000"/>
            <a:headEnd/>
            <a:tailEnd/>
          </a:ln>
        </p:spPr>
      </p:pic>
      <p:cxnSp>
        <p:nvCxnSpPr>
          <p:cNvPr id="21" name="Straight Arrow Connector 20"/>
          <p:cNvCxnSpPr/>
          <p:nvPr/>
        </p:nvCxnSpPr>
        <p:spPr>
          <a:xfrm>
            <a:off x="8665868" y="2803761"/>
            <a:ext cx="549324" cy="0"/>
          </a:xfrm>
          <a:prstGeom prst="straightConnector1">
            <a:avLst/>
          </a:prstGeom>
          <a:noFill/>
          <a:ln w="381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177498" y="1738333"/>
            <a:ext cx="1011329" cy="748168"/>
          </a:xfrm>
          <a:prstGeom prst="rect">
            <a:avLst/>
          </a:prstGeom>
          <a:solidFill>
            <a:srgbClr val="FFFF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r>
              <a:rPr lang="en-US" sz="1300" dirty="0">
                <a:solidFill>
                  <a:schemeClr val="tx1"/>
                </a:solidFill>
              </a:rPr>
              <a:t>Inter POP redirect Traffic</a:t>
            </a:r>
          </a:p>
        </p:txBody>
      </p:sp>
      <p:cxnSp>
        <p:nvCxnSpPr>
          <p:cNvPr id="30" name="Straight Connector 29"/>
          <p:cNvCxnSpPr>
            <a:stCxn id="26" idx="1"/>
          </p:cNvCxnSpPr>
          <p:nvPr/>
        </p:nvCxnSpPr>
        <p:spPr>
          <a:xfrm flipH="1">
            <a:off x="8982902" y="2112417"/>
            <a:ext cx="2194596" cy="503163"/>
          </a:xfrm>
          <a:prstGeom prst="line">
            <a:avLst/>
          </a:prstGeom>
          <a:noFill/>
          <a:ln w="19050" cmpd="sng">
            <a:solidFill>
              <a:srgbClr val="43515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15" name="Content Placeholder 67"/>
          <p:cNvSpPr>
            <a:spLocks noGrp="1"/>
          </p:cNvSpPr>
          <p:nvPr>
            <p:ph sz="quarter" idx="11"/>
          </p:nvPr>
        </p:nvSpPr>
        <p:spPr>
          <a:xfrm>
            <a:off x="102474" y="1369224"/>
            <a:ext cx="4951308" cy="4841517"/>
          </a:xfrm>
        </p:spPr>
        <p:txBody>
          <a:bodyPr/>
          <a:lstStyle/>
          <a:p>
            <a:r>
              <a:rPr lang="ja-JP" altLang="en-US" sz="1700" dirty="0" smtClean="0"/>
              <a:t>アクセス・ネットワークごとに複数の</a:t>
            </a:r>
            <a:r>
              <a:rPr lang="en-US" altLang="ja-JP" sz="1700" dirty="0" smtClean="0"/>
              <a:t>DMVPN Hub</a:t>
            </a:r>
            <a:r>
              <a:rPr lang="ja-JP" altLang="en-US" sz="1700" dirty="0" smtClean="0"/>
              <a:t>を持ち冗長化する。また水平方向に拡張する。</a:t>
            </a:r>
            <a:endParaRPr lang="en-US" sz="1700" dirty="0"/>
          </a:p>
          <a:p>
            <a:r>
              <a:rPr lang="ja-JP" altLang="en-US" sz="1700" dirty="0" smtClean="0"/>
              <a:t>もしリモートサイトへの現在の出口がダウンした場合、同一（</a:t>
            </a:r>
            <a:r>
              <a:rPr lang="en-US" altLang="ja-JP" sz="1700" dirty="0" smtClean="0"/>
              <a:t>DMVPN1</a:t>
            </a:r>
            <a:r>
              <a:rPr lang="ja-JP" altLang="en-US" sz="1700" dirty="0" smtClean="0"/>
              <a:t>）ネットワークの別の出口に向かう</a:t>
            </a:r>
            <a:r>
              <a:rPr lang="en-US" sz="1700" dirty="0" smtClean="0"/>
              <a:t> </a:t>
            </a:r>
            <a:endParaRPr lang="en-US" sz="1700" dirty="0"/>
          </a:p>
          <a:p>
            <a:r>
              <a:rPr lang="ja-JP" altLang="en-US" sz="1700" dirty="0" smtClean="0"/>
              <a:t>そうでなければ、別の（</a:t>
            </a:r>
            <a:r>
              <a:rPr lang="en-US" altLang="ja-JP" sz="1700" dirty="0" smtClean="0"/>
              <a:t>DMVPN2</a:t>
            </a:r>
            <a:r>
              <a:rPr lang="ja-JP" altLang="en-US" sz="1700" dirty="0" smtClean="0"/>
              <a:t>）ネットワーへと向かう</a:t>
            </a:r>
            <a:endParaRPr lang="en-US" sz="1700" dirty="0"/>
          </a:p>
          <a:p>
            <a:r>
              <a:rPr lang="ja-JP" altLang="en-US" sz="1700" dirty="0" smtClean="0"/>
              <a:t>拡張性がある</a:t>
            </a:r>
            <a:r>
              <a:rPr lang="en-US" altLang="ja-JP" sz="1700" dirty="0" smtClean="0"/>
              <a:t> – </a:t>
            </a:r>
            <a:r>
              <a:rPr lang="ja-JP" altLang="en-US" sz="1700" dirty="0" smtClean="0"/>
              <a:t>単一の（</a:t>
            </a:r>
            <a:r>
              <a:rPr lang="en-US" altLang="ja-JP" sz="1700" dirty="0" smtClean="0"/>
              <a:t>DMVPN</a:t>
            </a:r>
            <a:r>
              <a:rPr lang="ja-JP" altLang="en-US" sz="1700" dirty="0" smtClean="0"/>
              <a:t>）上で複数の</a:t>
            </a:r>
            <a:r>
              <a:rPr lang="en-US" altLang="ja-JP" sz="1700" dirty="0" smtClean="0"/>
              <a:t>BR/</a:t>
            </a:r>
            <a:r>
              <a:rPr lang="ja-JP" altLang="en-US" sz="1700" dirty="0" smtClean="0"/>
              <a:t>出口にまたがってトラフィックを分散</a:t>
            </a:r>
            <a:endParaRPr lang="en-US" sz="1700" dirty="0"/>
          </a:p>
          <a:p>
            <a:r>
              <a:rPr lang="ja-JP" altLang="en-US" sz="1700" dirty="0" smtClean="0"/>
              <a:t>ルータの性能に応じて水平方向に拡張できる</a:t>
            </a:r>
            <a:r>
              <a:rPr lang="en-US" sz="1700" dirty="0" smtClean="0"/>
              <a:t> </a:t>
            </a:r>
            <a:endParaRPr lang="en-US" sz="1700" dirty="0"/>
          </a:p>
          <a:p>
            <a:r>
              <a:rPr lang="en-US" altLang="ja-JP" sz="1700" dirty="0" smtClean="0"/>
              <a:t>POP</a:t>
            </a:r>
            <a:r>
              <a:rPr lang="ja-JP" altLang="en-US" sz="1700" dirty="0" smtClean="0"/>
              <a:t>をまたいだ収束は、</a:t>
            </a:r>
            <a:r>
              <a:rPr lang="en-US" altLang="ja-JP" sz="1700" dirty="0" smtClean="0"/>
              <a:t>POP</a:t>
            </a:r>
            <a:r>
              <a:rPr lang="ja-JP" altLang="en-US" sz="1700" dirty="0" smtClean="0"/>
              <a:t>の全出口が落ちた場合か帯域制限に達した場合にのみ発生すべき</a:t>
            </a:r>
            <a:endParaRPr lang="en-US" sz="1700" dirty="0"/>
          </a:p>
        </p:txBody>
      </p:sp>
      <p:sp>
        <p:nvSpPr>
          <p:cNvPr id="127" name="Freeform 126"/>
          <p:cNvSpPr/>
          <p:nvPr/>
        </p:nvSpPr>
        <p:spPr>
          <a:xfrm>
            <a:off x="7268150" y="3048000"/>
            <a:ext cx="711016" cy="1919112"/>
          </a:xfrm>
          <a:custGeom>
            <a:avLst/>
            <a:gdLst>
              <a:gd name="connsiteX0" fmla="*/ 0 w 573314"/>
              <a:gd name="connsiteY0" fmla="*/ 1618342 h 1618342"/>
              <a:gd name="connsiteX1" fmla="*/ 573314 w 573314"/>
              <a:gd name="connsiteY1" fmla="*/ 776514 h 1618342"/>
              <a:gd name="connsiteX2" fmla="*/ 108857 w 573314"/>
              <a:gd name="connsiteY2" fmla="*/ 0 h 1618342"/>
              <a:gd name="connsiteX0" fmla="*/ 0 w 582561"/>
              <a:gd name="connsiteY0" fmla="*/ 1687841 h 1687841"/>
              <a:gd name="connsiteX1" fmla="*/ 582561 w 582561"/>
              <a:gd name="connsiteY1" fmla="*/ 776514 h 1687841"/>
              <a:gd name="connsiteX2" fmla="*/ 118104 w 582561"/>
              <a:gd name="connsiteY2" fmla="*/ 0 h 1687841"/>
              <a:gd name="connsiteX0" fmla="*/ 0 w 582561"/>
              <a:gd name="connsiteY0" fmla="*/ 1687841 h 1687841"/>
              <a:gd name="connsiteX1" fmla="*/ 582561 w 582561"/>
              <a:gd name="connsiteY1" fmla="*/ 707014 h 1687841"/>
              <a:gd name="connsiteX2" fmla="*/ 118104 w 582561"/>
              <a:gd name="connsiteY2" fmla="*/ 0 h 1687841"/>
              <a:gd name="connsiteX0" fmla="*/ 0 w 582561"/>
              <a:gd name="connsiteY0" fmla="*/ 1687841 h 1687841"/>
              <a:gd name="connsiteX1" fmla="*/ 582561 w 582561"/>
              <a:gd name="connsiteY1" fmla="*/ 707014 h 1687841"/>
              <a:gd name="connsiteX2" fmla="*/ 182834 w 582561"/>
              <a:gd name="connsiteY2" fmla="*/ 0 h 1687841"/>
            </a:gdLst>
            <a:ahLst/>
            <a:cxnLst>
              <a:cxn ang="0">
                <a:pos x="connsiteX0" y="connsiteY0"/>
              </a:cxn>
              <a:cxn ang="0">
                <a:pos x="connsiteX1" y="connsiteY1"/>
              </a:cxn>
              <a:cxn ang="0">
                <a:pos x="connsiteX2" y="connsiteY2"/>
              </a:cxn>
            </a:cxnLst>
            <a:rect l="l" t="t" r="r" b="b"/>
            <a:pathLst>
              <a:path w="582561" h="1687841">
                <a:moveTo>
                  <a:pt x="0" y="1687841"/>
                </a:moveTo>
                <a:lnTo>
                  <a:pt x="582561" y="707014"/>
                </a:lnTo>
                <a:lnTo>
                  <a:pt x="182834" y="0"/>
                </a:lnTo>
              </a:path>
            </a:pathLst>
          </a:custGeom>
          <a:ln w="19050" cmpd="sng">
            <a:solidFill>
              <a:schemeClr val="accent2"/>
            </a:solidFill>
            <a:prstDash val="sysDash"/>
            <a:headEnd type="oval"/>
            <a:tailEnd type="oval"/>
          </a:ln>
        </p:spPr>
        <p:txBody>
          <a:bodyPr lIns="121885" tIns="60943" rIns="121885" bIns="60943" rtlCol="0" anchor="ctr"/>
          <a:lstStyle/>
          <a:p>
            <a:pPr algn="ctr"/>
            <a:endParaRPr lang="en-US"/>
          </a:p>
        </p:txBody>
      </p:sp>
      <p:sp>
        <p:nvSpPr>
          <p:cNvPr id="130" name="Freeform 129"/>
          <p:cNvSpPr/>
          <p:nvPr/>
        </p:nvSpPr>
        <p:spPr>
          <a:xfrm>
            <a:off x="7471304" y="2991557"/>
            <a:ext cx="2196997" cy="1988459"/>
          </a:xfrm>
          <a:custGeom>
            <a:avLst/>
            <a:gdLst>
              <a:gd name="connsiteX0" fmla="*/ 0 w 674914"/>
              <a:gd name="connsiteY0" fmla="*/ 1654629 h 1654629"/>
              <a:gd name="connsiteX1" fmla="*/ 602343 w 674914"/>
              <a:gd name="connsiteY1" fmla="*/ 653143 h 1654629"/>
              <a:gd name="connsiteX2" fmla="*/ 674914 w 674914"/>
              <a:gd name="connsiteY2" fmla="*/ 0 h 1654629"/>
              <a:gd name="connsiteX0" fmla="*/ 0 w 674914"/>
              <a:gd name="connsiteY0" fmla="*/ 1654629 h 1654629"/>
              <a:gd name="connsiteX1" fmla="*/ 286372 w 674914"/>
              <a:gd name="connsiteY1" fmla="*/ 604519 h 1654629"/>
              <a:gd name="connsiteX2" fmla="*/ 674914 w 674914"/>
              <a:gd name="connsiteY2" fmla="*/ 0 h 1654629"/>
            </a:gdLst>
            <a:ahLst/>
            <a:cxnLst>
              <a:cxn ang="0">
                <a:pos x="connsiteX0" y="connsiteY0"/>
              </a:cxn>
              <a:cxn ang="0">
                <a:pos x="connsiteX1" y="connsiteY1"/>
              </a:cxn>
              <a:cxn ang="0">
                <a:pos x="connsiteX2" y="connsiteY2"/>
              </a:cxn>
            </a:cxnLst>
            <a:rect l="l" t="t" r="r" b="b"/>
            <a:pathLst>
              <a:path w="674914" h="1654629">
                <a:moveTo>
                  <a:pt x="0" y="1654629"/>
                </a:moveTo>
                <a:lnTo>
                  <a:pt x="286372" y="604519"/>
                </a:lnTo>
                <a:cubicBezTo>
                  <a:pt x="310562" y="386805"/>
                  <a:pt x="650724" y="217714"/>
                  <a:pt x="674914" y="0"/>
                </a:cubicBezTo>
              </a:path>
            </a:pathLst>
          </a:custGeom>
          <a:ln w="19050" cmpd="sng">
            <a:solidFill>
              <a:srgbClr val="F37C20"/>
            </a:solidFill>
            <a:prstDash val="sysDash"/>
            <a:headEnd type="oval"/>
            <a:tailEnd type="oval"/>
          </a:ln>
        </p:spPr>
        <p:txBody>
          <a:bodyPr lIns="121885" tIns="60943" rIns="121885" bIns="60943" rtlCol="0" anchor="ctr"/>
          <a:lstStyle/>
          <a:p>
            <a:pPr algn="ctr"/>
            <a:endParaRPr lang="en-US"/>
          </a:p>
        </p:txBody>
      </p:sp>
      <p:sp>
        <p:nvSpPr>
          <p:cNvPr id="113" name="TextBox 112"/>
          <p:cNvSpPr txBox="1"/>
          <p:nvPr/>
        </p:nvSpPr>
        <p:spPr>
          <a:xfrm>
            <a:off x="5871049" y="5246884"/>
            <a:ext cx="618644" cy="461639"/>
          </a:xfrm>
          <a:prstGeom prst="rect">
            <a:avLst/>
          </a:prstGeom>
          <a:noFill/>
        </p:spPr>
        <p:txBody>
          <a:bodyPr wrap="square" lIns="0" tIns="60947" rIns="0" bIns="60947" rtlCol="0">
            <a:spAutoFit/>
          </a:bodyPr>
          <a:lstStyle/>
          <a:p>
            <a:r>
              <a:rPr lang="en-US" sz="1100" dirty="0"/>
              <a:t>Stub Site</a:t>
            </a:r>
          </a:p>
          <a:p>
            <a:r>
              <a:rPr lang="en-US" sz="1100" dirty="0"/>
              <a:t>MC</a:t>
            </a:r>
          </a:p>
        </p:txBody>
      </p:sp>
    </p:spTree>
    <p:extLst>
      <p:ext uri="{BB962C8B-B14F-4D97-AF65-F5344CB8AC3E}">
        <p14:creationId xmlns:p14="http://schemas.microsoft.com/office/powerpoint/2010/main" val="201114688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err="1" smtClean="0"/>
              <a:t>iWAN</a:t>
            </a:r>
            <a:r>
              <a:rPr kumimoji="1" lang="ja-JP" altLang="en-US" dirty="0" smtClean="0"/>
              <a:t>応用例</a:t>
            </a:r>
            <a:r>
              <a:rPr kumimoji="1" lang="en-US" altLang="ja-JP" dirty="0" smtClean="0"/>
              <a:t/>
            </a:r>
            <a:br>
              <a:rPr kumimoji="1" lang="en-US" altLang="ja-JP" dirty="0" smtClean="0"/>
            </a:br>
            <a:r>
              <a:rPr lang="ja-JP" altLang="en-US" dirty="0" smtClean="0"/>
              <a:t>支店や営業所の</a:t>
            </a:r>
            <a:r>
              <a:rPr lang="en-US" altLang="ja-JP" dirty="0" smtClean="0"/>
              <a:t>BYOD</a:t>
            </a:r>
            <a:r>
              <a:rPr lang="ja-JP" altLang="en-US" dirty="0" smtClean="0"/>
              <a:t>環境で強固なセキュリティを提供</a:t>
            </a:r>
            <a:endParaRPr kumimoji="1" lang="ja-JP" altLang="en-US" dirty="0"/>
          </a:p>
        </p:txBody>
      </p:sp>
      <p:sp>
        <p:nvSpPr>
          <p:cNvPr id="3" name="Rectangle 2"/>
          <p:cNvSpPr/>
          <p:nvPr/>
        </p:nvSpPr>
        <p:spPr>
          <a:xfrm>
            <a:off x="639772" y="4223497"/>
            <a:ext cx="10864031" cy="2393992"/>
          </a:xfrm>
          <a:prstGeom prst="rect">
            <a:avLst/>
          </a:prstGeom>
          <a:gradFill flip="none" rotWithShape="1">
            <a:gsLst>
              <a:gs pos="0">
                <a:schemeClr val="accent5"/>
              </a:gs>
              <a:gs pos="100000">
                <a:srgbClr val="08252E">
                  <a:alpha val="0"/>
                </a:srgbClr>
              </a:gs>
            </a:gsLst>
            <a:lin ang="5400000" scaled="0"/>
            <a:tileRect/>
          </a:gradFill>
          <a:ln w="9525" cap="flat" cmpd="sng" algn="ctr">
            <a:gradFill flip="none" rotWithShape="1">
              <a:gsLst>
                <a:gs pos="0">
                  <a:schemeClr val="bg1">
                    <a:lumMod val="5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912418">
              <a:lnSpc>
                <a:spcPct val="95000"/>
              </a:lnSpc>
              <a:spcBef>
                <a:spcPts val="200"/>
              </a:spcBef>
            </a:pPr>
            <a:endParaRPr lang="en-US" sz="23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4" name="Rectangle 3"/>
          <p:cNvSpPr/>
          <p:nvPr/>
        </p:nvSpPr>
        <p:spPr>
          <a:xfrm>
            <a:off x="0" y="1409089"/>
            <a:ext cx="12188825" cy="2831107"/>
          </a:xfrm>
          <a:prstGeom prst="rect">
            <a:avLst/>
          </a:prstGeom>
          <a:gradFill flip="none" rotWithShape="1">
            <a:gsLst>
              <a:gs pos="1000">
                <a:schemeClr val="tx1">
                  <a:lumMod val="83000"/>
                  <a:alpha val="0"/>
                </a:schemeClr>
              </a:gs>
              <a:gs pos="100000">
                <a:schemeClr val="accent5"/>
              </a:gs>
            </a:gsLst>
            <a:lin ang="16200000" scaled="1"/>
            <a:tileRect/>
          </a:gradFill>
          <a:ln w="9525" cap="flat" cmpd="sng" algn="ctr">
            <a:noFill/>
            <a:prstDash val="solid"/>
            <a:headEnd/>
            <a:tailEnd/>
          </a:ln>
          <a:effectLst/>
        </p:spPr>
        <p:txBody>
          <a:bodyPr vert="horz" wrap="square" lIns="182867" tIns="91435" rIns="18287" bIns="18287" anchor="ctr" anchorCtr="0"/>
          <a:lstStyle/>
          <a:p>
            <a:pPr defTabSz="760590">
              <a:lnSpc>
                <a:spcPct val="95000"/>
              </a:lnSpc>
              <a:spcBef>
                <a:spcPts val="167"/>
              </a:spcBef>
            </a:pPr>
            <a:endParaRPr lang="en-US" sz="17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grpSp>
        <p:nvGrpSpPr>
          <p:cNvPr id="5" name="Group 4"/>
          <p:cNvGrpSpPr/>
          <p:nvPr/>
        </p:nvGrpSpPr>
        <p:grpSpPr>
          <a:xfrm>
            <a:off x="1128474" y="4402401"/>
            <a:ext cx="2377439" cy="1975091"/>
            <a:chOff x="1128473" y="4402399"/>
            <a:chExt cx="3191482" cy="1975091"/>
          </a:xfrm>
        </p:grpSpPr>
        <p:sp>
          <p:nvSpPr>
            <p:cNvPr id="6" name="Rectangle 5"/>
            <p:cNvSpPr/>
            <p:nvPr/>
          </p:nvSpPr>
          <p:spPr>
            <a:xfrm>
              <a:off x="1128473" y="4402399"/>
              <a:ext cx="3191482" cy="1975091"/>
            </a:xfrm>
            <a:prstGeom prst="rect">
              <a:avLst/>
            </a:prstGeom>
            <a:gradFill flip="none" rotWithShape="1">
              <a:gsLst>
                <a:gs pos="66000">
                  <a:schemeClr val="tx1">
                    <a:lumMod val="0"/>
                    <a:lumOff val="100000"/>
                  </a:schemeClr>
                </a:gs>
                <a:gs pos="0">
                  <a:srgbClr val="08252E">
                    <a:alpha val="0"/>
                  </a:srgbClr>
                </a:gs>
              </a:gsLst>
              <a:lin ang="16200000" scaled="1"/>
              <a:tileRect/>
            </a:gradFill>
            <a:ln w="9525" cap="flat" cmpd="sng" algn="ctr">
              <a:noFill/>
              <a:prstDash val="solid"/>
              <a:headEnd/>
              <a:tailEnd/>
            </a:ln>
            <a:effectLst>
              <a:outerShdw blurRad="101600" dist="12700" dir="16200000" rotWithShape="0">
                <a:prstClr val="black">
                  <a:alpha val="23000"/>
                </a:prstClr>
              </a:outerShdw>
            </a:effectLst>
          </p:spPr>
          <p:txBody>
            <a:bodyPr vert="horz" wrap="square" lIns="15236" tIns="152357" rIns="15236" bIns="15236" anchor="t" anchorCtr="0"/>
            <a:lstStyle/>
            <a:p>
              <a:pPr algn="ctr" defTabSz="912963">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7" name="TextBox 6"/>
            <p:cNvSpPr txBox="1"/>
            <p:nvPr/>
          </p:nvSpPr>
          <p:spPr>
            <a:xfrm>
              <a:off x="1175591" y="4550748"/>
              <a:ext cx="3097239" cy="303919"/>
            </a:xfrm>
            <a:prstGeom prst="rect">
              <a:avLst/>
            </a:prstGeom>
            <a:noFill/>
          </p:spPr>
          <p:txBody>
            <a:bodyPr wrap="square" lIns="91428" tIns="45715" rIns="91428" bIns="45715" rtlCol="0" anchor="ctr">
              <a:spAutoFit/>
            </a:bodyPr>
            <a:lstStyle/>
            <a:p>
              <a:pPr algn="ctr">
                <a:lnSpc>
                  <a:spcPct val="90000"/>
                </a:lnSpc>
              </a:pPr>
              <a:r>
                <a:rPr lang="ja-JP" altLang="en-US" sz="1500" b="1" dirty="0">
                  <a:solidFill>
                    <a:schemeClr val="tx2"/>
                  </a:solidFill>
                </a:rPr>
                <a:t>課　題</a:t>
              </a:r>
              <a:endParaRPr lang="en-US" sz="1500" b="1" dirty="0">
                <a:solidFill>
                  <a:schemeClr val="tx2"/>
                </a:solidFill>
              </a:endParaRPr>
            </a:p>
          </p:txBody>
        </p:sp>
        <p:sp>
          <p:nvSpPr>
            <p:cNvPr id="8" name="TextBox 7"/>
            <p:cNvSpPr txBox="1"/>
            <p:nvPr/>
          </p:nvSpPr>
          <p:spPr>
            <a:xfrm>
              <a:off x="1225987" y="5018930"/>
              <a:ext cx="2996457" cy="855092"/>
            </a:xfrm>
            <a:prstGeom prst="rect">
              <a:avLst/>
            </a:prstGeom>
            <a:noFill/>
          </p:spPr>
          <p:txBody>
            <a:bodyPr wrap="square" lIns="91428" tIns="45715" rIns="91428" bIns="45715" rtlCol="0" anchor="t">
              <a:spAutoFit/>
            </a:bodyPr>
            <a:lstStyle/>
            <a:p>
              <a:pPr marL="168264" indent="-168264">
                <a:lnSpc>
                  <a:spcPct val="90000"/>
                </a:lnSpc>
                <a:spcBef>
                  <a:spcPts val="500"/>
                </a:spcBef>
                <a:buFont typeface="Arial" panose="020B0604020202020204" pitchFamily="34" charset="0"/>
                <a:buChar char="•"/>
              </a:pPr>
              <a:r>
                <a:rPr lang="en-US" altLang="ja-JP" sz="1200" dirty="0">
                  <a:solidFill>
                    <a:srgbClr val="3F4B4D"/>
                  </a:solidFill>
                </a:rPr>
                <a:t>IT</a:t>
              </a:r>
              <a:r>
                <a:rPr lang="ja-JP" altLang="en-US" sz="1200" dirty="0">
                  <a:solidFill>
                    <a:srgbClr val="3F4B4D"/>
                  </a:solidFill>
                </a:rPr>
                <a:t>標準でない</a:t>
              </a:r>
              <a:r>
                <a:rPr lang="en-US" altLang="ja-JP" sz="1200" dirty="0">
                  <a:solidFill>
                    <a:srgbClr val="3F4B4D"/>
                  </a:solidFill>
                </a:rPr>
                <a:t>BYOD</a:t>
              </a:r>
              <a:r>
                <a:rPr lang="ja-JP" altLang="en-US" sz="1200" dirty="0">
                  <a:solidFill>
                    <a:srgbClr val="3F4B4D"/>
                  </a:solidFill>
                </a:rPr>
                <a:t>機器のサポート</a:t>
              </a:r>
              <a:endParaRPr lang="en-US" sz="1200" dirty="0">
                <a:solidFill>
                  <a:srgbClr val="3F4B4D"/>
                </a:solidFill>
              </a:endParaRPr>
            </a:p>
            <a:p>
              <a:pPr marL="168264" indent="-168264">
                <a:lnSpc>
                  <a:spcPct val="90000"/>
                </a:lnSpc>
                <a:spcBef>
                  <a:spcPts val="500"/>
                </a:spcBef>
                <a:buFont typeface="Arial" panose="020B0604020202020204" pitchFamily="34" charset="0"/>
                <a:buChar char="•"/>
              </a:pPr>
              <a:r>
                <a:rPr lang="ja-JP" altLang="en-US" sz="1200" dirty="0">
                  <a:solidFill>
                    <a:srgbClr val="3F4B4D"/>
                  </a:solidFill>
                </a:rPr>
                <a:t>統一されたセキュリティポリシーの適用</a:t>
              </a:r>
              <a:endParaRPr lang="en-US" sz="1200" dirty="0">
                <a:solidFill>
                  <a:srgbClr val="3F4B4D"/>
                </a:solidFill>
              </a:endParaRPr>
            </a:p>
          </p:txBody>
        </p:sp>
      </p:grpSp>
      <p:sp>
        <p:nvSpPr>
          <p:cNvPr id="9" name="Oval 8"/>
          <p:cNvSpPr/>
          <p:nvPr/>
        </p:nvSpPr>
        <p:spPr>
          <a:xfrm>
            <a:off x="352332" y="1649681"/>
            <a:ext cx="3473605" cy="2065073"/>
          </a:xfrm>
          <a:prstGeom prst="ellipse">
            <a:avLst/>
          </a:prstGeom>
          <a:solidFill>
            <a:srgbClr val="1A7592">
              <a:alpha val="94000"/>
            </a:srgbClr>
          </a:solidFill>
          <a:ln w="9525" cap="flat" cmpd="sng" algn="ctr">
            <a:gradFill flip="none" rotWithShape="1">
              <a:gsLst>
                <a:gs pos="0">
                  <a:schemeClr val="bg1">
                    <a:lumMod val="5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912418">
              <a:lnSpc>
                <a:spcPct val="95000"/>
              </a:lnSpc>
              <a:spcBef>
                <a:spcPts val="200"/>
              </a:spcBef>
            </a:pPr>
            <a:endParaRPr lang="en-US" sz="23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10" name="Oval 9"/>
          <p:cNvSpPr/>
          <p:nvPr/>
        </p:nvSpPr>
        <p:spPr>
          <a:xfrm>
            <a:off x="8218996" y="1649681"/>
            <a:ext cx="3617499" cy="2065073"/>
          </a:xfrm>
          <a:prstGeom prst="ellipse">
            <a:avLst/>
          </a:prstGeom>
          <a:solidFill>
            <a:srgbClr val="1A7592">
              <a:alpha val="94000"/>
            </a:srgbClr>
          </a:solidFill>
          <a:ln w="9525" cap="flat" cmpd="sng" algn="ctr">
            <a:gradFill flip="none" rotWithShape="1">
              <a:gsLst>
                <a:gs pos="0">
                  <a:schemeClr val="bg1">
                    <a:lumMod val="5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912418">
              <a:lnSpc>
                <a:spcPct val="95000"/>
              </a:lnSpc>
              <a:spcBef>
                <a:spcPts val="200"/>
              </a:spcBef>
            </a:pPr>
            <a:endParaRPr lang="en-US" sz="23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cxnSp>
        <p:nvCxnSpPr>
          <p:cNvPr id="11" name="Straight Connector 10"/>
          <p:cNvCxnSpPr/>
          <p:nvPr/>
        </p:nvCxnSpPr>
        <p:spPr>
          <a:xfrm>
            <a:off x="1447425" y="2704595"/>
            <a:ext cx="9560610" cy="0"/>
          </a:xfrm>
          <a:prstGeom prst="line">
            <a:avLst/>
          </a:prstGeom>
          <a:ln>
            <a:gradFill>
              <a:gsLst>
                <a:gs pos="15000">
                  <a:schemeClr val="tx1">
                    <a:lumMod val="60000"/>
                    <a:lumOff val="40000"/>
                  </a:schemeClr>
                </a:gs>
                <a:gs pos="84000">
                  <a:schemeClr val="tx1">
                    <a:lumMod val="60000"/>
                    <a:lumOff val="40000"/>
                  </a:schemeClr>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78679" y="2182180"/>
            <a:ext cx="1547097" cy="875853"/>
            <a:chOff x="7720043" y="3547952"/>
            <a:chExt cx="1578832" cy="893586"/>
          </a:xfrm>
        </p:grpSpPr>
        <p:pic>
          <p:nvPicPr>
            <p:cNvPr id="13" name="Picture 2" descr="\\MV-FS\Projects\Cisco\03_Assets\Icons\Kubrick Icons\Device Icons\Device_cloud_white_3041_default_256.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7647" b="17647"/>
            <a:stretch/>
          </p:blipFill>
          <p:spPr bwMode="auto">
            <a:xfrm>
              <a:off x="7720043" y="3547952"/>
              <a:ext cx="1578832" cy="89358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095121" y="3853558"/>
              <a:ext cx="921306" cy="383341"/>
            </a:xfrm>
            <a:prstGeom prst="rect">
              <a:avLst/>
            </a:prstGeom>
          </p:spPr>
          <p:txBody>
            <a:bodyPr wrap="none" lIns="91428" tIns="45715" rIns="91428" bIns="45715">
              <a:spAutoFit/>
            </a:bodyPr>
            <a:lstStyle/>
            <a:p>
              <a:pPr algn="ctr">
                <a:lnSpc>
                  <a:spcPct val="150000"/>
                </a:lnSpc>
                <a:defRPr/>
              </a:pPr>
              <a:r>
                <a:rPr lang="en-US" sz="1300" dirty="0">
                  <a:solidFill>
                    <a:schemeClr val="accent3">
                      <a:lumMod val="10000"/>
                    </a:schemeClr>
                  </a:solidFill>
                  <a:latin typeface="+mj-lt"/>
                </a:rPr>
                <a:t>WAN</a:t>
              </a:r>
              <a:r>
                <a:rPr lang="ja-JP" altLang="en-US" sz="1300" dirty="0">
                  <a:solidFill>
                    <a:schemeClr val="accent3">
                      <a:lumMod val="10000"/>
                    </a:schemeClr>
                  </a:solidFill>
                  <a:latin typeface="+mj-lt"/>
                </a:rPr>
                <a:t>回線</a:t>
              </a:r>
              <a:endParaRPr lang="en-US" sz="1300" dirty="0">
                <a:solidFill>
                  <a:schemeClr val="accent3">
                    <a:lumMod val="10000"/>
                  </a:schemeClr>
                </a:solidFill>
                <a:latin typeface="+mj-lt"/>
              </a:endParaRPr>
            </a:p>
          </p:txBody>
        </p:sp>
      </p:grpSp>
      <p:sp>
        <p:nvSpPr>
          <p:cNvPr id="15" name="Rectangle 14"/>
          <p:cNvSpPr/>
          <p:nvPr/>
        </p:nvSpPr>
        <p:spPr>
          <a:xfrm>
            <a:off x="9196972" y="3652524"/>
            <a:ext cx="1980696" cy="367603"/>
          </a:xfrm>
          <a:prstGeom prst="rect">
            <a:avLst/>
          </a:prstGeom>
        </p:spPr>
        <p:txBody>
          <a:bodyPr wrap="square" lIns="76164" tIns="38084" rIns="76164" bIns="38084" anchor="ctr">
            <a:spAutoFit/>
          </a:bodyPr>
          <a:lstStyle/>
          <a:p>
            <a:pPr algn="ctr">
              <a:lnSpc>
                <a:spcPct val="150000"/>
              </a:lnSpc>
            </a:pPr>
            <a:r>
              <a:rPr lang="ja-JP" altLang="en-US" sz="1300" b="1" dirty="0">
                <a:latin typeface="+mj-lt"/>
              </a:rPr>
              <a:t>本社・データセンター</a:t>
            </a:r>
            <a:endParaRPr lang="en-US" sz="1300" b="1" dirty="0">
              <a:latin typeface="+mj-lt"/>
            </a:endParaRPr>
          </a:p>
        </p:txBody>
      </p:sp>
      <p:grpSp>
        <p:nvGrpSpPr>
          <p:cNvPr id="16" name="Group 15"/>
          <p:cNvGrpSpPr/>
          <p:nvPr/>
        </p:nvGrpSpPr>
        <p:grpSpPr>
          <a:xfrm>
            <a:off x="7845798" y="2500401"/>
            <a:ext cx="595035" cy="536439"/>
            <a:chOff x="10204132" y="1749845"/>
            <a:chExt cx="1014280" cy="914400"/>
          </a:xfrm>
        </p:grpSpPr>
        <p:pic>
          <p:nvPicPr>
            <p:cNvPr id="17" name="Picture 3" descr="C:\Documents and Settings\rteligic\Desktop\Desktop_26Apr\polygon-icon01.png"/>
            <p:cNvPicPr>
              <a:picLocks noChangeAspect="1" noChangeArrowheads="1"/>
            </p:cNvPicPr>
            <p:nvPr/>
          </p:nvPicPr>
          <p:blipFill>
            <a:blip r:embed="rId3" cstate="screen"/>
            <a:srcRect/>
            <a:stretch>
              <a:fillRect/>
            </a:stretch>
          </p:blipFill>
          <p:spPr bwMode="auto">
            <a:xfrm>
              <a:off x="10246884" y="1749845"/>
              <a:ext cx="853663" cy="914400"/>
            </a:xfrm>
            <a:prstGeom prst="rect">
              <a:avLst/>
            </a:prstGeom>
            <a:noFill/>
          </p:spPr>
        </p:pic>
        <p:sp>
          <p:nvSpPr>
            <p:cNvPr id="18" name="TextBox 182"/>
            <p:cNvSpPr txBox="1">
              <a:spLocks noChangeArrowheads="1"/>
            </p:cNvSpPr>
            <p:nvPr/>
          </p:nvSpPr>
          <p:spPr bwMode="auto">
            <a:xfrm>
              <a:off x="10204132" y="2168875"/>
              <a:ext cx="1014280" cy="341009"/>
            </a:xfrm>
            <a:prstGeom prst="rect">
              <a:avLst/>
            </a:prstGeom>
            <a:noFill/>
            <a:ln w="9525">
              <a:noFill/>
              <a:miter lim="800000"/>
              <a:headEnd/>
              <a:tailEnd/>
            </a:ln>
          </p:spPr>
          <p:txBody>
            <a:bodyPr wrap="none">
              <a:spAutoFit/>
            </a:bodyPr>
            <a:lstStyle/>
            <a:p>
              <a:pPr algn="ctr" defTabSz="914235"/>
              <a:r>
                <a:rPr lang="en-US" sz="700" dirty="0">
                  <a:solidFill>
                    <a:srgbClr val="FFFFFF"/>
                  </a:solidFill>
                  <a:effectLst>
                    <a:outerShdw blurRad="38100" dist="38100" dir="2700000" algn="tl">
                      <a:srgbClr val="000000">
                        <a:alpha val="43137"/>
                      </a:srgbClr>
                    </a:outerShdw>
                  </a:effectLst>
                  <a:latin typeface="Arial"/>
                </a:rPr>
                <a:t>ASR 1000</a:t>
              </a:r>
            </a:p>
          </p:txBody>
        </p:sp>
      </p:grpSp>
      <p:pic>
        <p:nvPicPr>
          <p:cNvPr id="19" name="icon firewall and VPN" descr="\\MV-FS\Projects\Cisco\03_Assets\Icons\Kubrick Icons\Device Icons\Device_router_with_firewall_3081_default_256.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8097"/>
          <a:stretch/>
        </p:blipFill>
        <p:spPr bwMode="auto">
          <a:xfrm>
            <a:off x="2959981" y="2291109"/>
            <a:ext cx="817568" cy="66961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57887" y="3294711"/>
            <a:ext cx="1197601" cy="261611"/>
          </a:xfrm>
          <a:prstGeom prst="rect">
            <a:avLst/>
          </a:prstGeom>
          <a:noFill/>
        </p:spPr>
        <p:txBody>
          <a:bodyPr wrap="square" lIns="91423" tIns="45712" rIns="91423" bIns="45712" rtlCol="0">
            <a:spAutoFit/>
          </a:bodyPr>
          <a:lstStyle/>
          <a:p>
            <a:pPr algn="ctr"/>
            <a:r>
              <a:rPr lang="en-US" sz="1100" dirty="0">
                <a:solidFill>
                  <a:schemeClr val="bg1"/>
                </a:solidFill>
              </a:rPr>
              <a:t>IPv4 </a:t>
            </a:r>
            <a:r>
              <a:rPr lang="ja-JP" altLang="en-US" sz="1100" dirty="0">
                <a:solidFill>
                  <a:schemeClr val="bg1"/>
                </a:solidFill>
              </a:rPr>
              <a:t>クライアント</a:t>
            </a:r>
            <a:endParaRPr lang="en-US" sz="1100" dirty="0">
              <a:solidFill>
                <a:schemeClr val="bg1"/>
              </a:solidFill>
            </a:endParaRPr>
          </a:p>
        </p:txBody>
      </p:sp>
      <p:grpSp>
        <p:nvGrpSpPr>
          <p:cNvPr id="21" name="Group 20"/>
          <p:cNvGrpSpPr/>
          <p:nvPr/>
        </p:nvGrpSpPr>
        <p:grpSpPr>
          <a:xfrm>
            <a:off x="4173077" y="2380643"/>
            <a:ext cx="1101860" cy="767151"/>
            <a:chOff x="-2048591" y="3893982"/>
            <a:chExt cx="921518" cy="814392"/>
          </a:xfrm>
        </p:grpSpPr>
        <p:pic>
          <p:nvPicPr>
            <p:cNvPr id="22" name="Picture 21" descr="tag.png"/>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15279825">
              <a:off x="-1995028" y="3840419"/>
              <a:ext cx="814392" cy="921518"/>
            </a:xfrm>
            <a:prstGeom prst="rect">
              <a:avLst/>
            </a:prstGeom>
            <a:ln>
              <a:noFill/>
              <a:headEnd type="none"/>
              <a:tailEnd type="none"/>
            </a:ln>
          </p:spPr>
        </p:pic>
        <p:sp>
          <p:nvSpPr>
            <p:cNvPr id="23" name="TextBox 22"/>
            <p:cNvSpPr txBox="1"/>
            <p:nvPr/>
          </p:nvSpPr>
          <p:spPr>
            <a:xfrm rot="2100282">
              <a:off x="-1838755" y="4190696"/>
              <a:ext cx="463188" cy="228711"/>
            </a:xfrm>
            <a:prstGeom prst="rect">
              <a:avLst/>
            </a:prstGeom>
            <a:noFill/>
            <a:ln>
              <a:noFill/>
              <a:headEnd type="none"/>
              <a:tailEnd type="none"/>
            </a:ln>
          </p:spPr>
          <p:txBody>
            <a:bodyPr wrap="square" rtlCol="0">
              <a:spAutoFit/>
            </a:bodyPr>
            <a:lstStyle/>
            <a:p>
              <a:pPr algn="ctr"/>
              <a:r>
                <a:rPr lang="en-US" sz="800" b="1" dirty="0">
                  <a:solidFill>
                    <a:srgbClr val="000000"/>
                  </a:solidFill>
                </a:rPr>
                <a:t>SGT 10</a:t>
              </a:r>
            </a:p>
          </p:txBody>
        </p:sp>
      </p:grpSp>
      <p:pic>
        <p:nvPicPr>
          <p:cNvPr id="24" name="Picture 21" descr="\\MV-FS\Projects\Cisco\References\Brand Assets\Kubrick Icons\Device Icons\Device_firewall_3130_default_25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28348" y="2523069"/>
            <a:ext cx="369123" cy="369219"/>
          </a:xfrm>
          <a:prstGeom prst="rect">
            <a:avLst/>
          </a:prstGeom>
          <a:noFill/>
        </p:spPr>
      </p:pic>
      <p:grpSp>
        <p:nvGrpSpPr>
          <p:cNvPr id="25" name="Group 24"/>
          <p:cNvGrpSpPr/>
          <p:nvPr/>
        </p:nvGrpSpPr>
        <p:grpSpPr>
          <a:xfrm>
            <a:off x="9426033" y="2252135"/>
            <a:ext cx="383625" cy="885319"/>
            <a:chOff x="10895754" y="2358888"/>
            <a:chExt cx="516952" cy="1192694"/>
          </a:xfrm>
        </p:grpSpPr>
        <p:grpSp>
          <p:nvGrpSpPr>
            <p:cNvPr id="26" name="Group 25"/>
            <p:cNvGrpSpPr/>
            <p:nvPr/>
          </p:nvGrpSpPr>
          <p:grpSpPr>
            <a:xfrm>
              <a:off x="10895754" y="2981739"/>
              <a:ext cx="516952" cy="569843"/>
              <a:chOff x="5430599" y="630230"/>
              <a:chExt cx="1382995" cy="1382995"/>
            </a:xfrm>
          </p:grpSpPr>
          <p:pic>
            <p:nvPicPr>
              <p:cNvPr id="31" name="Picture 30" descr="MC900432549.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5430599" y="630230"/>
                <a:ext cx="1382995" cy="1382995"/>
              </a:xfrm>
              <a:prstGeom prst="rect">
                <a:avLst/>
              </a:prstGeom>
            </p:spPr>
          </p:pic>
          <p:sp>
            <p:nvSpPr>
              <p:cNvPr id="32" name="Oval 31"/>
              <p:cNvSpPr/>
              <p:nvPr/>
            </p:nvSpPr>
            <p:spPr>
              <a:xfrm>
                <a:off x="5974319" y="1203739"/>
                <a:ext cx="276077" cy="320261"/>
              </a:xfrm>
              <a:prstGeom prst="ellipse">
                <a:avLst/>
              </a:prstGeom>
              <a:solidFill>
                <a:schemeClr val="bg1">
                  <a:lumMod val="75000"/>
                  <a:alpha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 name="Oval 32"/>
              <p:cNvSpPr/>
              <p:nvPr/>
            </p:nvSpPr>
            <p:spPr>
              <a:xfrm>
                <a:off x="5983159" y="1610139"/>
                <a:ext cx="276077" cy="320261"/>
              </a:xfrm>
              <a:prstGeom prst="ellipse">
                <a:avLst/>
              </a:prstGeom>
              <a:solidFill>
                <a:schemeClr val="bg1">
                  <a:lumMod val="75000"/>
                  <a:alpha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nvGrpSpPr>
            <p:cNvPr id="27" name="Group 26"/>
            <p:cNvGrpSpPr/>
            <p:nvPr/>
          </p:nvGrpSpPr>
          <p:grpSpPr>
            <a:xfrm>
              <a:off x="10903237" y="2358888"/>
              <a:ext cx="456449" cy="543338"/>
              <a:chOff x="10000241" y="0"/>
              <a:chExt cx="1382995" cy="1382995"/>
            </a:xfrm>
          </p:grpSpPr>
          <p:pic>
            <p:nvPicPr>
              <p:cNvPr id="28" name="Picture 27" descr="MC900432549.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000241" y="0"/>
                <a:ext cx="1382995" cy="1382995"/>
              </a:xfrm>
              <a:prstGeom prst="rect">
                <a:avLst/>
              </a:prstGeom>
            </p:spPr>
          </p:pic>
          <p:sp>
            <p:nvSpPr>
              <p:cNvPr id="29" name="Oval 28"/>
              <p:cNvSpPr/>
              <p:nvPr/>
            </p:nvSpPr>
            <p:spPr>
              <a:xfrm>
                <a:off x="10543961" y="573509"/>
                <a:ext cx="276077" cy="320261"/>
              </a:xfrm>
              <a:prstGeom prst="ellipse">
                <a:avLst/>
              </a:prstGeom>
              <a:solidFill>
                <a:schemeClr val="bg1">
                  <a:lumMod val="75000"/>
                  <a:alpha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 name="Oval 29"/>
              <p:cNvSpPr/>
              <p:nvPr/>
            </p:nvSpPr>
            <p:spPr>
              <a:xfrm>
                <a:off x="10530715" y="206866"/>
                <a:ext cx="276077" cy="320261"/>
              </a:xfrm>
              <a:prstGeom prst="ellipse">
                <a:avLst/>
              </a:prstGeom>
              <a:solidFill>
                <a:schemeClr val="bg1">
                  <a:lumMod val="75000"/>
                  <a:alpha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pic>
        <p:nvPicPr>
          <p:cNvPr id="34" name="Picture 25" descr="\\MV-FS\Projects\Cisco\References\Brand Assets\Kubrick Icons\Device Icons\Device_server_3156_default_256.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063009" y="2105971"/>
            <a:ext cx="561516" cy="561663"/>
          </a:xfrm>
          <a:prstGeom prst="rect">
            <a:avLst/>
          </a:prstGeom>
          <a:noFill/>
        </p:spPr>
      </p:pic>
      <p:sp>
        <p:nvSpPr>
          <p:cNvPr id="35" name="TextBox 34"/>
          <p:cNvSpPr txBox="1"/>
          <p:nvPr/>
        </p:nvSpPr>
        <p:spPr>
          <a:xfrm>
            <a:off x="9958355" y="1912561"/>
            <a:ext cx="792879" cy="261594"/>
          </a:xfrm>
          <a:prstGeom prst="rect">
            <a:avLst/>
          </a:prstGeom>
          <a:noFill/>
        </p:spPr>
        <p:txBody>
          <a:bodyPr wrap="square" lIns="91423" tIns="45712" rIns="91423" bIns="45712" rtlCol="0">
            <a:spAutoFit/>
          </a:bodyPr>
          <a:lstStyle/>
          <a:p>
            <a:pPr algn="ctr"/>
            <a:r>
              <a:rPr lang="ja-JP" altLang="en-US" sz="1100" dirty="0">
                <a:solidFill>
                  <a:schemeClr val="bg1"/>
                </a:solidFill>
              </a:rPr>
              <a:t>人事部</a:t>
            </a:r>
            <a:endParaRPr lang="en-US" sz="1100" dirty="0">
              <a:solidFill>
                <a:schemeClr val="bg1"/>
              </a:solidFill>
            </a:endParaRPr>
          </a:p>
        </p:txBody>
      </p:sp>
      <p:pic>
        <p:nvPicPr>
          <p:cNvPr id="36" name="Picture 25" descr="\\MV-FS\Projects\Cisco\References\Brand Assets\Kubrick Icons\Device Icons\Device_server_3156_default_256.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063009" y="2709999"/>
            <a:ext cx="561516" cy="561663"/>
          </a:xfrm>
          <a:prstGeom prst="rect">
            <a:avLst/>
          </a:prstGeom>
          <a:noFill/>
        </p:spPr>
      </p:pic>
      <p:sp>
        <p:nvSpPr>
          <p:cNvPr id="37" name="TextBox 36"/>
          <p:cNvSpPr txBox="1"/>
          <p:nvPr/>
        </p:nvSpPr>
        <p:spPr>
          <a:xfrm>
            <a:off x="9921159" y="3250657"/>
            <a:ext cx="889456" cy="261611"/>
          </a:xfrm>
          <a:prstGeom prst="rect">
            <a:avLst/>
          </a:prstGeom>
          <a:noFill/>
        </p:spPr>
        <p:txBody>
          <a:bodyPr wrap="square" lIns="91423" tIns="45712" rIns="91423" bIns="45712" rtlCol="0">
            <a:spAutoFit/>
          </a:bodyPr>
          <a:lstStyle/>
          <a:p>
            <a:pPr algn="ctr"/>
            <a:r>
              <a:rPr lang="ja-JP" altLang="en-US" sz="1100" dirty="0">
                <a:solidFill>
                  <a:schemeClr val="bg1"/>
                </a:solidFill>
              </a:rPr>
              <a:t>経理部</a:t>
            </a:r>
            <a:endParaRPr lang="en-US" sz="1100" dirty="0">
              <a:solidFill>
                <a:schemeClr val="bg1"/>
              </a:solidFill>
            </a:endParaRPr>
          </a:p>
        </p:txBody>
      </p:sp>
      <p:grpSp>
        <p:nvGrpSpPr>
          <p:cNvPr id="38" name="Group 37"/>
          <p:cNvGrpSpPr/>
          <p:nvPr/>
        </p:nvGrpSpPr>
        <p:grpSpPr>
          <a:xfrm rot="18989506">
            <a:off x="10228612" y="2026475"/>
            <a:ext cx="976535" cy="679896"/>
            <a:chOff x="-2353877" y="4180475"/>
            <a:chExt cx="921518" cy="814392"/>
          </a:xfrm>
        </p:grpSpPr>
        <p:pic>
          <p:nvPicPr>
            <p:cNvPr id="39" name="Picture 38" descr="tag.png"/>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15279825">
              <a:off x="-2300314" y="4126912"/>
              <a:ext cx="814392" cy="921518"/>
            </a:xfrm>
            <a:prstGeom prst="rect">
              <a:avLst/>
            </a:prstGeom>
          </p:spPr>
        </p:pic>
        <p:sp>
          <p:nvSpPr>
            <p:cNvPr id="40" name="TextBox 39"/>
            <p:cNvSpPr txBox="1"/>
            <p:nvPr/>
          </p:nvSpPr>
          <p:spPr>
            <a:xfrm rot="2100282">
              <a:off x="-2173074" y="4467337"/>
              <a:ext cx="505259" cy="258063"/>
            </a:xfrm>
            <a:prstGeom prst="rect">
              <a:avLst/>
            </a:prstGeom>
            <a:noFill/>
          </p:spPr>
          <p:txBody>
            <a:bodyPr wrap="square" rtlCol="0">
              <a:spAutoFit/>
            </a:bodyPr>
            <a:lstStyle/>
            <a:p>
              <a:pPr algn="ctr"/>
              <a:r>
                <a:rPr lang="en-US" sz="800" b="1" dirty="0">
                  <a:solidFill>
                    <a:srgbClr val="000000"/>
                  </a:solidFill>
                </a:rPr>
                <a:t>SGT 10</a:t>
              </a:r>
            </a:p>
          </p:txBody>
        </p:sp>
      </p:grpSp>
      <p:sp>
        <p:nvSpPr>
          <p:cNvPr id="41" name="Rectangle 40"/>
          <p:cNvSpPr/>
          <p:nvPr/>
        </p:nvSpPr>
        <p:spPr>
          <a:xfrm>
            <a:off x="3830458" y="3179108"/>
            <a:ext cx="4384015" cy="316721"/>
          </a:xfrm>
          <a:prstGeom prst="rect">
            <a:avLst/>
          </a:prstGeom>
        </p:spPr>
        <p:txBody>
          <a:bodyPr wrap="square" lIns="76164" tIns="38084" rIns="76164" bIns="38084" anchor="ctr">
            <a:spAutoFit/>
          </a:bodyPr>
          <a:lstStyle/>
          <a:p>
            <a:pPr algn="ctr">
              <a:lnSpc>
                <a:spcPct val="150000"/>
              </a:lnSpc>
              <a:spcBef>
                <a:spcPts val="451"/>
              </a:spcBef>
            </a:pPr>
            <a:r>
              <a:rPr lang="ja-JP" altLang="en-US" sz="1100" dirty="0">
                <a:solidFill>
                  <a:schemeClr val="accent3">
                    <a:lumMod val="10000"/>
                  </a:schemeClr>
                </a:solidFill>
                <a:latin typeface="+mj-lt"/>
              </a:rPr>
              <a:t>認証メカニズム：</a:t>
            </a:r>
            <a:r>
              <a:rPr lang="en-US" sz="1100" dirty="0">
                <a:solidFill>
                  <a:schemeClr val="accent3">
                    <a:lumMod val="10000"/>
                  </a:schemeClr>
                </a:solidFill>
                <a:latin typeface="+mj-lt"/>
              </a:rPr>
              <a:t> 802.1X, MAB, Web</a:t>
            </a:r>
            <a:r>
              <a:rPr lang="ja-JP" altLang="en-US" sz="1100" dirty="0">
                <a:solidFill>
                  <a:schemeClr val="accent3">
                    <a:lumMod val="10000"/>
                  </a:schemeClr>
                </a:solidFill>
                <a:latin typeface="+mj-lt"/>
              </a:rPr>
              <a:t>認証</a:t>
            </a:r>
            <a:endParaRPr lang="en-US" sz="1100" dirty="0">
              <a:solidFill>
                <a:schemeClr val="accent3">
                  <a:lumMod val="10000"/>
                </a:schemeClr>
              </a:solidFill>
              <a:latin typeface="+mj-lt"/>
            </a:endParaRPr>
          </a:p>
        </p:txBody>
      </p:sp>
      <p:grpSp>
        <p:nvGrpSpPr>
          <p:cNvPr id="42" name="Group 27"/>
          <p:cNvGrpSpPr/>
          <p:nvPr/>
        </p:nvGrpSpPr>
        <p:grpSpPr>
          <a:xfrm>
            <a:off x="1984466" y="2190752"/>
            <a:ext cx="1117100" cy="887189"/>
            <a:chOff x="6316875" y="2700020"/>
            <a:chExt cx="1216426" cy="980793"/>
          </a:xfrm>
        </p:grpSpPr>
        <p:sp>
          <p:nvSpPr>
            <p:cNvPr id="43" name="Oval 42"/>
            <p:cNvSpPr/>
            <p:nvPr/>
          </p:nvSpPr>
          <p:spPr>
            <a:xfrm>
              <a:off x="6316875" y="3388287"/>
              <a:ext cx="1216426" cy="292526"/>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44" name="Picture 43" descr="Device_generic_building_3154_default_256.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42488" y="2700020"/>
              <a:ext cx="965200" cy="965200"/>
            </a:xfrm>
            <a:prstGeom prst="rect">
              <a:avLst/>
            </a:prstGeom>
            <a:noFill/>
            <a:ln>
              <a:noFill/>
            </a:ln>
          </p:spPr>
        </p:pic>
      </p:grpSp>
      <p:grpSp>
        <p:nvGrpSpPr>
          <p:cNvPr id="45" name="Group 44"/>
          <p:cNvGrpSpPr/>
          <p:nvPr/>
        </p:nvGrpSpPr>
        <p:grpSpPr>
          <a:xfrm>
            <a:off x="8112224" y="2736243"/>
            <a:ext cx="1101860" cy="767151"/>
            <a:chOff x="-2048591" y="3893982"/>
            <a:chExt cx="921518" cy="814392"/>
          </a:xfrm>
        </p:grpSpPr>
        <p:pic>
          <p:nvPicPr>
            <p:cNvPr id="46" name="Picture 45" descr="tag.png"/>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15279825">
              <a:off x="-1995028" y="3840419"/>
              <a:ext cx="814392" cy="921518"/>
            </a:xfrm>
            <a:prstGeom prst="rect">
              <a:avLst/>
            </a:prstGeom>
            <a:ln>
              <a:noFill/>
              <a:headEnd type="none"/>
              <a:tailEnd type="none"/>
            </a:ln>
          </p:spPr>
        </p:pic>
        <p:sp>
          <p:nvSpPr>
            <p:cNvPr id="47" name="TextBox 46"/>
            <p:cNvSpPr txBox="1"/>
            <p:nvPr/>
          </p:nvSpPr>
          <p:spPr>
            <a:xfrm rot="2100282">
              <a:off x="-1838755" y="4190696"/>
              <a:ext cx="463188" cy="228711"/>
            </a:xfrm>
            <a:prstGeom prst="rect">
              <a:avLst/>
            </a:prstGeom>
            <a:noFill/>
            <a:ln>
              <a:noFill/>
              <a:headEnd type="none"/>
              <a:tailEnd type="none"/>
            </a:ln>
          </p:spPr>
          <p:txBody>
            <a:bodyPr wrap="square" rtlCol="0">
              <a:spAutoFit/>
            </a:bodyPr>
            <a:lstStyle/>
            <a:p>
              <a:pPr algn="ctr"/>
              <a:r>
                <a:rPr lang="en-US" sz="800" b="1" dirty="0">
                  <a:solidFill>
                    <a:srgbClr val="000000"/>
                  </a:solidFill>
                </a:rPr>
                <a:t>SGT 10</a:t>
              </a:r>
            </a:p>
          </p:txBody>
        </p:sp>
      </p:grpSp>
      <p:pic>
        <p:nvPicPr>
          <p:cNvPr id="48" name="Picture 12" descr="\\MV-FS\Projects\Cisco\References\Brand Assets\Kubrick Icons\Device Icons\Device_route_switch_processor_3037_default_256.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828888" y="2394284"/>
            <a:ext cx="574134" cy="574285"/>
          </a:xfrm>
          <a:prstGeom prst="rect">
            <a:avLst/>
          </a:prstGeom>
          <a:noFill/>
        </p:spPr>
      </p:pic>
      <p:grpSp>
        <p:nvGrpSpPr>
          <p:cNvPr id="49" name="Group 27"/>
          <p:cNvGrpSpPr/>
          <p:nvPr/>
        </p:nvGrpSpPr>
        <p:grpSpPr>
          <a:xfrm>
            <a:off x="10736720" y="2190752"/>
            <a:ext cx="1117100" cy="887189"/>
            <a:chOff x="6316875" y="2700020"/>
            <a:chExt cx="1216426" cy="980793"/>
          </a:xfrm>
        </p:grpSpPr>
        <p:sp>
          <p:nvSpPr>
            <p:cNvPr id="50" name="Oval 49"/>
            <p:cNvSpPr/>
            <p:nvPr/>
          </p:nvSpPr>
          <p:spPr>
            <a:xfrm>
              <a:off x="6316875" y="3388287"/>
              <a:ext cx="1216426" cy="292526"/>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51" name="Picture 50" descr="Device_generic_building_3154_default_256.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42488" y="2700020"/>
              <a:ext cx="965200" cy="965200"/>
            </a:xfrm>
            <a:prstGeom prst="rect">
              <a:avLst/>
            </a:prstGeom>
            <a:noFill/>
            <a:ln>
              <a:noFill/>
            </a:ln>
          </p:spPr>
        </p:pic>
      </p:grpSp>
      <p:grpSp>
        <p:nvGrpSpPr>
          <p:cNvPr id="52" name="Group 51"/>
          <p:cNvGrpSpPr/>
          <p:nvPr/>
        </p:nvGrpSpPr>
        <p:grpSpPr>
          <a:xfrm rot="18989506">
            <a:off x="10270583" y="2670257"/>
            <a:ext cx="976535" cy="679896"/>
            <a:chOff x="-2353877" y="4180475"/>
            <a:chExt cx="921518" cy="814392"/>
          </a:xfrm>
        </p:grpSpPr>
        <p:pic>
          <p:nvPicPr>
            <p:cNvPr id="53" name="Picture 52" descr="tag.png"/>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15279825">
              <a:off x="-2300314" y="4126912"/>
              <a:ext cx="814392" cy="921518"/>
            </a:xfrm>
            <a:prstGeom prst="rect">
              <a:avLst/>
            </a:prstGeom>
          </p:spPr>
        </p:pic>
        <p:sp>
          <p:nvSpPr>
            <p:cNvPr id="54" name="TextBox 53"/>
            <p:cNvSpPr txBox="1"/>
            <p:nvPr/>
          </p:nvSpPr>
          <p:spPr>
            <a:xfrm rot="2100282">
              <a:off x="-2146695" y="4425438"/>
              <a:ext cx="463188" cy="258063"/>
            </a:xfrm>
            <a:prstGeom prst="rect">
              <a:avLst/>
            </a:prstGeom>
            <a:noFill/>
          </p:spPr>
          <p:txBody>
            <a:bodyPr wrap="square" rtlCol="0">
              <a:spAutoFit/>
            </a:bodyPr>
            <a:lstStyle/>
            <a:p>
              <a:pPr algn="ctr"/>
              <a:r>
                <a:rPr lang="en-US" sz="800" b="1" dirty="0">
                  <a:solidFill>
                    <a:srgbClr val="000000"/>
                  </a:solidFill>
                </a:rPr>
                <a:t>SGT 4</a:t>
              </a:r>
            </a:p>
          </p:txBody>
        </p:sp>
      </p:grpSp>
      <p:sp>
        <p:nvSpPr>
          <p:cNvPr id="55" name="TextBox 54"/>
          <p:cNvSpPr txBox="1"/>
          <p:nvPr/>
        </p:nvSpPr>
        <p:spPr>
          <a:xfrm>
            <a:off x="10877641" y="3018671"/>
            <a:ext cx="889456" cy="261611"/>
          </a:xfrm>
          <a:prstGeom prst="rect">
            <a:avLst/>
          </a:prstGeom>
          <a:noFill/>
        </p:spPr>
        <p:txBody>
          <a:bodyPr wrap="square" lIns="91423" tIns="45712" rIns="91423" bIns="45712" rtlCol="0">
            <a:spAutoFit/>
          </a:bodyPr>
          <a:lstStyle/>
          <a:p>
            <a:pPr algn="ctr"/>
            <a:r>
              <a:rPr lang="ja-JP" altLang="en-US" sz="1100" dirty="0">
                <a:solidFill>
                  <a:schemeClr val="bg1"/>
                </a:solidFill>
              </a:rPr>
              <a:t>本社</a:t>
            </a:r>
            <a:endParaRPr lang="en-US" sz="1100" dirty="0">
              <a:solidFill>
                <a:schemeClr val="bg1"/>
              </a:solidFill>
            </a:endParaRPr>
          </a:p>
        </p:txBody>
      </p:sp>
      <p:sp>
        <p:nvSpPr>
          <p:cNvPr id="56" name="Rounded Rectangular Callout 55"/>
          <p:cNvSpPr/>
          <p:nvPr/>
        </p:nvSpPr>
        <p:spPr bwMode="auto">
          <a:xfrm flipH="1">
            <a:off x="356554" y="1632479"/>
            <a:ext cx="1200134" cy="540648"/>
          </a:xfrm>
          <a:prstGeom prst="wedgeRoundRectCallout">
            <a:avLst>
              <a:gd name="adj1" fmla="val -35525"/>
              <a:gd name="adj2" fmla="val 88600"/>
              <a:gd name="adj3" fmla="val 16667"/>
            </a:avLst>
          </a:prstGeom>
          <a:gradFill>
            <a:gsLst>
              <a:gs pos="0">
                <a:schemeClr val="tx2">
                  <a:lumMod val="75000"/>
                </a:schemeClr>
              </a:gs>
              <a:gs pos="99000">
                <a:schemeClr val="tx2"/>
              </a:gs>
            </a:gsLst>
            <a:lin ang="13800000" scaled="0"/>
          </a:gradFill>
          <a:ln>
            <a:noFill/>
          </a:ln>
          <a:effectLst>
            <a:outerShdw blurRad="76200" dist="50800" dir="5400000" algn="ctr" rotWithShape="0">
              <a:srgbClr val="000000">
                <a:alpha val="27000"/>
              </a:srgbClr>
            </a:outerShdw>
          </a:effectLst>
        </p:spPr>
        <p:txBody>
          <a:bodyPr vert="horz" wrap="square" lIns="108796" tIns="54397" rIns="108796" bIns="54397" numCol="1" rtlCol="0" anchor="ctr" anchorCtr="0" compatLnSpc="1">
            <a:prstTxWarp prst="textNoShape">
              <a:avLst/>
            </a:prstTxWarp>
          </a:bodyPr>
          <a:lstStyle/>
          <a:p>
            <a:pPr algn="ctr"/>
            <a:r>
              <a:rPr lang="ja-JP" altLang="en-US" sz="1200" b="1" dirty="0">
                <a:solidFill>
                  <a:schemeClr val="bg1"/>
                </a:solidFill>
              </a:rPr>
              <a:t>私は人事部の従業員です</a:t>
            </a:r>
            <a:endParaRPr lang="en-US" sz="1200" b="1" dirty="0">
              <a:solidFill>
                <a:schemeClr val="bg1"/>
              </a:solidFill>
            </a:endParaRPr>
          </a:p>
        </p:txBody>
      </p:sp>
      <p:sp>
        <p:nvSpPr>
          <p:cNvPr id="57" name="Rounded Rectangular Callout 56"/>
          <p:cNvSpPr/>
          <p:nvPr/>
        </p:nvSpPr>
        <p:spPr bwMode="auto">
          <a:xfrm flipH="1">
            <a:off x="6766562" y="1632479"/>
            <a:ext cx="1508508" cy="540648"/>
          </a:xfrm>
          <a:prstGeom prst="wedgeRoundRectCallout">
            <a:avLst>
              <a:gd name="adj1" fmla="val -74901"/>
              <a:gd name="adj2" fmla="val 110446"/>
              <a:gd name="adj3" fmla="val 16667"/>
            </a:avLst>
          </a:prstGeom>
          <a:gradFill>
            <a:gsLst>
              <a:gs pos="0">
                <a:schemeClr val="tx2">
                  <a:lumMod val="75000"/>
                </a:schemeClr>
              </a:gs>
              <a:gs pos="99000">
                <a:schemeClr val="tx2"/>
              </a:gs>
            </a:gsLst>
            <a:lin ang="13800000" scaled="0"/>
          </a:gradFill>
          <a:ln>
            <a:noFill/>
          </a:ln>
          <a:effectLst>
            <a:outerShdw blurRad="76200" dist="50800" dir="5400000" algn="ctr" rotWithShape="0">
              <a:srgbClr val="000000">
                <a:alpha val="27000"/>
              </a:srgbClr>
            </a:outerShdw>
          </a:effectLst>
        </p:spPr>
        <p:txBody>
          <a:bodyPr vert="horz" wrap="square" lIns="108796" tIns="54397" rIns="108796" bIns="54397" numCol="1" rtlCol="0" anchor="ctr" anchorCtr="0" compatLnSpc="1">
            <a:prstTxWarp prst="textNoShape">
              <a:avLst/>
            </a:prstTxWarp>
          </a:bodyPr>
          <a:lstStyle/>
          <a:p>
            <a:pPr algn="ctr"/>
            <a:r>
              <a:rPr lang="ja-JP" altLang="en-US" sz="1200" b="1" dirty="0">
                <a:solidFill>
                  <a:schemeClr val="bg1"/>
                </a:solidFill>
              </a:rPr>
              <a:t>人事部のサーバのみアクセスを許可</a:t>
            </a:r>
            <a:endParaRPr lang="en-US" sz="1200" b="1" dirty="0">
              <a:solidFill>
                <a:schemeClr val="bg1"/>
              </a:solidFill>
            </a:endParaRPr>
          </a:p>
        </p:txBody>
      </p:sp>
      <p:grpSp>
        <p:nvGrpSpPr>
          <p:cNvPr id="58" name="Group 57"/>
          <p:cNvGrpSpPr/>
          <p:nvPr/>
        </p:nvGrpSpPr>
        <p:grpSpPr>
          <a:xfrm>
            <a:off x="3607089" y="4402401"/>
            <a:ext cx="2377439" cy="1975091"/>
            <a:chOff x="1128473" y="4402399"/>
            <a:chExt cx="3191482" cy="1975091"/>
          </a:xfrm>
        </p:grpSpPr>
        <p:sp>
          <p:nvSpPr>
            <p:cNvPr id="59" name="Rectangle 58"/>
            <p:cNvSpPr/>
            <p:nvPr/>
          </p:nvSpPr>
          <p:spPr>
            <a:xfrm>
              <a:off x="1128473" y="4402399"/>
              <a:ext cx="3191482" cy="1975091"/>
            </a:xfrm>
            <a:prstGeom prst="rect">
              <a:avLst/>
            </a:prstGeom>
            <a:gradFill flip="none" rotWithShape="1">
              <a:gsLst>
                <a:gs pos="66000">
                  <a:schemeClr val="tx1">
                    <a:lumMod val="0"/>
                    <a:lumOff val="100000"/>
                  </a:schemeClr>
                </a:gs>
                <a:gs pos="0">
                  <a:srgbClr val="08252E">
                    <a:alpha val="0"/>
                  </a:srgbClr>
                </a:gs>
              </a:gsLst>
              <a:lin ang="16200000" scaled="1"/>
              <a:tileRect/>
            </a:gradFill>
            <a:ln w="9525" cap="flat" cmpd="sng" algn="ctr">
              <a:noFill/>
              <a:prstDash val="solid"/>
              <a:headEnd/>
              <a:tailEnd/>
            </a:ln>
            <a:effectLst>
              <a:outerShdw blurRad="101600" dist="12700" dir="16200000" rotWithShape="0">
                <a:prstClr val="black">
                  <a:alpha val="23000"/>
                </a:prstClr>
              </a:outerShdw>
            </a:effectLst>
          </p:spPr>
          <p:txBody>
            <a:bodyPr vert="horz" wrap="square" lIns="15236" tIns="152357" rIns="15236" bIns="15236" anchor="t" anchorCtr="0"/>
            <a:lstStyle/>
            <a:p>
              <a:pPr algn="ctr" defTabSz="912963">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60" name="TextBox 59"/>
            <p:cNvSpPr txBox="1"/>
            <p:nvPr/>
          </p:nvSpPr>
          <p:spPr>
            <a:xfrm>
              <a:off x="1175591" y="4550748"/>
              <a:ext cx="3097239" cy="303919"/>
            </a:xfrm>
            <a:prstGeom prst="rect">
              <a:avLst/>
            </a:prstGeom>
            <a:noFill/>
          </p:spPr>
          <p:txBody>
            <a:bodyPr wrap="square" lIns="91428" tIns="45715" rIns="91428" bIns="45715" rtlCol="0" anchor="ctr">
              <a:spAutoFit/>
            </a:bodyPr>
            <a:lstStyle/>
            <a:p>
              <a:pPr algn="ctr">
                <a:lnSpc>
                  <a:spcPct val="90000"/>
                </a:lnSpc>
              </a:pPr>
              <a:r>
                <a:rPr lang="ja-JP" altLang="en-US" sz="1500" b="1" dirty="0">
                  <a:solidFill>
                    <a:schemeClr val="tx2"/>
                  </a:solidFill>
                </a:rPr>
                <a:t>ソリューション概要</a:t>
              </a:r>
              <a:endParaRPr lang="en-US" sz="1500" b="1" dirty="0">
                <a:solidFill>
                  <a:schemeClr val="tx2"/>
                </a:solidFill>
              </a:endParaRPr>
            </a:p>
          </p:txBody>
        </p:sp>
        <p:sp>
          <p:nvSpPr>
            <p:cNvPr id="61" name="TextBox 60"/>
            <p:cNvSpPr txBox="1"/>
            <p:nvPr/>
          </p:nvSpPr>
          <p:spPr>
            <a:xfrm>
              <a:off x="1225987" y="5018930"/>
              <a:ext cx="2996455" cy="1156717"/>
            </a:xfrm>
            <a:prstGeom prst="rect">
              <a:avLst/>
            </a:prstGeom>
            <a:noFill/>
          </p:spPr>
          <p:txBody>
            <a:bodyPr wrap="square" lIns="91428" tIns="45715" rIns="91428" bIns="45715" rtlCol="0" anchor="t">
              <a:spAutoFit/>
            </a:bodyPr>
            <a:lstStyle/>
            <a:p>
              <a:pPr marL="168264" indent="-168264">
                <a:lnSpc>
                  <a:spcPct val="90000"/>
                </a:lnSpc>
                <a:spcBef>
                  <a:spcPts val="500"/>
                </a:spcBef>
                <a:buFont typeface="Arial" panose="020B0604020202020204" pitchFamily="34" charset="0"/>
                <a:buChar char="•"/>
              </a:pPr>
              <a:r>
                <a:rPr lang="en-US" sz="1200" dirty="0">
                  <a:solidFill>
                    <a:srgbClr val="3F4B4D"/>
                  </a:solidFill>
                </a:rPr>
                <a:t>Secure Group Tagging (SGT) </a:t>
              </a:r>
              <a:r>
                <a:rPr lang="ja-JP" altLang="en-US" sz="1200" dirty="0">
                  <a:solidFill>
                    <a:srgbClr val="3F4B4D"/>
                  </a:solidFill>
                </a:rPr>
                <a:t>でユーザやデバイスに基づいたセキュリティを適用</a:t>
              </a:r>
              <a:endParaRPr lang="en-US" sz="1200" dirty="0">
                <a:solidFill>
                  <a:srgbClr val="3F4B4D"/>
                </a:solidFill>
              </a:endParaRPr>
            </a:p>
            <a:p>
              <a:pPr marL="168264" indent="-168264">
                <a:lnSpc>
                  <a:spcPct val="90000"/>
                </a:lnSpc>
                <a:spcBef>
                  <a:spcPts val="500"/>
                </a:spcBef>
                <a:buFont typeface="Arial" panose="020B0604020202020204" pitchFamily="34" charset="0"/>
                <a:buChar char="•"/>
              </a:pPr>
              <a:r>
                <a:rPr lang="en-US" sz="1200" dirty="0">
                  <a:solidFill>
                    <a:srgbClr val="3F4B4D"/>
                  </a:solidFill>
                </a:rPr>
                <a:t>DMVPN, </a:t>
              </a:r>
              <a:r>
                <a:rPr lang="en-US" sz="1200" dirty="0" err="1">
                  <a:solidFill>
                    <a:srgbClr val="3F4B4D"/>
                  </a:solidFill>
                </a:rPr>
                <a:t>FlexVPN</a:t>
              </a:r>
              <a:r>
                <a:rPr lang="en-US" sz="1200" dirty="0">
                  <a:solidFill>
                    <a:srgbClr val="3F4B4D"/>
                  </a:solidFill>
                </a:rPr>
                <a:t>, GETVPN</a:t>
              </a:r>
              <a:r>
                <a:rPr lang="ja-JP" altLang="en-US" sz="1200" dirty="0">
                  <a:solidFill>
                    <a:srgbClr val="3F4B4D"/>
                  </a:solidFill>
                </a:rPr>
                <a:t>で</a:t>
              </a:r>
              <a:r>
                <a:rPr lang="en-US" altLang="ja-JP" sz="1200" dirty="0">
                  <a:solidFill>
                    <a:srgbClr val="3F4B4D"/>
                  </a:solidFill>
                </a:rPr>
                <a:t>SGT</a:t>
              </a:r>
              <a:r>
                <a:rPr lang="ja-JP" altLang="en-US" sz="1200" dirty="0">
                  <a:solidFill>
                    <a:srgbClr val="3F4B4D"/>
                  </a:solidFill>
                </a:rPr>
                <a:t>を透過させる</a:t>
              </a:r>
              <a:endParaRPr lang="en-US" sz="1200" dirty="0">
                <a:solidFill>
                  <a:srgbClr val="3F4B4D"/>
                </a:solidFill>
              </a:endParaRPr>
            </a:p>
          </p:txBody>
        </p:sp>
      </p:grpSp>
      <p:grpSp>
        <p:nvGrpSpPr>
          <p:cNvPr id="62" name="Group 61"/>
          <p:cNvGrpSpPr/>
          <p:nvPr/>
        </p:nvGrpSpPr>
        <p:grpSpPr>
          <a:xfrm>
            <a:off x="8564317" y="4402401"/>
            <a:ext cx="2377439" cy="1975091"/>
            <a:chOff x="1128473" y="4402399"/>
            <a:chExt cx="3191482" cy="1975091"/>
          </a:xfrm>
        </p:grpSpPr>
        <p:sp>
          <p:nvSpPr>
            <p:cNvPr id="63" name="Rectangle 62"/>
            <p:cNvSpPr/>
            <p:nvPr/>
          </p:nvSpPr>
          <p:spPr>
            <a:xfrm>
              <a:off x="1128473" y="4402399"/>
              <a:ext cx="3191482" cy="1975091"/>
            </a:xfrm>
            <a:prstGeom prst="rect">
              <a:avLst/>
            </a:prstGeom>
            <a:gradFill flip="none" rotWithShape="1">
              <a:gsLst>
                <a:gs pos="66000">
                  <a:schemeClr val="tx1">
                    <a:lumMod val="0"/>
                    <a:lumOff val="100000"/>
                  </a:schemeClr>
                </a:gs>
                <a:gs pos="0">
                  <a:srgbClr val="08252E">
                    <a:alpha val="0"/>
                  </a:srgbClr>
                </a:gs>
              </a:gsLst>
              <a:lin ang="16200000" scaled="1"/>
              <a:tileRect/>
            </a:gradFill>
            <a:ln w="9525" cap="flat" cmpd="sng" algn="ctr">
              <a:noFill/>
              <a:prstDash val="solid"/>
              <a:headEnd/>
              <a:tailEnd/>
            </a:ln>
            <a:effectLst>
              <a:outerShdw blurRad="101600" dist="12700" dir="16200000" rotWithShape="0">
                <a:prstClr val="black">
                  <a:alpha val="23000"/>
                </a:prstClr>
              </a:outerShdw>
            </a:effectLst>
          </p:spPr>
          <p:txBody>
            <a:bodyPr vert="horz" wrap="square" lIns="15236" tIns="152357" rIns="15236" bIns="15236" anchor="t" anchorCtr="0"/>
            <a:lstStyle/>
            <a:p>
              <a:pPr algn="ctr" defTabSz="912963">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64" name="TextBox 63"/>
            <p:cNvSpPr txBox="1"/>
            <p:nvPr/>
          </p:nvSpPr>
          <p:spPr>
            <a:xfrm>
              <a:off x="1175591" y="4550748"/>
              <a:ext cx="3097239" cy="303919"/>
            </a:xfrm>
            <a:prstGeom prst="rect">
              <a:avLst/>
            </a:prstGeom>
            <a:noFill/>
          </p:spPr>
          <p:txBody>
            <a:bodyPr wrap="square" lIns="91428" tIns="45715" rIns="91428" bIns="45715" rtlCol="0" anchor="ctr">
              <a:spAutoFit/>
            </a:bodyPr>
            <a:lstStyle/>
            <a:p>
              <a:pPr algn="ctr">
                <a:lnSpc>
                  <a:spcPct val="90000"/>
                </a:lnSpc>
              </a:pPr>
              <a:r>
                <a:rPr lang="ja-JP" altLang="en-US" sz="1500" b="1" dirty="0">
                  <a:solidFill>
                    <a:schemeClr val="tx2"/>
                  </a:solidFill>
                </a:rPr>
                <a:t>拡張性</a:t>
              </a:r>
              <a:endParaRPr lang="en-US" sz="1500" b="1" dirty="0">
                <a:solidFill>
                  <a:schemeClr val="tx2"/>
                </a:solidFill>
              </a:endParaRPr>
            </a:p>
          </p:txBody>
        </p:sp>
        <p:sp>
          <p:nvSpPr>
            <p:cNvPr id="65" name="TextBox 64"/>
            <p:cNvSpPr txBox="1"/>
            <p:nvPr/>
          </p:nvSpPr>
          <p:spPr>
            <a:xfrm>
              <a:off x="1225987" y="5018930"/>
              <a:ext cx="2996455" cy="855092"/>
            </a:xfrm>
            <a:prstGeom prst="rect">
              <a:avLst/>
            </a:prstGeom>
            <a:noFill/>
          </p:spPr>
          <p:txBody>
            <a:bodyPr wrap="square" lIns="91428" tIns="45715" rIns="91428" bIns="45715" rtlCol="0" anchor="t">
              <a:spAutoFit/>
            </a:bodyPr>
            <a:lstStyle/>
            <a:p>
              <a:pPr marL="168264" indent="-168264">
                <a:lnSpc>
                  <a:spcPct val="90000"/>
                </a:lnSpc>
                <a:spcBef>
                  <a:spcPts val="500"/>
                </a:spcBef>
                <a:buFont typeface="Arial" panose="020B0604020202020204" pitchFamily="34" charset="0"/>
                <a:buChar char="•"/>
              </a:pPr>
              <a:r>
                <a:rPr lang="en-US" sz="1200" dirty="0">
                  <a:solidFill>
                    <a:srgbClr val="3F4B4D"/>
                  </a:solidFill>
                </a:rPr>
                <a:t>ASR1K(ESP100)</a:t>
              </a:r>
              <a:r>
                <a:rPr lang="ja-JP" altLang="en-US" sz="1200" dirty="0">
                  <a:solidFill>
                    <a:srgbClr val="3F4B4D"/>
                  </a:solidFill>
                </a:rPr>
                <a:t>で、</a:t>
              </a:r>
              <a:r>
                <a:rPr lang="en-US" sz="1200" dirty="0">
                  <a:solidFill>
                    <a:srgbClr val="3F4B4D"/>
                  </a:solidFill>
                </a:rPr>
                <a:t>100 </a:t>
              </a:r>
              <a:r>
                <a:rPr lang="en-US" sz="1200" dirty="0" err="1">
                  <a:solidFill>
                    <a:srgbClr val="3F4B4D"/>
                  </a:solidFill>
                </a:rPr>
                <a:t>Gbps</a:t>
              </a:r>
              <a:r>
                <a:rPr lang="en-US" sz="1200" dirty="0">
                  <a:solidFill>
                    <a:srgbClr val="3F4B4D"/>
                  </a:solidFill>
                </a:rPr>
                <a:t> FW</a:t>
              </a:r>
            </a:p>
            <a:p>
              <a:pPr marL="168264" indent="-168264">
                <a:lnSpc>
                  <a:spcPct val="90000"/>
                </a:lnSpc>
                <a:spcBef>
                  <a:spcPts val="500"/>
                </a:spcBef>
                <a:buFont typeface="Arial" panose="020B0604020202020204" pitchFamily="34" charset="0"/>
                <a:buChar char="•"/>
              </a:pPr>
              <a:r>
                <a:rPr lang="en-US" altLang="ja-JP" sz="1200" dirty="0">
                  <a:solidFill>
                    <a:srgbClr val="3F4B4D"/>
                  </a:solidFill>
                </a:rPr>
                <a:t>ASR1K(ESP100)</a:t>
              </a:r>
              <a:r>
                <a:rPr lang="ja-JP" altLang="en-US" sz="1200" dirty="0">
                  <a:solidFill>
                    <a:srgbClr val="3F4B4D"/>
                  </a:solidFill>
                </a:rPr>
                <a:t>で、最大</a:t>
              </a:r>
              <a:r>
                <a:rPr lang="en-US" altLang="ja-JP" sz="1200" dirty="0">
                  <a:solidFill>
                    <a:srgbClr val="3F4B4D"/>
                  </a:solidFill>
                </a:rPr>
                <a:t>6000</a:t>
              </a:r>
              <a:r>
                <a:rPr lang="ja-JP" altLang="en-US" sz="1200" dirty="0">
                  <a:solidFill>
                    <a:srgbClr val="3F4B4D"/>
                  </a:solidFill>
                </a:rPr>
                <a:t>セッション、</a:t>
              </a:r>
              <a:r>
                <a:rPr lang="en-US" altLang="ja-JP" sz="1200" dirty="0">
                  <a:solidFill>
                    <a:srgbClr val="3F4B4D"/>
                  </a:solidFill>
                </a:rPr>
                <a:t>350K CPS</a:t>
              </a:r>
              <a:endParaRPr lang="en-US" sz="1200" dirty="0">
                <a:solidFill>
                  <a:srgbClr val="3F4B4D"/>
                </a:solidFill>
              </a:endParaRPr>
            </a:p>
          </p:txBody>
        </p:sp>
      </p:grpSp>
      <p:grpSp>
        <p:nvGrpSpPr>
          <p:cNvPr id="66" name="Group 65"/>
          <p:cNvGrpSpPr/>
          <p:nvPr/>
        </p:nvGrpSpPr>
        <p:grpSpPr>
          <a:xfrm>
            <a:off x="6085703" y="4402405"/>
            <a:ext cx="2377439" cy="2003565"/>
            <a:chOff x="1128473" y="4402399"/>
            <a:chExt cx="3191482" cy="2003564"/>
          </a:xfrm>
        </p:grpSpPr>
        <p:sp>
          <p:nvSpPr>
            <p:cNvPr id="67" name="Rectangle 66"/>
            <p:cNvSpPr/>
            <p:nvPr/>
          </p:nvSpPr>
          <p:spPr>
            <a:xfrm>
              <a:off x="1128473" y="4402399"/>
              <a:ext cx="3191482" cy="1975091"/>
            </a:xfrm>
            <a:prstGeom prst="rect">
              <a:avLst/>
            </a:prstGeom>
            <a:gradFill flip="none" rotWithShape="1">
              <a:gsLst>
                <a:gs pos="66000">
                  <a:schemeClr val="tx1">
                    <a:lumMod val="0"/>
                    <a:lumOff val="100000"/>
                  </a:schemeClr>
                </a:gs>
                <a:gs pos="0">
                  <a:srgbClr val="08252E">
                    <a:alpha val="0"/>
                  </a:srgbClr>
                </a:gs>
              </a:gsLst>
              <a:lin ang="16200000" scaled="1"/>
              <a:tileRect/>
            </a:gradFill>
            <a:ln w="9525" cap="flat" cmpd="sng" algn="ctr">
              <a:noFill/>
              <a:prstDash val="solid"/>
              <a:headEnd/>
              <a:tailEnd/>
            </a:ln>
            <a:effectLst>
              <a:outerShdw blurRad="101600" dist="12700" dir="16200000" rotWithShape="0">
                <a:prstClr val="black">
                  <a:alpha val="23000"/>
                </a:prstClr>
              </a:outerShdw>
            </a:effectLst>
          </p:spPr>
          <p:txBody>
            <a:bodyPr vert="horz" wrap="square" lIns="15236" tIns="152357" rIns="15236" bIns="15236" anchor="t" anchorCtr="0"/>
            <a:lstStyle/>
            <a:p>
              <a:pPr algn="ctr" defTabSz="912963">
                <a:lnSpc>
                  <a:spcPct val="95000"/>
                </a:lnSpc>
                <a:spcBef>
                  <a:spcPts val="200"/>
                </a:spcBef>
              </a:pPr>
              <a:endParaRPr lang="en-US" sz="2000" b="1" kern="0" dirty="0">
                <a:solidFill>
                  <a:schemeClr val="accent3">
                    <a:lumMod val="50000"/>
                  </a:schemeClr>
                </a:solidFill>
                <a:ea typeface="ＭＳ Ｐゴシック" pitchFamily="34" charset="-128"/>
              </a:endParaRPr>
            </a:p>
          </p:txBody>
        </p:sp>
        <p:sp>
          <p:nvSpPr>
            <p:cNvPr id="68" name="TextBox 67"/>
            <p:cNvSpPr txBox="1"/>
            <p:nvPr/>
          </p:nvSpPr>
          <p:spPr>
            <a:xfrm>
              <a:off x="1175591" y="4550751"/>
              <a:ext cx="3097239" cy="303919"/>
            </a:xfrm>
            <a:prstGeom prst="rect">
              <a:avLst/>
            </a:prstGeom>
            <a:noFill/>
          </p:spPr>
          <p:txBody>
            <a:bodyPr wrap="square" lIns="91428" tIns="45715" rIns="91428" bIns="45715" rtlCol="0" anchor="ctr">
              <a:spAutoFit/>
            </a:bodyPr>
            <a:lstStyle/>
            <a:p>
              <a:pPr algn="ctr">
                <a:lnSpc>
                  <a:spcPct val="90000"/>
                </a:lnSpc>
              </a:pPr>
              <a:r>
                <a:rPr lang="ja-JP" altLang="en-US" sz="1500" b="1" dirty="0">
                  <a:solidFill>
                    <a:schemeClr val="tx2"/>
                  </a:solidFill>
                </a:rPr>
                <a:t>ソリューションの特徴</a:t>
              </a:r>
              <a:endParaRPr lang="en-US" sz="1500" b="1" dirty="0">
                <a:solidFill>
                  <a:schemeClr val="tx2"/>
                </a:solidFill>
              </a:endParaRPr>
            </a:p>
          </p:txBody>
        </p:sp>
        <p:sp>
          <p:nvSpPr>
            <p:cNvPr id="69" name="TextBox 68"/>
            <p:cNvSpPr txBox="1"/>
            <p:nvPr/>
          </p:nvSpPr>
          <p:spPr>
            <a:xfrm>
              <a:off x="1225987" y="5018928"/>
              <a:ext cx="2996455" cy="1387035"/>
            </a:xfrm>
            <a:prstGeom prst="rect">
              <a:avLst/>
            </a:prstGeom>
            <a:noFill/>
          </p:spPr>
          <p:txBody>
            <a:bodyPr wrap="square" lIns="91428" tIns="45715" rIns="91428" bIns="45715" rtlCol="0" anchor="t">
              <a:spAutoFit/>
            </a:bodyPr>
            <a:lstStyle/>
            <a:p>
              <a:pPr marL="168264" indent="-168264">
                <a:lnSpc>
                  <a:spcPct val="90000"/>
                </a:lnSpc>
                <a:spcBef>
                  <a:spcPts val="500"/>
                </a:spcBef>
                <a:buFont typeface="Arial" panose="020B0604020202020204" pitchFamily="34" charset="0"/>
                <a:buChar char="•"/>
              </a:pPr>
              <a:r>
                <a:rPr lang="ja-JP" altLang="en-US" sz="1200" dirty="0">
                  <a:solidFill>
                    <a:srgbClr val="3F4B4D"/>
                  </a:solidFill>
                </a:rPr>
                <a:t>アイデンティティに基づいたセキュリティ、同一企業内でも関係者外は遮断</a:t>
              </a:r>
              <a:endParaRPr lang="en-US" sz="1200" dirty="0">
                <a:solidFill>
                  <a:srgbClr val="3F4B4D"/>
                </a:solidFill>
              </a:endParaRPr>
            </a:p>
            <a:p>
              <a:pPr marL="168264" indent="-168264">
                <a:lnSpc>
                  <a:spcPct val="90000"/>
                </a:lnSpc>
                <a:spcBef>
                  <a:spcPts val="500"/>
                </a:spcBef>
                <a:buFont typeface="Arial" panose="020B0604020202020204" pitchFamily="34" charset="0"/>
                <a:buChar char="•"/>
              </a:pPr>
              <a:r>
                <a:rPr lang="ja-JP" altLang="en-US" sz="1200" dirty="0">
                  <a:solidFill>
                    <a:srgbClr val="3F4B4D"/>
                  </a:solidFill>
                </a:rPr>
                <a:t>アイデンティティに基づいたアクセス制御とサービスレベル</a:t>
              </a:r>
              <a:endParaRPr lang="en-US" sz="1200" dirty="0">
                <a:solidFill>
                  <a:srgbClr val="3F4B4D"/>
                </a:solidFill>
              </a:endParaRPr>
            </a:p>
            <a:p>
              <a:pPr marL="168264" indent="-168264">
                <a:lnSpc>
                  <a:spcPct val="90000"/>
                </a:lnSpc>
                <a:spcBef>
                  <a:spcPts val="500"/>
                </a:spcBef>
                <a:buFont typeface="Arial" panose="020B0604020202020204" pitchFamily="34" charset="0"/>
                <a:buChar char="•"/>
              </a:pPr>
              <a:r>
                <a:rPr lang="ja-JP" altLang="en-US" sz="1200" dirty="0">
                  <a:solidFill>
                    <a:srgbClr val="3F4B4D"/>
                  </a:solidFill>
                </a:rPr>
                <a:t>ユーザとデバイスの組み合わせで権限を与える</a:t>
              </a:r>
              <a:endParaRPr lang="en-US" sz="1200" dirty="0">
                <a:solidFill>
                  <a:srgbClr val="3F4B4D"/>
                </a:solidFill>
              </a:endParaRPr>
            </a:p>
          </p:txBody>
        </p:sp>
      </p:grpSp>
      <p:sp>
        <p:nvSpPr>
          <p:cNvPr id="70" name="Rectangle 69"/>
          <p:cNvSpPr/>
          <p:nvPr/>
        </p:nvSpPr>
        <p:spPr>
          <a:xfrm>
            <a:off x="1438251" y="3652523"/>
            <a:ext cx="1121948" cy="367603"/>
          </a:xfrm>
          <a:prstGeom prst="rect">
            <a:avLst/>
          </a:prstGeom>
        </p:spPr>
        <p:txBody>
          <a:bodyPr wrap="square" lIns="76164" tIns="38084" rIns="76164" bIns="38084" anchor="ctr">
            <a:spAutoFit/>
          </a:bodyPr>
          <a:lstStyle/>
          <a:p>
            <a:pPr algn="ctr">
              <a:lnSpc>
                <a:spcPct val="150000"/>
              </a:lnSpc>
            </a:pPr>
            <a:r>
              <a:rPr lang="ja-JP" altLang="en-US" sz="1300" b="1" dirty="0">
                <a:latin typeface="+mj-lt"/>
              </a:rPr>
              <a:t>支店・営業所</a:t>
            </a:r>
            <a:endParaRPr lang="en-US" sz="1300" b="1" dirty="0">
              <a:latin typeface="+mj-lt"/>
            </a:endParaRPr>
          </a:p>
        </p:txBody>
      </p:sp>
      <p:grpSp>
        <p:nvGrpSpPr>
          <p:cNvPr id="71" name="Group 70"/>
          <p:cNvGrpSpPr/>
          <p:nvPr/>
        </p:nvGrpSpPr>
        <p:grpSpPr>
          <a:xfrm>
            <a:off x="1337401" y="1727994"/>
            <a:ext cx="1101860" cy="767151"/>
            <a:chOff x="-2353877" y="4180475"/>
            <a:chExt cx="921518" cy="814392"/>
          </a:xfrm>
        </p:grpSpPr>
        <p:pic>
          <p:nvPicPr>
            <p:cNvPr id="72" name="Picture 71" descr="tag.png"/>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15279825">
              <a:off x="-2300314" y="4126912"/>
              <a:ext cx="814392" cy="921518"/>
            </a:xfrm>
            <a:prstGeom prst="rect">
              <a:avLst/>
            </a:prstGeom>
          </p:spPr>
        </p:pic>
        <p:sp>
          <p:nvSpPr>
            <p:cNvPr id="73" name="TextBox 72"/>
            <p:cNvSpPr txBox="1"/>
            <p:nvPr/>
          </p:nvSpPr>
          <p:spPr>
            <a:xfrm rot="2100282">
              <a:off x="-2146695" y="4440113"/>
              <a:ext cx="463188" cy="228711"/>
            </a:xfrm>
            <a:prstGeom prst="rect">
              <a:avLst/>
            </a:prstGeom>
            <a:noFill/>
          </p:spPr>
          <p:txBody>
            <a:bodyPr wrap="square" rtlCol="0">
              <a:spAutoFit/>
            </a:bodyPr>
            <a:lstStyle/>
            <a:p>
              <a:pPr algn="ctr"/>
              <a:r>
                <a:rPr lang="en-US" sz="800" b="1" dirty="0">
                  <a:solidFill>
                    <a:srgbClr val="000000"/>
                  </a:solidFill>
                </a:rPr>
                <a:t>SGT 10</a:t>
              </a:r>
            </a:p>
          </p:txBody>
        </p:sp>
      </p:grpSp>
      <p:grpSp>
        <p:nvGrpSpPr>
          <p:cNvPr id="74" name="Group 73"/>
          <p:cNvGrpSpPr/>
          <p:nvPr/>
        </p:nvGrpSpPr>
        <p:grpSpPr>
          <a:xfrm>
            <a:off x="1216002" y="2431970"/>
            <a:ext cx="608631" cy="614692"/>
            <a:chOff x="1124560" y="2409108"/>
            <a:chExt cx="608631" cy="614692"/>
          </a:xfrm>
        </p:grpSpPr>
        <p:sp>
          <p:nvSpPr>
            <p:cNvPr id="75" name="Oval 263"/>
            <p:cNvSpPr>
              <a:spLocks noChangeAspect="1"/>
            </p:cNvSpPr>
            <p:nvPr/>
          </p:nvSpPr>
          <p:spPr bwMode="auto">
            <a:xfrm>
              <a:off x="1124560" y="2409108"/>
              <a:ext cx="608631" cy="614692"/>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000" dirty="0">
                <a:solidFill>
                  <a:srgbClr val="818393"/>
                </a:solidFill>
              </a:endParaRPr>
            </a:p>
          </p:txBody>
        </p:sp>
        <p:sp>
          <p:nvSpPr>
            <p:cNvPr id="76" name="Freeform 16"/>
            <p:cNvSpPr>
              <a:spLocks noEditPoints="1"/>
            </p:cNvSpPr>
            <p:nvPr/>
          </p:nvSpPr>
          <p:spPr bwMode="auto">
            <a:xfrm>
              <a:off x="1339666" y="2460470"/>
              <a:ext cx="178418" cy="483706"/>
            </a:xfrm>
            <a:custGeom>
              <a:avLst/>
              <a:gdLst/>
              <a:ahLst/>
              <a:cxnLst>
                <a:cxn ang="0">
                  <a:pos x="77" y="62"/>
                </a:cxn>
                <a:cxn ang="0">
                  <a:pos x="108" y="31"/>
                </a:cxn>
                <a:cxn ang="0">
                  <a:pos x="77" y="0"/>
                </a:cxn>
                <a:cxn ang="0">
                  <a:pos x="46" y="31"/>
                </a:cxn>
                <a:cxn ang="0">
                  <a:pos x="77" y="62"/>
                </a:cxn>
                <a:cxn ang="0">
                  <a:pos x="111" y="72"/>
                </a:cxn>
                <a:cxn ang="0">
                  <a:pos x="44" y="72"/>
                </a:cxn>
                <a:cxn ang="0">
                  <a:pos x="0" y="118"/>
                </a:cxn>
                <a:cxn ang="0">
                  <a:pos x="0" y="215"/>
                </a:cxn>
                <a:cxn ang="0">
                  <a:pos x="0" y="224"/>
                </a:cxn>
                <a:cxn ang="0">
                  <a:pos x="0" y="227"/>
                </a:cxn>
                <a:cxn ang="0">
                  <a:pos x="0" y="227"/>
                </a:cxn>
                <a:cxn ang="0">
                  <a:pos x="1" y="230"/>
                </a:cxn>
                <a:cxn ang="0">
                  <a:pos x="2" y="232"/>
                </a:cxn>
                <a:cxn ang="0">
                  <a:pos x="3" y="233"/>
                </a:cxn>
                <a:cxn ang="0">
                  <a:pos x="3" y="233"/>
                </a:cxn>
                <a:cxn ang="0">
                  <a:pos x="3" y="233"/>
                </a:cxn>
                <a:cxn ang="0">
                  <a:pos x="15" y="239"/>
                </a:cxn>
                <a:cxn ang="0">
                  <a:pos x="26" y="233"/>
                </a:cxn>
                <a:cxn ang="0">
                  <a:pos x="26" y="233"/>
                </a:cxn>
                <a:cxn ang="0">
                  <a:pos x="26" y="233"/>
                </a:cxn>
                <a:cxn ang="0">
                  <a:pos x="28" y="231"/>
                </a:cxn>
                <a:cxn ang="0">
                  <a:pos x="28" y="231"/>
                </a:cxn>
                <a:cxn ang="0">
                  <a:pos x="29" y="229"/>
                </a:cxn>
                <a:cxn ang="0">
                  <a:pos x="29" y="228"/>
                </a:cxn>
                <a:cxn ang="0">
                  <a:pos x="30" y="227"/>
                </a:cxn>
                <a:cxn ang="0">
                  <a:pos x="30" y="224"/>
                </a:cxn>
                <a:cxn ang="0">
                  <a:pos x="30" y="222"/>
                </a:cxn>
                <a:cxn ang="0">
                  <a:pos x="30" y="122"/>
                </a:cxn>
                <a:cxn ang="0">
                  <a:pos x="36" y="122"/>
                </a:cxn>
                <a:cxn ang="0">
                  <a:pos x="36" y="220"/>
                </a:cxn>
                <a:cxn ang="0">
                  <a:pos x="36" y="233"/>
                </a:cxn>
                <a:cxn ang="0">
                  <a:pos x="36" y="238"/>
                </a:cxn>
                <a:cxn ang="0">
                  <a:pos x="36" y="401"/>
                </a:cxn>
                <a:cxn ang="0">
                  <a:pos x="55" y="420"/>
                </a:cxn>
                <a:cxn ang="0">
                  <a:pos x="74" y="401"/>
                </a:cxn>
                <a:cxn ang="0">
                  <a:pos x="74" y="243"/>
                </a:cxn>
                <a:cxn ang="0">
                  <a:pos x="81" y="243"/>
                </a:cxn>
                <a:cxn ang="0">
                  <a:pos x="81" y="401"/>
                </a:cxn>
                <a:cxn ang="0">
                  <a:pos x="100" y="420"/>
                </a:cxn>
                <a:cxn ang="0">
                  <a:pos x="119" y="401"/>
                </a:cxn>
                <a:cxn ang="0">
                  <a:pos x="119" y="217"/>
                </a:cxn>
                <a:cxn ang="0">
                  <a:pos x="119" y="202"/>
                </a:cxn>
                <a:cxn ang="0">
                  <a:pos x="119" y="185"/>
                </a:cxn>
                <a:cxn ang="0">
                  <a:pos x="119" y="122"/>
                </a:cxn>
                <a:cxn ang="0">
                  <a:pos x="125" y="122"/>
                </a:cxn>
                <a:cxn ang="0">
                  <a:pos x="125" y="183"/>
                </a:cxn>
                <a:cxn ang="0">
                  <a:pos x="125" y="200"/>
                </a:cxn>
                <a:cxn ang="0">
                  <a:pos x="125" y="215"/>
                </a:cxn>
                <a:cxn ang="0">
                  <a:pos x="125" y="224"/>
                </a:cxn>
                <a:cxn ang="0">
                  <a:pos x="140" y="239"/>
                </a:cxn>
                <a:cxn ang="0">
                  <a:pos x="155" y="224"/>
                </a:cxn>
                <a:cxn ang="0">
                  <a:pos x="155" y="201"/>
                </a:cxn>
                <a:cxn ang="0">
                  <a:pos x="155" y="192"/>
                </a:cxn>
                <a:cxn ang="0">
                  <a:pos x="155" y="176"/>
                </a:cxn>
                <a:cxn ang="0">
                  <a:pos x="155" y="118"/>
                </a:cxn>
                <a:cxn ang="0">
                  <a:pos x="111" y="72"/>
                </a:cxn>
              </a:cxnLst>
              <a:rect l="0" t="0" r="r" b="b"/>
              <a:pathLst>
                <a:path w="155" h="420">
                  <a:moveTo>
                    <a:pt x="77" y="62"/>
                  </a:moveTo>
                  <a:cubicBezTo>
                    <a:pt x="95" y="62"/>
                    <a:pt x="108" y="48"/>
                    <a:pt x="108" y="31"/>
                  </a:cubicBezTo>
                  <a:cubicBezTo>
                    <a:pt x="108" y="14"/>
                    <a:pt x="95" y="0"/>
                    <a:pt x="77" y="0"/>
                  </a:cubicBezTo>
                  <a:cubicBezTo>
                    <a:pt x="60" y="0"/>
                    <a:pt x="46" y="14"/>
                    <a:pt x="46" y="31"/>
                  </a:cubicBezTo>
                  <a:cubicBezTo>
                    <a:pt x="46" y="48"/>
                    <a:pt x="60" y="62"/>
                    <a:pt x="77" y="62"/>
                  </a:cubicBezTo>
                  <a:close/>
                  <a:moveTo>
                    <a:pt x="111" y="72"/>
                  </a:moveTo>
                  <a:cubicBezTo>
                    <a:pt x="44" y="72"/>
                    <a:pt x="44" y="72"/>
                    <a:pt x="44" y="72"/>
                  </a:cubicBezTo>
                  <a:cubicBezTo>
                    <a:pt x="20" y="72"/>
                    <a:pt x="0" y="92"/>
                    <a:pt x="0" y="118"/>
                  </a:cubicBezTo>
                  <a:cubicBezTo>
                    <a:pt x="0" y="215"/>
                    <a:pt x="0" y="215"/>
                    <a:pt x="0" y="215"/>
                  </a:cubicBezTo>
                  <a:cubicBezTo>
                    <a:pt x="0" y="224"/>
                    <a:pt x="0" y="224"/>
                    <a:pt x="0" y="224"/>
                  </a:cubicBezTo>
                  <a:cubicBezTo>
                    <a:pt x="0" y="225"/>
                    <a:pt x="0" y="226"/>
                    <a:pt x="0" y="227"/>
                  </a:cubicBezTo>
                  <a:cubicBezTo>
                    <a:pt x="0" y="227"/>
                    <a:pt x="0" y="227"/>
                    <a:pt x="0" y="227"/>
                  </a:cubicBezTo>
                  <a:cubicBezTo>
                    <a:pt x="0" y="228"/>
                    <a:pt x="1" y="229"/>
                    <a:pt x="1" y="230"/>
                  </a:cubicBezTo>
                  <a:cubicBezTo>
                    <a:pt x="1" y="231"/>
                    <a:pt x="2" y="231"/>
                    <a:pt x="2" y="232"/>
                  </a:cubicBezTo>
                  <a:cubicBezTo>
                    <a:pt x="2" y="232"/>
                    <a:pt x="3" y="232"/>
                    <a:pt x="3" y="233"/>
                  </a:cubicBezTo>
                  <a:cubicBezTo>
                    <a:pt x="3" y="233"/>
                    <a:pt x="3" y="233"/>
                    <a:pt x="3" y="233"/>
                  </a:cubicBezTo>
                  <a:cubicBezTo>
                    <a:pt x="3" y="233"/>
                    <a:pt x="3" y="233"/>
                    <a:pt x="3" y="233"/>
                  </a:cubicBezTo>
                  <a:cubicBezTo>
                    <a:pt x="6" y="237"/>
                    <a:pt x="10" y="239"/>
                    <a:pt x="15" y="239"/>
                  </a:cubicBezTo>
                  <a:cubicBezTo>
                    <a:pt x="19" y="239"/>
                    <a:pt x="23" y="237"/>
                    <a:pt x="26" y="233"/>
                  </a:cubicBezTo>
                  <a:cubicBezTo>
                    <a:pt x="26" y="233"/>
                    <a:pt x="26" y="233"/>
                    <a:pt x="26" y="233"/>
                  </a:cubicBezTo>
                  <a:cubicBezTo>
                    <a:pt x="26" y="233"/>
                    <a:pt x="26" y="233"/>
                    <a:pt x="26" y="233"/>
                  </a:cubicBezTo>
                  <a:cubicBezTo>
                    <a:pt x="27" y="233"/>
                    <a:pt x="27" y="232"/>
                    <a:pt x="28" y="231"/>
                  </a:cubicBezTo>
                  <a:cubicBezTo>
                    <a:pt x="28" y="231"/>
                    <a:pt x="28" y="231"/>
                    <a:pt x="28" y="231"/>
                  </a:cubicBezTo>
                  <a:cubicBezTo>
                    <a:pt x="28" y="230"/>
                    <a:pt x="29" y="230"/>
                    <a:pt x="29" y="229"/>
                  </a:cubicBezTo>
                  <a:cubicBezTo>
                    <a:pt x="29" y="229"/>
                    <a:pt x="29" y="228"/>
                    <a:pt x="29" y="228"/>
                  </a:cubicBezTo>
                  <a:cubicBezTo>
                    <a:pt x="29" y="227"/>
                    <a:pt x="30" y="227"/>
                    <a:pt x="30" y="227"/>
                  </a:cubicBezTo>
                  <a:cubicBezTo>
                    <a:pt x="30" y="226"/>
                    <a:pt x="30" y="225"/>
                    <a:pt x="30" y="224"/>
                  </a:cubicBezTo>
                  <a:cubicBezTo>
                    <a:pt x="30" y="222"/>
                    <a:pt x="30" y="222"/>
                    <a:pt x="30" y="222"/>
                  </a:cubicBezTo>
                  <a:cubicBezTo>
                    <a:pt x="30" y="122"/>
                    <a:pt x="30" y="122"/>
                    <a:pt x="30" y="122"/>
                  </a:cubicBezTo>
                  <a:cubicBezTo>
                    <a:pt x="36" y="122"/>
                    <a:pt x="36" y="122"/>
                    <a:pt x="36" y="122"/>
                  </a:cubicBezTo>
                  <a:cubicBezTo>
                    <a:pt x="36" y="220"/>
                    <a:pt x="36" y="220"/>
                    <a:pt x="36" y="220"/>
                  </a:cubicBezTo>
                  <a:cubicBezTo>
                    <a:pt x="36" y="233"/>
                    <a:pt x="36" y="233"/>
                    <a:pt x="36" y="233"/>
                  </a:cubicBezTo>
                  <a:cubicBezTo>
                    <a:pt x="36" y="238"/>
                    <a:pt x="36" y="238"/>
                    <a:pt x="36" y="238"/>
                  </a:cubicBezTo>
                  <a:cubicBezTo>
                    <a:pt x="36" y="401"/>
                    <a:pt x="36" y="401"/>
                    <a:pt x="36" y="401"/>
                  </a:cubicBezTo>
                  <a:cubicBezTo>
                    <a:pt x="36" y="412"/>
                    <a:pt x="44" y="420"/>
                    <a:pt x="55" y="420"/>
                  </a:cubicBezTo>
                  <a:cubicBezTo>
                    <a:pt x="65" y="420"/>
                    <a:pt x="74" y="412"/>
                    <a:pt x="74" y="401"/>
                  </a:cubicBezTo>
                  <a:cubicBezTo>
                    <a:pt x="74" y="243"/>
                    <a:pt x="74" y="243"/>
                    <a:pt x="74" y="243"/>
                  </a:cubicBezTo>
                  <a:cubicBezTo>
                    <a:pt x="81" y="243"/>
                    <a:pt x="81" y="243"/>
                    <a:pt x="81" y="243"/>
                  </a:cubicBezTo>
                  <a:cubicBezTo>
                    <a:pt x="81" y="401"/>
                    <a:pt x="81" y="401"/>
                    <a:pt x="81" y="401"/>
                  </a:cubicBezTo>
                  <a:cubicBezTo>
                    <a:pt x="81" y="412"/>
                    <a:pt x="90" y="420"/>
                    <a:pt x="100" y="420"/>
                  </a:cubicBezTo>
                  <a:cubicBezTo>
                    <a:pt x="111" y="420"/>
                    <a:pt x="119" y="412"/>
                    <a:pt x="119" y="401"/>
                  </a:cubicBezTo>
                  <a:cubicBezTo>
                    <a:pt x="119" y="217"/>
                    <a:pt x="119" y="217"/>
                    <a:pt x="119" y="217"/>
                  </a:cubicBezTo>
                  <a:cubicBezTo>
                    <a:pt x="119" y="202"/>
                    <a:pt x="119" y="202"/>
                    <a:pt x="119" y="202"/>
                  </a:cubicBezTo>
                  <a:cubicBezTo>
                    <a:pt x="119" y="185"/>
                    <a:pt x="119" y="185"/>
                    <a:pt x="119" y="185"/>
                  </a:cubicBezTo>
                  <a:cubicBezTo>
                    <a:pt x="119" y="122"/>
                    <a:pt x="119" y="122"/>
                    <a:pt x="119" y="122"/>
                  </a:cubicBezTo>
                  <a:cubicBezTo>
                    <a:pt x="125" y="122"/>
                    <a:pt x="125" y="122"/>
                    <a:pt x="125" y="122"/>
                  </a:cubicBezTo>
                  <a:cubicBezTo>
                    <a:pt x="125" y="183"/>
                    <a:pt x="125" y="183"/>
                    <a:pt x="125" y="183"/>
                  </a:cubicBezTo>
                  <a:cubicBezTo>
                    <a:pt x="125" y="200"/>
                    <a:pt x="125" y="200"/>
                    <a:pt x="125" y="200"/>
                  </a:cubicBezTo>
                  <a:cubicBezTo>
                    <a:pt x="125" y="215"/>
                    <a:pt x="125" y="215"/>
                    <a:pt x="125" y="215"/>
                  </a:cubicBezTo>
                  <a:cubicBezTo>
                    <a:pt x="125" y="224"/>
                    <a:pt x="125" y="224"/>
                    <a:pt x="125" y="224"/>
                  </a:cubicBezTo>
                  <a:cubicBezTo>
                    <a:pt x="125" y="232"/>
                    <a:pt x="132" y="239"/>
                    <a:pt x="140" y="239"/>
                  </a:cubicBezTo>
                  <a:cubicBezTo>
                    <a:pt x="148" y="239"/>
                    <a:pt x="155" y="232"/>
                    <a:pt x="155" y="224"/>
                  </a:cubicBezTo>
                  <a:cubicBezTo>
                    <a:pt x="155" y="201"/>
                    <a:pt x="155" y="201"/>
                    <a:pt x="155" y="201"/>
                  </a:cubicBezTo>
                  <a:cubicBezTo>
                    <a:pt x="155" y="192"/>
                    <a:pt x="155" y="192"/>
                    <a:pt x="155" y="192"/>
                  </a:cubicBezTo>
                  <a:cubicBezTo>
                    <a:pt x="155" y="176"/>
                    <a:pt x="155" y="176"/>
                    <a:pt x="155" y="176"/>
                  </a:cubicBezTo>
                  <a:cubicBezTo>
                    <a:pt x="155" y="118"/>
                    <a:pt x="155" y="118"/>
                    <a:pt x="155" y="118"/>
                  </a:cubicBezTo>
                  <a:cubicBezTo>
                    <a:pt x="155" y="92"/>
                    <a:pt x="135" y="72"/>
                    <a:pt x="111" y="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anchor="ctr"/>
            <a:lstStyle/>
            <a:p>
              <a:pPr algn="ctr"/>
              <a:endParaRPr lang="en-US" sz="900" b="1">
                <a:solidFill>
                  <a:schemeClr val="bg1"/>
                </a:solidFill>
              </a:endParaRPr>
            </a:p>
          </p:txBody>
        </p:sp>
      </p:grpSp>
      <p:pic>
        <p:nvPicPr>
          <p:cNvPr id="77" name="Picture 18" descr="C:\c_root\ASR1k\Pics\chromium-os-tablet.png"/>
          <p:cNvPicPr>
            <a:picLocks noChangeAspect="1" noChangeArrowheads="1"/>
          </p:cNvPicPr>
          <p:nvPr/>
        </p:nvPicPr>
        <p:blipFill>
          <a:blip r:embed="rId12" cstate="screen">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177304" y="2998191"/>
            <a:ext cx="835924" cy="28979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0" descr="C:\c_root\ASR1k\Pics\iphone_small.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20700000">
            <a:off x="1623427" y="2807871"/>
            <a:ext cx="240061" cy="296108"/>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54"/>
          <p:cNvGrpSpPr>
            <a:grpSpLocks/>
          </p:cNvGrpSpPr>
          <p:nvPr/>
        </p:nvGrpSpPr>
        <p:grpSpPr bwMode="auto">
          <a:xfrm>
            <a:off x="3745424" y="2352681"/>
            <a:ext cx="700887" cy="250067"/>
            <a:chOff x="2124447" y="3096328"/>
            <a:chExt cx="525666" cy="168718"/>
          </a:xfrm>
        </p:grpSpPr>
        <p:sp>
          <p:nvSpPr>
            <p:cNvPr id="80" name="Rectangle 79"/>
            <p:cNvSpPr/>
            <p:nvPr/>
          </p:nvSpPr>
          <p:spPr>
            <a:xfrm>
              <a:off x="2124447" y="3176698"/>
              <a:ext cx="154608" cy="88348"/>
            </a:xfrm>
            <a:prstGeom prst="rect">
              <a:avLst/>
            </a:prstGeom>
            <a:gradFill>
              <a:gsLst>
                <a:gs pos="49000">
                  <a:schemeClr val="accent6">
                    <a:lumMod val="70000"/>
                    <a:lumOff val="30000"/>
                  </a:schemeClr>
                </a:gs>
                <a:gs pos="0">
                  <a:srgbClr val="7030A0"/>
                </a:gs>
                <a:gs pos="99000">
                  <a:srgbClr val="7030A0"/>
                </a:gs>
              </a:gsLst>
              <a:lin ang="10800000" scaled="0"/>
            </a:gradFill>
            <a:ln w="9525">
              <a:noFill/>
              <a:round/>
              <a:headEnd/>
              <a:tailEnd/>
            </a:ln>
            <a:effectLst/>
          </p:spPr>
          <p:style>
            <a:lnRef idx="1">
              <a:schemeClr val="accent1"/>
            </a:lnRef>
            <a:fillRef idx="3">
              <a:schemeClr val="accent1"/>
            </a:fillRef>
            <a:effectRef idx="2">
              <a:schemeClr val="accent1"/>
            </a:effectRef>
            <a:fontRef idx="minor">
              <a:schemeClr val="lt1"/>
            </a:fontRef>
          </p:style>
          <p:txBody>
            <a:bodyPr wrap="square" lIns="91398" tIns="45700" rIns="91398" bIns="45700" rtlCol="0" anchor="ctr">
              <a:noAutofit/>
            </a:bodyPr>
            <a:lstStyle/>
            <a:p>
              <a:pPr algn="ctr" defTabSz="913921">
                <a:lnSpc>
                  <a:spcPct val="90000"/>
                </a:lnSpc>
              </a:pPr>
              <a:endParaRPr lang="en-US" sz="800" kern="0" dirty="0">
                <a:solidFill>
                  <a:schemeClr val="bg1"/>
                </a:solidFill>
              </a:endParaRPr>
            </a:p>
          </p:txBody>
        </p:sp>
        <p:sp>
          <p:nvSpPr>
            <p:cNvPr id="81" name="Rectangle 80"/>
            <p:cNvSpPr/>
            <p:nvPr/>
          </p:nvSpPr>
          <p:spPr>
            <a:xfrm>
              <a:off x="2309976" y="3176698"/>
              <a:ext cx="154608" cy="88348"/>
            </a:xfrm>
            <a:prstGeom prst="rect">
              <a:avLst/>
            </a:prstGeom>
            <a:gradFill>
              <a:gsLst>
                <a:gs pos="49000">
                  <a:schemeClr val="accent6">
                    <a:lumMod val="70000"/>
                    <a:lumOff val="30000"/>
                  </a:schemeClr>
                </a:gs>
                <a:gs pos="0">
                  <a:srgbClr val="7030A0"/>
                </a:gs>
                <a:gs pos="99000">
                  <a:srgbClr val="7030A0"/>
                </a:gs>
              </a:gsLst>
              <a:lin ang="10800000" scaled="0"/>
            </a:gradFill>
            <a:ln w="9525">
              <a:noFill/>
              <a:round/>
              <a:headEnd/>
              <a:tailEnd/>
            </a:ln>
            <a:effectLst/>
          </p:spPr>
          <p:style>
            <a:lnRef idx="1">
              <a:schemeClr val="accent1"/>
            </a:lnRef>
            <a:fillRef idx="3">
              <a:schemeClr val="accent1"/>
            </a:fillRef>
            <a:effectRef idx="2">
              <a:schemeClr val="accent1"/>
            </a:effectRef>
            <a:fontRef idx="minor">
              <a:schemeClr val="lt1"/>
            </a:fontRef>
          </p:style>
          <p:txBody>
            <a:bodyPr wrap="square" lIns="91398" tIns="45700" rIns="91398" bIns="45700" rtlCol="0" anchor="ctr">
              <a:noAutofit/>
            </a:bodyPr>
            <a:lstStyle/>
            <a:p>
              <a:pPr algn="ctr" defTabSz="913921">
                <a:lnSpc>
                  <a:spcPct val="90000"/>
                </a:lnSpc>
              </a:pPr>
              <a:endParaRPr lang="en-US" sz="800" kern="0" dirty="0">
                <a:solidFill>
                  <a:schemeClr val="bg1"/>
                </a:solidFill>
              </a:endParaRPr>
            </a:p>
          </p:txBody>
        </p:sp>
        <p:sp>
          <p:nvSpPr>
            <p:cNvPr id="82" name="Rectangle 81"/>
            <p:cNvSpPr/>
            <p:nvPr/>
          </p:nvSpPr>
          <p:spPr>
            <a:xfrm>
              <a:off x="2495505" y="3176698"/>
              <a:ext cx="154608" cy="88348"/>
            </a:xfrm>
            <a:prstGeom prst="rect">
              <a:avLst/>
            </a:prstGeom>
            <a:gradFill>
              <a:gsLst>
                <a:gs pos="49000">
                  <a:schemeClr val="accent6">
                    <a:lumMod val="70000"/>
                    <a:lumOff val="30000"/>
                  </a:schemeClr>
                </a:gs>
                <a:gs pos="0">
                  <a:srgbClr val="7030A0"/>
                </a:gs>
                <a:gs pos="99000">
                  <a:srgbClr val="7030A0"/>
                </a:gs>
              </a:gsLst>
              <a:lin ang="10800000" scaled="0"/>
            </a:gradFill>
            <a:ln w="9525">
              <a:noFill/>
              <a:round/>
              <a:headEnd/>
              <a:tailEnd/>
            </a:ln>
            <a:effectLst/>
          </p:spPr>
          <p:style>
            <a:lnRef idx="1">
              <a:schemeClr val="accent1"/>
            </a:lnRef>
            <a:fillRef idx="3">
              <a:schemeClr val="accent1"/>
            </a:fillRef>
            <a:effectRef idx="2">
              <a:schemeClr val="accent1"/>
            </a:effectRef>
            <a:fontRef idx="minor">
              <a:schemeClr val="lt1"/>
            </a:fontRef>
          </p:style>
          <p:txBody>
            <a:bodyPr wrap="square" lIns="91398" tIns="45700" rIns="91398" bIns="45700" rtlCol="0" anchor="ctr">
              <a:noAutofit/>
            </a:bodyPr>
            <a:lstStyle/>
            <a:p>
              <a:pPr algn="ctr" defTabSz="913921">
                <a:lnSpc>
                  <a:spcPct val="90000"/>
                </a:lnSpc>
              </a:pPr>
              <a:endParaRPr lang="en-US" sz="800" kern="0" dirty="0">
                <a:solidFill>
                  <a:schemeClr val="bg1"/>
                </a:solidFill>
              </a:endParaRPr>
            </a:p>
          </p:txBody>
        </p:sp>
        <p:cxnSp>
          <p:nvCxnSpPr>
            <p:cNvPr id="83" name="Straight Arrow Connector 82"/>
            <p:cNvCxnSpPr/>
            <p:nvPr/>
          </p:nvCxnSpPr>
          <p:spPr>
            <a:xfrm>
              <a:off x="2207769" y="3096328"/>
              <a:ext cx="353921" cy="1584"/>
            </a:xfrm>
            <a:prstGeom prst="straightConnector1">
              <a:avLst/>
            </a:prstGeom>
            <a:solidFill>
              <a:srgbClr val="1F8BAE"/>
            </a:solidFill>
            <a:ln>
              <a:solidFill>
                <a:schemeClr val="accent6">
                  <a:lumMod val="75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31782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rot="10800000" flipV="1">
            <a:off x="4406458" y="1938605"/>
            <a:ext cx="3628556" cy="4676923"/>
          </a:xfrm>
          <a:prstGeom prst="rect">
            <a:avLst/>
          </a:prstGeom>
          <a:gradFill flip="none" rotWithShape="1">
            <a:gsLst>
              <a:gs pos="1000">
                <a:schemeClr val="tx1">
                  <a:lumMod val="83000"/>
                  <a:alpha val="0"/>
                </a:schemeClr>
              </a:gs>
              <a:gs pos="100000">
                <a:schemeClr val="accent5"/>
              </a:gs>
            </a:gsLst>
            <a:lin ang="5400000" scaled="1"/>
            <a:tileRect/>
          </a:gradFill>
          <a:ln w="9525" cap="flat" cmpd="sng" algn="ctr">
            <a:noFill/>
            <a:prstDash val="solid"/>
            <a:headEnd/>
            <a:tailEnd/>
          </a:ln>
          <a:effectLst/>
        </p:spPr>
        <p:txBody>
          <a:bodyPr vert="horz" wrap="square" lIns="182792" tIns="91396" rIns="18285" bIns="18285" anchor="ctr" anchorCtr="0"/>
          <a:lstStyle/>
          <a:p>
            <a:pPr defTabSz="760284">
              <a:lnSpc>
                <a:spcPct val="95000"/>
              </a:lnSpc>
              <a:spcBef>
                <a:spcPts val="167"/>
              </a:spcBef>
            </a:pPr>
            <a:endParaRPr lang="en-US" sz="17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17" name="Rectangle 6"/>
          <p:cNvSpPr>
            <a:spLocks noChangeArrowheads="1"/>
          </p:cNvSpPr>
          <p:nvPr/>
        </p:nvSpPr>
        <p:spPr bwMode="auto">
          <a:xfrm>
            <a:off x="4403080" y="1240961"/>
            <a:ext cx="3644789" cy="563883"/>
          </a:xfrm>
          <a:prstGeom prst="round2SameRect">
            <a:avLst>
              <a:gd name="adj1" fmla="val 0"/>
              <a:gd name="adj2" fmla="val 0"/>
            </a:avLst>
          </a:prstGeom>
          <a:gradFill flip="none" rotWithShape="1">
            <a:gsLst>
              <a:gs pos="100000">
                <a:schemeClr val="tx1">
                  <a:lumMod val="75000"/>
                </a:schemeClr>
              </a:gs>
              <a:gs pos="50000">
                <a:srgbClr val="16678C">
                  <a:shade val="67500"/>
                  <a:satMod val="115000"/>
                  <a:alpha val="46000"/>
                </a:srgbClr>
              </a:gs>
            </a:gsLst>
            <a:lin ang="16200000" scaled="1"/>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21644" tIns="40557" rIns="8113" bIns="8113" anchor="ctr" anchorCtr="0"/>
          <a:lstStyle/>
          <a:p>
            <a:pPr algn="ctr" defTabSz="1036549" fontAlgn="base">
              <a:lnSpc>
                <a:spcPct val="95000"/>
              </a:lnSpc>
              <a:spcBef>
                <a:spcPts val="228"/>
              </a:spcBef>
              <a:spcAft>
                <a:spcPts val="512"/>
              </a:spcAft>
              <a:buClr>
                <a:srgbClr val="3F5CFF">
                  <a:lumMod val="60000"/>
                  <a:lumOff val="40000"/>
                </a:srgbClr>
              </a:buClr>
              <a:buSzPct val="90000"/>
            </a:pPr>
            <a:r>
              <a:rPr lang="ja-JP" altLang="en-US" sz="1700" b="1" kern="0" dirty="0" smtClean="0">
                <a:solidFill>
                  <a:srgbClr val="FFFFFF"/>
                </a:solidFill>
                <a:effectLst>
                  <a:outerShdw blurRad="50800" dist="38100" dir="2700000" algn="tl" rotWithShape="0">
                    <a:prstClr val="black">
                      <a:alpha val="40000"/>
                    </a:prstClr>
                  </a:outerShdw>
                </a:effectLst>
                <a:ea typeface="ＭＳ Ｐゴシック" pitchFamily="34" charset="-128"/>
              </a:rPr>
              <a:t>特化した管理</a:t>
            </a:r>
            <a:endParaRPr lang="en-US" sz="17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19" name="Rectangle 18"/>
          <p:cNvSpPr/>
          <p:nvPr/>
        </p:nvSpPr>
        <p:spPr>
          <a:xfrm>
            <a:off x="8272063" y="1875879"/>
            <a:ext cx="3710893" cy="4740164"/>
          </a:xfrm>
          <a:prstGeom prst="rect">
            <a:avLst/>
          </a:prstGeom>
          <a:gradFill flip="none" rotWithShape="1">
            <a:gsLst>
              <a:gs pos="1000">
                <a:schemeClr val="tx1">
                  <a:lumMod val="83000"/>
                  <a:alpha val="0"/>
                </a:schemeClr>
              </a:gs>
              <a:gs pos="100000">
                <a:schemeClr val="accent5"/>
              </a:gs>
            </a:gsLst>
            <a:lin ang="5400000" scaled="1"/>
            <a:tileRect/>
          </a:gradFill>
          <a:ln w="9525" cap="flat" cmpd="sng" algn="ctr">
            <a:noFill/>
            <a:prstDash val="solid"/>
            <a:headEnd/>
            <a:tailEnd/>
          </a:ln>
          <a:effectLst/>
        </p:spPr>
        <p:txBody>
          <a:bodyPr vert="horz" wrap="square" lIns="182792" tIns="91396" rIns="18285" bIns="18285" anchor="ctr" anchorCtr="0"/>
          <a:lstStyle/>
          <a:p>
            <a:pPr defTabSz="760284">
              <a:lnSpc>
                <a:spcPct val="95000"/>
              </a:lnSpc>
              <a:spcBef>
                <a:spcPts val="167"/>
              </a:spcBef>
            </a:pPr>
            <a:endParaRPr lang="en-US" sz="17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18" name="Rectangle 6"/>
          <p:cNvSpPr>
            <a:spLocks noChangeArrowheads="1"/>
          </p:cNvSpPr>
          <p:nvPr/>
        </p:nvSpPr>
        <p:spPr bwMode="auto">
          <a:xfrm>
            <a:off x="8262610" y="1230736"/>
            <a:ext cx="3756220" cy="573405"/>
          </a:xfrm>
          <a:prstGeom prst="round2SameRect">
            <a:avLst>
              <a:gd name="adj1" fmla="val 0"/>
              <a:gd name="adj2" fmla="val 0"/>
            </a:avLst>
          </a:prstGeom>
          <a:gradFill flip="none" rotWithShape="1">
            <a:gsLst>
              <a:gs pos="100000">
                <a:schemeClr val="accent1"/>
              </a:gs>
              <a:gs pos="50000">
                <a:schemeClr val="accent1">
                  <a:lumMod val="60000"/>
                  <a:lumOff val="40000"/>
                  <a:alpha val="46000"/>
                </a:schemeClr>
              </a:gs>
            </a:gsLst>
            <a:lin ang="16200000" scaled="1"/>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21644" tIns="40557" rIns="8113" bIns="8113" anchor="ctr" anchorCtr="0"/>
          <a:lstStyle/>
          <a:p>
            <a:pPr algn="ctr" defTabSz="1036549" fontAlgn="base">
              <a:lnSpc>
                <a:spcPct val="95000"/>
              </a:lnSpc>
              <a:spcBef>
                <a:spcPts val="228"/>
              </a:spcBef>
              <a:spcAft>
                <a:spcPts val="512"/>
              </a:spcAft>
              <a:buClr>
                <a:srgbClr val="3F5CFF">
                  <a:lumMod val="60000"/>
                  <a:lumOff val="40000"/>
                </a:srgbClr>
              </a:buClr>
              <a:buSzPct val="90000"/>
              <a:defRPr/>
            </a:pPr>
            <a:r>
              <a:rPr lang="ja-JP" altLang="en-US" sz="1700" b="1" kern="0" dirty="0" smtClean="0">
                <a:solidFill>
                  <a:srgbClr val="FFFFFF"/>
                </a:solidFill>
                <a:effectLst>
                  <a:outerShdw blurRad="50800" dist="38100" dir="2700000" algn="tl" rotWithShape="0">
                    <a:prstClr val="black">
                      <a:alpha val="40000"/>
                    </a:prstClr>
                  </a:outerShdw>
                </a:effectLst>
                <a:ea typeface="ＭＳ Ｐゴシック" pitchFamily="34" charset="-128"/>
              </a:rPr>
              <a:t>クラウドベースの管理</a:t>
            </a:r>
            <a:endParaRPr lang="en-US" sz="17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5" name="TextBox 4"/>
          <p:cNvSpPr txBox="1"/>
          <p:nvPr/>
        </p:nvSpPr>
        <p:spPr>
          <a:xfrm>
            <a:off x="8331942" y="4268208"/>
            <a:ext cx="3645986" cy="1867828"/>
          </a:xfrm>
          <a:prstGeom prst="rect">
            <a:avLst/>
          </a:prstGeom>
        </p:spPr>
        <p:txBody>
          <a:bodyPr wrap="square" lIns="54488" tIns="27246" rIns="54488" bIns="27246">
            <a:spAutoFit/>
          </a:bodyPr>
          <a:lstStyle>
            <a:defPPr>
              <a:defRPr lang="en-US"/>
            </a:defPPr>
            <a:lvl1pPr marL="107534" indent="-107534" defTabSz="583577">
              <a:spcBef>
                <a:spcPts val="384"/>
              </a:spcBef>
              <a:buClr>
                <a:schemeClr val="accent2">
                  <a:lumMod val="60000"/>
                  <a:lumOff val="40000"/>
                </a:schemeClr>
              </a:buClr>
              <a:buSzPct val="90000"/>
              <a:buFont typeface="Arial" pitchFamily="34" charset="0"/>
              <a:buChar char="•"/>
              <a:defRPr sz="1000">
                <a:solidFill>
                  <a:srgbClr val="FFFFFF"/>
                </a:solidFill>
              </a:defRPr>
            </a:lvl1pPr>
          </a:lstStyle>
          <a:p>
            <a:pPr>
              <a:buClrTx/>
            </a:pPr>
            <a:r>
              <a:rPr lang="en-US" altLang="ja-JP" sz="1500" b="1" dirty="0" smtClean="0">
                <a:solidFill>
                  <a:schemeClr val="tx1"/>
                </a:solidFill>
              </a:rPr>
              <a:t>WAN</a:t>
            </a:r>
            <a:r>
              <a:rPr lang="ja-JP" altLang="en-US" sz="1500" b="1" dirty="0" smtClean="0">
                <a:solidFill>
                  <a:schemeClr val="tx1"/>
                </a:solidFill>
              </a:rPr>
              <a:t>のマニュアル構築が必要ない</a:t>
            </a:r>
            <a:endParaRPr lang="en-US" sz="1500" b="1" dirty="0">
              <a:solidFill>
                <a:schemeClr val="tx1"/>
              </a:solidFill>
            </a:endParaRPr>
          </a:p>
          <a:p>
            <a:pPr>
              <a:buClrTx/>
            </a:pPr>
            <a:r>
              <a:rPr lang="ja-JP" altLang="en-US" sz="1500" dirty="0" smtClean="0">
                <a:solidFill>
                  <a:schemeClr val="tx1"/>
                </a:solidFill>
              </a:rPr>
              <a:t>自動化された</a:t>
            </a:r>
            <a:r>
              <a:rPr lang="en-US" altLang="ja-JP" sz="1500" dirty="0" smtClean="0">
                <a:solidFill>
                  <a:schemeClr val="tx1"/>
                </a:solidFill>
              </a:rPr>
              <a:t>SD-WAN</a:t>
            </a:r>
            <a:r>
              <a:rPr lang="ja-JP" altLang="en-US" sz="1500" dirty="0" smtClean="0">
                <a:solidFill>
                  <a:schemeClr val="tx1"/>
                </a:solidFill>
              </a:rPr>
              <a:t>オーケストレーション</a:t>
            </a:r>
            <a:endParaRPr lang="en-US" sz="1500" dirty="0">
              <a:solidFill>
                <a:schemeClr val="tx1"/>
              </a:solidFill>
            </a:endParaRPr>
          </a:p>
          <a:p>
            <a:pPr>
              <a:buClrTx/>
            </a:pPr>
            <a:r>
              <a:rPr lang="ja-JP" altLang="en-US" sz="1500" dirty="0" smtClean="0">
                <a:solidFill>
                  <a:schemeClr val="tx1"/>
                </a:solidFill>
              </a:rPr>
              <a:t>集中化されたハイブリッド</a:t>
            </a:r>
            <a:r>
              <a:rPr lang="en-US" altLang="ja-JP" sz="1500" dirty="0" smtClean="0">
                <a:solidFill>
                  <a:schemeClr val="tx1"/>
                </a:solidFill>
              </a:rPr>
              <a:t>WAN</a:t>
            </a:r>
            <a:r>
              <a:rPr lang="ja-JP" altLang="en-US" sz="1500" dirty="0" smtClean="0">
                <a:solidFill>
                  <a:schemeClr val="tx1"/>
                </a:solidFill>
              </a:rPr>
              <a:t>管理</a:t>
            </a:r>
            <a:endParaRPr lang="en-US" sz="1500" dirty="0">
              <a:solidFill>
                <a:schemeClr val="tx1"/>
              </a:solidFill>
            </a:endParaRPr>
          </a:p>
          <a:p>
            <a:pPr>
              <a:buClrTx/>
            </a:pPr>
            <a:r>
              <a:rPr lang="ja-JP" altLang="en-US" sz="1500" dirty="0" smtClean="0">
                <a:solidFill>
                  <a:schemeClr val="tx1"/>
                </a:solidFill>
              </a:rPr>
              <a:t>素早いコンフィグのアップデートと</a:t>
            </a:r>
            <a:r>
              <a:rPr lang="en-US" altLang="ja-JP" sz="1500" dirty="0" smtClean="0">
                <a:solidFill>
                  <a:schemeClr val="tx1"/>
                </a:solidFill>
              </a:rPr>
              <a:t>IOS</a:t>
            </a:r>
            <a:r>
              <a:rPr lang="ja-JP" altLang="en-US" sz="1500" dirty="0" smtClean="0">
                <a:solidFill>
                  <a:schemeClr val="tx1"/>
                </a:solidFill>
              </a:rPr>
              <a:t>アップグレード</a:t>
            </a:r>
            <a:r>
              <a:rPr lang="en-US" sz="1500" dirty="0" smtClean="0">
                <a:solidFill>
                  <a:schemeClr val="tx1"/>
                </a:solidFill>
              </a:rPr>
              <a:t> </a:t>
            </a:r>
            <a:endParaRPr lang="en-US" sz="1500" dirty="0">
              <a:solidFill>
                <a:schemeClr val="tx1"/>
              </a:solidFill>
            </a:endParaRPr>
          </a:p>
          <a:p>
            <a:pPr>
              <a:buClrTx/>
            </a:pPr>
            <a:r>
              <a:rPr lang="en-US" sz="1500" dirty="0" err="1" smtClean="0">
                <a:solidFill>
                  <a:schemeClr val="tx1"/>
                </a:solidFill>
              </a:rPr>
              <a:t>onePK</a:t>
            </a:r>
            <a:r>
              <a:rPr lang="ja-JP" altLang="en-US" sz="1500" dirty="0" smtClean="0">
                <a:solidFill>
                  <a:schemeClr val="tx1"/>
                </a:solidFill>
              </a:rPr>
              <a:t>と</a:t>
            </a:r>
            <a:r>
              <a:rPr lang="en-US" sz="1500" dirty="0" smtClean="0">
                <a:solidFill>
                  <a:schemeClr val="tx1"/>
                </a:solidFill>
              </a:rPr>
              <a:t>REST API</a:t>
            </a:r>
            <a:r>
              <a:rPr lang="ja-JP" altLang="en-US" sz="1500" dirty="0" smtClean="0">
                <a:solidFill>
                  <a:schemeClr val="tx1"/>
                </a:solidFill>
              </a:rPr>
              <a:t>を利用</a:t>
            </a:r>
            <a:endParaRPr lang="en-US" sz="1500" dirty="0">
              <a:solidFill>
                <a:schemeClr val="tx1"/>
              </a:solidFill>
            </a:endParaRPr>
          </a:p>
        </p:txBody>
      </p:sp>
      <p:sp>
        <p:nvSpPr>
          <p:cNvPr id="84" name="TextBox 83"/>
          <p:cNvSpPr txBox="1"/>
          <p:nvPr/>
        </p:nvSpPr>
        <p:spPr>
          <a:xfrm>
            <a:off x="4522529" y="4290591"/>
            <a:ext cx="3483371" cy="1636996"/>
          </a:xfrm>
          <a:prstGeom prst="rect">
            <a:avLst/>
          </a:prstGeom>
        </p:spPr>
        <p:txBody>
          <a:bodyPr wrap="square" lIns="54488" tIns="27246" rIns="54488" bIns="27246">
            <a:spAutoFit/>
          </a:bodyPr>
          <a:lstStyle>
            <a:defPPr>
              <a:defRPr lang="en-US"/>
            </a:defPPr>
            <a:lvl1pPr marL="107534" indent="-107534" defTabSz="583577">
              <a:spcBef>
                <a:spcPts val="384"/>
              </a:spcBef>
              <a:buClr>
                <a:schemeClr val="accent2">
                  <a:lumMod val="60000"/>
                  <a:lumOff val="40000"/>
                </a:schemeClr>
              </a:buClr>
              <a:buSzPct val="90000"/>
              <a:buFont typeface="Arial" pitchFamily="34" charset="0"/>
              <a:buChar char="•"/>
              <a:defRPr sz="1000">
                <a:solidFill>
                  <a:srgbClr val="FFFFFF"/>
                </a:solidFill>
              </a:defRPr>
            </a:lvl1pPr>
          </a:lstStyle>
          <a:p>
            <a:pPr>
              <a:buClrTx/>
            </a:pPr>
            <a:r>
              <a:rPr lang="en-US" sz="1500" b="1" dirty="0" smtClean="0">
                <a:solidFill>
                  <a:schemeClr val="tx1"/>
                </a:solidFill>
              </a:rPr>
              <a:t>Cisco AVC</a:t>
            </a:r>
            <a:r>
              <a:rPr lang="ja-JP" altLang="en-US" sz="1500" b="1" dirty="0" smtClean="0">
                <a:solidFill>
                  <a:schemeClr val="tx1"/>
                </a:solidFill>
              </a:rPr>
              <a:t>と</a:t>
            </a:r>
            <a:r>
              <a:rPr lang="en-US" sz="1500" b="1" dirty="0" smtClean="0">
                <a:solidFill>
                  <a:schemeClr val="tx1"/>
                </a:solidFill>
              </a:rPr>
              <a:t> </a:t>
            </a:r>
            <a:r>
              <a:rPr lang="en-US" sz="1500" b="1" dirty="0" err="1" smtClean="0">
                <a:solidFill>
                  <a:schemeClr val="tx1"/>
                </a:solidFill>
              </a:rPr>
              <a:t>PfR</a:t>
            </a:r>
            <a:r>
              <a:rPr lang="ja-JP" altLang="en-US" sz="1500" b="1" dirty="0" smtClean="0">
                <a:solidFill>
                  <a:schemeClr val="tx1"/>
                </a:solidFill>
              </a:rPr>
              <a:t>と統合</a:t>
            </a:r>
            <a:endParaRPr lang="en-US" sz="1500" b="1" dirty="0">
              <a:solidFill>
                <a:schemeClr val="tx1"/>
              </a:solidFill>
            </a:endParaRPr>
          </a:p>
          <a:p>
            <a:pPr>
              <a:buClrTx/>
            </a:pPr>
            <a:r>
              <a:rPr lang="ja-JP" altLang="en-US" sz="1500" dirty="0" smtClean="0">
                <a:solidFill>
                  <a:schemeClr val="tx1"/>
                </a:solidFill>
              </a:rPr>
              <a:t>アプリケーション通信の監視と解析</a:t>
            </a:r>
            <a:endParaRPr lang="en-US" sz="1500" dirty="0">
              <a:solidFill>
                <a:schemeClr val="tx1"/>
              </a:solidFill>
            </a:endParaRPr>
          </a:p>
          <a:p>
            <a:pPr>
              <a:buClrTx/>
            </a:pPr>
            <a:r>
              <a:rPr lang="ja-JP" altLang="en-US" sz="1500" dirty="0" smtClean="0">
                <a:solidFill>
                  <a:schemeClr val="tx1"/>
                </a:solidFill>
              </a:rPr>
              <a:t>エンドツーエンドのフロー可視化</a:t>
            </a:r>
            <a:endParaRPr lang="en-US" sz="1500" dirty="0">
              <a:solidFill>
                <a:schemeClr val="tx1"/>
              </a:solidFill>
            </a:endParaRPr>
          </a:p>
          <a:p>
            <a:pPr>
              <a:buClrTx/>
            </a:pPr>
            <a:r>
              <a:rPr lang="ja-JP" altLang="en-US" sz="1500" dirty="0" smtClean="0">
                <a:solidFill>
                  <a:schemeClr val="tx1"/>
                </a:solidFill>
              </a:rPr>
              <a:t>フロー及びアプリケーションベースのトラブルシューティング</a:t>
            </a:r>
            <a:endParaRPr lang="en-US" sz="1500" dirty="0">
              <a:solidFill>
                <a:schemeClr val="tx1"/>
              </a:solidFill>
            </a:endParaRPr>
          </a:p>
          <a:p>
            <a:pPr>
              <a:buClrTx/>
            </a:pPr>
            <a:r>
              <a:rPr lang="ja-JP" altLang="en-US" sz="1500" dirty="0" smtClean="0">
                <a:solidFill>
                  <a:schemeClr val="tx1"/>
                </a:solidFill>
              </a:rPr>
              <a:t>リアルタイムに修復と確認が可能</a:t>
            </a:r>
            <a:endParaRPr lang="en-US" sz="1500" dirty="0">
              <a:solidFill>
                <a:schemeClr val="tx1"/>
              </a:solidFill>
            </a:endParaRPr>
          </a:p>
        </p:txBody>
      </p:sp>
      <p:sp>
        <p:nvSpPr>
          <p:cNvPr id="82" name="Title 81"/>
          <p:cNvSpPr>
            <a:spLocks noGrp="1"/>
          </p:cNvSpPr>
          <p:nvPr>
            <p:ph type="title"/>
          </p:nvPr>
        </p:nvSpPr>
        <p:spPr>
          <a:xfrm>
            <a:off x="306201" y="177800"/>
            <a:ext cx="11882634"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121848" tIns="60924" rIns="121848" bIns="60924" numCol="1" anchor="ctr" anchorCtr="0" compatLnSpc="1">
            <a:prstTxWarp prst="textNoShape">
              <a:avLst/>
            </a:prstTxWarp>
            <a:normAutofit fontScale="90000"/>
          </a:bodyPr>
          <a:lstStyle/>
          <a:p>
            <a:pPr eaLnBrk="0" hangingPunct="0">
              <a:lnSpc>
                <a:spcPct val="90000"/>
              </a:lnSpc>
            </a:pPr>
            <a:r>
              <a:rPr lang="en-US" sz="3200" dirty="0">
                <a:solidFill>
                  <a:schemeClr val="accent1"/>
                </a:solidFill>
              </a:rPr>
              <a:t/>
            </a:r>
            <a:br>
              <a:rPr lang="en-US" sz="3200" dirty="0">
                <a:solidFill>
                  <a:schemeClr val="accent1"/>
                </a:solidFill>
              </a:rPr>
            </a:br>
            <a:r>
              <a:rPr lang="en-US" sz="3200" dirty="0">
                <a:solidFill>
                  <a:schemeClr val="accent1"/>
                </a:solidFill>
              </a:rPr>
              <a:t>Cisco IWAN </a:t>
            </a:r>
            <a:r>
              <a:rPr lang="ja-JP" altLang="en-US" sz="3200" dirty="0" smtClean="0">
                <a:solidFill>
                  <a:schemeClr val="accent1"/>
                </a:solidFill>
              </a:rPr>
              <a:t>管理</a:t>
            </a:r>
            <a:endParaRPr lang="en-US" sz="3200" dirty="0">
              <a:solidFill>
                <a:schemeClr val="accent1"/>
              </a:solidFill>
            </a:endParaRPr>
          </a:p>
        </p:txBody>
      </p:sp>
      <p:sp>
        <p:nvSpPr>
          <p:cNvPr id="6" name="Rectangle 5"/>
          <p:cNvSpPr/>
          <p:nvPr/>
        </p:nvSpPr>
        <p:spPr>
          <a:xfrm>
            <a:off x="8293107" y="3526838"/>
            <a:ext cx="3671656" cy="527164"/>
          </a:xfrm>
          <a:prstGeom prst="rect">
            <a:avLst/>
          </a:prstGeom>
        </p:spPr>
        <p:txBody>
          <a:bodyPr wrap="square" lIns="64883" tIns="32433" rIns="64883" bIns="32433">
            <a:spAutoFit/>
          </a:bodyPr>
          <a:lstStyle/>
          <a:p>
            <a:pPr algn="ctr" defTabSz="777659"/>
            <a:r>
              <a:rPr lang="ja-JP" altLang="en-US" sz="1500" b="1" dirty="0" smtClean="0"/>
              <a:t>展開を自動化し</a:t>
            </a:r>
            <a:endParaRPr lang="en-US" altLang="ja-JP" sz="1500" b="1" dirty="0" smtClean="0"/>
          </a:p>
          <a:p>
            <a:pPr algn="ctr" defTabSz="777659"/>
            <a:r>
              <a:rPr lang="ja-JP" altLang="en-US" sz="1500" b="1" dirty="0" smtClean="0"/>
              <a:t>ライフサイクル管理を可能に</a:t>
            </a:r>
            <a:endParaRPr lang="en-US" sz="1500" b="1" dirty="0"/>
          </a:p>
        </p:txBody>
      </p:sp>
      <p:sp>
        <p:nvSpPr>
          <p:cNvPr id="83" name="Rectangle 82"/>
          <p:cNvSpPr/>
          <p:nvPr/>
        </p:nvSpPr>
        <p:spPr>
          <a:xfrm>
            <a:off x="4895423" y="3568822"/>
            <a:ext cx="2801361" cy="527164"/>
          </a:xfrm>
          <a:prstGeom prst="rect">
            <a:avLst/>
          </a:prstGeom>
        </p:spPr>
        <p:txBody>
          <a:bodyPr wrap="square" lIns="64883" tIns="32433" rIns="64883" bIns="32433">
            <a:spAutoFit/>
          </a:bodyPr>
          <a:lstStyle/>
          <a:p>
            <a:pPr algn="ctr" defTabSz="777659"/>
            <a:r>
              <a:rPr lang="ja-JP" altLang="en-US" sz="1500" b="1" dirty="0" smtClean="0"/>
              <a:t>アプリケーションごとのネットワーク性能管理</a:t>
            </a:r>
            <a:endParaRPr lang="en-US" sz="1500" b="1" dirty="0"/>
          </a:p>
        </p:txBody>
      </p:sp>
      <p:cxnSp>
        <p:nvCxnSpPr>
          <p:cNvPr id="85" name="Straight Connector 84"/>
          <p:cNvCxnSpPr/>
          <p:nvPr/>
        </p:nvCxnSpPr>
        <p:spPr>
          <a:xfrm>
            <a:off x="3682161" y="4155748"/>
            <a:ext cx="4816289" cy="0"/>
          </a:xfrm>
          <a:prstGeom prst="line">
            <a:avLst/>
          </a:prstGeom>
          <a:noFill/>
          <a:ln w="12700" cap="flat" cmpd="sng" algn="ctr">
            <a:gradFill flip="none" rotWithShape="1">
              <a:gsLst>
                <a:gs pos="0">
                  <a:schemeClr val="accent3">
                    <a:alpha val="0"/>
                  </a:schemeClr>
                </a:gs>
                <a:gs pos="100000">
                  <a:schemeClr val="accent3">
                    <a:alpha val="0"/>
                  </a:schemeClr>
                </a:gs>
                <a:gs pos="50000">
                  <a:schemeClr val="accent3">
                    <a:alpha val="33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a:off x="8238001" y="4132215"/>
            <a:ext cx="4816289" cy="0"/>
          </a:xfrm>
          <a:prstGeom prst="line">
            <a:avLst/>
          </a:prstGeom>
          <a:noFill/>
          <a:ln w="12700" cap="flat" cmpd="sng" algn="ctr">
            <a:gradFill flip="none" rotWithShape="1">
              <a:gsLst>
                <a:gs pos="0">
                  <a:schemeClr val="accent3">
                    <a:alpha val="0"/>
                  </a:schemeClr>
                </a:gs>
                <a:gs pos="100000">
                  <a:schemeClr val="accent3">
                    <a:alpha val="0"/>
                  </a:schemeClr>
                </a:gs>
                <a:gs pos="50000">
                  <a:schemeClr val="accent3">
                    <a:alpha val="33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74769" y="2127217"/>
            <a:ext cx="3042603" cy="898953"/>
          </a:xfrm>
          <a:prstGeom prst="rect">
            <a:avLst/>
          </a:prstGeom>
        </p:spPr>
      </p:pic>
      <p:sp>
        <p:nvSpPr>
          <p:cNvPr id="24" name="Rectangle 23"/>
          <p:cNvSpPr/>
          <p:nvPr/>
        </p:nvSpPr>
        <p:spPr>
          <a:xfrm>
            <a:off x="402084" y="1886813"/>
            <a:ext cx="3710893" cy="4685503"/>
          </a:xfrm>
          <a:prstGeom prst="rect">
            <a:avLst/>
          </a:prstGeom>
          <a:gradFill flip="none" rotWithShape="1">
            <a:gsLst>
              <a:gs pos="1000">
                <a:schemeClr val="tx1">
                  <a:lumMod val="83000"/>
                  <a:alpha val="0"/>
                </a:schemeClr>
              </a:gs>
              <a:gs pos="100000">
                <a:schemeClr val="accent5"/>
              </a:gs>
            </a:gsLst>
            <a:lin ang="5400000" scaled="1"/>
            <a:tileRect/>
          </a:gradFill>
          <a:ln w="9525" cap="flat" cmpd="sng" algn="ctr">
            <a:noFill/>
            <a:prstDash val="solid"/>
            <a:headEnd/>
            <a:tailEnd/>
          </a:ln>
          <a:effectLst/>
        </p:spPr>
        <p:txBody>
          <a:bodyPr vert="horz" wrap="square" lIns="182792" tIns="91396" rIns="18285" bIns="18285" anchor="ctr" anchorCtr="0"/>
          <a:lstStyle/>
          <a:p>
            <a:pPr defTabSz="760284">
              <a:lnSpc>
                <a:spcPct val="95000"/>
              </a:lnSpc>
              <a:spcBef>
                <a:spcPts val="167"/>
              </a:spcBef>
            </a:pPr>
            <a:endParaRPr lang="en-US" sz="17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25" name="Rectangle 6"/>
          <p:cNvSpPr>
            <a:spLocks noChangeArrowheads="1"/>
          </p:cNvSpPr>
          <p:nvPr/>
        </p:nvSpPr>
        <p:spPr bwMode="auto">
          <a:xfrm>
            <a:off x="392628" y="1241664"/>
            <a:ext cx="3756220" cy="573405"/>
          </a:xfrm>
          <a:prstGeom prst="round2SameRect">
            <a:avLst>
              <a:gd name="adj1" fmla="val 0"/>
              <a:gd name="adj2" fmla="val 0"/>
            </a:avLst>
          </a:prstGeom>
          <a:gradFill flip="none" rotWithShape="1">
            <a:gsLst>
              <a:gs pos="100000">
                <a:schemeClr val="tx1">
                  <a:lumMod val="75000"/>
                </a:schemeClr>
              </a:gs>
              <a:gs pos="50000">
                <a:srgbClr val="16678C">
                  <a:shade val="67500"/>
                  <a:satMod val="115000"/>
                  <a:alpha val="46000"/>
                </a:srgbClr>
              </a:gs>
            </a:gsLst>
            <a:lin ang="16200000" scaled="1"/>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21644" tIns="40557" rIns="8113" bIns="8113" anchor="ctr" anchorCtr="0"/>
          <a:lstStyle/>
          <a:p>
            <a:pPr algn="ctr" defTabSz="1036549" fontAlgn="base">
              <a:lnSpc>
                <a:spcPct val="95000"/>
              </a:lnSpc>
              <a:spcBef>
                <a:spcPts val="228"/>
              </a:spcBef>
              <a:spcAft>
                <a:spcPts val="512"/>
              </a:spcAft>
              <a:buClr>
                <a:srgbClr val="3F5CFF">
                  <a:lumMod val="60000"/>
                  <a:lumOff val="40000"/>
                </a:srgbClr>
              </a:buClr>
              <a:buSzPct val="90000"/>
              <a:defRPr/>
            </a:pPr>
            <a:r>
              <a:rPr lang="ja-JP" altLang="en-US" sz="1700" b="1" kern="0" dirty="0" smtClean="0">
                <a:solidFill>
                  <a:srgbClr val="FFFFFF"/>
                </a:solidFill>
                <a:effectLst>
                  <a:outerShdw blurRad="50800" dist="38100" dir="2700000" algn="tl" rotWithShape="0">
                    <a:prstClr val="black">
                      <a:alpha val="40000"/>
                    </a:prstClr>
                  </a:outerShdw>
                </a:effectLst>
                <a:ea typeface="ＭＳ Ｐゴシック" pitchFamily="34" charset="-128"/>
              </a:rPr>
              <a:t>オンプレミスの管理</a:t>
            </a:r>
            <a:endParaRPr lang="en-US" sz="17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pic>
        <p:nvPicPr>
          <p:cNvPr id="28" name="Picture 12" descr="http://xmp-dev-1/nmtg-ue-svn/nmtg-ux/Published/nmtg_ux_standards/repository/images/application_logo/Product_NCS_5017_128.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1454" y="2191361"/>
            <a:ext cx="1000298" cy="10002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9464" y="2067838"/>
            <a:ext cx="2388830" cy="1311995"/>
          </a:xfrm>
          <a:prstGeom prst="rect">
            <a:avLst/>
          </a:prstGeom>
          <a:noFill/>
        </p:spPr>
        <p:txBody>
          <a:bodyPr wrap="square" lIns="64883" tIns="32433" rIns="64883" bIns="32433" rtlCol="0">
            <a:spAutoFit/>
          </a:bodyPr>
          <a:lstStyle/>
          <a:p>
            <a:pPr algn="ctr" defTabSz="777659"/>
            <a:r>
              <a:rPr lang="en-US" sz="2700" dirty="0">
                <a:solidFill>
                  <a:srgbClr val="000000"/>
                </a:solidFill>
              </a:rPr>
              <a:t>Prime Infrastructure 2.2</a:t>
            </a:r>
          </a:p>
        </p:txBody>
      </p:sp>
      <p:pic>
        <p:nvPicPr>
          <p:cNvPr id="29" name="Picture 28"/>
          <p:cNvPicPr>
            <a:picLocks noChangeAspect="1"/>
          </p:cNvPicPr>
          <p:nvPr/>
        </p:nvPicPr>
        <p:blipFill>
          <a:blip r:embed="rId5" cstate="print"/>
          <a:stretch>
            <a:fillRect/>
          </a:stretch>
        </p:blipFill>
        <p:spPr>
          <a:xfrm>
            <a:off x="9033828" y="2084075"/>
            <a:ext cx="2266171" cy="1277968"/>
          </a:xfrm>
          <a:prstGeom prst="rect">
            <a:avLst/>
          </a:prstGeom>
        </p:spPr>
      </p:pic>
      <p:sp>
        <p:nvSpPr>
          <p:cNvPr id="30" name="TextBox 29"/>
          <p:cNvSpPr txBox="1"/>
          <p:nvPr/>
        </p:nvSpPr>
        <p:spPr>
          <a:xfrm>
            <a:off x="427362" y="4266069"/>
            <a:ext cx="3645986" cy="1471822"/>
          </a:xfrm>
          <a:prstGeom prst="rect">
            <a:avLst/>
          </a:prstGeom>
        </p:spPr>
        <p:txBody>
          <a:bodyPr wrap="square" lIns="54488" tIns="27246" rIns="54488" bIns="27246">
            <a:spAutoFit/>
          </a:bodyPr>
          <a:lstStyle/>
          <a:p>
            <a:pPr marL="143298" indent="-143298" defTabSz="777659">
              <a:spcBef>
                <a:spcPts val="512"/>
              </a:spcBef>
              <a:buSzPct val="90000"/>
              <a:buFont typeface="Arial" pitchFamily="34" charset="0"/>
              <a:buChar char="•"/>
            </a:pPr>
            <a:r>
              <a:rPr lang="en-US" sz="1500" b="1" dirty="0" smtClean="0"/>
              <a:t>IWAN</a:t>
            </a:r>
            <a:r>
              <a:rPr lang="ja-JP" altLang="en-US" sz="1500" b="1" dirty="0" smtClean="0"/>
              <a:t>を一元管理</a:t>
            </a:r>
            <a:endParaRPr lang="en-US" sz="1500" b="1" dirty="0"/>
          </a:p>
          <a:p>
            <a:pPr marL="143298" indent="-143298" defTabSz="777659">
              <a:spcBef>
                <a:spcPts val="512"/>
              </a:spcBef>
              <a:buSzPct val="90000"/>
              <a:buFont typeface="Arial" pitchFamily="34" charset="0"/>
              <a:buChar char="•"/>
            </a:pPr>
            <a:r>
              <a:rPr lang="en-US" sz="1500" dirty="0" smtClean="0"/>
              <a:t>IWAN</a:t>
            </a:r>
            <a:r>
              <a:rPr lang="ja-JP" altLang="en-US" sz="1500" dirty="0" smtClean="0"/>
              <a:t>展開用ワークフロー</a:t>
            </a:r>
            <a:endParaRPr lang="en-US" sz="1500" dirty="0"/>
          </a:p>
          <a:p>
            <a:pPr marL="143298" indent="-143298" defTabSz="777659">
              <a:spcBef>
                <a:spcPts val="512"/>
              </a:spcBef>
              <a:buSzPct val="90000"/>
              <a:buFont typeface="Arial" pitchFamily="34" charset="0"/>
              <a:buChar char="•"/>
            </a:pPr>
            <a:r>
              <a:rPr lang="ja-JP" altLang="en-US" sz="1500" dirty="0" smtClean="0">
                <a:solidFill>
                  <a:srgbClr val="2C2C2C"/>
                </a:solidFill>
              </a:rPr>
              <a:t>プラグアンドプレイ</a:t>
            </a:r>
            <a:endParaRPr lang="en-US" sz="1500" dirty="0">
              <a:solidFill>
                <a:srgbClr val="2C2C2C"/>
              </a:solidFill>
            </a:endParaRPr>
          </a:p>
          <a:p>
            <a:pPr marL="143298" indent="-143298" defTabSz="777659">
              <a:spcBef>
                <a:spcPts val="512"/>
              </a:spcBef>
              <a:buSzPct val="90000"/>
              <a:buFont typeface="Arial" pitchFamily="34" charset="0"/>
              <a:buChar char="•"/>
            </a:pPr>
            <a:r>
              <a:rPr lang="en-US" sz="1500" dirty="0"/>
              <a:t>DMVPN, </a:t>
            </a:r>
            <a:r>
              <a:rPr lang="en-US" sz="1500" dirty="0" err="1"/>
              <a:t>QoS</a:t>
            </a:r>
            <a:r>
              <a:rPr lang="en-US" sz="1500" dirty="0"/>
              <a:t>, </a:t>
            </a:r>
            <a:r>
              <a:rPr lang="en-US" sz="1500" dirty="0" smtClean="0"/>
              <a:t>AVC</a:t>
            </a:r>
            <a:r>
              <a:rPr lang="ja-JP" altLang="en-US" sz="1500" dirty="0" smtClean="0"/>
              <a:t>の展開と監視</a:t>
            </a:r>
            <a:endParaRPr lang="en-US" sz="1500" dirty="0"/>
          </a:p>
          <a:p>
            <a:pPr marL="143298" indent="-143298" defTabSz="777659">
              <a:spcBef>
                <a:spcPts val="512"/>
              </a:spcBef>
              <a:buSzPct val="90000"/>
              <a:buFont typeface="Arial" pitchFamily="34" charset="0"/>
              <a:buChar char="•"/>
            </a:pPr>
            <a:r>
              <a:rPr lang="en-US" sz="1500" dirty="0" err="1"/>
              <a:t>PfR</a:t>
            </a:r>
            <a:r>
              <a:rPr lang="en-US" sz="1500" dirty="0"/>
              <a:t> v3 </a:t>
            </a:r>
            <a:r>
              <a:rPr lang="ja-JP" altLang="en-US" sz="1500" dirty="0" smtClean="0"/>
              <a:t>展開</a:t>
            </a:r>
            <a:r>
              <a:rPr lang="en-US" altLang="ja-JP" sz="1500" dirty="0" smtClean="0"/>
              <a:t>/</a:t>
            </a:r>
            <a:r>
              <a:rPr lang="ja-JP" altLang="en-US" sz="1500" dirty="0" smtClean="0"/>
              <a:t>監視</a:t>
            </a:r>
            <a:r>
              <a:rPr lang="en-US" sz="1500" dirty="0" smtClean="0"/>
              <a:t>(</a:t>
            </a:r>
            <a:r>
              <a:rPr lang="en-US" sz="1500" dirty="0"/>
              <a:t>April 2015</a:t>
            </a:r>
            <a:r>
              <a:rPr lang="en-US" sz="1500" dirty="0" smtClean="0"/>
              <a:t>)</a:t>
            </a:r>
            <a:endParaRPr lang="en-US" sz="1500" dirty="0"/>
          </a:p>
        </p:txBody>
      </p:sp>
      <p:sp>
        <p:nvSpPr>
          <p:cNvPr id="31" name="Rectangle 30"/>
          <p:cNvSpPr/>
          <p:nvPr/>
        </p:nvSpPr>
        <p:spPr>
          <a:xfrm>
            <a:off x="388530" y="3524689"/>
            <a:ext cx="3671656" cy="527164"/>
          </a:xfrm>
          <a:prstGeom prst="rect">
            <a:avLst/>
          </a:prstGeom>
        </p:spPr>
        <p:txBody>
          <a:bodyPr wrap="square" lIns="64883" tIns="32433" rIns="64883" bIns="32433">
            <a:spAutoFit/>
          </a:bodyPr>
          <a:lstStyle/>
          <a:p>
            <a:pPr algn="ctr" defTabSz="777659"/>
            <a:r>
              <a:rPr lang="ja-JP" altLang="en-US" sz="1500" b="1" dirty="0" smtClean="0"/>
              <a:t>エンドツーエンドのアプリケーション</a:t>
            </a:r>
            <a:endParaRPr lang="en-US" altLang="ja-JP" sz="1500" b="1" dirty="0" smtClean="0"/>
          </a:p>
          <a:p>
            <a:pPr algn="ctr" defTabSz="777659"/>
            <a:r>
              <a:rPr lang="ja-JP" altLang="en-US" sz="1500" b="1" dirty="0" smtClean="0"/>
              <a:t>応答性能を保証</a:t>
            </a:r>
            <a:endParaRPr lang="en-US" sz="1500" b="1" dirty="0"/>
          </a:p>
        </p:txBody>
      </p:sp>
      <p:cxnSp>
        <p:nvCxnSpPr>
          <p:cNvPr id="32" name="Straight Connector 31"/>
          <p:cNvCxnSpPr/>
          <p:nvPr/>
        </p:nvCxnSpPr>
        <p:spPr>
          <a:xfrm>
            <a:off x="-351895" y="4163841"/>
            <a:ext cx="4816289" cy="0"/>
          </a:xfrm>
          <a:prstGeom prst="line">
            <a:avLst/>
          </a:prstGeom>
          <a:noFill/>
          <a:ln w="12700" cap="flat" cmpd="sng" algn="ctr">
            <a:gradFill flip="none" rotWithShape="1">
              <a:gsLst>
                <a:gs pos="0">
                  <a:schemeClr val="accent3">
                    <a:alpha val="0"/>
                  </a:schemeClr>
                </a:gs>
                <a:gs pos="100000">
                  <a:schemeClr val="accent3">
                    <a:alpha val="0"/>
                  </a:schemeClr>
                </a:gs>
                <a:gs pos="50000">
                  <a:schemeClr val="accent3">
                    <a:alpha val="33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236321248"/>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ja-JP" dirty="0" smtClean="0"/>
              <a:t>IWAN</a:t>
            </a:r>
            <a:r>
              <a:rPr lang="ja-JP" altLang="en-US" dirty="0" smtClean="0"/>
              <a:t>向け</a:t>
            </a:r>
            <a:r>
              <a:rPr lang="en-US" dirty="0" smtClean="0"/>
              <a:t>Prime Infra </a:t>
            </a:r>
            <a:r>
              <a:rPr lang="ja-JP" altLang="en-US" dirty="0" smtClean="0"/>
              <a:t>ワークフロー</a:t>
            </a:r>
            <a:endParaRPr lang="en-US" dirty="0"/>
          </a:p>
        </p:txBody>
      </p:sp>
      <p:pic>
        <p:nvPicPr>
          <p:cNvPr id="3" name="Picture 2"/>
          <p:cNvPicPr>
            <a:picLocks noChangeAspect="1"/>
          </p:cNvPicPr>
          <p:nvPr/>
        </p:nvPicPr>
        <p:blipFill>
          <a:blip r:embed="rId3"/>
          <a:stretch>
            <a:fillRect/>
          </a:stretch>
        </p:blipFill>
        <p:spPr>
          <a:xfrm>
            <a:off x="4370843" y="1112520"/>
            <a:ext cx="7505700" cy="5105400"/>
          </a:xfrm>
          <a:prstGeom prst="rect">
            <a:avLst/>
          </a:prstGeom>
          <a:ln>
            <a:solidFill>
              <a:schemeClr val="bg1">
                <a:lumMod val="65000"/>
              </a:schemeClr>
            </a:solidFill>
          </a:ln>
        </p:spPr>
      </p:pic>
      <p:sp>
        <p:nvSpPr>
          <p:cNvPr id="4" name="Rounded Rectangle 3"/>
          <p:cNvSpPr/>
          <p:nvPr/>
        </p:nvSpPr>
        <p:spPr bwMode="auto">
          <a:xfrm>
            <a:off x="63647" y="1137984"/>
            <a:ext cx="4123218" cy="4937760"/>
          </a:xfrm>
          <a:prstGeom prst="roundRect">
            <a:avLst/>
          </a:prstGeom>
          <a:solidFill>
            <a:schemeClr val="accent1"/>
          </a:solidFill>
          <a:ln w="12700" cap="flat">
            <a:noFill/>
            <a:miter lim="800000"/>
            <a:headEnd type="none" w="med" len="med"/>
            <a:tailEnd type="none" w="med" len="med"/>
          </a:ln>
        </p:spPr>
        <p:txBody>
          <a:bodyPr lIns="0" tIns="0" rIns="0" bIns="0" rtlCol="0" anchor="ctr"/>
          <a:lstStyle/>
          <a:p>
            <a:pPr algn="ctr" defTabSz="685680"/>
            <a:r>
              <a:rPr lang="en-US" sz="1900" dirty="0">
                <a:solidFill>
                  <a:schemeClr val="bg1"/>
                </a:solidFill>
                <a:ea typeface="Arial" pitchFamily="-107" charset="0"/>
                <a:cs typeface="Arial" pitchFamily="-107" charset="0"/>
                <a:sym typeface="Arial" pitchFamily="-107" charset="0"/>
              </a:rPr>
              <a:t>Prime Infra </a:t>
            </a:r>
            <a:r>
              <a:rPr lang="ja-JP" altLang="en-US" sz="1900" dirty="0" smtClean="0">
                <a:solidFill>
                  <a:schemeClr val="bg1"/>
                </a:solidFill>
                <a:ea typeface="Arial" pitchFamily="-107" charset="0"/>
                <a:cs typeface="Arial" pitchFamily="-107" charset="0"/>
                <a:sym typeface="Arial" pitchFamily="-107" charset="0"/>
              </a:rPr>
              <a:t>が提供するもの</a:t>
            </a:r>
            <a:r>
              <a:rPr lang="en-US" sz="1900" dirty="0" smtClean="0">
                <a:solidFill>
                  <a:schemeClr val="bg1"/>
                </a:solidFill>
                <a:ea typeface="Arial" pitchFamily="-107" charset="0"/>
                <a:cs typeface="Arial" pitchFamily="-107" charset="0"/>
                <a:sym typeface="Arial" pitchFamily="-107" charset="0"/>
              </a:rPr>
              <a:t>:</a:t>
            </a:r>
            <a:endParaRPr lang="en-US" sz="1900" dirty="0">
              <a:solidFill>
                <a:schemeClr val="bg1"/>
              </a:solidFill>
              <a:ea typeface="Arial" pitchFamily="-107" charset="0"/>
              <a:cs typeface="Arial" pitchFamily="-107" charset="0"/>
              <a:sym typeface="Arial" pitchFamily="-107" charset="0"/>
            </a:endParaRPr>
          </a:p>
          <a:p>
            <a:pPr algn="ctr" defTabSz="685680"/>
            <a:endParaRPr lang="en-US" sz="1900" dirty="0">
              <a:solidFill>
                <a:schemeClr val="bg1"/>
              </a:solidFill>
              <a:ea typeface="Arial" pitchFamily="-107" charset="0"/>
              <a:cs typeface="Arial" pitchFamily="-107" charset="0"/>
              <a:sym typeface="Arial" pitchFamily="-107" charset="0"/>
            </a:endParaRPr>
          </a:p>
          <a:p>
            <a:pPr marL="380933" indent="-380933" defTabSz="685680">
              <a:lnSpc>
                <a:spcPct val="110000"/>
              </a:lnSpc>
              <a:buFont typeface="Arial"/>
              <a:buChar char="•"/>
            </a:pPr>
            <a:r>
              <a:rPr lang="en-US" altLang="ja-JP" sz="1900" dirty="0" smtClean="0">
                <a:solidFill>
                  <a:schemeClr val="bg1"/>
                </a:solidFill>
                <a:ea typeface="Arial" pitchFamily="-107" charset="0"/>
                <a:cs typeface="Arial" pitchFamily="-107" charset="0"/>
                <a:sym typeface="Arial" pitchFamily="-107" charset="0"/>
              </a:rPr>
              <a:t>PnP</a:t>
            </a:r>
            <a:r>
              <a:rPr lang="ja-JP" altLang="en-US" sz="1900" dirty="0" smtClean="0">
                <a:solidFill>
                  <a:schemeClr val="bg1"/>
                </a:solidFill>
                <a:ea typeface="Arial" pitchFamily="-107" charset="0"/>
                <a:cs typeface="Arial" pitchFamily="-107" charset="0"/>
                <a:sym typeface="Arial" pitchFamily="-107" charset="0"/>
              </a:rPr>
              <a:t>可能な</a:t>
            </a:r>
            <a:r>
              <a:rPr lang="en-US" sz="1900" dirty="0" smtClean="0">
                <a:solidFill>
                  <a:schemeClr val="bg1"/>
                </a:solidFill>
                <a:ea typeface="Arial" pitchFamily="-107" charset="0"/>
                <a:cs typeface="Arial" pitchFamily="-107" charset="0"/>
                <a:sym typeface="Arial" pitchFamily="-107" charset="0"/>
              </a:rPr>
              <a:t>IWAN</a:t>
            </a:r>
            <a:r>
              <a:rPr lang="ja-JP" altLang="en-US" sz="1900" dirty="0" smtClean="0">
                <a:solidFill>
                  <a:schemeClr val="bg1"/>
                </a:solidFill>
                <a:ea typeface="Arial" pitchFamily="-107" charset="0"/>
                <a:cs typeface="Arial" pitchFamily="-107" charset="0"/>
                <a:sym typeface="Arial" pitchFamily="-107" charset="0"/>
              </a:rPr>
              <a:t>ワークフローウィザード</a:t>
            </a:r>
            <a:endParaRPr lang="en-US" sz="1900" dirty="0">
              <a:solidFill>
                <a:schemeClr val="bg1"/>
              </a:solidFill>
              <a:ea typeface="Arial" pitchFamily="-107" charset="0"/>
              <a:cs typeface="Arial" pitchFamily="-107" charset="0"/>
              <a:sym typeface="Arial" pitchFamily="-107" charset="0"/>
            </a:endParaRPr>
          </a:p>
          <a:p>
            <a:pPr marL="380933" indent="-380933" defTabSz="685680">
              <a:lnSpc>
                <a:spcPct val="110000"/>
              </a:lnSpc>
              <a:buFont typeface="Arial"/>
              <a:buChar char="•"/>
            </a:pPr>
            <a:r>
              <a:rPr lang="ja-JP" altLang="en-US" sz="1900" dirty="0" smtClean="0">
                <a:solidFill>
                  <a:schemeClr val="bg1"/>
                </a:solidFill>
                <a:ea typeface="Arial" pitchFamily="-107" charset="0"/>
                <a:cs typeface="Arial" pitchFamily="-107" charset="0"/>
                <a:sym typeface="Arial" pitchFamily="-107" charset="0"/>
              </a:rPr>
              <a:t>テンプレートによる設定</a:t>
            </a:r>
            <a:endParaRPr lang="en-US" sz="1900" dirty="0">
              <a:solidFill>
                <a:schemeClr val="bg1"/>
              </a:solidFill>
              <a:ea typeface="Arial" pitchFamily="-107" charset="0"/>
              <a:cs typeface="Arial" pitchFamily="-107" charset="0"/>
              <a:sym typeface="Arial" pitchFamily="-107" charset="0"/>
            </a:endParaRPr>
          </a:p>
          <a:p>
            <a:pPr marL="380933" indent="-380933" defTabSz="685680">
              <a:lnSpc>
                <a:spcPct val="110000"/>
              </a:lnSpc>
              <a:buFont typeface="Arial"/>
              <a:buChar char="•"/>
            </a:pPr>
            <a:r>
              <a:rPr lang="en-US" sz="1900" dirty="0" smtClean="0">
                <a:solidFill>
                  <a:schemeClr val="bg1"/>
                </a:solidFill>
                <a:ea typeface="Arial" pitchFamily="-107" charset="0"/>
                <a:cs typeface="Arial" pitchFamily="-107" charset="0"/>
                <a:sym typeface="Arial" pitchFamily="-107" charset="0"/>
              </a:rPr>
              <a:t>PfRv3</a:t>
            </a:r>
            <a:r>
              <a:rPr lang="ja-JP" altLang="en-US" sz="1900" dirty="0" smtClean="0">
                <a:solidFill>
                  <a:schemeClr val="bg1"/>
                </a:solidFill>
                <a:ea typeface="Arial" pitchFamily="-107" charset="0"/>
                <a:cs typeface="Arial" pitchFamily="-107" charset="0"/>
                <a:sym typeface="Arial" pitchFamily="-107" charset="0"/>
              </a:rPr>
              <a:t>ドメイン、</a:t>
            </a:r>
            <a:r>
              <a:rPr lang="en-US" sz="1900" dirty="0" smtClean="0">
                <a:solidFill>
                  <a:schemeClr val="bg1"/>
                </a:solidFill>
                <a:ea typeface="Arial" pitchFamily="-107" charset="0"/>
                <a:cs typeface="Arial" pitchFamily="-107" charset="0"/>
                <a:sym typeface="Arial" pitchFamily="-107" charset="0"/>
              </a:rPr>
              <a:t>MC</a:t>
            </a:r>
            <a:r>
              <a:rPr lang="ja-JP" altLang="en-US" sz="1900" dirty="0" smtClean="0">
                <a:solidFill>
                  <a:schemeClr val="bg1"/>
                </a:solidFill>
                <a:ea typeface="Arial" pitchFamily="-107" charset="0"/>
                <a:cs typeface="Arial" pitchFamily="-107" charset="0"/>
                <a:sym typeface="Arial" pitchFamily="-107" charset="0"/>
              </a:rPr>
              <a:t>、</a:t>
            </a:r>
            <a:r>
              <a:rPr lang="en-US" sz="1900" dirty="0" smtClean="0">
                <a:solidFill>
                  <a:schemeClr val="bg1"/>
                </a:solidFill>
                <a:ea typeface="Arial" pitchFamily="-107" charset="0"/>
                <a:cs typeface="Arial" pitchFamily="-107" charset="0"/>
                <a:sym typeface="Arial" pitchFamily="-107" charset="0"/>
              </a:rPr>
              <a:t>BR</a:t>
            </a:r>
            <a:endParaRPr lang="en-US" sz="1900" dirty="0">
              <a:solidFill>
                <a:schemeClr val="bg1"/>
              </a:solidFill>
              <a:ea typeface="Arial" pitchFamily="-107" charset="0"/>
              <a:cs typeface="Arial" pitchFamily="-107" charset="0"/>
              <a:sym typeface="Arial" pitchFamily="-107" charset="0"/>
            </a:endParaRPr>
          </a:p>
          <a:p>
            <a:pPr marL="380933" indent="-380933" defTabSz="685680">
              <a:lnSpc>
                <a:spcPct val="110000"/>
              </a:lnSpc>
              <a:buFont typeface="Arial"/>
              <a:buChar char="•"/>
            </a:pPr>
            <a:r>
              <a:rPr lang="en-US" sz="1900" dirty="0">
                <a:solidFill>
                  <a:schemeClr val="bg1"/>
                </a:solidFill>
                <a:ea typeface="Arial" pitchFamily="-107" charset="0"/>
                <a:cs typeface="Arial" pitchFamily="-107" charset="0"/>
                <a:sym typeface="Arial" pitchFamily="-107" charset="0"/>
              </a:rPr>
              <a:t>AVC </a:t>
            </a:r>
            <a:r>
              <a:rPr lang="ja-JP" altLang="en-US" sz="1900" dirty="0" smtClean="0">
                <a:solidFill>
                  <a:schemeClr val="bg1"/>
                </a:solidFill>
                <a:ea typeface="Arial" pitchFamily="-107" charset="0"/>
                <a:cs typeface="Arial" pitchFamily="-107" charset="0"/>
                <a:sym typeface="Arial" pitchFamily="-107" charset="0"/>
              </a:rPr>
              <a:t>のワンクリック設定</a:t>
            </a:r>
            <a:endParaRPr lang="en-US" sz="1900" dirty="0">
              <a:solidFill>
                <a:schemeClr val="bg1"/>
              </a:solidFill>
              <a:ea typeface="Arial" pitchFamily="-107" charset="0"/>
              <a:cs typeface="Arial" pitchFamily="-107" charset="0"/>
              <a:sym typeface="Arial" pitchFamily="-107" charset="0"/>
            </a:endParaRPr>
          </a:p>
          <a:p>
            <a:pPr marL="380933" indent="-380933" defTabSz="685680">
              <a:lnSpc>
                <a:spcPct val="110000"/>
              </a:lnSpc>
              <a:buFont typeface="Arial"/>
              <a:buChar char="•"/>
            </a:pPr>
            <a:r>
              <a:rPr lang="en-US" sz="1900" dirty="0" err="1" smtClean="0">
                <a:solidFill>
                  <a:schemeClr val="bg1"/>
                </a:solidFill>
                <a:ea typeface="Arial" pitchFamily="-107" charset="0"/>
                <a:cs typeface="Arial" pitchFamily="-107" charset="0"/>
                <a:sym typeface="Arial" pitchFamily="-107" charset="0"/>
              </a:rPr>
              <a:t>QoS</a:t>
            </a:r>
            <a:r>
              <a:rPr lang="ja-JP" altLang="en-US" sz="1900" dirty="0" smtClean="0">
                <a:solidFill>
                  <a:schemeClr val="bg1"/>
                </a:solidFill>
                <a:ea typeface="Arial" pitchFamily="-107" charset="0"/>
                <a:cs typeface="Arial" pitchFamily="-107" charset="0"/>
                <a:sym typeface="Arial" pitchFamily="-107" charset="0"/>
              </a:rPr>
              <a:t>設定</a:t>
            </a:r>
            <a:endParaRPr lang="en-US" sz="1900" dirty="0">
              <a:solidFill>
                <a:schemeClr val="bg1"/>
              </a:solidFill>
              <a:ea typeface="Arial" pitchFamily="-107" charset="0"/>
              <a:cs typeface="Arial" pitchFamily="-107" charset="0"/>
              <a:sym typeface="Arial" pitchFamily="-107" charset="0"/>
            </a:endParaRPr>
          </a:p>
          <a:p>
            <a:pPr marL="380933" indent="-380933" defTabSz="685680">
              <a:lnSpc>
                <a:spcPct val="110000"/>
              </a:lnSpc>
              <a:buFont typeface="Arial"/>
              <a:buChar char="•"/>
            </a:pPr>
            <a:r>
              <a:rPr lang="ja-JP" altLang="en-US" sz="1900" dirty="0" smtClean="0">
                <a:solidFill>
                  <a:schemeClr val="bg1"/>
                </a:solidFill>
                <a:ea typeface="Arial" pitchFamily="-107" charset="0"/>
                <a:cs typeface="Arial" pitchFamily="-107" charset="0"/>
                <a:sym typeface="Arial" pitchFamily="-107" charset="0"/>
              </a:rPr>
              <a:t>１台または２台ルータを設置したブランチ</a:t>
            </a:r>
            <a:endParaRPr lang="en-US" sz="1900" dirty="0">
              <a:solidFill>
                <a:schemeClr val="bg1"/>
              </a:solidFill>
              <a:ea typeface="Arial" pitchFamily="-107" charset="0"/>
              <a:cs typeface="Arial" pitchFamily="-107" charset="0"/>
              <a:sym typeface="Arial" pitchFamily="-107" charset="0"/>
            </a:endParaRPr>
          </a:p>
          <a:p>
            <a:pPr marL="380933" indent="-380933" defTabSz="685680">
              <a:lnSpc>
                <a:spcPct val="110000"/>
              </a:lnSpc>
              <a:buFont typeface="Arial"/>
              <a:buChar char="•"/>
            </a:pPr>
            <a:r>
              <a:rPr lang="en-US" sz="1900" dirty="0" smtClean="0">
                <a:solidFill>
                  <a:schemeClr val="bg1"/>
                </a:solidFill>
                <a:ea typeface="Arial" pitchFamily="-107" charset="0"/>
                <a:cs typeface="Arial" pitchFamily="-107" charset="0"/>
                <a:sym typeface="Arial" pitchFamily="-107" charset="0"/>
              </a:rPr>
              <a:t>CVD</a:t>
            </a:r>
            <a:r>
              <a:rPr lang="ja-JP" altLang="en-US" sz="1900" dirty="0" smtClean="0">
                <a:solidFill>
                  <a:schemeClr val="bg1"/>
                </a:solidFill>
                <a:ea typeface="Arial" pitchFamily="-107" charset="0"/>
                <a:cs typeface="Arial" pitchFamily="-107" charset="0"/>
                <a:sym typeface="Arial" pitchFamily="-107" charset="0"/>
              </a:rPr>
              <a:t>ベース、変更可能</a:t>
            </a:r>
            <a:endParaRPr lang="en-US" sz="1900" dirty="0">
              <a:solidFill>
                <a:schemeClr val="bg1"/>
              </a:solidFill>
              <a:ea typeface="Arial" pitchFamily="-107" charset="0"/>
              <a:cs typeface="Arial" pitchFamily="-107" charset="0"/>
              <a:sym typeface="Arial" pitchFamily="-107" charset="0"/>
            </a:endParaRPr>
          </a:p>
          <a:p>
            <a:pPr marL="380933" indent="-380933" defTabSz="685680">
              <a:lnSpc>
                <a:spcPct val="110000"/>
              </a:lnSpc>
              <a:buFont typeface="Arial"/>
              <a:buChar char="•"/>
            </a:pPr>
            <a:r>
              <a:rPr lang="en-US" sz="1900" dirty="0" smtClean="0">
                <a:solidFill>
                  <a:schemeClr val="bg1"/>
                </a:solidFill>
                <a:ea typeface="Arial" pitchFamily="-107" charset="0"/>
                <a:cs typeface="Arial" pitchFamily="-107" charset="0"/>
                <a:sym typeface="Arial" pitchFamily="-107" charset="0"/>
              </a:rPr>
              <a:t>AVC</a:t>
            </a:r>
            <a:r>
              <a:rPr lang="ja-JP" altLang="en-US" sz="1900" dirty="0" smtClean="0">
                <a:solidFill>
                  <a:schemeClr val="bg1"/>
                </a:solidFill>
                <a:ea typeface="Arial" pitchFamily="-107" charset="0"/>
                <a:cs typeface="Arial" pitchFamily="-107" charset="0"/>
                <a:sym typeface="Arial" pitchFamily="-107" charset="0"/>
              </a:rPr>
              <a:t>対応のアセスメント</a:t>
            </a:r>
            <a:r>
              <a:rPr lang="en-US" sz="1900" dirty="0" smtClean="0">
                <a:solidFill>
                  <a:schemeClr val="bg1"/>
                </a:solidFill>
                <a:ea typeface="Arial" pitchFamily="-107" charset="0"/>
                <a:cs typeface="Arial" pitchFamily="-107" charset="0"/>
                <a:sym typeface="Arial" pitchFamily="-107" charset="0"/>
              </a:rPr>
              <a:t> </a:t>
            </a:r>
            <a:endParaRPr lang="en-US" sz="1900" dirty="0">
              <a:solidFill>
                <a:schemeClr val="bg1"/>
              </a:solidFill>
              <a:ea typeface="Arial" pitchFamily="-107" charset="0"/>
              <a:cs typeface="Arial" pitchFamily="-107" charset="0"/>
              <a:sym typeface="Arial" pitchFamily="-107" charset="0"/>
            </a:endParaRPr>
          </a:p>
          <a:p>
            <a:pPr marL="380933" indent="-380933" defTabSz="685680">
              <a:lnSpc>
                <a:spcPct val="110000"/>
              </a:lnSpc>
              <a:buFont typeface="Arial"/>
              <a:buChar char="•"/>
            </a:pPr>
            <a:r>
              <a:rPr lang="en-US" sz="1900" dirty="0">
                <a:solidFill>
                  <a:schemeClr val="bg1"/>
                </a:solidFill>
                <a:ea typeface="Arial" pitchFamily="-107" charset="0"/>
                <a:cs typeface="Arial" pitchFamily="-107" charset="0"/>
                <a:sym typeface="Arial" pitchFamily="-107" charset="0"/>
              </a:rPr>
              <a:t>AVC, </a:t>
            </a:r>
            <a:r>
              <a:rPr lang="en-US" sz="1900" dirty="0" err="1">
                <a:solidFill>
                  <a:schemeClr val="bg1"/>
                </a:solidFill>
                <a:ea typeface="Arial" pitchFamily="-107" charset="0"/>
                <a:cs typeface="Arial" pitchFamily="-107" charset="0"/>
                <a:sym typeface="Arial" pitchFamily="-107" charset="0"/>
              </a:rPr>
              <a:t>QoS</a:t>
            </a:r>
            <a:r>
              <a:rPr lang="en-US" sz="1900" dirty="0">
                <a:solidFill>
                  <a:schemeClr val="bg1"/>
                </a:solidFill>
                <a:ea typeface="Arial" pitchFamily="-107" charset="0"/>
                <a:cs typeface="Arial" pitchFamily="-107" charset="0"/>
                <a:sym typeface="Arial" pitchFamily="-107" charset="0"/>
              </a:rPr>
              <a:t>, </a:t>
            </a:r>
            <a:r>
              <a:rPr lang="en-US" sz="1900" dirty="0" err="1">
                <a:solidFill>
                  <a:schemeClr val="bg1"/>
                </a:solidFill>
                <a:ea typeface="Arial" pitchFamily="-107" charset="0"/>
                <a:cs typeface="Arial" pitchFamily="-107" charset="0"/>
                <a:sym typeface="Arial" pitchFamily="-107" charset="0"/>
              </a:rPr>
              <a:t>PfR</a:t>
            </a:r>
            <a:r>
              <a:rPr lang="en-US" sz="1900" dirty="0">
                <a:solidFill>
                  <a:schemeClr val="bg1"/>
                </a:solidFill>
                <a:ea typeface="Arial" pitchFamily="-107" charset="0"/>
                <a:cs typeface="Arial" pitchFamily="-107" charset="0"/>
                <a:sym typeface="Arial" pitchFamily="-107" charset="0"/>
              </a:rPr>
              <a:t> </a:t>
            </a:r>
            <a:r>
              <a:rPr lang="ja-JP" altLang="en-US" sz="1900" dirty="0" smtClean="0">
                <a:solidFill>
                  <a:schemeClr val="bg1"/>
                </a:solidFill>
                <a:ea typeface="Arial" pitchFamily="-107" charset="0"/>
                <a:cs typeface="Arial" pitchFamily="-107" charset="0"/>
                <a:sym typeface="Arial" pitchFamily="-107" charset="0"/>
              </a:rPr>
              <a:t>の可視化</a:t>
            </a:r>
            <a:endParaRPr lang="en-US" sz="1900" dirty="0">
              <a:solidFill>
                <a:schemeClr val="bg1"/>
              </a:solidFill>
              <a:ea typeface="Arial" pitchFamily="-107" charset="0"/>
              <a:cs typeface="Arial" pitchFamily="-107" charset="0"/>
              <a:sym typeface="Arial" pitchFamily="-107" charset="0"/>
            </a:endParaRPr>
          </a:p>
          <a:p>
            <a:pPr marL="380933" indent="-380933" defTabSz="685680">
              <a:lnSpc>
                <a:spcPct val="110000"/>
              </a:lnSpc>
              <a:buFont typeface="Arial"/>
              <a:buChar char="•"/>
            </a:pPr>
            <a:r>
              <a:rPr lang="en-US" sz="1900" dirty="0" smtClean="0">
                <a:solidFill>
                  <a:schemeClr val="bg1"/>
                </a:solidFill>
                <a:ea typeface="Arial" pitchFamily="-107" charset="0"/>
                <a:cs typeface="Arial" pitchFamily="-107" charset="0"/>
                <a:sym typeface="Arial" pitchFamily="-107" charset="0"/>
              </a:rPr>
              <a:t>APIC </a:t>
            </a:r>
            <a:r>
              <a:rPr lang="en-US" sz="1900" dirty="0">
                <a:solidFill>
                  <a:schemeClr val="bg1"/>
                </a:solidFill>
                <a:ea typeface="Arial" pitchFamily="-107" charset="0"/>
                <a:cs typeface="Arial" pitchFamily="-107" charset="0"/>
                <a:sym typeface="Arial" pitchFamily="-107" charset="0"/>
              </a:rPr>
              <a:t>EM </a:t>
            </a:r>
            <a:r>
              <a:rPr lang="ja-JP" altLang="en-US" sz="1900" dirty="0" smtClean="0">
                <a:solidFill>
                  <a:schemeClr val="bg1"/>
                </a:solidFill>
                <a:ea typeface="Arial" pitchFamily="-107" charset="0"/>
                <a:cs typeface="Arial" pitchFamily="-107" charset="0"/>
                <a:sym typeface="Arial" pitchFamily="-107" charset="0"/>
              </a:rPr>
              <a:t>サービス連携</a:t>
            </a:r>
            <a:endParaRPr lang="en-US" sz="1900" dirty="0">
              <a:solidFill>
                <a:schemeClr val="bg1"/>
              </a:solidFill>
              <a:ea typeface="Arial" pitchFamily="-107" charset="0"/>
              <a:cs typeface="Arial" pitchFamily="-107" charset="0"/>
              <a:sym typeface="Arial" pitchFamily="-107" charset="0"/>
            </a:endParaRPr>
          </a:p>
          <a:p>
            <a:pPr algn="ctr" defTabSz="685680"/>
            <a:endParaRPr lang="en-US" sz="1900" dirty="0">
              <a:solidFill>
                <a:schemeClr val="bg1"/>
              </a:solidFill>
              <a:ea typeface="Arial" pitchFamily="-107" charset="0"/>
              <a:cs typeface="Arial" pitchFamily="-107" charset="0"/>
              <a:sym typeface="Arial" pitchFamily="-107" charset="0"/>
            </a:endParaRPr>
          </a:p>
        </p:txBody>
      </p:sp>
    </p:spTree>
    <p:extLst>
      <p:ext uri="{BB962C8B-B14F-4D97-AF65-F5344CB8AC3E}">
        <p14:creationId xmlns:p14="http://schemas.microsoft.com/office/powerpoint/2010/main" val="265782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IWAN2.0/1.0</a:t>
            </a:r>
            <a:r>
              <a:rPr kumimoji="1" lang="ja-JP" altLang="en-US" dirty="0" smtClean="0"/>
              <a:t>で何が嬉しいのか？サマリ</a:t>
            </a:r>
            <a:endParaRPr kumimoji="1" lang="ja-JP" altLang="en-US" dirty="0"/>
          </a:p>
        </p:txBody>
      </p:sp>
      <p:graphicFrame>
        <p:nvGraphicFramePr>
          <p:cNvPr id="4" name="Table 3"/>
          <p:cNvGraphicFramePr>
            <a:graphicFrameLocks noGrp="1"/>
          </p:cNvGraphicFramePr>
          <p:nvPr>
            <p:extLst>
              <p:ext uri="{D42A27DB-BD31-4B8C-83A1-F6EECF244321}">
                <p14:modId xmlns:p14="http://schemas.microsoft.com/office/powerpoint/2010/main" val="3201202956"/>
              </p:ext>
            </p:extLst>
          </p:nvPr>
        </p:nvGraphicFramePr>
        <p:xfrm>
          <a:off x="141013" y="1096863"/>
          <a:ext cx="11893020" cy="5417385"/>
        </p:xfrm>
        <a:graphic>
          <a:graphicData uri="http://schemas.openxmlformats.org/drawingml/2006/table">
            <a:tbl>
              <a:tblPr firstRow="1" bandRow="1">
                <a:tableStyleId>{08FB837D-C827-4EFA-A057-4D05807E0F7C}</a:tableStyleId>
              </a:tblPr>
              <a:tblGrid>
                <a:gridCol w="3964340"/>
                <a:gridCol w="3964340"/>
                <a:gridCol w="3964340"/>
              </a:tblGrid>
              <a:tr h="418665">
                <a:tc>
                  <a:txBody>
                    <a:bodyPr/>
                    <a:lstStyle/>
                    <a:p>
                      <a:pPr algn="ctr"/>
                      <a:r>
                        <a:rPr kumimoji="1" lang="ja-JP" altLang="en-US" dirty="0" smtClean="0"/>
                        <a:t>どのようなお客様</a:t>
                      </a:r>
                      <a:endParaRPr kumimoji="1" lang="ja-JP" altLang="en-US" dirty="0"/>
                    </a:p>
                  </a:txBody>
                  <a:tcPr/>
                </a:tc>
                <a:tc>
                  <a:txBody>
                    <a:bodyPr/>
                    <a:lstStyle/>
                    <a:p>
                      <a:pPr algn="ctr"/>
                      <a:r>
                        <a:rPr kumimoji="1" lang="ja-JP" altLang="en-US" dirty="0" smtClean="0"/>
                        <a:t>他社構成の場合</a:t>
                      </a:r>
                      <a:endParaRPr kumimoji="1" lang="ja-JP" altLang="en-US" dirty="0"/>
                    </a:p>
                  </a:txBody>
                  <a:tcPr/>
                </a:tc>
                <a:tc>
                  <a:txBody>
                    <a:bodyPr/>
                    <a:lstStyle/>
                    <a:p>
                      <a:pPr algn="ctr"/>
                      <a:r>
                        <a:rPr kumimoji="1" lang="en-US" altLang="ja-JP" dirty="0" smtClean="0"/>
                        <a:t>Cisco IWAN2.0</a:t>
                      </a:r>
                      <a:r>
                        <a:rPr kumimoji="1" lang="ja-JP" altLang="en-US" dirty="0" smtClean="0"/>
                        <a:t>の場合</a:t>
                      </a:r>
                      <a:endParaRPr kumimoji="1" lang="ja-JP" altLang="en-US" dirty="0"/>
                    </a:p>
                  </a:txBody>
                  <a:tcPr/>
                </a:tc>
              </a:tr>
              <a:tr h="736851">
                <a:tc>
                  <a:txBody>
                    <a:bodyPr/>
                    <a:lstStyle/>
                    <a:p>
                      <a:r>
                        <a:rPr kumimoji="1" lang="en-US" altLang="ja-JP" dirty="0" smtClean="0"/>
                        <a:t>WebEx</a:t>
                      </a:r>
                      <a:r>
                        <a:rPr kumimoji="1" lang="ja-JP" altLang="en-US" dirty="0" smtClean="0"/>
                        <a:t>や</a:t>
                      </a:r>
                      <a:r>
                        <a:rPr kumimoji="1" lang="en-US" altLang="ja-JP" dirty="0" err="1" smtClean="0"/>
                        <a:t>Telepresence</a:t>
                      </a:r>
                      <a:r>
                        <a:rPr kumimoji="1" lang="ja-JP" altLang="en-US" dirty="0" smtClean="0"/>
                        <a:t>を使用されるお客様</a:t>
                      </a:r>
                      <a:endParaRPr kumimoji="1" lang="ja-JP" altLang="en-US" dirty="0"/>
                    </a:p>
                  </a:txBody>
                  <a:tcPr/>
                </a:tc>
                <a:tc>
                  <a:txBody>
                    <a:bodyPr/>
                    <a:lstStyle/>
                    <a:p>
                      <a:r>
                        <a:rPr kumimoji="1" lang="ja-JP" altLang="en-US" dirty="0" smtClean="0"/>
                        <a:t>音声・ビデオ通信の優先制御をしましょう！</a:t>
                      </a:r>
                      <a:endParaRPr kumimoji="1" lang="ja-JP" altLang="en-US" dirty="0"/>
                    </a:p>
                  </a:txBody>
                  <a:tcPr/>
                </a:tc>
                <a:tc>
                  <a:txBody>
                    <a:bodyPr/>
                    <a:lstStyle/>
                    <a:p>
                      <a:r>
                        <a:rPr kumimoji="1" lang="ja-JP" altLang="en-US" dirty="0" smtClean="0"/>
                        <a:t>インターネット回線の帯域は動的に変化します。利用可能な帯域に応じて、追加の</a:t>
                      </a:r>
                      <a:r>
                        <a:rPr kumimoji="1" lang="en-US" altLang="ja-JP" dirty="0" smtClean="0"/>
                        <a:t>WebEx/</a:t>
                      </a:r>
                      <a:r>
                        <a:rPr kumimoji="1" lang="en-US" altLang="ja-JP" dirty="0" err="1" smtClean="0"/>
                        <a:t>Telepresence</a:t>
                      </a:r>
                      <a:r>
                        <a:rPr kumimoji="1" lang="ja-JP" altLang="en-US" dirty="0" smtClean="0"/>
                        <a:t>のセッションを張っても問題ないかどうかを判断してセッションを許可します。</a:t>
                      </a:r>
                      <a:endParaRPr kumimoji="1" lang="ja-JP" altLang="en-US" dirty="0"/>
                    </a:p>
                  </a:txBody>
                  <a:tcPr/>
                </a:tc>
              </a:tr>
              <a:tr h="418665">
                <a:tc>
                  <a:txBody>
                    <a:bodyPr/>
                    <a:lstStyle/>
                    <a:p>
                      <a:r>
                        <a:rPr kumimoji="1" lang="ja-JP" altLang="en-US" dirty="0" smtClean="0"/>
                        <a:t>インターネット通信が遅い</a:t>
                      </a:r>
                      <a:endParaRPr kumimoji="1" lang="ja-JP" altLang="en-US" dirty="0"/>
                    </a:p>
                  </a:txBody>
                  <a:tcPr/>
                </a:tc>
                <a:tc>
                  <a:txBody>
                    <a:bodyPr/>
                    <a:lstStyle/>
                    <a:p>
                      <a:r>
                        <a:rPr kumimoji="1" lang="ja-JP" altLang="en-US" dirty="0" smtClean="0"/>
                        <a:t>回線・帯域を増やしましょう</a:t>
                      </a:r>
                      <a:endParaRPr kumimoji="1" lang="ja-JP" altLang="en-US" dirty="0"/>
                    </a:p>
                  </a:txBody>
                  <a:tcPr/>
                </a:tc>
                <a:tc>
                  <a:txBody>
                    <a:bodyPr/>
                    <a:lstStyle/>
                    <a:p>
                      <a:r>
                        <a:rPr kumimoji="1" lang="en-US" altLang="ja-JP" dirty="0" smtClean="0"/>
                        <a:t>Akamai Connect</a:t>
                      </a:r>
                      <a:r>
                        <a:rPr kumimoji="1" lang="ja-JP" altLang="en-US" dirty="0" smtClean="0"/>
                        <a:t>で</a:t>
                      </a:r>
                      <a:r>
                        <a:rPr kumimoji="1" lang="en-US" altLang="ja-JP" dirty="0" smtClean="0"/>
                        <a:t>HTTP</a:t>
                      </a:r>
                      <a:r>
                        <a:rPr kumimoji="1" lang="ja-JP" altLang="en-US" dirty="0" smtClean="0"/>
                        <a:t>通信をキャッシュしましょう。（</a:t>
                      </a:r>
                      <a:r>
                        <a:rPr kumimoji="1" lang="en-US" altLang="ja-JP" dirty="0" smtClean="0"/>
                        <a:t>DC</a:t>
                      </a:r>
                      <a:r>
                        <a:rPr kumimoji="1" lang="ja-JP" altLang="en-US" dirty="0" smtClean="0"/>
                        <a:t>側に</a:t>
                      </a:r>
                      <a:r>
                        <a:rPr kumimoji="1" lang="en-US" altLang="ja-JP" dirty="0" smtClean="0"/>
                        <a:t>WAAS</a:t>
                      </a:r>
                      <a:r>
                        <a:rPr kumimoji="1" lang="ja-JP" altLang="en-US" dirty="0" smtClean="0"/>
                        <a:t>が無くても動きます）</a:t>
                      </a:r>
                      <a:endParaRPr kumimoji="1" lang="ja-JP" altLang="en-US" dirty="0"/>
                    </a:p>
                  </a:txBody>
                  <a:tcPr/>
                </a:tc>
              </a:tr>
              <a:tr h="418665">
                <a:tc>
                  <a:txBody>
                    <a:bodyPr/>
                    <a:lstStyle/>
                    <a:p>
                      <a:r>
                        <a:rPr lang="ja-JP" altLang="en-US" dirty="0" smtClean="0"/>
                        <a:t>多拠点をつないでいて、クラウド／</a:t>
                      </a:r>
                      <a:r>
                        <a:rPr lang="en-US" altLang="ja-JP" dirty="0" smtClean="0"/>
                        <a:t>DC</a:t>
                      </a:r>
                      <a:r>
                        <a:rPr lang="ja-JP" altLang="en-US" dirty="0" smtClean="0"/>
                        <a:t>アクセスの回線切替を楽に効果的に行いたい</a:t>
                      </a:r>
                      <a:endParaRPr lang="ja-JP" altLang="en-US" dirty="0"/>
                    </a:p>
                  </a:txBody>
                  <a:tcPr/>
                </a:tc>
                <a:tc>
                  <a:txBody>
                    <a:bodyPr/>
                    <a:lstStyle/>
                    <a:p>
                      <a:r>
                        <a:rPr lang="ja-JP" altLang="en-US" dirty="0" smtClean="0"/>
                        <a:t>メイン回線に何かあればバックアップに切り替えましょう（</a:t>
                      </a:r>
                      <a:r>
                        <a:rPr lang="en-US" altLang="ja-JP" dirty="0" smtClean="0"/>
                        <a:t>Active/Standby)</a:t>
                      </a:r>
                      <a:endParaRPr lang="ja-JP" altLang="en-US" dirty="0"/>
                    </a:p>
                  </a:txBody>
                  <a:tcPr/>
                </a:tc>
                <a:tc>
                  <a:txBody>
                    <a:bodyPr/>
                    <a:lstStyle/>
                    <a:p>
                      <a:r>
                        <a:rPr kumimoji="1" lang="ja-JP" altLang="en-US" dirty="0" smtClean="0"/>
                        <a:t>せっかく複数回線契約しているのだから両方を使い</a:t>
                      </a:r>
                      <a:r>
                        <a:rPr kumimoji="1" lang="en-US" altLang="ja-JP" dirty="0" err="1" smtClean="0"/>
                        <a:t>PfR</a:t>
                      </a:r>
                      <a:r>
                        <a:rPr kumimoji="1" lang="ja-JP" altLang="en-US" dirty="0" smtClean="0"/>
                        <a:t>でコントローラーから簡単に管理しましょう。重要なアプリは</a:t>
                      </a:r>
                      <a:r>
                        <a:rPr kumimoji="1" lang="en-US" altLang="ja-JP" dirty="0" smtClean="0"/>
                        <a:t>SLA</a:t>
                      </a:r>
                      <a:r>
                        <a:rPr kumimoji="1" lang="ja-JP" altLang="en-US" dirty="0" smtClean="0"/>
                        <a:t>のある回線を主に使用し、溢れたらインターネット回線も使いましょう。</a:t>
                      </a:r>
                      <a:endParaRPr kumimoji="1" lang="ja-JP" altLang="en-US" dirty="0"/>
                    </a:p>
                  </a:txBody>
                  <a:tcPr/>
                </a:tc>
              </a:tr>
              <a:tr h="418665">
                <a:tc>
                  <a:txBody>
                    <a:bodyPr/>
                    <a:lstStyle/>
                    <a:p>
                      <a:r>
                        <a:rPr kumimoji="1" lang="en-US" altLang="ja-JP" dirty="0" smtClean="0"/>
                        <a:t>WAN</a:t>
                      </a:r>
                      <a:r>
                        <a:rPr kumimoji="1" lang="ja-JP" altLang="en-US" dirty="0" smtClean="0"/>
                        <a:t>回線ではセキュリティを確保したい</a:t>
                      </a:r>
                      <a:endParaRPr kumimoji="1" lang="ja-JP" altLang="en-US" dirty="0"/>
                    </a:p>
                  </a:txBody>
                  <a:tcPr/>
                </a:tc>
                <a:tc>
                  <a:txBody>
                    <a:bodyPr/>
                    <a:lstStyle/>
                    <a:p>
                      <a:r>
                        <a:rPr kumimoji="1" lang="ja-JP" altLang="en-US" dirty="0" smtClean="0"/>
                        <a:t>暗号化しましょう！</a:t>
                      </a:r>
                      <a:endParaRPr kumimoji="1" lang="ja-JP" altLang="en-US" dirty="0"/>
                    </a:p>
                  </a:txBody>
                  <a:tcPr/>
                </a:tc>
                <a:tc>
                  <a:txBody>
                    <a:bodyPr/>
                    <a:lstStyle/>
                    <a:p>
                      <a:r>
                        <a:rPr kumimoji="1" lang="en-US" altLang="ja-JP" dirty="0" smtClean="0"/>
                        <a:t>Cisco</a:t>
                      </a:r>
                      <a:r>
                        <a:rPr kumimoji="1" lang="ja-JP" altLang="en-US" dirty="0" smtClean="0"/>
                        <a:t>の暗号化は他社より強力です。</a:t>
                      </a:r>
                      <a:endParaRPr kumimoji="1" lang="ja-JP" altLang="en-US" dirty="0"/>
                    </a:p>
                  </a:txBody>
                  <a:tcPr/>
                </a:tc>
              </a:tr>
            </a:tbl>
          </a:graphicData>
        </a:graphic>
      </p:graphicFrame>
    </p:spTree>
    <p:extLst>
      <p:ext uri="{BB962C8B-B14F-4D97-AF65-F5344CB8AC3E}">
        <p14:creationId xmlns:p14="http://schemas.microsoft.com/office/powerpoint/2010/main" val="364569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kumimoji="1" lang="ja-JP" altLang="en-US" dirty="0" smtClean="0"/>
              <a:t>「大きな企業を除くと、複数の回線を契約して使い分けているお客様は少ない」</a:t>
            </a:r>
            <a:r>
              <a:rPr lang="ja-JP" altLang="en-US" dirty="0" smtClean="0"/>
              <a:t>？？？</a:t>
            </a:r>
            <a:endParaRPr kumimoji="1" lang="ja-JP" altLang="en-US" dirty="0"/>
          </a:p>
        </p:txBody>
      </p:sp>
      <p:grpSp>
        <p:nvGrpSpPr>
          <p:cNvPr id="36" name="Group 35"/>
          <p:cNvGrpSpPr/>
          <p:nvPr/>
        </p:nvGrpSpPr>
        <p:grpSpPr>
          <a:xfrm>
            <a:off x="4576549" y="2026567"/>
            <a:ext cx="1843806" cy="1773973"/>
            <a:chOff x="4114538" y="1126065"/>
            <a:chExt cx="2590799" cy="2590799"/>
          </a:xfrm>
        </p:grpSpPr>
        <p:pic>
          <p:nvPicPr>
            <p:cNvPr id="37" name="Picture 36" descr="C:\Documents and Settings\rteligic\Desktop\Desktop_26Apr\desktop271211\cisco-prime\icons\Picture1.png"/>
            <p:cNvPicPr>
              <a:picLocks noChangeAspect="1" noChangeArrowheads="1"/>
            </p:cNvPicPr>
            <p:nvPr/>
          </p:nvPicPr>
          <p:blipFill>
            <a:blip r:embed="rId2" cstate="screen"/>
            <a:srcRect/>
            <a:stretch>
              <a:fillRect/>
            </a:stretch>
          </p:blipFill>
          <p:spPr bwMode="auto">
            <a:xfrm>
              <a:off x="4114538" y="1126065"/>
              <a:ext cx="2590799" cy="2590799"/>
            </a:xfrm>
            <a:prstGeom prst="rect">
              <a:avLst/>
            </a:prstGeom>
            <a:noFill/>
          </p:spPr>
        </p:pic>
        <p:sp>
          <p:nvSpPr>
            <p:cNvPr id="38" name="TextBox 37"/>
            <p:cNvSpPr txBox="1"/>
            <p:nvPr/>
          </p:nvSpPr>
          <p:spPr>
            <a:xfrm>
              <a:off x="4413750" y="2289730"/>
              <a:ext cx="1922133" cy="665623"/>
            </a:xfrm>
            <a:prstGeom prst="rect">
              <a:avLst/>
            </a:prstGeom>
            <a:noFill/>
          </p:spPr>
          <p:txBody>
            <a:bodyPr wrap="none" rtlCol="0">
              <a:spAutoFit/>
            </a:bodyPr>
            <a:lstStyle>
              <a:defPPr>
                <a:defRPr lang="en-US"/>
              </a:defPPr>
              <a:lvl1pPr algn="ctr" defTabSz="814018" eaLnBrk="0" hangingPunct="0">
                <a:lnSpc>
                  <a:spcPct val="90000"/>
                </a:lnSpc>
                <a:defRPr sz="1300">
                  <a:solidFill>
                    <a:schemeClr val="accent3">
                      <a:lumMod val="10000"/>
                    </a:schemeClr>
                  </a:solidFill>
                  <a:latin typeface="Arial"/>
                </a:defRPr>
              </a:lvl1pPr>
              <a:lvl2pPr marL="457141" defTabSz="914285">
                <a:defRPr sz="1900"/>
              </a:lvl2pPr>
              <a:lvl3pPr marL="914285" defTabSz="914285">
                <a:defRPr sz="1900"/>
              </a:lvl3pPr>
              <a:lvl4pPr marL="1371428" defTabSz="914285">
                <a:defRPr sz="1900"/>
              </a:lvl4pPr>
              <a:lvl5pPr marL="1828572" defTabSz="914285">
                <a:defRPr sz="1900"/>
              </a:lvl5pPr>
              <a:lvl6pPr marL="2285713" defTabSz="914285">
                <a:defRPr sz="1900"/>
              </a:lvl6pPr>
              <a:lvl7pPr marL="2742857" defTabSz="914285">
                <a:defRPr sz="1900"/>
              </a:lvl7pPr>
              <a:lvl8pPr marL="3200000" defTabSz="914285">
                <a:defRPr sz="1900"/>
              </a:lvl8pPr>
              <a:lvl9pPr marL="3657144" defTabSz="914285">
                <a:defRPr sz="1900"/>
              </a:lvl9pPr>
            </a:lstStyle>
            <a:p>
              <a:r>
                <a:rPr lang="en-US" dirty="0" smtClean="0"/>
                <a:t>IP</a:t>
              </a:r>
              <a:r>
                <a:rPr lang="en-US" dirty="0"/>
                <a:t>-</a:t>
              </a:r>
              <a:r>
                <a:rPr lang="en-US" dirty="0" smtClean="0"/>
                <a:t>VPN</a:t>
              </a:r>
            </a:p>
            <a:p>
              <a:r>
                <a:rPr lang="ja-JP" altLang="en-US" dirty="0" smtClean="0"/>
                <a:t>広域イーサネット</a:t>
              </a:r>
              <a:endParaRPr lang="en-US" dirty="0"/>
            </a:p>
          </p:txBody>
        </p:sp>
      </p:grpSp>
      <p:grpSp>
        <p:nvGrpSpPr>
          <p:cNvPr id="39" name="Group 38"/>
          <p:cNvGrpSpPr/>
          <p:nvPr/>
        </p:nvGrpSpPr>
        <p:grpSpPr>
          <a:xfrm>
            <a:off x="4580508" y="3799573"/>
            <a:ext cx="1843806" cy="1773973"/>
            <a:chOff x="4114538" y="1126065"/>
            <a:chExt cx="2590799" cy="2590799"/>
          </a:xfrm>
        </p:grpSpPr>
        <p:pic>
          <p:nvPicPr>
            <p:cNvPr id="40" name="Picture 39" descr="C:\Documents and Settings\rteligic\Desktop\Desktop_26Apr\desktop271211\cisco-prime\icons\Picture1.png"/>
            <p:cNvPicPr>
              <a:picLocks noChangeAspect="1" noChangeArrowheads="1"/>
            </p:cNvPicPr>
            <p:nvPr/>
          </p:nvPicPr>
          <p:blipFill>
            <a:blip r:embed="rId2" cstate="screen"/>
            <a:srcRect/>
            <a:stretch>
              <a:fillRect/>
            </a:stretch>
          </p:blipFill>
          <p:spPr bwMode="auto">
            <a:xfrm>
              <a:off x="4114538" y="1126065"/>
              <a:ext cx="2590799" cy="2590799"/>
            </a:xfrm>
            <a:prstGeom prst="rect">
              <a:avLst/>
            </a:prstGeom>
            <a:noFill/>
          </p:spPr>
        </p:pic>
        <p:sp>
          <p:nvSpPr>
            <p:cNvPr id="41" name="TextBox 40"/>
            <p:cNvSpPr txBox="1"/>
            <p:nvPr/>
          </p:nvSpPr>
          <p:spPr>
            <a:xfrm>
              <a:off x="4574345" y="2470697"/>
              <a:ext cx="1600948" cy="402671"/>
            </a:xfrm>
            <a:prstGeom prst="rect">
              <a:avLst/>
            </a:prstGeom>
            <a:noFill/>
          </p:spPr>
          <p:txBody>
            <a:bodyPr wrap="none" rtlCol="0">
              <a:spAutoFit/>
            </a:bodyPr>
            <a:lstStyle>
              <a:defPPr>
                <a:defRPr lang="en-US"/>
              </a:defPPr>
              <a:lvl1pPr algn="ctr" defTabSz="814018" eaLnBrk="0" hangingPunct="0">
                <a:lnSpc>
                  <a:spcPct val="90000"/>
                </a:lnSpc>
                <a:defRPr sz="1300">
                  <a:solidFill>
                    <a:schemeClr val="accent3">
                      <a:lumMod val="10000"/>
                    </a:schemeClr>
                  </a:solidFill>
                  <a:latin typeface="Arial"/>
                </a:defRPr>
              </a:lvl1pPr>
              <a:lvl2pPr marL="457141" defTabSz="914285">
                <a:defRPr sz="1900"/>
              </a:lvl2pPr>
              <a:lvl3pPr marL="914285" defTabSz="914285">
                <a:defRPr sz="1900"/>
              </a:lvl3pPr>
              <a:lvl4pPr marL="1371428" defTabSz="914285">
                <a:defRPr sz="1900"/>
              </a:lvl4pPr>
              <a:lvl5pPr marL="1828572" defTabSz="914285">
                <a:defRPr sz="1900"/>
              </a:lvl5pPr>
              <a:lvl6pPr marL="2285713" defTabSz="914285">
                <a:defRPr sz="1900"/>
              </a:lvl6pPr>
              <a:lvl7pPr marL="2742857" defTabSz="914285">
                <a:defRPr sz="1900"/>
              </a:lvl7pPr>
              <a:lvl8pPr marL="3200000" defTabSz="914285">
                <a:defRPr sz="1900"/>
              </a:lvl8pPr>
              <a:lvl9pPr marL="3657144" defTabSz="914285">
                <a:defRPr sz="1900"/>
              </a:lvl9pPr>
            </a:lstStyle>
            <a:p>
              <a:r>
                <a:rPr lang="ja-JP" altLang="en-US" dirty="0" smtClean="0"/>
                <a:t>インターネット</a:t>
              </a:r>
              <a:endParaRPr lang="en-US" dirty="0"/>
            </a:p>
          </p:txBody>
        </p:sp>
      </p:grpSp>
      <p:pic>
        <p:nvPicPr>
          <p:cNvPr id="42" name="Picture 5" descr="C:\Users\andrewg\Desktop\branch.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5021"/>
          <a:stretch/>
        </p:blipFill>
        <p:spPr bwMode="auto">
          <a:xfrm>
            <a:off x="1392793" y="1962484"/>
            <a:ext cx="586133" cy="888057"/>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43" name="Picture 42" descr="C:\Documents and Settings\rteligic\Desktop\Desktop_26Apr\desktop271211\cisco-prime\icons\Picture2.png"/>
          <p:cNvPicPr>
            <a:picLocks noChangeAspect="1" noChangeArrowheads="1"/>
          </p:cNvPicPr>
          <p:nvPr/>
        </p:nvPicPr>
        <p:blipFill>
          <a:blip r:embed="rId4" cstate="screen"/>
          <a:srcRect/>
          <a:stretch>
            <a:fillRect/>
          </a:stretch>
        </p:blipFill>
        <p:spPr bwMode="auto">
          <a:xfrm flipH="1">
            <a:off x="1835858" y="2428052"/>
            <a:ext cx="660215" cy="660216"/>
          </a:xfrm>
          <a:prstGeom prst="rect">
            <a:avLst/>
          </a:prstGeom>
          <a:noFill/>
        </p:spPr>
      </p:pic>
      <p:pic>
        <p:nvPicPr>
          <p:cNvPr id="44" name="Picture 5" descr="C:\Users\andrewg\Desktop\branch.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5021"/>
          <a:stretch/>
        </p:blipFill>
        <p:spPr bwMode="auto">
          <a:xfrm>
            <a:off x="8935043" y="1930811"/>
            <a:ext cx="522993" cy="79239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45" name="Picture 44" descr="KM2518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207" y="2386700"/>
            <a:ext cx="967265" cy="590185"/>
          </a:xfrm>
          <a:prstGeom prst="rect">
            <a:avLst/>
          </a:prstGeom>
        </p:spPr>
      </p:pic>
      <p:pic>
        <p:nvPicPr>
          <p:cNvPr id="46" name="Picture 3" descr="C:\Documents and Settings\rteligic\Desktop\Desktop_26Apr\polygon-icon01.png"/>
          <p:cNvPicPr>
            <a:picLocks noChangeAspect="1" noChangeArrowheads="1"/>
          </p:cNvPicPr>
          <p:nvPr/>
        </p:nvPicPr>
        <p:blipFill>
          <a:blip r:embed="rId6" cstate="screen"/>
          <a:stretch>
            <a:fillRect/>
          </a:stretch>
        </p:blipFill>
        <p:spPr bwMode="auto">
          <a:xfrm>
            <a:off x="8460477" y="3248849"/>
            <a:ext cx="497754" cy="533447"/>
          </a:xfrm>
          <a:prstGeom prst="rect">
            <a:avLst/>
          </a:prstGeom>
          <a:noFill/>
          <a:ln>
            <a:noFill/>
          </a:ln>
        </p:spPr>
      </p:pic>
      <p:pic>
        <p:nvPicPr>
          <p:cNvPr id="47" name="Picture 3" descr="C:\Documents and Settings\rteligic\Desktop\Desktop_26Apr\polygon-icon01.png"/>
          <p:cNvPicPr>
            <a:picLocks noChangeAspect="1" noChangeArrowheads="1"/>
          </p:cNvPicPr>
          <p:nvPr/>
        </p:nvPicPr>
        <p:blipFill>
          <a:blip r:embed="rId6" cstate="screen"/>
          <a:stretch>
            <a:fillRect/>
          </a:stretch>
        </p:blipFill>
        <p:spPr bwMode="auto">
          <a:xfrm>
            <a:off x="8211599" y="2543701"/>
            <a:ext cx="497754" cy="533447"/>
          </a:xfrm>
          <a:prstGeom prst="rect">
            <a:avLst/>
          </a:prstGeom>
          <a:noFill/>
          <a:ln>
            <a:noFill/>
          </a:ln>
        </p:spPr>
      </p:pic>
      <p:pic>
        <p:nvPicPr>
          <p:cNvPr id="48" name="Picture 47" descr="C:\Documents and Settings\rteligic\Desktop\Desktop_26Apr\desktop271211\cisco-prime\icons\Picture1.png"/>
          <p:cNvPicPr>
            <a:picLocks noChangeAspect="1" noChangeArrowheads="1"/>
          </p:cNvPicPr>
          <p:nvPr/>
        </p:nvPicPr>
        <p:blipFill>
          <a:blip r:embed="rId2" cstate="screen"/>
          <a:srcRect/>
          <a:stretch>
            <a:fillRect/>
          </a:stretch>
        </p:blipFill>
        <p:spPr bwMode="auto">
          <a:xfrm>
            <a:off x="8451849" y="3754071"/>
            <a:ext cx="1781957" cy="1775589"/>
          </a:xfrm>
          <a:prstGeom prst="rect">
            <a:avLst/>
          </a:prstGeom>
          <a:noFill/>
        </p:spPr>
      </p:pic>
      <p:sp>
        <p:nvSpPr>
          <p:cNvPr id="49" name="TextBox 48"/>
          <p:cNvSpPr txBox="1"/>
          <p:nvPr/>
        </p:nvSpPr>
        <p:spPr>
          <a:xfrm>
            <a:off x="8978864" y="4643931"/>
            <a:ext cx="728424" cy="275714"/>
          </a:xfrm>
          <a:prstGeom prst="rect">
            <a:avLst/>
          </a:prstGeom>
          <a:noFill/>
        </p:spPr>
        <p:txBody>
          <a:bodyPr wrap="none" lIns="91435" tIns="45719" rIns="91435" bIns="45719" rtlCol="0">
            <a:spAutoFit/>
          </a:bodyPr>
          <a:lstStyle>
            <a:defPPr>
              <a:defRPr lang="en-US"/>
            </a:defPPr>
            <a:lvl1pPr algn="ctr" defTabSz="814018" eaLnBrk="0" hangingPunct="0">
              <a:lnSpc>
                <a:spcPct val="90000"/>
              </a:lnSpc>
              <a:defRPr sz="1300">
                <a:solidFill>
                  <a:schemeClr val="accent3">
                    <a:lumMod val="10000"/>
                  </a:schemeClr>
                </a:solidFill>
                <a:latin typeface="Arial"/>
              </a:defRPr>
            </a:lvl1pPr>
            <a:lvl2pPr marL="457141" defTabSz="914285">
              <a:defRPr sz="1900"/>
            </a:lvl2pPr>
            <a:lvl3pPr marL="914285" defTabSz="914285">
              <a:defRPr sz="1900"/>
            </a:lvl3pPr>
            <a:lvl4pPr marL="1371428" defTabSz="914285">
              <a:defRPr sz="1900"/>
            </a:lvl4pPr>
            <a:lvl5pPr marL="1828572" defTabSz="914285">
              <a:defRPr sz="1900"/>
            </a:lvl5pPr>
            <a:lvl6pPr marL="2285713" defTabSz="914285">
              <a:defRPr sz="1900"/>
            </a:lvl6pPr>
            <a:lvl7pPr marL="2742857" defTabSz="914285">
              <a:defRPr sz="1900"/>
            </a:lvl7pPr>
            <a:lvl8pPr marL="3200000" defTabSz="914285">
              <a:defRPr sz="1900"/>
            </a:lvl8pPr>
            <a:lvl9pPr marL="3657144" defTabSz="914285">
              <a:defRPr sz="1900"/>
            </a:lvl9pPr>
          </a:lstStyle>
          <a:p>
            <a:r>
              <a:rPr lang="ja-JP" altLang="en-US" dirty="0" smtClean="0"/>
              <a:t>クラウド</a:t>
            </a:r>
            <a:endParaRPr lang="en-US" dirty="0"/>
          </a:p>
        </p:txBody>
      </p:sp>
      <p:pic>
        <p:nvPicPr>
          <p:cNvPr id="50" name="Picture 5" descr="C:\Users\andrewg\Desktop\branch.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5021"/>
          <a:stretch/>
        </p:blipFill>
        <p:spPr bwMode="auto">
          <a:xfrm>
            <a:off x="1453798" y="4621896"/>
            <a:ext cx="586133" cy="888057"/>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51" name="Picture 50" descr="C:\Documents and Settings\rteligic\Desktop\Desktop_26Apr\desktop271211\cisco-prime\icons\Picture2.png"/>
          <p:cNvPicPr>
            <a:picLocks noChangeAspect="1" noChangeArrowheads="1"/>
          </p:cNvPicPr>
          <p:nvPr/>
        </p:nvPicPr>
        <p:blipFill>
          <a:blip r:embed="rId4" cstate="screen"/>
          <a:srcRect/>
          <a:stretch>
            <a:fillRect/>
          </a:stretch>
        </p:blipFill>
        <p:spPr bwMode="auto">
          <a:xfrm flipH="1">
            <a:off x="1871595" y="4758938"/>
            <a:ext cx="660215" cy="660216"/>
          </a:xfrm>
          <a:prstGeom prst="rect">
            <a:avLst/>
          </a:prstGeom>
          <a:noFill/>
        </p:spPr>
      </p:pic>
      <p:pic>
        <p:nvPicPr>
          <p:cNvPr id="52" name="Picture 51" descr="C:\Documents and Settings\rteligic\Desktop\Desktop_26Apr\desktop271211\cisco-prime\icons\Picture2.png"/>
          <p:cNvPicPr>
            <a:picLocks noChangeAspect="1" noChangeArrowheads="1"/>
          </p:cNvPicPr>
          <p:nvPr/>
        </p:nvPicPr>
        <p:blipFill>
          <a:blip r:embed="rId4" cstate="screen"/>
          <a:srcRect/>
          <a:stretch>
            <a:fillRect/>
          </a:stretch>
        </p:blipFill>
        <p:spPr bwMode="auto">
          <a:xfrm flipH="1">
            <a:off x="1867411" y="4334035"/>
            <a:ext cx="660215" cy="660216"/>
          </a:xfrm>
          <a:prstGeom prst="rect">
            <a:avLst/>
          </a:prstGeom>
          <a:noFill/>
        </p:spPr>
      </p:pic>
      <p:sp>
        <p:nvSpPr>
          <p:cNvPr id="53" name="TextBox 52"/>
          <p:cNvSpPr txBox="1"/>
          <p:nvPr/>
        </p:nvSpPr>
        <p:spPr>
          <a:xfrm>
            <a:off x="9274876" y="4298598"/>
            <a:ext cx="2395947" cy="353921"/>
          </a:xfrm>
          <a:prstGeom prst="rect">
            <a:avLst/>
          </a:prstGeom>
        </p:spPr>
        <p:style>
          <a:lnRef idx="1">
            <a:schemeClr val="accent2"/>
          </a:lnRef>
          <a:fillRef idx="2">
            <a:schemeClr val="accent2"/>
          </a:fillRef>
          <a:effectRef idx="1">
            <a:schemeClr val="accent2"/>
          </a:effectRef>
          <a:fontRef idx="minor">
            <a:schemeClr val="dk1"/>
          </a:fontRef>
        </p:style>
        <p:txBody>
          <a:bodyPr wrap="square" lIns="121899" tIns="60949" rIns="121899" bIns="60949" rtlCol="0">
            <a:spAutoFit/>
          </a:bodyPr>
          <a:lstStyle/>
          <a:p>
            <a:r>
              <a:rPr kumimoji="1" lang="ja-JP" altLang="en-US" sz="1500" dirty="0"/>
              <a:t>すでに利用もしくは検討中</a:t>
            </a:r>
          </a:p>
        </p:txBody>
      </p:sp>
      <p:sp>
        <p:nvSpPr>
          <p:cNvPr id="54" name="TextBox 53"/>
          <p:cNvSpPr txBox="1"/>
          <p:nvPr/>
        </p:nvSpPr>
        <p:spPr>
          <a:xfrm>
            <a:off x="839941" y="3489020"/>
            <a:ext cx="1990012" cy="415476"/>
          </a:xfrm>
          <a:prstGeom prst="rect">
            <a:avLst/>
          </a:prstGeom>
          <a:noFill/>
        </p:spPr>
        <p:txBody>
          <a:bodyPr wrap="square" lIns="121899" tIns="60949" rIns="121899" bIns="60949" rtlCol="0">
            <a:spAutoFit/>
          </a:bodyPr>
          <a:lstStyle/>
          <a:p>
            <a:r>
              <a:rPr kumimoji="1" lang="ja-JP" altLang="en-US" sz="1900" dirty="0"/>
              <a:t>支店や営業所</a:t>
            </a:r>
          </a:p>
        </p:txBody>
      </p:sp>
      <p:sp>
        <p:nvSpPr>
          <p:cNvPr id="55" name="TextBox 54"/>
          <p:cNvSpPr txBox="1"/>
          <p:nvPr/>
        </p:nvSpPr>
        <p:spPr>
          <a:xfrm>
            <a:off x="9907689" y="2076292"/>
            <a:ext cx="1425043" cy="415476"/>
          </a:xfrm>
          <a:prstGeom prst="rect">
            <a:avLst/>
          </a:prstGeom>
          <a:noFill/>
        </p:spPr>
        <p:txBody>
          <a:bodyPr wrap="square" lIns="121899" tIns="60949" rIns="121899" bIns="60949" rtlCol="0">
            <a:spAutoFit/>
          </a:bodyPr>
          <a:lstStyle/>
          <a:p>
            <a:r>
              <a:rPr kumimoji="1" lang="ja-JP" altLang="en-US" sz="1900" dirty="0"/>
              <a:t>本社や</a:t>
            </a:r>
            <a:r>
              <a:rPr kumimoji="1" lang="en-US" altLang="ja-JP" sz="1900" dirty="0"/>
              <a:t>DC</a:t>
            </a:r>
            <a:endParaRPr kumimoji="1" lang="ja-JP" altLang="en-US" sz="1900" dirty="0"/>
          </a:p>
        </p:txBody>
      </p:sp>
      <p:cxnSp>
        <p:nvCxnSpPr>
          <p:cNvPr id="56" name="Straight Arrow Connector 55"/>
          <p:cNvCxnSpPr>
            <a:stCxn id="43" idx="1"/>
          </p:cNvCxnSpPr>
          <p:nvPr/>
        </p:nvCxnSpPr>
        <p:spPr>
          <a:xfrm>
            <a:off x="2496073" y="2758161"/>
            <a:ext cx="2491880" cy="1739197"/>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1" idx="1"/>
            <a:endCxn id="40" idx="1"/>
          </p:cNvCxnSpPr>
          <p:nvPr/>
        </p:nvCxnSpPr>
        <p:spPr>
          <a:xfrm flipV="1">
            <a:off x="2531811" y="4686560"/>
            <a:ext cx="2048697" cy="402487"/>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43" idx="1"/>
          </p:cNvCxnSpPr>
          <p:nvPr/>
        </p:nvCxnSpPr>
        <p:spPr>
          <a:xfrm>
            <a:off x="2496073" y="2758160"/>
            <a:ext cx="2375581" cy="3277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1"/>
          </p:cNvCxnSpPr>
          <p:nvPr/>
        </p:nvCxnSpPr>
        <p:spPr>
          <a:xfrm flipV="1">
            <a:off x="2527626" y="3359745"/>
            <a:ext cx="2201884" cy="1304399"/>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60" name="Freeform 59"/>
          <p:cNvSpPr/>
          <p:nvPr/>
        </p:nvSpPr>
        <p:spPr>
          <a:xfrm>
            <a:off x="6138026" y="2778010"/>
            <a:ext cx="2687808" cy="38783"/>
          </a:xfrm>
          <a:custGeom>
            <a:avLst/>
            <a:gdLst>
              <a:gd name="connsiteX0" fmla="*/ 0 w 2016381"/>
              <a:gd name="connsiteY0" fmla="*/ 29087 h 29087"/>
              <a:gd name="connsiteX1" fmla="*/ 2016381 w 2016381"/>
              <a:gd name="connsiteY1" fmla="*/ 0 h 29087"/>
            </a:gdLst>
            <a:ahLst/>
            <a:cxnLst>
              <a:cxn ang="0">
                <a:pos x="connsiteX0" y="connsiteY0"/>
              </a:cxn>
              <a:cxn ang="0">
                <a:pos x="connsiteX1" y="connsiteY1"/>
              </a:cxn>
            </a:cxnLst>
            <a:rect l="l" t="t" r="r" b="b"/>
            <a:pathLst>
              <a:path w="2016381" h="29087">
                <a:moveTo>
                  <a:pt x="0" y="29087"/>
                </a:moveTo>
                <a:lnTo>
                  <a:pt x="2016381" y="0"/>
                </a:lnTo>
              </a:path>
            </a:pathLst>
          </a:custGeom>
          <a:ln w="38100">
            <a:tailEnd type="triangle" w="lg" len="lg"/>
          </a:ln>
        </p:spPr>
        <p:style>
          <a:lnRef idx="2">
            <a:schemeClr val="accent1"/>
          </a:lnRef>
          <a:fillRef idx="0">
            <a:schemeClr val="accent1"/>
          </a:fillRef>
          <a:effectRef idx="1">
            <a:schemeClr val="accent1"/>
          </a:effectRef>
          <a:fontRef idx="minor">
            <a:schemeClr val="tx1"/>
          </a:fontRef>
        </p:style>
        <p:txBody>
          <a:bodyPr lIns="121899" tIns="60949" rIns="121899" bIns="60949" rtlCol="0" anchor="ctr"/>
          <a:lstStyle/>
          <a:p>
            <a:pPr algn="ctr"/>
            <a:endParaRPr kumimoji="1" lang="ja-JP" altLang="en-US"/>
          </a:p>
        </p:txBody>
      </p:sp>
      <p:cxnSp>
        <p:nvCxnSpPr>
          <p:cNvPr id="61" name="Straight Arrow Connector 60"/>
          <p:cNvCxnSpPr/>
          <p:nvPr/>
        </p:nvCxnSpPr>
        <p:spPr>
          <a:xfrm>
            <a:off x="6370623" y="3282180"/>
            <a:ext cx="2481055" cy="1189324"/>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40" idx="3"/>
            <a:endCxn id="46" idx="1"/>
          </p:cNvCxnSpPr>
          <p:nvPr/>
        </p:nvCxnSpPr>
        <p:spPr>
          <a:xfrm flipV="1">
            <a:off x="6424313" y="3515572"/>
            <a:ext cx="2036163" cy="1170987"/>
          </a:xfrm>
          <a:prstGeom prst="straightConnector1">
            <a:avLst/>
          </a:prstGeom>
          <a:ln w="38100">
            <a:prstDash val="dash"/>
            <a:tailEnd type="triangle" w="lg" len="lg"/>
          </a:ln>
        </p:spPr>
        <p:style>
          <a:lnRef idx="2">
            <a:schemeClr val="accent1"/>
          </a:lnRef>
          <a:fillRef idx="0">
            <a:schemeClr val="accent1"/>
          </a:fillRef>
          <a:effectRef idx="1">
            <a:schemeClr val="accent1"/>
          </a:effectRef>
          <a:fontRef idx="minor">
            <a:schemeClr val="tx1"/>
          </a:fontRef>
        </p:style>
      </p:cxnSp>
      <p:pic>
        <p:nvPicPr>
          <p:cNvPr id="63" name="Picture 62" descr="KM2518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262" y="2434771"/>
            <a:ext cx="967265" cy="590185"/>
          </a:xfrm>
          <a:prstGeom prst="rect">
            <a:avLst/>
          </a:prstGeom>
        </p:spPr>
      </p:pic>
      <p:pic>
        <p:nvPicPr>
          <p:cNvPr id="64" name="Picture 63" descr="KM2518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342" y="5107109"/>
            <a:ext cx="967265" cy="590185"/>
          </a:xfrm>
          <a:prstGeom prst="rect">
            <a:avLst/>
          </a:prstGeom>
        </p:spPr>
      </p:pic>
      <p:sp>
        <p:nvSpPr>
          <p:cNvPr id="68" name="Oval 72"/>
          <p:cNvSpPr/>
          <p:nvPr/>
        </p:nvSpPr>
        <p:spPr bwMode="auto">
          <a:xfrm>
            <a:off x="3431185" y="1945232"/>
            <a:ext cx="4466768" cy="4010163"/>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nchor="ctr">
            <a:noAutofit/>
          </a:bodyPr>
          <a:lstStyle/>
          <a:p>
            <a:pPr algn="ctr" eaLnBrk="0" hangingPunct="0">
              <a:lnSpc>
                <a:spcPct val="90000"/>
              </a:lnSpc>
            </a:pPr>
            <a:r>
              <a:rPr lang="en-US" sz="7200" kern="0" dirty="0" smtClean="0">
                <a:solidFill>
                  <a:schemeClr val="bg1"/>
                </a:solidFill>
              </a:rPr>
              <a:t>59%</a:t>
            </a:r>
          </a:p>
          <a:p>
            <a:pPr algn="ctr" eaLnBrk="0" hangingPunct="0">
              <a:lnSpc>
                <a:spcPct val="90000"/>
              </a:lnSpc>
            </a:pPr>
            <a:r>
              <a:rPr lang="en-US" kern="0" dirty="0" smtClean="0">
                <a:solidFill>
                  <a:schemeClr val="bg1"/>
                </a:solidFill>
              </a:rPr>
              <a:t>の企業が</a:t>
            </a:r>
            <a:r>
              <a:rPr lang="ja-JP" altLang="en-US" kern="0" dirty="0" smtClean="0">
                <a:solidFill>
                  <a:schemeClr val="bg1"/>
                </a:solidFill>
              </a:rPr>
              <a:t>拠点間接続に</a:t>
            </a:r>
            <a:r>
              <a:rPr lang="en-US" kern="0" dirty="0" smtClean="0">
                <a:solidFill>
                  <a:schemeClr val="bg1"/>
                </a:solidFill>
              </a:rPr>
              <a:t>複数</a:t>
            </a:r>
            <a:r>
              <a:rPr lang="ja-JP" altLang="en-US" kern="0" dirty="0" smtClean="0">
                <a:solidFill>
                  <a:schemeClr val="bg1"/>
                </a:solidFill>
              </a:rPr>
              <a:t>回線使用。</a:t>
            </a:r>
            <a:endParaRPr lang="en-US" altLang="ja-JP" kern="0" dirty="0" smtClean="0">
              <a:solidFill>
                <a:schemeClr val="bg1"/>
              </a:solidFill>
            </a:endParaRPr>
          </a:p>
          <a:p>
            <a:pPr algn="ctr" eaLnBrk="0" hangingPunct="0">
              <a:lnSpc>
                <a:spcPct val="90000"/>
              </a:lnSpc>
            </a:pPr>
            <a:r>
              <a:rPr lang="ja-JP" altLang="en-US" kern="0" dirty="0" smtClean="0">
                <a:solidFill>
                  <a:schemeClr val="bg1"/>
                </a:solidFill>
              </a:rPr>
              <a:t>中小企業でも</a:t>
            </a:r>
            <a:r>
              <a:rPr lang="en-US" altLang="ja-JP" kern="0" dirty="0" smtClean="0">
                <a:solidFill>
                  <a:schemeClr val="bg1"/>
                </a:solidFill>
              </a:rPr>
              <a:t>55%</a:t>
            </a:r>
          </a:p>
        </p:txBody>
      </p:sp>
      <p:sp>
        <p:nvSpPr>
          <p:cNvPr id="69" name="TextBox 68"/>
          <p:cNvSpPr txBox="1"/>
          <p:nvPr/>
        </p:nvSpPr>
        <p:spPr>
          <a:xfrm>
            <a:off x="5548186" y="6214076"/>
            <a:ext cx="5003002" cy="492420"/>
          </a:xfrm>
          <a:prstGeom prst="rect">
            <a:avLst/>
          </a:prstGeom>
          <a:noFill/>
        </p:spPr>
        <p:txBody>
          <a:bodyPr wrap="square" lIns="121899" tIns="60949" rIns="121899" bIns="60949" rtlCol="0">
            <a:spAutoFit/>
          </a:bodyPr>
          <a:lstStyle/>
          <a:p>
            <a:r>
              <a:rPr kumimoji="1" lang="en-US" altLang="ja-JP" sz="1200" dirty="0"/>
              <a:t>Source: </a:t>
            </a:r>
            <a:r>
              <a:rPr kumimoji="1" lang="ja-JP" altLang="en-US" sz="1200" dirty="0"/>
              <a:t>総務省通信利用動向調査（企業編）平成</a:t>
            </a:r>
            <a:r>
              <a:rPr kumimoji="1" lang="en-US" altLang="ja-JP" sz="1200" dirty="0"/>
              <a:t>24</a:t>
            </a:r>
            <a:r>
              <a:rPr kumimoji="1" lang="ja-JP" altLang="en-US" sz="1200" dirty="0"/>
              <a:t>年報告書及び</a:t>
            </a:r>
            <a:r>
              <a:rPr kumimoji="1" lang="ja-JP" altLang="en-US" sz="1200" dirty="0" smtClean="0"/>
              <a:t>統計表</a:t>
            </a:r>
            <a:endParaRPr kumimoji="1" lang="en-US" altLang="ja-JP" sz="1200" dirty="0" smtClean="0"/>
          </a:p>
          <a:p>
            <a:r>
              <a:rPr kumimoji="1" lang="en-US" altLang="ja-JP" sz="1200" dirty="0"/>
              <a:t>http://</a:t>
            </a:r>
            <a:r>
              <a:rPr kumimoji="1" lang="en-US" altLang="ja-JP" sz="1200" dirty="0" err="1"/>
              <a:t>www.soumu.go.jp</a:t>
            </a:r>
            <a:r>
              <a:rPr kumimoji="1" lang="en-US" altLang="ja-JP" sz="1200" dirty="0"/>
              <a:t>/</a:t>
            </a:r>
            <a:r>
              <a:rPr kumimoji="1" lang="en-US" altLang="ja-JP" sz="1200" dirty="0" err="1"/>
              <a:t>johotsusintokei</a:t>
            </a:r>
            <a:r>
              <a:rPr kumimoji="1" lang="en-US" altLang="ja-JP" sz="1200" dirty="0"/>
              <a:t>/statistics/statistics05.html</a:t>
            </a:r>
            <a:endParaRPr kumimoji="1" lang="ja-JP" altLang="en-US" sz="1200" dirty="0"/>
          </a:p>
        </p:txBody>
      </p:sp>
    </p:spTree>
    <p:extLst>
      <p:ext uri="{BB962C8B-B14F-4D97-AF65-F5344CB8AC3E}">
        <p14:creationId xmlns:p14="http://schemas.microsoft.com/office/powerpoint/2010/main" val="269921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ja-JP" dirty="0"/>
              <a:t>IWAN</a:t>
            </a:r>
            <a:r>
              <a:rPr lang="ja-JP" altLang="en-US" dirty="0"/>
              <a:t>提案時に役立つ資料</a:t>
            </a:r>
          </a:p>
        </p:txBody>
      </p:sp>
    </p:spTree>
    <p:extLst>
      <p:ext uri="{BB962C8B-B14F-4D97-AF65-F5344CB8AC3E}">
        <p14:creationId xmlns:p14="http://schemas.microsoft.com/office/powerpoint/2010/main" val="24498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psf\Home\Dropbox\Active Projects\Work\121024 Cisco IOT\0 Assets\left-connected-planet.png"/>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7275736" y="1"/>
            <a:ext cx="49130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 y="-844"/>
            <a:ext cx="12187320" cy="6858847"/>
          </a:xfrm>
          <a:prstGeom prst="rect">
            <a:avLst/>
          </a:prstGeom>
          <a:effectLst/>
        </p:spPr>
      </p:pic>
      <p:sp>
        <p:nvSpPr>
          <p:cNvPr id="4" name="Title 3"/>
          <p:cNvSpPr>
            <a:spLocks noGrp="1"/>
          </p:cNvSpPr>
          <p:nvPr>
            <p:ph type="title"/>
          </p:nvPr>
        </p:nvSpPr>
        <p:spPr/>
        <p:txBody>
          <a:bodyPr/>
          <a:lstStyle/>
          <a:p>
            <a:r>
              <a:rPr lang="en-US" dirty="0"/>
              <a:t>Cisco IWAN</a:t>
            </a:r>
            <a:br>
              <a:rPr lang="en-US" dirty="0"/>
            </a:br>
            <a:r>
              <a:rPr lang="en-US" sz="2400" dirty="0"/>
              <a:t>Where to go for more information</a:t>
            </a:r>
            <a:endParaRPr lang="en-US" dirty="0"/>
          </a:p>
        </p:txBody>
      </p:sp>
      <p:pic>
        <p:nvPicPr>
          <p:cNvPr id="34" name="Picture 3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073194" y="0"/>
            <a:ext cx="2112584" cy="740664"/>
          </a:xfrm>
          <a:prstGeom prst="rect">
            <a:avLst/>
          </a:prstGeom>
        </p:spPr>
      </p:pic>
      <p:pic>
        <p:nvPicPr>
          <p:cNvPr id="36" name="Picture 3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12185778" cy="91440"/>
          </a:xfrm>
          <a:prstGeom prst="rect">
            <a:avLst/>
          </a:prstGeom>
        </p:spPr>
      </p:pic>
      <p:sp>
        <p:nvSpPr>
          <p:cNvPr id="5" name="Parallelogram 4"/>
          <p:cNvSpPr/>
          <p:nvPr/>
        </p:nvSpPr>
        <p:spPr>
          <a:xfrm>
            <a:off x="-740983" y="1498600"/>
            <a:ext cx="12538169" cy="889000"/>
          </a:xfrm>
          <a:prstGeom prst="parallelogram">
            <a:avLst>
              <a:gd name="adj" fmla="val 77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defTabSz="914179"/>
            <a:endParaRPr lang="en-US" sz="1900">
              <a:solidFill>
                <a:prstClr val="white"/>
              </a:solidFill>
              <a:latin typeface="CiscoSansTT"/>
            </a:endParaRPr>
          </a:p>
        </p:txBody>
      </p:sp>
      <p:sp>
        <p:nvSpPr>
          <p:cNvPr id="37" name="Parallelogram 36"/>
          <p:cNvSpPr/>
          <p:nvPr/>
        </p:nvSpPr>
        <p:spPr>
          <a:xfrm>
            <a:off x="-749105" y="2704677"/>
            <a:ext cx="12473759" cy="889000"/>
          </a:xfrm>
          <a:prstGeom prst="parallelogram">
            <a:avLst>
              <a:gd name="adj" fmla="val 7785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defTabSz="914179"/>
            <a:endParaRPr lang="en-US" sz="1900">
              <a:solidFill>
                <a:prstClr val="white"/>
              </a:solidFill>
              <a:latin typeface="CiscoSansTT"/>
            </a:endParaRPr>
          </a:p>
        </p:txBody>
      </p:sp>
      <p:sp>
        <p:nvSpPr>
          <p:cNvPr id="38" name="Parallelogram 37"/>
          <p:cNvSpPr/>
          <p:nvPr/>
        </p:nvSpPr>
        <p:spPr>
          <a:xfrm>
            <a:off x="-755317" y="3910755"/>
            <a:ext cx="12415561" cy="889000"/>
          </a:xfrm>
          <a:prstGeom prst="parallelogram">
            <a:avLst>
              <a:gd name="adj" fmla="val 778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defTabSz="914179"/>
            <a:endParaRPr lang="en-US" sz="1900">
              <a:solidFill>
                <a:srgbClr val="26626A"/>
              </a:solidFill>
              <a:latin typeface="CiscoSansTT"/>
            </a:endParaRPr>
          </a:p>
        </p:txBody>
      </p:sp>
      <p:sp>
        <p:nvSpPr>
          <p:cNvPr id="40" name="Parallelogram 39"/>
          <p:cNvSpPr/>
          <p:nvPr/>
        </p:nvSpPr>
        <p:spPr>
          <a:xfrm>
            <a:off x="-749105" y="5116831"/>
            <a:ext cx="12344939" cy="889000"/>
          </a:xfrm>
          <a:prstGeom prst="parallelogram">
            <a:avLst>
              <a:gd name="adj" fmla="val 7785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defTabSz="914179"/>
            <a:endParaRPr lang="en-US" sz="1900">
              <a:solidFill>
                <a:prstClr val="white"/>
              </a:solidFill>
              <a:latin typeface="CiscoSansTT"/>
            </a:endParaRPr>
          </a:p>
        </p:txBody>
      </p:sp>
      <p:grpSp>
        <p:nvGrpSpPr>
          <p:cNvPr id="41" name="Group 40"/>
          <p:cNvGrpSpPr/>
          <p:nvPr/>
        </p:nvGrpSpPr>
        <p:grpSpPr>
          <a:xfrm flipH="1" flipV="1">
            <a:off x="1512" y="3910757"/>
            <a:ext cx="677633" cy="886171"/>
            <a:chOff x="5334002" y="1074974"/>
            <a:chExt cx="538624" cy="739311"/>
          </a:xfrm>
        </p:grpSpPr>
        <p:sp>
          <p:nvSpPr>
            <p:cNvPr id="42"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srgbClr val="26626A"/>
                </a:solidFill>
                <a:latin typeface="CiscoSansTT"/>
              </a:endParaRPr>
            </a:p>
          </p:txBody>
        </p:sp>
        <p:sp>
          <p:nvSpPr>
            <p:cNvPr id="43"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srgbClr val="26626A"/>
                </a:solidFill>
                <a:latin typeface="CiscoSansTT"/>
              </a:endParaRPr>
            </a:p>
          </p:txBody>
        </p:sp>
      </p:grpSp>
      <p:grpSp>
        <p:nvGrpSpPr>
          <p:cNvPr id="44" name="Group 43"/>
          <p:cNvGrpSpPr/>
          <p:nvPr/>
        </p:nvGrpSpPr>
        <p:grpSpPr>
          <a:xfrm flipH="1" flipV="1">
            <a:off x="1512" y="2704677"/>
            <a:ext cx="677633" cy="886171"/>
            <a:chOff x="5334002" y="1074974"/>
            <a:chExt cx="538624" cy="739311"/>
          </a:xfrm>
        </p:grpSpPr>
        <p:sp>
          <p:nvSpPr>
            <p:cNvPr id="45"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prstClr val="white"/>
                </a:solidFill>
                <a:latin typeface="CiscoSansTT"/>
              </a:endParaRPr>
            </a:p>
          </p:txBody>
        </p:sp>
        <p:sp>
          <p:nvSpPr>
            <p:cNvPr id="46"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prstClr val="white"/>
                </a:solidFill>
                <a:latin typeface="CiscoSansTT"/>
              </a:endParaRPr>
            </a:p>
          </p:txBody>
        </p:sp>
      </p:grpSp>
      <p:grpSp>
        <p:nvGrpSpPr>
          <p:cNvPr id="47" name="Group 46"/>
          <p:cNvGrpSpPr/>
          <p:nvPr/>
        </p:nvGrpSpPr>
        <p:grpSpPr>
          <a:xfrm flipH="1" flipV="1">
            <a:off x="1512" y="1498601"/>
            <a:ext cx="677633" cy="886171"/>
            <a:chOff x="5334002" y="1074974"/>
            <a:chExt cx="538624" cy="739311"/>
          </a:xfrm>
        </p:grpSpPr>
        <p:sp>
          <p:nvSpPr>
            <p:cNvPr id="48"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prstClr val="white"/>
                </a:solidFill>
                <a:latin typeface="CiscoSansTT"/>
              </a:endParaRPr>
            </a:p>
          </p:txBody>
        </p:sp>
        <p:sp>
          <p:nvSpPr>
            <p:cNvPr id="49"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prstClr val="white"/>
                </a:solidFill>
                <a:latin typeface="CiscoSansTT"/>
              </a:endParaRPr>
            </a:p>
          </p:txBody>
        </p:sp>
      </p:grpSp>
      <p:grpSp>
        <p:nvGrpSpPr>
          <p:cNvPr id="50" name="Group 49"/>
          <p:cNvGrpSpPr/>
          <p:nvPr/>
        </p:nvGrpSpPr>
        <p:grpSpPr>
          <a:xfrm flipH="1" flipV="1">
            <a:off x="1512" y="5116833"/>
            <a:ext cx="677633" cy="886171"/>
            <a:chOff x="5334002" y="1074974"/>
            <a:chExt cx="538624" cy="739311"/>
          </a:xfrm>
        </p:grpSpPr>
        <p:sp>
          <p:nvSpPr>
            <p:cNvPr id="51"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prstClr val="white"/>
                </a:solidFill>
                <a:latin typeface="CiscoSansTT"/>
              </a:endParaRPr>
            </a:p>
          </p:txBody>
        </p:sp>
        <p:sp>
          <p:nvSpPr>
            <p:cNvPr id="52"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prstClr val="white"/>
                </a:solidFill>
                <a:latin typeface="CiscoSansTT"/>
              </a:endParaRPr>
            </a:p>
          </p:txBody>
        </p:sp>
      </p:grpSp>
      <p:sp>
        <p:nvSpPr>
          <p:cNvPr id="55" name="TextBox 54"/>
          <p:cNvSpPr txBox="1"/>
          <p:nvPr/>
        </p:nvSpPr>
        <p:spPr>
          <a:xfrm>
            <a:off x="951217" y="1713209"/>
            <a:ext cx="9407871" cy="477054"/>
          </a:xfrm>
          <a:prstGeom prst="rect">
            <a:avLst/>
          </a:prstGeom>
        </p:spPr>
        <p:txBody>
          <a:bodyPr vert="horz" lIns="91419" tIns="0" rIns="91419" bIns="0" rtlCol="0" anchor="ctr">
            <a:spAutoFit/>
          </a:bodyPr>
          <a:lstStyle>
            <a:defPPr>
              <a:defRPr lang="en-US"/>
            </a:defPPr>
            <a:lvl1pPr indent="0">
              <a:lnSpc>
                <a:spcPct val="100000"/>
              </a:lnSpc>
              <a:spcBef>
                <a:spcPts val="0"/>
              </a:spcBef>
              <a:buClr>
                <a:schemeClr val="tx2"/>
              </a:buClr>
              <a:buSzPct val="90000"/>
              <a:buFont typeface="Arial" pitchFamily="34" charset="0"/>
              <a:buNone/>
              <a:tabLst/>
              <a:defRPr sz="2300">
                <a:solidFill>
                  <a:srgbClr val="505F62"/>
                </a:solidFill>
                <a:latin typeface="+mj-lt"/>
              </a:defRPr>
            </a:lvl1pPr>
            <a:lvl2pPr marL="406400" indent="0">
              <a:lnSpc>
                <a:spcPct val="95000"/>
              </a:lnSpc>
              <a:spcBef>
                <a:spcPts val="840"/>
              </a:spcBef>
              <a:buClr>
                <a:schemeClr val="tx2"/>
              </a:buClr>
              <a:buFontTx/>
              <a:buNone/>
              <a:defRPr>
                <a:solidFill>
                  <a:srgbClr val="546568"/>
                </a:solidFill>
                <a:latin typeface="+mj-lt"/>
              </a:defRPr>
            </a:lvl2pPr>
            <a:lvl3pPr marL="571500" indent="-1588">
              <a:lnSpc>
                <a:spcPct val="95000"/>
              </a:lnSpc>
              <a:spcBef>
                <a:spcPts val="840"/>
              </a:spcBef>
              <a:buFont typeface="Arial" pitchFamily="34" charset="0"/>
              <a:buNone/>
              <a:defRPr sz="1600">
                <a:solidFill>
                  <a:srgbClr val="546568"/>
                </a:solidFill>
                <a:latin typeface="+mj-lt"/>
              </a:defRPr>
            </a:lvl3pPr>
            <a:lvl4pPr marL="688975" indent="0">
              <a:lnSpc>
                <a:spcPct val="95000"/>
              </a:lnSpc>
              <a:spcBef>
                <a:spcPts val="840"/>
              </a:spcBef>
              <a:buFont typeface="Arial" pitchFamily="34" charset="0"/>
              <a:buNone/>
              <a:defRPr sz="1400">
                <a:solidFill>
                  <a:srgbClr val="546568"/>
                </a:solidFill>
                <a:latin typeface="+mj-lt"/>
              </a:defRPr>
            </a:lvl4pPr>
            <a:lvl5pPr marL="801688" indent="0">
              <a:lnSpc>
                <a:spcPct val="95000"/>
              </a:lnSpc>
              <a:spcBef>
                <a:spcPts val="840"/>
              </a:spcBef>
              <a:buFont typeface="Arial" pitchFamily="34" charset="0"/>
              <a:buNone/>
              <a:defRPr sz="1400">
                <a:solidFill>
                  <a:srgbClr val="546568"/>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179">
              <a:buClr>
                <a:srgbClr val="E7E6E6"/>
              </a:buClr>
            </a:pPr>
            <a:r>
              <a:rPr lang="en-US" sz="1600" dirty="0" smtClean="0">
                <a:solidFill>
                  <a:schemeClr val="bg1"/>
                </a:solidFill>
                <a:latin typeface="CiscoSansTT"/>
              </a:rPr>
              <a:t>IWAN </a:t>
            </a:r>
            <a:r>
              <a:rPr lang="en-US" sz="1600" dirty="0">
                <a:solidFill>
                  <a:schemeClr val="bg1"/>
                </a:solidFill>
                <a:latin typeface="CiscoSansTT"/>
              </a:rPr>
              <a:t>Deployment </a:t>
            </a:r>
            <a:r>
              <a:rPr lang="en-US" sz="1600" dirty="0" smtClean="0">
                <a:solidFill>
                  <a:schemeClr val="bg1"/>
                </a:solidFill>
                <a:latin typeface="CiscoSansTT"/>
              </a:rPr>
              <a:t>Guide/Design Guide</a:t>
            </a:r>
            <a:r>
              <a:rPr lang="ja-JP" altLang="en-US" sz="1600" dirty="0" smtClean="0">
                <a:solidFill>
                  <a:schemeClr val="bg1"/>
                </a:solidFill>
                <a:latin typeface="CiscoSansTT"/>
              </a:rPr>
              <a:t>や</a:t>
            </a:r>
            <a:r>
              <a:rPr lang="en-US" altLang="ja-JP" sz="1600" dirty="0" smtClean="0">
                <a:solidFill>
                  <a:schemeClr val="bg1"/>
                </a:solidFill>
                <a:latin typeface="CiscoSansTT"/>
              </a:rPr>
              <a:t>PPT</a:t>
            </a:r>
            <a:r>
              <a:rPr lang="ja-JP" altLang="en-US" sz="1600" dirty="0" smtClean="0">
                <a:solidFill>
                  <a:schemeClr val="bg1"/>
                </a:solidFill>
                <a:latin typeface="CiscoSansTT"/>
              </a:rPr>
              <a:t>など</a:t>
            </a:r>
            <a:r>
              <a:rPr lang="en-US" sz="1600" dirty="0" smtClean="0">
                <a:solidFill>
                  <a:schemeClr val="bg1"/>
                </a:solidFill>
                <a:latin typeface="CiscoSansTT"/>
              </a:rPr>
              <a:t>:</a:t>
            </a:r>
            <a:endParaRPr lang="en-US" sz="1600" dirty="0">
              <a:solidFill>
                <a:schemeClr val="bg1"/>
              </a:solidFill>
              <a:latin typeface="CiscoSansTT"/>
            </a:endParaRPr>
          </a:p>
          <a:p>
            <a:pPr defTabSz="914179">
              <a:buClr>
                <a:srgbClr val="E7E6E6"/>
              </a:buClr>
            </a:pPr>
            <a:r>
              <a:rPr lang="en-US" sz="1500" u="sng" dirty="0">
                <a:solidFill>
                  <a:schemeClr val="bg1"/>
                </a:solidFill>
                <a:latin typeface="CiscoSansTT ExtraLight"/>
              </a:rPr>
              <a:t>http://www.cisco.com/go/iwan</a:t>
            </a:r>
            <a:r>
              <a:rPr lang="en-US" sz="1500" u="sng" dirty="0">
                <a:solidFill>
                  <a:schemeClr val="bg1"/>
                </a:solidFill>
                <a:latin typeface="CiscoSansTT ExtraLight"/>
                <a:hlinkClick r:id="rId7"/>
              </a:rPr>
              <a:t> </a:t>
            </a:r>
            <a:endParaRPr lang="en-US" sz="1500" u="sng" dirty="0">
              <a:solidFill>
                <a:schemeClr val="bg1"/>
              </a:solidFill>
              <a:latin typeface="CiscoSansTT ExtraLight"/>
            </a:endParaRPr>
          </a:p>
        </p:txBody>
      </p:sp>
      <p:sp>
        <p:nvSpPr>
          <p:cNvPr id="57" name="Rectangle 56"/>
          <p:cNvSpPr/>
          <p:nvPr/>
        </p:nvSpPr>
        <p:spPr>
          <a:xfrm>
            <a:off x="951217" y="2769094"/>
            <a:ext cx="10488503" cy="738642"/>
          </a:xfrm>
          <a:prstGeom prst="rect">
            <a:avLst/>
          </a:prstGeom>
        </p:spPr>
        <p:txBody>
          <a:bodyPr wrap="square" lIns="91419" tIns="45709" rIns="91419" bIns="45709">
            <a:spAutoFit/>
          </a:bodyPr>
          <a:lstStyle/>
          <a:p>
            <a:pPr defTabSz="914179">
              <a:buClr>
                <a:srgbClr val="E7E6E6"/>
              </a:buClr>
              <a:buSzPct val="90000"/>
            </a:pPr>
            <a:r>
              <a:rPr lang="en-US" sz="1400" dirty="0">
                <a:solidFill>
                  <a:prstClr val="white"/>
                </a:solidFill>
                <a:latin typeface="CiscoSansTT"/>
              </a:rPr>
              <a:t>IWAN – </a:t>
            </a:r>
            <a:r>
              <a:rPr lang="en-US" sz="1400" dirty="0" err="1">
                <a:solidFill>
                  <a:prstClr val="white"/>
                </a:solidFill>
                <a:latin typeface="CiscoSansTT"/>
              </a:rPr>
              <a:t>dClouds</a:t>
            </a:r>
            <a:endParaRPr lang="en-US" sz="1400" dirty="0">
              <a:solidFill>
                <a:prstClr val="white"/>
              </a:solidFill>
              <a:latin typeface="CiscoSansTT"/>
            </a:endParaRPr>
          </a:p>
          <a:p>
            <a:pPr defTabSz="914179"/>
            <a:r>
              <a:rPr lang="en-US" sz="1400" u="sng" dirty="0">
                <a:solidFill>
                  <a:prstClr val="white"/>
                </a:solidFill>
                <a:latin typeface="CiscoSansTT"/>
              </a:rPr>
              <a:t>https://dcloud-cms.cisco.com/demo/cisco-intelligent-wan-</a:t>
            </a:r>
            <a:r>
              <a:rPr lang="en-US" sz="1400" b="1" u="sng" dirty="0">
                <a:solidFill>
                  <a:prstClr val="white"/>
                </a:solidFill>
                <a:latin typeface="CiscoSansTT"/>
              </a:rPr>
              <a:t>transport-independent-and-intelligent-path-control-v1</a:t>
            </a:r>
            <a:endParaRPr lang="en-US" sz="1400" b="1" dirty="0">
              <a:solidFill>
                <a:prstClr val="white"/>
              </a:solidFill>
              <a:latin typeface="CiscoSansTT"/>
            </a:endParaRPr>
          </a:p>
          <a:p>
            <a:pPr defTabSz="914179"/>
            <a:r>
              <a:rPr lang="en-US" sz="1400" u="sng" dirty="0">
                <a:solidFill>
                  <a:prstClr val="white"/>
                </a:solidFill>
                <a:latin typeface="CiscoSansTT"/>
              </a:rPr>
              <a:t>https://dcloud-cms.cisco.com/demo/cisco-intelligent-wan-</a:t>
            </a:r>
            <a:r>
              <a:rPr lang="en-US" sz="1400" b="1" u="sng" dirty="0">
                <a:solidFill>
                  <a:prstClr val="white"/>
                </a:solidFill>
                <a:latin typeface="CiscoSansTT"/>
              </a:rPr>
              <a:t>application-optimization-v1</a:t>
            </a:r>
            <a:endParaRPr lang="en-US" sz="1400" b="1" dirty="0">
              <a:solidFill>
                <a:prstClr val="white"/>
              </a:solidFill>
              <a:latin typeface="CiscoSansTT"/>
            </a:endParaRPr>
          </a:p>
        </p:txBody>
      </p:sp>
      <p:sp>
        <p:nvSpPr>
          <p:cNvPr id="2" name="TextBox 1"/>
          <p:cNvSpPr txBox="1"/>
          <p:nvPr/>
        </p:nvSpPr>
        <p:spPr>
          <a:xfrm>
            <a:off x="-1025890" y="538485"/>
            <a:ext cx="184624" cy="384698"/>
          </a:xfrm>
          <a:prstGeom prst="rect">
            <a:avLst/>
          </a:prstGeom>
          <a:noFill/>
        </p:spPr>
        <p:txBody>
          <a:bodyPr wrap="none" lIns="91419" tIns="45709" rIns="91419" bIns="45709" rtlCol="0">
            <a:spAutoFit/>
          </a:bodyPr>
          <a:lstStyle/>
          <a:p>
            <a:pPr defTabSz="914179"/>
            <a:endParaRPr lang="en-US" sz="1900" dirty="0">
              <a:solidFill>
                <a:srgbClr val="2C2C2C"/>
              </a:solidFill>
              <a:latin typeface="CiscoSansTT"/>
            </a:endParaRPr>
          </a:p>
        </p:txBody>
      </p:sp>
      <p:sp>
        <p:nvSpPr>
          <p:cNvPr id="3" name="TextBox 2"/>
          <p:cNvSpPr txBox="1"/>
          <p:nvPr/>
        </p:nvSpPr>
        <p:spPr>
          <a:xfrm>
            <a:off x="966335" y="4066799"/>
            <a:ext cx="9827862" cy="523220"/>
          </a:xfrm>
          <a:prstGeom prst="rect">
            <a:avLst/>
          </a:prstGeom>
          <a:noFill/>
        </p:spPr>
        <p:txBody>
          <a:bodyPr wrap="square" rtlCol="0">
            <a:spAutoFit/>
          </a:bodyPr>
          <a:lstStyle/>
          <a:p>
            <a:r>
              <a:rPr kumimoji="1" lang="en-US" altLang="ja-JP" sz="1400" dirty="0" smtClean="0"/>
              <a:t>Cisco IWAN with Akamai</a:t>
            </a:r>
          </a:p>
          <a:p>
            <a:r>
              <a:rPr kumimoji="1" lang="en-US" altLang="ja-JP" sz="1400" dirty="0"/>
              <a:t>http://</a:t>
            </a:r>
            <a:r>
              <a:rPr kumimoji="1" lang="en-US" altLang="ja-JP" sz="1400" dirty="0" err="1"/>
              <a:t>www.cisco.com</a:t>
            </a:r>
            <a:r>
              <a:rPr kumimoji="1" lang="en-US" altLang="ja-JP" sz="1400" dirty="0"/>
              <a:t>/web/JP/solution/</a:t>
            </a:r>
            <a:r>
              <a:rPr kumimoji="1" lang="en-US" altLang="ja-JP" sz="1400" dirty="0" err="1"/>
              <a:t>enterprisenet</a:t>
            </a:r>
            <a:r>
              <a:rPr kumimoji="1" lang="en-US" altLang="ja-JP" sz="1400" dirty="0"/>
              <a:t>/intelligent-wan-</a:t>
            </a:r>
            <a:r>
              <a:rPr kumimoji="1" lang="en-US" altLang="ja-JP" sz="1400" dirty="0" err="1"/>
              <a:t>akamai</a:t>
            </a:r>
            <a:r>
              <a:rPr kumimoji="1" lang="en-US" altLang="ja-JP" sz="1400" dirty="0"/>
              <a:t>/</a:t>
            </a:r>
            <a:r>
              <a:rPr kumimoji="1" lang="en-US" altLang="ja-JP" sz="1400" dirty="0" err="1" smtClean="0"/>
              <a:t>index.html</a:t>
            </a:r>
            <a:endParaRPr kumimoji="1" lang="ja-JP" altLang="en-US" sz="1400" dirty="0"/>
          </a:p>
        </p:txBody>
      </p:sp>
      <p:sp>
        <p:nvSpPr>
          <p:cNvPr id="27" name="TextBox 26"/>
          <p:cNvSpPr txBox="1"/>
          <p:nvPr/>
        </p:nvSpPr>
        <p:spPr>
          <a:xfrm>
            <a:off x="981453" y="5247886"/>
            <a:ext cx="9827862" cy="523220"/>
          </a:xfrm>
          <a:prstGeom prst="rect">
            <a:avLst/>
          </a:prstGeom>
          <a:noFill/>
        </p:spPr>
        <p:txBody>
          <a:bodyPr wrap="square" rtlCol="0">
            <a:spAutoFit/>
          </a:bodyPr>
          <a:lstStyle/>
          <a:p>
            <a:r>
              <a:rPr kumimoji="1" lang="en-US" altLang="ja-JP" sz="1400" dirty="0" smtClean="0">
                <a:solidFill>
                  <a:srgbClr val="FFFFFF"/>
                </a:solidFill>
              </a:rPr>
              <a:t>Akamai Connect </a:t>
            </a:r>
            <a:r>
              <a:rPr kumimoji="1" lang="ja-JP" altLang="en-US" sz="1400" dirty="0" smtClean="0">
                <a:solidFill>
                  <a:srgbClr val="FFFFFF"/>
                </a:solidFill>
              </a:rPr>
              <a:t>設定ガイド</a:t>
            </a:r>
            <a:endParaRPr kumimoji="1" lang="en-US" altLang="ja-JP" sz="1400" dirty="0" smtClean="0">
              <a:solidFill>
                <a:srgbClr val="FFFFFF"/>
              </a:solidFill>
            </a:endParaRPr>
          </a:p>
          <a:p>
            <a:r>
              <a:rPr kumimoji="1" lang="en-US" altLang="ja-JP" sz="1400" dirty="0">
                <a:solidFill>
                  <a:srgbClr val="FFFFFF"/>
                </a:solidFill>
              </a:rPr>
              <a:t>http://</a:t>
            </a:r>
            <a:r>
              <a:rPr kumimoji="1" lang="en-US" altLang="ja-JP" sz="1400" dirty="0" err="1">
                <a:solidFill>
                  <a:srgbClr val="FFFFFF"/>
                </a:solidFill>
              </a:rPr>
              <a:t>www.cisco.com</a:t>
            </a:r>
            <a:r>
              <a:rPr kumimoji="1" lang="en-US" altLang="ja-JP" sz="1400" dirty="0">
                <a:solidFill>
                  <a:srgbClr val="FFFFFF"/>
                </a:solidFill>
              </a:rPr>
              <a:t>/c/en/us/td/docs/</a:t>
            </a:r>
            <a:r>
              <a:rPr kumimoji="1" lang="en-US" altLang="ja-JP" sz="1400" dirty="0" err="1">
                <a:solidFill>
                  <a:srgbClr val="FFFFFF"/>
                </a:solidFill>
              </a:rPr>
              <a:t>app_ntwk_services</a:t>
            </a:r>
            <a:r>
              <a:rPr kumimoji="1" lang="en-US" altLang="ja-JP" sz="1400" dirty="0">
                <a:solidFill>
                  <a:srgbClr val="FFFFFF"/>
                </a:solidFill>
              </a:rPr>
              <a:t>/</a:t>
            </a:r>
            <a:r>
              <a:rPr kumimoji="1" lang="en-US" altLang="ja-JP" sz="1400" dirty="0" err="1">
                <a:solidFill>
                  <a:srgbClr val="FFFFFF"/>
                </a:solidFill>
              </a:rPr>
              <a:t>waas</a:t>
            </a:r>
            <a:r>
              <a:rPr kumimoji="1" lang="en-US" altLang="ja-JP" sz="1400" dirty="0">
                <a:solidFill>
                  <a:srgbClr val="FFFFFF"/>
                </a:solidFill>
              </a:rPr>
              <a:t>/</a:t>
            </a:r>
            <a:r>
              <a:rPr kumimoji="1" lang="en-US" altLang="ja-JP" sz="1400" dirty="0" err="1">
                <a:solidFill>
                  <a:srgbClr val="FFFFFF"/>
                </a:solidFill>
              </a:rPr>
              <a:t>waas</a:t>
            </a:r>
            <a:r>
              <a:rPr kumimoji="1" lang="en-US" altLang="ja-JP" sz="1400" dirty="0">
                <a:solidFill>
                  <a:srgbClr val="FFFFFF"/>
                </a:solidFill>
              </a:rPr>
              <a:t>/v541/configuration/guide/</a:t>
            </a:r>
            <a:r>
              <a:rPr kumimoji="1" lang="en-US" altLang="ja-JP" sz="1400" dirty="0" err="1">
                <a:solidFill>
                  <a:srgbClr val="FFFFFF"/>
                </a:solidFill>
              </a:rPr>
              <a:t>cnfg</a:t>
            </a:r>
            <a:r>
              <a:rPr kumimoji="1" lang="en-US" altLang="ja-JP" sz="1400" dirty="0">
                <a:solidFill>
                  <a:srgbClr val="FFFFFF"/>
                </a:solidFill>
              </a:rPr>
              <a:t>/</a:t>
            </a:r>
            <a:r>
              <a:rPr kumimoji="1" lang="en-US" altLang="ja-JP" sz="1400" dirty="0" err="1">
                <a:solidFill>
                  <a:srgbClr val="FFFFFF"/>
                </a:solidFill>
              </a:rPr>
              <a:t>policy.html</a:t>
            </a:r>
            <a:endParaRPr kumimoji="1" lang="en-US" altLang="ja-JP" sz="1400" dirty="0">
              <a:solidFill>
                <a:srgbClr val="FFFFFF"/>
              </a:solidFill>
            </a:endParaRPr>
          </a:p>
        </p:txBody>
      </p:sp>
    </p:spTree>
    <p:extLst>
      <p:ext uri="{BB962C8B-B14F-4D97-AF65-F5344CB8AC3E}">
        <p14:creationId xmlns:p14="http://schemas.microsoft.com/office/powerpoint/2010/main" val="35142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psf\Home\Dropbox\Active Projects\Work\121024 Cisco IOT\0 Assets\left-connected-planet.png"/>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7275736" y="1"/>
            <a:ext cx="49130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 y="-844"/>
            <a:ext cx="12187320" cy="6858847"/>
          </a:xfrm>
          <a:prstGeom prst="rect">
            <a:avLst/>
          </a:prstGeom>
          <a:effectLst/>
        </p:spPr>
      </p:pic>
      <p:sp>
        <p:nvSpPr>
          <p:cNvPr id="4" name="Title 3"/>
          <p:cNvSpPr>
            <a:spLocks noGrp="1"/>
          </p:cNvSpPr>
          <p:nvPr>
            <p:ph type="title"/>
          </p:nvPr>
        </p:nvSpPr>
        <p:spPr/>
        <p:txBody>
          <a:bodyPr/>
          <a:lstStyle/>
          <a:p>
            <a:r>
              <a:rPr lang="en-US" dirty="0"/>
              <a:t>Cisco IWAN</a:t>
            </a:r>
            <a:br>
              <a:rPr lang="en-US" dirty="0"/>
            </a:br>
            <a:r>
              <a:rPr lang="en-US" sz="2400" dirty="0"/>
              <a:t>Where to go for more information</a:t>
            </a:r>
            <a:endParaRPr lang="en-US" dirty="0"/>
          </a:p>
        </p:txBody>
      </p:sp>
      <p:pic>
        <p:nvPicPr>
          <p:cNvPr id="34" name="Picture 3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073194" y="0"/>
            <a:ext cx="2112584" cy="740664"/>
          </a:xfrm>
          <a:prstGeom prst="rect">
            <a:avLst/>
          </a:prstGeom>
        </p:spPr>
      </p:pic>
      <p:pic>
        <p:nvPicPr>
          <p:cNvPr id="36" name="Picture 3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12185778" cy="91440"/>
          </a:xfrm>
          <a:prstGeom prst="rect">
            <a:avLst/>
          </a:prstGeom>
        </p:spPr>
      </p:pic>
      <p:sp>
        <p:nvSpPr>
          <p:cNvPr id="5" name="Parallelogram 4"/>
          <p:cNvSpPr/>
          <p:nvPr/>
        </p:nvSpPr>
        <p:spPr>
          <a:xfrm>
            <a:off x="-740983" y="1498600"/>
            <a:ext cx="12538169" cy="889000"/>
          </a:xfrm>
          <a:prstGeom prst="parallelogram">
            <a:avLst>
              <a:gd name="adj" fmla="val 77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defTabSz="914179"/>
            <a:endParaRPr lang="en-US" sz="1900">
              <a:solidFill>
                <a:prstClr val="white"/>
              </a:solidFill>
              <a:latin typeface="CiscoSansTT"/>
            </a:endParaRPr>
          </a:p>
        </p:txBody>
      </p:sp>
      <p:sp>
        <p:nvSpPr>
          <p:cNvPr id="37" name="Parallelogram 36"/>
          <p:cNvSpPr/>
          <p:nvPr/>
        </p:nvSpPr>
        <p:spPr>
          <a:xfrm>
            <a:off x="-749105" y="2704677"/>
            <a:ext cx="12473759" cy="889000"/>
          </a:xfrm>
          <a:prstGeom prst="parallelogram">
            <a:avLst>
              <a:gd name="adj" fmla="val 7785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defTabSz="914179"/>
            <a:endParaRPr lang="en-US" sz="1900">
              <a:solidFill>
                <a:prstClr val="white"/>
              </a:solidFill>
              <a:latin typeface="CiscoSansTT"/>
            </a:endParaRPr>
          </a:p>
        </p:txBody>
      </p:sp>
      <p:sp>
        <p:nvSpPr>
          <p:cNvPr id="38" name="Parallelogram 37"/>
          <p:cNvSpPr/>
          <p:nvPr/>
        </p:nvSpPr>
        <p:spPr>
          <a:xfrm>
            <a:off x="-755317" y="3910755"/>
            <a:ext cx="12415561" cy="889000"/>
          </a:xfrm>
          <a:prstGeom prst="parallelogram">
            <a:avLst>
              <a:gd name="adj" fmla="val 778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defTabSz="914179"/>
            <a:endParaRPr lang="en-US" sz="1900">
              <a:solidFill>
                <a:srgbClr val="26626A"/>
              </a:solidFill>
              <a:latin typeface="CiscoSansTT"/>
            </a:endParaRPr>
          </a:p>
        </p:txBody>
      </p:sp>
      <p:sp>
        <p:nvSpPr>
          <p:cNvPr id="40" name="Parallelogram 39"/>
          <p:cNvSpPr/>
          <p:nvPr/>
        </p:nvSpPr>
        <p:spPr>
          <a:xfrm>
            <a:off x="-749105" y="5116831"/>
            <a:ext cx="12344939" cy="889000"/>
          </a:xfrm>
          <a:prstGeom prst="parallelogram">
            <a:avLst>
              <a:gd name="adj" fmla="val 7785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defTabSz="914179"/>
            <a:endParaRPr lang="en-US" sz="1900">
              <a:solidFill>
                <a:prstClr val="white"/>
              </a:solidFill>
              <a:latin typeface="CiscoSansTT"/>
            </a:endParaRPr>
          </a:p>
        </p:txBody>
      </p:sp>
      <p:grpSp>
        <p:nvGrpSpPr>
          <p:cNvPr id="41" name="Group 40"/>
          <p:cNvGrpSpPr/>
          <p:nvPr/>
        </p:nvGrpSpPr>
        <p:grpSpPr>
          <a:xfrm flipH="1" flipV="1">
            <a:off x="1512" y="3910757"/>
            <a:ext cx="677633" cy="886171"/>
            <a:chOff x="5334002" y="1074974"/>
            <a:chExt cx="538624" cy="739311"/>
          </a:xfrm>
        </p:grpSpPr>
        <p:sp>
          <p:nvSpPr>
            <p:cNvPr id="42"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srgbClr val="26626A"/>
                </a:solidFill>
                <a:latin typeface="CiscoSansTT"/>
              </a:endParaRPr>
            </a:p>
          </p:txBody>
        </p:sp>
        <p:sp>
          <p:nvSpPr>
            <p:cNvPr id="43"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srgbClr val="26626A"/>
                </a:solidFill>
                <a:latin typeface="CiscoSansTT"/>
              </a:endParaRPr>
            </a:p>
          </p:txBody>
        </p:sp>
      </p:grpSp>
      <p:grpSp>
        <p:nvGrpSpPr>
          <p:cNvPr id="44" name="Group 43"/>
          <p:cNvGrpSpPr/>
          <p:nvPr/>
        </p:nvGrpSpPr>
        <p:grpSpPr>
          <a:xfrm flipH="1" flipV="1">
            <a:off x="1512" y="2704677"/>
            <a:ext cx="677633" cy="886171"/>
            <a:chOff x="5334002" y="1074974"/>
            <a:chExt cx="538624" cy="739311"/>
          </a:xfrm>
        </p:grpSpPr>
        <p:sp>
          <p:nvSpPr>
            <p:cNvPr id="45"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prstClr val="white"/>
                </a:solidFill>
                <a:latin typeface="CiscoSansTT"/>
              </a:endParaRPr>
            </a:p>
          </p:txBody>
        </p:sp>
        <p:sp>
          <p:nvSpPr>
            <p:cNvPr id="46"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prstClr val="white"/>
                </a:solidFill>
                <a:latin typeface="CiscoSansTT"/>
              </a:endParaRPr>
            </a:p>
          </p:txBody>
        </p:sp>
      </p:grpSp>
      <p:grpSp>
        <p:nvGrpSpPr>
          <p:cNvPr id="47" name="Group 46"/>
          <p:cNvGrpSpPr/>
          <p:nvPr/>
        </p:nvGrpSpPr>
        <p:grpSpPr>
          <a:xfrm flipH="1" flipV="1">
            <a:off x="1512" y="1498601"/>
            <a:ext cx="677633" cy="886171"/>
            <a:chOff x="5334002" y="1074974"/>
            <a:chExt cx="538624" cy="739311"/>
          </a:xfrm>
        </p:grpSpPr>
        <p:sp>
          <p:nvSpPr>
            <p:cNvPr id="48"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prstClr val="white"/>
                </a:solidFill>
                <a:latin typeface="CiscoSansTT"/>
              </a:endParaRPr>
            </a:p>
          </p:txBody>
        </p:sp>
        <p:sp>
          <p:nvSpPr>
            <p:cNvPr id="49"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prstClr val="white"/>
                </a:solidFill>
                <a:latin typeface="CiscoSansTT"/>
              </a:endParaRPr>
            </a:p>
          </p:txBody>
        </p:sp>
      </p:grpSp>
      <p:grpSp>
        <p:nvGrpSpPr>
          <p:cNvPr id="50" name="Group 49"/>
          <p:cNvGrpSpPr/>
          <p:nvPr/>
        </p:nvGrpSpPr>
        <p:grpSpPr>
          <a:xfrm flipH="1" flipV="1">
            <a:off x="1512" y="5116833"/>
            <a:ext cx="677633" cy="886171"/>
            <a:chOff x="5334002" y="1074974"/>
            <a:chExt cx="538624" cy="739311"/>
          </a:xfrm>
        </p:grpSpPr>
        <p:sp>
          <p:nvSpPr>
            <p:cNvPr id="51" name="Rectangle 27"/>
            <p:cNvSpPr/>
            <p:nvPr/>
          </p:nvSpPr>
          <p:spPr>
            <a:xfrm flipH="1" flipV="1">
              <a:off x="5334002" y="1074974"/>
              <a:ext cx="538624" cy="739311"/>
            </a:xfrm>
            <a:custGeom>
              <a:avLst/>
              <a:gdLst/>
              <a:ahLst/>
              <a:cxnLst/>
              <a:rect l="l" t="t" r="r" b="b"/>
              <a:pathLst>
                <a:path w="1005665" h="957503">
                  <a:moveTo>
                    <a:pt x="0" y="0"/>
                  </a:moveTo>
                  <a:lnTo>
                    <a:pt x="1005665" y="0"/>
                  </a:lnTo>
                  <a:lnTo>
                    <a:pt x="429278" y="559825"/>
                  </a:lnTo>
                  <a:lnTo>
                    <a:pt x="0" y="957503"/>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prstClr val="white"/>
                </a:solidFill>
                <a:latin typeface="CiscoSansTT"/>
              </a:endParaRPr>
            </a:p>
          </p:txBody>
        </p:sp>
        <p:sp>
          <p:nvSpPr>
            <p:cNvPr id="52" name="Rectangle 27"/>
            <p:cNvSpPr/>
            <p:nvPr/>
          </p:nvSpPr>
          <p:spPr>
            <a:xfrm flipH="1" flipV="1">
              <a:off x="5583415" y="1411020"/>
              <a:ext cx="289211" cy="403265"/>
            </a:xfrm>
            <a:custGeom>
              <a:avLst/>
              <a:gdLst/>
              <a:ahLst/>
              <a:cxnLst/>
              <a:rect l="l" t="t" r="r" b="b"/>
              <a:pathLst>
                <a:path w="539985" h="522280">
                  <a:moveTo>
                    <a:pt x="0" y="0"/>
                  </a:moveTo>
                  <a:lnTo>
                    <a:pt x="539985" y="0"/>
                  </a:lnTo>
                  <a:lnTo>
                    <a:pt x="48775" y="477095"/>
                  </a:lnTo>
                  <a:lnTo>
                    <a:pt x="0" y="522280"/>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9"/>
              <a:endParaRPr lang="en-GB" sz="1900">
                <a:solidFill>
                  <a:prstClr val="white"/>
                </a:solidFill>
                <a:latin typeface="CiscoSansTT"/>
              </a:endParaRPr>
            </a:p>
          </p:txBody>
        </p:sp>
      </p:grpSp>
      <p:sp>
        <p:nvSpPr>
          <p:cNvPr id="55" name="TextBox 54"/>
          <p:cNvSpPr txBox="1"/>
          <p:nvPr/>
        </p:nvSpPr>
        <p:spPr>
          <a:xfrm>
            <a:off x="951217" y="1628570"/>
            <a:ext cx="9407871" cy="646331"/>
          </a:xfrm>
          <a:prstGeom prst="rect">
            <a:avLst/>
          </a:prstGeom>
        </p:spPr>
        <p:txBody>
          <a:bodyPr vert="horz" lIns="91419" tIns="0" rIns="91419" bIns="0" rtlCol="0" anchor="ctr">
            <a:spAutoFit/>
          </a:bodyPr>
          <a:lstStyle>
            <a:defPPr>
              <a:defRPr lang="en-US"/>
            </a:defPPr>
            <a:lvl1pPr indent="0">
              <a:lnSpc>
                <a:spcPct val="100000"/>
              </a:lnSpc>
              <a:spcBef>
                <a:spcPts val="0"/>
              </a:spcBef>
              <a:buClr>
                <a:schemeClr val="tx2"/>
              </a:buClr>
              <a:buSzPct val="90000"/>
              <a:buFont typeface="Arial" pitchFamily="34" charset="0"/>
              <a:buNone/>
              <a:tabLst/>
              <a:defRPr sz="2300">
                <a:solidFill>
                  <a:srgbClr val="505F62"/>
                </a:solidFill>
                <a:latin typeface="+mj-lt"/>
              </a:defRPr>
            </a:lvl1pPr>
            <a:lvl2pPr marL="406400" indent="0">
              <a:lnSpc>
                <a:spcPct val="95000"/>
              </a:lnSpc>
              <a:spcBef>
                <a:spcPts val="840"/>
              </a:spcBef>
              <a:buClr>
                <a:schemeClr val="tx2"/>
              </a:buClr>
              <a:buFontTx/>
              <a:buNone/>
              <a:defRPr>
                <a:solidFill>
                  <a:srgbClr val="546568"/>
                </a:solidFill>
                <a:latin typeface="+mj-lt"/>
              </a:defRPr>
            </a:lvl2pPr>
            <a:lvl3pPr marL="571500" indent="-1588">
              <a:lnSpc>
                <a:spcPct val="95000"/>
              </a:lnSpc>
              <a:spcBef>
                <a:spcPts val="840"/>
              </a:spcBef>
              <a:buFont typeface="Arial" pitchFamily="34" charset="0"/>
              <a:buNone/>
              <a:defRPr sz="1600">
                <a:solidFill>
                  <a:srgbClr val="546568"/>
                </a:solidFill>
                <a:latin typeface="+mj-lt"/>
              </a:defRPr>
            </a:lvl3pPr>
            <a:lvl4pPr marL="688975" indent="0">
              <a:lnSpc>
                <a:spcPct val="95000"/>
              </a:lnSpc>
              <a:spcBef>
                <a:spcPts val="840"/>
              </a:spcBef>
              <a:buFont typeface="Arial" pitchFamily="34" charset="0"/>
              <a:buNone/>
              <a:defRPr sz="1400">
                <a:solidFill>
                  <a:srgbClr val="546568"/>
                </a:solidFill>
                <a:latin typeface="+mj-lt"/>
              </a:defRPr>
            </a:lvl4pPr>
            <a:lvl5pPr marL="801688" indent="0">
              <a:lnSpc>
                <a:spcPct val="95000"/>
              </a:lnSpc>
              <a:spcBef>
                <a:spcPts val="840"/>
              </a:spcBef>
              <a:buFont typeface="Arial" pitchFamily="34" charset="0"/>
              <a:buNone/>
              <a:defRPr sz="1400">
                <a:solidFill>
                  <a:srgbClr val="546568"/>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179">
              <a:buClr>
                <a:srgbClr val="E7E6E6"/>
              </a:buClr>
            </a:pPr>
            <a:r>
              <a:rPr lang="en-US" sz="1400" dirty="0">
                <a:solidFill>
                  <a:schemeClr val="bg1"/>
                </a:solidFill>
                <a:latin typeface="CiscoSansTT"/>
              </a:rPr>
              <a:t>Cisco ISR and ASR Application Experience Routers Ordering </a:t>
            </a:r>
            <a:r>
              <a:rPr lang="en-US" sz="1400" dirty="0" smtClean="0">
                <a:solidFill>
                  <a:schemeClr val="bg1"/>
                </a:solidFill>
                <a:latin typeface="CiscoSansTT"/>
              </a:rPr>
              <a:t>Guide (ISR-AX/</a:t>
            </a:r>
            <a:r>
              <a:rPr lang="en-US" sz="1400" dirty="0" err="1" smtClean="0">
                <a:solidFill>
                  <a:schemeClr val="bg1"/>
                </a:solidFill>
                <a:latin typeface="CiscoSansTT"/>
              </a:rPr>
              <a:t>ASR-AXのオーダガイド</a:t>
            </a:r>
            <a:r>
              <a:rPr lang="en-US" sz="1400" dirty="0" smtClean="0">
                <a:solidFill>
                  <a:schemeClr val="bg1"/>
                </a:solidFill>
                <a:latin typeface="CiscoSansTT"/>
              </a:rPr>
              <a:t>）</a:t>
            </a:r>
            <a:endParaRPr lang="en-US" sz="1400" dirty="0">
              <a:solidFill>
                <a:schemeClr val="bg1"/>
              </a:solidFill>
              <a:latin typeface="CiscoSansTT"/>
            </a:endParaRPr>
          </a:p>
          <a:p>
            <a:pPr defTabSz="914179">
              <a:buClr>
                <a:srgbClr val="E7E6E6"/>
              </a:buClr>
            </a:pPr>
            <a:r>
              <a:rPr lang="en-US" sz="1400" dirty="0">
                <a:solidFill>
                  <a:schemeClr val="bg1"/>
                </a:solidFill>
                <a:latin typeface="CiscoSansTT"/>
              </a:rPr>
              <a:t>http://</a:t>
            </a:r>
            <a:r>
              <a:rPr lang="en-US" sz="1400" dirty="0" err="1">
                <a:solidFill>
                  <a:schemeClr val="bg1"/>
                </a:solidFill>
                <a:latin typeface="CiscoSansTT"/>
              </a:rPr>
              <a:t>www.cisco.com</a:t>
            </a:r>
            <a:r>
              <a:rPr lang="en-US" sz="1400" dirty="0">
                <a:solidFill>
                  <a:schemeClr val="bg1"/>
                </a:solidFill>
                <a:latin typeface="CiscoSansTT"/>
              </a:rPr>
              <a:t>/c/en/us/products/collateral/routers/3900-series-integrated-services-routers-isr/guide_c07-726864.html?mdfid=282774227</a:t>
            </a:r>
          </a:p>
        </p:txBody>
      </p:sp>
      <p:sp>
        <p:nvSpPr>
          <p:cNvPr id="57" name="Rectangle 56"/>
          <p:cNvSpPr/>
          <p:nvPr/>
        </p:nvSpPr>
        <p:spPr>
          <a:xfrm>
            <a:off x="951217" y="2824922"/>
            <a:ext cx="10488503" cy="307754"/>
          </a:xfrm>
          <a:prstGeom prst="rect">
            <a:avLst/>
          </a:prstGeom>
        </p:spPr>
        <p:txBody>
          <a:bodyPr wrap="square" lIns="91419" tIns="45709" rIns="91419" bIns="45709">
            <a:spAutoFit/>
          </a:bodyPr>
          <a:lstStyle/>
          <a:p>
            <a:pPr defTabSz="914179">
              <a:buClr>
                <a:srgbClr val="E7E6E6"/>
              </a:buClr>
              <a:buSzPct val="90000"/>
            </a:pPr>
            <a:r>
              <a:rPr lang="en-US" sz="1400" b="1" dirty="0" smtClean="0">
                <a:solidFill>
                  <a:prstClr val="white"/>
                </a:solidFill>
                <a:latin typeface="CiscoSansTT"/>
              </a:rPr>
              <a:t>WAAS 5.4 Sizing Guide</a:t>
            </a:r>
          </a:p>
        </p:txBody>
      </p:sp>
      <p:sp>
        <p:nvSpPr>
          <p:cNvPr id="2" name="TextBox 1"/>
          <p:cNvSpPr txBox="1"/>
          <p:nvPr/>
        </p:nvSpPr>
        <p:spPr>
          <a:xfrm>
            <a:off x="-1025890" y="538485"/>
            <a:ext cx="184624" cy="384698"/>
          </a:xfrm>
          <a:prstGeom prst="rect">
            <a:avLst/>
          </a:prstGeom>
          <a:noFill/>
        </p:spPr>
        <p:txBody>
          <a:bodyPr wrap="none" lIns="91419" tIns="45709" rIns="91419" bIns="45709" rtlCol="0">
            <a:spAutoFit/>
          </a:bodyPr>
          <a:lstStyle/>
          <a:p>
            <a:pPr defTabSz="914179"/>
            <a:endParaRPr lang="en-US" sz="1900" dirty="0">
              <a:solidFill>
                <a:srgbClr val="2C2C2C"/>
              </a:solidFill>
              <a:latin typeface="CiscoSansTT"/>
            </a:endParaRPr>
          </a:p>
        </p:txBody>
      </p:sp>
      <p:sp>
        <p:nvSpPr>
          <p:cNvPr id="3" name="TextBox 2"/>
          <p:cNvSpPr txBox="1"/>
          <p:nvPr/>
        </p:nvSpPr>
        <p:spPr>
          <a:xfrm>
            <a:off x="966335" y="4066799"/>
            <a:ext cx="9827862" cy="307777"/>
          </a:xfrm>
          <a:prstGeom prst="rect">
            <a:avLst/>
          </a:prstGeom>
          <a:noFill/>
        </p:spPr>
        <p:txBody>
          <a:bodyPr wrap="square" rtlCol="0">
            <a:spAutoFit/>
          </a:bodyPr>
          <a:lstStyle/>
          <a:p>
            <a:endParaRPr kumimoji="1" lang="ja-JP" altLang="en-US" sz="1400" dirty="0"/>
          </a:p>
        </p:txBody>
      </p:sp>
      <p:sp>
        <p:nvSpPr>
          <p:cNvPr id="27" name="TextBox 26"/>
          <p:cNvSpPr txBox="1"/>
          <p:nvPr/>
        </p:nvSpPr>
        <p:spPr>
          <a:xfrm>
            <a:off x="981453" y="5247886"/>
            <a:ext cx="9827862" cy="307777"/>
          </a:xfrm>
          <a:prstGeom prst="rect">
            <a:avLst/>
          </a:prstGeom>
          <a:noFill/>
        </p:spPr>
        <p:txBody>
          <a:bodyPr wrap="square" rtlCol="0">
            <a:spAutoFit/>
          </a:bodyPr>
          <a:lstStyle/>
          <a:p>
            <a:endParaRPr kumimoji="1" lang="en-US" altLang="ja-JP" sz="1400" dirty="0">
              <a:solidFill>
                <a:srgbClr val="FFFFFF"/>
              </a:solidFill>
            </a:endParaRPr>
          </a:p>
        </p:txBody>
      </p:sp>
      <p:sp>
        <p:nvSpPr>
          <p:cNvPr id="28" name="Rectangle 27"/>
          <p:cNvSpPr/>
          <p:nvPr/>
        </p:nvSpPr>
        <p:spPr>
          <a:xfrm>
            <a:off x="951217" y="4066799"/>
            <a:ext cx="10488503" cy="307754"/>
          </a:xfrm>
          <a:prstGeom prst="rect">
            <a:avLst/>
          </a:prstGeom>
        </p:spPr>
        <p:txBody>
          <a:bodyPr wrap="square" lIns="91419" tIns="45709" rIns="91419" bIns="45709">
            <a:spAutoFit/>
          </a:bodyPr>
          <a:lstStyle/>
          <a:p>
            <a:pPr defTabSz="914179">
              <a:buClr>
                <a:srgbClr val="E7E6E6"/>
              </a:buClr>
              <a:buSzPct val="90000"/>
            </a:pPr>
            <a:r>
              <a:rPr lang="en-US" sz="1400" b="1" dirty="0" smtClean="0">
                <a:latin typeface="CiscoSansTT"/>
              </a:rPr>
              <a:t>WAAS 5.4 </a:t>
            </a:r>
            <a:r>
              <a:rPr lang="en-US" altLang="ja-JP" sz="1400" b="1" dirty="0" smtClean="0">
                <a:latin typeface="CiscoSansTT"/>
              </a:rPr>
              <a:t>Citrix</a:t>
            </a:r>
            <a:r>
              <a:rPr lang="en-US" altLang="ja-JP" sz="1400" b="1" dirty="0">
                <a:latin typeface="CiscoSansTT"/>
              </a:rPr>
              <a:t> </a:t>
            </a:r>
            <a:r>
              <a:rPr lang="en-US" sz="1400" b="1" dirty="0" smtClean="0">
                <a:latin typeface="CiscoSansTT"/>
              </a:rPr>
              <a:t>Sizing Guide</a:t>
            </a:r>
          </a:p>
        </p:txBody>
      </p:sp>
    </p:spTree>
    <p:extLst>
      <p:ext uri="{BB962C8B-B14F-4D97-AF65-F5344CB8AC3E}">
        <p14:creationId xmlns:p14="http://schemas.microsoft.com/office/powerpoint/2010/main" val="280343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ISR-WAAS Scalability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39912581"/>
              </p:ext>
            </p:extLst>
          </p:nvPr>
        </p:nvGraphicFramePr>
        <p:xfrm>
          <a:off x="453389" y="1154856"/>
          <a:ext cx="11284820" cy="5211497"/>
        </p:xfrm>
        <a:graphic>
          <a:graphicData uri="http://schemas.openxmlformats.org/drawingml/2006/table">
            <a:tbl>
              <a:tblPr firstRow="1" bandRow="1">
                <a:tableStyleId>{5C22544A-7EE6-4342-B048-85BDC9FD1C3A}</a:tableStyleId>
              </a:tblPr>
              <a:tblGrid>
                <a:gridCol w="2256964"/>
                <a:gridCol w="2256964"/>
                <a:gridCol w="2256964"/>
                <a:gridCol w="2256964"/>
                <a:gridCol w="2256964"/>
              </a:tblGrid>
              <a:tr h="715929">
                <a:tc>
                  <a:txBody>
                    <a:bodyPr/>
                    <a:lstStyle/>
                    <a:p>
                      <a:pPr algn="ctr"/>
                      <a:r>
                        <a:rPr lang="en-US" sz="1900" dirty="0" smtClean="0"/>
                        <a:t>Platform</a:t>
                      </a:r>
                      <a:endParaRPr lang="en-US" sz="1900" dirty="0"/>
                    </a:p>
                  </a:txBody>
                  <a:tcPr marL="121888" marR="121888" marT="60960" marB="60960" anchor="ctr"/>
                </a:tc>
                <a:tc>
                  <a:txBody>
                    <a:bodyPr/>
                    <a:lstStyle/>
                    <a:p>
                      <a:pPr algn="ctr"/>
                      <a:r>
                        <a:rPr lang="en-US" sz="1900" dirty="0" smtClean="0"/>
                        <a:t>WAAS Option</a:t>
                      </a:r>
                      <a:endParaRPr lang="en-US" sz="1900" dirty="0"/>
                    </a:p>
                  </a:txBody>
                  <a:tcPr marL="121888" marR="121888" marT="60960" marB="60960" anchor="ctr"/>
                </a:tc>
                <a:tc>
                  <a:txBody>
                    <a:bodyPr/>
                    <a:lstStyle/>
                    <a:p>
                      <a:pPr algn="ctr"/>
                      <a:r>
                        <a:rPr lang="en-US" sz="1900" dirty="0" smtClean="0"/>
                        <a:t>Hardware</a:t>
                      </a:r>
                      <a:endParaRPr lang="en-US" sz="1900" dirty="0"/>
                    </a:p>
                  </a:txBody>
                  <a:tcPr marL="121888" marR="121888" marT="60960" marB="60960" anchor="ctr"/>
                </a:tc>
                <a:tc>
                  <a:txBody>
                    <a:bodyPr/>
                    <a:lstStyle/>
                    <a:p>
                      <a:pPr algn="ctr"/>
                      <a:r>
                        <a:rPr lang="en-US" sz="1900" dirty="0" smtClean="0"/>
                        <a:t>TCP Connections</a:t>
                      </a:r>
                      <a:endParaRPr lang="en-US" sz="1900" dirty="0"/>
                    </a:p>
                  </a:txBody>
                  <a:tcPr marL="121888" marR="121888" marT="60960" marB="60960" anchor="ctr"/>
                </a:tc>
                <a:tc>
                  <a:txBody>
                    <a:bodyPr/>
                    <a:lstStyle/>
                    <a:p>
                      <a:pPr algn="ctr"/>
                      <a:r>
                        <a:rPr lang="en-US" sz="1900" dirty="0" smtClean="0"/>
                        <a:t>Target Optimized WAN</a:t>
                      </a:r>
                      <a:endParaRPr lang="en-US" sz="1900" dirty="0"/>
                    </a:p>
                  </a:txBody>
                  <a:tcPr marL="121888" marR="121888" marT="60960" marB="60960" anchor="ctr"/>
                </a:tc>
              </a:tr>
              <a:tr h="583757">
                <a:tc rowSpan="2">
                  <a:txBody>
                    <a:bodyPr/>
                    <a:lstStyle/>
                    <a:p>
                      <a:pPr algn="ctr"/>
                      <a:r>
                        <a:rPr lang="en-US" sz="1900" dirty="0" smtClean="0"/>
                        <a:t>4451</a:t>
                      </a:r>
                      <a:endParaRPr lang="en-US" sz="1900" dirty="0"/>
                    </a:p>
                  </a:txBody>
                  <a:tcPr marL="121888" marR="121888" marT="60960" marB="60960" anchor="ctr"/>
                </a:tc>
                <a:tc>
                  <a:txBody>
                    <a:bodyPr/>
                    <a:lstStyle/>
                    <a:p>
                      <a:pPr algn="ctr"/>
                      <a:r>
                        <a:rPr lang="en-US" sz="1900" dirty="0" smtClean="0"/>
                        <a:t>ISR-WAAS</a:t>
                      </a:r>
                      <a:endParaRPr lang="en-US" sz="1900" dirty="0"/>
                    </a:p>
                  </a:txBody>
                  <a:tcPr marL="121888" marR="121888" marT="60960" marB="60960" anchor="ctr"/>
                </a:tc>
                <a:tc>
                  <a:txBody>
                    <a:bodyPr/>
                    <a:lstStyle/>
                    <a:p>
                      <a:pPr algn="ctr"/>
                      <a:r>
                        <a:rPr lang="en-US" sz="1500" dirty="0" smtClean="0"/>
                        <a:t>16GB DRAM, 32GB Flash, 2x200GB SSD</a:t>
                      </a:r>
                      <a:endParaRPr lang="en-US" sz="1500" dirty="0"/>
                    </a:p>
                  </a:txBody>
                  <a:tcPr marL="121888" marR="121888" marT="60960" marB="60960" anchor="ctr"/>
                </a:tc>
                <a:tc>
                  <a:txBody>
                    <a:bodyPr/>
                    <a:lstStyle/>
                    <a:p>
                      <a:pPr algn="ctr"/>
                      <a:r>
                        <a:rPr lang="en-US" sz="1900" dirty="0" smtClean="0"/>
                        <a:t>2500</a:t>
                      </a:r>
                      <a:endParaRPr lang="en-US" sz="1900" dirty="0"/>
                    </a:p>
                  </a:txBody>
                  <a:tcPr marL="121888" marR="121888" marT="60960" marB="60960" anchor="ctr"/>
                </a:tc>
                <a:tc>
                  <a:txBody>
                    <a:bodyPr/>
                    <a:lstStyle/>
                    <a:p>
                      <a:pPr algn="ctr"/>
                      <a:r>
                        <a:rPr lang="en-US" sz="1900" dirty="0" smtClean="0"/>
                        <a:t>150 Mbps</a:t>
                      </a:r>
                      <a:endParaRPr lang="en-US" sz="1900" dirty="0"/>
                    </a:p>
                  </a:txBody>
                  <a:tcPr marL="121888" marR="121888" marT="60960" marB="60960" anchor="ctr"/>
                </a:tc>
              </a:tr>
              <a:tr h="568960">
                <a:tc vMerge="1">
                  <a:txBody>
                    <a:bodyPr/>
                    <a:lstStyle/>
                    <a:p>
                      <a:endParaRPr lang="en-US" dirty="0"/>
                    </a:p>
                  </a:txBody>
                  <a:tcPr/>
                </a:tc>
                <a:tc>
                  <a:txBody>
                    <a:bodyPr/>
                    <a:lstStyle/>
                    <a:p>
                      <a:pPr algn="ctr"/>
                      <a:r>
                        <a:rPr lang="en-US" sz="1900" dirty="0" err="1" smtClean="0"/>
                        <a:t>vWAAS</a:t>
                      </a:r>
                      <a:endParaRPr lang="en-US" sz="1900" dirty="0"/>
                    </a:p>
                  </a:txBody>
                  <a:tcPr marL="121888" marR="121888" marT="60960" marB="60960" anchor="ctr"/>
                </a:tc>
                <a:tc>
                  <a:txBody>
                    <a:bodyPr/>
                    <a:lstStyle/>
                    <a:p>
                      <a:pPr algn="ctr"/>
                      <a:r>
                        <a:rPr lang="en-US" sz="1500" dirty="0" smtClean="0"/>
                        <a:t>UCS-E single or doublewide</a:t>
                      </a:r>
                      <a:endParaRPr lang="en-US" sz="1500" dirty="0"/>
                    </a:p>
                  </a:txBody>
                  <a:tcPr marL="121888" marR="121888" marT="60960" marB="60960" anchor="ctr"/>
                </a:tc>
                <a:tc>
                  <a:txBody>
                    <a:bodyPr/>
                    <a:lstStyle/>
                    <a:p>
                      <a:pPr algn="ctr"/>
                      <a:r>
                        <a:rPr lang="en-US" sz="1900" dirty="0" smtClean="0"/>
                        <a:t>2500</a:t>
                      </a:r>
                      <a:endParaRPr lang="en-US" sz="1900" dirty="0"/>
                    </a:p>
                  </a:txBody>
                  <a:tcPr marL="121888" marR="121888" marT="60960" marB="60960" anchor="ctr"/>
                </a:tc>
                <a:tc>
                  <a:txBody>
                    <a:bodyPr/>
                    <a:lstStyle/>
                    <a:p>
                      <a:pPr algn="ctr"/>
                      <a:r>
                        <a:rPr lang="en-US" sz="1900" dirty="0" smtClean="0"/>
                        <a:t>150 Mbps+</a:t>
                      </a:r>
                      <a:endParaRPr lang="en-US" sz="1900" dirty="0"/>
                    </a:p>
                  </a:txBody>
                  <a:tcPr marL="121888" marR="121888" marT="60960" marB="60960" anchor="ctr"/>
                </a:tc>
              </a:tr>
              <a:tr h="583757">
                <a:tc>
                  <a:txBody>
                    <a:bodyPr/>
                    <a:lstStyle/>
                    <a:p>
                      <a:pPr algn="ctr"/>
                      <a:r>
                        <a:rPr lang="en-US" sz="1900" dirty="0" smtClean="0"/>
                        <a:t>4431</a:t>
                      </a:r>
                      <a:endParaRPr lang="en-US" sz="1900" dirty="0"/>
                    </a:p>
                  </a:txBody>
                  <a:tcPr marL="121888" marR="121888" marT="60960" marB="60960" anchor="ctr"/>
                </a:tc>
                <a:tc>
                  <a:txBody>
                    <a:bodyPr/>
                    <a:lstStyle/>
                    <a:p>
                      <a:pPr algn="ctr"/>
                      <a:r>
                        <a:rPr lang="en-US" sz="1900" dirty="0" smtClean="0"/>
                        <a:t>ISR-WAAS</a:t>
                      </a:r>
                      <a:endParaRPr lang="en-US" sz="1900" dirty="0"/>
                    </a:p>
                  </a:txBody>
                  <a:tcPr marL="121888" marR="121888" marT="60960" marB="60960" anchor="ctr"/>
                </a:tc>
                <a:tc>
                  <a:txBody>
                    <a:bodyPr/>
                    <a:lstStyle/>
                    <a:p>
                      <a:pPr algn="ctr"/>
                      <a:r>
                        <a:rPr lang="en-US" sz="1500" dirty="0" smtClean="0"/>
                        <a:t>16GB DRAM, 16GB Flash, 1x200GB SSD</a:t>
                      </a:r>
                      <a:endParaRPr lang="en-US" sz="1500" dirty="0"/>
                    </a:p>
                  </a:txBody>
                  <a:tcPr marL="121888" marR="121888" marT="60960" marB="60960" anchor="ctr"/>
                </a:tc>
                <a:tc>
                  <a:txBody>
                    <a:bodyPr/>
                    <a:lstStyle/>
                    <a:p>
                      <a:pPr algn="ctr"/>
                      <a:r>
                        <a:rPr lang="en-US" sz="1900" dirty="0" smtClean="0"/>
                        <a:t>1300</a:t>
                      </a:r>
                      <a:endParaRPr lang="en-US" sz="1900" dirty="0"/>
                    </a:p>
                  </a:txBody>
                  <a:tcPr marL="121888" marR="121888" marT="60960" marB="60960" anchor="ctr"/>
                </a:tc>
                <a:tc>
                  <a:txBody>
                    <a:bodyPr/>
                    <a:lstStyle/>
                    <a:p>
                      <a:pPr algn="ctr"/>
                      <a:r>
                        <a:rPr lang="en-US" sz="1900" dirty="0" smtClean="0"/>
                        <a:t>50 Mbps</a:t>
                      </a:r>
                      <a:endParaRPr lang="en-US" sz="1900" dirty="0"/>
                    </a:p>
                  </a:txBody>
                  <a:tcPr marL="121888" marR="121888" marT="60960" marB="60960" anchor="ctr"/>
                </a:tc>
              </a:tr>
              <a:tr h="583757">
                <a:tc rowSpan="2">
                  <a:txBody>
                    <a:bodyPr/>
                    <a:lstStyle/>
                    <a:p>
                      <a:pPr algn="ctr"/>
                      <a:r>
                        <a:rPr lang="en-US" sz="1900" dirty="0" smtClean="0"/>
                        <a:t>4351</a:t>
                      </a:r>
                      <a:endParaRPr lang="en-US" sz="1900" dirty="0"/>
                    </a:p>
                  </a:txBody>
                  <a:tcPr marL="121888" marR="121888" marT="60960" marB="60960" anchor="ctr"/>
                </a:tc>
                <a:tc>
                  <a:txBody>
                    <a:bodyPr/>
                    <a:lstStyle/>
                    <a:p>
                      <a:pPr algn="ctr"/>
                      <a:r>
                        <a:rPr lang="en-US" sz="1900" dirty="0" smtClean="0"/>
                        <a:t>ISR-WAAS</a:t>
                      </a:r>
                      <a:endParaRPr lang="en-US" sz="1900" dirty="0"/>
                    </a:p>
                  </a:txBody>
                  <a:tcPr marL="121888" marR="121888" marT="60960" marB="60960" anchor="ctr"/>
                </a:tc>
                <a:tc>
                  <a:txBody>
                    <a:bodyPr/>
                    <a:lstStyle/>
                    <a:p>
                      <a:pPr algn="ctr"/>
                      <a:r>
                        <a:rPr lang="en-US" sz="1500" dirty="0" smtClean="0"/>
                        <a:t>16GB DRAM, 16GB Flash, 1x200GB SSD</a:t>
                      </a:r>
                      <a:endParaRPr lang="en-US" sz="1500" dirty="0"/>
                    </a:p>
                  </a:txBody>
                  <a:tcPr marL="121888" marR="121888" marT="60960" marB="60960" anchor="ctr"/>
                </a:tc>
                <a:tc>
                  <a:txBody>
                    <a:bodyPr/>
                    <a:lstStyle/>
                    <a:p>
                      <a:pPr algn="ctr"/>
                      <a:r>
                        <a:rPr lang="en-US" sz="1900" dirty="0" smtClean="0"/>
                        <a:t>750</a:t>
                      </a:r>
                      <a:endParaRPr lang="en-US" sz="1900" dirty="0"/>
                    </a:p>
                  </a:txBody>
                  <a:tcPr marL="121888" marR="121888" marT="60960" marB="60960" anchor="ctr"/>
                </a:tc>
                <a:tc>
                  <a:txBody>
                    <a:bodyPr/>
                    <a:lstStyle/>
                    <a:p>
                      <a:pPr algn="ctr"/>
                      <a:r>
                        <a:rPr lang="en-US" sz="1900" dirty="0" smtClean="0"/>
                        <a:t>25 Mbps</a:t>
                      </a:r>
                      <a:endParaRPr lang="en-US" sz="1900" dirty="0"/>
                    </a:p>
                  </a:txBody>
                  <a:tcPr marL="121888" marR="121888" marT="60960" marB="60960" anchor="ctr"/>
                </a:tc>
              </a:tr>
              <a:tr h="568960">
                <a:tc vMerge="1">
                  <a:txBody>
                    <a:bodyPr/>
                    <a:lstStyle/>
                    <a:p>
                      <a:pPr algn="ctr"/>
                      <a:endParaRPr lang="en-US" dirty="0"/>
                    </a:p>
                  </a:txBody>
                  <a:tcPr anchor="ctr"/>
                </a:tc>
                <a:tc>
                  <a:txBody>
                    <a:bodyPr/>
                    <a:lstStyle/>
                    <a:p>
                      <a:pPr algn="ctr"/>
                      <a:r>
                        <a:rPr lang="en-US" sz="1900" dirty="0" err="1" smtClean="0"/>
                        <a:t>vWAAS</a:t>
                      </a:r>
                      <a:endParaRPr lang="en-US" sz="1900" dirty="0"/>
                    </a:p>
                  </a:txBody>
                  <a:tcPr marL="121888" marR="121888" marT="60960" marB="60960" anchor="ctr"/>
                </a:tc>
                <a:tc>
                  <a:txBody>
                    <a:bodyPr/>
                    <a:lstStyle/>
                    <a:p>
                      <a:pPr algn="ctr"/>
                      <a:r>
                        <a:rPr lang="en-US" sz="1500" dirty="0" smtClean="0"/>
                        <a:t>UCS-E single or doublewide</a:t>
                      </a:r>
                      <a:endParaRPr lang="en-US" sz="1500" dirty="0"/>
                    </a:p>
                  </a:txBody>
                  <a:tcPr marL="121888" marR="121888" marT="60960" marB="60960" anchor="ctr"/>
                </a:tc>
                <a:tc>
                  <a:txBody>
                    <a:bodyPr/>
                    <a:lstStyle/>
                    <a:p>
                      <a:pPr algn="ctr"/>
                      <a:r>
                        <a:rPr lang="en-US" sz="1900" dirty="0" smtClean="0"/>
                        <a:t>1300</a:t>
                      </a:r>
                      <a:endParaRPr lang="en-US" sz="1900" dirty="0"/>
                    </a:p>
                  </a:txBody>
                  <a:tcPr marL="121888" marR="121888" marT="60960" marB="60960" anchor="ctr"/>
                </a:tc>
                <a:tc>
                  <a:txBody>
                    <a:bodyPr/>
                    <a:lstStyle/>
                    <a:p>
                      <a:pPr algn="ctr"/>
                      <a:r>
                        <a:rPr lang="en-US" sz="1900" dirty="0" smtClean="0"/>
                        <a:t>80 Mbps+</a:t>
                      </a:r>
                      <a:endParaRPr lang="en-US" sz="1900" dirty="0"/>
                    </a:p>
                  </a:txBody>
                  <a:tcPr marL="121888" marR="121888" marT="60960" marB="60960" anchor="ctr"/>
                </a:tc>
              </a:tr>
              <a:tr h="583757">
                <a:tc rowSpan="2">
                  <a:txBody>
                    <a:bodyPr/>
                    <a:lstStyle/>
                    <a:p>
                      <a:pPr algn="ctr"/>
                      <a:r>
                        <a:rPr lang="en-US" sz="1900" dirty="0" smtClean="0"/>
                        <a:t>4331</a:t>
                      </a:r>
                      <a:endParaRPr lang="en-US" sz="1900" dirty="0"/>
                    </a:p>
                  </a:txBody>
                  <a:tcPr marL="121888" marR="121888" marT="60960" marB="60960" anchor="ctr"/>
                </a:tc>
                <a:tc>
                  <a:txBody>
                    <a:bodyPr/>
                    <a:lstStyle/>
                    <a:p>
                      <a:pPr algn="ctr"/>
                      <a:r>
                        <a:rPr lang="en-US" sz="1900" dirty="0" smtClean="0"/>
                        <a:t>ISR-WAAS</a:t>
                      </a:r>
                      <a:endParaRPr lang="en-US" sz="1900" dirty="0"/>
                    </a:p>
                  </a:txBody>
                  <a:tcPr marL="121888" marR="121888" marT="60960" marB="60960" anchor="ctr"/>
                </a:tc>
                <a:tc>
                  <a:txBody>
                    <a:bodyPr/>
                    <a:lstStyle/>
                    <a:p>
                      <a:pPr algn="ctr"/>
                      <a:r>
                        <a:rPr lang="en-US" sz="1500" dirty="0" smtClean="0"/>
                        <a:t>16GB DRAM, 16GB Flash, 1x200GB SSD</a:t>
                      </a:r>
                      <a:endParaRPr lang="en-US" sz="1500" dirty="0"/>
                    </a:p>
                  </a:txBody>
                  <a:tcPr marL="121888" marR="121888" marT="60960" marB="60960" anchor="ctr"/>
                </a:tc>
                <a:tc>
                  <a:txBody>
                    <a:bodyPr/>
                    <a:lstStyle/>
                    <a:p>
                      <a:pPr algn="ctr"/>
                      <a:r>
                        <a:rPr lang="en-US" sz="1900" dirty="0" smtClean="0"/>
                        <a:t>750</a:t>
                      </a:r>
                      <a:endParaRPr lang="en-US" sz="1900" dirty="0"/>
                    </a:p>
                  </a:txBody>
                  <a:tcPr marL="121888" marR="121888" marT="60960" marB="60960" anchor="ctr"/>
                </a:tc>
                <a:tc>
                  <a:txBody>
                    <a:bodyPr/>
                    <a:lstStyle/>
                    <a:p>
                      <a:pPr algn="ctr"/>
                      <a:r>
                        <a:rPr lang="en-US" sz="1900" dirty="0" smtClean="0"/>
                        <a:t>25 Mbps</a:t>
                      </a:r>
                      <a:endParaRPr lang="en-US" sz="1900" dirty="0"/>
                    </a:p>
                  </a:txBody>
                  <a:tcPr marL="121888" marR="121888" marT="60960" marB="60960" anchor="ctr"/>
                </a:tc>
              </a:tr>
              <a:tr h="418543">
                <a:tc vMerge="1">
                  <a:txBody>
                    <a:bodyPr/>
                    <a:lstStyle/>
                    <a:p>
                      <a:pPr algn="ctr"/>
                      <a:endParaRPr lang="en-US" dirty="0"/>
                    </a:p>
                  </a:txBody>
                  <a:tcPr anchor="ctr"/>
                </a:tc>
                <a:tc>
                  <a:txBody>
                    <a:bodyPr/>
                    <a:lstStyle/>
                    <a:p>
                      <a:pPr algn="ctr"/>
                      <a:r>
                        <a:rPr lang="en-US" sz="1900" dirty="0" err="1" smtClean="0"/>
                        <a:t>vWAAS</a:t>
                      </a:r>
                      <a:endParaRPr lang="en-US" sz="1900" dirty="0"/>
                    </a:p>
                  </a:txBody>
                  <a:tcPr marL="121888" marR="121888" marT="60960" marB="60960" anchor="ctr"/>
                </a:tc>
                <a:tc>
                  <a:txBody>
                    <a:bodyPr/>
                    <a:lstStyle/>
                    <a:p>
                      <a:pPr algn="ctr"/>
                      <a:r>
                        <a:rPr lang="en-US" sz="1500" dirty="0" smtClean="0"/>
                        <a:t>UCS-E singlewide</a:t>
                      </a:r>
                      <a:endParaRPr lang="en-US" sz="1500" dirty="0"/>
                    </a:p>
                  </a:txBody>
                  <a:tcPr marL="121888" marR="121888" marT="60960" marB="60960" anchor="ctr"/>
                </a:tc>
                <a:tc>
                  <a:txBody>
                    <a:bodyPr/>
                    <a:lstStyle/>
                    <a:p>
                      <a:pPr algn="ctr"/>
                      <a:r>
                        <a:rPr lang="en-US" sz="1900" dirty="0" smtClean="0"/>
                        <a:t>1300</a:t>
                      </a:r>
                      <a:endParaRPr lang="en-US" sz="1900" dirty="0"/>
                    </a:p>
                  </a:txBody>
                  <a:tcPr marL="121888" marR="121888" marT="60960" marB="60960" anchor="ctr"/>
                </a:tc>
                <a:tc>
                  <a:txBody>
                    <a:bodyPr/>
                    <a:lstStyle/>
                    <a:p>
                      <a:pPr algn="ctr"/>
                      <a:r>
                        <a:rPr lang="en-US" sz="1900" dirty="0" smtClean="0"/>
                        <a:t>80 Mbps+</a:t>
                      </a:r>
                      <a:endParaRPr lang="en-US" sz="1900" dirty="0"/>
                    </a:p>
                  </a:txBody>
                  <a:tcPr marL="121888" marR="121888" marT="60960" marB="60960" anchor="ctr"/>
                </a:tc>
              </a:tr>
              <a:tr h="583757">
                <a:tc>
                  <a:txBody>
                    <a:bodyPr/>
                    <a:lstStyle/>
                    <a:p>
                      <a:pPr algn="ctr"/>
                      <a:r>
                        <a:rPr lang="en-US" sz="1900" dirty="0" smtClean="0"/>
                        <a:t>4321</a:t>
                      </a:r>
                      <a:endParaRPr lang="en-US" sz="1900" dirty="0"/>
                    </a:p>
                  </a:txBody>
                  <a:tcPr marL="121888" marR="121888" marT="60960" marB="60960" anchor="ctr"/>
                </a:tc>
                <a:tc>
                  <a:txBody>
                    <a:bodyPr/>
                    <a:lstStyle/>
                    <a:p>
                      <a:pPr algn="ctr"/>
                      <a:r>
                        <a:rPr lang="en-US" sz="1900" dirty="0" smtClean="0"/>
                        <a:t>ISR-WAAS</a:t>
                      </a:r>
                      <a:endParaRPr lang="en-US" sz="1900" dirty="0"/>
                    </a:p>
                  </a:txBody>
                  <a:tcPr marL="121888" marR="121888" marT="60960" marB="60960" anchor="ctr"/>
                </a:tc>
                <a:tc>
                  <a:txBody>
                    <a:bodyPr/>
                    <a:lstStyle/>
                    <a:p>
                      <a:pPr marL="0" marR="0" indent="0" algn="ctr" defTabSz="685891" rtl="0" eaLnBrk="1" fontAlgn="auto" latinLnBrk="0" hangingPunct="1">
                        <a:lnSpc>
                          <a:spcPct val="100000"/>
                        </a:lnSpc>
                        <a:spcBef>
                          <a:spcPts val="0"/>
                        </a:spcBef>
                        <a:spcAft>
                          <a:spcPts val="0"/>
                        </a:spcAft>
                        <a:buClrTx/>
                        <a:buSzTx/>
                        <a:buFontTx/>
                        <a:buNone/>
                        <a:tabLst/>
                        <a:defRPr/>
                      </a:pPr>
                      <a:r>
                        <a:rPr lang="en-US" sz="1500" dirty="0" smtClean="0"/>
                        <a:t>8GB DRAM, 8GB Flash, 1x200GB SSD</a:t>
                      </a:r>
                    </a:p>
                  </a:txBody>
                  <a:tcPr marL="121888" marR="121888" marT="60960" marB="60960" anchor="ctr"/>
                </a:tc>
                <a:tc>
                  <a:txBody>
                    <a:bodyPr/>
                    <a:lstStyle/>
                    <a:p>
                      <a:pPr algn="ctr"/>
                      <a:r>
                        <a:rPr lang="en-US" sz="1900" dirty="0" smtClean="0"/>
                        <a:t>200</a:t>
                      </a:r>
                      <a:endParaRPr lang="en-US" sz="1900" dirty="0"/>
                    </a:p>
                  </a:txBody>
                  <a:tcPr marL="121888" marR="121888" marT="60960" marB="60960" anchor="ctr"/>
                </a:tc>
                <a:tc>
                  <a:txBody>
                    <a:bodyPr/>
                    <a:lstStyle/>
                    <a:p>
                      <a:pPr algn="ctr"/>
                      <a:r>
                        <a:rPr lang="en-US" sz="1900" dirty="0" smtClean="0"/>
                        <a:t>15 Mbps</a:t>
                      </a:r>
                      <a:endParaRPr lang="en-US" sz="1900" dirty="0"/>
                    </a:p>
                  </a:txBody>
                  <a:tcPr marL="121888" marR="121888" marT="60960" marB="60960" anchor="ctr"/>
                </a:tc>
              </a:tr>
            </a:tbl>
          </a:graphicData>
        </a:graphic>
      </p:graphicFrame>
      <p:sp>
        <p:nvSpPr>
          <p:cNvPr id="4" name="TextBox 3"/>
          <p:cNvSpPr txBox="1"/>
          <p:nvPr/>
        </p:nvSpPr>
        <p:spPr>
          <a:xfrm>
            <a:off x="4820227" y="191164"/>
            <a:ext cx="6917982"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sz="2000" dirty="0" smtClean="0"/>
              <a:t>一部の資料でこの表が謝った数値で掲載されています。デザインの際は、必ずデザインガイドを参照してください。</a:t>
            </a:r>
            <a:endParaRPr kumimoji="1" lang="ja-JP" altLang="en-US" sz="2000" dirty="0"/>
          </a:p>
        </p:txBody>
      </p:sp>
    </p:spTree>
    <p:extLst>
      <p:ext uri="{BB962C8B-B14F-4D97-AF65-F5344CB8AC3E}">
        <p14:creationId xmlns:p14="http://schemas.microsoft.com/office/powerpoint/2010/main" val="2130763145"/>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744" y="1329161"/>
            <a:ext cx="11908970" cy="4354712"/>
          </a:xfrm>
        </p:spPr>
        <p:txBody>
          <a:bodyPr/>
          <a:lstStyle/>
          <a:p>
            <a:r>
              <a:rPr lang="en-US" sz="1600" b="1" dirty="0" smtClean="0">
                <a:hlinkClick r:id="rId2" action="ppaction://hlinkfile"/>
              </a:rPr>
              <a:t>Cisco </a:t>
            </a:r>
            <a:r>
              <a:rPr lang="en-US" sz="1600" b="1" dirty="0">
                <a:hlinkClick r:id="rId2" action="ppaction://hlinkfile"/>
              </a:rPr>
              <a:t>IWAN - Transport Independent and Intelligent Path Control v1</a:t>
            </a:r>
          </a:p>
          <a:p>
            <a:pPr lvl="1">
              <a:buFont typeface="Wingdings" panose="05000000000000000000" pitchFamily="2" charset="2"/>
              <a:buChar char="Ø"/>
            </a:pPr>
            <a:r>
              <a:rPr lang="en-US" sz="1600" dirty="0"/>
              <a:t>The Transport Independent and Intelligent Path Control features of Cisco IWAN utilize DMVPN/IPsec and Performance Routing (</a:t>
            </a:r>
            <a:r>
              <a:rPr lang="en-US" sz="1600" dirty="0" err="1"/>
              <a:t>PfR</a:t>
            </a:r>
            <a:r>
              <a:rPr lang="en-US" sz="1600" dirty="0"/>
              <a:t> v3) overlay designs to provide flexible and scalable modular design</a:t>
            </a:r>
          </a:p>
          <a:p>
            <a:r>
              <a:rPr lang="en-US" sz="1600" b="1" dirty="0" smtClean="0">
                <a:hlinkClick r:id="rId3" action="ppaction://hlinkfile"/>
              </a:rPr>
              <a:t>Cisco </a:t>
            </a:r>
            <a:r>
              <a:rPr lang="en-US" sz="1600" b="1" dirty="0">
                <a:hlinkClick r:id="rId3" action="ppaction://hlinkfile"/>
              </a:rPr>
              <a:t>Intelligent WAN Application Optimization v1</a:t>
            </a:r>
          </a:p>
          <a:p>
            <a:pPr lvl="1">
              <a:buFont typeface="Wingdings" panose="05000000000000000000" pitchFamily="2" charset="2"/>
              <a:buChar char="Ø"/>
            </a:pPr>
            <a:r>
              <a:rPr lang="en-US" sz="1600" dirty="0" smtClean="0"/>
              <a:t>Demonstrate </a:t>
            </a:r>
            <a:r>
              <a:rPr lang="en-US" sz="1600" dirty="0"/>
              <a:t>IWAN Application Optimization including the WAAS Central Manager v5.3 and end user experience</a:t>
            </a:r>
            <a:r>
              <a:rPr lang="en-US" sz="1600" dirty="0" smtClean="0"/>
              <a:t>.</a:t>
            </a:r>
          </a:p>
          <a:p>
            <a:r>
              <a:rPr lang="en-US" sz="1600" b="1" dirty="0" smtClean="0">
                <a:hlinkClick r:id="rId4" action="ppaction://hlinkfile"/>
              </a:rPr>
              <a:t>Cisco </a:t>
            </a:r>
            <a:r>
              <a:rPr lang="en-US" sz="1600" b="1" dirty="0">
                <a:hlinkClick r:id="rId4" action="ppaction://hlinkfile"/>
              </a:rPr>
              <a:t>IWAN - Secure Connectivity v1</a:t>
            </a:r>
          </a:p>
          <a:p>
            <a:pPr lvl="1">
              <a:buFont typeface="Wingdings" panose="05000000000000000000" pitchFamily="2" charset="2"/>
              <a:buChar char="Ø"/>
            </a:pPr>
            <a:r>
              <a:rPr lang="en-US" sz="1600" dirty="0"/>
              <a:t>Demonstrate certified strong encryption, comprehensive threat defense, and scalable direct Internet access featuring Cisco Cloud Web Security (CWS), Dynamic Multipoint VPN, Zone-based Firewall, and Front VRF.</a:t>
            </a:r>
          </a:p>
          <a:p>
            <a:r>
              <a:rPr lang="en-US" sz="1600" b="1" dirty="0">
                <a:hlinkClick r:id="rId5" action="ppaction://hlinkfile"/>
              </a:rPr>
              <a:t>Cisco Prime Infrastructure 2.1 v1.1</a:t>
            </a:r>
          </a:p>
          <a:p>
            <a:pPr lvl="1">
              <a:buFont typeface="Wingdings" panose="05000000000000000000" pitchFamily="2" charset="2"/>
              <a:buChar char="Ø"/>
            </a:pPr>
            <a:r>
              <a:rPr lang="en-US" sz="1600" dirty="0"/>
              <a:t>Cisco Prime Infrastructure provides a single integrated solution for comprehensive lifecycle management and application performance visibility. Now with support for 802.11ac!</a:t>
            </a:r>
          </a:p>
          <a:p>
            <a:r>
              <a:rPr lang="en-US" sz="1600" b="1" dirty="0" err="1" smtClean="0">
                <a:hlinkClick r:id="rId6" action="ppaction://hlinkfile"/>
              </a:rPr>
              <a:t>LiveAction</a:t>
            </a:r>
            <a:r>
              <a:rPr lang="en-US" sz="1600" b="1" dirty="0" smtClean="0">
                <a:hlinkClick r:id="rId6" action="ppaction://hlinkfile"/>
              </a:rPr>
              <a:t> </a:t>
            </a:r>
            <a:r>
              <a:rPr lang="en-US" sz="1600" b="1" dirty="0">
                <a:hlinkClick r:id="rId6" action="ppaction://hlinkfile"/>
              </a:rPr>
              <a:t>4.1 for Cisco IWAN Management v1</a:t>
            </a:r>
          </a:p>
          <a:p>
            <a:pPr lvl="1">
              <a:buFont typeface="Wingdings" panose="05000000000000000000" pitchFamily="2" charset="2"/>
              <a:buChar char="Ø"/>
            </a:pPr>
            <a:r>
              <a:rPr lang="en-US" sz="1600" dirty="0"/>
              <a:t>Demonstrate the power of Cisco's IWAN solution including Performance Routing (</a:t>
            </a:r>
            <a:r>
              <a:rPr lang="en-US" sz="1600" dirty="0" err="1"/>
              <a:t>PfR</a:t>
            </a:r>
            <a:r>
              <a:rPr lang="en-US" sz="1600" dirty="0"/>
              <a:t>) v3. Showcase IWAN monitoring and change visualization utilizing Live Action v4.1 IWAN Management Solution.</a:t>
            </a:r>
          </a:p>
          <a:p>
            <a:r>
              <a:rPr lang="en-US" sz="1600" b="1" dirty="0" smtClean="0">
                <a:hlinkClick r:id="rId7" action="ppaction://hlinkfile"/>
              </a:rPr>
              <a:t>Cisco </a:t>
            </a:r>
            <a:r>
              <a:rPr lang="en-US" sz="1600" b="1" dirty="0">
                <a:hlinkClick r:id="rId7" action="ppaction://hlinkfile"/>
              </a:rPr>
              <a:t>Intelligent WAN App for the APIC-EM v1</a:t>
            </a:r>
          </a:p>
          <a:p>
            <a:pPr lvl="1">
              <a:buFont typeface="Wingdings" panose="05000000000000000000" pitchFamily="2" charset="2"/>
              <a:buChar char="Ø"/>
            </a:pPr>
            <a:r>
              <a:rPr lang="en-US" sz="1600" dirty="0" smtClean="0"/>
              <a:t>This </a:t>
            </a:r>
            <a:r>
              <a:rPr lang="en-US" sz="1600" dirty="0"/>
              <a:t>demo highlights the upcoming IWAN App, a network management add-in for the APIC-EM</a:t>
            </a:r>
            <a:r>
              <a:rPr lang="en-US" sz="1600" dirty="0" smtClean="0"/>
              <a:t>.</a:t>
            </a:r>
          </a:p>
          <a:p>
            <a:endParaRPr lang="en-US" dirty="0">
              <a:effectLst/>
            </a:endParaRPr>
          </a:p>
        </p:txBody>
      </p:sp>
      <p:sp>
        <p:nvSpPr>
          <p:cNvPr id="3" name="Title 2"/>
          <p:cNvSpPr>
            <a:spLocks noGrp="1"/>
          </p:cNvSpPr>
          <p:nvPr>
            <p:ph type="ctrTitle"/>
          </p:nvPr>
        </p:nvSpPr>
        <p:spPr>
          <a:xfrm>
            <a:off x="313575" y="142828"/>
            <a:ext cx="11543628" cy="971709"/>
          </a:xfrm>
        </p:spPr>
        <p:txBody>
          <a:bodyPr/>
          <a:lstStyle/>
          <a:p>
            <a:r>
              <a:rPr lang="en-US" sz="3600" dirty="0" smtClean="0"/>
              <a:t>dCloud</a:t>
            </a:r>
            <a:r>
              <a:rPr lang="en-US" dirty="0" smtClean="0"/>
              <a:t> </a:t>
            </a:r>
            <a:r>
              <a:rPr lang="en-US" sz="2000" dirty="0" smtClean="0">
                <a:hlinkClick r:id="rId8"/>
              </a:rPr>
              <a:t>https://dcloud.cisco.com</a:t>
            </a:r>
            <a:r>
              <a:rPr lang="en-US" sz="2000" dirty="0" smtClean="0"/>
              <a:t/>
            </a:r>
            <a:br>
              <a:rPr lang="en-US" sz="2000" dirty="0" smtClean="0"/>
            </a:br>
            <a:r>
              <a:rPr lang="en-US" sz="2800" dirty="0" smtClean="0"/>
              <a:t>3 New IWAN Demos!</a:t>
            </a:r>
            <a:r>
              <a:rPr lang="en-US" dirty="0" smtClean="0"/>
              <a:t/>
            </a:r>
            <a:br>
              <a:rPr lang="en-US" dirty="0" smtClean="0"/>
            </a:br>
            <a:endParaRPr lang="en-US" dirty="0"/>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943" y="0"/>
            <a:ext cx="1718354" cy="132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8888" y="1229889"/>
            <a:ext cx="2000250" cy="42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53826" y="1229889"/>
            <a:ext cx="1999797" cy="433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96564" y="2176903"/>
            <a:ext cx="1914524" cy="449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05635" y="2925536"/>
            <a:ext cx="1948089"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descr="C:\Users\gstreete\AppData\Local\Microsoft\Windows\Temporary Internet Files\Content.IE5\DEO59WGQ\MC900440035[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27" y="4955612"/>
            <a:ext cx="503873" cy="3564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gstreete\AppData\Local\Microsoft\Windows\Temporary Internet Files\Content.IE5\DEO59WGQ\MC900440035[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28" y="5946212"/>
            <a:ext cx="503873" cy="3564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gstreete\AppData\Local\Microsoft\Windows\Temporary Internet Files\Content.IE5\DEO59WGQ\MC900440035[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28" y="2996358"/>
            <a:ext cx="503873" cy="35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76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59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ja-JP" altLang="en-US" dirty="0" smtClean="0"/>
              <a:t>日本企業の通信回線事情</a:t>
            </a:r>
            <a:endParaRPr lang="en-US" dirty="0"/>
          </a:p>
        </p:txBody>
      </p:sp>
      <p:sp>
        <p:nvSpPr>
          <p:cNvPr id="4" name="Rectangle 3"/>
          <p:cNvSpPr/>
          <p:nvPr/>
        </p:nvSpPr>
        <p:spPr>
          <a:xfrm>
            <a:off x="450260" y="1494982"/>
            <a:ext cx="3656197" cy="4448919"/>
          </a:xfrm>
          <a:prstGeom prst="rect">
            <a:avLst/>
          </a:prstGeom>
          <a:gradFill flip="none" rotWithShape="1">
            <a:gsLst>
              <a:gs pos="0">
                <a:schemeClr val="tx2">
                  <a:lumMod val="20000"/>
                  <a:lumOff val="80000"/>
                </a:schemeClr>
              </a:gs>
              <a:gs pos="100000">
                <a:schemeClr val="bg1"/>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kumimoji="1" lang="ja-JP" altLang="en-US" dirty="0" smtClean="0"/>
          </a:p>
        </p:txBody>
      </p:sp>
      <p:sp>
        <p:nvSpPr>
          <p:cNvPr id="7" name="Rectangle 6"/>
          <p:cNvSpPr/>
          <p:nvPr/>
        </p:nvSpPr>
        <p:spPr>
          <a:xfrm>
            <a:off x="4273583" y="1500052"/>
            <a:ext cx="3656197" cy="4448919"/>
          </a:xfrm>
          <a:prstGeom prst="rect">
            <a:avLst/>
          </a:prstGeom>
          <a:gradFill flip="none" rotWithShape="1">
            <a:gsLst>
              <a:gs pos="0">
                <a:schemeClr val="tx2">
                  <a:lumMod val="20000"/>
                  <a:lumOff val="80000"/>
                </a:schemeClr>
              </a:gs>
              <a:gs pos="100000">
                <a:schemeClr val="bg1"/>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kumimoji="1" lang="ja-JP" altLang="en-US" dirty="0" smtClean="0"/>
          </a:p>
        </p:txBody>
      </p:sp>
      <p:sp>
        <p:nvSpPr>
          <p:cNvPr id="8" name="Rectangle 7"/>
          <p:cNvSpPr/>
          <p:nvPr/>
        </p:nvSpPr>
        <p:spPr>
          <a:xfrm>
            <a:off x="8118368" y="1500052"/>
            <a:ext cx="3656197" cy="4448919"/>
          </a:xfrm>
          <a:prstGeom prst="rect">
            <a:avLst/>
          </a:prstGeom>
          <a:gradFill flip="none" rotWithShape="1">
            <a:gsLst>
              <a:gs pos="0">
                <a:schemeClr val="tx2">
                  <a:lumMod val="20000"/>
                  <a:lumOff val="80000"/>
                </a:schemeClr>
              </a:gs>
              <a:gs pos="100000">
                <a:schemeClr val="bg1"/>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kumimoji="1" lang="ja-JP" altLang="en-US" dirty="0" smtClean="0"/>
          </a:p>
        </p:txBody>
      </p:sp>
      <p:sp>
        <p:nvSpPr>
          <p:cNvPr id="9" name="Rounded Rectangle 8"/>
          <p:cNvSpPr/>
          <p:nvPr/>
        </p:nvSpPr>
        <p:spPr>
          <a:xfrm>
            <a:off x="810487" y="1927264"/>
            <a:ext cx="2953775" cy="882579"/>
          </a:xfrm>
          <a:prstGeom prst="roundRect">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kumimoji="1" lang="ja-JP" altLang="en-US" dirty="0" smtClean="0"/>
              <a:t>インターネット</a:t>
            </a:r>
            <a:r>
              <a:rPr kumimoji="1" lang="en-US" altLang="ja-JP" dirty="0" smtClean="0"/>
              <a:t>VPN</a:t>
            </a:r>
            <a:r>
              <a:rPr kumimoji="1" lang="ja-JP" altLang="en-US" dirty="0" smtClean="0"/>
              <a:t>利用率</a:t>
            </a:r>
          </a:p>
        </p:txBody>
      </p:sp>
      <p:sp>
        <p:nvSpPr>
          <p:cNvPr id="10" name="Rectangle 9"/>
          <p:cNvSpPr/>
          <p:nvPr/>
        </p:nvSpPr>
        <p:spPr>
          <a:xfrm>
            <a:off x="1339886" y="3209707"/>
            <a:ext cx="2124619" cy="1231107"/>
          </a:xfrm>
          <a:prstGeom prst="rect">
            <a:avLst/>
          </a:prstGeom>
          <a:noFill/>
        </p:spPr>
        <p:txBody>
          <a:bodyPr wrap="none" lIns="121899" tIns="60949" rIns="121899" bIns="60949">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ja-JP" sz="7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53%</a:t>
            </a:r>
          </a:p>
        </p:txBody>
      </p:sp>
      <p:sp>
        <p:nvSpPr>
          <p:cNvPr id="11" name="Rounded Rectangle 10"/>
          <p:cNvSpPr/>
          <p:nvPr/>
        </p:nvSpPr>
        <p:spPr>
          <a:xfrm>
            <a:off x="4561766" y="1932333"/>
            <a:ext cx="2953775" cy="882579"/>
          </a:xfrm>
          <a:prstGeom prst="roundRect">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kumimoji="1" lang="en-US" altLang="ja-JP" dirty="0" smtClean="0"/>
              <a:t>2</a:t>
            </a:r>
            <a:r>
              <a:rPr kumimoji="1" lang="ja-JP" altLang="en-US" dirty="0" smtClean="0"/>
              <a:t>つ以上の</a:t>
            </a:r>
            <a:r>
              <a:rPr kumimoji="1" lang="en-US" altLang="ja-JP" dirty="0" smtClean="0"/>
              <a:t>WAN</a:t>
            </a:r>
            <a:endParaRPr kumimoji="1" lang="en-US" altLang="ja-JP" dirty="0"/>
          </a:p>
          <a:p>
            <a:pPr algn="ctr"/>
            <a:r>
              <a:rPr kumimoji="1" lang="ja-JP" altLang="en-US" dirty="0" smtClean="0"/>
              <a:t>利用率</a:t>
            </a:r>
          </a:p>
        </p:txBody>
      </p:sp>
      <p:sp>
        <p:nvSpPr>
          <p:cNvPr id="12" name="Rectangle 11"/>
          <p:cNvSpPr/>
          <p:nvPr/>
        </p:nvSpPr>
        <p:spPr>
          <a:xfrm>
            <a:off x="5109188" y="3214777"/>
            <a:ext cx="2124619" cy="1231107"/>
          </a:xfrm>
          <a:prstGeom prst="rect">
            <a:avLst/>
          </a:prstGeom>
          <a:noFill/>
        </p:spPr>
        <p:txBody>
          <a:bodyPr wrap="none" lIns="121899" tIns="60949" rIns="121899" bIns="60949">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ja-JP" sz="7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59%</a:t>
            </a:r>
          </a:p>
        </p:txBody>
      </p:sp>
      <p:sp>
        <p:nvSpPr>
          <p:cNvPr id="13" name="Rounded Rectangle 12"/>
          <p:cNvSpPr/>
          <p:nvPr/>
        </p:nvSpPr>
        <p:spPr>
          <a:xfrm>
            <a:off x="8511164" y="1955416"/>
            <a:ext cx="2953775" cy="882579"/>
          </a:xfrm>
          <a:prstGeom prst="roundRect">
            <a:avLst/>
          </a:prstGeom>
          <a:ln/>
        </p:spPr>
        <p:style>
          <a:lnRef idx="0">
            <a:schemeClr val="accent5"/>
          </a:lnRef>
          <a:fillRef idx="3">
            <a:schemeClr val="accent5"/>
          </a:fillRef>
          <a:effectRef idx="3">
            <a:schemeClr val="accent5"/>
          </a:effectRef>
          <a:fontRef idx="minor">
            <a:schemeClr val="lt1"/>
          </a:fontRef>
        </p:style>
        <p:txBody>
          <a:bodyPr lIns="121899" tIns="60949" rIns="121899" bIns="60949" rtlCol="0" anchor="ctr"/>
          <a:lstStyle/>
          <a:p>
            <a:pPr algn="ctr"/>
            <a:r>
              <a:rPr kumimoji="1" lang="ja-JP" altLang="en-US" dirty="0" smtClean="0"/>
              <a:t>重要な</a:t>
            </a:r>
            <a:endParaRPr kumimoji="1" lang="en-US" altLang="ja-JP" dirty="0" smtClean="0"/>
          </a:p>
          <a:p>
            <a:pPr algn="ctr"/>
            <a:r>
              <a:rPr kumimoji="1" lang="ja-JP" altLang="en-US" dirty="0" smtClean="0"/>
              <a:t>回線選択基準</a:t>
            </a:r>
          </a:p>
        </p:txBody>
      </p:sp>
      <p:sp>
        <p:nvSpPr>
          <p:cNvPr id="14" name="Rectangle 13"/>
          <p:cNvSpPr/>
          <p:nvPr/>
        </p:nvSpPr>
        <p:spPr>
          <a:xfrm>
            <a:off x="8842224" y="3219847"/>
            <a:ext cx="2413253" cy="2339103"/>
          </a:xfrm>
          <a:prstGeom prst="rect">
            <a:avLst/>
          </a:prstGeom>
          <a:noFill/>
        </p:spPr>
        <p:txBody>
          <a:bodyPr wrap="none" lIns="121899" tIns="60949" rIns="121899" bIns="60949">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ja-JP" altLang="en-US" sz="7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通信</a:t>
            </a:r>
            <a:endParaRPr lang="en-US" altLang="ja-JP" sz="7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ja-JP" altLang="en-US" sz="7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コスト</a:t>
            </a:r>
            <a:endParaRPr lang="en-US" altLang="ja-JP" sz="7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TextBox 1"/>
          <p:cNvSpPr txBox="1"/>
          <p:nvPr/>
        </p:nvSpPr>
        <p:spPr>
          <a:xfrm>
            <a:off x="546524" y="5741233"/>
            <a:ext cx="9189939" cy="415476"/>
          </a:xfrm>
          <a:prstGeom prst="rect">
            <a:avLst/>
          </a:prstGeom>
          <a:noFill/>
        </p:spPr>
        <p:txBody>
          <a:bodyPr wrap="square" lIns="121899" tIns="60949" rIns="121899" bIns="60949" rtlCol="0">
            <a:spAutoFit/>
          </a:bodyPr>
          <a:lstStyle/>
          <a:p>
            <a:r>
              <a:rPr kumimoji="1" lang="en-US" altLang="ja-JP" sz="1900" dirty="0"/>
              <a:t>※</a:t>
            </a:r>
            <a:r>
              <a:rPr kumimoji="1" lang="ja-JP" altLang="en-US" sz="1900" dirty="0"/>
              <a:t>　約</a:t>
            </a:r>
            <a:r>
              <a:rPr kumimoji="1" lang="en-US" altLang="ja-JP" sz="1900" dirty="0"/>
              <a:t>50%</a:t>
            </a:r>
            <a:r>
              <a:rPr kumimoji="1" lang="ja-JP" altLang="en-US" sz="1900" dirty="0"/>
              <a:t>（大企業は</a:t>
            </a:r>
            <a:r>
              <a:rPr kumimoji="1" lang="en-US" altLang="ja-JP" sz="1900" dirty="0"/>
              <a:t>60%</a:t>
            </a:r>
            <a:r>
              <a:rPr kumimoji="1" lang="ja-JP" altLang="en-US" sz="1900" dirty="0"/>
              <a:t>）の企業は広域イーサネット／</a:t>
            </a:r>
            <a:r>
              <a:rPr kumimoji="1" lang="en-US" altLang="ja-JP" sz="1900" dirty="0"/>
              <a:t>IP-VPN</a:t>
            </a:r>
            <a:r>
              <a:rPr kumimoji="1" lang="ja-JP" altLang="en-US" sz="1900" dirty="0"/>
              <a:t>をメイン回線として使用</a:t>
            </a:r>
          </a:p>
        </p:txBody>
      </p:sp>
      <p:sp>
        <p:nvSpPr>
          <p:cNvPr id="15" name="TextBox 14"/>
          <p:cNvSpPr txBox="1"/>
          <p:nvPr/>
        </p:nvSpPr>
        <p:spPr>
          <a:xfrm>
            <a:off x="5548186" y="6214076"/>
            <a:ext cx="5003002" cy="492420"/>
          </a:xfrm>
          <a:prstGeom prst="rect">
            <a:avLst/>
          </a:prstGeom>
          <a:noFill/>
        </p:spPr>
        <p:txBody>
          <a:bodyPr wrap="square" lIns="121899" tIns="60949" rIns="121899" bIns="60949" rtlCol="0">
            <a:spAutoFit/>
          </a:bodyPr>
          <a:lstStyle/>
          <a:p>
            <a:r>
              <a:rPr kumimoji="1" lang="en-US" altLang="ja-JP" sz="1200" dirty="0"/>
              <a:t>Source: </a:t>
            </a:r>
            <a:r>
              <a:rPr kumimoji="1" lang="ja-JP" altLang="en-US" sz="1200" dirty="0"/>
              <a:t>総務省通信利用動向調査（企業編）平成</a:t>
            </a:r>
            <a:r>
              <a:rPr kumimoji="1" lang="en-US" altLang="ja-JP" sz="1200" dirty="0"/>
              <a:t>24</a:t>
            </a:r>
            <a:r>
              <a:rPr kumimoji="1" lang="ja-JP" altLang="en-US" sz="1200" dirty="0"/>
              <a:t>年報告書及び</a:t>
            </a:r>
            <a:r>
              <a:rPr kumimoji="1" lang="ja-JP" altLang="en-US" sz="1200" dirty="0" smtClean="0"/>
              <a:t>統計表</a:t>
            </a:r>
            <a:endParaRPr kumimoji="1" lang="en-US" altLang="ja-JP" sz="1200" dirty="0" smtClean="0"/>
          </a:p>
          <a:p>
            <a:r>
              <a:rPr kumimoji="1" lang="en-US" altLang="ja-JP" sz="1200" dirty="0"/>
              <a:t>http://</a:t>
            </a:r>
            <a:r>
              <a:rPr kumimoji="1" lang="en-US" altLang="ja-JP" sz="1200" dirty="0" err="1"/>
              <a:t>www.soumu.go.jp</a:t>
            </a:r>
            <a:r>
              <a:rPr kumimoji="1" lang="en-US" altLang="ja-JP" sz="1200" dirty="0"/>
              <a:t>/</a:t>
            </a:r>
            <a:r>
              <a:rPr kumimoji="1" lang="en-US" altLang="ja-JP" sz="1200" dirty="0" err="1"/>
              <a:t>johotsusintokei</a:t>
            </a:r>
            <a:r>
              <a:rPr kumimoji="1" lang="en-US" altLang="ja-JP" sz="1200" dirty="0"/>
              <a:t>/statistics/statistics05.html</a:t>
            </a:r>
            <a:endParaRPr kumimoji="1" lang="ja-JP" altLang="en-US" sz="1200" dirty="0"/>
          </a:p>
        </p:txBody>
      </p:sp>
    </p:spTree>
    <p:extLst>
      <p:ext uri="{BB962C8B-B14F-4D97-AF65-F5344CB8AC3E}">
        <p14:creationId xmlns:p14="http://schemas.microsoft.com/office/powerpoint/2010/main" val="313718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ja-JP" altLang="en-US" dirty="0" smtClean="0"/>
              <a:t>背景：企業のトラフィックが増えている</a:t>
            </a:r>
            <a:endParaRPr kumimoji="1" lang="ja-JP" altLang="en-US" dirty="0"/>
          </a:p>
        </p:txBody>
      </p:sp>
      <p:sp>
        <p:nvSpPr>
          <p:cNvPr id="10" name="Oval 9"/>
          <p:cNvSpPr/>
          <p:nvPr/>
        </p:nvSpPr>
        <p:spPr>
          <a:xfrm>
            <a:off x="3651250" y="2171700"/>
            <a:ext cx="5022850" cy="3594100"/>
          </a:xfrm>
          <a:prstGeom prst="ellipse">
            <a:avLst/>
          </a:prstGeom>
          <a:gradFill flip="none" rotWithShape="1">
            <a:gsLst>
              <a:gs pos="0">
                <a:schemeClr val="tx2">
                  <a:lumMod val="75000"/>
                </a:schemeClr>
              </a:gs>
              <a:gs pos="67000">
                <a:srgbClr val="FFFFF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企業のトラフィックが</a:t>
            </a:r>
            <a:r>
              <a:rPr kumimoji="1" lang="en-US" altLang="ja-JP" dirty="0" smtClean="0"/>
              <a:t>10</a:t>
            </a:r>
            <a:r>
              <a:rPr kumimoji="1" lang="ja-JP" altLang="en-US" dirty="0" smtClean="0"/>
              <a:t>倍になったら</a:t>
            </a:r>
            <a:r>
              <a:rPr kumimoji="1" lang="en-US" altLang="ja-JP" dirty="0" smtClean="0"/>
              <a:t>WAN</a:t>
            </a:r>
            <a:r>
              <a:rPr kumimoji="1" lang="ja-JP" altLang="en-US" dirty="0" smtClean="0"/>
              <a:t>の帯域も</a:t>
            </a:r>
            <a:r>
              <a:rPr kumimoji="1" lang="en-US" altLang="ja-JP" dirty="0" smtClean="0"/>
              <a:t>10</a:t>
            </a:r>
            <a:r>
              <a:rPr kumimoji="1" lang="ja-JP" altLang="en-US" dirty="0" smtClean="0"/>
              <a:t>倍にしますか？</a:t>
            </a:r>
          </a:p>
        </p:txBody>
      </p:sp>
      <p:sp>
        <p:nvSpPr>
          <p:cNvPr id="3" name="Oval 2"/>
          <p:cNvSpPr/>
          <p:nvPr/>
        </p:nvSpPr>
        <p:spPr>
          <a:xfrm>
            <a:off x="4305300" y="1185294"/>
            <a:ext cx="3924300" cy="1473200"/>
          </a:xfrm>
          <a:prstGeom prst="ellipse">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BYOD</a:t>
            </a:r>
            <a:r>
              <a:rPr kumimoji="1" lang="ja-JP" altLang="en-US" dirty="0" smtClean="0"/>
              <a:t>や会社提供のスマホによる端末数の増加</a:t>
            </a:r>
          </a:p>
        </p:txBody>
      </p:sp>
      <p:sp>
        <p:nvSpPr>
          <p:cNvPr id="4" name="Oval 3"/>
          <p:cNvSpPr/>
          <p:nvPr/>
        </p:nvSpPr>
        <p:spPr>
          <a:xfrm>
            <a:off x="1778000" y="4699000"/>
            <a:ext cx="3403600" cy="1473200"/>
          </a:xfrm>
          <a:prstGeom prst="ellipse">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VDI</a:t>
            </a:r>
            <a:r>
              <a:rPr kumimoji="1" lang="ja-JP" altLang="en-US" dirty="0" smtClean="0"/>
              <a:t>利用</a:t>
            </a:r>
          </a:p>
        </p:txBody>
      </p:sp>
      <p:sp>
        <p:nvSpPr>
          <p:cNvPr id="5" name="Oval 4"/>
          <p:cNvSpPr/>
          <p:nvPr/>
        </p:nvSpPr>
        <p:spPr>
          <a:xfrm>
            <a:off x="7810500" y="2658494"/>
            <a:ext cx="3797300" cy="1473200"/>
          </a:xfrm>
          <a:prstGeom prst="ellipse">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SAAS</a:t>
            </a:r>
            <a:r>
              <a:rPr kumimoji="1" lang="ja-JP" altLang="en-US" dirty="0" smtClean="0"/>
              <a:t>型</a:t>
            </a:r>
            <a:endParaRPr kumimoji="1" lang="en-US" altLang="ja-JP" dirty="0" smtClean="0"/>
          </a:p>
          <a:p>
            <a:pPr algn="ctr"/>
            <a:r>
              <a:rPr kumimoji="1" lang="ja-JP" altLang="en-US" dirty="0" smtClean="0"/>
              <a:t>企業アプリの増加</a:t>
            </a:r>
          </a:p>
        </p:txBody>
      </p:sp>
      <p:sp>
        <p:nvSpPr>
          <p:cNvPr id="7" name="Oval 6"/>
          <p:cNvSpPr/>
          <p:nvPr/>
        </p:nvSpPr>
        <p:spPr>
          <a:xfrm>
            <a:off x="7048500" y="4699000"/>
            <a:ext cx="3911600" cy="1473200"/>
          </a:xfrm>
          <a:prstGeom prst="ellipse">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スマホの</a:t>
            </a:r>
            <a:r>
              <a:rPr kumimoji="1" lang="en-US" altLang="ja-JP" dirty="0" smtClean="0"/>
              <a:t>OS</a:t>
            </a:r>
            <a:r>
              <a:rPr kumimoji="1" lang="ja-JP" altLang="en-US" dirty="0" smtClean="0"/>
              <a:t>アップデートや同期型サービスの拡大</a:t>
            </a:r>
          </a:p>
        </p:txBody>
      </p:sp>
      <p:sp>
        <p:nvSpPr>
          <p:cNvPr id="8" name="Oval 7"/>
          <p:cNvSpPr/>
          <p:nvPr/>
        </p:nvSpPr>
        <p:spPr>
          <a:xfrm>
            <a:off x="793750" y="2476500"/>
            <a:ext cx="3663950" cy="1473200"/>
          </a:xfrm>
          <a:prstGeom prst="ellipse">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ビデオ利用の拡大</a:t>
            </a:r>
          </a:p>
        </p:txBody>
      </p:sp>
    </p:spTree>
    <p:extLst>
      <p:ext uri="{BB962C8B-B14F-4D97-AF65-F5344CB8AC3E}">
        <p14:creationId xmlns:p14="http://schemas.microsoft.com/office/powerpoint/2010/main" val="13639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altLang="en-US" dirty="0" smtClean="0"/>
              <a:t>企業内の</a:t>
            </a:r>
            <a:r>
              <a:rPr lang="ja-JP" altLang="en-US" dirty="0"/>
              <a:t>トラフィックが</a:t>
            </a:r>
            <a:r>
              <a:rPr lang="en-US" altLang="ja-JP" dirty="0"/>
              <a:t>10</a:t>
            </a:r>
            <a:r>
              <a:rPr lang="ja-JP" altLang="en-US" dirty="0"/>
              <a:t>倍に</a:t>
            </a:r>
            <a:r>
              <a:rPr lang="ja-JP" altLang="en-US" dirty="0" smtClean="0"/>
              <a:t>なったら</a:t>
            </a:r>
            <a:r>
              <a:rPr lang="en-US" altLang="ja-JP" dirty="0" smtClean="0"/>
              <a:t/>
            </a:r>
            <a:br>
              <a:rPr lang="en-US" altLang="ja-JP" dirty="0" smtClean="0"/>
            </a:br>
            <a:r>
              <a:rPr lang="en-US" altLang="ja-JP" dirty="0" smtClean="0"/>
              <a:t>WAN</a:t>
            </a:r>
            <a:r>
              <a:rPr lang="ja-JP" altLang="en-US" dirty="0"/>
              <a:t>の帯域も</a:t>
            </a:r>
            <a:r>
              <a:rPr lang="en-US" altLang="ja-JP" dirty="0"/>
              <a:t>10</a:t>
            </a:r>
            <a:r>
              <a:rPr lang="ja-JP" altLang="en-US" dirty="0"/>
              <a:t>倍にしますか？</a:t>
            </a:r>
          </a:p>
        </p:txBody>
      </p:sp>
      <p:sp>
        <p:nvSpPr>
          <p:cNvPr id="3" name="TextBox 2"/>
          <p:cNvSpPr txBox="1"/>
          <p:nvPr/>
        </p:nvSpPr>
        <p:spPr>
          <a:xfrm>
            <a:off x="1257300" y="2197100"/>
            <a:ext cx="9842500" cy="31700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en-US" altLang="ja-JP" sz="4000" i="1" dirty="0" smtClean="0"/>
              <a:t>WAN</a:t>
            </a:r>
            <a:r>
              <a:rPr kumimoji="1" lang="ja-JP" altLang="en-US" sz="4000" i="1" dirty="0" smtClean="0"/>
              <a:t>の利用方法を効率化することで、帯域は</a:t>
            </a:r>
            <a:r>
              <a:rPr kumimoji="1" lang="en-US" altLang="ja-JP" sz="4000" i="1" dirty="0" smtClean="0"/>
              <a:t>10</a:t>
            </a:r>
            <a:r>
              <a:rPr kumimoji="1" lang="ja-JP" altLang="en-US" sz="4000" i="1" dirty="0" smtClean="0"/>
              <a:t>倍ではなく数倍の帯域もしくは既存の帯域で問題解決しましょう！</a:t>
            </a:r>
            <a:endParaRPr kumimoji="1" lang="en-US" altLang="ja-JP" sz="4000" i="1" dirty="0" smtClean="0"/>
          </a:p>
          <a:p>
            <a:pPr algn="ctr"/>
            <a:r>
              <a:rPr kumimoji="1" lang="ja-JP" altLang="en-US" sz="4000" i="1" dirty="0" smtClean="0"/>
              <a:t>＝</a:t>
            </a:r>
            <a:endParaRPr kumimoji="1" lang="en-US" altLang="ja-JP" sz="4000" i="1" dirty="0" smtClean="0"/>
          </a:p>
          <a:p>
            <a:pPr algn="ctr"/>
            <a:r>
              <a:rPr kumimoji="1" lang="en-US" altLang="ja-JP" sz="4000" i="1" dirty="0"/>
              <a:t>I</a:t>
            </a:r>
            <a:r>
              <a:rPr kumimoji="1" lang="en-US" altLang="ja-JP" sz="4000" i="1" dirty="0" smtClean="0"/>
              <a:t>WAN</a:t>
            </a:r>
            <a:r>
              <a:rPr kumimoji="1" lang="ja-JP" altLang="en-US" sz="4000" i="1" dirty="0" smtClean="0"/>
              <a:t>ソリューション</a:t>
            </a:r>
            <a:endParaRPr kumimoji="1" lang="ja-JP" altLang="en-US" sz="4000" i="1" dirty="0"/>
          </a:p>
        </p:txBody>
      </p:sp>
    </p:spTree>
    <p:extLst>
      <p:ext uri="{BB962C8B-B14F-4D97-AF65-F5344CB8AC3E}">
        <p14:creationId xmlns:p14="http://schemas.microsoft.com/office/powerpoint/2010/main" val="152622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altLang="en-US" dirty="0" smtClean="0"/>
              <a:t>一言で言うと</a:t>
            </a:r>
            <a:r>
              <a:rPr lang="en-US" altLang="ja-JP" dirty="0"/>
              <a:t>I</a:t>
            </a:r>
            <a:r>
              <a:rPr lang="en-US" altLang="ja-JP" dirty="0" smtClean="0"/>
              <a:t>WAN</a:t>
            </a:r>
            <a:r>
              <a:rPr lang="ja-JP" altLang="en-US" dirty="0" smtClean="0"/>
              <a:t>って何？</a:t>
            </a:r>
            <a:endParaRPr kumimoji="1" lang="ja-JP" altLang="en-US" dirty="0"/>
          </a:p>
        </p:txBody>
      </p:sp>
      <p:sp>
        <p:nvSpPr>
          <p:cNvPr id="3" name="Rounded Rectangle 2"/>
          <p:cNvSpPr/>
          <p:nvPr/>
        </p:nvSpPr>
        <p:spPr>
          <a:xfrm>
            <a:off x="1242084" y="2065600"/>
            <a:ext cx="9629643" cy="330775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kumimoji="1" lang="ja-JP" altLang="en-US" sz="3200" i="1" dirty="0" smtClean="0"/>
              <a:t>トラフィックが増えてより高速な</a:t>
            </a:r>
            <a:r>
              <a:rPr kumimoji="1" lang="en-US" altLang="ja-JP" sz="3200" i="1" dirty="0" smtClean="0"/>
              <a:t>WAN</a:t>
            </a:r>
            <a:r>
              <a:rPr kumimoji="1" lang="ja-JP" altLang="en-US" sz="3200" i="1" dirty="0" smtClean="0"/>
              <a:t>回線が</a:t>
            </a:r>
            <a:endParaRPr kumimoji="1" lang="en-US" altLang="ja-JP" sz="3200" i="1" dirty="0" smtClean="0"/>
          </a:p>
          <a:p>
            <a:pPr algn="ctr">
              <a:lnSpc>
                <a:spcPct val="150000"/>
              </a:lnSpc>
            </a:pPr>
            <a:r>
              <a:rPr kumimoji="1" lang="ja-JP" altLang="en-US" sz="3200" i="1" dirty="0" smtClean="0"/>
              <a:t>必要とされコストが上がっていく環境の中で、</a:t>
            </a:r>
            <a:endParaRPr kumimoji="1" lang="en-US" altLang="ja-JP" sz="3200" i="1" dirty="0" smtClean="0"/>
          </a:p>
          <a:p>
            <a:pPr algn="ctr">
              <a:lnSpc>
                <a:spcPct val="150000"/>
              </a:lnSpc>
            </a:pPr>
            <a:r>
              <a:rPr kumimoji="1" lang="ja-JP" altLang="en-US" sz="3200" i="1" dirty="0" smtClean="0"/>
              <a:t>効率良く</a:t>
            </a:r>
            <a:r>
              <a:rPr kumimoji="1" lang="en-US" altLang="ja-JP" sz="3200" i="1" dirty="0" smtClean="0"/>
              <a:t>WAN</a:t>
            </a:r>
            <a:r>
              <a:rPr kumimoji="1" lang="ja-JP" altLang="en-US" sz="3200" i="1" dirty="0" smtClean="0"/>
              <a:t>回線を使用することにより</a:t>
            </a:r>
            <a:endParaRPr kumimoji="1" lang="en-US" altLang="ja-JP" sz="3200" i="1" dirty="0" smtClean="0"/>
          </a:p>
          <a:p>
            <a:pPr algn="ctr">
              <a:lnSpc>
                <a:spcPct val="150000"/>
              </a:lnSpc>
            </a:pPr>
            <a:r>
              <a:rPr kumimoji="1" lang="ja-JP" altLang="en-US" sz="3200" i="1" dirty="0" smtClean="0"/>
              <a:t>上昇するコストを抑えるためのソリューション</a:t>
            </a:r>
          </a:p>
        </p:txBody>
      </p:sp>
    </p:spTree>
    <p:extLst>
      <p:ext uri="{BB962C8B-B14F-4D97-AF65-F5344CB8AC3E}">
        <p14:creationId xmlns:p14="http://schemas.microsoft.com/office/powerpoint/2010/main" val="110077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HgfUNw6WESpumbVVYjY6Q"/>
</p:tagLst>
</file>

<file path=ppt/theme/theme1.xml><?xml version="1.0" encoding="utf-8"?>
<a:theme xmlns:a="http://schemas.openxmlformats.org/drawingml/2006/main" name="Default Theme">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omorrow starts here">
    <a:dk1>
      <a:srgbClr val="000000"/>
    </a:dk1>
    <a:lt1>
      <a:srgbClr val="FFFFFF"/>
    </a:lt1>
    <a:dk2>
      <a:srgbClr val="3A4191"/>
    </a:dk2>
    <a:lt2>
      <a:srgbClr val="8E909E"/>
    </a:lt2>
    <a:accent1>
      <a:srgbClr val="15B8E6"/>
    </a:accent1>
    <a:accent2>
      <a:srgbClr val="3050A6"/>
    </a:accent2>
    <a:accent3>
      <a:srgbClr val="5B347C"/>
    </a:accent3>
    <a:accent4>
      <a:srgbClr val="8E409E"/>
    </a:accent4>
    <a:accent5>
      <a:srgbClr val="0CC4BB"/>
    </a:accent5>
    <a:accent6>
      <a:srgbClr val="6CC55E"/>
    </a:accent6>
    <a:hlink>
      <a:srgbClr val="0CC4BB"/>
    </a:hlink>
    <a:folHlink>
      <a:srgbClr val="8E909E"/>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16195</TotalTime>
  <Words>5026</Words>
  <Application>Microsoft Office PowerPoint</Application>
  <PresentationFormat>ユーザー設定</PresentationFormat>
  <Paragraphs>1132</Paragraphs>
  <Slides>55</Slides>
  <Notes>30</Notes>
  <HiddenSlides>1</HiddenSlides>
  <MMClips>0</MMClips>
  <ScaleCrop>false</ScaleCrop>
  <HeadingPairs>
    <vt:vector size="6" baseType="variant">
      <vt:variant>
        <vt:lpstr>使用されているフォント</vt:lpstr>
      </vt:variant>
      <vt:variant>
        <vt:i4>22</vt:i4>
      </vt:variant>
      <vt:variant>
        <vt:lpstr>テーマ</vt:lpstr>
      </vt:variant>
      <vt:variant>
        <vt:i4>1</vt:i4>
      </vt:variant>
      <vt:variant>
        <vt:lpstr>スライド タイトル</vt:lpstr>
      </vt:variant>
      <vt:variant>
        <vt:i4>55</vt:i4>
      </vt:variant>
    </vt:vector>
  </HeadingPairs>
  <TitlesOfParts>
    <vt:vector size="78" baseType="lpstr">
      <vt:lpstr>Arial</vt:lpstr>
      <vt:lpstr>ＭＳ Ｐゴシック</vt:lpstr>
      <vt:lpstr>Webdings</vt:lpstr>
      <vt:lpstr>Wingdings 2</vt:lpstr>
      <vt:lpstr>Times New Roman</vt:lpstr>
      <vt:lpstr>CiscoSans ExtraLight</vt:lpstr>
      <vt:lpstr>Courier</vt:lpstr>
      <vt:lpstr>Symbol</vt:lpstr>
      <vt:lpstr>CiscoSansTT</vt:lpstr>
      <vt:lpstr>Calibri</vt:lpstr>
      <vt:lpstr>Zapf Dingbats</vt:lpstr>
      <vt:lpstr>Chalkduster</vt:lpstr>
      <vt:lpstr>CiscoSansTT ExtraLight</vt:lpstr>
      <vt:lpstr>Broadway</vt:lpstr>
      <vt:lpstr>ÉqÉâÉMÉmäpÉS ProN W3</vt:lpstr>
      <vt:lpstr>Wingdings</vt:lpstr>
      <vt:lpstr>CiscoSans</vt:lpstr>
      <vt:lpstr>CiscoSansTT Light</vt:lpstr>
      <vt:lpstr>Lucida Grande</vt:lpstr>
      <vt:lpstr>Courier New</vt:lpstr>
      <vt:lpstr>Ciscolight</vt:lpstr>
      <vt:lpstr>CiscoSans Thin</vt:lpstr>
      <vt:lpstr>Default Theme</vt:lpstr>
      <vt:lpstr>Intelligent WAN(IWAN) 最新情報のご紹介</vt:lpstr>
      <vt:lpstr>アジェンダ</vt:lpstr>
      <vt:lpstr>はじめにIWANとは？</vt:lpstr>
      <vt:lpstr>iWANに対する誤解やイメージ</vt:lpstr>
      <vt:lpstr>「大きな企業を除くと、複数の回線を契約して使い分けているお客様は少ない」？？？</vt:lpstr>
      <vt:lpstr>日本企業の通信回線事情</vt:lpstr>
      <vt:lpstr>背景：企業のトラフィックが増えている</vt:lpstr>
      <vt:lpstr>企業内のトラフィックが10倍になったら WANの帯域も10倍にしますか？</vt:lpstr>
      <vt:lpstr>一言で言うとIWANって何？</vt:lpstr>
      <vt:lpstr>Intelligent WAN を構成する機能群</vt:lpstr>
      <vt:lpstr>ありがちな誤解</vt:lpstr>
      <vt:lpstr>企業のトラフィックが増えているのはなぜ？</vt:lpstr>
      <vt:lpstr>企業のトラフィックが増えているのはなぜ？</vt:lpstr>
      <vt:lpstr>Chromebookとは?</vt:lpstr>
      <vt:lpstr>Chromebookの通信量は平均152倍</vt:lpstr>
      <vt:lpstr>USでの普及状況</vt:lpstr>
      <vt:lpstr>なぜ教育市場で受け入れられやすいのか？</vt:lpstr>
      <vt:lpstr>Chromebook導入時にCiscoのネットワークを採用する理由</vt:lpstr>
      <vt:lpstr>Chromebook利用時のWANの最適化</vt:lpstr>
      <vt:lpstr>IWAN最新情報のご紹介</vt:lpstr>
      <vt:lpstr>Intelligent WAN</vt:lpstr>
      <vt:lpstr>インターネット利用時に直面する帯域管理の課題</vt:lpstr>
      <vt:lpstr>IWAN伝送路用のAdaptive QoS どのように動作するのか？</vt:lpstr>
      <vt:lpstr>IWAN 2.0 さらに進んだQoS</vt:lpstr>
      <vt:lpstr>IWAN QoS 機能ロードマップ </vt:lpstr>
      <vt:lpstr>Intelligent WAN</vt:lpstr>
      <vt:lpstr>おさらい：Performance Routing (PfR)とは？</vt:lpstr>
      <vt:lpstr>PfRの革新ーより簡単により大規模対応に</vt:lpstr>
      <vt:lpstr>Performance Routingの基本的な構成要素</vt:lpstr>
      <vt:lpstr>Performance Routing v3 の構成要素</vt:lpstr>
      <vt:lpstr>簡素化された設定</vt:lpstr>
      <vt:lpstr>Intelligent WAN</vt:lpstr>
      <vt:lpstr>Akamai Connected Cache</vt:lpstr>
      <vt:lpstr>Akamai キャッシュ技術の導入：WAASの追加ライセンス</vt:lpstr>
      <vt:lpstr>パッケージングとライセンシング</vt:lpstr>
      <vt:lpstr>Intelligent WAN</vt:lpstr>
      <vt:lpstr>SuiteBとIKEv2 </vt:lpstr>
      <vt:lpstr>CiscoルータのSuiteB対応状況</vt:lpstr>
      <vt:lpstr>（参考）Suite B 構成要素</vt:lpstr>
      <vt:lpstr>IWAN ロードマップ</vt:lpstr>
      <vt:lpstr>IWAN利用ケース</vt:lpstr>
      <vt:lpstr>インターネット上でのDMVPN利用 VPNヘッドエンドへの複数のデフォルトルート</vt:lpstr>
      <vt:lpstr>インターネット上でのDMVPN利用</vt:lpstr>
      <vt:lpstr>PfR利用ケース0: 複数HUB, 別々のプレフィックス</vt:lpstr>
      <vt:lpstr>利用ケース1: (XE 3.15) 同一プレフィックスで複数HUB</vt:lpstr>
      <vt:lpstr>iWAN応用例 支店や営業所のBYOD環境で強固なセキュリティを提供</vt:lpstr>
      <vt:lpstr> Cisco IWAN 管理</vt:lpstr>
      <vt:lpstr>IWAN向けPrime Infra ワークフロー</vt:lpstr>
      <vt:lpstr>IWAN2.0/1.0で何が嬉しいのか？サマリ</vt:lpstr>
      <vt:lpstr>IWAN提案時に役立つ資料</vt:lpstr>
      <vt:lpstr>Cisco IWAN Where to go for more information</vt:lpstr>
      <vt:lpstr>Cisco IWAN Where to go for more information</vt:lpstr>
      <vt:lpstr>ISR-WAAS Scalability</vt:lpstr>
      <vt:lpstr>dCloud https://dcloud.cisco.com 3 New IWAN Demos! </vt:lpstr>
      <vt:lpstr>PowerPoint プレゼンテーション</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IWAN Update</dc:title>
  <dc:creator>smineta</dc:creator>
  <cp:lastModifiedBy>tichinom</cp:lastModifiedBy>
  <cp:revision>217</cp:revision>
  <dcterms:created xsi:type="dcterms:W3CDTF">2014-11-14T05:39:54Z</dcterms:created>
  <dcterms:modified xsi:type="dcterms:W3CDTF">2015-02-12T07:41:48Z</dcterms:modified>
</cp:coreProperties>
</file>