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5143500" type="screen16x9"/>
  <p:notesSz cx="6858000" cy="9144000"/>
  <p:custDataLst>
    <p:tags r:id="rId5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Text Slides" id="{291AD1F2-09EC-4502-AA26-4C6E419F9E62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pos="3144" userDrawn="1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esh Gohil" initials="" lastIdx="31" clrIdx="0"/>
  <p:cmAuthor id="1" name="Kate Ryan" initials="KR" lastIdx="1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69"/>
    <a:srgbClr val="86DBF2"/>
    <a:srgbClr val="049FD9"/>
    <a:srgbClr val="1FAED4"/>
    <a:srgbClr val="72C059"/>
    <a:srgbClr val="B2D171"/>
    <a:srgbClr val="B8E1D0"/>
    <a:srgbClr val="26194B"/>
    <a:srgbClr val="9891A0"/>
    <a:srgbClr val="113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8" autoAdjust="0"/>
    <p:restoredTop sz="96469" autoAdjust="0"/>
  </p:normalViewPr>
  <p:slideViewPr>
    <p:cSldViewPr snapToGrid="0" snapToObjects="1" showGuides="1">
      <p:cViewPr varScale="1">
        <p:scale>
          <a:sx n="170" d="100"/>
          <a:sy n="170" d="100"/>
        </p:scale>
        <p:origin x="200" y="208"/>
      </p:cViewPr>
      <p:guideLst>
        <p:guide pos="3144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 snapToGrid="0" snapToObjects="1" showGuides="1">
      <p:cViewPr varScale="1">
        <p:scale>
          <a:sx n="87" d="100"/>
          <a:sy n="87" d="100"/>
        </p:scale>
        <p:origin x="257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tags" Target="tags/tag1.xml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3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E48B1C-1E6B-744F-8E6C-3836D33BC0D9}" type="datetimeFigureOut">
              <a:rPr lang="en-US"/>
              <a:pPr>
                <a:defRPr/>
              </a:pPr>
              <a:t>6/4/18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5A8EAB7-F1BA-274C-91A9-46214A29E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80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A637A29-4E7E-A24B-BAB1-D48C888F91E4}" type="datetimeFigureOut">
              <a:rPr lang="en-US"/>
              <a:pPr>
                <a:defRPr/>
              </a:pPr>
              <a:t>6/4/18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7A1FA6-25DE-9E4E-A34D-CF67DE7DB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92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399" y="1205898"/>
            <a:ext cx="3886200" cy="3083094"/>
          </a:xfrm>
          <a:prstGeom prst="rect">
            <a:avLst/>
          </a:prstGeom>
        </p:spPr>
        <p:txBody>
          <a:bodyPr lIns="0" tIns="45710" rIns="0" bIns="45710">
            <a:noAutofit/>
          </a:bodyPr>
          <a:lstStyle>
            <a:lvl1pPr marL="174625" indent="-117475">
              <a:lnSpc>
                <a:spcPct val="95000"/>
              </a:lnSpc>
              <a:spcBef>
                <a:spcPts val="1110"/>
              </a:spcBef>
              <a:buClr>
                <a:schemeClr val="tx1"/>
              </a:buClr>
              <a:buSzPct val="60000"/>
              <a:buFont typeface="Arial"/>
              <a:buChar char="•"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 marL="288925" indent="-114300">
              <a:lnSpc>
                <a:spcPct val="95000"/>
              </a:lnSpc>
              <a:spcBef>
                <a:spcPts val="450"/>
              </a:spcBef>
              <a:buClr>
                <a:schemeClr val="tx1"/>
              </a:buClr>
              <a:buSzPct val="60000"/>
              <a:buFont typeface="Arial"/>
              <a:buChar char="•"/>
              <a:defRPr sz="1800"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403225" indent="-114300">
              <a:buClr>
                <a:schemeClr val="tx1"/>
              </a:buClr>
              <a:buSzPct val="6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cs typeface="CiscoSans ExtraLight"/>
              </a:defRPr>
            </a:lvl3pPr>
            <a:lvl4pPr marL="517525" indent="-114300">
              <a:buClr>
                <a:schemeClr val="tx1"/>
              </a:buClr>
              <a:buSzPct val="60000"/>
              <a:buFont typeface="Arial"/>
              <a:buChar char="•"/>
              <a:defRPr sz="1400"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 marL="631825" indent="-114300">
              <a:buClr>
                <a:schemeClr val="tx1"/>
              </a:buClr>
              <a:buSzPct val="60000"/>
              <a:buFont typeface="Arial"/>
              <a:buChar char="•"/>
              <a:defRPr sz="1200"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55866" y="1205898"/>
            <a:ext cx="3886200" cy="3083094"/>
          </a:xfrm>
          <a:prstGeom prst="rect">
            <a:avLst/>
          </a:prstGeom>
        </p:spPr>
        <p:txBody>
          <a:bodyPr lIns="0" tIns="45710" rIns="0" bIns="45710">
            <a:noAutofit/>
          </a:bodyPr>
          <a:lstStyle>
            <a:lvl1pPr marL="174625" indent="-117475">
              <a:lnSpc>
                <a:spcPct val="95000"/>
              </a:lnSpc>
              <a:spcBef>
                <a:spcPts val="1110"/>
              </a:spcBef>
              <a:buClr>
                <a:schemeClr val="tx1"/>
              </a:buClr>
              <a:buSzPct val="60000"/>
              <a:buFont typeface="Arial"/>
              <a:buChar char="•"/>
              <a:defRPr sz="2000" b="0" i="0" baseline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 marL="288925" indent="-114300">
              <a:lnSpc>
                <a:spcPct val="95000"/>
              </a:lnSpc>
              <a:spcBef>
                <a:spcPts val="450"/>
              </a:spcBef>
              <a:buClr>
                <a:schemeClr val="tx1"/>
              </a:buClr>
              <a:buSzPct val="60000"/>
              <a:buFont typeface="Arial"/>
              <a:buChar char="•"/>
              <a:defRPr sz="1800"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403225" indent="-114300">
              <a:buClr>
                <a:schemeClr val="tx1"/>
              </a:buClr>
              <a:buSzPct val="6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cs typeface="CiscoSans ExtraLight"/>
              </a:defRPr>
            </a:lvl3pPr>
            <a:lvl4pPr marL="517525" indent="-114300">
              <a:buClr>
                <a:schemeClr val="tx1"/>
              </a:buClr>
              <a:buSzPct val="60000"/>
              <a:buFont typeface="Arial"/>
              <a:buChar char="•"/>
              <a:defRPr sz="1400"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 marL="631825" indent="-114300">
              <a:buClr>
                <a:schemeClr val="tx1"/>
              </a:buClr>
              <a:buSzPct val="60000"/>
              <a:buFont typeface="Arial"/>
              <a:buChar char="•"/>
              <a:defRPr sz="1200"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03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Goes Here</a:t>
            </a:r>
          </a:p>
        </p:txBody>
      </p:sp>
      <p:sp>
        <p:nvSpPr>
          <p:cNvPr id="13" name="Rectangle 4"/>
          <p:cNvSpPr>
            <a:spLocks noChangeArrowheads="1"/>
          </p:cNvSpPr>
          <p:nvPr userDrawn="1"/>
        </p:nvSpPr>
        <p:spPr bwMode="ltGray">
          <a:xfrm>
            <a:off x="477679" y="4741653"/>
            <a:ext cx="3401050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spc="20" baseline="0" dirty="0">
                <a:solidFill>
                  <a:schemeClr val="bg2">
                    <a:lumMod val="65000"/>
                  </a:schemeClr>
                </a:solidFill>
                <a:latin typeface="+mn-lt"/>
                <a:ea typeface="+mn-ea"/>
                <a:cs typeface="CiscoSans Thin"/>
              </a:rPr>
              <a:t>© </a:t>
            </a:r>
            <a:r>
              <a:rPr lang="en-US" sz="600" spc="20" baseline="0" dirty="0" smtClean="0">
                <a:solidFill>
                  <a:schemeClr val="bg2">
                    <a:lumMod val="65000"/>
                  </a:schemeClr>
                </a:solidFill>
                <a:latin typeface="+mn-lt"/>
                <a:ea typeface="+mn-ea"/>
                <a:cs typeface="CiscoSans Thin"/>
              </a:rPr>
              <a:t>2018  </a:t>
            </a:r>
            <a:r>
              <a:rPr lang="en-US" sz="600" spc="20" baseline="0" dirty="0">
                <a:solidFill>
                  <a:schemeClr val="bg2">
                    <a:lumMod val="65000"/>
                  </a:schemeClr>
                </a:solidFill>
                <a:latin typeface="+mn-lt"/>
                <a:ea typeface="+mn-ea"/>
                <a:cs typeface="CiscoSans Thin"/>
              </a:rPr>
              <a:t>Cisco and/or its affiliates. All rights reserved.   Cisco </a:t>
            </a:r>
            <a:r>
              <a:rPr lang="en-US" sz="600" spc="20" baseline="0" dirty="0" smtClean="0">
                <a:solidFill>
                  <a:schemeClr val="bg2">
                    <a:lumMod val="65000"/>
                  </a:schemeClr>
                </a:solidFill>
                <a:latin typeface="+mn-lt"/>
                <a:ea typeface="+mn-ea"/>
                <a:cs typeface="CiscoSans Thin"/>
              </a:rPr>
              <a:t>Public</a:t>
            </a:r>
            <a:endParaRPr lang="en-US" sz="600" spc="20" baseline="0" dirty="0">
              <a:solidFill>
                <a:schemeClr val="bg2">
                  <a:lumMod val="65000"/>
                </a:schemeClr>
              </a:solidFill>
              <a:latin typeface="+mn-lt"/>
              <a:ea typeface="+mn-ea"/>
              <a:cs typeface="CiscoSans Thi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</p:sldLayoutIdLst>
  <p:txStyles>
    <p:titleStyle>
      <a:lvl1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lang="en-US" sz="2800" b="0" i="0" u="none" kern="1200" dirty="0">
          <a:solidFill>
            <a:schemeClr val="tx2"/>
          </a:solidFill>
          <a:latin typeface="+mj-lt"/>
          <a:ea typeface="CiscoSansTT Thin" charset="0"/>
          <a:cs typeface="CiscoSansTT Thin" charset="0"/>
        </a:defRPr>
      </a:lvl1pPr>
      <a:lvl2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2pPr>
      <a:lvl3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3pPr>
      <a:lvl4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4pPr>
      <a:lvl5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5pPr>
      <a:lvl6pPr marL="4572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6pPr>
      <a:lvl7pPr marL="9144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7pPr>
      <a:lvl8pPr marL="13716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8pPr>
      <a:lvl9pPr marL="18288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9pPr>
    </p:titleStyle>
    <p:bodyStyle>
      <a:lvl1pPr marL="169863" indent="-169863" algn="l" defTabSz="684213" rtl="0" eaLnBrk="1" fontAlgn="base" hangingPunct="1">
        <a:lnSpc>
          <a:spcPct val="95000"/>
        </a:lnSpc>
        <a:spcBef>
          <a:spcPts val="1075"/>
        </a:spcBef>
        <a:spcAft>
          <a:spcPct val="0"/>
        </a:spcAft>
        <a:buClr>
          <a:schemeClr val="tx2"/>
        </a:buClr>
        <a:buSzPct val="90000"/>
        <a:buFont typeface="Arial" charset="0"/>
        <a:buChar char="•"/>
        <a:defRPr lang="en-US" sz="15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1pPr>
      <a:lvl2pPr marL="358775" indent="-215900" algn="l" defTabSz="684213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lang="en-US" sz="14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2pPr>
      <a:lvl3pPr marL="431800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2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3pPr>
      <a:lvl4pPr marL="503238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4pPr>
      <a:lvl5pPr marL="574675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5pPr>
      <a:lvl6pPr marL="863856" indent="-171445" algn="l" defTabSz="685777" rtl="0" eaLnBrk="1" latinLnBrk="0" hangingPunct="1">
        <a:spcBef>
          <a:spcPts val="600"/>
        </a:spcBef>
        <a:buFont typeface="Arial" pitchFamily="34" charset="0"/>
        <a:buChar char="•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35844" indent="-171422" algn="l" defTabSz="685777" rtl="0" eaLnBrk="1" latinLnBrk="0" hangingPunct="1">
        <a:spcBef>
          <a:spcPts val="600"/>
        </a:spcBef>
        <a:buFont typeface="Arial" pitchFamily="34" charset="0"/>
        <a:buChar char="•"/>
        <a:defRPr sz="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0220" indent="0" algn="l" defTabSz="685777" rtl="0" eaLnBrk="1" latinLnBrk="0" hangingPunct="1">
        <a:spcBef>
          <a:spcPct val="20000"/>
        </a:spcBef>
        <a:buFont typeface="Arial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53" indent="-171445" algn="l" defTabSz="68577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7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5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41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32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2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1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892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5448" userDrawn="1">
          <p15:clr>
            <a:srgbClr val="F26B43"/>
          </p15:clr>
        </p15:guide>
        <p15:guide id="4" orient="horz" pos="757" userDrawn="1">
          <p15:clr>
            <a:srgbClr val="F26B43"/>
          </p15:clr>
        </p15:guide>
        <p15:guide id="5" orient="horz" pos="335" userDrawn="1">
          <p15:clr>
            <a:srgbClr val="F26B43"/>
          </p15:clr>
        </p15:guide>
        <p15:guide id="6" pos="2876" userDrawn="1">
          <p15:clr>
            <a:srgbClr val="F26B43"/>
          </p15:clr>
        </p15:guide>
        <p15:guide id="7" orient="horz" pos="104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6419123" y="540904"/>
            <a:ext cx="222849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800" b="1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株式会社ローソン </a:t>
            </a:r>
            <a:endParaRPr lang="en-US" altLang="ja-JP" sz="800" b="1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本社所在地　    東京都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品川区大崎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一丁目</a:t>
            </a: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11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番</a:t>
            </a: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2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号</a:t>
            </a:r>
            <a:endParaRPr lang="en-US" altLang="ja-JP" sz="6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　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　　　　　　　     ゲートシティ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大崎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イーストタワー</a:t>
            </a:r>
            <a:endParaRPr lang="en-US" altLang="ja-JP" sz="6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設立　             </a:t>
            </a: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1975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年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4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月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15 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日</a:t>
            </a:r>
            <a:endParaRPr lang="en-US" altLang="ja-JP" sz="6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資本金　          </a:t>
            </a: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585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億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664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万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4 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千円</a:t>
            </a:r>
            <a:endParaRPr lang="en-US" altLang="ja-JP" sz="6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社員数　          </a:t>
            </a: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9,403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人（連結） </a:t>
            </a:r>
            <a:endParaRPr lang="en-US" altLang="ja-JP" sz="6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全店舗売上高　</a:t>
            </a: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2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兆</a:t>
            </a: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1,579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億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円（連結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）</a:t>
            </a:r>
            <a:endParaRPr lang="en-US" altLang="ja-JP" sz="6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総店舗数　      </a:t>
            </a: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13,111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店（国内のみ） </a:t>
            </a:r>
            <a:endParaRPr lang="en-US" altLang="ja-JP" sz="6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URL</a:t>
            </a: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　              </a:t>
            </a:r>
            <a:r>
              <a:rPr lang="en-US" altLang="ja-JP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http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://www.lawson.co.jp/ </a:t>
            </a:r>
            <a:endParaRPr lang="en-US" altLang="ja-JP" sz="6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6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＊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数値はすべて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2017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年 </a:t>
            </a:r>
            <a:r>
              <a:rPr lang="en-US" altLang="ja-JP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2 </a:t>
            </a:r>
            <a:r>
              <a:rPr lang="ja-JP" altLang="en-US" sz="6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月末現在 </a:t>
            </a:r>
            <a:endParaRPr lang="zh-TW" altLang="en-US" sz="6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77515" y="634742"/>
            <a:ext cx="49406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店舗オーナーへの経営支援用 業務タブレット展開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</a:t>
            </a:r>
            <a:endParaRPr lang="en-US" altLang="ja-JP" sz="16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クラウド</a:t>
            </a:r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管理型ワイヤレスを採用</a:t>
            </a:r>
            <a:endParaRPr lang="ja-JP" altLang="en-US" sz="1600" b="1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75144" y="1182048"/>
            <a:ext cx="527584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ローソンは、共働き世帯の増加や高齢化の加速、小売店舗の減少などの環境変化に対応し、便利なだけではなく毎日の暮らしに必要な「マチの暮らしにとって、なくてはならない存在」となることを目指し、さまざまな改革を実行中です。今回、店舗オーナーの経営支援を目的とした業務用タブレット活用を機に </a:t>
            </a:r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Cisco Meraki 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を全店舗に導入しました。また、社内ではコミュニケーション強化に </a:t>
            </a:r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Cisco WebEx 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 </a:t>
            </a:r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Cisco TelePresence 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を活用しています。</a:t>
            </a:r>
            <a:endParaRPr lang="en-US" altLang="ja-JP" sz="3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274638"/>
            <a:ext cx="1080000" cy="252000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1045" y="272519"/>
            <a:ext cx="8483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ユーザ事例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77516" y="279004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solidFill>
                  <a:srgbClr val="676767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小売業</a:t>
            </a:r>
            <a:endParaRPr kumimoji="1" lang="ja-JP" altLang="en-US" sz="1050" dirty="0">
              <a:solidFill>
                <a:srgbClr val="676767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39691" y="2035781"/>
            <a:ext cx="1636364" cy="1170073"/>
            <a:chOff x="257628" y="1710231"/>
            <a:chExt cx="1980000" cy="1170073"/>
          </a:xfrm>
        </p:grpSpPr>
        <p:sp>
          <p:nvSpPr>
            <p:cNvPr id="14" name="正方形/長方形 13"/>
            <p:cNvSpPr/>
            <p:nvPr/>
          </p:nvSpPr>
          <p:spPr>
            <a:xfrm>
              <a:off x="257628" y="1956974"/>
              <a:ext cx="19800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店舗での業務タブレット活用のための業務用 </a:t>
              </a:r>
              <a:r>
                <a:rPr lang="en-US" altLang="ja-JP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Wi-Fi 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構築</a:t>
              </a:r>
              <a:endPara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多拠点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ビジネスにおいて構築と展開のしやすさ</a:t>
              </a: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57628" y="1710231"/>
              <a:ext cx="1980000" cy="239486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課題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2606312" y="2035781"/>
            <a:ext cx="1636364" cy="1170073"/>
            <a:chOff x="2434494" y="1710231"/>
            <a:chExt cx="1980000" cy="1170073"/>
          </a:xfrm>
        </p:grpSpPr>
        <p:sp>
          <p:nvSpPr>
            <p:cNvPr id="17" name="正方形/長方形 16"/>
            <p:cNvSpPr/>
            <p:nvPr/>
          </p:nvSpPr>
          <p:spPr>
            <a:xfrm>
              <a:off x="2434494" y="1956974"/>
              <a:ext cx="19800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機器への機能実装、展開でクラウド管理型メリットを</a:t>
              </a: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実感</a:t>
              </a:r>
              <a:endPara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電波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や機器状況を可視化できるリモート管理運用性 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434494" y="1710231"/>
              <a:ext cx="1980000" cy="239486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ソリューション</a:t>
              </a: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4783177" y="2029296"/>
            <a:ext cx="1636364" cy="1170073"/>
            <a:chOff x="4611359" y="1710231"/>
            <a:chExt cx="1980000" cy="1170073"/>
          </a:xfrm>
        </p:grpSpPr>
        <p:sp>
          <p:nvSpPr>
            <p:cNvPr id="20" name="正方形/長方形 19"/>
            <p:cNvSpPr/>
            <p:nvPr/>
          </p:nvSpPr>
          <p:spPr>
            <a:xfrm>
              <a:off x="4611359" y="1956974"/>
              <a:ext cx="19800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ja-JP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Cisco Meraki Location Analytics API 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活用によるデータ分析 </a:t>
              </a:r>
              <a:endPara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altLang="ja-JP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ja-JP" altLang="en-US" sz="9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デジタル 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マーケティングによるブランド価値向上</a:t>
              </a: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611359" y="1710231"/>
              <a:ext cx="1980000" cy="239486"/>
            </a:xfrm>
            <a:prstGeom prst="rect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結果～今後</a:t>
              </a:r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6634558" y="1658351"/>
            <a:ext cx="2021364" cy="627649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rgbClr val="676767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05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製品</a:t>
            </a:r>
            <a:r>
              <a:rPr kumimoji="0" lang="en-US" altLang="ja-JP" sz="105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 &amp; </a:t>
            </a:r>
            <a:r>
              <a:rPr kumimoji="0" lang="ja-JP" altLang="ja-JP" sz="105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サービス</a:t>
            </a:r>
            <a:endParaRPr kumimoji="0" lang="ja-JP" altLang="ja-JP" sz="1100" b="0" i="0" u="none" strike="noStrike" kern="1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Courier New" panose="02070309020205020404" pitchFamily="49" charset="0"/>
            </a:endParaRPr>
          </a:p>
          <a:p>
            <a:r>
              <a:rPr lang="ja-JP" altLang="en-US" sz="700" dirty="0">
                <a:solidFill>
                  <a:schemeClr val="bg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sz="700" dirty="0">
                <a:solidFill>
                  <a:schemeClr val="bg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Cisco Meraki </a:t>
            </a:r>
            <a:endParaRPr lang="en-US" altLang="ja-JP" sz="700" dirty="0" smtClean="0">
              <a:solidFill>
                <a:schemeClr val="bg2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700" dirty="0" smtClean="0">
                <a:solidFill>
                  <a:schemeClr val="bg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sz="700" dirty="0">
                <a:solidFill>
                  <a:schemeClr val="bg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Cisco WebEx </a:t>
            </a:r>
            <a:endParaRPr lang="en-US" altLang="ja-JP" sz="700" dirty="0" smtClean="0">
              <a:solidFill>
                <a:schemeClr val="bg2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700" dirty="0" smtClean="0">
                <a:solidFill>
                  <a:schemeClr val="bg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sz="700" dirty="0">
                <a:solidFill>
                  <a:schemeClr val="bg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Cisco TelePresence </a:t>
            </a:r>
            <a:endParaRPr lang="ja-JP" altLang="ja-JP" sz="100" kern="100" dirty="0">
              <a:solidFill>
                <a:schemeClr val="bg2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ourier New" panose="02070309020205020404" pitchFamily="49" charset="0"/>
            </a:endParaRPr>
          </a:p>
        </p:txBody>
      </p:sp>
      <p:sp>
        <p:nvSpPr>
          <p:cNvPr id="24" name="二等辺三角形 23"/>
          <p:cNvSpPr>
            <a:spLocks noChangeAspect="1"/>
          </p:cNvSpPr>
          <p:nvPr/>
        </p:nvSpPr>
        <p:spPr>
          <a:xfrm rot="5400000">
            <a:off x="2326176" y="2152107"/>
            <a:ext cx="143334" cy="123564"/>
          </a:xfrm>
          <a:prstGeom prst="triangle">
            <a:avLst/>
          </a:prstGeom>
          <a:gradFill rotWithShape="1">
            <a:gsLst>
              <a:gs pos="0">
                <a:srgbClr val="214794">
                  <a:tint val="50000"/>
                  <a:satMod val="300000"/>
                </a:srgbClr>
              </a:gs>
              <a:gs pos="35000">
                <a:srgbClr val="214794">
                  <a:tint val="37000"/>
                  <a:satMod val="300000"/>
                </a:srgbClr>
              </a:gs>
              <a:gs pos="100000">
                <a:srgbClr val="214794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676767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" name="二等辺三角形 24"/>
          <p:cNvSpPr>
            <a:spLocks noChangeAspect="1"/>
          </p:cNvSpPr>
          <p:nvPr/>
        </p:nvSpPr>
        <p:spPr>
          <a:xfrm rot="5400000">
            <a:off x="4480438" y="2141818"/>
            <a:ext cx="143334" cy="123564"/>
          </a:xfrm>
          <a:prstGeom prst="triangle">
            <a:avLst/>
          </a:prstGeom>
          <a:gradFill rotWithShape="1">
            <a:gsLst>
              <a:gs pos="0">
                <a:srgbClr val="8EBCDC">
                  <a:tint val="50000"/>
                  <a:satMod val="300000"/>
                </a:srgbClr>
              </a:gs>
              <a:gs pos="35000">
                <a:srgbClr val="8EBCDC">
                  <a:tint val="37000"/>
                  <a:satMod val="300000"/>
                </a:srgbClr>
              </a:gs>
              <a:gs pos="100000">
                <a:srgbClr val="8EBCDC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676767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>
            <a:off x="1680566" y="529177"/>
            <a:ext cx="6275810" cy="0"/>
          </a:xfrm>
          <a:prstGeom prst="line">
            <a:avLst/>
          </a:prstGeom>
          <a:noFill/>
          <a:ln w="9525" cap="flat" cmpd="sng" algn="ctr">
            <a:solidFill>
              <a:srgbClr val="8EBCDC"/>
            </a:solidFill>
            <a:prstDash val="solid"/>
          </a:ln>
          <a:effectLst/>
        </p:spPr>
      </p:cxnSp>
      <p:grpSp>
        <p:nvGrpSpPr>
          <p:cNvPr id="27" name="グループ化 26"/>
          <p:cNvGrpSpPr/>
          <p:nvPr/>
        </p:nvGrpSpPr>
        <p:grpSpPr>
          <a:xfrm>
            <a:off x="-1" y="3587013"/>
            <a:ext cx="6588125" cy="1000862"/>
            <a:chOff x="-1" y="3587013"/>
            <a:chExt cx="6588125" cy="1000862"/>
          </a:xfrm>
        </p:grpSpPr>
        <p:sp>
          <p:nvSpPr>
            <p:cNvPr id="28" name="Rectangle 630"/>
            <p:cNvSpPr>
              <a:spLocks noChangeArrowheads="1"/>
            </p:cNvSpPr>
            <p:nvPr/>
          </p:nvSpPr>
          <p:spPr bwMode="auto">
            <a:xfrm flipV="1">
              <a:off x="-1" y="3587013"/>
              <a:ext cx="6588125" cy="1000862"/>
            </a:xfrm>
            <a:prstGeom prst="rect">
              <a:avLst/>
            </a:prstGeom>
            <a:gradFill rotWithShape="1">
              <a:gsLst>
                <a:gs pos="0">
                  <a:srgbClr val="32B2DF">
                    <a:shade val="51000"/>
                    <a:satMod val="130000"/>
                  </a:srgbClr>
                </a:gs>
                <a:gs pos="80000">
                  <a:srgbClr val="32B2DF">
                    <a:shade val="93000"/>
                    <a:satMod val="130000"/>
                  </a:srgbClr>
                </a:gs>
                <a:gs pos="100000">
                  <a:srgbClr val="32B2D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32B2DF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lIns="73025" tIns="36511" rIns="73025" bIns="36511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ja-JP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685295" y="3671672"/>
              <a:ext cx="806492" cy="806492"/>
              <a:chOff x="1647825" y="5186363"/>
              <a:chExt cx="1428750" cy="1428750"/>
            </a:xfrm>
          </p:grpSpPr>
          <p:sp>
            <p:nvSpPr>
              <p:cNvPr id="35" name="Oval 20"/>
              <p:cNvSpPr>
                <a:spLocks noChangeArrowheads="1"/>
              </p:cNvSpPr>
              <p:nvPr/>
            </p:nvSpPr>
            <p:spPr bwMode="auto">
              <a:xfrm>
                <a:off x="1647825" y="5186363"/>
                <a:ext cx="1428750" cy="1428750"/>
              </a:xfrm>
              <a:prstGeom prst="ellipse">
                <a:avLst/>
              </a:prstGeom>
              <a:gradFill rotWithShape="1">
                <a:gsLst>
                  <a:gs pos="0">
                    <a:srgbClr val="215163">
                      <a:alpha val="0"/>
                    </a:srgbClr>
                  </a:gs>
                  <a:gs pos="100000">
                    <a:srgbClr val="2BA2D7">
                      <a:alpha val="10999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lIns="82124" tIns="41061" rIns="82124" bIns="41061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676767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36" name="Oval 21"/>
              <p:cNvSpPr>
                <a:spLocks noChangeArrowheads="1"/>
              </p:cNvSpPr>
              <p:nvPr/>
            </p:nvSpPr>
            <p:spPr bwMode="auto">
              <a:xfrm>
                <a:off x="1895991" y="5434529"/>
                <a:ext cx="932417" cy="932417"/>
              </a:xfrm>
              <a:prstGeom prst="ellipse">
                <a:avLst/>
              </a:prstGeom>
              <a:gradFill rotWithShape="1">
                <a:gsLst>
                  <a:gs pos="0">
                    <a:srgbClr val="255E76">
                      <a:alpha val="0"/>
                    </a:srgbClr>
                  </a:gs>
                  <a:gs pos="100000">
                    <a:srgbClr val="50CCFE">
                      <a:alpha val="28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lIns="82124" tIns="41061" rIns="82124" bIns="41061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676767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grpSp>
          <p:nvGrpSpPr>
            <p:cNvPr id="30" name="グループ化 29"/>
            <p:cNvGrpSpPr/>
            <p:nvPr/>
          </p:nvGrpSpPr>
          <p:grpSpPr>
            <a:xfrm>
              <a:off x="189037" y="3781048"/>
              <a:ext cx="1114185" cy="612792"/>
              <a:chOff x="189037" y="3795886"/>
              <a:chExt cx="1114185" cy="612792"/>
            </a:xfrm>
          </p:grpSpPr>
          <p:sp>
            <p:nvSpPr>
              <p:cNvPr id="33" name="Text Box 23"/>
              <p:cNvSpPr txBox="1">
                <a:spLocks noChangeArrowheads="1"/>
              </p:cNvSpPr>
              <p:nvPr/>
            </p:nvSpPr>
            <p:spPr bwMode="auto">
              <a:xfrm>
                <a:off x="189037" y="3795886"/>
                <a:ext cx="518513" cy="329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82124" tIns="41061" rIns="82124" bIns="41061">
                <a:spAutoFit/>
              </a:bodyPr>
              <a:lstStyle/>
              <a:p>
                <a:pPr marL="0" marR="0" lvl="0" indent="0" defTabSz="81438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Why</a:t>
                </a:r>
              </a:p>
            </p:txBody>
          </p:sp>
          <p:sp>
            <p:nvSpPr>
              <p:cNvPr id="34" name="Text Box 24"/>
              <p:cNvSpPr txBox="1">
                <a:spLocks noChangeArrowheads="1"/>
              </p:cNvSpPr>
              <p:nvPr/>
            </p:nvSpPr>
            <p:spPr bwMode="auto">
              <a:xfrm>
                <a:off x="419225" y="4017977"/>
                <a:ext cx="883997" cy="3907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82124" tIns="41061" rIns="82124" bIns="41061">
                <a:spAutoFit/>
              </a:bodyPr>
              <a:lstStyle/>
              <a:p>
                <a:pPr marL="0" marR="0" lvl="0" indent="0" defTabSz="81438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Cisco?</a:t>
                </a:r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560288" y="3656557"/>
              <a:ext cx="5027836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50" dirty="0">
                  <a:solidFill>
                    <a:schemeClr val="bg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「全社システムがスピードと柔軟性を重視してクラウド シフト化する中で</a:t>
              </a:r>
              <a:r>
                <a:rPr lang="ja-JP" altLang="en-US" sz="1050" dirty="0" smtClean="0">
                  <a:solidFill>
                    <a:schemeClr val="bg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、</a:t>
              </a:r>
              <a:endParaRPr lang="en-US" altLang="ja-JP" sz="1050" dirty="0" smtClean="0">
                <a:solidFill>
                  <a:schemeClr val="bg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en-US" altLang="ja-JP" sz="1050" dirty="0" smtClean="0">
                  <a:solidFill>
                    <a:schemeClr val="bg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Cisco </a:t>
              </a:r>
              <a:r>
                <a:rPr lang="en-US" altLang="ja-JP" sz="1050" dirty="0">
                  <a:solidFill>
                    <a:schemeClr val="bg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Meraki </a:t>
              </a:r>
              <a:r>
                <a:rPr lang="ja-JP" altLang="en-US" sz="1050" dirty="0">
                  <a:solidFill>
                    <a:schemeClr val="bg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のワイヤレス機器管理、運用をクラウドで行える点</a:t>
              </a:r>
              <a:r>
                <a:rPr lang="ja-JP" altLang="en-US" sz="1050" dirty="0" smtClean="0">
                  <a:solidFill>
                    <a:schemeClr val="bg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が</a:t>
              </a:r>
              <a:endParaRPr lang="en-US" altLang="ja-JP" sz="1050" dirty="0" smtClean="0">
                <a:solidFill>
                  <a:schemeClr val="bg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050" dirty="0" smtClean="0">
                  <a:solidFill>
                    <a:schemeClr val="bg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方向性</a:t>
              </a:r>
              <a:r>
                <a:rPr lang="ja-JP" altLang="en-US" sz="1050" dirty="0">
                  <a:solidFill>
                    <a:schemeClr val="bg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と合致しました</a:t>
              </a:r>
              <a:r>
                <a:rPr lang="ja-JP" altLang="en-US" sz="1050" dirty="0" smtClean="0">
                  <a:solidFill>
                    <a:schemeClr val="bg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。」</a:t>
              </a:r>
              <a:endParaRPr lang="en-US" altLang="ja-JP" sz="1050" dirty="0" smtClean="0">
                <a:solidFill>
                  <a:schemeClr val="bg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050" dirty="0" smtClean="0">
                  <a:solidFill>
                    <a:schemeClr val="bg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ja-JP" altLang="en-US" sz="900" dirty="0">
                  <a:solidFill>
                    <a:schemeClr val="bg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─株式会社ローソン 業務システム統括本部 本部長補佐　高原 理彦 </a:t>
              </a:r>
              <a:r>
                <a:rPr lang="ja-JP" altLang="en-US" sz="900" dirty="0" smtClean="0">
                  <a:solidFill>
                    <a:schemeClr val="bg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氏</a:t>
              </a:r>
              <a:endParaRPr lang="ja-JP" altLang="en-US" sz="100" kern="100" dirty="0">
                <a:solidFill>
                  <a:schemeClr val="bg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endParaRPr>
            </a:p>
          </p:txBody>
        </p:sp>
        <p:sp>
          <p:nvSpPr>
            <p:cNvPr id="32" name="Line 17"/>
            <p:cNvSpPr>
              <a:spLocks noChangeShapeType="1"/>
            </p:cNvSpPr>
            <p:nvPr/>
          </p:nvSpPr>
          <p:spPr bwMode="auto">
            <a:xfrm>
              <a:off x="1560288" y="3713525"/>
              <a:ext cx="0" cy="747839"/>
            </a:xfrm>
            <a:prstGeom prst="line">
              <a:avLst/>
            </a:prstGeom>
            <a:noFill/>
            <a:ln w="9525">
              <a:solidFill>
                <a:srgbClr val="C5D4E9"/>
              </a:solidFill>
              <a:round/>
              <a:headEnd/>
              <a:tailEnd/>
            </a:ln>
          </p:spPr>
          <p:txBody>
            <a:bodyPr lIns="82124" tIns="41061" rIns="82124" bIns="41061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676767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6" y="545890"/>
            <a:ext cx="1139214" cy="65561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26334" y="3339830"/>
            <a:ext cx="2037495" cy="126746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05024" y="2317760"/>
            <a:ext cx="1058806" cy="120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320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1.0&quot;&gt;&lt;object type=&quot;1&quot; unique_id=&quot;10001&quot;&gt;&lt;object type=&quot;2&quot; unique_id=&quot;10002&quot;&gt;&lt;object type=&quot;3&quot; unique_id=&quot;184153&quot;&gt;&lt;property id=&quot;20148&quot; value=&quot;5&quot;/&gt;&lt;property id=&quot;20300&quot; value=&quot;Slide 6 - &amp;quot;Use this slide for transitions&amp;quot;&quot;/&gt;&lt;property id=&quot;20307&quot; value=&quot;257&quot;/&gt;&lt;/object&gt;&lt;object type=&quot;3&quot; unique_id=&quot;184154&quot;&gt;&lt;property id=&quot;20148&quot; value=&quot;5&quot;/&gt;&lt;property id=&quot;20300&quot; value=&quot;Slide 25 - &amp;quot;Color palette&amp;quot;&quot;/&gt;&lt;property id=&quot;20307&quot; value=&quot;258&quot;/&gt;&lt;/object&gt;&lt;object type=&quot;3&quot; unique_id=&quot;184155&quot;&gt;&lt;property id=&quot;20148&quot; value=&quot;5&quot;/&gt;&lt;property id=&quot;20300&quot; value=&quot;Slide 13 - &amp;quot;Two-column layout&amp;quot;&quot;/&gt;&lt;property id=&quot;20307&quot; value=&quot;259&quot;/&gt;&lt;/object&gt;&lt;object type=&quot;3&quot; unique_id=&quot;184156&quot;&gt;&lt;property id=&quot;20148&quot; value=&quot;5&quot;/&gt;&lt;property id=&quot;20300&quot; value=&quot;Slide 19 - &amp;quot;This is a sample headline&amp;quot;&quot;/&gt;&lt;property id=&quot;20307&quot; value=&quot;260&quot;/&gt;&lt;/object&gt;&lt;object type=&quot;3&quot; unique_id=&quot;184157&quot;&gt;&lt;property id=&quot;20148&quot; value=&quot;5&quot;/&gt;&lt;property id=&quot;20300&quot; value=&quot;Slide 20 - &amp;quot;Slide title&amp;quot;&quot;/&gt;&lt;property id=&quot;20307&quot; value=&quot;261&quot;/&gt;&lt;/object&gt;&lt;object type=&quot;3&quot; unique_id=&quot;184158&quot;&gt;&lt;property id=&quot;20148&quot; value=&quot;5&quot;/&gt;&lt;property id=&quot;20300&quot; value=&quot;Slide 10 - &amp;quot;This is a sample headline&amp;quot;&quot;/&gt;&lt;property id=&quot;20307&quot; value=&quot;262&quot;/&gt;&lt;/object&gt;&lt;object type=&quot;3&quot; unique_id=&quot;184159&quot;&gt;&lt;property id=&quot;20148&quot; value=&quot;5&quot;/&gt;&lt;property id=&quot;20300&quot; value=&quot;Slide 11 - &amp;quot;This is a sample headline&amp;quot;&quot;/&gt;&lt;property id=&quot;20307&quot; value=&quot;263&quot;/&gt;&lt;/object&gt;&lt;object type=&quot;3&quot; unique_id=&quot;184160&quot;&gt;&lt;property id=&quot;20148&quot; value=&quot;5&quot;/&gt;&lt;property id=&quot;20300&quot; value=&quot;Slide 12 - &amp;quot;This is a sample headline&amp;quot;&quot;/&gt;&lt;property id=&quot;20307&quot; value=&quot;264&quot;/&gt;&lt;/object&gt;&lt;object type=&quot;3&quot; unique_id=&quot;184161&quot;&gt;&lt;property id=&quot;20148&quot; value=&quot;5&quot;/&gt;&lt;property id=&quot;20300&quot; value=&quot;Slide 14 - &amp;quot;This is a sample headline&amp;quot;&quot;/&gt;&lt;property id=&quot;20307&quot; value=&quot;265&quot;/&gt;&lt;/object&gt;&lt;object type=&quot;3&quot; unique_id=&quot;184162&quot;&gt;&lt;property id=&quot;20148&quot; value=&quot;5&quot;/&gt;&lt;property id=&quot;20300&quot; value=&quot;Slide 15 - &amp;quot;This is a sample headline&amp;quot;&quot;/&gt;&lt;property id=&quot;20307&quot; value=&quot;266&quot;/&gt;&lt;/object&gt;&lt;object type=&quot;3&quot; unique_id=&quot;184163&quot;&gt;&lt;property id=&quot;20148&quot; value=&quot;5&quot;/&gt;&lt;property id=&quot;20300&quot; value=&quot;Slide 16 - &amp;quot;This is a sample headline&amp;quot;&quot;/&gt;&lt;property id=&quot;20307&quot; value=&quot;267&quot;/&gt;&lt;/object&gt;&lt;object type=&quot;3&quot; unique_id=&quot;184164&quot;&gt;&lt;property id=&quot;20148&quot; value=&quot;5&quot;/&gt;&lt;property id=&quot;20300&quot; value=&quot;Slide 21 - &amp;quot;Use this layout when pairing words with a picture.&amp;quot;&quot;/&gt;&lt;property id=&quot;20307&quot; value=&quot;268&quot;/&gt;&lt;/object&gt;&lt;object type=&quot;3&quot; unique_id=&quot;184165&quot;&gt;&lt;property id=&quot;20148&quot; value=&quot;5&quot;/&gt;&lt;property id=&quot;20300&quot; value=&quot;Slide 22 - &amp;quot;Use this layout when pairing words with a picture.&amp;quot;&quot;/&gt;&lt;property id=&quot;20307&quot; value=&quot;269&quot;/&gt;&lt;/object&gt;&lt;object type=&quot;3&quot; unique_id=&quot;184166&quot;&gt;&lt;property id=&quot;20148&quot; value=&quot;5&quot;/&gt;&lt;property id=&quot;20300&quot; value=&quot;Slide 23&quot;/&gt;&lt;property id=&quot;20307&quot; value=&quot;270&quot;/&gt;&lt;/object&gt;&lt;object type=&quot;3&quot; unique_id=&quot;198815&quot;&gt;&lt;property id=&quot;20148&quot; value=&quot;5&quot;/&gt;&lt;property id=&quot;20300&quot; value=&quot;Slide 24 - &amp;quot;Best practices&amp;quot;&quot;/&gt;&lt;property id=&quot;20307&quot; value=&quot;286&quot;/&gt;&lt;/object&gt;&lt;object type=&quot;3&quot; unique_id=&quot;198816&quot;&gt;&lt;property id=&quot;20148&quot; value=&quot;5&quot;/&gt;&lt;property id=&quot;20300&quot; value=&quot;Slide 26 - &amp;quot;Only use the themes provided&amp;quot;&quot;/&gt;&lt;property id=&quot;20307&quot; value=&quot;287&quot;/&gt;&lt;/object&gt;&lt;object type=&quot;3&quot; unique_id=&quot;198998&quot;&gt;&lt;property id=&quot;20148&quot; value=&quot;5&quot;/&gt;&lt;property id=&quot;20300&quot; value=&quot;Slide 27 - &amp;quot;Seven tips for better presentations&amp;quot;&quot;/&gt;&lt;property id=&quot;20307&quot; value=&quot;288&quot;/&gt;&lt;/object&gt;&lt;object type=&quot;3&quot; unique_id=&quot;199061&quot;&gt;&lt;property id=&quot;20148&quot; value=&quot;5&quot;/&gt;&lt;property id=&quot;20300&quot; value=&quot;Slide 1 - &amp;quot;Please read&amp;quot;&quot;/&gt;&lt;property id=&quot;20307&quot; value=&quot;303&quot;/&gt;&lt;/object&gt;&lt;object type=&quot;3&quot; unique_id=&quot;199062&quot;&gt;&lt;property id=&quot;20148&quot; value=&quot;5&quot;/&gt;&lt;property id=&quot;20300&quot; value=&quot;Slide 2 - &amp;quot;Everyone is responsible  for security&amp;quot;&quot;/&gt;&lt;property id=&quot;20307&quot; value=&quot;443&quot;/&gt;&lt;/object&gt;&lt;object type=&quot;3&quot; unique_id=&quot;199063&quot;&gt;&lt;property id=&quot;20148&quot; value=&quot;5&quot;/&gt;&lt;property id=&quot;20300&quot; value=&quot;Slide 3 - &amp;quot;Please read&amp;quot;&quot;/&gt;&lt;property id=&quot;20307&quot; value=&quot;444&quot;/&gt;&lt;/object&gt;&lt;object type=&quot;3&quot; unique_id=&quot;199064&quot;&gt;&lt;property id=&quot;20148&quot; value=&quot;5&quot;/&gt;&lt;property id=&quot;20300&quot; value=&quot;Slide 4 - &amp;quot;Color themes&amp;quot;&quot;/&gt;&lt;property id=&quot;20307&quot; value=&quot;445&quot;/&gt;&lt;/object&gt;&lt;object type=&quot;3&quot; unique_id=&quot;199065&quot;&gt;&lt;property id=&quot;20148&quot; value=&quot;5&quot;/&gt;&lt;property id=&quot;20300&quot; value=&quot;Slide 5 - &amp;quot;Presentation Title Goes Here&amp;quot;&quot;/&gt;&lt;property id=&quot;20307&quot; value=&quot;256&quot;/&gt;&lt;/object&gt;&lt;object type=&quot;3&quot; unique_id=&quot;199066&quot;&gt;&lt;property id=&quot;20148&quot; value=&quot;5&quot;/&gt;&lt;property id=&quot;20300&quot; value=&quot;Slide 7 - &amp;quot;Use this slide for transitions&amp;quot;&quot;/&gt;&lt;property id=&quot;20307&quot; value=&quot;302&quot;/&gt;&lt;/object&gt;&lt;object type=&quot;3&quot; unique_id=&quot;199067&quot;&gt;&lt;property id=&quot;20148&quot; value=&quot;5&quot;/&gt;&lt;property id=&quot;20300&quot; value=&quot;Slide 8 - &amp;quot;“Design is the silent  ambassador of your brand.”&amp;quot;&quot;/&gt;&lt;property id=&quot;20307&quot; value=&quot;293&quot;/&gt;&lt;/object&gt;&lt;object type=&quot;3&quot; unique_id=&quot;199068&quot;&gt;&lt;property id=&quot;20148&quot; value=&quot;5&quot;/&gt;&lt;property id=&quot;20300&quot; value=&quot;Slide 9 - &amp;quot;“Design is the silent  ambassador of your brand.”&amp;quot;&quot;/&gt;&lt;property id=&quot;20307&quot; value=&quot;301&quot;/&gt;&lt;/object&gt;&lt;object type=&quot;3&quot; unique_id=&quot;199069&quot;&gt;&lt;property id=&quot;20148&quot; value=&quot;5&quot;/&gt;&lt;property id=&quot;20300&quot; value=&quot;Slide 17 - &amp;quot;Bar charts&amp;quot;&quot;/&gt;&lt;property id=&quot;20307&quot; value=&quot;298&quot;/&gt;&lt;/object&gt;&lt;object type=&quot;3&quot; unique_id=&quot;199070&quot;&gt;&lt;property id=&quot;20148&quot; value=&quot;5&quot;/&gt;&lt;property id=&quot;20300&quot; value=&quot;Slide 18 - &amp;quot;Line charts&amp;quot;&quot;/&gt;&lt;property id=&quot;20307&quot; value=&quot;300&quot;/&gt;&lt;/object&gt;&lt;object type=&quot;3&quot; unique_id=&quot;199071&quot;&gt;&lt;property id=&quot;20148&quot; value=&quot;5&quot;/&gt;&lt;property id=&quot;20300&quot; value=&quot;Slide 28&quot;/&gt;&lt;property id=&quot;20307&quot; value=&quot;290&quot;/&gt;&lt;/object&gt;&lt;/object&gt;&lt;object type=&quot;8&quot; unique_id=&quot;1026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Blue theme 2015 16x9">
  <a:themeElements>
    <a:clrScheme name="Cisco White Template Colors_FINAL">
      <a:dk1>
        <a:srgbClr val="282828"/>
      </a:dk1>
      <a:lt1>
        <a:srgbClr val="005073"/>
      </a:lt1>
      <a:dk2>
        <a:srgbClr val="005073"/>
      </a:dk2>
      <a:lt2>
        <a:srgbClr val="FFFFFF"/>
      </a:lt2>
      <a:accent1>
        <a:srgbClr val="00BCEB"/>
      </a:accent1>
      <a:accent2>
        <a:srgbClr val="6EBE4A"/>
      </a:accent2>
      <a:accent3>
        <a:srgbClr val="005073"/>
      </a:accent3>
      <a:accent4>
        <a:srgbClr val="676767"/>
      </a:accent4>
      <a:accent5>
        <a:srgbClr val="FBAB18"/>
      </a:accent5>
      <a:accent6>
        <a:srgbClr val="E3241B"/>
      </a:accent6>
      <a:hlink>
        <a:srgbClr val="00BCEB"/>
      </a:hlink>
      <a:folHlink>
        <a:srgbClr val="005073"/>
      </a:folHlink>
    </a:clrScheme>
    <a:fontScheme name="CiscoSans True Type">
      <a:majorFont>
        <a:latin typeface="CiscoSansTT ExtraLight"/>
        <a:ea typeface=""/>
        <a:cs typeface=""/>
      </a:majorFont>
      <a:minorFont>
        <a:latin typeface="CiscoSansTT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isco Corporate Template Prototype_Aug_2017" id="{4E692306-BB5E-4389-8512-B70B45577D04}" vid="{BDAD62F5-9CDD-42BF-A677-E02F4F0731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2111</TotalTime>
  <Words>256</Words>
  <Application>Microsoft Macintosh PowerPoint</Application>
  <PresentationFormat>画面に合わせる (16:9)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Calibri</vt:lpstr>
      <vt:lpstr>CiscoSans</vt:lpstr>
      <vt:lpstr>CiscoSans ExtraLight</vt:lpstr>
      <vt:lpstr>CiscoSans Thin</vt:lpstr>
      <vt:lpstr>CiscoSansTT ExtraLight</vt:lpstr>
      <vt:lpstr>CiscoSansTT Thin</vt:lpstr>
      <vt:lpstr>Courier New</vt:lpstr>
      <vt:lpstr>ＭＳ Ｐゴシック</vt:lpstr>
      <vt:lpstr>ＭＳ ゴシック</vt:lpstr>
      <vt:lpstr>メイリオ</vt:lpstr>
      <vt:lpstr>Arial</vt:lpstr>
      <vt:lpstr>Blue theme 2015 16x9</vt:lpstr>
      <vt:lpstr>PowerPoint プレゼンテーション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miyazaki_cmd</dc:creator>
  <cp:lastModifiedBy>Microsoft Office ユーザー</cp:lastModifiedBy>
  <cp:revision>4</cp:revision>
  <cp:lastPrinted>2016-04-29T20:31:14Z</cp:lastPrinted>
  <dcterms:created xsi:type="dcterms:W3CDTF">2014-07-09T19:55:36Z</dcterms:created>
  <dcterms:modified xsi:type="dcterms:W3CDTF">2018-06-04T09:54:34Z</dcterms:modified>
</cp:coreProperties>
</file>