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9"/>
  </p:notesMasterIdLst>
  <p:sldIdLst>
    <p:sldId id="256" r:id="rId2"/>
    <p:sldId id="268" r:id="rId3"/>
    <p:sldId id="260" r:id="rId4"/>
    <p:sldId id="263" r:id="rId5"/>
    <p:sldId id="266" r:id="rId6"/>
    <p:sldId id="265" r:id="rId7"/>
    <p:sldId id="269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ako Sato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1" autoAdjust="0"/>
  </p:normalViewPr>
  <p:slideViewPr>
    <p:cSldViewPr>
      <p:cViewPr varScale="1">
        <p:scale>
          <a:sx n="86" d="100"/>
          <a:sy n="86" d="100"/>
        </p:scale>
        <p:origin x="77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9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08DD-DE6C-450B-A7B2-4376EC288656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BE37-2299-402A-BB24-5C27FAB63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68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BE37-2299-402A-BB24-5C27FAB636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12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2981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2014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446164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8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19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921" r:id="rId27"/>
    <p:sldLayoutId id="2147483898" r:id="rId28"/>
    <p:sldLayoutId id="2147483908" r:id="rId29"/>
    <p:sldLayoutId id="2147483909" r:id="rId30"/>
    <p:sldLayoutId id="2147483910" r:id="rId31"/>
    <p:sldLayoutId id="2147483911" r:id="rId32"/>
    <p:sldLayoutId id="2147483914" r:id="rId33"/>
    <p:sldLayoutId id="2147483896" r:id="rId34"/>
    <p:sldLayoutId id="2147483912" r:id="rId35"/>
    <p:sldLayoutId id="2147483913" r:id="rId36"/>
    <p:sldLayoutId id="2147483897" r:id="rId37"/>
    <p:sldLayoutId id="2147483920" r:id="rId3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web/JP/services/portfolio/product-technical-support/index.html" TargetMode="External"/><Relationship Id="rId2" Type="http://schemas.openxmlformats.org/officeDocument/2006/relationships/hyperlink" Target="http://www.cisco.com/web/JP/services/portfolio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isco.com/web/JP/services/portfolio/tss/smartcare.html" TargetMode="External"/><Relationship Id="rId4" Type="http://schemas.openxmlformats.org/officeDocument/2006/relationships/hyperlink" Target="http://www.cisco.com/web/JP/services/portfolio/product-technical-support/smart-net-total-car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はじめてのシスコサービス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2613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サービスとは？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683568" y="1347614"/>
            <a:ext cx="6912768" cy="936104"/>
          </a:xfrm>
          <a:prstGeom prst="roundRect">
            <a:avLst/>
          </a:prstGeom>
          <a:gradFill flip="none" rotWithShape="1">
            <a:gsLst>
              <a:gs pos="85000">
                <a:schemeClr val="accent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ネットワーク障害からの迅速な復旧をサポートします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83568" y="2427734"/>
            <a:ext cx="6912768" cy="936104"/>
          </a:xfrm>
          <a:prstGeom prst="roundRect">
            <a:avLst/>
          </a:prstGeom>
          <a:gradFill flip="none" rotWithShape="1">
            <a:gsLst>
              <a:gs pos="85000">
                <a:schemeClr val="tx2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日々のネットワークの状態をモニターし、障害を未然に防ぎます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83568" y="3507854"/>
            <a:ext cx="6912768" cy="9361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IT</a:t>
            </a:r>
            <a:r>
              <a:rPr kumimoji="1" lang="ja-JP" altLang="en-US" dirty="0" smtClean="0">
                <a:solidFill>
                  <a:schemeClr val="tx1"/>
                </a:solidFill>
              </a:rPr>
              <a:t>戦略策定や新技術導入をお手伝いします</a:t>
            </a:r>
          </a:p>
        </p:txBody>
      </p:sp>
      <p:sp>
        <p:nvSpPr>
          <p:cNvPr id="6" name="左矢印 5"/>
          <p:cNvSpPr/>
          <p:nvPr/>
        </p:nvSpPr>
        <p:spPr>
          <a:xfrm>
            <a:off x="7812360" y="1347614"/>
            <a:ext cx="864096" cy="1008112"/>
          </a:xfrm>
          <a:prstGeom prst="leftArrow">
            <a:avLst/>
          </a:prstGeom>
          <a:gradFill flip="none" rotWithShape="1">
            <a:gsLst>
              <a:gs pos="86000">
                <a:schemeClr val="accent4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事後</a:t>
            </a:r>
          </a:p>
        </p:txBody>
      </p:sp>
      <p:sp>
        <p:nvSpPr>
          <p:cNvPr id="7" name="左矢印 6"/>
          <p:cNvSpPr/>
          <p:nvPr/>
        </p:nvSpPr>
        <p:spPr>
          <a:xfrm>
            <a:off x="7812360" y="2427734"/>
            <a:ext cx="864096" cy="1008112"/>
          </a:xfrm>
          <a:prstGeom prst="leftArrow">
            <a:avLst/>
          </a:prstGeom>
          <a:gradFill flip="none" rotWithShape="1">
            <a:gsLst>
              <a:gs pos="86000">
                <a:schemeClr val="tx2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事前</a:t>
            </a:r>
          </a:p>
        </p:txBody>
      </p:sp>
      <p:sp>
        <p:nvSpPr>
          <p:cNvPr id="8" name="左矢印 7"/>
          <p:cNvSpPr/>
          <p:nvPr/>
        </p:nvSpPr>
        <p:spPr>
          <a:xfrm>
            <a:off x="7812360" y="3507854"/>
            <a:ext cx="864096" cy="1008112"/>
          </a:xfrm>
          <a:prstGeom prst="leftArrow">
            <a:avLst/>
          </a:prstGeom>
          <a:gradFill flip="none" rotWithShape="1">
            <a:gsLst>
              <a:gs pos="86000">
                <a:schemeClr val="tx1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rgbClr val="676767"/>
                </a:solidFill>
              </a:rPr>
              <a:t>将来</a:t>
            </a:r>
          </a:p>
        </p:txBody>
      </p:sp>
    </p:spTree>
    <p:extLst>
      <p:ext uri="{BB962C8B-B14F-4D97-AF65-F5344CB8AC3E}">
        <p14:creationId xmlns:p14="http://schemas.microsoft.com/office/powerpoint/2010/main" val="31919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 smtClean="0"/>
              <a:t>シスコ</a:t>
            </a:r>
            <a:r>
              <a:rPr lang="en-US" altLang="ja-JP" sz="2400" dirty="0" smtClean="0"/>
              <a:t> </a:t>
            </a:r>
            <a:r>
              <a:rPr kumimoji="1" lang="ja-JP" altLang="en-US" sz="2400" dirty="0" smtClean="0"/>
              <a:t>サービスは大きく分けて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つに分類できます</a:t>
            </a: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539552" y="1131590"/>
            <a:ext cx="2520280" cy="2592288"/>
          </a:xfrm>
          <a:prstGeom prst="roundRect">
            <a:avLst/>
          </a:prstGeom>
          <a:solidFill>
            <a:srgbClr val="36A4D7">
              <a:alpha val="50000"/>
            </a:srgb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 smtClean="0">
                <a:solidFill>
                  <a:srgbClr val="676767"/>
                </a:solidFill>
              </a:rPr>
              <a:t>コンサルティング</a:t>
            </a:r>
            <a:endParaRPr kumimoji="1" lang="en-US" altLang="ja-JP" dirty="0">
              <a:solidFill>
                <a:srgbClr val="676767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676767"/>
                </a:solidFill>
              </a:rPr>
              <a:t>サービス</a:t>
            </a:r>
            <a:endParaRPr kumimoji="1" lang="en-US" altLang="ja-JP" dirty="0" smtClean="0">
              <a:solidFill>
                <a:srgbClr val="676767"/>
              </a:solidFill>
            </a:endParaRPr>
          </a:p>
          <a:p>
            <a:pPr algn="ctr"/>
            <a:endParaRPr kumimoji="1" lang="en-US" altLang="ja-JP" dirty="0">
              <a:solidFill>
                <a:srgbClr val="676767"/>
              </a:solidFill>
            </a:endParaRPr>
          </a:p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IT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戦略策定、導入プロジェクトマネージメント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203848" y="1131590"/>
            <a:ext cx="2520280" cy="2592288"/>
          </a:xfrm>
          <a:prstGeom prst="roundRect">
            <a:avLst/>
          </a:prstGeom>
          <a:solidFill>
            <a:srgbClr val="36A4D7">
              <a:alpha val="50000"/>
            </a:srgb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 smtClean="0">
                <a:solidFill>
                  <a:srgbClr val="676767"/>
                </a:solidFill>
              </a:rPr>
              <a:t>プロフェッショナル</a:t>
            </a:r>
            <a:endParaRPr kumimoji="1" lang="en-US" altLang="ja-JP" dirty="0">
              <a:solidFill>
                <a:srgbClr val="676767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676767"/>
                </a:solidFill>
              </a:rPr>
              <a:t>サービス</a:t>
            </a:r>
            <a:endParaRPr kumimoji="1" lang="en-US" altLang="ja-JP" dirty="0">
              <a:solidFill>
                <a:srgbClr val="676767"/>
              </a:solidFill>
            </a:endParaRPr>
          </a:p>
          <a:p>
            <a:pPr algn="ctr"/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676767"/>
                </a:solidFill>
              </a:rPr>
              <a:t>ビジネス課題に沿った</a:t>
            </a:r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要件定義、導入、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最適化の支援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868144" y="1131590"/>
            <a:ext cx="2520280" cy="2592288"/>
          </a:xfrm>
          <a:prstGeom prst="roundRect">
            <a:avLst/>
          </a:prstGeom>
          <a:solidFill>
            <a:srgbClr val="36A4D7">
              <a:alpha val="50000"/>
            </a:srgb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 smtClean="0">
                <a:solidFill>
                  <a:srgbClr val="676767"/>
                </a:solidFill>
              </a:rPr>
              <a:t>保守、運用サービス</a:t>
            </a:r>
            <a:endParaRPr kumimoji="1" lang="en-US" altLang="ja-JP" dirty="0" smtClean="0">
              <a:solidFill>
                <a:srgbClr val="676767"/>
              </a:solidFill>
            </a:endParaRPr>
          </a:p>
          <a:p>
            <a:pPr algn="ctr"/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676767"/>
                </a:solidFill>
              </a:rPr>
              <a:t>スマート機能を活用し、</a:t>
            </a:r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676767"/>
                </a:solidFill>
              </a:rPr>
              <a:t>豊富な経験をもつ</a:t>
            </a:r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en-US" altLang="ja-JP" sz="1400" dirty="0" smtClean="0">
                <a:solidFill>
                  <a:srgbClr val="676767"/>
                </a:solidFill>
              </a:rPr>
              <a:t>TAC</a:t>
            </a:r>
            <a:r>
              <a:rPr kumimoji="1" lang="ja-JP" altLang="en-US" sz="1400" dirty="0" smtClean="0">
                <a:solidFill>
                  <a:srgbClr val="676767"/>
                </a:solidFill>
              </a:rPr>
              <a:t>エンジニアによる</a:t>
            </a:r>
            <a:endParaRPr kumimoji="1" lang="en-US" altLang="ja-JP" sz="1400" dirty="0" smtClean="0">
              <a:solidFill>
                <a:srgbClr val="676767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保守運用支援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529552" y="3755888"/>
            <a:ext cx="8146904" cy="720080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87000">
                <a:schemeClr val="accent4"/>
              </a:gs>
              <a:gs pos="31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計画</a:t>
            </a:r>
            <a:r>
              <a:rPr kumimoji="1" lang="en-US" altLang="ja-JP" dirty="0" smtClean="0"/>
              <a:t>                                 </a:t>
            </a:r>
            <a:r>
              <a:rPr kumimoji="1" lang="ja-JP" altLang="en-US" dirty="0" smtClean="0"/>
              <a:t>構築</a:t>
            </a:r>
            <a:r>
              <a:rPr kumimoji="1" lang="en-US" altLang="ja-JP" dirty="0" smtClean="0"/>
              <a:t>                                 </a:t>
            </a:r>
            <a:r>
              <a:rPr kumimoji="1" lang="ja-JP" altLang="en-US" dirty="0" smtClean="0"/>
              <a:t>運用</a:t>
            </a:r>
          </a:p>
        </p:txBody>
      </p:sp>
    </p:spTree>
    <p:extLst>
      <p:ext uri="{BB962C8B-B14F-4D97-AF65-F5344CB8AC3E}">
        <p14:creationId xmlns:p14="http://schemas.microsoft.com/office/powerpoint/2010/main" val="808021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保守運用サービスご活用診断シート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ぴったりのサービスはどれでしょう？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246506" y="1131590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自分の顧客は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保守運用のことを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よく知らない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015763" y="1730304"/>
            <a:ext cx="0" cy="321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>
            <a:off x="1015764" y="2715766"/>
            <a:ext cx="1" cy="284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46506" y="3053156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顧客は新しいシステムに興味がありそうだ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6506" y="2117052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顧客社内はサポート体制が整っており、めったにサポート依頼されない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1040317" y="2738416"/>
            <a:ext cx="531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1047694" y="1790176"/>
            <a:ext cx="40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No</a:t>
            </a:r>
            <a:endParaRPr kumimoji="1" lang="ja-JP" altLang="en-US" sz="1100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1018534" y="3655642"/>
            <a:ext cx="1" cy="284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flipH="1">
            <a:off x="1043087" y="3678292"/>
            <a:ext cx="531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607965" y="1131590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実は自分もサービスをよく知らない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607965" y="2117052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顧客は基本パートナーに頼りっぱなし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047212" y="1419622"/>
            <a:ext cx="580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flipH="1">
            <a:off x="2095919" y="1448634"/>
            <a:ext cx="531865" cy="25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047212" y="2434451"/>
            <a:ext cx="580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 flipH="1">
            <a:off x="2132243" y="2433674"/>
            <a:ext cx="531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No</a:t>
            </a:r>
            <a:endParaRPr kumimoji="1" lang="ja-JP" altLang="en-US" sz="11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2083536" y="3378935"/>
            <a:ext cx="580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flipH="1">
            <a:off x="2139620" y="3416682"/>
            <a:ext cx="44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No</a:t>
            </a:r>
            <a:endParaRPr kumimoji="1" lang="ja-JP" altLang="en-US" sz="11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932040" y="1108940"/>
            <a:ext cx="1805214" cy="598714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機器にトラブルが起こるといつもヒヤヒヤする</a:t>
            </a: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423476" y="1419622"/>
            <a:ext cx="5085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 flipH="1">
            <a:off x="4472183" y="1448634"/>
            <a:ext cx="531865" cy="25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4427984" y="2427734"/>
            <a:ext cx="580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 flipH="1">
            <a:off x="4472183" y="2427734"/>
            <a:ext cx="531865" cy="25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6704431" y="1448634"/>
            <a:ext cx="531865" cy="25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Yes</a:t>
            </a:r>
            <a:endParaRPr kumimoji="1" lang="ja-JP" altLang="en-US" sz="1100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6704431" y="1419622"/>
            <a:ext cx="5085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2699792" y="3003798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C</a:t>
            </a:r>
            <a:endParaRPr kumimoji="1" lang="ja-JP" altLang="en-US" sz="3600" dirty="0" smtClean="0"/>
          </a:p>
        </p:txBody>
      </p:sp>
      <p:sp>
        <p:nvSpPr>
          <p:cNvPr id="43" name="正方形/長方形 42"/>
          <p:cNvSpPr/>
          <p:nvPr/>
        </p:nvSpPr>
        <p:spPr>
          <a:xfrm>
            <a:off x="683568" y="3939902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D</a:t>
            </a:r>
            <a:endParaRPr kumimoji="1" lang="ja-JP" altLang="en-US" sz="3600" dirty="0" smtClean="0"/>
          </a:p>
        </p:txBody>
      </p:sp>
      <p:sp>
        <p:nvSpPr>
          <p:cNvPr id="44" name="正方形/長方形 43"/>
          <p:cNvSpPr/>
          <p:nvPr/>
        </p:nvSpPr>
        <p:spPr>
          <a:xfrm>
            <a:off x="7164288" y="1059582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A</a:t>
            </a:r>
            <a:endParaRPr kumimoji="1" lang="ja-JP" altLang="en-US" sz="3600" dirty="0" smtClean="0"/>
          </a:p>
        </p:txBody>
      </p:sp>
      <p:sp>
        <p:nvSpPr>
          <p:cNvPr id="47" name="正方形/長方形 46"/>
          <p:cNvSpPr/>
          <p:nvPr/>
        </p:nvSpPr>
        <p:spPr>
          <a:xfrm>
            <a:off x="5004048" y="2067694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B</a:t>
            </a:r>
            <a:endParaRPr kumimoji="1" lang="ja-JP" altLang="en-US" sz="3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 rot="1148475">
            <a:off x="7745996" y="2119595"/>
            <a:ext cx="56047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kumimoji="1" lang="en-US" altLang="ja-JP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kumimoji="1" lang="ja-JP" alt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図 14" descr="20027_User_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3179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87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気になる結果はこちら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684861" y="3867894"/>
            <a:ext cx="2455091" cy="59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プロフェッショナル</a:t>
            </a:r>
            <a:r>
              <a:rPr kumimoji="1" lang="en-US" altLang="ja-JP" sz="1200" dirty="0" smtClean="0"/>
              <a:t> </a:t>
            </a:r>
            <a:r>
              <a:rPr kumimoji="1" lang="ja-JP" altLang="en-US" sz="1200" dirty="0" smtClean="0"/>
              <a:t>サービス</a:t>
            </a:r>
            <a:r>
              <a:rPr kumimoji="1" lang="en-US" altLang="ja-JP" sz="1200" dirty="0" smtClean="0"/>
              <a:t>/</a:t>
            </a:r>
          </a:p>
          <a:p>
            <a:pPr algn="ctr"/>
            <a:r>
              <a:rPr kumimoji="1" lang="ja-JP" altLang="en-US" sz="1200" dirty="0" smtClean="0"/>
              <a:t>コンサルティングサービスを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ご検討ください！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84861" y="3003798"/>
            <a:ext cx="2455091" cy="59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基本の保守運用サービス</a:t>
            </a:r>
            <a:endParaRPr kumimoji="1" lang="en-US" altLang="ja-JP" sz="1100" dirty="0" smtClean="0"/>
          </a:p>
          <a:p>
            <a:pPr algn="ctr"/>
            <a:r>
              <a:rPr kumimoji="1" lang="en-US" altLang="ja-JP" sz="1200" dirty="0" smtClean="0"/>
              <a:t>Smart 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Foundation</a:t>
            </a:r>
          </a:p>
          <a:p>
            <a:pPr algn="ctr"/>
            <a:r>
              <a:rPr kumimoji="1" lang="en-US" altLang="ja-JP" sz="1200" dirty="0" smtClean="0"/>
              <a:t>8×5×NBD</a:t>
            </a:r>
            <a:endParaRPr kumimoji="1" lang="ja-JP" altLang="en-US" sz="12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684861" y="2211710"/>
            <a:ext cx="2455091" cy="59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Smart Care</a:t>
            </a:r>
          </a:p>
          <a:p>
            <a:pPr algn="ctr"/>
            <a:r>
              <a:rPr kumimoji="1" lang="ja-JP" altLang="en-US" sz="1200" dirty="0" smtClean="0"/>
              <a:t>顧客ネットワークを統合的に管理！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84862" y="1419622"/>
            <a:ext cx="2448272" cy="609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オンサイト契約で駆けつけ</a:t>
            </a:r>
            <a:r>
              <a:rPr kumimoji="1" lang="ja-JP" altLang="en-US" sz="1050" dirty="0"/>
              <a:t>対応！</a:t>
            </a:r>
            <a:endParaRPr kumimoji="1" lang="en-US" altLang="ja-JP" sz="1050" dirty="0"/>
          </a:p>
          <a:p>
            <a:pPr algn="ctr"/>
            <a:r>
              <a:rPr kumimoji="1" lang="en-US" altLang="ja-JP" sz="1200" dirty="0"/>
              <a:t>Smart Net Total Care</a:t>
            </a:r>
          </a:p>
          <a:p>
            <a:pPr algn="ctr"/>
            <a:r>
              <a:rPr kumimoji="1" lang="en-US" altLang="ja-JP" sz="1200" dirty="0" smtClean="0"/>
              <a:t>24×7×2 (Onsite)</a:t>
            </a:r>
            <a:endParaRPr kumimoji="1"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1419622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A</a:t>
            </a:r>
            <a:endParaRPr kumimoji="1" lang="ja-JP" altLang="en-US" sz="36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467544" y="2211710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B</a:t>
            </a:r>
            <a:endParaRPr kumimoji="1" lang="ja-JP" altLang="en-US" sz="36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467544" y="3003798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C</a:t>
            </a:r>
            <a:endParaRPr kumimoji="1" lang="ja-JP" altLang="en-US" sz="3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467544" y="3795886"/>
            <a:ext cx="720080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D</a:t>
            </a:r>
            <a:endParaRPr kumimoji="1" lang="ja-JP" altLang="en-US" sz="36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4140013" y="1439931"/>
            <a:ext cx="4896483" cy="5699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accent1"/>
                </a:solidFill>
              </a:rPr>
              <a:t>Smart Net Total Care</a:t>
            </a:r>
            <a:r>
              <a:rPr kumimoji="1" lang="ja-JP" altLang="en-US" sz="1200" dirty="0" smtClean="0">
                <a:solidFill>
                  <a:schemeClr val="accent1"/>
                </a:solidFill>
              </a:rPr>
              <a:t>（スマートネットトータルケア）では必要に応じてオンサイト</a:t>
            </a:r>
            <a:r>
              <a:rPr kumimoji="1" lang="en-US" altLang="ja-JP" sz="1200" dirty="0" smtClean="0">
                <a:solidFill>
                  <a:schemeClr val="accent1"/>
                </a:solidFill>
              </a:rPr>
              <a:t> </a:t>
            </a:r>
            <a:r>
              <a:rPr kumimoji="1" lang="ja-JP" altLang="en-US" sz="1200" dirty="0" smtClean="0">
                <a:solidFill>
                  <a:schemeClr val="accent1"/>
                </a:solidFill>
              </a:rPr>
              <a:t>サポートを提供可能です。全国にデポを配置し、交換パーツ配送を</a:t>
            </a:r>
            <a:r>
              <a:rPr kumimoji="1" lang="en-US" altLang="ja-JP" sz="1200" dirty="0" smtClean="0">
                <a:solidFill>
                  <a:schemeClr val="accent1"/>
                </a:solidFill>
              </a:rPr>
              <a:t>2</a:t>
            </a:r>
            <a:r>
              <a:rPr kumimoji="1" lang="ja-JP" altLang="en-US" sz="1200" dirty="0" smtClean="0">
                <a:solidFill>
                  <a:schemeClr val="accent1"/>
                </a:solidFill>
              </a:rPr>
              <a:t>時間、</a:t>
            </a:r>
            <a:r>
              <a:rPr kumimoji="1" lang="en-US" altLang="ja-JP" sz="1200" dirty="0" smtClean="0">
                <a:solidFill>
                  <a:schemeClr val="accent1"/>
                </a:solidFill>
              </a:rPr>
              <a:t>4</a:t>
            </a:r>
            <a:r>
              <a:rPr kumimoji="1" lang="ja-JP" altLang="en-US" sz="1200" dirty="0" smtClean="0">
                <a:solidFill>
                  <a:schemeClr val="accent1"/>
                </a:solidFill>
              </a:rPr>
              <a:t>時間以内に実施するなど、自由に選ぶことが可能です。</a:t>
            </a:r>
            <a:endParaRPr kumimoji="1" lang="en-US" altLang="ja-JP" sz="1200" dirty="0" smtClean="0">
              <a:solidFill>
                <a:schemeClr val="accent1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1331640" y="1491630"/>
            <a:ext cx="288032" cy="504056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4149953" y="2229891"/>
            <a:ext cx="4896483" cy="5699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rgbClr val="214794"/>
                </a:solidFill>
              </a:rPr>
              <a:t>監視機能を備えたネットワーク管理ソリューションです。パートナーの皆様は顧客のネットワークの状態、アラート状況などをシスコが提供するポータルを通じて入手できます。</a:t>
            </a:r>
            <a:endParaRPr kumimoji="1" lang="en-US" altLang="ja-JP" sz="1200" dirty="0" smtClean="0">
              <a:solidFill>
                <a:srgbClr val="214794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321640" y="2241709"/>
            <a:ext cx="288032" cy="504056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4129951" y="3013798"/>
            <a:ext cx="4896483" cy="576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accent1"/>
                </a:solidFill>
              </a:rPr>
              <a:t>シスコ</a:t>
            </a:r>
            <a:r>
              <a:rPr lang="ja-JP" altLang="en-US" sz="1200" dirty="0">
                <a:solidFill>
                  <a:schemeClr val="accent1"/>
                </a:solidFill>
              </a:rPr>
              <a:t>営業日（祝祭日を除く平日）の</a:t>
            </a:r>
            <a:r>
              <a:rPr lang="en-US" altLang="ja-JP" sz="1200" dirty="0">
                <a:solidFill>
                  <a:schemeClr val="accent1"/>
                </a:solidFill>
              </a:rPr>
              <a:t>9</a:t>
            </a:r>
            <a:r>
              <a:rPr lang="ja-JP" altLang="en-US" sz="1200" dirty="0">
                <a:solidFill>
                  <a:schemeClr val="accent1"/>
                </a:solidFill>
              </a:rPr>
              <a:t>時</a:t>
            </a:r>
            <a:r>
              <a:rPr lang="en-US" altLang="ja-JP" sz="1200" dirty="0">
                <a:solidFill>
                  <a:schemeClr val="accent1"/>
                </a:solidFill>
              </a:rPr>
              <a:t>‐17</a:t>
            </a:r>
            <a:r>
              <a:rPr lang="ja-JP" altLang="en-US" sz="1200" dirty="0">
                <a:solidFill>
                  <a:schemeClr val="accent1"/>
                </a:solidFill>
              </a:rPr>
              <a:t>時のみサポートを</a:t>
            </a:r>
            <a:r>
              <a:rPr lang="ja-JP" altLang="en-US" sz="1200" dirty="0" smtClean="0">
                <a:solidFill>
                  <a:schemeClr val="accent1"/>
                </a:solidFill>
              </a:rPr>
              <a:t>ご提供します。価格はリーズナブルですが、</a:t>
            </a:r>
            <a:r>
              <a:rPr lang="en-US" altLang="ja-JP" sz="1200" dirty="0" smtClean="0">
                <a:solidFill>
                  <a:schemeClr val="accent1"/>
                </a:solidFill>
              </a:rPr>
              <a:t>IOS</a:t>
            </a:r>
            <a:r>
              <a:rPr lang="ja-JP" altLang="en-US" sz="1200" dirty="0">
                <a:solidFill>
                  <a:schemeClr val="accent1"/>
                </a:solidFill>
              </a:rPr>
              <a:t>のアップグレードが</a:t>
            </a:r>
            <a:r>
              <a:rPr lang="ja-JP" altLang="en-US" sz="1200" dirty="0" smtClean="0">
                <a:solidFill>
                  <a:schemeClr val="accent1"/>
                </a:solidFill>
              </a:rPr>
              <a:t>できないなど、制限もありますので注意が必要です。</a:t>
            </a:r>
            <a:endParaRPr lang="en-US" altLang="ja-JP" sz="1200" dirty="0">
              <a:solidFill>
                <a:schemeClr val="accent1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331640" y="3075806"/>
            <a:ext cx="288032" cy="504056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0" name="正方形/長方形 29"/>
          <p:cNvSpPr/>
          <p:nvPr/>
        </p:nvSpPr>
        <p:spPr>
          <a:xfrm>
            <a:off x="4139952" y="3877894"/>
            <a:ext cx="4896483" cy="576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kumimoji="1" lang="ja-JP" altLang="en-US" sz="1200" dirty="0" smtClean="0">
                <a:solidFill>
                  <a:schemeClr val="accent1"/>
                </a:solidFill>
              </a:rPr>
              <a:t>顧客の</a:t>
            </a:r>
            <a:r>
              <a:rPr kumimoji="1" lang="en-US" altLang="ja-JP" sz="1200" dirty="0" smtClean="0">
                <a:solidFill>
                  <a:schemeClr val="accent1"/>
                </a:solidFill>
              </a:rPr>
              <a:t>IT</a:t>
            </a:r>
            <a:r>
              <a:rPr kumimoji="1" lang="ja-JP" altLang="en-US" sz="1200" dirty="0" smtClean="0">
                <a:solidFill>
                  <a:schemeClr val="accent1"/>
                </a:solidFill>
              </a:rPr>
              <a:t>戦略策定はもとより、新技術などの導入プロセスプラン作成、最適化支援など、多岐に渡る支援が可能です。更に、ネットワーク稼働状況、セキュリティ監視などモニターし解析するサービスもご提供しています。</a:t>
            </a:r>
            <a:endParaRPr kumimoji="1" lang="en-US" altLang="ja-JP" sz="1200" dirty="0" smtClean="0">
              <a:solidFill>
                <a:schemeClr val="accent1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1331640" y="3867894"/>
            <a:ext cx="288032" cy="504056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814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51470"/>
            <a:ext cx="8345488" cy="517624"/>
          </a:xfrm>
        </p:spPr>
        <p:txBody>
          <a:bodyPr/>
          <a:lstStyle/>
          <a:p>
            <a:r>
              <a:rPr lang="ja-JP" altLang="en-US" sz="2000" dirty="0"/>
              <a:t>シスコ販社様向けサービス プログラムとサービスご提供</a:t>
            </a:r>
            <a:r>
              <a:rPr lang="ja-JP" altLang="en-US" sz="2000" dirty="0" smtClean="0"/>
              <a:t>内容</a:t>
            </a:r>
            <a:r>
              <a:rPr lang="en-US" altLang="ja-JP" sz="2000" dirty="0" smtClean="0"/>
              <a:t> – </a:t>
            </a:r>
            <a:r>
              <a:rPr lang="ja-JP" altLang="en-US" sz="2000" dirty="0" smtClean="0"/>
              <a:t>まとめ</a:t>
            </a:r>
            <a:endParaRPr kumimoji="1" lang="ja-JP" altLang="en-US" sz="2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63346"/>
              </p:ext>
            </p:extLst>
          </p:nvPr>
        </p:nvGraphicFramePr>
        <p:xfrm>
          <a:off x="179512" y="563086"/>
          <a:ext cx="8712969" cy="398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257"/>
                <a:gridCol w="682927"/>
                <a:gridCol w="892822"/>
                <a:gridCol w="880566"/>
                <a:gridCol w="890908"/>
                <a:gridCol w="864096"/>
                <a:gridCol w="1017878"/>
                <a:gridCol w="886065"/>
                <a:gridCol w="886065"/>
                <a:gridCol w="738385"/>
              </a:tblGrid>
              <a:tr h="346848">
                <a:tc rowSpan="2"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サービス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ja-JP" altLang="en-US" sz="1200" dirty="0" smtClean="0"/>
                        <a:t>プログラム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規模</a:t>
                      </a:r>
                      <a:endParaRPr kumimoji="1" lang="ja-JP" altLang="en-US" sz="1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基本サービス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拡張サービス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683880"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TAC</a:t>
                      </a:r>
                      <a:r>
                        <a:rPr kumimoji="1" lang="ja-JP" altLang="en-US" sz="1000" dirty="0" smtClean="0"/>
                        <a:t>による技術支援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障害発生時の代替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パーツ配送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IOS</a:t>
                      </a:r>
                      <a:r>
                        <a:rPr kumimoji="1" lang="ja-JP" altLang="en-US" sz="1000" dirty="0" smtClean="0"/>
                        <a:t>等のシステムアップデート／アップグレード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Cisco.com</a:t>
                      </a:r>
                      <a:r>
                        <a:rPr kumimoji="1" lang="ja-JP" altLang="en-US" sz="1000" dirty="0" smtClean="0"/>
                        <a:t>の利用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プレミアム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サポートの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オプション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インストールベース／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インベントリ管理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ネットワークサポート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および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アラート通知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デバイス診断</a:t>
                      </a:r>
                      <a:endParaRPr kumimoji="1" lang="ja-JP" altLang="en-US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693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Smart Net </a:t>
                      </a:r>
                    </a:p>
                    <a:p>
                      <a:r>
                        <a:rPr kumimoji="1" lang="en-US" altLang="ja-JP" sz="1200" dirty="0" smtClean="0"/>
                        <a:t>Total Care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中規模</a:t>
                      </a:r>
                      <a:r>
                        <a:rPr kumimoji="1" lang="en-US" altLang="ja-JP" sz="900" dirty="0" smtClean="0"/>
                        <a:t>/</a:t>
                      </a:r>
                      <a:r>
                        <a:rPr kumimoji="1" lang="ja-JP" altLang="en-US" sz="900" dirty="0" smtClean="0"/>
                        <a:t>大規模</a:t>
                      </a:r>
                      <a:r>
                        <a:rPr kumimoji="1" lang="en-US" altLang="ja-JP" sz="900" dirty="0" smtClean="0"/>
                        <a:t/>
                      </a:r>
                      <a:br>
                        <a:rPr kumimoji="1" lang="en-US" altLang="ja-JP" sz="900" dirty="0" smtClean="0"/>
                      </a:br>
                      <a:r>
                        <a:rPr kumimoji="1" lang="ja-JP" altLang="en-US" sz="900" dirty="0" smtClean="0"/>
                        <a:t>オフィス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r>
                        <a:rPr kumimoji="1" lang="en-US" altLang="ja-JP" sz="1200" dirty="0" smtClean="0"/>
                        <a:t/>
                      </a:r>
                      <a:br>
                        <a:rPr kumimoji="1" lang="en-US" altLang="ja-JP" sz="1200" dirty="0" smtClean="0"/>
                      </a:b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/>
                        <a:t>8×5×4</a:t>
                      </a: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/>
                        <a:t>24×7×4</a:t>
                      </a: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/>
                        <a:t>24×7×2</a:t>
                      </a: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/>
                        <a:t>オンサイト付き</a:t>
                      </a:r>
                      <a:endParaRPr kumimoji="1" lang="en-US" altLang="ja-JP" sz="9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/>
                        <a:t>オプション可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拡張サービスの利用は無料。</a:t>
                      </a:r>
                      <a:endParaRPr kumimoji="1" lang="en-US" altLang="ja-JP" sz="8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サポートは</a:t>
                      </a:r>
                      <a:r>
                        <a:rPr kumimoji="1" lang="en-US" altLang="ja-JP" sz="800" dirty="0" smtClean="0"/>
                        <a:t>Smart Assist</a:t>
                      </a:r>
                      <a:r>
                        <a:rPr kumimoji="1" lang="ja-JP" altLang="en-US" sz="800" dirty="0" smtClean="0"/>
                        <a:t>の購入が必須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algn="ctr"/>
                      <a:endParaRPr kumimoji="1" lang="en-US" altLang="ja-JP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○</a:t>
                      </a:r>
                      <a:r>
                        <a:rPr kumimoji="1" lang="en-US" altLang="ja-JP" sz="1200" dirty="0" smtClean="0"/>
                        <a:t/>
                      </a:r>
                      <a:br>
                        <a:rPr kumimoji="1" lang="en-US" altLang="ja-JP" sz="1200" dirty="0" smtClean="0"/>
                      </a:br>
                      <a:endParaRPr kumimoji="1" lang="ja-JP" altLang="en-US" sz="1200" dirty="0" smtClean="0"/>
                    </a:p>
                  </a:txBody>
                  <a:tcPr/>
                </a:tc>
              </a:tr>
              <a:tr h="42301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Smart</a:t>
                      </a:r>
                      <a:r>
                        <a:rPr kumimoji="1" lang="ja-JP" altLang="en-US" sz="1200" dirty="0" smtClean="0"/>
                        <a:t>　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baseline="0" dirty="0" smtClean="0"/>
                        <a:t>Foundation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小規模</a:t>
                      </a:r>
                      <a:endParaRPr kumimoji="1" lang="en-US" altLang="ja-JP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オフィス</a:t>
                      </a:r>
                      <a:endParaRPr kumimoji="1" lang="en-US" altLang="ja-JP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△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dirty="0" smtClean="0"/>
                        <a:t>シスコ営業日（祝祭日を除く平日）の</a:t>
                      </a:r>
                      <a:r>
                        <a:rPr lang="en-US" altLang="ja-JP" sz="900" dirty="0" smtClean="0"/>
                        <a:t>9</a:t>
                      </a:r>
                      <a:r>
                        <a:rPr lang="ja-JP" altLang="en-US" sz="900" dirty="0" smtClean="0"/>
                        <a:t>時</a:t>
                      </a:r>
                      <a:r>
                        <a:rPr lang="en-US" altLang="ja-JP" sz="900" dirty="0" smtClean="0"/>
                        <a:t>‐17</a:t>
                      </a:r>
                      <a:r>
                        <a:rPr lang="ja-JP" altLang="en-US" sz="900" dirty="0" smtClean="0"/>
                        <a:t>時</a:t>
                      </a:r>
                      <a:r>
                        <a:rPr kumimoji="1" lang="ja-JP" alt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のみサポートをご提供</a:t>
                      </a:r>
                      <a:endParaRPr kumimoji="1" lang="en-US" altLang="ja-JP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△</a:t>
                      </a:r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ja-JP" altLang="en-US" sz="900" dirty="0" smtClean="0"/>
                        <a:t>メジャーバージョンへのアップグレードはご利用できません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☓</a:t>
                      </a:r>
                      <a:endParaRPr kumimoji="1" lang="en-US" altLang="ja-JP" sz="1200" dirty="0" smtClean="0"/>
                    </a:p>
                    <a:p>
                      <a:pPr algn="ctr"/>
                      <a:endParaRPr kumimoji="1" lang="en-US" altLang="ja-JP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☓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☓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☓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9786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Smart</a:t>
                      </a:r>
                      <a:r>
                        <a:rPr kumimoji="1" lang="en-US" altLang="ja-JP" sz="1200" baseline="0" dirty="0" smtClean="0"/>
                        <a:t> Care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中規模</a:t>
                      </a:r>
                      <a:endParaRPr kumimoji="1" lang="en-US" altLang="ja-JP" sz="900" dirty="0" smtClean="0"/>
                    </a:p>
                    <a:p>
                      <a:pPr algn="ctr"/>
                      <a:r>
                        <a:rPr kumimoji="1" lang="ja-JP" altLang="en-US" sz="900" dirty="0" smtClean="0"/>
                        <a:t>オフィス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800" dirty="0" smtClean="0"/>
                        <a:t>SR</a:t>
                      </a:r>
                      <a:r>
                        <a:rPr kumimoji="1" lang="ja-JP" altLang="en-US" sz="800" dirty="0" smtClean="0"/>
                        <a:t>申請はパートナー様のみ申請が可能となります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△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smtClean="0"/>
                        <a:t>24×7×4</a:t>
                      </a:r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/>
                        <a:t>オンサイト付き</a:t>
                      </a:r>
                      <a:endParaRPr kumimoji="1" lang="en-US" altLang="ja-JP" sz="9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/>
                        <a:t>オプション可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拡張サービスの利用は無料。</a:t>
                      </a:r>
                      <a:endParaRPr kumimoji="1" lang="en-US" altLang="ja-JP" sz="800" dirty="0" smtClean="0"/>
                    </a:p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 smtClean="0"/>
                        <a:t>サポートとして、メールによる問い合わせ可能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○</a:t>
                      </a:r>
                      <a:endParaRPr kumimoji="1" lang="en-US" altLang="ja-JP" sz="1200" dirty="0" smtClean="0"/>
                    </a:p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284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7544" y="1131590"/>
            <a:ext cx="8345488" cy="31682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ja-JP" sz="1400" dirty="0"/>
              <a:t>サービス：</a:t>
            </a:r>
          </a:p>
          <a:p>
            <a:pPr marL="57136" indent="0">
              <a:buNone/>
            </a:pPr>
            <a:r>
              <a:rPr lang="en-US" altLang="ja-JP" sz="1400" u="sng" dirty="0">
                <a:hlinkClick r:id="rId2"/>
              </a:rPr>
              <a:t>http://www.cisco.com/web/JP/services/portfolio/index.html</a:t>
            </a:r>
            <a:endParaRPr lang="ja-JP" altLang="ja-JP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400" dirty="0" smtClean="0"/>
              <a:t>保守運用</a:t>
            </a:r>
            <a:r>
              <a:rPr lang="ja-JP" altLang="ja-JP" sz="1400" dirty="0" smtClean="0"/>
              <a:t>サービス</a:t>
            </a:r>
            <a:r>
              <a:rPr lang="ja-JP" altLang="ja-JP" sz="1400" dirty="0"/>
              <a:t>：</a:t>
            </a:r>
          </a:p>
          <a:p>
            <a:pPr marL="57136" indent="0">
              <a:buNone/>
            </a:pPr>
            <a:r>
              <a:rPr lang="en-US" altLang="ja-JP" sz="1400" u="sng" dirty="0">
                <a:hlinkClick r:id="rId3"/>
              </a:rPr>
              <a:t>http://</a:t>
            </a:r>
            <a:r>
              <a:rPr lang="en-US" altLang="ja-JP" sz="1400" u="sng" dirty="0" smtClean="0">
                <a:hlinkClick r:id="rId3"/>
              </a:rPr>
              <a:t>www.cisco.com/web/JP/services/portfolio/product-technical-support/index.html</a:t>
            </a:r>
            <a:r>
              <a:rPr lang="en-US" altLang="ja-JP" sz="1400" dirty="0"/>
              <a:t> </a:t>
            </a:r>
            <a:endParaRPr lang="ja-JP" altLang="ja-JP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400" dirty="0"/>
              <a:t>Smart Net Total Care:</a:t>
            </a:r>
            <a:endParaRPr lang="ja-JP" altLang="ja-JP" sz="1400" dirty="0"/>
          </a:p>
          <a:p>
            <a:pPr marL="57136" indent="0">
              <a:buNone/>
            </a:pPr>
            <a:r>
              <a:rPr lang="en-US" altLang="ja-JP" sz="1400" u="sng" dirty="0">
                <a:hlinkClick r:id="rId4"/>
              </a:rPr>
              <a:t>http://www.cisco.com/web/JP/services/portfolio/product-technical-support/smart-net-total-care/index.html</a:t>
            </a:r>
            <a:endParaRPr lang="ja-JP" altLang="ja-JP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Smart </a:t>
            </a:r>
            <a:r>
              <a:rPr lang="en-US" altLang="ja-JP" sz="1400" dirty="0"/>
              <a:t>Care:</a:t>
            </a:r>
            <a:endParaRPr lang="ja-JP" altLang="ja-JP" sz="1400" dirty="0"/>
          </a:p>
          <a:p>
            <a:pPr marL="57136" indent="0">
              <a:buNone/>
            </a:pPr>
            <a:r>
              <a:rPr lang="en-US" altLang="ja-JP" sz="1400" u="sng" dirty="0">
                <a:hlinkClick r:id="rId5"/>
              </a:rPr>
              <a:t>http://</a:t>
            </a:r>
            <a:r>
              <a:rPr lang="en-US" altLang="ja-JP" sz="1400" u="sng" dirty="0" smtClean="0">
                <a:hlinkClick r:id="rId5"/>
              </a:rPr>
              <a:t>www.cisco.com/web/JP/services/portfolio/tss/smartcare.html</a:t>
            </a:r>
            <a:r>
              <a:rPr lang="en-US" altLang="ja-JP" sz="1400" dirty="0"/>
              <a:t> </a:t>
            </a:r>
            <a:endParaRPr lang="ja-JP" altLang="ja-JP" sz="1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/>
              <a:t>ご参考資料一覧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70958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Theme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7072</TotalTime>
  <Words>579</Words>
  <Application>Microsoft Office PowerPoint</Application>
  <PresentationFormat>On-screen Show (16:9)</PresentationFormat>
  <Paragraphs>148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Ciscolight</vt:lpstr>
      <vt:lpstr>CiscoSans</vt:lpstr>
      <vt:lpstr>CiscoSans ExtraLight</vt:lpstr>
      <vt:lpstr>CiscoSans Thin</vt:lpstr>
      <vt:lpstr>ＭＳ Ｐゴシック</vt:lpstr>
      <vt:lpstr>Arial</vt:lpstr>
      <vt:lpstr>Broadway</vt:lpstr>
      <vt:lpstr>Calibri</vt:lpstr>
      <vt:lpstr>Wingdings</vt:lpstr>
      <vt:lpstr>Default Theme</vt:lpstr>
      <vt:lpstr>はじめてのシスコサービス</vt:lpstr>
      <vt:lpstr>サービスとは？</vt:lpstr>
      <vt:lpstr>シスコ サービスは大きく分けて3つに分類できます</vt:lpstr>
      <vt:lpstr>保守運用サービスご活用診断シート ぴったりのサービスはどれでしょう？</vt:lpstr>
      <vt:lpstr>気になる結果はこちら </vt:lpstr>
      <vt:lpstr>シスコ販社様向けサービス プログラムとサービスご提供内容 – まとめ</vt:lpstr>
      <vt:lpstr>ご参考資料一覧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CPCP サービス資料</dc:title>
  <dc:creator>Hirofumi Senjo (hsenjo)</dc:creator>
  <cp:lastModifiedBy>Toyomi Kitamura -T (toykitam - Adecco at Cisco)</cp:lastModifiedBy>
  <cp:revision>60</cp:revision>
  <dcterms:created xsi:type="dcterms:W3CDTF">2015-10-05T23:25:16Z</dcterms:created>
  <dcterms:modified xsi:type="dcterms:W3CDTF">2015-11-25T04:23:31Z</dcterms:modified>
</cp:coreProperties>
</file>